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0.jpg" ContentType="image/jpg"/>
  <Override PartName="/ppt/media/image11.jpg" ContentType="image/jpg"/>
  <Override PartName="/ppt/media/image12.jpg" ContentType="image/jpg"/>
  <Override PartName="/ppt/ink/ink1.xml" ContentType="application/inkml+xml"/>
  <Override PartName="/ppt/media/image13.jpg" ContentType="image/jpg"/>
  <Override PartName="/ppt/media/image14.jpg" ContentType="image/jpg"/>
  <Override PartName="/ppt/ink/ink2.xml" ContentType="application/inkml+xml"/>
  <Override PartName="/ppt/ink/ink3.xml" ContentType="application/inkml+xml"/>
  <Override PartName="/ppt/ink/ink4.xml" ContentType="application/inkml+xml"/>
  <Override PartName="/ppt/media/image15.jpg" ContentType="image/jpg"/>
  <Override PartName="/ppt/media/image16.jpg" ContentType="image/jpg"/>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34" r:id="rId2"/>
    <p:sldId id="294" r:id="rId3"/>
    <p:sldId id="293" r:id="rId4"/>
    <p:sldId id="296" r:id="rId5"/>
    <p:sldId id="295" r:id="rId6"/>
    <p:sldId id="668" r:id="rId7"/>
    <p:sldId id="649" r:id="rId8"/>
    <p:sldId id="639" r:id="rId9"/>
    <p:sldId id="667" r:id="rId10"/>
    <p:sldId id="643" r:id="rId11"/>
    <p:sldId id="656" r:id="rId12"/>
    <p:sldId id="654" r:id="rId13"/>
    <p:sldId id="642" r:id="rId14"/>
    <p:sldId id="650" r:id="rId15"/>
    <p:sldId id="624" r:id="rId16"/>
    <p:sldId id="664" r:id="rId17"/>
    <p:sldId id="655" r:id="rId18"/>
    <p:sldId id="636" r:id="rId19"/>
    <p:sldId id="567" r:id="rId20"/>
    <p:sldId id="582" r:id="rId21"/>
    <p:sldId id="557" r:id="rId22"/>
    <p:sldId id="665" r:id="rId23"/>
    <p:sldId id="6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80" d="100"/>
          <a:sy n="80" d="100"/>
        </p:scale>
        <p:origin x="378" y="78"/>
      </p:cViewPr>
      <p:guideLst/>
    </p:cSldViewPr>
  </p:slideViewPr>
  <p:outlineViewPr>
    <p:cViewPr>
      <p:scale>
        <a:sx n="33" d="100"/>
        <a:sy n="33" d="100"/>
      </p:scale>
      <p:origin x="0" y="-2598"/>
    </p:cViewPr>
  </p:outlineViewPr>
  <p:notesTextViewPr>
    <p:cViewPr>
      <p:scale>
        <a:sx n="1" d="1"/>
        <a:sy n="1" d="1"/>
      </p:scale>
      <p:origin x="0" y="0"/>
    </p:cViewPr>
  </p:notesTextViewPr>
  <p:sorterViewPr>
    <p:cViewPr>
      <p:scale>
        <a:sx n="100" d="100"/>
        <a:sy n="100"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E514B608-1A43-4F01-BC39-35CBFF3FCD92}" type="presOf" srcId="{399ACE2F-90C5-48B1-9E65-700A32562848}" destId="{9815588C-16D0-4475-B64C-847FC87C8C32}" srcOrd="3" destOrd="0" presId="urn:microsoft.com/office/officeart/2005/8/layout/gear1#1"/>
    <dgm:cxn modelId="{134F420E-AF9E-4DCC-B90E-DA325B528363}" type="presOf" srcId="{188C389E-9423-41DE-9C5E-D4A7E95C7E62}" destId="{6DF3A3A0-5919-4E69-80DD-61760D6340A0}"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6DCA353-0E07-4685-A17E-384EC95548A4}" type="presOf" srcId="{DACAB5BA-B8B4-4D66-8B11-1D02259E020B}" destId="{8BC64EA7-2794-42B6-96C9-F39A52CB985A}" srcOrd="2" destOrd="0" presId="urn:microsoft.com/office/officeart/2005/8/layout/gear1#1"/>
    <dgm:cxn modelId="{55FB9358-B815-4597-AE1F-419064582648}" type="presOf" srcId="{399ACE2F-90C5-48B1-9E65-700A32562848}" destId="{23DC08E4-3725-4448-BFFF-1CCEA2F2987E}" srcOrd="1" destOrd="0" presId="urn:microsoft.com/office/officeart/2005/8/layout/gear1#1"/>
    <dgm:cxn modelId="{C775E28C-11C8-484E-AEE1-60CC9EB2E91A}" type="presOf" srcId="{23718C41-0A1F-40BF-86BE-8A5476EC271E}" destId="{398423B3-DD54-4226-99D7-017EFC1488DF}" srcOrd="0" destOrd="0" presId="urn:microsoft.com/office/officeart/2005/8/layout/gear1#1"/>
    <dgm:cxn modelId="{6AFE6390-7261-4883-9F92-0892828180A4}" type="presOf" srcId="{663C1E13-76F9-4B70-A2F2-CA23180743CE}" destId="{93300324-D62F-4E58-B882-734182BDB462}" srcOrd="0" destOrd="0" presId="urn:microsoft.com/office/officeart/2005/8/layout/gear1#1"/>
    <dgm:cxn modelId="{690D809A-0C22-4449-A2EA-26B9568F39AB}" type="presOf" srcId="{F9CEBA05-2F10-437E-89B2-54F4D9FAF478}" destId="{5ED88519-AC6C-4AA3-B76D-812B93A167E4}" srcOrd="0" destOrd="0" presId="urn:microsoft.com/office/officeart/2005/8/layout/gear1#1"/>
    <dgm:cxn modelId="{921042AD-9809-474A-9709-45A325F664D6}" type="presOf" srcId="{DACAB5BA-B8B4-4D66-8B11-1D02259E020B}" destId="{B6B6B41B-120B-4968-AB6A-FC6E7C8EF3C0}" srcOrd="1" destOrd="0" presId="urn:microsoft.com/office/officeart/2005/8/layout/gear1#1"/>
    <dgm:cxn modelId="{EB0EA3B1-350C-4E5D-94F4-CF183BF2B8C9}"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639213CB-EC6B-402D-9526-8F347295E121}" type="presOf" srcId="{DA82EADB-2721-42A0-95EA-F9B5521A38A6}" destId="{A09CEA93-9338-4361-A5E6-CF85B6019F5A}" srcOrd="0" destOrd="0" presId="urn:microsoft.com/office/officeart/2005/8/layout/gear1#1"/>
    <dgm:cxn modelId="{56CB5FD0-5DF1-43A4-BD5F-DD2B31CB6951}" type="presOf" srcId="{DACAB5BA-B8B4-4D66-8B11-1D02259E020B}" destId="{87622A90-D0D8-4EA3-BC0D-D537801AF2B1}" srcOrd="0" destOrd="0" presId="urn:microsoft.com/office/officeart/2005/8/layout/gear1#1"/>
    <dgm:cxn modelId="{3D1521D3-571D-4A2A-989E-30559A2F8492}" type="presOf" srcId="{663C1E13-76F9-4B70-A2F2-CA23180743CE}" destId="{B9330EE9-43E4-4FD4-8144-E92B1DD0FCDF}" srcOrd="1" destOrd="0" presId="urn:microsoft.com/office/officeart/2005/8/layout/gear1#1"/>
    <dgm:cxn modelId="{E7776CD8-4397-43B1-97CE-42D375769CED}" type="presOf" srcId="{399ACE2F-90C5-48B1-9E65-700A32562848}" destId="{59EDF28D-6C67-49D0-B5A1-DE5C3CBA2292}" srcOrd="0" destOrd="0" presId="urn:microsoft.com/office/officeart/2005/8/layout/gear1#1"/>
    <dgm:cxn modelId="{6C5009F8-821F-408F-890B-D5CB475936D5}" type="presOf" srcId="{663C1E13-76F9-4B70-A2F2-CA23180743CE}" destId="{4822A78E-EAEC-401F-941A-3A84E13E2357}" srcOrd="2" destOrd="0" presId="urn:microsoft.com/office/officeart/2005/8/layout/gear1#1"/>
    <dgm:cxn modelId="{E4371373-4852-4359-8799-E40B868EEC1A}" type="presParOf" srcId="{5ED88519-AC6C-4AA3-B76D-812B93A167E4}" destId="{87622A90-D0D8-4EA3-BC0D-D537801AF2B1}" srcOrd="0" destOrd="0" presId="urn:microsoft.com/office/officeart/2005/8/layout/gear1#1"/>
    <dgm:cxn modelId="{6FDB978D-BCF4-4323-B4B3-A0F51651AB3B}" type="presParOf" srcId="{5ED88519-AC6C-4AA3-B76D-812B93A167E4}" destId="{B6B6B41B-120B-4968-AB6A-FC6E7C8EF3C0}" srcOrd="1" destOrd="0" presId="urn:microsoft.com/office/officeart/2005/8/layout/gear1#1"/>
    <dgm:cxn modelId="{919DD3EE-2E1F-4BE7-B8A8-83A5C432BB8A}" type="presParOf" srcId="{5ED88519-AC6C-4AA3-B76D-812B93A167E4}" destId="{8BC64EA7-2794-42B6-96C9-F39A52CB985A}" srcOrd="2" destOrd="0" presId="urn:microsoft.com/office/officeart/2005/8/layout/gear1#1"/>
    <dgm:cxn modelId="{647802D0-F03B-46F9-9FDE-104D7A719919}" type="presParOf" srcId="{5ED88519-AC6C-4AA3-B76D-812B93A167E4}" destId="{93300324-D62F-4E58-B882-734182BDB462}" srcOrd="3" destOrd="0" presId="urn:microsoft.com/office/officeart/2005/8/layout/gear1#1"/>
    <dgm:cxn modelId="{B030E28D-63BE-4D8F-A7B8-8452CD9A3AC3}" type="presParOf" srcId="{5ED88519-AC6C-4AA3-B76D-812B93A167E4}" destId="{B9330EE9-43E4-4FD4-8144-E92B1DD0FCDF}" srcOrd="4" destOrd="0" presId="urn:microsoft.com/office/officeart/2005/8/layout/gear1#1"/>
    <dgm:cxn modelId="{72931D25-80D8-4F67-BFF1-40154819D512}" type="presParOf" srcId="{5ED88519-AC6C-4AA3-B76D-812B93A167E4}" destId="{4822A78E-EAEC-401F-941A-3A84E13E2357}" srcOrd="5" destOrd="0" presId="urn:microsoft.com/office/officeart/2005/8/layout/gear1#1"/>
    <dgm:cxn modelId="{F229087B-9125-4924-B0E9-49F969B61883}" type="presParOf" srcId="{5ED88519-AC6C-4AA3-B76D-812B93A167E4}" destId="{59EDF28D-6C67-49D0-B5A1-DE5C3CBA2292}" srcOrd="6" destOrd="0" presId="urn:microsoft.com/office/officeart/2005/8/layout/gear1#1"/>
    <dgm:cxn modelId="{512387B7-9C7A-4F41-BBC9-8B9BA67D3294}" type="presParOf" srcId="{5ED88519-AC6C-4AA3-B76D-812B93A167E4}" destId="{23DC08E4-3725-4448-BFFF-1CCEA2F2987E}" srcOrd="7" destOrd="0" presId="urn:microsoft.com/office/officeart/2005/8/layout/gear1#1"/>
    <dgm:cxn modelId="{AC2017B4-4323-4A5F-8621-0C9A58F7200F}" type="presParOf" srcId="{5ED88519-AC6C-4AA3-B76D-812B93A167E4}" destId="{7D3EFDB4-E5D1-439A-86D8-1FCF80D959BA}" srcOrd="8" destOrd="0" presId="urn:microsoft.com/office/officeart/2005/8/layout/gear1#1"/>
    <dgm:cxn modelId="{63CEBE68-41E1-4FA6-80C1-A8045CE157E9}" type="presParOf" srcId="{5ED88519-AC6C-4AA3-B76D-812B93A167E4}" destId="{9815588C-16D0-4475-B64C-847FC87C8C32}" srcOrd="9" destOrd="0" presId="urn:microsoft.com/office/officeart/2005/8/layout/gear1#1"/>
    <dgm:cxn modelId="{C455AD38-DB3D-492B-B4C0-D16CF2C6B83A}" type="presParOf" srcId="{5ED88519-AC6C-4AA3-B76D-812B93A167E4}" destId="{398423B3-DD54-4226-99D7-017EFC1488DF}" srcOrd="10" destOrd="0" presId="urn:microsoft.com/office/officeart/2005/8/layout/gear1#1"/>
    <dgm:cxn modelId="{0A28EB82-775C-45DB-8965-D056969F2866}" type="presParOf" srcId="{5ED88519-AC6C-4AA3-B76D-812B93A167E4}" destId="{6DF3A3A0-5919-4E69-80DD-61760D6340A0}" srcOrd="11" destOrd="0" presId="urn:microsoft.com/office/officeart/2005/8/layout/gear1#1"/>
    <dgm:cxn modelId="{C5CB09D3-FC3A-49A1-8249-D562C801FB08}"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8DA0A-811A-481F-9C6B-DD9E61E6FA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C14B4D8-4207-4A9A-9DB7-CD71C687E146}">
      <dgm:prSet/>
      <dgm:spPr>
        <a:noFill/>
        <a:ln>
          <a:noFill/>
        </a:ln>
      </dgm:spPr>
      <dgm:t>
        <a:bodyPr/>
        <a:lstStyle/>
        <a:p>
          <a:r>
            <a:rPr lang="en-US" dirty="0"/>
            <a:t>At the end of lecture 1</a:t>
          </a:r>
          <a:r>
            <a:rPr lang="en-US" baseline="30000" dirty="0"/>
            <a:t>st</a:t>
          </a:r>
          <a:r>
            <a:rPr lang="en-US" dirty="0"/>
            <a:t> year students should be able to</a:t>
          </a:r>
        </a:p>
      </dgm:t>
    </dgm:pt>
    <dgm:pt modelId="{2C3ED4B1-43F2-470A-B9EE-7BB9A3EC6483}" type="parTrans" cxnId="{23C36633-9BF5-4C21-9BF9-22FCF1B21F67}">
      <dgm:prSet/>
      <dgm:spPr/>
      <dgm:t>
        <a:bodyPr/>
        <a:lstStyle/>
        <a:p>
          <a:endParaRPr lang="en-US"/>
        </a:p>
      </dgm:t>
    </dgm:pt>
    <dgm:pt modelId="{3655BDBF-FC98-4BA4-93FE-BA3CFC0D4B50}" type="sibTrans" cxnId="{23C36633-9BF5-4C21-9BF9-22FCF1B21F67}">
      <dgm:prSet/>
      <dgm:spPr/>
      <dgm:t>
        <a:bodyPr/>
        <a:lstStyle/>
        <a:p>
          <a:endParaRPr lang="en-US"/>
        </a:p>
      </dgm:t>
    </dgm:pt>
    <dgm:pt modelId="{0F589E17-91ED-4F4C-B65F-9A1F27F2C136}">
      <dgm:prSet/>
      <dgm:spPr/>
      <dgm:t>
        <a:bodyPr/>
        <a:lstStyle/>
        <a:p>
          <a:r>
            <a:rPr lang="en-US" dirty="0"/>
            <a:t>Describe the general histological structure of capillaries</a:t>
          </a:r>
        </a:p>
      </dgm:t>
    </dgm:pt>
    <dgm:pt modelId="{46D7FACD-BDC5-4D7F-867F-02BADBF51486}" type="parTrans" cxnId="{3973198C-FF79-4677-98EE-D5D3D8182286}">
      <dgm:prSet/>
      <dgm:spPr/>
      <dgm:t>
        <a:bodyPr/>
        <a:lstStyle/>
        <a:p>
          <a:endParaRPr lang="en-US"/>
        </a:p>
      </dgm:t>
    </dgm:pt>
    <dgm:pt modelId="{4CBAC3AA-686E-49BA-A35D-8B78FAE56CDD}" type="sibTrans" cxnId="{3973198C-FF79-4677-98EE-D5D3D8182286}">
      <dgm:prSet/>
      <dgm:spPr/>
      <dgm:t>
        <a:bodyPr/>
        <a:lstStyle/>
        <a:p>
          <a:endParaRPr lang="en-US"/>
        </a:p>
      </dgm:t>
    </dgm:pt>
    <dgm:pt modelId="{00DF0F1F-DC6A-48F8-903A-0B7BCDE74EE0}">
      <dgm:prSet/>
      <dgm:spPr/>
      <dgm:t>
        <a:bodyPr/>
        <a:lstStyle/>
        <a:p>
          <a:r>
            <a:rPr lang="en-US" dirty="0"/>
            <a:t>Tabulate histological differences between capillaries</a:t>
          </a:r>
        </a:p>
      </dgm:t>
    </dgm:pt>
    <dgm:pt modelId="{8FD9AF6C-AE53-458E-AE66-5F9B03B686E9}" type="parTrans" cxnId="{B9DF6F64-BDA0-4767-AF0D-F815B22A0507}">
      <dgm:prSet/>
      <dgm:spPr/>
      <dgm:t>
        <a:bodyPr/>
        <a:lstStyle/>
        <a:p>
          <a:endParaRPr lang="en-US"/>
        </a:p>
      </dgm:t>
    </dgm:pt>
    <dgm:pt modelId="{3E545E1F-97A3-40FF-B2CC-9CE016D1F78A}" type="sibTrans" cxnId="{B9DF6F64-BDA0-4767-AF0D-F815B22A0507}">
      <dgm:prSet/>
      <dgm:spPr/>
      <dgm:t>
        <a:bodyPr/>
        <a:lstStyle/>
        <a:p>
          <a:endParaRPr lang="en-US"/>
        </a:p>
      </dgm:t>
    </dgm:pt>
    <dgm:pt modelId="{D5469606-F664-4F8A-93B7-2577058B0DAD}">
      <dgm:prSet/>
      <dgm:spPr/>
      <dgm:t>
        <a:bodyPr/>
        <a:lstStyle/>
        <a:p>
          <a:r>
            <a:rPr lang="en-US" dirty="0"/>
            <a:t>Correlate clinical aspects </a:t>
          </a:r>
        </a:p>
      </dgm:t>
    </dgm:pt>
    <dgm:pt modelId="{6194249E-01F2-48F5-9382-395BC51FB5B2}" type="parTrans" cxnId="{6489A7FF-7BA6-4104-8C62-7311268F0978}">
      <dgm:prSet/>
      <dgm:spPr/>
      <dgm:t>
        <a:bodyPr/>
        <a:lstStyle/>
        <a:p>
          <a:endParaRPr lang="en-US"/>
        </a:p>
      </dgm:t>
    </dgm:pt>
    <dgm:pt modelId="{E2CE58C8-3646-47DB-A4A9-1ACC4689F8DD}" type="sibTrans" cxnId="{6489A7FF-7BA6-4104-8C62-7311268F0978}">
      <dgm:prSet/>
      <dgm:spPr/>
      <dgm:t>
        <a:bodyPr/>
        <a:lstStyle/>
        <a:p>
          <a:endParaRPr lang="en-US"/>
        </a:p>
      </dgm:t>
    </dgm:pt>
    <dgm:pt modelId="{93F0F75E-AC1C-4523-9C49-FC30AB0E028E}">
      <dgm:prSet/>
      <dgm:spPr/>
      <dgm:t>
        <a:bodyPr/>
        <a:lstStyle/>
        <a:p>
          <a:r>
            <a:rPr lang="en-US" dirty="0"/>
            <a:t>Read a research article</a:t>
          </a:r>
        </a:p>
      </dgm:t>
    </dgm:pt>
    <dgm:pt modelId="{8B0C870F-2436-4A79-95B9-44479B7D18C2}" type="parTrans" cxnId="{EB059392-2D1B-484B-89C9-86CCB25E0682}">
      <dgm:prSet/>
      <dgm:spPr/>
      <dgm:t>
        <a:bodyPr/>
        <a:lstStyle/>
        <a:p>
          <a:endParaRPr lang="en-US"/>
        </a:p>
      </dgm:t>
    </dgm:pt>
    <dgm:pt modelId="{6831AEF8-1A26-47C7-BFC3-AEBF19228DEB}" type="sibTrans" cxnId="{EB059392-2D1B-484B-89C9-86CCB25E0682}">
      <dgm:prSet/>
      <dgm:spPr/>
      <dgm:t>
        <a:bodyPr/>
        <a:lstStyle/>
        <a:p>
          <a:endParaRPr lang="en-US"/>
        </a:p>
      </dgm:t>
    </dgm:pt>
    <dgm:pt modelId="{11C4B71D-2A4E-4A1C-AE93-DB0CD4A45D03}">
      <dgm:prSet/>
      <dgm:spPr/>
      <dgm:t>
        <a:bodyPr/>
        <a:lstStyle/>
        <a:p>
          <a:r>
            <a:rPr lang="en-US"/>
            <a:t>Use digital library</a:t>
          </a:r>
        </a:p>
      </dgm:t>
    </dgm:pt>
    <dgm:pt modelId="{29DA8A86-81B5-4AFA-8472-7182B40CE295}" type="parTrans" cxnId="{75873ABD-F83A-42C0-B40B-80DD89B685F3}">
      <dgm:prSet/>
      <dgm:spPr/>
      <dgm:t>
        <a:bodyPr/>
        <a:lstStyle/>
        <a:p>
          <a:endParaRPr lang="en-US"/>
        </a:p>
      </dgm:t>
    </dgm:pt>
    <dgm:pt modelId="{0065D6F8-CBE8-4308-9C77-8F7B7A9E2069}" type="sibTrans" cxnId="{75873ABD-F83A-42C0-B40B-80DD89B685F3}">
      <dgm:prSet/>
      <dgm:spPr/>
      <dgm:t>
        <a:bodyPr/>
        <a:lstStyle/>
        <a:p>
          <a:endParaRPr lang="en-US"/>
        </a:p>
      </dgm:t>
    </dgm:pt>
    <dgm:pt modelId="{311730E1-7755-4C4D-B39E-CB72271AF774}">
      <dgm:prSet/>
      <dgm:spPr/>
      <dgm:t>
        <a:bodyPr/>
        <a:lstStyle/>
        <a:p>
          <a:r>
            <a:rPr lang="en-GB" dirty="0"/>
            <a:t>Discuss classification of capillaries</a:t>
          </a:r>
          <a:endParaRPr lang="en-US" dirty="0"/>
        </a:p>
      </dgm:t>
    </dgm:pt>
    <dgm:pt modelId="{31056A44-6B72-4F49-B62B-EFF2383D751D}" type="parTrans" cxnId="{D8587D84-27F3-41D2-AA83-648A26E48437}">
      <dgm:prSet/>
      <dgm:spPr/>
      <dgm:t>
        <a:bodyPr/>
        <a:lstStyle/>
        <a:p>
          <a:endParaRPr lang="en-US"/>
        </a:p>
      </dgm:t>
    </dgm:pt>
    <dgm:pt modelId="{F5003B36-68CC-4A0B-BA1C-C3FC56DBD4A7}" type="sibTrans" cxnId="{D8587D84-27F3-41D2-AA83-648A26E48437}">
      <dgm:prSet/>
      <dgm:spPr/>
      <dgm:t>
        <a:bodyPr/>
        <a:lstStyle/>
        <a:p>
          <a:endParaRPr lang="en-US"/>
        </a:p>
      </dgm:t>
    </dgm:pt>
    <dgm:pt modelId="{F34DDA90-63D7-4EED-AE01-C67019BF3BE5}" type="pres">
      <dgm:prSet presAssocID="{1328DA0A-811A-481F-9C6B-DD9E61E6FA07}" presName="linear" presStyleCnt="0">
        <dgm:presLayoutVars>
          <dgm:animLvl val="lvl"/>
          <dgm:resizeHandles val="exact"/>
        </dgm:presLayoutVars>
      </dgm:prSet>
      <dgm:spPr/>
    </dgm:pt>
    <dgm:pt modelId="{8F1C9472-B644-4660-BC53-CAFBDD9E771E}" type="pres">
      <dgm:prSet presAssocID="{2C14B4D8-4207-4A9A-9DB7-CD71C687E146}" presName="parentText" presStyleLbl="node1" presStyleIdx="0" presStyleCnt="1">
        <dgm:presLayoutVars>
          <dgm:chMax val="0"/>
          <dgm:bulletEnabled val="1"/>
        </dgm:presLayoutVars>
      </dgm:prSet>
      <dgm:spPr/>
    </dgm:pt>
    <dgm:pt modelId="{1EE2E886-05D1-48AD-B96D-E2B9ECE41922}" type="pres">
      <dgm:prSet presAssocID="{2C14B4D8-4207-4A9A-9DB7-CD71C687E146}" presName="childText" presStyleLbl="revTx" presStyleIdx="0" presStyleCnt="1">
        <dgm:presLayoutVars>
          <dgm:bulletEnabled val="1"/>
        </dgm:presLayoutVars>
      </dgm:prSet>
      <dgm:spPr/>
    </dgm:pt>
  </dgm:ptLst>
  <dgm:cxnLst>
    <dgm:cxn modelId="{F4989F08-9F09-4059-BAA9-341B29398472}" type="presOf" srcId="{93F0F75E-AC1C-4523-9C49-FC30AB0E028E}" destId="{1EE2E886-05D1-48AD-B96D-E2B9ECE41922}" srcOrd="0" destOrd="4" presId="urn:microsoft.com/office/officeart/2005/8/layout/vList2"/>
    <dgm:cxn modelId="{76E3FC0E-EE3B-4150-BC70-78855EB4EFAE}" type="presOf" srcId="{311730E1-7755-4C4D-B39E-CB72271AF774}" destId="{1EE2E886-05D1-48AD-B96D-E2B9ECE41922}" srcOrd="0" destOrd="1" presId="urn:microsoft.com/office/officeart/2005/8/layout/vList2"/>
    <dgm:cxn modelId="{23C36633-9BF5-4C21-9BF9-22FCF1B21F67}" srcId="{1328DA0A-811A-481F-9C6B-DD9E61E6FA07}" destId="{2C14B4D8-4207-4A9A-9DB7-CD71C687E146}" srcOrd="0" destOrd="0" parTransId="{2C3ED4B1-43F2-470A-B9EE-7BB9A3EC6483}" sibTransId="{3655BDBF-FC98-4BA4-93FE-BA3CFC0D4B50}"/>
    <dgm:cxn modelId="{62B47161-18BE-4A76-ADFB-99F558D27C01}" type="presOf" srcId="{2C14B4D8-4207-4A9A-9DB7-CD71C687E146}" destId="{8F1C9472-B644-4660-BC53-CAFBDD9E771E}" srcOrd="0" destOrd="0" presId="urn:microsoft.com/office/officeart/2005/8/layout/vList2"/>
    <dgm:cxn modelId="{B9DF6F64-BDA0-4767-AF0D-F815B22A0507}" srcId="{2C14B4D8-4207-4A9A-9DB7-CD71C687E146}" destId="{00DF0F1F-DC6A-48F8-903A-0B7BCDE74EE0}" srcOrd="2" destOrd="0" parTransId="{8FD9AF6C-AE53-458E-AE66-5F9B03B686E9}" sibTransId="{3E545E1F-97A3-40FF-B2CC-9CE016D1F78A}"/>
    <dgm:cxn modelId="{2E8F1951-32CA-4455-8DED-6FD64017C494}" type="presOf" srcId="{0F589E17-91ED-4F4C-B65F-9A1F27F2C136}" destId="{1EE2E886-05D1-48AD-B96D-E2B9ECE41922}" srcOrd="0" destOrd="0" presId="urn:microsoft.com/office/officeart/2005/8/layout/vList2"/>
    <dgm:cxn modelId="{D8587D84-27F3-41D2-AA83-648A26E48437}" srcId="{2C14B4D8-4207-4A9A-9DB7-CD71C687E146}" destId="{311730E1-7755-4C4D-B39E-CB72271AF774}" srcOrd="1" destOrd="0" parTransId="{31056A44-6B72-4F49-B62B-EFF2383D751D}" sibTransId="{F5003B36-68CC-4A0B-BA1C-C3FC56DBD4A7}"/>
    <dgm:cxn modelId="{3973198C-FF79-4677-98EE-D5D3D8182286}" srcId="{2C14B4D8-4207-4A9A-9DB7-CD71C687E146}" destId="{0F589E17-91ED-4F4C-B65F-9A1F27F2C136}" srcOrd="0" destOrd="0" parTransId="{46D7FACD-BDC5-4D7F-867F-02BADBF51486}" sibTransId="{4CBAC3AA-686E-49BA-A35D-8B78FAE56CDD}"/>
    <dgm:cxn modelId="{EB059392-2D1B-484B-89C9-86CCB25E0682}" srcId="{2C14B4D8-4207-4A9A-9DB7-CD71C687E146}" destId="{93F0F75E-AC1C-4523-9C49-FC30AB0E028E}" srcOrd="4" destOrd="0" parTransId="{8B0C870F-2436-4A79-95B9-44479B7D18C2}" sibTransId="{6831AEF8-1A26-47C7-BFC3-AEBF19228DEB}"/>
    <dgm:cxn modelId="{425975BB-4DFC-4841-BC80-EBD0EC067A05}" type="presOf" srcId="{1328DA0A-811A-481F-9C6B-DD9E61E6FA07}" destId="{F34DDA90-63D7-4EED-AE01-C67019BF3BE5}" srcOrd="0" destOrd="0" presId="urn:microsoft.com/office/officeart/2005/8/layout/vList2"/>
    <dgm:cxn modelId="{75873ABD-F83A-42C0-B40B-80DD89B685F3}" srcId="{2C14B4D8-4207-4A9A-9DB7-CD71C687E146}" destId="{11C4B71D-2A4E-4A1C-AE93-DB0CD4A45D03}" srcOrd="5" destOrd="0" parTransId="{29DA8A86-81B5-4AFA-8472-7182B40CE295}" sibTransId="{0065D6F8-CBE8-4308-9C77-8F7B7A9E2069}"/>
    <dgm:cxn modelId="{10CF5BC1-2560-48D6-AB9A-BE573F7C06EA}" type="presOf" srcId="{11C4B71D-2A4E-4A1C-AE93-DB0CD4A45D03}" destId="{1EE2E886-05D1-48AD-B96D-E2B9ECE41922}" srcOrd="0" destOrd="5" presId="urn:microsoft.com/office/officeart/2005/8/layout/vList2"/>
    <dgm:cxn modelId="{D10609D0-83A6-4CA4-9889-73190D9BBA91}" type="presOf" srcId="{00DF0F1F-DC6A-48F8-903A-0B7BCDE74EE0}" destId="{1EE2E886-05D1-48AD-B96D-E2B9ECE41922}" srcOrd="0" destOrd="2" presId="urn:microsoft.com/office/officeart/2005/8/layout/vList2"/>
    <dgm:cxn modelId="{030DE9D1-BA9D-443F-8BD9-9C3401C85C46}" type="presOf" srcId="{D5469606-F664-4F8A-93B7-2577058B0DAD}" destId="{1EE2E886-05D1-48AD-B96D-E2B9ECE41922}" srcOrd="0" destOrd="3" presId="urn:microsoft.com/office/officeart/2005/8/layout/vList2"/>
    <dgm:cxn modelId="{6489A7FF-7BA6-4104-8C62-7311268F0978}" srcId="{2C14B4D8-4207-4A9A-9DB7-CD71C687E146}" destId="{D5469606-F664-4F8A-93B7-2577058B0DAD}" srcOrd="3" destOrd="0" parTransId="{6194249E-01F2-48F5-9382-395BC51FB5B2}" sibTransId="{E2CE58C8-3646-47DB-A4A9-1ACC4689F8DD}"/>
    <dgm:cxn modelId="{D4AB436A-33A4-4A84-BD3E-94DEE52DF744}" type="presParOf" srcId="{F34DDA90-63D7-4EED-AE01-C67019BF3BE5}" destId="{8F1C9472-B644-4660-BC53-CAFBDD9E771E}" srcOrd="0" destOrd="0" presId="urn:microsoft.com/office/officeart/2005/8/layout/vList2"/>
    <dgm:cxn modelId="{A037E6A8-964E-4E92-B561-0079AAED2B3A}" type="presParOf" srcId="{F34DDA90-63D7-4EED-AE01-C67019BF3BE5}" destId="{1EE2E886-05D1-48AD-B96D-E2B9ECE4192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846395" y="1391398"/>
          <a:ext cx="1037271" cy="1037271"/>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Wisdom</a:t>
          </a:r>
        </a:p>
      </dsp:txBody>
      <dsp:txXfrm>
        <a:off x="1054933" y="1634374"/>
        <a:ext cx="620195" cy="533178"/>
      </dsp:txXfrm>
    </dsp:sp>
    <dsp:sp modelId="{93300324-D62F-4E58-B882-734182BDB462}">
      <dsp:nvSpPr>
        <dsp:cNvPr id="0" name=""/>
        <dsp:cNvSpPr/>
      </dsp:nvSpPr>
      <dsp:spPr>
        <a:xfrm>
          <a:off x="245173" y="1148507"/>
          <a:ext cx="754379" cy="754379"/>
        </a:xfrm>
        <a:prstGeom prst="gear6">
          <a:avLst/>
        </a:prstGeom>
        <a:solidFill>
          <a:schemeClr val="accent4">
            <a:hueOff val="4900445"/>
            <a:satOff val="-20388"/>
            <a:lumOff val="4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Arial Black" pitchFamily="34" charset="0"/>
            </a:rPr>
            <a:t>Truth</a:t>
          </a:r>
          <a:r>
            <a:rPr lang="en-US" sz="700" kern="1200" dirty="0"/>
            <a:t> </a:t>
          </a:r>
        </a:p>
      </dsp:txBody>
      <dsp:txXfrm>
        <a:off x="435090" y="1339572"/>
        <a:ext cx="374545" cy="372249"/>
      </dsp:txXfrm>
    </dsp:sp>
    <dsp:sp modelId="{59EDF28D-6C67-49D0-B5A1-DE5C3CBA2292}">
      <dsp:nvSpPr>
        <dsp:cNvPr id="0" name=""/>
        <dsp:cNvSpPr/>
      </dsp:nvSpPr>
      <dsp:spPr>
        <a:xfrm rot="20700000">
          <a:off x="667702" y="628062"/>
          <a:ext cx="739138" cy="739138"/>
        </a:xfrm>
        <a:prstGeom prst="gear6">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Servic</a:t>
          </a:r>
          <a:r>
            <a:rPr lang="en-US" sz="700" kern="1200" dirty="0">
              <a:latin typeface="Arial Black" pitchFamily="34" charset="0"/>
            </a:rPr>
            <a:t>e</a:t>
          </a:r>
          <a:r>
            <a:rPr lang="en-US" sz="700" kern="1200" dirty="0"/>
            <a:t> </a:t>
          </a:r>
        </a:p>
      </dsp:txBody>
      <dsp:txXfrm rot="-20700000">
        <a:off x="829817" y="790176"/>
        <a:ext cx="414908" cy="414908"/>
      </dsp:txXfrm>
    </dsp:sp>
    <dsp:sp modelId="{398423B3-DD54-4226-99D7-017EFC1488DF}">
      <dsp:nvSpPr>
        <dsp:cNvPr id="0" name=""/>
        <dsp:cNvSpPr/>
      </dsp:nvSpPr>
      <dsp:spPr>
        <a:xfrm>
          <a:off x="745951" y="1249747"/>
          <a:ext cx="1327708" cy="1327708"/>
        </a:xfrm>
        <a:prstGeom prst="circularArrow">
          <a:avLst>
            <a:gd name="adj1" fmla="val 4687"/>
            <a:gd name="adj2" fmla="val 299029"/>
            <a:gd name="adj3" fmla="val 2411686"/>
            <a:gd name="adj4" fmla="val 1610821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11574" y="991497"/>
          <a:ext cx="964662" cy="964662"/>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496732" y="476069"/>
          <a:ext cx="1040100" cy="1040100"/>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9472-B644-4660-BC53-CAFBDD9E771E}">
      <dsp:nvSpPr>
        <dsp:cNvPr id="0" name=""/>
        <dsp:cNvSpPr/>
      </dsp:nvSpPr>
      <dsp:spPr>
        <a:xfrm>
          <a:off x="0" y="6488"/>
          <a:ext cx="10515600" cy="1432080"/>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At the end of lecture 1</a:t>
          </a:r>
          <a:r>
            <a:rPr lang="en-US" sz="3600" kern="1200" baseline="30000" dirty="0"/>
            <a:t>st</a:t>
          </a:r>
          <a:r>
            <a:rPr lang="en-US" sz="3600" kern="1200" dirty="0"/>
            <a:t> year students should be able to</a:t>
          </a:r>
        </a:p>
      </dsp:txBody>
      <dsp:txXfrm>
        <a:off x="69908" y="76396"/>
        <a:ext cx="10375784" cy="1292264"/>
      </dsp:txXfrm>
    </dsp:sp>
    <dsp:sp modelId="{1EE2E886-05D1-48AD-B96D-E2B9ECE41922}">
      <dsp:nvSpPr>
        <dsp:cNvPr id="0" name=""/>
        <dsp:cNvSpPr/>
      </dsp:nvSpPr>
      <dsp:spPr>
        <a:xfrm>
          <a:off x="0" y="1438568"/>
          <a:ext cx="10515600"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Describe the general histological structure of capillaries</a:t>
          </a:r>
        </a:p>
        <a:p>
          <a:pPr marL="285750" lvl="1" indent="-285750" algn="l" defTabSz="1244600">
            <a:lnSpc>
              <a:spcPct val="90000"/>
            </a:lnSpc>
            <a:spcBef>
              <a:spcPct val="0"/>
            </a:spcBef>
            <a:spcAft>
              <a:spcPct val="20000"/>
            </a:spcAft>
            <a:buChar char="•"/>
          </a:pPr>
          <a:r>
            <a:rPr lang="en-GB" sz="2800" kern="1200" dirty="0"/>
            <a:t>Discuss classification of capillaries</a:t>
          </a:r>
          <a:endParaRPr lang="en-US" sz="2800" kern="1200" dirty="0"/>
        </a:p>
        <a:p>
          <a:pPr marL="285750" lvl="1" indent="-285750" algn="l" defTabSz="1244600">
            <a:lnSpc>
              <a:spcPct val="90000"/>
            </a:lnSpc>
            <a:spcBef>
              <a:spcPct val="0"/>
            </a:spcBef>
            <a:spcAft>
              <a:spcPct val="20000"/>
            </a:spcAft>
            <a:buChar char="•"/>
          </a:pPr>
          <a:r>
            <a:rPr lang="en-US" sz="2800" kern="1200" dirty="0"/>
            <a:t>Tabulate histological differences between capillaries</a:t>
          </a:r>
        </a:p>
        <a:p>
          <a:pPr marL="285750" lvl="1" indent="-285750" algn="l" defTabSz="1244600">
            <a:lnSpc>
              <a:spcPct val="90000"/>
            </a:lnSpc>
            <a:spcBef>
              <a:spcPct val="0"/>
            </a:spcBef>
            <a:spcAft>
              <a:spcPct val="20000"/>
            </a:spcAft>
            <a:buChar char="•"/>
          </a:pPr>
          <a:r>
            <a:rPr lang="en-US" sz="2800" kern="1200" dirty="0"/>
            <a:t>Correlate clinical aspects </a:t>
          </a:r>
        </a:p>
        <a:p>
          <a:pPr marL="285750" lvl="1" indent="-285750" algn="l" defTabSz="1244600">
            <a:lnSpc>
              <a:spcPct val="90000"/>
            </a:lnSpc>
            <a:spcBef>
              <a:spcPct val="0"/>
            </a:spcBef>
            <a:spcAft>
              <a:spcPct val="20000"/>
            </a:spcAft>
            <a:buChar char="•"/>
          </a:pPr>
          <a:r>
            <a:rPr lang="en-US" sz="2800" kern="1200" dirty="0"/>
            <a:t>Read a research article</a:t>
          </a:r>
        </a:p>
        <a:p>
          <a:pPr marL="285750" lvl="1" indent="-285750" algn="l" defTabSz="1244600">
            <a:lnSpc>
              <a:spcPct val="90000"/>
            </a:lnSpc>
            <a:spcBef>
              <a:spcPct val="0"/>
            </a:spcBef>
            <a:spcAft>
              <a:spcPct val="20000"/>
            </a:spcAft>
            <a:buChar char="•"/>
          </a:pPr>
          <a:r>
            <a:rPr lang="en-US" sz="2800" kern="1200"/>
            <a:t>Use digital library</a:t>
          </a:r>
        </a:p>
      </dsp:txBody>
      <dsp:txXfrm>
        <a:off x="0" y="1438568"/>
        <a:ext cx="10515600" cy="2906280"/>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23-09-14T16:16:35.739"/>
    </inkml:context>
    <inkml:brush xml:id="br0">
      <inkml:brushProperty name="width" value="0.05292" units="cm"/>
      <inkml:brushProperty name="height" value="0.05292" units="cm"/>
    </inkml:brush>
  </inkml:definitions>
  <inkml:trace contextRef="#ctx0" brushRef="#br0">19968 12328 0,'0'0'0,"0"0"0,74-74 16,-74 74 0,-49 0-1,24 0 1,0 0 0,25 0-1,-25-25 1,50 25-16,-25-25 15,0 25 1,0 0 0,0 0-1,0 0 1,0 0 0,0 0-16,-25 0 15,25-25 1,-25 25-1,25 0 1,-24 0 0,24 0-1,-25 0 1,0 0-16,-25-25 16,1 25-1,-1 0 1,1 0-1,-1 0 1,0-25 0,25 25-1,1 0-15,-1 0 16,0 0 0,25 0-1,-25 0 1,0 0-1,25 0 1,-24 0 0,-1 0-16,0 0 15,0 0 1,0 0 0,25 0-1,-24 0 1,-1 0-1,0 25 1,0-25-16,0 0 16,25 0-1,-24 0 1,-1 25 0,0-25-1,25 0 1,-25 0-16,0 25 15,1-25 1,-1 25 0,0-25-1,0 25 1,0-25 0,25 24-1,-24-24-15,24 0 16,0 0-1,-25 25 1,0-25 0,25 0-1,0 0 1,-25 0 0,25 0-16,0 0 15,0 0 1,0 0-1,0 0 1,0 0 0,-25 25-1,25-25 1,0 0-16,0 25 16,-24-25-1,24 0 1,0 25-1,0-25 1,0 24 0,-25 1-1,25-25-15,0 0 16,0 0 0,0 25-1,0-25 1,0 25-1,0 0 1,0-1 0,0-24-16,0 0 15,0 25 1,0 0 0,25-25-1,-25 25 1,0 0-1,0-25 1,0 24-16,24-24 16,-24 25-1,25 0 1,-25 0 0,25-25-1,-25 49 1,50-49-1,-26 25-15,1 0 16,0-25 0,0 25-1,-25 0 1,25-1 0,-1 1-1,26 0 1,-25 0-16,0 0 15,-1-1 1,-24-24 0,25 0-1,-25 0 1,0 25 0,25-25-16,-25 25 15,25-25 1,-25 25-1,0 0 1,25-25 0,-1 24-1,1 26 1,0-50-16,-25 25 16,50 0-1,-26-25 1,-24 0-1,50 25 1,-50-25 0,25 0-1,0 24-15,-1-24 16,1 25 0,0-25-1,-25 0 1,0 25-1,0-25 1,0 0 0,0 0-16,0 0 15,25 0 1,-25 0 0,0 0-1,0 0 1,25 25-1,0-25 1,-25 0-16,0 0 16,24 0-1,-24 0 1,25 0 0,-25 25-1,25-25 1,-25 0-1,0 0-15,0 0 16,0 0 0,0 0-1,0 0 1,25 0 0,-25 0-1,0 0 1,0 0-16,0 0 15,0 0 1,0 24 0,25-24-1,-25 0 1</inkml:trace>
  <inkml:trace contextRef="#ctx0" brushRef="#br0" timeOffset="5806.365">9525 10666 0,'-99'-50'0,"24"26"15,-24-1 1,50 25-1,-1 0 1,25 0 0,50 0-1,-25 0 1,-25-25-16,-24 75 16,-1-1-1,50-24 1,0-25-1,0 0 1,0 25 0,0 0-1,0-1-15,25 1 16,-25 25 0,25-25-1,-25-1 1,0 1-1,24 0 1,1-25-16,-25 0 16,25 25-1,-25-25 1,25 0 0,0-25-1,-1 25 1,-24 0-1,25-25-15,-25 0 16,0 25 0,25-24-1,-25 24 1,25-25 0,0-25-1,-25 25 1,0 1-16,0-1 15,0 0 1,0 0 0,-25 0-1,25 1 1,0 24 0,0-25-1,-25 25-15,25 0 16</inkml:trace>
  <inkml:trace contextRef="#ctx0" brushRef="#br0" timeOffset="6627.736">9054 11063 0,'0'0'0,"74"-25"15,-24 25 1,-75-25 0,50 0-1,-50 25 1,25 25-1,-25 0-15,25 0 16,-25 0 0,25-25-1,0 24 1,0-24 0,0 0-1,0 25 1,0 0-16,25 0 15,-25-25 1,25 25 0,0-25-1,0 0 1,-1-25 0,1 0-16,0-25 15,0 26 1,0-26-1,-25 25 1,0 0 0,0 1-1,0-1-15</inkml:trace>
  <inkml:trace contextRef="#ctx0" brushRef="#br0" timeOffset="8505.874">10071 9351 0,'-100'25'16,"1"-50"-1,-50 25 1,125 0 0,-26 75-1,50-26-15,-50-24 16,1 0 0,-1 49-1,50 1 1,25-26-1,0 1 1,0-50 0,-25 0-16,49 0 15,1-25 1,24 0 0,-24 1-1,-1-1 1,-24-25-1,0 25 1,-25-24-16,0 24 16,0 0-1,0 25 1</inkml:trace>
  <inkml:trace contextRef="#ctx0" brushRef="#br0" timeOffset="11588.797">16272 5482 0,'0'0'15,"0"0"1,0 0 0,0 0-1,0 0 1,-75 74-16,75-74 15,50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15:39:16.4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15:39:24.9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23-09-14T16:18:48.427"/>
    </inkml:context>
    <inkml:brush xml:id="br0">
      <inkml:brushProperty name="width" value="0.05292" units="cm"/>
      <inkml:brushProperty name="height" value="0.05292" units="cm"/>
    </inkml:brush>
  </inkml:definitions>
  <inkml:trace contextRef="#ctx0" brushRef="#br0">3944 9203 0,'0'0'16,"0"0"-1,0 0 1,0 0 0,0-75-1,74 75 1,26 75-16</inkml:trace>
  <inkml:trace contextRef="#ctx0" brushRef="#br0" timeOffset="449.379">4018 9079 0,'0'0'15,"-74"24"-15,74-24 16,0 0-1,0 0 1,-25-49 0,25 49-1,0 0 1,0 0 0,0-25-1,0 25 1,0 0-16,0 0 15,0 0 1,0-25 0,0 25-1,0 0 1,0-25 0,0 25-1,0 0-15,0 0 16,0-25-1,0 25 1,0 0 0,0 0-1,0 0 1,0 0 0</inkml:trace>
  <inkml:trace contextRef="#ctx0" brushRef="#br0" timeOffset="997.154">5060 7367 0,'0'0'16,"0"0"-1,0 0 1,0 0 0,0 0-1,0 0 1,0 0-16</inkml:trace>
  <inkml:trace contextRef="#ctx0" brushRef="#br0" timeOffset="1979.398">4465 13444 0,'0'0'0,"0"0"16,0 0-1,0 0 1,0 0 0,0 0-1,0 0 1,0 0 0,0 0-16,0 0 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1:05.60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B391-70E7-4610-ADCC-9ED915F6B5A7}"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0B55-0E87-4761-B106-1E5901D78BA5}" type="slidenum">
              <a:rPr lang="en-US" smtClean="0"/>
              <a:t>‹#›</a:t>
            </a:fld>
            <a:endParaRPr lang="en-US"/>
          </a:p>
        </p:txBody>
      </p:sp>
    </p:spTree>
    <p:extLst>
      <p:ext uri="{BB962C8B-B14F-4D97-AF65-F5344CB8AC3E}">
        <p14:creationId xmlns:p14="http://schemas.microsoft.com/office/powerpoint/2010/main" val="409087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D47B-1035-43E0-83ED-86BE238F1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55F58-0275-4E3F-B150-4751E8F9D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3DFD6-3DD8-4539-9F8D-7BDB3CB1CED0}"/>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50350AD7-309F-44AE-AD30-C1358CCF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48B5A-D605-4018-86A1-781B13C479B9}"/>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6056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0973-9624-4E61-BBB3-8C9BD7DC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B8E6F-0F90-4D38-9293-4028AA5E7D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DAA92-4093-48E1-B38F-2B360304B5AD}"/>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A7E33564-8011-4896-B86D-58B61A49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233E7-1AA2-4432-8585-C5B2EF9EF42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165836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A10F1-097F-4847-B0F8-2D773A415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CC741-31F2-44F5-8008-85E7D8D24D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5AEB8-5F1B-44F8-9774-1E2E77E3CFFE}"/>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6E54522A-7F1C-4DAA-B4DC-3C977BF9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5DDB2-DA1F-440B-83AD-DC0902E5BD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3895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E70B-F8C0-4066-9C3F-9F5783EEF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A0983-71D0-46AF-BDF2-EBEB54D15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7743A-F7A0-4F72-A1C4-5A8166EB6839}"/>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D79C0A6B-E7F6-47D4-93D7-3D79E98D7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1B930-C5EC-4261-B3F1-F4CBE0AB004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1211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036-6B47-4AE6-8F24-8661D3F2B1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A709B7-37BE-46CC-AF4A-572D3E686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A8D749-27CB-49B6-BC16-9ACB13A20D7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959C7CFE-954E-43AE-A847-F93E7E851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0C78-F7E8-4C69-A599-D19B185A218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4758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43AA-D1E2-498A-A265-6D5189A57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9BDC1-3BC8-47E0-AA00-0567DA0D61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69B2F-F8F7-4D54-819C-2C4CB315A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31A8DD-0FDA-442A-BE34-C7534737D207}"/>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D270E924-96E0-4383-A810-AE019DDC1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6A61-F407-4984-825A-12EB448F98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5167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1BDE-AF54-43C7-9352-571D553A2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ED2AA-81FF-477D-AC80-9B047C13C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BBE7DD-E44E-4669-A0FF-73F98EA53C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B5872-0C80-4AAB-8693-94005AF24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9B0AB9-4905-4B84-BA3D-503D6412AA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2BD6B-E7AD-447E-AF21-94EF3227EEE6}"/>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8" name="Footer Placeholder 7">
            <a:extLst>
              <a:ext uri="{FF2B5EF4-FFF2-40B4-BE49-F238E27FC236}">
                <a16:creationId xmlns:a16="http://schemas.microsoft.com/office/drawing/2014/main" id="{BBCDCEB4-FB54-48EC-8C19-10DA0C9C5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44376-45E9-4D15-978B-9EFFC18B501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69266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F02A-D62C-43DF-B394-E969E432B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D488F-DD16-4D6F-B91A-3C7B32C657C6}"/>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4" name="Footer Placeholder 3">
            <a:extLst>
              <a:ext uri="{FF2B5EF4-FFF2-40B4-BE49-F238E27FC236}">
                <a16:creationId xmlns:a16="http://schemas.microsoft.com/office/drawing/2014/main" id="{774C8688-2627-428D-BBF6-B76EFEE0EF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34628-87B7-4670-9302-737EAA54C370}"/>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88974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A5E2A-441F-45B2-BCAD-3C0403AACC6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3" name="Footer Placeholder 2">
            <a:extLst>
              <a:ext uri="{FF2B5EF4-FFF2-40B4-BE49-F238E27FC236}">
                <a16:creationId xmlns:a16="http://schemas.microsoft.com/office/drawing/2014/main" id="{31A0D6F4-C58D-4692-AEDC-5E9DBF1200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D8A1A-0776-4E02-8218-04A1152B3275}"/>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91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F572-7525-4A97-97E9-33C51BEB0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A28AC-537F-4DDD-AEA6-7283B4BD3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AFD6A-55D1-4AFC-B305-13FCD1F78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0F730-F3EC-4D1E-B081-1E0D624E8525}"/>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9638AC76-276B-4C87-B8CA-839F84BC5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844CF-B20F-4367-9E11-A6B544B2E157}"/>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79857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15B0-A05A-412A-9840-D6F5F6B32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2418B-6A58-4685-99D4-F9ED6F3CE7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141CA-5936-4E5E-908F-1DCE1933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96F34-F89B-45AA-8025-B56456F1418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14F5FB40-2E81-4F19-9119-4E78BAB2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B4A79-C1EE-4524-8FE4-9C6FEC042056}"/>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3607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8755B-10CE-49A3-86F8-0CF6C766B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1AEBC-A094-4264-B0D0-C513137FE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213AB-A4C3-49D1-BAF5-5948B17ED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B4838E0C-FC6F-45BC-BEF3-9EF6DA134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82E7B-DCFC-43C6-A632-3DBE7FD2F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6EE9C-08DF-4FA9-A98B-22BE51D1B032}" type="slidenum">
              <a:rPr lang="en-US" smtClean="0"/>
              <a:t>‹#›</a:t>
            </a:fld>
            <a:endParaRPr lang="en-US"/>
          </a:p>
        </p:txBody>
      </p:sp>
    </p:spTree>
    <p:extLst>
      <p:ext uri="{BB962C8B-B14F-4D97-AF65-F5344CB8AC3E}">
        <p14:creationId xmlns:p14="http://schemas.microsoft.com/office/powerpoint/2010/main" val="37670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7" Type="http://schemas.openxmlformats.org/officeDocument/2006/relationships/customXml" Target="../ink/ink3.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4.png"/><Relationship Id="rId10" Type="http://schemas.openxmlformats.org/officeDocument/2006/relationships/customXml" Target="../ink/ink4.xm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ature.com/articles/s41586-020-2822-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609600"/>
            <a:ext cx="1713124" cy="1725318"/>
          </a:xfrm>
          <a:prstGeom prst="rect">
            <a:avLst/>
          </a:prstGeom>
        </p:spPr>
      </p:pic>
      <p:pic>
        <p:nvPicPr>
          <p:cNvPr id="4" name="Picture 2">
            <a:extLst>
              <a:ext uri="{FF2B5EF4-FFF2-40B4-BE49-F238E27FC236}">
                <a16:creationId xmlns:a16="http://schemas.microsoft.com/office/drawing/2014/main" id="{EBDE22C3-6148-47DD-B6D6-9E6B6B37F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1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2DFDCC-018C-4384-9CE0-AF9FD68A72CD}"/>
              </a:ext>
            </a:extLst>
          </p:cNvPr>
          <p:cNvSpPr>
            <a:spLocks noGrp="1"/>
          </p:cNvSpPr>
          <p:nvPr>
            <p:ph type="title"/>
          </p:nvPr>
        </p:nvSpPr>
        <p:spPr>
          <a:xfrm>
            <a:off x="3898232" y="365125"/>
            <a:ext cx="7455567" cy="1325563"/>
          </a:xfrm>
        </p:spPr>
        <p:txBody>
          <a:bodyPr/>
          <a:lstStyle/>
          <a:p>
            <a:r>
              <a:rPr lang="en-GB" dirty="0"/>
              <a:t>Continuous Capillaries</a:t>
            </a:r>
            <a:endParaRPr lang="en-US"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sz="half" idx="1"/>
          </p:nvPr>
        </p:nvSpPr>
        <p:spPr/>
        <p:txBody>
          <a:bodyPr>
            <a:normAutofit/>
          </a:bodyPr>
          <a:lstStyle/>
          <a:p>
            <a:r>
              <a:rPr lang="en-GB" dirty="0"/>
              <a:t> </a:t>
            </a:r>
            <a:endParaRPr lang="en-GB" b="1" dirty="0"/>
          </a:p>
        </p:txBody>
      </p:sp>
      <p:sp>
        <p:nvSpPr>
          <p:cNvPr id="8" name="Content Placeholder 7">
            <a:extLst>
              <a:ext uri="{FF2B5EF4-FFF2-40B4-BE49-F238E27FC236}">
                <a16:creationId xmlns:a16="http://schemas.microsoft.com/office/drawing/2014/main" id="{8B8A1E6E-B881-4A2B-A122-823835B2DD8F}"/>
              </a:ext>
            </a:extLst>
          </p:cNvPr>
          <p:cNvSpPr>
            <a:spLocks noGrp="1"/>
          </p:cNvSpPr>
          <p:nvPr>
            <p:ph sz="half" idx="2"/>
          </p:nvPr>
        </p:nvSpPr>
        <p:spPr>
          <a:xfrm>
            <a:off x="6871873" y="1858545"/>
            <a:ext cx="5181600" cy="4351338"/>
          </a:xfrm>
        </p:spPr>
        <p:txBody>
          <a:bodyPr>
            <a:normAutofit/>
          </a:bodyPr>
          <a:lstStyle/>
          <a:p>
            <a:pPr marL="12700">
              <a:lnSpc>
                <a:spcPct val="100000"/>
              </a:lnSpc>
              <a:spcBef>
                <a:spcPts val="385"/>
              </a:spcBef>
              <a:tabLst>
                <a:tab pos="423545" algn="l"/>
              </a:tabLst>
            </a:pPr>
            <a:r>
              <a:rPr lang="en-US" spc="165" dirty="0">
                <a:latin typeface="Cambria"/>
                <a:cs typeface="Cambria"/>
              </a:rPr>
              <a:t>Tight</a:t>
            </a:r>
            <a:r>
              <a:rPr lang="en-US" spc="55" dirty="0">
                <a:latin typeface="Cambria"/>
                <a:cs typeface="Cambria"/>
              </a:rPr>
              <a:t> </a:t>
            </a:r>
            <a:r>
              <a:rPr lang="en-US" spc="210" dirty="0">
                <a:latin typeface="Cambria"/>
                <a:cs typeface="Cambria"/>
              </a:rPr>
              <a:t>junctions</a:t>
            </a:r>
            <a:endParaRPr lang="en-US" dirty="0">
              <a:latin typeface="Cambria"/>
              <a:cs typeface="Cambria"/>
            </a:endParaRPr>
          </a:p>
          <a:p>
            <a:pPr marL="424180" marR="5080" indent="-411480">
              <a:lnSpc>
                <a:spcPct val="90100"/>
              </a:lnSpc>
              <a:spcBef>
                <a:spcPts val="575"/>
              </a:spcBef>
              <a:tabLst>
                <a:tab pos="423545" algn="l"/>
              </a:tabLst>
            </a:pPr>
            <a:r>
              <a:rPr lang="en-US" spc="335" dirty="0">
                <a:latin typeface="Cambria"/>
                <a:cs typeface="Cambria"/>
              </a:rPr>
              <a:t>No</a:t>
            </a:r>
            <a:r>
              <a:rPr lang="en-US" spc="35" dirty="0">
                <a:latin typeface="Cambria"/>
                <a:cs typeface="Cambria"/>
              </a:rPr>
              <a:t> </a:t>
            </a:r>
            <a:r>
              <a:rPr lang="en-US" spc="190" dirty="0">
                <a:latin typeface="Cambria"/>
                <a:cs typeface="Cambria"/>
              </a:rPr>
              <a:t>space</a:t>
            </a:r>
            <a:r>
              <a:rPr lang="en-US" spc="40" dirty="0">
                <a:latin typeface="Cambria"/>
                <a:cs typeface="Cambria"/>
              </a:rPr>
              <a:t> </a:t>
            </a:r>
            <a:r>
              <a:rPr lang="en-US" spc="114" dirty="0">
                <a:latin typeface="Cambria"/>
                <a:cs typeface="Cambria"/>
              </a:rPr>
              <a:t>between </a:t>
            </a:r>
            <a:r>
              <a:rPr lang="en-US" spc="-509" dirty="0">
                <a:latin typeface="Cambria"/>
                <a:cs typeface="Cambria"/>
              </a:rPr>
              <a:t> </a:t>
            </a:r>
            <a:r>
              <a:rPr lang="en-US" spc="185" dirty="0">
                <a:latin typeface="Cambria"/>
                <a:cs typeface="Cambria"/>
              </a:rPr>
              <a:t>intercellular </a:t>
            </a:r>
            <a:r>
              <a:rPr lang="en-US" spc="190" dirty="0">
                <a:latin typeface="Cambria"/>
                <a:cs typeface="Cambria"/>
              </a:rPr>
              <a:t> </a:t>
            </a:r>
            <a:r>
              <a:rPr lang="en-US" spc="125" dirty="0">
                <a:latin typeface="Cambria"/>
                <a:cs typeface="Cambria"/>
              </a:rPr>
              <a:t>clefts</a:t>
            </a:r>
            <a:endParaRPr lang="en-US" dirty="0">
              <a:latin typeface="Cambria"/>
              <a:cs typeface="Cambria"/>
            </a:endParaRPr>
          </a:p>
          <a:p>
            <a:pPr marL="424180" marR="149225" indent="-411480">
              <a:lnSpc>
                <a:spcPts val="2590"/>
              </a:lnSpc>
              <a:spcBef>
                <a:spcPts val="620"/>
              </a:spcBef>
              <a:tabLst>
                <a:tab pos="423545" algn="l"/>
              </a:tabLst>
            </a:pPr>
            <a:r>
              <a:rPr lang="en-US" spc="240" dirty="0" err="1">
                <a:latin typeface="Cambria"/>
                <a:cs typeface="Cambria"/>
              </a:rPr>
              <a:t>Continous</a:t>
            </a:r>
            <a:r>
              <a:rPr lang="en-US" spc="-20" dirty="0">
                <a:latin typeface="Cambria"/>
                <a:cs typeface="Cambria"/>
              </a:rPr>
              <a:t> </a:t>
            </a:r>
            <a:r>
              <a:rPr lang="en-US" spc="195" dirty="0">
                <a:latin typeface="Cambria"/>
                <a:cs typeface="Cambria"/>
              </a:rPr>
              <a:t>basal </a:t>
            </a:r>
            <a:r>
              <a:rPr lang="en-US" spc="-515" dirty="0">
                <a:latin typeface="Cambria"/>
                <a:cs typeface="Cambria"/>
              </a:rPr>
              <a:t> </a:t>
            </a:r>
            <a:r>
              <a:rPr lang="en-US" spc="270" dirty="0">
                <a:latin typeface="Cambria"/>
                <a:cs typeface="Cambria"/>
              </a:rPr>
              <a:t>lamina</a:t>
            </a:r>
            <a:endParaRPr lang="en-US" dirty="0">
              <a:latin typeface="Cambria"/>
              <a:cs typeface="Cambria"/>
            </a:endParaRPr>
          </a:p>
          <a:p>
            <a:pPr marL="424180" marR="988060" indent="-411480">
              <a:lnSpc>
                <a:spcPct val="90100"/>
              </a:lnSpc>
              <a:spcBef>
                <a:spcPts val="535"/>
              </a:spcBef>
              <a:tabLst>
                <a:tab pos="423545" algn="l"/>
              </a:tabLst>
            </a:pPr>
            <a:r>
              <a:rPr lang="en-US" spc="235" dirty="0">
                <a:latin typeface="Cambria"/>
                <a:cs typeface="Cambria"/>
              </a:rPr>
              <a:t>Numerous </a:t>
            </a:r>
            <a:r>
              <a:rPr lang="en-US" spc="240" dirty="0">
                <a:latin typeface="Cambria"/>
                <a:cs typeface="Cambria"/>
              </a:rPr>
              <a:t> </a:t>
            </a:r>
            <a:r>
              <a:rPr lang="en-US" spc="70" dirty="0">
                <a:latin typeface="Cambria"/>
                <a:cs typeface="Cambria"/>
              </a:rPr>
              <a:t>p</a:t>
            </a:r>
            <a:r>
              <a:rPr lang="en-US" spc="215" dirty="0">
                <a:latin typeface="Cambria"/>
                <a:cs typeface="Cambria"/>
              </a:rPr>
              <a:t>in</a:t>
            </a:r>
            <a:r>
              <a:rPr lang="en-US" spc="285" dirty="0">
                <a:latin typeface="Cambria"/>
                <a:cs typeface="Cambria"/>
              </a:rPr>
              <a:t>o</a:t>
            </a:r>
            <a:r>
              <a:rPr lang="en-US" spc="170" dirty="0">
                <a:latin typeface="Cambria"/>
                <a:cs typeface="Cambria"/>
              </a:rPr>
              <a:t>cytotic  </a:t>
            </a:r>
            <a:r>
              <a:rPr lang="en-US" spc="140" dirty="0">
                <a:latin typeface="Cambria"/>
                <a:cs typeface="Cambria"/>
              </a:rPr>
              <a:t>vesicles</a:t>
            </a:r>
            <a:endParaRPr lang="en-US" dirty="0">
              <a:latin typeface="Cambria"/>
              <a:cs typeface="Cambria"/>
            </a:endParaRPr>
          </a:p>
          <a:p>
            <a:pPr marL="12700">
              <a:lnSpc>
                <a:spcPct val="100000"/>
              </a:lnSpc>
              <a:spcBef>
                <a:spcPts val="290"/>
              </a:spcBef>
              <a:tabLst>
                <a:tab pos="423545" algn="l"/>
              </a:tabLst>
            </a:pPr>
            <a:r>
              <a:rPr lang="en-US" spc="120" dirty="0">
                <a:latin typeface="Cambria"/>
                <a:cs typeface="Cambria"/>
              </a:rPr>
              <a:t>Pericytes</a:t>
            </a:r>
            <a:endParaRPr lang="en-US" dirty="0">
              <a:latin typeface="Cambria"/>
              <a:cs typeface="Cambria"/>
            </a:endParaRPr>
          </a:p>
          <a:p>
            <a:pPr marL="424180" marR="628015" indent="-411480">
              <a:lnSpc>
                <a:spcPts val="2590"/>
              </a:lnSpc>
              <a:spcBef>
                <a:spcPts val="620"/>
              </a:spcBef>
              <a:tabLst>
                <a:tab pos="423545" algn="l"/>
              </a:tabLst>
            </a:pPr>
            <a:r>
              <a:rPr lang="en-US" spc="155" dirty="0">
                <a:latin typeface="Cambria"/>
                <a:cs typeface="Cambria"/>
              </a:rPr>
              <a:t>Skin, </a:t>
            </a:r>
            <a:r>
              <a:rPr lang="en-US" spc="185" dirty="0">
                <a:latin typeface="Cambria"/>
                <a:cs typeface="Cambria"/>
              </a:rPr>
              <a:t>kidney, </a:t>
            </a:r>
            <a:r>
              <a:rPr lang="en-US" spc="190" dirty="0">
                <a:latin typeface="Cambria"/>
                <a:cs typeface="Cambria"/>
              </a:rPr>
              <a:t> </a:t>
            </a:r>
            <a:r>
              <a:rPr lang="en-US" spc="315" dirty="0">
                <a:latin typeface="Cambria"/>
                <a:cs typeface="Cambria"/>
              </a:rPr>
              <a:t>m</a:t>
            </a:r>
            <a:r>
              <a:rPr lang="en-US" spc="215" dirty="0">
                <a:latin typeface="Cambria"/>
                <a:cs typeface="Cambria"/>
              </a:rPr>
              <a:t>u</a:t>
            </a:r>
            <a:r>
              <a:rPr lang="en-US" spc="155" dirty="0">
                <a:latin typeface="Cambria"/>
                <a:cs typeface="Cambria"/>
              </a:rPr>
              <a:t>s</a:t>
            </a:r>
            <a:r>
              <a:rPr lang="en-US" spc="175" dirty="0">
                <a:latin typeface="Cambria"/>
                <a:cs typeface="Cambria"/>
              </a:rPr>
              <a:t>cle</a:t>
            </a:r>
            <a:r>
              <a:rPr lang="en-US" spc="140" dirty="0">
                <a:latin typeface="Cambria"/>
                <a:cs typeface="Cambria"/>
              </a:rPr>
              <a:t>s</a:t>
            </a:r>
            <a:r>
              <a:rPr lang="en-US" spc="130" dirty="0">
                <a:latin typeface="Cambria"/>
                <a:cs typeface="Cambria"/>
              </a:rPr>
              <a:t>, bra</a:t>
            </a:r>
            <a:r>
              <a:rPr lang="en-US" spc="90" dirty="0">
                <a:latin typeface="Cambria"/>
                <a:cs typeface="Cambria"/>
              </a:rPr>
              <a:t>i</a:t>
            </a:r>
            <a:r>
              <a:rPr lang="en-US" spc="360" dirty="0">
                <a:latin typeface="Cambria"/>
                <a:cs typeface="Cambria"/>
              </a:rPr>
              <a:t>n</a:t>
            </a:r>
            <a:endParaRPr lang="en-US" dirty="0">
              <a:latin typeface="Cambria"/>
              <a:cs typeface="Cambria"/>
            </a:endParaRPr>
          </a:p>
          <a:p>
            <a:endParaRPr lang="en-US" dirty="0"/>
          </a:p>
        </p:txBody>
      </p:sp>
      <p:pic>
        <p:nvPicPr>
          <p:cNvPr id="9" name="object 4">
            <a:extLst>
              <a:ext uri="{FF2B5EF4-FFF2-40B4-BE49-F238E27FC236}">
                <a16:creationId xmlns:a16="http://schemas.microsoft.com/office/drawing/2014/main" id="{D640E813-A468-4D5D-8F5B-0E7D14CB0211}"/>
              </a:ext>
            </a:extLst>
          </p:cNvPr>
          <p:cNvPicPr/>
          <p:nvPr/>
        </p:nvPicPr>
        <p:blipFill>
          <a:blip r:embed="rId2" cstate="print"/>
          <a:stretch>
            <a:fillRect/>
          </a:stretch>
        </p:blipFill>
        <p:spPr>
          <a:xfrm>
            <a:off x="-16543" y="1027906"/>
            <a:ext cx="3914775" cy="3173162"/>
          </a:xfrm>
          <a:prstGeom prst="rect">
            <a:avLst/>
          </a:prstGeom>
        </p:spPr>
      </p:pic>
      <p:pic>
        <p:nvPicPr>
          <p:cNvPr id="10" name="object 5">
            <a:extLst>
              <a:ext uri="{FF2B5EF4-FFF2-40B4-BE49-F238E27FC236}">
                <a16:creationId xmlns:a16="http://schemas.microsoft.com/office/drawing/2014/main" id="{8B017366-ECF1-4A2B-B6A0-E02612842ADD}"/>
              </a:ext>
            </a:extLst>
          </p:cNvPr>
          <p:cNvPicPr/>
          <p:nvPr/>
        </p:nvPicPr>
        <p:blipFill>
          <a:blip r:embed="rId3" cstate="print"/>
          <a:stretch>
            <a:fillRect/>
          </a:stretch>
        </p:blipFill>
        <p:spPr>
          <a:xfrm>
            <a:off x="2369551" y="3662363"/>
            <a:ext cx="3914775" cy="3195637"/>
          </a:xfrm>
          <a:prstGeom prst="rect">
            <a:avLst/>
          </a:prstGeom>
        </p:spPr>
      </p:pic>
      <p:sp>
        <p:nvSpPr>
          <p:cNvPr id="11" name="Rectangle 10">
            <a:extLst>
              <a:ext uri="{FF2B5EF4-FFF2-40B4-BE49-F238E27FC236}">
                <a16:creationId xmlns:a16="http://schemas.microsoft.com/office/drawing/2014/main" id="{FC9D1A5F-6E18-4B2F-8E0F-3EF64E348A92}"/>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07560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662921"/>
            <a:ext cx="8229600" cy="1143000"/>
          </a:xfrm>
        </p:spPr>
        <p:txBody>
          <a:bodyPr/>
          <a:lstStyle/>
          <a:p>
            <a:r>
              <a:rPr lang="en-GB" dirty="0"/>
              <a:t>Continuous Capillaries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9" name="object 2">
            <a:extLst>
              <a:ext uri="{FF2B5EF4-FFF2-40B4-BE49-F238E27FC236}">
                <a16:creationId xmlns:a16="http://schemas.microsoft.com/office/drawing/2014/main" id="{BA4B4F6B-B85E-427B-BA2B-40D41B83FE5E}"/>
              </a:ext>
            </a:extLst>
          </p:cNvPr>
          <p:cNvPicPr/>
          <p:nvPr/>
        </p:nvPicPr>
        <p:blipFill>
          <a:blip r:embed="rId2" cstate="print"/>
          <a:stretch>
            <a:fillRect/>
          </a:stretch>
        </p:blipFill>
        <p:spPr>
          <a:xfrm>
            <a:off x="2402104" y="1624263"/>
            <a:ext cx="7387791" cy="517958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61A2BDD-E49A-4975-AA26-80E9D033F409}"/>
                  </a:ext>
                </a:extLst>
              </p14:cNvPr>
              <p14:cNvContentPartPr/>
              <p14:nvPr/>
            </p14:nvContentPartPr>
            <p14:xfrm>
              <a:off x="3250440" y="1973520"/>
              <a:ext cx="3965040" cy="2857680"/>
            </p14:xfrm>
          </p:contentPart>
        </mc:Choice>
        <mc:Fallback xmlns="">
          <p:pic>
            <p:nvPicPr>
              <p:cNvPr id="6" name="Ink 5">
                <a:extLst>
                  <a:ext uri="{FF2B5EF4-FFF2-40B4-BE49-F238E27FC236}">
                    <a16:creationId xmlns:a16="http://schemas.microsoft.com/office/drawing/2014/main" id="{361A2BDD-E49A-4975-AA26-80E9D033F409}"/>
                  </a:ext>
                </a:extLst>
              </p:cNvPr>
              <p:cNvPicPr/>
              <p:nvPr/>
            </p:nvPicPr>
            <p:blipFill>
              <a:blip r:embed="rId5"/>
              <a:stretch>
                <a:fillRect/>
              </a:stretch>
            </p:blipFill>
            <p:spPr>
              <a:xfrm>
                <a:off x="3241080" y="1964160"/>
                <a:ext cx="3983760" cy="2876400"/>
              </a:xfrm>
              <a:prstGeom prst="rect">
                <a:avLst/>
              </a:prstGeom>
            </p:spPr>
          </p:pic>
        </mc:Fallback>
      </mc:AlternateContent>
      <p:sp>
        <p:nvSpPr>
          <p:cNvPr id="8" name="Rectangle 7">
            <a:extLst>
              <a:ext uri="{FF2B5EF4-FFF2-40B4-BE49-F238E27FC236}">
                <a16:creationId xmlns:a16="http://schemas.microsoft.com/office/drawing/2014/main" id="{7C5D8E14-472C-4F04-8FA8-46FC4FE6F0E8}"/>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25437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normAutofit/>
          </a:bodyPr>
          <a:lstStyle/>
          <a:p>
            <a:r>
              <a:rPr lang="en-GB" sz="5400" dirty="0"/>
              <a:t>Fenestrated Capillaries</a:t>
            </a:r>
            <a:endParaRPr lang="en-US" sz="5400" dirty="0"/>
          </a:p>
        </p:txBody>
      </p:sp>
      <p:sp>
        <p:nvSpPr>
          <p:cNvPr id="7" name="Content Placeholder 6">
            <a:extLst>
              <a:ext uri="{FF2B5EF4-FFF2-40B4-BE49-F238E27FC236}">
                <a16:creationId xmlns:a16="http://schemas.microsoft.com/office/drawing/2014/main" id="{3EF6B27F-47C3-4CCC-BF4C-7A17FC3A3A66}"/>
              </a:ext>
            </a:extLst>
          </p:cNvPr>
          <p:cNvSpPr>
            <a:spLocks noGrp="1"/>
          </p:cNvSpPr>
          <p:nvPr>
            <p:ph idx="1"/>
          </p:nvPr>
        </p:nvSpPr>
        <p:spPr/>
        <p:txBody>
          <a:bodyPr/>
          <a:lstStyle/>
          <a:p>
            <a:pPr marL="424180" marR="1449070" indent="-411480">
              <a:lnSpc>
                <a:spcPts val="2590"/>
              </a:lnSpc>
              <a:spcBef>
                <a:spcPts val="425"/>
              </a:spcBef>
              <a:tabLst>
                <a:tab pos="423545" algn="l"/>
              </a:tabLst>
            </a:pPr>
            <a:r>
              <a:rPr lang="en-GB" spc="70" dirty="0"/>
              <a:t>More</a:t>
            </a:r>
            <a:r>
              <a:rPr lang="en-GB" spc="20" dirty="0"/>
              <a:t> extensive</a:t>
            </a:r>
            <a:r>
              <a:rPr lang="en-GB" spc="25" dirty="0"/>
              <a:t> cellular </a:t>
            </a:r>
            <a:r>
              <a:rPr lang="en-GB" spc="-509" dirty="0"/>
              <a:t> </a:t>
            </a:r>
            <a:r>
              <a:rPr lang="en-GB" spc="40" dirty="0"/>
              <a:t>exchange</a:t>
            </a:r>
            <a:r>
              <a:rPr lang="en-GB" spc="50" dirty="0"/>
              <a:t> </a:t>
            </a:r>
            <a:r>
              <a:rPr lang="en-GB" spc="55" dirty="0"/>
              <a:t>of </a:t>
            </a:r>
            <a:r>
              <a:rPr lang="en-GB" spc="15" dirty="0"/>
              <a:t>materials</a:t>
            </a:r>
            <a:endParaRPr lang="en-US" spc="55" dirty="0">
              <a:latin typeface="Cambria"/>
              <a:cs typeface="Cambria"/>
            </a:endParaRPr>
          </a:p>
          <a:p>
            <a:pPr marL="424180" marR="1449070" indent="-411480">
              <a:lnSpc>
                <a:spcPts val="2590"/>
              </a:lnSpc>
              <a:spcBef>
                <a:spcPts val="425"/>
              </a:spcBef>
              <a:tabLst>
                <a:tab pos="423545" algn="l"/>
              </a:tabLst>
            </a:pPr>
            <a:r>
              <a:rPr lang="en-US" spc="55" dirty="0">
                <a:latin typeface="Cambria"/>
                <a:cs typeface="Cambria"/>
              </a:rPr>
              <a:t>Small</a:t>
            </a:r>
            <a:r>
              <a:rPr lang="en-US" spc="15" dirty="0">
                <a:latin typeface="Cambria"/>
                <a:cs typeface="Cambria"/>
              </a:rPr>
              <a:t> circular </a:t>
            </a:r>
            <a:r>
              <a:rPr lang="en-US" spc="-515" dirty="0">
                <a:latin typeface="Cambria"/>
                <a:cs typeface="Cambria"/>
              </a:rPr>
              <a:t> </a:t>
            </a:r>
            <a:r>
              <a:rPr lang="en-US" spc="5" dirty="0">
                <a:latin typeface="Cambria"/>
                <a:cs typeface="Cambria"/>
              </a:rPr>
              <a:t>fenestrations</a:t>
            </a:r>
            <a:endParaRPr lang="en-US" dirty="0">
              <a:latin typeface="Cambria"/>
              <a:cs typeface="Cambria"/>
            </a:endParaRPr>
          </a:p>
          <a:p>
            <a:pPr marL="424180" marR="5080" indent="-411480">
              <a:lnSpc>
                <a:spcPct val="90100"/>
              </a:lnSpc>
              <a:spcBef>
                <a:spcPts val="540"/>
              </a:spcBef>
              <a:tabLst>
                <a:tab pos="423545" algn="l"/>
              </a:tabLst>
            </a:pPr>
            <a:r>
              <a:rPr lang="en-US" spc="80" dirty="0">
                <a:latin typeface="Cambria"/>
                <a:cs typeface="Cambria"/>
              </a:rPr>
              <a:t>Diaphragm</a:t>
            </a:r>
            <a:r>
              <a:rPr lang="en-US" spc="50" dirty="0">
                <a:latin typeface="Cambria"/>
                <a:cs typeface="Cambria"/>
              </a:rPr>
              <a:t> </a:t>
            </a:r>
            <a:r>
              <a:rPr lang="en-US" spc="45" dirty="0">
                <a:latin typeface="Cambria"/>
                <a:cs typeface="Cambria"/>
              </a:rPr>
              <a:t>covering</a:t>
            </a:r>
            <a:r>
              <a:rPr lang="en-US" spc="25" dirty="0">
                <a:latin typeface="Cambria"/>
                <a:cs typeface="Cambria"/>
              </a:rPr>
              <a:t> </a:t>
            </a:r>
            <a:r>
              <a:rPr lang="en-US" spc="5" dirty="0">
                <a:latin typeface="Cambria"/>
                <a:cs typeface="Cambria"/>
              </a:rPr>
              <a:t>the </a:t>
            </a:r>
            <a:r>
              <a:rPr lang="en-US" spc="-515" dirty="0">
                <a:latin typeface="Cambria"/>
                <a:cs typeface="Cambria"/>
              </a:rPr>
              <a:t> </a:t>
            </a:r>
            <a:r>
              <a:rPr lang="en-US" spc="5" dirty="0">
                <a:latin typeface="Cambria"/>
                <a:cs typeface="Cambria"/>
              </a:rPr>
              <a:t>fenestrations </a:t>
            </a:r>
            <a:r>
              <a:rPr lang="en-US" spc="10" dirty="0">
                <a:latin typeface="Cambria"/>
                <a:cs typeface="Cambria"/>
              </a:rPr>
              <a:t> </a:t>
            </a:r>
            <a:r>
              <a:rPr lang="en-US" spc="30" dirty="0">
                <a:latin typeface="Cambria"/>
                <a:cs typeface="Cambria"/>
              </a:rPr>
              <a:t>(proteoglycans,</a:t>
            </a:r>
            <a:r>
              <a:rPr lang="en-US" spc="35" dirty="0">
                <a:latin typeface="Cambria"/>
                <a:cs typeface="Cambria"/>
              </a:rPr>
              <a:t> lack </a:t>
            </a:r>
            <a:r>
              <a:rPr lang="en-US" spc="40" dirty="0">
                <a:latin typeface="Cambria"/>
                <a:cs typeface="Cambria"/>
              </a:rPr>
              <a:t> </a:t>
            </a:r>
            <a:r>
              <a:rPr lang="en-US" spc="65" dirty="0">
                <a:latin typeface="Cambria"/>
                <a:cs typeface="Cambria"/>
              </a:rPr>
              <a:t>lipid</a:t>
            </a:r>
            <a:r>
              <a:rPr lang="en-US" spc="60" dirty="0">
                <a:latin typeface="Cambria"/>
                <a:cs typeface="Cambria"/>
              </a:rPr>
              <a:t> </a:t>
            </a:r>
            <a:r>
              <a:rPr lang="en-US" spc="5" dirty="0">
                <a:latin typeface="Cambria"/>
                <a:cs typeface="Cambria"/>
              </a:rPr>
              <a:t>bilayer)</a:t>
            </a:r>
            <a:endParaRPr lang="en-US" dirty="0">
              <a:latin typeface="Cambria"/>
              <a:cs typeface="Cambria"/>
            </a:endParaRPr>
          </a:p>
          <a:p>
            <a:pPr marL="12700">
              <a:lnSpc>
                <a:spcPct val="100000"/>
              </a:lnSpc>
              <a:spcBef>
                <a:spcPts val="290"/>
              </a:spcBef>
              <a:tabLst>
                <a:tab pos="423545" algn="l"/>
              </a:tabLst>
            </a:pPr>
            <a:r>
              <a:rPr lang="en-US" spc="65" dirty="0" err="1">
                <a:latin typeface="Cambria"/>
                <a:cs typeface="Cambria"/>
              </a:rPr>
              <a:t>Continous</a:t>
            </a:r>
            <a:r>
              <a:rPr lang="en-US" spc="50" dirty="0">
                <a:latin typeface="Cambria"/>
                <a:cs typeface="Cambria"/>
              </a:rPr>
              <a:t> </a:t>
            </a:r>
            <a:r>
              <a:rPr lang="en-US" spc="15" dirty="0">
                <a:latin typeface="Cambria"/>
                <a:cs typeface="Cambria"/>
              </a:rPr>
              <a:t>basal</a:t>
            </a:r>
            <a:r>
              <a:rPr lang="en-US" spc="80" dirty="0">
                <a:latin typeface="Cambria"/>
                <a:cs typeface="Cambria"/>
              </a:rPr>
              <a:t> </a:t>
            </a:r>
            <a:r>
              <a:rPr lang="en-US" spc="45" dirty="0">
                <a:latin typeface="Cambria"/>
                <a:cs typeface="Cambria"/>
              </a:rPr>
              <a:t>lamina</a:t>
            </a:r>
            <a:endParaRPr lang="en-US" sz="1800" spc="-130" dirty="0">
              <a:latin typeface="Lucida Sans Unicode"/>
              <a:cs typeface="Lucida Sans Unicode"/>
            </a:endParaRPr>
          </a:p>
          <a:p>
            <a:pPr marL="12700">
              <a:lnSpc>
                <a:spcPct val="100000"/>
              </a:lnSpc>
              <a:spcBef>
                <a:spcPts val="290"/>
              </a:spcBef>
              <a:tabLst>
                <a:tab pos="423545" algn="l"/>
              </a:tabLst>
            </a:pPr>
            <a:r>
              <a:rPr lang="en-US" spc="25" dirty="0">
                <a:latin typeface="Cambria"/>
                <a:cs typeface="Cambria"/>
              </a:rPr>
              <a:t>Intestine, choroid</a:t>
            </a:r>
            <a:endParaRPr lang="en-US" dirty="0">
              <a:latin typeface="Cambria"/>
              <a:cs typeface="Cambria"/>
            </a:endParaRPr>
          </a:p>
          <a:p>
            <a:pPr marL="195580" indent="0">
              <a:lnSpc>
                <a:spcPts val="2735"/>
              </a:lnSpc>
              <a:buNone/>
            </a:pPr>
            <a:r>
              <a:rPr lang="en-US" spc="35" dirty="0">
                <a:latin typeface="Cambria"/>
                <a:cs typeface="Cambria"/>
              </a:rPr>
              <a:t>plexus, endocrine</a:t>
            </a:r>
            <a:r>
              <a:rPr lang="en-US" spc="60" dirty="0">
                <a:latin typeface="Cambria"/>
                <a:cs typeface="Cambria"/>
              </a:rPr>
              <a:t> </a:t>
            </a:r>
            <a:r>
              <a:rPr lang="en-US" spc="65" dirty="0">
                <a:latin typeface="Cambria"/>
                <a:cs typeface="Cambria"/>
              </a:rPr>
              <a:t>glands</a:t>
            </a:r>
            <a:endParaRPr lang="en-US" dirty="0">
              <a:latin typeface="Cambria"/>
              <a:cs typeface="Cambria"/>
            </a:endParaRPr>
          </a:p>
          <a:p>
            <a:endParaRPr lang="en-US" dirty="0"/>
          </a:p>
        </p:txBody>
      </p:sp>
      <p:grpSp>
        <p:nvGrpSpPr>
          <p:cNvPr id="9" name="object 6">
            <a:extLst>
              <a:ext uri="{FF2B5EF4-FFF2-40B4-BE49-F238E27FC236}">
                <a16:creationId xmlns:a16="http://schemas.microsoft.com/office/drawing/2014/main" id="{93E1483A-DE7B-4E38-B2BC-715F343C7306}"/>
              </a:ext>
            </a:extLst>
          </p:cNvPr>
          <p:cNvGrpSpPr/>
          <p:nvPr/>
        </p:nvGrpSpPr>
        <p:grpSpPr>
          <a:xfrm>
            <a:off x="5137083" y="3179626"/>
            <a:ext cx="5595085" cy="3377586"/>
            <a:chOff x="4724400" y="4181855"/>
            <a:chExt cx="4038600" cy="2523745"/>
          </a:xfrm>
        </p:grpSpPr>
        <p:pic>
          <p:nvPicPr>
            <p:cNvPr id="10" name="object 7">
              <a:extLst>
                <a:ext uri="{FF2B5EF4-FFF2-40B4-BE49-F238E27FC236}">
                  <a16:creationId xmlns:a16="http://schemas.microsoft.com/office/drawing/2014/main" id="{F87DC413-C88C-49C8-9F61-B43D2F40341B}"/>
                </a:ext>
              </a:extLst>
            </p:cNvPr>
            <p:cNvPicPr/>
            <p:nvPr/>
          </p:nvPicPr>
          <p:blipFill rotWithShape="1">
            <a:blip r:embed="rId2" cstate="print"/>
            <a:srcRect t="100000" b="-1468"/>
            <a:stretch/>
          </p:blipFill>
          <p:spPr>
            <a:xfrm>
              <a:off x="4724400" y="4181855"/>
              <a:ext cx="4038600" cy="45719"/>
            </a:xfrm>
            <a:prstGeom prst="rect">
              <a:avLst/>
            </a:prstGeom>
          </p:spPr>
        </p:pic>
        <p:pic>
          <p:nvPicPr>
            <p:cNvPr id="11" name="object 8">
              <a:extLst>
                <a:ext uri="{FF2B5EF4-FFF2-40B4-BE49-F238E27FC236}">
                  <a16:creationId xmlns:a16="http://schemas.microsoft.com/office/drawing/2014/main" id="{75D0DD99-838E-4E41-8308-C9160AFF5946}"/>
                </a:ext>
              </a:extLst>
            </p:cNvPr>
            <p:cNvPicPr/>
            <p:nvPr/>
          </p:nvPicPr>
          <p:blipFill>
            <a:blip r:embed="rId3" cstate="print"/>
            <a:stretch>
              <a:fillRect/>
            </a:stretch>
          </p:blipFill>
          <p:spPr>
            <a:xfrm>
              <a:off x="5410200" y="4191000"/>
              <a:ext cx="3019425" cy="2514600"/>
            </a:xfrm>
            <a:prstGeom prst="rect">
              <a:avLst/>
            </a:prstGeom>
          </p:spPr>
        </p:pic>
      </p:grpSp>
      <p:sp>
        <p:nvSpPr>
          <p:cNvPr id="12" name="Rectangle 11">
            <a:extLst>
              <a:ext uri="{FF2B5EF4-FFF2-40B4-BE49-F238E27FC236}">
                <a16:creationId xmlns:a16="http://schemas.microsoft.com/office/drawing/2014/main" id="{D2F59176-7C40-4DE4-A108-7CA289CF5E24}"/>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03790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960" y="206473"/>
            <a:ext cx="8229600" cy="1143000"/>
          </a:xfrm>
        </p:spPr>
        <p:txBody>
          <a:bodyPr/>
          <a:lstStyle/>
          <a:p>
            <a:r>
              <a:rPr lang="en-GB" b="1" dirty="0"/>
              <a:t>Fenestrated Capillaries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pPr marL="0" indent="0">
              <a:buNone/>
            </a:pPr>
            <a:r>
              <a:rPr lang="en-GB" dirty="0"/>
              <a:t> 	</a:t>
            </a:r>
            <a:endParaRPr lang="en-GB" b="1" dirty="0"/>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925E1EA7-48ED-454B-9616-B6E516FED607}"/>
                  </a:ext>
                </a:extLst>
              </p14:cNvPr>
              <p14:cNvContentPartPr/>
              <p14:nvPr/>
            </p14:nvContentPartPr>
            <p14:xfrm>
              <a:off x="8032514" y="4867228"/>
              <a:ext cx="360" cy="360"/>
            </p14:xfrm>
          </p:contentPart>
        </mc:Choice>
        <mc:Fallback xmlns="">
          <p:pic>
            <p:nvPicPr>
              <p:cNvPr id="20" name="Ink 19">
                <a:extLst>
                  <a:ext uri="{FF2B5EF4-FFF2-40B4-BE49-F238E27FC236}">
                    <a16:creationId xmlns:a16="http://schemas.microsoft.com/office/drawing/2014/main" id="{925E1EA7-48ED-454B-9616-B6E516FED607}"/>
                  </a:ext>
                </a:extLst>
              </p:cNvPr>
              <p:cNvPicPr/>
              <p:nvPr/>
            </p:nvPicPr>
            <p:blipFill>
              <a:blip r:embed="rId6"/>
              <a:stretch>
                <a:fillRect/>
              </a:stretch>
            </p:blipFill>
            <p:spPr>
              <a:xfrm>
                <a:off x="8023514" y="48582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445DF015-D763-4A0B-A4E0-25F929F26B14}"/>
                  </a:ext>
                </a:extLst>
              </p14:cNvPr>
              <p14:cNvContentPartPr/>
              <p14:nvPr/>
            </p14:nvContentPartPr>
            <p14:xfrm>
              <a:off x="-844366" y="1096948"/>
              <a:ext cx="360" cy="360"/>
            </p14:xfrm>
          </p:contentPart>
        </mc:Choice>
        <mc:Fallback xmlns="">
          <p:pic>
            <p:nvPicPr>
              <p:cNvPr id="21" name="Ink 20">
                <a:extLst>
                  <a:ext uri="{FF2B5EF4-FFF2-40B4-BE49-F238E27FC236}">
                    <a16:creationId xmlns:a16="http://schemas.microsoft.com/office/drawing/2014/main" id="{445DF015-D763-4A0B-A4E0-25F929F26B14}"/>
                  </a:ext>
                </a:extLst>
              </p:cNvPr>
              <p:cNvPicPr/>
              <p:nvPr/>
            </p:nvPicPr>
            <p:blipFill>
              <a:blip r:embed="rId6"/>
              <a:stretch>
                <a:fillRect/>
              </a:stretch>
            </p:blipFill>
            <p:spPr>
              <a:xfrm>
                <a:off x="-853006" y="1088308"/>
                <a:ext cx="18000" cy="18000"/>
              </a:xfrm>
              <a:prstGeom prst="rect">
                <a:avLst/>
              </a:prstGeom>
            </p:spPr>
          </p:pic>
        </mc:Fallback>
      </mc:AlternateContent>
      <p:grpSp>
        <p:nvGrpSpPr>
          <p:cNvPr id="9" name="object 6">
            <a:extLst>
              <a:ext uri="{FF2B5EF4-FFF2-40B4-BE49-F238E27FC236}">
                <a16:creationId xmlns:a16="http://schemas.microsoft.com/office/drawing/2014/main" id="{353A3542-8273-4A4B-9056-BCAF5D1E19F4}"/>
              </a:ext>
            </a:extLst>
          </p:cNvPr>
          <p:cNvGrpSpPr/>
          <p:nvPr/>
        </p:nvGrpSpPr>
        <p:grpSpPr>
          <a:xfrm>
            <a:off x="529389" y="1096948"/>
            <a:ext cx="10515600" cy="4925182"/>
            <a:chOff x="838200" y="1781486"/>
            <a:chExt cx="10515600" cy="4351338"/>
          </a:xfrm>
        </p:grpSpPr>
        <p:pic>
          <p:nvPicPr>
            <p:cNvPr id="11" name="object 7">
              <a:extLst>
                <a:ext uri="{FF2B5EF4-FFF2-40B4-BE49-F238E27FC236}">
                  <a16:creationId xmlns:a16="http://schemas.microsoft.com/office/drawing/2014/main" id="{6A2608FA-266B-49AA-9737-ED5A7FE19D43}"/>
                </a:ext>
              </a:extLst>
            </p:cNvPr>
            <p:cNvPicPr/>
            <p:nvPr/>
          </p:nvPicPr>
          <p:blipFill>
            <a:blip r:embed="rId8" cstate="print"/>
            <a:stretch>
              <a:fillRect/>
            </a:stretch>
          </p:blipFill>
          <p:spPr>
            <a:xfrm>
              <a:off x="838200" y="2117988"/>
              <a:ext cx="5257800" cy="4014835"/>
            </a:xfrm>
            <a:prstGeom prst="rect">
              <a:avLst/>
            </a:prstGeom>
          </p:spPr>
        </p:pic>
        <p:pic>
          <p:nvPicPr>
            <p:cNvPr id="12" name="object 8">
              <a:extLst>
                <a:ext uri="{FF2B5EF4-FFF2-40B4-BE49-F238E27FC236}">
                  <a16:creationId xmlns:a16="http://schemas.microsoft.com/office/drawing/2014/main" id="{E5C28FD1-F023-4480-AE13-31023550E695}"/>
                </a:ext>
              </a:extLst>
            </p:cNvPr>
            <p:cNvPicPr/>
            <p:nvPr/>
          </p:nvPicPr>
          <p:blipFill>
            <a:blip r:embed="rId9" cstate="print"/>
            <a:stretch>
              <a:fillRect/>
            </a:stretch>
          </p:blipFill>
          <p:spPr>
            <a:xfrm>
              <a:off x="6850380" y="1781486"/>
              <a:ext cx="4503420" cy="4351338"/>
            </a:xfrm>
            <a:prstGeom prst="rect">
              <a:avLst/>
            </a:prstGeom>
          </p:spPr>
        </p:pic>
      </p:grpSp>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1E2E644-8811-4886-9292-65ED11DD977F}"/>
                  </a:ext>
                </a:extLst>
              </p14:cNvPr>
              <p14:cNvContentPartPr/>
              <p14:nvPr/>
            </p14:nvContentPartPr>
            <p14:xfrm>
              <a:off x="1410840" y="2652120"/>
              <a:ext cx="411120" cy="2188080"/>
            </p14:xfrm>
          </p:contentPart>
        </mc:Choice>
        <mc:Fallback xmlns="">
          <p:pic>
            <p:nvPicPr>
              <p:cNvPr id="6" name="Ink 5">
                <a:extLst>
                  <a:ext uri="{FF2B5EF4-FFF2-40B4-BE49-F238E27FC236}">
                    <a16:creationId xmlns:a16="http://schemas.microsoft.com/office/drawing/2014/main" id="{41E2E644-8811-4886-9292-65ED11DD977F}"/>
                  </a:ext>
                </a:extLst>
              </p:cNvPr>
              <p:cNvPicPr/>
              <p:nvPr/>
            </p:nvPicPr>
            <p:blipFill>
              <a:blip r:embed="rId11"/>
              <a:stretch>
                <a:fillRect/>
              </a:stretch>
            </p:blipFill>
            <p:spPr>
              <a:xfrm>
                <a:off x="1401480" y="2642760"/>
                <a:ext cx="429840" cy="2206800"/>
              </a:xfrm>
              <a:prstGeom prst="rect">
                <a:avLst/>
              </a:prstGeom>
            </p:spPr>
          </p:pic>
        </mc:Fallback>
      </mc:AlternateContent>
      <p:sp>
        <p:nvSpPr>
          <p:cNvPr id="13" name="Rectangle 12">
            <a:extLst>
              <a:ext uri="{FF2B5EF4-FFF2-40B4-BE49-F238E27FC236}">
                <a16:creationId xmlns:a16="http://schemas.microsoft.com/office/drawing/2014/main" id="{737CA616-B7E7-4DF0-B717-B74720951D07}"/>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778319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184069"/>
            <a:ext cx="8775895" cy="993936"/>
          </a:xfrm>
        </p:spPr>
        <p:txBody>
          <a:bodyPr>
            <a:normAutofit/>
          </a:bodyPr>
          <a:lstStyle/>
          <a:p>
            <a:r>
              <a:rPr lang="en-GB" dirty="0"/>
              <a:t>Capillaries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object 2">
            <a:extLst>
              <a:ext uri="{FF2B5EF4-FFF2-40B4-BE49-F238E27FC236}">
                <a16:creationId xmlns:a16="http://schemas.microsoft.com/office/drawing/2014/main" id="{F8F56820-0093-42FE-A935-4E9A50E1ED0A}"/>
              </a:ext>
            </a:extLst>
          </p:cNvPr>
          <p:cNvPicPr/>
          <p:nvPr/>
        </p:nvPicPr>
        <p:blipFill>
          <a:blip r:embed="rId2" cstate="print"/>
          <a:stretch>
            <a:fillRect/>
          </a:stretch>
        </p:blipFill>
        <p:spPr>
          <a:xfrm>
            <a:off x="1600200" y="1446276"/>
            <a:ext cx="6629400" cy="5411724"/>
          </a:xfrm>
          <a:prstGeom prst="rect">
            <a:avLst/>
          </a:prstGeom>
        </p:spPr>
      </p:pic>
      <p:sp>
        <p:nvSpPr>
          <p:cNvPr id="8" name="Rectangle 7">
            <a:extLst>
              <a:ext uri="{FF2B5EF4-FFF2-40B4-BE49-F238E27FC236}">
                <a16:creationId xmlns:a16="http://schemas.microsoft.com/office/drawing/2014/main" id="{84C952EE-6719-45D4-9447-65A6E5687FE1}"/>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17858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r>
              <a:rPr lang="en-GB" b="1" dirty="0"/>
              <a:t>Discontinuous Capillaries</a:t>
            </a:r>
            <a:endParaRPr lang="en-US" b="1" dirty="0"/>
          </a:p>
        </p:txBody>
      </p:sp>
      <p:sp>
        <p:nvSpPr>
          <p:cNvPr id="4" name="Content Placeholder 3">
            <a:extLst>
              <a:ext uri="{FF2B5EF4-FFF2-40B4-BE49-F238E27FC236}">
                <a16:creationId xmlns:a16="http://schemas.microsoft.com/office/drawing/2014/main" id="{EAE1DF18-CA83-413F-9EF6-00F2ECC50DA5}"/>
              </a:ext>
            </a:extLst>
          </p:cNvPr>
          <p:cNvSpPr>
            <a:spLocks noGrp="1"/>
          </p:cNvSpPr>
          <p:nvPr>
            <p:ph idx="1"/>
          </p:nvPr>
        </p:nvSpPr>
        <p:spPr>
          <a:xfrm>
            <a:off x="838200" y="1313308"/>
            <a:ext cx="10728960" cy="5316092"/>
          </a:xfrm>
        </p:spPr>
        <p:txBody>
          <a:bodyPr/>
          <a:lstStyle/>
          <a:p>
            <a:pPr marL="12700">
              <a:lnSpc>
                <a:spcPct val="100000"/>
              </a:lnSpc>
              <a:spcBef>
                <a:spcPts val="415"/>
              </a:spcBef>
              <a:tabLst>
                <a:tab pos="423545" algn="l"/>
              </a:tabLst>
            </a:pPr>
            <a:r>
              <a:rPr lang="en-US" sz="3200" spc="40" dirty="0">
                <a:latin typeface="Cambria"/>
                <a:cs typeface="Cambria"/>
              </a:rPr>
              <a:t>Sinusoids</a:t>
            </a:r>
            <a:endParaRPr lang="en-US" sz="3200" dirty="0">
              <a:latin typeface="Cambria"/>
              <a:cs typeface="Cambria"/>
            </a:endParaRPr>
          </a:p>
          <a:p>
            <a:pPr marL="12700">
              <a:lnSpc>
                <a:spcPct val="100000"/>
              </a:lnSpc>
              <a:spcBef>
                <a:spcPts val="415"/>
              </a:spcBef>
              <a:tabLst>
                <a:tab pos="423545" algn="l"/>
              </a:tabLst>
            </a:pPr>
            <a:r>
              <a:rPr lang="en-US" sz="3200" spc="20" dirty="0">
                <a:latin typeface="Cambria"/>
                <a:cs typeface="Cambria"/>
              </a:rPr>
              <a:t>Irregular</a:t>
            </a:r>
            <a:r>
              <a:rPr lang="en-US" sz="3200" spc="105" dirty="0">
                <a:latin typeface="Cambria"/>
                <a:cs typeface="Cambria"/>
              </a:rPr>
              <a:t> </a:t>
            </a:r>
            <a:r>
              <a:rPr lang="en-US" sz="3200" spc="45" dirty="0">
                <a:latin typeface="Cambria"/>
                <a:cs typeface="Cambria"/>
              </a:rPr>
              <a:t>shape </a:t>
            </a:r>
            <a:r>
              <a:rPr lang="en-US" sz="3200" spc="20" dirty="0">
                <a:latin typeface="Cambria"/>
                <a:cs typeface="Cambria"/>
              </a:rPr>
              <a:t>diameter</a:t>
            </a:r>
            <a:r>
              <a:rPr lang="en-US" sz="3200" spc="40" dirty="0">
                <a:latin typeface="Cambria"/>
                <a:cs typeface="Cambria"/>
              </a:rPr>
              <a:t> </a:t>
            </a:r>
            <a:r>
              <a:rPr lang="en-US" sz="3200" spc="-55" dirty="0">
                <a:latin typeface="Cambria"/>
                <a:cs typeface="Cambria"/>
              </a:rPr>
              <a:t>30-40nm</a:t>
            </a:r>
            <a:endParaRPr lang="en-US" sz="3200" dirty="0">
              <a:latin typeface="Cambria"/>
              <a:cs typeface="Cambria"/>
            </a:endParaRPr>
          </a:p>
          <a:p>
            <a:pPr marL="12700">
              <a:lnSpc>
                <a:spcPct val="100000"/>
              </a:lnSpc>
              <a:spcBef>
                <a:spcPts val="415"/>
              </a:spcBef>
              <a:tabLst>
                <a:tab pos="423545" algn="l"/>
              </a:tabLst>
            </a:pPr>
            <a:r>
              <a:rPr lang="en-US" sz="3200" spc="90" dirty="0">
                <a:latin typeface="Cambria"/>
                <a:cs typeface="Cambria"/>
              </a:rPr>
              <a:t>Maximal</a:t>
            </a:r>
            <a:r>
              <a:rPr lang="en-US" sz="3200" spc="95" dirty="0">
                <a:latin typeface="Cambria"/>
                <a:cs typeface="Cambria"/>
              </a:rPr>
              <a:t> </a:t>
            </a:r>
            <a:r>
              <a:rPr lang="en-US" sz="3200" spc="45" dirty="0">
                <a:latin typeface="Cambria"/>
                <a:cs typeface="Cambria"/>
              </a:rPr>
              <a:t>exchange</a:t>
            </a:r>
            <a:r>
              <a:rPr lang="en-US" sz="3200" spc="65" dirty="0">
                <a:latin typeface="Cambria"/>
                <a:cs typeface="Cambria"/>
              </a:rPr>
              <a:t> </a:t>
            </a:r>
            <a:r>
              <a:rPr lang="en-US" sz="3200" spc="55" dirty="0">
                <a:latin typeface="Cambria"/>
                <a:cs typeface="Cambria"/>
              </a:rPr>
              <a:t>of </a:t>
            </a:r>
            <a:r>
              <a:rPr lang="en-US" sz="3200" spc="-560" dirty="0">
                <a:latin typeface="Cambria"/>
                <a:cs typeface="Cambria"/>
              </a:rPr>
              <a:t> </a:t>
            </a:r>
            <a:r>
              <a:rPr lang="en-US" sz="3200" spc="30" dirty="0">
                <a:latin typeface="Cambria"/>
                <a:cs typeface="Cambria"/>
              </a:rPr>
              <a:t>macromolecules</a:t>
            </a:r>
            <a:endParaRPr lang="en-US" sz="3200" dirty="0">
              <a:latin typeface="Cambria"/>
              <a:cs typeface="Cambria"/>
            </a:endParaRPr>
          </a:p>
          <a:p>
            <a:pPr marL="12700">
              <a:lnSpc>
                <a:spcPct val="100000"/>
              </a:lnSpc>
              <a:spcBef>
                <a:spcPts val="415"/>
              </a:spcBef>
              <a:tabLst>
                <a:tab pos="423545" algn="l"/>
              </a:tabLst>
            </a:pPr>
            <a:r>
              <a:rPr lang="en-US" sz="3200" spc="55" dirty="0">
                <a:latin typeface="Cambria"/>
                <a:cs typeface="Cambria"/>
              </a:rPr>
              <a:t>Large</a:t>
            </a:r>
            <a:r>
              <a:rPr lang="en-US" sz="3200" spc="70" dirty="0">
                <a:latin typeface="Cambria"/>
                <a:cs typeface="Cambria"/>
              </a:rPr>
              <a:t> </a:t>
            </a:r>
            <a:r>
              <a:rPr lang="en-US" sz="3200" spc="5" dirty="0">
                <a:latin typeface="Cambria"/>
                <a:cs typeface="Cambria"/>
              </a:rPr>
              <a:t>fenestrations</a:t>
            </a:r>
            <a:endParaRPr lang="en-US" sz="3200" dirty="0">
              <a:latin typeface="Cambria"/>
              <a:cs typeface="Cambria"/>
            </a:endParaRPr>
          </a:p>
          <a:p>
            <a:pPr marL="12700">
              <a:lnSpc>
                <a:spcPct val="100000"/>
              </a:lnSpc>
              <a:spcBef>
                <a:spcPts val="415"/>
              </a:spcBef>
              <a:tabLst>
                <a:tab pos="423545" algn="l"/>
              </a:tabLst>
            </a:pPr>
            <a:r>
              <a:rPr lang="en-US" sz="3200" spc="204" dirty="0">
                <a:latin typeface="Cambria"/>
                <a:cs typeface="Cambria"/>
              </a:rPr>
              <a:t>No</a:t>
            </a:r>
            <a:r>
              <a:rPr lang="en-US" sz="3200" spc="50" dirty="0">
                <a:latin typeface="Cambria"/>
                <a:cs typeface="Cambria"/>
              </a:rPr>
              <a:t> </a:t>
            </a:r>
            <a:r>
              <a:rPr lang="en-US" sz="3200" spc="70" dirty="0">
                <a:latin typeface="Cambria"/>
                <a:cs typeface="Cambria"/>
              </a:rPr>
              <a:t>diaphragm</a:t>
            </a:r>
            <a:endParaRPr lang="en-US" sz="3200" dirty="0">
              <a:latin typeface="Cambria"/>
              <a:cs typeface="Cambria"/>
            </a:endParaRPr>
          </a:p>
          <a:p>
            <a:pPr marL="12700">
              <a:lnSpc>
                <a:spcPct val="100000"/>
              </a:lnSpc>
              <a:spcBef>
                <a:spcPts val="415"/>
              </a:spcBef>
              <a:tabLst>
                <a:tab pos="423545" algn="l"/>
              </a:tabLst>
            </a:pPr>
            <a:r>
              <a:rPr lang="en-US" sz="3200" spc="45" dirty="0">
                <a:latin typeface="Cambria"/>
                <a:cs typeface="Cambria"/>
              </a:rPr>
              <a:t>Discontinuous</a:t>
            </a:r>
            <a:r>
              <a:rPr lang="en-US" sz="3200" spc="70" dirty="0">
                <a:latin typeface="Cambria"/>
                <a:cs typeface="Cambria"/>
              </a:rPr>
              <a:t> </a:t>
            </a:r>
            <a:r>
              <a:rPr lang="en-US" sz="3200" spc="15" dirty="0">
                <a:latin typeface="Cambria"/>
                <a:cs typeface="Cambria"/>
              </a:rPr>
              <a:t>basal </a:t>
            </a:r>
            <a:r>
              <a:rPr lang="en-US" sz="3200" spc="-560" dirty="0">
                <a:latin typeface="Cambria"/>
                <a:cs typeface="Cambria"/>
              </a:rPr>
              <a:t> </a:t>
            </a:r>
            <a:r>
              <a:rPr lang="en-US" sz="3200" spc="105" dirty="0">
                <a:latin typeface="Cambria"/>
                <a:cs typeface="Cambria"/>
              </a:rPr>
              <a:t>lamina</a:t>
            </a:r>
            <a:endParaRPr lang="en-US" sz="3200" dirty="0">
              <a:latin typeface="Cambria"/>
              <a:cs typeface="Cambria"/>
            </a:endParaRPr>
          </a:p>
          <a:p>
            <a:pPr marL="12700">
              <a:lnSpc>
                <a:spcPct val="100000"/>
              </a:lnSpc>
              <a:spcBef>
                <a:spcPts val="415"/>
              </a:spcBef>
              <a:tabLst>
                <a:tab pos="423545" algn="l"/>
              </a:tabLst>
            </a:pPr>
            <a:r>
              <a:rPr lang="en-US" sz="3200" spc="55" dirty="0">
                <a:latin typeface="Cambria"/>
                <a:cs typeface="Cambria"/>
              </a:rPr>
              <a:t>Liver</a:t>
            </a:r>
            <a:r>
              <a:rPr lang="en-US" sz="3200" spc="45" dirty="0">
                <a:latin typeface="Cambria"/>
                <a:cs typeface="Cambria"/>
              </a:rPr>
              <a:t>, spleen,</a:t>
            </a:r>
            <a:r>
              <a:rPr lang="en-US" sz="3200" spc="70" dirty="0">
                <a:latin typeface="Cambria"/>
                <a:cs typeface="Cambria"/>
              </a:rPr>
              <a:t> </a:t>
            </a:r>
            <a:r>
              <a:rPr lang="en-US" sz="3200" spc="15" dirty="0">
                <a:latin typeface="Cambria"/>
                <a:cs typeface="Cambria"/>
              </a:rPr>
              <a:t>bone </a:t>
            </a:r>
            <a:r>
              <a:rPr lang="en-US" sz="3200" spc="-560" dirty="0">
                <a:latin typeface="Cambria"/>
                <a:cs typeface="Cambria"/>
              </a:rPr>
              <a:t> </a:t>
            </a:r>
            <a:r>
              <a:rPr lang="en-US" sz="3200" spc="35" dirty="0">
                <a:latin typeface="Cambria"/>
                <a:cs typeface="Cambria"/>
              </a:rPr>
              <a:t>marrow</a:t>
            </a:r>
            <a:endParaRPr lang="en-US" sz="3200" dirty="0">
              <a:latin typeface="Cambria"/>
              <a:cs typeface="Cambria"/>
            </a:endParaRPr>
          </a:p>
          <a:p>
            <a:endParaRPr lang="en-US" dirty="0"/>
          </a:p>
        </p:txBody>
      </p:sp>
      <p:pic>
        <p:nvPicPr>
          <p:cNvPr id="9" name="object 6">
            <a:extLst>
              <a:ext uri="{FF2B5EF4-FFF2-40B4-BE49-F238E27FC236}">
                <a16:creationId xmlns:a16="http://schemas.microsoft.com/office/drawing/2014/main" id="{745DBF2A-BA83-4127-9D10-EDB6DD2DA42F}"/>
              </a:ext>
            </a:extLst>
          </p:cNvPr>
          <p:cNvPicPr/>
          <p:nvPr/>
        </p:nvPicPr>
        <p:blipFill>
          <a:blip r:embed="rId2" cstate="print"/>
          <a:stretch>
            <a:fillRect/>
          </a:stretch>
        </p:blipFill>
        <p:spPr>
          <a:xfrm>
            <a:off x="7360920" y="3429000"/>
            <a:ext cx="3992880" cy="3200400"/>
          </a:xfrm>
          <a:prstGeom prst="rect">
            <a:avLst/>
          </a:prstGeom>
        </p:spPr>
      </p:pic>
      <p:sp>
        <p:nvSpPr>
          <p:cNvPr id="7" name="Rectangle 6">
            <a:extLst>
              <a:ext uri="{FF2B5EF4-FFF2-40B4-BE49-F238E27FC236}">
                <a16:creationId xmlns:a16="http://schemas.microsoft.com/office/drawing/2014/main" id="{782E2ED8-BC09-43ED-9D16-1701D44C4593}"/>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44866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normAutofit/>
          </a:bodyPr>
          <a:lstStyle/>
          <a:p>
            <a:r>
              <a:rPr lang="en-GB" dirty="0"/>
              <a:t>Capillaries</a:t>
            </a:r>
            <a:endParaRPr lang="en-US" dirty="0"/>
          </a:p>
        </p:txBody>
      </p:sp>
      <p:pic>
        <p:nvPicPr>
          <p:cNvPr id="11" name="Content Placeholder 10">
            <a:extLst>
              <a:ext uri="{FF2B5EF4-FFF2-40B4-BE49-F238E27FC236}">
                <a16:creationId xmlns:a16="http://schemas.microsoft.com/office/drawing/2014/main" id="{F076FD55-C2ED-4630-8CE4-32A6B262D4BF}"/>
              </a:ext>
            </a:extLst>
          </p:cNvPr>
          <p:cNvPicPr>
            <a:picLocks noGrp="1" noChangeAspect="1"/>
          </p:cNvPicPr>
          <p:nvPr>
            <p:ph idx="1"/>
          </p:nvPr>
        </p:nvPicPr>
        <p:blipFill rotWithShape="1">
          <a:blip r:embed="rId2"/>
          <a:srcRect l="13349" t="17462" r="3185"/>
          <a:stretch/>
        </p:blipFill>
        <p:spPr>
          <a:xfrm>
            <a:off x="597877" y="2236763"/>
            <a:ext cx="10691446" cy="3066451"/>
          </a:xfrm>
          <a:prstGeom prst="rect">
            <a:avLst/>
          </a:prstGeom>
        </p:spPr>
      </p:pic>
      <p:sp>
        <p:nvSpPr>
          <p:cNvPr id="3" name="Rectangle 2">
            <a:extLst>
              <a:ext uri="{FF2B5EF4-FFF2-40B4-BE49-F238E27FC236}">
                <a16:creationId xmlns:a16="http://schemas.microsoft.com/office/drawing/2014/main" id="{16568E51-063E-4D70-B3E9-D0D14413CAAD}"/>
              </a:ext>
            </a:extLst>
          </p:cNvPr>
          <p:cNvSpPr/>
          <p:nvPr/>
        </p:nvSpPr>
        <p:spPr>
          <a:xfrm>
            <a:off x="0" y="-16389"/>
            <a:ext cx="1975990" cy="369332"/>
          </a:xfrm>
          <a:prstGeom prst="rect">
            <a:avLst/>
          </a:prstGeom>
        </p:spPr>
        <p:txBody>
          <a:bodyPr wrap="none">
            <a:spAutoFit/>
          </a:bodyPr>
          <a:lstStyle/>
          <a:p>
            <a:r>
              <a:rPr lang="en-GB" dirty="0"/>
              <a:t>Vertical Integration</a:t>
            </a:r>
            <a:endParaRPr lang="en-US" dirty="0"/>
          </a:p>
        </p:txBody>
      </p:sp>
    </p:spTree>
    <p:extLst>
      <p:ext uri="{BB962C8B-B14F-4D97-AF65-F5344CB8AC3E}">
        <p14:creationId xmlns:p14="http://schemas.microsoft.com/office/powerpoint/2010/main" val="118751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endParaRPr lang="en-US" dirty="0"/>
          </a:p>
        </p:txBody>
      </p:sp>
      <p:sp>
        <p:nvSpPr>
          <p:cNvPr id="7" name="Rectangle 6">
            <a:extLst>
              <a:ext uri="{FF2B5EF4-FFF2-40B4-BE49-F238E27FC236}">
                <a16:creationId xmlns:a16="http://schemas.microsoft.com/office/drawing/2014/main" id="{23CDA40D-7FC6-4CE0-B8EB-D08C877E9847}"/>
              </a:ext>
            </a:extLst>
          </p:cNvPr>
          <p:cNvSpPr/>
          <p:nvPr/>
        </p:nvSpPr>
        <p:spPr>
          <a:xfrm>
            <a:off x="5977217" y="3244334"/>
            <a:ext cx="237566" cy="369332"/>
          </a:xfrm>
          <a:prstGeom prst="rect">
            <a:avLst/>
          </a:prstGeom>
        </p:spPr>
        <p:txBody>
          <a:bodyPr wrap="square">
            <a:spAutoFit/>
          </a:bodyPr>
          <a:lstStyle/>
          <a:p>
            <a:r>
              <a:rPr lang="en-US" dirty="0"/>
              <a:t> </a:t>
            </a:r>
          </a:p>
        </p:txBody>
      </p:sp>
      <p:sp>
        <p:nvSpPr>
          <p:cNvPr id="10" name="Rectangle 9">
            <a:extLst>
              <a:ext uri="{FF2B5EF4-FFF2-40B4-BE49-F238E27FC236}">
                <a16:creationId xmlns:a16="http://schemas.microsoft.com/office/drawing/2014/main" id="{203DDBC7-29BC-4075-B49F-5070A6289002}"/>
              </a:ext>
            </a:extLst>
          </p:cNvPr>
          <p:cNvSpPr/>
          <p:nvPr/>
        </p:nvSpPr>
        <p:spPr>
          <a:xfrm>
            <a:off x="10109117" y="118261"/>
            <a:ext cx="2133600" cy="469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Family Medicine</a:t>
            </a:r>
          </a:p>
        </p:txBody>
      </p:sp>
      <p:sp>
        <p:nvSpPr>
          <p:cNvPr id="17" name="TextBox 16">
            <a:extLst>
              <a:ext uri="{FF2B5EF4-FFF2-40B4-BE49-F238E27FC236}">
                <a16:creationId xmlns:a16="http://schemas.microsoft.com/office/drawing/2014/main" id="{82CD9369-E6F2-4A24-B4E9-1DA6177C2FAD}"/>
              </a:ext>
            </a:extLst>
          </p:cNvPr>
          <p:cNvSpPr txBox="1"/>
          <p:nvPr/>
        </p:nvSpPr>
        <p:spPr>
          <a:xfrm flipH="1">
            <a:off x="267285" y="1789613"/>
            <a:ext cx="4344657" cy="5078313"/>
          </a:xfrm>
          <a:prstGeom prst="rect">
            <a:avLst/>
          </a:prstGeom>
          <a:noFill/>
        </p:spPr>
        <p:txBody>
          <a:bodyPr wrap="square" rtlCol="0">
            <a:spAutoFit/>
          </a:bodyPr>
          <a:lstStyle/>
          <a:p>
            <a:pPr marL="285750" indent="-285750">
              <a:buFont typeface="Wingdings" panose="05000000000000000000" pitchFamily="2" charset="2"/>
              <a:buChar char="§"/>
            </a:pPr>
            <a:r>
              <a:rPr lang="en-GB" sz="3600" dirty="0"/>
              <a:t>Intercellular junctions of post-capillary venules are the loosest among all microvasculature. During inflammatory conditions, these sites lead to </a:t>
            </a:r>
            <a:r>
              <a:rPr lang="en-GB" sz="3600" dirty="0" err="1"/>
              <a:t>edema</a:t>
            </a:r>
            <a:r>
              <a:rPr lang="en-GB" sz="3600" dirty="0"/>
              <a:t> due to this reason</a:t>
            </a:r>
            <a:endParaRPr lang="en-US" sz="3600" dirty="0"/>
          </a:p>
        </p:txBody>
      </p:sp>
      <p:pic>
        <p:nvPicPr>
          <p:cNvPr id="8" name="Content Placeholder 7">
            <a:extLst>
              <a:ext uri="{FF2B5EF4-FFF2-40B4-BE49-F238E27FC236}">
                <a16:creationId xmlns:a16="http://schemas.microsoft.com/office/drawing/2014/main" id="{C0A0E074-4699-41E8-B7A1-1310C54F0F4F}"/>
              </a:ext>
            </a:extLst>
          </p:cNvPr>
          <p:cNvPicPr>
            <a:picLocks noGrp="1" noChangeAspect="1"/>
          </p:cNvPicPr>
          <p:nvPr>
            <p:ph idx="1"/>
          </p:nvPr>
        </p:nvPicPr>
        <p:blipFill rotWithShape="1">
          <a:blip r:embed="rId2"/>
          <a:srcRect l="27200" t="17216" r="8285" b="13382"/>
          <a:stretch/>
        </p:blipFill>
        <p:spPr>
          <a:xfrm>
            <a:off x="4706624" y="1634823"/>
            <a:ext cx="7218091" cy="4365640"/>
          </a:xfrm>
          <a:prstGeom prst="rect">
            <a:avLst/>
          </a:prstGeom>
        </p:spPr>
      </p:pic>
      <p:sp>
        <p:nvSpPr>
          <p:cNvPr id="9" name="Rectangle 8">
            <a:extLst>
              <a:ext uri="{FF2B5EF4-FFF2-40B4-BE49-F238E27FC236}">
                <a16:creationId xmlns:a16="http://schemas.microsoft.com/office/drawing/2014/main" id="{586115B4-9F79-4406-B2D3-3E4603EC0058}"/>
              </a:ext>
            </a:extLst>
          </p:cNvPr>
          <p:cNvSpPr/>
          <p:nvPr/>
        </p:nvSpPr>
        <p:spPr>
          <a:xfrm>
            <a:off x="0" y="-16389"/>
            <a:ext cx="1975990" cy="369332"/>
          </a:xfrm>
          <a:prstGeom prst="rect">
            <a:avLst/>
          </a:prstGeom>
        </p:spPr>
        <p:txBody>
          <a:bodyPr wrap="none">
            <a:spAutoFit/>
          </a:bodyPr>
          <a:lstStyle/>
          <a:p>
            <a:r>
              <a:rPr lang="en-GB" dirty="0"/>
              <a:t>Vertical Integration</a:t>
            </a:r>
            <a:endParaRPr lang="en-US" dirty="0"/>
          </a:p>
        </p:txBody>
      </p:sp>
    </p:spTree>
    <p:extLst>
      <p:ext uri="{BB962C8B-B14F-4D97-AF65-F5344CB8AC3E}">
        <p14:creationId xmlns:p14="http://schemas.microsoft.com/office/powerpoint/2010/main" val="17170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endParaRPr lang="en-US" dirty="0"/>
          </a:p>
        </p:txBody>
      </p:sp>
      <p:pic>
        <p:nvPicPr>
          <p:cNvPr id="8" name="Content Placeholder 7">
            <a:extLst>
              <a:ext uri="{FF2B5EF4-FFF2-40B4-BE49-F238E27FC236}">
                <a16:creationId xmlns:a16="http://schemas.microsoft.com/office/drawing/2014/main" id="{3674D96A-DB57-435E-8107-9688F17B1D20}"/>
              </a:ext>
            </a:extLst>
          </p:cNvPr>
          <p:cNvPicPr>
            <a:picLocks noGrp="1" noChangeAspect="1"/>
          </p:cNvPicPr>
          <p:nvPr>
            <p:ph idx="1"/>
          </p:nvPr>
        </p:nvPicPr>
        <p:blipFill rotWithShape="1">
          <a:blip r:embed="rId2"/>
          <a:srcRect t="5136"/>
          <a:stretch/>
        </p:blipFill>
        <p:spPr>
          <a:xfrm>
            <a:off x="1219235" y="1575580"/>
            <a:ext cx="10625728" cy="5030816"/>
          </a:xfrm>
          <a:prstGeom prst="rect">
            <a:avLst/>
          </a:prstGeom>
        </p:spPr>
      </p:pic>
      <p:sp>
        <p:nvSpPr>
          <p:cNvPr id="7" name="Rectangle 6">
            <a:extLst>
              <a:ext uri="{FF2B5EF4-FFF2-40B4-BE49-F238E27FC236}">
                <a16:creationId xmlns:a16="http://schemas.microsoft.com/office/drawing/2014/main" id="{3B867687-11F7-433E-AB6A-A65C626DCC74}"/>
              </a:ext>
            </a:extLst>
          </p:cNvPr>
          <p:cNvSpPr/>
          <p:nvPr/>
        </p:nvSpPr>
        <p:spPr>
          <a:xfrm>
            <a:off x="9974178" y="63248"/>
            <a:ext cx="2133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 Ethics</a:t>
            </a:r>
          </a:p>
        </p:txBody>
      </p:sp>
      <p:sp>
        <p:nvSpPr>
          <p:cNvPr id="9" name="Rectangle 8">
            <a:extLst>
              <a:ext uri="{FF2B5EF4-FFF2-40B4-BE49-F238E27FC236}">
                <a16:creationId xmlns:a16="http://schemas.microsoft.com/office/drawing/2014/main" id="{3B3A98E7-CF75-4790-8EA2-101A66A1C95A}"/>
              </a:ext>
            </a:extLst>
          </p:cNvPr>
          <p:cNvSpPr/>
          <p:nvPr/>
        </p:nvSpPr>
        <p:spPr>
          <a:xfrm>
            <a:off x="0" y="-16389"/>
            <a:ext cx="1975990" cy="369332"/>
          </a:xfrm>
          <a:prstGeom prst="rect">
            <a:avLst/>
          </a:prstGeom>
        </p:spPr>
        <p:txBody>
          <a:bodyPr wrap="none">
            <a:spAutoFit/>
          </a:bodyPr>
          <a:lstStyle/>
          <a:p>
            <a:r>
              <a:rPr lang="en-GB" dirty="0"/>
              <a:t>Vertical Integration</a:t>
            </a:r>
            <a:endParaRPr lang="en-US" dirty="0"/>
          </a:p>
        </p:txBody>
      </p:sp>
    </p:spTree>
    <p:extLst>
      <p:ext uri="{BB962C8B-B14F-4D97-AF65-F5344CB8AC3E}">
        <p14:creationId xmlns:p14="http://schemas.microsoft.com/office/powerpoint/2010/main" val="9208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8229600" cy="648288"/>
          </a:xfrm>
        </p:spPr>
        <p:txBody>
          <a:bodyPr>
            <a:normAutofit fontScale="90000"/>
          </a:bodyPr>
          <a:lstStyle/>
          <a:p>
            <a:r>
              <a:rPr lang="en-GB" dirty="0"/>
              <a:t>Research article</a:t>
            </a:r>
            <a:br>
              <a:rPr lang="en-GB" dirty="0"/>
            </a:br>
            <a:r>
              <a:rPr lang="en-GB" dirty="0"/>
              <a:t> </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57200" y="1508760"/>
            <a:ext cx="11211951" cy="4983480"/>
          </a:xfrm>
        </p:spPr>
        <p:txBody>
          <a:bodyPr>
            <a:normAutofit fontScale="92500" lnSpcReduction="20000"/>
          </a:bodyPr>
          <a:lstStyle/>
          <a:p>
            <a:r>
              <a:rPr lang="en-GB" b="1" dirty="0">
                <a:hlinkClick r:id="rId2">
                  <a:extLst>
                    <a:ext uri="{A12FA001-AC4F-418D-AE19-62706E023703}">
                      <ahyp:hlinkClr xmlns:ahyp="http://schemas.microsoft.com/office/drawing/2018/hyperlinkcolor" val="tx"/>
                    </a:ext>
                  </a:extLst>
                </a:hlinkClick>
              </a:rPr>
              <a:t>Capillary cell-type specialization in the alveolus</a:t>
            </a:r>
            <a:endParaRPr lang="en-GB" b="1" dirty="0"/>
          </a:p>
          <a:p>
            <a:pPr marL="0" indent="0">
              <a:buNone/>
            </a:pPr>
            <a:r>
              <a:rPr lang="en-GB" b="1" dirty="0">
                <a:hlinkClick r:id="rId2"/>
              </a:rPr>
              <a:t>https://www.nature.com/articles/s41586-020-2822-7</a:t>
            </a:r>
            <a:endParaRPr lang="en-GB" b="1" dirty="0"/>
          </a:p>
          <a:p>
            <a:pPr marL="0" indent="0">
              <a:buNone/>
            </a:pPr>
            <a:endParaRPr lang="en-GB" b="1" dirty="0"/>
          </a:p>
          <a:p>
            <a:pPr marL="0" indent="0">
              <a:buNone/>
            </a:pPr>
            <a:r>
              <a:rPr lang="en-GB" dirty="0"/>
              <a:t>we use single-cell analysis to elucidate the cell types, development, renewal and evolution of the alveolar capillary endothelium. We show that alveolar capillaries are mosaics; similar to the epithelium that lines the alveolus, the alveolar endothelium is made up of two intermingled cell types, with complex ‘Swiss-cheese’-like morphologies and distinct functions. The first cell type, which we term the ‘</a:t>
            </a:r>
            <a:r>
              <a:rPr lang="en-GB" dirty="0" err="1"/>
              <a:t>aerocyte</a:t>
            </a:r>
            <a:r>
              <a:rPr lang="en-GB" dirty="0"/>
              <a:t>’, is specialized for gas exchange and the trafficking of leukocytes, and is unique to the lung. The other cell type, termed </a:t>
            </a:r>
            <a:r>
              <a:rPr lang="en-GB" dirty="0" err="1"/>
              <a:t>gCap</a:t>
            </a:r>
            <a:r>
              <a:rPr lang="en-GB" dirty="0"/>
              <a:t> (‘general’ capillary), is specialized to regulate vasomotor tone, and functions as a stem/progenitor cell in capillary homeostasis and repair. The discovery of cell type specialization in alveolar capillaries transforms our understanding of the structure, function, regulation and maintenance of the air–blood barrier and gas exchange in health, disease and evolution.</a:t>
            </a:r>
            <a:endParaRPr lang="en-GB" b="1" dirty="0"/>
          </a:p>
        </p:txBody>
      </p:sp>
      <p:sp>
        <p:nvSpPr>
          <p:cNvPr id="6" name="Rectangle 5">
            <a:extLst>
              <a:ext uri="{FF2B5EF4-FFF2-40B4-BE49-F238E27FC236}">
                <a16:creationId xmlns:a16="http://schemas.microsoft.com/office/drawing/2014/main" id="{0F0008D7-8F7B-4462-BEDD-14DC10912676}"/>
              </a:ext>
            </a:extLst>
          </p:cNvPr>
          <p:cNvSpPr/>
          <p:nvPr/>
        </p:nvSpPr>
        <p:spPr>
          <a:xfrm>
            <a:off x="0" y="-16389"/>
            <a:ext cx="1790683" cy="369332"/>
          </a:xfrm>
          <a:prstGeom prst="rect">
            <a:avLst/>
          </a:prstGeom>
        </p:spPr>
        <p:txBody>
          <a:bodyPr wrap="none">
            <a:spAutoFit/>
          </a:bodyPr>
          <a:lstStyle/>
          <a:p>
            <a:r>
              <a:rPr lang="en-GB" dirty="0"/>
              <a:t>Spiral Integration</a:t>
            </a:r>
            <a:endParaRPr lang="en-US" dirty="0"/>
          </a:p>
        </p:txBody>
      </p:sp>
      <p:sp>
        <p:nvSpPr>
          <p:cNvPr id="7" name="Rectangle 6">
            <a:extLst>
              <a:ext uri="{FF2B5EF4-FFF2-40B4-BE49-F238E27FC236}">
                <a16:creationId xmlns:a16="http://schemas.microsoft.com/office/drawing/2014/main" id="{DB374B4E-AD26-4F0E-A20C-084C6A1D7120}"/>
              </a:ext>
            </a:extLst>
          </p:cNvPr>
          <p:cNvSpPr/>
          <p:nvPr/>
        </p:nvSpPr>
        <p:spPr>
          <a:xfrm>
            <a:off x="10956758" y="63594"/>
            <a:ext cx="1033232" cy="369332"/>
          </a:xfrm>
          <a:prstGeom prst="rect">
            <a:avLst/>
          </a:prstGeom>
        </p:spPr>
        <p:txBody>
          <a:bodyPr wrap="none">
            <a:spAutoFit/>
          </a:bodyPr>
          <a:lstStyle/>
          <a:p>
            <a:r>
              <a:rPr lang="en-GB" dirty="0"/>
              <a:t>Research</a:t>
            </a:r>
            <a:endParaRPr lang="en-US" dirty="0"/>
          </a:p>
        </p:txBody>
      </p:sp>
    </p:spTree>
    <p:extLst>
      <p:ext uri="{BB962C8B-B14F-4D97-AF65-F5344CB8AC3E}">
        <p14:creationId xmlns:p14="http://schemas.microsoft.com/office/powerpoint/2010/main" val="129490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69501"/>
            <a:ext cx="12192000" cy="1350564"/>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900" u="sng" dirty="0"/>
              <a:t>CVS </a:t>
            </a:r>
            <a:r>
              <a:rPr lang="en-US" sz="5300" dirty="0"/>
              <a:t>(LGIS)</a:t>
            </a:r>
            <a:br>
              <a:rPr lang="en-US" sz="5300" dirty="0"/>
            </a:br>
            <a:r>
              <a:rPr lang="en-US" sz="5300" dirty="0"/>
              <a:t>Capillaries</a:t>
            </a:r>
          </a:p>
        </p:txBody>
      </p:sp>
      <p:sp>
        <p:nvSpPr>
          <p:cNvPr id="3" name="Content Placeholder 2"/>
          <p:cNvSpPr>
            <a:spLocks noGrp="1"/>
          </p:cNvSpPr>
          <p:nvPr>
            <p:ph type="subTitle" idx="1"/>
          </p:nvPr>
        </p:nvSpPr>
        <p:spPr>
          <a:xfrm>
            <a:off x="0" y="5715000"/>
            <a:ext cx="12192000" cy="578016"/>
          </a:xfrm>
          <a:noFill/>
          <a:ln>
            <a:noFill/>
          </a:ln>
        </p:spPr>
        <p:txBody>
          <a:bodyPr>
            <a:normAutofit fontScale="85000" lnSpcReduction="20000"/>
          </a:bodyPr>
          <a:lstStyle/>
          <a:p>
            <a:pPr algn="l"/>
            <a:r>
              <a:rPr lang="en-GB" sz="1900" dirty="0"/>
              <a:t>Presenter:</a:t>
            </a:r>
            <a:endParaRPr lang="en-US" sz="1900" dirty="0"/>
          </a:p>
          <a:p>
            <a:pPr algn="l"/>
            <a:r>
              <a:rPr lang="en-US" sz="1900" dirty="0"/>
              <a:t>Dr. </a:t>
            </a:r>
            <a:r>
              <a:rPr lang="en-US" sz="1900" dirty="0" err="1"/>
              <a:t>Mohtasham</a:t>
            </a:r>
            <a:r>
              <a:rPr lang="en-US" sz="1900" dirty="0"/>
              <a:t> </a:t>
            </a:r>
            <a:r>
              <a:rPr lang="en-US" sz="1900" dirty="0" err="1"/>
              <a:t>Hina</a:t>
            </a:r>
            <a:endParaRPr lang="en-US" sz="1900" dirty="0"/>
          </a:p>
        </p:txBody>
      </p:sp>
      <p:pic>
        <p:nvPicPr>
          <p:cNvPr id="5" name="Picture 4">
            <a:extLst>
              <a:ext uri="{FF2B5EF4-FFF2-40B4-BE49-F238E27FC236}">
                <a16:creationId xmlns:a16="http://schemas.microsoft.com/office/drawing/2014/main" id="{46D26CC3-31EB-4CA1-A215-2611AB88BBA9}"/>
              </a:ext>
            </a:extLst>
          </p:cNvPr>
          <p:cNvPicPr>
            <a:picLocks noChangeAspect="1"/>
          </p:cNvPicPr>
          <p:nvPr/>
        </p:nvPicPr>
        <p:blipFill>
          <a:blip r:embed="rId2"/>
          <a:stretch>
            <a:fillRect/>
          </a:stretch>
        </p:blipFill>
        <p:spPr>
          <a:xfrm>
            <a:off x="0" y="-56272"/>
            <a:ext cx="914400" cy="792706"/>
          </a:xfrm>
          <a:prstGeom prst="rect">
            <a:avLst/>
          </a:prstGeom>
        </p:spPr>
      </p:pic>
      <p:pic>
        <p:nvPicPr>
          <p:cNvPr id="6" name="Picture 5" descr="A logo with a skull and text&#10;&#10;Description automatically generated">
            <a:extLst>
              <a:ext uri="{FF2B5EF4-FFF2-40B4-BE49-F238E27FC236}">
                <a16:creationId xmlns:a16="http://schemas.microsoft.com/office/drawing/2014/main" id="{7D930950-7539-4192-94B1-241430714952}"/>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4200" y="-47906"/>
            <a:ext cx="1204686" cy="1007405"/>
          </a:xfrm>
          <a:prstGeom prst="rect">
            <a:avLst/>
          </a:prstGeom>
          <a:noFill/>
          <a:ln>
            <a:noFill/>
          </a:ln>
        </p:spPr>
      </p:pic>
      <p:pic>
        <p:nvPicPr>
          <p:cNvPr id="8" name="Picture 7">
            <a:extLst>
              <a:ext uri="{FF2B5EF4-FFF2-40B4-BE49-F238E27FC236}">
                <a16:creationId xmlns:a16="http://schemas.microsoft.com/office/drawing/2014/main" id="{EAB5A3FC-181A-4301-8D42-B30774783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0" y="2310063"/>
            <a:ext cx="5089692" cy="4244286"/>
          </a:xfrm>
          <a:prstGeom prst="rect">
            <a:avLst/>
          </a:prstGeom>
        </p:spPr>
      </p:pic>
    </p:spTree>
    <p:extLst>
      <p:ext uri="{BB962C8B-B14F-4D97-AF65-F5344CB8AC3E}">
        <p14:creationId xmlns:p14="http://schemas.microsoft.com/office/powerpoint/2010/main" val="315840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5201"/>
            <a:ext cx="8229600" cy="1143000"/>
          </a:xfrm>
        </p:spPr>
        <p:txBody>
          <a:bodyPr/>
          <a:lstStyle/>
          <a:p>
            <a:r>
              <a:rPr lang="en-US" dirty="0"/>
              <a:t>How To Access Digital Library</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2152650" y="1690689"/>
            <a:ext cx="7886700" cy="4486274"/>
          </a:xfrm>
        </p:spPr>
        <p:txBody>
          <a:bodyPr>
            <a:normAutofit fontScale="92500" lnSpcReduction="20000"/>
          </a:bodyPr>
          <a:lstStyle/>
          <a:p>
            <a:pPr>
              <a:buFont typeface="+mj-lt"/>
              <a:buAutoNum type="arabicPeriod"/>
            </a:pPr>
            <a:r>
              <a:rPr lang="en-US" dirty="0">
                <a:solidFill>
                  <a:srgbClr val="202124"/>
                </a:solidFill>
                <a:latin typeface="Calibri" pitchFamily="34" charset="0"/>
              </a:rPr>
              <a:t>Go to the website of HEC National Digital Library.</a:t>
            </a:r>
          </a:p>
          <a:p>
            <a:pPr>
              <a:buFont typeface="+mj-lt"/>
              <a:buAutoNum type="arabicPeriod"/>
            </a:pPr>
            <a:r>
              <a:rPr lang="en-US" dirty="0">
                <a:solidFill>
                  <a:srgbClr val="202124"/>
                </a:solidFill>
                <a:latin typeface="Calibri" pitchFamily="34" charset="0"/>
              </a:rPr>
              <a:t>On Home Page, click on the INSTITUTES.</a:t>
            </a:r>
          </a:p>
          <a:p>
            <a:pPr>
              <a:buFont typeface="+mj-lt"/>
              <a:buAutoNum type="arabicPeriod"/>
            </a:pPr>
            <a:r>
              <a:rPr lang="en-US"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dirty="0">
                <a:solidFill>
                  <a:srgbClr val="202124"/>
                </a:solidFill>
                <a:latin typeface="Calibri" pitchFamily="34" charset="0"/>
              </a:rPr>
              <a:t>Select your desired Institute.</a:t>
            </a:r>
          </a:p>
          <a:p>
            <a:pPr marL="0" indent="0">
              <a:buNone/>
            </a:pPr>
            <a:r>
              <a:rPr lang="en-US" dirty="0">
                <a:latin typeface="Calibri" pitchFamily="34" charset="0"/>
              </a:rPr>
              <a:t>5.  </a:t>
            </a:r>
            <a:r>
              <a:rPr lang="en-US" dirty="0">
                <a:solidFill>
                  <a:srgbClr val="000000"/>
                </a:solidFill>
                <a:latin typeface="Calibri" pitchFamily="34" charset="0"/>
              </a:rPr>
              <a:t>A page will appear showing the resources of the institution</a:t>
            </a:r>
          </a:p>
          <a:p>
            <a:pPr marL="0" indent="0">
              <a:buNone/>
            </a:pPr>
            <a:r>
              <a:rPr lang="en-US" dirty="0">
                <a:solidFill>
                  <a:srgbClr val="000000"/>
                </a:solidFill>
                <a:latin typeface="Calibri" pitchFamily="34" charset="0"/>
              </a:rPr>
              <a:t>6. Journals and Researches will appear</a:t>
            </a:r>
          </a:p>
          <a:p>
            <a:pPr marL="0" indent="0">
              <a:buNone/>
            </a:pPr>
            <a:r>
              <a:rPr lang="en-US" dirty="0">
                <a:solidFill>
                  <a:srgbClr val="000000"/>
                </a:solidFill>
                <a:latin typeface="Calibri" pitchFamily="34" charset="0"/>
              </a:rPr>
              <a:t>7. You can find a Journal by clicking on JOURNALS AND DATABASE and enter a keyword to search for your desired journal.</a:t>
            </a:r>
            <a:endParaRPr lang="en-US" dirty="0">
              <a:latin typeface="Calibri" pitchFamily="34" charset="0"/>
            </a:endParaRPr>
          </a:p>
          <a:p>
            <a:endParaRPr lang="en-US" dirty="0"/>
          </a:p>
        </p:txBody>
      </p:sp>
    </p:spTree>
    <p:extLst>
      <p:ext uri="{BB962C8B-B14F-4D97-AF65-F5344CB8AC3E}">
        <p14:creationId xmlns:p14="http://schemas.microsoft.com/office/powerpoint/2010/main" val="161575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96827"/>
            <a:ext cx="7886700" cy="471488"/>
          </a:xfrm>
        </p:spPr>
        <p:txBody>
          <a:bodyPr>
            <a:normAutofit fontScale="90000"/>
          </a:bodyPr>
          <a:lstStyle/>
          <a:p>
            <a:br>
              <a:rPr lang="en-US" b="1" dirty="0"/>
            </a:br>
            <a:r>
              <a:rPr lang="en-US" dirty="0"/>
              <a:t>Learning Resources</a:t>
            </a:r>
            <a:endParaRPr lang="en-GB" dirty="0"/>
          </a:p>
        </p:txBody>
      </p:sp>
      <p:sp>
        <p:nvSpPr>
          <p:cNvPr id="6" name="Content Placeholder 5">
            <a:extLst>
              <a:ext uri="{FF2B5EF4-FFF2-40B4-BE49-F238E27FC236}">
                <a16:creationId xmlns:a16="http://schemas.microsoft.com/office/drawing/2014/main" id="{2E43F35F-A1EC-4703-AC59-AA7E267F33BA}"/>
              </a:ext>
            </a:extLst>
          </p:cNvPr>
          <p:cNvSpPr>
            <a:spLocks noGrp="1"/>
          </p:cNvSpPr>
          <p:nvPr>
            <p:ph idx="1"/>
          </p:nvPr>
        </p:nvSpPr>
        <p:spPr/>
        <p:txBody>
          <a:bodyPr>
            <a:normAutofit/>
          </a:bodyPr>
          <a:lstStyle/>
          <a:p>
            <a:r>
              <a:rPr lang="en-US" dirty="0" err="1"/>
              <a:t>Junqueira’s</a:t>
            </a:r>
            <a:r>
              <a:rPr lang="en-US" dirty="0"/>
              <a:t> Basic Histology 12</a:t>
            </a:r>
            <a:r>
              <a:rPr lang="en-US" baseline="30000" dirty="0"/>
              <a:t>th</a:t>
            </a:r>
            <a:r>
              <a:rPr lang="en-US" dirty="0"/>
              <a:t> Edition, Chapter 11</a:t>
            </a:r>
          </a:p>
          <a:p>
            <a:r>
              <a:rPr lang="en-US" dirty="0"/>
              <a:t>Histology , A text and Atlas by Michael </a:t>
            </a:r>
            <a:r>
              <a:rPr lang="en-US" dirty="0" err="1"/>
              <a:t>H.Ross</a:t>
            </a:r>
            <a:r>
              <a:rPr lang="en-US" dirty="0"/>
              <a:t> 6</a:t>
            </a:r>
            <a:r>
              <a:rPr lang="en-US" baseline="30000" dirty="0"/>
              <a:t>th</a:t>
            </a:r>
            <a:r>
              <a:rPr lang="en-US" dirty="0"/>
              <a:t> Edition, Chapter 13</a:t>
            </a:r>
          </a:p>
          <a:p>
            <a:r>
              <a:rPr lang="en-US" dirty="0"/>
              <a:t>Google scholar</a:t>
            </a:r>
          </a:p>
          <a:p>
            <a:pPr marL="0" indent="0">
              <a:buNone/>
            </a:pPr>
            <a:endParaRPr lang="en-US" dirty="0"/>
          </a:p>
        </p:txBody>
      </p:sp>
    </p:spTree>
    <p:extLst>
      <p:ext uri="{BB962C8B-B14F-4D97-AF65-F5344CB8AC3E}">
        <p14:creationId xmlns:p14="http://schemas.microsoft.com/office/powerpoint/2010/main" val="21629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6BB4-9C3F-4A8B-AF5A-FB2FCE23B0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A0A975-2F0C-454D-B739-BB416D4B4494}"/>
              </a:ext>
            </a:extLst>
          </p:cNvPr>
          <p:cNvSpPr>
            <a:spLocks noGrp="1"/>
          </p:cNvSpPr>
          <p:nvPr>
            <p:ph idx="1"/>
          </p:nvPr>
        </p:nvSpPr>
        <p:spPr>
          <a:xfrm>
            <a:off x="838200" y="1984851"/>
            <a:ext cx="10515600" cy="4351338"/>
          </a:xfrm>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C3AE356-1061-4C72-9208-359280DF5D50}"/>
                  </a:ext>
                </a:extLst>
              </p14:cNvPr>
              <p14:cNvContentPartPr/>
              <p14:nvPr/>
            </p14:nvContentPartPr>
            <p14:xfrm>
              <a:off x="1603274" y="2292868"/>
              <a:ext cx="360" cy="360"/>
            </p14:xfrm>
          </p:contentPart>
        </mc:Choice>
        <mc:Fallback xmlns="">
          <p:pic>
            <p:nvPicPr>
              <p:cNvPr id="5" name="Ink 4">
                <a:extLst>
                  <a:ext uri="{FF2B5EF4-FFF2-40B4-BE49-F238E27FC236}">
                    <a16:creationId xmlns:a16="http://schemas.microsoft.com/office/drawing/2014/main" id="{1C3AE356-1061-4C72-9208-359280DF5D50}"/>
                  </a:ext>
                </a:extLst>
              </p:cNvPr>
              <p:cNvPicPr/>
              <p:nvPr/>
            </p:nvPicPr>
            <p:blipFill>
              <a:blip r:embed="rId3"/>
              <a:stretch>
                <a:fillRect/>
              </a:stretch>
            </p:blipFill>
            <p:spPr>
              <a:xfrm>
                <a:off x="1594274" y="2283868"/>
                <a:ext cx="18000" cy="18000"/>
              </a:xfrm>
              <a:prstGeom prst="rect">
                <a:avLst/>
              </a:prstGeom>
            </p:spPr>
          </p:pic>
        </mc:Fallback>
      </mc:AlternateContent>
      <p:pic>
        <p:nvPicPr>
          <p:cNvPr id="6" name="Picture 5">
            <a:extLst>
              <a:ext uri="{FF2B5EF4-FFF2-40B4-BE49-F238E27FC236}">
                <a16:creationId xmlns:a16="http://schemas.microsoft.com/office/drawing/2014/main" id="{A0792893-E8D7-4C86-ADE5-FC7774149B31}"/>
              </a:ext>
            </a:extLst>
          </p:cNvPr>
          <p:cNvPicPr>
            <a:picLocks noChangeAspect="1"/>
          </p:cNvPicPr>
          <p:nvPr/>
        </p:nvPicPr>
        <p:blipFill rotWithShape="1">
          <a:blip r:embed="rId4"/>
          <a:srcRect t="37816" b="10972"/>
          <a:stretch/>
        </p:blipFill>
        <p:spPr>
          <a:xfrm>
            <a:off x="2266697" y="176484"/>
            <a:ext cx="8032165" cy="6314590"/>
          </a:xfrm>
          <a:prstGeom prst="rect">
            <a:avLst/>
          </a:prstGeom>
        </p:spPr>
      </p:pic>
    </p:spTree>
    <p:extLst>
      <p:ext uri="{BB962C8B-B14F-4D97-AF65-F5344CB8AC3E}">
        <p14:creationId xmlns:p14="http://schemas.microsoft.com/office/powerpoint/2010/main" val="146022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D47B-5963-4E0B-BD21-18B639ECC1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624FA-9A70-4180-BBC8-D6B03DC0E6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114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181352" y="1905000"/>
          <a:ext cx="188594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905000" y="5545972"/>
            <a:ext cx="7886700" cy="1325563"/>
          </a:xfrm>
        </p:spPr>
        <p:txBody>
          <a:bodyPr>
            <a:normAutofit/>
          </a:bodyPr>
          <a:lstStyle/>
          <a:p>
            <a:pPr algn="l"/>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3009900" y="1676403"/>
            <a:ext cx="3086100" cy="4449763"/>
          </a:xfrm>
        </p:spPr>
        <p:txBody>
          <a:bodyPr>
            <a:normAutofit fontScale="92500" lnSpcReduction="10000"/>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50771" y="1676403"/>
            <a:ext cx="3031331" cy="4449763"/>
          </a:xfrm>
        </p:spPr>
        <p:txBody>
          <a:bodyPr>
            <a:normAutofit fontScale="92500" lnSpcReduction="10000"/>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Footer Placeholder 1"/>
          <p:cNvSpPr>
            <a:spLocks noGrp="1"/>
          </p:cNvSpPr>
          <p:nvPr>
            <p:ph type="ftr" sz="quarter" idx="11"/>
          </p:nvPr>
        </p:nvSpPr>
        <p:spPr>
          <a:xfrm rot="16200000">
            <a:off x="12867641" y="3439161"/>
            <a:ext cx="2367281" cy="365760"/>
          </a:xfrm>
        </p:spPr>
        <p:txBody>
          <a:bodyPr/>
          <a:lstStyle/>
          <a:p>
            <a:r>
              <a:rPr lang="en-US" dirty="0"/>
              <a:t>ore concept</a:t>
            </a:r>
          </a:p>
        </p:txBody>
      </p:sp>
      <p:sp>
        <p:nvSpPr>
          <p:cNvPr id="8" name="Rectangle 7">
            <a:extLst>
              <a:ext uri="{FF2B5EF4-FFF2-40B4-BE49-F238E27FC236}">
                <a16:creationId xmlns:a16="http://schemas.microsoft.com/office/drawing/2014/main" id="{75B13ED7-5B92-4991-88F5-22F0F1B14015}"/>
              </a:ext>
            </a:extLst>
          </p:cNvPr>
          <p:cNvSpPr/>
          <p:nvPr/>
        </p:nvSpPr>
        <p:spPr>
          <a:xfrm>
            <a:off x="0" y="1"/>
            <a:ext cx="12191999" cy="78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effectLst>
                  <a:outerShdw blurRad="38100" dist="38100" dir="2700000" algn="tl">
                    <a:srgbClr val="000000">
                      <a:alpha val="43137"/>
                    </a:srgbClr>
                  </a:outerShdw>
                </a:effectLst>
                <a:cs typeface="Times New Roman" pitchFamily="18" charset="0"/>
              </a:rPr>
              <a:t>Vision;</a:t>
            </a:r>
            <a:r>
              <a:rPr lang="en-US" sz="4000" b="1" dirty="0">
                <a:solidFill>
                  <a:schemeClr val="accent4"/>
                </a:solidFill>
              </a:rPr>
              <a:t> </a:t>
            </a:r>
            <a:r>
              <a:rPr lang="en-US" sz="4000" b="1" dirty="0">
                <a:solidFill>
                  <a:schemeClr val="accent4"/>
                </a:solidFill>
                <a:effectLst>
                  <a:outerShdw blurRad="38100" dist="38100" dir="2700000" algn="tl">
                    <a:srgbClr val="000000">
                      <a:alpha val="43137"/>
                    </a:srgbClr>
                  </a:outerShdw>
                </a:effectLst>
                <a:cs typeface="Times New Roman" pitchFamily="18" charset="0"/>
              </a:rPr>
              <a:t>The Dream/Tomorrow</a:t>
            </a:r>
            <a:endParaRPr lang="en-US" sz="4000" dirty="0">
              <a:solidFill>
                <a:schemeClr val="accent4"/>
              </a:solidFill>
            </a:endParaRPr>
          </a:p>
        </p:txBody>
      </p:sp>
    </p:spTree>
    <p:extLst>
      <p:ext uri="{BB962C8B-B14F-4D97-AF65-F5344CB8AC3E}">
        <p14:creationId xmlns:p14="http://schemas.microsoft.com/office/powerpoint/2010/main" val="38418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2879"/>
            <a:ext cx="8229600" cy="1143000"/>
          </a:xfrm>
        </p:spPr>
        <p:txBody>
          <a:bodyPr/>
          <a:lstStyle/>
          <a:p>
            <a:r>
              <a:rPr lang="en-US" dirty="0"/>
              <a:t>Learning Objectives</a:t>
            </a:r>
          </a:p>
        </p:txBody>
      </p:sp>
      <p:graphicFrame>
        <p:nvGraphicFramePr>
          <p:cNvPr id="9" name="Content Placeholder 8">
            <a:extLst>
              <a:ext uri="{FF2B5EF4-FFF2-40B4-BE49-F238E27FC236}">
                <a16:creationId xmlns:a16="http://schemas.microsoft.com/office/drawing/2014/main" id="{D2BB3058-89FB-487A-88D4-DD387FC5640A}"/>
              </a:ext>
            </a:extLst>
          </p:cNvPr>
          <p:cNvGraphicFramePr>
            <a:graphicFrameLocks noGrp="1"/>
          </p:cNvGraphicFramePr>
          <p:nvPr>
            <p:ph idx="1"/>
            <p:extLst>
              <p:ext uri="{D42A27DB-BD31-4B8C-83A1-F6EECF244321}">
                <p14:modId xmlns:p14="http://schemas.microsoft.com/office/powerpoint/2010/main" val="3617587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37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r>
              <a:rPr lang="en-GB" dirty="0"/>
              <a:t>Interactive Session</a:t>
            </a:r>
            <a:endParaRPr lang="en-US" dirty="0"/>
          </a:p>
        </p:txBody>
      </p:sp>
      <p:sp>
        <p:nvSpPr>
          <p:cNvPr id="7" name="Rectangle 6">
            <a:extLst>
              <a:ext uri="{FF2B5EF4-FFF2-40B4-BE49-F238E27FC236}">
                <a16:creationId xmlns:a16="http://schemas.microsoft.com/office/drawing/2014/main" id="{23CDA40D-7FC6-4CE0-B8EB-D08C877E9847}"/>
              </a:ext>
            </a:extLst>
          </p:cNvPr>
          <p:cNvSpPr/>
          <p:nvPr/>
        </p:nvSpPr>
        <p:spPr>
          <a:xfrm>
            <a:off x="5977217" y="3244334"/>
            <a:ext cx="237566" cy="369332"/>
          </a:xfrm>
          <a:prstGeom prst="rect">
            <a:avLst/>
          </a:prstGeom>
        </p:spPr>
        <p:txBody>
          <a:bodyPr wrap="square">
            <a:spAutoFit/>
          </a:bodyPr>
          <a:lstStyle/>
          <a:p>
            <a:r>
              <a:rPr lang="en-US" dirty="0"/>
              <a:t> </a:t>
            </a:r>
          </a:p>
        </p:txBody>
      </p:sp>
      <p:sp>
        <p:nvSpPr>
          <p:cNvPr id="17" name="TextBox 16">
            <a:extLst>
              <a:ext uri="{FF2B5EF4-FFF2-40B4-BE49-F238E27FC236}">
                <a16:creationId xmlns:a16="http://schemas.microsoft.com/office/drawing/2014/main" id="{82CD9369-E6F2-4A24-B4E9-1DA6177C2FAD}"/>
              </a:ext>
            </a:extLst>
          </p:cNvPr>
          <p:cNvSpPr txBox="1"/>
          <p:nvPr/>
        </p:nvSpPr>
        <p:spPr>
          <a:xfrm flipH="1">
            <a:off x="267285" y="1789613"/>
            <a:ext cx="4344657" cy="5078313"/>
          </a:xfrm>
          <a:prstGeom prst="rect">
            <a:avLst/>
          </a:prstGeom>
          <a:noFill/>
        </p:spPr>
        <p:txBody>
          <a:bodyPr wrap="square" rtlCol="0">
            <a:spAutoFit/>
          </a:bodyPr>
          <a:lstStyle/>
          <a:p>
            <a:pPr marL="285750" indent="-285750">
              <a:buFont typeface="Wingdings" panose="05000000000000000000" pitchFamily="2" charset="2"/>
              <a:buChar char="§"/>
            </a:pPr>
            <a:r>
              <a:rPr lang="en-GB" sz="3600" dirty="0"/>
              <a:t>Intercellular junctions of post-capillary venules are the loosest among all microvasculature. During inflammatory conditions, these sites lead to </a:t>
            </a:r>
            <a:r>
              <a:rPr lang="en-GB" sz="3600" dirty="0" err="1"/>
              <a:t>edema</a:t>
            </a:r>
            <a:r>
              <a:rPr lang="en-GB" sz="3600" dirty="0"/>
              <a:t> due to this reason</a:t>
            </a:r>
            <a:endParaRPr lang="en-US" sz="3600" dirty="0"/>
          </a:p>
        </p:txBody>
      </p:sp>
      <p:pic>
        <p:nvPicPr>
          <p:cNvPr id="8" name="Content Placeholder 7">
            <a:extLst>
              <a:ext uri="{FF2B5EF4-FFF2-40B4-BE49-F238E27FC236}">
                <a16:creationId xmlns:a16="http://schemas.microsoft.com/office/drawing/2014/main" id="{C0A0E074-4699-41E8-B7A1-1310C54F0F4F}"/>
              </a:ext>
            </a:extLst>
          </p:cNvPr>
          <p:cNvPicPr>
            <a:picLocks noGrp="1" noChangeAspect="1"/>
          </p:cNvPicPr>
          <p:nvPr>
            <p:ph idx="1"/>
          </p:nvPr>
        </p:nvPicPr>
        <p:blipFill rotWithShape="1">
          <a:blip r:embed="rId2"/>
          <a:srcRect l="27200" t="17216" r="8285" b="13382"/>
          <a:stretch/>
        </p:blipFill>
        <p:spPr>
          <a:xfrm>
            <a:off x="4706624" y="1634823"/>
            <a:ext cx="7218091" cy="4365640"/>
          </a:xfrm>
          <a:prstGeom prst="rect">
            <a:avLst/>
          </a:prstGeom>
        </p:spPr>
      </p:pic>
      <p:sp>
        <p:nvSpPr>
          <p:cNvPr id="9" name="Rectangle 8">
            <a:extLst>
              <a:ext uri="{FF2B5EF4-FFF2-40B4-BE49-F238E27FC236}">
                <a16:creationId xmlns:a16="http://schemas.microsoft.com/office/drawing/2014/main" id="{586115B4-9F79-4406-B2D3-3E4603EC0058}"/>
              </a:ext>
            </a:extLst>
          </p:cNvPr>
          <p:cNvSpPr/>
          <p:nvPr/>
        </p:nvSpPr>
        <p:spPr>
          <a:xfrm>
            <a:off x="0" y="-16389"/>
            <a:ext cx="1975990" cy="369332"/>
          </a:xfrm>
          <a:prstGeom prst="rect">
            <a:avLst/>
          </a:prstGeom>
        </p:spPr>
        <p:txBody>
          <a:bodyPr wrap="none">
            <a:spAutoFit/>
          </a:bodyPr>
          <a:lstStyle/>
          <a:p>
            <a:r>
              <a:rPr lang="en-GB" dirty="0"/>
              <a:t>Vertical Integration</a:t>
            </a:r>
            <a:endParaRPr lang="en-US" dirty="0"/>
          </a:p>
        </p:txBody>
      </p:sp>
    </p:spTree>
    <p:extLst>
      <p:ext uri="{BB962C8B-B14F-4D97-AF65-F5344CB8AC3E}">
        <p14:creationId xmlns:p14="http://schemas.microsoft.com/office/powerpoint/2010/main" val="275623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891065"/>
            <a:ext cx="8229600" cy="1143000"/>
          </a:xfrm>
        </p:spPr>
        <p:txBody>
          <a:bodyPr/>
          <a:lstStyle/>
          <a:p>
            <a:r>
              <a:rPr lang="en-GB" dirty="0"/>
              <a:t>Capillary Bed</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6" name="Picture 5">
            <a:extLst>
              <a:ext uri="{FF2B5EF4-FFF2-40B4-BE49-F238E27FC236}">
                <a16:creationId xmlns:a16="http://schemas.microsoft.com/office/drawing/2014/main" id="{57724A55-3EBE-4BD1-8E7F-CB91C21ACDEE}"/>
              </a:ext>
            </a:extLst>
          </p:cNvPr>
          <p:cNvPicPr>
            <a:picLocks noChangeAspect="1"/>
          </p:cNvPicPr>
          <p:nvPr/>
        </p:nvPicPr>
        <p:blipFill>
          <a:blip r:embed="rId2"/>
          <a:stretch>
            <a:fillRect/>
          </a:stretch>
        </p:blipFill>
        <p:spPr>
          <a:xfrm>
            <a:off x="3770174" y="1825625"/>
            <a:ext cx="5350966" cy="4739530"/>
          </a:xfrm>
          <a:prstGeom prst="rect">
            <a:avLst/>
          </a:prstGeom>
        </p:spPr>
      </p:pic>
      <p:sp>
        <p:nvSpPr>
          <p:cNvPr id="7" name="Rectangle 6">
            <a:extLst>
              <a:ext uri="{FF2B5EF4-FFF2-40B4-BE49-F238E27FC236}">
                <a16:creationId xmlns:a16="http://schemas.microsoft.com/office/drawing/2014/main" id="{1E543CF9-4012-4E1F-9F7D-2DCDDF39425F}"/>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3600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9226"/>
            <a:ext cx="8229600" cy="1143000"/>
          </a:xfrm>
        </p:spPr>
        <p:txBody>
          <a:bodyPr>
            <a:normAutofit/>
          </a:bodyPr>
          <a:lstStyle/>
          <a:p>
            <a:r>
              <a:rPr lang="en-GB" sz="5400" dirty="0"/>
              <a:t>Capillaries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pPr marL="12700">
              <a:lnSpc>
                <a:spcPct val="100000"/>
              </a:lnSpc>
              <a:spcBef>
                <a:spcPts val="770"/>
              </a:spcBef>
              <a:tabLst>
                <a:tab pos="423545" algn="l"/>
              </a:tabLst>
            </a:pPr>
            <a:r>
              <a:rPr lang="en-GB" dirty="0"/>
              <a:t> </a:t>
            </a:r>
            <a:r>
              <a:rPr lang="en-US" sz="5400" spc="-105" dirty="0">
                <a:latin typeface="Cambria"/>
                <a:cs typeface="Cambria"/>
              </a:rPr>
              <a:t>5-10</a:t>
            </a:r>
            <a:r>
              <a:rPr lang="en-US" sz="5400" spc="-15" dirty="0">
                <a:latin typeface="Cambria"/>
                <a:cs typeface="Cambria"/>
              </a:rPr>
              <a:t> </a:t>
            </a:r>
            <a:r>
              <a:rPr lang="en-US" sz="5400" spc="105" dirty="0">
                <a:latin typeface="Cambria"/>
                <a:cs typeface="Cambria"/>
              </a:rPr>
              <a:t>nm</a:t>
            </a:r>
            <a:endParaRPr lang="en-US" sz="5400" dirty="0">
              <a:latin typeface="Cambria"/>
              <a:cs typeface="Cambria"/>
            </a:endParaRPr>
          </a:p>
          <a:p>
            <a:pPr marL="12700">
              <a:lnSpc>
                <a:spcPct val="100000"/>
              </a:lnSpc>
              <a:spcBef>
                <a:spcPts val="675"/>
              </a:spcBef>
              <a:tabLst>
                <a:tab pos="423545" algn="l"/>
              </a:tabLst>
            </a:pPr>
            <a:r>
              <a:rPr lang="en-US" sz="5400" spc="280" dirty="0">
                <a:latin typeface="Cambria"/>
                <a:cs typeface="Cambria"/>
              </a:rPr>
              <a:t>Continuous</a:t>
            </a:r>
            <a:r>
              <a:rPr lang="en-US" sz="5400" spc="25" dirty="0">
                <a:latin typeface="Cambria"/>
                <a:cs typeface="Cambria"/>
              </a:rPr>
              <a:t> </a:t>
            </a:r>
            <a:r>
              <a:rPr lang="en-US" sz="5400" spc="195" dirty="0">
                <a:latin typeface="Cambria"/>
                <a:cs typeface="Cambria"/>
              </a:rPr>
              <a:t>capillaries</a:t>
            </a:r>
            <a:endParaRPr lang="en-US" sz="5400" dirty="0">
              <a:latin typeface="Cambria"/>
              <a:cs typeface="Cambria"/>
            </a:endParaRPr>
          </a:p>
          <a:p>
            <a:pPr marL="12700">
              <a:lnSpc>
                <a:spcPct val="100000"/>
              </a:lnSpc>
              <a:spcBef>
                <a:spcPts val="670"/>
              </a:spcBef>
              <a:tabLst>
                <a:tab pos="423545" algn="l"/>
              </a:tabLst>
            </a:pPr>
            <a:r>
              <a:rPr lang="en-US" sz="5400" spc="-140" dirty="0">
                <a:latin typeface="Lucida Sans Unicode"/>
                <a:cs typeface="Lucida Sans Unicode"/>
              </a:rPr>
              <a:t>	</a:t>
            </a:r>
            <a:r>
              <a:rPr lang="en-US" sz="5400" spc="165" dirty="0">
                <a:latin typeface="Cambria"/>
                <a:cs typeface="Cambria"/>
              </a:rPr>
              <a:t>Fenestrated</a:t>
            </a:r>
            <a:r>
              <a:rPr lang="en-US" sz="5400" spc="20" dirty="0">
                <a:latin typeface="Cambria"/>
                <a:cs typeface="Cambria"/>
              </a:rPr>
              <a:t> </a:t>
            </a:r>
            <a:r>
              <a:rPr lang="en-US" sz="5400" spc="195" dirty="0">
                <a:latin typeface="Cambria"/>
                <a:cs typeface="Cambria"/>
              </a:rPr>
              <a:t>capillaries</a:t>
            </a:r>
            <a:endParaRPr lang="en-US" sz="5400" dirty="0">
              <a:latin typeface="Cambria"/>
              <a:cs typeface="Cambria"/>
            </a:endParaRPr>
          </a:p>
          <a:p>
            <a:pPr marL="12700">
              <a:lnSpc>
                <a:spcPct val="100000"/>
              </a:lnSpc>
              <a:spcBef>
                <a:spcPts val="675"/>
              </a:spcBef>
              <a:tabLst>
                <a:tab pos="423545" algn="l"/>
              </a:tabLst>
            </a:pPr>
            <a:r>
              <a:rPr lang="en-US" sz="5400" spc="245" dirty="0">
                <a:latin typeface="Cambria"/>
                <a:cs typeface="Cambria"/>
              </a:rPr>
              <a:t>Discontinuous</a:t>
            </a:r>
            <a:r>
              <a:rPr lang="en-US" sz="5400" spc="-25" dirty="0">
                <a:latin typeface="Cambria"/>
                <a:cs typeface="Cambria"/>
              </a:rPr>
              <a:t> </a:t>
            </a:r>
            <a:r>
              <a:rPr lang="en-US" sz="5400" spc="195" dirty="0">
                <a:latin typeface="Cambria"/>
                <a:cs typeface="Cambria"/>
              </a:rPr>
              <a:t>capillaries</a:t>
            </a:r>
            <a:endParaRPr lang="en-US" sz="5400" dirty="0">
              <a:latin typeface="Cambria"/>
              <a:cs typeface="Cambria"/>
            </a:endParaRPr>
          </a:p>
          <a:p>
            <a:endParaRPr lang="en-GB" b="1" dirty="0"/>
          </a:p>
        </p:txBody>
      </p:sp>
      <p:sp>
        <p:nvSpPr>
          <p:cNvPr id="6" name="Rectangle 5">
            <a:extLst>
              <a:ext uri="{FF2B5EF4-FFF2-40B4-BE49-F238E27FC236}">
                <a16:creationId xmlns:a16="http://schemas.microsoft.com/office/drawing/2014/main" id="{5E3EDE49-513B-49A2-897C-4B5EED7CBB45}"/>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55989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828800" y="432580"/>
            <a:ext cx="8229600" cy="1143000"/>
          </a:xfrm>
        </p:spPr>
        <p:txBody>
          <a:bodyPr/>
          <a:lstStyle/>
          <a:p>
            <a:r>
              <a:rPr lang="en-GB" dirty="0"/>
              <a:t>Capillaries</a:t>
            </a:r>
            <a:endParaRPr lang="en-US" dirty="0"/>
          </a:p>
        </p:txBody>
      </p:sp>
      <p:pic>
        <p:nvPicPr>
          <p:cNvPr id="11" name="Content Placeholder 10">
            <a:extLst>
              <a:ext uri="{FF2B5EF4-FFF2-40B4-BE49-F238E27FC236}">
                <a16:creationId xmlns:a16="http://schemas.microsoft.com/office/drawing/2014/main" id="{F076FD55-C2ED-4630-8CE4-32A6B262D4BF}"/>
              </a:ext>
            </a:extLst>
          </p:cNvPr>
          <p:cNvPicPr>
            <a:picLocks noGrp="1" noChangeAspect="1"/>
          </p:cNvPicPr>
          <p:nvPr>
            <p:ph idx="1"/>
          </p:nvPr>
        </p:nvPicPr>
        <p:blipFill rotWithShape="1">
          <a:blip r:embed="rId2"/>
          <a:srcRect l="13349" t="17462" r="3185"/>
          <a:stretch/>
        </p:blipFill>
        <p:spPr>
          <a:xfrm>
            <a:off x="597877" y="2236763"/>
            <a:ext cx="10691446" cy="3066451"/>
          </a:xfrm>
          <a:prstGeom prst="rect">
            <a:avLst/>
          </a:prstGeom>
        </p:spPr>
      </p:pic>
      <p:sp>
        <p:nvSpPr>
          <p:cNvPr id="7" name="Rectangle 6">
            <a:extLst>
              <a:ext uri="{FF2B5EF4-FFF2-40B4-BE49-F238E27FC236}">
                <a16:creationId xmlns:a16="http://schemas.microsoft.com/office/drawing/2014/main" id="{7C4045BE-13CF-4075-85A0-E2AA25C7FBC6}"/>
              </a:ext>
            </a:extLst>
          </p:cNvPr>
          <p:cNvSpPr/>
          <p:nvPr/>
        </p:nvSpPr>
        <p:spPr>
          <a:xfrm>
            <a:off x="2009" y="54453"/>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6629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598</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Calibri</vt:lpstr>
      <vt:lpstr>Calibri Light</vt:lpstr>
      <vt:lpstr>Cambria</vt:lpstr>
      <vt:lpstr>Lucida Sans Unicode</vt:lpstr>
      <vt:lpstr>Times New Roman</vt:lpstr>
      <vt:lpstr>Wingdings</vt:lpstr>
      <vt:lpstr>Office Theme</vt:lpstr>
      <vt:lpstr>PowerPoint Presentation</vt:lpstr>
      <vt:lpstr>CVS (LGIS) Capillaries</vt:lpstr>
      <vt:lpstr>PowerPoint Presentation</vt:lpstr>
      <vt:lpstr>PowerPoint Presentation</vt:lpstr>
      <vt:lpstr>Learning Objectives</vt:lpstr>
      <vt:lpstr>Interactive Session</vt:lpstr>
      <vt:lpstr>Capillary Bed</vt:lpstr>
      <vt:lpstr>Capillaries</vt:lpstr>
      <vt:lpstr>Capillaries</vt:lpstr>
      <vt:lpstr>Continuous Capillaries</vt:lpstr>
      <vt:lpstr>Continuous Capillaries</vt:lpstr>
      <vt:lpstr>Fenestrated Capillaries</vt:lpstr>
      <vt:lpstr>Fenestrated Capillaries</vt:lpstr>
      <vt:lpstr>Capillaries</vt:lpstr>
      <vt:lpstr>Discontinuous Capillaries</vt:lpstr>
      <vt:lpstr>Capillaries</vt:lpstr>
      <vt:lpstr>PowerPoint Presentation</vt:lpstr>
      <vt:lpstr>PowerPoint Presentation</vt:lpstr>
      <vt:lpstr>Research article  </vt:lpstr>
      <vt:lpstr>How To Access Digital Library</vt:lpstr>
      <vt:lpstr> Learning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Haier</dc:creator>
  <cp:lastModifiedBy>Haier</cp:lastModifiedBy>
  <cp:revision>62</cp:revision>
  <dcterms:created xsi:type="dcterms:W3CDTF">2023-05-18T06:54:31Z</dcterms:created>
  <dcterms:modified xsi:type="dcterms:W3CDTF">2025-04-24T08:01:50Z</dcterms:modified>
</cp:coreProperties>
</file>