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1"/>
  </p:notesMasterIdLst>
  <p:sldIdLst>
    <p:sldId id="326" r:id="rId3"/>
    <p:sldId id="317" r:id="rId4"/>
    <p:sldId id="345" r:id="rId5"/>
    <p:sldId id="296" r:id="rId6"/>
    <p:sldId id="258" r:id="rId7"/>
    <p:sldId id="353" r:id="rId8"/>
    <p:sldId id="355" r:id="rId9"/>
    <p:sldId id="357" r:id="rId10"/>
    <p:sldId id="354" r:id="rId11"/>
    <p:sldId id="319" r:id="rId12"/>
    <p:sldId id="348" r:id="rId13"/>
    <p:sldId id="349" r:id="rId14"/>
    <p:sldId id="351" r:id="rId15"/>
    <p:sldId id="350" r:id="rId16"/>
    <p:sldId id="359" r:id="rId17"/>
    <p:sldId id="287" r:id="rId18"/>
    <p:sldId id="315"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p:scale>
          <a:sx n="63" d="100"/>
          <a:sy n="63" d="100"/>
        </p:scale>
        <p:origin x="1380" y="6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16</a:t>
            </a:fld>
            <a:endParaRPr lang="en-US"/>
          </a:p>
        </p:txBody>
      </p:sp>
    </p:spTree>
    <p:extLst>
      <p:ext uri="{BB962C8B-B14F-4D97-AF65-F5344CB8AC3E}">
        <p14:creationId xmlns:p14="http://schemas.microsoft.com/office/powerpoint/2010/main" val="63132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bgyn.onlinelibrary.wiley.com/authored-by/MacGregor/Beck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obgyn.onlinelibrary.wiley.com/authored-by/Lumsden/Mary+Ann" TargetMode="External"/><Relationship Id="rId4" Type="http://schemas.openxmlformats.org/officeDocument/2006/relationships/hyperlink" Target="https://obgyn.onlinelibrary.wiley.com/authored-by/Munro/Malcolm+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E16A68-54B6-422A-8051-2AC02BA019C2}"/>
              </a:ext>
            </a:extLst>
          </p:cNvPr>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6" name="Picture 2" descr="Arabic Calligraphy Bismillah Which Means Name Allah Most Gracious Most  Stock Vector by ©lordmint 462304746">
            <a:extLst>
              <a:ext uri="{FF2B5EF4-FFF2-40B4-BE49-F238E27FC236}">
                <a16:creationId xmlns:a16="http://schemas.microsoft.com/office/drawing/2014/main" id="{73510692-1335-4AFF-822F-7FF31B8AD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81"/>
          <a:stretch/>
        </p:blipFill>
        <p:spPr bwMode="auto">
          <a:xfrm>
            <a:off x="0" y="857250"/>
            <a:ext cx="91440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8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7100-EA8F-4CBB-A3CD-F8D1CE993BAE}"/>
              </a:ext>
            </a:extLst>
          </p:cNvPr>
          <p:cNvSpPr>
            <a:spLocks noGrp="1"/>
          </p:cNvSpPr>
          <p:nvPr>
            <p:ph type="title"/>
          </p:nvPr>
        </p:nvSpPr>
        <p:spPr>
          <a:xfrm>
            <a:off x="4602480" y="207964"/>
            <a:ext cx="5334000" cy="777874"/>
          </a:xfrm>
        </p:spPr>
        <p:txBody>
          <a:bodyPr>
            <a:normAutofit fontScale="90000"/>
          </a:bodyPr>
          <a:lstStyle/>
          <a:p>
            <a:r>
              <a:rPr lang="en-US" sz="4900" b="1" dirty="0"/>
              <a:t>Interactive Session</a:t>
            </a:r>
            <a:br>
              <a:rPr lang="en-US" sz="3200" b="1" dirty="0"/>
            </a:br>
            <a:endParaRPr lang="en-US" dirty="0"/>
          </a:p>
        </p:txBody>
      </p:sp>
      <p:sp>
        <p:nvSpPr>
          <p:cNvPr id="3" name="Content Placeholder 2">
            <a:extLst>
              <a:ext uri="{FF2B5EF4-FFF2-40B4-BE49-F238E27FC236}">
                <a16:creationId xmlns:a16="http://schemas.microsoft.com/office/drawing/2014/main" id="{DF32FC5B-BAF3-4AF1-862D-416E4F81307F}"/>
              </a:ext>
            </a:extLst>
          </p:cNvPr>
          <p:cNvSpPr>
            <a:spLocks noGrp="1"/>
          </p:cNvSpPr>
          <p:nvPr>
            <p:ph idx="1"/>
          </p:nvPr>
        </p:nvSpPr>
        <p:spPr>
          <a:xfrm>
            <a:off x="381000" y="3505199"/>
            <a:ext cx="8134350" cy="2671763"/>
          </a:xfrm>
        </p:spPr>
        <p:txBody>
          <a:bodyPr>
            <a:noAutofit/>
          </a:bodyPr>
          <a:lstStyle/>
          <a:p>
            <a:r>
              <a:rPr lang="en-US" sz="2800" dirty="0"/>
              <a:t>A 28-year-old woman presents with severe dysmenorrhea, dyspareunia, and infertility. Laparoscopy reveals endometrial implants on the ovaries and peritoneum. Histology of the lesions shows endometrial glands and stroma with hemosiderin-laden macrophages, similar to the functional layer of the uterine endometrium. Diagnosis: endometriosis.</a:t>
            </a:r>
          </a:p>
          <a:p>
            <a:endParaRPr lang="en-US" sz="2800" dirty="0"/>
          </a:p>
        </p:txBody>
      </p:sp>
      <p:sp>
        <p:nvSpPr>
          <p:cNvPr id="5" name="Slide Number Placeholder 4">
            <a:extLst>
              <a:ext uri="{FF2B5EF4-FFF2-40B4-BE49-F238E27FC236}">
                <a16:creationId xmlns:a16="http://schemas.microsoft.com/office/drawing/2014/main" id="{AAA74727-478A-45CB-A1E8-3742216E7876}"/>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2050" name="Picture 2" descr="What is endometriosis? - Endometriosis Cymru">
            <a:extLst>
              <a:ext uri="{FF2B5EF4-FFF2-40B4-BE49-F238E27FC236}">
                <a16:creationId xmlns:a16="http://schemas.microsoft.com/office/drawing/2014/main" id="{E542EB63-B4EC-4A0B-BF98-04BE7E7C08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62" t="8352" r="10610" b="7224"/>
          <a:stretch/>
        </p:blipFill>
        <p:spPr bwMode="auto">
          <a:xfrm>
            <a:off x="381000" y="757237"/>
            <a:ext cx="7391400" cy="267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6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CEE4-914B-4FAB-BBE4-CB1E1C0F75A9}"/>
              </a:ext>
            </a:extLst>
          </p:cNvPr>
          <p:cNvSpPr>
            <a:spLocks noGrp="1"/>
          </p:cNvSpPr>
          <p:nvPr>
            <p:ph type="title"/>
          </p:nvPr>
        </p:nvSpPr>
        <p:spPr/>
        <p:txBody>
          <a:bodyPr>
            <a:normAutofit/>
          </a:bodyPr>
          <a:lstStyle/>
          <a:p>
            <a:r>
              <a:rPr lang="en-US" sz="4000" b="1" dirty="0"/>
              <a:t>Gross anatomy of the Uterus</a:t>
            </a:r>
          </a:p>
        </p:txBody>
      </p:sp>
      <p:sp>
        <p:nvSpPr>
          <p:cNvPr id="4" name="Slide Number Placeholder 3">
            <a:extLst>
              <a:ext uri="{FF2B5EF4-FFF2-40B4-BE49-F238E27FC236}">
                <a16:creationId xmlns:a16="http://schemas.microsoft.com/office/drawing/2014/main" id="{D5BB1281-FC99-4025-A4CA-0F081CB441A3}"/>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7">
            <a:extLst>
              <a:ext uri="{FF2B5EF4-FFF2-40B4-BE49-F238E27FC236}">
                <a16:creationId xmlns:a16="http://schemas.microsoft.com/office/drawing/2014/main" id="{6F278327-E0F9-440B-98C5-72F36BF0AD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3628" y="1825625"/>
            <a:ext cx="677674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29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3DE8-BAA8-4A08-AD4D-E4A7930B2765}"/>
              </a:ext>
            </a:extLst>
          </p:cNvPr>
          <p:cNvSpPr>
            <a:spLocks noGrp="1"/>
          </p:cNvSpPr>
          <p:nvPr>
            <p:ph type="title"/>
          </p:nvPr>
        </p:nvSpPr>
        <p:spPr>
          <a:xfrm>
            <a:off x="628650" y="76200"/>
            <a:ext cx="7886700" cy="762001"/>
          </a:xfrm>
        </p:spPr>
        <p:txBody>
          <a:bodyPr>
            <a:normAutofit/>
          </a:bodyPr>
          <a:lstStyle/>
          <a:p>
            <a:r>
              <a:rPr lang="en-US" sz="4000" b="1" dirty="0"/>
              <a:t>Histology of uterus</a:t>
            </a:r>
          </a:p>
        </p:txBody>
      </p:sp>
      <p:sp>
        <p:nvSpPr>
          <p:cNvPr id="4" name="Slide Number Placeholder 3">
            <a:extLst>
              <a:ext uri="{FF2B5EF4-FFF2-40B4-BE49-F238E27FC236}">
                <a16:creationId xmlns:a16="http://schemas.microsoft.com/office/drawing/2014/main" id="{F7D6196F-83DE-400D-824F-2F36D6E44BC8}"/>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2" descr="Endometrium | Histology slides, Brain waves, Pathology">
            <a:extLst>
              <a:ext uri="{FF2B5EF4-FFF2-40B4-BE49-F238E27FC236}">
                <a16:creationId xmlns:a16="http://schemas.microsoft.com/office/drawing/2014/main" id="{E892B23D-D771-46D1-901E-468AABD1F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45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48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8BDC0E-CC9D-4C7B-B34C-445C06F59FEC}"/>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8" name="Picture 4">
            <a:extLst>
              <a:ext uri="{FF2B5EF4-FFF2-40B4-BE49-F238E27FC236}">
                <a16:creationId xmlns:a16="http://schemas.microsoft.com/office/drawing/2014/main" id="{9209A4BF-CBE2-4810-9655-6E941ACEB0C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566" y="533400"/>
            <a:ext cx="461666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33D019CF-5CAF-4E9A-9108-0A6CE2B0BB8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4755" y="210066"/>
            <a:ext cx="442924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D4F2A19-C28B-4607-9C83-D2FD5E38A5A8}"/>
              </a:ext>
            </a:extLst>
          </p:cNvPr>
          <p:cNvSpPr/>
          <p:nvPr/>
        </p:nvSpPr>
        <p:spPr>
          <a:xfrm>
            <a:off x="5105400" y="0"/>
            <a:ext cx="3657600" cy="369332"/>
          </a:xfrm>
          <a:prstGeom prst="rect">
            <a:avLst/>
          </a:prstGeom>
        </p:spPr>
        <p:txBody>
          <a:bodyPr wrap="square">
            <a:spAutoFit/>
          </a:bodyPr>
          <a:lstStyle/>
          <a:p>
            <a:pPr>
              <a:spcBef>
                <a:spcPct val="50000"/>
              </a:spcBef>
            </a:pPr>
            <a:r>
              <a:rPr lang="en-US" altLang="en-US" b="1" dirty="0"/>
              <a:t>Endometrium ( Secretory phase)</a:t>
            </a:r>
          </a:p>
        </p:txBody>
      </p:sp>
      <p:sp>
        <p:nvSpPr>
          <p:cNvPr id="11" name="Rectangle 10">
            <a:extLst>
              <a:ext uri="{FF2B5EF4-FFF2-40B4-BE49-F238E27FC236}">
                <a16:creationId xmlns:a16="http://schemas.microsoft.com/office/drawing/2014/main" id="{368B7118-D225-47CD-A692-D76AD9399FF6}"/>
              </a:ext>
            </a:extLst>
          </p:cNvPr>
          <p:cNvSpPr/>
          <p:nvPr/>
        </p:nvSpPr>
        <p:spPr>
          <a:xfrm>
            <a:off x="5378667" y="3429000"/>
            <a:ext cx="3657601" cy="369332"/>
          </a:xfrm>
          <a:prstGeom prst="rect">
            <a:avLst/>
          </a:prstGeom>
        </p:spPr>
        <p:txBody>
          <a:bodyPr wrap="square">
            <a:spAutoFit/>
          </a:bodyPr>
          <a:lstStyle/>
          <a:p>
            <a:pPr>
              <a:spcBef>
                <a:spcPct val="50000"/>
              </a:spcBef>
            </a:pPr>
            <a:r>
              <a:rPr lang="en-US" altLang="en-US" b="1" dirty="0"/>
              <a:t>Endometrium ( Menstrual Phase)</a:t>
            </a:r>
          </a:p>
        </p:txBody>
      </p:sp>
      <p:sp>
        <p:nvSpPr>
          <p:cNvPr id="12" name="Rectangle 11">
            <a:extLst>
              <a:ext uri="{FF2B5EF4-FFF2-40B4-BE49-F238E27FC236}">
                <a16:creationId xmlns:a16="http://schemas.microsoft.com/office/drawing/2014/main" id="{73160CE5-6CD7-4703-9532-8C5BEA9B2D05}"/>
              </a:ext>
            </a:extLst>
          </p:cNvPr>
          <p:cNvSpPr/>
          <p:nvPr/>
        </p:nvSpPr>
        <p:spPr>
          <a:xfrm>
            <a:off x="381001" y="152400"/>
            <a:ext cx="4333754" cy="369332"/>
          </a:xfrm>
          <a:prstGeom prst="rect">
            <a:avLst/>
          </a:prstGeom>
        </p:spPr>
        <p:txBody>
          <a:bodyPr wrap="square">
            <a:spAutoFit/>
          </a:bodyPr>
          <a:lstStyle/>
          <a:p>
            <a:pPr>
              <a:spcBef>
                <a:spcPct val="50000"/>
              </a:spcBef>
            </a:pPr>
            <a:r>
              <a:rPr lang="en-US" altLang="en-US" b="1" dirty="0"/>
              <a:t>Endometrium ( proliferative phase Phase)</a:t>
            </a:r>
          </a:p>
        </p:txBody>
      </p:sp>
    </p:spTree>
    <p:extLst>
      <p:ext uri="{BB962C8B-B14F-4D97-AF65-F5344CB8AC3E}">
        <p14:creationId xmlns:p14="http://schemas.microsoft.com/office/powerpoint/2010/main" val="284597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DFAB-B5B3-4A03-A1BE-A2413E2EBDC6}"/>
              </a:ext>
            </a:extLst>
          </p:cNvPr>
          <p:cNvSpPr>
            <a:spLocks noGrp="1"/>
          </p:cNvSpPr>
          <p:nvPr>
            <p:ph type="title"/>
          </p:nvPr>
        </p:nvSpPr>
        <p:spPr/>
        <p:txBody>
          <a:bodyPr>
            <a:normAutofit/>
          </a:bodyPr>
          <a:lstStyle/>
          <a:p>
            <a:r>
              <a:rPr lang="en-US" altLang="en-US" sz="4000" b="1" dirty="0"/>
              <a:t>Points of identification of The </a:t>
            </a:r>
            <a:r>
              <a:rPr lang="en-US" altLang="en-US" sz="4000" b="1" u="sng" dirty="0"/>
              <a:t>Uterus</a:t>
            </a:r>
            <a:endParaRPr lang="en-US" sz="4000" b="1" dirty="0"/>
          </a:p>
        </p:txBody>
      </p:sp>
      <p:sp>
        <p:nvSpPr>
          <p:cNvPr id="3" name="Content Placeholder 2">
            <a:extLst>
              <a:ext uri="{FF2B5EF4-FFF2-40B4-BE49-F238E27FC236}">
                <a16:creationId xmlns:a16="http://schemas.microsoft.com/office/drawing/2014/main" id="{4310CACE-1FB7-47F5-804A-C300E7EE160E}"/>
              </a:ext>
            </a:extLst>
          </p:cNvPr>
          <p:cNvSpPr>
            <a:spLocks noGrp="1"/>
          </p:cNvSpPr>
          <p:nvPr>
            <p:ph idx="1"/>
          </p:nvPr>
        </p:nvSpPr>
        <p:spPr>
          <a:xfrm>
            <a:off x="304800" y="1825624"/>
            <a:ext cx="8210550" cy="4727575"/>
          </a:xfrm>
        </p:spPr>
        <p:txBody>
          <a:bodyPr/>
          <a:lstStyle/>
          <a:p>
            <a:pPr marL="609600" indent="-609600">
              <a:lnSpc>
                <a:spcPct val="80000"/>
              </a:lnSpc>
              <a:buFontTx/>
              <a:buAutoNum type="arabicPeriod"/>
            </a:pPr>
            <a:r>
              <a:rPr lang="en-US" altLang="en-US" sz="2400" b="1" dirty="0"/>
              <a:t>Inner layer/ mucosa/</a:t>
            </a:r>
            <a:r>
              <a:rPr lang="en-US" altLang="en-US" sz="2400" dirty="0"/>
              <a:t> </a:t>
            </a:r>
            <a:r>
              <a:rPr lang="en-US" altLang="en-US" sz="2400" b="1" dirty="0"/>
              <a:t>Endometrium</a:t>
            </a:r>
            <a:r>
              <a:rPr lang="en-US" altLang="en-US" sz="2400" dirty="0"/>
              <a:t>:- </a:t>
            </a:r>
            <a:r>
              <a:rPr lang="en-US" altLang="en-US" sz="2400" dirty="0">
                <a:solidFill>
                  <a:srgbClr val="FF0000"/>
                </a:solidFill>
              </a:rPr>
              <a:t>(Stratum </a:t>
            </a:r>
            <a:r>
              <a:rPr lang="en-US" altLang="en-US" sz="2400" dirty="0" err="1">
                <a:solidFill>
                  <a:srgbClr val="FF0000"/>
                </a:solidFill>
              </a:rPr>
              <a:t>functionalis</a:t>
            </a:r>
            <a:r>
              <a:rPr lang="en-US" altLang="en-US" sz="2400" dirty="0">
                <a:solidFill>
                  <a:srgbClr val="FF0000"/>
                </a:solidFill>
              </a:rPr>
              <a:t> 2/3</a:t>
            </a:r>
            <a:r>
              <a:rPr lang="en-US" altLang="en-US" sz="2400" baseline="30000" dirty="0">
                <a:solidFill>
                  <a:srgbClr val="FF0000"/>
                </a:solidFill>
              </a:rPr>
              <a:t>rd</a:t>
            </a:r>
            <a:r>
              <a:rPr lang="en-US" altLang="en-US" sz="2400" dirty="0">
                <a:solidFill>
                  <a:srgbClr val="FF0000"/>
                </a:solidFill>
              </a:rPr>
              <a:t>– Stratum basalis)</a:t>
            </a:r>
            <a:endParaRPr lang="en-US" altLang="en-US" sz="2400" dirty="0"/>
          </a:p>
          <a:p>
            <a:pPr marL="609600" indent="-609600">
              <a:lnSpc>
                <a:spcPct val="80000"/>
              </a:lnSpc>
            </a:pPr>
            <a:r>
              <a:rPr lang="en-US" altLang="en-US" sz="2400" dirty="0"/>
              <a:t>Simple columnar epithelium (ciliated/ non-ciliated)</a:t>
            </a:r>
          </a:p>
          <a:p>
            <a:pPr marL="609600" indent="-609600">
              <a:lnSpc>
                <a:spcPct val="80000"/>
              </a:lnSpc>
            </a:pPr>
            <a:r>
              <a:rPr lang="en-US" altLang="en-US" sz="2400" dirty="0"/>
              <a:t>Lamina propria </a:t>
            </a:r>
            <a:r>
              <a:rPr lang="en-US" altLang="en-US" sz="2400" b="1" dirty="0"/>
              <a:t>long simple tubular glands </a:t>
            </a:r>
            <a:r>
              <a:rPr lang="en-US" altLang="en-US" sz="2400" dirty="0"/>
              <a:t>&amp; </a:t>
            </a:r>
            <a:r>
              <a:rPr lang="en-US" altLang="en-US" sz="2400" b="1" dirty="0"/>
              <a:t>branching decidual cells</a:t>
            </a:r>
            <a:r>
              <a:rPr lang="en-US" altLang="en-US" sz="2400" dirty="0"/>
              <a:t>( fibroblasts)</a:t>
            </a:r>
          </a:p>
          <a:p>
            <a:pPr marL="609600" indent="-609600">
              <a:lnSpc>
                <a:spcPct val="80000"/>
              </a:lnSpc>
              <a:buNone/>
            </a:pPr>
            <a:r>
              <a:rPr lang="en-US" altLang="en-US" sz="2400" b="1" dirty="0"/>
              <a:t>2. Muscularis/</a:t>
            </a:r>
            <a:r>
              <a:rPr lang="en-US" altLang="en-US" sz="2400" dirty="0"/>
              <a:t> </a:t>
            </a:r>
            <a:r>
              <a:rPr lang="en-US" altLang="en-US" sz="2400" b="1" dirty="0"/>
              <a:t>Myometrium</a:t>
            </a:r>
            <a:r>
              <a:rPr lang="en-US" altLang="en-US" sz="2400" dirty="0"/>
              <a:t>:- Thickest coat</a:t>
            </a:r>
          </a:p>
          <a:p>
            <a:pPr marL="609600" indent="-609600">
              <a:lnSpc>
                <a:spcPct val="80000"/>
              </a:lnSpc>
            </a:pPr>
            <a:r>
              <a:rPr lang="en-US" altLang="en-US" sz="2400" b="1" dirty="0"/>
              <a:t>a. Innermost is longitudinal SM</a:t>
            </a:r>
          </a:p>
          <a:p>
            <a:pPr marL="609600" indent="-609600">
              <a:lnSpc>
                <a:spcPct val="80000"/>
              </a:lnSpc>
            </a:pPr>
            <a:r>
              <a:rPr lang="en-US" altLang="en-US" sz="2400" b="1" dirty="0"/>
              <a:t>b. Circular/ Spiral SM</a:t>
            </a:r>
          </a:p>
          <a:p>
            <a:pPr marL="609600" indent="-609600">
              <a:lnSpc>
                <a:spcPct val="80000"/>
              </a:lnSpc>
            </a:pPr>
            <a:r>
              <a:rPr lang="en-US" altLang="en-US" sz="2400" b="1" dirty="0"/>
              <a:t>c. Circular/ Spiral SM</a:t>
            </a:r>
          </a:p>
          <a:p>
            <a:pPr marL="609600" indent="-609600">
              <a:lnSpc>
                <a:spcPct val="80000"/>
              </a:lnSpc>
            </a:pPr>
            <a:r>
              <a:rPr lang="en-US" altLang="en-US" sz="2400" b="1" dirty="0"/>
              <a:t>d. Outermost is longitudinal SM</a:t>
            </a:r>
          </a:p>
          <a:p>
            <a:pPr marL="609600" indent="-609600">
              <a:lnSpc>
                <a:spcPct val="80000"/>
              </a:lnSpc>
              <a:buNone/>
            </a:pPr>
            <a:r>
              <a:rPr lang="en-US" altLang="en-US" sz="2400" b="1" dirty="0"/>
              <a:t>3. Perimetrium:-</a:t>
            </a:r>
          </a:p>
          <a:p>
            <a:pPr marL="609600" indent="-609600">
              <a:lnSpc>
                <a:spcPct val="80000"/>
              </a:lnSpc>
            </a:pPr>
            <a:r>
              <a:rPr lang="en-US" altLang="en-US" sz="2400" dirty="0"/>
              <a:t>Single layer of mesothelial cells </a:t>
            </a:r>
            <a:r>
              <a:rPr lang="en-US" altLang="en-US" sz="2400" dirty="0" err="1"/>
              <a:t>supporte</a:t>
            </a:r>
            <a:r>
              <a:rPr lang="en-US" altLang="en-US" sz="2400" dirty="0"/>
              <a:t> by thin</a:t>
            </a:r>
            <a:r>
              <a:rPr lang="en-US" altLang="en-US" sz="2400" b="1" dirty="0"/>
              <a:t> </a:t>
            </a:r>
            <a:r>
              <a:rPr lang="en-US" altLang="en-US" sz="2400" dirty="0"/>
              <a:t>CT</a:t>
            </a:r>
          </a:p>
          <a:p>
            <a:endParaRPr lang="en-US" dirty="0"/>
          </a:p>
        </p:txBody>
      </p:sp>
      <p:sp>
        <p:nvSpPr>
          <p:cNvPr id="4" name="Slide Number Placeholder 3">
            <a:extLst>
              <a:ext uri="{FF2B5EF4-FFF2-40B4-BE49-F238E27FC236}">
                <a16:creationId xmlns:a16="http://schemas.microsoft.com/office/drawing/2014/main" id="{B3FCEA17-B739-40E8-B673-50E1C7114A29}"/>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11330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EB88-DD61-4953-AFA4-27C51FAC8524}"/>
              </a:ext>
            </a:extLst>
          </p:cNvPr>
          <p:cNvSpPr>
            <a:spLocks noGrp="1"/>
          </p:cNvSpPr>
          <p:nvPr>
            <p:ph type="title"/>
          </p:nvPr>
        </p:nvSpPr>
        <p:spPr/>
        <p:txBody>
          <a:bodyPr/>
          <a:lstStyle/>
          <a:p>
            <a:r>
              <a:rPr lang="en-US" sz="4000" b="1" dirty="0"/>
              <a:t>Interactive session</a:t>
            </a:r>
            <a:br>
              <a:rPr lang="en-US" sz="3600" dirty="0"/>
            </a:br>
            <a:endParaRPr lang="en-US" dirty="0"/>
          </a:p>
        </p:txBody>
      </p:sp>
      <p:sp>
        <p:nvSpPr>
          <p:cNvPr id="3" name="Content Placeholder 2">
            <a:extLst>
              <a:ext uri="{FF2B5EF4-FFF2-40B4-BE49-F238E27FC236}">
                <a16:creationId xmlns:a16="http://schemas.microsoft.com/office/drawing/2014/main" id="{DBCA6F50-7C6F-4979-953A-C49590893FDD}"/>
              </a:ext>
            </a:extLst>
          </p:cNvPr>
          <p:cNvSpPr>
            <a:spLocks noGrp="1"/>
          </p:cNvSpPr>
          <p:nvPr>
            <p:ph idx="1"/>
          </p:nvPr>
        </p:nvSpPr>
        <p:spPr/>
        <p:txBody>
          <a:bodyPr/>
          <a:lstStyle/>
          <a:p>
            <a:r>
              <a:rPr lang="en-US" sz="2800" b="1" dirty="0"/>
              <a:t>Diagnosis:</a:t>
            </a:r>
            <a:r>
              <a:rPr lang="en-US" sz="2800" dirty="0"/>
              <a:t> Endometriosis</a:t>
            </a:r>
            <a:br>
              <a:rPr lang="en-US" sz="2800" dirty="0"/>
            </a:br>
            <a:r>
              <a:rPr lang="en-US" sz="2800" b="1" dirty="0"/>
              <a:t>Histological Features:</a:t>
            </a:r>
            <a:endParaRPr lang="en-US" sz="2800" dirty="0"/>
          </a:p>
          <a:p>
            <a:r>
              <a:rPr lang="en-US" sz="2800" dirty="0"/>
              <a:t>Ectopic tissue composed of </a:t>
            </a:r>
            <a:r>
              <a:rPr lang="en-US" sz="2800" b="1" dirty="0"/>
              <a:t>endometrial glands and stroma</a:t>
            </a:r>
            <a:endParaRPr lang="en-US" sz="2800" dirty="0"/>
          </a:p>
          <a:p>
            <a:r>
              <a:rPr lang="en-US" sz="2800" dirty="0"/>
              <a:t>Presence of </a:t>
            </a:r>
            <a:r>
              <a:rPr lang="en-US" sz="2800" b="1" dirty="0"/>
              <a:t>hemosiderin-laden macrophages</a:t>
            </a:r>
            <a:r>
              <a:rPr lang="en-US" sz="2800" dirty="0"/>
              <a:t> (due to cyclic bleeding)</a:t>
            </a:r>
          </a:p>
          <a:p>
            <a:r>
              <a:rPr lang="en-US" sz="2800" dirty="0"/>
              <a:t>Resembles the </a:t>
            </a:r>
            <a:r>
              <a:rPr lang="en-US" sz="2800" b="1" dirty="0"/>
              <a:t>functional layer of uterine endometrium</a:t>
            </a:r>
            <a:r>
              <a:rPr lang="en-US" sz="2800" dirty="0"/>
              <a:t>, which undergoes cyclical hormonal changes</a:t>
            </a:r>
          </a:p>
          <a:p>
            <a:endParaRPr lang="en-US" dirty="0"/>
          </a:p>
        </p:txBody>
      </p:sp>
      <p:sp>
        <p:nvSpPr>
          <p:cNvPr id="4" name="Slide Number Placeholder 3">
            <a:extLst>
              <a:ext uri="{FF2B5EF4-FFF2-40B4-BE49-F238E27FC236}">
                <a16:creationId xmlns:a16="http://schemas.microsoft.com/office/drawing/2014/main" id="{BB99E64E-9742-4CA7-A9CD-65EF24F1CF04}"/>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785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153400" cy="1752600"/>
          </a:xfrm>
        </p:spPr>
        <p:txBody>
          <a:bodyPr>
            <a:noAutofit/>
          </a:bodyPr>
          <a:lstStyle/>
          <a:p>
            <a:br>
              <a:rPr lang="en-US" sz="2800" b="1" dirty="0"/>
            </a:br>
            <a:endParaRPr lang="en-US" sz="3600" b="1" dirty="0">
              <a:latin typeface="+mn-lt"/>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16</a:t>
            </a:fld>
            <a:endParaRPr lang="en-US"/>
          </a:p>
        </p:txBody>
      </p:sp>
      <p:sp>
        <p:nvSpPr>
          <p:cNvPr id="8" name="Round Same Side Corner Rectangle 4"/>
          <p:cNvSpPr/>
          <p:nvPr/>
        </p:nvSpPr>
        <p:spPr>
          <a:xfrm>
            <a:off x="6755812" y="0"/>
            <a:ext cx="2341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Research Article</a:t>
            </a:r>
            <a:endParaRPr lang="en-GB" sz="2300" kern="1200" dirty="0">
              <a:solidFill>
                <a:schemeClr val="tx1"/>
              </a:solidFill>
            </a:endParaRPr>
          </a:p>
        </p:txBody>
      </p:sp>
      <p:sp>
        <p:nvSpPr>
          <p:cNvPr id="10" name="Title 2"/>
          <p:cNvSpPr txBox="1">
            <a:spLocks/>
          </p:cNvSpPr>
          <p:nvPr/>
        </p:nvSpPr>
        <p:spPr>
          <a:xfrm>
            <a:off x="228600" y="365126"/>
            <a:ext cx="8686800" cy="27745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4" name="Content Placeholder 3">
            <a:extLst>
              <a:ext uri="{FF2B5EF4-FFF2-40B4-BE49-F238E27FC236}">
                <a16:creationId xmlns:a16="http://schemas.microsoft.com/office/drawing/2014/main" id="{018737F2-D731-4547-BE5C-D8B2FC20BBB8}"/>
              </a:ext>
            </a:extLst>
          </p:cNvPr>
          <p:cNvSpPr>
            <a:spLocks noGrp="1"/>
          </p:cNvSpPr>
          <p:nvPr>
            <p:ph idx="1"/>
          </p:nvPr>
        </p:nvSpPr>
        <p:spPr>
          <a:xfrm>
            <a:off x="21183" y="3733800"/>
            <a:ext cx="8665617" cy="2971800"/>
          </a:xfrm>
        </p:spPr>
        <p:txBody>
          <a:bodyPr>
            <a:normAutofit/>
          </a:bodyPr>
          <a:lstStyle/>
          <a:p>
            <a:pPr marL="0" indent="0">
              <a:buNone/>
            </a:pPr>
            <a:r>
              <a:rPr lang="en-US" sz="1800" b="1" dirty="0"/>
              <a:t>Summary </a:t>
            </a:r>
          </a:p>
          <a:p>
            <a:pPr marL="0" indent="0">
              <a:buNone/>
            </a:pPr>
            <a:r>
              <a:rPr lang="en-US" sz="1300" dirty="0"/>
              <a:t>Girls and women with AUB in the reproductive years present with a variety of AUB symptoms and with one or more of the potential causes defined by FIGO's PALM-COEIN system. While hysterectomy is a procedure that will successfully treat AUB symptoms agnostic of the cause, the costs, risks, and morbidity associated with this procedure are now generally unnecessary given the plethora of medical and minimally invasive procedural options available. Decisions regarding uterine-conserving therapy are based on the presumed cause of the AUB, the degree of impact of the symptoms on quality of life, the patient's goals regarding future fertility, and other aspects that fall into the category of personal choice. As a result, it is incumbent on the gynecologist to offer all of the appropriate and available treatment options. Furthermore, those with the symptom of HMB are frequently adversely affected by iron deficiency, regardless of the presence or absence of anemia. Identification and concomitant treatment of iron deficiency is an essential component of the ideal approach for girls and women with AUB in the reproductive years.</a:t>
            </a:r>
            <a:endParaRPr lang="en-US" sz="1300" b="1" dirty="0"/>
          </a:p>
          <a:p>
            <a:endParaRPr lang="en-US" dirty="0"/>
          </a:p>
        </p:txBody>
      </p:sp>
      <p:sp>
        <p:nvSpPr>
          <p:cNvPr id="5" name="Rectangle 4">
            <a:extLst>
              <a:ext uri="{FF2B5EF4-FFF2-40B4-BE49-F238E27FC236}">
                <a16:creationId xmlns:a16="http://schemas.microsoft.com/office/drawing/2014/main" id="{CCE3FB84-7C42-45A7-86ED-F1F5307F77AE}"/>
              </a:ext>
            </a:extLst>
          </p:cNvPr>
          <p:cNvSpPr/>
          <p:nvPr/>
        </p:nvSpPr>
        <p:spPr>
          <a:xfrm>
            <a:off x="762000" y="693375"/>
            <a:ext cx="8153400" cy="1477328"/>
          </a:xfrm>
          <a:prstGeom prst="rect">
            <a:avLst/>
          </a:prstGeom>
        </p:spPr>
        <p:txBody>
          <a:bodyPr wrap="square">
            <a:spAutoFit/>
          </a:bodyPr>
          <a:lstStyle/>
          <a:p>
            <a:r>
              <a:rPr lang="en-US" b="1" dirty="0">
                <a:solidFill>
                  <a:srgbClr val="1C1D1E"/>
                </a:solidFill>
                <a:latin typeface="Open Sans"/>
              </a:rPr>
              <a:t>Therapeutic options for the management of abnormal uterine bleeding</a:t>
            </a:r>
          </a:p>
          <a:p>
            <a:r>
              <a:rPr lang="en-US" dirty="0">
                <a:solidFill>
                  <a:srgbClr val="123D80"/>
                </a:solidFill>
                <a:latin typeface="Open Sans"/>
                <a:hlinkClick r:id="rId3"/>
              </a:rPr>
              <a:t>Becky MacGregor</a:t>
            </a:r>
            <a:r>
              <a:rPr lang="en-US" dirty="0">
                <a:solidFill>
                  <a:srgbClr val="8B8B8B"/>
                </a:solidFill>
                <a:latin typeface="Open Sans"/>
              </a:rPr>
              <a:t>, </a:t>
            </a:r>
            <a:r>
              <a:rPr lang="en-US" dirty="0">
                <a:solidFill>
                  <a:srgbClr val="123D80"/>
                </a:solidFill>
                <a:latin typeface="Open Sans"/>
                <a:hlinkClick r:id="rId4"/>
              </a:rPr>
              <a:t>Malcolm G. Munro</a:t>
            </a:r>
            <a:r>
              <a:rPr lang="en-US" dirty="0">
                <a:solidFill>
                  <a:srgbClr val="8B8B8B"/>
                </a:solidFill>
                <a:latin typeface="Open Sans"/>
              </a:rPr>
              <a:t>, </a:t>
            </a:r>
            <a:r>
              <a:rPr lang="en-US" dirty="0">
                <a:solidFill>
                  <a:srgbClr val="123D80"/>
                </a:solidFill>
                <a:latin typeface="Open Sans"/>
                <a:hlinkClick r:id="rId5"/>
              </a:rPr>
              <a:t>Mary Ann Lumsden</a:t>
            </a:r>
            <a:endParaRPr lang="en-US" dirty="0">
              <a:solidFill>
                <a:srgbClr val="000000"/>
              </a:solidFill>
              <a:latin typeface="Open Sans"/>
            </a:endParaRPr>
          </a:p>
          <a:p>
            <a:r>
              <a:rPr lang="en-US" dirty="0">
                <a:solidFill>
                  <a:srgbClr val="767676"/>
                </a:solidFill>
                <a:latin typeface="Open Sans"/>
              </a:rPr>
              <a:t>First published: </a:t>
            </a:r>
            <a:r>
              <a:rPr lang="en-US" dirty="0">
                <a:solidFill>
                  <a:srgbClr val="1C1D1E"/>
                </a:solidFill>
                <a:latin typeface="Open Sans"/>
              </a:rPr>
              <a:t>04 August 2023</a:t>
            </a:r>
            <a:endParaRPr lang="en-US" dirty="0">
              <a:solidFill>
                <a:srgbClr val="767676"/>
              </a:solidFill>
              <a:latin typeface="Open Sans"/>
            </a:endParaRPr>
          </a:p>
          <a:p>
            <a:r>
              <a:rPr lang="en-US" dirty="0">
                <a:solidFill>
                  <a:srgbClr val="767676"/>
                </a:solidFill>
                <a:latin typeface="Open Sans"/>
              </a:rPr>
              <a:t> </a:t>
            </a:r>
            <a:br>
              <a:rPr lang="en-US" dirty="0"/>
            </a:br>
            <a:endParaRPr lang="en-US" dirty="0"/>
          </a:p>
        </p:txBody>
      </p:sp>
      <p:sp>
        <p:nvSpPr>
          <p:cNvPr id="6" name="Rectangle 5">
            <a:extLst>
              <a:ext uri="{FF2B5EF4-FFF2-40B4-BE49-F238E27FC236}">
                <a16:creationId xmlns:a16="http://schemas.microsoft.com/office/drawing/2014/main" id="{CF35DFB5-078D-4A94-9E52-629E964CC339}"/>
              </a:ext>
            </a:extLst>
          </p:cNvPr>
          <p:cNvSpPr/>
          <p:nvPr/>
        </p:nvSpPr>
        <p:spPr>
          <a:xfrm>
            <a:off x="152400" y="1447800"/>
            <a:ext cx="8534400" cy="2215991"/>
          </a:xfrm>
          <a:prstGeom prst="rect">
            <a:avLst/>
          </a:prstGeom>
        </p:spPr>
        <p:txBody>
          <a:bodyPr wrap="square">
            <a:spAutoFit/>
          </a:bodyPr>
          <a:lstStyle/>
          <a:p>
            <a:r>
              <a:rPr lang="en-US" b="1" dirty="0">
                <a:solidFill>
                  <a:srgbClr val="313131"/>
                </a:solidFill>
                <a:latin typeface="Open Sans"/>
              </a:rPr>
              <a:t>Abstract</a:t>
            </a:r>
          </a:p>
          <a:p>
            <a:r>
              <a:rPr lang="en-US" sz="1200" dirty="0">
                <a:solidFill>
                  <a:srgbClr val="000000"/>
                </a:solidFill>
                <a:latin typeface="Open Sans"/>
              </a:rPr>
              <a:t>Just as the investigation of abnormal uterine bleeding (AUB) is approached systematically using the two FIGO systems for AUB in the reproductive years, treatment options can be considered similarly. Therapeutic options fall into two categories—medical and surgical—and while medical management is typically regarded as first-line therapy, there are several exceptions defined by the presenting cause or causes, mainly when infertility is a concurrent issue. In the early 1990s, up to 60% of women underwent a hysterectomy for the symptom of heavy menstrual bleeding (HMB), but this figure has decreased. The number of women undergoing a hysterectomy for benign disorders continues to decline, along with an increase in hysterectomies performed using minimally invasive techniques. Discussions about therapeutic options are tailored to the individual patient, and we include the risks and benefits of each option, including no management, to enable the patient to make an informed choice. The different types of treatment options and the factors affecting decision-making are considered in this article.</a:t>
            </a:r>
            <a:endParaRPr lang="en-US" sz="1200" b="0" i="0" dirty="0">
              <a:solidFill>
                <a:srgbClr val="000000"/>
              </a:solidFill>
              <a:effectLst/>
              <a:latin typeface="Open Sans"/>
            </a:endParaRPr>
          </a:p>
        </p:txBody>
      </p:sp>
    </p:spTree>
    <p:extLst>
      <p:ext uri="{BB962C8B-B14F-4D97-AF65-F5344CB8AC3E}">
        <p14:creationId xmlns:p14="http://schemas.microsoft.com/office/powerpoint/2010/main" val="216715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err="1"/>
              <a:t>Junqueira’s</a:t>
            </a:r>
            <a:r>
              <a:rPr lang="en-US" sz="2800" dirty="0"/>
              <a:t> Basic Histology 13</a:t>
            </a:r>
            <a:r>
              <a:rPr lang="en-US" sz="2800" baseline="30000" dirty="0"/>
              <a:t>th</a:t>
            </a:r>
            <a:r>
              <a:rPr lang="en-US" sz="2800" dirty="0"/>
              <a:t> Edition.</a:t>
            </a:r>
          </a:p>
          <a:p>
            <a:r>
              <a:rPr lang="en-US" sz="2800" dirty="0"/>
              <a:t>Histology, A Text and Atlas by Michael H. Ross, 7</a:t>
            </a:r>
            <a:r>
              <a:rPr lang="en-US" sz="2800" baseline="30000" dirty="0"/>
              <a:t>th</a:t>
            </a:r>
            <a:r>
              <a:rPr lang="en-US" sz="2800" dirty="0"/>
              <a:t> Edition, </a:t>
            </a:r>
          </a:p>
          <a:p>
            <a:r>
              <a:rPr lang="en-US" sz="2800" dirty="0"/>
              <a:t>DiFiore's Atlas of Histology with Functional Correlations, 11</a:t>
            </a:r>
            <a:r>
              <a:rPr lang="en-US" sz="2800" baseline="30000" dirty="0"/>
              <a:t>th</a:t>
            </a:r>
            <a:r>
              <a:rPr lang="en-US" sz="2800" dirty="0"/>
              <a:t> Edition,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91569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35482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0433"/>
            <a:ext cx="7734300" cy="1470025"/>
          </a:xfrm>
        </p:spPr>
        <p:txBody>
          <a:bodyPr>
            <a:normAutofit fontScale="90000"/>
          </a:bodyPr>
          <a:lstStyle/>
          <a:p>
            <a:r>
              <a:rPr lang="en-US" sz="4000" b="1" dirty="0">
                <a:cs typeface="Times New Roman" pitchFamily="18" charset="0"/>
              </a:rPr>
              <a:t>Reproduction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MBBS(Skill Lab)</a:t>
            </a:r>
            <a:br>
              <a:rPr lang="en-US" sz="4000" u="sng" dirty="0">
                <a:cs typeface="Times New Roman" pitchFamily="18" charset="0"/>
              </a:rPr>
            </a:br>
            <a:r>
              <a:rPr lang="en-US" sz="4000" b="1" dirty="0">
                <a:cs typeface="Times New Roman" pitchFamily="18" charset="0"/>
              </a:rPr>
              <a:t>Histology of  Uterus</a:t>
            </a:r>
            <a:endParaRPr lang="en-US" dirty="0"/>
          </a:p>
        </p:txBody>
      </p:sp>
      <p:sp>
        <p:nvSpPr>
          <p:cNvPr id="3" name="Subtitle 2"/>
          <p:cNvSpPr>
            <a:spLocks noGrp="1"/>
          </p:cNvSpPr>
          <p:nvPr>
            <p:ph type="subTitle" idx="1"/>
          </p:nvPr>
        </p:nvSpPr>
        <p:spPr>
          <a:xfrm>
            <a:off x="609600" y="5778336"/>
            <a:ext cx="8534400" cy="762000"/>
          </a:xfrm>
        </p:spPr>
        <p:txBody>
          <a:bodyPr>
            <a:normAutofit fontScale="25000" lnSpcReduction="20000"/>
          </a:bodyPr>
          <a:lstStyle/>
          <a:p>
            <a:pPr algn="l"/>
            <a:r>
              <a:rPr lang="en-US" sz="7200" b="1" dirty="0">
                <a:cs typeface="Times New Roman" pitchFamily="18" charset="0"/>
              </a:rPr>
              <a:t>Presenter: DR . Sadia </a:t>
            </a:r>
            <a:r>
              <a:rPr lang="en-US" sz="7200" b="1" dirty="0" err="1">
                <a:cs typeface="Times New Roman" pitchFamily="18" charset="0"/>
              </a:rPr>
              <a:t>Baqir</a:t>
            </a:r>
            <a:endParaRPr lang="en-US" sz="7200" b="1" dirty="0">
              <a:cs typeface="Times New Roman" pitchFamily="18" charset="0"/>
            </a:endParaRPr>
          </a:p>
          <a:p>
            <a:pPr algn="l"/>
            <a:r>
              <a:rPr lang="en-US" sz="7200" b="1" dirty="0">
                <a:cs typeface="Times New Roman" pitchFamily="18" charset="0"/>
              </a:rPr>
              <a:t>(APWMO )                                                                                                                  Date: - -25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4">
            <a:extLst>
              <a:ext uri="{FF2B5EF4-FFF2-40B4-BE49-F238E27FC236}">
                <a16:creationId xmlns:a16="http://schemas.microsoft.com/office/drawing/2014/main" id="{61C8F773-39ED-45B3-AF95-65722BAE47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621" t="12168" r="24806" b="7807"/>
          <a:stretch/>
        </p:blipFill>
        <p:spPr bwMode="auto">
          <a:xfrm>
            <a:off x="3581400" y="2824052"/>
            <a:ext cx="3505200" cy="38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9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56E36F-AA30-487B-BFA9-8769FB1DC23F}"/>
              </a:ext>
            </a:extLst>
          </p:cNvPr>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5" name="Content Placeholder 4">
            <a:extLst>
              <a:ext uri="{FF2B5EF4-FFF2-40B4-BE49-F238E27FC236}">
                <a16:creationId xmlns:a16="http://schemas.microsoft.com/office/drawing/2014/main" id="{258DA817-BB4D-4123-9F38-CB3FA84EB5A6}"/>
              </a:ext>
            </a:extLst>
          </p:cNvPr>
          <p:cNvPicPr>
            <a:picLocks noChangeAspect="1"/>
          </p:cNvPicPr>
          <p:nvPr/>
        </p:nvPicPr>
        <p:blipFill rotWithShape="1">
          <a:blip r:embed="rId2"/>
          <a:srcRect l="23645" t="29729" r="21182" b="8865"/>
          <a:stretch/>
        </p:blipFill>
        <p:spPr>
          <a:xfrm>
            <a:off x="304799" y="533400"/>
            <a:ext cx="8534397" cy="5715000"/>
          </a:xfrm>
          <a:prstGeom prst="rect">
            <a:avLst/>
          </a:prstGeom>
        </p:spPr>
      </p:pic>
    </p:spTree>
    <p:extLst>
      <p:ext uri="{BB962C8B-B14F-4D97-AF65-F5344CB8AC3E}">
        <p14:creationId xmlns:p14="http://schemas.microsoft.com/office/powerpoint/2010/main" val="334462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3000" dirty="0"/>
              <a:t>At the end of this session, students should be able to:</a:t>
            </a:r>
          </a:p>
          <a:p>
            <a:pPr marL="0" indent="0">
              <a:lnSpc>
                <a:spcPct val="80000"/>
              </a:lnSpc>
            </a:pPr>
            <a:r>
              <a:rPr lang="en-US" altLang="en-US" sz="3000" dirty="0"/>
              <a:t>Focus &amp; Identify the histological slide of the uterus.</a:t>
            </a:r>
          </a:p>
          <a:p>
            <a:pPr marL="0" indent="0">
              <a:lnSpc>
                <a:spcPct val="80000"/>
              </a:lnSpc>
            </a:pPr>
            <a:r>
              <a:rPr lang="en-US" altLang="en-US" sz="3000" dirty="0"/>
              <a:t> Illustrate the microscopic picture of the uterus.</a:t>
            </a:r>
          </a:p>
          <a:p>
            <a:pPr marL="0" indent="0">
              <a:lnSpc>
                <a:spcPct val="80000"/>
              </a:lnSpc>
            </a:pPr>
            <a:r>
              <a:rPr lang="en-US" altLang="en-US" sz="3000" dirty="0"/>
              <a:t> List two points of identification of the uterus.</a:t>
            </a:r>
          </a:p>
          <a:p>
            <a:pPr marL="0" indent="0">
              <a:lnSpc>
                <a:spcPct val="80000"/>
              </a:lnSpc>
            </a:pPr>
            <a:endParaRPr lang="en-US" altLang="en-US" sz="3000" dirty="0"/>
          </a:p>
          <a:p>
            <a:pPr marL="0" indent="0">
              <a:lnSpc>
                <a:spcPct val="80000"/>
              </a:lnSpc>
              <a:spcBef>
                <a:spcPts val="50"/>
              </a:spcBef>
              <a:spcAft>
                <a:spcPts val="50"/>
              </a:spcAft>
            </a:pPr>
            <a:r>
              <a:rPr lang="en-US" altLang="en-US" sz="3000" dirty="0"/>
              <a:t> Correlate clinical(Vertical integration).</a:t>
            </a:r>
          </a:p>
          <a:p>
            <a:pPr marL="0" indent="0">
              <a:lnSpc>
                <a:spcPct val="80000"/>
              </a:lnSpc>
              <a:spcBef>
                <a:spcPts val="50"/>
              </a:spcBef>
              <a:spcAft>
                <a:spcPts val="50"/>
              </a:spcAft>
            </a:pPr>
            <a:r>
              <a:rPr lang="en-US" altLang="en-US" sz="3000" dirty="0"/>
              <a:t>Read research articles related to the topic. </a:t>
            </a:r>
          </a:p>
          <a:p>
            <a:pPr marL="0" indent="0">
              <a:lnSpc>
                <a:spcPct val="80000"/>
              </a:lnSpc>
              <a:spcBef>
                <a:spcPts val="50"/>
              </a:spcBef>
              <a:spcAft>
                <a:spcPts val="50"/>
              </a:spcAft>
            </a:pPr>
            <a:endParaRPr lang="en-US" sz="3000" dirty="0">
              <a:solidFill>
                <a:srgbClr val="000000"/>
              </a:solidFill>
              <a:ea typeface="MS Mincho"/>
            </a:endParaRPr>
          </a:p>
          <a:p>
            <a:pPr lvl="0">
              <a:spcBef>
                <a:spcPts val="0"/>
              </a:spcBef>
              <a:buFont typeface="Symbol"/>
              <a:buChar char=""/>
            </a:pPr>
            <a:endParaRPr lang="en-US" sz="3000" dirty="0">
              <a:ea typeface="MS Mincho"/>
            </a:endParaRPr>
          </a:p>
          <a:p>
            <a:pPr marL="0" indent="0">
              <a:buNone/>
            </a:pPr>
            <a:endParaRPr lang="en-US" dirty="0"/>
          </a:p>
          <a:p>
            <a:endParaRPr lang="en-US" dirty="0"/>
          </a:p>
        </p:txBody>
      </p:sp>
      <p:sp>
        <p:nvSpPr>
          <p:cNvPr id="4" name="Title 1"/>
          <p:cNvSpPr txBox="1">
            <a:spLocks/>
          </p:cNvSpPr>
          <p:nvPr/>
        </p:nvSpPr>
        <p:spPr>
          <a:xfrm>
            <a:off x="-381000" y="-32183"/>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9F962-C2BF-49CA-BA72-2DCD3E62F858}"/>
              </a:ext>
            </a:extLst>
          </p:cNvPr>
          <p:cNvSpPr>
            <a:spLocks noGrp="1"/>
          </p:cNvSpPr>
          <p:nvPr>
            <p:ph type="title"/>
          </p:nvPr>
        </p:nvSpPr>
        <p:spPr>
          <a:xfrm>
            <a:off x="76200" y="0"/>
            <a:ext cx="5105400" cy="990601"/>
          </a:xfrm>
        </p:spPr>
        <p:txBody>
          <a:bodyPr>
            <a:normAutofit/>
          </a:bodyPr>
          <a:lstStyle/>
          <a:p>
            <a:r>
              <a:rPr lang="en-US" sz="4000" b="1" dirty="0"/>
              <a:t>Skill lab Assessment </a:t>
            </a:r>
          </a:p>
        </p:txBody>
      </p:sp>
      <p:sp>
        <p:nvSpPr>
          <p:cNvPr id="4" name="Slide Number Placeholder 3">
            <a:extLst>
              <a:ext uri="{FF2B5EF4-FFF2-40B4-BE49-F238E27FC236}">
                <a16:creationId xmlns:a16="http://schemas.microsoft.com/office/drawing/2014/main" id="{419EA2D0-CDCF-4D15-8B03-9209B6792F57}"/>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2" name="Content Placeholder 1">
            <a:extLst>
              <a:ext uri="{FF2B5EF4-FFF2-40B4-BE49-F238E27FC236}">
                <a16:creationId xmlns:a16="http://schemas.microsoft.com/office/drawing/2014/main" id="{E6B24C34-699E-46AB-B3B2-0EA3CD8694B2}"/>
              </a:ext>
            </a:extLst>
          </p:cNvPr>
          <p:cNvSpPr>
            <a:spLocks noGrp="1"/>
          </p:cNvSpPr>
          <p:nvPr>
            <p:ph sz="half" idx="1"/>
          </p:nvPr>
        </p:nvSpPr>
        <p:spPr>
          <a:xfrm>
            <a:off x="76200" y="838200"/>
            <a:ext cx="4438650" cy="5943600"/>
          </a:xfrm>
        </p:spPr>
        <p:txBody>
          <a:bodyPr>
            <a:normAutofit fontScale="92500" lnSpcReduction="10000"/>
          </a:bodyPr>
          <a:lstStyle/>
          <a:p>
            <a:r>
              <a:rPr lang="en-US" b="1" dirty="0"/>
              <a:t>1</a:t>
            </a:r>
            <a:r>
              <a:rPr lang="en-US" dirty="0"/>
              <a:t>. Which of the following is the thickest layer of the uterine wall?</a:t>
            </a:r>
          </a:p>
          <a:p>
            <a:pPr marL="0" indent="0">
              <a:buNone/>
            </a:pPr>
            <a:r>
              <a:rPr lang="en-US" dirty="0"/>
              <a:t>A. Endometrium</a:t>
            </a:r>
            <a:br>
              <a:rPr lang="en-US" dirty="0"/>
            </a:br>
            <a:r>
              <a:rPr lang="en-US" dirty="0"/>
              <a:t>B. Perimetrium</a:t>
            </a:r>
            <a:br>
              <a:rPr lang="en-US" dirty="0"/>
            </a:br>
            <a:r>
              <a:rPr lang="en-US" dirty="0"/>
              <a:t>C. Myometrium</a:t>
            </a:r>
            <a:br>
              <a:rPr lang="en-US" dirty="0"/>
            </a:br>
            <a:r>
              <a:rPr lang="en-US" dirty="0"/>
              <a:t>D. </a:t>
            </a:r>
            <a:r>
              <a:rPr lang="en-US" dirty="0" err="1"/>
              <a:t>Epimetrium</a:t>
            </a:r>
            <a:br>
              <a:rPr lang="en-US" dirty="0"/>
            </a:br>
            <a:r>
              <a:rPr lang="en-US" dirty="0"/>
              <a:t>E. </a:t>
            </a:r>
            <a:r>
              <a:rPr lang="en-US" dirty="0" err="1"/>
              <a:t>Subendometrial</a:t>
            </a:r>
            <a:r>
              <a:rPr lang="en-US" dirty="0"/>
              <a:t> zone</a:t>
            </a:r>
          </a:p>
          <a:p>
            <a:r>
              <a:rPr lang="en-US" dirty="0"/>
              <a:t>2. The endometrium is primarily composed of which type of epithelium?</a:t>
            </a:r>
          </a:p>
          <a:p>
            <a:pPr marL="0" indent="0">
              <a:buNone/>
            </a:pPr>
            <a:r>
              <a:rPr lang="en-US" dirty="0"/>
              <a:t>A. Stratified squamous epithelium</a:t>
            </a:r>
            <a:br>
              <a:rPr lang="en-US" dirty="0"/>
            </a:br>
            <a:r>
              <a:rPr lang="en-US" dirty="0"/>
              <a:t>B. Simple cuboidal epithelium</a:t>
            </a:r>
            <a:br>
              <a:rPr lang="en-US" dirty="0"/>
            </a:br>
            <a:r>
              <a:rPr lang="en-US" dirty="0"/>
              <a:t>C. Transitional epithelium</a:t>
            </a:r>
            <a:br>
              <a:rPr lang="en-US" dirty="0"/>
            </a:br>
            <a:r>
              <a:rPr lang="en-US" dirty="0"/>
              <a:t>D. Simple columnar epithelium</a:t>
            </a:r>
            <a:br>
              <a:rPr lang="en-US" dirty="0"/>
            </a:br>
            <a:r>
              <a:rPr lang="en-US" dirty="0"/>
              <a:t>E. Pseudostratified columnar epithelium.</a:t>
            </a:r>
          </a:p>
          <a:p>
            <a:r>
              <a:rPr lang="en-US" dirty="0"/>
              <a:t> 3-Which layer of the endometrium is shed during menstruation?</a:t>
            </a:r>
          </a:p>
          <a:p>
            <a:pPr marL="0" indent="0">
              <a:buNone/>
            </a:pPr>
            <a:r>
              <a:rPr lang="en-US" dirty="0"/>
              <a:t>A. Basal layer</a:t>
            </a:r>
            <a:br>
              <a:rPr lang="en-US" dirty="0"/>
            </a:br>
            <a:r>
              <a:rPr lang="en-US" dirty="0"/>
              <a:t>B. Functional layer</a:t>
            </a:r>
            <a:br>
              <a:rPr lang="en-US" dirty="0"/>
            </a:br>
            <a:r>
              <a:rPr lang="en-US" dirty="0"/>
              <a:t>C. Perimetrium</a:t>
            </a:r>
            <a:br>
              <a:rPr lang="en-US" dirty="0"/>
            </a:br>
            <a:r>
              <a:rPr lang="en-US" dirty="0"/>
              <a:t>D. Myometrial layer</a:t>
            </a:r>
            <a:br>
              <a:rPr lang="en-US" dirty="0"/>
            </a:br>
            <a:r>
              <a:rPr lang="en-US" dirty="0"/>
              <a:t>E. Serosal layer</a:t>
            </a:r>
            <a:br>
              <a:rPr lang="en-US" dirty="0"/>
            </a:br>
            <a:endParaRPr lang="en-US" dirty="0"/>
          </a:p>
          <a:p>
            <a:endParaRPr lang="en-US" dirty="0"/>
          </a:p>
        </p:txBody>
      </p:sp>
      <p:sp>
        <p:nvSpPr>
          <p:cNvPr id="3" name="Content Placeholder 2">
            <a:extLst>
              <a:ext uri="{FF2B5EF4-FFF2-40B4-BE49-F238E27FC236}">
                <a16:creationId xmlns:a16="http://schemas.microsoft.com/office/drawing/2014/main" id="{6C5CC362-DC6D-458D-B6C1-FB919E807819}"/>
              </a:ext>
            </a:extLst>
          </p:cNvPr>
          <p:cNvSpPr>
            <a:spLocks noGrp="1"/>
          </p:cNvSpPr>
          <p:nvPr>
            <p:ph sz="half" idx="2"/>
          </p:nvPr>
        </p:nvSpPr>
        <p:spPr>
          <a:xfrm>
            <a:off x="4514850" y="228600"/>
            <a:ext cx="4000500" cy="6553200"/>
          </a:xfrm>
        </p:spPr>
        <p:txBody>
          <a:bodyPr>
            <a:normAutofit fontScale="92500" lnSpcReduction="10000"/>
          </a:bodyPr>
          <a:lstStyle/>
          <a:p>
            <a:r>
              <a:rPr lang="en-US" b="1" dirty="0"/>
              <a:t>4- </a:t>
            </a:r>
            <a:r>
              <a:rPr lang="en-US" dirty="0"/>
              <a:t>Uterine glands are most prominent during which menstrual cycle phase?</a:t>
            </a:r>
          </a:p>
          <a:p>
            <a:pPr marL="0" indent="0">
              <a:buNone/>
            </a:pPr>
            <a:r>
              <a:rPr lang="en-US" dirty="0"/>
              <a:t>A. Menstrual phase</a:t>
            </a:r>
            <a:br>
              <a:rPr lang="en-US" dirty="0"/>
            </a:br>
            <a:r>
              <a:rPr lang="en-US" dirty="0"/>
              <a:t>B. Proliferative phase</a:t>
            </a:r>
            <a:br>
              <a:rPr lang="en-US" dirty="0"/>
            </a:br>
            <a:r>
              <a:rPr lang="en-US" dirty="0"/>
              <a:t>C. Secretory phase</a:t>
            </a:r>
            <a:br>
              <a:rPr lang="en-US" dirty="0"/>
            </a:br>
            <a:r>
              <a:rPr lang="en-US" dirty="0"/>
              <a:t>D. Ovulatory phase</a:t>
            </a:r>
            <a:br>
              <a:rPr lang="en-US" dirty="0"/>
            </a:br>
            <a:r>
              <a:rPr lang="en-US" dirty="0"/>
              <a:t>E. Follicular phase</a:t>
            </a:r>
          </a:p>
          <a:p>
            <a:pPr marL="0" indent="0">
              <a:buNone/>
            </a:pPr>
            <a:br>
              <a:rPr lang="en-US" dirty="0"/>
            </a:br>
            <a:r>
              <a:rPr lang="en-US" dirty="0"/>
              <a:t>5. Which hormone is mainly responsible for the proliferation of the endometrium?</a:t>
            </a:r>
          </a:p>
          <a:p>
            <a:pPr marL="0" indent="0">
              <a:buNone/>
            </a:pPr>
            <a:r>
              <a:rPr lang="en-US" dirty="0" err="1"/>
              <a:t>A.Progesterone</a:t>
            </a:r>
            <a:br>
              <a:rPr lang="en-US" dirty="0"/>
            </a:br>
            <a:r>
              <a:rPr lang="en-US" dirty="0"/>
              <a:t>B. Testosterone</a:t>
            </a:r>
            <a:br>
              <a:rPr lang="en-US" dirty="0"/>
            </a:br>
            <a:r>
              <a:rPr lang="en-US" dirty="0"/>
              <a:t>C. Luteinizing hormone (LH)</a:t>
            </a:r>
            <a:br>
              <a:rPr lang="en-US" dirty="0"/>
            </a:br>
            <a:r>
              <a:rPr lang="en-US" dirty="0"/>
              <a:t>D. Estrogen</a:t>
            </a:r>
            <a:br>
              <a:rPr lang="en-US" dirty="0"/>
            </a:br>
            <a:r>
              <a:rPr lang="en-US" dirty="0"/>
              <a:t>E. Follicle-stimulating hormone (FSH)</a:t>
            </a:r>
          </a:p>
          <a:p>
            <a:pPr marL="0" indent="0">
              <a:buNone/>
            </a:pPr>
            <a:br>
              <a:rPr lang="en-US" dirty="0"/>
            </a:br>
            <a:r>
              <a:rPr lang="en-US" dirty="0"/>
              <a:t>6. Which specific layer of the uterus do the spiral arteries supply?</a:t>
            </a:r>
          </a:p>
          <a:p>
            <a:pPr marL="0" indent="0">
              <a:buNone/>
            </a:pPr>
            <a:r>
              <a:rPr lang="en-US" dirty="0"/>
              <a:t>A. Basal layer</a:t>
            </a:r>
            <a:br>
              <a:rPr lang="en-US" dirty="0"/>
            </a:br>
            <a:r>
              <a:rPr lang="en-US" dirty="0"/>
              <a:t>B. Myometrium</a:t>
            </a:r>
            <a:br>
              <a:rPr lang="en-US" dirty="0"/>
            </a:br>
            <a:r>
              <a:rPr lang="en-US" dirty="0"/>
              <a:t>C. Functional layer of endometrium</a:t>
            </a:r>
            <a:br>
              <a:rPr lang="en-US" dirty="0"/>
            </a:br>
            <a:r>
              <a:rPr lang="en-US" dirty="0"/>
              <a:t>D. Perimetrium</a:t>
            </a:r>
            <a:br>
              <a:rPr lang="en-US" dirty="0"/>
            </a:br>
            <a:r>
              <a:rPr lang="en-US" dirty="0"/>
              <a:t>E. Serosa.</a:t>
            </a:r>
          </a:p>
          <a:p>
            <a:endParaRPr lang="en-US" dirty="0"/>
          </a:p>
        </p:txBody>
      </p:sp>
    </p:spTree>
    <p:extLst>
      <p:ext uri="{BB962C8B-B14F-4D97-AF65-F5344CB8AC3E}">
        <p14:creationId xmlns:p14="http://schemas.microsoft.com/office/powerpoint/2010/main" val="104357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A2AD-6DCA-438F-8584-48D8CC1F2D10}"/>
              </a:ext>
            </a:extLst>
          </p:cNvPr>
          <p:cNvSpPr>
            <a:spLocks noGrp="1"/>
          </p:cNvSpPr>
          <p:nvPr>
            <p:ph type="title"/>
          </p:nvPr>
        </p:nvSpPr>
        <p:spPr>
          <a:xfrm>
            <a:off x="85725" y="152400"/>
            <a:ext cx="4429125" cy="1138238"/>
          </a:xfrm>
        </p:spPr>
        <p:txBody>
          <a:bodyPr>
            <a:normAutofit fontScale="90000"/>
          </a:bodyPr>
          <a:lstStyle/>
          <a:p>
            <a:r>
              <a:rPr lang="en-US" sz="4000" b="1" dirty="0"/>
              <a:t>Skill lab Assessment key</a:t>
            </a:r>
          </a:p>
        </p:txBody>
      </p:sp>
      <p:sp>
        <p:nvSpPr>
          <p:cNvPr id="3" name="Content Placeholder 2">
            <a:extLst>
              <a:ext uri="{FF2B5EF4-FFF2-40B4-BE49-F238E27FC236}">
                <a16:creationId xmlns:a16="http://schemas.microsoft.com/office/drawing/2014/main" id="{F04196FF-22B8-4E2E-A649-B623D6B2C95A}"/>
              </a:ext>
            </a:extLst>
          </p:cNvPr>
          <p:cNvSpPr>
            <a:spLocks noGrp="1"/>
          </p:cNvSpPr>
          <p:nvPr>
            <p:ph sz="half" idx="1"/>
          </p:nvPr>
        </p:nvSpPr>
        <p:spPr>
          <a:xfrm>
            <a:off x="228600" y="1219200"/>
            <a:ext cx="4286250" cy="5410200"/>
          </a:xfrm>
        </p:spPr>
        <p:txBody>
          <a:bodyPr>
            <a:normAutofit fontScale="92500" lnSpcReduction="20000"/>
          </a:bodyPr>
          <a:lstStyle/>
          <a:p>
            <a:r>
              <a:rPr lang="en-US" b="1" dirty="0"/>
              <a:t>1. Which of the following is the thickest layer of the uterine wall?</a:t>
            </a:r>
          </a:p>
          <a:p>
            <a:r>
              <a:rPr lang="en-US" dirty="0"/>
              <a:t>A. Endometrium</a:t>
            </a:r>
            <a:br>
              <a:rPr lang="en-US" dirty="0"/>
            </a:br>
            <a:r>
              <a:rPr lang="en-US" dirty="0"/>
              <a:t>B. Perimetrium</a:t>
            </a:r>
            <a:br>
              <a:rPr lang="en-US" dirty="0"/>
            </a:br>
            <a:r>
              <a:rPr lang="en-US" dirty="0"/>
              <a:t>C. </a:t>
            </a:r>
            <a:r>
              <a:rPr lang="en-US" b="1" dirty="0"/>
              <a:t>Myometrium</a:t>
            </a:r>
            <a:br>
              <a:rPr lang="en-US" b="1" dirty="0"/>
            </a:br>
            <a:r>
              <a:rPr lang="en-US" dirty="0"/>
              <a:t>D. </a:t>
            </a:r>
            <a:r>
              <a:rPr lang="en-US" dirty="0" err="1"/>
              <a:t>Epimetrium</a:t>
            </a:r>
            <a:br>
              <a:rPr lang="en-US" dirty="0"/>
            </a:br>
            <a:r>
              <a:rPr lang="en-US" dirty="0"/>
              <a:t>E. </a:t>
            </a:r>
            <a:r>
              <a:rPr lang="en-US" dirty="0" err="1"/>
              <a:t>Subendometrial</a:t>
            </a:r>
            <a:r>
              <a:rPr lang="en-US" dirty="0"/>
              <a:t> zone</a:t>
            </a:r>
          </a:p>
          <a:p>
            <a:r>
              <a:rPr lang="en-US" b="1" dirty="0"/>
              <a:t>2. The endometrium is primarily composed of which type of epithelium?</a:t>
            </a:r>
          </a:p>
          <a:p>
            <a:r>
              <a:rPr lang="en-US" dirty="0"/>
              <a:t>A. Stratified squamous epithelium</a:t>
            </a:r>
            <a:br>
              <a:rPr lang="en-US" dirty="0"/>
            </a:br>
            <a:r>
              <a:rPr lang="en-US" dirty="0"/>
              <a:t>B. Simple cuboidal epithelium</a:t>
            </a:r>
            <a:br>
              <a:rPr lang="en-US" dirty="0"/>
            </a:br>
            <a:r>
              <a:rPr lang="en-US" dirty="0"/>
              <a:t>C. Transitional epithelium</a:t>
            </a:r>
            <a:br>
              <a:rPr lang="en-US" dirty="0"/>
            </a:br>
            <a:r>
              <a:rPr lang="en-US" b="1" dirty="0"/>
              <a:t>D. Simple columnar epithelium</a:t>
            </a:r>
            <a:br>
              <a:rPr lang="en-US" dirty="0"/>
            </a:br>
            <a:r>
              <a:rPr lang="en-US" dirty="0"/>
              <a:t>E. Pseudostratified columnar epithelium</a:t>
            </a:r>
            <a:r>
              <a:rPr lang="en-US" b="1" dirty="0"/>
              <a:t>3. 3-Which layer of the endometrium is shed during menstruation?</a:t>
            </a:r>
          </a:p>
          <a:p>
            <a:r>
              <a:rPr lang="en-US" dirty="0"/>
              <a:t>A. Basal layer</a:t>
            </a:r>
            <a:br>
              <a:rPr lang="en-US" dirty="0"/>
            </a:br>
            <a:r>
              <a:rPr lang="en-US" b="1" dirty="0"/>
              <a:t>B. Functional layer</a:t>
            </a:r>
            <a:br>
              <a:rPr lang="en-US" dirty="0"/>
            </a:br>
            <a:r>
              <a:rPr lang="en-US" dirty="0"/>
              <a:t>C. Perimetrium</a:t>
            </a:r>
            <a:br>
              <a:rPr lang="en-US" dirty="0"/>
            </a:br>
            <a:r>
              <a:rPr lang="en-US" dirty="0"/>
              <a:t>D. Myometrial layer</a:t>
            </a:r>
            <a:br>
              <a:rPr lang="en-US" dirty="0"/>
            </a:br>
            <a:r>
              <a:rPr lang="en-US" dirty="0"/>
              <a:t>E. Serosal layer</a:t>
            </a:r>
            <a:br>
              <a:rPr lang="en-US" dirty="0"/>
            </a:br>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3DC0D6B6-97BB-49ED-A28D-367146714100}"/>
              </a:ext>
            </a:extLst>
          </p:cNvPr>
          <p:cNvSpPr>
            <a:spLocks noGrp="1"/>
          </p:cNvSpPr>
          <p:nvPr>
            <p:ph sz="half" idx="2"/>
          </p:nvPr>
        </p:nvSpPr>
        <p:spPr>
          <a:xfrm>
            <a:off x="4572000" y="152400"/>
            <a:ext cx="3943350" cy="6024563"/>
          </a:xfrm>
        </p:spPr>
        <p:txBody>
          <a:bodyPr>
            <a:normAutofit fontScale="92500" lnSpcReduction="20000"/>
          </a:bodyPr>
          <a:lstStyle/>
          <a:p>
            <a:pPr marL="0" indent="0">
              <a:buNone/>
            </a:pPr>
            <a:r>
              <a:rPr lang="en-US" dirty="0"/>
              <a:t>.</a:t>
            </a:r>
          </a:p>
        </p:txBody>
      </p:sp>
      <p:sp>
        <p:nvSpPr>
          <p:cNvPr id="5" name="Slide Number Placeholder 4">
            <a:extLst>
              <a:ext uri="{FF2B5EF4-FFF2-40B4-BE49-F238E27FC236}">
                <a16:creationId xmlns:a16="http://schemas.microsoft.com/office/drawing/2014/main" id="{1E4F84A9-D50B-43EC-A380-A4DDCF7D5444}"/>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7" name="Rectangle 6">
            <a:extLst>
              <a:ext uri="{FF2B5EF4-FFF2-40B4-BE49-F238E27FC236}">
                <a16:creationId xmlns:a16="http://schemas.microsoft.com/office/drawing/2014/main" id="{35CF2AF5-C7F6-4440-A7A8-8CB03BD1B2AA}"/>
              </a:ext>
            </a:extLst>
          </p:cNvPr>
          <p:cNvSpPr/>
          <p:nvPr/>
        </p:nvSpPr>
        <p:spPr>
          <a:xfrm>
            <a:off x="4419600" y="152400"/>
            <a:ext cx="3657600" cy="7017306"/>
          </a:xfrm>
          <a:prstGeom prst="rect">
            <a:avLst/>
          </a:prstGeom>
        </p:spPr>
        <p:txBody>
          <a:bodyPr wrap="square">
            <a:spAutoFit/>
          </a:bodyPr>
          <a:lstStyle/>
          <a:p>
            <a:r>
              <a:rPr lang="en-US" b="1" dirty="0"/>
              <a:t>4. Uterine glands are most prominent during which menstrual cycle phase?</a:t>
            </a:r>
          </a:p>
          <a:p>
            <a:r>
              <a:rPr lang="en-US" dirty="0"/>
              <a:t>A. Menstrual phase</a:t>
            </a:r>
            <a:br>
              <a:rPr lang="en-US" dirty="0"/>
            </a:br>
            <a:r>
              <a:rPr lang="en-US" dirty="0"/>
              <a:t>B. Proliferative phase</a:t>
            </a:r>
            <a:br>
              <a:rPr lang="en-US" dirty="0"/>
            </a:br>
            <a:r>
              <a:rPr lang="en-US" dirty="0"/>
              <a:t>C</a:t>
            </a:r>
            <a:r>
              <a:rPr lang="en-US" b="1" dirty="0"/>
              <a:t>. Secretory phase</a:t>
            </a:r>
            <a:br>
              <a:rPr lang="en-US" dirty="0"/>
            </a:br>
            <a:r>
              <a:rPr lang="en-US" dirty="0"/>
              <a:t>D. Ovulatory phase</a:t>
            </a:r>
            <a:br>
              <a:rPr lang="en-US" dirty="0"/>
            </a:br>
            <a:r>
              <a:rPr lang="en-US" dirty="0"/>
              <a:t>E. Follicular phase</a:t>
            </a:r>
            <a:br>
              <a:rPr lang="en-US" dirty="0"/>
            </a:br>
            <a:r>
              <a:rPr lang="en-US" b="1" dirty="0"/>
              <a:t>5. Which hormone is mainly responsible for the proliferation of the endometrium?</a:t>
            </a:r>
          </a:p>
          <a:p>
            <a:r>
              <a:rPr lang="en-US" dirty="0"/>
              <a:t>A. Progesterone</a:t>
            </a:r>
            <a:br>
              <a:rPr lang="en-US" dirty="0"/>
            </a:br>
            <a:r>
              <a:rPr lang="en-US" dirty="0"/>
              <a:t>B. Testosterone</a:t>
            </a:r>
            <a:br>
              <a:rPr lang="en-US" dirty="0"/>
            </a:br>
            <a:r>
              <a:rPr lang="en-US" dirty="0"/>
              <a:t>C. Luteinizing hormone (LH)</a:t>
            </a:r>
            <a:br>
              <a:rPr lang="en-US" dirty="0"/>
            </a:br>
            <a:r>
              <a:rPr lang="en-US" dirty="0"/>
              <a:t>D</a:t>
            </a:r>
            <a:r>
              <a:rPr lang="en-US" b="1" dirty="0"/>
              <a:t>. Estrogen</a:t>
            </a:r>
            <a:br>
              <a:rPr lang="en-US" dirty="0"/>
            </a:br>
            <a:r>
              <a:rPr lang="en-US" dirty="0"/>
              <a:t>E. Follicle-stimulating hormone (FSH)</a:t>
            </a:r>
            <a:br>
              <a:rPr lang="en-US" dirty="0"/>
            </a:br>
            <a:r>
              <a:rPr lang="en-US" b="1" dirty="0"/>
              <a:t>6. The spiral arteries supply which specific layer of the uterus?</a:t>
            </a:r>
          </a:p>
          <a:p>
            <a:r>
              <a:rPr lang="en-US" dirty="0"/>
              <a:t>A. Basal layer</a:t>
            </a:r>
            <a:br>
              <a:rPr lang="en-US" dirty="0"/>
            </a:br>
            <a:r>
              <a:rPr lang="en-US" dirty="0"/>
              <a:t>B. Myometrium</a:t>
            </a:r>
            <a:br>
              <a:rPr lang="en-US" dirty="0"/>
            </a:br>
            <a:r>
              <a:rPr lang="en-US" dirty="0"/>
              <a:t>C</a:t>
            </a:r>
            <a:r>
              <a:rPr lang="en-US" b="1" dirty="0"/>
              <a:t>. Functional layer of endometrium</a:t>
            </a:r>
            <a:br>
              <a:rPr lang="en-US" b="1" dirty="0"/>
            </a:br>
            <a:r>
              <a:rPr lang="en-US" dirty="0"/>
              <a:t>D. Perimetrium</a:t>
            </a:r>
            <a:br>
              <a:rPr lang="en-US" dirty="0"/>
            </a:br>
            <a:r>
              <a:rPr lang="en-US" dirty="0"/>
              <a:t>E. Serosa.</a:t>
            </a:r>
          </a:p>
          <a:p>
            <a:endParaRPr lang="en-US" dirty="0"/>
          </a:p>
          <a:p>
            <a:endParaRPr lang="en-US" dirty="0"/>
          </a:p>
        </p:txBody>
      </p:sp>
    </p:spTree>
    <p:extLst>
      <p:ext uri="{BB962C8B-B14F-4D97-AF65-F5344CB8AC3E}">
        <p14:creationId xmlns:p14="http://schemas.microsoft.com/office/powerpoint/2010/main" val="324343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0C65-DB8E-4A90-A957-FF3C793BB82F}"/>
              </a:ext>
            </a:extLst>
          </p:cNvPr>
          <p:cNvSpPr>
            <a:spLocks noGrp="1"/>
          </p:cNvSpPr>
          <p:nvPr>
            <p:ph type="title"/>
          </p:nvPr>
        </p:nvSpPr>
        <p:spPr/>
        <p:txBody>
          <a:bodyPr/>
          <a:lstStyle/>
          <a:p>
            <a:r>
              <a:rPr lang="en-US" sz="3200" b="1" dirty="0"/>
              <a:t>Skill lab Assessment</a:t>
            </a:r>
            <a:endParaRPr lang="en-US" dirty="0"/>
          </a:p>
        </p:txBody>
      </p:sp>
      <p:sp>
        <p:nvSpPr>
          <p:cNvPr id="3" name="Content Placeholder 2">
            <a:extLst>
              <a:ext uri="{FF2B5EF4-FFF2-40B4-BE49-F238E27FC236}">
                <a16:creationId xmlns:a16="http://schemas.microsoft.com/office/drawing/2014/main" id="{6D987C0C-39D3-4145-939A-5707F7866A6F}"/>
              </a:ext>
            </a:extLst>
          </p:cNvPr>
          <p:cNvSpPr>
            <a:spLocks noGrp="1"/>
          </p:cNvSpPr>
          <p:nvPr>
            <p:ph sz="half" idx="1"/>
          </p:nvPr>
        </p:nvSpPr>
        <p:spPr/>
        <p:txBody>
          <a:bodyPr>
            <a:normAutofit fontScale="92500" lnSpcReduction="20000"/>
          </a:bodyPr>
          <a:lstStyle/>
          <a:p>
            <a:r>
              <a:rPr lang="en-US" b="1" dirty="0"/>
              <a:t>7</a:t>
            </a:r>
            <a:r>
              <a:rPr lang="en-US" dirty="0"/>
              <a:t>. Which structure is not typically found in the endometrium?</a:t>
            </a:r>
          </a:p>
          <a:p>
            <a:r>
              <a:rPr lang="en-US" dirty="0"/>
              <a:t>A. Uterine glands</a:t>
            </a:r>
            <a:br>
              <a:rPr lang="en-US" dirty="0"/>
            </a:br>
            <a:r>
              <a:rPr lang="en-US" dirty="0"/>
              <a:t>B. Blood vessels</a:t>
            </a:r>
            <a:br>
              <a:rPr lang="en-US" dirty="0"/>
            </a:br>
            <a:r>
              <a:rPr lang="en-US" dirty="0"/>
              <a:t>C. Ciliated epithelial cells</a:t>
            </a:r>
            <a:br>
              <a:rPr lang="en-US" dirty="0"/>
            </a:br>
            <a:r>
              <a:rPr lang="en-US" dirty="0"/>
              <a:t>D. Smooth muscle bundles</a:t>
            </a:r>
            <a:br>
              <a:rPr lang="en-US" dirty="0"/>
            </a:br>
            <a:r>
              <a:rPr lang="en-US" dirty="0"/>
              <a:t>E. Stromal cells</a:t>
            </a:r>
            <a:br>
              <a:rPr lang="en-US" dirty="0"/>
            </a:br>
            <a:endParaRPr lang="en-US" dirty="0"/>
          </a:p>
          <a:p>
            <a:r>
              <a:rPr lang="en-US" dirty="0"/>
              <a:t>8. Which of the following best describes the perimetrium?</a:t>
            </a:r>
          </a:p>
          <a:p>
            <a:r>
              <a:rPr lang="en-US" dirty="0"/>
              <a:t>A. A muscular layer of the uterus</a:t>
            </a:r>
            <a:br>
              <a:rPr lang="en-US" dirty="0"/>
            </a:br>
            <a:r>
              <a:rPr lang="en-US" dirty="0"/>
              <a:t>B. The inner lining of the uterus</a:t>
            </a:r>
            <a:br>
              <a:rPr lang="en-US" dirty="0"/>
            </a:br>
            <a:r>
              <a:rPr lang="en-US" dirty="0"/>
              <a:t>C. A serous membrane covering the uterus</a:t>
            </a:r>
            <a:br>
              <a:rPr lang="en-US" dirty="0"/>
            </a:br>
            <a:r>
              <a:rPr lang="en-US" dirty="0"/>
              <a:t>D. The thickest layer of the endometrium</a:t>
            </a:r>
            <a:br>
              <a:rPr lang="en-US" dirty="0"/>
            </a:br>
            <a:r>
              <a:rPr lang="en-US" dirty="0"/>
              <a:t>E. A vascular layer beneath the epithelium</a:t>
            </a:r>
            <a:br>
              <a:rPr lang="en-US" dirty="0"/>
            </a:b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2CD88E9-31C3-459B-BC59-EEEE062D5B32}"/>
              </a:ext>
            </a:extLst>
          </p:cNvPr>
          <p:cNvSpPr>
            <a:spLocks noGrp="1"/>
          </p:cNvSpPr>
          <p:nvPr>
            <p:ph sz="half" idx="2"/>
          </p:nvPr>
        </p:nvSpPr>
        <p:spPr>
          <a:xfrm>
            <a:off x="4514850" y="365126"/>
            <a:ext cx="4000500" cy="5811837"/>
          </a:xfrm>
        </p:spPr>
        <p:txBody>
          <a:bodyPr>
            <a:normAutofit fontScale="92500" lnSpcReduction="20000"/>
          </a:bodyPr>
          <a:lstStyle/>
          <a:p>
            <a:r>
              <a:rPr lang="en-US" b="1" dirty="0"/>
              <a:t>9</a:t>
            </a:r>
            <a:r>
              <a:rPr lang="en-US" dirty="0"/>
              <a:t>. During the proliferative phase, what histological changes occur in the uterus?</a:t>
            </a:r>
          </a:p>
          <a:p>
            <a:r>
              <a:rPr lang="en-US" dirty="0"/>
              <a:t>A. Glands become coiled and secrete glycogen</a:t>
            </a:r>
            <a:br>
              <a:rPr lang="en-US" dirty="0"/>
            </a:br>
            <a:r>
              <a:rPr lang="en-US" dirty="0"/>
              <a:t>B. Endometrial thickness decreases</a:t>
            </a:r>
            <a:br>
              <a:rPr lang="en-US" dirty="0"/>
            </a:br>
            <a:r>
              <a:rPr lang="en-US" dirty="0"/>
              <a:t>C. Glands are straight and mitotically active</a:t>
            </a:r>
            <a:br>
              <a:rPr lang="en-US" dirty="0"/>
            </a:br>
            <a:r>
              <a:rPr lang="en-US" dirty="0"/>
              <a:t>D. Myometrium undergoes necrosis</a:t>
            </a:r>
            <a:br>
              <a:rPr lang="en-US" dirty="0"/>
            </a:br>
            <a:r>
              <a:rPr lang="en-US" dirty="0"/>
              <a:t>E. Spiral arteries degenerate</a:t>
            </a:r>
            <a:br>
              <a:rPr lang="en-US" dirty="0"/>
            </a:br>
            <a:endParaRPr lang="en-US" dirty="0"/>
          </a:p>
          <a:p>
            <a:r>
              <a:rPr lang="en-US" dirty="0"/>
              <a:t>10. Which of the following histological features is characteristic of the secretory phase?</a:t>
            </a:r>
          </a:p>
          <a:p>
            <a:r>
              <a:rPr lang="en-US" dirty="0"/>
              <a:t>A. Thin endometrium with few glands</a:t>
            </a:r>
            <a:br>
              <a:rPr lang="en-US" dirty="0"/>
            </a:br>
            <a:r>
              <a:rPr lang="en-US" dirty="0"/>
              <a:t>B. Ciliated columnar epithelium with no secretion</a:t>
            </a:r>
            <a:br>
              <a:rPr lang="en-US" dirty="0"/>
            </a:br>
            <a:r>
              <a:rPr lang="en-US" dirty="0"/>
              <a:t>C. Tortuous, coiled glands with secretions</a:t>
            </a:r>
            <a:br>
              <a:rPr lang="en-US" dirty="0"/>
            </a:br>
            <a:r>
              <a:rPr lang="en-US" dirty="0"/>
              <a:t>D. Flattened epithelium and apoptotic cells</a:t>
            </a:r>
            <a:br>
              <a:rPr lang="en-US" dirty="0"/>
            </a:br>
            <a:r>
              <a:rPr lang="en-US" dirty="0"/>
              <a:t>E. Thickened myometrium</a:t>
            </a:r>
            <a:br>
              <a:rPr lang="en-US" dirty="0"/>
            </a:br>
            <a:endParaRPr lang="en-US" dirty="0"/>
          </a:p>
          <a:p>
            <a:endParaRPr lang="en-US" dirty="0"/>
          </a:p>
        </p:txBody>
      </p:sp>
      <p:sp>
        <p:nvSpPr>
          <p:cNvPr id="5" name="Slide Number Placeholder 4">
            <a:extLst>
              <a:ext uri="{FF2B5EF4-FFF2-40B4-BE49-F238E27FC236}">
                <a16:creationId xmlns:a16="http://schemas.microsoft.com/office/drawing/2014/main" id="{E840872F-F051-458C-BC8F-02D6BA562B9C}"/>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81756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D936-515B-4792-851C-DE5252E0E4DD}"/>
              </a:ext>
            </a:extLst>
          </p:cNvPr>
          <p:cNvSpPr>
            <a:spLocks noGrp="1"/>
          </p:cNvSpPr>
          <p:nvPr>
            <p:ph type="title"/>
          </p:nvPr>
        </p:nvSpPr>
        <p:spPr>
          <a:xfrm>
            <a:off x="0" y="152400"/>
            <a:ext cx="8515350" cy="838201"/>
          </a:xfrm>
        </p:spPr>
        <p:txBody>
          <a:bodyPr/>
          <a:lstStyle/>
          <a:p>
            <a:r>
              <a:rPr lang="en-US" sz="3600" b="1" dirty="0"/>
              <a:t>Skill lab Assessment</a:t>
            </a:r>
            <a:endParaRPr lang="en-US" dirty="0"/>
          </a:p>
        </p:txBody>
      </p:sp>
      <p:sp>
        <p:nvSpPr>
          <p:cNvPr id="3" name="Content Placeholder 2">
            <a:extLst>
              <a:ext uri="{FF2B5EF4-FFF2-40B4-BE49-F238E27FC236}">
                <a16:creationId xmlns:a16="http://schemas.microsoft.com/office/drawing/2014/main" id="{7F84C7B5-A4D8-48B5-A219-AE9605839A7B}"/>
              </a:ext>
            </a:extLst>
          </p:cNvPr>
          <p:cNvSpPr>
            <a:spLocks noGrp="1"/>
          </p:cNvSpPr>
          <p:nvPr>
            <p:ph sz="half" idx="1"/>
          </p:nvPr>
        </p:nvSpPr>
        <p:spPr>
          <a:xfrm>
            <a:off x="0" y="1066800"/>
            <a:ext cx="4514850" cy="5715000"/>
          </a:xfrm>
        </p:spPr>
        <p:txBody>
          <a:bodyPr>
            <a:normAutofit fontScale="92500" lnSpcReduction="20000"/>
          </a:bodyPr>
          <a:lstStyle/>
          <a:p>
            <a:r>
              <a:rPr lang="en-US" b="1" dirty="0"/>
              <a:t>7. Which structure is not typically found in the endometrium?</a:t>
            </a:r>
          </a:p>
          <a:p>
            <a:r>
              <a:rPr lang="en-US" dirty="0"/>
              <a:t>A. Uterine glands</a:t>
            </a:r>
            <a:br>
              <a:rPr lang="en-US" dirty="0"/>
            </a:br>
            <a:r>
              <a:rPr lang="en-US" dirty="0"/>
              <a:t>B. Blood vessels</a:t>
            </a:r>
            <a:br>
              <a:rPr lang="en-US" dirty="0"/>
            </a:br>
            <a:r>
              <a:rPr lang="en-US" dirty="0"/>
              <a:t>C. Ciliated epithelial cells</a:t>
            </a:r>
            <a:br>
              <a:rPr lang="en-US" dirty="0"/>
            </a:br>
            <a:r>
              <a:rPr lang="en-US" dirty="0"/>
              <a:t>D</a:t>
            </a:r>
            <a:r>
              <a:rPr lang="en-US" b="1" dirty="0"/>
              <a:t>. Smooth muscle bundles</a:t>
            </a:r>
            <a:br>
              <a:rPr lang="en-US" b="1" dirty="0"/>
            </a:br>
            <a:r>
              <a:rPr lang="en-US" dirty="0"/>
              <a:t>E. Stromal cells</a:t>
            </a:r>
            <a:br>
              <a:rPr lang="en-US" dirty="0"/>
            </a:br>
            <a:endParaRPr lang="en-US" b="1" dirty="0"/>
          </a:p>
          <a:p>
            <a:r>
              <a:rPr lang="en-US" b="1" dirty="0"/>
              <a:t>8. Which of the following best describes the perimetrium?</a:t>
            </a:r>
          </a:p>
          <a:p>
            <a:r>
              <a:rPr lang="en-US" dirty="0"/>
              <a:t>A. A muscular layer of the uterus</a:t>
            </a:r>
            <a:br>
              <a:rPr lang="en-US" dirty="0"/>
            </a:br>
            <a:r>
              <a:rPr lang="en-US" dirty="0"/>
              <a:t>B. The inner lining of the uterus</a:t>
            </a:r>
            <a:br>
              <a:rPr lang="en-US" dirty="0"/>
            </a:br>
            <a:r>
              <a:rPr lang="en-US" dirty="0"/>
              <a:t>C</a:t>
            </a:r>
            <a:r>
              <a:rPr lang="en-US" b="1" dirty="0"/>
              <a:t>. A serous membrane covering the uterus</a:t>
            </a:r>
            <a:br>
              <a:rPr lang="en-US" b="1" dirty="0"/>
            </a:br>
            <a:r>
              <a:rPr lang="en-US" dirty="0"/>
              <a:t>D. The thickest layer of the endometrium</a:t>
            </a:r>
            <a:br>
              <a:rPr lang="en-US" dirty="0"/>
            </a:br>
            <a:r>
              <a:rPr lang="en-US" dirty="0"/>
              <a:t>E. A vascular layer beneath the epithelium</a:t>
            </a:r>
            <a:br>
              <a:rPr lang="en-US" dirty="0"/>
            </a:br>
            <a:endParaRPr lang="en-US" dirty="0"/>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4F85FB55-FCB1-455A-AA8C-204D70047BA4}"/>
              </a:ext>
            </a:extLst>
          </p:cNvPr>
          <p:cNvSpPr>
            <a:spLocks noGrp="1"/>
          </p:cNvSpPr>
          <p:nvPr>
            <p:ph sz="half" idx="2"/>
          </p:nvPr>
        </p:nvSpPr>
        <p:spPr>
          <a:xfrm>
            <a:off x="4267200" y="1066800"/>
            <a:ext cx="4248150" cy="5562600"/>
          </a:xfrm>
        </p:spPr>
        <p:txBody>
          <a:bodyPr>
            <a:normAutofit fontScale="92500" lnSpcReduction="20000"/>
          </a:bodyPr>
          <a:lstStyle/>
          <a:p>
            <a:r>
              <a:rPr lang="en-US" b="1" dirty="0"/>
              <a:t>9. During the proliferative phase, what histological changes occur in the uterus?</a:t>
            </a:r>
          </a:p>
          <a:p>
            <a:r>
              <a:rPr lang="en-US" dirty="0"/>
              <a:t>A. Glands become coiled and secrete glycogen</a:t>
            </a:r>
            <a:br>
              <a:rPr lang="en-US" dirty="0"/>
            </a:br>
            <a:r>
              <a:rPr lang="en-US" dirty="0"/>
              <a:t>B. Endometrial thickness decreases</a:t>
            </a:r>
            <a:br>
              <a:rPr lang="en-US" dirty="0"/>
            </a:br>
            <a:r>
              <a:rPr lang="en-US" b="1" dirty="0"/>
              <a:t>C. Glands are straight and mitotically active</a:t>
            </a:r>
            <a:br>
              <a:rPr lang="en-US" dirty="0"/>
            </a:br>
            <a:r>
              <a:rPr lang="en-US" dirty="0"/>
              <a:t>D. Myometrium undergoes necrosis</a:t>
            </a:r>
            <a:br>
              <a:rPr lang="en-US" dirty="0"/>
            </a:br>
            <a:r>
              <a:rPr lang="en-US" dirty="0"/>
              <a:t>E. Spiral arteries degenerate</a:t>
            </a:r>
            <a:br>
              <a:rPr lang="en-US" dirty="0"/>
            </a:br>
            <a:endParaRPr lang="en-US" dirty="0"/>
          </a:p>
          <a:p>
            <a:r>
              <a:rPr lang="en-US" b="1" dirty="0"/>
              <a:t>10. Which of the following histological features is characteristic of the secretory phase?</a:t>
            </a:r>
          </a:p>
          <a:p>
            <a:r>
              <a:rPr lang="en-US" dirty="0"/>
              <a:t>A. Thin endometrium with few glands</a:t>
            </a:r>
            <a:br>
              <a:rPr lang="en-US" dirty="0"/>
            </a:br>
            <a:r>
              <a:rPr lang="en-US" dirty="0"/>
              <a:t>B. Ciliated columnar epithelium with no secretion</a:t>
            </a:r>
            <a:br>
              <a:rPr lang="en-US" dirty="0"/>
            </a:br>
            <a:r>
              <a:rPr lang="en-US" b="1" dirty="0"/>
              <a:t>C. Tortuous, coiled glands with secretions</a:t>
            </a:r>
            <a:br>
              <a:rPr lang="en-US" dirty="0"/>
            </a:br>
            <a:r>
              <a:rPr lang="en-US" dirty="0"/>
              <a:t>D. Flattened epithelium and apoptotic cells</a:t>
            </a:r>
            <a:br>
              <a:rPr lang="en-US" dirty="0"/>
            </a:br>
            <a:r>
              <a:rPr lang="en-US" dirty="0"/>
              <a:t>E. Thickened myometrium</a:t>
            </a:r>
            <a:br>
              <a:rPr lang="en-US" dirty="0"/>
            </a:br>
            <a:endParaRPr lang="en-US" dirty="0"/>
          </a:p>
          <a:p>
            <a:endParaRPr lang="en-US" dirty="0"/>
          </a:p>
        </p:txBody>
      </p:sp>
      <p:sp>
        <p:nvSpPr>
          <p:cNvPr id="5" name="Slide Number Placeholder 4">
            <a:extLst>
              <a:ext uri="{FF2B5EF4-FFF2-40B4-BE49-F238E27FC236}">
                <a16:creationId xmlns:a16="http://schemas.microsoft.com/office/drawing/2014/main" id="{5DFF5537-B37D-4FDA-8E7F-A107AADDFF99}"/>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23064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4087</TotalTime>
  <Words>1645</Words>
  <Application>Microsoft Office PowerPoint</Application>
  <PresentationFormat>On-screen Show (4:3)</PresentationFormat>
  <Paragraphs>116</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MS Mincho</vt:lpstr>
      <vt:lpstr>Arial</vt:lpstr>
      <vt:lpstr>Calibri</vt:lpstr>
      <vt:lpstr>Calibri Light</vt:lpstr>
      <vt:lpstr>Open Sans</vt:lpstr>
      <vt:lpstr>Segoe UI</vt:lpstr>
      <vt:lpstr>Symbol</vt:lpstr>
      <vt:lpstr>Times New Roman</vt:lpstr>
      <vt:lpstr>Office Theme</vt:lpstr>
      <vt:lpstr>1_Office Theme</vt:lpstr>
      <vt:lpstr>PowerPoint Presentation</vt:lpstr>
      <vt:lpstr>Reproduction Module 2nd Year MBBS(Skill Lab) Histology of  Uterus</vt:lpstr>
      <vt:lpstr>PowerPoint Presentation</vt:lpstr>
      <vt:lpstr>PowerPoint Presentation</vt:lpstr>
      <vt:lpstr>PowerPoint Presentation</vt:lpstr>
      <vt:lpstr>Skill lab Assessment </vt:lpstr>
      <vt:lpstr>Skill lab Assessment key</vt:lpstr>
      <vt:lpstr>Skill lab Assessment</vt:lpstr>
      <vt:lpstr>Skill lab Assessment</vt:lpstr>
      <vt:lpstr>Interactive Session </vt:lpstr>
      <vt:lpstr>Gross anatomy of the Uterus</vt:lpstr>
      <vt:lpstr>Histology of uterus</vt:lpstr>
      <vt:lpstr>PowerPoint Presentation</vt:lpstr>
      <vt:lpstr>Points of identification of The Uterus</vt:lpstr>
      <vt:lpstr>Interactive session </vt:lpstr>
      <vt:lpstr>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SADIA ASAD</cp:lastModifiedBy>
  <cp:revision>150</cp:revision>
  <dcterms:created xsi:type="dcterms:W3CDTF">2006-08-16T00:00:00Z</dcterms:created>
  <dcterms:modified xsi:type="dcterms:W3CDTF">2025-04-21T06:38:08Z</dcterms:modified>
</cp:coreProperties>
</file>