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2"/>
  </p:notesMasterIdLst>
  <p:sldIdLst>
    <p:sldId id="286" r:id="rId3"/>
    <p:sldId id="295" r:id="rId4"/>
    <p:sldId id="294" r:id="rId5"/>
    <p:sldId id="257" r:id="rId6"/>
    <p:sldId id="258" r:id="rId7"/>
    <p:sldId id="270" r:id="rId8"/>
    <p:sldId id="261" r:id="rId9"/>
    <p:sldId id="267" r:id="rId10"/>
    <p:sldId id="273" r:id="rId11"/>
    <p:sldId id="274" r:id="rId12"/>
    <p:sldId id="262" r:id="rId13"/>
    <p:sldId id="268" r:id="rId14"/>
    <p:sldId id="263" r:id="rId15"/>
    <p:sldId id="269" r:id="rId16"/>
    <p:sldId id="271" r:id="rId17"/>
    <p:sldId id="272" r:id="rId18"/>
    <p:sldId id="276" r:id="rId19"/>
    <p:sldId id="264" r:id="rId20"/>
    <p:sldId id="265" r:id="rId21"/>
    <p:sldId id="292" r:id="rId22"/>
    <p:sldId id="297" r:id="rId23"/>
    <p:sldId id="266" r:id="rId24"/>
    <p:sldId id="278" r:id="rId25"/>
    <p:sldId id="279" r:id="rId26"/>
    <p:sldId id="280" r:id="rId27"/>
    <p:sldId id="281" r:id="rId28"/>
    <p:sldId id="300" r:id="rId29"/>
    <p:sldId id="301" r:id="rId30"/>
    <p:sldId id="282" r:id="rId31"/>
    <p:sldId id="284" r:id="rId32"/>
    <p:sldId id="287" r:id="rId33"/>
    <p:sldId id="288" r:id="rId34"/>
    <p:sldId id="291" r:id="rId35"/>
    <p:sldId id="290" r:id="rId36"/>
    <p:sldId id="289" r:id="rId37"/>
    <p:sldId id="298" r:id="rId38"/>
    <p:sldId id="285" r:id="rId39"/>
    <p:sldId id="299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1D5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8" autoAdjust="0"/>
    <p:restoredTop sz="99822" autoAdjust="0"/>
  </p:normalViewPr>
  <p:slideViewPr>
    <p:cSldViewPr>
      <p:cViewPr varScale="1">
        <p:scale>
          <a:sx n="86" d="100"/>
          <a:sy n="86" d="100"/>
        </p:scale>
        <p:origin x="96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6T21:04:36.392"/>
    </inkml:context>
    <inkml:brush xml:id="br0">
      <inkml:brushProperty name="width" value="0.3" units="cm"/>
      <inkml:brushProperty name="height" value="0.6" units="cm"/>
      <inkml:brushProperty name="color" value="#874FB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0,'0'846,"0"-721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6T21:04:39.360"/>
    </inkml:context>
    <inkml:brush xml:id="br0">
      <inkml:brushProperty name="width" value="0.3" units="cm"/>
      <inkml:brushProperty name="height" value="0.6" units="cm"/>
      <inkml:brushProperty name="color" value="#874FB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1,'0'17633,"0"-17629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6T21:04:53.789"/>
    </inkml:context>
    <inkml:brush xml:id="br0">
      <inkml:brushProperty name="width" value="0.3" units="cm"/>
      <inkml:brushProperty name="height" value="0.6" units="cm"/>
      <inkml:brushProperty name="color" value="#874FB1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12,'0'0,"0"-12,0 19097,0-19084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6T21:05:16.873"/>
    </inkml:context>
    <inkml:brush xml:id="br0">
      <inkml:brushProperty name="width" value="0.3" units="cm"/>
      <inkml:brushProperty name="height" value="0.6" units="cm"/>
      <inkml:brushProperty name="color" value="#874FB1"/>
      <inkml:brushProperty name="tip" value="rectangle"/>
      <inkml:brushProperty name="rasterOp" value="maskPen"/>
      <inkml:brushProperty name="ignorePressure" value="1"/>
    </inkml:brush>
  </inkml:definitions>
  <inkml:trace contextRef="#ctx0" brushRef="#br0">119 0,'-80'0,"47"0,27 0,10 0,25539 0,-25520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6T21:05:32.398"/>
    </inkml:context>
    <inkml:brush xml:id="br0">
      <inkml:brushProperty name="width" value="0.1" units="cm"/>
      <inkml:brushProperty name="height" value="0.2" units="cm"/>
      <inkml:brushProperty name="color" value="#874FB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0,'26193'0,"-26184"0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6T21:05:58.122"/>
    </inkml:context>
    <inkml:brush xml:id="br0">
      <inkml:brushProperty name="width" value="0.4" units="cm"/>
      <inkml:brushProperty name="height" value="0.8" units="cm"/>
      <inkml:brushProperty name="color" value="#874FB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1,'0'0,"26"0,24912 0,-24931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6T21:06:12.264"/>
    </inkml:context>
    <inkml:brush xml:id="br0">
      <inkml:brushProperty name="width" value="0.1" units="cm"/>
      <inkml:brushProperty name="height" value="0.2" units="cm"/>
      <inkml:brushProperty name="color" value="#874FB1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0,'24955'0,"-24953"0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6T21:03:06.03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1 487,'0'3970,"0"-7294,0 6961,0-8406,0 7886,0-5683,0 2750,0 3173,0-6918,0 6198,0-5156,0 6313,0-3739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6T21:03:17.80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1436,'0'0,"0"-19,0-221,0 3570,0-6591,0 6600,0-7924,0 9275,0-4549,0-4795,0 9211,0-8772,0 9136,0-4712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BF500-1515-40FC-BBAF-F8E588267A8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45121-B857-4A44-A40A-364786E1D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CB9E5FD2-0F76-0B81-3F62-C8F364A9F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9A8B66F-7275-441C-8C7C-BB2D7F07C30A}" type="slidenum">
              <a:rPr lang="ar-SA" altLang="en-US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BD1C57B3-6A3F-5EE1-1FA9-D95327489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2D9233C4-7D53-739C-003B-9D766BDF5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B40C5D60-E253-17A9-0B6C-7713459CE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A0B08E02-2B0A-3182-5E4E-2C72E4446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6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A3F9443-CB4F-3238-F315-3CF8FE8D0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C9BE7CA-427C-32D8-D63C-7C8890BF8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FC6D3-D0F7-401B-80D6-E3C18C4377A3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B33AB25-8DB0-595E-D128-4E4D701CA35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77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9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3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236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5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6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4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4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9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D6767-BB2C-4D2D-8000-052A390D467B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C6BAB-9910-45D0-BD27-C5A66321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9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B7BE35-42AC-4532-9EF2-754FF9E40D73}" type="datetimeFigureOut">
              <a:rPr lang="en-US" smtClean="0"/>
              <a:pPr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B4F1158-B897-43FF-BD54-66C54C9F8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.com/cgi-bin/foxweb.exe/makezoom@/em/makezoom?picture=\websites\emedicine\radio\images\Large\13201benttibiaUM.jpg&amp;template=izoom2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://www.orthoteers.co.uk/Nrujp~ij33lm/Images7/rickets1.jpg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dsinreview.aappublications.org/cgi/content/full/21/9/296/F1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3" Type="http://schemas.openxmlformats.org/officeDocument/2006/relationships/image" Target="../media/image25.png"/><Relationship Id="rId12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customXml" Target="../ink/ink8.xml"/><Relationship Id="rId4" Type="http://schemas.openxmlformats.org/officeDocument/2006/relationships/image" Target="../media/image5.jpg"/><Relationship Id="rId1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3FFAE90-B75D-5D20-9C8E-9D587433E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5556" r="18889" b="18889"/>
          <a:stretch/>
        </p:blipFill>
        <p:spPr>
          <a:xfrm>
            <a:off x="762000" y="457200"/>
            <a:ext cx="77724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49688A-1C1B-3472-9DEF-85B2EAE5A04E}"/>
                  </a:ext>
                </a:extLst>
              </p14:cNvPr>
              <p14:cNvContentPartPr/>
              <p14:nvPr/>
            </p14:nvContentPartPr>
            <p14:xfrm>
              <a:off x="8968007" y="88586"/>
              <a:ext cx="360" cy="34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49688A-1C1B-3472-9DEF-85B2EAE5A0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14007" y="-19414"/>
                <a:ext cx="10800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A2C49E-A5B2-EC91-48FF-4C0C7FB5DE7B}"/>
                  </a:ext>
                </a:extLst>
              </p14:cNvPr>
              <p14:cNvContentPartPr/>
              <p14:nvPr/>
            </p14:nvContentPartPr>
            <p14:xfrm>
              <a:off x="8968007" y="446134"/>
              <a:ext cx="360" cy="634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A2C49E-A5B2-EC91-48FF-4C0C7FB5DE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14007" y="338494"/>
                <a:ext cx="108000" cy="65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63C9B3-97B3-1DF0-22D5-532DBE55C4C1}"/>
                  </a:ext>
                </a:extLst>
              </p14:cNvPr>
              <p14:cNvContentPartPr/>
              <p14:nvPr/>
            </p14:nvContentPartPr>
            <p14:xfrm>
              <a:off x="234407" y="-18986"/>
              <a:ext cx="360" cy="687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63C9B3-97B3-1DF0-22D5-532DBE55C4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407" y="-126986"/>
                <a:ext cx="108000" cy="70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591E6F-C181-0B55-4100-CEE8275CB4BB}"/>
                  </a:ext>
                </a:extLst>
              </p14:cNvPr>
              <p14:cNvContentPartPr/>
              <p14:nvPr/>
            </p14:nvContentPartPr>
            <p14:xfrm>
              <a:off x="52247" y="69934"/>
              <a:ext cx="92055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591E6F-C181-0B55-4100-CEE8275CB4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753" y="-38066"/>
                <a:ext cx="9313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CDBA37-F221-E74C-D7B8-5E81B061F8C5}"/>
                  </a:ext>
                </a:extLst>
              </p14:cNvPr>
              <p14:cNvContentPartPr/>
              <p14:nvPr/>
            </p14:nvContentPartPr>
            <p14:xfrm>
              <a:off x="-13633" y="374854"/>
              <a:ext cx="94330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CDBA37-F221-E74C-D7B8-5E81B061F8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31633" y="338854"/>
                <a:ext cx="9468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6A42D6E-A75F-ECA0-2681-9C453ECACC81}"/>
                  </a:ext>
                </a:extLst>
              </p14:cNvPr>
              <p14:cNvContentPartPr/>
              <p14:nvPr/>
            </p14:nvContentPartPr>
            <p14:xfrm>
              <a:off x="108407" y="6815974"/>
              <a:ext cx="89899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6A42D6E-A75F-ECA0-2681-9C453ECACC8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767" y="6672334"/>
                <a:ext cx="91335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60EB24-0527-CB30-36C7-609529F9BE7B}"/>
                  </a:ext>
                </a:extLst>
              </p14:cNvPr>
              <p14:cNvContentPartPr/>
              <p14:nvPr/>
            </p14:nvContentPartPr>
            <p14:xfrm>
              <a:off x="97967" y="6501694"/>
              <a:ext cx="89848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60EB24-0527-CB30-36C7-609529F9BE7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27" y="6465694"/>
                <a:ext cx="902052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525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29391"/>
            <a:ext cx="7543800" cy="8683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VITAMIN D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97" y="1397753"/>
            <a:ext cx="913447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D633F0-0A1C-8606-1FA2-4010A3AFB593}"/>
              </a:ext>
            </a:extLst>
          </p:cNvPr>
          <p:cNvSpPr/>
          <p:nvPr/>
        </p:nvSpPr>
        <p:spPr>
          <a:xfrm>
            <a:off x="2133600" y="98254"/>
            <a:ext cx="49530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HORIZONTAL/ SPIRAL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B063416-CD3B-AEFB-FECF-868CBC4C7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CLINICAL FEATURES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Osteomalacia may be asymptomatic and identified incidentally on routine investigations following a fragility fracture. 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When symptomatic, it characteristically causes muscle weakness and widespread bone pain. 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Muscle weakness is due to a multifactorial proximal myopathy.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It results in a characteristic waddling gait with difficulty climbing stairs and getting out of a chair.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30D94-4DDD-3367-F409-190784583379}"/>
              </a:ext>
            </a:extLst>
          </p:cNvPr>
          <p:cNvSpPr/>
          <p:nvPr/>
        </p:nvSpPr>
        <p:spPr>
          <a:xfrm>
            <a:off x="2593140" y="85002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E91700D-81AA-E943-B6E5-5D9BECC8A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At birth, neonatal rickets may present as craniotabes (a thin, deformed skull). 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In the first few years of life, there may be widened epiphyses at the wrists and beading at the costochondral junctions, producing the ‘rickety rosary’, or a groove in the rib cage (Harrison’s sulcus). 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In older children, lower limb deformities are seen.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A myopathy may also occur.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Hypocalcaemic tetany may occur in severe cases.</a:t>
            </a:r>
          </a:p>
          <a:p>
            <a:endParaRPr lang="en-US" sz="21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4984BC-60EC-CE77-D96A-E740B6FAE100}"/>
              </a:ext>
            </a:extLst>
          </p:cNvPr>
          <p:cNvSpPr/>
          <p:nvPr/>
        </p:nvSpPr>
        <p:spPr>
          <a:xfrm>
            <a:off x="2593140" y="85002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F525E5-91B0-C83D-67DB-CA6BC91A4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477" y="517643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INVESTIGATIONS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Serum alkaline phosphatase is elevated in 90% of cases.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Low serum calcium, low phosphate and elevated PTH are each present in approximately half of the cases.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Serum 25-hydroxyvitamin D3 is low, usually less than 25 nmol/L(10 ng/mL).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Serum FGF- 23 is elevated in many people with tumour- induced osteomalacia and in hypophosphataemic rickets.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3CA49E-646D-0E43-E8DD-0A88BA59BBEE}"/>
              </a:ext>
            </a:extLst>
          </p:cNvPr>
          <p:cNvSpPr/>
          <p:nvPr/>
        </p:nvSpPr>
        <p:spPr>
          <a:xfrm>
            <a:off x="2593140" y="85002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EE6050D-0A0C-F6EE-4458-C7E4A2980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3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Plain radiographs demonstrate decreased bone mineralization. 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The characteristic finding in osteomalacia is Looser’s pseudofractures. 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These are narrow radiolucent lines with sclerotic borders running perpendicular to the cortex. 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They can be found at any site but are most commonly seen in the femur and pelvis.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Tetracycline- labelled bone biopsy is the gold standard diagnostic test. This is not practical in most clinical settings and is used mainly in research studies.</a:t>
            </a:r>
          </a:p>
          <a:p>
            <a:pPr>
              <a:lnSpc>
                <a:spcPct val="90000"/>
              </a:lnSpc>
            </a:pPr>
            <a:endParaRPr lang="en-US" sz="21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9A3D8F-0622-4C98-22FD-AA0031936CD1}"/>
              </a:ext>
            </a:extLst>
          </p:cNvPr>
          <p:cNvSpPr/>
          <p:nvPr/>
        </p:nvSpPr>
        <p:spPr>
          <a:xfrm>
            <a:off x="2593140" y="85002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FCC46DE-17DE-C82E-3FAE-A51FB39C2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4" name="Rectangle 39943">
            <a:extLst>
              <a:ext uri="{FF2B5EF4-FFF2-40B4-BE49-F238E27FC236}">
                <a16:creationId xmlns:a16="http://schemas.microsoft.com/office/drawing/2014/main" id="{1612B638-AF29-4A83-BFB3-49BF0745B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93C0A859-DCE3-EB92-BB3D-FBEC444CAC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76400" y="905785"/>
            <a:ext cx="6526595" cy="781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4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RICKETS AND OSTEOMALACIA </a:t>
            </a:r>
          </a:p>
        </p:txBody>
      </p:sp>
      <p:sp>
        <p:nvSpPr>
          <p:cNvPr id="39946" name="Rectangle 39945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8" name="Rectangle 3994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9" name="Picture 7" descr="Click to see larger picture">
            <a:hlinkClick r:id="rId3"/>
            <a:extLst>
              <a:ext uri="{FF2B5EF4-FFF2-40B4-BE49-F238E27FC236}">
                <a16:creationId xmlns:a16="http://schemas.microsoft.com/office/drawing/2014/main" id="{990B67DC-9852-C619-D33B-23822CFF6B2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7" r="1" b="2617"/>
          <a:stretch/>
        </p:blipFill>
        <p:spPr>
          <a:xfrm>
            <a:off x="476471" y="2524715"/>
            <a:ext cx="2057400" cy="3714244"/>
          </a:xfrm>
          <a:prstGeom prst="rect">
            <a:avLst/>
          </a:prstGeom>
        </p:spPr>
      </p:pic>
      <p:pic>
        <p:nvPicPr>
          <p:cNvPr id="36868" name="Picture 4" descr="Rickets hand">
            <a:hlinkClick r:id="rId5"/>
            <a:extLst>
              <a:ext uri="{FF2B5EF4-FFF2-40B4-BE49-F238E27FC236}">
                <a16:creationId xmlns:a16="http://schemas.microsoft.com/office/drawing/2014/main" id="{CF92D2C1-0C90-FA6F-487C-32BC808738E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r="14852" b="1"/>
          <a:stretch/>
        </p:blipFill>
        <p:spPr>
          <a:xfrm>
            <a:off x="2717223" y="2524715"/>
            <a:ext cx="2057400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3274E263-8053-F15F-E888-E88A26D8EA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62202" y="2599509"/>
            <a:ext cx="3040792" cy="363945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XRAY FINDINGS: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RICKETS                                Thickening and widening of epiphyses,                               Cupping of metaphysis, Wide metaphysis ,Bowing of diaphysis, Blurred trabeculae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50" name="Rectangle 39949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0D0D9-0AB5-9EAC-27F1-597C2D8B5F91}"/>
              </a:ext>
            </a:extLst>
          </p:cNvPr>
          <p:cNvSpPr/>
          <p:nvPr/>
        </p:nvSpPr>
        <p:spPr>
          <a:xfrm>
            <a:off x="2593140" y="85002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8E94642-4411-A5D4-A962-3AD6F0DB1D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60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 ">
            <a:hlinkClick r:id="rId3"/>
            <a:extLst>
              <a:ext uri="{FF2B5EF4-FFF2-40B4-BE49-F238E27FC236}">
                <a16:creationId xmlns:a16="http://schemas.microsoft.com/office/drawing/2014/main" id="{172CBE81-E311-2C69-6DDD-6DEBEBFC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20" y="76200"/>
            <a:ext cx="243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8" descr="Rickets_wrist_healing">
            <a:extLst>
              <a:ext uri="{FF2B5EF4-FFF2-40B4-BE49-F238E27FC236}">
                <a16:creationId xmlns:a16="http://schemas.microsoft.com/office/drawing/2014/main" id="{ACF15D8E-6D6A-ACF2-8CD3-5F1994F9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3050"/>
            <a:ext cx="4648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rickets Lower limbs">
            <a:extLst>
              <a:ext uri="{FF2B5EF4-FFF2-40B4-BE49-F238E27FC236}">
                <a16:creationId xmlns:a16="http://schemas.microsoft.com/office/drawing/2014/main" id="{6A79308D-D7BA-03C5-00A5-A3D2CDA2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40" y="3104322"/>
            <a:ext cx="364076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pseudofr">
            <a:extLst>
              <a:ext uri="{FF2B5EF4-FFF2-40B4-BE49-F238E27FC236}">
                <a16:creationId xmlns:a16="http://schemas.microsoft.com/office/drawing/2014/main" id="{1D7E9607-4972-7FCA-08FC-BBA58C33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3" y="2922106"/>
            <a:ext cx="513977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89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8758" y="1295400"/>
            <a:ext cx="4273059" cy="4464690"/>
          </a:xfrm>
        </p:spPr>
        <p:txBody>
          <a:bodyPr>
            <a:normAutofit/>
          </a:bodyPr>
          <a:lstStyle/>
          <a:p>
            <a:pPr marL="185166" indent="-185166" defTabSz="493776"/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Photomicrograph of bone biopsy from an </a:t>
            </a:r>
            <a:r>
              <a:rPr lang="en-US" sz="24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osteomalacic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patient showing thick osteoid seams (stained light blue, arrows) that cover almost all of the bone surface. Calcified bone is stained dark blue.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3" y="2145895"/>
            <a:ext cx="3873072" cy="306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EAE212-251D-8718-2EF2-35AAC28A8949}"/>
              </a:ext>
            </a:extLst>
          </p:cNvPr>
          <p:cNvSpPr/>
          <p:nvPr/>
        </p:nvSpPr>
        <p:spPr>
          <a:xfrm>
            <a:off x="2108799" y="225652"/>
            <a:ext cx="4977801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SPIRAL/HORIZONTAL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9ED5B2-26AB-FE83-2141-0A85625BF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14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6930"/>
            <a:ext cx="6162403" cy="1188950"/>
          </a:xfrm>
        </p:spPr>
        <p:txBody>
          <a:bodyPr anchor="b">
            <a:normAutofit/>
          </a:bodyPr>
          <a:lstStyle/>
          <a:p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Vitamin D replacement is the cornerstone of treatment. 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Treatment involves two stages: 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An initial loading stage to replenish body stores of vitamin D, and a subsequent maintenance phase to avoid repeat deficiency . 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All patients should also receive supplementary calcium of 1000–1200 mg/day. 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In nutritional deficiency, recommended initial replacement is with vitamin D 50,000 units per week orally. 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initial replacement dose should be continued for6–8 weeks.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7A9D70-409F-77C9-8BE4-37D3B0BABF71}"/>
              </a:ext>
            </a:extLst>
          </p:cNvPr>
          <p:cNvSpPr/>
          <p:nvPr/>
        </p:nvSpPr>
        <p:spPr>
          <a:xfrm>
            <a:off x="2593140" y="85002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CD45EF9-8391-9DC7-C7E0-2A7FD934E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2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92" y="2389218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Vitamin D is also available as an intramuscular injection;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two doses of 300,000 units are usually enough to replenish body stores.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Adequacy of vitamin D replacement should be confirmed by repeat measuring of vitamin D levels.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This should be followed by maintenance supplementation with 800–1000 units of vitamin D per day.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Doses for children are lower and are age- dependent.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CE33EC-C2E5-B778-B812-49063854DCAB}"/>
              </a:ext>
            </a:extLst>
          </p:cNvPr>
          <p:cNvSpPr/>
          <p:nvPr/>
        </p:nvSpPr>
        <p:spPr>
          <a:xfrm>
            <a:off x="2628900" y="76200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227B032-1DE0-92E0-74DE-5B6B78EB5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7089255-F1FB-0BEE-F2F8-74D615FC8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67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People with gastrointestinal disease and vitamin D deficiency due to malabsorption need higher doses of 10,000–50,000 units per day of vitamin D.</a:t>
            </a:r>
          </a:p>
          <a:p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Tumour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-induced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osteomalacia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is best treated by removal of the causative neoplasm, which is usually occult and frequently benign. This leads to rapid resolution of symptoms.</a:t>
            </a:r>
          </a:p>
          <a:p>
            <a:endParaRPr lang="en-US" sz="2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7A1FE-BFCE-9395-1CE3-9AC863A7B31E}"/>
              </a:ext>
            </a:extLst>
          </p:cNvPr>
          <p:cNvSpPr/>
          <p:nvPr/>
        </p:nvSpPr>
        <p:spPr>
          <a:xfrm>
            <a:off x="2593140" y="71750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9A0A7B-E005-3180-2489-BE05E8B1BE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6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4C16977-4521-F5CF-B023-AD4CCE668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45553" r="26667" b="41107"/>
          <a:stretch/>
        </p:blipFill>
        <p:spPr>
          <a:xfrm>
            <a:off x="698502" y="1295400"/>
            <a:ext cx="7683498" cy="914401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058594-823A-5C18-4AB6-08B4BB68E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35178" r="36666" b="17392"/>
          <a:stretch/>
        </p:blipFill>
        <p:spPr>
          <a:xfrm>
            <a:off x="1109566" y="2666999"/>
            <a:ext cx="7272433" cy="39624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66D714-0108-CCD6-BB70-88A90A1A8547}"/>
              </a:ext>
            </a:extLst>
          </p:cNvPr>
          <p:cNvSpPr/>
          <p:nvPr/>
        </p:nvSpPr>
        <p:spPr>
          <a:xfrm>
            <a:off x="2593140" y="71750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SPIRAL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EC8B543-60DA-E109-9102-FE7E72605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FURTHER READING</a:t>
            </a:r>
            <a:br>
              <a:rPr lang="en-US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Elder CJ, Bishop NJ. Rickets. Lancet 2014; 383:1665–1676.</a:t>
            </a:r>
          </a:p>
          <a:p>
            <a:pPr marL="0" indent="0">
              <a:buNone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Pearce SH, Cheetham TD. Diagnosis and management of vitamin D deficiency. BMJ 2010; 340:b5664.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5292BA-C997-ED55-0D33-100D1EA58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1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8300268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766" y="3071183"/>
            <a:ext cx="7432722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500" b="1" kern="1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POLYARTHRITIS</a:t>
            </a:r>
            <a:endParaRPr lang="en-US" sz="6500" kern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B9A0E4C-E255-61E5-D714-D6F4A7B7A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38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Joint pain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Inflammatory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Swelling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Redness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Tenderness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Limitation of range of motion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Stiffness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Joint pain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 inflammatory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Pain without swelling, redness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Arthritis			 vs 		Arthralgia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B2E9FB-51EF-7E68-F8BE-BE656FB1C87F}"/>
              </a:ext>
            </a:extLst>
          </p:cNvPr>
          <p:cNvSpPr/>
          <p:nvPr/>
        </p:nvSpPr>
        <p:spPr>
          <a:xfrm>
            <a:off x="2209800" y="57794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B8993DD-39EA-6DEE-6BAE-E71700593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05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47800"/>
            <a:ext cx="7559037" cy="38862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Monoarthritis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defined as the involvement single joint.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Oligoarthritis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defined as the involvement of 2-4 joints or joint groups (the wrist has many joints but counts as a single site).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Polyarthritis: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defined as the involvement of five or more joints or joint groups.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9CF14B-E5B2-EBC1-4AEC-76D5AF20664F}"/>
              </a:ext>
            </a:extLst>
          </p:cNvPr>
          <p:cNvSpPr/>
          <p:nvPr/>
        </p:nvSpPr>
        <p:spPr>
          <a:xfrm>
            <a:off x="2209800" y="57794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DCE35D8-9A3B-EA2D-60FE-FB5E28F83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72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33400"/>
            <a:ext cx="1828800" cy="990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474570"/>
              </p:ext>
            </p:extLst>
          </p:nvPr>
        </p:nvGraphicFramePr>
        <p:xfrm>
          <a:off x="381000" y="1371600"/>
          <a:ext cx="8534400" cy="538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564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Monoarthritis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Oligoarthritis</a:t>
                      </a:r>
                      <a:endParaRPr lang="en-US" sz="28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Polyarthritis </a:t>
                      </a:r>
                    </a:p>
                  </a:txBody>
                  <a:tcPr>
                    <a:solidFill>
                      <a:srgbClr val="C7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13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Septic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arthritis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Reactive arthritis</a:t>
                      </a: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Rheumatic arthritis</a:t>
                      </a:r>
                    </a:p>
                  </a:txBody>
                  <a:tcPr>
                    <a:solidFill>
                      <a:srgbClr val="C7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3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Trauma</a:t>
                      </a: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Psoriatic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arthritis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Psoriatic arthritis</a:t>
                      </a:r>
                    </a:p>
                  </a:txBody>
                  <a:tcPr>
                    <a:solidFill>
                      <a:srgbClr val="C7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58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Gout</a:t>
                      </a: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Ankylosing spondylitis</a:t>
                      </a: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Systemic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lupus erythromatosis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589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Pseudogout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Enteropathic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arthritis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Mixed connective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tissue disease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13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Osteoarthritis </a:t>
                      </a: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Gonococcal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arthritis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tophaceous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gout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13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</a:t>
                      </a: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Rheumatic fever</a:t>
                      </a: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258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Malignancy </a:t>
                      </a: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Juvenile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inflammatory arthritis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7C1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7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36EE91B-B42C-AC12-0176-94332CEF369E}"/>
              </a:ext>
            </a:extLst>
          </p:cNvPr>
          <p:cNvSpPr/>
          <p:nvPr/>
        </p:nvSpPr>
        <p:spPr>
          <a:xfrm>
            <a:off x="2362200" y="102524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339AE6-234F-330B-F423-23DBFF597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46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664DF636-61E2-1559-57D0-1CFA674D5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b="77778"/>
          <a:stretch/>
        </p:blipFill>
        <p:spPr>
          <a:xfrm>
            <a:off x="762000" y="304800"/>
            <a:ext cx="7620000" cy="3398636"/>
          </a:xfrm>
          <a:prstGeom prst="rect">
            <a:avLst/>
          </a:prstGeom>
        </p:spPr>
      </p:pic>
      <p:pic>
        <p:nvPicPr>
          <p:cNvPr id="9" name="Picture 8" descr="Diagram, text&#10;&#10;Description automatically generated">
            <a:extLst>
              <a:ext uri="{FF2B5EF4-FFF2-40B4-BE49-F238E27FC236}">
                <a16:creationId xmlns:a16="http://schemas.microsoft.com/office/drawing/2014/main" id="{D375102C-C0BA-9111-837B-F29FC70E3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55556"/>
          <a:stretch/>
        </p:blipFill>
        <p:spPr>
          <a:xfrm>
            <a:off x="762000" y="3716689"/>
            <a:ext cx="7772400" cy="306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6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5436B09E-8A71-6A36-EFE4-82B55F7E5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b="30000"/>
          <a:stretch/>
        </p:blipFill>
        <p:spPr>
          <a:xfrm>
            <a:off x="685800" y="371061"/>
            <a:ext cx="8001000" cy="3373980"/>
          </a:xfrm>
          <a:prstGeom prst="rect">
            <a:avLst/>
          </a:prstGeom>
        </p:spPr>
      </p:pic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35121647-7AC7-5DE1-0997-78EFC4163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0" b="4445"/>
          <a:stretch/>
        </p:blipFill>
        <p:spPr>
          <a:xfrm>
            <a:off x="685800" y="3745041"/>
            <a:ext cx="8001000" cy="29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88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04" y="0"/>
            <a:ext cx="9117496" cy="682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9514413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619" y="2114681"/>
            <a:ext cx="3603085" cy="1314001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RICKETS AND OSTEOMALACIA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763" y="4711948"/>
            <a:ext cx="3603085" cy="131400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Muhammad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Umer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MBBS, FCPS (MED) Senior Registrar MU1</a:t>
            </a:r>
          </a:p>
          <a:p>
            <a:pPr algn="l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Holy Family Hospital RWP</a:t>
            </a:r>
          </a:p>
        </p:txBody>
      </p:sp>
      <p:grpSp>
        <p:nvGrpSpPr>
          <p:cNvPr id="46" name="Group 3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collage of a person's legs&#10;&#10;Description automatically generated with medium confidence">
            <a:extLst>
              <a:ext uri="{FF2B5EF4-FFF2-40B4-BE49-F238E27FC236}">
                <a16:creationId xmlns:a16="http://schemas.microsoft.com/office/drawing/2014/main" id="{566E9FAC-4838-BCF0-C1F0-910BF9D6E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8013" r="9714" b="7751"/>
          <a:stretch/>
        </p:blipFill>
        <p:spPr>
          <a:xfrm>
            <a:off x="4441869" y="2170683"/>
            <a:ext cx="4152000" cy="245788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E83DD12-619B-F2D8-8E6E-871ED27E6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93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6962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TOOLS FOR EVALUATION OF JOINT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INCLUDES:</a:t>
            </a:r>
          </a:p>
          <a:p>
            <a:pPr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HISTORY	</a:t>
            </a:r>
          </a:p>
          <a:p>
            <a:pPr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</a:p>
          <a:p>
            <a:pPr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LAB TESTS/INVESTIGATIONS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4ADE8-C94A-8AB0-8E80-A6BA152DAE1C}"/>
              </a:ext>
            </a:extLst>
          </p:cNvPr>
          <p:cNvSpPr/>
          <p:nvPr/>
        </p:nvSpPr>
        <p:spPr>
          <a:xfrm>
            <a:off x="2209800" y="57794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09E062B-F254-317F-0D0F-929A89725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41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90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CLINICAL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hallmarks of inflammatory arthritis are early-morning stiffness and worsening of symptoms with inactivity, along with synovial swelling and tenderness on examination.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pattern of involvement can be helpful in reaching a diagnosis 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Clinical features in other systems can be helpful.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 is characterized by symmetrical involvement of the small joints of the hands (metacarpophalangeal (MCP) and PIP joints) and feet, wrists, ankles and knees.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56D364-3D7E-C49A-6D05-4C77BCBBA193}"/>
              </a:ext>
            </a:extLst>
          </p:cNvPr>
          <p:cNvSpPr/>
          <p:nvPr/>
        </p:nvSpPr>
        <p:spPr>
          <a:xfrm>
            <a:off x="2628900" y="76200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2411E1-6372-0C33-718E-4D639E2F2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" y="0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84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 is strongly associated with enthesitis.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PsA there may be involvement of the proximal and distal interphalangeal (PIP and DIP) joints.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Asymmetry, lower limb predominance, enthesitis and greater involvement of large joints are characteristic of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Inflammatory OA can appear similar to small-joint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the pattern of joint involvement.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SLE can be associated with polyarthritis but more usually causes polyarthralgia and tenosynovitis, mainly of distal limb joints/tendons.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6565E9-D27A-1753-84B5-A67C20CD0679}"/>
              </a:ext>
            </a:extLst>
          </p:cNvPr>
          <p:cNvSpPr/>
          <p:nvPr/>
        </p:nvSpPr>
        <p:spPr>
          <a:xfrm>
            <a:off x="2628900" y="76200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8DEEBDC-6A7A-063A-5A87-3116234E2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22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hammad umer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12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696200" cy="990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Blood samples should be taken for routine hematology, bio-chemistry, ESR, CRP, viral serology.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Immunological screen, including ANA, RF and ACPA.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Ultrasound examination or MRI may be required to confirm the presence of synovitis, if this is not obvious clinically.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C9568F-B6E3-3111-B0B6-75492AAE8B37}"/>
              </a:ext>
            </a:extLst>
          </p:cNvPr>
          <p:cNvSpPr/>
          <p:nvPr/>
        </p:nvSpPr>
        <p:spPr>
          <a:xfrm>
            <a:off x="2628900" y="76200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1C4A160-A955-8C02-E024-62535A533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0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67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0148"/>
            <a:ext cx="7620000" cy="990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Treatment with non-steroidal anti-inflammatory drugs (NSAIDs) and analgesics will help.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Systemic glucocorticoids can be considered if symptoms are very severe or having a great functional impact.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Early immunotherapy (DMARDs) is required in RA and in some cases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PsA.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early accurate and specific diagnosis is very important.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420B89-1387-FA49-35C9-A0B052CBEC8D}"/>
              </a:ext>
            </a:extLst>
          </p:cNvPr>
          <p:cNvSpPr/>
          <p:nvPr/>
        </p:nvSpPr>
        <p:spPr>
          <a:xfrm>
            <a:off x="2628900" y="76200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7AB370-E00C-5B52-D09F-EB0B75223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6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54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0494E2-1634-B404-4278-9DEAC137F97B}"/>
              </a:ext>
            </a:extLst>
          </p:cNvPr>
          <p:cNvSpPr/>
          <p:nvPr/>
        </p:nvSpPr>
        <p:spPr>
          <a:xfrm>
            <a:off x="2322930" y="533400"/>
            <a:ext cx="449814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LONGITUDINAL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E731143-F95E-3A84-1AD9-23FBF732B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45553" r="26667" b="41107"/>
          <a:stretch/>
        </p:blipFill>
        <p:spPr>
          <a:xfrm>
            <a:off x="698502" y="1295400"/>
            <a:ext cx="7683498" cy="914401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0E7A1E8-3553-853C-DC5F-5E94CFF0B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26483" r="35505" b="28910"/>
          <a:stretch/>
        </p:blipFill>
        <p:spPr>
          <a:xfrm>
            <a:off x="469902" y="2971800"/>
            <a:ext cx="8216898" cy="3657600"/>
          </a:xfrm>
          <a:prstGeom prst="round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566A31-2637-CF49-A905-72BB135CC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2512" cy="994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DCEC77-E5C2-D47C-41BB-D6D63F995DF3}"/>
                  </a:ext>
                </a:extLst>
              </p14:cNvPr>
              <p14:cNvContentPartPr/>
              <p14:nvPr/>
            </p14:nvContentPartPr>
            <p14:xfrm>
              <a:off x="8693327" y="4295186"/>
              <a:ext cx="360" cy="1717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DCEC77-E5C2-D47C-41BB-D6D63F995D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75687" y="4277546"/>
                <a:ext cx="36000" cy="17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74BB5A1-71A0-E074-3A44-0E618107A69E}"/>
                  </a:ext>
                </a:extLst>
              </p14:cNvPr>
              <p14:cNvContentPartPr/>
              <p14:nvPr/>
            </p14:nvContentPartPr>
            <p14:xfrm>
              <a:off x="8648327" y="4149746"/>
              <a:ext cx="360" cy="203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74BB5A1-71A0-E074-3A44-0E618107A6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85687" y="4086746"/>
                <a:ext cx="126000" cy="21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216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hammad umer\Videos\image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44000" cy="61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70BA8C-9DEA-7B4D-218D-A85FF20128D1}"/>
              </a:ext>
            </a:extLst>
          </p:cNvPr>
          <p:cNvSpPr/>
          <p:nvPr/>
        </p:nvSpPr>
        <p:spPr>
          <a:xfrm>
            <a:off x="2628900" y="76200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 INTEGRATION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5234410-526C-5F5E-2171-76B949136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6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C5C2D93-60B6-5F33-7D31-B006E9942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1037"/>
            <a:ext cx="6858000" cy="549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22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281B44BF-35CD-8F3C-A996-D148B97F4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6667" r="5556" b="14444"/>
          <a:stretch/>
        </p:blipFill>
        <p:spPr>
          <a:xfrm>
            <a:off x="1828800" y="1981200"/>
            <a:ext cx="5257800" cy="407479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11429C4-A2BE-2AFC-9552-CB48ED40F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1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DEFINITION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Osteomalacia is defective mineralization of newly formed bone matrix or osteoid. </a:t>
            </a:r>
          </a:p>
          <a:p>
            <a:pPr marL="0" indent="0">
              <a:buNone/>
            </a:pPr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Rickets is defective mineralization at the epiphyseal growth plate and is found in association with osteomalacia in children.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633F0-0A1C-8606-1FA2-4010A3AFB593}"/>
              </a:ext>
            </a:extLst>
          </p:cNvPr>
          <p:cNvSpPr/>
          <p:nvPr/>
        </p:nvSpPr>
        <p:spPr>
          <a:xfrm>
            <a:off x="2209800" y="71046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A87A4A8-51DA-5096-E3A5-A46315DE9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73678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ETIOLOGY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Many factors can result in defective mineralization of the osteoid.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For normal mineralization, adequate levels of vitamin D, calcium and phosphate, adequate activity of alkaline phosphatase, a normal PH at the osteoid surface and normal osteoid composition are all necessary. </a:t>
            </a:r>
          </a:p>
          <a:p>
            <a:pPr marL="0" indent="0">
              <a:buNone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most common cause of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osteomalacia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hypophosphataemia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due to hyperparathyroidism secondary to vitamin D deficiency.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45EE6D-F786-3A52-2881-946E8082CC8A}"/>
              </a:ext>
            </a:extLst>
          </p:cNvPr>
          <p:cNvSpPr/>
          <p:nvPr/>
        </p:nvSpPr>
        <p:spPr>
          <a:xfrm>
            <a:off x="2209800" y="71046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58F5D52-3BB2-C934-4A3A-431FF36F0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The most common cause of vitamin D deficiency worldwide is dietary deficiency.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Bread, milk and cereals in high- income countries are now fortified with vitamin D.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 Vitamin D is produced in the skin through the action of sunlight on 7- dehydrocholesterol . </a:t>
            </a:r>
          </a:p>
          <a:p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Lack of sun exposure can lead to vitamin D deficiency, especially in individuals living in temperate regions who keep large parts of the skin covered throughout the year.</a:t>
            </a:r>
          </a:p>
          <a:p>
            <a:endParaRPr lang="en-US" sz="21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B4EE76-746E-825D-8EAC-DA3CBBAC4ED2}"/>
              </a:ext>
            </a:extLst>
          </p:cNvPr>
          <p:cNvSpPr/>
          <p:nvPr/>
        </p:nvSpPr>
        <p:spPr>
          <a:xfrm>
            <a:off x="2209800" y="57794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F006621-7B63-DE14-7160-9D3201CE2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27" y="2203079"/>
            <a:ext cx="8284260" cy="458387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Vitamin D is a fat- soluble vitamin, so gastrointestinal disease can result in malabsorption.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Gastrectomy, various forms of bariatric surgery, cystic fibrosis, coeliac disease, Crohn’s disease and primary biliary cirrhosis are well- recognized causes.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Due to the intimate involvement of the kidney in phosphate balance, a number of causes of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osteomalacia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mediated by the kidney 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Primary renal phosphate wasting occurs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tumour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induced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osteomalacia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multiple myeloma and Fanconi’s syndrome.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Proximal (type 2) renal tubular acidosis can cause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osteomalacia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due to both renal phosphate wasting and abnormal osteoid pH secondary to metabolic acidosis.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383CA-9224-9136-CC72-05307076E00E}"/>
              </a:ext>
            </a:extLst>
          </p:cNvPr>
          <p:cNvSpPr/>
          <p:nvPr/>
        </p:nvSpPr>
        <p:spPr>
          <a:xfrm>
            <a:off x="2209800" y="71046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6F3BCB4-A163-5446-DDA2-F6B4233CE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8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6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CAUSES OF RICKETS/OSTEOMALACIA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6161"/>
            <a:ext cx="8458200" cy="518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D633F0-0A1C-8606-1FA2-4010A3AFB593}"/>
              </a:ext>
            </a:extLst>
          </p:cNvPr>
          <p:cNvSpPr/>
          <p:nvPr/>
        </p:nvSpPr>
        <p:spPr>
          <a:xfrm>
            <a:off x="2628900" y="178724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65A2068-11A9-887F-2C63-A2B67623E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" y="62841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9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CAUSES OF RICKETS/OSTEOMALACIA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7" y="1295400"/>
            <a:ext cx="85153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D633F0-0A1C-8606-1FA2-4010A3AFB593}"/>
              </a:ext>
            </a:extLst>
          </p:cNvPr>
          <p:cNvSpPr/>
          <p:nvPr/>
        </p:nvSpPr>
        <p:spPr>
          <a:xfrm>
            <a:off x="2639232" y="111954"/>
            <a:ext cx="3886200" cy="43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618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1351</Words>
  <Application>Microsoft Office PowerPoint</Application>
  <PresentationFormat>On-screen Show (4:3)</PresentationFormat>
  <Paragraphs>161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Book Antiqua</vt:lpstr>
      <vt:lpstr>Calibri</vt:lpstr>
      <vt:lpstr>Wingdings</vt:lpstr>
      <vt:lpstr>Office Theme</vt:lpstr>
      <vt:lpstr>Clarity</vt:lpstr>
      <vt:lpstr>PowerPoint Presentation</vt:lpstr>
      <vt:lpstr>PowerPoint Presentation</vt:lpstr>
      <vt:lpstr>RICKETS AND OSTEOMALACIA</vt:lpstr>
      <vt:lpstr>DEFINITION </vt:lpstr>
      <vt:lpstr>ETIOLOGY</vt:lpstr>
      <vt:lpstr>PowerPoint Presentation</vt:lpstr>
      <vt:lpstr>PowerPoint Presentation</vt:lpstr>
      <vt:lpstr> CAUSES OF RICKETS/OSTEOMALACIA</vt:lpstr>
      <vt:lpstr>CAUSES OF RICKETS/OSTEOMALACIA</vt:lpstr>
      <vt:lpstr>VITAMIN D METABOLISM</vt:lpstr>
      <vt:lpstr>CLINICAL FEATURES</vt:lpstr>
      <vt:lpstr>PowerPoint Presentation</vt:lpstr>
      <vt:lpstr>INVESTIGATIONS</vt:lpstr>
      <vt:lpstr>PowerPoint Presentation</vt:lpstr>
      <vt:lpstr>RICKETS AND OSTEOMALACIA </vt:lpstr>
      <vt:lpstr>PowerPoint Presentation</vt:lpstr>
      <vt:lpstr>PowerPoint Presentation</vt:lpstr>
      <vt:lpstr>MANAGEMENT</vt:lpstr>
      <vt:lpstr>PowerPoint Presentation</vt:lpstr>
      <vt:lpstr>PowerPoint Presentation</vt:lpstr>
      <vt:lpstr>PowerPoint Presentation</vt:lpstr>
      <vt:lpstr>FURTHER READING </vt:lpstr>
      <vt:lpstr>POLYARTHRITIS</vt:lpstr>
      <vt:lpstr>Arthritis    vs   Arthralgia</vt:lpstr>
      <vt:lpstr>PowerPoint Presentation</vt:lpstr>
      <vt:lpstr>CAUSES </vt:lpstr>
      <vt:lpstr>PowerPoint Presentation</vt:lpstr>
      <vt:lpstr>PowerPoint Presentation</vt:lpstr>
      <vt:lpstr>PowerPoint Presentation</vt:lpstr>
      <vt:lpstr>TOOLS FOR EVALUATION OF JOINT PAIN</vt:lpstr>
      <vt:lpstr>CLINICAL ASSESSMENT</vt:lpstr>
      <vt:lpstr>PowerPoint Presentation</vt:lpstr>
      <vt:lpstr>PowerPoint Presentation</vt:lpstr>
      <vt:lpstr>INVESTIGATIONS</vt:lpstr>
      <vt:lpstr>MANAGEMENT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umer</dc:creator>
  <cp:lastModifiedBy>Malik Shehr Yar</cp:lastModifiedBy>
  <cp:revision>64</cp:revision>
  <dcterms:created xsi:type="dcterms:W3CDTF">2023-04-01T09:22:05Z</dcterms:created>
  <dcterms:modified xsi:type="dcterms:W3CDTF">2025-04-22T05:19:54Z</dcterms:modified>
</cp:coreProperties>
</file>