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634" r:id="rId2"/>
    <p:sldId id="294" r:id="rId3"/>
    <p:sldId id="293" r:id="rId4"/>
    <p:sldId id="296" r:id="rId5"/>
    <p:sldId id="295" r:id="rId6"/>
    <p:sldId id="667" r:id="rId7"/>
    <p:sldId id="639" r:id="rId8"/>
    <p:sldId id="665" r:id="rId9"/>
    <p:sldId id="649" r:id="rId10"/>
    <p:sldId id="585" r:id="rId11"/>
    <p:sldId id="642" r:id="rId12"/>
    <p:sldId id="650" r:id="rId13"/>
    <p:sldId id="647" r:id="rId14"/>
    <p:sldId id="657" r:id="rId15"/>
    <p:sldId id="643" r:id="rId16"/>
    <p:sldId id="656" r:id="rId17"/>
    <p:sldId id="658" r:id="rId18"/>
    <p:sldId id="641" r:id="rId19"/>
    <p:sldId id="666" r:id="rId20"/>
    <p:sldId id="664" r:id="rId21"/>
    <p:sldId id="662" r:id="rId22"/>
    <p:sldId id="661" r:id="rId23"/>
    <p:sldId id="660" r:id="rId24"/>
    <p:sldId id="659" r:id="rId25"/>
    <p:sldId id="663" r:id="rId26"/>
    <p:sldId id="655" r:id="rId27"/>
    <p:sldId id="567" r:id="rId28"/>
    <p:sldId id="582" r:id="rId29"/>
    <p:sldId id="55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25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91" autoAdjust="0"/>
  </p:normalViewPr>
  <p:slideViewPr>
    <p:cSldViewPr snapToGrid="0">
      <p:cViewPr varScale="1">
        <p:scale>
          <a:sx n="80" d="100"/>
          <a:sy n="80" d="100"/>
        </p:scale>
        <p:origin x="378" y="90"/>
      </p:cViewPr>
      <p:guideLst/>
    </p:cSldViewPr>
  </p:slideViewPr>
  <p:outlineViewPr>
    <p:cViewPr>
      <p:scale>
        <a:sx n="33" d="100"/>
        <a:sy n="33" d="100"/>
      </p:scale>
      <p:origin x="0" y="-259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CEBA05-2F10-437E-89B2-54F4D9FAF478}" type="doc">
      <dgm:prSet loTypeId="urn:microsoft.com/office/officeart/2005/8/layout/gear1#1" loCatId="cycle" qsTypeId="urn:microsoft.com/office/officeart/2005/8/quickstyle/3d5" qsCatId="3D" csTypeId="urn:microsoft.com/office/officeart/2005/8/colors/colorful4" csCatId="colorful" phldr="1"/>
      <dgm:spPr/>
    </dgm:pt>
    <dgm:pt modelId="{DACAB5BA-B8B4-4D66-8B11-1D02259E020B}">
      <dgm:prSet phldrT="[Text]"/>
      <dgm:spPr/>
      <dgm:t>
        <a:bodyPr/>
        <a:lstStyle/>
        <a:p>
          <a:pPr algn="ctr"/>
          <a:r>
            <a:rPr lang="en-US" b="1" dirty="0">
              <a:latin typeface="Arial Black" pitchFamily="34" charset="0"/>
            </a:rPr>
            <a:t>Wisdom</a:t>
          </a:r>
        </a:p>
      </dgm:t>
    </dgm:pt>
    <dgm:pt modelId="{D76093C5-B96B-4182-8418-CFDB341D2418}" type="parTrans" cxnId="{0F63D9BC-9028-4C84-92D9-B4BDAB4F1E91}">
      <dgm:prSet/>
      <dgm:spPr/>
      <dgm:t>
        <a:bodyPr/>
        <a:lstStyle/>
        <a:p>
          <a:pPr algn="ctr"/>
          <a:endParaRPr lang="en-US"/>
        </a:p>
      </dgm:t>
    </dgm:pt>
    <dgm:pt modelId="{23718C41-0A1F-40BF-86BE-8A5476EC271E}" type="sibTrans" cxnId="{0F63D9BC-9028-4C84-92D9-B4BDAB4F1E91}">
      <dgm:prSet/>
      <dgm:spPr/>
      <dgm:t>
        <a:bodyPr/>
        <a:lstStyle/>
        <a:p>
          <a:pPr algn="ctr"/>
          <a:endParaRPr lang="en-US"/>
        </a:p>
      </dgm:t>
    </dgm:pt>
    <dgm:pt modelId="{663C1E13-76F9-4B70-A2F2-CA23180743CE}">
      <dgm:prSet phldrT="[Text]"/>
      <dgm:spPr/>
      <dgm:t>
        <a:bodyPr/>
        <a:lstStyle/>
        <a:p>
          <a:pPr algn="ctr"/>
          <a:r>
            <a:rPr lang="en-US" dirty="0">
              <a:latin typeface="Arial Black" pitchFamily="34" charset="0"/>
            </a:rPr>
            <a:t>Truth</a:t>
          </a:r>
          <a:r>
            <a:rPr lang="en-US" dirty="0"/>
            <a:t> </a:t>
          </a:r>
        </a:p>
      </dgm:t>
    </dgm:pt>
    <dgm:pt modelId="{637C3D51-3F4B-4277-8185-724806355FF8}" type="parTrans" cxnId="{32FAE72D-29B2-4404-A917-2C4136EE3C4F}">
      <dgm:prSet/>
      <dgm:spPr/>
      <dgm:t>
        <a:bodyPr/>
        <a:lstStyle/>
        <a:p>
          <a:pPr algn="ctr"/>
          <a:endParaRPr lang="en-US"/>
        </a:p>
      </dgm:t>
    </dgm:pt>
    <dgm:pt modelId="{188C389E-9423-41DE-9C5E-D4A7E95C7E62}" type="sibTrans" cxnId="{32FAE72D-29B2-4404-A917-2C4136EE3C4F}">
      <dgm:prSet/>
      <dgm:spPr/>
      <dgm:t>
        <a:bodyPr/>
        <a:lstStyle/>
        <a:p>
          <a:pPr algn="ctr"/>
          <a:endParaRPr lang="en-US"/>
        </a:p>
      </dgm:t>
    </dgm:pt>
    <dgm:pt modelId="{399ACE2F-90C5-48B1-9E65-700A32562848}">
      <dgm:prSet phldrT="[Text]"/>
      <dgm:spPr/>
      <dgm:t>
        <a:bodyPr/>
        <a:lstStyle/>
        <a:p>
          <a:pPr algn="ctr"/>
          <a:r>
            <a:rPr lang="en-US" b="1" dirty="0">
              <a:latin typeface="Arial Black" pitchFamily="34" charset="0"/>
            </a:rPr>
            <a:t>Servic</a:t>
          </a:r>
          <a:r>
            <a:rPr lang="en-US" dirty="0">
              <a:latin typeface="Arial Black" pitchFamily="34" charset="0"/>
            </a:rPr>
            <a:t>e</a:t>
          </a:r>
          <a:r>
            <a:rPr lang="en-US" dirty="0"/>
            <a:t> </a:t>
          </a:r>
        </a:p>
      </dgm:t>
    </dgm:pt>
    <dgm:pt modelId="{1911F9CB-1EEA-4FFD-A302-90DCBC7D11BE}" type="parTrans" cxnId="{7C4913C1-9DC8-4658-A4FC-A894F8F82CF0}">
      <dgm:prSet/>
      <dgm:spPr/>
      <dgm:t>
        <a:bodyPr/>
        <a:lstStyle/>
        <a:p>
          <a:pPr algn="ctr"/>
          <a:endParaRPr lang="en-US"/>
        </a:p>
      </dgm:t>
    </dgm:pt>
    <dgm:pt modelId="{DA82EADB-2721-42A0-95EA-F9B5521A38A6}" type="sibTrans" cxnId="{7C4913C1-9DC8-4658-A4FC-A894F8F82CF0}">
      <dgm:prSet/>
      <dgm:spPr/>
      <dgm:t>
        <a:bodyPr/>
        <a:lstStyle/>
        <a:p>
          <a:pPr algn="ctr"/>
          <a:endParaRPr lang="en-US"/>
        </a:p>
      </dgm:t>
    </dgm:pt>
    <dgm:pt modelId="{5ED88519-AC6C-4AA3-B76D-812B93A167E4}" type="pres">
      <dgm:prSet presAssocID="{F9CEBA05-2F10-437E-89B2-54F4D9FAF478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87622A90-D0D8-4EA3-BC0D-D537801AF2B1}" type="pres">
      <dgm:prSet presAssocID="{DACAB5BA-B8B4-4D66-8B11-1D02259E020B}" presName="gear1" presStyleLbl="node1" presStyleIdx="0" presStyleCnt="3" custLinFactNeighborX="-220" custLinFactNeighborY="-220">
        <dgm:presLayoutVars>
          <dgm:chMax val="1"/>
          <dgm:bulletEnabled val="1"/>
        </dgm:presLayoutVars>
      </dgm:prSet>
      <dgm:spPr/>
    </dgm:pt>
    <dgm:pt modelId="{B6B6B41B-120B-4968-AB6A-FC6E7C8EF3C0}" type="pres">
      <dgm:prSet presAssocID="{DACAB5BA-B8B4-4D66-8B11-1D02259E020B}" presName="gear1srcNode" presStyleLbl="node1" presStyleIdx="0" presStyleCnt="3"/>
      <dgm:spPr/>
    </dgm:pt>
    <dgm:pt modelId="{8BC64EA7-2794-42B6-96C9-F39A52CB985A}" type="pres">
      <dgm:prSet presAssocID="{DACAB5BA-B8B4-4D66-8B11-1D02259E020B}" presName="gear1dstNode" presStyleLbl="node1" presStyleIdx="0" presStyleCnt="3"/>
      <dgm:spPr/>
    </dgm:pt>
    <dgm:pt modelId="{93300324-D62F-4E58-B882-734182BDB462}" type="pres">
      <dgm:prSet presAssocID="{663C1E13-76F9-4B70-A2F2-CA23180743CE}" presName="gear2" presStyleLbl="node1" presStyleIdx="1" presStyleCnt="3">
        <dgm:presLayoutVars>
          <dgm:chMax val="1"/>
          <dgm:bulletEnabled val="1"/>
        </dgm:presLayoutVars>
      </dgm:prSet>
      <dgm:spPr/>
    </dgm:pt>
    <dgm:pt modelId="{B9330EE9-43E4-4FD4-8144-E92B1DD0FCDF}" type="pres">
      <dgm:prSet presAssocID="{663C1E13-76F9-4B70-A2F2-CA23180743CE}" presName="gear2srcNode" presStyleLbl="node1" presStyleIdx="1" presStyleCnt="3"/>
      <dgm:spPr/>
    </dgm:pt>
    <dgm:pt modelId="{4822A78E-EAEC-401F-941A-3A84E13E2357}" type="pres">
      <dgm:prSet presAssocID="{663C1E13-76F9-4B70-A2F2-CA23180743CE}" presName="gear2dstNode" presStyleLbl="node1" presStyleIdx="1" presStyleCnt="3"/>
      <dgm:spPr/>
    </dgm:pt>
    <dgm:pt modelId="{59EDF28D-6C67-49D0-B5A1-DE5C3CBA2292}" type="pres">
      <dgm:prSet presAssocID="{399ACE2F-90C5-48B1-9E65-700A32562848}" presName="gear3" presStyleLbl="node1" presStyleIdx="2" presStyleCnt="3"/>
      <dgm:spPr/>
    </dgm:pt>
    <dgm:pt modelId="{23DC08E4-3725-4448-BFFF-1CCEA2F2987E}" type="pres">
      <dgm:prSet presAssocID="{399ACE2F-90C5-48B1-9E65-700A32562848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7D3EFDB4-E5D1-439A-86D8-1FCF80D959BA}" type="pres">
      <dgm:prSet presAssocID="{399ACE2F-90C5-48B1-9E65-700A32562848}" presName="gear3srcNode" presStyleLbl="node1" presStyleIdx="2" presStyleCnt="3"/>
      <dgm:spPr/>
    </dgm:pt>
    <dgm:pt modelId="{9815588C-16D0-4475-B64C-847FC87C8C32}" type="pres">
      <dgm:prSet presAssocID="{399ACE2F-90C5-48B1-9E65-700A32562848}" presName="gear3dstNode" presStyleLbl="node1" presStyleIdx="2" presStyleCnt="3"/>
      <dgm:spPr/>
    </dgm:pt>
    <dgm:pt modelId="{398423B3-DD54-4226-99D7-017EFC1488DF}" type="pres">
      <dgm:prSet presAssocID="{23718C41-0A1F-40BF-86BE-8A5476EC271E}" presName="connector1" presStyleLbl="sibTrans2D1" presStyleIdx="0" presStyleCnt="3"/>
      <dgm:spPr/>
    </dgm:pt>
    <dgm:pt modelId="{6DF3A3A0-5919-4E69-80DD-61760D6340A0}" type="pres">
      <dgm:prSet presAssocID="{188C389E-9423-41DE-9C5E-D4A7E95C7E62}" presName="connector2" presStyleLbl="sibTrans2D1" presStyleIdx="1" presStyleCnt="3"/>
      <dgm:spPr/>
    </dgm:pt>
    <dgm:pt modelId="{A09CEA93-9338-4361-A5E6-CF85B6019F5A}" type="pres">
      <dgm:prSet presAssocID="{DA82EADB-2721-42A0-95EA-F9B5521A38A6}" presName="connector3" presStyleLbl="sibTrans2D1" presStyleIdx="2" presStyleCnt="3"/>
      <dgm:spPr/>
    </dgm:pt>
  </dgm:ptLst>
  <dgm:cxnLst>
    <dgm:cxn modelId="{E514B608-1A43-4F01-BC39-35CBFF3FCD92}" type="presOf" srcId="{399ACE2F-90C5-48B1-9E65-700A32562848}" destId="{9815588C-16D0-4475-B64C-847FC87C8C32}" srcOrd="3" destOrd="0" presId="urn:microsoft.com/office/officeart/2005/8/layout/gear1#1"/>
    <dgm:cxn modelId="{134F420E-AF9E-4DCC-B90E-DA325B528363}" type="presOf" srcId="{188C389E-9423-41DE-9C5E-D4A7E95C7E62}" destId="{6DF3A3A0-5919-4E69-80DD-61760D6340A0}" srcOrd="0" destOrd="0" presId="urn:microsoft.com/office/officeart/2005/8/layout/gear1#1"/>
    <dgm:cxn modelId="{32FAE72D-29B2-4404-A917-2C4136EE3C4F}" srcId="{F9CEBA05-2F10-437E-89B2-54F4D9FAF478}" destId="{663C1E13-76F9-4B70-A2F2-CA23180743CE}" srcOrd="1" destOrd="0" parTransId="{637C3D51-3F4B-4277-8185-724806355FF8}" sibTransId="{188C389E-9423-41DE-9C5E-D4A7E95C7E62}"/>
    <dgm:cxn modelId="{D6DCA353-0E07-4685-A17E-384EC95548A4}" type="presOf" srcId="{DACAB5BA-B8B4-4D66-8B11-1D02259E020B}" destId="{8BC64EA7-2794-42B6-96C9-F39A52CB985A}" srcOrd="2" destOrd="0" presId="urn:microsoft.com/office/officeart/2005/8/layout/gear1#1"/>
    <dgm:cxn modelId="{55FB9358-B815-4597-AE1F-419064582648}" type="presOf" srcId="{399ACE2F-90C5-48B1-9E65-700A32562848}" destId="{23DC08E4-3725-4448-BFFF-1CCEA2F2987E}" srcOrd="1" destOrd="0" presId="urn:microsoft.com/office/officeart/2005/8/layout/gear1#1"/>
    <dgm:cxn modelId="{C775E28C-11C8-484E-AEE1-60CC9EB2E91A}" type="presOf" srcId="{23718C41-0A1F-40BF-86BE-8A5476EC271E}" destId="{398423B3-DD54-4226-99D7-017EFC1488DF}" srcOrd="0" destOrd="0" presId="urn:microsoft.com/office/officeart/2005/8/layout/gear1#1"/>
    <dgm:cxn modelId="{6AFE6390-7261-4883-9F92-0892828180A4}" type="presOf" srcId="{663C1E13-76F9-4B70-A2F2-CA23180743CE}" destId="{93300324-D62F-4E58-B882-734182BDB462}" srcOrd="0" destOrd="0" presId="urn:microsoft.com/office/officeart/2005/8/layout/gear1#1"/>
    <dgm:cxn modelId="{690D809A-0C22-4449-A2EA-26B9568F39AB}" type="presOf" srcId="{F9CEBA05-2F10-437E-89B2-54F4D9FAF478}" destId="{5ED88519-AC6C-4AA3-B76D-812B93A167E4}" srcOrd="0" destOrd="0" presId="urn:microsoft.com/office/officeart/2005/8/layout/gear1#1"/>
    <dgm:cxn modelId="{921042AD-9809-474A-9709-45A325F664D6}" type="presOf" srcId="{DACAB5BA-B8B4-4D66-8B11-1D02259E020B}" destId="{B6B6B41B-120B-4968-AB6A-FC6E7C8EF3C0}" srcOrd="1" destOrd="0" presId="urn:microsoft.com/office/officeart/2005/8/layout/gear1#1"/>
    <dgm:cxn modelId="{EB0EA3B1-350C-4E5D-94F4-CF183BF2B8C9}" type="presOf" srcId="{399ACE2F-90C5-48B1-9E65-700A32562848}" destId="{7D3EFDB4-E5D1-439A-86D8-1FCF80D959BA}" srcOrd="2" destOrd="0" presId="urn:microsoft.com/office/officeart/2005/8/layout/gear1#1"/>
    <dgm:cxn modelId="{0F63D9BC-9028-4C84-92D9-B4BDAB4F1E91}" srcId="{F9CEBA05-2F10-437E-89B2-54F4D9FAF478}" destId="{DACAB5BA-B8B4-4D66-8B11-1D02259E020B}" srcOrd="0" destOrd="0" parTransId="{D76093C5-B96B-4182-8418-CFDB341D2418}" sibTransId="{23718C41-0A1F-40BF-86BE-8A5476EC271E}"/>
    <dgm:cxn modelId="{7C4913C1-9DC8-4658-A4FC-A894F8F82CF0}" srcId="{F9CEBA05-2F10-437E-89B2-54F4D9FAF478}" destId="{399ACE2F-90C5-48B1-9E65-700A32562848}" srcOrd="2" destOrd="0" parTransId="{1911F9CB-1EEA-4FFD-A302-90DCBC7D11BE}" sibTransId="{DA82EADB-2721-42A0-95EA-F9B5521A38A6}"/>
    <dgm:cxn modelId="{639213CB-EC6B-402D-9526-8F347295E121}" type="presOf" srcId="{DA82EADB-2721-42A0-95EA-F9B5521A38A6}" destId="{A09CEA93-9338-4361-A5E6-CF85B6019F5A}" srcOrd="0" destOrd="0" presId="urn:microsoft.com/office/officeart/2005/8/layout/gear1#1"/>
    <dgm:cxn modelId="{56CB5FD0-5DF1-43A4-BD5F-DD2B31CB6951}" type="presOf" srcId="{DACAB5BA-B8B4-4D66-8B11-1D02259E020B}" destId="{87622A90-D0D8-4EA3-BC0D-D537801AF2B1}" srcOrd="0" destOrd="0" presId="urn:microsoft.com/office/officeart/2005/8/layout/gear1#1"/>
    <dgm:cxn modelId="{3D1521D3-571D-4A2A-989E-30559A2F8492}" type="presOf" srcId="{663C1E13-76F9-4B70-A2F2-CA23180743CE}" destId="{B9330EE9-43E4-4FD4-8144-E92B1DD0FCDF}" srcOrd="1" destOrd="0" presId="urn:microsoft.com/office/officeart/2005/8/layout/gear1#1"/>
    <dgm:cxn modelId="{E7776CD8-4397-43B1-97CE-42D375769CED}" type="presOf" srcId="{399ACE2F-90C5-48B1-9E65-700A32562848}" destId="{59EDF28D-6C67-49D0-B5A1-DE5C3CBA2292}" srcOrd="0" destOrd="0" presId="urn:microsoft.com/office/officeart/2005/8/layout/gear1#1"/>
    <dgm:cxn modelId="{6C5009F8-821F-408F-890B-D5CB475936D5}" type="presOf" srcId="{663C1E13-76F9-4B70-A2F2-CA23180743CE}" destId="{4822A78E-EAEC-401F-941A-3A84E13E2357}" srcOrd="2" destOrd="0" presId="urn:microsoft.com/office/officeart/2005/8/layout/gear1#1"/>
    <dgm:cxn modelId="{E4371373-4852-4359-8799-E40B868EEC1A}" type="presParOf" srcId="{5ED88519-AC6C-4AA3-B76D-812B93A167E4}" destId="{87622A90-D0D8-4EA3-BC0D-D537801AF2B1}" srcOrd="0" destOrd="0" presId="urn:microsoft.com/office/officeart/2005/8/layout/gear1#1"/>
    <dgm:cxn modelId="{6FDB978D-BCF4-4323-B4B3-A0F51651AB3B}" type="presParOf" srcId="{5ED88519-AC6C-4AA3-B76D-812B93A167E4}" destId="{B6B6B41B-120B-4968-AB6A-FC6E7C8EF3C0}" srcOrd="1" destOrd="0" presId="urn:microsoft.com/office/officeart/2005/8/layout/gear1#1"/>
    <dgm:cxn modelId="{919DD3EE-2E1F-4BE7-B8A8-83A5C432BB8A}" type="presParOf" srcId="{5ED88519-AC6C-4AA3-B76D-812B93A167E4}" destId="{8BC64EA7-2794-42B6-96C9-F39A52CB985A}" srcOrd="2" destOrd="0" presId="urn:microsoft.com/office/officeart/2005/8/layout/gear1#1"/>
    <dgm:cxn modelId="{647802D0-F03B-46F9-9FDE-104D7A719919}" type="presParOf" srcId="{5ED88519-AC6C-4AA3-B76D-812B93A167E4}" destId="{93300324-D62F-4E58-B882-734182BDB462}" srcOrd="3" destOrd="0" presId="urn:microsoft.com/office/officeart/2005/8/layout/gear1#1"/>
    <dgm:cxn modelId="{B030E28D-63BE-4D8F-A7B8-8452CD9A3AC3}" type="presParOf" srcId="{5ED88519-AC6C-4AA3-B76D-812B93A167E4}" destId="{B9330EE9-43E4-4FD4-8144-E92B1DD0FCDF}" srcOrd="4" destOrd="0" presId="urn:microsoft.com/office/officeart/2005/8/layout/gear1#1"/>
    <dgm:cxn modelId="{72931D25-80D8-4F67-BFF1-40154819D512}" type="presParOf" srcId="{5ED88519-AC6C-4AA3-B76D-812B93A167E4}" destId="{4822A78E-EAEC-401F-941A-3A84E13E2357}" srcOrd="5" destOrd="0" presId="urn:microsoft.com/office/officeart/2005/8/layout/gear1#1"/>
    <dgm:cxn modelId="{F229087B-9125-4924-B0E9-49F969B61883}" type="presParOf" srcId="{5ED88519-AC6C-4AA3-B76D-812B93A167E4}" destId="{59EDF28D-6C67-49D0-B5A1-DE5C3CBA2292}" srcOrd="6" destOrd="0" presId="urn:microsoft.com/office/officeart/2005/8/layout/gear1#1"/>
    <dgm:cxn modelId="{512387B7-9C7A-4F41-BBC9-8B9BA67D3294}" type="presParOf" srcId="{5ED88519-AC6C-4AA3-B76D-812B93A167E4}" destId="{23DC08E4-3725-4448-BFFF-1CCEA2F2987E}" srcOrd="7" destOrd="0" presId="urn:microsoft.com/office/officeart/2005/8/layout/gear1#1"/>
    <dgm:cxn modelId="{AC2017B4-4323-4A5F-8621-0C9A58F7200F}" type="presParOf" srcId="{5ED88519-AC6C-4AA3-B76D-812B93A167E4}" destId="{7D3EFDB4-E5D1-439A-86D8-1FCF80D959BA}" srcOrd="8" destOrd="0" presId="urn:microsoft.com/office/officeart/2005/8/layout/gear1#1"/>
    <dgm:cxn modelId="{63CEBE68-41E1-4FA6-80C1-A8045CE157E9}" type="presParOf" srcId="{5ED88519-AC6C-4AA3-B76D-812B93A167E4}" destId="{9815588C-16D0-4475-B64C-847FC87C8C32}" srcOrd="9" destOrd="0" presId="urn:microsoft.com/office/officeart/2005/8/layout/gear1#1"/>
    <dgm:cxn modelId="{C455AD38-DB3D-492B-B4C0-D16CF2C6B83A}" type="presParOf" srcId="{5ED88519-AC6C-4AA3-B76D-812B93A167E4}" destId="{398423B3-DD54-4226-99D7-017EFC1488DF}" srcOrd="10" destOrd="0" presId="urn:microsoft.com/office/officeart/2005/8/layout/gear1#1"/>
    <dgm:cxn modelId="{0A28EB82-775C-45DB-8965-D056969F2866}" type="presParOf" srcId="{5ED88519-AC6C-4AA3-B76D-812B93A167E4}" destId="{6DF3A3A0-5919-4E69-80DD-61760D6340A0}" srcOrd="11" destOrd="0" presId="urn:microsoft.com/office/officeart/2005/8/layout/gear1#1"/>
    <dgm:cxn modelId="{C5CB09D3-FC3A-49A1-8249-D562C801FB08}" type="presParOf" srcId="{5ED88519-AC6C-4AA3-B76D-812B93A167E4}" destId="{A09CEA93-9338-4361-A5E6-CF85B6019F5A}" srcOrd="12" destOrd="0" presId="urn:microsoft.com/office/officeart/2005/8/layout/gear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622A90-D0D8-4EA3-BC0D-D537801AF2B1}">
      <dsp:nvSpPr>
        <dsp:cNvPr id="0" name=""/>
        <dsp:cNvSpPr/>
      </dsp:nvSpPr>
      <dsp:spPr>
        <a:xfrm>
          <a:off x="846395" y="1391398"/>
          <a:ext cx="1037271" cy="1037271"/>
        </a:xfrm>
        <a:prstGeom prst="gear9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latin typeface="Arial Black" pitchFamily="34" charset="0"/>
            </a:rPr>
            <a:t>Wisdom</a:t>
          </a:r>
        </a:p>
      </dsp:txBody>
      <dsp:txXfrm>
        <a:off x="1054933" y="1634374"/>
        <a:ext cx="620195" cy="533178"/>
      </dsp:txXfrm>
    </dsp:sp>
    <dsp:sp modelId="{93300324-D62F-4E58-B882-734182BDB462}">
      <dsp:nvSpPr>
        <dsp:cNvPr id="0" name=""/>
        <dsp:cNvSpPr/>
      </dsp:nvSpPr>
      <dsp:spPr>
        <a:xfrm>
          <a:off x="245173" y="1148507"/>
          <a:ext cx="754379" cy="754379"/>
        </a:xfrm>
        <a:prstGeom prst="gear6">
          <a:avLst/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 dirty="0">
              <a:latin typeface="Arial Black" pitchFamily="34" charset="0"/>
            </a:rPr>
            <a:t>Truth</a:t>
          </a:r>
          <a:r>
            <a:rPr lang="en-US" sz="700" kern="1200" dirty="0"/>
            <a:t> </a:t>
          </a:r>
        </a:p>
      </dsp:txBody>
      <dsp:txXfrm>
        <a:off x="435090" y="1339572"/>
        <a:ext cx="374545" cy="372249"/>
      </dsp:txXfrm>
    </dsp:sp>
    <dsp:sp modelId="{59EDF28D-6C67-49D0-B5A1-DE5C3CBA2292}">
      <dsp:nvSpPr>
        <dsp:cNvPr id="0" name=""/>
        <dsp:cNvSpPr/>
      </dsp:nvSpPr>
      <dsp:spPr>
        <a:xfrm rot="20700000">
          <a:off x="667702" y="628062"/>
          <a:ext cx="739138" cy="739138"/>
        </a:xfrm>
        <a:prstGeom prst="gear6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b="1" kern="1200" dirty="0">
              <a:latin typeface="Arial Black" pitchFamily="34" charset="0"/>
            </a:rPr>
            <a:t>Servic</a:t>
          </a:r>
          <a:r>
            <a:rPr lang="en-US" sz="700" kern="1200" dirty="0">
              <a:latin typeface="Arial Black" pitchFamily="34" charset="0"/>
            </a:rPr>
            <a:t>e</a:t>
          </a:r>
          <a:r>
            <a:rPr lang="en-US" sz="700" kern="1200" dirty="0"/>
            <a:t> </a:t>
          </a:r>
        </a:p>
      </dsp:txBody>
      <dsp:txXfrm rot="-20700000">
        <a:off x="829817" y="790176"/>
        <a:ext cx="414908" cy="414908"/>
      </dsp:txXfrm>
    </dsp:sp>
    <dsp:sp modelId="{398423B3-DD54-4226-99D7-017EFC1488DF}">
      <dsp:nvSpPr>
        <dsp:cNvPr id="0" name=""/>
        <dsp:cNvSpPr/>
      </dsp:nvSpPr>
      <dsp:spPr>
        <a:xfrm>
          <a:off x="745951" y="1249747"/>
          <a:ext cx="1327708" cy="1327708"/>
        </a:xfrm>
        <a:prstGeom prst="circularArrow">
          <a:avLst>
            <a:gd name="adj1" fmla="val 4687"/>
            <a:gd name="adj2" fmla="val 299029"/>
            <a:gd name="adj3" fmla="val 2411686"/>
            <a:gd name="adj4" fmla="val 16108213"/>
            <a:gd name="adj5" fmla="val 546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F3A3A0-5919-4E69-80DD-61760D6340A0}">
      <dsp:nvSpPr>
        <dsp:cNvPr id="0" name=""/>
        <dsp:cNvSpPr/>
      </dsp:nvSpPr>
      <dsp:spPr>
        <a:xfrm>
          <a:off x="111574" y="991497"/>
          <a:ext cx="964662" cy="96466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4">
            <a:hueOff val="4900445"/>
            <a:satOff val="-20388"/>
            <a:lumOff val="4804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9CEA93-9338-4361-A5E6-CF85B6019F5A}">
      <dsp:nvSpPr>
        <dsp:cNvPr id="0" name=""/>
        <dsp:cNvSpPr/>
      </dsp:nvSpPr>
      <dsp:spPr>
        <a:xfrm>
          <a:off x="496732" y="476069"/>
          <a:ext cx="1040100" cy="1040100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#1">
  <dgm:title val=""/>
  <dgm:desc val=""/>
  <dgm:catLst>
    <dgm:cat type="relationship" pri="109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18T15:39:16.48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5-18T15:39:24.94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1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09B391-70E7-4610-ADCC-9ED915F6B5A7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240B55-0E87-4761-B106-1E5901D78B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78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240B55-0E87-4761-B106-1E5901D78BA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647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A8D47B-1035-43E0-83ED-86BE238F14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155F58-0275-4E3F-B150-4751E8F9D4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23DFD6-3DD8-4539-9F8D-7BDB3CB1C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E12A9-BD46-4FAB-9634-ABE416A329A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50AD7-309F-44AE-AD30-C1358CCF1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648B5A-D605-4018-86A1-781B13C47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6EE9C-08DF-4FA9-A98B-22BE51D1B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563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A0973-9624-4E61-BBB3-8C9BD7DC6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5B8E6F-0F90-4D38-9293-4028AA5E7D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DAA92-4093-48E1-B38F-2B360304B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E12A9-BD46-4FAB-9634-ABE416A329A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33564-8011-4896-B86D-58B61A494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1233E7-1AA2-4432-8585-C5B2EF9EF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6EE9C-08DF-4FA9-A98B-22BE51D1B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361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7A10F1-097F-4847-B0F8-2D773A4154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DCC741-31F2-44F5-8008-85E7D8D24D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C5AEB8-5F1B-44F8-9774-1E2E77E3C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E12A9-BD46-4FAB-9634-ABE416A329A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54522A-7F1C-4DAA-B4DC-3C977BF98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5DDB2-DA1F-440B-83AD-DC0902E5B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6EE9C-08DF-4FA9-A98B-22BE51D1B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560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6E70B-F8C0-4066-9C3F-9F5783EEF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DA0983-71D0-46AF-BDF2-EBEB54D15F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A7743A-F7A0-4F72-A1C4-5A8166EB6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E12A9-BD46-4FAB-9634-ABE416A329A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C0A6B-E7F6-47D4-93D7-3D79E98D7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91B930-C5EC-4261-B3F1-F4CBE0AB0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6EE9C-08DF-4FA9-A98B-22BE51D1B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111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D2036-6B47-4AE6-8F24-8661D3F2B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709B7-37BE-46CC-AF4A-572D3E686E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A8D749-27CB-49B6-BC16-9ACB13A20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E12A9-BD46-4FAB-9634-ABE416A329A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9C7CFE-954E-43AE-A847-F93E7E851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60C78-F7E8-4C69-A599-D19B185A2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6EE9C-08DF-4FA9-A98B-22BE51D1B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583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543AA-D1E2-498A-A265-6D5189A57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A9BDC1-3BC8-47E0-AA00-0567DA0D61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B69B2F-F8F7-4D54-819C-2C4CB315A6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31A8DD-0FDA-442A-BE34-C7534737D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E12A9-BD46-4FAB-9634-ABE416A329A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70E924-96E0-4383-A810-AE019DDC1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E46A61-F407-4984-825A-12EB448F9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6EE9C-08DF-4FA9-A98B-22BE51D1B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676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91BDE-AF54-43C7-9352-571D553A2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DED2AA-81FF-477D-AC80-9B047C13C3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BBE7DD-E44E-4669-A0FF-73F98EA53C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8B5872-0C80-4AAB-8693-94005AF243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9B0AB9-4905-4B84-BA3D-503D6412AA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42BD6B-E7AD-447E-AF21-94EF3227E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E12A9-BD46-4FAB-9634-ABE416A329A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CDCEB4-FB54-48EC-8C19-10DA0C9C5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244376-45E9-4D15-978B-9EFFC18B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6EE9C-08DF-4FA9-A98B-22BE51D1B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660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7F02A-D62C-43DF-B394-E969E432B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FD488F-DD16-4D6F-B91A-3C7B32C65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E12A9-BD46-4FAB-9634-ABE416A329A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4C8688-2627-428D-BBF6-B76EFEE0E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834628-87B7-4670-9302-737EAA54C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6EE9C-08DF-4FA9-A98B-22BE51D1B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746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3A5E2A-441F-45B2-BCAD-3C0403AAC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E12A9-BD46-4FAB-9634-ABE416A329A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A0D6F4-C58D-4692-AEDC-5E9DBF120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BD8A1A-0776-4E02-8218-04A1152B3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6EE9C-08DF-4FA9-A98B-22BE51D1B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78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8F572-7525-4A97-97E9-33C51BEB0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0A28AC-537F-4DDD-AEA6-7283B4BD3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AFD6A-55D1-4AFC-B305-13FCD1F780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70F730-F3EC-4D1E-B081-1E0D624E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E12A9-BD46-4FAB-9634-ABE416A329A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38AC76-276B-4C87-B8CA-839F84BC5A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3844CF-B20F-4367-9E11-A6B544B2E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6EE9C-08DF-4FA9-A98B-22BE51D1B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573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615B0-A05A-412A-9840-D6F5F6B32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52418B-6A58-4685-99D4-F9ED6F3CE7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4141CA-5936-4E5E-908F-1DCE193334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E96F34-F89B-45AA-8025-B56456F14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E12A9-BD46-4FAB-9634-ABE416A329A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F5FB40-2E81-4F19-9119-4E78BAB28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6B4A79-C1EE-4524-8FE4-9C6FEC042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6EE9C-08DF-4FA9-A98B-22BE51D1B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859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38755B-10CE-49A3-86F8-0CF6C766B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E1AEBC-A094-4264-B0D0-C513137FEE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A213AB-A4C3-49D1-BAF5-5948B17ED7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E12A9-BD46-4FAB-9634-ABE416A329A4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38E0C-FC6F-45BC-BEF3-9EF6DA1340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E82E7B-DCFC-43C6-A632-3DBE7FD2F9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6EE9C-08DF-4FA9-A98B-22BE51D1B0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27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7" Type="http://schemas.openxmlformats.org/officeDocument/2006/relationships/customXml" Target="../ink/ink2.xml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pubmed.ncbi.nlm.nih.gov/?term=THAPA%20P%5BAuthor%5D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609600"/>
            <a:ext cx="1713124" cy="1725318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EBDE22C3-6148-47DD-B6D6-9E6B6B37F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6615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05B04-434C-4DC8-B07D-7BA0E2AB8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950"/>
            <a:ext cx="10515600" cy="4351338"/>
          </a:xfrm>
        </p:spPr>
        <p:txBody>
          <a:bodyPr>
            <a:normAutofit/>
          </a:bodyPr>
          <a:lstStyle/>
          <a:p>
            <a:r>
              <a:rPr lang="en-GB" dirty="0"/>
              <a:t> </a:t>
            </a:r>
            <a:endParaRPr lang="en-GB" b="1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87ED0DE-8C19-4D4F-8E68-F77A5BE4F9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4" t="18254" r="37977" b="8902"/>
          <a:stretch/>
        </p:blipFill>
        <p:spPr bwMode="auto">
          <a:xfrm>
            <a:off x="2803359" y="585349"/>
            <a:ext cx="5570620" cy="6051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C438986-2AC4-44D2-AEC6-8D583934C4BF}"/>
              </a:ext>
            </a:extLst>
          </p:cNvPr>
          <p:cNvSpPr/>
          <p:nvPr/>
        </p:nvSpPr>
        <p:spPr>
          <a:xfrm>
            <a:off x="111494" y="125380"/>
            <a:ext cx="1453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/>
              <a:t>Core Concept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657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94712"/>
            <a:ext cx="8229600" cy="1143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05B04-434C-4DC8-B07D-7BA0E2AB8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	</a:t>
            </a:r>
            <a:endParaRPr lang="en-GB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25E1EA7-48ED-454B-9616-B6E516FED607}"/>
                  </a:ext>
                </a:extLst>
              </p14:cNvPr>
              <p14:cNvContentPartPr/>
              <p14:nvPr/>
            </p14:nvContentPartPr>
            <p14:xfrm>
              <a:off x="8032514" y="4867228"/>
              <a:ext cx="36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25E1EA7-48ED-454B-9616-B6E516FED60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023514" y="485822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45DF015-D763-4A0B-A4E0-25F929F26B14}"/>
                  </a:ext>
                </a:extLst>
              </p14:cNvPr>
              <p14:cNvContentPartPr/>
              <p14:nvPr/>
            </p14:nvContentPartPr>
            <p14:xfrm>
              <a:off x="-844366" y="1096948"/>
              <a:ext cx="36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45DF015-D763-4A0B-A4E0-25F929F26B1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853006" y="1088308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Picture 2">
            <a:extLst>
              <a:ext uri="{FF2B5EF4-FFF2-40B4-BE49-F238E27FC236}">
                <a16:creationId xmlns:a16="http://schemas.microsoft.com/office/drawing/2014/main" id="{FA865B55-793E-4886-9587-803250B538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22"/>
          <a:stretch/>
        </p:blipFill>
        <p:spPr bwMode="auto">
          <a:xfrm>
            <a:off x="3009900" y="1066212"/>
            <a:ext cx="6172199" cy="5564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1A1BD81-8388-44C4-A04D-79D5271CC6D3}"/>
              </a:ext>
            </a:extLst>
          </p:cNvPr>
          <p:cNvSpPr/>
          <p:nvPr/>
        </p:nvSpPr>
        <p:spPr>
          <a:xfrm>
            <a:off x="111494" y="310046"/>
            <a:ext cx="1453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/>
              <a:t>Core Concept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319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0989" y="137106"/>
            <a:ext cx="2499421" cy="993936"/>
          </a:xfrm>
        </p:spPr>
        <p:txBody>
          <a:bodyPr>
            <a:normAutofit/>
          </a:bodyPr>
          <a:lstStyle/>
          <a:p>
            <a:r>
              <a:rPr lang="en-GB" b="1" dirty="0"/>
              <a:t>Thymus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05B04-434C-4DC8-B07D-7BA0E2AB8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 </a:t>
            </a:r>
            <a:endParaRPr lang="en-GB" b="1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7425B31-9DB3-4362-BA7F-D65DA8137F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95"/>
          <a:stretch/>
        </p:blipFill>
        <p:spPr bwMode="auto">
          <a:xfrm>
            <a:off x="2172099" y="929680"/>
            <a:ext cx="6857200" cy="5597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D1CA9FE-FB21-4DF0-8803-236FE14FD560}"/>
              </a:ext>
            </a:extLst>
          </p:cNvPr>
          <p:cNvSpPr/>
          <p:nvPr/>
        </p:nvSpPr>
        <p:spPr>
          <a:xfrm>
            <a:off x="111494" y="150055"/>
            <a:ext cx="1453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/>
              <a:t>Core Concept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580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7474" y="60667"/>
            <a:ext cx="5418221" cy="1143000"/>
          </a:xfrm>
        </p:spPr>
        <p:txBody>
          <a:bodyPr>
            <a:normAutofit/>
          </a:bodyPr>
          <a:lstStyle/>
          <a:p>
            <a:r>
              <a:rPr lang="en-GB" sz="5400" b="1" dirty="0" err="1"/>
              <a:t>Hassal</a:t>
            </a:r>
            <a:r>
              <a:rPr lang="en-GB" sz="5400" b="1" dirty="0"/>
              <a:t> corpuscles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05B04-434C-4DC8-B07D-7BA0E2AB8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 </a:t>
            </a:r>
            <a:endParaRPr lang="en-GB" b="1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F956CA7-0324-443C-919F-7564BCE8CE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18"/>
          <a:stretch/>
        </p:blipFill>
        <p:spPr bwMode="auto">
          <a:xfrm>
            <a:off x="2153652" y="990508"/>
            <a:ext cx="7375358" cy="5709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F902BFB-FFA1-48E1-ACF0-2109B0F9424C}"/>
              </a:ext>
            </a:extLst>
          </p:cNvPr>
          <p:cNvSpPr/>
          <p:nvPr/>
        </p:nvSpPr>
        <p:spPr>
          <a:xfrm>
            <a:off x="231810" y="212376"/>
            <a:ext cx="1453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Core Concept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7724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89484" y="182534"/>
            <a:ext cx="8229600" cy="876888"/>
          </a:xfrm>
        </p:spPr>
        <p:txBody>
          <a:bodyPr>
            <a:normAutofit/>
          </a:bodyPr>
          <a:lstStyle/>
          <a:p>
            <a:r>
              <a:rPr lang="en-US" sz="5400" b="1" dirty="0"/>
              <a:t>Blood Thymus Barrier</a:t>
            </a:r>
            <a:endParaRPr lang="en-GB" sz="5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05B04-434C-4DC8-B07D-7BA0E2AB8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 </a:t>
            </a:r>
            <a:endParaRPr lang="en-GB" b="1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846935F-5568-41EF-8714-A33CF1628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887" y="1336923"/>
            <a:ext cx="4498608" cy="5538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04C51D0-B226-46D2-811B-3C7CA45D8670}"/>
              </a:ext>
            </a:extLst>
          </p:cNvPr>
          <p:cNvSpPr/>
          <p:nvPr/>
        </p:nvSpPr>
        <p:spPr>
          <a:xfrm>
            <a:off x="0" y="24403"/>
            <a:ext cx="1453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Core Concept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2884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199" y="57349"/>
            <a:ext cx="8919411" cy="1143000"/>
          </a:xfrm>
        </p:spPr>
        <p:txBody>
          <a:bodyPr>
            <a:noAutofit/>
          </a:bodyPr>
          <a:lstStyle/>
          <a:p>
            <a:r>
              <a:rPr lang="en-US" sz="4800" b="1" dirty="0"/>
              <a:t>Epithelial Reticular Cells in Cortex</a:t>
            </a:r>
            <a:endParaRPr lang="en-GB" sz="4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05B04-434C-4DC8-B07D-7BA0E2AB8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15761"/>
            <a:ext cx="10515600" cy="5536498"/>
          </a:xfrm>
        </p:spPr>
        <p:txBody>
          <a:bodyPr>
            <a:normAutofit/>
          </a:bodyPr>
          <a:lstStyle/>
          <a:p>
            <a:r>
              <a:rPr lang="en-US" sz="2400" dirty="0"/>
              <a:t>Type I epithelial reticular cells</a:t>
            </a:r>
          </a:p>
          <a:p>
            <a:pPr lvl="2"/>
            <a:r>
              <a:rPr lang="en-US" sz="2400" dirty="0"/>
              <a:t>Located at boundary of cortex and </a:t>
            </a:r>
            <a:r>
              <a:rPr lang="en-US" sz="2400" dirty="0" err="1"/>
              <a:t>c.t.</a:t>
            </a:r>
            <a:r>
              <a:rPr lang="en-US" sz="2400" dirty="0"/>
              <a:t> capsule and trabeculae and perivascular connective tissue</a:t>
            </a:r>
          </a:p>
          <a:p>
            <a:pPr lvl="2"/>
            <a:r>
              <a:rPr lang="en-US" sz="2400" dirty="0"/>
              <a:t>Occluding junctions</a:t>
            </a:r>
          </a:p>
          <a:p>
            <a:r>
              <a:rPr lang="en-US" sz="2400" dirty="0"/>
              <a:t>Type II epithelial reticular cells</a:t>
            </a:r>
          </a:p>
          <a:p>
            <a:pPr lvl="2"/>
            <a:r>
              <a:rPr lang="en-US" sz="2400" dirty="0"/>
              <a:t>Located within cortex</a:t>
            </a:r>
          </a:p>
          <a:p>
            <a:pPr lvl="2"/>
            <a:r>
              <a:rPr lang="en-US" sz="2400" dirty="0"/>
              <a:t>Desmosomes</a:t>
            </a:r>
          </a:p>
          <a:p>
            <a:pPr lvl="2"/>
            <a:r>
              <a:rPr lang="en-US" sz="2400" dirty="0"/>
              <a:t>Express MHC I and II molecules</a:t>
            </a:r>
          </a:p>
          <a:p>
            <a:r>
              <a:rPr lang="en-US" sz="2400" dirty="0"/>
              <a:t>Type III epithelial reticular cells</a:t>
            </a:r>
          </a:p>
          <a:p>
            <a:pPr lvl="2"/>
            <a:r>
              <a:rPr lang="en-US" sz="2400" dirty="0"/>
              <a:t>Create a functional barrier b/t cortex and medulla</a:t>
            </a:r>
          </a:p>
          <a:p>
            <a:pPr lvl="2"/>
            <a:r>
              <a:rPr lang="en-US" sz="2400" dirty="0"/>
              <a:t>Tight junctions</a:t>
            </a:r>
          </a:p>
          <a:p>
            <a:pPr marL="0" indent="0">
              <a:buNone/>
            </a:pPr>
            <a:endParaRPr lang="en-US" dirty="0"/>
          </a:p>
          <a:p>
            <a:endParaRPr lang="en-GB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E307A8-8A7C-43A8-8860-D925AADBBEEF}"/>
              </a:ext>
            </a:extLst>
          </p:cNvPr>
          <p:cNvSpPr/>
          <p:nvPr/>
        </p:nvSpPr>
        <p:spPr>
          <a:xfrm>
            <a:off x="111494" y="205741"/>
            <a:ext cx="1453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Core Concept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6047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94712"/>
            <a:ext cx="8229600" cy="1143000"/>
          </a:xfrm>
        </p:spPr>
        <p:txBody>
          <a:bodyPr/>
          <a:lstStyle/>
          <a:p>
            <a:r>
              <a:rPr lang="en-US" dirty="0"/>
              <a:t>Epithelial Reticular Cells In Medulla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05B04-434C-4DC8-B07D-7BA0E2AB8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7712"/>
            <a:ext cx="10515600" cy="4923107"/>
          </a:xfrm>
        </p:spPr>
        <p:txBody>
          <a:bodyPr>
            <a:normAutofit/>
          </a:bodyPr>
          <a:lstStyle/>
          <a:p>
            <a:r>
              <a:rPr lang="en-GB" dirty="0"/>
              <a:t> </a:t>
            </a:r>
            <a:r>
              <a:rPr lang="en-US" dirty="0"/>
              <a:t>Type IV epithelial reticular cells</a:t>
            </a:r>
          </a:p>
          <a:p>
            <a:pPr lvl="2"/>
            <a:r>
              <a:rPr lang="en-US" sz="2800" dirty="0"/>
              <a:t>located between the cortex and the medulla close to type III cells</a:t>
            </a:r>
          </a:p>
          <a:p>
            <a:pPr lvl="2"/>
            <a:r>
              <a:rPr lang="en-US" sz="2800" dirty="0"/>
              <a:t>Occluding junctions create barrier at </a:t>
            </a:r>
            <a:r>
              <a:rPr lang="en-US" sz="2800" dirty="0" err="1"/>
              <a:t>cortico</a:t>
            </a:r>
            <a:r>
              <a:rPr lang="en-US" sz="2800" dirty="0"/>
              <a:t> medullary junction</a:t>
            </a:r>
          </a:p>
          <a:p>
            <a:r>
              <a:rPr lang="en-US" dirty="0"/>
              <a:t>Type V epithelial reticular cells</a:t>
            </a:r>
          </a:p>
          <a:p>
            <a:pPr lvl="2"/>
            <a:r>
              <a:rPr lang="en-US" sz="2800" dirty="0"/>
              <a:t>Desmosomes</a:t>
            </a:r>
          </a:p>
          <a:p>
            <a:pPr lvl="2"/>
            <a:r>
              <a:rPr lang="en-US" sz="2800" dirty="0"/>
              <a:t>located throughout the medulla</a:t>
            </a:r>
          </a:p>
          <a:p>
            <a:r>
              <a:rPr lang="en-US" dirty="0"/>
              <a:t>Type VI epithelial reticular cells</a:t>
            </a:r>
          </a:p>
          <a:p>
            <a:pPr lvl="2"/>
            <a:r>
              <a:rPr lang="en-US" sz="2800" dirty="0"/>
              <a:t>Thymic corpuscles</a:t>
            </a:r>
          </a:p>
          <a:p>
            <a:pPr lvl="2"/>
            <a:r>
              <a:rPr lang="en-US" sz="2800" dirty="0" err="1"/>
              <a:t>Keratohyaline</a:t>
            </a:r>
            <a:r>
              <a:rPr lang="en-US" sz="2800" dirty="0"/>
              <a:t> granules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B7FD24-210E-41BB-B4DD-B07638495DAF}"/>
              </a:ext>
            </a:extLst>
          </p:cNvPr>
          <p:cNvSpPr/>
          <p:nvPr/>
        </p:nvSpPr>
        <p:spPr>
          <a:xfrm>
            <a:off x="0" y="297181"/>
            <a:ext cx="1453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Core Concept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3741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7357" y="830391"/>
            <a:ext cx="11285621" cy="1143000"/>
          </a:xfrm>
        </p:spPr>
        <p:txBody>
          <a:bodyPr>
            <a:noAutofit/>
          </a:bodyPr>
          <a:lstStyle/>
          <a:p>
            <a:r>
              <a:rPr lang="en-US" sz="4800" b="1" dirty="0"/>
              <a:t>Factors Secreted by Reticular Endothelial Cells</a:t>
            </a:r>
            <a:endParaRPr lang="en-GB" sz="4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05B04-434C-4DC8-B07D-7BA0E2AB8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GB" dirty="0"/>
          </a:p>
          <a:p>
            <a:r>
              <a:rPr lang="en-GB" dirty="0"/>
              <a:t> </a:t>
            </a:r>
            <a:r>
              <a:rPr lang="en-US" dirty="0"/>
              <a:t>Thymopoietin</a:t>
            </a:r>
          </a:p>
          <a:p>
            <a:r>
              <a:rPr lang="en-US" dirty="0" err="1"/>
              <a:t>Thymosins</a:t>
            </a:r>
            <a:endParaRPr lang="en-US" dirty="0"/>
          </a:p>
          <a:p>
            <a:r>
              <a:rPr lang="en-US" dirty="0" err="1"/>
              <a:t>Thymolin</a:t>
            </a:r>
            <a:endParaRPr lang="en-US" dirty="0"/>
          </a:p>
          <a:p>
            <a:r>
              <a:rPr lang="en-US" dirty="0"/>
              <a:t>Thymus humoral factors</a:t>
            </a:r>
          </a:p>
          <a:p>
            <a:endParaRPr lang="en-GB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EAE600-5B2B-45B8-82A5-CA665704067E}"/>
              </a:ext>
            </a:extLst>
          </p:cNvPr>
          <p:cNvSpPr/>
          <p:nvPr/>
        </p:nvSpPr>
        <p:spPr>
          <a:xfrm>
            <a:off x="195715" y="311705"/>
            <a:ext cx="1453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/>
              <a:t>Core Concept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369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7652" y="-51130"/>
            <a:ext cx="4511040" cy="966073"/>
          </a:xfrm>
        </p:spPr>
        <p:txBody>
          <a:bodyPr>
            <a:normAutofit/>
          </a:bodyPr>
          <a:lstStyle/>
          <a:p>
            <a:r>
              <a:rPr lang="en-US" sz="4800" b="1" dirty="0"/>
              <a:t>Adult Thymus</a:t>
            </a:r>
            <a:endParaRPr lang="en-GB" sz="4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05B04-434C-4DC8-B07D-7BA0E2AB8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 </a:t>
            </a:r>
            <a:endParaRPr lang="en-GB" b="1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AC4966A-4423-4A8D-BF36-8801F4A19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271" y="914943"/>
            <a:ext cx="7227771" cy="5813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3A3CF57-C19B-4F31-B6D1-7D0C5BE5834A}"/>
              </a:ext>
            </a:extLst>
          </p:cNvPr>
          <p:cNvSpPr/>
          <p:nvPr/>
        </p:nvSpPr>
        <p:spPr>
          <a:xfrm>
            <a:off x="219778" y="151038"/>
            <a:ext cx="1453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Core Concept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789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1160" y="865093"/>
            <a:ext cx="8229600" cy="1143000"/>
          </a:xfrm>
        </p:spPr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05B04-434C-4DC8-B07D-7BA0E2AB8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 </a:t>
            </a:r>
            <a:endParaRPr lang="en-GB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150F44-6DA3-4F1E-8550-2F38D1CC7C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98" t="45085" r="14908" b="19810"/>
          <a:stretch/>
        </p:blipFill>
        <p:spPr>
          <a:xfrm>
            <a:off x="277572" y="960531"/>
            <a:ext cx="11176277" cy="52164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BC01016-0620-4E90-B28E-1DDF00883B20}"/>
              </a:ext>
            </a:extLst>
          </p:cNvPr>
          <p:cNvSpPr/>
          <p:nvPr/>
        </p:nvSpPr>
        <p:spPr>
          <a:xfrm>
            <a:off x="111494" y="158652"/>
            <a:ext cx="1453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Core Concept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358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51398" y="664840"/>
            <a:ext cx="12192000" cy="1905000"/>
          </a:xfr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4900" u="sng" dirty="0"/>
              <a:t>BLOOD &amp; IMMUNITY Module</a:t>
            </a:r>
            <a:r>
              <a:rPr lang="en-US" sz="5300" dirty="0"/>
              <a:t>(LGIS)</a:t>
            </a:r>
            <a:br>
              <a:rPr lang="en-US" sz="5300" dirty="0"/>
            </a:br>
            <a:r>
              <a:rPr lang="en-US" sz="5300" dirty="0"/>
              <a:t>Thymus and tonsils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0" y="5715000"/>
            <a:ext cx="12192000" cy="578016"/>
          </a:xfrm>
          <a:noFill/>
        </p:spPr>
        <p:txBody>
          <a:bodyPr>
            <a:normAutofit fontScale="85000" lnSpcReduction="20000"/>
          </a:bodyPr>
          <a:lstStyle/>
          <a:p>
            <a:pPr algn="l"/>
            <a:r>
              <a:rPr lang="en-GB" sz="1900" dirty="0"/>
              <a:t>Presenter:</a:t>
            </a:r>
            <a:endParaRPr lang="en-US" sz="1900" dirty="0"/>
          </a:p>
          <a:p>
            <a:pPr algn="l"/>
            <a:r>
              <a:rPr lang="en-US" sz="1900" dirty="0"/>
              <a:t>Dr. </a:t>
            </a:r>
            <a:r>
              <a:rPr lang="en-US" sz="1900" dirty="0" err="1"/>
              <a:t>Mohtasham</a:t>
            </a:r>
            <a:r>
              <a:rPr lang="en-US" sz="1900" dirty="0"/>
              <a:t> </a:t>
            </a:r>
            <a:r>
              <a:rPr lang="en-US" sz="1900" dirty="0" err="1"/>
              <a:t>Hina</a:t>
            </a:r>
            <a:r>
              <a:rPr lang="en-US" sz="1900" dirty="0"/>
              <a:t>                                                           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D26CC3-31EB-4CA1-A215-2611AB88B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42" y="159795"/>
            <a:ext cx="731661" cy="634288"/>
          </a:xfrm>
          <a:prstGeom prst="rect">
            <a:avLst/>
          </a:prstGeom>
        </p:spPr>
      </p:pic>
      <p:pic>
        <p:nvPicPr>
          <p:cNvPr id="8" name="Picture 7" descr="A logo with a skull and text&#10;&#10;Description automatically generated">
            <a:extLst>
              <a:ext uri="{FF2B5EF4-FFF2-40B4-BE49-F238E27FC236}">
                <a16:creationId xmlns:a16="http://schemas.microsoft.com/office/drawing/2014/main" id="{D0F28B1B-84C1-4C1A-B79D-9DA7175FC1FC}"/>
              </a:ext>
            </a:extLst>
          </p:cNvPr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5916" y="75434"/>
            <a:ext cx="1204686" cy="986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3AD9B1-BF58-4649-9C4D-268C6127B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69" y="2569840"/>
            <a:ext cx="6304546" cy="316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406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4B4F2-093A-43C0-94FD-90E05E317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9847" y="164455"/>
            <a:ext cx="7697337" cy="1143000"/>
          </a:xfrm>
        </p:spPr>
        <p:txBody>
          <a:bodyPr>
            <a:normAutofit/>
          </a:bodyPr>
          <a:lstStyle/>
          <a:p>
            <a:r>
              <a:rPr lang="en-GB" sz="4800" b="1" dirty="0"/>
              <a:t>Acute Tonsillitis</a:t>
            </a:r>
            <a:endParaRPr lang="en-US" sz="4800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42FBFF-B536-4F2B-9C44-B514B25E7663}"/>
              </a:ext>
            </a:extLst>
          </p:cNvPr>
          <p:cNvSpPr/>
          <p:nvPr/>
        </p:nvSpPr>
        <p:spPr>
          <a:xfrm>
            <a:off x="0" y="-96027"/>
            <a:ext cx="12192000" cy="4406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en-GB" dirty="0"/>
              <a:t>										</a:t>
            </a:r>
            <a:r>
              <a:rPr lang="en-GB" sz="2800" dirty="0"/>
              <a:t> </a:t>
            </a:r>
            <a:r>
              <a:rPr lang="en-GB" sz="2800" dirty="0">
                <a:solidFill>
                  <a:schemeClr val="tx1"/>
                </a:solidFill>
              </a:rPr>
              <a:t>Vertical Integration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CDA40D-7FC6-4CE0-B8EB-D08C877E9847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3DDBC7-29BC-4075-B49F-5070A6289002}"/>
              </a:ext>
            </a:extLst>
          </p:cNvPr>
          <p:cNvSpPr/>
          <p:nvPr/>
        </p:nvSpPr>
        <p:spPr>
          <a:xfrm>
            <a:off x="-76390" y="207194"/>
            <a:ext cx="1744579" cy="2075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Family Medicine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BDE349DE-B26E-4AC7-8F96-99A2414A42E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96612" y="1597729"/>
            <a:ext cx="5666874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3200" dirty="0"/>
              <a:t>A 25-year-old male presents with a sore throat, difficulty swallowing, and a fever of 102°F for the past three days. On examination, his tonsils are swollen with white exudates, and his cervical lymph nodes are tender and enlarged.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95B5C9-CC75-4AD7-9346-C8915E7C4B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72" t="6034" r="26288" b="11359"/>
          <a:stretch/>
        </p:blipFill>
        <p:spPr>
          <a:xfrm>
            <a:off x="6214783" y="1055267"/>
            <a:ext cx="5490981" cy="511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7400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94712"/>
            <a:ext cx="8229600" cy="1143000"/>
          </a:xfrm>
        </p:spPr>
        <p:txBody>
          <a:bodyPr>
            <a:normAutofit/>
          </a:bodyPr>
          <a:lstStyle/>
          <a:p>
            <a:r>
              <a:rPr lang="en-GB" sz="4800" b="1" dirty="0"/>
              <a:t>Tonsils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05B04-434C-4DC8-B07D-7BA0E2AB8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 </a:t>
            </a:r>
            <a:endParaRPr lang="en-GB" b="1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1814591-C410-4884-BD68-1B873BBB1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b="12122"/>
          <a:stretch>
            <a:fillRect/>
          </a:stretch>
        </p:blipFill>
        <p:spPr bwMode="auto">
          <a:xfrm>
            <a:off x="2212690" y="1637712"/>
            <a:ext cx="7766619" cy="518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C99AF4D-8C40-4441-BE00-9E4DA87FAF1B}"/>
              </a:ext>
            </a:extLst>
          </p:cNvPr>
          <p:cNvSpPr/>
          <p:nvPr/>
        </p:nvSpPr>
        <p:spPr>
          <a:xfrm>
            <a:off x="111494" y="158652"/>
            <a:ext cx="1453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Core Concept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1399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94712"/>
            <a:ext cx="8229600" cy="1143000"/>
          </a:xfrm>
        </p:spPr>
        <p:txBody>
          <a:bodyPr/>
          <a:lstStyle/>
          <a:p>
            <a:r>
              <a:rPr lang="en-US" dirty="0"/>
              <a:t>Palatine Tonsils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05B04-434C-4DC8-B07D-7BA0E2AB8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 </a:t>
            </a:r>
            <a:endParaRPr lang="en-GB" b="1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539588D-EEAA-4E8D-B760-459537302C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" b="10545"/>
          <a:stretch/>
        </p:blipFill>
        <p:spPr bwMode="auto">
          <a:xfrm>
            <a:off x="1298722" y="1997747"/>
            <a:ext cx="4797278" cy="34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3E5F114-2477-4DD2-A65B-D85C73BDA3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b="7401"/>
          <a:stretch>
            <a:fillRect/>
          </a:stretch>
        </p:blipFill>
        <p:spPr bwMode="auto">
          <a:xfrm>
            <a:off x="6802025" y="1041757"/>
            <a:ext cx="4399375" cy="5321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9EAECCA-840C-43AC-B4BE-347F586CF573}"/>
              </a:ext>
            </a:extLst>
          </p:cNvPr>
          <p:cNvSpPr/>
          <p:nvPr/>
        </p:nvSpPr>
        <p:spPr>
          <a:xfrm>
            <a:off x="111494" y="158652"/>
            <a:ext cx="1453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Core Concept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2839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94712"/>
            <a:ext cx="8229600" cy="1143000"/>
          </a:xfrm>
        </p:spPr>
        <p:txBody>
          <a:bodyPr/>
          <a:lstStyle/>
          <a:p>
            <a:r>
              <a:rPr lang="en-US" dirty="0"/>
              <a:t>Palatine Tonsil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05B04-434C-4DC8-B07D-7BA0E2AB8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 </a:t>
            </a:r>
            <a:r>
              <a:rPr lang="en-US" dirty="0"/>
              <a:t>Stratified squamous non </a:t>
            </a:r>
            <a:r>
              <a:rPr lang="en-US" dirty="0" err="1"/>
              <a:t>keratinied</a:t>
            </a:r>
            <a:r>
              <a:rPr lang="en-US" dirty="0"/>
              <a:t> Epithelium</a:t>
            </a:r>
          </a:p>
          <a:p>
            <a:r>
              <a:rPr lang="en-US" dirty="0"/>
              <a:t>Primary crypt</a:t>
            </a:r>
          </a:p>
          <a:p>
            <a:r>
              <a:rPr lang="en-US" dirty="0"/>
              <a:t>Secondary Crypt</a:t>
            </a:r>
          </a:p>
          <a:p>
            <a:r>
              <a:rPr lang="en-US" dirty="0"/>
              <a:t>Lymphoid nodules</a:t>
            </a:r>
          </a:p>
          <a:p>
            <a:r>
              <a:rPr lang="en-US" dirty="0"/>
              <a:t>Epithelium infiltrated by lymphocytes</a:t>
            </a:r>
          </a:p>
          <a:p>
            <a:endParaRPr lang="en-GB" b="1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009229A-F99A-4C41-8147-17230BB4B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b="7401"/>
          <a:stretch>
            <a:fillRect/>
          </a:stretch>
        </p:blipFill>
        <p:spPr bwMode="auto">
          <a:xfrm>
            <a:off x="8183881" y="866540"/>
            <a:ext cx="4008120" cy="599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757174F-E119-46B3-802B-0AB573A066E9}"/>
              </a:ext>
            </a:extLst>
          </p:cNvPr>
          <p:cNvSpPr/>
          <p:nvPr/>
        </p:nvSpPr>
        <p:spPr>
          <a:xfrm>
            <a:off x="111494" y="158652"/>
            <a:ext cx="1453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Core Concept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5486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94712"/>
            <a:ext cx="8229600" cy="1143000"/>
          </a:xfrm>
        </p:spPr>
        <p:txBody>
          <a:bodyPr/>
          <a:lstStyle/>
          <a:p>
            <a:r>
              <a:rPr lang="en-US" dirty="0"/>
              <a:t>PHARYNGEAL TONSILS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05B04-434C-4DC8-B07D-7BA0E2AB8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 </a:t>
            </a:r>
            <a:r>
              <a:rPr lang="en-US" dirty="0"/>
              <a:t>Pseudo stratified ciliated columnar epithelium</a:t>
            </a:r>
          </a:p>
          <a:p>
            <a:r>
              <a:rPr lang="en-US" dirty="0"/>
              <a:t>Pleated mucosa</a:t>
            </a:r>
          </a:p>
          <a:p>
            <a:r>
              <a:rPr lang="en-US" dirty="0"/>
              <a:t>Thin capsule</a:t>
            </a:r>
            <a:endParaRPr lang="en-GB" dirty="0"/>
          </a:p>
          <a:p>
            <a:endParaRPr lang="en-GB" b="1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320D91A-7166-4CF3-A4D1-33B10B4B80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31" b="3744"/>
          <a:stretch/>
        </p:blipFill>
        <p:spPr bwMode="auto">
          <a:xfrm>
            <a:off x="6473014" y="2362200"/>
            <a:ext cx="4445061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9106062-DAC0-4D88-8ED3-705541F8435B}"/>
              </a:ext>
            </a:extLst>
          </p:cNvPr>
          <p:cNvSpPr/>
          <p:nvPr/>
        </p:nvSpPr>
        <p:spPr>
          <a:xfrm>
            <a:off x="111494" y="158652"/>
            <a:ext cx="1453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Core Concept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5485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94712"/>
            <a:ext cx="8229600" cy="1143000"/>
          </a:xfrm>
        </p:spPr>
        <p:txBody>
          <a:bodyPr/>
          <a:lstStyle/>
          <a:p>
            <a:r>
              <a:rPr lang="en-US" dirty="0"/>
              <a:t>LINGUAL TONSILS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05B04-434C-4DC8-B07D-7BA0E2AB8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 </a:t>
            </a:r>
            <a:r>
              <a:rPr lang="en-US" dirty="0"/>
              <a:t>Stratified Squamous epithelium</a:t>
            </a:r>
          </a:p>
          <a:p>
            <a:r>
              <a:rPr lang="en-US" dirty="0"/>
              <a:t>Posterior part of Tongue</a:t>
            </a:r>
          </a:p>
          <a:p>
            <a:endParaRPr lang="en-GB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3679BE-1406-4528-924F-FFEE303F66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7" t="26567" r="14991" b="17539"/>
          <a:stretch/>
        </p:blipFill>
        <p:spPr>
          <a:xfrm>
            <a:off x="5197642" y="2225841"/>
            <a:ext cx="6028994" cy="452568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7051C23-0E11-4526-8302-F66C2EF95F3C}"/>
              </a:ext>
            </a:extLst>
          </p:cNvPr>
          <p:cNvSpPr/>
          <p:nvPr/>
        </p:nvSpPr>
        <p:spPr>
          <a:xfrm>
            <a:off x="111494" y="158652"/>
            <a:ext cx="1453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Core Concept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7729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4B4F2-093A-43C0-94FD-90E05E317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6114" y="321096"/>
            <a:ext cx="7697337" cy="1143000"/>
          </a:xfrm>
        </p:spPr>
        <p:txBody>
          <a:bodyPr/>
          <a:lstStyle/>
          <a:p>
            <a:r>
              <a:rPr lang="en-GB" b="1" dirty="0"/>
              <a:t>Acute Tonsillitis</a:t>
            </a:r>
            <a:endParaRPr lang="en-US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CDA40D-7FC6-4CE0-B8EB-D08C877E9847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3DDBC7-29BC-4075-B49F-5070A6289002}"/>
              </a:ext>
            </a:extLst>
          </p:cNvPr>
          <p:cNvSpPr/>
          <p:nvPr/>
        </p:nvSpPr>
        <p:spPr>
          <a:xfrm>
            <a:off x="0" y="231998"/>
            <a:ext cx="1768642" cy="2761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Family Medicine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BDE349DE-B26E-4AC7-8F96-99A2414A42E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97832" y="1194167"/>
            <a:ext cx="5864272" cy="5293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Provide adequate fluids. ...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Provide comforting foods and beverages. ...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Prepare a saltwater gargle. ...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Humidify the air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Offer lozenges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Avoid irritants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Treat pain and fever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GB" altLang="en-US" sz="3200" dirty="0">
                <a:latin typeface="Arial" panose="020B0604020202020204" pitchFamily="34" charset="0"/>
              </a:rPr>
              <a:t>A</a:t>
            </a:r>
            <a:r>
              <a:rPr lang="en-US" altLang="en-US" sz="3200" dirty="0" err="1">
                <a:latin typeface="Arial" panose="020B0604020202020204" pitchFamily="34" charset="0"/>
              </a:rPr>
              <a:t>ntibiotic</a:t>
            </a:r>
            <a:r>
              <a:rPr lang="en-US" altLang="en-US" sz="3200" dirty="0">
                <a:latin typeface="Arial" panose="020B0604020202020204" pitchFamily="34" charset="0"/>
              </a:rPr>
              <a:t> cover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en-GB" altLang="en-US" sz="3200" dirty="0">
                <a:latin typeface="Arial" panose="020B0604020202020204" pitchFamily="34" charset="0"/>
              </a:rPr>
              <a:t>T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onsillectomy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1A9CB64-0D1E-4065-86A6-5814FCF199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2104" y="1844918"/>
            <a:ext cx="3960530" cy="46684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2C0532D-416C-4365-BA0A-B1AC881E71E6}"/>
              </a:ext>
            </a:extLst>
          </p:cNvPr>
          <p:cNvSpPr/>
          <p:nvPr/>
        </p:nvSpPr>
        <p:spPr>
          <a:xfrm>
            <a:off x="9941294" y="159966"/>
            <a:ext cx="1975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Vertical Integration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045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6431" y="1508759"/>
            <a:ext cx="9211993" cy="979825"/>
          </a:xfrm>
        </p:spPr>
        <p:txBody>
          <a:bodyPr>
            <a:normAutofit fontScale="90000"/>
          </a:bodyPr>
          <a:lstStyle/>
          <a:p>
            <a:r>
              <a:rPr lang="en-GB" b="1" dirty="0"/>
              <a:t>The Role Of Thymus In Immune Response</a:t>
            </a:r>
            <a:br>
              <a:rPr lang="en-GB" b="1" dirty="0"/>
            </a:br>
            <a:br>
              <a:rPr lang="en-GB" b="1" dirty="0"/>
            </a:br>
            <a:br>
              <a:rPr lang="en-GB" dirty="0"/>
            </a:br>
            <a:br>
              <a:rPr lang="en-GB" dirty="0"/>
            </a:br>
            <a:r>
              <a:rPr lang="en-GB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05B04-434C-4DC8-B07D-7BA0E2AB8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08760"/>
            <a:ext cx="11211951" cy="49834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>
                <a:solidFill>
                  <a:schemeClr val="accent5"/>
                </a:solidFill>
              </a:rPr>
              <a:t>Thapa P, Farber DL. The role of the thymus in the immune response. Thoracic surgery clinics. 2019 May 1;29(2):123-31.</a:t>
            </a:r>
            <a:endParaRPr lang="en-US" b="1" dirty="0">
              <a:solidFill>
                <a:schemeClr val="accent5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https://pubmed.ncbi.nlm.nih.gov/?term=THAPA%20P%5BAuthor%5D</a:t>
            </a:r>
            <a:endParaRPr lang="en-US" dirty="0">
              <a:solidFill>
                <a:schemeClr val="accent1"/>
              </a:solidFill>
            </a:endParaRPr>
          </a:p>
          <a:p>
            <a:endParaRPr lang="en-GB" dirty="0">
              <a:solidFill>
                <a:schemeClr val="accent1"/>
              </a:solidFill>
            </a:endParaRPr>
          </a:p>
          <a:p>
            <a:r>
              <a:rPr lang="en-GB" dirty="0"/>
              <a:t>T Cell Development In The Thymus Is Spatially </a:t>
            </a:r>
            <a:r>
              <a:rPr lang="en-GB" dirty="0" err="1"/>
              <a:t>Regualted</a:t>
            </a:r>
            <a:r>
              <a:rPr lang="en-GB" dirty="0"/>
              <a:t>; Key Checkpoints In T Cell Maturation And Selection Occur In Cortical And Medullary Regions To Eliminate Self-reactive T Cells, Establish Central Tolerance, And Export Naive T Cells To The Periphery With The Potential To Recognize Diverse Pathogens. Thymic Output Is Also Temporally Regulated Due To Age-related Involution Of The Thymus Accompanied By Loss Of Epithelial Cells. In This Review, We Discuss The Structural And Age-related Control Of Thymus Function In Humans.</a:t>
            </a:r>
          </a:p>
          <a:p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5E1EE8-CD74-42E2-9A59-9D196132CE56}"/>
              </a:ext>
            </a:extLst>
          </p:cNvPr>
          <p:cNvSpPr/>
          <p:nvPr/>
        </p:nvSpPr>
        <p:spPr>
          <a:xfrm>
            <a:off x="9941294" y="159966"/>
            <a:ext cx="1975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Vertical Integration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71A46E-FDAB-470C-8C53-4423B4EE45EB}"/>
              </a:ext>
            </a:extLst>
          </p:cNvPr>
          <p:cNvSpPr/>
          <p:nvPr/>
        </p:nvSpPr>
        <p:spPr>
          <a:xfrm>
            <a:off x="167641" y="181094"/>
            <a:ext cx="10332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Research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9044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585201"/>
            <a:ext cx="8229600" cy="1143000"/>
          </a:xfrm>
        </p:spPr>
        <p:txBody>
          <a:bodyPr/>
          <a:lstStyle/>
          <a:p>
            <a:r>
              <a:rPr lang="en-US" dirty="0"/>
              <a:t>How To Access Digital Library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05B04-434C-4DC8-B07D-7BA0E2AB8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690689"/>
            <a:ext cx="7886700" cy="4486274"/>
          </a:xfrm>
        </p:spPr>
        <p:txBody>
          <a:bodyPr>
            <a:normAutofit fontScale="92500" lnSpcReduction="20000"/>
          </a:bodyPr>
          <a:lstStyle/>
          <a:p>
            <a:pPr>
              <a:buFont typeface="+mj-lt"/>
              <a:buAutoNum type="arabicPeriod"/>
            </a:pPr>
            <a:r>
              <a:rPr lang="en-US" dirty="0">
                <a:solidFill>
                  <a:srgbClr val="202124"/>
                </a:solidFill>
                <a:latin typeface="Calibri" pitchFamily="34" charset="0"/>
              </a:rPr>
              <a:t>Go to the website of HEC National Digital Library.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rgbClr val="202124"/>
                </a:solidFill>
                <a:latin typeface="Calibri" pitchFamily="34" charset="0"/>
              </a:rPr>
              <a:t>On Home Page, click on the INSTITUTES.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rgbClr val="202124"/>
                </a:solidFill>
                <a:latin typeface="Calibri" pitchFamily="34" charset="0"/>
              </a:rPr>
              <a:t>A page will appear showing the universities from Public and Private Sector and other Institutes which have access to HEC National Digital Library HNDL.</a:t>
            </a:r>
          </a:p>
          <a:p>
            <a:pPr>
              <a:buFont typeface="+mj-lt"/>
              <a:buAutoNum type="arabicPeriod"/>
            </a:pPr>
            <a:r>
              <a:rPr lang="en-US" dirty="0">
                <a:solidFill>
                  <a:srgbClr val="202124"/>
                </a:solidFill>
                <a:latin typeface="Calibri" pitchFamily="34" charset="0"/>
              </a:rPr>
              <a:t>Select your desired Institute.</a:t>
            </a:r>
          </a:p>
          <a:p>
            <a:pPr marL="0" indent="0">
              <a:buNone/>
            </a:pPr>
            <a:r>
              <a:rPr lang="en-US" dirty="0">
                <a:latin typeface="Calibri" pitchFamily="34" charset="0"/>
              </a:rPr>
              <a:t>5.  </a:t>
            </a: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A page will appear showing the resources of the institution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6. Journals and Researches will appear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alibri" pitchFamily="34" charset="0"/>
              </a:rPr>
              <a:t>7. You can find a Journal by clicking on JOURNALS AND DATABASE and enter a keyword to search for your desired journal.</a:t>
            </a:r>
            <a:endParaRPr lang="en-US" dirty="0">
              <a:latin typeface="Calibri" pitchFamily="34" charset="0"/>
            </a:endParaRP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6395E7-AF0A-4BC4-B65E-22CC155974E5}"/>
              </a:ext>
            </a:extLst>
          </p:cNvPr>
          <p:cNvSpPr/>
          <p:nvPr/>
        </p:nvSpPr>
        <p:spPr>
          <a:xfrm>
            <a:off x="176660" y="215869"/>
            <a:ext cx="1975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Vertical Integration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7512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696827"/>
            <a:ext cx="7886700" cy="471488"/>
          </a:xfrm>
        </p:spPr>
        <p:txBody>
          <a:bodyPr>
            <a:normAutofit fontScale="90000"/>
          </a:bodyPr>
          <a:lstStyle/>
          <a:p>
            <a:br>
              <a:rPr lang="en-US" b="1" dirty="0"/>
            </a:br>
            <a:r>
              <a:rPr lang="en-US" dirty="0"/>
              <a:t>Learning Resources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43F35F-A1EC-4703-AC59-AA7E267F33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Junqueira’s</a:t>
            </a:r>
            <a:r>
              <a:rPr lang="en-US" dirty="0"/>
              <a:t> basic histology 12</a:t>
            </a:r>
            <a:r>
              <a:rPr lang="en-US" baseline="30000" dirty="0"/>
              <a:t>th</a:t>
            </a:r>
            <a:r>
              <a:rPr lang="en-US" dirty="0"/>
              <a:t> edition</a:t>
            </a:r>
          </a:p>
          <a:p>
            <a:r>
              <a:rPr lang="en-US" dirty="0"/>
              <a:t>Histology text and atlas by Michael Ross</a:t>
            </a:r>
          </a:p>
          <a:p>
            <a:r>
              <a:rPr lang="en-US" dirty="0" err="1"/>
              <a:t>diFoire’s</a:t>
            </a:r>
            <a:r>
              <a:rPr lang="en-US" dirty="0"/>
              <a:t> Atlas of histology with functional </a:t>
            </a:r>
            <a:r>
              <a:rPr lang="en-US" dirty="0" err="1"/>
              <a:t>corellation</a:t>
            </a:r>
            <a:r>
              <a:rPr lang="en-US" dirty="0"/>
              <a:t> </a:t>
            </a:r>
            <a:endParaRPr lang="en-GB" dirty="0"/>
          </a:p>
          <a:p>
            <a:r>
              <a:rPr lang="en-US" dirty="0"/>
              <a:t>Google scholar</a:t>
            </a:r>
          </a:p>
          <a:p>
            <a:r>
              <a:rPr lang="en-GB" dirty="0"/>
              <a:t>Progression of Metastasis through Lymphatic System</a:t>
            </a:r>
          </a:p>
          <a:p>
            <a:r>
              <a:rPr lang="en-GB" dirty="0"/>
              <a:t>https://pubmed.ncbi.nlm.nih.gov/?term=Zhou%20H%5BAuthor%5D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96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3181352" y="1905000"/>
          <a:ext cx="1885949" cy="29759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05000" y="5545972"/>
            <a:ext cx="7886700" cy="1325563"/>
          </a:xfrm>
        </p:spPr>
        <p:txBody>
          <a:bodyPr>
            <a:normAutofit/>
          </a:bodyPr>
          <a:lstStyle/>
          <a:p>
            <a:pPr algn="l"/>
            <a:endParaRPr lang="en-US" sz="3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Times New Roman" pitchFamily="18" charset="0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3009900" y="1676403"/>
            <a:ext cx="3086100" cy="4449763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Motto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150771" y="1676403"/>
            <a:ext cx="3031331" cy="4449763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dirty="0"/>
              <a:t>To impart evidence based research oriented medical education</a:t>
            </a:r>
          </a:p>
          <a:p>
            <a:pPr lvl="0"/>
            <a:r>
              <a:rPr lang="en-US" dirty="0"/>
              <a:t>To provide best possible patient care</a:t>
            </a:r>
          </a:p>
          <a:p>
            <a:pPr lvl="0"/>
            <a:r>
              <a:rPr lang="en-US" dirty="0"/>
              <a:t>To inculcate the values of mutual respect and ethical practice of medicine</a:t>
            </a:r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 rot="16200000">
            <a:off x="12867641" y="3439161"/>
            <a:ext cx="2367281" cy="365760"/>
          </a:xfrm>
        </p:spPr>
        <p:txBody>
          <a:bodyPr/>
          <a:lstStyle/>
          <a:p>
            <a:r>
              <a:rPr lang="en-US" dirty="0"/>
              <a:t>ore concept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B13ED7-5B92-4991-88F5-22F0F1B14015}"/>
              </a:ext>
            </a:extLst>
          </p:cNvPr>
          <p:cNvSpPr/>
          <p:nvPr/>
        </p:nvSpPr>
        <p:spPr>
          <a:xfrm>
            <a:off x="54771" y="-61413"/>
            <a:ext cx="12191999" cy="782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Vision;</a:t>
            </a:r>
            <a:r>
              <a:rPr lang="en-US" sz="4000" b="1" dirty="0">
                <a:solidFill>
                  <a:schemeClr val="accent4"/>
                </a:solidFill>
              </a:rPr>
              <a:t> </a:t>
            </a:r>
            <a:r>
              <a:rPr lang="en-US" sz="4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The Dream/Tomorrow</a:t>
            </a:r>
            <a:endParaRPr lang="en-US" sz="40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822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104900"/>
            <a:ext cx="8001000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752600" y="304800"/>
            <a:ext cx="86868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n-lt"/>
              </a:rPr>
              <a:t>Professor Umar Model of Integrated Lecture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79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9886" y="457198"/>
            <a:ext cx="8229600" cy="1143000"/>
          </a:xfrm>
        </p:spPr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At the end of lecture 1</a:t>
            </a:r>
            <a:r>
              <a:rPr lang="en-US" baseline="30000" dirty="0"/>
              <a:t>st</a:t>
            </a:r>
            <a:r>
              <a:rPr lang="en-US" dirty="0"/>
              <a:t> year students should be able to</a:t>
            </a:r>
          </a:p>
          <a:p>
            <a:endParaRPr lang="en-US" dirty="0"/>
          </a:p>
          <a:p>
            <a:r>
              <a:rPr lang="en-US" dirty="0"/>
              <a:t>Discuss the histological features of the thymus</a:t>
            </a:r>
          </a:p>
          <a:p>
            <a:r>
              <a:rPr lang="en-US" dirty="0"/>
              <a:t>Enlist functions of the thymus</a:t>
            </a:r>
          </a:p>
          <a:p>
            <a:r>
              <a:rPr lang="en-US" dirty="0"/>
              <a:t>Describe the blood thymic barrier</a:t>
            </a:r>
          </a:p>
          <a:p>
            <a:r>
              <a:rPr lang="en-US" dirty="0"/>
              <a:t>Discuss the histological features of tonsils</a:t>
            </a:r>
          </a:p>
          <a:p>
            <a:r>
              <a:rPr lang="en-US" dirty="0"/>
              <a:t>Correlate clinical aspects </a:t>
            </a:r>
          </a:p>
          <a:p>
            <a:r>
              <a:rPr lang="en-US" dirty="0"/>
              <a:t>Read a research article</a:t>
            </a:r>
          </a:p>
          <a:p>
            <a:r>
              <a:rPr lang="en-US" dirty="0"/>
              <a:t>Use the digital library</a:t>
            </a:r>
          </a:p>
        </p:txBody>
      </p:sp>
    </p:spTree>
    <p:extLst>
      <p:ext uri="{BB962C8B-B14F-4D97-AF65-F5344CB8AC3E}">
        <p14:creationId xmlns:p14="http://schemas.microsoft.com/office/powerpoint/2010/main" val="14993755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4B4F2-093A-43C0-94FD-90E05E317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9847" y="164455"/>
            <a:ext cx="7697337" cy="1143000"/>
          </a:xfrm>
        </p:spPr>
        <p:txBody>
          <a:bodyPr>
            <a:normAutofit/>
          </a:bodyPr>
          <a:lstStyle/>
          <a:p>
            <a:r>
              <a:rPr lang="en-GB" sz="4800" b="1" dirty="0"/>
              <a:t>Acute Tonsillitis</a:t>
            </a:r>
            <a:endParaRPr lang="en-US" sz="48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3CDA40D-7FC6-4CE0-B8EB-D08C877E9847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3DDBC7-29BC-4075-B49F-5070A6289002}"/>
              </a:ext>
            </a:extLst>
          </p:cNvPr>
          <p:cNvSpPr/>
          <p:nvPr/>
        </p:nvSpPr>
        <p:spPr>
          <a:xfrm>
            <a:off x="-76390" y="207194"/>
            <a:ext cx="2091206" cy="3943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I</a:t>
            </a:r>
            <a:r>
              <a:rPr lang="en-US" dirty="0">
                <a:solidFill>
                  <a:schemeClr val="tx1"/>
                </a:solidFill>
              </a:rPr>
              <a:t>interactive Session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BDE349DE-B26E-4AC7-8F96-99A2414A42E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96612" y="1597729"/>
            <a:ext cx="5666874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sz="3200" dirty="0"/>
              <a:t>A 25-year-old male presents with a sore throat, difficulty swallowing, and a fever of 102°F for the past three days. On examination, his tonsils are swollen with white exudates, and his cervical lymph nodes are tender and enlarged.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95B5C9-CC75-4AD7-9346-C8915E7C4B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72" t="6034" r="26288" b="11359"/>
          <a:stretch/>
        </p:blipFill>
        <p:spPr>
          <a:xfrm>
            <a:off x="6214783" y="1055267"/>
            <a:ext cx="5490981" cy="5116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2255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3411" y="597490"/>
            <a:ext cx="8229600" cy="1143000"/>
          </a:xfrm>
        </p:spPr>
        <p:txBody>
          <a:bodyPr/>
          <a:lstStyle/>
          <a:p>
            <a:r>
              <a:rPr lang="en-GB" b="1" dirty="0"/>
              <a:t>Location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400A5E30-A1C6-434C-81BD-3FAE9C5B540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134" y="1582701"/>
            <a:ext cx="7727408" cy="515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8E1545-93FB-4225-91FC-899CBCB9D793}"/>
              </a:ext>
            </a:extLst>
          </p:cNvPr>
          <p:cNvSpPr/>
          <p:nvPr/>
        </p:nvSpPr>
        <p:spPr>
          <a:xfrm>
            <a:off x="0" y="0"/>
            <a:ext cx="1453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Core Concept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895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8831" y="789995"/>
            <a:ext cx="8229600" cy="1143000"/>
          </a:xfrm>
        </p:spPr>
        <p:txBody>
          <a:bodyPr/>
          <a:lstStyle/>
          <a:p>
            <a:endParaRPr lang="en-GB" b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6A419C-4762-4564-8526-0B9697159FCA}"/>
              </a:ext>
            </a:extLst>
          </p:cNvPr>
          <p:cNvSpPr/>
          <p:nvPr/>
        </p:nvSpPr>
        <p:spPr>
          <a:xfrm>
            <a:off x="0" y="119034"/>
            <a:ext cx="1453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Core Concept</a:t>
            </a:r>
            <a:endParaRPr lang="en-US" dirty="0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72DF4EA9-89A8-4132-8B94-16A1E27A4D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1" b="18962"/>
          <a:stretch/>
        </p:blipFill>
        <p:spPr>
          <a:xfrm>
            <a:off x="520757" y="488366"/>
            <a:ext cx="11420242" cy="6092908"/>
          </a:xfrm>
        </p:spPr>
      </p:pic>
    </p:spTree>
    <p:extLst>
      <p:ext uri="{BB962C8B-B14F-4D97-AF65-F5344CB8AC3E}">
        <p14:creationId xmlns:p14="http://schemas.microsoft.com/office/powerpoint/2010/main" val="27910563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3192" y="88029"/>
            <a:ext cx="2986639" cy="979321"/>
          </a:xfrm>
        </p:spPr>
        <p:txBody>
          <a:bodyPr>
            <a:normAutofit/>
          </a:bodyPr>
          <a:lstStyle/>
          <a:p>
            <a:r>
              <a:rPr lang="en-GB" sz="5400" b="1" dirty="0"/>
              <a:t>Thymus</a:t>
            </a:r>
            <a:r>
              <a:rPr lang="en-GB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05B04-434C-4DC8-B07D-7BA0E2AB87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 </a:t>
            </a:r>
            <a:endParaRPr lang="en-GB" b="1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D9E9670A-8E6E-4889-BBD4-4262C9A8C6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66"/>
          <a:stretch/>
        </p:blipFill>
        <p:spPr bwMode="auto">
          <a:xfrm>
            <a:off x="1129047" y="951510"/>
            <a:ext cx="9422648" cy="5612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1A7B442-098B-4A36-A916-1F1BB3ACB5E2}"/>
              </a:ext>
            </a:extLst>
          </p:cNvPr>
          <p:cNvSpPr/>
          <p:nvPr/>
        </p:nvSpPr>
        <p:spPr>
          <a:xfrm>
            <a:off x="0" y="143262"/>
            <a:ext cx="14534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Core Concept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92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15123</TotalTime>
  <Words>790</Words>
  <Application>Microsoft Office PowerPoint</Application>
  <PresentationFormat>Widescreen</PresentationFormat>
  <Paragraphs>147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Arial Black</vt:lpstr>
      <vt:lpstr>Calibri</vt:lpstr>
      <vt:lpstr>Calibri Light</vt:lpstr>
      <vt:lpstr>Times New Roman</vt:lpstr>
      <vt:lpstr>Office Theme</vt:lpstr>
      <vt:lpstr>PowerPoint Presentation</vt:lpstr>
      <vt:lpstr>BLOOD &amp; IMMUNITY Module(LGIS) Thymus and tonsils</vt:lpstr>
      <vt:lpstr>PowerPoint Presentation</vt:lpstr>
      <vt:lpstr>PowerPoint Presentation</vt:lpstr>
      <vt:lpstr>Learning Objectives</vt:lpstr>
      <vt:lpstr>Acute Tonsillitis</vt:lpstr>
      <vt:lpstr>Location</vt:lpstr>
      <vt:lpstr>PowerPoint Presentation</vt:lpstr>
      <vt:lpstr>Thymus </vt:lpstr>
      <vt:lpstr>PowerPoint Presentation</vt:lpstr>
      <vt:lpstr>PowerPoint Presentation</vt:lpstr>
      <vt:lpstr>Thymus</vt:lpstr>
      <vt:lpstr>Hassal corpuscles</vt:lpstr>
      <vt:lpstr>Blood Thymus Barrier</vt:lpstr>
      <vt:lpstr>Epithelial Reticular Cells in Cortex</vt:lpstr>
      <vt:lpstr>Epithelial Reticular Cells In Medulla</vt:lpstr>
      <vt:lpstr>Factors Secreted by Reticular Endothelial Cells</vt:lpstr>
      <vt:lpstr>Adult Thymus</vt:lpstr>
      <vt:lpstr>PowerPoint Presentation</vt:lpstr>
      <vt:lpstr>Acute Tonsillitis</vt:lpstr>
      <vt:lpstr>Tonsils</vt:lpstr>
      <vt:lpstr>Palatine Tonsils</vt:lpstr>
      <vt:lpstr>Palatine Tonsil</vt:lpstr>
      <vt:lpstr>PHARYNGEAL TONSILS</vt:lpstr>
      <vt:lpstr>LINGUAL TONSILS</vt:lpstr>
      <vt:lpstr>Acute Tonsillitis</vt:lpstr>
      <vt:lpstr>The Role Of Thymus In Immune Response     </vt:lpstr>
      <vt:lpstr>How To Access Digital Library</vt:lpstr>
      <vt:lpstr> Learning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Haier</dc:creator>
  <cp:lastModifiedBy>Haier</cp:lastModifiedBy>
  <cp:revision>71</cp:revision>
  <dcterms:created xsi:type="dcterms:W3CDTF">2023-05-18T06:54:31Z</dcterms:created>
  <dcterms:modified xsi:type="dcterms:W3CDTF">2025-04-24T07:18:43Z</dcterms:modified>
</cp:coreProperties>
</file>