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634" r:id="rId2"/>
    <p:sldId id="294" r:id="rId3"/>
    <p:sldId id="293" r:id="rId4"/>
    <p:sldId id="296" r:id="rId5"/>
    <p:sldId id="295" r:id="rId6"/>
    <p:sldId id="667" r:id="rId7"/>
    <p:sldId id="673" r:id="rId8"/>
    <p:sldId id="668" r:id="rId9"/>
    <p:sldId id="669" r:id="rId10"/>
    <p:sldId id="670" r:id="rId11"/>
    <p:sldId id="671" r:id="rId12"/>
    <p:sldId id="639" r:id="rId13"/>
    <p:sldId id="649" r:id="rId14"/>
    <p:sldId id="585" r:id="rId15"/>
    <p:sldId id="643" r:id="rId16"/>
    <p:sldId id="656" r:id="rId17"/>
    <p:sldId id="642" r:id="rId18"/>
    <p:sldId id="650" r:id="rId19"/>
    <p:sldId id="647" r:id="rId20"/>
    <p:sldId id="658" r:id="rId21"/>
    <p:sldId id="641" r:id="rId22"/>
    <p:sldId id="662" r:id="rId23"/>
    <p:sldId id="661" r:id="rId24"/>
    <p:sldId id="660" r:id="rId25"/>
    <p:sldId id="659" r:id="rId26"/>
    <p:sldId id="665" r:id="rId27"/>
    <p:sldId id="666" r:id="rId28"/>
    <p:sldId id="655" r:id="rId29"/>
    <p:sldId id="636" r:id="rId30"/>
    <p:sldId id="664" r:id="rId31"/>
    <p:sldId id="567" r:id="rId32"/>
    <p:sldId id="582" r:id="rId33"/>
    <p:sldId id="5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25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291" autoAdjust="0"/>
  </p:normalViewPr>
  <p:slideViewPr>
    <p:cSldViewPr snapToGrid="0">
      <p:cViewPr varScale="1">
        <p:scale>
          <a:sx n="80" d="100"/>
          <a:sy n="80" d="100"/>
        </p:scale>
        <p:origin x="414" y="90"/>
      </p:cViewPr>
      <p:guideLst/>
    </p:cSldViewPr>
  </p:slideViewPr>
  <p:outlineViewPr>
    <p:cViewPr>
      <p:scale>
        <a:sx n="33" d="100"/>
        <a:sy n="33" d="100"/>
      </p:scale>
      <p:origin x="0" y="-2598"/>
    </p:cViewPr>
  </p:outlineViewPr>
  <p:notesTextViewPr>
    <p:cViewPr>
      <p:scale>
        <a:sx n="1" d="1"/>
        <a:sy n="1" d="1"/>
      </p:scale>
      <p:origin x="0" y="0"/>
    </p:cViewPr>
  </p:notesTextViewPr>
  <p:sorterViewPr>
    <p:cViewPr>
      <p:scale>
        <a:sx n="100" d="100"/>
        <a:sy n="100" d="100"/>
      </p:scale>
      <p:origin x="0" y="-24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E514B608-1A43-4F01-BC39-35CBFF3FCD92}" type="presOf" srcId="{399ACE2F-90C5-48B1-9E65-700A32562848}" destId="{9815588C-16D0-4475-B64C-847FC87C8C32}" srcOrd="3" destOrd="0" presId="urn:microsoft.com/office/officeart/2005/8/layout/gear1#1"/>
    <dgm:cxn modelId="{134F420E-AF9E-4DCC-B90E-DA325B528363}" type="presOf" srcId="{188C389E-9423-41DE-9C5E-D4A7E95C7E62}" destId="{6DF3A3A0-5919-4E69-80DD-61760D6340A0}"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6DCA353-0E07-4685-A17E-384EC95548A4}" type="presOf" srcId="{DACAB5BA-B8B4-4D66-8B11-1D02259E020B}" destId="{8BC64EA7-2794-42B6-96C9-F39A52CB985A}" srcOrd="2" destOrd="0" presId="urn:microsoft.com/office/officeart/2005/8/layout/gear1#1"/>
    <dgm:cxn modelId="{55FB9358-B815-4597-AE1F-419064582648}" type="presOf" srcId="{399ACE2F-90C5-48B1-9E65-700A32562848}" destId="{23DC08E4-3725-4448-BFFF-1CCEA2F2987E}" srcOrd="1" destOrd="0" presId="urn:microsoft.com/office/officeart/2005/8/layout/gear1#1"/>
    <dgm:cxn modelId="{C775E28C-11C8-484E-AEE1-60CC9EB2E91A}" type="presOf" srcId="{23718C41-0A1F-40BF-86BE-8A5476EC271E}" destId="{398423B3-DD54-4226-99D7-017EFC1488DF}" srcOrd="0" destOrd="0" presId="urn:microsoft.com/office/officeart/2005/8/layout/gear1#1"/>
    <dgm:cxn modelId="{6AFE6390-7261-4883-9F92-0892828180A4}" type="presOf" srcId="{663C1E13-76F9-4B70-A2F2-CA23180743CE}" destId="{93300324-D62F-4E58-B882-734182BDB462}" srcOrd="0" destOrd="0" presId="urn:microsoft.com/office/officeart/2005/8/layout/gear1#1"/>
    <dgm:cxn modelId="{690D809A-0C22-4449-A2EA-26B9568F39AB}" type="presOf" srcId="{F9CEBA05-2F10-437E-89B2-54F4D9FAF478}" destId="{5ED88519-AC6C-4AA3-B76D-812B93A167E4}" srcOrd="0" destOrd="0" presId="urn:microsoft.com/office/officeart/2005/8/layout/gear1#1"/>
    <dgm:cxn modelId="{921042AD-9809-474A-9709-45A325F664D6}" type="presOf" srcId="{DACAB5BA-B8B4-4D66-8B11-1D02259E020B}" destId="{B6B6B41B-120B-4968-AB6A-FC6E7C8EF3C0}" srcOrd="1" destOrd="0" presId="urn:microsoft.com/office/officeart/2005/8/layout/gear1#1"/>
    <dgm:cxn modelId="{EB0EA3B1-350C-4E5D-94F4-CF183BF2B8C9}"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639213CB-EC6B-402D-9526-8F347295E121}" type="presOf" srcId="{DA82EADB-2721-42A0-95EA-F9B5521A38A6}" destId="{A09CEA93-9338-4361-A5E6-CF85B6019F5A}" srcOrd="0" destOrd="0" presId="urn:microsoft.com/office/officeart/2005/8/layout/gear1#1"/>
    <dgm:cxn modelId="{56CB5FD0-5DF1-43A4-BD5F-DD2B31CB6951}" type="presOf" srcId="{DACAB5BA-B8B4-4D66-8B11-1D02259E020B}" destId="{87622A90-D0D8-4EA3-BC0D-D537801AF2B1}" srcOrd="0" destOrd="0" presId="urn:microsoft.com/office/officeart/2005/8/layout/gear1#1"/>
    <dgm:cxn modelId="{3D1521D3-571D-4A2A-989E-30559A2F8492}" type="presOf" srcId="{663C1E13-76F9-4B70-A2F2-CA23180743CE}" destId="{B9330EE9-43E4-4FD4-8144-E92B1DD0FCDF}" srcOrd="1" destOrd="0" presId="urn:microsoft.com/office/officeart/2005/8/layout/gear1#1"/>
    <dgm:cxn modelId="{E7776CD8-4397-43B1-97CE-42D375769CED}" type="presOf" srcId="{399ACE2F-90C5-48B1-9E65-700A32562848}" destId="{59EDF28D-6C67-49D0-B5A1-DE5C3CBA2292}" srcOrd="0" destOrd="0" presId="urn:microsoft.com/office/officeart/2005/8/layout/gear1#1"/>
    <dgm:cxn modelId="{6C5009F8-821F-408F-890B-D5CB475936D5}" type="presOf" srcId="{663C1E13-76F9-4B70-A2F2-CA23180743CE}" destId="{4822A78E-EAEC-401F-941A-3A84E13E2357}" srcOrd="2" destOrd="0" presId="urn:microsoft.com/office/officeart/2005/8/layout/gear1#1"/>
    <dgm:cxn modelId="{E4371373-4852-4359-8799-E40B868EEC1A}" type="presParOf" srcId="{5ED88519-AC6C-4AA3-B76D-812B93A167E4}" destId="{87622A90-D0D8-4EA3-BC0D-D537801AF2B1}" srcOrd="0" destOrd="0" presId="urn:microsoft.com/office/officeart/2005/8/layout/gear1#1"/>
    <dgm:cxn modelId="{6FDB978D-BCF4-4323-B4B3-A0F51651AB3B}" type="presParOf" srcId="{5ED88519-AC6C-4AA3-B76D-812B93A167E4}" destId="{B6B6B41B-120B-4968-AB6A-FC6E7C8EF3C0}" srcOrd="1" destOrd="0" presId="urn:microsoft.com/office/officeart/2005/8/layout/gear1#1"/>
    <dgm:cxn modelId="{919DD3EE-2E1F-4BE7-B8A8-83A5C432BB8A}" type="presParOf" srcId="{5ED88519-AC6C-4AA3-B76D-812B93A167E4}" destId="{8BC64EA7-2794-42B6-96C9-F39A52CB985A}" srcOrd="2" destOrd="0" presId="urn:microsoft.com/office/officeart/2005/8/layout/gear1#1"/>
    <dgm:cxn modelId="{647802D0-F03B-46F9-9FDE-104D7A719919}" type="presParOf" srcId="{5ED88519-AC6C-4AA3-B76D-812B93A167E4}" destId="{93300324-D62F-4E58-B882-734182BDB462}" srcOrd="3" destOrd="0" presId="urn:microsoft.com/office/officeart/2005/8/layout/gear1#1"/>
    <dgm:cxn modelId="{B030E28D-63BE-4D8F-A7B8-8452CD9A3AC3}" type="presParOf" srcId="{5ED88519-AC6C-4AA3-B76D-812B93A167E4}" destId="{B9330EE9-43E4-4FD4-8144-E92B1DD0FCDF}" srcOrd="4" destOrd="0" presId="urn:microsoft.com/office/officeart/2005/8/layout/gear1#1"/>
    <dgm:cxn modelId="{72931D25-80D8-4F67-BFF1-40154819D512}" type="presParOf" srcId="{5ED88519-AC6C-4AA3-B76D-812B93A167E4}" destId="{4822A78E-EAEC-401F-941A-3A84E13E2357}" srcOrd="5" destOrd="0" presId="urn:microsoft.com/office/officeart/2005/8/layout/gear1#1"/>
    <dgm:cxn modelId="{F229087B-9125-4924-B0E9-49F969B61883}" type="presParOf" srcId="{5ED88519-AC6C-4AA3-B76D-812B93A167E4}" destId="{59EDF28D-6C67-49D0-B5A1-DE5C3CBA2292}" srcOrd="6" destOrd="0" presId="urn:microsoft.com/office/officeart/2005/8/layout/gear1#1"/>
    <dgm:cxn modelId="{512387B7-9C7A-4F41-BBC9-8B9BA67D3294}" type="presParOf" srcId="{5ED88519-AC6C-4AA3-B76D-812B93A167E4}" destId="{23DC08E4-3725-4448-BFFF-1CCEA2F2987E}" srcOrd="7" destOrd="0" presId="urn:microsoft.com/office/officeart/2005/8/layout/gear1#1"/>
    <dgm:cxn modelId="{AC2017B4-4323-4A5F-8621-0C9A58F7200F}" type="presParOf" srcId="{5ED88519-AC6C-4AA3-B76D-812B93A167E4}" destId="{7D3EFDB4-E5D1-439A-86D8-1FCF80D959BA}" srcOrd="8" destOrd="0" presId="urn:microsoft.com/office/officeart/2005/8/layout/gear1#1"/>
    <dgm:cxn modelId="{63CEBE68-41E1-4FA6-80C1-A8045CE157E9}" type="presParOf" srcId="{5ED88519-AC6C-4AA3-B76D-812B93A167E4}" destId="{9815588C-16D0-4475-B64C-847FC87C8C32}" srcOrd="9" destOrd="0" presId="urn:microsoft.com/office/officeart/2005/8/layout/gear1#1"/>
    <dgm:cxn modelId="{C455AD38-DB3D-492B-B4C0-D16CF2C6B83A}" type="presParOf" srcId="{5ED88519-AC6C-4AA3-B76D-812B93A167E4}" destId="{398423B3-DD54-4226-99D7-017EFC1488DF}" srcOrd="10" destOrd="0" presId="urn:microsoft.com/office/officeart/2005/8/layout/gear1#1"/>
    <dgm:cxn modelId="{0A28EB82-775C-45DB-8965-D056969F2866}" type="presParOf" srcId="{5ED88519-AC6C-4AA3-B76D-812B93A167E4}" destId="{6DF3A3A0-5919-4E69-80DD-61760D6340A0}" srcOrd="11" destOrd="0" presId="urn:microsoft.com/office/officeart/2005/8/layout/gear1#1"/>
    <dgm:cxn modelId="{C5CB09D3-FC3A-49A1-8249-D562C801FB08}"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846395" y="1391398"/>
          <a:ext cx="1037271" cy="1037271"/>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Arial Black" pitchFamily="34" charset="0"/>
            </a:rPr>
            <a:t>Wisdom</a:t>
          </a:r>
        </a:p>
      </dsp:txBody>
      <dsp:txXfrm>
        <a:off x="1054933" y="1634374"/>
        <a:ext cx="620195" cy="533178"/>
      </dsp:txXfrm>
    </dsp:sp>
    <dsp:sp modelId="{93300324-D62F-4E58-B882-734182BDB462}">
      <dsp:nvSpPr>
        <dsp:cNvPr id="0" name=""/>
        <dsp:cNvSpPr/>
      </dsp:nvSpPr>
      <dsp:spPr>
        <a:xfrm>
          <a:off x="245173" y="1148507"/>
          <a:ext cx="754379" cy="754379"/>
        </a:xfrm>
        <a:prstGeom prst="gear6">
          <a:avLst/>
        </a:prstGeom>
        <a:solidFill>
          <a:schemeClr val="accent4">
            <a:hueOff val="4900445"/>
            <a:satOff val="-20388"/>
            <a:lumOff val="480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Arial Black" pitchFamily="34" charset="0"/>
            </a:rPr>
            <a:t>Truth</a:t>
          </a:r>
          <a:r>
            <a:rPr lang="en-US" sz="700" kern="1200" dirty="0"/>
            <a:t> </a:t>
          </a:r>
        </a:p>
      </dsp:txBody>
      <dsp:txXfrm>
        <a:off x="435090" y="1339572"/>
        <a:ext cx="374545" cy="372249"/>
      </dsp:txXfrm>
    </dsp:sp>
    <dsp:sp modelId="{59EDF28D-6C67-49D0-B5A1-DE5C3CBA2292}">
      <dsp:nvSpPr>
        <dsp:cNvPr id="0" name=""/>
        <dsp:cNvSpPr/>
      </dsp:nvSpPr>
      <dsp:spPr>
        <a:xfrm rot="20700000">
          <a:off x="667702" y="628062"/>
          <a:ext cx="739138" cy="739138"/>
        </a:xfrm>
        <a:prstGeom prst="gear6">
          <a:avLst/>
        </a:prstGeom>
        <a:solidFill>
          <a:schemeClr val="accent4">
            <a:hueOff val="9800891"/>
            <a:satOff val="-40777"/>
            <a:lumOff val="960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Arial Black" pitchFamily="34" charset="0"/>
            </a:rPr>
            <a:t>Servic</a:t>
          </a:r>
          <a:r>
            <a:rPr lang="en-US" sz="700" kern="1200" dirty="0">
              <a:latin typeface="Arial Black" pitchFamily="34" charset="0"/>
            </a:rPr>
            <a:t>e</a:t>
          </a:r>
          <a:r>
            <a:rPr lang="en-US" sz="700" kern="1200" dirty="0"/>
            <a:t> </a:t>
          </a:r>
        </a:p>
      </dsp:txBody>
      <dsp:txXfrm rot="-20700000">
        <a:off x="829817" y="790176"/>
        <a:ext cx="414908" cy="414908"/>
      </dsp:txXfrm>
    </dsp:sp>
    <dsp:sp modelId="{398423B3-DD54-4226-99D7-017EFC1488DF}">
      <dsp:nvSpPr>
        <dsp:cNvPr id="0" name=""/>
        <dsp:cNvSpPr/>
      </dsp:nvSpPr>
      <dsp:spPr>
        <a:xfrm>
          <a:off x="745951" y="1249747"/>
          <a:ext cx="1327708" cy="1327708"/>
        </a:xfrm>
        <a:prstGeom prst="circularArrow">
          <a:avLst>
            <a:gd name="adj1" fmla="val 4687"/>
            <a:gd name="adj2" fmla="val 299029"/>
            <a:gd name="adj3" fmla="val 2411686"/>
            <a:gd name="adj4" fmla="val 1610821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11574" y="991497"/>
          <a:ext cx="964662" cy="964662"/>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496732" y="476069"/>
          <a:ext cx="1040100" cy="1040100"/>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15:39:16.48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15:39:24.9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9B391-70E7-4610-ADCC-9ED915F6B5A7}"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0B55-0E87-4761-B106-1E5901D78BA5}" type="slidenum">
              <a:rPr lang="en-US" smtClean="0"/>
              <a:t>‹#›</a:t>
            </a:fld>
            <a:endParaRPr lang="en-US"/>
          </a:p>
        </p:txBody>
      </p:sp>
    </p:spTree>
    <p:extLst>
      <p:ext uri="{BB962C8B-B14F-4D97-AF65-F5344CB8AC3E}">
        <p14:creationId xmlns:p14="http://schemas.microsoft.com/office/powerpoint/2010/main" val="409087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40B55-0E87-4761-B106-1E5901D78BA5}" type="slidenum">
              <a:rPr lang="en-US" smtClean="0"/>
              <a:t>19</a:t>
            </a:fld>
            <a:endParaRPr lang="en-US"/>
          </a:p>
        </p:txBody>
      </p:sp>
    </p:spTree>
    <p:extLst>
      <p:ext uri="{BB962C8B-B14F-4D97-AF65-F5344CB8AC3E}">
        <p14:creationId xmlns:p14="http://schemas.microsoft.com/office/powerpoint/2010/main" val="107318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40B55-0E87-4761-B106-1E5901D78BA5}" type="slidenum">
              <a:rPr lang="en-US" smtClean="0"/>
              <a:t>26</a:t>
            </a:fld>
            <a:endParaRPr lang="en-US"/>
          </a:p>
        </p:txBody>
      </p:sp>
    </p:spTree>
    <p:extLst>
      <p:ext uri="{BB962C8B-B14F-4D97-AF65-F5344CB8AC3E}">
        <p14:creationId xmlns:p14="http://schemas.microsoft.com/office/powerpoint/2010/main" val="369532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40B55-0E87-4761-B106-1E5901D78BA5}" type="slidenum">
              <a:rPr lang="en-US" smtClean="0"/>
              <a:t>27</a:t>
            </a:fld>
            <a:endParaRPr lang="en-US"/>
          </a:p>
        </p:txBody>
      </p:sp>
    </p:spTree>
    <p:extLst>
      <p:ext uri="{BB962C8B-B14F-4D97-AF65-F5344CB8AC3E}">
        <p14:creationId xmlns:p14="http://schemas.microsoft.com/office/powerpoint/2010/main" val="176923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40B55-0E87-4761-B106-1E5901D78BA5}" type="slidenum">
              <a:rPr lang="en-US" smtClean="0"/>
              <a:t>28</a:t>
            </a:fld>
            <a:endParaRPr lang="en-US"/>
          </a:p>
        </p:txBody>
      </p:sp>
    </p:spTree>
    <p:extLst>
      <p:ext uri="{BB962C8B-B14F-4D97-AF65-F5344CB8AC3E}">
        <p14:creationId xmlns:p14="http://schemas.microsoft.com/office/powerpoint/2010/main" val="163382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D47B-1035-43E0-83ED-86BE238F1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55F58-0275-4E3F-B150-4751E8F9D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23DFD6-3DD8-4539-9F8D-7BDB3CB1CED0}"/>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50350AD7-309F-44AE-AD30-C1358CCF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48B5A-D605-4018-86A1-781B13C479B9}"/>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6056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0973-9624-4E61-BBB3-8C9BD7DC6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B8E6F-0F90-4D38-9293-4028AA5E7D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DAA92-4093-48E1-B38F-2B360304B5AD}"/>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A7E33564-8011-4896-B86D-58B61A494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233E7-1AA2-4432-8585-C5B2EF9EF424}"/>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165836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A10F1-097F-4847-B0F8-2D773A4154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CC741-31F2-44F5-8008-85E7D8D24D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5AEB8-5F1B-44F8-9774-1E2E77E3CFFE}"/>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6E54522A-7F1C-4DAA-B4DC-3C977BF98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5DDB2-DA1F-440B-83AD-DC0902E5BDFB}"/>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3895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E70B-F8C0-4066-9C3F-9F5783EEF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A0983-71D0-46AF-BDF2-EBEB54D15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7743A-F7A0-4F72-A1C4-5A8166EB6839}"/>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D79C0A6B-E7F6-47D4-93D7-3D79E98D7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1B930-C5EC-4261-B3F1-F4CBE0AB0041}"/>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1211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2036-6B47-4AE6-8F24-8661D3F2B1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A709B7-37BE-46CC-AF4A-572D3E686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A8D749-27CB-49B6-BC16-9ACB13A20D72}"/>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959C7CFE-954E-43AE-A847-F93E7E851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0C78-F7E8-4C69-A599-D19B185A2181}"/>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94758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43AA-D1E2-498A-A265-6D5189A57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9BDC1-3BC8-47E0-AA00-0567DA0D61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B69B2F-F8F7-4D54-819C-2C4CB315A6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31A8DD-0FDA-442A-BE34-C7534737D207}"/>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6" name="Footer Placeholder 5">
            <a:extLst>
              <a:ext uri="{FF2B5EF4-FFF2-40B4-BE49-F238E27FC236}">
                <a16:creationId xmlns:a16="http://schemas.microsoft.com/office/drawing/2014/main" id="{D270E924-96E0-4383-A810-AE019DDC1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46A61-F407-4984-825A-12EB448F98FB}"/>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55167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1BDE-AF54-43C7-9352-571D553A25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ED2AA-81FF-477D-AC80-9B047C13C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BBE7DD-E44E-4669-A0FF-73F98EA53C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B5872-0C80-4AAB-8693-94005AF24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9B0AB9-4905-4B84-BA3D-503D6412AA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42BD6B-E7AD-447E-AF21-94EF3227EEE6}"/>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8" name="Footer Placeholder 7">
            <a:extLst>
              <a:ext uri="{FF2B5EF4-FFF2-40B4-BE49-F238E27FC236}">
                <a16:creationId xmlns:a16="http://schemas.microsoft.com/office/drawing/2014/main" id="{BBCDCEB4-FB54-48EC-8C19-10DA0C9C5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44376-45E9-4D15-978B-9EFFC18B5014}"/>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69266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F02A-D62C-43DF-B394-E969E432B8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D488F-DD16-4D6F-B91A-3C7B32C657C6}"/>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4" name="Footer Placeholder 3">
            <a:extLst>
              <a:ext uri="{FF2B5EF4-FFF2-40B4-BE49-F238E27FC236}">
                <a16:creationId xmlns:a16="http://schemas.microsoft.com/office/drawing/2014/main" id="{774C8688-2627-428D-BBF6-B76EFEE0EF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834628-87B7-4670-9302-737EAA54C370}"/>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88974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A5E2A-441F-45B2-BCAD-3C0403AACC62}"/>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3" name="Footer Placeholder 2">
            <a:extLst>
              <a:ext uri="{FF2B5EF4-FFF2-40B4-BE49-F238E27FC236}">
                <a16:creationId xmlns:a16="http://schemas.microsoft.com/office/drawing/2014/main" id="{31A0D6F4-C58D-4692-AEDC-5E9DBF1200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D8A1A-0776-4E02-8218-04A1152B3275}"/>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2991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F572-7525-4A97-97E9-33C51BEB0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A28AC-537F-4DDD-AEA6-7283B4BD3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5AFD6A-55D1-4AFC-B305-13FCD1F78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0F730-F3EC-4D1E-B081-1E0D624E8525}"/>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6" name="Footer Placeholder 5">
            <a:extLst>
              <a:ext uri="{FF2B5EF4-FFF2-40B4-BE49-F238E27FC236}">
                <a16:creationId xmlns:a16="http://schemas.microsoft.com/office/drawing/2014/main" id="{9638AC76-276B-4C87-B8CA-839F84BC5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844CF-B20F-4367-9E11-A6B544B2E157}"/>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79857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15B0-A05A-412A-9840-D6F5F6B32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2418B-6A58-4685-99D4-F9ED6F3CE7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4141CA-5936-4E5E-908F-1DCE19333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96F34-F89B-45AA-8025-B56456F14182}"/>
              </a:ext>
            </a:extLst>
          </p:cNvPr>
          <p:cNvSpPr>
            <a:spLocks noGrp="1"/>
          </p:cNvSpPr>
          <p:nvPr>
            <p:ph type="dt" sz="half" idx="10"/>
          </p:nvPr>
        </p:nvSpPr>
        <p:spPr/>
        <p:txBody>
          <a:bodyPr/>
          <a:lstStyle/>
          <a:p>
            <a:fld id="{889E12A9-BD46-4FAB-9634-ABE416A329A4}" type="datetimeFigureOut">
              <a:rPr lang="en-US" smtClean="0"/>
              <a:t>4/24/2025</a:t>
            </a:fld>
            <a:endParaRPr lang="en-US"/>
          </a:p>
        </p:txBody>
      </p:sp>
      <p:sp>
        <p:nvSpPr>
          <p:cNvPr id="6" name="Footer Placeholder 5">
            <a:extLst>
              <a:ext uri="{FF2B5EF4-FFF2-40B4-BE49-F238E27FC236}">
                <a16:creationId xmlns:a16="http://schemas.microsoft.com/office/drawing/2014/main" id="{14F5FB40-2E81-4F19-9119-4E78BAB28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B4A79-C1EE-4524-8FE4-9C6FEC042056}"/>
              </a:ext>
            </a:extLst>
          </p:cNvPr>
          <p:cNvSpPr>
            <a:spLocks noGrp="1"/>
          </p:cNvSpPr>
          <p:nvPr>
            <p:ph type="sldNum" sz="quarter" idx="12"/>
          </p:nvPr>
        </p:nvSpPr>
        <p:spPr/>
        <p:txBody>
          <a:bodyPr/>
          <a:lstStyle/>
          <a:p>
            <a:fld id="{A866EE9C-08DF-4FA9-A98B-22BE51D1B032}" type="slidenum">
              <a:rPr lang="en-US" smtClean="0"/>
              <a:t>‹#›</a:t>
            </a:fld>
            <a:endParaRPr lang="en-US"/>
          </a:p>
        </p:txBody>
      </p:sp>
    </p:spTree>
    <p:extLst>
      <p:ext uri="{BB962C8B-B14F-4D97-AF65-F5344CB8AC3E}">
        <p14:creationId xmlns:p14="http://schemas.microsoft.com/office/powerpoint/2010/main" val="3607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8755B-10CE-49A3-86F8-0CF6C766B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1AEBC-A094-4264-B0D0-C513137FE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213AB-A4C3-49D1-BAF5-5948B17ED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E12A9-BD46-4FAB-9634-ABE416A329A4}" type="datetimeFigureOut">
              <a:rPr lang="en-US" smtClean="0"/>
              <a:t>4/24/2025</a:t>
            </a:fld>
            <a:endParaRPr lang="en-US"/>
          </a:p>
        </p:txBody>
      </p:sp>
      <p:sp>
        <p:nvSpPr>
          <p:cNvPr id="5" name="Footer Placeholder 4">
            <a:extLst>
              <a:ext uri="{FF2B5EF4-FFF2-40B4-BE49-F238E27FC236}">
                <a16:creationId xmlns:a16="http://schemas.microsoft.com/office/drawing/2014/main" id="{B4838E0C-FC6F-45BC-BEF3-9EF6DA134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82E7B-DCFC-43C6-A632-3DBE7FD2F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6EE9C-08DF-4FA9-A98B-22BE51D1B032}" type="slidenum">
              <a:rPr lang="en-US" smtClean="0"/>
              <a:t>‹#›</a:t>
            </a:fld>
            <a:endParaRPr lang="en-US"/>
          </a:p>
        </p:txBody>
      </p:sp>
    </p:spTree>
    <p:extLst>
      <p:ext uri="{BB962C8B-B14F-4D97-AF65-F5344CB8AC3E}">
        <p14:creationId xmlns:p14="http://schemas.microsoft.com/office/powerpoint/2010/main" val="376702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customXml" Target="../ink/ink2.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30.pn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609600"/>
            <a:ext cx="1713124" cy="1725318"/>
          </a:xfrm>
          <a:prstGeom prst="rect">
            <a:avLst/>
          </a:prstGeom>
        </p:spPr>
      </p:pic>
      <p:pic>
        <p:nvPicPr>
          <p:cNvPr id="4" name="Picture 2">
            <a:extLst>
              <a:ext uri="{FF2B5EF4-FFF2-40B4-BE49-F238E27FC236}">
                <a16:creationId xmlns:a16="http://schemas.microsoft.com/office/drawing/2014/main" id="{EBDE22C3-6148-47DD-B6D6-9E6B6B37F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61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1" y="678801"/>
            <a:ext cx="8229600" cy="1143000"/>
          </a:xfrm>
        </p:spPr>
        <p:txBody>
          <a:bodyPr>
            <a:normAutofit fontScale="90000"/>
          </a:bodyPr>
          <a:lstStyle/>
          <a:p>
            <a:r>
              <a:rPr lang="en-US" sz="6000" b="1" dirty="0"/>
              <a:t>Classes of Antibodies </a:t>
            </a:r>
            <a:br>
              <a:rPr lang="en-US" sz="6000" dirty="0"/>
            </a:br>
            <a:endParaRPr lang="en-GB" sz="6000"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45168" y="1395663"/>
            <a:ext cx="11273590" cy="4783536"/>
          </a:xfrm>
        </p:spPr>
        <p:txBody>
          <a:bodyPr>
            <a:normAutofit fontScale="92500" lnSpcReduction="10000"/>
          </a:bodyPr>
          <a:lstStyle/>
          <a:p>
            <a:pPr marL="0" indent="0">
              <a:buNone/>
            </a:pPr>
            <a:r>
              <a:rPr lang="en-GB" sz="4800" b="1" dirty="0"/>
              <a:t>IgM: </a:t>
            </a:r>
          </a:p>
          <a:p>
            <a:pPr marL="0" indent="0">
              <a:buNone/>
            </a:pPr>
            <a:r>
              <a:rPr lang="en-GB" dirty="0"/>
              <a:t>constitutes </a:t>
            </a:r>
            <a:r>
              <a:rPr lang="en-GB" dirty="0">
                <a:solidFill>
                  <a:srgbClr val="FF0000"/>
                </a:solidFill>
              </a:rPr>
              <a:t>5% to 10% </a:t>
            </a:r>
            <a:r>
              <a:rPr lang="en-GB" dirty="0"/>
              <a:t>of blood immunoglobulin IgM is mainly produced in an initial response to an antigen. </a:t>
            </a:r>
          </a:p>
          <a:p>
            <a:pPr marL="0" indent="0">
              <a:buNone/>
            </a:pPr>
            <a:r>
              <a:rPr lang="en-GB" sz="6300" b="1" dirty="0" err="1"/>
              <a:t>IgE</a:t>
            </a:r>
            <a:r>
              <a:rPr lang="en-GB" sz="6300" b="1" dirty="0"/>
              <a:t>:</a:t>
            </a:r>
          </a:p>
          <a:p>
            <a:r>
              <a:rPr lang="en-GB" dirty="0"/>
              <a:t>	much </a:t>
            </a:r>
            <a:r>
              <a:rPr lang="en-GB" dirty="0">
                <a:solidFill>
                  <a:srgbClr val="FF0000"/>
                </a:solidFill>
              </a:rPr>
              <a:t>less abundant </a:t>
            </a:r>
            <a:r>
              <a:rPr lang="en-GB" dirty="0"/>
              <a:t>in the circulation and exists bound to receptors</a:t>
            </a:r>
            <a:br>
              <a:rPr lang="en-GB" dirty="0"/>
            </a:br>
            <a:r>
              <a:rPr lang="en-GB" dirty="0"/>
              <a:t>on the surface of mast cells and basophils.</a:t>
            </a:r>
          </a:p>
          <a:p>
            <a:r>
              <a:rPr lang="en-GB" dirty="0"/>
              <a:t> 	Increases in allergic reactions</a:t>
            </a:r>
            <a:br>
              <a:rPr lang="en-GB" dirty="0"/>
            </a:br>
            <a:br>
              <a:rPr lang="en-GB" dirty="0"/>
            </a:br>
            <a:br>
              <a:rPr lang="en-GB" dirty="0"/>
            </a:br>
            <a:br>
              <a:rPr lang="en-GB" dirty="0"/>
            </a:br>
            <a:endParaRPr lang="en-GB" b="1" dirty="0"/>
          </a:p>
        </p:txBody>
      </p:sp>
      <p:sp>
        <p:nvSpPr>
          <p:cNvPr id="6" name="Rectangle 5">
            <a:extLst>
              <a:ext uri="{FF2B5EF4-FFF2-40B4-BE49-F238E27FC236}">
                <a16:creationId xmlns:a16="http://schemas.microsoft.com/office/drawing/2014/main" id="{DCE3556D-A748-482B-86BA-B74613370528}"/>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355737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1" y="678801"/>
            <a:ext cx="8229600" cy="1143000"/>
          </a:xfrm>
        </p:spPr>
        <p:txBody>
          <a:bodyPr>
            <a:normAutofit fontScale="90000"/>
          </a:bodyPr>
          <a:lstStyle/>
          <a:p>
            <a:r>
              <a:rPr lang="en-US" sz="6000" b="1" dirty="0"/>
              <a:t>Classes of Antibodies </a:t>
            </a:r>
            <a:br>
              <a:rPr lang="en-US" sz="6000" dirty="0"/>
            </a:br>
            <a:endParaRPr lang="en-GB" sz="6000"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45168" y="1533043"/>
            <a:ext cx="11273590" cy="4783536"/>
          </a:xfrm>
        </p:spPr>
        <p:txBody>
          <a:bodyPr>
            <a:normAutofit/>
          </a:bodyPr>
          <a:lstStyle/>
          <a:p>
            <a:pPr marL="0" indent="0">
              <a:buNone/>
            </a:pPr>
            <a:r>
              <a:rPr lang="en-GB" sz="4800" b="1" dirty="0" err="1"/>
              <a:t>IgD</a:t>
            </a:r>
            <a:r>
              <a:rPr lang="en-GB" sz="4800" b="1" dirty="0"/>
              <a:t>:</a:t>
            </a:r>
          </a:p>
          <a:p>
            <a:pPr marL="0" indent="0">
              <a:buNone/>
            </a:pPr>
            <a:r>
              <a:rPr lang="en-GB" dirty="0"/>
              <a:t>The </a:t>
            </a:r>
            <a:r>
              <a:rPr lang="en-GB" dirty="0">
                <a:solidFill>
                  <a:srgbClr val="FF0000"/>
                </a:solidFill>
              </a:rPr>
              <a:t>least abundant </a:t>
            </a:r>
            <a:r>
              <a:rPr lang="en-GB" dirty="0"/>
              <a:t>immunoglobulin in plasma.</a:t>
            </a:r>
          </a:p>
          <a:p>
            <a:pPr marL="0" indent="0">
              <a:buNone/>
            </a:pPr>
            <a:r>
              <a:rPr lang="en-GB" dirty="0"/>
              <a:t>Bound to the surface of B lymphocytes where</a:t>
            </a:r>
            <a:br>
              <a:rPr lang="en-GB" dirty="0"/>
            </a:br>
            <a:r>
              <a:rPr lang="en-GB" dirty="0"/>
              <a:t>they act as antigen receptors in triggering B-cell activation. </a:t>
            </a:r>
            <a:br>
              <a:rPr lang="en-GB" dirty="0"/>
            </a:br>
            <a:br>
              <a:rPr lang="en-GB" dirty="0"/>
            </a:br>
            <a:br>
              <a:rPr lang="en-GB" dirty="0"/>
            </a:br>
            <a:endParaRPr lang="en-GB" b="1" dirty="0"/>
          </a:p>
        </p:txBody>
      </p:sp>
      <p:sp>
        <p:nvSpPr>
          <p:cNvPr id="6" name="Rectangle 5">
            <a:extLst>
              <a:ext uri="{FF2B5EF4-FFF2-40B4-BE49-F238E27FC236}">
                <a16:creationId xmlns:a16="http://schemas.microsoft.com/office/drawing/2014/main" id="{93B4FB1D-6E62-45B3-A086-FEEC25A09C2E}"/>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208128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1" y="1021465"/>
            <a:ext cx="8229600" cy="1143000"/>
          </a:xfrm>
        </p:spPr>
        <p:txBody>
          <a:bodyPr/>
          <a:lstStyle/>
          <a:p>
            <a:r>
              <a:rPr lang="en-US" dirty="0"/>
              <a:t>Lymphoid Tissue</a:t>
            </a:r>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838200" y="2388333"/>
            <a:ext cx="10515600" cy="4351338"/>
          </a:xfrm>
        </p:spPr>
        <p:txBody>
          <a:bodyPr>
            <a:normAutofit/>
          </a:bodyPr>
          <a:lstStyle/>
          <a:p>
            <a:r>
              <a:rPr lang="en-GB" dirty="0"/>
              <a:t> </a:t>
            </a:r>
            <a:r>
              <a:rPr lang="en-US" dirty="0"/>
              <a:t>Nodular </a:t>
            </a:r>
          </a:p>
          <a:p>
            <a:r>
              <a:rPr lang="en-US" dirty="0"/>
              <a:t>Diffuse </a:t>
            </a:r>
          </a:p>
          <a:p>
            <a:endParaRPr lang="en-GB" b="1" dirty="0"/>
          </a:p>
        </p:txBody>
      </p:sp>
      <p:pic>
        <p:nvPicPr>
          <p:cNvPr id="2050" name="Picture 2" descr="Diffuse Lymphoid Tissue Histology Flashcards | Quizlet">
            <a:extLst>
              <a:ext uri="{FF2B5EF4-FFF2-40B4-BE49-F238E27FC236}">
                <a16:creationId xmlns:a16="http://schemas.microsoft.com/office/drawing/2014/main" id="{C74B44BA-7B61-4F8E-8781-58B0AE0EC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730" y="2223291"/>
            <a:ext cx="4865418" cy="3382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ymphoid">
            <a:extLst>
              <a:ext uri="{FF2B5EF4-FFF2-40B4-BE49-F238E27FC236}">
                <a16:creationId xmlns:a16="http://schemas.microsoft.com/office/drawing/2014/main" id="{0A347E97-3211-40C1-8ADE-993B69ED6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274" y="2411057"/>
            <a:ext cx="4061367" cy="31945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C851A95-C856-49CC-A7F2-E83587DC5016}"/>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55989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940" y="682625"/>
            <a:ext cx="8229600" cy="1143000"/>
          </a:xfrm>
        </p:spPr>
        <p:txBody>
          <a:bodyPr/>
          <a:lstStyle/>
          <a:p>
            <a:r>
              <a:rPr lang="en-US" b="1" dirty="0"/>
              <a:t>Nodular Lymphoid Tissue</a:t>
            </a:r>
            <a:endParaRPr lang="en-GB"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8" name="Picture 2">
            <a:extLst>
              <a:ext uri="{FF2B5EF4-FFF2-40B4-BE49-F238E27FC236}">
                <a16:creationId xmlns:a16="http://schemas.microsoft.com/office/drawing/2014/main" id="{835B6F09-C291-4A73-B1A5-7FFFF6FD6B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747" t="16797" r="33565" b="27798"/>
          <a:stretch/>
        </p:blipFill>
        <p:spPr bwMode="auto">
          <a:xfrm>
            <a:off x="1770182" y="1590228"/>
            <a:ext cx="3821729" cy="482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A0CC5A80-140A-4B60-A37A-494D6EF2F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4539916" cy="4560182"/>
          </a:xfrm>
          <a:prstGeom prst="rect">
            <a:avLst/>
          </a:prstGeom>
        </p:spPr>
      </p:pic>
      <p:sp>
        <p:nvSpPr>
          <p:cNvPr id="9" name="Rectangle 8">
            <a:extLst>
              <a:ext uri="{FF2B5EF4-FFF2-40B4-BE49-F238E27FC236}">
                <a16:creationId xmlns:a16="http://schemas.microsoft.com/office/drawing/2014/main" id="{8D8E90B5-7E0F-4AFB-802D-8DA2DB6A309C}"/>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3600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4712"/>
            <a:ext cx="8229600" cy="1143000"/>
          </a:xfrm>
        </p:spPr>
        <p:txBody>
          <a:bodyPr/>
          <a:lstStyle/>
          <a:p>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838200" y="2011950"/>
            <a:ext cx="10515600" cy="4351338"/>
          </a:xfrm>
        </p:spPr>
        <p:txBody>
          <a:bodyPr>
            <a:normAutofit/>
          </a:bodyPr>
          <a:lstStyle/>
          <a:p>
            <a:r>
              <a:rPr lang="en-GB" dirty="0"/>
              <a:t> </a:t>
            </a:r>
            <a:endParaRPr lang="en-GB" b="1" dirty="0"/>
          </a:p>
        </p:txBody>
      </p:sp>
      <p:pic>
        <p:nvPicPr>
          <p:cNvPr id="8" name="Picture 2">
            <a:extLst>
              <a:ext uri="{FF2B5EF4-FFF2-40B4-BE49-F238E27FC236}">
                <a16:creationId xmlns:a16="http://schemas.microsoft.com/office/drawing/2014/main" id="{3C844282-89B1-4A66-927B-37309CD55D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470"/>
          <a:stretch/>
        </p:blipFill>
        <p:spPr bwMode="auto">
          <a:xfrm>
            <a:off x="2750478" y="508897"/>
            <a:ext cx="4973796" cy="638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B9EAFA44-3421-4F6A-A5F1-21883760A90A}"/>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388565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9903"/>
            <a:ext cx="8229600" cy="1143000"/>
          </a:xfrm>
        </p:spPr>
        <p:txBody>
          <a:bodyPr>
            <a:normAutofit/>
          </a:bodyPr>
          <a:lstStyle/>
          <a:p>
            <a:r>
              <a:rPr lang="en-GB" sz="4800" dirty="0"/>
              <a:t>Lymphoid Organs</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r>
              <a:rPr lang="en-US" dirty="0"/>
              <a:t>Lymph node</a:t>
            </a:r>
          </a:p>
          <a:p>
            <a:r>
              <a:rPr lang="en-US" dirty="0"/>
              <a:t>Tonsils</a:t>
            </a:r>
          </a:p>
          <a:p>
            <a:r>
              <a:rPr lang="en-US" dirty="0"/>
              <a:t>Thymus </a:t>
            </a:r>
          </a:p>
          <a:p>
            <a:r>
              <a:rPr lang="en-US" dirty="0"/>
              <a:t>Spleen </a:t>
            </a:r>
          </a:p>
          <a:p>
            <a:r>
              <a:rPr lang="en-US" dirty="0"/>
              <a:t>Gut associated lymphoid tissue (GALT)</a:t>
            </a:r>
          </a:p>
          <a:p>
            <a:r>
              <a:rPr lang="en-US" dirty="0"/>
              <a:t>Mucosa associated lymphoid tissue (MALT)</a:t>
            </a:r>
          </a:p>
          <a:p>
            <a:endParaRPr lang="en-GB" b="1" dirty="0"/>
          </a:p>
        </p:txBody>
      </p:sp>
      <p:sp>
        <p:nvSpPr>
          <p:cNvPr id="6" name="Rectangle 5">
            <a:extLst>
              <a:ext uri="{FF2B5EF4-FFF2-40B4-BE49-F238E27FC236}">
                <a16:creationId xmlns:a16="http://schemas.microsoft.com/office/drawing/2014/main" id="{D29A3227-1184-4BDC-9479-33465A695515}"/>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07560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4712"/>
            <a:ext cx="8229600" cy="1143000"/>
          </a:xfrm>
        </p:spPr>
        <p:txBody>
          <a:bodyPr/>
          <a:lstStyle/>
          <a:p>
            <a:r>
              <a:rPr lang="en-GB" b="1" dirty="0"/>
              <a:t>Lymph Node</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8" name="Picture 2">
            <a:extLst>
              <a:ext uri="{FF2B5EF4-FFF2-40B4-BE49-F238E27FC236}">
                <a16:creationId xmlns:a16="http://schemas.microsoft.com/office/drawing/2014/main" id="{1D514E7F-5527-49D4-ADD4-FEABD8B9DA40}"/>
              </a:ext>
            </a:extLst>
          </p:cNvPr>
          <p:cNvPicPr>
            <a:picLocks noChangeAspect="1" noChangeArrowheads="1"/>
          </p:cNvPicPr>
          <p:nvPr/>
        </p:nvPicPr>
        <p:blipFill>
          <a:blip r:embed="rId2" cstate="print"/>
          <a:srcRect l="33908" t="18520" r="31069" b="44440"/>
          <a:stretch>
            <a:fillRect/>
          </a:stretch>
        </p:blipFill>
        <p:spPr bwMode="auto">
          <a:xfrm>
            <a:off x="1227221" y="1371600"/>
            <a:ext cx="8710331" cy="5179115"/>
          </a:xfrm>
          <a:prstGeom prst="rect">
            <a:avLst/>
          </a:prstGeom>
          <a:noFill/>
          <a:ln w="9525">
            <a:noFill/>
            <a:miter lim="800000"/>
            <a:headEnd/>
            <a:tailEnd/>
          </a:ln>
        </p:spPr>
      </p:pic>
      <p:sp>
        <p:nvSpPr>
          <p:cNvPr id="7" name="Rectangle 6">
            <a:extLst>
              <a:ext uri="{FF2B5EF4-FFF2-40B4-BE49-F238E27FC236}">
                <a16:creationId xmlns:a16="http://schemas.microsoft.com/office/drawing/2014/main" id="{F8082D42-959E-43EF-B835-2F5B8F90B85A}"/>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25437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008" y="217092"/>
            <a:ext cx="8229600" cy="1143000"/>
          </a:xfrm>
        </p:spPr>
        <p:txBody>
          <a:bodyPr/>
          <a:lstStyle/>
          <a:p>
            <a:r>
              <a:rPr lang="en-US" b="1" dirty="0"/>
              <a:t>Panoramic view of lymph node</a:t>
            </a:r>
            <a:endParaRPr lang="en-GB"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pPr marL="0" indent="0">
              <a:buNone/>
            </a:pPr>
            <a:r>
              <a:rPr lang="en-GB" dirty="0"/>
              <a:t>	</a:t>
            </a:r>
            <a:endParaRPr lang="en-GB" b="1" dirty="0"/>
          </a:p>
        </p:txBody>
      </p:sp>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925E1EA7-48ED-454B-9616-B6E516FED607}"/>
                  </a:ext>
                </a:extLst>
              </p14:cNvPr>
              <p14:cNvContentPartPr/>
              <p14:nvPr/>
            </p14:nvContentPartPr>
            <p14:xfrm>
              <a:off x="8032514" y="4867228"/>
              <a:ext cx="360" cy="360"/>
            </p14:xfrm>
          </p:contentPart>
        </mc:Choice>
        <mc:Fallback xmlns="">
          <p:pic>
            <p:nvPicPr>
              <p:cNvPr id="20" name="Ink 19">
                <a:extLst>
                  <a:ext uri="{FF2B5EF4-FFF2-40B4-BE49-F238E27FC236}">
                    <a16:creationId xmlns:a16="http://schemas.microsoft.com/office/drawing/2014/main" id="{925E1EA7-48ED-454B-9616-B6E516FED607}"/>
                  </a:ext>
                </a:extLst>
              </p:cNvPr>
              <p:cNvPicPr/>
              <p:nvPr/>
            </p:nvPicPr>
            <p:blipFill>
              <a:blip r:embed="rId6"/>
              <a:stretch>
                <a:fillRect/>
              </a:stretch>
            </p:blipFill>
            <p:spPr>
              <a:xfrm>
                <a:off x="8023514" y="485822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445DF015-D763-4A0B-A4E0-25F929F26B14}"/>
                  </a:ext>
                </a:extLst>
              </p14:cNvPr>
              <p14:cNvContentPartPr/>
              <p14:nvPr/>
            </p14:nvContentPartPr>
            <p14:xfrm>
              <a:off x="-844366" y="1096948"/>
              <a:ext cx="360" cy="360"/>
            </p14:xfrm>
          </p:contentPart>
        </mc:Choice>
        <mc:Fallback xmlns="">
          <p:pic>
            <p:nvPicPr>
              <p:cNvPr id="21" name="Ink 20">
                <a:extLst>
                  <a:ext uri="{FF2B5EF4-FFF2-40B4-BE49-F238E27FC236}">
                    <a16:creationId xmlns:a16="http://schemas.microsoft.com/office/drawing/2014/main" id="{445DF015-D763-4A0B-A4E0-25F929F26B14}"/>
                  </a:ext>
                </a:extLst>
              </p:cNvPr>
              <p:cNvPicPr/>
              <p:nvPr/>
            </p:nvPicPr>
            <p:blipFill>
              <a:blip r:embed="rId6"/>
              <a:stretch>
                <a:fillRect/>
              </a:stretch>
            </p:blipFill>
            <p:spPr>
              <a:xfrm>
                <a:off x="-853006" y="1088308"/>
                <a:ext cx="18000" cy="18000"/>
              </a:xfrm>
              <a:prstGeom prst="rect">
                <a:avLst/>
              </a:prstGeom>
            </p:spPr>
          </p:pic>
        </mc:Fallback>
      </mc:AlternateContent>
      <p:pic>
        <p:nvPicPr>
          <p:cNvPr id="10" name="Picture 2">
            <a:extLst>
              <a:ext uri="{FF2B5EF4-FFF2-40B4-BE49-F238E27FC236}">
                <a16:creationId xmlns:a16="http://schemas.microsoft.com/office/drawing/2014/main" id="{5C884205-272A-404C-A0F2-D64ADF794BD9}"/>
              </a:ext>
            </a:extLst>
          </p:cNvPr>
          <p:cNvPicPr>
            <a:picLocks noChangeAspect="1" noChangeArrowheads="1"/>
          </p:cNvPicPr>
          <p:nvPr/>
        </p:nvPicPr>
        <p:blipFill>
          <a:blip r:embed="rId8" cstate="print"/>
          <a:srcRect l="30122" t="18520" r="28229" b="22553"/>
          <a:stretch>
            <a:fillRect/>
          </a:stretch>
        </p:blipFill>
        <p:spPr bwMode="auto">
          <a:xfrm>
            <a:off x="421105" y="1066814"/>
            <a:ext cx="6978316" cy="5550933"/>
          </a:xfrm>
          <a:prstGeom prst="rect">
            <a:avLst/>
          </a:prstGeom>
          <a:noFill/>
          <a:ln w="9525">
            <a:noFill/>
            <a:miter lim="800000"/>
            <a:headEnd/>
            <a:tailEnd/>
          </a:ln>
        </p:spPr>
      </p:pic>
      <p:pic>
        <p:nvPicPr>
          <p:cNvPr id="3074" name="Picture 2" descr="A brief schematic of lymph node anatomy and the locations of lymphocytes. |  Download Scientific Diagram">
            <a:extLst>
              <a:ext uri="{FF2B5EF4-FFF2-40B4-BE49-F238E27FC236}">
                <a16:creationId xmlns:a16="http://schemas.microsoft.com/office/drawing/2014/main" id="{3E297E4D-0F29-47B7-B2C7-A1D992B4897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641" t="11592" r="12031"/>
          <a:stretch/>
        </p:blipFill>
        <p:spPr bwMode="auto">
          <a:xfrm>
            <a:off x="7820167" y="2097967"/>
            <a:ext cx="3628865" cy="43162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9C78023-6095-4747-B526-8D2EBC3052D6}"/>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778319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052" y="374489"/>
            <a:ext cx="8775895" cy="993936"/>
          </a:xfrm>
        </p:spPr>
        <p:txBody>
          <a:bodyPr>
            <a:normAutofit/>
          </a:bodyPr>
          <a:lstStyle/>
          <a:p>
            <a:r>
              <a:rPr lang="en-US" b="1" dirty="0"/>
              <a:t>Cells Of Reticular Meshwork</a:t>
            </a:r>
            <a:endParaRPr lang="en-GB"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r>
              <a:rPr lang="en-US" dirty="0"/>
              <a:t>Reticular cells</a:t>
            </a:r>
          </a:p>
          <a:p>
            <a:r>
              <a:rPr lang="en-US" dirty="0"/>
              <a:t>Dendritic cells</a:t>
            </a:r>
          </a:p>
          <a:p>
            <a:r>
              <a:rPr lang="en-US" dirty="0"/>
              <a:t>Follicular dendritic cells</a:t>
            </a:r>
          </a:p>
          <a:p>
            <a:r>
              <a:rPr lang="en-US" dirty="0"/>
              <a:t>Macrophages </a:t>
            </a:r>
            <a:endParaRPr lang="en-GB" dirty="0"/>
          </a:p>
          <a:p>
            <a:endParaRPr lang="en-GB" b="1" dirty="0"/>
          </a:p>
        </p:txBody>
      </p:sp>
      <p:sp>
        <p:nvSpPr>
          <p:cNvPr id="6" name="Rectangle 5">
            <a:extLst>
              <a:ext uri="{FF2B5EF4-FFF2-40B4-BE49-F238E27FC236}">
                <a16:creationId xmlns:a16="http://schemas.microsoft.com/office/drawing/2014/main" id="{D8F9254B-088F-4AA0-884E-0D0832B529CC}"/>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217858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4712"/>
            <a:ext cx="8229600" cy="1143000"/>
          </a:xfrm>
        </p:spPr>
        <p:txBody>
          <a:bodyPr/>
          <a:lstStyle/>
          <a:p>
            <a:r>
              <a:rPr lang="en-GB" dirty="0"/>
              <a:t>Follicular Dendritic cell</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9" name="Picture 2">
            <a:extLst>
              <a:ext uri="{FF2B5EF4-FFF2-40B4-BE49-F238E27FC236}">
                <a16:creationId xmlns:a16="http://schemas.microsoft.com/office/drawing/2014/main" id="{93EC442C-FC52-469E-911F-B08501DAE1E2}"/>
              </a:ext>
            </a:extLst>
          </p:cNvPr>
          <p:cNvPicPr>
            <a:picLocks noChangeAspect="1" noChangeArrowheads="1"/>
          </p:cNvPicPr>
          <p:nvPr/>
        </p:nvPicPr>
        <p:blipFill rotWithShape="1">
          <a:blip r:embed="rId3" cstate="print"/>
          <a:srcRect l="50945" t="20203" r="27532" b="36023"/>
          <a:stretch/>
        </p:blipFill>
        <p:spPr bwMode="auto">
          <a:xfrm>
            <a:off x="2141622" y="1287417"/>
            <a:ext cx="4559967" cy="5214408"/>
          </a:xfrm>
          <a:prstGeom prst="rect">
            <a:avLst/>
          </a:prstGeom>
          <a:noFill/>
          <a:ln w="9525">
            <a:noFill/>
            <a:miter lim="800000"/>
            <a:headEnd/>
            <a:tailEnd/>
          </a:ln>
        </p:spPr>
      </p:pic>
      <p:sp>
        <p:nvSpPr>
          <p:cNvPr id="7" name="Rectangle 6">
            <a:extLst>
              <a:ext uri="{FF2B5EF4-FFF2-40B4-BE49-F238E27FC236}">
                <a16:creationId xmlns:a16="http://schemas.microsoft.com/office/drawing/2014/main" id="{7D0A28CE-8601-47E8-B6A9-C3F05272CA4D}"/>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120377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356462"/>
            <a:ext cx="12192000" cy="19050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en-US" sz="4900" u="sng" dirty="0"/>
              <a:t>Blood &amp; Immunity Module</a:t>
            </a:r>
            <a:r>
              <a:rPr lang="en-US" sz="5300" dirty="0"/>
              <a:t>(LGIS)</a:t>
            </a:r>
            <a:br>
              <a:rPr lang="en-US" sz="5300" dirty="0"/>
            </a:br>
            <a:r>
              <a:rPr lang="en-US" sz="5300" dirty="0"/>
              <a:t>LYMPH NODE</a:t>
            </a:r>
          </a:p>
        </p:txBody>
      </p:sp>
      <p:sp>
        <p:nvSpPr>
          <p:cNvPr id="3" name="Content Placeholder 2"/>
          <p:cNvSpPr>
            <a:spLocks noGrp="1"/>
          </p:cNvSpPr>
          <p:nvPr>
            <p:ph type="subTitle" idx="1"/>
          </p:nvPr>
        </p:nvSpPr>
        <p:spPr>
          <a:xfrm>
            <a:off x="0" y="5715000"/>
            <a:ext cx="12192000" cy="578016"/>
          </a:xfrm>
          <a:noFill/>
          <a:ln>
            <a:noFill/>
          </a:ln>
        </p:spPr>
        <p:txBody>
          <a:bodyPr>
            <a:normAutofit fontScale="85000" lnSpcReduction="20000"/>
          </a:bodyPr>
          <a:lstStyle/>
          <a:p>
            <a:pPr algn="l"/>
            <a:r>
              <a:rPr lang="en-GB" sz="1900" dirty="0"/>
              <a:t>Presenter:</a:t>
            </a:r>
            <a:endParaRPr lang="en-US" sz="1900" dirty="0"/>
          </a:p>
          <a:p>
            <a:pPr algn="l"/>
            <a:r>
              <a:rPr lang="en-US" sz="1900" dirty="0"/>
              <a:t>Dr. </a:t>
            </a:r>
            <a:r>
              <a:rPr lang="en-US" sz="1900" dirty="0" err="1"/>
              <a:t>Mohtasham</a:t>
            </a:r>
            <a:r>
              <a:rPr lang="en-US" sz="1900" dirty="0"/>
              <a:t> </a:t>
            </a:r>
            <a:r>
              <a:rPr lang="en-US" sz="1900" dirty="0" err="1"/>
              <a:t>Hina</a:t>
            </a:r>
            <a:endParaRPr lang="en-US" sz="1900" dirty="0"/>
          </a:p>
        </p:txBody>
      </p:sp>
      <p:pic>
        <p:nvPicPr>
          <p:cNvPr id="5" name="Picture 4">
            <a:extLst>
              <a:ext uri="{FF2B5EF4-FFF2-40B4-BE49-F238E27FC236}">
                <a16:creationId xmlns:a16="http://schemas.microsoft.com/office/drawing/2014/main" id="{46D26CC3-31EB-4CA1-A215-2611AB88BBA9}"/>
              </a:ext>
            </a:extLst>
          </p:cNvPr>
          <p:cNvPicPr>
            <a:picLocks noChangeAspect="1"/>
          </p:cNvPicPr>
          <p:nvPr/>
        </p:nvPicPr>
        <p:blipFill>
          <a:blip r:embed="rId2"/>
          <a:stretch>
            <a:fillRect/>
          </a:stretch>
        </p:blipFill>
        <p:spPr>
          <a:xfrm>
            <a:off x="300789" y="110218"/>
            <a:ext cx="914400" cy="792706"/>
          </a:xfrm>
          <a:prstGeom prst="rect">
            <a:avLst/>
          </a:prstGeom>
        </p:spPr>
      </p:pic>
      <p:pic>
        <p:nvPicPr>
          <p:cNvPr id="6" name="Picture 5" descr="A logo with a skull and text&#10;&#10;Description automatically generated">
            <a:extLst>
              <a:ext uri="{FF2B5EF4-FFF2-40B4-BE49-F238E27FC236}">
                <a16:creationId xmlns:a16="http://schemas.microsoft.com/office/drawing/2014/main" id="{5583FD1C-4AD2-4F86-A663-047EF663994E}"/>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86525" y="11531"/>
            <a:ext cx="1204686" cy="1007405"/>
          </a:xfrm>
          <a:prstGeom prst="rect">
            <a:avLst/>
          </a:prstGeom>
          <a:noFill/>
          <a:ln>
            <a:noFill/>
          </a:ln>
        </p:spPr>
      </p:pic>
    </p:spTree>
    <p:extLst>
      <p:ext uri="{BB962C8B-B14F-4D97-AF65-F5344CB8AC3E}">
        <p14:creationId xmlns:p14="http://schemas.microsoft.com/office/powerpoint/2010/main" val="315840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4712"/>
            <a:ext cx="8229600" cy="1143000"/>
          </a:xfrm>
        </p:spPr>
        <p:txBody>
          <a:bodyPr/>
          <a:lstStyle/>
          <a:p>
            <a:r>
              <a:rPr lang="en-GB" dirty="0"/>
              <a:t>Lymph Node</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7" name="Picture 2">
            <a:extLst>
              <a:ext uri="{FF2B5EF4-FFF2-40B4-BE49-F238E27FC236}">
                <a16:creationId xmlns:a16="http://schemas.microsoft.com/office/drawing/2014/main" id="{8985BEF5-5963-4286-8FC4-610A4542C381}"/>
              </a:ext>
            </a:extLst>
          </p:cNvPr>
          <p:cNvPicPr>
            <a:picLocks noChangeAspect="1" noChangeArrowheads="1"/>
          </p:cNvPicPr>
          <p:nvPr/>
        </p:nvPicPr>
        <p:blipFill>
          <a:blip r:embed="rId2" cstate="print"/>
          <a:srcRect b="7401"/>
          <a:stretch>
            <a:fillRect/>
          </a:stretch>
        </p:blipFill>
        <p:spPr bwMode="auto">
          <a:xfrm>
            <a:off x="2286001" y="1600199"/>
            <a:ext cx="3947654" cy="4978357"/>
          </a:xfrm>
          <a:prstGeom prst="rect">
            <a:avLst/>
          </a:prstGeom>
          <a:noFill/>
          <a:ln w="9525">
            <a:noFill/>
            <a:miter lim="800000"/>
            <a:headEnd/>
            <a:tailEnd/>
          </a:ln>
        </p:spPr>
      </p:pic>
      <p:sp>
        <p:nvSpPr>
          <p:cNvPr id="8" name="Rectangle 7">
            <a:extLst>
              <a:ext uri="{FF2B5EF4-FFF2-40B4-BE49-F238E27FC236}">
                <a16:creationId xmlns:a16="http://schemas.microsoft.com/office/drawing/2014/main" id="{902F4CBF-B81D-46B2-8E05-97B246478D03}"/>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246336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44" y="260758"/>
            <a:ext cx="8229600" cy="1143000"/>
          </a:xfrm>
        </p:spPr>
        <p:txBody>
          <a:bodyPr>
            <a:normAutofit/>
          </a:bodyPr>
          <a:lstStyle/>
          <a:p>
            <a:r>
              <a:rPr lang="en-US" dirty="0"/>
              <a:t>Lymphatic nodule</a:t>
            </a:r>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10" name="Picture 2">
            <a:extLst>
              <a:ext uri="{FF2B5EF4-FFF2-40B4-BE49-F238E27FC236}">
                <a16:creationId xmlns:a16="http://schemas.microsoft.com/office/drawing/2014/main" id="{9AC34373-4F98-44D2-987C-00F721736C50}"/>
              </a:ext>
            </a:extLst>
          </p:cNvPr>
          <p:cNvPicPr>
            <a:picLocks noChangeAspect="1" noChangeArrowheads="1"/>
          </p:cNvPicPr>
          <p:nvPr/>
        </p:nvPicPr>
        <p:blipFill>
          <a:blip r:embed="rId2" cstate="print"/>
          <a:srcRect l="51893" t="25254" r="26336" b="24237"/>
          <a:stretch>
            <a:fillRect/>
          </a:stretch>
        </p:blipFill>
        <p:spPr bwMode="auto">
          <a:xfrm>
            <a:off x="3429000" y="972989"/>
            <a:ext cx="4511842" cy="5885011"/>
          </a:xfrm>
          <a:prstGeom prst="rect">
            <a:avLst/>
          </a:prstGeom>
          <a:noFill/>
          <a:ln w="9525">
            <a:noFill/>
            <a:miter lim="800000"/>
            <a:headEnd/>
            <a:tailEnd/>
          </a:ln>
        </p:spPr>
      </p:pic>
      <p:sp>
        <p:nvSpPr>
          <p:cNvPr id="7" name="Rectangle 6">
            <a:extLst>
              <a:ext uri="{FF2B5EF4-FFF2-40B4-BE49-F238E27FC236}">
                <a16:creationId xmlns:a16="http://schemas.microsoft.com/office/drawing/2014/main" id="{AD2A559C-7BAA-4DC6-AFC6-0AD3E7FCB29D}"/>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4246789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4712"/>
            <a:ext cx="8229600" cy="768604"/>
          </a:xfrm>
        </p:spPr>
        <p:txBody>
          <a:bodyPr/>
          <a:lstStyle/>
          <a:p>
            <a:r>
              <a:rPr lang="en-US" dirty="0"/>
              <a:t>Paracortex</a:t>
            </a:r>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7" name="Picture 2">
            <a:extLst>
              <a:ext uri="{FF2B5EF4-FFF2-40B4-BE49-F238E27FC236}">
                <a16:creationId xmlns:a16="http://schemas.microsoft.com/office/drawing/2014/main" id="{B48FB46A-68EE-4DA3-A6A2-73C5EC9F99DD}"/>
              </a:ext>
            </a:extLst>
          </p:cNvPr>
          <p:cNvPicPr>
            <a:picLocks noChangeAspect="1" noChangeArrowheads="1"/>
          </p:cNvPicPr>
          <p:nvPr/>
        </p:nvPicPr>
        <p:blipFill>
          <a:blip r:embed="rId2" cstate="print"/>
          <a:srcRect b="9420"/>
          <a:stretch>
            <a:fillRect/>
          </a:stretch>
        </p:blipFill>
        <p:spPr bwMode="auto">
          <a:xfrm>
            <a:off x="2429141" y="1263317"/>
            <a:ext cx="6461881" cy="5462988"/>
          </a:xfrm>
          <a:prstGeom prst="rect">
            <a:avLst/>
          </a:prstGeom>
          <a:noFill/>
          <a:ln w="9525">
            <a:noFill/>
            <a:miter lim="800000"/>
            <a:headEnd/>
            <a:tailEnd/>
          </a:ln>
        </p:spPr>
      </p:pic>
    </p:spTree>
    <p:extLst>
      <p:ext uri="{BB962C8B-B14F-4D97-AF65-F5344CB8AC3E}">
        <p14:creationId xmlns:p14="http://schemas.microsoft.com/office/powerpoint/2010/main" val="335213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4712"/>
            <a:ext cx="8229600" cy="1143000"/>
          </a:xfrm>
        </p:spPr>
        <p:txBody>
          <a:bodyPr/>
          <a:lstStyle/>
          <a:p>
            <a:r>
              <a:rPr lang="en-GB" b="1" dirty="0"/>
              <a:t>Medulla</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7" name="Picture 2">
            <a:extLst>
              <a:ext uri="{FF2B5EF4-FFF2-40B4-BE49-F238E27FC236}">
                <a16:creationId xmlns:a16="http://schemas.microsoft.com/office/drawing/2014/main" id="{1B7D704A-BC14-4E1A-8592-2DACA2A64475}"/>
              </a:ext>
            </a:extLst>
          </p:cNvPr>
          <p:cNvPicPr>
            <a:picLocks noChangeAspect="1" noChangeArrowheads="1"/>
          </p:cNvPicPr>
          <p:nvPr/>
        </p:nvPicPr>
        <p:blipFill>
          <a:blip r:embed="rId2" cstate="print"/>
          <a:srcRect b="5717"/>
          <a:stretch>
            <a:fillRect/>
          </a:stretch>
        </p:blipFill>
        <p:spPr bwMode="auto">
          <a:xfrm>
            <a:off x="4431632" y="681036"/>
            <a:ext cx="4146884" cy="5620329"/>
          </a:xfrm>
          <a:prstGeom prst="rect">
            <a:avLst/>
          </a:prstGeom>
          <a:noFill/>
          <a:ln w="9525">
            <a:noFill/>
            <a:miter lim="800000"/>
            <a:headEnd/>
            <a:tailEnd/>
          </a:ln>
        </p:spPr>
      </p:pic>
      <p:sp>
        <p:nvSpPr>
          <p:cNvPr id="8" name="Rectangle 7">
            <a:extLst>
              <a:ext uri="{FF2B5EF4-FFF2-40B4-BE49-F238E27FC236}">
                <a16:creationId xmlns:a16="http://schemas.microsoft.com/office/drawing/2014/main" id="{F70DBEDF-5411-45DE-8FD6-FFC8D7F24D86}"/>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589283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5" y="391165"/>
            <a:ext cx="8229600" cy="1143000"/>
          </a:xfrm>
        </p:spPr>
        <p:txBody>
          <a:bodyPr>
            <a:normAutofit/>
          </a:bodyPr>
          <a:lstStyle/>
          <a:p>
            <a:r>
              <a:rPr lang="en-GB" sz="4800" b="1" dirty="0"/>
              <a:t>Circulation Of Lymphocytes</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7" name="Picture 2">
            <a:extLst>
              <a:ext uri="{FF2B5EF4-FFF2-40B4-BE49-F238E27FC236}">
                <a16:creationId xmlns:a16="http://schemas.microsoft.com/office/drawing/2014/main" id="{663DFEA0-5EEF-4D8D-AB06-8A8CACF50651}"/>
              </a:ext>
            </a:extLst>
          </p:cNvPr>
          <p:cNvPicPr>
            <a:picLocks noChangeAspect="1" noChangeArrowheads="1"/>
          </p:cNvPicPr>
          <p:nvPr/>
        </p:nvPicPr>
        <p:blipFill>
          <a:blip r:embed="rId2" cstate="print"/>
          <a:srcRect l="30122" t="16836" r="49053" b="34339"/>
          <a:stretch>
            <a:fillRect/>
          </a:stretch>
        </p:blipFill>
        <p:spPr bwMode="auto">
          <a:xfrm>
            <a:off x="2101516" y="1247273"/>
            <a:ext cx="4038600" cy="5323609"/>
          </a:xfrm>
          <a:prstGeom prst="rect">
            <a:avLst/>
          </a:prstGeom>
          <a:noFill/>
          <a:ln w="9525">
            <a:noFill/>
            <a:miter lim="800000"/>
            <a:headEnd/>
            <a:tailEnd/>
          </a:ln>
        </p:spPr>
      </p:pic>
      <p:sp>
        <p:nvSpPr>
          <p:cNvPr id="8" name="Rectangle 7">
            <a:extLst>
              <a:ext uri="{FF2B5EF4-FFF2-40B4-BE49-F238E27FC236}">
                <a16:creationId xmlns:a16="http://schemas.microsoft.com/office/drawing/2014/main" id="{89CC0AE4-FFD8-4CF2-97AB-7CD781AEA715}"/>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345454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89"/>
            <a:ext cx="8229600" cy="1069222"/>
          </a:xfrm>
        </p:spPr>
        <p:txBody>
          <a:bodyPr/>
          <a:lstStyle/>
          <a:p>
            <a:r>
              <a:rPr lang="en-US" b="1" dirty="0"/>
              <a:t>Circulation of lymph</a:t>
            </a:r>
            <a:endParaRPr lang="en-GB"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pic>
        <p:nvPicPr>
          <p:cNvPr id="7" name="Picture 2">
            <a:extLst>
              <a:ext uri="{FF2B5EF4-FFF2-40B4-BE49-F238E27FC236}">
                <a16:creationId xmlns:a16="http://schemas.microsoft.com/office/drawing/2014/main" id="{437B4319-7465-4702-9D31-4CBBEBB15876}"/>
              </a:ext>
            </a:extLst>
          </p:cNvPr>
          <p:cNvPicPr>
            <a:picLocks noChangeAspect="1" noChangeArrowheads="1"/>
          </p:cNvPicPr>
          <p:nvPr/>
        </p:nvPicPr>
        <p:blipFill>
          <a:blip r:embed="rId2" cstate="print"/>
          <a:srcRect l="28229" t="42090" r="39588" b="12452"/>
          <a:stretch>
            <a:fillRect/>
          </a:stretch>
        </p:blipFill>
        <p:spPr bwMode="auto">
          <a:xfrm>
            <a:off x="1068136" y="728382"/>
            <a:ext cx="8123989" cy="6451403"/>
          </a:xfrm>
          <a:prstGeom prst="rect">
            <a:avLst/>
          </a:prstGeom>
          <a:noFill/>
          <a:ln w="9525">
            <a:noFill/>
            <a:miter lim="800000"/>
            <a:headEnd/>
            <a:tailEnd/>
          </a:ln>
        </p:spPr>
      </p:pic>
      <p:sp>
        <p:nvSpPr>
          <p:cNvPr id="8" name="Rectangle 7">
            <a:extLst>
              <a:ext uri="{FF2B5EF4-FFF2-40B4-BE49-F238E27FC236}">
                <a16:creationId xmlns:a16="http://schemas.microsoft.com/office/drawing/2014/main" id="{89FE167F-4E4D-41D0-A468-FA1AA62AE509}"/>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4025548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2361062" y="432580"/>
            <a:ext cx="7697337" cy="1143000"/>
          </a:xfrm>
        </p:spPr>
        <p:txBody>
          <a:bodyPr/>
          <a:lstStyle/>
          <a:p>
            <a:r>
              <a:rPr lang="en-US" dirty="0"/>
              <a:t>Lymphadenopathy </a:t>
            </a:r>
          </a:p>
        </p:txBody>
      </p:sp>
      <p:sp>
        <p:nvSpPr>
          <p:cNvPr id="7" name="Rectangle 6">
            <a:extLst>
              <a:ext uri="{FF2B5EF4-FFF2-40B4-BE49-F238E27FC236}">
                <a16:creationId xmlns:a16="http://schemas.microsoft.com/office/drawing/2014/main" id="{23CDA40D-7FC6-4CE0-B8EB-D08C877E9847}"/>
              </a:ext>
            </a:extLst>
          </p:cNvPr>
          <p:cNvSpPr/>
          <p:nvPr/>
        </p:nvSpPr>
        <p:spPr>
          <a:xfrm>
            <a:off x="5977217" y="3244334"/>
            <a:ext cx="237566" cy="369332"/>
          </a:xfrm>
          <a:prstGeom prst="rect">
            <a:avLst/>
          </a:prstGeom>
        </p:spPr>
        <p:txBody>
          <a:bodyPr wrap="square">
            <a:spAutoFit/>
          </a:bodyPr>
          <a:lstStyle/>
          <a:p>
            <a:r>
              <a:rPr lang="en-US" dirty="0"/>
              <a:t> </a:t>
            </a:r>
          </a:p>
        </p:txBody>
      </p:sp>
      <p:sp>
        <p:nvSpPr>
          <p:cNvPr id="10" name="Rectangle 9">
            <a:extLst>
              <a:ext uri="{FF2B5EF4-FFF2-40B4-BE49-F238E27FC236}">
                <a16:creationId xmlns:a16="http://schemas.microsoft.com/office/drawing/2014/main" id="{203DDBC7-29BC-4075-B49F-5070A6289002}"/>
              </a:ext>
            </a:extLst>
          </p:cNvPr>
          <p:cNvSpPr/>
          <p:nvPr/>
        </p:nvSpPr>
        <p:spPr>
          <a:xfrm>
            <a:off x="0" y="63920"/>
            <a:ext cx="2133600" cy="39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Family</a:t>
            </a:r>
            <a:r>
              <a:rPr lang="en-US" dirty="0"/>
              <a:t> </a:t>
            </a:r>
            <a:r>
              <a:rPr lang="en-US" dirty="0">
                <a:solidFill>
                  <a:schemeClr val="tx1"/>
                </a:solidFill>
              </a:rPr>
              <a:t>Medicine</a:t>
            </a:r>
          </a:p>
        </p:txBody>
      </p:sp>
      <p:sp>
        <p:nvSpPr>
          <p:cNvPr id="4" name="Content Placeholder 3">
            <a:extLst>
              <a:ext uri="{FF2B5EF4-FFF2-40B4-BE49-F238E27FC236}">
                <a16:creationId xmlns:a16="http://schemas.microsoft.com/office/drawing/2014/main" id="{2FFA67E6-726F-456F-B477-ECA7E3195D1D}"/>
              </a:ext>
            </a:extLst>
          </p:cNvPr>
          <p:cNvSpPr>
            <a:spLocks noGrp="1"/>
          </p:cNvSpPr>
          <p:nvPr>
            <p:ph idx="1"/>
          </p:nvPr>
        </p:nvSpPr>
        <p:spPr/>
        <p:txBody>
          <a:bodyPr/>
          <a:lstStyle/>
          <a:p>
            <a:r>
              <a:rPr lang="en-GB" dirty="0"/>
              <a:t>A 15 years old boy presented with history of fever and sore throat. Now he noticed a painless swelling in the cervical region that gradually increased. General physical examination was unremarkable except a small, painless lump in right side of neck. Doctor made a diagnosis of lymphadenopathy due to recent viral infection </a:t>
            </a:r>
            <a:endParaRPr lang="en-US" dirty="0"/>
          </a:p>
        </p:txBody>
      </p:sp>
      <p:sp>
        <p:nvSpPr>
          <p:cNvPr id="8" name="Rectangle 7">
            <a:extLst>
              <a:ext uri="{FF2B5EF4-FFF2-40B4-BE49-F238E27FC236}">
                <a16:creationId xmlns:a16="http://schemas.microsoft.com/office/drawing/2014/main" id="{6C45B268-A6C5-40C7-8083-8AC6C2959B41}"/>
              </a:ext>
            </a:extLst>
          </p:cNvPr>
          <p:cNvSpPr/>
          <p:nvPr/>
        </p:nvSpPr>
        <p:spPr>
          <a:xfrm>
            <a:off x="10058399" y="63248"/>
            <a:ext cx="1790683" cy="369332"/>
          </a:xfrm>
          <a:prstGeom prst="rect">
            <a:avLst/>
          </a:prstGeom>
        </p:spPr>
        <p:txBody>
          <a:bodyPr wrap="none">
            <a:spAutoFit/>
          </a:bodyPr>
          <a:lstStyle/>
          <a:p>
            <a:r>
              <a:rPr lang="en-GB" dirty="0"/>
              <a:t>Spiral Integration</a:t>
            </a:r>
            <a:endParaRPr lang="en-US" dirty="0"/>
          </a:p>
        </p:txBody>
      </p:sp>
    </p:spTree>
    <p:extLst>
      <p:ext uri="{BB962C8B-B14F-4D97-AF65-F5344CB8AC3E}">
        <p14:creationId xmlns:p14="http://schemas.microsoft.com/office/powerpoint/2010/main" val="9155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2361062" y="432580"/>
            <a:ext cx="7697337" cy="1143000"/>
          </a:xfrm>
        </p:spPr>
        <p:txBody>
          <a:bodyPr/>
          <a:lstStyle/>
          <a:p>
            <a:r>
              <a:rPr lang="en-US" dirty="0"/>
              <a:t>Lymphadenopathy </a:t>
            </a:r>
          </a:p>
        </p:txBody>
      </p:sp>
      <p:sp>
        <p:nvSpPr>
          <p:cNvPr id="7" name="Rectangle 6">
            <a:extLst>
              <a:ext uri="{FF2B5EF4-FFF2-40B4-BE49-F238E27FC236}">
                <a16:creationId xmlns:a16="http://schemas.microsoft.com/office/drawing/2014/main" id="{23CDA40D-7FC6-4CE0-B8EB-D08C877E9847}"/>
              </a:ext>
            </a:extLst>
          </p:cNvPr>
          <p:cNvSpPr/>
          <p:nvPr/>
        </p:nvSpPr>
        <p:spPr>
          <a:xfrm>
            <a:off x="5977217" y="3244334"/>
            <a:ext cx="237566" cy="369332"/>
          </a:xfrm>
          <a:prstGeom prst="rect">
            <a:avLst/>
          </a:prstGeom>
        </p:spPr>
        <p:txBody>
          <a:bodyPr wrap="square">
            <a:spAutoFit/>
          </a:bodyPr>
          <a:lstStyle/>
          <a:p>
            <a:r>
              <a:rPr lang="en-US" dirty="0"/>
              <a:t> </a:t>
            </a:r>
          </a:p>
        </p:txBody>
      </p:sp>
      <p:sp>
        <p:nvSpPr>
          <p:cNvPr id="10" name="Rectangle 9">
            <a:extLst>
              <a:ext uri="{FF2B5EF4-FFF2-40B4-BE49-F238E27FC236}">
                <a16:creationId xmlns:a16="http://schemas.microsoft.com/office/drawing/2014/main" id="{203DDBC7-29BC-4075-B49F-5070A6289002}"/>
              </a:ext>
            </a:extLst>
          </p:cNvPr>
          <p:cNvSpPr/>
          <p:nvPr/>
        </p:nvSpPr>
        <p:spPr>
          <a:xfrm>
            <a:off x="1" y="63248"/>
            <a:ext cx="2133600" cy="39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Family Medicine</a:t>
            </a:r>
          </a:p>
        </p:txBody>
      </p:sp>
      <p:sp>
        <p:nvSpPr>
          <p:cNvPr id="4" name="Content Placeholder 3">
            <a:extLst>
              <a:ext uri="{FF2B5EF4-FFF2-40B4-BE49-F238E27FC236}">
                <a16:creationId xmlns:a16="http://schemas.microsoft.com/office/drawing/2014/main" id="{2FFA67E6-726F-456F-B477-ECA7E3195D1D}"/>
              </a:ext>
            </a:extLst>
          </p:cNvPr>
          <p:cNvSpPr>
            <a:spLocks noGrp="1"/>
          </p:cNvSpPr>
          <p:nvPr>
            <p:ph idx="1"/>
          </p:nvPr>
        </p:nvSpPr>
        <p:spPr/>
        <p:txBody>
          <a:bodyPr/>
          <a:lstStyle/>
          <a:p>
            <a:r>
              <a:rPr lang="en-US" b="1" dirty="0"/>
              <a:t>Observation and Reassurance</a:t>
            </a:r>
          </a:p>
          <a:p>
            <a:r>
              <a:rPr lang="en-US" b="1" dirty="0"/>
              <a:t>Symptomatic Treatment</a:t>
            </a:r>
            <a:r>
              <a:rPr lang="en-US" dirty="0"/>
              <a:t>:</a:t>
            </a:r>
          </a:p>
          <a:p>
            <a:pPr lvl="1"/>
            <a:r>
              <a:rPr lang="en-GB" dirty="0"/>
              <a:t>pain and fever control</a:t>
            </a:r>
          </a:p>
          <a:p>
            <a:pPr lvl="1"/>
            <a:r>
              <a:rPr lang="en-GB" dirty="0"/>
              <a:t>Adequate hydration</a:t>
            </a:r>
          </a:p>
          <a:p>
            <a:pPr lvl="1"/>
            <a:r>
              <a:rPr lang="en-GB" dirty="0"/>
              <a:t>Rest</a:t>
            </a:r>
          </a:p>
          <a:p>
            <a:pPr marL="457200" lvl="1" indent="0">
              <a:buNone/>
            </a:pPr>
            <a:r>
              <a:rPr lang="en-US" b="1" dirty="0"/>
              <a:t>Monitoring</a:t>
            </a:r>
          </a:p>
          <a:p>
            <a:pPr marL="457200" lvl="1" indent="0">
              <a:buNone/>
            </a:pPr>
            <a:r>
              <a:rPr lang="en-GB" b="1" dirty="0"/>
              <a:t>A</a:t>
            </a:r>
            <a:r>
              <a:rPr lang="en-US" b="1" dirty="0"/>
              <a:t>void unnecessary antibiotics</a:t>
            </a:r>
          </a:p>
          <a:p>
            <a:pPr marL="457200" lvl="1" indent="0">
              <a:buNone/>
            </a:pPr>
            <a:endParaRPr lang="en-US" dirty="0"/>
          </a:p>
        </p:txBody>
      </p:sp>
      <p:pic>
        <p:nvPicPr>
          <p:cNvPr id="8" name="Picture 7">
            <a:extLst>
              <a:ext uri="{FF2B5EF4-FFF2-40B4-BE49-F238E27FC236}">
                <a16:creationId xmlns:a16="http://schemas.microsoft.com/office/drawing/2014/main" id="{823D7FC7-D8C5-4078-B202-D5E051F20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752" y="1944101"/>
            <a:ext cx="4790531" cy="3360522"/>
          </a:xfrm>
          <a:prstGeom prst="rect">
            <a:avLst/>
          </a:prstGeom>
        </p:spPr>
      </p:pic>
      <p:sp>
        <p:nvSpPr>
          <p:cNvPr id="9" name="Rectangle 8">
            <a:extLst>
              <a:ext uri="{FF2B5EF4-FFF2-40B4-BE49-F238E27FC236}">
                <a16:creationId xmlns:a16="http://schemas.microsoft.com/office/drawing/2014/main" id="{1937A699-B703-4857-9063-8744AABA6753}"/>
              </a:ext>
            </a:extLst>
          </p:cNvPr>
          <p:cNvSpPr/>
          <p:nvPr/>
        </p:nvSpPr>
        <p:spPr>
          <a:xfrm>
            <a:off x="10058399" y="63248"/>
            <a:ext cx="1790683" cy="369332"/>
          </a:xfrm>
          <a:prstGeom prst="rect">
            <a:avLst/>
          </a:prstGeom>
        </p:spPr>
        <p:txBody>
          <a:bodyPr wrap="none">
            <a:spAutoFit/>
          </a:bodyPr>
          <a:lstStyle/>
          <a:p>
            <a:r>
              <a:rPr lang="en-GB" dirty="0"/>
              <a:t>Spiral Integration</a:t>
            </a:r>
            <a:endParaRPr lang="en-US" dirty="0"/>
          </a:p>
        </p:txBody>
      </p:sp>
    </p:spTree>
    <p:extLst>
      <p:ext uri="{BB962C8B-B14F-4D97-AF65-F5344CB8AC3E}">
        <p14:creationId xmlns:p14="http://schemas.microsoft.com/office/powerpoint/2010/main" val="370990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2361062" y="432580"/>
            <a:ext cx="7697337" cy="1143000"/>
          </a:xfrm>
        </p:spPr>
        <p:txBody>
          <a:bodyPr>
            <a:normAutofit fontScale="90000"/>
          </a:bodyPr>
          <a:lstStyle/>
          <a:p>
            <a:r>
              <a:rPr lang="en-US" dirty="0"/>
              <a:t>Cancer Cell Metastasis (sentinel L.N.)</a:t>
            </a:r>
          </a:p>
        </p:txBody>
      </p:sp>
      <p:sp>
        <p:nvSpPr>
          <p:cNvPr id="7" name="Rectangle 6">
            <a:extLst>
              <a:ext uri="{FF2B5EF4-FFF2-40B4-BE49-F238E27FC236}">
                <a16:creationId xmlns:a16="http://schemas.microsoft.com/office/drawing/2014/main" id="{23CDA40D-7FC6-4CE0-B8EB-D08C877E9847}"/>
              </a:ext>
            </a:extLst>
          </p:cNvPr>
          <p:cNvSpPr/>
          <p:nvPr/>
        </p:nvSpPr>
        <p:spPr>
          <a:xfrm>
            <a:off x="5977217" y="3244334"/>
            <a:ext cx="237566" cy="369332"/>
          </a:xfrm>
          <a:prstGeom prst="rect">
            <a:avLst/>
          </a:prstGeom>
        </p:spPr>
        <p:txBody>
          <a:bodyPr wrap="square">
            <a:spAutoFit/>
          </a:bodyPr>
          <a:lstStyle/>
          <a:p>
            <a:r>
              <a:rPr lang="en-US" dirty="0"/>
              <a:t> </a:t>
            </a:r>
          </a:p>
        </p:txBody>
      </p:sp>
      <p:sp>
        <p:nvSpPr>
          <p:cNvPr id="10" name="Rectangle 9">
            <a:extLst>
              <a:ext uri="{FF2B5EF4-FFF2-40B4-BE49-F238E27FC236}">
                <a16:creationId xmlns:a16="http://schemas.microsoft.com/office/drawing/2014/main" id="{203DDBC7-29BC-4075-B49F-5070A6289002}"/>
              </a:ext>
            </a:extLst>
          </p:cNvPr>
          <p:cNvSpPr/>
          <p:nvPr/>
        </p:nvSpPr>
        <p:spPr>
          <a:xfrm>
            <a:off x="0" y="75380"/>
            <a:ext cx="2133600" cy="39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Family Medicine</a:t>
            </a:r>
          </a:p>
        </p:txBody>
      </p:sp>
      <p:pic>
        <p:nvPicPr>
          <p:cNvPr id="4098" name="Picture 2" descr="Biomechanical aspects of the normal and cancer-associated lymphatic system  - ScienceDirect">
            <a:extLst>
              <a:ext uri="{FF2B5EF4-FFF2-40B4-BE49-F238E27FC236}">
                <a16:creationId xmlns:a16="http://schemas.microsoft.com/office/drawing/2014/main" id="{D2398A33-57E3-48C6-B117-DB5E89DF87C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046" r="29043" b="4834"/>
          <a:stretch/>
        </p:blipFill>
        <p:spPr bwMode="auto">
          <a:xfrm>
            <a:off x="3863333" y="1225285"/>
            <a:ext cx="3090920" cy="52409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F20FB53-9A8A-4147-B854-32B234922E01}"/>
              </a:ext>
            </a:extLst>
          </p:cNvPr>
          <p:cNvSpPr/>
          <p:nvPr/>
        </p:nvSpPr>
        <p:spPr>
          <a:xfrm>
            <a:off x="10058399" y="63248"/>
            <a:ext cx="1975990" cy="369332"/>
          </a:xfrm>
          <a:prstGeom prst="rect">
            <a:avLst/>
          </a:prstGeom>
        </p:spPr>
        <p:txBody>
          <a:bodyPr wrap="none">
            <a:spAutoFit/>
          </a:bodyPr>
          <a:lstStyle/>
          <a:p>
            <a:r>
              <a:rPr lang="en-GB" dirty="0"/>
              <a:t>Vertical Integration</a:t>
            </a:r>
            <a:endParaRPr lang="en-US" dirty="0"/>
          </a:p>
        </p:txBody>
      </p:sp>
    </p:spTree>
    <p:extLst>
      <p:ext uri="{BB962C8B-B14F-4D97-AF65-F5344CB8AC3E}">
        <p14:creationId xmlns:p14="http://schemas.microsoft.com/office/powerpoint/2010/main" val="17170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3007894" y="736433"/>
            <a:ext cx="8229600" cy="904193"/>
          </a:xfrm>
        </p:spPr>
        <p:txBody>
          <a:bodyPr/>
          <a:lstStyle/>
          <a:p>
            <a:r>
              <a:rPr lang="en-GB" dirty="0"/>
              <a:t>Breaking Bad News</a:t>
            </a:r>
            <a:endParaRPr lang="en-US" dirty="0"/>
          </a:p>
        </p:txBody>
      </p:sp>
      <p:sp>
        <p:nvSpPr>
          <p:cNvPr id="7" name="Rectangle 6">
            <a:extLst>
              <a:ext uri="{FF2B5EF4-FFF2-40B4-BE49-F238E27FC236}">
                <a16:creationId xmlns:a16="http://schemas.microsoft.com/office/drawing/2014/main" id="{3B867687-11F7-433E-AB6A-A65C626DCC74}"/>
              </a:ext>
            </a:extLst>
          </p:cNvPr>
          <p:cNvSpPr/>
          <p:nvPr/>
        </p:nvSpPr>
        <p:spPr>
          <a:xfrm>
            <a:off x="0" y="236350"/>
            <a:ext cx="1828800" cy="33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 Ethics</a:t>
            </a:r>
          </a:p>
        </p:txBody>
      </p:sp>
      <p:sp>
        <p:nvSpPr>
          <p:cNvPr id="4" name="Content Placeholder 3">
            <a:extLst>
              <a:ext uri="{FF2B5EF4-FFF2-40B4-BE49-F238E27FC236}">
                <a16:creationId xmlns:a16="http://schemas.microsoft.com/office/drawing/2014/main" id="{540A9D7C-B13E-40C9-ABED-F239CA71E47E}"/>
              </a:ext>
            </a:extLst>
          </p:cNvPr>
          <p:cNvSpPr>
            <a:spLocks noGrp="1"/>
          </p:cNvSpPr>
          <p:nvPr>
            <p:ph idx="1"/>
          </p:nvPr>
        </p:nvSpPr>
        <p:spPr/>
        <p:txBody>
          <a:bodyPr>
            <a:normAutofit fontScale="92500" lnSpcReduction="20000"/>
          </a:bodyPr>
          <a:lstStyle/>
          <a:p>
            <a:r>
              <a:rPr lang="en-GB" b="1" dirty="0"/>
              <a:t>SPIKES Protocol</a:t>
            </a:r>
          </a:p>
          <a:p>
            <a:pPr marL="0" indent="0">
              <a:buNone/>
            </a:pPr>
            <a:r>
              <a:rPr lang="en-GB" b="1" dirty="0"/>
              <a:t>1. </a:t>
            </a:r>
            <a:r>
              <a:rPr lang="en-GB" b="1" dirty="0">
                <a:solidFill>
                  <a:srgbClr val="FF0000"/>
                </a:solidFill>
              </a:rPr>
              <a:t>S</a:t>
            </a:r>
            <a:r>
              <a:rPr lang="en-GB" b="1" dirty="0"/>
              <a:t>etting up the Interview</a:t>
            </a:r>
            <a:r>
              <a:rPr lang="en-GB" dirty="0"/>
              <a:t>:</a:t>
            </a:r>
          </a:p>
          <a:p>
            <a:pPr lvl="1"/>
            <a:r>
              <a:rPr lang="en-GB" b="1" dirty="0"/>
              <a:t>Environment</a:t>
            </a:r>
            <a:r>
              <a:rPr lang="en-GB" dirty="0"/>
              <a:t>: Choose a private, quiet place where you won’t be interrupted.</a:t>
            </a:r>
          </a:p>
          <a:p>
            <a:pPr lvl="1"/>
            <a:r>
              <a:rPr lang="en-GB" b="1" dirty="0"/>
              <a:t>People</a:t>
            </a:r>
            <a:r>
              <a:rPr lang="en-GB" dirty="0"/>
              <a:t>: Ensure the patient has the option to have a family member or friend present.</a:t>
            </a:r>
          </a:p>
          <a:p>
            <a:pPr lvl="1"/>
            <a:r>
              <a:rPr lang="en-GB" b="1" dirty="0"/>
              <a:t>Time</a:t>
            </a:r>
            <a:r>
              <a:rPr lang="en-GB" dirty="0"/>
              <a:t>: Allocate sufficient time for the conversation.</a:t>
            </a:r>
          </a:p>
          <a:p>
            <a:pPr marL="0" indent="0">
              <a:buNone/>
            </a:pPr>
            <a:r>
              <a:rPr lang="en-GB" b="1" dirty="0"/>
              <a:t>2. Assessing the Patient’s </a:t>
            </a:r>
            <a:r>
              <a:rPr lang="en-GB" b="1" dirty="0">
                <a:solidFill>
                  <a:srgbClr val="FF0000"/>
                </a:solidFill>
              </a:rPr>
              <a:t>P</a:t>
            </a:r>
            <a:r>
              <a:rPr lang="en-GB" b="1" dirty="0"/>
              <a:t>erception</a:t>
            </a:r>
            <a:r>
              <a:rPr lang="en-GB" dirty="0"/>
              <a:t>:</a:t>
            </a:r>
          </a:p>
          <a:p>
            <a:pPr lvl="1"/>
            <a:r>
              <a:rPr lang="en-GB" b="1" dirty="0"/>
              <a:t>Understanding</a:t>
            </a:r>
            <a:r>
              <a:rPr lang="en-GB" dirty="0"/>
              <a:t>: Start by asking the patient what they already know about their condition.</a:t>
            </a:r>
          </a:p>
          <a:p>
            <a:pPr lvl="1"/>
            <a:r>
              <a:rPr lang="en-GB" b="1" dirty="0"/>
              <a:t>Clarify Misconceptions</a:t>
            </a:r>
            <a:r>
              <a:rPr lang="en-GB" dirty="0"/>
              <a:t>: Correct any misunderstandings gently.</a:t>
            </a:r>
          </a:p>
          <a:p>
            <a:pPr marL="0" indent="0">
              <a:buNone/>
            </a:pPr>
            <a:r>
              <a:rPr lang="en-GB" b="1" dirty="0"/>
              <a:t>3. Obtaining the Patient’s </a:t>
            </a:r>
            <a:r>
              <a:rPr lang="en-GB" b="1" dirty="0">
                <a:solidFill>
                  <a:srgbClr val="FF0000"/>
                </a:solidFill>
              </a:rPr>
              <a:t>I</a:t>
            </a:r>
            <a:r>
              <a:rPr lang="en-GB" b="1" dirty="0"/>
              <a:t>nvitation</a:t>
            </a:r>
            <a:r>
              <a:rPr lang="en-GB" dirty="0"/>
              <a:t>:</a:t>
            </a:r>
          </a:p>
          <a:p>
            <a:pPr lvl="1"/>
            <a:r>
              <a:rPr lang="en-GB" b="1" dirty="0"/>
              <a:t>Permission</a:t>
            </a:r>
            <a:r>
              <a:rPr lang="en-GB" dirty="0"/>
              <a:t>: Ask the patient if they are ready to hear the details about their diagnosis.</a:t>
            </a:r>
          </a:p>
          <a:p>
            <a:endParaRPr lang="en-US" dirty="0"/>
          </a:p>
        </p:txBody>
      </p:sp>
      <p:sp>
        <p:nvSpPr>
          <p:cNvPr id="8" name="Rectangle 7">
            <a:extLst>
              <a:ext uri="{FF2B5EF4-FFF2-40B4-BE49-F238E27FC236}">
                <a16:creationId xmlns:a16="http://schemas.microsoft.com/office/drawing/2014/main" id="{6EE924AB-783E-4F9B-B496-A4A130E18ADA}"/>
              </a:ext>
            </a:extLst>
          </p:cNvPr>
          <p:cNvSpPr/>
          <p:nvPr/>
        </p:nvSpPr>
        <p:spPr>
          <a:xfrm>
            <a:off x="10058399" y="63248"/>
            <a:ext cx="1843582" cy="369332"/>
          </a:xfrm>
          <a:prstGeom prst="rect">
            <a:avLst/>
          </a:prstGeom>
        </p:spPr>
        <p:txBody>
          <a:bodyPr wrap="none">
            <a:spAutoFit/>
          </a:bodyPr>
          <a:lstStyle/>
          <a:p>
            <a:r>
              <a:rPr lang="en-GB" dirty="0"/>
              <a:t>Spiral Integration</a:t>
            </a:r>
            <a:endParaRPr lang="en-US" dirty="0"/>
          </a:p>
        </p:txBody>
      </p:sp>
    </p:spTree>
    <p:extLst>
      <p:ext uri="{BB962C8B-B14F-4D97-AF65-F5344CB8AC3E}">
        <p14:creationId xmlns:p14="http://schemas.microsoft.com/office/powerpoint/2010/main" val="9208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181352" y="1905000"/>
          <a:ext cx="188594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905000" y="5545972"/>
            <a:ext cx="7886700" cy="1325563"/>
          </a:xfrm>
        </p:spPr>
        <p:txBody>
          <a:bodyPr>
            <a:normAutofit/>
          </a:bodyPr>
          <a:lstStyle/>
          <a:p>
            <a:pPr algn="l"/>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3009900" y="1676403"/>
            <a:ext cx="3086100" cy="4449763"/>
          </a:xfrm>
        </p:spPr>
        <p:txBody>
          <a:bodyPr>
            <a:normAutofit fontScale="92500" lnSpcReduction="10000"/>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6150771" y="1676403"/>
            <a:ext cx="3031331" cy="4449763"/>
          </a:xfrm>
        </p:spPr>
        <p:txBody>
          <a:bodyPr>
            <a:normAutofit fontScale="92500" lnSpcReduction="10000"/>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Footer Placeholder 1"/>
          <p:cNvSpPr>
            <a:spLocks noGrp="1"/>
          </p:cNvSpPr>
          <p:nvPr>
            <p:ph type="ftr" sz="quarter" idx="11"/>
          </p:nvPr>
        </p:nvSpPr>
        <p:spPr>
          <a:xfrm rot="16200000">
            <a:off x="12867641" y="3439161"/>
            <a:ext cx="2367281" cy="365760"/>
          </a:xfrm>
        </p:spPr>
        <p:txBody>
          <a:bodyPr/>
          <a:lstStyle/>
          <a:p>
            <a:r>
              <a:rPr lang="en-US" dirty="0"/>
              <a:t>ore concept</a:t>
            </a:r>
          </a:p>
        </p:txBody>
      </p:sp>
      <p:sp>
        <p:nvSpPr>
          <p:cNvPr id="8" name="Rectangle 7">
            <a:extLst>
              <a:ext uri="{FF2B5EF4-FFF2-40B4-BE49-F238E27FC236}">
                <a16:creationId xmlns:a16="http://schemas.microsoft.com/office/drawing/2014/main" id="{75B13ED7-5B92-4991-88F5-22F0F1B14015}"/>
              </a:ext>
            </a:extLst>
          </p:cNvPr>
          <p:cNvSpPr/>
          <p:nvPr/>
        </p:nvSpPr>
        <p:spPr>
          <a:xfrm>
            <a:off x="0" y="1"/>
            <a:ext cx="12191999" cy="782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4"/>
                </a:solidFill>
                <a:effectLst>
                  <a:outerShdw blurRad="38100" dist="38100" dir="2700000" algn="tl">
                    <a:srgbClr val="000000">
                      <a:alpha val="43137"/>
                    </a:srgbClr>
                  </a:outerShdw>
                </a:effectLst>
                <a:cs typeface="Times New Roman" pitchFamily="18" charset="0"/>
              </a:rPr>
              <a:t>Vision;</a:t>
            </a:r>
            <a:r>
              <a:rPr lang="en-US" sz="4000" b="1" dirty="0">
                <a:solidFill>
                  <a:schemeClr val="accent4"/>
                </a:solidFill>
              </a:rPr>
              <a:t> </a:t>
            </a:r>
            <a:r>
              <a:rPr lang="en-US" sz="4000" b="1" dirty="0">
                <a:solidFill>
                  <a:schemeClr val="accent4"/>
                </a:solidFill>
                <a:effectLst>
                  <a:outerShdw blurRad="38100" dist="38100" dir="2700000" algn="tl">
                    <a:srgbClr val="000000">
                      <a:alpha val="43137"/>
                    </a:srgbClr>
                  </a:outerShdw>
                </a:effectLst>
                <a:cs typeface="Times New Roman" pitchFamily="18" charset="0"/>
              </a:rPr>
              <a:t>The Dream/Tomorrow</a:t>
            </a:r>
            <a:endParaRPr lang="en-US" sz="4000" dirty="0">
              <a:solidFill>
                <a:schemeClr val="accent4"/>
              </a:solidFill>
            </a:endParaRPr>
          </a:p>
        </p:txBody>
      </p:sp>
    </p:spTree>
    <p:extLst>
      <p:ext uri="{BB962C8B-B14F-4D97-AF65-F5344CB8AC3E}">
        <p14:creationId xmlns:p14="http://schemas.microsoft.com/office/powerpoint/2010/main" val="384182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B4F2-093A-43C0-94FD-90E05E31750A}"/>
              </a:ext>
            </a:extLst>
          </p:cNvPr>
          <p:cNvSpPr>
            <a:spLocks noGrp="1"/>
          </p:cNvSpPr>
          <p:nvPr>
            <p:ph type="title"/>
          </p:nvPr>
        </p:nvSpPr>
        <p:spPr>
          <a:xfrm>
            <a:off x="1945106" y="228022"/>
            <a:ext cx="7222957" cy="1325563"/>
          </a:xfrm>
        </p:spPr>
        <p:txBody>
          <a:bodyPr/>
          <a:lstStyle/>
          <a:p>
            <a:r>
              <a:rPr lang="en-GB" dirty="0"/>
              <a:t>Breaking Bad News</a:t>
            </a:r>
            <a:endParaRPr lang="en-US" dirty="0"/>
          </a:p>
        </p:txBody>
      </p:sp>
      <p:sp>
        <p:nvSpPr>
          <p:cNvPr id="3" name="Rectangle 1">
            <a:extLst>
              <a:ext uri="{FF2B5EF4-FFF2-40B4-BE49-F238E27FC236}">
                <a16:creationId xmlns:a16="http://schemas.microsoft.com/office/drawing/2014/main" id="{3F72E2B2-1714-428A-8365-4A51318A048C}"/>
              </a:ext>
            </a:extLst>
          </p:cNvPr>
          <p:cNvSpPr>
            <a:spLocks noGrp="1" noChangeArrowheads="1"/>
          </p:cNvSpPr>
          <p:nvPr>
            <p:ph idx="1"/>
          </p:nvPr>
        </p:nvSpPr>
        <p:spPr bwMode="auto">
          <a:xfrm>
            <a:off x="838200" y="1385193"/>
            <a:ext cx="105156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4. Giving </a:t>
            </a:r>
            <a:r>
              <a:rPr lang="en-US" altLang="en-US" sz="2400" b="1" dirty="0">
                <a:solidFill>
                  <a:srgbClr val="FF0000"/>
                </a:solidFill>
                <a:latin typeface="Arial" panose="020B0604020202020204" pitchFamily="34" charset="0"/>
              </a:rPr>
              <a:t>K</a:t>
            </a:r>
            <a:r>
              <a:rPr lang="en-US" altLang="en-US" sz="2400" b="1" dirty="0">
                <a:latin typeface="Arial" panose="020B0604020202020204" pitchFamily="34" charset="0"/>
              </a:rPr>
              <a:t>nowledge and Information</a:t>
            </a:r>
            <a:r>
              <a:rPr lang="en-US" altLang="en-US" sz="2400" dirty="0">
                <a:latin typeface="Arial" panose="020B0604020202020204" pitchFamily="34" charset="0"/>
              </a:rPr>
              <a:t>:</a:t>
            </a:r>
          </a:p>
          <a:p>
            <a:pPr marL="457200" lvl="1"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Clear Language</a:t>
            </a:r>
            <a:r>
              <a:rPr lang="en-US" altLang="en-US" dirty="0">
                <a:latin typeface="Arial" panose="020B0604020202020204" pitchFamily="34" charset="0"/>
              </a:rPr>
              <a:t>: Use simple, non-technical language. </a:t>
            </a:r>
          </a:p>
          <a:p>
            <a:pPr marL="457200" lvl="1"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Small Chunks</a:t>
            </a:r>
            <a:r>
              <a:rPr lang="en-US" altLang="en-US" dirty="0">
                <a:latin typeface="Arial" panose="020B0604020202020204" pitchFamily="34" charset="0"/>
              </a:rPr>
              <a:t>: Provide information in manageable pieces. </a:t>
            </a:r>
          </a:p>
          <a:p>
            <a:pPr marL="457200" lvl="1"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Check Understanding</a:t>
            </a:r>
            <a:r>
              <a:rPr lang="en-US" altLang="en-US" dirty="0">
                <a:latin typeface="Arial" panose="020B0604020202020204" pitchFamily="34" charset="0"/>
              </a:rPr>
              <a:t>: Frequently check if the patient understands what you are saying. </a:t>
            </a:r>
          </a:p>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5. Addressing the Patient’s </a:t>
            </a:r>
            <a:r>
              <a:rPr lang="en-US" altLang="en-US" sz="2400" b="1" dirty="0">
                <a:solidFill>
                  <a:srgbClr val="FF0000"/>
                </a:solidFill>
                <a:latin typeface="Arial" panose="020B0604020202020204" pitchFamily="34" charset="0"/>
              </a:rPr>
              <a:t>E</a:t>
            </a:r>
            <a:r>
              <a:rPr lang="en-US" altLang="en-US" sz="2400" b="1" dirty="0">
                <a:latin typeface="Arial" panose="020B0604020202020204" pitchFamily="34" charset="0"/>
              </a:rPr>
              <a:t>motions with </a:t>
            </a:r>
            <a:r>
              <a:rPr lang="en-US" altLang="en-US" sz="2400" b="1" dirty="0">
                <a:solidFill>
                  <a:srgbClr val="FF0000"/>
                </a:solidFill>
                <a:latin typeface="Arial" panose="020B0604020202020204" pitchFamily="34" charset="0"/>
              </a:rPr>
              <a:t>E</a:t>
            </a:r>
            <a:r>
              <a:rPr lang="en-US" altLang="en-US" sz="2400" b="1" dirty="0">
                <a:latin typeface="Arial" panose="020B0604020202020204" pitchFamily="34" charset="0"/>
              </a:rPr>
              <a:t>mpathetic Responses</a:t>
            </a:r>
            <a:r>
              <a:rPr lang="en-US" altLang="en-US" sz="2400" dirty="0">
                <a:latin typeface="Arial" panose="020B0604020202020204" pitchFamily="34" charset="0"/>
              </a:rPr>
              <a:t>:</a:t>
            </a:r>
          </a:p>
          <a:p>
            <a:pPr marL="457200" lvl="1"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Acknowledge Feelings</a:t>
            </a:r>
            <a:r>
              <a:rPr lang="en-US" altLang="en-US" dirty="0">
                <a:latin typeface="Arial" panose="020B0604020202020204" pitchFamily="34" charset="0"/>
              </a:rPr>
              <a:t>: Recognize and validate the patient’s emotions. </a:t>
            </a:r>
          </a:p>
          <a:p>
            <a:pPr marL="457200" lvl="1"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Support</a:t>
            </a:r>
            <a:r>
              <a:rPr lang="en-US" altLang="en-US" dirty="0">
                <a:latin typeface="Arial" panose="020B0604020202020204" pitchFamily="34" charset="0"/>
              </a:rPr>
              <a:t>: Offer emotional support and reassure them that they are not alone. </a:t>
            </a:r>
          </a:p>
          <a:p>
            <a:pPr marL="0" lvl="0" indent="0" eaLnBrk="0" fontAlgn="base" hangingPunct="0">
              <a:lnSpc>
                <a:spcPct val="100000"/>
              </a:lnSpc>
              <a:spcBef>
                <a:spcPct val="0"/>
              </a:spcBef>
              <a:spcAft>
                <a:spcPct val="0"/>
              </a:spcAft>
              <a:buNone/>
            </a:pPr>
            <a:r>
              <a:rPr lang="en-US" altLang="en-US" sz="2400" b="1" dirty="0">
                <a:latin typeface="Arial" panose="020B0604020202020204" pitchFamily="34" charset="0"/>
              </a:rPr>
              <a:t>6. Summarizing and </a:t>
            </a:r>
            <a:r>
              <a:rPr lang="en-US" altLang="en-US" sz="2400" b="1" dirty="0">
                <a:solidFill>
                  <a:srgbClr val="FF0000"/>
                </a:solidFill>
                <a:latin typeface="Arial" panose="020B0604020202020204" pitchFamily="34" charset="0"/>
              </a:rPr>
              <a:t>S</a:t>
            </a:r>
            <a:r>
              <a:rPr lang="en-US" altLang="en-US" sz="2400" b="1" dirty="0">
                <a:latin typeface="Arial" panose="020B0604020202020204" pitchFamily="34" charset="0"/>
              </a:rPr>
              <a:t>trategizing</a:t>
            </a:r>
            <a:r>
              <a:rPr lang="en-US" altLang="en-US" sz="2400" dirty="0">
                <a:latin typeface="Arial" panose="020B0604020202020204" pitchFamily="34" charset="0"/>
              </a:rPr>
              <a:t>:</a:t>
            </a:r>
          </a:p>
          <a:p>
            <a:pPr marL="457200" lvl="1"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Recap</a:t>
            </a:r>
            <a:r>
              <a:rPr lang="en-US" altLang="en-US" dirty="0">
                <a:latin typeface="Arial" panose="020B0604020202020204" pitchFamily="34" charset="0"/>
              </a:rPr>
              <a:t>: Summarize the main points of the discussion. </a:t>
            </a:r>
          </a:p>
          <a:p>
            <a:pPr marL="457200" lvl="1" indent="0" eaLnBrk="0" fontAlgn="base" hangingPunct="0">
              <a:lnSpc>
                <a:spcPct val="100000"/>
              </a:lnSpc>
              <a:spcBef>
                <a:spcPct val="0"/>
              </a:spcBef>
              <a:spcAft>
                <a:spcPct val="0"/>
              </a:spcAft>
              <a:buFontTx/>
              <a:buChar char="•"/>
            </a:pPr>
            <a:r>
              <a:rPr lang="en-US" altLang="en-US" b="1" dirty="0">
                <a:latin typeface="Arial" panose="020B0604020202020204" pitchFamily="34" charset="0"/>
              </a:rPr>
              <a:t>Next Steps</a:t>
            </a:r>
            <a:r>
              <a:rPr lang="en-US" altLang="en-US" dirty="0">
                <a:latin typeface="Arial" panose="020B0604020202020204" pitchFamily="34" charset="0"/>
              </a:rPr>
              <a:t>: Discuss the next steps in their care plan and provide resources for additional support</a:t>
            </a:r>
            <a:r>
              <a:rPr kumimoji="0" lang="en-US" altLang="en-US" sz="2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3B867687-11F7-433E-AB6A-A65C626DCC74}"/>
              </a:ext>
            </a:extLst>
          </p:cNvPr>
          <p:cNvSpPr/>
          <p:nvPr/>
        </p:nvSpPr>
        <p:spPr>
          <a:xfrm>
            <a:off x="0" y="80673"/>
            <a:ext cx="1828800" cy="334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 Ethics</a:t>
            </a:r>
          </a:p>
        </p:txBody>
      </p:sp>
      <p:sp>
        <p:nvSpPr>
          <p:cNvPr id="8" name="Rectangle 7">
            <a:extLst>
              <a:ext uri="{FF2B5EF4-FFF2-40B4-BE49-F238E27FC236}">
                <a16:creationId xmlns:a16="http://schemas.microsoft.com/office/drawing/2014/main" id="{43AB25C2-43EC-4388-8C3A-EA5C791C8194}"/>
              </a:ext>
            </a:extLst>
          </p:cNvPr>
          <p:cNvSpPr/>
          <p:nvPr/>
        </p:nvSpPr>
        <p:spPr>
          <a:xfrm>
            <a:off x="10058399" y="63248"/>
            <a:ext cx="1843582" cy="369332"/>
          </a:xfrm>
          <a:prstGeom prst="rect">
            <a:avLst/>
          </a:prstGeom>
        </p:spPr>
        <p:txBody>
          <a:bodyPr wrap="none">
            <a:spAutoFit/>
          </a:bodyPr>
          <a:lstStyle/>
          <a:p>
            <a:r>
              <a:rPr lang="en-GB" dirty="0"/>
              <a:t>Spiral Integration</a:t>
            </a:r>
            <a:endParaRPr lang="en-US" dirty="0"/>
          </a:p>
        </p:txBody>
      </p:sp>
    </p:spTree>
    <p:extLst>
      <p:ext uri="{BB962C8B-B14F-4D97-AF65-F5344CB8AC3E}">
        <p14:creationId xmlns:p14="http://schemas.microsoft.com/office/powerpoint/2010/main" val="2702642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63" y="1369479"/>
            <a:ext cx="9211993" cy="772326"/>
          </a:xfrm>
        </p:spPr>
        <p:txBody>
          <a:bodyPr>
            <a:normAutofit fontScale="90000"/>
          </a:bodyPr>
          <a:lstStyle/>
          <a:p>
            <a:r>
              <a:rPr lang="en-GB" dirty="0"/>
              <a:t>Progression of Metastasis through Lymphatic System</a:t>
            </a:r>
            <a:br>
              <a:rPr lang="en-GB" dirty="0"/>
            </a:br>
            <a:br>
              <a:rPr lang="en-GB" dirty="0"/>
            </a:br>
            <a:r>
              <a:rPr lang="en-GB" dirty="0"/>
              <a:t> </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57200" y="1508760"/>
            <a:ext cx="11211951" cy="4983480"/>
          </a:xfrm>
        </p:spPr>
        <p:txBody>
          <a:bodyPr>
            <a:normAutofit/>
          </a:bodyPr>
          <a:lstStyle/>
          <a:p>
            <a:r>
              <a:rPr lang="en-US" dirty="0">
                <a:solidFill>
                  <a:schemeClr val="accent1"/>
                </a:solidFill>
              </a:rPr>
              <a:t>https://pubmed.ncbi.nlm.nih.gov/?term=Lei%20Pj%5BAuthor%5D </a:t>
            </a:r>
          </a:p>
          <a:p>
            <a:r>
              <a:rPr lang="en-GB" dirty="0"/>
              <a:t>Lymph nodes are the most common sites of metastasis in cancer patients. Nodal disease status provides great prognostic power, but how lymph node metastases should be treated is under debate. Thus, it is important to understand the mechanisms by which lymph node metastases progress and how they can be targeted to provide therapeutic benefits. In this review, we focus on delineating the process of cancer cell migration to and through lymphatic vessels, survival in draining lymph nodes and further spread to other distant organs. In addition, emerging molecular targets and potential strategies to inhibit lymph node metastasis are discussed.</a:t>
            </a:r>
            <a:endParaRPr lang="en-US" dirty="0"/>
          </a:p>
        </p:txBody>
      </p:sp>
      <p:sp>
        <p:nvSpPr>
          <p:cNvPr id="6" name="Rectangle 5">
            <a:extLst>
              <a:ext uri="{FF2B5EF4-FFF2-40B4-BE49-F238E27FC236}">
                <a16:creationId xmlns:a16="http://schemas.microsoft.com/office/drawing/2014/main" id="{781AEB76-20FE-4355-839B-2A24BEC8DCA3}"/>
              </a:ext>
            </a:extLst>
          </p:cNvPr>
          <p:cNvSpPr/>
          <p:nvPr/>
        </p:nvSpPr>
        <p:spPr>
          <a:xfrm>
            <a:off x="10058399" y="63248"/>
            <a:ext cx="1843582" cy="369332"/>
          </a:xfrm>
          <a:prstGeom prst="rect">
            <a:avLst/>
          </a:prstGeom>
        </p:spPr>
        <p:txBody>
          <a:bodyPr wrap="none">
            <a:spAutoFit/>
          </a:bodyPr>
          <a:lstStyle/>
          <a:p>
            <a:r>
              <a:rPr lang="en-GB" dirty="0"/>
              <a:t>Spiral Integration</a:t>
            </a:r>
            <a:endParaRPr lang="en-US" dirty="0"/>
          </a:p>
        </p:txBody>
      </p:sp>
      <p:sp>
        <p:nvSpPr>
          <p:cNvPr id="7" name="Rectangle 6">
            <a:extLst>
              <a:ext uri="{FF2B5EF4-FFF2-40B4-BE49-F238E27FC236}">
                <a16:creationId xmlns:a16="http://schemas.microsoft.com/office/drawing/2014/main" id="{16731268-0959-43D1-A5E1-079FBFBA57A1}"/>
              </a:ext>
            </a:extLst>
          </p:cNvPr>
          <p:cNvSpPr/>
          <p:nvPr/>
        </p:nvSpPr>
        <p:spPr>
          <a:xfrm>
            <a:off x="0" y="181094"/>
            <a:ext cx="1033232" cy="369332"/>
          </a:xfrm>
          <a:prstGeom prst="rect">
            <a:avLst/>
          </a:prstGeom>
        </p:spPr>
        <p:txBody>
          <a:bodyPr wrap="none">
            <a:spAutoFit/>
          </a:bodyPr>
          <a:lstStyle/>
          <a:p>
            <a:r>
              <a:rPr lang="en-GB" dirty="0"/>
              <a:t>Research</a:t>
            </a:r>
            <a:endParaRPr lang="en-US" dirty="0"/>
          </a:p>
        </p:txBody>
      </p:sp>
    </p:spTree>
    <p:extLst>
      <p:ext uri="{BB962C8B-B14F-4D97-AF65-F5344CB8AC3E}">
        <p14:creationId xmlns:p14="http://schemas.microsoft.com/office/powerpoint/2010/main" val="129490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5201"/>
            <a:ext cx="8229600" cy="1143000"/>
          </a:xfrm>
        </p:spPr>
        <p:txBody>
          <a:bodyPr/>
          <a:lstStyle/>
          <a:p>
            <a:r>
              <a:rPr lang="en-US" dirty="0"/>
              <a:t>How To Access Digital Library</a:t>
            </a:r>
            <a:endParaRPr lang="en-GB"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2152650" y="1690689"/>
            <a:ext cx="7886700" cy="4486274"/>
          </a:xfrm>
        </p:spPr>
        <p:txBody>
          <a:bodyPr>
            <a:normAutofit fontScale="92500" lnSpcReduction="20000"/>
          </a:bodyPr>
          <a:lstStyle/>
          <a:p>
            <a:pPr>
              <a:buFont typeface="+mj-lt"/>
              <a:buAutoNum type="arabicPeriod"/>
            </a:pPr>
            <a:r>
              <a:rPr lang="en-US" dirty="0">
                <a:solidFill>
                  <a:srgbClr val="202124"/>
                </a:solidFill>
                <a:latin typeface="Calibri" pitchFamily="34" charset="0"/>
              </a:rPr>
              <a:t>Go to the website of HEC National Digital Library.</a:t>
            </a:r>
          </a:p>
          <a:p>
            <a:pPr>
              <a:buFont typeface="+mj-lt"/>
              <a:buAutoNum type="arabicPeriod"/>
            </a:pPr>
            <a:r>
              <a:rPr lang="en-US" dirty="0">
                <a:solidFill>
                  <a:srgbClr val="202124"/>
                </a:solidFill>
                <a:latin typeface="Calibri" pitchFamily="34" charset="0"/>
              </a:rPr>
              <a:t>On Home Page, click on the INSTITUTES.</a:t>
            </a:r>
          </a:p>
          <a:p>
            <a:pPr>
              <a:buFont typeface="+mj-lt"/>
              <a:buAutoNum type="arabicPeriod"/>
            </a:pPr>
            <a:r>
              <a:rPr lang="en-US"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dirty="0">
                <a:solidFill>
                  <a:srgbClr val="202124"/>
                </a:solidFill>
                <a:latin typeface="Calibri" pitchFamily="34" charset="0"/>
              </a:rPr>
              <a:t>Select your desired Institute.</a:t>
            </a:r>
          </a:p>
          <a:p>
            <a:pPr marL="0" indent="0">
              <a:buNone/>
            </a:pPr>
            <a:r>
              <a:rPr lang="en-US" dirty="0">
                <a:latin typeface="Calibri" pitchFamily="34" charset="0"/>
              </a:rPr>
              <a:t>5.  </a:t>
            </a:r>
            <a:r>
              <a:rPr lang="en-US" dirty="0">
                <a:solidFill>
                  <a:srgbClr val="000000"/>
                </a:solidFill>
                <a:latin typeface="Calibri" pitchFamily="34" charset="0"/>
              </a:rPr>
              <a:t>A page will appear showing the resources of the institution</a:t>
            </a:r>
          </a:p>
          <a:p>
            <a:pPr marL="0" indent="0">
              <a:buNone/>
            </a:pPr>
            <a:r>
              <a:rPr lang="en-US" dirty="0">
                <a:solidFill>
                  <a:srgbClr val="000000"/>
                </a:solidFill>
                <a:latin typeface="Calibri" pitchFamily="34" charset="0"/>
              </a:rPr>
              <a:t>6. Journals and Researches will appear</a:t>
            </a:r>
          </a:p>
          <a:p>
            <a:pPr marL="0" indent="0">
              <a:buNone/>
            </a:pPr>
            <a:r>
              <a:rPr lang="en-US" dirty="0">
                <a:solidFill>
                  <a:srgbClr val="000000"/>
                </a:solidFill>
                <a:latin typeface="Calibri" pitchFamily="34" charset="0"/>
              </a:rPr>
              <a:t>7. You can find a Journal by clicking on JOURNALS AND DATABASE and enter a keyword to search for your desired journal.</a:t>
            </a:r>
            <a:endParaRPr lang="en-US" dirty="0">
              <a:latin typeface="Calibri" pitchFamily="34" charset="0"/>
            </a:endParaRPr>
          </a:p>
          <a:p>
            <a:endParaRPr lang="en-US" dirty="0"/>
          </a:p>
        </p:txBody>
      </p:sp>
    </p:spTree>
    <p:extLst>
      <p:ext uri="{BB962C8B-B14F-4D97-AF65-F5344CB8AC3E}">
        <p14:creationId xmlns:p14="http://schemas.microsoft.com/office/powerpoint/2010/main" val="161575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96827"/>
            <a:ext cx="7886700" cy="471488"/>
          </a:xfrm>
        </p:spPr>
        <p:txBody>
          <a:bodyPr>
            <a:normAutofit fontScale="90000"/>
          </a:bodyPr>
          <a:lstStyle/>
          <a:p>
            <a:br>
              <a:rPr lang="en-US" b="1" dirty="0"/>
            </a:br>
            <a:r>
              <a:rPr lang="en-US" dirty="0"/>
              <a:t>Learning Resources</a:t>
            </a:r>
            <a:endParaRPr lang="en-GB" dirty="0"/>
          </a:p>
        </p:txBody>
      </p:sp>
      <p:sp>
        <p:nvSpPr>
          <p:cNvPr id="6" name="Content Placeholder 5">
            <a:extLst>
              <a:ext uri="{FF2B5EF4-FFF2-40B4-BE49-F238E27FC236}">
                <a16:creationId xmlns:a16="http://schemas.microsoft.com/office/drawing/2014/main" id="{2E43F35F-A1EC-4703-AC59-AA7E267F33BA}"/>
              </a:ext>
            </a:extLst>
          </p:cNvPr>
          <p:cNvSpPr>
            <a:spLocks noGrp="1"/>
          </p:cNvSpPr>
          <p:nvPr>
            <p:ph idx="1"/>
          </p:nvPr>
        </p:nvSpPr>
        <p:spPr/>
        <p:txBody>
          <a:bodyPr>
            <a:normAutofit/>
          </a:bodyPr>
          <a:lstStyle/>
          <a:p>
            <a:r>
              <a:rPr lang="en-US" dirty="0" err="1"/>
              <a:t>Junqueira’s</a:t>
            </a:r>
            <a:r>
              <a:rPr lang="en-US" dirty="0"/>
              <a:t> Basic Histology 12</a:t>
            </a:r>
            <a:r>
              <a:rPr lang="en-US" baseline="30000" dirty="0"/>
              <a:t>th</a:t>
            </a:r>
            <a:r>
              <a:rPr lang="en-US" dirty="0"/>
              <a:t> Edition, Chapter 14</a:t>
            </a:r>
          </a:p>
          <a:p>
            <a:r>
              <a:rPr lang="en-US" dirty="0"/>
              <a:t>Histology , A text and Atlas by Michael </a:t>
            </a:r>
            <a:r>
              <a:rPr lang="en-US" dirty="0" err="1"/>
              <a:t>H.Ross</a:t>
            </a:r>
            <a:r>
              <a:rPr lang="en-US" dirty="0"/>
              <a:t> 6</a:t>
            </a:r>
            <a:r>
              <a:rPr lang="en-US" baseline="30000" dirty="0"/>
              <a:t>th</a:t>
            </a:r>
            <a:r>
              <a:rPr lang="en-US" dirty="0"/>
              <a:t> Edition, Chapter 14</a:t>
            </a:r>
          </a:p>
          <a:p>
            <a:r>
              <a:rPr lang="en-US" dirty="0"/>
              <a:t>Google scholar</a:t>
            </a:r>
          </a:p>
          <a:p>
            <a:r>
              <a:rPr lang="en-GB" dirty="0"/>
              <a:t>Progression of Metastasis through Lymphatic System</a:t>
            </a:r>
          </a:p>
          <a:p>
            <a:r>
              <a:rPr lang="en-GB" dirty="0"/>
              <a:t>https://pubmed.ncbi.nlm.nih.gov/?term=Zhou%20H%5BAuthor%5D</a:t>
            </a:r>
          </a:p>
          <a:p>
            <a:pPr marL="0" indent="0">
              <a:buNone/>
            </a:pPr>
            <a:endParaRPr lang="en-US" dirty="0"/>
          </a:p>
        </p:txBody>
      </p:sp>
    </p:spTree>
    <p:extLst>
      <p:ext uri="{BB962C8B-B14F-4D97-AF65-F5344CB8AC3E}">
        <p14:creationId xmlns:p14="http://schemas.microsoft.com/office/powerpoint/2010/main" val="21629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886" y="457198"/>
            <a:ext cx="8229600" cy="1143000"/>
          </a:xfrm>
        </p:spPr>
        <p:txBody>
          <a:bodyPr/>
          <a:lstStyle/>
          <a:p>
            <a:r>
              <a:rPr lang="en-US" dirty="0"/>
              <a:t>Learning Objectives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At the end of lecture 1</a:t>
            </a:r>
            <a:r>
              <a:rPr lang="en-US" baseline="30000" dirty="0"/>
              <a:t>st</a:t>
            </a:r>
            <a:r>
              <a:rPr lang="en-US" dirty="0"/>
              <a:t> year students should be able to</a:t>
            </a:r>
          </a:p>
          <a:p>
            <a:endParaRPr lang="en-US" dirty="0"/>
          </a:p>
          <a:p>
            <a:r>
              <a:rPr lang="en-US" dirty="0"/>
              <a:t>Classify lymphoid tissue</a:t>
            </a:r>
          </a:p>
          <a:p>
            <a:r>
              <a:rPr lang="en-US" dirty="0"/>
              <a:t>Discuss the histological features of lymph node</a:t>
            </a:r>
          </a:p>
          <a:p>
            <a:r>
              <a:rPr lang="en-US" dirty="0"/>
              <a:t>Enlist functions of lymph node</a:t>
            </a:r>
          </a:p>
          <a:p>
            <a:r>
              <a:rPr lang="en-US" dirty="0"/>
              <a:t>Describe filtration through lymph node</a:t>
            </a:r>
          </a:p>
          <a:p>
            <a:r>
              <a:rPr lang="en-US" dirty="0"/>
              <a:t>Discuss importance of high endothelial venule</a:t>
            </a:r>
          </a:p>
          <a:p>
            <a:r>
              <a:rPr lang="en-US" dirty="0"/>
              <a:t>correlate clinical aspects </a:t>
            </a:r>
          </a:p>
          <a:p>
            <a:r>
              <a:rPr lang="en-US" dirty="0"/>
              <a:t>To understand bio-physiological aspect of skin</a:t>
            </a:r>
          </a:p>
          <a:p>
            <a:r>
              <a:rPr lang="en-US" dirty="0"/>
              <a:t>Read a research article</a:t>
            </a:r>
          </a:p>
          <a:p>
            <a:r>
              <a:rPr lang="en-US" dirty="0"/>
              <a:t>Use digital library</a:t>
            </a:r>
          </a:p>
        </p:txBody>
      </p:sp>
    </p:spTree>
    <p:extLst>
      <p:ext uri="{BB962C8B-B14F-4D97-AF65-F5344CB8AC3E}">
        <p14:creationId xmlns:p14="http://schemas.microsoft.com/office/powerpoint/2010/main" val="149937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Immune System</a:t>
            </a:r>
            <a:endParaRPr lang="en-GB" sz="6000"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sz="half" idx="1"/>
          </p:nvPr>
        </p:nvSpPr>
        <p:spPr/>
        <p:txBody>
          <a:bodyPr>
            <a:normAutofit fontScale="92500"/>
          </a:bodyPr>
          <a:lstStyle/>
          <a:p>
            <a:pPr marL="0" indent="0">
              <a:buNone/>
            </a:pPr>
            <a:r>
              <a:rPr lang="en-US" dirty="0"/>
              <a:t> </a:t>
            </a:r>
            <a:r>
              <a:rPr lang="en-US" b="1" dirty="0"/>
              <a:t>Antigens:</a:t>
            </a:r>
          </a:p>
          <a:p>
            <a:pPr marL="0" indent="0">
              <a:buNone/>
            </a:pPr>
            <a:r>
              <a:rPr lang="en-GB" dirty="0"/>
              <a:t>	A molecule that is recognized by cells of the immune system is called an antigen and typically elicits an immune response. </a:t>
            </a:r>
            <a:br>
              <a:rPr lang="en-GB" dirty="0"/>
            </a:br>
            <a:endParaRPr lang="en-US" dirty="0"/>
          </a:p>
          <a:p>
            <a:r>
              <a:rPr lang="en-GB" b="1" dirty="0"/>
              <a:t>Antibody:</a:t>
            </a:r>
          </a:p>
          <a:p>
            <a:pPr lvl="1"/>
            <a:r>
              <a:rPr lang="en-GB" dirty="0"/>
              <a:t>a glycoprotein of the immunoglobulin family that interacts specifically with an antigenic determinant (epitope)</a:t>
            </a:r>
            <a:br>
              <a:rPr lang="en-GB" dirty="0"/>
            </a:br>
            <a:endParaRPr lang="en-GB" b="1" dirty="0"/>
          </a:p>
        </p:txBody>
      </p:sp>
      <p:sp>
        <p:nvSpPr>
          <p:cNvPr id="9" name="Content Placeholder 8">
            <a:extLst>
              <a:ext uri="{FF2B5EF4-FFF2-40B4-BE49-F238E27FC236}">
                <a16:creationId xmlns:a16="http://schemas.microsoft.com/office/drawing/2014/main" id="{907DE8A7-6CA4-483A-81E0-2273729E0F35}"/>
              </a:ext>
            </a:extLst>
          </p:cNvPr>
          <p:cNvSpPr>
            <a:spLocks noGrp="1"/>
          </p:cNvSpPr>
          <p:nvPr>
            <p:ph sz="half" idx="2"/>
          </p:nvPr>
        </p:nvSpPr>
        <p:spPr/>
        <p:txBody>
          <a:bodyPr>
            <a:normAutofit fontScale="92500"/>
          </a:bodyPr>
          <a:lstStyle/>
          <a:p>
            <a:endParaRPr lang="en-US"/>
          </a:p>
        </p:txBody>
      </p:sp>
      <p:pic>
        <p:nvPicPr>
          <p:cNvPr id="8" name="Picture 7">
            <a:extLst>
              <a:ext uri="{FF2B5EF4-FFF2-40B4-BE49-F238E27FC236}">
                <a16:creationId xmlns:a16="http://schemas.microsoft.com/office/drawing/2014/main" id="{A2C5F230-13D3-4984-A151-8F42EC596C48}"/>
              </a:ext>
            </a:extLst>
          </p:cNvPr>
          <p:cNvPicPr>
            <a:picLocks noChangeAspect="1"/>
          </p:cNvPicPr>
          <p:nvPr/>
        </p:nvPicPr>
        <p:blipFill>
          <a:blip r:embed="rId2"/>
          <a:stretch>
            <a:fillRect/>
          </a:stretch>
        </p:blipFill>
        <p:spPr>
          <a:xfrm>
            <a:off x="6172200" y="1825625"/>
            <a:ext cx="5617545" cy="3663616"/>
          </a:xfrm>
          <a:prstGeom prst="rect">
            <a:avLst/>
          </a:prstGeom>
        </p:spPr>
      </p:pic>
      <p:sp>
        <p:nvSpPr>
          <p:cNvPr id="6" name="Rectangle 5">
            <a:extLst>
              <a:ext uri="{FF2B5EF4-FFF2-40B4-BE49-F238E27FC236}">
                <a16:creationId xmlns:a16="http://schemas.microsoft.com/office/drawing/2014/main" id="{F3896210-CA21-4F65-A560-C290B3B948D8}"/>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410140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1" y="678801"/>
            <a:ext cx="8229600" cy="1143000"/>
          </a:xfrm>
        </p:spPr>
        <p:txBody>
          <a:bodyPr>
            <a:normAutofit fontScale="90000"/>
          </a:bodyPr>
          <a:lstStyle/>
          <a:p>
            <a:br>
              <a:rPr lang="en-US" sz="6000" dirty="0"/>
            </a:br>
            <a:endParaRPr lang="en-GB" sz="6000"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45168" y="1533043"/>
            <a:ext cx="11273590" cy="4783536"/>
          </a:xfrm>
        </p:spPr>
        <p:txBody>
          <a:bodyPr>
            <a:normAutofit/>
          </a:bodyPr>
          <a:lstStyle/>
          <a:p>
            <a:pPr marL="0" indent="0">
              <a:buNone/>
            </a:pPr>
            <a:br>
              <a:rPr lang="en-GB" dirty="0"/>
            </a:br>
            <a:br>
              <a:rPr lang="en-GB" dirty="0"/>
            </a:br>
            <a:endParaRPr lang="en-GB" b="1" dirty="0"/>
          </a:p>
        </p:txBody>
      </p:sp>
      <p:pic>
        <p:nvPicPr>
          <p:cNvPr id="7" name="Picture 6">
            <a:extLst>
              <a:ext uri="{FF2B5EF4-FFF2-40B4-BE49-F238E27FC236}">
                <a16:creationId xmlns:a16="http://schemas.microsoft.com/office/drawing/2014/main" id="{3DED050A-90BE-41C8-91F9-F2712DD1C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4493"/>
            <a:ext cx="12191999" cy="6454936"/>
          </a:xfrm>
          <a:prstGeom prst="rect">
            <a:avLst/>
          </a:prstGeom>
        </p:spPr>
      </p:pic>
      <p:sp>
        <p:nvSpPr>
          <p:cNvPr id="8" name="Rectangle 7">
            <a:extLst>
              <a:ext uri="{FF2B5EF4-FFF2-40B4-BE49-F238E27FC236}">
                <a16:creationId xmlns:a16="http://schemas.microsoft.com/office/drawing/2014/main" id="{073806D8-CDBE-4F6E-B4B6-7AD2C3029D03}"/>
              </a:ext>
            </a:extLst>
          </p:cNvPr>
          <p:cNvSpPr/>
          <p:nvPr/>
        </p:nvSpPr>
        <p:spPr>
          <a:xfrm>
            <a:off x="0" y="0"/>
            <a:ext cx="2235868" cy="369332"/>
          </a:xfrm>
          <a:prstGeom prst="rect">
            <a:avLst/>
          </a:prstGeom>
        </p:spPr>
        <p:txBody>
          <a:bodyPr wrap="none">
            <a:spAutoFit/>
          </a:bodyPr>
          <a:lstStyle/>
          <a:p>
            <a:r>
              <a:rPr lang="en-GB" dirty="0"/>
              <a:t>Horizontal Integration</a:t>
            </a:r>
            <a:endParaRPr lang="en-US" dirty="0"/>
          </a:p>
        </p:txBody>
      </p:sp>
    </p:spTree>
    <p:extLst>
      <p:ext uri="{BB962C8B-B14F-4D97-AF65-F5344CB8AC3E}">
        <p14:creationId xmlns:p14="http://schemas.microsoft.com/office/powerpoint/2010/main" val="73257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1" y="678801"/>
            <a:ext cx="8229600" cy="1143000"/>
          </a:xfrm>
        </p:spPr>
        <p:txBody>
          <a:bodyPr>
            <a:normAutofit fontScale="90000"/>
          </a:bodyPr>
          <a:lstStyle/>
          <a:p>
            <a:r>
              <a:rPr lang="en-US" sz="6000" b="1" dirty="0"/>
              <a:t>Classes of Antibodies </a:t>
            </a:r>
            <a:br>
              <a:rPr lang="en-US" sz="6000" dirty="0"/>
            </a:br>
            <a:endParaRPr lang="en-GB" sz="6000"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45168" y="1533043"/>
            <a:ext cx="11273590" cy="4783536"/>
          </a:xfrm>
        </p:spPr>
        <p:txBody>
          <a:bodyPr>
            <a:normAutofit lnSpcReduction="10000"/>
          </a:bodyPr>
          <a:lstStyle/>
          <a:p>
            <a:pPr marL="0" indent="0">
              <a:buNone/>
            </a:pPr>
            <a:r>
              <a:rPr lang="en-GB" sz="4800" b="1" dirty="0"/>
              <a:t>IgG:</a:t>
            </a:r>
          </a:p>
          <a:p>
            <a:pPr marL="0" indent="0">
              <a:buNone/>
            </a:pPr>
            <a:r>
              <a:rPr lang="en-GB" dirty="0"/>
              <a:t>is the most abundant class representing </a:t>
            </a:r>
            <a:r>
              <a:rPr lang="en-GB" dirty="0">
                <a:solidFill>
                  <a:srgbClr val="FF0000"/>
                </a:solidFill>
              </a:rPr>
              <a:t>75% to 85%</a:t>
            </a:r>
            <a:br>
              <a:rPr lang="en-GB" dirty="0"/>
            </a:br>
            <a:r>
              <a:rPr lang="en-GB" dirty="0"/>
              <a:t>of the immunoglobulin in blood. Production increases</a:t>
            </a:r>
            <a:br>
              <a:rPr lang="en-GB" dirty="0"/>
            </a:br>
            <a:r>
              <a:rPr lang="en-GB" dirty="0"/>
              <a:t>during immune responses following infections, etc.</a:t>
            </a:r>
            <a:br>
              <a:rPr lang="en-GB" dirty="0"/>
            </a:br>
            <a:r>
              <a:rPr lang="en-GB" dirty="0"/>
              <a:t>Highly soluble</a:t>
            </a:r>
          </a:p>
          <a:p>
            <a:pPr marL="0" indent="0">
              <a:buNone/>
            </a:pPr>
            <a:r>
              <a:rPr lang="en-GB" dirty="0"/>
              <a:t>Stable (half-life &gt;3 weeks)</a:t>
            </a:r>
          </a:p>
          <a:p>
            <a:pPr marL="0" indent="0">
              <a:buNone/>
            </a:pPr>
            <a:r>
              <a:rPr lang="en-GB" dirty="0"/>
              <a:t>Crosses the placental barrier into the </a:t>
            </a:r>
            <a:r>
              <a:rPr lang="en-GB" dirty="0" err="1"/>
              <a:t>fetal</a:t>
            </a:r>
            <a:r>
              <a:rPr lang="en-GB" dirty="0"/>
              <a:t> circulation. (This confers passive</a:t>
            </a:r>
            <a:br>
              <a:rPr lang="en-GB" dirty="0"/>
            </a:br>
            <a:r>
              <a:rPr lang="en-GB" dirty="0"/>
              <a:t>immunity against certain infections until the </a:t>
            </a:r>
            <a:r>
              <a:rPr lang="en-GB" dirty="0" err="1"/>
              <a:t>newborn’s</a:t>
            </a:r>
            <a:r>
              <a:rPr lang="en-GB" dirty="0"/>
              <a:t> own adaptive immune system is acquired)</a:t>
            </a:r>
            <a:br>
              <a:rPr lang="en-GB" dirty="0"/>
            </a:br>
            <a:br>
              <a:rPr lang="en-GB" dirty="0"/>
            </a:br>
            <a:endParaRPr lang="en-GB" b="1" dirty="0"/>
          </a:p>
        </p:txBody>
      </p:sp>
      <p:sp>
        <p:nvSpPr>
          <p:cNvPr id="6" name="Rectangle 5">
            <a:extLst>
              <a:ext uri="{FF2B5EF4-FFF2-40B4-BE49-F238E27FC236}">
                <a16:creationId xmlns:a16="http://schemas.microsoft.com/office/drawing/2014/main" id="{A4F22722-0056-4492-A6E2-D105C9263DE3}"/>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248526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31" y="678801"/>
            <a:ext cx="8229600" cy="1143000"/>
          </a:xfrm>
        </p:spPr>
        <p:txBody>
          <a:bodyPr>
            <a:normAutofit fontScale="90000"/>
          </a:bodyPr>
          <a:lstStyle/>
          <a:p>
            <a:r>
              <a:rPr lang="en-US" sz="6000" b="1" dirty="0"/>
              <a:t>Classes of Antibodies </a:t>
            </a:r>
            <a:br>
              <a:rPr lang="en-US" sz="6000" dirty="0"/>
            </a:br>
            <a:endParaRPr lang="en-GB" sz="6000" b="1" dirty="0"/>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a:xfrm>
            <a:off x="445168" y="1533043"/>
            <a:ext cx="11273590" cy="4783536"/>
          </a:xfrm>
        </p:spPr>
        <p:txBody>
          <a:bodyPr>
            <a:normAutofit lnSpcReduction="10000"/>
          </a:bodyPr>
          <a:lstStyle/>
          <a:p>
            <a:pPr marL="0" indent="0">
              <a:buNone/>
            </a:pPr>
            <a:r>
              <a:rPr lang="en-GB" sz="5200" b="1" dirty="0"/>
              <a:t>IgA:</a:t>
            </a:r>
          </a:p>
          <a:p>
            <a:pPr marL="0" indent="0">
              <a:buNone/>
            </a:pPr>
            <a:r>
              <a:rPr lang="en-GB" dirty="0"/>
              <a:t>Present in almost all </a:t>
            </a:r>
            <a:r>
              <a:rPr lang="en-GB" dirty="0">
                <a:solidFill>
                  <a:srgbClr val="FF0000"/>
                </a:solidFill>
              </a:rPr>
              <a:t>exocrine secretions</a:t>
            </a:r>
            <a:r>
              <a:rPr lang="en-GB" dirty="0"/>
              <a:t>. </a:t>
            </a:r>
          </a:p>
          <a:p>
            <a:pPr marL="0" indent="0">
              <a:buNone/>
            </a:pPr>
            <a:r>
              <a:rPr lang="en-GB" dirty="0"/>
              <a:t>Produced by plasma cells in mucosae of the digestive,</a:t>
            </a:r>
            <a:br>
              <a:rPr lang="en-GB" dirty="0"/>
            </a:br>
            <a:r>
              <a:rPr lang="en-GB" dirty="0"/>
              <a:t>respiratory, and reproductive tracts. Another protein</a:t>
            </a:r>
            <a:br>
              <a:rPr lang="en-GB" dirty="0"/>
            </a:br>
            <a:r>
              <a:rPr lang="en-GB" dirty="0"/>
              <a:t>bound to this immunoglobulin, the secretory component, is released by the epithelial cells</a:t>
            </a:r>
          </a:p>
          <a:p>
            <a:pPr marL="0" indent="0">
              <a:buNone/>
            </a:pPr>
            <a:r>
              <a:rPr lang="en-GB" dirty="0"/>
              <a:t>Present in milk, saliva, tears, and mucus coating the mucosae in which it</a:t>
            </a:r>
            <a:br>
              <a:rPr lang="en-GB" dirty="0"/>
            </a:br>
            <a:r>
              <a:rPr lang="en-GB" dirty="0"/>
              <a:t>is made </a:t>
            </a:r>
            <a:br>
              <a:rPr lang="en-GB" dirty="0"/>
            </a:br>
            <a:br>
              <a:rPr lang="en-GB" dirty="0"/>
            </a:br>
            <a:br>
              <a:rPr lang="en-GB" dirty="0"/>
            </a:br>
            <a:endParaRPr lang="en-GB" b="1" dirty="0"/>
          </a:p>
        </p:txBody>
      </p:sp>
      <p:sp>
        <p:nvSpPr>
          <p:cNvPr id="6" name="Rectangle 5">
            <a:extLst>
              <a:ext uri="{FF2B5EF4-FFF2-40B4-BE49-F238E27FC236}">
                <a16:creationId xmlns:a16="http://schemas.microsoft.com/office/drawing/2014/main" id="{D6C035CB-C8DB-445C-8551-A985E7A52877}"/>
              </a:ext>
            </a:extLst>
          </p:cNvPr>
          <p:cNvSpPr/>
          <p:nvPr/>
        </p:nvSpPr>
        <p:spPr>
          <a:xfrm>
            <a:off x="0" y="0"/>
            <a:ext cx="1453411" cy="369332"/>
          </a:xfrm>
          <a:prstGeom prst="rect">
            <a:avLst/>
          </a:prstGeom>
        </p:spPr>
        <p:txBody>
          <a:bodyPr wrap="none">
            <a:spAutoFit/>
          </a:bodyPr>
          <a:lstStyle/>
          <a:p>
            <a:r>
              <a:rPr lang="en-GB" dirty="0"/>
              <a:t>Core Concept</a:t>
            </a:r>
            <a:endParaRPr lang="en-US" dirty="0"/>
          </a:p>
        </p:txBody>
      </p:sp>
    </p:spTree>
    <p:extLst>
      <p:ext uri="{BB962C8B-B14F-4D97-AF65-F5344CB8AC3E}">
        <p14:creationId xmlns:p14="http://schemas.microsoft.com/office/powerpoint/2010/main" val="2100555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1145</Words>
  <Application>Microsoft Office PowerPoint</Application>
  <PresentationFormat>Widescreen</PresentationFormat>
  <Paragraphs>177</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Calibri Light</vt:lpstr>
      <vt:lpstr>Times New Roman</vt:lpstr>
      <vt:lpstr>Office Theme</vt:lpstr>
      <vt:lpstr>PowerPoint Presentation</vt:lpstr>
      <vt:lpstr>Blood &amp; Immunity Module(LGIS) LYMPH NODE</vt:lpstr>
      <vt:lpstr>PowerPoint Presentation</vt:lpstr>
      <vt:lpstr>PowerPoint Presentation</vt:lpstr>
      <vt:lpstr>Learning Objectives</vt:lpstr>
      <vt:lpstr>Immune System</vt:lpstr>
      <vt:lpstr> </vt:lpstr>
      <vt:lpstr>Classes of Antibodies  </vt:lpstr>
      <vt:lpstr>Classes of Antibodies  </vt:lpstr>
      <vt:lpstr>Classes of Antibodies  </vt:lpstr>
      <vt:lpstr>Classes of Antibodies  </vt:lpstr>
      <vt:lpstr>Lymphoid Tissue</vt:lpstr>
      <vt:lpstr>Nodular Lymphoid Tissue</vt:lpstr>
      <vt:lpstr>PowerPoint Presentation</vt:lpstr>
      <vt:lpstr>Lymphoid Organs</vt:lpstr>
      <vt:lpstr>Lymph Node</vt:lpstr>
      <vt:lpstr>Panoramic view of lymph node</vt:lpstr>
      <vt:lpstr>Cells Of Reticular Meshwork</vt:lpstr>
      <vt:lpstr>Follicular Dendritic cell</vt:lpstr>
      <vt:lpstr>Lymph Node</vt:lpstr>
      <vt:lpstr>Lymphatic nodule</vt:lpstr>
      <vt:lpstr>Paracortex</vt:lpstr>
      <vt:lpstr>Medulla</vt:lpstr>
      <vt:lpstr>Circulation Of Lymphocytes</vt:lpstr>
      <vt:lpstr>Circulation of lymph</vt:lpstr>
      <vt:lpstr>Lymphadenopathy </vt:lpstr>
      <vt:lpstr>Lymphadenopathy </vt:lpstr>
      <vt:lpstr>Cancer Cell Metastasis (sentinel L.N.)</vt:lpstr>
      <vt:lpstr>Breaking Bad News</vt:lpstr>
      <vt:lpstr>Breaking Bad News</vt:lpstr>
      <vt:lpstr>Progression of Metastasis through Lymphatic System   </vt:lpstr>
      <vt:lpstr>How To Access Digital Library</vt:lpstr>
      <vt:lpstr> Learning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Haier</dc:creator>
  <cp:lastModifiedBy>Haier</cp:lastModifiedBy>
  <cp:revision>64</cp:revision>
  <dcterms:created xsi:type="dcterms:W3CDTF">2023-05-18T06:54:31Z</dcterms:created>
  <dcterms:modified xsi:type="dcterms:W3CDTF">2025-04-24T07:33:51Z</dcterms:modified>
</cp:coreProperties>
</file>