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0"/>
  </p:notesMasterIdLst>
  <p:sldIdLst>
    <p:sldId id="326" r:id="rId3"/>
    <p:sldId id="317" r:id="rId4"/>
    <p:sldId id="345" r:id="rId5"/>
    <p:sldId id="296" r:id="rId6"/>
    <p:sldId id="258" r:id="rId7"/>
    <p:sldId id="355" r:id="rId8"/>
    <p:sldId id="353" r:id="rId9"/>
    <p:sldId id="354" r:id="rId10"/>
    <p:sldId id="356" r:id="rId11"/>
    <p:sldId id="319" r:id="rId12"/>
    <p:sldId id="260" r:id="rId13"/>
    <p:sldId id="261" r:id="rId14"/>
    <p:sldId id="337" r:id="rId15"/>
    <p:sldId id="329" r:id="rId16"/>
    <p:sldId id="331" r:id="rId17"/>
    <p:sldId id="347" r:id="rId18"/>
    <p:sldId id="332" r:id="rId19"/>
    <p:sldId id="333" r:id="rId20"/>
    <p:sldId id="348" r:id="rId21"/>
    <p:sldId id="349" r:id="rId22"/>
    <p:sldId id="351" r:id="rId23"/>
    <p:sldId id="350" r:id="rId24"/>
    <p:sldId id="274" r:id="rId25"/>
    <p:sldId id="352" r:id="rId26"/>
    <p:sldId id="287" r:id="rId27"/>
    <p:sldId id="315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biochemistry-genetics-and-molecular-biology/free-androgen-index" TargetMode="External"/><Relationship Id="rId13" Type="http://schemas.openxmlformats.org/officeDocument/2006/relationships/hyperlink" Target="https://www.sciencedirect.com/topics/biochemistry-genetics-and-molecular-biology/androgen-blood-level" TargetMode="External"/><Relationship Id="rId3" Type="http://schemas.openxmlformats.org/officeDocument/2006/relationships/hyperlink" Target="https://www.sciencedirect.com/topics/medicine-and-dentistry/polycystic-ovary-syndrome" TargetMode="External"/><Relationship Id="rId7" Type="http://schemas.openxmlformats.org/officeDocument/2006/relationships/hyperlink" Target="https://www.sciencedirect.com/topics/medicine-and-dentistry/prasterone-sulfate" TargetMode="External"/><Relationship Id="rId12" Type="http://schemas.openxmlformats.org/officeDocument/2006/relationships/hyperlink" Target="https://www.sciencedirect.com/topics/medicine-and-dentistry/menstrual-cyc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ciencedirect.com/topics/pharmacology-toxicology-and-pharmaceutical-science/androstenedione" TargetMode="External"/><Relationship Id="rId11" Type="http://schemas.openxmlformats.org/officeDocument/2006/relationships/hyperlink" Target="https://www.sciencedirect.com/topics/biochemistry-genetics-and-molecular-biology/insulin-level" TargetMode="External"/><Relationship Id="rId5" Type="http://schemas.openxmlformats.org/officeDocument/2006/relationships/hyperlink" Target="https://www.sciencedirect.com/topics/biochemistry-genetics-and-molecular-biology/blood-level" TargetMode="External"/><Relationship Id="rId10" Type="http://schemas.openxmlformats.org/officeDocument/2006/relationships/hyperlink" Target="https://www.sciencedirect.com/topics/biochemistry-genetics-and-molecular-biology/glucose-level" TargetMode="External"/><Relationship Id="rId4" Type="http://schemas.openxmlformats.org/officeDocument/2006/relationships/hyperlink" Target="https://www.sciencedirect.com/topics/medicine-and-dentistry/cohort-analysis" TargetMode="External"/><Relationship Id="rId9" Type="http://schemas.openxmlformats.org/officeDocument/2006/relationships/hyperlink" Target="https://www.sciencedirect.com/topics/medicine-and-dentistry/body-mass-inde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16A68-54B6-422A-8051-2AC02BA0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Arabic Calligraphy Bismillah Which Means Name Allah Most Gracious Most  Stock Vector by ©lordmint 462304746">
            <a:extLst>
              <a:ext uri="{FF2B5EF4-FFF2-40B4-BE49-F238E27FC236}">
                <a16:creationId xmlns:a16="http://schemas.microsoft.com/office/drawing/2014/main" id="{73510692-1335-4AFF-822F-7FF31B8AD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 bwMode="auto">
          <a:xfrm>
            <a:off x="0" y="857250"/>
            <a:ext cx="91440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8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7100-EA8F-4CBB-A3CD-F8D1CE99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/>
              <a:t>Interactive Session</a:t>
            </a:r>
            <a:br>
              <a:rPr lang="en-US" sz="32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FC5B-BAF3-4AF1-862D-416E4F81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 a 25-year-old woman presenting </a:t>
            </a:r>
            <a:r>
              <a:rPr lang="en-US" sz="2800" b="1" dirty="0"/>
              <a:t>with irregular menstruation, hirsutism</a:t>
            </a:r>
            <a:r>
              <a:rPr lang="en-US" sz="2800" dirty="0"/>
              <a:t>, </a:t>
            </a:r>
            <a:r>
              <a:rPr lang="en-US" sz="2800" b="1" dirty="0"/>
              <a:t>and infertility.</a:t>
            </a:r>
          </a:p>
          <a:p>
            <a:r>
              <a:rPr lang="en-US" sz="2800" b="1" dirty="0"/>
              <a:t> Transvaginal ultrasound </a:t>
            </a:r>
            <a:r>
              <a:rPr lang="en-US" sz="2800" dirty="0"/>
              <a:t>reveals enlarged ovaries with multiple subcapsular cystic follicles.</a:t>
            </a:r>
            <a:br>
              <a:rPr lang="en-US" sz="2800" dirty="0"/>
            </a:br>
            <a:r>
              <a:rPr lang="en-US" sz="2800" b="1" dirty="0"/>
              <a:t>. ovarian biopsy shows </a:t>
            </a:r>
            <a:r>
              <a:rPr lang="en-US" sz="2800" dirty="0"/>
              <a:t>multiple peripheral cystic follicles with thickened theca </a:t>
            </a:r>
            <a:r>
              <a:rPr lang="en-US" sz="2800" dirty="0" err="1"/>
              <a:t>interna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Histologically, the stroma appears hyperplastic, and normal corpus luteum formation is absent.</a:t>
            </a:r>
          </a:p>
          <a:p>
            <a:r>
              <a:rPr lang="en-US" sz="2800" dirty="0"/>
              <a:t>what can be cause?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74727-478A-45CB-A1E8-3742216E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2400" y="365126"/>
            <a:ext cx="5181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Gross Features of ovary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514600" cy="480241"/>
            <a:chOff x="0" y="34747"/>
            <a:chExt cx="2783536" cy="480241"/>
          </a:xfrm>
          <a:scene3d>
            <a:camera prst="orthographicFront"/>
            <a:lightRig rig="flat" dir="t"/>
          </a:scene3d>
        </p:grpSpPr>
        <p:sp>
          <p:nvSpPr>
            <p:cNvPr id="5" name="Round Same Side Corner Rectangle 4"/>
            <p:cNvSpPr/>
            <p:nvPr/>
          </p:nvSpPr>
          <p:spPr>
            <a:xfrm>
              <a:off x="0" y="34747"/>
              <a:ext cx="2783536" cy="480241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chemeClr val="bg1"/>
            </a:solidFill>
            <a:ln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23448" y="58195"/>
              <a:ext cx="2736640" cy="45679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1" kern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r>
                <a:rPr lang="en-GB" sz="2300" b="1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3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Knowledge</a:t>
              </a:r>
              <a:endParaRPr lang="en-GB" sz="23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FC3779C-AE30-4875-B75F-041F4E816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976" t="14647" r="19839" b="8490"/>
          <a:stretch/>
        </p:blipFill>
        <p:spPr>
          <a:xfrm>
            <a:off x="381000" y="1970787"/>
            <a:ext cx="8839200" cy="4731535"/>
          </a:xfrm>
          <a:prstGeom prst="rect">
            <a:avLst/>
          </a:prstGeom>
        </p:spPr>
      </p:pic>
      <p:pic>
        <p:nvPicPr>
          <p:cNvPr id="13" name="Picture 8" descr="Ovaries: Anatomy and embryology | Kenhub">
            <a:extLst>
              <a:ext uri="{FF2B5EF4-FFF2-40B4-BE49-F238E27FC236}">
                <a16:creationId xmlns:a16="http://schemas.microsoft.com/office/drawing/2014/main" id="{0B2D293E-82FE-43EB-B483-5B457C5A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" y="626142"/>
            <a:ext cx="4038600" cy="272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38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28650" y="365127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Histology of Ovary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79175-20FA-4ED5-88DB-4D48D0C5E735}"/>
              </a:ext>
            </a:extLst>
          </p:cNvPr>
          <p:cNvSpPr/>
          <p:nvPr/>
        </p:nvSpPr>
        <p:spPr>
          <a:xfrm>
            <a:off x="1066800" y="5791199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20BC83E-40A7-4A75-98E0-BC6D2A1E3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" y="1066029"/>
            <a:ext cx="9013167" cy="48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4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29E31-33A0-47EE-9A4E-A7BB8A45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6" descr="The ovary – Veterinary Histology">
            <a:extLst>
              <a:ext uri="{FF2B5EF4-FFF2-40B4-BE49-F238E27FC236}">
                <a16:creationId xmlns:a16="http://schemas.microsoft.com/office/drawing/2014/main" id="{A6A53C96-9CC0-4D5E-895A-408BF88B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364236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E963C9B-888C-4FFD-84A7-56FFFB06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-76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90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2E63-C6E4-4BA6-8E91-C5B7E096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Identification Points of Ovary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7D3C-690D-4287-BADE-ACCF2ABF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/>
            <a:r>
              <a:rPr lang="en-US" altLang="en-US" sz="3200" b="1" dirty="0"/>
              <a:t>Cuboidal</a:t>
            </a:r>
            <a:r>
              <a:rPr lang="en-US" altLang="en-US" sz="3200" dirty="0"/>
              <a:t> surface germinal epithelium</a:t>
            </a:r>
          </a:p>
          <a:p>
            <a:pPr marL="609600" indent="-609600"/>
            <a:r>
              <a:rPr lang="en-US" altLang="en-US" sz="3200" b="1" dirty="0"/>
              <a:t>Cortex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200" dirty="0"/>
              <a:t>Thin fibrous sub-germinal dense </a:t>
            </a:r>
            <a:r>
              <a:rPr lang="en-US" altLang="en-US" sz="3200" b="1" dirty="0">
                <a:solidFill>
                  <a:schemeClr val="accent2"/>
                </a:solidFill>
              </a:rPr>
              <a:t>stroma</a:t>
            </a:r>
            <a:r>
              <a:rPr lang="en-US" altLang="en-US" sz="3200" dirty="0"/>
              <a:t> is </a:t>
            </a:r>
            <a:r>
              <a:rPr lang="en-US" altLang="en-US" sz="3200" b="1" dirty="0">
                <a:solidFill>
                  <a:schemeClr val="accent2"/>
                </a:solidFill>
              </a:rPr>
              <a:t>Tunica albuginea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200" dirty="0"/>
              <a:t>In cortex of mature ovary are embedded</a:t>
            </a:r>
            <a:r>
              <a:rPr lang="en-US" altLang="en-US" sz="3200" b="1" dirty="0">
                <a:solidFill>
                  <a:schemeClr val="accent2"/>
                </a:solidFill>
              </a:rPr>
              <a:t> parenchymatous ovarian follicle in various developmental stages</a:t>
            </a:r>
          </a:p>
          <a:p>
            <a:pPr marL="609600" indent="-609600"/>
            <a:r>
              <a:rPr lang="en-US" altLang="en-US" sz="3200" b="1" dirty="0"/>
              <a:t>Medulla</a:t>
            </a:r>
          </a:p>
          <a:p>
            <a:pPr marL="609600" indent="-609600">
              <a:buNone/>
            </a:pPr>
            <a:r>
              <a:rPr lang="en-US" altLang="en-US" sz="3200" dirty="0"/>
              <a:t>1.</a:t>
            </a:r>
            <a:r>
              <a:rPr lang="en-US" altLang="en-US" sz="3200" b="1" dirty="0"/>
              <a:t> </a:t>
            </a:r>
            <a:r>
              <a:rPr lang="en-US" altLang="en-US" sz="3200" dirty="0"/>
              <a:t>Loose fibro-elastic CT with blood vessels and nerves</a:t>
            </a:r>
            <a:endParaRPr lang="en-US" altLang="en-US" sz="3200" b="1" dirty="0"/>
          </a:p>
          <a:p>
            <a:pPr marL="609600" indent="-609600">
              <a:buFontTx/>
              <a:buAutoNum type="arabicPeriod"/>
            </a:pPr>
            <a:endParaRPr lang="en-US" altLang="en-US" sz="3200" b="1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305FD-97CD-493E-81AE-16FA9CB3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59E1D4-5073-4E04-A9D7-6B45FBB8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 Gross Anatomy of Uterine tube</a:t>
            </a:r>
            <a:endParaRPr lang="en-US" sz="4000" b="1" dirty="0"/>
          </a:p>
        </p:txBody>
      </p:sp>
      <p:pic>
        <p:nvPicPr>
          <p:cNvPr id="10" name="Picture 8" descr="S4. Female Reproductive system and anatomy Flashcards | Quizlet">
            <a:extLst>
              <a:ext uri="{FF2B5EF4-FFF2-40B4-BE49-F238E27FC236}">
                <a16:creationId xmlns:a16="http://schemas.microsoft.com/office/drawing/2014/main" id="{A3D126C5-3B39-4406-82A1-D185195DA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522379"/>
            <a:ext cx="7170264" cy="53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788D4-8CFF-4292-A80D-D7F4C2BC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6ACD0-E731-434C-9FF4-5B26426A62E0}"/>
              </a:ext>
            </a:extLst>
          </p:cNvPr>
          <p:cNvSpPr/>
          <p:nvPr/>
        </p:nvSpPr>
        <p:spPr>
          <a:xfrm>
            <a:off x="304800" y="228600"/>
            <a:ext cx="3124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33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E0B006-AF95-44B3-B39D-7F45754D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0"/>
            <a:ext cx="7814310" cy="1295401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Uterine Tube (Fallopian end)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1E492-AEB6-4604-9497-06034F9B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Sell histology live slides by Medics95 | Fiverr">
            <a:extLst>
              <a:ext uri="{FF2B5EF4-FFF2-40B4-BE49-F238E27FC236}">
                <a16:creationId xmlns:a16="http://schemas.microsoft.com/office/drawing/2014/main" id="{2562992C-BC6B-4751-94BD-013D738D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8241"/>
            <a:ext cx="7545916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6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2E7800-773A-4853-827C-8B15C47A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CF9FD8-52B7-48F5-9EE1-ADADC5318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838200"/>
            <a:ext cx="8915400" cy="58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69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B1F385C-E7BB-49DA-A331-E305FCAE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Points of identification </a:t>
            </a:r>
            <a:br>
              <a:rPr lang="en-US" altLang="en-US" sz="4000" b="1" dirty="0"/>
            </a:br>
            <a:r>
              <a:rPr lang="en-US" altLang="en-US" sz="4000" b="1" dirty="0"/>
              <a:t>(Uterine tube</a:t>
            </a:r>
            <a:r>
              <a:rPr lang="en-US" altLang="en-US" sz="4000" b="1" u="sng" dirty="0"/>
              <a:t>)</a:t>
            </a:r>
            <a:endParaRPr lang="en-US" sz="40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591F0F-33F6-4ABB-AA12-A5EF4256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. Mucosa :-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Lumen is irregular due to mucosal folds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Epithelium is </a:t>
            </a:r>
            <a:r>
              <a:rPr lang="en-US" altLang="en-US" sz="2400" b="1" dirty="0"/>
              <a:t>columnar ciliated/ non-ciliated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Basement membrane incomplete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Lamina propria consists of loose CT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2. Muscularis:-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b="1" dirty="0"/>
              <a:t>Inner circular SM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b="1" dirty="0"/>
              <a:t>Outer longitudinal SM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3. Serosa:-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Simple squamous epithelium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b="1" dirty="0"/>
          </a:p>
          <a:p>
            <a:pPr marL="609600" indent="-609600">
              <a:lnSpc>
                <a:spcPct val="80000"/>
              </a:lnSpc>
            </a:pPr>
            <a:endParaRPr lang="en-US" altLang="en-US" sz="2400" b="1" dirty="0"/>
          </a:p>
          <a:p>
            <a:pPr marL="609600" indent="-609600">
              <a:lnSpc>
                <a:spcPct val="80000"/>
              </a:lnSpc>
            </a:pPr>
            <a:endParaRPr lang="en-US" altLang="en-US" sz="2400" b="1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C2D40B-7628-4174-822F-4B8C775C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9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CEE4-914B-4FAB-BBE4-CB1E1C0F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Gross anatomy of the Uterus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B1281-FC99-4025-A4CA-0F081CB4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F278327-E0F9-440B-98C5-72F36BF0A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28" y="1825625"/>
            <a:ext cx="677674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29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0433"/>
            <a:ext cx="77343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Reproduction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MBBS(Skill Lab)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Histology of Ovary , Uterus, &amp; uterine Tubes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8336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. Sadia </a:t>
            </a:r>
            <a:r>
              <a:rPr lang="en-US" sz="7200" b="1" dirty="0" err="1">
                <a:cs typeface="Times New Roman" pitchFamily="18" charset="0"/>
              </a:rPr>
              <a:t>Baqir</a:t>
            </a:r>
            <a:endParaRPr lang="en-US" sz="7200" b="1" dirty="0">
              <a:cs typeface="Times New Roman" pitchFamily="18" charset="0"/>
            </a:endParaRPr>
          </a:p>
          <a:p>
            <a:pPr algn="l"/>
            <a:r>
              <a:rPr lang="en-US" sz="7200" b="1" dirty="0">
                <a:cs typeface="Times New Roman" pitchFamily="18" charset="0"/>
              </a:rPr>
              <a:t>(APWMO )                                                                                                                  Date: - -25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AB7EFDC-1C48-47F1-BEB5-F331504A5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6883" r="15000" b="16667"/>
          <a:stretch/>
        </p:blipFill>
        <p:spPr bwMode="auto">
          <a:xfrm>
            <a:off x="3028871" y="3662969"/>
            <a:ext cx="3200557" cy="18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3DE8-BAA8-4A08-AD4D-E4A7930B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762001"/>
          </a:xfrm>
        </p:spPr>
        <p:txBody>
          <a:bodyPr>
            <a:normAutofit/>
          </a:bodyPr>
          <a:lstStyle/>
          <a:p>
            <a:r>
              <a:rPr lang="en-US" sz="4000" b="1" dirty="0"/>
              <a:t>Histology of uterus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196F-83DE-400D-824F-2F36D6E4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Endometrium | Histology slides, Brain waves, Pathology">
            <a:extLst>
              <a:ext uri="{FF2B5EF4-FFF2-40B4-BE49-F238E27FC236}">
                <a16:creationId xmlns:a16="http://schemas.microsoft.com/office/drawing/2014/main" id="{E892B23D-D771-46D1-901E-468AABD1F8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45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8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BDC0E-CC9D-4C7B-B34C-445C06F5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209A4BF-CBE2-4810-9655-6E941ACEB0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6" y="685800"/>
            <a:ext cx="461666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3D019CF-5CAF-4E9A-9108-0A6CE2B0BB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55" y="210066"/>
            <a:ext cx="442924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4F2A19-C28B-4607-9C83-D2FD5E38A5A8}"/>
              </a:ext>
            </a:extLst>
          </p:cNvPr>
          <p:cNvSpPr/>
          <p:nvPr/>
        </p:nvSpPr>
        <p:spPr>
          <a:xfrm>
            <a:off x="5105400" y="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Endometrium ( Secretory phase)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8B7118-D225-47CD-A692-D76AD9399FF6}"/>
              </a:ext>
            </a:extLst>
          </p:cNvPr>
          <p:cNvSpPr/>
          <p:nvPr/>
        </p:nvSpPr>
        <p:spPr>
          <a:xfrm>
            <a:off x="5378667" y="3429000"/>
            <a:ext cx="3657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Endometrium ( Menstrual Phase)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160CE5-6CD7-4703-9532-8C5BEA9B2D05}"/>
              </a:ext>
            </a:extLst>
          </p:cNvPr>
          <p:cNvSpPr/>
          <p:nvPr/>
        </p:nvSpPr>
        <p:spPr>
          <a:xfrm>
            <a:off x="381001" y="152400"/>
            <a:ext cx="4333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Endometrium ( proliferative phase Phase)</a:t>
            </a:r>
          </a:p>
        </p:txBody>
      </p:sp>
    </p:spTree>
    <p:extLst>
      <p:ext uri="{BB962C8B-B14F-4D97-AF65-F5344CB8AC3E}">
        <p14:creationId xmlns:p14="http://schemas.microsoft.com/office/powerpoint/2010/main" val="2845974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6DFAB-B5B3-4A03-A1BE-A2413E2E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Points of identification of The </a:t>
            </a:r>
            <a:r>
              <a:rPr lang="en-US" altLang="en-US" sz="4000" b="1" u="sng" dirty="0"/>
              <a:t>Uterus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CACE-1FB7-47F5-804A-C300E7EE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8210550" cy="47275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400" b="1" dirty="0"/>
              <a:t>Inner layer/ mucosa/</a:t>
            </a:r>
            <a:r>
              <a:rPr lang="en-US" altLang="en-US" sz="2400" dirty="0"/>
              <a:t> </a:t>
            </a:r>
            <a:r>
              <a:rPr lang="en-US" altLang="en-US" sz="2400" b="1" dirty="0"/>
              <a:t>Endometrium</a:t>
            </a:r>
            <a:r>
              <a:rPr lang="en-US" altLang="en-US" sz="2400" dirty="0"/>
              <a:t>:- </a:t>
            </a:r>
            <a:r>
              <a:rPr lang="en-US" altLang="en-US" sz="2400" dirty="0">
                <a:solidFill>
                  <a:srgbClr val="FF0000"/>
                </a:solidFill>
              </a:rPr>
              <a:t>(Stratum </a:t>
            </a:r>
            <a:r>
              <a:rPr lang="en-US" altLang="en-US" sz="2400" dirty="0" err="1">
                <a:solidFill>
                  <a:srgbClr val="FF0000"/>
                </a:solidFill>
              </a:rPr>
              <a:t>functionalis</a:t>
            </a:r>
            <a:r>
              <a:rPr lang="en-US" altLang="en-US" sz="2400" dirty="0">
                <a:solidFill>
                  <a:srgbClr val="FF0000"/>
                </a:solidFill>
              </a:rPr>
              <a:t> 2/3</a:t>
            </a:r>
            <a:r>
              <a:rPr lang="en-US" altLang="en-US" sz="2400" baseline="30000" dirty="0">
                <a:solidFill>
                  <a:srgbClr val="FF0000"/>
                </a:solidFill>
              </a:rPr>
              <a:t>rd</a:t>
            </a:r>
            <a:r>
              <a:rPr lang="en-US" altLang="en-US" sz="2400" dirty="0">
                <a:solidFill>
                  <a:srgbClr val="FF0000"/>
                </a:solidFill>
              </a:rPr>
              <a:t>– Stratum basalis)</a:t>
            </a: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Simple columnar epithelium (ciliated/ non-ciliated)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Lamina propria </a:t>
            </a:r>
            <a:r>
              <a:rPr lang="en-US" altLang="en-US" sz="2400" b="1" dirty="0"/>
              <a:t>long simple tubular glands </a:t>
            </a:r>
            <a:r>
              <a:rPr lang="en-US" altLang="en-US" sz="2400" dirty="0"/>
              <a:t>&amp; </a:t>
            </a:r>
            <a:r>
              <a:rPr lang="en-US" altLang="en-US" sz="2400" b="1" dirty="0"/>
              <a:t>branching decidual cells</a:t>
            </a:r>
            <a:r>
              <a:rPr lang="en-US" altLang="en-US" sz="2400" dirty="0"/>
              <a:t>( fibroblasts)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b="1" dirty="0"/>
              <a:t>2. Muscularis/</a:t>
            </a:r>
            <a:r>
              <a:rPr lang="en-US" altLang="en-US" sz="2400" dirty="0"/>
              <a:t> </a:t>
            </a:r>
            <a:r>
              <a:rPr lang="en-US" altLang="en-US" sz="2400" b="1" dirty="0"/>
              <a:t>Myometrium</a:t>
            </a:r>
            <a:r>
              <a:rPr lang="en-US" altLang="en-US" sz="2400" dirty="0"/>
              <a:t>:- Thickest coat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b="1" dirty="0"/>
              <a:t>a. Innermost is longitudinal SM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b="1" dirty="0"/>
              <a:t>b. Circular/ Spiral SM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b="1" dirty="0"/>
              <a:t>c. Circular/ Spiral SM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b="1" dirty="0"/>
              <a:t>d. Outermost is longitudinal SM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b="1" dirty="0"/>
              <a:t>3. Perimetrium:-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Single layer of mesothelial cells </a:t>
            </a:r>
            <a:r>
              <a:rPr lang="en-US" altLang="en-US" sz="2400" dirty="0" err="1"/>
              <a:t>supporte</a:t>
            </a:r>
            <a:r>
              <a:rPr lang="en-US" altLang="en-US" sz="2400" dirty="0"/>
              <a:t> by thin</a:t>
            </a:r>
            <a:r>
              <a:rPr lang="en-US" altLang="en-US" sz="2400" b="1" dirty="0"/>
              <a:t> </a:t>
            </a:r>
            <a:r>
              <a:rPr lang="en-US" altLang="en-US" sz="2400" dirty="0"/>
              <a:t>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CEA17-B739-40E8-B673-50E1C711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0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Clinical Correlates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2" descr="shutterstock_1035434050-1-e1532966569521.jpg">
            <a:extLst>
              <a:ext uri="{FF2B5EF4-FFF2-40B4-BE49-F238E27FC236}">
                <a16:creationId xmlns:a16="http://schemas.microsoft.com/office/drawing/2014/main" id="{2F546791-26D9-487A-B419-8E638A2460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" y="1142999"/>
            <a:ext cx="8020458" cy="56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F449-1CC6-458F-B64D-8DECBF25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Interactive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7AD4-5F40-4DA9-A0B5-B6DF4659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Despite a normal-appearing transvaginal ultrasound, endometrial biopsy and hormonal workup raise </a:t>
            </a:r>
            <a:r>
              <a:rPr lang="en-US" sz="2800" b="1" dirty="0"/>
              <a:t>suspicion for anovulation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b="1" dirty="0"/>
              <a:t>Histology reveals </a:t>
            </a:r>
            <a:r>
              <a:rPr lang="en-US" sz="2800" dirty="0"/>
              <a:t>hyperplastic ovarian stroma and thickened theca </a:t>
            </a:r>
            <a:r>
              <a:rPr lang="en-US" sz="2800" dirty="0" err="1"/>
              <a:t>interna</a:t>
            </a:r>
            <a:r>
              <a:rPr lang="en-US" sz="2800" dirty="0"/>
              <a:t>, supporting a diagnosis of Polycystic Ovarian Syndrome.</a:t>
            </a:r>
          </a:p>
          <a:p>
            <a:endParaRPr lang="en-US" sz="2800" dirty="0"/>
          </a:p>
          <a:p>
            <a:r>
              <a:rPr lang="en-US" sz="2800" dirty="0"/>
              <a:t>These findings of PCOS are often linked to hormonal imbalance and anovulation.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AF5C6-31A8-4D58-9D06-1E4E606E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9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153400" cy="1752600"/>
          </a:xfrm>
        </p:spPr>
        <p:txBody>
          <a:bodyPr>
            <a:noAutofit/>
          </a:bodyPr>
          <a:lstStyle/>
          <a:p>
            <a:br>
              <a:rPr lang="en-US" sz="2800" b="1" dirty="0"/>
            </a:br>
            <a:endParaRPr lang="en-US" sz="3600" b="1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ound Same Side Corner Rectangle 4"/>
          <p:cNvSpPr/>
          <p:nvPr/>
        </p:nvSpPr>
        <p:spPr>
          <a:xfrm>
            <a:off x="6755812" y="0"/>
            <a:ext cx="2341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28600" y="365126"/>
            <a:ext cx="8686800" cy="2774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7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737F2-D731-4547-BE5C-D8B2FC20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902076"/>
            <a:ext cx="8534400" cy="28035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A4CC0-A268-4F97-BF95-B2F27AFE4F82}"/>
              </a:ext>
            </a:extLst>
          </p:cNvPr>
          <p:cNvSpPr/>
          <p:nvPr/>
        </p:nvSpPr>
        <p:spPr>
          <a:xfrm>
            <a:off x="914400" y="365127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F1F1F"/>
                </a:solidFill>
                <a:latin typeface="ElsevierGulliver"/>
              </a:rPr>
              <a:t>Changes in individual polycystic ovary syndrome phenotypical characteristics over time: a long-term follow-up study</a:t>
            </a:r>
            <a:endParaRPr lang="en-US" sz="2800" b="1" i="0" dirty="0">
              <a:solidFill>
                <a:srgbClr val="1F1F1F"/>
              </a:solidFill>
              <a:effectLst/>
              <a:latin typeface="ElsevierGullive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85372-E13F-4117-B39A-7EC167A667F7}"/>
              </a:ext>
            </a:extLst>
          </p:cNvPr>
          <p:cNvSpPr/>
          <p:nvPr/>
        </p:nvSpPr>
        <p:spPr>
          <a:xfrm>
            <a:off x="3352800" y="1219202"/>
            <a:ext cx="5541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7070"/>
                </a:solidFill>
                <a:latin typeface="ElsevierSans"/>
              </a:rPr>
              <a:t>Fertility and Sterility, Volume 117, Issue 5, May 2022, Pages 1059-1066</a:t>
            </a:r>
          </a:p>
          <a:p>
            <a:r>
              <a:rPr lang="en-US" dirty="0">
                <a:solidFill>
                  <a:srgbClr val="1F1F1F"/>
                </a:solidFill>
                <a:latin typeface="ElsevierSans"/>
              </a:rPr>
              <a:t>Jolanda van </a:t>
            </a:r>
            <a:r>
              <a:rPr lang="en-US" dirty="0" err="1">
                <a:solidFill>
                  <a:srgbClr val="1F1F1F"/>
                </a:solidFill>
                <a:latin typeface="ElsevierSans"/>
              </a:rPr>
              <a:t>Keizerswaard</a:t>
            </a:r>
            <a:r>
              <a:rPr lang="en-US" dirty="0">
                <a:solidFill>
                  <a:srgbClr val="1F1F1F"/>
                </a:solidFill>
                <a:latin typeface="ElsevierSans"/>
              </a:rPr>
              <a:t>, Alexandra L.P. Dietz de Loos, Yvonne V. </a:t>
            </a:r>
            <a:r>
              <a:rPr lang="en-US" dirty="0" err="1">
                <a:solidFill>
                  <a:srgbClr val="1F1F1F"/>
                </a:solidFill>
                <a:latin typeface="ElsevierSans"/>
              </a:rPr>
              <a:t>Louwers</a:t>
            </a:r>
            <a:r>
              <a:rPr lang="en-US" dirty="0">
                <a:solidFill>
                  <a:srgbClr val="1F1F1F"/>
                </a:solidFill>
                <a:latin typeface="ElsevierSans"/>
              </a:rPr>
              <a:t>, </a:t>
            </a:r>
            <a:r>
              <a:rPr lang="en-US" dirty="0" err="1">
                <a:solidFill>
                  <a:srgbClr val="1F1F1F"/>
                </a:solidFill>
                <a:latin typeface="ElsevierSans"/>
              </a:rPr>
              <a:t>Joop</a:t>
            </a:r>
            <a:r>
              <a:rPr lang="en-US" dirty="0">
                <a:solidFill>
                  <a:srgbClr val="1F1F1F"/>
                </a:solidFill>
                <a:latin typeface="ElsevierSans"/>
              </a:rPr>
              <a:t> S.E. </a:t>
            </a:r>
            <a:r>
              <a:rPr lang="en-US" dirty="0" err="1">
                <a:solidFill>
                  <a:srgbClr val="1F1F1F"/>
                </a:solidFill>
                <a:latin typeface="ElsevierSans"/>
              </a:rPr>
              <a:t>Laven</a:t>
            </a:r>
            <a:endParaRPr lang="en-US" b="0" i="0" dirty="0">
              <a:solidFill>
                <a:srgbClr val="1F1F1F"/>
              </a:solidFill>
              <a:effectLst/>
              <a:latin typeface="Elsevier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15675E-66CE-4295-AEDA-0AAC2B4A58AB}"/>
              </a:ext>
            </a:extLst>
          </p:cNvPr>
          <p:cNvSpPr/>
          <p:nvPr/>
        </p:nvSpPr>
        <p:spPr>
          <a:xfrm>
            <a:off x="21183" y="2057401"/>
            <a:ext cx="89704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objective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To assess the effects of aging on the features of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3" tooltip="Learn more about polycystic ovary syndrome from ScienceDirect's AI-generated Topic Pages"/>
              </a:rPr>
              <a:t>polycystic ovary syndrome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 (PCOS).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Design 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4" tooltip="Learn more about Cohort study from ScienceDirect's AI-generated Topic Pages"/>
              </a:rPr>
              <a:t>Cohort study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.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Setting a Tertiary care center.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Patient(s)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Women with PCOS, diagnosed according to the 2003 Rotterdam criteria, who visited our outpatient clinic repeatedly.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Intervention(s)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Comparisons were made between the first visit and consecutive visits.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Main Outcome Measure(s)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Change in PCOS phenotype groups in terms of clinical and endocrine characteristics.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Result(s)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A total of 596 women visited the outpatient clinic repeatedly. An estimated change per 5-year age showed a decrease in the prevalence of phenotype A and an increase in the prevalence of not having PCOS. The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5" tooltip="Learn more about serum levels from ScienceDirect's AI-generated Topic Pages"/>
              </a:rPr>
              <a:t>serum levels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 of testosterone,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6" tooltip="Learn more about androstenedione from ScienceDirect's AI-generated Topic Pages"/>
              </a:rPr>
              <a:t>androstenedione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, and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7" tooltip="Learn more about dehydroepiandrosterone sulfate from ScienceDirect's AI-generated Topic Pages"/>
              </a:rPr>
              <a:t>dehydroepiandrosterone sulfate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 as well as the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8" tooltip="Learn more about free androgen index from ScienceDirect's AI-generated Topic Pages"/>
              </a:rPr>
              <a:t>free androgen index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 decreased significantly. Clinical characteristics showed an increase in terms of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9" tooltip="Learn more about body mass index from ScienceDirect's AI-generated Topic Pages"/>
              </a:rPr>
              <a:t>body mass index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 and waist circumference, whereas plasma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10" tooltip="Learn more about glucose levels from ScienceDirect's AI-generated Topic Pages"/>
              </a:rPr>
              <a:t>glucose levels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,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11" tooltip="Learn more about insulin levels from ScienceDirect's AI-generated Topic Pages"/>
              </a:rPr>
              <a:t>insulin levels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, and insulin resistance did not change significantly.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Conclusion(s)</a:t>
            </a:r>
          </a:p>
          <a:p>
            <a:r>
              <a:rPr lang="en-US" sz="1400" dirty="0">
                <a:solidFill>
                  <a:srgbClr val="1F1F1F"/>
                </a:solidFill>
                <a:latin typeface="ElsevierGulliver"/>
              </a:rPr>
              <a:t>The prevalence of PCOS phenotype groups changes over time. There is an important age effect that indicates a more regular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12" tooltip="Learn more about menstrual cycle from ScienceDirect's AI-generated Topic Pages"/>
              </a:rPr>
              <a:t>menstrual cycle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, decrease in the </a:t>
            </a:r>
            <a:r>
              <a:rPr lang="en-US" sz="1400" dirty="0">
                <a:solidFill>
                  <a:srgbClr val="1F1F1F"/>
                </a:solidFill>
                <a:latin typeface="ElsevierGulliver"/>
                <a:hlinkClick r:id="rId13" tooltip="Learn more about serum androgen from ScienceDirect's AI-generated Topic Pages"/>
              </a:rPr>
              <a:t>serum androgen</a:t>
            </a:r>
            <a:r>
              <a:rPr lang="en-US" sz="1400" dirty="0">
                <a:solidFill>
                  <a:srgbClr val="1F1F1F"/>
                </a:solidFill>
                <a:latin typeface="ElsevierGulliver"/>
              </a:rPr>
              <a:t> levels, and improvement in polycystic ovarian morphology when aging occurs in women with PCOS.</a:t>
            </a:r>
          </a:p>
          <a:p>
            <a:r>
              <a:rPr lang="es-ES" sz="1400" dirty="0">
                <a:solidFill>
                  <a:srgbClr val="1F1F1F"/>
                </a:solidFill>
                <a:latin typeface="ElsevierGulliver"/>
              </a:rPr>
              <a:t>Cambios en las características del fenotipo individual del síndrome de ovario poliquístico a lo largo del tiempo: un estudio de seguimiento a largo plazo.</a:t>
            </a:r>
            <a:endParaRPr lang="es-ES" sz="1400" b="0" i="0" dirty="0">
              <a:solidFill>
                <a:srgbClr val="1F1F1F"/>
              </a:solidFill>
              <a:effectLst/>
              <a:latin typeface="ElsevierGulliver"/>
            </a:endParaRPr>
          </a:p>
        </p:txBody>
      </p:sp>
    </p:spTree>
    <p:extLst>
      <p:ext uri="{BB962C8B-B14F-4D97-AF65-F5344CB8AC3E}">
        <p14:creationId xmlns:p14="http://schemas.microsoft.com/office/powerpoint/2010/main" val="2167158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Junqueira’s</a:t>
            </a:r>
            <a:r>
              <a:rPr lang="en-US" sz="2800" dirty="0"/>
              <a:t> Basic Histology 13</a:t>
            </a:r>
            <a:r>
              <a:rPr lang="en-US" sz="2800" baseline="30000" dirty="0"/>
              <a:t>th</a:t>
            </a:r>
            <a:r>
              <a:rPr lang="en-US" sz="2800" dirty="0"/>
              <a:t> Edition.</a:t>
            </a:r>
          </a:p>
          <a:p>
            <a:r>
              <a:rPr lang="en-US" sz="2800" dirty="0"/>
              <a:t>Histology, A Text and Atlas by Michael H. Ross, 7</a:t>
            </a:r>
            <a:r>
              <a:rPr lang="en-US" sz="2800" baseline="30000" dirty="0"/>
              <a:t>th</a:t>
            </a:r>
            <a:r>
              <a:rPr lang="en-US" sz="2800" dirty="0"/>
              <a:t> Edition, </a:t>
            </a:r>
          </a:p>
          <a:p>
            <a:r>
              <a:rPr lang="en-US" sz="2800" dirty="0"/>
              <a:t>DiFiore's Atlas of Histology with Functional Correlations, 11</a:t>
            </a:r>
            <a:r>
              <a:rPr lang="en-US" sz="2800" baseline="30000" dirty="0"/>
              <a:t>th</a:t>
            </a:r>
            <a:r>
              <a:rPr lang="en-US" sz="2800" dirty="0"/>
              <a:t> Edition, </a:t>
            </a:r>
          </a:p>
          <a:p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6E36F-AA30-487B-BFA9-8769FB1D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DA817-BB4D-4123-9F38-CB3FA84EB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5" t="29729" r="21182" b="8865"/>
          <a:stretch/>
        </p:blipFill>
        <p:spPr>
          <a:xfrm>
            <a:off x="304799" y="533400"/>
            <a:ext cx="85343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2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/>
              <a:t>At the end of this session, students should be able to: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000" dirty="0"/>
              <a:t>Focus &amp; Identify the histological slide of ovary, uterus, &amp; uterine tubes.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000" dirty="0"/>
              <a:t> Illustrate the microscopic picture of ovary, uterus, &amp; uterine tubes.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3000" dirty="0"/>
              <a:t> List two points of identification </a:t>
            </a:r>
            <a:r>
              <a:rPr lang="en-US" altLang="en-US" sz="3000" dirty="0" err="1"/>
              <a:t>ofovary</a:t>
            </a:r>
            <a:r>
              <a:rPr lang="en-US" altLang="en-US" sz="3000" dirty="0"/>
              <a:t>, uterus, &amp; uterine tubes.</a:t>
            </a:r>
          </a:p>
          <a:p>
            <a:pPr marL="0" indent="0">
              <a:lnSpc>
                <a:spcPct val="80000"/>
              </a:lnSpc>
            </a:pPr>
            <a:endParaRPr lang="en-US" altLang="en-US" sz="3000" dirty="0"/>
          </a:p>
          <a:p>
            <a:pPr marL="0" indent="0">
              <a:lnSpc>
                <a:spcPct val="8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en-US" sz="3000" dirty="0"/>
              <a:t> Correlate clinical(Vertical integration).</a:t>
            </a:r>
          </a:p>
          <a:p>
            <a:pPr marL="0" indent="0">
              <a:lnSpc>
                <a:spcPct val="80000"/>
              </a:lnSpc>
              <a:spcBef>
                <a:spcPts val="50"/>
              </a:spcBef>
              <a:spcAft>
                <a:spcPts val="50"/>
              </a:spcAft>
            </a:pPr>
            <a:r>
              <a:rPr lang="en-US" altLang="en-US" sz="3000" dirty="0"/>
              <a:t>Read research articles related to the topic. </a:t>
            </a:r>
          </a:p>
          <a:p>
            <a:pPr marL="0" indent="0">
              <a:lnSpc>
                <a:spcPct val="80000"/>
              </a:lnSpc>
              <a:spcBef>
                <a:spcPts val="50"/>
              </a:spcBef>
              <a:spcAft>
                <a:spcPts val="50"/>
              </a:spcAft>
            </a:pPr>
            <a:endParaRPr lang="en-US" sz="3000" dirty="0">
              <a:solidFill>
                <a:srgbClr val="000000"/>
              </a:solidFill>
              <a:ea typeface="MS Mincho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en-US" sz="3000" dirty="0">
              <a:ea typeface="MS Mincho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81000" y="-32183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A2AD-6DCA-438F-8584-48D8CC1F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439150" cy="762001"/>
          </a:xfrm>
        </p:spPr>
        <p:txBody>
          <a:bodyPr/>
          <a:lstStyle/>
          <a:p>
            <a:r>
              <a:rPr lang="en-US" sz="3600" b="1" dirty="0"/>
              <a:t>Skill lab Assessment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96FF-22B8-4E2E-A649-B623D6B2C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14400"/>
            <a:ext cx="4514850" cy="59435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1 </a:t>
            </a:r>
            <a:r>
              <a:rPr lang="en-US" dirty="0"/>
              <a:t>Which of the following cells are responsible for estrogen production in the ovarian follicle?</a:t>
            </a:r>
            <a:br>
              <a:rPr lang="en-US" dirty="0"/>
            </a:br>
            <a:r>
              <a:rPr lang="en-US" dirty="0"/>
              <a:t>A. Theca </a:t>
            </a:r>
            <a:r>
              <a:rPr lang="en-US" dirty="0" err="1"/>
              <a:t>interna</a:t>
            </a:r>
            <a:r>
              <a:rPr lang="en-US" dirty="0"/>
              <a:t> cells</a:t>
            </a:r>
            <a:br>
              <a:rPr lang="en-US" dirty="0"/>
            </a:br>
            <a:r>
              <a:rPr lang="en-US" dirty="0"/>
              <a:t>B. Granulosa cells</a:t>
            </a:r>
            <a:br>
              <a:rPr lang="en-US" dirty="0"/>
            </a:br>
            <a:r>
              <a:rPr lang="en-US" dirty="0"/>
              <a:t>C. Theca externa cells</a:t>
            </a:r>
            <a:br>
              <a:rPr lang="en-US" dirty="0"/>
            </a:br>
            <a:r>
              <a:rPr lang="en-US" dirty="0"/>
              <a:t>D. Germ cells</a:t>
            </a:r>
            <a:br>
              <a:rPr lang="en-US" dirty="0"/>
            </a:br>
            <a:r>
              <a:rPr lang="en-US" dirty="0"/>
              <a:t>E. Corpus albicans cells</a:t>
            </a:r>
          </a:p>
          <a:p>
            <a:r>
              <a:rPr lang="en-US" dirty="0"/>
              <a:t>2. The corpus luteum is primarily formed from which of the following?</a:t>
            </a:r>
            <a:br>
              <a:rPr lang="en-US" dirty="0"/>
            </a:br>
            <a:r>
              <a:rPr lang="en-US" dirty="0"/>
              <a:t>A. Oogonia</a:t>
            </a:r>
            <a:br>
              <a:rPr lang="en-US" dirty="0"/>
            </a:br>
            <a:r>
              <a:rPr lang="en-US" dirty="0"/>
              <a:t>B. Theca externa</a:t>
            </a:r>
            <a:br>
              <a:rPr lang="en-US" dirty="0"/>
            </a:br>
            <a:r>
              <a:rPr lang="en-US" dirty="0"/>
              <a:t>C. Granulosa and theca </a:t>
            </a:r>
            <a:r>
              <a:rPr lang="en-US" dirty="0" err="1"/>
              <a:t>interna</a:t>
            </a:r>
            <a:r>
              <a:rPr lang="en-US" dirty="0"/>
              <a:t> cells</a:t>
            </a:r>
            <a:br>
              <a:rPr lang="en-US" dirty="0"/>
            </a:br>
            <a:r>
              <a:rPr lang="en-US" dirty="0"/>
              <a:t>D. Atretic follicle</a:t>
            </a:r>
            <a:br>
              <a:rPr lang="en-US" dirty="0"/>
            </a:br>
            <a:r>
              <a:rPr lang="en-US" dirty="0"/>
              <a:t>E. Zona pellucida</a:t>
            </a:r>
          </a:p>
          <a:p>
            <a:r>
              <a:rPr lang="en-US" dirty="0"/>
              <a:t>3. Which structure surrounds the oocyte in a developing follicle and serves as a barrier to sperm?</a:t>
            </a:r>
            <a:br>
              <a:rPr lang="en-US" dirty="0"/>
            </a:br>
            <a:r>
              <a:rPr lang="en-US" dirty="0"/>
              <a:t>A. Tunica albuginea</a:t>
            </a:r>
            <a:br>
              <a:rPr lang="en-US" dirty="0"/>
            </a:br>
            <a:r>
              <a:rPr lang="en-US" dirty="0"/>
              <a:t>B. Zona pellucida</a:t>
            </a:r>
            <a:br>
              <a:rPr lang="en-US" dirty="0"/>
            </a:br>
            <a:r>
              <a:rPr lang="en-US" dirty="0"/>
              <a:t>C. Antrum</a:t>
            </a:r>
            <a:br>
              <a:rPr lang="en-US" dirty="0"/>
            </a:br>
            <a:r>
              <a:rPr lang="en-US" dirty="0"/>
              <a:t>D. Corona radiata</a:t>
            </a:r>
            <a:br>
              <a:rPr lang="en-US" dirty="0"/>
            </a:br>
            <a:r>
              <a:rPr lang="en-US" dirty="0"/>
              <a:t>E. Cumulus </a:t>
            </a:r>
            <a:r>
              <a:rPr lang="en-US" dirty="0" err="1"/>
              <a:t>oophorus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0D6B6-97BB-49ED-A28D-367146714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838200"/>
            <a:ext cx="3886198" cy="6172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4</a:t>
            </a:r>
            <a:r>
              <a:rPr lang="en-US" dirty="0"/>
              <a:t>. The outermost layer of the ovary is made up of which of the following?</a:t>
            </a:r>
            <a:br>
              <a:rPr lang="en-US" dirty="0"/>
            </a:br>
            <a:r>
              <a:rPr lang="en-US" dirty="0"/>
              <a:t>A. Germinal epithelium</a:t>
            </a:r>
            <a:br>
              <a:rPr lang="en-US" dirty="0"/>
            </a:br>
            <a:r>
              <a:rPr lang="en-US" dirty="0"/>
              <a:t>B. Zona pellucida</a:t>
            </a:r>
            <a:br>
              <a:rPr lang="en-US" dirty="0"/>
            </a:br>
            <a:r>
              <a:rPr lang="en-US" dirty="0"/>
              <a:t>C. Theca </a:t>
            </a:r>
            <a:r>
              <a:rPr lang="en-US" dirty="0" err="1"/>
              <a:t>interna</a:t>
            </a:r>
            <a:br>
              <a:rPr lang="en-US" dirty="0"/>
            </a:br>
            <a:r>
              <a:rPr lang="en-US" dirty="0"/>
              <a:t>D. Corpus luteum</a:t>
            </a:r>
            <a:br>
              <a:rPr lang="en-US" dirty="0"/>
            </a:br>
            <a:r>
              <a:rPr lang="en-US" dirty="0"/>
              <a:t>E. Medulla</a:t>
            </a:r>
          </a:p>
          <a:p>
            <a:pPr marL="0" indent="0">
              <a:buNone/>
            </a:pPr>
            <a:r>
              <a:rPr lang="en-US" dirty="0"/>
              <a:t>.5. Which layer of the uterus undergoes cyclic changes during the menstrual cycle?</a:t>
            </a:r>
            <a:br>
              <a:rPr lang="en-US" dirty="0"/>
            </a:br>
            <a:r>
              <a:rPr lang="en-US" dirty="0"/>
              <a:t>A. Myometrium</a:t>
            </a:r>
            <a:br>
              <a:rPr lang="en-US" dirty="0"/>
            </a:br>
            <a:r>
              <a:rPr lang="en-US" dirty="0"/>
              <a:t>B. Perimetrium</a:t>
            </a:r>
            <a:br>
              <a:rPr lang="en-US" dirty="0"/>
            </a:br>
            <a:r>
              <a:rPr lang="en-US" dirty="0"/>
              <a:t>C. Stratum </a:t>
            </a:r>
            <a:r>
              <a:rPr lang="en-US" dirty="0" err="1"/>
              <a:t>functionalis</a:t>
            </a:r>
            <a:r>
              <a:rPr lang="en-US" dirty="0"/>
              <a:t> of endometrium</a:t>
            </a:r>
            <a:br>
              <a:rPr lang="en-US" dirty="0"/>
            </a:br>
            <a:r>
              <a:rPr lang="en-US" dirty="0"/>
              <a:t>D. Stratum basalis of endometrium</a:t>
            </a:r>
            <a:br>
              <a:rPr lang="en-US" dirty="0"/>
            </a:br>
            <a:r>
              <a:rPr lang="en-US" dirty="0"/>
              <a:t>E. Cervical epithelium</a:t>
            </a:r>
          </a:p>
          <a:p>
            <a:pPr marL="0" indent="0">
              <a:buNone/>
            </a:pPr>
            <a:r>
              <a:rPr lang="en-US" dirty="0"/>
              <a:t>6. . The myometrium of the uterus is primarily composed of which tissue type?</a:t>
            </a:r>
            <a:br>
              <a:rPr lang="en-US" dirty="0"/>
            </a:br>
            <a:r>
              <a:rPr lang="en-US" dirty="0"/>
              <a:t>A. Dense connective tissue</a:t>
            </a:r>
            <a:br>
              <a:rPr lang="en-US" dirty="0"/>
            </a:br>
            <a:r>
              <a:rPr lang="en-US" dirty="0"/>
              <a:t>B. Stratified squamous epithelium</a:t>
            </a:r>
            <a:br>
              <a:rPr lang="en-US" dirty="0"/>
            </a:br>
            <a:r>
              <a:rPr lang="en-US" dirty="0"/>
              <a:t>C. Elastic cartilage</a:t>
            </a:r>
            <a:br>
              <a:rPr lang="en-US" dirty="0"/>
            </a:br>
            <a:r>
              <a:rPr lang="en-US" dirty="0"/>
              <a:t>D. Smooth muscle</a:t>
            </a:r>
            <a:br>
              <a:rPr lang="en-US" dirty="0"/>
            </a:br>
            <a:r>
              <a:rPr lang="en-US" dirty="0"/>
              <a:t>E. Pseudostratified columnar epithelium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F84A9-D50B-43EC-A380-A4DDCF7D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89F962-C2BF-49CA-BA72-2DCD3E62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5105400" cy="990601"/>
          </a:xfrm>
        </p:spPr>
        <p:txBody>
          <a:bodyPr>
            <a:normAutofit/>
          </a:bodyPr>
          <a:lstStyle/>
          <a:p>
            <a:r>
              <a:rPr lang="en-US" sz="4000" b="1" dirty="0"/>
              <a:t>Skill lab Assessment key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335AF-0FBC-4955-87BB-98B7559F8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62000"/>
            <a:ext cx="451485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1. Which of the following cells are responsible for estrogen production in the ovarian follicle?</a:t>
            </a:r>
            <a:br>
              <a:rPr lang="en-US" dirty="0"/>
            </a:br>
            <a:r>
              <a:rPr lang="en-US" dirty="0"/>
              <a:t>A. Theca </a:t>
            </a:r>
            <a:r>
              <a:rPr lang="en-US" dirty="0" err="1"/>
              <a:t>interna</a:t>
            </a:r>
            <a:r>
              <a:rPr lang="en-US" dirty="0"/>
              <a:t> cells</a:t>
            </a:r>
            <a:br>
              <a:rPr lang="en-US" dirty="0"/>
            </a:br>
            <a:r>
              <a:rPr lang="en-US" b="1" dirty="0"/>
              <a:t>B. Granulosa cells</a:t>
            </a:r>
            <a:br>
              <a:rPr lang="en-US" dirty="0"/>
            </a:br>
            <a:r>
              <a:rPr lang="en-US" dirty="0"/>
              <a:t>C. Theca externa cells</a:t>
            </a:r>
            <a:br>
              <a:rPr lang="en-US" dirty="0"/>
            </a:br>
            <a:r>
              <a:rPr lang="en-US" dirty="0"/>
              <a:t>D. Germ cells</a:t>
            </a:r>
            <a:br>
              <a:rPr lang="en-US" dirty="0"/>
            </a:br>
            <a:r>
              <a:rPr lang="en-US" dirty="0"/>
              <a:t>E. Corpus albicans cells</a:t>
            </a:r>
          </a:p>
          <a:p>
            <a:r>
              <a:rPr lang="en-US" b="1" dirty="0"/>
              <a:t>2. The corpus luteum is primarily formed from which of the following?</a:t>
            </a:r>
            <a:br>
              <a:rPr lang="en-US" dirty="0"/>
            </a:br>
            <a:r>
              <a:rPr lang="en-US" dirty="0"/>
              <a:t>A. Oogonia</a:t>
            </a:r>
            <a:br>
              <a:rPr lang="en-US" dirty="0"/>
            </a:br>
            <a:r>
              <a:rPr lang="en-US" dirty="0"/>
              <a:t>B. Theca externa</a:t>
            </a:r>
            <a:br>
              <a:rPr lang="en-US" dirty="0"/>
            </a:br>
            <a:r>
              <a:rPr lang="en-US" b="1" dirty="0"/>
              <a:t>C. Granulosa and theca </a:t>
            </a:r>
            <a:r>
              <a:rPr lang="en-US" b="1" dirty="0" err="1"/>
              <a:t>interna</a:t>
            </a:r>
            <a:r>
              <a:rPr lang="en-US" b="1" dirty="0"/>
              <a:t> cells</a:t>
            </a:r>
            <a:br>
              <a:rPr lang="en-US" dirty="0"/>
            </a:br>
            <a:r>
              <a:rPr lang="en-US" dirty="0"/>
              <a:t>D. Atretic follicle</a:t>
            </a:r>
            <a:br>
              <a:rPr lang="en-US" dirty="0"/>
            </a:br>
            <a:r>
              <a:rPr lang="en-US" dirty="0"/>
              <a:t>E. Zona pellucida</a:t>
            </a:r>
          </a:p>
          <a:p>
            <a:r>
              <a:rPr lang="en-US" b="1" dirty="0"/>
              <a:t>3. Which structure surrounds the oocyte in a developing follicle and serves as a barrier to sperm?</a:t>
            </a:r>
            <a:br>
              <a:rPr lang="en-US" dirty="0"/>
            </a:br>
            <a:r>
              <a:rPr lang="en-US" dirty="0"/>
              <a:t>A. Tunica albuginea</a:t>
            </a:r>
            <a:br>
              <a:rPr lang="en-US" dirty="0"/>
            </a:br>
            <a:r>
              <a:rPr lang="en-US" b="1" dirty="0"/>
              <a:t>B. Zona pellucida</a:t>
            </a:r>
            <a:br>
              <a:rPr lang="en-US" dirty="0"/>
            </a:br>
            <a:r>
              <a:rPr lang="en-US" dirty="0"/>
              <a:t>C. Antrum</a:t>
            </a:r>
            <a:br>
              <a:rPr lang="en-US" dirty="0"/>
            </a:br>
            <a:r>
              <a:rPr lang="en-US" dirty="0"/>
              <a:t>D. Corona radiata</a:t>
            </a:r>
            <a:br>
              <a:rPr lang="en-US" dirty="0"/>
            </a:br>
            <a:r>
              <a:rPr lang="en-US" dirty="0"/>
              <a:t>E. Cumulus </a:t>
            </a:r>
            <a:r>
              <a:rPr lang="en-US" dirty="0" err="1"/>
              <a:t>oophorus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DAE124-11BC-4C92-9E95-A1881090F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80962"/>
            <a:ext cx="3810000" cy="662463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4. The outermost layer of the ovary is made up of which of the following?</a:t>
            </a:r>
            <a:br>
              <a:rPr lang="en-US" dirty="0"/>
            </a:br>
            <a:r>
              <a:rPr lang="en-US" b="1" dirty="0"/>
              <a:t>A. Germinal epithelium</a:t>
            </a:r>
            <a:br>
              <a:rPr lang="en-US" dirty="0"/>
            </a:br>
            <a:r>
              <a:rPr lang="en-US" dirty="0"/>
              <a:t>B. Zona pellucida</a:t>
            </a:r>
            <a:br>
              <a:rPr lang="en-US" dirty="0"/>
            </a:br>
            <a:r>
              <a:rPr lang="en-US" dirty="0"/>
              <a:t>C. Theca </a:t>
            </a:r>
            <a:r>
              <a:rPr lang="en-US" dirty="0" err="1"/>
              <a:t>interna</a:t>
            </a:r>
            <a:br>
              <a:rPr lang="en-US" dirty="0"/>
            </a:br>
            <a:r>
              <a:rPr lang="en-US" dirty="0"/>
              <a:t>D. Corpus luteum</a:t>
            </a:r>
            <a:br>
              <a:rPr lang="en-US" dirty="0"/>
            </a:br>
            <a:r>
              <a:rPr lang="en-US" dirty="0"/>
              <a:t>E. Medulla</a:t>
            </a:r>
          </a:p>
          <a:p>
            <a:pPr marL="0" indent="0">
              <a:buNone/>
            </a:pPr>
            <a:r>
              <a:rPr lang="en-US" b="1" dirty="0"/>
              <a:t>.5. Which layer of the uterus undergoes cyclic changes during the menstrual cycle?</a:t>
            </a:r>
            <a:br>
              <a:rPr lang="en-US" dirty="0"/>
            </a:br>
            <a:r>
              <a:rPr lang="en-US" dirty="0"/>
              <a:t>A. Myometrium</a:t>
            </a:r>
            <a:br>
              <a:rPr lang="en-US" dirty="0"/>
            </a:br>
            <a:r>
              <a:rPr lang="en-US" dirty="0"/>
              <a:t>B. Perimetrium</a:t>
            </a:r>
            <a:br>
              <a:rPr lang="en-US" dirty="0"/>
            </a:br>
            <a:r>
              <a:rPr lang="en-US" b="1" dirty="0"/>
              <a:t>C. Stratum </a:t>
            </a:r>
            <a:r>
              <a:rPr lang="en-US" b="1" dirty="0" err="1"/>
              <a:t>functionalis</a:t>
            </a:r>
            <a:r>
              <a:rPr lang="en-US" b="1" dirty="0"/>
              <a:t> of endometrium</a:t>
            </a:r>
            <a:br>
              <a:rPr lang="en-US" dirty="0"/>
            </a:br>
            <a:r>
              <a:rPr lang="en-US" dirty="0"/>
              <a:t>D. Stratum basalis of endometrium</a:t>
            </a:r>
            <a:br>
              <a:rPr lang="en-US" dirty="0"/>
            </a:br>
            <a:r>
              <a:rPr lang="en-US" dirty="0"/>
              <a:t>E. Cervical epithelium</a:t>
            </a:r>
          </a:p>
          <a:p>
            <a:pPr marL="0" indent="0">
              <a:buNone/>
            </a:pPr>
            <a:r>
              <a:rPr lang="en-US" dirty="0"/>
              <a:t>6.</a:t>
            </a:r>
            <a:r>
              <a:rPr lang="en-US" b="1" dirty="0"/>
              <a:t> . The myometrium of the uterus is primarily composed of which tissue type?</a:t>
            </a:r>
            <a:br>
              <a:rPr lang="en-US" dirty="0"/>
            </a:br>
            <a:r>
              <a:rPr lang="en-US" dirty="0"/>
              <a:t>A. Dense connective tissue</a:t>
            </a:r>
            <a:br>
              <a:rPr lang="en-US" dirty="0"/>
            </a:br>
            <a:r>
              <a:rPr lang="en-US" dirty="0"/>
              <a:t>B. Stratified squamous epithelium</a:t>
            </a:r>
            <a:br>
              <a:rPr lang="en-US" dirty="0"/>
            </a:br>
            <a:r>
              <a:rPr lang="en-US" dirty="0"/>
              <a:t>C. Elastic cartilage</a:t>
            </a:r>
            <a:br>
              <a:rPr lang="en-US" dirty="0"/>
            </a:br>
            <a:r>
              <a:rPr lang="en-US" b="1" dirty="0"/>
              <a:t>D. Smooth muscle</a:t>
            </a:r>
            <a:br>
              <a:rPr lang="en-US" dirty="0"/>
            </a:br>
            <a:r>
              <a:rPr lang="en-US" dirty="0"/>
              <a:t>E. Pseudostratified columnar epithelium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EA2D0-CDCF-4D15-8B03-9209B679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D936-515B-4792-851C-DE5252E0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515350" cy="838201"/>
          </a:xfrm>
        </p:spPr>
        <p:txBody>
          <a:bodyPr/>
          <a:lstStyle/>
          <a:p>
            <a:r>
              <a:rPr lang="en-US" sz="3600" b="1" dirty="0"/>
              <a:t>Skill lab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4C7B5-A4D8-48B5-A219-AE9605839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66800"/>
            <a:ext cx="4514850" cy="571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7</a:t>
            </a:r>
            <a:r>
              <a:rPr lang="en-US" dirty="0"/>
              <a:t>. The endometrial glands are best described as:</a:t>
            </a:r>
            <a:br>
              <a:rPr lang="en-US" dirty="0"/>
            </a:br>
            <a:r>
              <a:rPr lang="en-US" dirty="0"/>
              <a:t>A. Straight tubular and non-secretory</a:t>
            </a:r>
            <a:br>
              <a:rPr lang="en-US" dirty="0"/>
            </a:br>
            <a:r>
              <a:rPr lang="en-US" dirty="0"/>
              <a:t>B. Simple tubular and secretory</a:t>
            </a:r>
            <a:br>
              <a:rPr lang="en-US" dirty="0"/>
            </a:br>
            <a:r>
              <a:rPr lang="en-US" dirty="0"/>
              <a:t>C. Coiled acinar and keratinized</a:t>
            </a:r>
            <a:br>
              <a:rPr lang="en-US" dirty="0"/>
            </a:br>
            <a:r>
              <a:rPr lang="en-US" dirty="0"/>
              <a:t>D. Stratified and serous</a:t>
            </a:r>
            <a:br>
              <a:rPr lang="en-US" dirty="0"/>
            </a:br>
            <a:r>
              <a:rPr lang="en-US" dirty="0"/>
              <a:t>E. Compound branched and non-secretory</a:t>
            </a:r>
          </a:p>
          <a:p>
            <a:pPr marL="0" indent="0">
              <a:buNone/>
            </a:pPr>
            <a:r>
              <a:rPr lang="en-US" dirty="0"/>
              <a:t>8. During the secretory phase, the endometrium is characterized by:</a:t>
            </a:r>
            <a:br>
              <a:rPr lang="en-US" dirty="0"/>
            </a:br>
            <a:r>
              <a:rPr lang="en-US" dirty="0"/>
              <a:t>A. Thin lining and mitotic activity</a:t>
            </a:r>
            <a:br>
              <a:rPr lang="en-US" dirty="0"/>
            </a:br>
            <a:r>
              <a:rPr lang="en-US" dirty="0"/>
              <a:t>B. Shedding of surface epithelium</a:t>
            </a:r>
            <a:br>
              <a:rPr lang="en-US" dirty="0"/>
            </a:br>
            <a:r>
              <a:rPr lang="en-US" dirty="0"/>
              <a:t>C. Reduced glandular activity</a:t>
            </a:r>
            <a:br>
              <a:rPr lang="en-US" dirty="0"/>
            </a:br>
            <a:r>
              <a:rPr lang="en-US" dirty="0"/>
              <a:t>D. Highly coiled glands and stromal edema</a:t>
            </a:r>
            <a:br>
              <a:rPr lang="en-US" dirty="0"/>
            </a:br>
            <a:r>
              <a:rPr lang="en-US" dirty="0"/>
              <a:t>E. Predominantly straight glands with no secretion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5FB55-FCB1-455A-AA8C-204D70047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066800"/>
            <a:ext cx="4248150" cy="55626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9</a:t>
            </a:r>
            <a:r>
              <a:rPr lang="en-US" dirty="0"/>
              <a:t>.Which of the following cell types in the uterine tube is primarily responsible for moving the oocyte toward the uterus?</a:t>
            </a:r>
            <a:br>
              <a:rPr lang="en-US" dirty="0"/>
            </a:br>
            <a:r>
              <a:rPr lang="en-US" dirty="0"/>
              <a:t>A. Peg cells</a:t>
            </a:r>
            <a:br>
              <a:rPr lang="en-US" dirty="0"/>
            </a:br>
            <a:r>
              <a:rPr lang="en-US" dirty="0"/>
              <a:t>B. Ciliated columnar epithelial cells</a:t>
            </a:r>
            <a:br>
              <a:rPr lang="en-US" dirty="0"/>
            </a:br>
            <a:r>
              <a:rPr lang="en-US" dirty="0"/>
              <a:t>C. Goblet cells</a:t>
            </a:r>
            <a:br>
              <a:rPr lang="en-US" dirty="0"/>
            </a:br>
            <a:r>
              <a:rPr lang="en-US" dirty="0"/>
              <a:t>D. Smooth muscle cells of the serosa</a:t>
            </a:r>
            <a:br>
              <a:rPr lang="en-US" dirty="0"/>
            </a:br>
            <a:r>
              <a:rPr lang="en-US" dirty="0"/>
              <a:t>E. Cuboidal mesothelial cells</a:t>
            </a:r>
          </a:p>
          <a:p>
            <a:r>
              <a:rPr lang="en-US" dirty="0"/>
              <a:t>10. The mucosa of the uterine tube is best described as:</a:t>
            </a:r>
            <a:br>
              <a:rPr lang="en-US" dirty="0"/>
            </a:br>
            <a:r>
              <a:rPr lang="en-US" dirty="0"/>
              <a:t>A. Smooth and lined with stratified squamous epithelium</a:t>
            </a:r>
            <a:br>
              <a:rPr lang="en-US" dirty="0"/>
            </a:br>
            <a:r>
              <a:rPr lang="en-US" dirty="0"/>
              <a:t>B. Flat with non-ciliated columnar cells</a:t>
            </a:r>
            <a:br>
              <a:rPr lang="en-US" dirty="0"/>
            </a:br>
            <a:r>
              <a:rPr lang="en-US" dirty="0"/>
              <a:t>C. Highly folded with ciliated and secretory columnar cells</a:t>
            </a:r>
            <a:br>
              <a:rPr lang="en-US" dirty="0"/>
            </a:br>
            <a:r>
              <a:rPr lang="en-US" dirty="0"/>
              <a:t>D. Lined with pseudostratified cuboidal epithelium</a:t>
            </a:r>
            <a:br>
              <a:rPr lang="en-US" dirty="0"/>
            </a:br>
            <a:r>
              <a:rPr lang="en-US" dirty="0"/>
              <a:t>E. Containing keratinized villi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F5537-B37D-4FDA-8E7F-A107AADD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4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4103-28F6-48AF-B84D-17864EB3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1"/>
          </a:xfrm>
        </p:spPr>
        <p:txBody>
          <a:bodyPr/>
          <a:lstStyle/>
          <a:p>
            <a:r>
              <a:rPr lang="en-US" sz="3200" b="1" dirty="0"/>
              <a:t>Skill lab Assessment key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C694-EACE-4138-80FD-41BEAF815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191000" cy="563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.7.</a:t>
            </a:r>
            <a:r>
              <a:rPr lang="en-US" sz="2800" b="1" dirty="0"/>
              <a:t>The endometrial glands are best described as:</a:t>
            </a:r>
            <a:br>
              <a:rPr lang="en-US" sz="2800" dirty="0"/>
            </a:br>
            <a:r>
              <a:rPr lang="en-US" sz="2800" dirty="0"/>
              <a:t>A. Straight tubular and non-secretory</a:t>
            </a:r>
            <a:br>
              <a:rPr lang="en-US" sz="2800" dirty="0"/>
            </a:br>
            <a:r>
              <a:rPr lang="en-US" sz="2800" b="1" dirty="0"/>
              <a:t>B. Simple tubular and secretory</a:t>
            </a:r>
            <a:br>
              <a:rPr lang="en-US" sz="2800" dirty="0"/>
            </a:br>
            <a:r>
              <a:rPr lang="en-US" sz="2800" dirty="0"/>
              <a:t>C. Coiled acinar and keratinized</a:t>
            </a:r>
            <a:br>
              <a:rPr lang="en-US" sz="2800" dirty="0"/>
            </a:br>
            <a:r>
              <a:rPr lang="en-US" sz="2800" dirty="0"/>
              <a:t>D. Stratified and serous</a:t>
            </a:r>
            <a:br>
              <a:rPr lang="en-US" sz="2800" dirty="0"/>
            </a:br>
            <a:r>
              <a:rPr lang="en-US" sz="2800" dirty="0"/>
              <a:t>E. Compound branched and non-secretory</a:t>
            </a:r>
          </a:p>
          <a:p>
            <a:pPr marL="0" indent="0">
              <a:buNone/>
            </a:pPr>
            <a:r>
              <a:rPr lang="en-US" sz="2800" b="1" dirty="0"/>
              <a:t>8. During the secretory phase, the endometrium is characterized by:</a:t>
            </a:r>
            <a:br>
              <a:rPr lang="en-US" sz="2800" dirty="0"/>
            </a:br>
            <a:r>
              <a:rPr lang="en-US" sz="2800" dirty="0"/>
              <a:t>A. Thin lining and mitotic activity</a:t>
            </a:r>
            <a:br>
              <a:rPr lang="en-US" sz="2800" dirty="0"/>
            </a:br>
            <a:r>
              <a:rPr lang="en-US" sz="2800" dirty="0"/>
              <a:t>B. Shedding of surface epithelium</a:t>
            </a:r>
            <a:br>
              <a:rPr lang="en-US" sz="2800" dirty="0"/>
            </a:br>
            <a:r>
              <a:rPr lang="en-US" sz="2800" dirty="0"/>
              <a:t>C. Reduced glandular activity</a:t>
            </a:r>
            <a:br>
              <a:rPr lang="en-US" sz="2800" dirty="0"/>
            </a:br>
            <a:r>
              <a:rPr lang="en-US" sz="2800" b="1" dirty="0"/>
              <a:t>D. Highly coiled glands and stromal edema</a:t>
            </a:r>
            <a:br>
              <a:rPr lang="en-US" sz="2800" dirty="0"/>
            </a:br>
            <a:r>
              <a:rPr lang="en-US" sz="2800" dirty="0"/>
              <a:t>E. Predominantly straight glands with no secretion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0C98F-7DB1-41AF-9F3F-F34E7AC71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2" y="304800"/>
            <a:ext cx="4038598" cy="6096000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/>
              <a:t>9.Which of the following cell types in the uterine tube is primarily responsible for moving the oocyte toward the uterus?</a:t>
            </a:r>
            <a:br>
              <a:rPr lang="en-US" sz="3300" dirty="0"/>
            </a:br>
            <a:r>
              <a:rPr lang="en-US" sz="3300" dirty="0"/>
              <a:t>A. Peg cells</a:t>
            </a:r>
            <a:br>
              <a:rPr lang="en-US" sz="3300" dirty="0"/>
            </a:br>
            <a:r>
              <a:rPr lang="en-US" sz="3300" b="1" dirty="0"/>
              <a:t>B. Ciliated columnar epithelial cells</a:t>
            </a:r>
            <a:br>
              <a:rPr lang="en-US" sz="3300" dirty="0"/>
            </a:br>
            <a:r>
              <a:rPr lang="en-US" sz="3300" dirty="0"/>
              <a:t>C. Goblet cells</a:t>
            </a:r>
            <a:br>
              <a:rPr lang="en-US" sz="3300" dirty="0"/>
            </a:br>
            <a:r>
              <a:rPr lang="en-US" sz="3300" dirty="0"/>
              <a:t>D. Smooth muscle cells of the serosa</a:t>
            </a:r>
            <a:br>
              <a:rPr lang="en-US" sz="3300" dirty="0"/>
            </a:br>
            <a:r>
              <a:rPr lang="en-US" sz="3300" dirty="0"/>
              <a:t>E. Cuboidal mesothelial cells</a:t>
            </a:r>
          </a:p>
          <a:p>
            <a:r>
              <a:rPr lang="en-US" sz="3300" dirty="0"/>
              <a:t>10.</a:t>
            </a:r>
            <a:r>
              <a:rPr lang="en-US" sz="3300" b="1" dirty="0"/>
              <a:t> The mucosa of the uterine tube is best described as:</a:t>
            </a:r>
            <a:br>
              <a:rPr lang="en-US" sz="3300" dirty="0"/>
            </a:br>
            <a:r>
              <a:rPr lang="en-US" sz="3300" dirty="0"/>
              <a:t>A. Smooth and lined with stratified squamous epithelium</a:t>
            </a:r>
            <a:br>
              <a:rPr lang="en-US" sz="3300" dirty="0"/>
            </a:br>
            <a:r>
              <a:rPr lang="en-US" sz="3300" dirty="0"/>
              <a:t>B. Flat with non-ciliated columnar cells</a:t>
            </a:r>
            <a:br>
              <a:rPr lang="en-US" sz="3300" dirty="0"/>
            </a:br>
            <a:r>
              <a:rPr lang="en-US" sz="3300" b="1" dirty="0"/>
              <a:t>C. Highly folded with ciliated and secretory columnar cells</a:t>
            </a:r>
            <a:br>
              <a:rPr lang="en-US" sz="3300" dirty="0"/>
            </a:br>
            <a:r>
              <a:rPr lang="en-US" sz="3300" dirty="0"/>
              <a:t>D. Lined with pseudostratified cuboidal epithelium</a:t>
            </a:r>
            <a:br>
              <a:rPr lang="en-US" sz="3300" dirty="0"/>
            </a:br>
            <a:r>
              <a:rPr lang="en-US" sz="3300" dirty="0"/>
              <a:t>E. Containing keratinized villi</a:t>
            </a:r>
          </a:p>
          <a:p>
            <a:endParaRPr lang="en-US" sz="33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FD679-E590-48DE-A107-7433C48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9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1802</Words>
  <Application>Microsoft Office PowerPoint</Application>
  <PresentationFormat>On-screen Show (4:3)</PresentationFormat>
  <Paragraphs>148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Mincho</vt:lpstr>
      <vt:lpstr>Arial</vt:lpstr>
      <vt:lpstr>Calibri</vt:lpstr>
      <vt:lpstr>Calibri Light</vt:lpstr>
      <vt:lpstr>ElsevierGulliver</vt:lpstr>
      <vt:lpstr>ElsevierSans</vt:lpstr>
      <vt:lpstr>Segoe UI</vt:lpstr>
      <vt:lpstr>Symbol</vt:lpstr>
      <vt:lpstr>Times New Roman</vt:lpstr>
      <vt:lpstr>Office Theme</vt:lpstr>
      <vt:lpstr>1_Office Theme</vt:lpstr>
      <vt:lpstr>PowerPoint Presentation</vt:lpstr>
      <vt:lpstr>Reproduction Module 2nd Year MBBS(Skill Lab) Histology of Ovary , Uterus, &amp; uterine Tubes</vt:lpstr>
      <vt:lpstr>PowerPoint Presentation</vt:lpstr>
      <vt:lpstr>PowerPoint Presentation</vt:lpstr>
      <vt:lpstr>PowerPoint Presentation</vt:lpstr>
      <vt:lpstr>Skill lab Assessment</vt:lpstr>
      <vt:lpstr>Skill lab Assessment key</vt:lpstr>
      <vt:lpstr>Skill lab Assessment</vt:lpstr>
      <vt:lpstr>Skill lab Assessment key</vt:lpstr>
      <vt:lpstr>Interactive Session </vt:lpstr>
      <vt:lpstr>Gross Features of ovary</vt:lpstr>
      <vt:lpstr>PowerPoint Presentation</vt:lpstr>
      <vt:lpstr>PowerPoint Presentation</vt:lpstr>
      <vt:lpstr>Identification Points of Ovary </vt:lpstr>
      <vt:lpstr> Gross Anatomy of Uterine tube</vt:lpstr>
      <vt:lpstr>Uterine Tube (Fallopian end)</vt:lpstr>
      <vt:lpstr>PowerPoint Presentation</vt:lpstr>
      <vt:lpstr>Points of identification  (Uterine tube)</vt:lpstr>
      <vt:lpstr>Gross anatomy of the Uterus</vt:lpstr>
      <vt:lpstr>Histology of uterus</vt:lpstr>
      <vt:lpstr>PowerPoint Presentation</vt:lpstr>
      <vt:lpstr>Points of identification of The Uterus</vt:lpstr>
      <vt:lpstr>PowerPoint Presentation</vt:lpstr>
      <vt:lpstr>Interactive session</vt:lpstr>
      <vt:lpstr>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SADIA ASAD</cp:lastModifiedBy>
  <cp:revision>138</cp:revision>
  <dcterms:created xsi:type="dcterms:W3CDTF">2006-08-16T00:00:00Z</dcterms:created>
  <dcterms:modified xsi:type="dcterms:W3CDTF">2025-04-18T17:08:20Z</dcterms:modified>
</cp:coreProperties>
</file>