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737" r:id="rId2"/>
  </p:sldMasterIdLst>
  <p:notesMasterIdLst>
    <p:notesMasterId r:id="rId27"/>
  </p:notesMasterIdLst>
  <p:sldIdLst>
    <p:sldId id="326" r:id="rId3"/>
    <p:sldId id="317" r:id="rId4"/>
    <p:sldId id="345" r:id="rId5"/>
    <p:sldId id="296" r:id="rId6"/>
    <p:sldId id="258" r:id="rId7"/>
    <p:sldId id="360" r:id="rId8"/>
    <p:sldId id="346" r:id="rId9"/>
    <p:sldId id="361" r:id="rId10"/>
    <p:sldId id="359" r:id="rId11"/>
    <p:sldId id="319" r:id="rId12"/>
    <p:sldId id="352" r:id="rId13"/>
    <p:sldId id="337" r:id="rId14"/>
    <p:sldId id="350" r:id="rId15"/>
    <p:sldId id="351" r:id="rId16"/>
    <p:sldId id="356" r:id="rId17"/>
    <p:sldId id="358" r:id="rId18"/>
    <p:sldId id="261" r:id="rId19"/>
    <p:sldId id="362" r:id="rId20"/>
    <p:sldId id="329" r:id="rId21"/>
    <p:sldId id="274" r:id="rId22"/>
    <p:sldId id="347" r:id="rId23"/>
    <p:sldId id="287" r:id="rId24"/>
    <p:sldId id="315" r:id="rId25"/>
    <p:sldId id="27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364" autoAdjust="0"/>
  </p:normalViewPr>
  <p:slideViewPr>
    <p:cSldViewPr>
      <p:cViewPr varScale="1">
        <p:scale>
          <a:sx n="63" d="100"/>
          <a:sy n="63" d="100"/>
        </p:scale>
        <p:origin x="1380" y="64"/>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4/22/2025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extLst>
      <p:ext uri="{BB962C8B-B14F-4D97-AF65-F5344CB8AC3E}">
        <p14:creationId xmlns:p14="http://schemas.microsoft.com/office/powerpoint/2010/main" val="342808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22</a:t>
            </a:fld>
            <a:endParaRPr lang="en-US"/>
          </a:p>
        </p:txBody>
      </p:sp>
    </p:spTree>
    <p:extLst>
      <p:ext uri="{BB962C8B-B14F-4D97-AF65-F5344CB8AC3E}">
        <p14:creationId xmlns:p14="http://schemas.microsoft.com/office/powerpoint/2010/main" val="63132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3964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35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05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4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6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43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2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73244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1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2409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4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8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97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0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935515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6788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histology.leeds.ac.uk/tissue_types/epithelia/epi_specialisations.php" TargetMode="External"/><Relationship Id="rId7" Type="http://schemas.openxmlformats.org/officeDocument/2006/relationships/image" Target="../media/image10.gif"/><Relationship Id="rId2" Type="http://schemas.openxmlformats.org/officeDocument/2006/relationships/hyperlink" Target="https://www.histology.leeds.ac.uk/tissue_types/epithelia/epi_simple.php#cuboidal" TargetMode="External"/><Relationship Id="rId1" Type="http://schemas.openxmlformats.org/officeDocument/2006/relationships/slideLayout" Target="../slideLayouts/slideLayout4.xml"/><Relationship Id="rId6" Type="http://schemas.openxmlformats.org/officeDocument/2006/relationships/hyperlink" Target="https://www.histology.leeds.ac.uk/tissue_types/epithelia/epi_simple.php" TargetMode="External"/><Relationship Id="rId5" Type="http://schemas.openxmlformats.org/officeDocument/2006/relationships/hyperlink" Target="https://www.histology.leeds.ac.uk/tissue_types/epithelia/epi_simple.php#squamous" TargetMode="External"/><Relationship Id="rId4" Type="http://schemas.openxmlformats.org/officeDocument/2006/relationships/hyperlink" Target="https://www.histology.leeds.ac.uk/urinary/henle.php"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pringernature.com/gp/open-research/about/the-fundamentals-of-open-access-and-open-research"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link.springer.com/article/10.1186/s41232-018-0070-0#citea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E16A68-54B6-422A-8051-2AC02BA019C2}"/>
              </a:ext>
            </a:extLst>
          </p:cNvPr>
          <p:cNvSpPr>
            <a:spLocks noGrp="1"/>
          </p:cNvSpPr>
          <p:nvPr>
            <p:ph type="sldNum" sz="quarter" idx="12"/>
          </p:nvPr>
        </p:nvSpPr>
        <p:spPr/>
        <p:txBody>
          <a:bodyPr/>
          <a:lstStyle/>
          <a:p>
            <a:fld id="{B6F15528-21DE-4FAA-801E-634DDDAF4B2B}" type="slidenum">
              <a:rPr lang="en-US" smtClean="0"/>
              <a:pPr/>
              <a:t>1</a:t>
            </a:fld>
            <a:endParaRPr lang="en-US" dirty="0"/>
          </a:p>
        </p:txBody>
      </p:sp>
      <p:pic>
        <p:nvPicPr>
          <p:cNvPr id="1026" name="Picture 2" descr="Arabic Calligraphy - Bismillah Hir Rahman Nir Raheem Framed Art Print by  Sarah Dodhia | Society6">
            <a:extLst>
              <a:ext uri="{FF2B5EF4-FFF2-40B4-BE49-F238E27FC236}">
                <a16:creationId xmlns:a16="http://schemas.microsoft.com/office/drawing/2014/main" id="{BD70BACC-C131-4A6F-94DF-8AB51FE5A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38150"/>
            <a:ext cx="619125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688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7100-EA8F-4CBB-A3CD-F8D1CE993BAE}"/>
              </a:ext>
            </a:extLst>
          </p:cNvPr>
          <p:cNvSpPr>
            <a:spLocks noGrp="1"/>
          </p:cNvSpPr>
          <p:nvPr>
            <p:ph type="title"/>
          </p:nvPr>
        </p:nvSpPr>
        <p:spPr/>
        <p:txBody>
          <a:bodyPr>
            <a:normAutofit/>
          </a:bodyPr>
          <a:lstStyle/>
          <a:p>
            <a:r>
              <a:rPr lang="en-US" sz="4900" b="1" dirty="0"/>
              <a:t>Interactive Session</a:t>
            </a:r>
            <a:br>
              <a:rPr lang="en-US" sz="3200" b="1" dirty="0"/>
            </a:br>
            <a:endParaRPr lang="en-US" dirty="0"/>
          </a:p>
        </p:txBody>
      </p:sp>
      <p:sp>
        <p:nvSpPr>
          <p:cNvPr id="3" name="Content Placeholder 2">
            <a:extLst>
              <a:ext uri="{FF2B5EF4-FFF2-40B4-BE49-F238E27FC236}">
                <a16:creationId xmlns:a16="http://schemas.microsoft.com/office/drawing/2014/main" id="{DF32FC5B-BAF3-4AF1-862D-416E4F81307F}"/>
              </a:ext>
            </a:extLst>
          </p:cNvPr>
          <p:cNvSpPr>
            <a:spLocks noGrp="1"/>
          </p:cNvSpPr>
          <p:nvPr>
            <p:ph idx="1"/>
          </p:nvPr>
        </p:nvSpPr>
        <p:spPr/>
        <p:txBody>
          <a:bodyPr>
            <a:noAutofit/>
          </a:bodyPr>
          <a:lstStyle/>
          <a:p>
            <a:r>
              <a:rPr lang="en-US" sz="2800" dirty="0"/>
              <a:t>A 12-year-old boy presents with hematuria and periorbital edema two weeks after a streptococcal throat infection. A renal biopsy shows hypercellular glomeruli with neutrophilic infiltration and immune complex deposition.</a:t>
            </a:r>
            <a:br>
              <a:rPr lang="en-US" sz="2800" dirty="0"/>
            </a:br>
            <a:r>
              <a:rPr lang="en-US" sz="2800" b="1" dirty="0"/>
              <a:t>Which histological finding is most characteristic of post-streptococcal glomerulonephritis</a:t>
            </a:r>
            <a:endParaRPr lang="en-US" sz="2800" dirty="0"/>
          </a:p>
        </p:txBody>
      </p:sp>
      <p:sp>
        <p:nvSpPr>
          <p:cNvPr id="5" name="Slide Number Placeholder 4">
            <a:extLst>
              <a:ext uri="{FF2B5EF4-FFF2-40B4-BE49-F238E27FC236}">
                <a16:creationId xmlns:a16="http://schemas.microsoft.com/office/drawing/2014/main" id="{AAA74727-478A-45CB-A1E8-3742216E7876}"/>
              </a:ext>
            </a:extLst>
          </p:cNvPr>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934360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5A040A-9706-4A68-BEDC-F5A3E9AB917D}"/>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4B186F2D-F8CB-427C-B8CB-8B4595119440}"/>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6" name="Content Placeholder 5">
            <a:extLst>
              <a:ext uri="{FF2B5EF4-FFF2-40B4-BE49-F238E27FC236}">
                <a16:creationId xmlns:a16="http://schemas.microsoft.com/office/drawing/2014/main" id="{B1781ACE-A226-4D3D-A8BE-17B0761C7253}"/>
              </a:ext>
            </a:extLst>
          </p:cNvPr>
          <p:cNvPicPr>
            <a:picLocks noGrp="1" noChangeAspect="1"/>
          </p:cNvPicPr>
          <p:nvPr>
            <p:ph sz="half" idx="4294967295"/>
          </p:nvPr>
        </p:nvPicPr>
        <p:blipFill rotWithShape="1">
          <a:blip r:embed="rId2"/>
          <a:srcRect l="6372" t="16849" r="40687" b="22512"/>
          <a:stretch/>
        </p:blipFill>
        <p:spPr>
          <a:xfrm>
            <a:off x="533400" y="304800"/>
            <a:ext cx="8397146" cy="6188074"/>
          </a:xfrm>
          <a:prstGeom prst="rect">
            <a:avLst/>
          </a:prstGeom>
        </p:spPr>
      </p:pic>
    </p:spTree>
    <p:extLst>
      <p:ext uri="{BB962C8B-B14F-4D97-AF65-F5344CB8AC3E}">
        <p14:creationId xmlns:p14="http://schemas.microsoft.com/office/powerpoint/2010/main" val="352825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8FBB8-DEC8-4823-8BFD-4648274ECC24}"/>
              </a:ext>
            </a:extLst>
          </p:cNvPr>
          <p:cNvSpPr>
            <a:spLocks noGrp="1"/>
          </p:cNvSpPr>
          <p:nvPr>
            <p:ph type="title"/>
          </p:nvPr>
        </p:nvSpPr>
        <p:spPr>
          <a:xfrm>
            <a:off x="0" y="365126"/>
            <a:ext cx="4114800" cy="1325563"/>
          </a:xfrm>
        </p:spPr>
        <p:txBody>
          <a:bodyPr>
            <a:normAutofit/>
          </a:bodyPr>
          <a:lstStyle/>
          <a:p>
            <a:r>
              <a:rPr lang="en-US" sz="3600" b="1" dirty="0"/>
              <a:t>Biophysiological aspects of the kidney.</a:t>
            </a:r>
          </a:p>
        </p:txBody>
      </p:sp>
      <p:sp>
        <p:nvSpPr>
          <p:cNvPr id="4" name="Content Placeholder 3">
            <a:extLst>
              <a:ext uri="{FF2B5EF4-FFF2-40B4-BE49-F238E27FC236}">
                <a16:creationId xmlns:a16="http://schemas.microsoft.com/office/drawing/2014/main" id="{97FFD8CB-20CE-4521-A46A-7886C892AE9C}"/>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07929E31-33A0-47EE-9A4E-A7BB8A45E4FD}"/>
              </a:ext>
            </a:extLst>
          </p:cNvPr>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Picture 1">
            <a:extLst>
              <a:ext uri="{FF2B5EF4-FFF2-40B4-BE49-F238E27FC236}">
                <a16:creationId xmlns:a16="http://schemas.microsoft.com/office/drawing/2014/main" id="{15907256-909B-474D-86E2-4127BDC1C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37" b="10001"/>
          <a:stretch>
            <a:fillRect/>
          </a:stretch>
        </p:blipFill>
        <p:spPr bwMode="auto">
          <a:xfrm>
            <a:off x="-27709" y="1660670"/>
            <a:ext cx="9144000" cy="519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EC5DC2CB-7DD9-4B2A-96F2-A69561887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0961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0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9B189-26DF-4208-BB61-7A634522EB74}"/>
              </a:ext>
            </a:extLst>
          </p:cNvPr>
          <p:cNvSpPr>
            <a:spLocks noGrp="1"/>
          </p:cNvSpPr>
          <p:nvPr>
            <p:ph type="title"/>
          </p:nvPr>
        </p:nvSpPr>
        <p:spPr/>
        <p:txBody>
          <a:bodyPr>
            <a:normAutofit fontScale="90000"/>
          </a:bodyPr>
          <a:lstStyle/>
          <a:p>
            <a:r>
              <a:rPr lang="en-US" altLang="en-US" sz="3600" dirty="0">
                <a:solidFill>
                  <a:srgbClr val="212529"/>
                </a:solidFill>
                <a:latin typeface="PT Serif"/>
              </a:rPr>
              <a:t>The shape and cross-sectional structure of the different parts of the tubules differ, according to their functions</a:t>
            </a:r>
            <a:endParaRPr lang="en-US" dirty="0"/>
          </a:p>
        </p:txBody>
      </p:sp>
      <p:sp>
        <p:nvSpPr>
          <p:cNvPr id="4" name="Content Placeholder 3">
            <a:extLst>
              <a:ext uri="{FF2B5EF4-FFF2-40B4-BE49-F238E27FC236}">
                <a16:creationId xmlns:a16="http://schemas.microsoft.com/office/drawing/2014/main" id="{38550048-6130-4678-8FD3-97A640CA0ABD}"/>
              </a:ext>
            </a:extLst>
          </p:cNvPr>
          <p:cNvSpPr>
            <a:spLocks noGrp="1"/>
          </p:cNvSpPr>
          <p:nvPr>
            <p:ph sz="half" idx="1"/>
          </p:nvPr>
        </p:nvSpPr>
        <p:spPr>
          <a:xfrm>
            <a:off x="152400" y="1825624"/>
            <a:ext cx="5875932" cy="5032376"/>
          </a:xfrm>
        </p:spPr>
        <p:txBody>
          <a:bodyPr>
            <a:normAutofit/>
          </a:bodyPr>
          <a:lstStyle/>
          <a:p>
            <a:pPr marL="0" lvl="0" indent="0" defTabSz="914400" eaLnBrk="0" fontAlgn="base" hangingPunct="0">
              <a:lnSpc>
                <a:spcPct val="100000"/>
              </a:lnSpc>
              <a:spcBef>
                <a:spcPct val="0"/>
              </a:spcBef>
              <a:spcAft>
                <a:spcPct val="0"/>
              </a:spcAft>
              <a:buNone/>
            </a:pPr>
            <a:endParaRPr lang="en-US" altLang="en-US" sz="800" dirty="0"/>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1-</a:t>
            </a:r>
            <a:r>
              <a:rPr lang="en-US" altLang="en-US" sz="2400" dirty="0">
                <a:solidFill>
                  <a:srgbClr val="212529"/>
                </a:solidFill>
                <a:latin typeface="PT Serif"/>
              </a:rPr>
              <a:t>  </a:t>
            </a:r>
            <a:r>
              <a:rPr lang="en-US" altLang="en-US" sz="1800" b="1" dirty="0">
                <a:solidFill>
                  <a:srgbClr val="212529"/>
                </a:solidFill>
                <a:latin typeface="PT Serif"/>
              </a:rPr>
              <a:t>Proximal convoluted tubule- a </a:t>
            </a:r>
            <a:r>
              <a:rPr lang="en-US" altLang="en-US" sz="1800" dirty="0">
                <a:solidFill>
                  <a:srgbClr val="212529"/>
                </a:solidFill>
                <a:latin typeface="PT Serif"/>
              </a:rPr>
              <a:t>simple, tall </a:t>
            </a:r>
            <a:r>
              <a:rPr lang="en-US" altLang="en-US" sz="1800" dirty="0">
                <a:solidFill>
                  <a:srgbClr val="007BFF"/>
                </a:solidFill>
                <a:latin typeface="PT Serif"/>
                <a:hlinkClick r:id="rId2"/>
              </a:rPr>
              <a:t>cuboidal epithelium</a:t>
            </a:r>
            <a:r>
              <a:rPr lang="en-US" altLang="en-US" sz="1800" dirty="0">
                <a:solidFill>
                  <a:srgbClr val="212529"/>
                </a:solidFill>
                <a:latin typeface="PT Serif"/>
              </a:rPr>
              <a:t> with a brush border (</a:t>
            </a:r>
            <a:r>
              <a:rPr lang="en-US" altLang="en-US" sz="1800" dirty="0">
                <a:solidFill>
                  <a:srgbClr val="007BFF"/>
                </a:solidFill>
                <a:latin typeface="PT Serif"/>
                <a:hlinkClick r:id="rId3"/>
              </a:rPr>
              <a:t>microvilli</a:t>
            </a:r>
            <a:r>
              <a:rPr lang="en-US" altLang="en-US" sz="2400" dirty="0">
                <a:solidFill>
                  <a:srgbClr val="212529"/>
                </a:solidFill>
                <a:latin typeface="PT Serif"/>
              </a:rPr>
              <a:t>).</a:t>
            </a:r>
          </a:p>
          <a:p>
            <a:pPr marL="0" lvl="0" indent="0" defTabSz="914400" eaLnBrk="0" fontAlgn="base" hangingPunct="0">
              <a:lnSpc>
                <a:spcPct val="100000"/>
              </a:lnSpc>
              <a:spcBef>
                <a:spcPct val="0"/>
              </a:spcBef>
              <a:spcAft>
                <a:spcPct val="0"/>
              </a:spcAft>
              <a:buNone/>
            </a:pPr>
            <a:r>
              <a:rPr lang="en-US" altLang="en-US" sz="2400" dirty="0">
                <a:solidFill>
                  <a:srgbClr val="212529"/>
                </a:solidFill>
                <a:latin typeface="PT Serif"/>
              </a:rPr>
              <a:t> </a:t>
            </a:r>
            <a:r>
              <a:rPr lang="en-US" altLang="en-US" sz="1600" dirty="0">
                <a:solidFill>
                  <a:srgbClr val="212529"/>
                </a:solidFill>
                <a:latin typeface="PT Serif"/>
              </a:rPr>
              <a:t>2- </a:t>
            </a:r>
            <a:r>
              <a:rPr lang="en-US" altLang="en-US" sz="1600" b="1" dirty="0">
                <a:latin typeface="PT Serif"/>
              </a:rPr>
              <a:t> L</a:t>
            </a:r>
            <a:r>
              <a:rPr lang="en-US" altLang="en-US" sz="1600" b="1" dirty="0">
                <a:latin typeface="PT Serif"/>
                <a:hlinkClick r:id="rId4">
                  <a:extLst>
                    <a:ext uri="{A12FA001-AC4F-418D-AE19-62706E023703}">
                      <ahyp:hlinkClr xmlns:ahyp="http://schemas.microsoft.com/office/drawing/2018/hyperlinkcolor" val="tx"/>
                    </a:ext>
                  </a:extLst>
                </a:hlinkClick>
              </a:rPr>
              <a:t>oop of Henle</a:t>
            </a:r>
            <a:r>
              <a:rPr lang="en-US" altLang="en-US" sz="1600" dirty="0">
                <a:solidFill>
                  <a:srgbClr val="212529"/>
                </a:solidFill>
                <a:latin typeface="PT Serif"/>
              </a:rPr>
              <a:t>,</a:t>
            </a:r>
            <a:endParaRPr lang="en-US" altLang="en-US" sz="800" dirty="0"/>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This has a thick descending portion (pars recta), a thin descending portion, a thin ascending portion, and a thick ascending </a:t>
            </a:r>
            <a:r>
              <a:rPr lang="en-US" altLang="en-US" sz="1600" dirty="0" err="1">
                <a:solidFill>
                  <a:srgbClr val="212529"/>
                </a:solidFill>
                <a:latin typeface="PT Serif"/>
              </a:rPr>
              <a:t>portion.The</a:t>
            </a:r>
            <a:r>
              <a:rPr lang="en-US" altLang="en-US" sz="1600" dirty="0">
                <a:solidFill>
                  <a:srgbClr val="212529"/>
                </a:solidFill>
                <a:latin typeface="PT Serif"/>
              </a:rPr>
              <a:t> lumen is made up of simple </a:t>
            </a:r>
            <a:r>
              <a:rPr lang="en-US" altLang="en-US" sz="1600" dirty="0">
                <a:solidFill>
                  <a:srgbClr val="007BFF"/>
                </a:solidFill>
                <a:latin typeface="PT Serif"/>
                <a:hlinkClick r:id="rId5"/>
              </a:rPr>
              <a:t>squamous epithelium</a:t>
            </a:r>
            <a:r>
              <a:rPr lang="en-US" altLang="en-US" sz="1600" dirty="0">
                <a:solidFill>
                  <a:srgbClr val="212529"/>
                </a:solidFill>
                <a:latin typeface="PT Serif"/>
              </a:rPr>
              <a:t>.</a:t>
            </a:r>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3- </a:t>
            </a:r>
            <a:r>
              <a:rPr lang="en-US" altLang="en-US" sz="1600" b="1" dirty="0">
                <a:solidFill>
                  <a:srgbClr val="212529"/>
                </a:solidFill>
                <a:latin typeface="PT Serif"/>
              </a:rPr>
              <a:t>Distal convoluted tubule.</a:t>
            </a:r>
            <a:endParaRPr lang="en-US" altLang="en-US" sz="1600" dirty="0"/>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These tubules are less numerous than the PCT.</a:t>
            </a:r>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 The epithelial cells are </a:t>
            </a:r>
            <a:r>
              <a:rPr lang="en-US" altLang="en-US" sz="1600" dirty="0">
                <a:solidFill>
                  <a:srgbClr val="007BFF"/>
                </a:solidFill>
                <a:latin typeface="PT Serif"/>
                <a:hlinkClick r:id="rId2"/>
              </a:rPr>
              <a:t>cuboidal</a:t>
            </a:r>
            <a:r>
              <a:rPr lang="en-US" altLang="en-US" sz="1600" dirty="0">
                <a:solidFill>
                  <a:srgbClr val="212529"/>
                </a:solidFill>
                <a:latin typeface="PT Serif"/>
              </a:rPr>
              <a:t>, with very few microvilli.</a:t>
            </a:r>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 The cells stain more palely than those of the PCT.</a:t>
            </a:r>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4-</a:t>
            </a:r>
            <a:r>
              <a:rPr lang="en-US" altLang="en-US" sz="1600" b="1" dirty="0">
                <a:solidFill>
                  <a:srgbClr val="212529"/>
                </a:solidFill>
                <a:latin typeface="PT Serif"/>
              </a:rPr>
              <a:t>Collecting tubules</a:t>
            </a:r>
            <a:r>
              <a:rPr lang="en-US" altLang="en-US" sz="1600" dirty="0">
                <a:solidFill>
                  <a:srgbClr val="212529"/>
                </a:solidFill>
                <a:latin typeface="PT Serif"/>
              </a:rPr>
              <a:t> are not part of the nephron.</a:t>
            </a:r>
            <a:endParaRPr lang="en-US" altLang="en-US" sz="800" dirty="0"/>
          </a:p>
          <a:p>
            <a:pPr marL="0" lvl="0" indent="0" defTabSz="914400" eaLnBrk="0" fontAlgn="base" hangingPunct="0">
              <a:lnSpc>
                <a:spcPct val="100000"/>
              </a:lnSpc>
              <a:spcBef>
                <a:spcPct val="0"/>
              </a:spcBef>
              <a:spcAft>
                <a:spcPct val="0"/>
              </a:spcAft>
              <a:buNone/>
            </a:pPr>
            <a:r>
              <a:rPr lang="en-US" altLang="en-US" sz="1600" dirty="0">
                <a:solidFill>
                  <a:srgbClr val="212529"/>
                </a:solidFill>
                <a:latin typeface="PT Serif"/>
              </a:rPr>
              <a:t>The epithelium of these tubules consists of cuboidal or </a:t>
            </a:r>
            <a:r>
              <a:rPr lang="en-US" altLang="en-US" sz="1600" dirty="0">
                <a:solidFill>
                  <a:srgbClr val="007BFF"/>
                </a:solidFill>
                <a:latin typeface="PT Serif"/>
                <a:hlinkClick r:id="rId6"/>
              </a:rPr>
              <a:t>columnar</a:t>
            </a:r>
            <a:r>
              <a:rPr lang="en-US" altLang="en-US" sz="1600" dirty="0">
                <a:solidFill>
                  <a:srgbClr val="212529"/>
                </a:solidFill>
                <a:latin typeface="PT Serif"/>
              </a:rPr>
              <a:t> cells. They empty </a:t>
            </a:r>
            <a:r>
              <a:rPr lang="en-US" altLang="en-US" sz="1700" dirty="0">
                <a:solidFill>
                  <a:srgbClr val="212529"/>
                </a:solidFill>
                <a:latin typeface="PT Serif"/>
              </a:rPr>
              <a:t>into</a:t>
            </a:r>
          </a:p>
          <a:p>
            <a:pPr marL="0" lvl="0" indent="0" defTabSz="914400" eaLnBrk="0" fontAlgn="base" hangingPunct="0">
              <a:lnSpc>
                <a:spcPct val="100000"/>
              </a:lnSpc>
              <a:spcBef>
                <a:spcPct val="0"/>
              </a:spcBef>
              <a:spcAft>
                <a:spcPct val="0"/>
              </a:spcAft>
              <a:buNone/>
            </a:pPr>
            <a:r>
              <a:rPr lang="en-US" altLang="en-US" sz="1700" b="1" dirty="0">
                <a:solidFill>
                  <a:srgbClr val="212529"/>
                </a:solidFill>
                <a:latin typeface="PT Serif"/>
              </a:rPr>
              <a:t>5- collecting ducts </a:t>
            </a:r>
            <a:r>
              <a:rPr lang="en-US" altLang="en-US" sz="1600" dirty="0">
                <a:solidFill>
                  <a:srgbClr val="212529"/>
                </a:solidFill>
                <a:latin typeface="PT Serif"/>
              </a:rPr>
              <a:t>that are easy to </a:t>
            </a:r>
            <a:r>
              <a:rPr lang="en-US" altLang="en-US" sz="1600" dirty="0" err="1">
                <a:solidFill>
                  <a:srgbClr val="212529"/>
                </a:solidFill>
                <a:latin typeface="PT Serif"/>
              </a:rPr>
              <a:t>recognise</a:t>
            </a:r>
            <a:r>
              <a:rPr lang="en-US" altLang="en-US" sz="1600" dirty="0">
                <a:solidFill>
                  <a:srgbClr val="212529"/>
                </a:solidFill>
                <a:latin typeface="PT Serif"/>
              </a:rPr>
              <a:t>, because they have large lumens, with pale staining columnar epithelium.</a:t>
            </a:r>
            <a:endParaRPr lang="en-US" altLang="en-US" sz="800" dirty="0"/>
          </a:p>
          <a:p>
            <a:pPr marL="0" lvl="0" indent="0" defTabSz="914400" eaLnBrk="0" fontAlgn="base" hangingPunct="0">
              <a:lnSpc>
                <a:spcPct val="100000"/>
              </a:lnSpc>
              <a:spcBef>
                <a:spcPct val="0"/>
              </a:spcBef>
              <a:spcAft>
                <a:spcPct val="0"/>
              </a:spcAft>
              <a:buNone/>
            </a:pPr>
            <a:endParaRPr lang="en-US" altLang="en-US" sz="800" dirty="0"/>
          </a:p>
          <a:p>
            <a:pPr marL="0" lvl="0" indent="0" defTabSz="914400" eaLnBrk="0" fontAlgn="base" hangingPunct="0">
              <a:lnSpc>
                <a:spcPct val="100000"/>
              </a:lnSpc>
              <a:spcBef>
                <a:spcPct val="0"/>
              </a:spcBef>
              <a:spcAft>
                <a:spcPct val="0"/>
              </a:spcAft>
              <a:buNone/>
            </a:pPr>
            <a:endParaRPr lang="en-US" sz="1600" dirty="0"/>
          </a:p>
        </p:txBody>
      </p:sp>
      <p:sp>
        <p:nvSpPr>
          <p:cNvPr id="2" name="Slide Number Placeholder 1">
            <a:extLst>
              <a:ext uri="{FF2B5EF4-FFF2-40B4-BE49-F238E27FC236}">
                <a16:creationId xmlns:a16="http://schemas.microsoft.com/office/drawing/2014/main" id="{A98EFAFA-73F7-445E-BB61-29FA9A0725BD}"/>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5122" name="Picture 2" descr="https://www.histology.leeds.ac.uk/urinary/assets/ts_tubules.gif">
            <a:extLst>
              <a:ext uri="{FF2B5EF4-FFF2-40B4-BE49-F238E27FC236}">
                <a16:creationId xmlns:a16="http://schemas.microsoft.com/office/drawing/2014/main" id="{17895D89-14B7-4849-9993-58944EDD2B5B}"/>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028332" y="1690688"/>
            <a:ext cx="2429867" cy="516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151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2FCF-3095-42AF-BC6F-2A4B91B15957}"/>
              </a:ext>
            </a:extLst>
          </p:cNvPr>
          <p:cNvSpPr>
            <a:spLocks noGrp="1"/>
          </p:cNvSpPr>
          <p:nvPr>
            <p:ph type="title"/>
          </p:nvPr>
        </p:nvSpPr>
        <p:spPr/>
        <p:txBody>
          <a:bodyPr>
            <a:normAutofit/>
          </a:bodyPr>
          <a:lstStyle/>
          <a:p>
            <a:r>
              <a:rPr lang="en-US" sz="3600" b="1" dirty="0"/>
              <a:t>Glomerulus</a:t>
            </a:r>
          </a:p>
        </p:txBody>
      </p:sp>
      <p:sp>
        <p:nvSpPr>
          <p:cNvPr id="3" name="Content Placeholder 2">
            <a:extLst>
              <a:ext uri="{FF2B5EF4-FFF2-40B4-BE49-F238E27FC236}">
                <a16:creationId xmlns:a16="http://schemas.microsoft.com/office/drawing/2014/main" id="{29287CCC-66FA-49EE-BDDC-535F70CDF4AD}"/>
              </a:ext>
            </a:extLst>
          </p:cNvPr>
          <p:cNvSpPr>
            <a:spLocks noGrp="1"/>
          </p:cNvSpPr>
          <p:nvPr>
            <p:ph sz="half" idx="1"/>
          </p:nvPr>
        </p:nvSpPr>
        <p:spPr/>
        <p:txBody>
          <a:bodyPr/>
          <a:lstStyle/>
          <a:p>
            <a:endParaRPr lang="en-US"/>
          </a:p>
        </p:txBody>
      </p:sp>
      <p:pic>
        <p:nvPicPr>
          <p:cNvPr id="6" name="Content Placeholder 5">
            <a:extLst>
              <a:ext uri="{FF2B5EF4-FFF2-40B4-BE49-F238E27FC236}">
                <a16:creationId xmlns:a16="http://schemas.microsoft.com/office/drawing/2014/main" id="{4EE023A8-917F-4159-8E2B-7BC2594477F9}"/>
              </a:ext>
            </a:extLst>
          </p:cNvPr>
          <p:cNvPicPr>
            <a:picLocks noGrp="1" noChangeAspect="1"/>
          </p:cNvPicPr>
          <p:nvPr>
            <p:ph sz="half" idx="2"/>
          </p:nvPr>
        </p:nvPicPr>
        <p:blipFill rotWithShape="1">
          <a:blip r:embed="rId2"/>
          <a:srcRect l="6373" t="16848" r="36765" b="22512"/>
          <a:stretch/>
        </p:blipFill>
        <p:spPr>
          <a:xfrm>
            <a:off x="228600" y="1761987"/>
            <a:ext cx="7886700" cy="4730888"/>
          </a:xfrm>
          <a:prstGeom prst="rect">
            <a:avLst/>
          </a:prstGeom>
        </p:spPr>
      </p:pic>
      <p:sp>
        <p:nvSpPr>
          <p:cNvPr id="5" name="Slide Number Placeholder 4">
            <a:extLst>
              <a:ext uri="{FF2B5EF4-FFF2-40B4-BE49-F238E27FC236}">
                <a16:creationId xmlns:a16="http://schemas.microsoft.com/office/drawing/2014/main" id="{17342F0E-7042-46CF-8D13-D4ED107584BF}"/>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732982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7CDA26-A37A-4A16-83D0-FBDEEA60F3D4}"/>
              </a:ext>
            </a:extLst>
          </p:cNvPr>
          <p:cNvPicPr>
            <a:picLocks noGrp="1" noChangeAspect="1"/>
          </p:cNvPicPr>
          <p:nvPr>
            <p:ph idx="1"/>
          </p:nvPr>
        </p:nvPicPr>
        <p:blipFill>
          <a:blip r:embed="rId2"/>
          <a:stretch>
            <a:fillRect/>
          </a:stretch>
        </p:blipFill>
        <p:spPr>
          <a:xfrm>
            <a:off x="0" y="441326"/>
            <a:ext cx="8763000" cy="6340474"/>
          </a:xfrm>
          <a:prstGeom prst="rect">
            <a:avLst/>
          </a:prstGeom>
        </p:spPr>
      </p:pic>
      <p:sp>
        <p:nvSpPr>
          <p:cNvPr id="4" name="Slide Number Placeholder 3">
            <a:extLst>
              <a:ext uri="{FF2B5EF4-FFF2-40B4-BE49-F238E27FC236}">
                <a16:creationId xmlns:a16="http://schemas.microsoft.com/office/drawing/2014/main" id="{B8820217-66F1-4A92-AFCC-77F1F181848E}"/>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6" name="Rectangle 5">
            <a:extLst>
              <a:ext uri="{FF2B5EF4-FFF2-40B4-BE49-F238E27FC236}">
                <a16:creationId xmlns:a16="http://schemas.microsoft.com/office/drawing/2014/main" id="{8DDA4534-6BD2-435E-9179-7D7681635028}"/>
              </a:ext>
            </a:extLst>
          </p:cNvPr>
          <p:cNvSpPr/>
          <p:nvPr/>
        </p:nvSpPr>
        <p:spPr>
          <a:xfrm flipH="1" flipV="1">
            <a:off x="3886200" y="5181600"/>
            <a:ext cx="4800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467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A4B0-3C39-4BBA-A408-6920FDD192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E72BE1A-2304-4496-A561-920A9895B868}"/>
              </a:ext>
            </a:extLst>
          </p:cNvPr>
          <p:cNvPicPr>
            <a:picLocks noGrp="1" noChangeAspect="1"/>
          </p:cNvPicPr>
          <p:nvPr>
            <p:ph idx="1"/>
          </p:nvPr>
        </p:nvPicPr>
        <p:blipFill>
          <a:blip r:embed="rId2"/>
          <a:stretch>
            <a:fillRect/>
          </a:stretch>
        </p:blipFill>
        <p:spPr>
          <a:xfrm>
            <a:off x="304799" y="228600"/>
            <a:ext cx="8669867" cy="6400800"/>
          </a:xfrm>
          <a:prstGeom prst="rect">
            <a:avLst/>
          </a:prstGeom>
        </p:spPr>
      </p:pic>
      <p:sp>
        <p:nvSpPr>
          <p:cNvPr id="4" name="Slide Number Placeholder 3">
            <a:extLst>
              <a:ext uri="{FF2B5EF4-FFF2-40B4-BE49-F238E27FC236}">
                <a16:creationId xmlns:a16="http://schemas.microsoft.com/office/drawing/2014/main" id="{0C8DA0FC-9FC5-4759-B6B0-168484C7B446}"/>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58890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4"/>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
        <p:nvSpPr>
          <p:cNvPr id="5" name="Title 2"/>
          <p:cNvSpPr txBox="1">
            <a:spLocks/>
          </p:cNvSpPr>
          <p:nvPr/>
        </p:nvSpPr>
        <p:spPr>
          <a:xfrm>
            <a:off x="628650" y="365127"/>
            <a:ext cx="7886700" cy="8540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Histology of Kidney</a:t>
            </a:r>
          </a:p>
        </p:txBody>
      </p:sp>
      <p:sp>
        <p:nvSpPr>
          <p:cNvPr id="8" name="Slide Number Placeholder 7"/>
          <p:cNvSpPr>
            <a:spLocks noGrp="1"/>
          </p:cNvSpPr>
          <p:nvPr>
            <p:ph type="sldNum" sz="quarter" idx="12"/>
          </p:nvPr>
        </p:nvSpPr>
        <p:spPr/>
        <p:txBody>
          <a:bodyPr/>
          <a:lstStyle/>
          <a:p>
            <a:fld id="{B6F15528-21DE-4FAA-801E-634DDDAF4B2B}" type="slidenum">
              <a:rPr lang="en-US" smtClean="0"/>
              <a:pPr/>
              <a:t>17</a:t>
            </a:fld>
            <a:endParaRPr lang="en-US"/>
          </a:p>
        </p:txBody>
      </p:sp>
      <p:sp>
        <p:nvSpPr>
          <p:cNvPr id="2" name="Rectangle 1">
            <a:extLst>
              <a:ext uri="{FF2B5EF4-FFF2-40B4-BE49-F238E27FC236}">
                <a16:creationId xmlns:a16="http://schemas.microsoft.com/office/drawing/2014/main" id="{47379175-20FA-4ED5-88DB-4D48D0C5E735}"/>
              </a:ext>
            </a:extLst>
          </p:cNvPr>
          <p:cNvSpPr/>
          <p:nvPr/>
        </p:nvSpPr>
        <p:spPr>
          <a:xfrm>
            <a:off x="1066800" y="5791199"/>
            <a:ext cx="6400800" cy="369332"/>
          </a:xfrm>
          <a:prstGeom prst="rect">
            <a:avLst/>
          </a:prstGeom>
        </p:spPr>
        <p:txBody>
          <a:bodyPr wrap="square">
            <a:spAutoFit/>
          </a:bodyPr>
          <a:lstStyle/>
          <a:p>
            <a:r>
              <a:rPr lang="en-US" dirty="0"/>
              <a:t> </a:t>
            </a:r>
          </a:p>
        </p:txBody>
      </p:sp>
      <p:pic>
        <p:nvPicPr>
          <p:cNvPr id="7" name="Content Placeholder 6">
            <a:extLst>
              <a:ext uri="{FF2B5EF4-FFF2-40B4-BE49-F238E27FC236}">
                <a16:creationId xmlns:a16="http://schemas.microsoft.com/office/drawing/2014/main" id="{EDA7B154-C297-4958-B7B5-4E013AF41E92}"/>
              </a:ext>
            </a:extLst>
          </p:cNvPr>
          <p:cNvPicPr>
            <a:picLocks noGrp="1" noChangeAspect="1"/>
          </p:cNvPicPr>
          <p:nvPr>
            <p:ph idx="1"/>
          </p:nvPr>
        </p:nvPicPr>
        <p:blipFill rotWithShape="1">
          <a:blip r:embed="rId2"/>
          <a:srcRect l="31667" t="15926" r="31666" b="8422"/>
          <a:stretch/>
        </p:blipFill>
        <p:spPr>
          <a:xfrm>
            <a:off x="76200" y="914400"/>
            <a:ext cx="8915400" cy="5804282"/>
          </a:xfrm>
          <a:prstGeom prst="rect">
            <a:avLst/>
          </a:prstGeom>
        </p:spPr>
      </p:pic>
    </p:spTree>
    <p:extLst>
      <p:ext uri="{BB962C8B-B14F-4D97-AF65-F5344CB8AC3E}">
        <p14:creationId xmlns:p14="http://schemas.microsoft.com/office/powerpoint/2010/main" val="236124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E4E8-896A-4538-B9FB-266D75E039B2}"/>
              </a:ext>
            </a:extLst>
          </p:cNvPr>
          <p:cNvSpPr>
            <a:spLocks noGrp="1"/>
          </p:cNvSpPr>
          <p:nvPr>
            <p:ph type="title"/>
          </p:nvPr>
        </p:nvSpPr>
        <p:spPr>
          <a:xfrm>
            <a:off x="2743200" y="228600"/>
            <a:ext cx="5772150" cy="478159"/>
          </a:xfrm>
        </p:spPr>
        <p:txBody>
          <a:bodyPr>
            <a:normAutofit fontScale="90000"/>
          </a:bodyPr>
          <a:lstStyle/>
          <a:p>
            <a:r>
              <a:rPr lang="en-US" sz="3600" b="1" dirty="0"/>
              <a:t>Histology of the Kidney</a:t>
            </a:r>
            <a:br>
              <a:rPr lang="en-US" sz="3600" b="1" dirty="0"/>
            </a:br>
            <a:endParaRPr lang="en-US" sz="3600" b="1" dirty="0"/>
          </a:p>
        </p:txBody>
      </p:sp>
      <p:sp>
        <p:nvSpPr>
          <p:cNvPr id="4" name="Slide Number Placeholder 3">
            <a:extLst>
              <a:ext uri="{FF2B5EF4-FFF2-40B4-BE49-F238E27FC236}">
                <a16:creationId xmlns:a16="http://schemas.microsoft.com/office/drawing/2014/main" id="{A8627EDF-6CCA-4718-B057-2B5199EA4330}"/>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5" name="Rectangle 4">
            <a:extLst>
              <a:ext uri="{FF2B5EF4-FFF2-40B4-BE49-F238E27FC236}">
                <a16:creationId xmlns:a16="http://schemas.microsoft.com/office/drawing/2014/main" id="{925AA298-CCB3-4D50-B930-013DDA323737}"/>
              </a:ext>
            </a:extLst>
          </p:cNvPr>
          <p:cNvSpPr/>
          <p:nvPr/>
        </p:nvSpPr>
        <p:spPr>
          <a:xfrm>
            <a:off x="152400" y="76200"/>
            <a:ext cx="2819400" cy="341632"/>
          </a:xfrm>
          <a:prstGeom prst="rect">
            <a:avLst/>
          </a:prstGeom>
        </p:spPr>
        <p:txBody>
          <a:bodyPr wrap="square">
            <a:spAutoFit/>
          </a:bodyPr>
          <a:lstStyle/>
          <a:p>
            <a:pPr lvl="0" algn="ctr" defTabSz="1022350">
              <a:lnSpc>
                <a:spcPct val="90000"/>
              </a:lnSpc>
              <a:spcBef>
                <a:spcPct val="0"/>
              </a:spcBef>
              <a:spcAft>
                <a:spcPct val="35000"/>
              </a:spcAft>
            </a:pPr>
            <a:r>
              <a:rPr lang="en-GB" b="1" dirty="0">
                <a:latin typeface="Segoe UI" panose="020B0502040204020203" pitchFamily="34" charset="0"/>
                <a:cs typeface="Segoe UI" panose="020B0502040204020203" pitchFamily="34" charset="0"/>
              </a:rPr>
              <a:t>Core</a:t>
            </a:r>
            <a:r>
              <a:rPr lang="en-GB" b="1" dirty="0">
                <a:solidFill>
                  <a:schemeClr val="bg1"/>
                </a:solidFill>
                <a:latin typeface="Segoe UI" panose="020B0502040204020203" pitchFamily="34" charset="0"/>
                <a:cs typeface="Segoe UI" panose="020B0502040204020203" pitchFamily="34" charset="0"/>
              </a:rPr>
              <a:t> </a:t>
            </a:r>
            <a:r>
              <a:rPr lang="en-GB" b="1" dirty="0">
                <a:latin typeface="Segoe UI" panose="020B0502040204020203" pitchFamily="34" charset="0"/>
                <a:cs typeface="Segoe UI" panose="020B0502040204020203" pitchFamily="34" charset="0"/>
              </a:rPr>
              <a:t>Knowledge</a:t>
            </a:r>
            <a:endParaRPr lang="en-GB" dirty="0"/>
          </a:p>
        </p:txBody>
      </p:sp>
      <p:pic>
        <p:nvPicPr>
          <p:cNvPr id="9" name="Picture 8">
            <a:extLst>
              <a:ext uri="{FF2B5EF4-FFF2-40B4-BE49-F238E27FC236}">
                <a16:creationId xmlns:a16="http://schemas.microsoft.com/office/drawing/2014/main" id="{B7B8B56E-1660-404F-B21F-A7AE4AA31D36}"/>
              </a:ext>
            </a:extLst>
          </p:cNvPr>
          <p:cNvPicPr>
            <a:picLocks noChangeAspect="1"/>
          </p:cNvPicPr>
          <p:nvPr/>
        </p:nvPicPr>
        <p:blipFill rotWithShape="1">
          <a:blip r:embed="rId2"/>
          <a:srcRect l="16389" t="5760" r="23968" b="2811"/>
          <a:stretch/>
        </p:blipFill>
        <p:spPr>
          <a:xfrm rot="-5400000">
            <a:off x="5562600" y="2743200"/>
            <a:ext cx="2819400" cy="4343399"/>
          </a:xfrm>
          <a:prstGeom prst="rect">
            <a:avLst/>
          </a:prstGeom>
        </p:spPr>
      </p:pic>
      <p:pic>
        <p:nvPicPr>
          <p:cNvPr id="13" name="Picture 12">
            <a:extLst>
              <a:ext uri="{FF2B5EF4-FFF2-40B4-BE49-F238E27FC236}">
                <a16:creationId xmlns:a16="http://schemas.microsoft.com/office/drawing/2014/main" id="{C9C1EAA4-9A03-4147-8133-19739B9D13B0}"/>
              </a:ext>
            </a:extLst>
          </p:cNvPr>
          <p:cNvPicPr>
            <a:picLocks noChangeAspect="1"/>
          </p:cNvPicPr>
          <p:nvPr/>
        </p:nvPicPr>
        <p:blipFill rotWithShape="1">
          <a:blip r:embed="rId3"/>
          <a:srcRect l="1284" t="11111" b="26667"/>
          <a:stretch/>
        </p:blipFill>
        <p:spPr>
          <a:xfrm>
            <a:off x="152400" y="434108"/>
            <a:ext cx="4575752" cy="6347691"/>
          </a:xfrm>
          <a:prstGeom prst="rect">
            <a:avLst/>
          </a:prstGeom>
        </p:spPr>
      </p:pic>
    </p:spTree>
    <p:extLst>
      <p:ext uri="{BB962C8B-B14F-4D97-AF65-F5344CB8AC3E}">
        <p14:creationId xmlns:p14="http://schemas.microsoft.com/office/powerpoint/2010/main" val="108585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2E63-C6E4-4BA6-8E91-C5B7E096A2A8}"/>
              </a:ext>
            </a:extLst>
          </p:cNvPr>
          <p:cNvSpPr>
            <a:spLocks noGrp="1"/>
          </p:cNvSpPr>
          <p:nvPr>
            <p:ph type="title"/>
          </p:nvPr>
        </p:nvSpPr>
        <p:spPr/>
        <p:txBody>
          <a:bodyPr>
            <a:normAutofit/>
          </a:bodyPr>
          <a:lstStyle/>
          <a:p>
            <a:r>
              <a:rPr lang="en-US" sz="4400" b="1" dirty="0"/>
              <a:t>Identification Points of Kidney.</a:t>
            </a:r>
          </a:p>
        </p:txBody>
      </p:sp>
      <p:sp>
        <p:nvSpPr>
          <p:cNvPr id="3" name="Content Placeholder 2">
            <a:extLst>
              <a:ext uri="{FF2B5EF4-FFF2-40B4-BE49-F238E27FC236}">
                <a16:creationId xmlns:a16="http://schemas.microsoft.com/office/drawing/2014/main" id="{B0A97D3C-690D-4287-BADE-ACCF2ABF6F57}"/>
              </a:ext>
            </a:extLst>
          </p:cNvPr>
          <p:cNvSpPr>
            <a:spLocks noGrp="1"/>
          </p:cNvSpPr>
          <p:nvPr>
            <p:ph idx="1"/>
          </p:nvPr>
        </p:nvSpPr>
        <p:spPr/>
        <p:txBody>
          <a:bodyPr>
            <a:normAutofit/>
          </a:bodyPr>
          <a:lstStyle/>
          <a:p>
            <a:r>
              <a:rPr lang="en-US" sz="2400" b="1" dirty="0"/>
              <a:t>Cortex contains:</a:t>
            </a:r>
          </a:p>
          <a:p>
            <a:r>
              <a:rPr lang="en-US" sz="2400" dirty="0"/>
              <a:t> glomeruli,</a:t>
            </a:r>
          </a:p>
          <a:p>
            <a:r>
              <a:rPr lang="en-US" sz="2400" dirty="0" err="1"/>
              <a:t>conulated</a:t>
            </a:r>
            <a:r>
              <a:rPr lang="en-US" sz="2400" dirty="0"/>
              <a:t> tubules </a:t>
            </a:r>
          </a:p>
          <a:p>
            <a:r>
              <a:rPr lang="en-US" sz="2400" dirty="0"/>
              <a:t>and medullary rays.</a:t>
            </a:r>
          </a:p>
          <a:p>
            <a:r>
              <a:rPr lang="en-US" sz="2400" b="1" dirty="0"/>
              <a:t>Medulla contains :</a:t>
            </a:r>
          </a:p>
          <a:p>
            <a:r>
              <a:rPr lang="en-US" sz="2400" dirty="0"/>
              <a:t>renal pyramid,</a:t>
            </a:r>
          </a:p>
          <a:p>
            <a:r>
              <a:rPr lang="en-US" sz="2400" dirty="0"/>
              <a:t>loop of </a:t>
            </a:r>
            <a:r>
              <a:rPr lang="en-US" sz="2400" dirty="0" err="1"/>
              <a:t>henele</a:t>
            </a:r>
            <a:endParaRPr lang="en-US" sz="2400" dirty="0"/>
          </a:p>
          <a:p>
            <a:r>
              <a:rPr lang="en-US" sz="2400" dirty="0"/>
              <a:t> and collecting tubule.</a:t>
            </a:r>
          </a:p>
        </p:txBody>
      </p:sp>
      <p:sp>
        <p:nvSpPr>
          <p:cNvPr id="4" name="Slide Number Placeholder 3">
            <a:extLst>
              <a:ext uri="{FF2B5EF4-FFF2-40B4-BE49-F238E27FC236}">
                <a16:creationId xmlns:a16="http://schemas.microsoft.com/office/drawing/2014/main" id="{6B6305FD-97CD-493E-81AE-16FA9CB320D4}"/>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342533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290433"/>
            <a:ext cx="7772400" cy="1470025"/>
          </a:xfrm>
        </p:spPr>
        <p:txBody>
          <a:bodyPr>
            <a:normAutofit fontScale="90000"/>
          </a:bodyPr>
          <a:lstStyle/>
          <a:p>
            <a:r>
              <a:rPr lang="en-US" sz="4000" b="1" dirty="0">
                <a:cs typeface="Times New Roman" pitchFamily="18" charset="0"/>
              </a:rPr>
              <a:t>Renal Module</a:t>
            </a:r>
            <a:br>
              <a:rPr lang="en-US" sz="4000" u="sng" dirty="0">
                <a:cs typeface="Times New Roman" pitchFamily="18" charset="0"/>
              </a:rPr>
            </a:br>
            <a:r>
              <a:rPr lang="en-US" sz="3200" dirty="0">
                <a:cs typeface="Times New Roman" pitchFamily="18" charset="0"/>
              </a:rPr>
              <a:t>2</a:t>
            </a:r>
            <a:r>
              <a:rPr lang="en-US" sz="3200" baseline="30000" dirty="0">
                <a:cs typeface="Times New Roman" pitchFamily="18" charset="0"/>
              </a:rPr>
              <a:t>nd</a:t>
            </a:r>
            <a:r>
              <a:rPr lang="en-US" sz="3200" dirty="0">
                <a:cs typeface="Times New Roman" pitchFamily="18" charset="0"/>
              </a:rPr>
              <a:t> Year MBBS(Skill Lab)</a:t>
            </a:r>
            <a:br>
              <a:rPr lang="en-US" sz="4000" u="sng" dirty="0">
                <a:cs typeface="Times New Roman" pitchFamily="18" charset="0"/>
              </a:rPr>
            </a:br>
            <a:r>
              <a:rPr lang="en-US" sz="4000" b="1" dirty="0">
                <a:cs typeface="Times New Roman" pitchFamily="18" charset="0"/>
              </a:rPr>
              <a:t>Histology of Kidney</a:t>
            </a:r>
            <a:endParaRPr lang="en-US" dirty="0"/>
          </a:p>
        </p:txBody>
      </p:sp>
      <p:sp>
        <p:nvSpPr>
          <p:cNvPr id="3" name="Subtitle 2"/>
          <p:cNvSpPr>
            <a:spLocks noGrp="1"/>
          </p:cNvSpPr>
          <p:nvPr>
            <p:ph type="subTitle" idx="1"/>
          </p:nvPr>
        </p:nvSpPr>
        <p:spPr>
          <a:xfrm>
            <a:off x="609600" y="5778336"/>
            <a:ext cx="8534400" cy="762000"/>
          </a:xfrm>
        </p:spPr>
        <p:txBody>
          <a:bodyPr>
            <a:normAutofit fontScale="25000" lnSpcReduction="20000"/>
          </a:bodyPr>
          <a:lstStyle/>
          <a:p>
            <a:pPr algn="l"/>
            <a:r>
              <a:rPr lang="en-US" sz="7200" b="1" dirty="0">
                <a:cs typeface="Times New Roman" pitchFamily="18" charset="0"/>
              </a:rPr>
              <a:t>Presenter: DR . Sadia </a:t>
            </a:r>
            <a:r>
              <a:rPr lang="en-US" sz="7200" b="1" dirty="0" err="1">
                <a:cs typeface="Times New Roman" pitchFamily="18" charset="0"/>
              </a:rPr>
              <a:t>Baqir</a:t>
            </a:r>
            <a:endParaRPr lang="en-US" sz="7200" b="1" dirty="0">
              <a:cs typeface="Times New Roman" pitchFamily="18" charset="0"/>
            </a:endParaRPr>
          </a:p>
          <a:p>
            <a:pPr algn="l"/>
            <a:r>
              <a:rPr lang="en-US" sz="7200" b="1" dirty="0">
                <a:cs typeface="Times New Roman" pitchFamily="18" charset="0"/>
              </a:rPr>
              <a:t>(APWMO )                                                                                                                  Date: 24-2-25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4200" y="283028"/>
            <a:ext cx="1204686" cy="1007405"/>
          </a:xfrm>
          <a:prstGeom prst="rect">
            <a:avLst/>
          </a:prstGeom>
          <a:noFill/>
          <a:ln>
            <a:noFill/>
          </a:ln>
        </p:spPr>
      </p:pic>
      <p:pic>
        <p:nvPicPr>
          <p:cNvPr id="7" name="Picture 6">
            <a:extLst>
              <a:ext uri="{FF2B5EF4-FFF2-40B4-BE49-F238E27FC236}">
                <a16:creationId xmlns:a16="http://schemas.microsoft.com/office/drawing/2014/main" id="{ADC27A14-9900-4DDC-ABA6-1121039B0AD0}"/>
              </a:ext>
            </a:extLst>
          </p:cNvPr>
          <p:cNvPicPr>
            <a:picLocks noChangeAspect="1"/>
          </p:cNvPicPr>
          <p:nvPr/>
        </p:nvPicPr>
        <p:blipFill rotWithShape="1">
          <a:blip r:embed="rId5"/>
          <a:srcRect l="31667" t="15926" r="31666" b="8422"/>
          <a:stretch/>
        </p:blipFill>
        <p:spPr>
          <a:xfrm>
            <a:off x="3505200" y="2834213"/>
            <a:ext cx="3352800" cy="3891167"/>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
        <p:nvSpPr>
          <p:cNvPr id="7" name="Title 2"/>
          <p:cNvSpPr txBox="1">
            <a:spLocks/>
          </p:cNvSpPr>
          <p:nvPr/>
        </p:nvSpPr>
        <p:spPr>
          <a:xfrm>
            <a:off x="152401"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Clinical Correlates</a:t>
            </a:r>
          </a:p>
        </p:txBody>
      </p:sp>
      <p:sp>
        <p:nvSpPr>
          <p:cNvPr id="4" name="Content Placeholder 3">
            <a:extLst>
              <a:ext uri="{FF2B5EF4-FFF2-40B4-BE49-F238E27FC236}">
                <a16:creationId xmlns:a16="http://schemas.microsoft.com/office/drawing/2014/main" id="{F2172A08-E19A-45EC-B917-222F78E01C6D}"/>
              </a:ext>
            </a:extLst>
          </p:cNvPr>
          <p:cNvSpPr>
            <a:spLocks noGrp="1"/>
          </p:cNvSpPr>
          <p:nvPr>
            <p:ph idx="1"/>
          </p:nvPr>
        </p:nvSpPr>
        <p:spPr/>
        <p:txBody>
          <a:bodyPr>
            <a:normAutofit/>
          </a:bodyPr>
          <a:lstStyle/>
          <a:p>
            <a:r>
              <a:rPr lang="en-US" sz="3200" b="1" dirty="0"/>
              <a:t>Glomerulonephritis</a:t>
            </a:r>
          </a:p>
          <a:p>
            <a:r>
              <a:rPr lang="en-US" sz="2800" dirty="0"/>
              <a:t>Degenerative changes observed in podocytes and the glomerular basement membrane</a:t>
            </a:r>
            <a:r>
              <a:rPr lang="en-US" sz="2800" b="1" dirty="0"/>
              <a:t>.</a:t>
            </a:r>
          </a:p>
          <a:p>
            <a:r>
              <a:rPr lang="en-US" sz="2800" dirty="0"/>
              <a:t>It affects the filtration process of the kidney</a:t>
            </a:r>
          </a:p>
          <a:p>
            <a:r>
              <a:rPr lang="en-US" sz="2800" dirty="0"/>
              <a:t>Occurs in diabetic patients having uncontrolled blood sugar .</a:t>
            </a:r>
          </a:p>
          <a:p>
            <a:r>
              <a:rPr lang="en-US" sz="2800" dirty="0"/>
              <a:t>More proteins are released into urine leading to kidney failure.</a:t>
            </a:r>
          </a:p>
        </p:txBody>
      </p:sp>
      <p:sp>
        <p:nvSpPr>
          <p:cNvPr id="9" name="Slide Number Placeholder 8"/>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3274749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D2275A-743B-4A63-8CCF-CE13894FC89F}"/>
              </a:ext>
            </a:extLst>
          </p:cNvPr>
          <p:cNvSpPr>
            <a:spLocks noGrp="1"/>
          </p:cNvSpPr>
          <p:nvPr>
            <p:ph type="title"/>
          </p:nvPr>
        </p:nvSpPr>
        <p:spPr/>
        <p:txBody>
          <a:bodyPr>
            <a:normAutofit/>
          </a:bodyPr>
          <a:lstStyle/>
          <a:p>
            <a:r>
              <a:rPr lang="en-US" sz="3600" b="1" dirty="0"/>
              <a:t>Interactive session</a:t>
            </a:r>
          </a:p>
        </p:txBody>
      </p:sp>
      <p:sp>
        <p:nvSpPr>
          <p:cNvPr id="3" name="Content Placeholder 2">
            <a:extLst>
              <a:ext uri="{FF2B5EF4-FFF2-40B4-BE49-F238E27FC236}">
                <a16:creationId xmlns:a16="http://schemas.microsoft.com/office/drawing/2014/main" id="{E5DF4237-DA54-4C3F-891B-AC12DA94C340}"/>
              </a:ext>
            </a:extLst>
          </p:cNvPr>
          <p:cNvSpPr>
            <a:spLocks noGrp="1"/>
          </p:cNvSpPr>
          <p:nvPr>
            <p:ph idx="1"/>
          </p:nvPr>
        </p:nvSpPr>
        <p:spPr>
          <a:xfrm>
            <a:off x="152400" y="1828800"/>
            <a:ext cx="8991600" cy="5029199"/>
          </a:xfrm>
        </p:spPr>
        <p:txBody>
          <a:bodyPr>
            <a:normAutofit/>
          </a:bodyPr>
          <a:lstStyle/>
          <a:p>
            <a:r>
              <a:rPr lang="en-US" sz="2800" dirty="0"/>
              <a:t>The most characteristic histological finding is </a:t>
            </a:r>
            <a:r>
              <a:rPr lang="en-US" sz="2800" b="1" dirty="0"/>
              <a:t>"hypercellular glomeruli </a:t>
            </a:r>
          </a:p>
          <a:p>
            <a:r>
              <a:rPr lang="en-US" sz="2800" b="1" dirty="0"/>
              <a:t>due to proliferation of mesangial and endothelial cells, along with neutrophilic infiltration."</a:t>
            </a:r>
            <a:endParaRPr lang="en-US" sz="2800" dirty="0"/>
          </a:p>
          <a:p>
            <a:r>
              <a:rPr lang="en-US" sz="2800" dirty="0"/>
              <a:t>In post-streptococcal glomerulonephritis, light microscopy typically shows</a:t>
            </a:r>
          </a:p>
          <a:p>
            <a:r>
              <a:rPr lang="en-US" sz="2800" dirty="0"/>
              <a:t> </a:t>
            </a:r>
            <a:r>
              <a:rPr lang="en-US" sz="2800" b="1" dirty="0"/>
              <a:t>enlarged, hypercellular glomeruli</a:t>
            </a:r>
            <a:r>
              <a:rPr lang="en-US" sz="2800" dirty="0"/>
              <a:t>,</a:t>
            </a:r>
          </a:p>
          <a:p>
            <a:r>
              <a:rPr lang="en-US" sz="2800" dirty="0"/>
              <a:t> and immunofluorescence often reveals </a:t>
            </a:r>
            <a:r>
              <a:rPr lang="en-US" sz="2800" b="1" dirty="0"/>
              <a:t>granular ("starry sky") deposits of IgG, IgM, and C3</a:t>
            </a:r>
            <a:r>
              <a:rPr lang="en-US" sz="2800" dirty="0"/>
              <a:t> along the basement membrane and </a:t>
            </a:r>
            <a:r>
              <a:rPr lang="en-US" sz="2800" dirty="0" err="1"/>
              <a:t>mesangium</a:t>
            </a:r>
            <a:r>
              <a:rPr lang="en-US" sz="2800" dirty="0"/>
              <a:t>.</a:t>
            </a:r>
          </a:p>
          <a:p>
            <a:endParaRPr lang="en-US" dirty="0"/>
          </a:p>
        </p:txBody>
      </p:sp>
      <p:sp>
        <p:nvSpPr>
          <p:cNvPr id="5" name="Slide Number Placeholder 4">
            <a:extLst>
              <a:ext uri="{FF2B5EF4-FFF2-40B4-BE49-F238E27FC236}">
                <a16:creationId xmlns:a16="http://schemas.microsoft.com/office/drawing/2014/main" id="{80F8E698-3827-4C47-AAAD-8A4185457F03}"/>
              </a:ext>
            </a:extLst>
          </p:cNvPr>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47605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458200" cy="1143000"/>
          </a:xfrm>
        </p:spPr>
        <p:txBody>
          <a:bodyPr>
            <a:noAutofit/>
          </a:bodyPr>
          <a:lstStyle/>
          <a:p>
            <a:r>
              <a:rPr lang="en-US" sz="1600" b="1" dirty="0"/>
              <a:t>CTGF in kidney fibrosis and glomerulonephritis</a:t>
            </a:r>
            <a:br>
              <a:rPr lang="en-US" sz="1600" b="1" dirty="0"/>
            </a:br>
            <a:r>
              <a:rPr lang="en-US" sz="1600" dirty="0"/>
              <a:t>Review</a:t>
            </a:r>
            <a:br>
              <a:rPr lang="en-US" sz="1600" dirty="0"/>
            </a:br>
            <a:r>
              <a:rPr lang="en-US" sz="1600" dirty="0">
                <a:hlinkClick r:id="rId3"/>
              </a:rPr>
              <a:t>Open access</a:t>
            </a:r>
            <a:br>
              <a:rPr lang="en-US" sz="1600" dirty="0"/>
            </a:br>
            <a:r>
              <a:rPr lang="en-US" sz="1600" dirty="0"/>
              <a:t>Published: 06 August 2018</a:t>
            </a:r>
            <a:br>
              <a:rPr lang="en-US" sz="1600" dirty="0"/>
            </a:br>
            <a:r>
              <a:rPr lang="en-US" sz="1600" dirty="0"/>
              <a:t>Volume 38, article number 14, (2018)</a:t>
            </a:r>
            <a:br>
              <a:rPr lang="en-US" sz="1600" dirty="0"/>
            </a:br>
            <a:r>
              <a:rPr lang="en-US" sz="1600" dirty="0">
                <a:hlinkClick r:id="rId4"/>
              </a:rPr>
              <a:t>Cite this article</a:t>
            </a:r>
            <a:br>
              <a:rPr lang="en-US" sz="1600" dirty="0"/>
            </a:br>
            <a:endParaRPr lang="en-US" sz="1600" b="1" dirty="0">
              <a:latin typeface="+mn-lt"/>
            </a:endParaRPr>
          </a:p>
        </p:txBody>
      </p:sp>
      <p:sp>
        <p:nvSpPr>
          <p:cNvPr id="14" name="Slide Number Placeholder 13"/>
          <p:cNvSpPr>
            <a:spLocks noGrp="1"/>
          </p:cNvSpPr>
          <p:nvPr>
            <p:ph type="sldNum" sz="quarter" idx="12"/>
          </p:nvPr>
        </p:nvSpPr>
        <p:spPr/>
        <p:txBody>
          <a:bodyPr/>
          <a:lstStyle/>
          <a:p>
            <a:fld id="{B6F15528-21DE-4FAA-801E-634DDDAF4B2B}" type="slidenum">
              <a:rPr lang="en-US" smtClean="0"/>
              <a:pPr/>
              <a:t>22</a:t>
            </a:fld>
            <a:endParaRPr lang="en-US"/>
          </a:p>
        </p:txBody>
      </p:sp>
      <p:sp>
        <p:nvSpPr>
          <p:cNvPr id="8" name="Round Same Side Corner Rectangle 4"/>
          <p:cNvSpPr/>
          <p:nvPr/>
        </p:nvSpPr>
        <p:spPr>
          <a:xfrm>
            <a:off x="6755812" y="0"/>
            <a:ext cx="2341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Research Article</a:t>
            </a:r>
            <a:endParaRPr lang="en-GB" sz="2300" kern="1200" dirty="0">
              <a:solidFill>
                <a:schemeClr val="tx1"/>
              </a:solidFill>
            </a:endParaRPr>
          </a:p>
        </p:txBody>
      </p:sp>
      <p:sp>
        <p:nvSpPr>
          <p:cNvPr id="10"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3600" b="1" dirty="0">
              <a:latin typeface="+mn-lt"/>
            </a:endParaRPr>
          </a:p>
        </p:txBody>
      </p:sp>
      <p:sp>
        <p:nvSpPr>
          <p:cNvPr id="7"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
        <p:nvSpPr>
          <p:cNvPr id="4" name="Content Placeholder 3">
            <a:extLst>
              <a:ext uri="{FF2B5EF4-FFF2-40B4-BE49-F238E27FC236}">
                <a16:creationId xmlns:a16="http://schemas.microsoft.com/office/drawing/2014/main" id="{018737F2-D731-4547-BE5C-D8B2FC20BBB8}"/>
              </a:ext>
            </a:extLst>
          </p:cNvPr>
          <p:cNvSpPr>
            <a:spLocks noGrp="1"/>
          </p:cNvSpPr>
          <p:nvPr>
            <p:ph idx="1"/>
          </p:nvPr>
        </p:nvSpPr>
        <p:spPr>
          <a:xfrm>
            <a:off x="304800" y="1828800"/>
            <a:ext cx="8382000" cy="4876800"/>
          </a:xfrm>
        </p:spPr>
        <p:txBody>
          <a:bodyPr>
            <a:normAutofit fontScale="40000" lnSpcReduction="20000"/>
          </a:bodyPr>
          <a:lstStyle/>
          <a:p>
            <a:r>
              <a:rPr lang="en-US" b="1" dirty="0"/>
              <a:t>Abstract</a:t>
            </a:r>
          </a:p>
          <a:p>
            <a:r>
              <a:rPr lang="en-US" b="1" dirty="0"/>
              <a:t>Background</a:t>
            </a:r>
          </a:p>
          <a:p>
            <a:r>
              <a:rPr lang="en-US" dirty="0"/>
              <a:t>Glomerulonephritis, which causes inflammation in glomeruli, is a common cause of end-stage renal failure. Severe and prolonged inflammation can damage glomeruli and lead to kidney fibrosis. Connective tissue growth factor (CTGF) is a member of the CCN matricellular protein family, consisting of four domains, that regulates the signaling of other growth factors and promotes kidney fibrosis.</a:t>
            </a:r>
          </a:p>
          <a:p>
            <a:r>
              <a:rPr lang="en-US" b="1" dirty="0"/>
              <a:t>Main body of the abstract</a:t>
            </a:r>
          </a:p>
          <a:p>
            <a:r>
              <a:rPr lang="en-US" dirty="0"/>
              <a:t>CTGF can simultaneously interact with several factors with its four domains. The microenvironment differs depending on the types of cells and tissues and differentiation stages of these cells. The diverse biological actions of CTGF on various types of cells and tissues depend on this difference in microenvironment. In the kidney, CTGF is expressed at low levels in normal condition and its expression is upregulated by kidney fibrosis. CTGF expression is known to be upregulated in the extra-capillary and mesangial lesions of glomerulonephritis in human kidney biopsy samples. In addition to involvement in fibrosis, CTGF modulates the expression of inflammatory mediators, including cytokines and chemokines, through distinct signaling pathways, in various cell systems. In anti-glomerular basement membrane (GBM) glomerulonephritis, systemic CTGF knockout (Rosa-CTGF </a:t>
            </a:r>
            <a:r>
              <a:rPr lang="en-US" dirty="0" err="1"/>
              <a:t>cKO</a:t>
            </a:r>
            <a:r>
              <a:rPr lang="en-US" dirty="0"/>
              <a:t>) mice exhibit 50% reduction of proteinuria and decreased crescent formation and mesangial expansion compared with control mice. In addition to fibrotic markers, the glomerular mRNA expression of </a:t>
            </a:r>
            <a:r>
              <a:rPr lang="en-US" i="1" dirty="0"/>
              <a:t>Ccl2</a:t>
            </a:r>
            <a:r>
              <a:rPr lang="en-US" dirty="0"/>
              <a:t> is increased in the control mice with anti-GBM glomerulonephritis, and this increase is reduced in Rosa-CTGF </a:t>
            </a:r>
            <a:r>
              <a:rPr lang="en-US" dirty="0" err="1"/>
              <a:t>cKO</a:t>
            </a:r>
            <a:r>
              <a:rPr lang="en-US" dirty="0"/>
              <a:t> mice with nephritis. Accumulation of MAC2-positive cells in glomeruli is also reduced in Rosa-CTGF </a:t>
            </a:r>
            <a:r>
              <a:rPr lang="en-US" dirty="0" err="1"/>
              <a:t>cKO</a:t>
            </a:r>
            <a:r>
              <a:rPr lang="en-US" dirty="0"/>
              <a:t> mice. These results suggest that CTGF may be required for the upregulation of </a:t>
            </a:r>
            <a:r>
              <a:rPr lang="en-US" i="1" dirty="0"/>
              <a:t>Ccl2</a:t>
            </a:r>
            <a:r>
              <a:rPr lang="en-US" dirty="0"/>
              <a:t> expression not only in anti-GBM glomerulonephritis but also in other types of glomerulonephritis, such as IgA nephropathy; CTGF expression and accumulation of macrophages in the mesangial area have been documented in these glomerular diseases. CTGF induces the expression of inflammatory mediators and promotes cell adhesion.</a:t>
            </a:r>
          </a:p>
          <a:p>
            <a:r>
              <a:rPr lang="en-US" b="1" dirty="0"/>
              <a:t>Short conclusion</a:t>
            </a:r>
          </a:p>
          <a:p>
            <a:r>
              <a:rPr lang="en-US" dirty="0">
                <a:highlight>
                  <a:srgbClr val="FFFF00"/>
                </a:highlight>
              </a:rPr>
              <a:t>CTGF plays an important role in the development of glomerulonephritis by inducing the inflammatory process. CTGF is a potentiate target for the treatment of glomerulonephritis.</a:t>
            </a:r>
          </a:p>
          <a:p>
            <a:pPr marL="0" indent="0">
              <a:buNone/>
            </a:pPr>
            <a:endParaRPr lang="en-US" b="1" dirty="0">
              <a:highlight>
                <a:srgbClr val="FFFF00"/>
              </a:highlight>
            </a:endParaRPr>
          </a:p>
          <a:p>
            <a:endParaRPr lang="en-US" dirty="0"/>
          </a:p>
        </p:txBody>
      </p:sp>
    </p:spTree>
    <p:extLst>
      <p:ext uri="{BB962C8B-B14F-4D97-AF65-F5344CB8AC3E}">
        <p14:creationId xmlns:p14="http://schemas.microsoft.com/office/powerpoint/2010/main" val="2167158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Learning Resources</a:t>
            </a:r>
            <a:endParaRPr lang="en-US" sz="3600" b="1" dirty="0">
              <a:latin typeface="+mn-lt"/>
            </a:endParaRPr>
          </a:p>
        </p:txBody>
      </p:sp>
      <p:sp>
        <p:nvSpPr>
          <p:cNvPr id="7" name="Content Placeholder 5"/>
          <p:cNvSpPr txBox="1">
            <a:spLocks/>
          </p:cNvSpPr>
          <p:nvPr/>
        </p:nvSpPr>
        <p:spPr>
          <a:xfrm>
            <a:off x="776514" y="1400628"/>
            <a:ext cx="7986486" cy="61431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Junqueira’s</a:t>
            </a:r>
            <a:r>
              <a:rPr lang="en-US" sz="2800" dirty="0"/>
              <a:t> Basic Histology 13</a:t>
            </a:r>
            <a:r>
              <a:rPr lang="en-US" sz="2800" baseline="30000" dirty="0"/>
              <a:t>th</a:t>
            </a:r>
            <a:r>
              <a:rPr lang="en-US" sz="2800" dirty="0"/>
              <a:t> Edition, Chapter 15, pages 292-295</a:t>
            </a:r>
          </a:p>
          <a:p>
            <a:r>
              <a:rPr lang="en-US" sz="2800" dirty="0"/>
              <a:t>Histology , A text and Atlas by Michael </a:t>
            </a:r>
            <a:r>
              <a:rPr lang="en-US" sz="2800" dirty="0" err="1"/>
              <a:t>H.Ross</a:t>
            </a:r>
            <a:r>
              <a:rPr lang="en-US" sz="2800" dirty="0"/>
              <a:t> 7</a:t>
            </a:r>
            <a:r>
              <a:rPr lang="en-US" sz="2800" baseline="30000" dirty="0"/>
              <a:t>th</a:t>
            </a:r>
            <a:r>
              <a:rPr lang="en-US" sz="2800" dirty="0"/>
              <a:t> Edition, Chapter 16, pages 529-533</a:t>
            </a:r>
          </a:p>
          <a:p>
            <a:r>
              <a:rPr lang="en-US" sz="2800" dirty="0" err="1"/>
              <a:t>DiFiore's</a:t>
            </a:r>
            <a:r>
              <a:rPr lang="en-US" sz="2800" dirty="0"/>
              <a:t> Atlas of Histology with Functional Correlations 11</a:t>
            </a:r>
            <a:r>
              <a:rPr lang="en-US" sz="2800" baseline="30000" dirty="0"/>
              <a:t>th</a:t>
            </a:r>
            <a:r>
              <a:rPr lang="en-US" sz="2800" dirty="0"/>
              <a:t> Edition, Chapter 11, pages 239-243</a:t>
            </a:r>
          </a:p>
          <a:p>
            <a:r>
              <a:rPr lang="en-US" sz="2800" dirty="0"/>
              <a:t>Google images</a:t>
            </a:r>
          </a:p>
          <a:p>
            <a:pPr marL="0" indent="0">
              <a:buNone/>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915695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2514600"/>
            <a:ext cx="5029200" cy="1143000"/>
          </a:xfrm>
        </p:spPr>
        <p:txBody>
          <a:bodyPr>
            <a:normAutofit/>
          </a:bodyPr>
          <a:lstStyle/>
          <a:p>
            <a:pPr algn="ctr"/>
            <a:r>
              <a:rPr lang="en-US" sz="5400" b="1" dirty="0">
                <a:latin typeface="+mn-lt"/>
              </a:rPr>
              <a:t>THANK YOU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354827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56E36F-AA30-487B-BFA9-8769FB1DC23F}"/>
              </a:ext>
            </a:extLst>
          </p:cNvPr>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5" name="Content Placeholder 4">
            <a:extLst>
              <a:ext uri="{FF2B5EF4-FFF2-40B4-BE49-F238E27FC236}">
                <a16:creationId xmlns:a16="http://schemas.microsoft.com/office/drawing/2014/main" id="{258DA817-BB4D-4123-9F38-CB3FA84EB5A6}"/>
              </a:ext>
            </a:extLst>
          </p:cNvPr>
          <p:cNvPicPr>
            <a:picLocks noChangeAspect="1"/>
          </p:cNvPicPr>
          <p:nvPr/>
        </p:nvPicPr>
        <p:blipFill rotWithShape="1">
          <a:blip r:embed="rId2"/>
          <a:srcRect l="23645" t="29729" r="21182" b="8865"/>
          <a:stretch/>
        </p:blipFill>
        <p:spPr>
          <a:xfrm>
            <a:off x="304799" y="533400"/>
            <a:ext cx="8534397" cy="5715000"/>
          </a:xfrm>
          <a:prstGeom prst="rect">
            <a:avLst/>
          </a:prstGeom>
        </p:spPr>
      </p:pic>
    </p:spTree>
    <p:extLst>
      <p:ext uri="{BB962C8B-B14F-4D97-AF65-F5344CB8AC3E}">
        <p14:creationId xmlns:p14="http://schemas.microsoft.com/office/powerpoint/2010/main" val="3344621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20762"/>
            <a:ext cx="8286750" cy="5943600"/>
          </a:xfrm>
        </p:spPr>
        <p:txBody>
          <a:bodyPr>
            <a:normAutofit/>
          </a:bodyPr>
          <a:lstStyle/>
          <a:p>
            <a:pPr marL="0" indent="0" algn="just">
              <a:buNone/>
            </a:pPr>
            <a:r>
              <a:rPr lang="en-US" sz="3000" dirty="0"/>
              <a:t>At the end of this session, students should be able to:</a:t>
            </a:r>
          </a:p>
          <a:p>
            <a:pPr marL="0" indent="0">
              <a:lnSpc>
                <a:spcPct val="80000"/>
              </a:lnSpc>
            </a:pPr>
            <a:r>
              <a:rPr lang="en-US" altLang="en-US" sz="3000" dirty="0"/>
              <a:t>Focus &amp; Identify the histological slide of the Kidney.</a:t>
            </a:r>
          </a:p>
          <a:p>
            <a:pPr marL="0" indent="0">
              <a:lnSpc>
                <a:spcPct val="80000"/>
              </a:lnSpc>
            </a:pPr>
            <a:r>
              <a:rPr lang="en-US" altLang="en-US" sz="3000" dirty="0"/>
              <a:t> Illustrate the microscopic picture of the Kidney.</a:t>
            </a:r>
          </a:p>
          <a:p>
            <a:pPr marL="0" indent="0">
              <a:lnSpc>
                <a:spcPct val="80000"/>
              </a:lnSpc>
            </a:pPr>
            <a:r>
              <a:rPr lang="en-US" altLang="en-US" sz="3000" dirty="0"/>
              <a:t> List two points of identification of the kidney.</a:t>
            </a:r>
          </a:p>
          <a:p>
            <a:pPr marL="0" indent="0">
              <a:lnSpc>
                <a:spcPct val="80000"/>
              </a:lnSpc>
              <a:spcBef>
                <a:spcPts val="50"/>
              </a:spcBef>
              <a:spcAft>
                <a:spcPts val="50"/>
              </a:spcAft>
            </a:pPr>
            <a:r>
              <a:rPr lang="en-US" altLang="en-US" sz="3000" dirty="0"/>
              <a:t> Correlate clinical(Vertical integration).</a:t>
            </a:r>
          </a:p>
          <a:p>
            <a:pPr marL="0" indent="0">
              <a:lnSpc>
                <a:spcPct val="80000"/>
              </a:lnSpc>
              <a:spcBef>
                <a:spcPts val="50"/>
              </a:spcBef>
              <a:spcAft>
                <a:spcPts val="50"/>
              </a:spcAft>
            </a:pPr>
            <a:r>
              <a:rPr lang="en-US" altLang="en-US" sz="3000" dirty="0"/>
              <a:t>Read research articles related to the topic. </a:t>
            </a:r>
          </a:p>
          <a:p>
            <a:pPr marL="0" indent="0">
              <a:lnSpc>
                <a:spcPct val="80000"/>
              </a:lnSpc>
              <a:spcBef>
                <a:spcPts val="50"/>
              </a:spcBef>
              <a:spcAft>
                <a:spcPts val="50"/>
              </a:spcAft>
            </a:pPr>
            <a:endParaRPr lang="en-US" sz="3000" dirty="0">
              <a:solidFill>
                <a:srgbClr val="000000"/>
              </a:solidFill>
              <a:ea typeface="MS Mincho"/>
            </a:endParaRPr>
          </a:p>
          <a:p>
            <a:pPr lvl="0">
              <a:spcBef>
                <a:spcPts val="0"/>
              </a:spcBef>
              <a:buFont typeface="Symbol"/>
              <a:buChar char=""/>
            </a:pPr>
            <a:endParaRPr lang="en-US" sz="3000" dirty="0">
              <a:ea typeface="MS Mincho"/>
            </a:endParaRPr>
          </a:p>
          <a:p>
            <a:pPr marL="0" indent="0">
              <a:buNone/>
            </a:pPr>
            <a:endParaRPr lang="en-US" dirty="0"/>
          </a:p>
          <a:p>
            <a:endParaRPr lang="en-US" dirty="0"/>
          </a:p>
        </p:txBody>
      </p:sp>
      <p:sp>
        <p:nvSpPr>
          <p:cNvPr id="4" name="Title 1"/>
          <p:cNvSpPr txBox="1">
            <a:spLocks/>
          </p:cNvSpPr>
          <p:nvPr/>
        </p:nvSpPr>
        <p:spPr>
          <a:xfrm>
            <a:off x="-381000" y="-32183"/>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7042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45CE-E4F9-4390-8042-A4178D7F5BF5}"/>
              </a:ext>
            </a:extLst>
          </p:cNvPr>
          <p:cNvSpPr>
            <a:spLocks noGrp="1"/>
          </p:cNvSpPr>
          <p:nvPr>
            <p:ph type="title"/>
          </p:nvPr>
        </p:nvSpPr>
        <p:spPr/>
        <p:txBody>
          <a:bodyPr/>
          <a:lstStyle/>
          <a:p>
            <a:r>
              <a:rPr lang="en-US" altLang="en-US" b="1" dirty="0"/>
              <a:t>Skill Lab Assessment</a:t>
            </a:r>
            <a:endParaRPr lang="en-US" dirty="0"/>
          </a:p>
        </p:txBody>
      </p:sp>
      <p:sp>
        <p:nvSpPr>
          <p:cNvPr id="3" name="Content Placeholder 2">
            <a:extLst>
              <a:ext uri="{FF2B5EF4-FFF2-40B4-BE49-F238E27FC236}">
                <a16:creationId xmlns:a16="http://schemas.microsoft.com/office/drawing/2014/main" id="{1193D0FC-993E-4955-B524-EC3E43005D2A}"/>
              </a:ext>
            </a:extLst>
          </p:cNvPr>
          <p:cNvSpPr>
            <a:spLocks noGrp="1"/>
          </p:cNvSpPr>
          <p:nvPr>
            <p:ph sz="half" idx="1"/>
          </p:nvPr>
        </p:nvSpPr>
        <p:spPr>
          <a:xfrm>
            <a:off x="152400" y="1219200"/>
            <a:ext cx="4343400" cy="5638800"/>
          </a:xfrm>
        </p:spPr>
        <p:txBody>
          <a:bodyPr>
            <a:normAutofit fontScale="70000" lnSpcReduction="20000"/>
          </a:bodyPr>
          <a:lstStyle/>
          <a:p>
            <a:r>
              <a:rPr lang="en-US" sz="2300" b="1" dirty="0"/>
              <a:t>1-Which part of the nephron is typically NOT found in the kidney cortex?</a:t>
            </a:r>
            <a:br>
              <a:rPr lang="en-US" sz="2300" dirty="0"/>
            </a:br>
            <a:r>
              <a:rPr lang="en-US" sz="2300" dirty="0"/>
              <a:t>A. Proximal convoluted tubule</a:t>
            </a:r>
            <a:br>
              <a:rPr lang="en-US" sz="2300" dirty="0"/>
            </a:br>
            <a:r>
              <a:rPr lang="en-US" sz="2300" dirty="0"/>
              <a:t>B. Distal convoluted tubule</a:t>
            </a:r>
            <a:br>
              <a:rPr lang="en-US" sz="2300" dirty="0"/>
            </a:br>
            <a:r>
              <a:rPr lang="en-US" sz="2300" dirty="0"/>
              <a:t>C. Loop of Henle (thin segment)</a:t>
            </a:r>
            <a:br>
              <a:rPr lang="en-US" sz="2300" dirty="0"/>
            </a:br>
            <a:r>
              <a:rPr lang="en-US" sz="2300" dirty="0"/>
              <a:t>D. Glomerulus</a:t>
            </a:r>
            <a:br>
              <a:rPr lang="en-US" sz="2300" dirty="0"/>
            </a:br>
            <a:r>
              <a:rPr lang="en-US" sz="2300" dirty="0"/>
              <a:t>E. Bowman's capsule</a:t>
            </a:r>
            <a:br>
              <a:rPr lang="en-US" sz="2300" dirty="0"/>
            </a:br>
            <a:r>
              <a:rPr lang="en-US" sz="2300" b="1" dirty="0"/>
              <a:t>2- What is the main function of the juxtamedullary nephron?</a:t>
            </a:r>
            <a:br>
              <a:rPr lang="en-US" sz="2300" dirty="0"/>
            </a:br>
            <a:r>
              <a:rPr lang="en-US" sz="2300" dirty="0"/>
              <a:t>A. Reabsorption of glucose</a:t>
            </a:r>
            <a:br>
              <a:rPr lang="en-US" sz="2300" dirty="0"/>
            </a:br>
            <a:r>
              <a:rPr lang="en-US" sz="2300" dirty="0"/>
              <a:t>B. Secretion of hydrogen ions</a:t>
            </a:r>
            <a:br>
              <a:rPr lang="en-US" sz="2300" dirty="0"/>
            </a:br>
            <a:r>
              <a:rPr lang="en-US" sz="2300" dirty="0"/>
              <a:t>C. Concentration of urine</a:t>
            </a:r>
            <a:br>
              <a:rPr lang="en-US" sz="2300" dirty="0"/>
            </a:br>
            <a:r>
              <a:rPr lang="en-US" sz="2300" dirty="0"/>
              <a:t>D. Filtration of blood</a:t>
            </a:r>
            <a:br>
              <a:rPr lang="en-US" sz="2300" dirty="0"/>
            </a:br>
            <a:r>
              <a:rPr lang="en-US" sz="2300" dirty="0"/>
              <a:t>E. Activation of vitamin D</a:t>
            </a:r>
            <a:br>
              <a:rPr lang="en-US" sz="2300" dirty="0"/>
            </a:br>
            <a:r>
              <a:rPr lang="en-US" sz="2300" b="1" dirty="0"/>
              <a:t>3- What distinguishes the proximal convoluted tubule (PCT) from the distal convoluted tubule (DCT) histologically?</a:t>
            </a:r>
            <a:br>
              <a:rPr lang="en-US" sz="2300" dirty="0"/>
            </a:br>
            <a:r>
              <a:rPr lang="en-US" sz="2300" dirty="0"/>
              <a:t>A. PCT has a wider lumen</a:t>
            </a:r>
            <a:br>
              <a:rPr lang="en-US" sz="2300" dirty="0"/>
            </a:br>
            <a:r>
              <a:rPr lang="en-US" sz="2300" dirty="0"/>
              <a:t>B. PCT has more mitochondria</a:t>
            </a:r>
            <a:br>
              <a:rPr lang="en-US" sz="2300" dirty="0"/>
            </a:br>
            <a:r>
              <a:rPr lang="en-US" sz="2300" dirty="0"/>
              <a:t>C. PCT has a brush border (microvilli)</a:t>
            </a:r>
            <a:br>
              <a:rPr lang="en-US" sz="2300" dirty="0"/>
            </a:br>
            <a:r>
              <a:rPr lang="en-US" sz="2300" dirty="0"/>
              <a:t>D. DCT has cuboidal epithelium</a:t>
            </a:r>
            <a:br>
              <a:rPr lang="en-US" sz="2300" dirty="0"/>
            </a:br>
            <a:r>
              <a:rPr lang="en-US" sz="2300" dirty="0"/>
              <a:t>E. DCT is surrounded by podocytes</a:t>
            </a:r>
            <a:br>
              <a:rPr lang="en-US" sz="2300" dirty="0"/>
            </a:br>
            <a:endParaRPr lang="en-US" sz="2300" dirty="0"/>
          </a:p>
          <a:p>
            <a:endParaRPr lang="en-US" sz="1600" dirty="0"/>
          </a:p>
        </p:txBody>
      </p:sp>
      <p:sp>
        <p:nvSpPr>
          <p:cNvPr id="4" name="Content Placeholder 3">
            <a:extLst>
              <a:ext uri="{FF2B5EF4-FFF2-40B4-BE49-F238E27FC236}">
                <a16:creationId xmlns:a16="http://schemas.microsoft.com/office/drawing/2014/main" id="{29674689-03D2-47A1-8C56-D2715932046C}"/>
              </a:ext>
            </a:extLst>
          </p:cNvPr>
          <p:cNvSpPr>
            <a:spLocks noGrp="1"/>
          </p:cNvSpPr>
          <p:nvPr>
            <p:ph sz="half" idx="2"/>
          </p:nvPr>
        </p:nvSpPr>
        <p:spPr>
          <a:xfrm>
            <a:off x="4800600" y="1219200"/>
            <a:ext cx="3886199" cy="4906963"/>
          </a:xfrm>
        </p:spPr>
        <p:txBody>
          <a:bodyPr>
            <a:normAutofit fontScale="70000" lnSpcReduction="20000"/>
          </a:bodyPr>
          <a:lstStyle/>
          <a:p>
            <a:pPr marL="0" indent="0">
              <a:buNone/>
            </a:pPr>
            <a:r>
              <a:rPr lang="en-US" sz="2100" b="1" dirty="0"/>
              <a:t>4-Which hormone increases water permeability in the collecting ducts of the kidney?</a:t>
            </a:r>
            <a:br>
              <a:rPr lang="en-US" sz="2100" dirty="0"/>
            </a:br>
            <a:r>
              <a:rPr lang="en-US" sz="2100" dirty="0"/>
              <a:t>A. Aldosterone</a:t>
            </a:r>
            <a:br>
              <a:rPr lang="en-US" sz="2100" dirty="0"/>
            </a:br>
            <a:r>
              <a:rPr lang="en-US" sz="2100" dirty="0"/>
              <a:t>B. Antidiuretic hormone (ADH)</a:t>
            </a:r>
            <a:br>
              <a:rPr lang="en-US" sz="2100" dirty="0"/>
            </a:br>
            <a:r>
              <a:rPr lang="en-US" sz="2100" dirty="0"/>
              <a:t>C. Renin</a:t>
            </a:r>
            <a:br>
              <a:rPr lang="en-US" sz="2100" dirty="0"/>
            </a:br>
            <a:r>
              <a:rPr lang="en-US" sz="2100" dirty="0"/>
              <a:t>D. Atrial natriuretic peptide (ANP)</a:t>
            </a:r>
            <a:br>
              <a:rPr lang="en-US" sz="2100" dirty="0"/>
            </a:br>
            <a:r>
              <a:rPr lang="en-US" sz="2100" dirty="0"/>
              <a:t>E. Erythropoietin</a:t>
            </a:r>
          </a:p>
          <a:p>
            <a:pPr marL="0" indent="0">
              <a:buNone/>
            </a:pPr>
            <a:r>
              <a:rPr lang="en-US" sz="2100" dirty="0"/>
              <a:t>5-</a:t>
            </a:r>
            <a:r>
              <a:rPr lang="en-US" sz="2100" b="1" dirty="0"/>
              <a:t>Which cells form the visceral layer of Bowman’s capsule?</a:t>
            </a:r>
            <a:br>
              <a:rPr lang="en-US" sz="2100" dirty="0"/>
            </a:br>
            <a:r>
              <a:rPr lang="en-US" sz="2100" dirty="0"/>
              <a:t>A. Endothelial cells</a:t>
            </a:r>
            <a:br>
              <a:rPr lang="en-US" sz="2100" dirty="0"/>
            </a:br>
            <a:r>
              <a:rPr lang="en-US" sz="2100" dirty="0"/>
              <a:t>B. Podocytes</a:t>
            </a:r>
            <a:br>
              <a:rPr lang="en-US" sz="2100" dirty="0"/>
            </a:br>
            <a:r>
              <a:rPr lang="en-US" sz="2100" dirty="0"/>
              <a:t>C. Mesangial cells</a:t>
            </a:r>
            <a:br>
              <a:rPr lang="en-US" sz="2100" dirty="0"/>
            </a:br>
            <a:r>
              <a:rPr lang="en-US" sz="2100" dirty="0"/>
              <a:t>D. Juxtaglomerular cells</a:t>
            </a:r>
            <a:br>
              <a:rPr lang="en-US" sz="2100" dirty="0"/>
            </a:br>
            <a:r>
              <a:rPr lang="en-US" sz="2100" dirty="0"/>
              <a:t>E. Macula </a:t>
            </a:r>
            <a:r>
              <a:rPr lang="en-US" sz="2100" dirty="0" err="1"/>
              <a:t>densa</a:t>
            </a:r>
            <a:endParaRPr lang="en-US" sz="2100" dirty="0"/>
          </a:p>
          <a:p>
            <a:pPr marL="0" indent="0">
              <a:buNone/>
            </a:pPr>
            <a:r>
              <a:rPr lang="en-US" sz="2100" b="1" dirty="0"/>
              <a:t>6-What type of endothelium is found in glomerular capillaries?</a:t>
            </a:r>
            <a:br>
              <a:rPr lang="en-US" sz="2100" dirty="0"/>
            </a:br>
            <a:r>
              <a:rPr lang="en-US" sz="2100" dirty="0"/>
              <a:t>A. Simple squamous</a:t>
            </a:r>
            <a:br>
              <a:rPr lang="en-US" sz="2100" dirty="0"/>
            </a:br>
            <a:r>
              <a:rPr lang="en-US" sz="2100" dirty="0"/>
              <a:t>B. Fenestrated endothelium</a:t>
            </a:r>
            <a:br>
              <a:rPr lang="en-US" sz="2100" dirty="0"/>
            </a:br>
            <a:r>
              <a:rPr lang="en-US" sz="2100" dirty="0"/>
              <a:t>C. Stratified squamous</a:t>
            </a:r>
            <a:br>
              <a:rPr lang="en-US" sz="2100" dirty="0"/>
            </a:br>
            <a:r>
              <a:rPr lang="en-US" sz="2100" dirty="0"/>
              <a:t>D. Continuous endothelium</a:t>
            </a:r>
            <a:br>
              <a:rPr lang="en-US" sz="2100" dirty="0"/>
            </a:br>
            <a:r>
              <a:rPr lang="en-US" sz="2100" dirty="0"/>
              <a:t>E. Sinusoidal endothelium</a:t>
            </a:r>
            <a:br>
              <a:rPr lang="en-US" sz="2100" dirty="0"/>
            </a:br>
            <a:br>
              <a:rPr lang="en-US" sz="1600" dirty="0"/>
            </a:br>
            <a:br>
              <a:rPr lang="en-US" sz="1600" dirty="0"/>
            </a:br>
            <a:endParaRPr lang="en-US" sz="1600" dirty="0"/>
          </a:p>
          <a:p>
            <a:endParaRPr lang="en-US" sz="1600" dirty="0"/>
          </a:p>
        </p:txBody>
      </p:sp>
      <p:sp>
        <p:nvSpPr>
          <p:cNvPr id="5" name="Slide Number Placeholder 4">
            <a:extLst>
              <a:ext uri="{FF2B5EF4-FFF2-40B4-BE49-F238E27FC236}">
                <a16:creationId xmlns:a16="http://schemas.microsoft.com/office/drawing/2014/main" id="{E3E52E30-432E-4D28-897C-E4F602189754}"/>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0487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32EC-1E4E-4839-8E95-EED056692FF0}"/>
              </a:ext>
            </a:extLst>
          </p:cNvPr>
          <p:cNvSpPr>
            <a:spLocks noGrp="1"/>
          </p:cNvSpPr>
          <p:nvPr>
            <p:ph type="title"/>
          </p:nvPr>
        </p:nvSpPr>
        <p:spPr>
          <a:xfrm>
            <a:off x="457200" y="0"/>
            <a:ext cx="8229600" cy="457200"/>
          </a:xfrm>
        </p:spPr>
        <p:txBody>
          <a:bodyPr>
            <a:normAutofit fontScale="90000"/>
          </a:bodyPr>
          <a:lstStyle/>
          <a:p>
            <a:r>
              <a:rPr lang="en-US" altLang="en-US" b="1" dirty="0"/>
              <a:t>Skill Lab Assessment key</a:t>
            </a:r>
            <a:endParaRPr lang="en-US" dirty="0"/>
          </a:p>
        </p:txBody>
      </p:sp>
      <p:sp>
        <p:nvSpPr>
          <p:cNvPr id="3" name="Content Placeholder 2">
            <a:extLst>
              <a:ext uri="{FF2B5EF4-FFF2-40B4-BE49-F238E27FC236}">
                <a16:creationId xmlns:a16="http://schemas.microsoft.com/office/drawing/2014/main" id="{C7A47599-0F37-401C-A59A-3521142E7677}"/>
              </a:ext>
            </a:extLst>
          </p:cNvPr>
          <p:cNvSpPr>
            <a:spLocks noGrp="1"/>
          </p:cNvSpPr>
          <p:nvPr>
            <p:ph sz="half" idx="1"/>
          </p:nvPr>
        </p:nvSpPr>
        <p:spPr>
          <a:xfrm>
            <a:off x="76200" y="1066800"/>
            <a:ext cx="4419600" cy="5791200"/>
          </a:xfrm>
        </p:spPr>
        <p:txBody>
          <a:bodyPr>
            <a:normAutofit/>
          </a:bodyPr>
          <a:lstStyle/>
          <a:p>
            <a:r>
              <a:rPr lang="en-US" sz="1600" b="1" dirty="0"/>
              <a:t>1-Which part of the nephron is typically NOT found in the kidney cortex?</a:t>
            </a:r>
            <a:br>
              <a:rPr lang="en-US" sz="1600" dirty="0"/>
            </a:br>
            <a:r>
              <a:rPr lang="en-US" sz="1600" dirty="0"/>
              <a:t>A. Proximal convoluted tubule</a:t>
            </a:r>
            <a:br>
              <a:rPr lang="en-US" sz="1600" dirty="0"/>
            </a:br>
            <a:r>
              <a:rPr lang="en-US" sz="1600" dirty="0"/>
              <a:t>B. Distal convoluted tubule</a:t>
            </a:r>
            <a:br>
              <a:rPr lang="en-US" sz="1600" dirty="0"/>
            </a:br>
            <a:r>
              <a:rPr lang="en-US" sz="1600" dirty="0"/>
              <a:t>C</a:t>
            </a:r>
            <a:r>
              <a:rPr lang="en-US" sz="1600" b="1" dirty="0">
                <a:solidFill>
                  <a:schemeClr val="tx2"/>
                </a:solidFill>
              </a:rPr>
              <a:t>. Loop of Henle (thin segment</a:t>
            </a:r>
            <a:r>
              <a:rPr lang="en-US" sz="1600" b="1" dirty="0"/>
              <a:t>)</a:t>
            </a:r>
            <a:br>
              <a:rPr lang="en-US" sz="1600" b="1" dirty="0"/>
            </a:br>
            <a:r>
              <a:rPr lang="en-US" sz="1600" dirty="0"/>
              <a:t>D. Glomerulus</a:t>
            </a:r>
            <a:br>
              <a:rPr lang="en-US" sz="1600" dirty="0"/>
            </a:br>
            <a:r>
              <a:rPr lang="en-US" sz="1600" dirty="0"/>
              <a:t>E. Bowman's capsule</a:t>
            </a:r>
            <a:br>
              <a:rPr lang="en-US" sz="1600" dirty="0"/>
            </a:br>
            <a:r>
              <a:rPr lang="en-US" sz="1600" b="1" dirty="0"/>
              <a:t>2- What is the main function of the juxtamedullary nephron?</a:t>
            </a:r>
            <a:br>
              <a:rPr lang="en-US" sz="1600" dirty="0"/>
            </a:br>
            <a:r>
              <a:rPr lang="en-US" sz="1600" dirty="0"/>
              <a:t>A. Reabsorption of glucose</a:t>
            </a:r>
            <a:br>
              <a:rPr lang="en-US" sz="1600" dirty="0"/>
            </a:br>
            <a:r>
              <a:rPr lang="en-US" sz="1600" dirty="0"/>
              <a:t>B. Secretion of hydrogen ions</a:t>
            </a:r>
            <a:br>
              <a:rPr lang="en-US" sz="1600" dirty="0"/>
            </a:br>
            <a:r>
              <a:rPr lang="en-US" sz="1600" dirty="0"/>
              <a:t>C</a:t>
            </a:r>
            <a:r>
              <a:rPr lang="en-US" sz="1600" dirty="0">
                <a:solidFill>
                  <a:schemeClr val="tx2"/>
                </a:solidFill>
              </a:rPr>
              <a:t>. Concentration of urine</a:t>
            </a:r>
            <a:br>
              <a:rPr lang="en-US" sz="1600" dirty="0"/>
            </a:br>
            <a:r>
              <a:rPr lang="en-US" sz="1600" dirty="0"/>
              <a:t>D. Filtration of blood</a:t>
            </a:r>
            <a:br>
              <a:rPr lang="en-US" sz="1600" dirty="0"/>
            </a:br>
            <a:r>
              <a:rPr lang="en-US" sz="1600" dirty="0"/>
              <a:t>E. Activation of vitamin D</a:t>
            </a:r>
            <a:br>
              <a:rPr lang="en-US" sz="1600" dirty="0"/>
            </a:br>
            <a:r>
              <a:rPr lang="en-US" sz="1600" b="1" dirty="0"/>
              <a:t>3- What distinguishes the proximal convoluted tubule (PCT) from the distal convoluted tubule (DCT) histologically?</a:t>
            </a:r>
            <a:br>
              <a:rPr lang="en-US" sz="1600" dirty="0"/>
            </a:br>
            <a:r>
              <a:rPr lang="en-US" sz="1600" dirty="0"/>
              <a:t>A. PCT has a wider lumen</a:t>
            </a:r>
            <a:br>
              <a:rPr lang="en-US" sz="1600" dirty="0"/>
            </a:br>
            <a:r>
              <a:rPr lang="en-US" sz="1600" dirty="0"/>
              <a:t>B. PCT has more mitochondria</a:t>
            </a:r>
            <a:br>
              <a:rPr lang="en-US" sz="1600" dirty="0"/>
            </a:br>
            <a:r>
              <a:rPr lang="en-US" sz="1600" dirty="0">
                <a:solidFill>
                  <a:schemeClr val="tx2"/>
                </a:solidFill>
              </a:rPr>
              <a:t>C. PCT has brush border (microvilli</a:t>
            </a:r>
            <a:r>
              <a:rPr lang="en-US" sz="1600" dirty="0"/>
              <a:t>)</a:t>
            </a:r>
            <a:br>
              <a:rPr lang="en-US" sz="1600" dirty="0"/>
            </a:br>
            <a:r>
              <a:rPr lang="en-US" sz="1600" dirty="0"/>
              <a:t>D. DCT has cuboidal epithelium</a:t>
            </a:r>
            <a:br>
              <a:rPr lang="en-US" sz="1600" dirty="0"/>
            </a:br>
            <a:r>
              <a:rPr lang="en-US" sz="1600" dirty="0"/>
              <a:t>E. DCT is surrounded by podocytes</a:t>
            </a:r>
            <a:br>
              <a:rPr lang="en-US" sz="1600" dirty="0"/>
            </a:br>
            <a:endParaRPr lang="en-US" sz="1600" dirty="0"/>
          </a:p>
        </p:txBody>
      </p:sp>
      <p:sp>
        <p:nvSpPr>
          <p:cNvPr id="4" name="Content Placeholder 3">
            <a:extLst>
              <a:ext uri="{FF2B5EF4-FFF2-40B4-BE49-F238E27FC236}">
                <a16:creationId xmlns:a16="http://schemas.microsoft.com/office/drawing/2014/main" id="{F8356271-83A7-4E87-8250-3840E9A2F1E5}"/>
              </a:ext>
            </a:extLst>
          </p:cNvPr>
          <p:cNvSpPr>
            <a:spLocks noGrp="1"/>
          </p:cNvSpPr>
          <p:nvPr>
            <p:ph sz="half" idx="2"/>
          </p:nvPr>
        </p:nvSpPr>
        <p:spPr>
          <a:xfrm>
            <a:off x="4419600" y="1295400"/>
            <a:ext cx="4267200" cy="5410200"/>
          </a:xfrm>
        </p:spPr>
        <p:txBody>
          <a:bodyPr>
            <a:noAutofit/>
          </a:bodyPr>
          <a:lstStyle/>
          <a:p>
            <a:pPr marL="0" indent="0">
              <a:buNone/>
            </a:pPr>
            <a:r>
              <a:rPr lang="en-US" sz="1600" b="1" dirty="0"/>
              <a:t>4-Which hormone increases water permeability in the collecting ducts of the kidney?</a:t>
            </a:r>
            <a:br>
              <a:rPr lang="en-US" sz="1600" dirty="0"/>
            </a:br>
            <a:r>
              <a:rPr lang="en-US" sz="1600" dirty="0"/>
              <a:t>A. Aldosterone</a:t>
            </a:r>
            <a:br>
              <a:rPr lang="en-US" sz="1600" dirty="0"/>
            </a:br>
            <a:r>
              <a:rPr lang="en-US" sz="1600" dirty="0">
                <a:solidFill>
                  <a:schemeClr val="tx2"/>
                </a:solidFill>
              </a:rPr>
              <a:t>B. Antidiuretic hormone (ADH</a:t>
            </a:r>
            <a:r>
              <a:rPr lang="en-US" sz="1600" dirty="0"/>
              <a:t>)</a:t>
            </a:r>
            <a:br>
              <a:rPr lang="en-US" sz="1600" dirty="0"/>
            </a:br>
            <a:r>
              <a:rPr lang="en-US" sz="1600" dirty="0"/>
              <a:t>C. Renin</a:t>
            </a:r>
            <a:br>
              <a:rPr lang="en-US" sz="1600" dirty="0"/>
            </a:br>
            <a:r>
              <a:rPr lang="en-US" sz="1600" dirty="0"/>
              <a:t>D. Atrial natriuretic peptide (ANP)</a:t>
            </a:r>
            <a:br>
              <a:rPr lang="en-US" sz="1600" dirty="0"/>
            </a:br>
            <a:r>
              <a:rPr lang="en-US" sz="1600" dirty="0"/>
              <a:t>E. Erythropoietin</a:t>
            </a:r>
          </a:p>
          <a:p>
            <a:pPr marL="0" indent="0">
              <a:buNone/>
            </a:pPr>
            <a:r>
              <a:rPr lang="en-US" sz="1600" dirty="0"/>
              <a:t>5-</a:t>
            </a:r>
            <a:r>
              <a:rPr lang="en-US" sz="1600" b="1" dirty="0"/>
              <a:t>Which cells form the visceral layer of Bowman’s capsule?</a:t>
            </a:r>
            <a:br>
              <a:rPr lang="en-US" sz="1600" dirty="0"/>
            </a:br>
            <a:r>
              <a:rPr lang="en-US" sz="1600" dirty="0"/>
              <a:t>A. Endothelial cells</a:t>
            </a:r>
            <a:br>
              <a:rPr lang="en-US" sz="1600" dirty="0"/>
            </a:br>
            <a:r>
              <a:rPr lang="en-US" sz="1600" dirty="0"/>
              <a:t>B. </a:t>
            </a:r>
            <a:r>
              <a:rPr lang="en-US" sz="1600" dirty="0">
                <a:solidFill>
                  <a:schemeClr val="tx2"/>
                </a:solidFill>
              </a:rPr>
              <a:t>Podocytes</a:t>
            </a:r>
            <a:br>
              <a:rPr lang="en-US" sz="1600" dirty="0"/>
            </a:br>
            <a:r>
              <a:rPr lang="en-US" sz="1600" dirty="0"/>
              <a:t>C. Mesangial cells</a:t>
            </a:r>
            <a:br>
              <a:rPr lang="en-US" sz="1600" dirty="0"/>
            </a:br>
            <a:r>
              <a:rPr lang="en-US" sz="1600" dirty="0"/>
              <a:t>D. Juxtaglomerular cells</a:t>
            </a:r>
            <a:br>
              <a:rPr lang="en-US" sz="1600" dirty="0"/>
            </a:br>
            <a:r>
              <a:rPr lang="en-US" sz="1600" dirty="0"/>
              <a:t>E. Macula </a:t>
            </a:r>
            <a:r>
              <a:rPr lang="en-US" sz="1600" dirty="0" err="1"/>
              <a:t>densa</a:t>
            </a:r>
            <a:endParaRPr lang="en-US" sz="1600" dirty="0"/>
          </a:p>
          <a:p>
            <a:pPr marL="0" indent="0">
              <a:buNone/>
            </a:pPr>
            <a:r>
              <a:rPr lang="en-US" sz="1600" b="1" dirty="0"/>
              <a:t>6-What type of endothelium is found in glomerular capillaries?</a:t>
            </a:r>
            <a:br>
              <a:rPr lang="en-US" sz="1600" dirty="0"/>
            </a:br>
            <a:r>
              <a:rPr lang="en-US" sz="1600" dirty="0"/>
              <a:t>A. Simple squamous</a:t>
            </a:r>
            <a:br>
              <a:rPr lang="en-US" sz="1600" dirty="0"/>
            </a:br>
            <a:r>
              <a:rPr lang="en-US" sz="1600" dirty="0"/>
              <a:t>B. </a:t>
            </a:r>
            <a:r>
              <a:rPr lang="en-US" sz="1600" dirty="0">
                <a:solidFill>
                  <a:schemeClr val="tx2"/>
                </a:solidFill>
              </a:rPr>
              <a:t>Fenestrated endothelium</a:t>
            </a:r>
            <a:br>
              <a:rPr lang="en-US" sz="1600" dirty="0"/>
            </a:br>
            <a:r>
              <a:rPr lang="en-US" sz="1600" dirty="0"/>
              <a:t>C. Stratified squamous</a:t>
            </a:r>
            <a:br>
              <a:rPr lang="en-US" sz="1600" dirty="0"/>
            </a:br>
            <a:r>
              <a:rPr lang="en-US" sz="1600" dirty="0"/>
              <a:t>D. Continuous endothelium</a:t>
            </a:r>
            <a:br>
              <a:rPr lang="en-US" sz="1600" dirty="0"/>
            </a:br>
            <a:r>
              <a:rPr lang="en-US" sz="1600" dirty="0"/>
              <a:t>E. Sinusoidal endothelium</a:t>
            </a:r>
            <a:br>
              <a:rPr lang="en-US" sz="1600" dirty="0"/>
            </a:br>
            <a:br>
              <a:rPr lang="en-US" sz="1600" dirty="0"/>
            </a:br>
            <a:br>
              <a:rPr lang="en-US" sz="1600" dirty="0"/>
            </a:br>
            <a:endParaRPr lang="en-US" sz="1600" dirty="0"/>
          </a:p>
        </p:txBody>
      </p:sp>
      <p:sp>
        <p:nvSpPr>
          <p:cNvPr id="5" name="Slide Number Placeholder 4">
            <a:extLst>
              <a:ext uri="{FF2B5EF4-FFF2-40B4-BE49-F238E27FC236}">
                <a16:creationId xmlns:a16="http://schemas.microsoft.com/office/drawing/2014/main" id="{8D34A28A-890F-467D-AF32-0F4327233939}"/>
              </a:ext>
            </a:extLst>
          </p:cNvPr>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427081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0E3A-FDE8-4369-9EC0-673D98963B5A}"/>
              </a:ext>
            </a:extLst>
          </p:cNvPr>
          <p:cNvSpPr>
            <a:spLocks noGrp="1"/>
          </p:cNvSpPr>
          <p:nvPr>
            <p:ph type="title"/>
          </p:nvPr>
        </p:nvSpPr>
        <p:spPr/>
        <p:txBody>
          <a:bodyPr/>
          <a:lstStyle/>
          <a:p>
            <a:r>
              <a:rPr lang="en-US" altLang="en-US" b="1" dirty="0"/>
              <a:t>Skill Lab Assessment</a:t>
            </a:r>
            <a:endParaRPr lang="en-US" dirty="0"/>
          </a:p>
        </p:txBody>
      </p:sp>
      <p:sp>
        <p:nvSpPr>
          <p:cNvPr id="3" name="Content Placeholder 2">
            <a:extLst>
              <a:ext uri="{FF2B5EF4-FFF2-40B4-BE49-F238E27FC236}">
                <a16:creationId xmlns:a16="http://schemas.microsoft.com/office/drawing/2014/main" id="{FF391F5A-80EC-41F3-A4B8-B3D5F9BAED86}"/>
              </a:ext>
            </a:extLst>
          </p:cNvPr>
          <p:cNvSpPr>
            <a:spLocks noGrp="1"/>
          </p:cNvSpPr>
          <p:nvPr>
            <p:ph sz="half" idx="1"/>
          </p:nvPr>
        </p:nvSpPr>
        <p:spPr>
          <a:xfrm>
            <a:off x="228600" y="1219200"/>
            <a:ext cx="4343400" cy="5562600"/>
          </a:xfrm>
        </p:spPr>
        <p:txBody>
          <a:bodyPr>
            <a:normAutofit fontScale="62500" lnSpcReduction="20000"/>
          </a:bodyPr>
          <a:lstStyle/>
          <a:p>
            <a:r>
              <a:rPr lang="en-US" sz="2400" b="1" dirty="0"/>
              <a:t>7-Which of the following is NOT a component of the juxtaglomerular apparatus (JGA)?</a:t>
            </a:r>
            <a:br>
              <a:rPr lang="en-US" sz="2400" dirty="0"/>
            </a:br>
            <a:r>
              <a:rPr lang="en-US" sz="2400" dirty="0"/>
              <a:t>A. Macula </a:t>
            </a:r>
            <a:r>
              <a:rPr lang="en-US" sz="2400" dirty="0" err="1"/>
              <a:t>densa</a:t>
            </a:r>
            <a:br>
              <a:rPr lang="en-US" sz="2400" dirty="0"/>
            </a:br>
            <a:r>
              <a:rPr lang="en-US" sz="2400" dirty="0"/>
              <a:t>B. Juxtaglomerular cells</a:t>
            </a:r>
            <a:br>
              <a:rPr lang="en-US" sz="2400" dirty="0"/>
            </a:br>
            <a:r>
              <a:rPr lang="en-US" sz="2400" dirty="0"/>
              <a:t>C. Mesangial cells</a:t>
            </a:r>
            <a:br>
              <a:rPr lang="en-US" sz="2400" dirty="0"/>
            </a:br>
            <a:r>
              <a:rPr lang="en-US" sz="2400" dirty="0"/>
              <a:t>D. Podocytes</a:t>
            </a:r>
            <a:br>
              <a:rPr lang="en-US" sz="2400" dirty="0"/>
            </a:br>
            <a:r>
              <a:rPr lang="en-US" sz="2400" dirty="0"/>
              <a:t>E. </a:t>
            </a:r>
            <a:r>
              <a:rPr lang="en-US" sz="2400" dirty="0" err="1"/>
              <a:t>Lacis</a:t>
            </a:r>
            <a:r>
              <a:rPr lang="en-US" sz="2400" dirty="0"/>
              <a:t> cells (extraglomerular mesangial cells)</a:t>
            </a:r>
            <a:br>
              <a:rPr lang="en-US" sz="2400" dirty="0"/>
            </a:br>
            <a:r>
              <a:rPr lang="en-US" sz="2400" dirty="0"/>
              <a:t>8-</a:t>
            </a:r>
            <a:r>
              <a:rPr lang="en-US" b="1" dirty="0"/>
              <a:t>Vasa recta are found primarily in which region of the kidney?</a:t>
            </a:r>
            <a:br>
              <a:rPr lang="en-US" dirty="0"/>
            </a:br>
            <a:r>
              <a:rPr lang="en-US" dirty="0"/>
              <a:t>A. Renal cortex</a:t>
            </a:r>
            <a:br>
              <a:rPr lang="en-US" dirty="0"/>
            </a:br>
            <a:r>
              <a:rPr lang="en-US" dirty="0"/>
              <a:t>B. Renal capsule</a:t>
            </a:r>
            <a:br>
              <a:rPr lang="en-US" dirty="0"/>
            </a:br>
            <a:r>
              <a:rPr lang="en-US" dirty="0"/>
              <a:t>C. Renal hilum</a:t>
            </a:r>
            <a:br>
              <a:rPr lang="en-US" dirty="0"/>
            </a:br>
            <a:r>
              <a:rPr lang="en-US" dirty="0"/>
              <a:t>D. Renal pelvis</a:t>
            </a:r>
            <a:br>
              <a:rPr lang="en-US" dirty="0"/>
            </a:br>
            <a:r>
              <a:rPr lang="en-US" dirty="0"/>
              <a:t>E. Renal medulla</a:t>
            </a:r>
          </a:p>
          <a:p>
            <a:r>
              <a:rPr lang="en-US" b="1" dirty="0"/>
              <a:t>9-Which of the following is true regarding diabetes insipidus?</a:t>
            </a:r>
            <a:br>
              <a:rPr lang="en-US" dirty="0"/>
            </a:br>
            <a:r>
              <a:rPr lang="en-US" dirty="0"/>
              <a:t>A. Caused by excess ADH</a:t>
            </a:r>
            <a:br>
              <a:rPr lang="en-US" dirty="0"/>
            </a:br>
            <a:r>
              <a:rPr lang="en-US" dirty="0"/>
              <a:t>B. Leads to glucose in urine</a:t>
            </a:r>
            <a:br>
              <a:rPr lang="en-US" dirty="0"/>
            </a:br>
            <a:r>
              <a:rPr lang="en-US" dirty="0"/>
              <a:t>C. Causes water retention</a:t>
            </a:r>
            <a:br>
              <a:rPr lang="en-US" dirty="0"/>
            </a:br>
            <a:r>
              <a:rPr lang="en-US" dirty="0"/>
              <a:t>D. Results from lack of ADH action</a:t>
            </a:r>
            <a:br>
              <a:rPr lang="en-US" dirty="0"/>
            </a:br>
            <a:r>
              <a:rPr lang="en-US" dirty="0"/>
              <a:t>E. Treated with insulin</a:t>
            </a:r>
            <a:br>
              <a:rPr lang="en-US" dirty="0"/>
            </a:br>
            <a:endParaRPr lang="en-US" dirty="0"/>
          </a:p>
          <a:p>
            <a:endParaRPr lang="en-US" dirty="0"/>
          </a:p>
        </p:txBody>
      </p:sp>
      <p:sp>
        <p:nvSpPr>
          <p:cNvPr id="4" name="Content Placeholder 3">
            <a:extLst>
              <a:ext uri="{FF2B5EF4-FFF2-40B4-BE49-F238E27FC236}">
                <a16:creationId xmlns:a16="http://schemas.microsoft.com/office/drawing/2014/main" id="{B78E0F63-A4E6-4D08-A4A2-055CF5E724B6}"/>
              </a:ext>
            </a:extLst>
          </p:cNvPr>
          <p:cNvSpPr>
            <a:spLocks noGrp="1"/>
          </p:cNvSpPr>
          <p:nvPr>
            <p:ph sz="half" idx="2"/>
          </p:nvPr>
        </p:nvSpPr>
        <p:spPr/>
        <p:txBody>
          <a:bodyPr>
            <a:normAutofit fontScale="62500" lnSpcReduction="20000"/>
          </a:bodyPr>
          <a:lstStyle/>
          <a:p>
            <a:r>
              <a:rPr lang="en-US" b="1" dirty="0"/>
              <a:t>10. Which of the following best describes transitional epithelium?</a:t>
            </a:r>
            <a:br>
              <a:rPr lang="en-US" dirty="0"/>
            </a:br>
            <a:r>
              <a:rPr lang="en-US" dirty="0"/>
              <a:t>A. Single layer of cuboidal cells</a:t>
            </a:r>
            <a:br>
              <a:rPr lang="en-US" dirty="0"/>
            </a:br>
            <a:r>
              <a:rPr lang="en-US" dirty="0"/>
              <a:t>B. Multilayered with ability to stretch</a:t>
            </a:r>
            <a:br>
              <a:rPr lang="en-US" dirty="0"/>
            </a:br>
            <a:r>
              <a:rPr lang="en-US" dirty="0"/>
              <a:t>C. Ciliated columnar cells</a:t>
            </a:r>
            <a:br>
              <a:rPr lang="en-US" dirty="0"/>
            </a:br>
            <a:r>
              <a:rPr lang="en-US" dirty="0"/>
              <a:t>D. Squamous keratinized cells</a:t>
            </a:r>
            <a:br>
              <a:rPr lang="en-US" dirty="0"/>
            </a:br>
            <a:r>
              <a:rPr lang="en-US" dirty="0"/>
              <a:t>E. Found only in the urethra</a:t>
            </a:r>
            <a:br>
              <a:rPr lang="en-US" dirty="0"/>
            </a:br>
            <a:endParaRPr lang="en-US" dirty="0"/>
          </a:p>
          <a:p>
            <a:endParaRPr lang="en-US" dirty="0"/>
          </a:p>
        </p:txBody>
      </p:sp>
      <p:sp>
        <p:nvSpPr>
          <p:cNvPr id="5" name="Slide Number Placeholder 4">
            <a:extLst>
              <a:ext uri="{FF2B5EF4-FFF2-40B4-BE49-F238E27FC236}">
                <a16:creationId xmlns:a16="http://schemas.microsoft.com/office/drawing/2014/main" id="{E234ED83-5054-40DC-91AE-FC6F8F3B76D2}"/>
              </a:ext>
            </a:extLst>
          </p:cNvPr>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1213460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E137-B4A1-4E32-807B-E384FA8F3DFB}"/>
              </a:ext>
            </a:extLst>
          </p:cNvPr>
          <p:cNvSpPr>
            <a:spLocks noGrp="1"/>
          </p:cNvSpPr>
          <p:nvPr>
            <p:ph type="title"/>
          </p:nvPr>
        </p:nvSpPr>
        <p:spPr>
          <a:xfrm>
            <a:off x="457200" y="76200"/>
            <a:ext cx="8229600" cy="852488"/>
          </a:xfrm>
        </p:spPr>
        <p:txBody>
          <a:bodyPr>
            <a:normAutofit/>
          </a:bodyPr>
          <a:lstStyle/>
          <a:p>
            <a:r>
              <a:rPr lang="en-US" altLang="en-US" b="1" dirty="0"/>
              <a:t>Skill Lab Assessment key</a:t>
            </a:r>
            <a:endParaRPr lang="en-US" dirty="0"/>
          </a:p>
        </p:txBody>
      </p:sp>
      <p:sp>
        <p:nvSpPr>
          <p:cNvPr id="3" name="Content Placeholder 2">
            <a:extLst>
              <a:ext uri="{FF2B5EF4-FFF2-40B4-BE49-F238E27FC236}">
                <a16:creationId xmlns:a16="http://schemas.microsoft.com/office/drawing/2014/main" id="{48EE5DE6-6FBC-4813-8CA1-3BBBA94F9D48}"/>
              </a:ext>
            </a:extLst>
          </p:cNvPr>
          <p:cNvSpPr>
            <a:spLocks noGrp="1"/>
          </p:cNvSpPr>
          <p:nvPr>
            <p:ph sz="half" idx="1"/>
          </p:nvPr>
        </p:nvSpPr>
        <p:spPr>
          <a:xfrm>
            <a:off x="152400" y="762000"/>
            <a:ext cx="4343400" cy="6019800"/>
          </a:xfrm>
        </p:spPr>
        <p:txBody>
          <a:bodyPr>
            <a:normAutofit/>
          </a:bodyPr>
          <a:lstStyle/>
          <a:p>
            <a:r>
              <a:rPr lang="en-US" sz="1600" b="1" dirty="0"/>
              <a:t>7-Which of the following is NOT a component of the juxtaglomerular apparatus (JGA)?</a:t>
            </a:r>
            <a:br>
              <a:rPr lang="en-US" sz="1600" dirty="0"/>
            </a:br>
            <a:r>
              <a:rPr lang="en-US" sz="1600" dirty="0"/>
              <a:t>A. Macula </a:t>
            </a:r>
            <a:r>
              <a:rPr lang="en-US" sz="1600" dirty="0" err="1"/>
              <a:t>densa</a:t>
            </a:r>
            <a:br>
              <a:rPr lang="en-US" sz="1600" dirty="0"/>
            </a:br>
            <a:r>
              <a:rPr lang="en-US" sz="1600" dirty="0"/>
              <a:t>B. Juxtaglomerular cells</a:t>
            </a:r>
            <a:br>
              <a:rPr lang="en-US" sz="1600" dirty="0"/>
            </a:br>
            <a:r>
              <a:rPr lang="en-US" sz="1600" dirty="0"/>
              <a:t>C. Mesangial cells</a:t>
            </a:r>
            <a:br>
              <a:rPr lang="en-US" sz="1600" dirty="0"/>
            </a:br>
            <a:r>
              <a:rPr lang="en-US" sz="1600" dirty="0">
                <a:solidFill>
                  <a:schemeClr val="tx2"/>
                </a:solidFill>
              </a:rPr>
              <a:t>D. Podocytes</a:t>
            </a:r>
            <a:br>
              <a:rPr lang="en-US" sz="1600" dirty="0"/>
            </a:br>
            <a:r>
              <a:rPr lang="en-US" sz="1600" dirty="0"/>
              <a:t>E. </a:t>
            </a:r>
            <a:r>
              <a:rPr lang="en-US" sz="1600" dirty="0" err="1"/>
              <a:t>Lacis</a:t>
            </a:r>
            <a:r>
              <a:rPr lang="en-US" sz="1600" dirty="0"/>
              <a:t> cells (extraglomerular mesangial cells)</a:t>
            </a:r>
            <a:br>
              <a:rPr lang="en-US" sz="1600" dirty="0"/>
            </a:br>
            <a:r>
              <a:rPr lang="en-US" sz="1600" dirty="0"/>
              <a:t>8-</a:t>
            </a:r>
            <a:r>
              <a:rPr lang="en-US" sz="1700" b="1" dirty="0"/>
              <a:t>Vasa recta are found primarily in which region of the kidney?</a:t>
            </a:r>
            <a:br>
              <a:rPr lang="en-US" sz="1700" dirty="0"/>
            </a:br>
            <a:r>
              <a:rPr lang="en-US" sz="1700" dirty="0"/>
              <a:t>A. Renal cortex</a:t>
            </a:r>
            <a:br>
              <a:rPr lang="en-US" sz="1700" dirty="0"/>
            </a:br>
            <a:r>
              <a:rPr lang="en-US" sz="1700" dirty="0"/>
              <a:t>B. Renal capsule</a:t>
            </a:r>
            <a:br>
              <a:rPr lang="en-US" sz="1700" dirty="0"/>
            </a:br>
            <a:r>
              <a:rPr lang="en-US" sz="1700" dirty="0"/>
              <a:t>C. Renal hilum</a:t>
            </a:r>
            <a:br>
              <a:rPr lang="en-US" sz="1700" dirty="0"/>
            </a:br>
            <a:r>
              <a:rPr lang="en-US" sz="1700" dirty="0"/>
              <a:t>D. Renal pelvis</a:t>
            </a:r>
            <a:br>
              <a:rPr lang="en-US" sz="1700" dirty="0"/>
            </a:br>
            <a:r>
              <a:rPr lang="en-US" sz="1700" dirty="0"/>
              <a:t>E</a:t>
            </a:r>
            <a:r>
              <a:rPr lang="en-US" sz="1700" dirty="0">
                <a:solidFill>
                  <a:schemeClr val="tx2"/>
                </a:solidFill>
              </a:rPr>
              <a:t>. Renal medulla</a:t>
            </a:r>
          </a:p>
          <a:p>
            <a:r>
              <a:rPr lang="en-US" sz="1700" b="1" dirty="0"/>
              <a:t>9-Which of the following is true regarding diabetes insipidus?</a:t>
            </a:r>
            <a:br>
              <a:rPr lang="en-US" sz="1700" dirty="0"/>
            </a:br>
            <a:r>
              <a:rPr lang="en-US" sz="1700" dirty="0"/>
              <a:t>A. Caused by excess ADH</a:t>
            </a:r>
            <a:br>
              <a:rPr lang="en-US" sz="1700" dirty="0"/>
            </a:br>
            <a:r>
              <a:rPr lang="en-US" sz="1700" dirty="0"/>
              <a:t>B. Leads to glucose in urine</a:t>
            </a:r>
            <a:br>
              <a:rPr lang="en-US" sz="1700" dirty="0"/>
            </a:br>
            <a:r>
              <a:rPr lang="en-US" sz="1700" dirty="0"/>
              <a:t>C. Causes water retention</a:t>
            </a:r>
            <a:br>
              <a:rPr lang="en-US" sz="1700" dirty="0"/>
            </a:br>
            <a:r>
              <a:rPr lang="en-US" sz="1700" dirty="0">
                <a:solidFill>
                  <a:schemeClr val="tx2"/>
                </a:solidFill>
              </a:rPr>
              <a:t>D. Results from lack of ADH action</a:t>
            </a:r>
            <a:br>
              <a:rPr lang="en-US" sz="1700" dirty="0">
                <a:solidFill>
                  <a:schemeClr val="tx2"/>
                </a:solidFill>
              </a:rPr>
            </a:br>
            <a:r>
              <a:rPr lang="en-US" sz="1700" dirty="0"/>
              <a:t>E. Treated with insulin</a:t>
            </a:r>
            <a:br>
              <a:rPr lang="en-US" sz="1700" dirty="0"/>
            </a:br>
            <a:endParaRPr lang="en-US" sz="1700" dirty="0"/>
          </a:p>
        </p:txBody>
      </p:sp>
      <p:sp>
        <p:nvSpPr>
          <p:cNvPr id="4" name="Content Placeholder 3">
            <a:extLst>
              <a:ext uri="{FF2B5EF4-FFF2-40B4-BE49-F238E27FC236}">
                <a16:creationId xmlns:a16="http://schemas.microsoft.com/office/drawing/2014/main" id="{F0A2AD97-AAC3-41EF-896B-F4C26B187488}"/>
              </a:ext>
            </a:extLst>
          </p:cNvPr>
          <p:cNvSpPr>
            <a:spLocks noGrp="1"/>
          </p:cNvSpPr>
          <p:nvPr>
            <p:ph sz="half" idx="2"/>
          </p:nvPr>
        </p:nvSpPr>
        <p:spPr/>
        <p:txBody>
          <a:bodyPr>
            <a:normAutofit/>
          </a:bodyPr>
          <a:lstStyle/>
          <a:p>
            <a:r>
              <a:rPr lang="en-US" sz="1600" b="1" dirty="0"/>
              <a:t>10. Which of the following best describes transitional epithelium?</a:t>
            </a:r>
            <a:br>
              <a:rPr lang="en-US" sz="1600" dirty="0"/>
            </a:br>
            <a:r>
              <a:rPr lang="en-US" sz="1600" dirty="0"/>
              <a:t>A. Single layer of cuboidal cells</a:t>
            </a:r>
            <a:br>
              <a:rPr lang="en-US" sz="1600" dirty="0"/>
            </a:br>
            <a:r>
              <a:rPr lang="en-US" sz="1600" dirty="0"/>
              <a:t>B</a:t>
            </a:r>
            <a:r>
              <a:rPr lang="en-US" sz="1600" dirty="0">
                <a:solidFill>
                  <a:schemeClr val="tx2"/>
                </a:solidFill>
              </a:rPr>
              <a:t>. Multilayered with ability to stretch</a:t>
            </a:r>
            <a:br>
              <a:rPr lang="en-US" sz="1600" dirty="0"/>
            </a:br>
            <a:r>
              <a:rPr lang="en-US" sz="1600" dirty="0"/>
              <a:t>C. Ciliated columnar cells</a:t>
            </a:r>
            <a:br>
              <a:rPr lang="en-US" sz="1600" dirty="0"/>
            </a:br>
            <a:r>
              <a:rPr lang="en-US" sz="1600" dirty="0"/>
              <a:t>D. Squamous keratinized cells</a:t>
            </a:r>
            <a:br>
              <a:rPr lang="en-US" sz="1600" dirty="0"/>
            </a:br>
            <a:r>
              <a:rPr lang="en-US" sz="1600" dirty="0"/>
              <a:t>E. Found only in the urethra</a:t>
            </a:r>
            <a:br>
              <a:rPr lang="en-US" sz="1600" dirty="0"/>
            </a:br>
            <a:endParaRPr lang="en-US" sz="1600" dirty="0"/>
          </a:p>
        </p:txBody>
      </p:sp>
      <p:sp>
        <p:nvSpPr>
          <p:cNvPr id="5" name="Slide Number Placeholder 4">
            <a:extLst>
              <a:ext uri="{FF2B5EF4-FFF2-40B4-BE49-F238E27FC236}">
                <a16:creationId xmlns:a16="http://schemas.microsoft.com/office/drawing/2014/main" id="{6942AE85-E7AA-48DD-99E6-EE520BCAD4D5}"/>
              </a:ext>
            </a:extLst>
          </p:cNvPr>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470232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1881</TotalTime>
  <Words>1860</Words>
  <Application>Microsoft Office PowerPoint</Application>
  <PresentationFormat>On-screen Show (4:3)</PresentationFormat>
  <Paragraphs>114</Paragraphs>
  <Slides>24</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MS Mincho</vt:lpstr>
      <vt:lpstr>Arial</vt:lpstr>
      <vt:lpstr>Calibri</vt:lpstr>
      <vt:lpstr>Calibri Light</vt:lpstr>
      <vt:lpstr>PT Serif</vt:lpstr>
      <vt:lpstr>Segoe UI</vt:lpstr>
      <vt:lpstr>Symbol</vt:lpstr>
      <vt:lpstr>Times New Roman</vt:lpstr>
      <vt:lpstr>Office Theme</vt:lpstr>
      <vt:lpstr>1_Office Theme</vt:lpstr>
      <vt:lpstr>PowerPoint Presentation</vt:lpstr>
      <vt:lpstr>Renal Module 2nd Year MBBS(Skill Lab) Histology of Kidney</vt:lpstr>
      <vt:lpstr>PowerPoint Presentation</vt:lpstr>
      <vt:lpstr>PowerPoint Presentation</vt:lpstr>
      <vt:lpstr>PowerPoint Presentation</vt:lpstr>
      <vt:lpstr>Skill Lab Assessment</vt:lpstr>
      <vt:lpstr>Skill Lab Assessment key</vt:lpstr>
      <vt:lpstr>Skill Lab Assessment</vt:lpstr>
      <vt:lpstr>Skill Lab Assessment key</vt:lpstr>
      <vt:lpstr>Interactive Session </vt:lpstr>
      <vt:lpstr>PowerPoint Presentation</vt:lpstr>
      <vt:lpstr>Biophysiological aspects of the kidney.</vt:lpstr>
      <vt:lpstr>The shape and cross-sectional structure of the different parts of the tubules differ, according to their functions</vt:lpstr>
      <vt:lpstr>Glomerulus</vt:lpstr>
      <vt:lpstr>PowerPoint Presentation</vt:lpstr>
      <vt:lpstr>PowerPoint Presentation</vt:lpstr>
      <vt:lpstr>PowerPoint Presentation</vt:lpstr>
      <vt:lpstr>Histology of the Kidney </vt:lpstr>
      <vt:lpstr>Identification Points of Kidney.</vt:lpstr>
      <vt:lpstr>PowerPoint Presentation</vt:lpstr>
      <vt:lpstr>Interactive session</vt:lpstr>
      <vt:lpstr>CTGF in kidney fibrosis and glomerulonephritis Review Open access Published: 06 August 2018 Volume 38, article number 14, (2018) Cite this article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of Tongue</dc:title>
  <dc:creator>hp</dc:creator>
  <cp:lastModifiedBy>SADIA ASAD</cp:lastModifiedBy>
  <cp:revision>147</cp:revision>
  <dcterms:created xsi:type="dcterms:W3CDTF">2006-08-16T00:00:00Z</dcterms:created>
  <dcterms:modified xsi:type="dcterms:W3CDTF">2025-04-22T04:32:14Z</dcterms:modified>
</cp:coreProperties>
</file>