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574" r:id="rId2"/>
    <p:sldId id="575" r:id="rId3"/>
    <p:sldId id="576" r:id="rId4"/>
    <p:sldId id="579" r:id="rId5"/>
    <p:sldId id="580" r:id="rId6"/>
    <p:sldId id="581" r:id="rId7"/>
    <p:sldId id="582" r:id="rId8"/>
    <p:sldId id="583" r:id="rId9"/>
    <p:sldId id="584" r:id="rId10"/>
    <p:sldId id="585" r:id="rId11"/>
    <p:sldId id="586" r:id="rId12"/>
    <p:sldId id="587" r:id="rId13"/>
    <p:sldId id="588" r:id="rId14"/>
    <p:sldId id="589" r:id="rId15"/>
    <p:sldId id="590" r:id="rId16"/>
    <p:sldId id="591" r:id="rId17"/>
    <p:sldId id="592" r:id="rId18"/>
    <p:sldId id="593" r:id="rId19"/>
    <p:sldId id="594" r:id="rId20"/>
    <p:sldId id="595" r:id="rId21"/>
    <p:sldId id="596" r:id="rId22"/>
    <p:sldId id="598" r:id="rId23"/>
    <p:sldId id="599" r:id="rId24"/>
    <p:sldId id="600" r:id="rId25"/>
    <p:sldId id="601" r:id="rId26"/>
    <p:sldId id="602" r:id="rId27"/>
    <p:sldId id="603" r:id="rId28"/>
    <p:sldId id="604" r:id="rId29"/>
    <p:sldId id="605" r:id="rId30"/>
    <p:sldId id="606" r:id="rId31"/>
    <p:sldId id="607" r:id="rId32"/>
    <p:sldId id="608" r:id="rId33"/>
    <p:sldId id="609" r:id="rId34"/>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p:scale>
          <a:sx n="55" d="100"/>
          <a:sy n="55" d="100"/>
        </p:scale>
        <p:origin x="1212"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image" Target="../media/image16.png"/><Relationship Id="rId4" Type="http://schemas.openxmlformats.org/officeDocument/2006/relationships/image" Target="../media/image2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656A9-BF12-43E9-9B30-B9C11D21ECBD}" type="datetimeFigureOut">
              <a:rPr lang="en-PK" smtClean="0"/>
              <a:t>16/04/2025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CA5B8-C292-4386-8047-30B0FB1BFD08}" type="slidenum">
              <a:rPr lang="en-PK" smtClean="0"/>
              <a:t>‹#›</a:t>
            </a:fld>
            <a:endParaRPr lang="en-PK"/>
          </a:p>
        </p:txBody>
      </p:sp>
    </p:spTree>
    <p:extLst>
      <p:ext uri="{BB962C8B-B14F-4D97-AF65-F5344CB8AC3E}">
        <p14:creationId xmlns:p14="http://schemas.microsoft.com/office/powerpoint/2010/main" val="21836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0205D5-AB32-1B10-E18D-4FD3506CE2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xmlns="" id="{63973027-74F9-72A3-CD7D-F10A8E727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xmlns="" id="{68B5C56E-70B1-F823-D032-D04B6D179D55}"/>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1447A39E-B523-BFFB-5A65-60E41B8A565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790DEA9E-A204-24F6-000C-D3834643D9D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08511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8C574D-926D-DD2F-3CCD-E74150BBE5F2}"/>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556E4B65-3D3E-874B-E646-19A697ACC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96C76DF9-739B-7341-1073-BCE74875A5D4}"/>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2211FB9C-740B-3A4C-5D4F-522326ECB4C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98E67F5A-2BC9-018F-18C2-AD3D03C4BDB8}"/>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7361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CC511DD-F765-4F2D-70AC-4ADC2BC814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088A0189-3074-A5D5-2AC6-D2F058642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3F2DCAA4-32F1-6064-EA99-0343F2ADC7B9}"/>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F8A2CD94-D140-D774-BF83-8B4AC841F2A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2303A33B-0C9C-1465-3D39-B611E5CFE4D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124966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14400" y="1828800"/>
            <a:ext cx="5029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46800" y="1828800"/>
            <a:ext cx="50292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46800" y="3733800"/>
            <a:ext cx="5029200"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1828800" y="6248400"/>
            <a:ext cx="2540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4741333" y="6248400"/>
            <a:ext cx="38608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957733" y="6248400"/>
            <a:ext cx="2540000" cy="457200"/>
          </a:xfrm>
        </p:spPr>
        <p:txBody>
          <a:bodyPr/>
          <a:lstStyle>
            <a:lvl1pPr>
              <a:defRPr/>
            </a:lvl1pPr>
          </a:lstStyle>
          <a:p>
            <a:pPr>
              <a:defRPr/>
            </a:pPr>
            <a:fld id="{B1B11249-F872-404F-B622-7FDC2F31B381}" type="slidenum">
              <a:rPr lang="en-US"/>
              <a:pPr>
                <a:defRPr/>
              </a:pPr>
              <a:t>‹#›</a:t>
            </a:fld>
            <a:endParaRPr lang="en-US"/>
          </a:p>
        </p:txBody>
      </p:sp>
    </p:spTree>
    <p:extLst>
      <p:ext uri="{BB962C8B-B14F-4D97-AF65-F5344CB8AC3E}">
        <p14:creationId xmlns:p14="http://schemas.microsoft.com/office/powerpoint/2010/main" val="1500213444"/>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smtClean="0"/>
            </a:lvl1pPr>
          </a:lstStyle>
          <a:p>
            <a:pPr>
              <a:defRPr/>
            </a:pPr>
            <a:fld id="{61F06437-CFD9-4ED7-BF1A-700B53E9A72C}" type="datetime1">
              <a:rPr lang="en-US"/>
              <a:pPr>
                <a:defRPr/>
              </a:pPr>
              <a:t>4/16/2025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34C3E32-3D76-4FB9-97A3-8A37AE4D403D}" type="slidenum">
              <a:rPr lang="en-US"/>
              <a:pPr>
                <a:defRPr/>
              </a:pPr>
              <a:t>‹#›</a:t>
            </a:fld>
            <a:endParaRPr lang="en-US"/>
          </a:p>
        </p:txBody>
      </p:sp>
    </p:spTree>
    <p:extLst>
      <p:ext uri="{BB962C8B-B14F-4D97-AF65-F5344CB8AC3E}">
        <p14:creationId xmlns:p14="http://schemas.microsoft.com/office/powerpoint/2010/main" val="40702628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09600" y="3938589"/>
            <a:ext cx="10972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smtClean="0"/>
            </a:lvl1pPr>
          </a:lstStyle>
          <a:p>
            <a:pPr>
              <a:defRPr/>
            </a:pPr>
            <a:fld id="{28A10063-6273-42BB-BD53-20643CB4F032}" type="datetime1">
              <a:rPr lang="en-US"/>
              <a:pPr>
                <a:defRPr/>
              </a:pPr>
              <a:t>4/16/2025</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2E2747F-AF37-42F7-9E12-135B8ABB1A15}" type="slidenum">
              <a:rPr lang="en-US"/>
              <a:pPr>
                <a:defRPr/>
              </a:pPr>
              <a:t>‹#›</a:t>
            </a:fld>
            <a:endParaRPr lang="en-US"/>
          </a:p>
        </p:txBody>
      </p:sp>
    </p:spTree>
    <p:extLst>
      <p:ext uri="{BB962C8B-B14F-4D97-AF65-F5344CB8AC3E}">
        <p14:creationId xmlns:p14="http://schemas.microsoft.com/office/powerpoint/2010/main" val="3544019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59420E-66A3-136A-A573-677588E4F344}"/>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D0A3D478-46BB-425E-D2C7-F592FFA0A1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5E2B1DBF-4576-C98D-3CB4-6FB2429F05FF}"/>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62B8E592-4781-FFD3-8FEB-8D2F5F63EB5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151E9D17-0ABB-6C67-77CE-2334FC881CE6}"/>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416222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91426-A807-5F00-E5C6-F94CAAAA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xmlns="" id="{9D52CE0D-CBB0-6E87-3535-49FC4D221D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E5951AE-27E2-49D7-356E-4F5D0C041898}"/>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C61746F6-24CD-4F57-0E43-0111EC3D5AC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32F20145-21E8-7082-B93C-93FC18AE93F3}"/>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396090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1E7F7-2DE5-5D33-A044-883FF7ED4ADE}"/>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46BD75F3-9300-F5D9-CA04-F1AEB917D1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xmlns="" id="{41919EF2-B603-0DB9-26D0-5B2A35BEF1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xmlns="" id="{5ED447D8-ECF7-CD4F-0A83-BB410CF3FB56}"/>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A30B86DA-5437-2DBD-A103-22829E5F65B8}"/>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DFCB1A4F-F734-7C50-ACD0-1D63FCBC6992}"/>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88194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63F43-C6D1-F7FF-1932-280EEE579A84}"/>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D29368DA-4B4B-01FD-D5C5-85F640C8DA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67E80F-6FA0-FBFC-739A-557135F49C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xmlns="" id="{1F5EF1CA-B43B-B86C-3B32-9224FDBB7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CFEECF4-347D-84DE-4551-B250446BD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xmlns="" id="{43FE7519-E4A0-1FBE-672C-9C5EEFECECFD}"/>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8" name="Footer Placeholder 7">
            <a:extLst>
              <a:ext uri="{FF2B5EF4-FFF2-40B4-BE49-F238E27FC236}">
                <a16:creationId xmlns:a16="http://schemas.microsoft.com/office/drawing/2014/main" xmlns="" id="{F32081F7-BA87-0FA3-93D3-4BA7D6426859}"/>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xmlns="" id="{08CEFB9D-76D4-0576-F02F-12319E89C17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15694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50170-9CAC-0A8F-90BE-D9E1FA982574}"/>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xmlns="" id="{6C4DF197-CC27-75ED-164D-F674B52504E5}"/>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4" name="Footer Placeholder 3">
            <a:extLst>
              <a:ext uri="{FF2B5EF4-FFF2-40B4-BE49-F238E27FC236}">
                <a16:creationId xmlns:a16="http://schemas.microsoft.com/office/drawing/2014/main" xmlns="" id="{4B81079B-37B9-486D-9EF8-AF889D0622F4}"/>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xmlns="" id="{3AA599A4-1E05-BF57-A805-3771297282A1}"/>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5129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369BFA-0EB9-665E-7125-25537C7250B0}"/>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3" name="Footer Placeholder 2">
            <a:extLst>
              <a:ext uri="{FF2B5EF4-FFF2-40B4-BE49-F238E27FC236}">
                <a16:creationId xmlns:a16="http://schemas.microsoft.com/office/drawing/2014/main" xmlns="" id="{5ACD1FCE-3DE7-3E51-B55B-787599F5F5D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xmlns="" id="{539E497E-A3DD-2620-7C98-397EFEC8918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93132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EFE965-457A-8605-77C9-CD6C5C777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82BCC161-8647-809A-7566-EA17CE619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xmlns="" id="{42ACA7DA-B1BA-9E7B-0D4F-7B8E6D753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A7EC75-C16C-C134-F010-C3AF4AC3B83A}"/>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D1093C8E-F1EC-40EE-E102-FDB3529C7DB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B2DF8B94-4338-1B97-D16A-0581C9DE9355}"/>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5708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D447C-11B4-125F-DC79-15DB27D71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xmlns="" id="{14DFD05D-8AFD-55B4-F1D9-BDE602153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xmlns="" id="{C176A1A7-0283-4A03-A24A-EA6526D3C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2C61F17-6911-21AC-67FE-FF2F8DA6D4F9}"/>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3B75D881-9B83-CF4B-31CD-57A90DA75F7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8E50B527-E76B-72D6-D287-4F83EC99412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86866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302C39C-2C30-8AE3-2DBB-ACDC3CC1A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7025FC70-5493-4E58-4A82-6B4AF513B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06D54A9A-0F72-1611-A752-8A09B53989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369C95E9-A017-EE33-709F-00725F0D1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a16="http://schemas.microsoft.com/office/drawing/2014/main" xmlns="" id="{DC693458-7F5E-443A-395D-2E2C179E89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284140-028F-4B61-B7EC-080DD828D69D}" type="slidenum">
              <a:rPr lang="en-PK" smtClean="0"/>
              <a:t>‹#›</a:t>
            </a:fld>
            <a:endParaRPr lang="en-PK"/>
          </a:p>
        </p:txBody>
      </p:sp>
    </p:spTree>
    <p:extLst>
      <p:ext uri="{BB962C8B-B14F-4D97-AF65-F5344CB8AC3E}">
        <p14:creationId xmlns:p14="http://schemas.microsoft.com/office/powerpoint/2010/main" val="10574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n.wikipedia.org/wiki/Iniencephaly"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0.png"/><Relationship Id="rId5" Type="http://schemas.openxmlformats.org/officeDocument/2006/relationships/oleObject" Target="../embeddings/oleObject4.bin"/><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2.png"/><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0.png"/><Relationship Id="rId11" Type="http://schemas.openxmlformats.org/officeDocument/2006/relationships/image" Target="../media/image8.png"/><Relationship Id="rId5" Type="http://schemas.openxmlformats.org/officeDocument/2006/relationships/oleObject" Target="../embeddings/oleObject9.bin"/><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n.wikipedia.org/wiki/Iniencephaly"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doi.org/10.1002/bdr2.2343"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B78D2-0BCC-95ED-88B4-787FB576D292}"/>
              </a:ext>
            </a:extLst>
          </p:cNvPr>
          <p:cNvSpPr>
            <a:spLocks noGrp="1"/>
          </p:cNvSpPr>
          <p:nvPr>
            <p:ph type="ctrTitle"/>
          </p:nvPr>
        </p:nvSpPr>
        <p:spPr>
          <a:xfrm>
            <a:off x="1519003" y="732619"/>
            <a:ext cx="9144000" cy="1073696"/>
          </a:xfrm>
        </p:spPr>
        <p:txBody>
          <a:bodyPr>
            <a:noAutofit/>
          </a:bodyPr>
          <a:lstStyle/>
          <a:p>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Central</a:t>
            </a:r>
            <a:r>
              <a:rPr kumimoji="0" lang="en-US" sz="3200" b="1" i="0" u="none" strike="noStrike" kern="1200" cap="none" spc="0" normalizeH="0" noProof="0" dirty="0" smtClean="0">
                <a:ln>
                  <a:noFill/>
                </a:ln>
                <a:solidFill>
                  <a:prstClr val="black"/>
                </a:solidFill>
                <a:effectLst/>
                <a:uLnTx/>
                <a:uFillTx/>
                <a:latin typeface="Calibri"/>
                <a:ea typeface="+mj-ea"/>
                <a:cs typeface="Times New Roman" pitchFamily="18" charset="0"/>
              </a:rPr>
              <a:t> Nervous System </a:t>
            </a:r>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Module - I</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4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3200" i="0" strike="noStrike" kern="1200" cap="none" spc="0" normalizeH="0" baseline="0" noProof="0" dirty="0" smtClean="0">
                <a:ln>
                  <a:noFill/>
                </a:ln>
                <a:solidFill>
                  <a:prstClr val="black"/>
                </a:solidFill>
                <a:effectLst/>
                <a:uLnTx/>
                <a:uFillTx/>
                <a:latin typeface="Calibri"/>
                <a:cs typeface="Times New Roman" pitchFamily="18" charset="0"/>
              </a:rPr>
              <a:t>Early D</a:t>
            </a:r>
            <a:r>
              <a:rPr kumimoji="0" lang="en-US" sz="3200" i="0" u="none" strike="noStrike" kern="1200" cap="none" spc="0" normalizeH="0" baseline="0" noProof="0" dirty="0" smtClean="0">
                <a:ln>
                  <a:noFill/>
                </a:ln>
                <a:solidFill>
                  <a:prstClr val="black"/>
                </a:solidFill>
                <a:effectLst/>
                <a:uLnTx/>
                <a:uFillTx/>
                <a:latin typeface="Calibri"/>
                <a:cs typeface="Times New Roman" pitchFamily="18" charset="0"/>
              </a:rPr>
              <a:t>evelopment of</a:t>
            </a:r>
            <a:r>
              <a:rPr kumimoji="0" lang="en-US" sz="3200" i="0" u="none" strike="noStrike" kern="1200" cap="none" spc="0" normalizeH="0" noProof="0" dirty="0" smtClean="0">
                <a:ln>
                  <a:noFill/>
                </a:ln>
                <a:solidFill>
                  <a:prstClr val="black"/>
                </a:solidFill>
                <a:effectLst/>
                <a:uLnTx/>
                <a:uFillTx/>
                <a:latin typeface="Calibri"/>
                <a:cs typeface="Times New Roman" pitchFamily="18" charset="0"/>
              </a:rPr>
              <a:t> Central Nervous System</a:t>
            </a:r>
            <a:endParaRPr lang="en-PK" dirty="0"/>
          </a:p>
        </p:txBody>
      </p:sp>
      <p:sp>
        <p:nvSpPr>
          <p:cNvPr id="3" name="Subtitle 2">
            <a:extLst>
              <a:ext uri="{FF2B5EF4-FFF2-40B4-BE49-F238E27FC236}">
                <a16:creationId xmlns:a16="http://schemas.microsoft.com/office/drawing/2014/main" xmlns="" id="{DA70FCEA-A7D3-F760-2E56-20F21C815232}"/>
              </a:ext>
            </a:extLst>
          </p:cNvPr>
          <p:cNvSpPr>
            <a:spLocks noGrp="1"/>
          </p:cNvSpPr>
          <p:nvPr>
            <p:ph type="subTitle" idx="1"/>
          </p:nvPr>
        </p:nvSpPr>
        <p:spPr>
          <a:xfrm>
            <a:off x="1251776" y="5061671"/>
            <a:ext cx="10338216" cy="1746354"/>
          </a:xfrm>
        </p:spPr>
        <p:txBody>
          <a:bodyPr>
            <a:normAutofit fontScale="25000" lnSpcReduction="20000"/>
          </a:bodyPr>
          <a:lstStyle/>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r>
              <a:rPr kumimoji="0" lang="en-US" sz="11200" i="0" u="none" strike="noStrike" kern="1200" cap="none" spc="0" normalizeH="0" baseline="0" noProof="0" dirty="0">
                <a:ln>
                  <a:noFill/>
                </a:ln>
                <a:effectLst/>
                <a:uLnTx/>
                <a:uFillTx/>
                <a:latin typeface="Calibri"/>
                <a:ea typeface="+mn-ea"/>
                <a:cs typeface="Times New Roman" pitchFamily="18" charset="0"/>
              </a:rPr>
              <a:t>Presenter: Prof</a:t>
            </a:r>
            <a:r>
              <a:rPr kumimoji="0" lang="en-US" sz="11200" i="0" u="none" strike="noStrike" kern="1200" cap="none" spc="0" normalizeH="0" baseline="0" noProof="0" dirty="0" smtClean="0">
                <a:ln>
                  <a:noFill/>
                </a:ln>
                <a:effectLst/>
                <a:uLnTx/>
                <a:uFillTx/>
                <a:latin typeface="Calibri"/>
                <a:ea typeface="+mn-ea"/>
                <a:cs typeface="Times New Roman" pitchFamily="18" charset="0"/>
              </a:rPr>
              <a:t>. Dr</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kumimoji="0" lang="en-US" sz="11200" i="0" u="none" strike="noStrike" kern="1200" cap="none" spc="0" normalizeH="0" baseline="0" noProof="0" dirty="0" err="1">
                <a:ln>
                  <a:noFill/>
                </a:ln>
                <a:effectLst/>
                <a:uLnTx/>
                <a:uFillTx/>
                <a:latin typeface="Calibri"/>
                <a:ea typeface="+mn-ea"/>
                <a:cs typeface="Times New Roman" pitchFamily="18" charset="0"/>
              </a:rPr>
              <a:t>Ifra</a:t>
            </a:r>
            <a:r>
              <a:rPr kumimoji="0" lang="en-US" sz="11200" i="0" u="none" strike="noStrike" kern="1200" cap="none" spc="0" normalizeH="0" baseline="0" noProof="0" dirty="0">
                <a:ln>
                  <a:noFill/>
                </a:ln>
                <a:effectLst/>
                <a:uLnTx/>
                <a:uFillTx/>
                <a:latin typeface="Calibri"/>
                <a:ea typeface="+mn-ea"/>
                <a:cs typeface="Times New Roman" pitchFamily="18" charset="0"/>
              </a:rPr>
              <a:t> Saeed</a:t>
            </a:r>
            <a:r>
              <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1200" b="1" i="0" u="none" strike="noStrike" kern="1200" cap="none" spc="0" normalizeH="0" baseline="0" noProof="0" dirty="0" smtClean="0">
                <a:ln>
                  <a:noFill/>
                </a:ln>
                <a:solidFill>
                  <a:prstClr val="black">
                    <a:tint val="75000"/>
                  </a:prstClr>
                </a:solidFill>
                <a:effectLst/>
                <a:uLnTx/>
                <a:uFillTx/>
                <a:latin typeface="Calibri"/>
                <a:ea typeface="+mn-ea"/>
                <a:cs typeface="Times New Roman" pitchFamily="18" charset="0"/>
              </a:rPr>
              <a:t>			</a:t>
            </a:r>
            <a:r>
              <a:rPr kumimoji="0" lang="en-US" sz="11200" i="0" u="none" strike="noStrike" kern="1200" cap="none" spc="0" normalizeH="0" baseline="0" noProof="0" dirty="0" smtClean="0">
                <a:ln>
                  <a:noFill/>
                </a:ln>
                <a:effectLst/>
                <a:uLnTx/>
                <a:uFillTx/>
                <a:latin typeface="Calibri"/>
                <a:ea typeface="+mn-ea"/>
                <a:cs typeface="Times New Roman" pitchFamily="18" charset="0"/>
              </a:rPr>
              <a:t>Date</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lang="en-US" sz="11200" noProof="0" dirty="0" smtClean="0">
                <a:latin typeface="Calibri"/>
                <a:cs typeface="Times New Roman" pitchFamily="18" charset="0"/>
              </a:rPr>
              <a:t>00</a:t>
            </a:r>
            <a:r>
              <a:rPr kumimoji="0" lang="en-US" sz="11200" i="0" u="none" strike="noStrike" kern="1200" cap="none" spc="0" normalizeH="0" baseline="0" noProof="0" dirty="0" smtClean="0">
                <a:ln>
                  <a:noFill/>
                </a:ln>
                <a:effectLst/>
                <a:uLnTx/>
                <a:uFillTx/>
                <a:latin typeface="Calibri"/>
                <a:ea typeface="+mn-ea"/>
                <a:cs typeface="Times New Roman" pitchFamily="18" charset="0"/>
              </a:rPr>
              <a:t>-00-25</a:t>
            </a:r>
            <a:endParaRPr kumimoji="0" lang="en-US" sz="11200" i="0" u="none" strike="noStrike" kern="1200" cap="none" spc="0" normalizeH="0" baseline="0" noProof="0" dirty="0">
              <a:ln>
                <a:noFill/>
              </a:ln>
              <a:effectLst/>
              <a:uLnTx/>
              <a:uFillTx/>
              <a:latin typeface="Calibri"/>
              <a:ea typeface="+mn-ea"/>
              <a:cs typeface="Times New Roman" pitchFamily="18" charset="0"/>
            </a:endParaRPr>
          </a:p>
          <a:p>
            <a:pPr algn="just"/>
            <a:endParaRPr lang="en-US" sz="4500" b="1" dirty="0">
              <a:solidFill>
                <a:prstClr val="black">
                  <a:tint val="75000"/>
                </a:prstClr>
              </a:solidFill>
              <a:latin typeface="Calibri"/>
              <a:cs typeface="Times New Roman" pitchFamily="18" charset="0"/>
            </a:endParaRPr>
          </a:p>
          <a:p>
            <a:pPr algn="l"/>
            <a:r>
              <a:rPr lang="en-US" b="1" dirty="0">
                <a:solidFill>
                  <a:prstClr val="black">
                    <a:tint val="75000"/>
                  </a:prstClr>
                </a:solidFill>
                <a:latin typeface="Calibri"/>
                <a:cs typeface="Times New Roman" pitchFamily="18" charset="0"/>
              </a:rPr>
              <a:t>							</a:t>
            </a:r>
            <a:endParaRPr lang="en-PK" dirty="0"/>
          </a:p>
        </p:txBody>
      </p:sp>
      <p:pic>
        <p:nvPicPr>
          <p:cNvPr id="4" name="Picture 3">
            <a:extLst>
              <a:ext uri="{FF2B5EF4-FFF2-40B4-BE49-F238E27FC236}">
                <a16:creationId xmlns:a16="http://schemas.microsoft.com/office/drawing/2014/main" xmlns="" id="{0FED76A9-4997-52A3-A3CE-5816C82B7F10}"/>
              </a:ext>
            </a:extLst>
          </p:cNvPr>
          <p:cNvPicPr>
            <a:picLocks noChangeAspect="1"/>
          </p:cNvPicPr>
          <p:nvPr/>
        </p:nvPicPr>
        <p:blipFill>
          <a:blip r:embed="rId2"/>
          <a:stretch>
            <a:fillRect/>
          </a:stretch>
        </p:blipFill>
        <p:spPr>
          <a:xfrm>
            <a:off x="335177" y="299848"/>
            <a:ext cx="1188823" cy="1213209"/>
          </a:xfrm>
          <a:prstGeom prst="rect">
            <a:avLst/>
          </a:prstGeom>
        </p:spPr>
      </p:pic>
      <p:pic>
        <p:nvPicPr>
          <p:cNvPr id="5" name="Picture 4">
            <a:extLst>
              <a:ext uri="{FF2B5EF4-FFF2-40B4-BE49-F238E27FC236}">
                <a16:creationId xmlns:a16="http://schemas.microsoft.com/office/drawing/2014/main" xmlns="" id="{6162EE77-AB07-2E3A-A362-68B0B983BCC6}"/>
              </a:ext>
            </a:extLst>
          </p:cNvPr>
          <p:cNvPicPr>
            <a:picLocks noChangeAspect="1"/>
          </p:cNvPicPr>
          <p:nvPr/>
        </p:nvPicPr>
        <p:blipFill>
          <a:blip r:embed="rId3"/>
          <a:stretch>
            <a:fillRect/>
          </a:stretch>
        </p:blipFill>
        <p:spPr>
          <a:xfrm>
            <a:off x="10544963" y="299411"/>
            <a:ext cx="1440290" cy="1213646"/>
          </a:xfrm>
          <a:prstGeom prst="rect">
            <a:avLst/>
          </a:prstGeom>
        </p:spPr>
      </p:pic>
      <p:pic>
        <p:nvPicPr>
          <p:cNvPr id="8" name="Picture 7"/>
          <p:cNvPicPr>
            <a:picLocks noChangeAspect="1"/>
          </p:cNvPicPr>
          <p:nvPr/>
        </p:nvPicPr>
        <p:blipFill>
          <a:blip r:embed="rId4"/>
          <a:stretch>
            <a:fillRect/>
          </a:stretch>
        </p:blipFill>
        <p:spPr>
          <a:xfrm>
            <a:off x="1699112" y="2239086"/>
            <a:ext cx="8377237" cy="2998610"/>
          </a:xfrm>
          <a:prstGeom prst="rect">
            <a:avLst/>
          </a:prstGeom>
        </p:spPr>
      </p:pic>
    </p:spTree>
    <p:extLst>
      <p:ext uri="{BB962C8B-B14F-4D97-AF65-F5344CB8AC3E}">
        <p14:creationId xmlns:p14="http://schemas.microsoft.com/office/powerpoint/2010/main" val="2417924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Primitive Groove</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95943" y="1489166"/>
            <a:ext cx="6585857" cy="5334000"/>
          </a:xfrm>
        </p:spPr>
        <p:txBody>
          <a:bodyPr>
            <a:normAutofit/>
          </a:bodyPr>
          <a:lstStyle/>
          <a:p>
            <a:pPr algn="just"/>
            <a:r>
              <a:rPr lang="en-US" dirty="0">
                <a:latin typeface="Arial" panose="020B0604020202020204" pitchFamily="34" charset="0"/>
                <a:cs typeface="Arial" panose="020B0604020202020204" pitchFamily="34" charset="0"/>
              </a:rPr>
              <a:t>A narrow </a:t>
            </a:r>
            <a:r>
              <a:rPr lang="en-US" dirty="0">
                <a:solidFill>
                  <a:schemeClr val="accent4">
                    <a:lumMod val="75000"/>
                  </a:schemeClr>
                </a:solidFill>
                <a:latin typeface="Arial" panose="020B0604020202020204" pitchFamily="34" charset="0"/>
                <a:cs typeface="Arial" panose="020B0604020202020204" pitchFamily="34" charset="0"/>
              </a:rPr>
              <a:t>groove-primitive groove</a:t>
            </a:r>
            <a:r>
              <a:rPr lang="en-US" dirty="0">
                <a:latin typeface="Arial" panose="020B0604020202020204" pitchFamily="34" charset="0"/>
                <a:cs typeface="Arial" panose="020B0604020202020204" pitchFamily="34" charset="0"/>
              </a:rPr>
              <a:t>-develops in the primitive streak that is continuous with a small depression in the primitive </a:t>
            </a:r>
            <a:r>
              <a:rPr lang="en-US" dirty="0">
                <a:solidFill>
                  <a:schemeClr val="accent4">
                    <a:lumMod val="75000"/>
                  </a:schemeClr>
                </a:solidFill>
                <a:latin typeface="Arial" panose="020B0604020202020204" pitchFamily="34" charset="0"/>
                <a:cs typeface="Arial" panose="020B0604020202020204" pitchFamily="34" charset="0"/>
              </a:rPr>
              <a:t>node-the primitive pit</a:t>
            </a:r>
            <a:r>
              <a:rPr lang="en-US" dirty="0">
                <a:latin typeface="Arial" panose="020B0604020202020204" pitchFamily="34" charset="0"/>
                <a:cs typeface="Arial" panose="020B0604020202020204" pitchFamily="34" charset="0"/>
              </a:rPr>
              <a:t>.</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The primitive groove and pit result from the invagination (inward movement) of </a:t>
            </a:r>
            <a:r>
              <a:rPr lang="en-US" dirty="0" err="1">
                <a:latin typeface="Arial" panose="020B0604020202020204" pitchFamily="34" charset="0"/>
                <a:cs typeface="Arial" panose="020B0604020202020204" pitchFamily="34" charset="0"/>
              </a:rPr>
              <a:t>epiblastic</a:t>
            </a:r>
            <a:r>
              <a:rPr lang="en-US" dirty="0">
                <a:latin typeface="Arial" panose="020B0604020202020204" pitchFamily="34" charset="0"/>
                <a:cs typeface="Arial" panose="020B0604020202020204" pitchFamily="34" charset="0"/>
              </a:rPr>
              <a:t> cells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6" name="Picture 5"/>
          <p:cNvPicPr>
            <a:picLocks noChangeAspect="1"/>
          </p:cNvPicPr>
          <p:nvPr/>
        </p:nvPicPr>
        <p:blipFill>
          <a:blip r:embed="rId2"/>
          <a:stretch>
            <a:fillRect/>
          </a:stretch>
        </p:blipFill>
        <p:spPr>
          <a:xfrm>
            <a:off x="8092440" y="1690688"/>
            <a:ext cx="3394808" cy="3562350"/>
          </a:xfrm>
          <a:prstGeom prst="rect">
            <a:avLst/>
          </a:prstGeom>
        </p:spPr>
      </p:pic>
      <p:pic>
        <p:nvPicPr>
          <p:cNvPr id="7" name="Picture 6"/>
          <p:cNvPicPr>
            <a:picLocks noChangeAspect="1"/>
          </p:cNvPicPr>
          <p:nvPr/>
        </p:nvPicPr>
        <p:blipFill>
          <a:blip r:embed="rId3"/>
          <a:stretch>
            <a:fillRect/>
          </a:stretch>
        </p:blipFill>
        <p:spPr>
          <a:xfrm>
            <a:off x="9982200" y="6103344"/>
            <a:ext cx="2206943" cy="506012"/>
          </a:xfrm>
          <a:prstGeom prst="rect">
            <a:avLst/>
          </a:prstGeom>
        </p:spPr>
      </p:pic>
    </p:spTree>
    <p:extLst>
      <p:ext uri="{BB962C8B-B14F-4D97-AF65-F5344CB8AC3E}">
        <p14:creationId xmlns:p14="http://schemas.microsoft.com/office/powerpoint/2010/main" val="3084800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latin typeface="Arial" panose="020B0604020202020204" pitchFamily="34" charset="0"/>
                <a:cs typeface="Arial" panose="020B0604020202020204" pitchFamily="34" charset="0"/>
              </a:rPr>
              <a:t>Iniencephaly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0" y="1417638"/>
            <a:ext cx="7239000" cy="5334000"/>
          </a:xfrm>
        </p:spPr>
        <p:txBody>
          <a:bodyPr>
            <a:normAutofit/>
          </a:bodyPr>
          <a:lstStyle/>
          <a:p>
            <a:pPr>
              <a:buNone/>
            </a:pPr>
            <a:endParaRPr lang="en-US" b="1" dirty="0" smtClean="0"/>
          </a:p>
          <a:p>
            <a:pPr algn="just"/>
            <a:r>
              <a:rPr lang="en-US" sz="2600" dirty="0" err="1">
                <a:latin typeface="Arial" panose="020B0604020202020204" pitchFamily="34" charset="0"/>
                <a:cs typeface="Arial" panose="020B0604020202020204" pitchFamily="34" charset="0"/>
                <a:hlinkClick r:id="rId2" tooltip="Iniencephaly"/>
              </a:rPr>
              <a:t>Iniencephaly</a:t>
            </a:r>
            <a:r>
              <a:rPr lang="en-US" sz="2600" dirty="0">
                <a:latin typeface="Arial" panose="020B0604020202020204" pitchFamily="34" charset="0"/>
                <a:cs typeface="Arial" panose="020B0604020202020204" pitchFamily="34" charset="0"/>
              </a:rPr>
              <a:t> is a rare neural tube defect that results in extreme bending of the head to the spine. </a:t>
            </a:r>
          </a:p>
          <a:p>
            <a:pPr algn="just"/>
            <a:r>
              <a:rPr lang="en-US" sz="2600" dirty="0">
                <a:latin typeface="Arial" panose="020B0604020202020204" pitchFamily="34" charset="0"/>
                <a:cs typeface="Arial" panose="020B0604020202020204" pitchFamily="34" charset="0"/>
              </a:rPr>
              <a:t>The diagnosis can usually be made on antenatal ultrasound scanning, but if not will undoubtedly be made immediately after birth because the head is bent backwards and the face looks upwards. Usually the neck is absent. The skin of the face connects directly to the chest and the scalp connects to the upper back. The infant will usually not survive more than a few hours.</a:t>
            </a:r>
          </a:p>
          <a:p>
            <a:pPr algn="just"/>
            <a:endParaRPr lang="en-US" sz="2600" dirty="0"/>
          </a:p>
        </p:txBody>
      </p:sp>
      <p:pic>
        <p:nvPicPr>
          <p:cNvPr id="5" name="Picture 4"/>
          <p:cNvPicPr>
            <a:picLocks noChangeAspect="1"/>
          </p:cNvPicPr>
          <p:nvPr/>
        </p:nvPicPr>
        <p:blipFill>
          <a:blip r:embed="rId3"/>
          <a:stretch>
            <a:fillRect/>
          </a:stretch>
        </p:blipFill>
        <p:spPr>
          <a:xfrm>
            <a:off x="8525692" y="1381718"/>
            <a:ext cx="3009900" cy="4600575"/>
          </a:xfrm>
          <a:prstGeom prst="rect">
            <a:avLst/>
          </a:prstGeom>
        </p:spPr>
      </p:pic>
      <p:pic>
        <p:nvPicPr>
          <p:cNvPr id="6" name="Picture 5"/>
          <p:cNvPicPr>
            <a:picLocks noChangeAspect="1"/>
          </p:cNvPicPr>
          <p:nvPr/>
        </p:nvPicPr>
        <p:blipFill>
          <a:blip r:embed="rId4"/>
          <a:stretch>
            <a:fillRect/>
          </a:stretch>
        </p:blipFill>
        <p:spPr>
          <a:xfrm>
            <a:off x="9825786" y="6245626"/>
            <a:ext cx="2206943" cy="506012"/>
          </a:xfrm>
          <a:prstGeom prst="rect">
            <a:avLst/>
          </a:prstGeom>
        </p:spPr>
      </p:pic>
    </p:spTree>
    <p:extLst>
      <p:ext uri="{BB962C8B-B14F-4D97-AF65-F5344CB8AC3E}">
        <p14:creationId xmlns:p14="http://schemas.microsoft.com/office/powerpoint/2010/main" val="3444485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Fate Of Primitive Streak</a:t>
            </a:r>
          </a:p>
        </p:txBody>
      </p:sp>
      <p:sp>
        <p:nvSpPr>
          <p:cNvPr id="3" name="Content Placeholder 2"/>
          <p:cNvSpPr>
            <a:spLocks noGrp="1"/>
          </p:cNvSpPr>
          <p:nvPr>
            <p:ph idx="1"/>
          </p:nvPr>
        </p:nvSpPr>
        <p:spPr>
          <a:xfrm>
            <a:off x="352697" y="1600200"/>
            <a:ext cx="6276703" cy="5105400"/>
          </a:xfrm>
        </p:spPr>
        <p:txBody>
          <a:bodyPr>
            <a:normAutofit/>
          </a:bodyPr>
          <a:lstStyle/>
          <a:p>
            <a:pPr algn="just"/>
            <a:r>
              <a:rPr lang="en-US" sz="2400" dirty="0">
                <a:latin typeface="Arial" panose="020B0604020202020204" pitchFamily="34" charset="0"/>
                <a:cs typeface="Arial" panose="020B0604020202020204" pitchFamily="34" charset="0"/>
              </a:rPr>
              <a:t>Primitive streak actively form the mesoderm by the ingression of cells until the early part of 4</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week thereafter production of mesoderm slows down. </a:t>
            </a:r>
          </a:p>
          <a:p>
            <a:pPr algn="just"/>
            <a:r>
              <a:rPr lang="en-US" sz="2400" dirty="0">
                <a:latin typeface="Arial" panose="020B0604020202020204" pitchFamily="34" charset="0"/>
                <a:cs typeface="Arial" panose="020B0604020202020204" pitchFamily="34" charset="0"/>
              </a:rPr>
              <a:t>Primitive streak diminishes in size and become insignificant structure in </a:t>
            </a:r>
            <a:r>
              <a:rPr lang="en-US" sz="2400" dirty="0" err="1">
                <a:latin typeface="Arial" panose="020B0604020202020204" pitchFamily="34" charset="0"/>
                <a:cs typeface="Arial" panose="020B0604020202020204" pitchFamily="34" charset="0"/>
              </a:rPr>
              <a:t>sacrococcygeal</a:t>
            </a:r>
            <a:r>
              <a:rPr lang="en-US" sz="2400" dirty="0">
                <a:latin typeface="Arial" panose="020B0604020202020204" pitchFamily="34" charset="0"/>
                <a:cs typeface="Arial" panose="020B0604020202020204" pitchFamily="34" charset="0"/>
              </a:rPr>
              <a:t> region and </a:t>
            </a:r>
            <a:r>
              <a:rPr lang="en-US" sz="2400" b="1" dirty="0">
                <a:latin typeface="Arial" panose="020B0604020202020204" pitchFamily="34" charset="0"/>
                <a:cs typeface="Arial" panose="020B0604020202020204" pitchFamily="34" charset="0"/>
              </a:rPr>
              <a:t>disappear by the end of fourth week</a:t>
            </a:r>
          </a:p>
          <a:p>
            <a:pPr algn="just"/>
            <a:r>
              <a:rPr lang="en-US" sz="2400" b="1" dirty="0" err="1">
                <a:solidFill>
                  <a:srgbClr val="FF0000"/>
                </a:solidFill>
                <a:latin typeface="Arial" panose="020B0604020202020204" pitchFamily="34" charset="0"/>
                <a:cs typeface="Arial" panose="020B0604020202020204" pitchFamily="34" charset="0"/>
              </a:rPr>
              <a:t>Sacrococcygeal</a:t>
            </a:r>
            <a:r>
              <a:rPr lang="en-US" sz="2400"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teratoma</a:t>
            </a:r>
            <a:r>
              <a:rPr lang="en-US" sz="2400" dirty="0">
                <a:latin typeface="Arial" panose="020B0604020202020204" pitchFamily="34" charset="0"/>
                <a:cs typeface="Arial" panose="020B0604020202020204" pitchFamily="34" charset="0"/>
              </a:rPr>
              <a:t>: incidence is 1 in 35000</a:t>
            </a:r>
          </a:p>
          <a:p>
            <a:pPr algn="just"/>
            <a:r>
              <a:rPr lang="en-US" sz="2400" dirty="0">
                <a:latin typeface="Arial" panose="020B0604020202020204" pitchFamily="34" charset="0"/>
                <a:cs typeface="Arial" panose="020B0604020202020204" pitchFamily="34" charset="0"/>
              </a:rPr>
              <a:t>80% are females </a:t>
            </a:r>
          </a:p>
        </p:txBody>
      </p:sp>
      <p:pic>
        <p:nvPicPr>
          <p:cNvPr id="5" name="Picture 4"/>
          <p:cNvPicPr>
            <a:picLocks noChangeAspect="1"/>
          </p:cNvPicPr>
          <p:nvPr/>
        </p:nvPicPr>
        <p:blipFill>
          <a:blip r:embed="rId2"/>
          <a:stretch>
            <a:fillRect/>
          </a:stretch>
        </p:blipFill>
        <p:spPr>
          <a:xfrm>
            <a:off x="7687491" y="2227062"/>
            <a:ext cx="3848560" cy="2909887"/>
          </a:xfrm>
          <a:prstGeom prst="rect">
            <a:avLst/>
          </a:prstGeom>
        </p:spPr>
      </p:pic>
      <p:pic>
        <p:nvPicPr>
          <p:cNvPr id="6" name="Picture 5"/>
          <p:cNvPicPr>
            <a:picLocks noChangeAspect="1"/>
          </p:cNvPicPr>
          <p:nvPr/>
        </p:nvPicPr>
        <p:blipFill>
          <a:blip r:embed="rId3"/>
          <a:stretch>
            <a:fillRect/>
          </a:stretch>
        </p:blipFill>
        <p:spPr>
          <a:xfrm>
            <a:off x="9773534" y="6199588"/>
            <a:ext cx="2206943" cy="506012"/>
          </a:xfrm>
          <a:prstGeom prst="rect">
            <a:avLst/>
          </a:prstGeom>
        </p:spPr>
      </p:pic>
    </p:spTree>
    <p:extLst>
      <p:ext uri="{BB962C8B-B14F-4D97-AF65-F5344CB8AC3E}">
        <p14:creationId xmlns:p14="http://schemas.microsoft.com/office/powerpoint/2010/main" val="3825287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566988" y="1"/>
            <a:ext cx="7772400" cy="1484313"/>
          </a:xfrm>
        </p:spPr>
        <p:txBody>
          <a:bodyPr/>
          <a:lstStyle/>
          <a:p>
            <a:pPr eaLnBrk="1" hangingPunct="1"/>
            <a:r>
              <a:rPr lang="en-US" sz="4000" dirty="0">
                <a:latin typeface="Arial" panose="020B0604020202020204" pitchFamily="34" charset="0"/>
                <a:cs typeface="Arial" panose="020B0604020202020204" pitchFamily="34" charset="0"/>
              </a:rPr>
              <a:t>Formation Of  Notochord</a:t>
            </a:r>
          </a:p>
        </p:txBody>
      </p:sp>
      <p:sp>
        <p:nvSpPr>
          <p:cNvPr id="5124" name="Rectangle 3"/>
          <p:cNvSpPr>
            <a:spLocks noGrp="1" noChangeArrowheads="1"/>
          </p:cNvSpPr>
          <p:nvPr>
            <p:ph type="body" sz="half" idx="1"/>
          </p:nvPr>
        </p:nvSpPr>
        <p:spPr>
          <a:xfrm>
            <a:off x="352517" y="1340623"/>
            <a:ext cx="6453232" cy="5373687"/>
          </a:xfrm>
        </p:spPr>
        <p:txBody>
          <a:bodyPr>
            <a:normAutofit/>
          </a:bodyPr>
          <a:lstStyle/>
          <a:p>
            <a:pPr marL="0" indent="0" algn="just">
              <a:lnSpc>
                <a:spcPct val="80000"/>
              </a:lnSpc>
              <a:buNone/>
            </a:pPr>
            <a:endParaRPr lang="en-US" dirty="0">
              <a:latin typeface="Calibri" panose="020F0502020204030204" pitchFamily="34" charset="0"/>
              <a:cs typeface="Calibri" panose="020F0502020204030204" pitchFamily="34" charset="0"/>
            </a:endParaRPr>
          </a:p>
          <a:p>
            <a:pPr marL="0" indent="0" algn="just">
              <a:lnSpc>
                <a:spcPct val="80000"/>
              </a:lnSpc>
              <a:buNone/>
            </a:pPr>
            <a:endParaRPr lang="en-US" dirty="0">
              <a:latin typeface="Calibri" panose="020F0502020204030204" pitchFamily="34" charset="0"/>
              <a:cs typeface="Calibri" panose="020F0502020204030204" pitchFamily="34" charset="0"/>
            </a:endParaRPr>
          </a:p>
          <a:p>
            <a:pPr marL="0" indent="0" algn="just">
              <a:lnSpc>
                <a:spcPct val="80000"/>
              </a:lnSpc>
              <a:buNone/>
            </a:pPr>
            <a:r>
              <a:rPr lang="en-US" dirty="0">
                <a:latin typeface="Calibri" panose="020F0502020204030204" pitchFamily="34" charset="0"/>
                <a:cs typeface="Calibri" panose="020F0502020204030204" pitchFamily="34" charset="0"/>
              </a:rPr>
              <a:t>Some mesenchymal cells that have </a:t>
            </a:r>
            <a:r>
              <a:rPr lang="en-US" dirty="0" err="1">
                <a:latin typeface="Calibri" panose="020F0502020204030204" pitchFamily="34" charset="0"/>
                <a:cs typeface="Calibri" panose="020F0502020204030204" pitchFamily="34" charset="0"/>
              </a:rPr>
              <a:t>ingressed</a:t>
            </a:r>
            <a:r>
              <a:rPr lang="en-US" dirty="0">
                <a:latin typeface="Calibri" panose="020F0502020204030204" pitchFamily="34" charset="0"/>
                <a:cs typeface="Calibri" panose="020F0502020204030204" pitchFamily="34" charset="0"/>
              </a:rPr>
              <a:t> through the streak and, as a consequence, acquired mesodermal cell fates migrate cranially from the primitive node and pit, forming a median cellular cord, the </a:t>
            </a:r>
            <a:r>
              <a:rPr lang="en-US" b="1" dirty="0" err="1">
                <a:solidFill>
                  <a:schemeClr val="accent4">
                    <a:lumMod val="75000"/>
                  </a:schemeClr>
                </a:solidFill>
                <a:latin typeface="Calibri" panose="020F0502020204030204" pitchFamily="34" charset="0"/>
                <a:cs typeface="Calibri" panose="020F0502020204030204" pitchFamily="34" charset="0"/>
              </a:rPr>
              <a:t>notochordal</a:t>
            </a:r>
            <a:r>
              <a:rPr lang="en-US" b="1" dirty="0">
                <a:solidFill>
                  <a:schemeClr val="accent4">
                    <a:lumMod val="75000"/>
                  </a:schemeClr>
                </a:solidFill>
                <a:latin typeface="Calibri" panose="020F0502020204030204" pitchFamily="34" charset="0"/>
                <a:cs typeface="Calibri" panose="020F0502020204030204" pitchFamily="34" charset="0"/>
              </a:rPr>
              <a:t> process </a:t>
            </a:r>
          </a:p>
        </p:txBody>
      </p:sp>
      <p:graphicFrame>
        <p:nvGraphicFramePr>
          <p:cNvPr id="5122" name="Object 4"/>
          <p:cNvGraphicFramePr>
            <a:graphicFrameLocks noGrp="1" noChangeAspect="1"/>
          </p:cNvGraphicFramePr>
          <p:nvPr>
            <p:ph sz="quarter" idx="2"/>
            <p:extLst/>
          </p:nvPr>
        </p:nvGraphicFramePr>
        <p:xfrm>
          <a:off x="7239091" y="3733800"/>
          <a:ext cx="3276600" cy="2876550"/>
        </p:xfrm>
        <a:graphic>
          <a:graphicData uri="http://schemas.openxmlformats.org/presentationml/2006/ole">
            <mc:AlternateContent xmlns:mc="http://schemas.openxmlformats.org/markup-compatibility/2006">
              <mc:Choice xmlns:v="urn:schemas-microsoft-com:vml" Requires="v">
                <p:oleObj spid="_x0000_s2054" name="Bitmap Image" r:id="rId3" imgW="2734057" imgH="1657581" progId="Paint.Picture">
                  <p:embed/>
                </p:oleObj>
              </mc:Choice>
              <mc:Fallback>
                <p:oleObj name="Bitmap Image" r:id="rId3" imgW="2734057" imgH="1657581" progId="Paint.Picture">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91" y="3733800"/>
                        <a:ext cx="32766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1"/>
          <p:cNvPicPr>
            <a:picLocks noChangeAspect="1"/>
          </p:cNvPicPr>
          <p:nvPr/>
        </p:nvPicPr>
        <p:blipFill>
          <a:blip r:embed="rId5"/>
          <a:stretch>
            <a:fillRect/>
          </a:stretch>
        </p:blipFill>
        <p:spPr>
          <a:xfrm>
            <a:off x="7367789" y="1187002"/>
            <a:ext cx="3019204" cy="2984155"/>
          </a:xfrm>
          <a:prstGeom prst="rect">
            <a:avLst/>
          </a:prstGeom>
        </p:spPr>
      </p:pic>
      <p:pic>
        <p:nvPicPr>
          <p:cNvPr id="4" name="Picture 3"/>
          <p:cNvPicPr>
            <a:picLocks noChangeAspect="1"/>
          </p:cNvPicPr>
          <p:nvPr/>
        </p:nvPicPr>
        <p:blipFill>
          <a:blip r:embed="rId6"/>
          <a:stretch>
            <a:fillRect/>
          </a:stretch>
        </p:blipFill>
        <p:spPr>
          <a:xfrm>
            <a:off x="9763146" y="6104338"/>
            <a:ext cx="2206943" cy="506012"/>
          </a:xfrm>
          <a:prstGeom prst="rect">
            <a:avLst/>
          </a:prstGeom>
        </p:spPr>
      </p:pic>
    </p:spTree>
    <p:extLst>
      <p:ext uri="{BB962C8B-B14F-4D97-AF65-F5344CB8AC3E}">
        <p14:creationId xmlns:p14="http://schemas.microsoft.com/office/powerpoint/2010/main" val="1043323415"/>
      </p:ext>
    </p:extLst>
  </p:cSld>
  <p:clrMapOvr>
    <a:masterClrMapping/>
  </p:clrMapOvr>
  <p:transition spd="slow">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2309" y="1600200"/>
            <a:ext cx="6571891" cy="5257800"/>
          </a:xfrm>
        </p:spPr>
        <p:txBody>
          <a:bodyPr>
            <a:normAutofit/>
          </a:bodyPr>
          <a:lstStyle/>
          <a:p>
            <a:pPr algn="just">
              <a:lnSpc>
                <a:spcPct val="80000"/>
              </a:lnSpc>
              <a:buFont typeface="Wingdings" panose="05000000000000000000" pitchFamily="2" charset="2"/>
              <a:buChar char="§"/>
            </a:pPr>
            <a:r>
              <a:rPr lang="en-US" dirty="0" smtClean="0">
                <a:latin typeface="Calibri" panose="020F0502020204030204" pitchFamily="34" charset="0"/>
                <a:cs typeface="Calibri" panose="020F0502020204030204" pitchFamily="34" charset="0"/>
              </a:rPr>
              <a:t>Formation of </a:t>
            </a:r>
            <a:r>
              <a:rPr lang="en-US" dirty="0" err="1" smtClean="0">
                <a:latin typeface="Calibri" panose="020F0502020204030204" pitchFamily="34" charset="0"/>
                <a:cs typeface="Calibri" panose="020F0502020204030204" pitchFamily="34" charset="0"/>
              </a:rPr>
              <a:t>notochordal</a:t>
            </a:r>
            <a:r>
              <a:rPr lang="en-US" dirty="0" smtClean="0">
                <a:latin typeface="Calibri" panose="020F0502020204030204" pitchFamily="34" charset="0"/>
                <a:cs typeface="Calibri" panose="020F0502020204030204" pitchFamily="34" charset="0"/>
              </a:rPr>
              <a:t> canal</a:t>
            </a:r>
          </a:p>
          <a:p>
            <a:pPr algn="just">
              <a:lnSpc>
                <a:spcPct val="80000"/>
              </a:lnSpc>
              <a:buFont typeface="Wingdings" panose="05000000000000000000" pitchFamily="2" charset="2"/>
              <a:buChar char="§"/>
            </a:pPr>
            <a:r>
              <a:rPr lang="en-US" dirty="0" smtClean="0">
                <a:latin typeface="Calibri" panose="020F0502020204030204" pitchFamily="34" charset="0"/>
                <a:cs typeface="Calibri" panose="020F0502020204030204" pitchFamily="34" charset="0"/>
              </a:rPr>
              <a:t>Extent of </a:t>
            </a:r>
            <a:r>
              <a:rPr lang="en-US" dirty="0" err="1" smtClean="0">
                <a:latin typeface="Calibri" panose="020F0502020204030204" pitchFamily="34" charset="0"/>
                <a:cs typeface="Calibri" panose="020F0502020204030204" pitchFamily="34" charset="0"/>
              </a:rPr>
              <a:t>notochordal</a:t>
            </a:r>
            <a:r>
              <a:rPr lang="en-US" dirty="0" smtClean="0">
                <a:latin typeface="Calibri" panose="020F0502020204030204" pitchFamily="34" charset="0"/>
                <a:cs typeface="Calibri" panose="020F0502020204030204" pitchFamily="34" charset="0"/>
              </a:rPr>
              <a:t> process(from </a:t>
            </a:r>
            <a:r>
              <a:rPr lang="en-US" dirty="0" err="1" smtClean="0">
                <a:latin typeface="Calibri" panose="020F0502020204030204" pitchFamily="34" charset="0"/>
                <a:cs typeface="Calibri" panose="020F0502020204030204" pitchFamily="34" charset="0"/>
              </a:rPr>
              <a:t>prechordal</a:t>
            </a:r>
            <a:r>
              <a:rPr lang="en-US" dirty="0" smtClean="0">
                <a:latin typeface="Calibri" panose="020F0502020204030204" pitchFamily="34" charset="0"/>
                <a:cs typeface="Calibri" panose="020F0502020204030204" pitchFamily="34" charset="0"/>
              </a:rPr>
              <a:t> plate to pit)</a:t>
            </a:r>
          </a:p>
          <a:p>
            <a:pPr algn="just">
              <a:lnSpc>
                <a:spcPct val="80000"/>
              </a:lnSpc>
              <a:buFont typeface="Wingdings" panose="05000000000000000000" pitchFamily="2" charset="2"/>
              <a:buChar char="§"/>
            </a:pPr>
            <a:r>
              <a:rPr lang="en-US" dirty="0" smtClean="0">
                <a:latin typeface="Calibri" panose="020F0502020204030204" pitchFamily="34" charset="0"/>
                <a:cs typeface="Calibri" panose="020F0502020204030204" pitchFamily="34" charset="0"/>
              </a:rPr>
              <a:t>Significance of </a:t>
            </a:r>
            <a:r>
              <a:rPr lang="en-US" dirty="0" err="1" smtClean="0">
                <a:latin typeface="Calibri" panose="020F0502020204030204" pitchFamily="34" charset="0"/>
                <a:cs typeface="Calibri" panose="020F0502020204030204" pitchFamily="34" charset="0"/>
              </a:rPr>
              <a:t>prechordal</a:t>
            </a:r>
            <a:r>
              <a:rPr lang="en-US" dirty="0" smtClean="0">
                <a:latin typeface="Calibri" panose="020F0502020204030204" pitchFamily="34" charset="0"/>
                <a:cs typeface="Calibri" panose="020F0502020204030204" pitchFamily="34" charset="0"/>
              </a:rPr>
              <a:t> plate</a:t>
            </a:r>
          </a:p>
          <a:p>
            <a:pPr algn="just">
              <a:lnSpc>
                <a:spcPct val="80000"/>
              </a:lnSpc>
              <a:buFont typeface="Wingdings" panose="05000000000000000000" pitchFamily="2" charset="2"/>
              <a:buChar char="§"/>
            </a:pPr>
            <a:r>
              <a:rPr lang="en-US" dirty="0" smtClean="0">
                <a:latin typeface="Calibri" panose="020F0502020204030204" pitchFamily="34" charset="0"/>
                <a:cs typeface="Calibri" panose="020F0502020204030204" pitchFamily="34" charset="0"/>
              </a:rPr>
              <a:t>By the middle of the third month three sites without mesoderm</a:t>
            </a:r>
          </a:p>
          <a:p>
            <a:pPr>
              <a:buFont typeface="Wingdings" panose="05000000000000000000" pitchFamily="2" charset="2"/>
              <a:buChar char="§"/>
            </a:pPr>
            <a:endParaRPr lang="en-US" dirty="0"/>
          </a:p>
        </p:txBody>
      </p:sp>
      <p:pic>
        <p:nvPicPr>
          <p:cNvPr id="5" name="Picture 4"/>
          <p:cNvPicPr>
            <a:picLocks noChangeAspect="1"/>
          </p:cNvPicPr>
          <p:nvPr/>
        </p:nvPicPr>
        <p:blipFill>
          <a:blip r:embed="rId2"/>
          <a:stretch>
            <a:fillRect/>
          </a:stretch>
        </p:blipFill>
        <p:spPr>
          <a:xfrm>
            <a:off x="7783286" y="1690688"/>
            <a:ext cx="3570514" cy="3558993"/>
          </a:xfrm>
          <a:prstGeom prst="rect">
            <a:avLst/>
          </a:prstGeom>
        </p:spPr>
      </p:pic>
      <p:pic>
        <p:nvPicPr>
          <p:cNvPr id="6" name="Picture 5"/>
          <p:cNvPicPr>
            <a:picLocks noChangeAspect="1"/>
          </p:cNvPicPr>
          <p:nvPr/>
        </p:nvPicPr>
        <p:blipFill>
          <a:blip r:embed="rId3"/>
          <a:stretch>
            <a:fillRect/>
          </a:stretch>
        </p:blipFill>
        <p:spPr>
          <a:xfrm>
            <a:off x="9838848" y="6180451"/>
            <a:ext cx="2206943" cy="506012"/>
          </a:xfrm>
          <a:prstGeom prst="rect">
            <a:avLst/>
          </a:prstGeom>
        </p:spPr>
      </p:pic>
    </p:spTree>
    <p:extLst>
      <p:ext uri="{BB962C8B-B14F-4D97-AF65-F5344CB8AC3E}">
        <p14:creationId xmlns:p14="http://schemas.microsoft.com/office/powerpoint/2010/main" val="1393053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0"/>
          <p:cNvSpPr>
            <a:spLocks noGrp="1" noChangeArrowheads="1"/>
          </p:cNvSpPr>
          <p:nvPr>
            <p:ph type="body" sz="half" idx="1"/>
          </p:nvPr>
        </p:nvSpPr>
        <p:spPr>
          <a:xfrm>
            <a:off x="0" y="1143000"/>
            <a:ext cx="6292850" cy="4895491"/>
          </a:xfrm>
        </p:spPr>
        <p:txBody>
          <a:bodyPr>
            <a:normAutofit/>
          </a:bodyPr>
          <a:lstStyle/>
          <a:p>
            <a:pPr algn="just" eaLnBrk="1" hangingPunct="1">
              <a:lnSpc>
                <a:spcPct val="90000"/>
              </a:lnSpc>
            </a:pPr>
            <a:r>
              <a:rPr lang="en-US" dirty="0">
                <a:latin typeface="Arial" panose="020B0604020202020204" pitchFamily="34" charset="0"/>
                <a:cs typeface="Arial" panose="020B0604020202020204" pitchFamily="34" charset="0"/>
              </a:rPr>
              <a:t>The floor of the </a:t>
            </a:r>
            <a:r>
              <a:rPr lang="en-US" dirty="0" err="1">
                <a:latin typeface="Arial" panose="020B0604020202020204" pitchFamily="34" charset="0"/>
                <a:cs typeface="Arial" panose="020B0604020202020204" pitchFamily="34" charset="0"/>
              </a:rPr>
              <a:t>notochordal</a:t>
            </a:r>
            <a:r>
              <a:rPr lang="en-US" dirty="0">
                <a:latin typeface="Arial" panose="020B0604020202020204" pitchFamily="34" charset="0"/>
                <a:cs typeface="Arial" panose="020B0604020202020204" pitchFamily="34" charset="0"/>
              </a:rPr>
              <a:t> process </a:t>
            </a:r>
            <a:r>
              <a:rPr lang="en-US" b="1" dirty="0">
                <a:solidFill>
                  <a:schemeClr val="folHlink"/>
                </a:solidFill>
                <a:latin typeface="Arial" panose="020B0604020202020204" pitchFamily="34" charset="0"/>
                <a:cs typeface="Arial" panose="020B0604020202020204" pitchFamily="34" charset="0"/>
              </a:rPr>
              <a:t>fuses</a:t>
            </a:r>
            <a:r>
              <a:rPr lang="en-US" dirty="0">
                <a:latin typeface="Arial" panose="020B0604020202020204" pitchFamily="34" charset="0"/>
                <a:cs typeface="Arial" panose="020B0604020202020204" pitchFamily="34" charset="0"/>
              </a:rPr>
              <a:t> with the underlying embryonic endoderm </a:t>
            </a:r>
          </a:p>
          <a:p>
            <a:pPr algn="just" eaLnBrk="1" hangingPunct="1">
              <a:lnSpc>
                <a:spcPct val="90000"/>
              </a:lnSpc>
            </a:pPr>
            <a:r>
              <a:rPr lang="en-US" dirty="0">
                <a:latin typeface="Arial" panose="020B0604020202020204" pitchFamily="34" charset="0"/>
                <a:cs typeface="Arial" panose="020B0604020202020204" pitchFamily="34" charset="0"/>
              </a:rPr>
              <a:t>The fused layers gradually undergo </a:t>
            </a:r>
            <a:r>
              <a:rPr lang="en-US" b="1" dirty="0">
                <a:solidFill>
                  <a:schemeClr val="folHlink"/>
                </a:solidFill>
                <a:latin typeface="Arial" panose="020B0604020202020204" pitchFamily="34" charset="0"/>
                <a:cs typeface="Arial" panose="020B0604020202020204" pitchFamily="34" charset="0"/>
              </a:rPr>
              <a:t>degeneration</a:t>
            </a:r>
            <a:r>
              <a:rPr lang="en-US" dirty="0">
                <a:latin typeface="Arial" panose="020B0604020202020204" pitchFamily="34" charset="0"/>
                <a:cs typeface="Arial" panose="020B0604020202020204" pitchFamily="34" charset="0"/>
              </a:rPr>
              <a:t>, resulting in the formation of </a:t>
            </a:r>
            <a:r>
              <a:rPr lang="en-US" b="1" dirty="0">
                <a:solidFill>
                  <a:schemeClr val="folHlink"/>
                </a:solidFill>
                <a:latin typeface="Arial" panose="020B0604020202020204" pitchFamily="34" charset="0"/>
                <a:cs typeface="Arial" panose="020B0604020202020204" pitchFamily="34" charset="0"/>
              </a:rPr>
              <a:t>openings</a:t>
            </a:r>
            <a:r>
              <a:rPr lang="en-US" dirty="0">
                <a:latin typeface="Arial" panose="020B0604020202020204" pitchFamily="34" charset="0"/>
                <a:cs typeface="Arial" panose="020B0604020202020204" pitchFamily="34" charset="0"/>
              </a:rPr>
              <a:t> in the floor of the </a:t>
            </a:r>
            <a:r>
              <a:rPr lang="en-US" dirty="0" err="1">
                <a:latin typeface="Arial" panose="020B0604020202020204" pitchFamily="34" charset="0"/>
                <a:cs typeface="Arial" panose="020B0604020202020204" pitchFamily="34" charset="0"/>
              </a:rPr>
              <a:t>notochordal</a:t>
            </a:r>
            <a:r>
              <a:rPr lang="en-US" dirty="0">
                <a:latin typeface="Arial" panose="020B0604020202020204" pitchFamily="34" charset="0"/>
                <a:cs typeface="Arial" panose="020B0604020202020204" pitchFamily="34" charset="0"/>
              </a:rPr>
              <a:t> process, which brings the </a:t>
            </a:r>
            <a:r>
              <a:rPr lang="en-US" dirty="0" err="1">
                <a:latin typeface="Arial" panose="020B0604020202020204" pitchFamily="34" charset="0"/>
                <a:cs typeface="Arial" panose="020B0604020202020204" pitchFamily="34" charset="0"/>
              </a:rPr>
              <a:t>notochordal</a:t>
            </a:r>
            <a:r>
              <a:rPr lang="en-US" dirty="0">
                <a:latin typeface="Arial" panose="020B0604020202020204" pitchFamily="34" charset="0"/>
                <a:cs typeface="Arial" panose="020B0604020202020204" pitchFamily="34" charset="0"/>
              </a:rPr>
              <a:t> canal into communication with the umbilical vesicle</a:t>
            </a:r>
            <a:r>
              <a:rPr lang="en-US" sz="2400" dirty="0">
                <a:latin typeface="Arial" panose="020B0604020202020204" pitchFamily="34" charset="0"/>
                <a:cs typeface="Arial" panose="020B0604020202020204" pitchFamily="34" charset="0"/>
              </a:rPr>
              <a:t> </a:t>
            </a:r>
          </a:p>
        </p:txBody>
      </p:sp>
      <p:graphicFrame>
        <p:nvGraphicFramePr>
          <p:cNvPr id="6146" name="Object 12"/>
          <p:cNvGraphicFramePr>
            <a:graphicFrameLocks noGrp="1" noChangeAspect="1"/>
          </p:cNvGraphicFramePr>
          <p:nvPr>
            <p:ph sz="half" idx="2"/>
          </p:nvPr>
        </p:nvGraphicFramePr>
        <p:xfrm>
          <a:off x="6553201" y="3581401"/>
          <a:ext cx="3700463" cy="2786063"/>
        </p:xfrm>
        <a:graphic>
          <a:graphicData uri="http://schemas.openxmlformats.org/presentationml/2006/ole">
            <mc:AlternateContent xmlns:mc="http://schemas.openxmlformats.org/markup-compatibility/2006">
              <mc:Choice xmlns:v="urn:schemas-microsoft-com:vml" Requires="v">
                <p:oleObj spid="_x0000_s3082" name="Bitmap Image" r:id="rId3" imgW="2943636" imgH="2010056" progId="Paint.Picture">
                  <p:embed/>
                </p:oleObj>
              </mc:Choice>
              <mc:Fallback>
                <p:oleObj name="Bitmap Image" r:id="rId3" imgW="2943636" imgH="2010056" progId="Paint.Picture">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3581401"/>
                        <a:ext cx="3700463"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6"/>
          <p:cNvGraphicFramePr>
            <a:graphicFrameLocks noGrp="1" noChangeAspect="1"/>
          </p:cNvGraphicFramePr>
          <p:nvPr>
            <p:ph sz="half" idx="4294967295"/>
            <p:extLst/>
          </p:nvPr>
        </p:nvGraphicFramePr>
        <p:xfrm>
          <a:off x="6705600" y="457201"/>
          <a:ext cx="3810000" cy="2794681"/>
        </p:xfrm>
        <a:graphic>
          <a:graphicData uri="http://schemas.openxmlformats.org/presentationml/2006/ole">
            <mc:AlternateContent xmlns:mc="http://schemas.openxmlformats.org/markup-compatibility/2006">
              <mc:Choice xmlns:v="urn:schemas-microsoft-com:vml" Requires="v">
                <p:oleObj spid="_x0000_s3083" name="Bitmap Image" r:id="rId5" imgW="2704762" imgH="1724266" progId="PBrush">
                  <p:embed/>
                </p:oleObj>
              </mc:Choice>
              <mc:Fallback>
                <p:oleObj name="Bitmap Image" r:id="rId5" imgW="2704762" imgH="1724266" progId="PBrush">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57201"/>
                        <a:ext cx="3810000" cy="2794681"/>
                      </a:xfrm>
                      <a:prstGeom prst="rect">
                        <a:avLst/>
                      </a:prstGeom>
                      <a:noFill/>
                      <a:extLst/>
                    </p:spPr>
                  </p:pic>
                </p:oleObj>
              </mc:Fallback>
            </mc:AlternateContent>
          </a:graphicData>
        </a:graphic>
      </p:graphicFrame>
      <p:pic>
        <p:nvPicPr>
          <p:cNvPr id="3" name="Picture 2"/>
          <p:cNvPicPr>
            <a:picLocks noChangeAspect="1"/>
          </p:cNvPicPr>
          <p:nvPr/>
        </p:nvPicPr>
        <p:blipFill>
          <a:blip r:embed="rId7"/>
          <a:stretch>
            <a:fillRect/>
          </a:stretch>
        </p:blipFill>
        <p:spPr>
          <a:xfrm>
            <a:off x="9985057" y="6190971"/>
            <a:ext cx="2206943" cy="506012"/>
          </a:xfrm>
          <a:prstGeom prst="rect">
            <a:avLst/>
          </a:prstGeom>
        </p:spPr>
      </p:pic>
    </p:spTree>
    <p:extLst>
      <p:ext uri="{BB962C8B-B14F-4D97-AF65-F5344CB8AC3E}">
        <p14:creationId xmlns:p14="http://schemas.microsoft.com/office/powerpoint/2010/main" val="157598847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4"/>
          <p:cNvGraphicFramePr>
            <a:graphicFrameLocks noGrp="1" noChangeAspect="1"/>
          </p:cNvGraphicFramePr>
          <p:nvPr>
            <p:ph idx="1"/>
            <p:extLst>
              <p:ext uri="{D42A27DB-BD31-4B8C-83A1-F6EECF244321}">
                <p14:modId xmlns:p14="http://schemas.microsoft.com/office/powerpoint/2010/main" val="3334653232"/>
              </p:ext>
            </p:extLst>
          </p:nvPr>
        </p:nvGraphicFramePr>
        <p:xfrm>
          <a:off x="3380417" y="1368485"/>
          <a:ext cx="5616575" cy="5270500"/>
        </p:xfrm>
        <a:graphic>
          <a:graphicData uri="http://schemas.openxmlformats.org/presentationml/2006/ole">
            <mc:AlternateContent xmlns:mc="http://schemas.openxmlformats.org/markup-compatibility/2006">
              <mc:Choice xmlns:v="urn:schemas-microsoft-com:vml" Requires="v">
                <p:oleObj spid="_x0000_s4102" name="Bitmap Image" r:id="rId3" imgW="2314286" imgH="2172003" progId="PBrush">
                  <p:embed/>
                </p:oleObj>
              </mc:Choice>
              <mc:Fallback>
                <p:oleObj name="Bitmap Image" r:id="rId3" imgW="2314286" imgH="2172003" progId="PBrush">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417" y="1368485"/>
                        <a:ext cx="5616575" cy="527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2"/>
          <p:cNvPicPr>
            <a:picLocks noChangeAspect="1"/>
          </p:cNvPicPr>
          <p:nvPr/>
        </p:nvPicPr>
        <p:blipFill>
          <a:blip r:embed="rId5"/>
          <a:stretch>
            <a:fillRect/>
          </a:stretch>
        </p:blipFill>
        <p:spPr>
          <a:xfrm>
            <a:off x="9547275" y="5868394"/>
            <a:ext cx="2206943" cy="506012"/>
          </a:xfrm>
          <a:prstGeom prst="rect">
            <a:avLst/>
          </a:prstGeom>
        </p:spPr>
      </p:pic>
      <p:sp>
        <p:nvSpPr>
          <p:cNvPr id="4" name="Rectangle 3"/>
          <p:cNvSpPr/>
          <p:nvPr/>
        </p:nvSpPr>
        <p:spPr>
          <a:xfrm>
            <a:off x="2640353" y="379562"/>
            <a:ext cx="6572657" cy="643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tx1"/>
                </a:solidFill>
                <a:latin typeface="Arial" panose="020B0604020202020204" pitchFamily="34" charset="0"/>
                <a:cs typeface="Arial" panose="020B0604020202020204" pitchFamily="34" charset="0"/>
              </a:rPr>
              <a:t>Neuroenteric</a:t>
            </a:r>
            <a:r>
              <a:rPr lang="en-US" sz="4000" dirty="0" smtClean="0">
                <a:solidFill>
                  <a:schemeClr val="tx1"/>
                </a:solidFill>
                <a:latin typeface="Arial" panose="020B0604020202020204" pitchFamily="34" charset="0"/>
                <a:cs typeface="Arial" panose="020B0604020202020204" pitchFamily="34" charset="0"/>
              </a:rPr>
              <a:t> Canal</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801618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Grp="1" noChangeArrowheads="1"/>
          </p:cNvSpPr>
          <p:nvPr>
            <p:ph type="body" sz="half" idx="1"/>
          </p:nvPr>
        </p:nvSpPr>
        <p:spPr>
          <a:xfrm>
            <a:off x="0" y="692150"/>
            <a:ext cx="6311900" cy="5915684"/>
          </a:xfrm>
        </p:spPr>
        <p:txBody>
          <a:bodyPr>
            <a:noAutofit/>
          </a:bodyPr>
          <a:lstStyle/>
          <a:p>
            <a:pPr marL="420624" indent="-384048" algn="just">
              <a:buBlip>
                <a:blip r:embed="rId3"/>
              </a:buBlip>
              <a:defRPr/>
            </a:pPr>
            <a:endParaRPr lang="en-US" dirty="0"/>
          </a:p>
          <a:p>
            <a:pPr marL="420624" indent="-384048" algn="just">
              <a:buBlip>
                <a:blip r:embed="rId3"/>
              </a:buBlip>
              <a:defRPr/>
            </a:pPr>
            <a:r>
              <a:rPr lang="en-US" dirty="0">
                <a:latin typeface="Arial" panose="020B0604020202020204" pitchFamily="34" charset="0"/>
                <a:cs typeface="Arial" panose="020B0604020202020204" pitchFamily="34" charset="0"/>
              </a:rPr>
              <a:t>The openings rapidly become confluent and the floor of the </a:t>
            </a:r>
            <a:r>
              <a:rPr lang="en-US" dirty="0" err="1">
                <a:latin typeface="Arial" panose="020B0604020202020204" pitchFamily="34" charset="0"/>
                <a:cs typeface="Arial" panose="020B0604020202020204" pitchFamily="34" charset="0"/>
              </a:rPr>
              <a:t>notochordal</a:t>
            </a:r>
            <a:r>
              <a:rPr lang="en-US" dirty="0">
                <a:latin typeface="Arial" panose="020B0604020202020204" pitchFamily="34" charset="0"/>
                <a:cs typeface="Arial" panose="020B0604020202020204" pitchFamily="34" charset="0"/>
              </a:rPr>
              <a:t> canal disappears; the remains of the </a:t>
            </a:r>
            <a:r>
              <a:rPr lang="en-US" dirty="0" err="1">
                <a:latin typeface="Arial" panose="020B0604020202020204" pitchFamily="34" charset="0"/>
                <a:cs typeface="Arial" panose="020B0604020202020204" pitchFamily="34" charset="0"/>
              </a:rPr>
              <a:t>notochordal</a:t>
            </a:r>
            <a:r>
              <a:rPr lang="en-US" dirty="0">
                <a:latin typeface="Arial" panose="020B0604020202020204" pitchFamily="34" charset="0"/>
                <a:cs typeface="Arial" panose="020B0604020202020204" pitchFamily="34" charset="0"/>
              </a:rPr>
              <a:t> process form a flattened, grooved </a:t>
            </a:r>
            <a:r>
              <a:rPr lang="en-US" b="1" dirty="0" err="1">
                <a:solidFill>
                  <a:schemeClr val="folHlink"/>
                </a:solidFill>
                <a:latin typeface="Arial" panose="020B0604020202020204" pitchFamily="34" charset="0"/>
                <a:cs typeface="Arial" panose="020B0604020202020204" pitchFamily="34" charset="0"/>
              </a:rPr>
              <a:t>notochordal</a:t>
            </a:r>
            <a:r>
              <a:rPr lang="en-US" b="1" dirty="0">
                <a:solidFill>
                  <a:schemeClr val="folHlink"/>
                </a:solidFill>
                <a:latin typeface="Arial" panose="020B0604020202020204" pitchFamily="34" charset="0"/>
                <a:cs typeface="Arial" panose="020B0604020202020204" pitchFamily="34" charset="0"/>
              </a:rPr>
              <a:t> plate </a:t>
            </a:r>
          </a:p>
          <a:p>
            <a:pPr marL="420624" indent="-384048" algn="just">
              <a:buBlip>
                <a:blip r:embed="rId3"/>
              </a:buBlip>
              <a:defRPr/>
            </a:pPr>
            <a:r>
              <a:rPr lang="en-US" dirty="0">
                <a:latin typeface="Arial" panose="020B0604020202020204" pitchFamily="34" charset="0"/>
                <a:cs typeface="Arial" panose="020B0604020202020204" pitchFamily="34" charset="0"/>
              </a:rPr>
              <a:t>Beginning at the cranial end of the embryo, the </a:t>
            </a:r>
            <a:r>
              <a:rPr lang="en-US" dirty="0" err="1">
                <a:latin typeface="Arial" panose="020B0604020202020204" pitchFamily="34" charset="0"/>
                <a:cs typeface="Arial" panose="020B0604020202020204" pitchFamily="34" charset="0"/>
              </a:rPr>
              <a:t>notochordal</a:t>
            </a:r>
            <a:r>
              <a:rPr lang="en-US" dirty="0">
                <a:latin typeface="Arial" panose="020B0604020202020204" pitchFamily="34" charset="0"/>
                <a:cs typeface="Arial" panose="020B0604020202020204" pitchFamily="34" charset="0"/>
              </a:rPr>
              <a:t> cells proliferate and the </a:t>
            </a:r>
            <a:r>
              <a:rPr lang="en-US" dirty="0" err="1">
                <a:latin typeface="Arial" panose="020B0604020202020204" pitchFamily="34" charset="0"/>
                <a:cs typeface="Arial" panose="020B0604020202020204" pitchFamily="34" charset="0"/>
              </a:rPr>
              <a:t>notochordal</a:t>
            </a:r>
            <a:r>
              <a:rPr lang="en-US" dirty="0">
                <a:latin typeface="Arial" panose="020B0604020202020204" pitchFamily="34" charset="0"/>
                <a:cs typeface="Arial" panose="020B0604020202020204" pitchFamily="34" charset="0"/>
              </a:rPr>
              <a:t> plate </a:t>
            </a:r>
            <a:r>
              <a:rPr lang="en-US" dirty="0" err="1">
                <a:latin typeface="Arial" panose="020B0604020202020204" pitchFamily="34" charset="0"/>
                <a:cs typeface="Arial" panose="020B0604020202020204" pitchFamily="34" charset="0"/>
              </a:rPr>
              <a:t>infolds</a:t>
            </a:r>
            <a:r>
              <a:rPr lang="en-US" dirty="0">
                <a:latin typeface="Arial" panose="020B0604020202020204" pitchFamily="34" charset="0"/>
                <a:cs typeface="Arial" panose="020B0604020202020204" pitchFamily="34" charset="0"/>
              </a:rPr>
              <a:t> to form the </a:t>
            </a:r>
            <a:r>
              <a:rPr lang="en-US" b="1" dirty="0">
                <a:solidFill>
                  <a:schemeClr val="hlink"/>
                </a:solidFill>
                <a:latin typeface="Arial" panose="020B0604020202020204" pitchFamily="34" charset="0"/>
                <a:cs typeface="Arial" panose="020B0604020202020204" pitchFamily="34" charset="0"/>
              </a:rPr>
              <a:t>notochord </a:t>
            </a:r>
          </a:p>
        </p:txBody>
      </p:sp>
      <p:graphicFrame>
        <p:nvGraphicFramePr>
          <p:cNvPr id="8194" name="Object 7"/>
          <p:cNvGraphicFramePr>
            <a:graphicFrameLocks noGrp="1" noChangeAspect="1"/>
          </p:cNvGraphicFramePr>
          <p:nvPr>
            <p:ph sz="quarter" idx="2"/>
            <p:extLst>
              <p:ext uri="{D42A27DB-BD31-4B8C-83A1-F6EECF244321}">
                <p14:modId xmlns:p14="http://schemas.microsoft.com/office/powerpoint/2010/main" val="2211039609"/>
              </p:ext>
            </p:extLst>
          </p:nvPr>
        </p:nvGraphicFramePr>
        <p:xfrm>
          <a:off x="7839892" y="611188"/>
          <a:ext cx="4067175" cy="2644775"/>
        </p:xfrm>
        <a:graphic>
          <a:graphicData uri="http://schemas.openxmlformats.org/presentationml/2006/ole">
            <mc:AlternateContent xmlns:mc="http://schemas.openxmlformats.org/markup-compatibility/2006">
              <mc:Choice xmlns:v="urn:schemas-microsoft-com:vml" Requires="v">
                <p:oleObj spid="_x0000_s5130" name="Bitmap Image" r:id="rId4" imgW="2534004" imgH="1647619" progId="PBrush">
                  <p:embed/>
                </p:oleObj>
              </mc:Choice>
              <mc:Fallback>
                <p:oleObj name="Bitmap Image" r:id="rId4" imgW="2534004" imgH="1647619" progId="PBrush">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9892" y="611188"/>
                        <a:ext cx="4067175" cy="2644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8"/>
          <p:cNvGraphicFramePr>
            <a:graphicFrameLocks noGrp="1" noChangeAspect="1"/>
          </p:cNvGraphicFramePr>
          <p:nvPr>
            <p:ph sz="quarter" idx="3"/>
            <p:extLst>
              <p:ext uri="{D42A27DB-BD31-4B8C-83A1-F6EECF244321}">
                <p14:modId xmlns:p14="http://schemas.microsoft.com/office/powerpoint/2010/main" val="47338395"/>
              </p:ext>
            </p:extLst>
          </p:nvPr>
        </p:nvGraphicFramePr>
        <p:xfrm>
          <a:off x="7138798" y="3682006"/>
          <a:ext cx="5020898" cy="2252967"/>
        </p:xfrm>
        <a:graphic>
          <a:graphicData uri="http://schemas.openxmlformats.org/presentationml/2006/ole">
            <mc:AlternateContent xmlns:mc="http://schemas.openxmlformats.org/markup-compatibility/2006">
              <mc:Choice xmlns:v="urn:schemas-microsoft-com:vml" Requires="v">
                <p:oleObj spid="_x0000_s5131" name="Bitmap Image" r:id="rId6" imgW="2971429" imgH="1333333" progId="PBrush">
                  <p:embed/>
                </p:oleObj>
              </mc:Choice>
              <mc:Fallback>
                <p:oleObj name="Bitmap Image" r:id="rId6" imgW="2971429" imgH="1333333" progId="PBrush">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798" y="3682006"/>
                        <a:ext cx="5020898" cy="2252967"/>
                      </a:xfrm>
                      <a:prstGeom prst="rect">
                        <a:avLst/>
                      </a:prstGeom>
                      <a:noFill/>
                      <a:ln>
                        <a:noFill/>
                      </a:ln>
                      <a:effectLst/>
                      <a:extLst/>
                    </p:spPr>
                  </p:pic>
                </p:oleObj>
              </mc:Fallback>
            </mc:AlternateContent>
          </a:graphicData>
        </a:graphic>
      </p:graphicFrame>
      <p:pic>
        <p:nvPicPr>
          <p:cNvPr id="3" name="Picture 2"/>
          <p:cNvPicPr>
            <a:picLocks noChangeAspect="1"/>
          </p:cNvPicPr>
          <p:nvPr/>
        </p:nvPicPr>
        <p:blipFill>
          <a:blip r:embed="rId8"/>
          <a:stretch>
            <a:fillRect/>
          </a:stretch>
        </p:blipFill>
        <p:spPr>
          <a:xfrm>
            <a:off x="9873479" y="6108010"/>
            <a:ext cx="2206943" cy="506012"/>
          </a:xfrm>
          <a:prstGeom prst="rect">
            <a:avLst/>
          </a:prstGeom>
        </p:spPr>
      </p:pic>
    </p:spTree>
    <p:extLst>
      <p:ext uri="{BB962C8B-B14F-4D97-AF65-F5344CB8AC3E}">
        <p14:creationId xmlns:p14="http://schemas.microsoft.com/office/powerpoint/2010/main" val="3585382568"/>
      </p:ext>
    </p:extLst>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4"/>
          <p:cNvGraphicFramePr>
            <a:graphicFrameLocks noChangeAspect="1"/>
          </p:cNvGraphicFramePr>
          <p:nvPr>
            <p:extLst>
              <p:ext uri="{D42A27DB-BD31-4B8C-83A1-F6EECF244321}">
                <p14:modId xmlns:p14="http://schemas.microsoft.com/office/powerpoint/2010/main" val="1465775694"/>
              </p:ext>
            </p:extLst>
          </p:nvPr>
        </p:nvGraphicFramePr>
        <p:xfrm>
          <a:off x="721881" y="249453"/>
          <a:ext cx="2669019" cy="2343150"/>
        </p:xfrm>
        <a:graphic>
          <a:graphicData uri="http://schemas.openxmlformats.org/presentationml/2006/ole">
            <mc:AlternateContent xmlns:mc="http://schemas.openxmlformats.org/markup-compatibility/2006">
              <mc:Choice xmlns:v="urn:schemas-microsoft-com:vml" Requires="v">
                <p:oleObj spid="_x0000_s6162" name="Bitmap Image" r:id="rId3" imgW="2734057" imgH="1657581" progId="PBrush">
                  <p:embed/>
                </p:oleObj>
              </mc:Choice>
              <mc:Fallback>
                <p:oleObj name="Bitmap Image" r:id="rId3" imgW="2734057" imgH="165758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81" y="249453"/>
                        <a:ext cx="2669019"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5" name="Object 6"/>
          <p:cNvGraphicFramePr>
            <a:graphicFrameLocks noChangeAspect="1"/>
          </p:cNvGraphicFramePr>
          <p:nvPr>
            <p:extLst>
              <p:ext uri="{D42A27DB-BD31-4B8C-83A1-F6EECF244321}">
                <p14:modId xmlns:p14="http://schemas.microsoft.com/office/powerpoint/2010/main" val="4234810321"/>
              </p:ext>
            </p:extLst>
          </p:nvPr>
        </p:nvGraphicFramePr>
        <p:xfrm>
          <a:off x="721881" y="3429000"/>
          <a:ext cx="3733800" cy="2667000"/>
        </p:xfrm>
        <a:graphic>
          <a:graphicData uri="http://schemas.openxmlformats.org/presentationml/2006/ole">
            <mc:AlternateContent xmlns:mc="http://schemas.openxmlformats.org/markup-compatibility/2006">
              <mc:Choice xmlns:v="urn:schemas-microsoft-com:vml" Requires="v">
                <p:oleObj spid="_x0000_s6163" name="Bitmap Image" r:id="rId5" imgW="2704762" imgH="1724266" progId="PBrush">
                  <p:embed/>
                </p:oleObj>
              </mc:Choice>
              <mc:Fallback>
                <p:oleObj name="Bitmap Image" r:id="rId5" imgW="2704762" imgH="172426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881" y="3429000"/>
                        <a:ext cx="3733800" cy="266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6" name="Object 12"/>
          <p:cNvGraphicFramePr>
            <a:graphicFrameLocks noChangeAspect="1"/>
          </p:cNvGraphicFramePr>
          <p:nvPr>
            <p:extLst>
              <p:ext uri="{D42A27DB-BD31-4B8C-83A1-F6EECF244321}">
                <p14:modId xmlns:p14="http://schemas.microsoft.com/office/powerpoint/2010/main" val="4174563885"/>
              </p:ext>
            </p:extLst>
          </p:nvPr>
        </p:nvGraphicFramePr>
        <p:xfrm>
          <a:off x="6891337" y="249453"/>
          <a:ext cx="3700463" cy="2786063"/>
        </p:xfrm>
        <a:graphic>
          <a:graphicData uri="http://schemas.openxmlformats.org/presentationml/2006/ole">
            <mc:AlternateContent xmlns:mc="http://schemas.openxmlformats.org/markup-compatibility/2006">
              <mc:Choice xmlns:v="urn:schemas-microsoft-com:vml" Requires="v">
                <p:oleObj spid="_x0000_s6164" name="Bitmap Image" r:id="rId7" imgW="2943636" imgH="2010056" progId="PBrush">
                  <p:embed/>
                </p:oleObj>
              </mc:Choice>
              <mc:Fallback>
                <p:oleObj name="Bitmap Image" r:id="rId7" imgW="2943636" imgH="2010056"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1337" y="249453"/>
                        <a:ext cx="3700463"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7" name="Object 8"/>
          <p:cNvGraphicFramePr>
            <a:graphicFrameLocks noChangeAspect="1"/>
          </p:cNvGraphicFramePr>
          <p:nvPr>
            <p:extLst>
              <p:ext uri="{D42A27DB-BD31-4B8C-83A1-F6EECF244321}">
                <p14:modId xmlns:p14="http://schemas.microsoft.com/office/powerpoint/2010/main" val="170351827"/>
              </p:ext>
            </p:extLst>
          </p:nvPr>
        </p:nvGraphicFramePr>
        <p:xfrm>
          <a:off x="6095999" y="3429000"/>
          <a:ext cx="4953000" cy="2514600"/>
        </p:xfrm>
        <a:graphic>
          <a:graphicData uri="http://schemas.openxmlformats.org/presentationml/2006/ole">
            <mc:AlternateContent xmlns:mc="http://schemas.openxmlformats.org/markup-compatibility/2006">
              <mc:Choice xmlns:v="urn:schemas-microsoft-com:vml" Requires="v">
                <p:oleObj spid="_x0000_s6165" name="Bitmap Image" r:id="rId9" imgW="2971429" imgH="1333333" progId="Paint.Picture">
                  <p:embed/>
                </p:oleObj>
              </mc:Choice>
              <mc:Fallback>
                <p:oleObj name="Bitmap Image" r:id="rId9" imgW="2971429" imgH="1333333"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5999" y="3429000"/>
                        <a:ext cx="4953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2"/>
          <p:cNvPicPr>
            <a:picLocks noChangeAspect="1"/>
          </p:cNvPicPr>
          <p:nvPr/>
        </p:nvPicPr>
        <p:blipFill>
          <a:blip r:embed="rId11"/>
          <a:stretch>
            <a:fillRect/>
          </a:stretch>
        </p:blipFill>
        <p:spPr>
          <a:xfrm>
            <a:off x="9985057" y="6298265"/>
            <a:ext cx="2206943" cy="506012"/>
          </a:xfrm>
          <a:prstGeom prst="rect">
            <a:avLst/>
          </a:prstGeom>
        </p:spPr>
      </p:pic>
    </p:spTree>
    <p:extLst>
      <p:ext uri="{BB962C8B-B14F-4D97-AF65-F5344CB8AC3E}">
        <p14:creationId xmlns:p14="http://schemas.microsoft.com/office/powerpoint/2010/main" val="3427734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379562" y="908049"/>
            <a:ext cx="7073661" cy="5717037"/>
          </a:xfrm>
        </p:spPr>
        <p:txBody>
          <a:bodyPr>
            <a:normAutofit/>
          </a:bodyPr>
          <a:lstStyle/>
          <a:p>
            <a:pPr algn="ctr" eaLnBrk="1" hangingPunct="1">
              <a:lnSpc>
                <a:spcPct val="80000"/>
              </a:lnSpc>
              <a:buFontTx/>
              <a:buNone/>
            </a:pPr>
            <a:r>
              <a:rPr lang="en-US" sz="4000" dirty="0">
                <a:latin typeface="Arial" panose="020B0604020202020204" pitchFamily="34" charset="0"/>
                <a:cs typeface="Arial" panose="020B0604020202020204" pitchFamily="34" charset="0"/>
              </a:rPr>
              <a:t>The Notochord</a:t>
            </a:r>
            <a:r>
              <a:rPr lang="en-US" dirty="0" smtClean="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a:t>
            </a:r>
          </a:p>
          <a:p>
            <a:pPr eaLnBrk="1" hangingPunct="1">
              <a:lnSpc>
                <a:spcPct val="80000"/>
              </a:lnSpc>
              <a:buFontTx/>
              <a:buNone/>
            </a:pPr>
            <a:endParaRPr lang="en-US" dirty="0">
              <a:latin typeface="Arial" panose="020B0604020202020204" pitchFamily="34" charset="0"/>
              <a:cs typeface="Arial" panose="020B0604020202020204" pitchFamily="34" charset="0"/>
            </a:endParaRPr>
          </a:p>
          <a:p>
            <a:pPr algn="just" eaLnBrk="1" hangingPunct="1">
              <a:lnSpc>
                <a:spcPct val="80000"/>
              </a:lnSpc>
            </a:pPr>
            <a:r>
              <a:rPr lang="en-US" sz="2400" dirty="0">
                <a:latin typeface="Arial" panose="020B0604020202020204" pitchFamily="34" charset="0"/>
                <a:cs typeface="Arial" panose="020B0604020202020204" pitchFamily="34" charset="0"/>
              </a:rPr>
              <a:t>Defines the primordial longitudinal axis of the embryo and gives it some rigidity </a:t>
            </a:r>
          </a:p>
          <a:p>
            <a:pPr algn="just" eaLnBrk="1" hangingPunct="1">
              <a:lnSpc>
                <a:spcPct val="80000"/>
              </a:lnSpc>
            </a:pPr>
            <a:r>
              <a:rPr lang="en-US" sz="2400" dirty="0">
                <a:latin typeface="Arial" panose="020B0604020202020204" pitchFamily="34" charset="0"/>
                <a:cs typeface="Arial" panose="020B0604020202020204" pitchFamily="34" charset="0"/>
              </a:rPr>
              <a:t>Provides signals that are necessary for the development of axial musculoskeletal structures and the central nervous system </a:t>
            </a:r>
          </a:p>
          <a:p>
            <a:pPr algn="just" eaLnBrk="1" hangingPunct="1">
              <a:lnSpc>
                <a:spcPct val="80000"/>
              </a:lnSpc>
            </a:pPr>
            <a:r>
              <a:rPr lang="en-US" sz="2400" dirty="0">
                <a:latin typeface="Arial" panose="020B0604020202020204" pitchFamily="34" charset="0"/>
                <a:cs typeface="Arial" panose="020B0604020202020204" pitchFamily="34" charset="0"/>
              </a:rPr>
              <a:t>Contributes to the </a:t>
            </a:r>
            <a:r>
              <a:rPr lang="en-US" sz="2400" dirty="0" err="1">
                <a:latin typeface="Arial" panose="020B0604020202020204" pitchFamily="34" charset="0"/>
                <a:cs typeface="Arial" panose="020B0604020202020204" pitchFamily="34" charset="0"/>
              </a:rPr>
              <a:t>intervertebral</a:t>
            </a:r>
            <a:r>
              <a:rPr lang="en-US" sz="2400" dirty="0">
                <a:latin typeface="Arial" panose="020B0604020202020204" pitchFamily="34" charset="0"/>
                <a:cs typeface="Arial" panose="020B0604020202020204" pitchFamily="34" charset="0"/>
              </a:rPr>
              <a:t> discs </a:t>
            </a:r>
          </a:p>
          <a:p>
            <a:pPr algn="just" eaLnBrk="1" hangingPunct="1">
              <a:lnSpc>
                <a:spcPct val="80000"/>
              </a:lnSpc>
            </a:pPr>
            <a:r>
              <a:rPr lang="en-US" sz="2400" dirty="0">
                <a:latin typeface="Arial" panose="020B0604020202020204" pitchFamily="34" charset="0"/>
                <a:cs typeface="Arial" panose="020B0604020202020204" pitchFamily="34" charset="0"/>
              </a:rPr>
              <a:t>Remnants forms the </a:t>
            </a:r>
            <a:r>
              <a:rPr lang="en-US" sz="2400" dirty="0" err="1">
                <a:latin typeface="Arial" panose="020B0604020202020204" pitchFamily="34" charset="0"/>
                <a:cs typeface="Arial" panose="020B0604020202020204" pitchFamily="34" charset="0"/>
              </a:rPr>
              <a:t>chordomas</a:t>
            </a:r>
            <a:r>
              <a:rPr lang="en-US" sz="2400" dirty="0">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2"/>
          <a:stretch>
            <a:fillRect/>
          </a:stretch>
        </p:blipFill>
        <p:spPr>
          <a:xfrm>
            <a:off x="9832093" y="6351988"/>
            <a:ext cx="2206943" cy="506012"/>
          </a:xfrm>
          <a:prstGeom prst="rect">
            <a:avLst/>
          </a:prstGeom>
        </p:spPr>
      </p:pic>
      <p:pic>
        <p:nvPicPr>
          <p:cNvPr id="2" name="Picture 1"/>
          <p:cNvPicPr>
            <a:picLocks noChangeAspect="1"/>
          </p:cNvPicPr>
          <p:nvPr/>
        </p:nvPicPr>
        <p:blipFill>
          <a:blip r:embed="rId3"/>
          <a:stretch>
            <a:fillRect/>
          </a:stretch>
        </p:blipFill>
        <p:spPr>
          <a:xfrm>
            <a:off x="5980270" y="3682006"/>
            <a:ext cx="4955295" cy="2511000"/>
          </a:xfrm>
          <a:prstGeom prst="rect">
            <a:avLst/>
          </a:prstGeom>
        </p:spPr>
      </p:pic>
    </p:spTree>
    <p:extLst>
      <p:ext uri="{BB962C8B-B14F-4D97-AF65-F5344CB8AC3E}">
        <p14:creationId xmlns:p14="http://schemas.microsoft.com/office/powerpoint/2010/main" val="381288994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6DE7789-1394-B357-5F58-181B0A1E016A}"/>
              </a:ext>
            </a:extLst>
          </p:cNvPr>
          <p:cNvSpPr>
            <a:spLocks noGrp="1"/>
          </p:cNvSpPr>
          <p:nvPr>
            <p:ph type="title"/>
          </p:nvPr>
        </p:nvSpPr>
        <p:spPr>
          <a:xfrm>
            <a:off x="1524000" y="1066801"/>
            <a:ext cx="9144000" cy="1325563"/>
          </a:xfrm>
        </p:spPr>
        <p:txBody>
          <a:bodyPr>
            <a:normAutofit fontScale="90000"/>
          </a:bodyPr>
          <a:lstStyle/>
          <a:p>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Prof. Umar’s Model of Teaching Strategy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a:t>
            </a:r>
            <a:r>
              <a:rPr lang="en-US" sz="2400" dirty="0">
                <a:solidFill>
                  <a:schemeClr val="tx2">
                    <a:lumMod val="75000"/>
                    <a:lumOff val="25000"/>
                  </a:schemeClr>
                </a:solidFill>
                <a:latin typeface="Arial" panose="020B0604020202020204" pitchFamily="34" charset="0"/>
                <a:cs typeface="Arial" panose="020B0604020202020204" pitchFamily="34" charset="0"/>
              </a:rPr>
              <a:t>Self Directed Learning  Assessment Program</a:t>
            </a:r>
            <a:r>
              <a:rPr lang="en-US" sz="2400" b="1" dirty="0">
                <a:solidFill>
                  <a:schemeClr val="tx2">
                    <a:lumMod val="75000"/>
                    <a:lumOff val="25000"/>
                  </a:schemeClr>
                </a:solidFill>
                <a:latin typeface="Arial" panose="020B0604020202020204" pitchFamily="34" charset="0"/>
                <a:cs typeface="Arial" panose="020B0604020202020204" pitchFamily="34" charset="0"/>
              </a:rPr>
              <a:t/>
            </a:r>
            <a:br>
              <a:rPr lang="en-US" sz="2400" b="1" dirty="0">
                <a:solidFill>
                  <a:schemeClr val="tx2">
                    <a:lumMod val="75000"/>
                    <a:lumOff val="25000"/>
                  </a:schemeClr>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solidFill>
                  <a:schemeClr val="tx2">
                    <a:lumMod val="75000"/>
                    <a:lumOff val="25000"/>
                  </a:schemeClr>
                </a:solidFill>
                <a:latin typeface="Arial" panose="020B0604020202020204" pitchFamily="34" charset="0"/>
                <a:cs typeface="Arial" panose="020B0604020202020204" pitchFamily="34" charset="0"/>
              </a:rPr>
              <a:t>Objectives</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cultivate critical thinking, analytical reasoning, and problem-solving competencies.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To instill a culture of self-directed learning, fostering lifelong learning habits and autonomy.</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 xmlns:a16="http://schemas.microsoft.com/office/drawing/2014/main" id="{43D157CD-1399-5207-B798-F4E73ED14A83}"/>
              </a:ext>
            </a:extLst>
          </p:cNvPr>
          <p:cNvSpPr>
            <a:spLocks noGrp="1"/>
          </p:cNvSpPr>
          <p:nvPr>
            <p:ph idx="1"/>
          </p:nvPr>
        </p:nvSpPr>
        <p:spPr>
          <a:xfrm>
            <a:off x="1524000" y="2667000"/>
            <a:ext cx="9144000" cy="3882736"/>
          </a:xfrm>
        </p:spPr>
        <p:txBody>
          <a:bodyPr>
            <a:normAutofit/>
          </a:bodyPr>
          <a:lstStyle/>
          <a:p>
            <a:pPr marL="0" indent="0" algn="just">
              <a:buNone/>
            </a:pPr>
            <a:r>
              <a:rPr lang="en-GB" sz="2400" dirty="0">
                <a:solidFill>
                  <a:schemeClr val="tx2">
                    <a:lumMod val="75000"/>
                    <a:lumOff val="25000"/>
                  </a:schemeClr>
                </a:solidFill>
                <a:latin typeface="Calibri" panose="020F0502020204030204" pitchFamily="34" charset="0"/>
                <a:cs typeface="Calibri" panose="020F0502020204030204" pitchFamily="34" charset="0"/>
              </a:rPr>
              <a:t>How to Assess?</a:t>
            </a:r>
            <a:endParaRPr lang="en-GB" sz="24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sz="2400" dirty="0">
                <a:latin typeface="Calibri" panose="020F0502020204030204" pitchFamily="34" charset="0"/>
                <a:cs typeface="Calibri" panose="020F0502020204030204" pitchFamily="34" charset="0"/>
              </a:rPr>
              <a:t>Ten randomly selected students will be evaluated </a:t>
            </a:r>
            <a:r>
              <a:rPr lang="en-GB" sz="2400" dirty="0">
                <a:solidFill>
                  <a:prstClr val="black"/>
                </a:solidFill>
                <a:latin typeface="Calibri" panose="020F0502020204030204" pitchFamily="34" charset="0"/>
                <a:cs typeface="Calibri" panose="020F0502020204030204" pitchFamily="34" charset="0"/>
              </a:rPr>
              <a:t>within the </a:t>
            </a:r>
            <a:r>
              <a:rPr lang="en-GB" sz="2400" b="1" dirty="0">
                <a:latin typeface="Calibri" panose="020F0502020204030204" pitchFamily="34" charset="0"/>
                <a:cs typeface="Calibri" panose="020F0502020204030204" pitchFamily="34" charset="0"/>
              </a:rPr>
              <a:t>first 10 minutes of the lecture</a:t>
            </a:r>
            <a:r>
              <a:rPr lang="en-GB" sz="2400" dirty="0">
                <a:solidFill>
                  <a:schemeClr val="tx2">
                    <a:lumMod val="75000"/>
                    <a:lumOff val="25000"/>
                  </a:schemeClr>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through 10 multiple-choice questions (MCQs) based on the PowerPoint presentation shared on Students Official </a:t>
            </a:r>
            <a:r>
              <a:rPr lang="en-GB" sz="2400" dirty="0" err="1">
                <a:latin typeface="Calibri" panose="020F0502020204030204" pitchFamily="34" charset="0"/>
                <a:cs typeface="Calibri" panose="020F0502020204030204" pitchFamily="34" charset="0"/>
              </a:rPr>
              <a:t>WhatsApp</a:t>
            </a:r>
            <a:r>
              <a:rPr lang="en-GB" sz="2400" dirty="0">
                <a:latin typeface="Calibri" panose="020F0502020204030204" pitchFamily="34" charset="0"/>
                <a:cs typeface="Calibri" panose="020F0502020204030204" pitchFamily="34" charset="0"/>
              </a:rPr>
              <a:t> group, one day before the teaching session.</a:t>
            </a:r>
          </a:p>
          <a:p>
            <a:pPr algn="just">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number of MCQs from the components of the lecture will follow the </a:t>
            </a:r>
            <a:r>
              <a:rPr lang="en-US" sz="2400" dirty="0" smtClean="0">
                <a:latin typeface="Calibri" panose="020F0502020204030204" pitchFamily="34" charset="0"/>
                <a:cs typeface="Calibri" panose="020F0502020204030204" pitchFamily="34" charset="0"/>
              </a:rPr>
              <a:t>guidelines </a:t>
            </a:r>
            <a:r>
              <a:rPr lang="en-US" sz="2400" dirty="0">
                <a:latin typeface="Calibri" panose="020F0502020204030204" pitchFamily="34" charset="0"/>
                <a:cs typeface="Calibri" panose="020F0502020204030204" pitchFamily="34" charset="0"/>
              </a:rPr>
              <a:t>outlined in the </a:t>
            </a:r>
            <a:r>
              <a:rPr lang="en-US" sz="2400" b="1" dirty="0">
                <a:latin typeface="Calibri" panose="020F0502020204030204" pitchFamily="34" charset="0"/>
                <a:cs typeface="Calibri" panose="020F0502020204030204" pitchFamily="34" charset="0"/>
              </a:rPr>
              <a:t>Prof. Umar model of Integrated Lecture</a:t>
            </a:r>
            <a:r>
              <a:rPr lang="en-US"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hlinkClick r:id="rId2"/>
            </a:endParaRPr>
          </a:p>
        </p:txBody>
      </p:sp>
      <p:sp>
        <p:nvSpPr>
          <p:cNvPr id="2" name="Rectangle 1"/>
          <p:cNvSpPr/>
          <p:nvPr/>
        </p:nvSpPr>
        <p:spPr>
          <a:xfrm>
            <a:off x="9739746" y="175638"/>
            <a:ext cx="211974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First Ten Minutes</a:t>
            </a:r>
          </a:p>
        </p:txBody>
      </p:sp>
      <p:graphicFrame>
        <p:nvGraphicFramePr>
          <p:cNvPr id="3" name="Table 2"/>
          <p:cNvGraphicFramePr>
            <a:graphicFrameLocks noGrp="1"/>
          </p:cNvGraphicFramePr>
          <p:nvPr>
            <p:extLst/>
          </p:nvPr>
        </p:nvGraphicFramePr>
        <p:xfrm>
          <a:off x="2514600" y="5410201"/>
          <a:ext cx="7010400" cy="1261283"/>
        </p:xfrm>
        <a:graphic>
          <a:graphicData uri="http://schemas.openxmlformats.org/drawingml/2006/table">
            <a:tbl>
              <a:tblPr firstRow="1" bandRow="1">
                <a:tableStyleId>{BC89EF96-8CEA-46FF-86C4-4CE0E7609802}</a:tableStyleId>
              </a:tblPr>
              <a:tblGrid>
                <a:gridCol w="1402080"/>
                <a:gridCol w="1402080"/>
                <a:gridCol w="1402080"/>
                <a:gridCol w="1402080"/>
                <a:gridCol w="1402080"/>
              </a:tblGrid>
              <a:tr h="590723">
                <a:tc>
                  <a:txBody>
                    <a:bodyPr/>
                    <a:lstStyle/>
                    <a:p>
                      <a:r>
                        <a:rPr lang="en-US" sz="1600" dirty="0" smtClean="0">
                          <a:latin typeface="Arial" panose="020B0604020202020204" pitchFamily="34" charset="0"/>
                          <a:cs typeface="Arial" panose="020B0604020202020204" pitchFamily="34" charset="0"/>
                        </a:rPr>
                        <a:t>Component of LGIS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Core Knowledge</a:t>
                      </a:r>
                      <a:r>
                        <a:rPr lang="en-US" sz="1600" baseline="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Integration</a:t>
                      </a:r>
                      <a:endParaRPr lang="en-US" sz="1600"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Vertical Integration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Spiral Integration</a:t>
                      </a:r>
                      <a:endParaRPr lang="en-US" sz="1600" b="1" dirty="0">
                        <a:latin typeface="Arial" panose="020B0604020202020204" pitchFamily="34" charset="0"/>
                        <a:cs typeface="Arial" panose="020B0604020202020204" pitchFamily="34" charset="0"/>
                      </a:endParaRPr>
                    </a:p>
                  </a:txBody>
                  <a:tcPr/>
                </a:tc>
              </a:tr>
              <a:tr h="590723">
                <a:tc>
                  <a:txBody>
                    <a:bodyPr/>
                    <a:lstStyle/>
                    <a:p>
                      <a:pPr algn="ctr"/>
                      <a:endParaRPr lang="en-US" sz="1600" b="1" dirty="0" smtClean="0">
                        <a:latin typeface="Arial" panose="020B0604020202020204" pitchFamily="34" charset="0"/>
                        <a:cs typeface="Arial" panose="020B0604020202020204" pitchFamily="34" charset="0"/>
                      </a:endParaRPr>
                    </a:p>
                    <a:p>
                      <a:pPr algn="ctr"/>
                      <a:r>
                        <a:rPr lang="en-US" sz="1600" b="1" dirty="0" smtClean="0">
                          <a:latin typeface="Arial" panose="020B0604020202020204" pitchFamily="34" charset="0"/>
                          <a:cs typeface="Arial" panose="020B0604020202020204" pitchFamily="34" charset="0"/>
                        </a:rPr>
                        <a:t>No of MCQs</a:t>
                      </a:r>
                      <a:endParaRPr lang="en-US" sz="1600" b="1" dirty="0">
                        <a:latin typeface="Arial" panose="020B0604020202020204" pitchFamily="34" charset="0"/>
                        <a:cs typeface="Arial" panose="020B0604020202020204" pitchFamily="34" charset="0"/>
                      </a:endParaRPr>
                    </a:p>
                  </a:txBody>
                  <a:tcPr/>
                </a:tc>
                <a:tc>
                  <a:txBody>
                    <a:bodyPr/>
                    <a:lstStyle/>
                    <a:p>
                      <a:endParaRPr lang="en-US" dirty="0" smtClean="0"/>
                    </a:p>
                    <a:p>
                      <a:pPr algn="ctr"/>
                      <a:r>
                        <a:rPr lang="en-US" sz="2000" b="1" dirty="0" smtClean="0"/>
                        <a:t>6-7</a:t>
                      </a:r>
                      <a:endParaRPr lang="en-US" sz="2000" b="1" dirty="0"/>
                    </a:p>
                  </a:txBody>
                  <a:tcPr/>
                </a:tc>
                <a:tc>
                  <a:txBody>
                    <a:bodyPr/>
                    <a:lstStyle/>
                    <a:p>
                      <a:pPr algn="ctr"/>
                      <a:endParaRPr lang="en-US" sz="1600" dirty="0" smtClean="0">
                        <a:latin typeface="Arial" panose="020B0604020202020204" pitchFamily="34" charset="0"/>
                        <a:cs typeface="Arial" panose="020B0604020202020204" pitchFamily="34" charset="0"/>
                      </a:endParaRPr>
                    </a:p>
                    <a:p>
                      <a:pPr algn="ctr"/>
                      <a:r>
                        <a:rPr lang="en-US" sz="1800" b="1" dirty="0" smtClean="0">
                          <a:latin typeface="Arial" panose="020B0604020202020204" pitchFamily="34" charset="0"/>
                          <a:cs typeface="Arial" panose="020B0604020202020204" pitchFamily="34" charset="0"/>
                        </a:rPr>
                        <a:t>1-2</a:t>
                      </a:r>
                    </a:p>
                  </a:txBody>
                  <a:tcPr/>
                </a:tc>
                <a:tc>
                  <a:txBody>
                    <a:bodyPr/>
                    <a:lstStyle/>
                    <a:p>
                      <a:pPr algn="ctr"/>
                      <a:endParaRPr lang="en-US" sz="1800" b="1" dirty="0" smtClean="0"/>
                    </a:p>
                    <a:p>
                      <a:pPr algn="ctr"/>
                      <a:r>
                        <a:rPr lang="en-US" sz="1800" b="1" dirty="0" smtClean="0"/>
                        <a:t>1</a:t>
                      </a:r>
                      <a:endParaRPr lang="en-US" sz="1800" b="1" dirty="0"/>
                    </a:p>
                  </a:txBody>
                  <a:tcPr/>
                </a:tc>
                <a:tc>
                  <a:txBody>
                    <a:bodyPr/>
                    <a:lstStyle/>
                    <a:p>
                      <a:pPr algn="ctr"/>
                      <a:endParaRPr lang="en-US" sz="1800" b="1" dirty="0" smtClean="0"/>
                    </a:p>
                    <a:p>
                      <a:pPr algn="ctr"/>
                      <a:r>
                        <a:rPr lang="en-US" sz="1800" b="1" dirty="0" smtClean="0"/>
                        <a:t>1</a:t>
                      </a:r>
                      <a:endParaRPr lang="en-US" sz="1800" b="1" dirty="0"/>
                    </a:p>
                  </a:txBody>
                  <a:tcPr/>
                </a:tc>
              </a:tr>
            </a:tbl>
          </a:graphicData>
        </a:graphic>
      </p:graphicFrame>
    </p:spTree>
    <p:extLst>
      <p:ext uri="{BB962C8B-B14F-4D97-AF65-F5344CB8AC3E}">
        <p14:creationId xmlns:p14="http://schemas.microsoft.com/office/powerpoint/2010/main" val="201677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
            </a:r>
            <a:br>
              <a:rPr lang="en-US" sz="3600" dirty="0"/>
            </a:br>
            <a:r>
              <a:rPr lang="en-US" sz="3600" dirty="0">
                <a:latin typeface="Arial" panose="020B0604020202020204" pitchFamily="34" charset="0"/>
                <a:cs typeface="Arial" panose="020B0604020202020204" pitchFamily="34" charset="0"/>
              </a:rPr>
              <a:t>Neurulation ( Formation Of Neural Tube)</a:t>
            </a:r>
          </a:p>
        </p:txBody>
      </p:sp>
      <p:sp>
        <p:nvSpPr>
          <p:cNvPr id="3" name="Content Placeholder 2"/>
          <p:cNvSpPr>
            <a:spLocks noGrp="1"/>
          </p:cNvSpPr>
          <p:nvPr>
            <p:ph idx="1"/>
          </p:nvPr>
        </p:nvSpPr>
        <p:spPr/>
        <p:txBody>
          <a:bodyPr>
            <a:normAutofit/>
          </a:bodyPr>
          <a:lstStyle/>
          <a:p>
            <a:pPr algn="just"/>
            <a:r>
              <a:rPr lang="en-US" dirty="0">
                <a:latin typeface="Arial" panose="020B0604020202020204" pitchFamily="34" charset="0"/>
                <a:cs typeface="Arial" panose="020B0604020202020204" pitchFamily="34" charset="0"/>
              </a:rPr>
              <a:t>The processes involved in the formation of neural plate, neural folds and closure of folds to form neural tube constitute </a:t>
            </a:r>
            <a:r>
              <a:rPr lang="en-US" dirty="0">
                <a:solidFill>
                  <a:srgbClr val="00B050"/>
                </a:solidFill>
                <a:latin typeface="Arial" panose="020B0604020202020204" pitchFamily="34" charset="0"/>
                <a:cs typeface="Arial" panose="020B0604020202020204" pitchFamily="34" charset="0"/>
              </a:rPr>
              <a:t>neurulation.</a:t>
            </a:r>
          </a:p>
          <a:p>
            <a:pPr algn="just"/>
            <a:r>
              <a:rPr lang="en-US" dirty="0">
                <a:latin typeface="Arial" panose="020B0604020202020204" pitchFamily="34" charset="0"/>
                <a:cs typeface="Arial" panose="020B0604020202020204" pitchFamily="34" charset="0"/>
              </a:rPr>
              <a:t>These process are completed by the end of fourth week when closure of caudal </a:t>
            </a:r>
            <a:r>
              <a:rPr lang="en-US" dirty="0" err="1">
                <a:latin typeface="Arial" panose="020B0604020202020204" pitchFamily="34" charset="0"/>
                <a:cs typeface="Arial" panose="020B0604020202020204" pitchFamily="34" charset="0"/>
              </a:rPr>
              <a:t>neuropore</a:t>
            </a:r>
            <a:r>
              <a:rPr lang="en-US" dirty="0">
                <a:latin typeface="Arial" panose="020B0604020202020204" pitchFamily="34" charset="0"/>
                <a:cs typeface="Arial" panose="020B0604020202020204" pitchFamily="34" charset="0"/>
              </a:rPr>
              <a:t> occurs</a:t>
            </a:r>
          </a:p>
        </p:txBody>
      </p:sp>
      <p:pic>
        <p:nvPicPr>
          <p:cNvPr id="5" name="Picture 4"/>
          <p:cNvPicPr>
            <a:picLocks noChangeAspect="1"/>
          </p:cNvPicPr>
          <p:nvPr/>
        </p:nvPicPr>
        <p:blipFill>
          <a:blip r:embed="rId2"/>
          <a:stretch>
            <a:fillRect/>
          </a:stretch>
        </p:blipFill>
        <p:spPr>
          <a:xfrm>
            <a:off x="9606092" y="6058894"/>
            <a:ext cx="2206943" cy="506012"/>
          </a:xfrm>
          <a:prstGeom prst="rect">
            <a:avLst/>
          </a:prstGeom>
        </p:spPr>
      </p:pic>
    </p:spTree>
    <p:extLst>
      <p:ext uri="{BB962C8B-B14F-4D97-AF65-F5344CB8AC3E}">
        <p14:creationId xmlns:p14="http://schemas.microsoft.com/office/powerpoint/2010/main" val="275857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a:r>
              <a:rPr lang="en-US" dirty="0">
                <a:latin typeface="Arial" panose="020B0604020202020204" pitchFamily="34" charset="0"/>
                <a:cs typeface="Arial" panose="020B0604020202020204" pitchFamily="34" charset="0"/>
              </a:rPr>
              <a:t>Neurulation</a:t>
            </a:r>
          </a:p>
        </p:txBody>
      </p:sp>
      <p:sp>
        <p:nvSpPr>
          <p:cNvPr id="10243" name="Rectangle 3"/>
          <p:cNvSpPr>
            <a:spLocks noGrp="1" noChangeArrowheads="1"/>
          </p:cNvSpPr>
          <p:nvPr>
            <p:ph type="body" sz="half" idx="1"/>
          </p:nvPr>
        </p:nvSpPr>
        <p:spPr>
          <a:xfrm>
            <a:off x="2209800" y="1981200"/>
            <a:ext cx="7772400" cy="1987550"/>
          </a:xfrm>
        </p:spPr>
        <p:txBody>
          <a:bodyPr>
            <a:noAutofit/>
          </a:bodyPr>
          <a:lstStyle/>
          <a:p>
            <a:r>
              <a:rPr lang="en-US" dirty="0">
                <a:latin typeface="Arial" panose="020B0604020202020204" pitchFamily="34" charset="0"/>
                <a:cs typeface="Arial" panose="020B0604020202020204" pitchFamily="34" charset="0"/>
              </a:rPr>
              <a:t>Induction of the </a:t>
            </a:r>
            <a:r>
              <a:rPr lang="en-US" dirty="0" err="1">
                <a:latin typeface="Arial" panose="020B0604020202020204" pitchFamily="34" charset="0"/>
                <a:cs typeface="Arial" panose="020B0604020202020204" pitchFamily="34" charset="0"/>
              </a:rPr>
              <a:t>neuroectoderm</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Organized by the notochord</a:t>
            </a:r>
          </a:p>
          <a:p>
            <a:r>
              <a:rPr lang="en-US" dirty="0">
                <a:latin typeface="Arial" panose="020B0604020202020204" pitchFamily="34" charset="0"/>
                <a:cs typeface="Arial" panose="020B0604020202020204" pitchFamily="34" charset="0"/>
              </a:rPr>
              <a:t>Creation of a neural plate</a:t>
            </a:r>
          </a:p>
          <a:p>
            <a:r>
              <a:rPr lang="en-US" dirty="0">
                <a:latin typeface="Arial" panose="020B0604020202020204" pitchFamily="34" charset="0"/>
                <a:cs typeface="Arial" panose="020B0604020202020204" pitchFamily="34" charset="0"/>
              </a:rPr>
              <a:t>Position of neural plate</a:t>
            </a:r>
          </a:p>
          <a:p>
            <a:r>
              <a:rPr lang="en-US" dirty="0">
                <a:latin typeface="Arial" panose="020B0604020202020204" pitchFamily="34" charset="0"/>
                <a:cs typeface="Arial" panose="020B0604020202020204" pitchFamily="34" charset="0"/>
              </a:rPr>
              <a:t>Extension of neural plate</a:t>
            </a:r>
          </a:p>
        </p:txBody>
      </p:sp>
      <p:pic>
        <p:nvPicPr>
          <p:cNvPr id="10244" name="Picture 4"/>
          <p:cNvPicPr>
            <a:picLocks noGrp="1" noChangeAspect="1" noChangeArrowheads="1"/>
          </p:cNvPicPr>
          <p:nvPr>
            <p:ph sz="half" idx="2"/>
          </p:nvPr>
        </p:nvPicPr>
        <p:blipFill>
          <a:blip r:embed="rId2" cstate="print"/>
          <a:srcRect/>
          <a:stretch>
            <a:fillRect/>
          </a:stretch>
        </p:blipFill>
        <p:spPr>
          <a:xfrm>
            <a:off x="2209800" y="5105400"/>
            <a:ext cx="7772400" cy="1339850"/>
          </a:xfrm>
          <a:noFill/>
          <a:ln/>
        </p:spPr>
      </p:pic>
      <p:pic>
        <p:nvPicPr>
          <p:cNvPr id="3" name="Picture 2"/>
          <p:cNvPicPr>
            <a:picLocks noChangeAspect="1"/>
          </p:cNvPicPr>
          <p:nvPr/>
        </p:nvPicPr>
        <p:blipFill>
          <a:blip r:embed="rId3"/>
          <a:stretch>
            <a:fillRect/>
          </a:stretch>
        </p:blipFill>
        <p:spPr>
          <a:xfrm>
            <a:off x="9985057" y="6192244"/>
            <a:ext cx="2206943" cy="506012"/>
          </a:xfrm>
          <a:prstGeom prst="rect">
            <a:avLst/>
          </a:prstGeom>
        </p:spPr>
      </p:pic>
    </p:spTree>
    <p:extLst>
      <p:ext uri="{BB962C8B-B14F-4D97-AF65-F5344CB8AC3E}">
        <p14:creationId xmlns:p14="http://schemas.microsoft.com/office/powerpoint/2010/main" val="313625684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22</a:t>
            </a:fld>
            <a:endParaRPr lang="en-US"/>
          </a:p>
        </p:txBody>
      </p:sp>
      <p:pic>
        <p:nvPicPr>
          <p:cNvPr id="3" name="Picture 2"/>
          <p:cNvPicPr>
            <a:picLocks noChangeAspect="1"/>
          </p:cNvPicPr>
          <p:nvPr/>
        </p:nvPicPr>
        <p:blipFill rotWithShape="1">
          <a:blip r:embed="rId2"/>
          <a:srcRect b="1733"/>
          <a:stretch/>
        </p:blipFill>
        <p:spPr>
          <a:xfrm>
            <a:off x="2327565" y="1717964"/>
            <a:ext cx="6707034" cy="5140036"/>
          </a:xfrm>
          <a:prstGeom prst="rect">
            <a:avLst/>
          </a:prstGeom>
        </p:spPr>
      </p:pic>
      <p:pic>
        <p:nvPicPr>
          <p:cNvPr id="4" name="Picture 3"/>
          <p:cNvPicPr>
            <a:picLocks noChangeAspect="1"/>
          </p:cNvPicPr>
          <p:nvPr/>
        </p:nvPicPr>
        <p:blipFill>
          <a:blip r:embed="rId3"/>
          <a:stretch>
            <a:fillRect/>
          </a:stretch>
        </p:blipFill>
        <p:spPr>
          <a:xfrm>
            <a:off x="9968344" y="6285906"/>
            <a:ext cx="2206943" cy="506012"/>
          </a:xfrm>
          <a:prstGeom prst="rect">
            <a:avLst/>
          </a:prstGeom>
        </p:spPr>
      </p:pic>
      <p:sp>
        <p:nvSpPr>
          <p:cNvPr id="5" name="Rectangle 4"/>
          <p:cNvSpPr/>
          <p:nvPr/>
        </p:nvSpPr>
        <p:spPr>
          <a:xfrm>
            <a:off x="2770909" y="249380"/>
            <a:ext cx="6705600" cy="8618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rial" panose="020B0604020202020204" pitchFamily="34" charset="0"/>
                <a:cs typeface="Arial" panose="020B0604020202020204" pitchFamily="34" charset="0"/>
              </a:rPr>
              <a:t>Neural Tube Formation</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114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Closure of Neural Tube</a:t>
            </a:r>
            <a:endParaRPr lang="en-US" sz="3600" dirty="0">
              <a:latin typeface="Arial" panose="020B0604020202020204" pitchFamily="34" charset="0"/>
              <a:cs typeface="Arial" panose="020B0604020202020204" pitchFamily="34" charset="0"/>
            </a:endParaRPr>
          </a:p>
        </p:txBody>
      </p:sp>
      <p:sp>
        <p:nvSpPr>
          <p:cNvPr id="16387" name="Rectangle 3"/>
          <p:cNvSpPr>
            <a:spLocks noGrp="1" noChangeArrowheads="1"/>
          </p:cNvSpPr>
          <p:nvPr>
            <p:ph type="body" sz="half" idx="1"/>
          </p:nvPr>
        </p:nvSpPr>
        <p:spPr>
          <a:xfrm>
            <a:off x="0" y="1157036"/>
            <a:ext cx="3814234" cy="2320455"/>
          </a:xfrm>
        </p:spPr>
        <p:txBody>
          <a:bodyPr/>
          <a:lstStyle/>
          <a:p>
            <a:endParaRPr lang="en-US" dirty="0"/>
          </a:p>
          <a:p>
            <a:r>
              <a:rPr lang="en-US" dirty="0">
                <a:latin typeface="Arial" panose="020B0604020202020204" pitchFamily="34" charset="0"/>
                <a:cs typeface="Arial" panose="020B0604020202020204" pitchFamily="34" charset="0"/>
              </a:rPr>
              <a:t>Day 25  Rostral </a:t>
            </a:r>
            <a:r>
              <a:rPr lang="en-US" dirty="0" err="1">
                <a:latin typeface="Arial" panose="020B0604020202020204" pitchFamily="34" charset="0"/>
                <a:cs typeface="Arial" panose="020B0604020202020204" pitchFamily="34" charset="0"/>
              </a:rPr>
              <a:t>neuropore</a:t>
            </a:r>
            <a:r>
              <a:rPr lang="en-US" dirty="0">
                <a:latin typeface="Arial" panose="020B0604020202020204" pitchFamily="34" charset="0"/>
                <a:cs typeface="Arial" panose="020B0604020202020204" pitchFamily="34" charset="0"/>
              </a:rPr>
              <a:t> closes</a:t>
            </a:r>
          </a:p>
          <a:p>
            <a:r>
              <a:rPr lang="en-US" dirty="0">
                <a:latin typeface="Arial" panose="020B0604020202020204" pitchFamily="34" charset="0"/>
                <a:cs typeface="Arial" panose="020B0604020202020204" pitchFamily="34" charset="0"/>
              </a:rPr>
              <a:t>Day 25 + 2 Caudal </a:t>
            </a:r>
            <a:r>
              <a:rPr lang="en-US" dirty="0" err="1">
                <a:latin typeface="Arial" panose="020B0604020202020204" pitchFamily="34" charset="0"/>
                <a:cs typeface="Arial" panose="020B0604020202020204" pitchFamily="34" charset="0"/>
              </a:rPr>
              <a:t>neuropore</a:t>
            </a:r>
            <a:r>
              <a:rPr lang="en-US" dirty="0">
                <a:latin typeface="Arial" panose="020B0604020202020204" pitchFamily="34" charset="0"/>
                <a:cs typeface="Arial" panose="020B0604020202020204" pitchFamily="34" charset="0"/>
              </a:rPr>
              <a:t> closes</a:t>
            </a:r>
          </a:p>
          <a:p>
            <a:endParaRPr lang="en-US" dirty="0"/>
          </a:p>
        </p:txBody>
      </p:sp>
      <p:pic>
        <p:nvPicPr>
          <p:cNvPr id="16388" name="Picture 4"/>
          <p:cNvPicPr>
            <a:picLocks noGrp="1" noChangeAspect="1" noChangeArrowheads="1"/>
          </p:cNvPicPr>
          <p:nvPr>
            <p:ph sz="half" idx="2"/>
          </p:nvPr>
        </p:nvPicPr>
        <p:blipFill>
          <a:blip r:embed="rId2" cstate="print"/>
          <a:srcRect/>
          <a:stretch>
            <a:fillRect/>
          </a:stretch>
        </p:blipFill>
        <p:spPr>
          <a:xfrm>
            <a:off x="8779803" y="329205"/>
            <a:ext cx="2948026" cy="3898527"/>
          </a:xfrm>
          <a:noFill/>
          <a:ln/>
        </p:spPr>
      </p:pic>
      <p:pic>
        <p:nvPicPr>
          <p:cNvPr id="2" name="Picture 1"/>
          <p:cNvPicPr>
            <a:picLocks noChangeAspect="1"/>
          </p:cNvPicPr>
          <p:nvPr/>
        </p:nvPicPr>
        <p:blipFill>
          <a:blip r:embed="rId3"/>
          <a:stretch>
            <a:fillRect/>
          </a:stretch>
        </p:blipFill>
        <p:spPr>
          <a:xfrm>
            <a:off x="4156365" y="1774844"/>
            <a:ext cx="4281306" cy="4130008"/>
          </a:xfrm>
          <a:prstGeom prst="rect">
            <a:avLst/>
          </a:prstGeom>
        </p:spPr>
      </p:pic>
      <p:pic>
        <p:nvPicPr>
          <p:cNvPr id="4" name="Picture 3"/>
          <p:cNvPicPr>
            <a:picLocks noChangeAspect="1"/>
          </p:cNvPicPr>
          <p:nvPr/>
        </p:nvPicPr>
        <p:blipFill>
          <a:blip r:embed="rId4"/>
          <a:stretch>
            <a:fillRect/>
          </a:stretch>
        </p:blipFill>
        <p:spPr>
          <a:xfrm>
            <a:off x="9869328" y="6127012"/>
            <a:ext cx="2206943" cy="506012"/>
          </a:xfrm>
          <a:prstGeom prst="rect">
            <a:avLst/>
          </a:prstGeom>
        </p:spPr>
      </p:pic>
    </p:spTree>
    <p:extLst>
      <p:ext uri="{BB962C8B-B14F-4D97-AF65-F5344CB8AC3E}">
        <p14:creationId xmlns:p14="http://schemas.microsoft.com/office/powerpoint/2010/main" val="271754929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Neural crest formation</a:t>
            </a:r>
          </a:p>
        </p:txBody>
      </p:sp>
      <p:sp>
        <p:nvSpPr>
          <p:cNvPr id="3" name="Content Placeholder 2"/>
          <p:cNvSpPr>
            <a:spLocks noGrp="1"/>
          </p:cNvSpPr>
          <p:nvPr>
            <p:ph idx="1"/>
          </p:nvPr>
        </p:nvSpPr>
        <p:spPr>
          <a:xfrm>
            <a:off x="0" y="1474415"/>
            <a:ext cx="6860177" cy="5257800"/>
          </a:xfrm>
        </p:spPr>
        <p:txBody>
          <a:bodyPr>
            <a:normAutofit/>
          </a:bodyPr>
          <a:lstStyle/>
          <a:p>
            <a:pPr algn="just"/>
            <a:r>
              <a:rPr lang="en-US" sz="2400" dirty="0">
                <a:latin typeface="Arial" panose="020B0604020202020204" pitchFamily="34" charset="0"/>
                <a:cs typeface="Arial" panose="020B0604020202020204" pitchFamily="34" charset="0"/>
              </a:rPr>
              <a:t>As the neural folds fuses to form the neural tube, some ectodermal cells lying inside the margins of neural fold loose attachments to the neighboring cells </a:t>
            </a:r>
          </a:p>
          <a:p>
            <a:pPr algn="just"/>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neural crest cells  </a:t>
            </a:r>
            <a:r>
              <a:rPr lang="en-US" sz="2400" dirty="0">
                <a:latin typeface="Arial" panose="020B0604020202020204" pitchFamily="34" charset="0"/>
                <a:cs typeface="Arial" panose="020B0604020202020204" pitchFamily="34" charset="0"/>
              </a:rPr>
              <a:t>form a flattened irregular mass</a:t>
            </a:r>
            <a:r>
              <a:rPr lang="en-US" sz="2400" b="1" dirty="0">
                <a:latin typeface="Arial" panose="020B0604020202020204" pitchFamily="34" charset="0"/>
                <a:cs typeface="Arial" panose="020B0604020202020204" pitchFamily="34" charset="0"/>
              </a:rPr>
              <a:t> neural crest </a:t>
            </a:r>
            <a:r>
              <a:rPr lang="en-US" sz="2400" dirty="0">
                <a:latin typeface="Arial" panose="020B0604020202020204" pitchFamily="34" charset="0"/>
                <a:cs typeface="Arial" panose="020B0604020202020204" pitchFamily="34" charset="0"/>
              </a:rPr>
              <a:t>between neural tube and overlying ectoderm.</a:t>
            </a:r>
          </a:p>
          <a:p>
            <a:pPr algn="just"/>
            <a:r>
              <a:rPr lang="en-US" sz="2400" dirty="0">
                <a:latin typeface="Arial" panose="020B0604020202020204" pitchFamily="34" charset="0"/>
                <a:cs typeface="Arial" panose="020B0604020202020204" pitchFamily="34" charset="0"/>
              </a:rPr>
              <a:t> Neural crest soon divide into right and left parts</a:t>
            </a:r>
          </a:p>
          <a:p>
            <a:pPr algn="just"/>
            <a:r>
              <a:rPr lang="en-US" sz="2400" b="1" dirty="0">
                <a:latin typeface="Arial" panose="020B0604020202020204" pitchFamily="34" charset="0"/>
                <a:cs typeface="Arial" panose="020B0604020202020204" pitchFamily="34" charset="0"/>
              </a:rPr>
              <a:t>Migration of NCC </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698376" y="846138"/>
            <a:ext cx="4080649" cy="4970763"/>
          </a:xfrm>
          <a:prstGeom prst="rect">
            <a:avLst/>
          </a:prstGeom>
        </p:spPr>
      </p:pic>
      <p:pic>
        <p:nvPicPr>
          <p:cNvPr id="6" name="Picture 5"/>
          <p:cNvPicPr>
            <a:picLocks noChangeAspect="1"/>
          </p:cNvPicPr>
          <p:nvPr/>
        </p:nvPicPr>
        <p:blipFill>
          <a:blip r:embed="rId3"/>
          <a:stretch>
            <a:fillRect/>
          </a:stretch>
        </p:blipFill>
        <p:spPr>
          <a:xfrm>
            <a:off x="9841619" y="6226203"/>
            <a:ext cx="2206943" cy="506012"/>
          </a:xfrm>
          <a:prstGeom prst="rect">
            <a:avLst/>
          </a:prstGeom>
        </p:spPr>
      </p:pic>
    </p:spTree>
    <p:extLst>
      <p:ext uri="{BB962C8B-B14F-4D97-AF65-F5344CB8AC3E}">
        <p14:creationId xmlns:p14="http://schemas.microsoft.com/office/powerpoint/2010/main" val="31785090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7"/>
          <p:cNvGraphicFramePr>
            <a:graphicFrameLocks noGrp="1" noChangeAspect="1"/>
          </p:cNvGraphicFramePr>
          <p:nvPr>
            <p:ph sz="half" idx="2"/>
            <p:extLst/>
          </p:nvPr>
        </p:nvGraphicFramePr>
        <p:xfrm>
          <a:off x="1549400" y="658773"/>
          <a:ext cx="4114800" cy="3591925"/>
        </p:xfrm>
        <a:graphic>
          <a:graphicData uri="http://schemas.openxmlformats.org/presentationml/2006/ole">
            <mc:AlternateContent xmlns:mc="http://schemas.openxmlformats.org/markup-compatibility/2006">
              <mc:Choice xmlns:v="urn:schemas-microsoft-com:vml" Requires="v">
                <p:oleObj spid="_x0000_s7175" name="Photo Editor Photo" r:id="rId3" imgW="4409524" imgH="4191585" progId="">
                  <p:embed/>
                </p:oleObj>
              </mc:Choice>
              <mc:Fallback>
                <p:oleObj name="Photo Editor Photo" r:id="rId3" imgW="4409524" imgH="4191585"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b="6580"/>
                      <a:stretch>
                        <a:fillRect/>
                      </a:stretch>
                    </p:blipFill>
                    <p:spPr bwMode="auto">
                      <a:xfrm>
                        <a:off x="1549400" y="658773"/>
                        <a:ext cx="4114800" cy="3591925"/>
                      </a:xfrm>
                      <a:prstGeom prst="rect">
                        <a:avLst/>
                      </a:prstGeom>
                      <a:noFill/>
                      <a:ln>
                        <a:noFill/>
                      </a:ln>
                      <a:effectLst/>
                      <a:extLst/>
                    </p:spPr>
                  </p:pic>
                </p:oleObj>
              </mc:Fallback>
            </mc:AlternateContent>
          </a:graphicData>
        </a:graphic>
      </p:graphicFrame>
      <p:sp>
        <p:nvSpPr>
          <p:cNvPr id="3" name="Date Placeholder 2"/>
          <p:cNvSpPr>
            <a:spLocks noGrp="1"/>
          </p:cNvSpPr>
          <p:nvPr>
            <p:ph type="dt" sz="quarter" idx="4294967295"/>
          </p:nvPr>
        </p:nvSpPr>
        <p:spPr>
          <a:xfrm>
            <a:off x="1981200" y="6245225"/>
            <a:ext cx="2133600" cy="476250"/>
          </a:xfrm>
          <a:prstGeom prst="rect">
            <a:avLst/>
          </a:prstGeom>
        </p:spPr>
        <p:txBody>
          <a:bodyPr/>
          <a:lstStyle/>
          <a:p>
            <a:pPr>
              <a:defRPr/>
            </a:pPr>
            <a:fld id="{ECCCD005-C0FB-4E69-A37F-9FD84A14F154}" type="datetime1">
              <a:rPr lang="en-US"/>
              <a:pPr>
                <a:defRPr/>
              </a:pPr>
              <a:t>4/16/2025</a:t>
            </a:fld>
            <a:endParaRPr lang="en-US"/>
          </a:p>
        </p:txBody>
      </p:sp>
      <p:sp>
        <p:nvSpPr>
          <p:cNvPr id="4" name="Slide Number Placeholder 3"/>
          <p:cNvSpPr>
            <a:spLocks noGrp="1"/>
          </p:cNvSpPr>
          <p:nvPr>
            <p:ph type="sldNum" sz="quarter" idx="4294967295"/>
          </p:nvPr>
        </p:nvSpPr>
        <p:spPr>
          <a:xfrm>
            <a:off x="8077200" y="6245225"/>
            <a:ext cx="2133600" cy="476250"/>
          </a:xfrm>
          <a:prstGeom prst="rect">
            <a:avLst/>
          </a:prstGeom>
        </p:spPr>
        <p:txBody>
          <a:bodyPr/>
          <a:lstStyle/>
          <a:p>
            <a:pPr>
              <a:defRPr/>
            </a:pPr>
            <a:fld id="{116BE752-6B48-481E-BD22-387A899CB0A8}" type="slidenum">
              <a:rPr lang="en-US" smtClean="0"/>
              <a:pPr>
                <a:defRPr/>
              </a:pPr>
              <a:t>25</a:t>
            </a:fld>
            <a:endParaRPr lang="en-US"/>
          </a:p>
        </p:txBody>
      </p:sp>
      <p:pic>
        <p:nvPicPr>
          <p:cNvPr id="5" name="Picture 4"/>
          <p:cNvPicPr>
            <a:picLocks noChangeAspect="1"/>
          </p:cNvPicPr>
          <p:nvPr/>
        </p:nvPicPr>
        <p:blipFill>
          <a:blip r:embed="rId5"/>
          <a:stretch>
            <a:fillRect/>
          </a:stretch>
        </p:blipFill>
        <p:spPr>
          <a:xfrm>
            <a:off x="5398471" y="3581401"/>
            <a:ext cx="4949571" cy="3165474"/>
          </a:xfrm>
          <a:prstGeom prst="rect">
            <a:avLst/>
          </a:prstGeom>
        </p:spPr>
      </p:pic>
      <p:pic>
        <p:nvPicPr>
          <p:cNvPr id="6" name="Picture 5"/>
          <p:cNvPicPr>
            <a:picLocks noChangeAspect="1"/>
          </p:cNvPicPr>
          <p:nvPr/>
        </p:nvPicPr>
        <p:blipFill>
          <a:blip r:embed="rId6"/>
          <a:stretch>
            <a:fillRect/>
          </a:stretch>
        </p:blipFill>
        <p:spPr>
          <a:xfrm>
            <a:off x="4095982" y="151746"/>
            <a:ext cx="6114818" cy="963251"/>
          </a:xfrm>
          <a:prstGeom prst="rect">
            <a:avLst/>
          </a:prstGeom>
        </p:spPr>
      </p:pic>
      <p:pic>
        <p:nvPicPr>
          <p:cNvPr id="7" name="Picture 6"/>
          <p:cNvPicPr>
            <a:picLocks noChangeAspect="1"/>
          </p:cNvPicPr>
          <p:nvPr/>
        </p:nvPicPr>
        <p:blipFill>
          <a:blip r:embed="rId7"/>
          <a:stretch>
            <a:fillRect/>
          </a:stretch>
        </p:blipFill>
        <p:spPr>
          <a:xfrm>
            <a:off x="9996602" y="6351988"/>
            <a:ext cx="2206943" cy="506012"/>
          </a:xfrm>
          <a:prstGeom prst="rect">
            <a:avLst/>
          </a:prstGeom>
        </p:spPr>
      </p:pic>
    </p:spTree>
    <p:extLst>
      <p:ext uri="{BB962C8B-B14F-4D97-AF65-F5344CB8AC3E}">
        <p14:creationId xmlns:p14="http://schemas.microsoft.com/office/powerpoint/2010/main" val="10497112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7376"/>
            <a:ext cx="8229600" cy="884238"/>
          </a:xfrm>
        </p:spPr>
        <p:txBody>
          <a:bodyPr>
            <a:normAutofit/>
          </a:bodyPr>
          <a:lstStyle/>
          <a:p>
            <a:r>
              <a:rPr lang="en-US" sz="3200" dirty="0">
                <a:latin typeface="Arial" panose="020B0604020202020204" pitchFamily="34" charset="0"/>
                <a:cs typeface="Arial" panose="020B0604020202020204" pitchFamily="34" charset="0"/>
              </a:rPr>
              <a:t>Neural Crest Cells</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give rise to</a:t>
            </a:r>
          </a:p>
        </p:txBody>
      </p:sp>
      <p:sp>
        <p:nvSpPr>
          <p:cNvPr id="3" name="Content Placeholder 2"/>
          <p:cNvSpPr>
            <a:spLocks noGrp="1"/>
          </p:cNvSpPr>
          <p:nvPr>
            <p:ph idx="1"/>
          </p:nvPr>
        </p:nvSpPr>
        <p:spPr/>
        <p:txBody>
          <a:bodyPr>
            <a:normAutofit fontScale="92500" lnSpcReduction="20000"/>
          </a:bodyPr>
          <a:lstStyle/>
          <a:p>
            <a:r>
              <a:rPr lang="en-US" dirty="0" smtClean="0">
                <a:latin typeface="Arial" panose="020B0604020202020204" pitchFamily="34" charset="0"/>
                <a:cs typeface="Arial" panose="020B0604020202020204" pitchFamily="34" charset="0"/>
              </a:rPr>
              <a:t>Sensory ganglion of spinal and cranial nerves</a:t>
            </a:r>
          </a:p>
          <a:p>
            <a:r>
              <a:rPr lang="en-US" dirty="0" smtClean="0">
                <a:latin typeface="Arial" panose="020B0604020202020204" pitchFamily="34" charset="0"/>
                <a:cs typeface="Arial" panose="020B0604020202020204" pitchFamily="34" charset="0"/>
              </a:rPr>
              <a:t>Dorsal root ganglion</a:t>
            </a:r>
          </a:p>
          <a:p>
            <a:r>
              <a:rPr lang="en-US" dirty="0" err="1" smtClean="0">
                <a:latin typeface="Arial" panose="020B0604020202020204" pitchFamily="34" charset="0"/>
                <a:cs typeface="Arial" panose="020B0604020202020204" pitchFamily="34" charset="0"/>
              </a:rPr>
              <a:t>Neurolemma</a:t>
            </a:r>
            <a:r>
              <a:rPr lang="en-US" dirty="0" smtClean="0">
                <a:latin typeface="Arial" panose="020B0604020202020204" pitchFamily="34" charset="0"/>
                <a:cs typeface="Arial" panose="020B0604020202020204" pitchFamily="34" charset="0"/>
              </a:rPr>
              <a:t> sheaths of nerves </a:t>
            </a:r>
          </a:p>
          <a:p>
            <a:r>
              <a:rPr lang="en-US" dirty="0" smtClean="0">
                <a:latin typeface="Arial" panose="020B0604020202020204" pitchFamily="34" charset="0"/>
                <a:cs typeface="Arial" panose="020B0604020202020204" pitchFamily="34" charset="0"/>
              </a:rPr>
              <a:t>Ganglion of autonomic nervous system</a:t>
            </a:r>
          </a:p>
          <a:p>
            <a:r>
              <a:rPr lang="en-US" dirty="0" smtClean="0">
                <a:latin typeface="Arial" panose="020B0604020202020204" pitchFamily="34" charset="0"/>
                <a:cs typeface="Arial" panose="020B0604020202020204" pitchFamily="34" charset="0"/>
              </a:rPr>
              <a:t>Contribute to the formation of </a:t>
            </a:r>
            <a:r>
              <a:rPr lang="en-US" dirty="0" err="1" smtClean="0">
                <a:latin typeface="Arial" panose="020B0604020202020204" pitchFamily="34" charset="0"/>
                <a:cs typeface="Arial" panose="020B0604020202020204" pitchFamily="34" charset="0"/>
              </a:rPr>
              <a:t>leptomeninges</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Pigment cells</a:t>
            </a:r>
          </a:p>
          <a:p>
            <a:r>
              <a:rPr lang="en-US" dirty="0" smtClean="0">
                <a:latin typeface="Arial" panose="020B0604020202020204" pitchFamily="34" charset="0"/>
                <a:cs typeface="Arial" panose="020B0604020202020204" pitchFamily="34" charset="0"/>
              </a:rPr>
              <a:t>Suprarenal medulla</a:t>
            </a:r>
          </a:p>
          <a:p>
            <a:r>
              <a:rPr lang="en-US" dirty="0" smtClean="0">
                <a:latin typeface="Arial" panose="020B0604020202020204" pitchFamily="34" charset="0"/>
                <a:cs typeface="Arial" panose="020B0604020202020204" pitchFamily="34" charset="0"/>
              </a:rPr>
              <a:t>Connective tissue components in head</a:t>
            </a:r>
          </a:p>
          <a:p>
            <a:r>
              <a:rPr lang="en-US" dirty="0" smtClean="0">
                <a:latin typeface="Arial" panose="020B0604020202020204" pitchFamily="34" charset="0"/>
                <a:cs typeface="Arial" panose="020B0604020202020204" pitchFamily="34" charset="0"/>
              </a:rPr>
              <a:t>Ganglion of cranial nerves V, VII, IX and X</a:t>
            </a:r>
          </a:p>
          <a:p>
            <a:r>
              <a:rPr lang="en-US" dirty="0" smtClean="0">
                <a:latin typeface="Arial" panose="020B0604020202020204" pitchFamily="34" charset="0"/>
                <a:cs typeface="Arial" panose="020B0604020202020204" pitchFamily="34" charset="0"/>
              </a:rPr>
              <a:t>Smooth muscles of the blood vessels of forebrain and face </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9827765" y="6176963"/>
            <a:ext cx="2206943" cy="506012"/>
          </a:xfrm>
          <a:prstGeom prst="rect">
            <a:avLst/>
          </a:prstGeom>
        </p:spPr>
      </p:pic>
    </p:spTree>
    <p:extLst>
      <p:ext uri="{BB962C8B-B14F-4D97-AF65-F5344CB8AC3E}">
        <p14:creationId xmlns:p14="http://schemas.microsoft.com/office/powerpoint/2010/main" val="3385439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476" y="577891"/>
            <a:ext cx="8229600" cy="1143000"/>
          </a:xfrm>
        </p:spPr>
        <p:txBody>
          <a:bodyPr>
            <a:normAutofit/>
          </a:bodyPr>
          <a:lstStyle/>
          <a:p>
            <a:r>
              <a:rPr lang="en-US" sz="3600" dirty="0">
                <a:latin typeface="Arial" panose="020B0604020202020204" pitchFamily="34" charset="0"/>
                <a:cs typeface="Arial" panose="020B0604020202020204" pitchFamily="34" charset="0"/>
              </a:rPr>
              <a:t>Lens Placodes/ </a:t>
            </a:r>
            <a:r>
              <a:rPr lang="en-US" sz="3600" dirty="0" err="1">
                <a:latin typeface="Arial" panose="020B0604020202020204" pitchFamily="34" charset="0"/>
                <a:cs typeface="Arial" panose="020B0604020202020204" pitchFamily="34" charset="0"/>
              </a:rPr>
              <a:t>Otic</a:t>
            </a:r>
            <a:r>
              <a:rPr lang="en-US" sz="3600" dirty="0">
                <a:latin typeface="Arial" panose="020B0604020202020204" pitchFamily="34" charset="0"/>
                <a:cs typeface="Arial" panose="020B0604020202020204" pitchFamily="34" charset="0"/>
              </a:rPr>
              <a:t> Placodes</a:t>
            </a:r>
          </a:p>
        </p:txBody>
      </p:sp>
      <p:sp>
        <p:nvSpPr>
          <p:cNvPr id="3" name="Content Placeholder 2"/>
          <p:cNvSpPr>
            <a:spLocks noGrp="1"/>
          </p:cNvSpPr>
          <p:nvPr>
            <p:ph idx="1"/>
          </p:nvPr>
        </p:nvSpPr>
        <p:spPr>
          <a:xfrm>
            <a:off x="180109" y="2133601"/>
            <a:ext cx="7425939" cy="4525963"/>
          </a:xfrm>
        </p:spPr>
        <p:txBody>
          <a:bodyPr>
            <a:noAutofit/>
          </a:bodyPr>
          <a:lstStyle/>
          <a:p>
            <a:pPr algn="just"/>
            <a:r>
              <a:rPr lang="en-US" sz="2400" dirty="0">
                <a:latin typeface="Arial" panose="020B0604020202020204" pitchFamily="34" charset="0"/>
                <a:cs typeface="Arial" panose="020B0604020202020204" pitchFamily="34" charset="0"/>
              </a:rPr>
              <a:t>By the time the neural tube is closed, two bilateral ectodermal thickenings the </a:t>
            </a:r>
            <a:r>
              <a:rPr lang="en-US" sz="2400" b="1" dirty="0">
                <a:latin typeface="Arial" panose="020B0604020202020204" pitchFamily="34" charset="0"/>
                <a:cs typeface="Arial" panose="020B0604020202020204" pitchFamily="34" charset="0"/>
              </a:rPr>
              <a:t>lens placodes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otic placodes </a:t>
            </a:r>
            <a:r>
              <a:rPr lang="en-US" sz="2400" dirty="0">
                <a:latin typeface="Arial" panose="020B0604020202020204" pitchFamily="34" charset="0"/>
                <a:cs typeface="Arial" panose="020B0604020202020204" pitchFamily="34" charset="0"/>
              </a:rPr>
              <a:t>become visible in the cephalic region of the embryo. </a:t>
            </a:r>
          </a:p>
          <a:p>
            <a:pPr algn="just"/>
            <a:r>
              <a:rPr lang="en-US" sz="2400" dirty="0">
                <a:latin typeface="Arial" panose="020B0604020202020204" pitchFamily="34" charset="0"/>
                <a:cs typeface="Arial" panose="020B0604020202020204" pitchFamily="34" charset="0"/>
              </a:rPr>
              <a:t>During further development, the </a:t>
            </a:r>
            <a:r>
              <a:rPr lang="en-US" sz="2400" b="1" dirty="0" err="1">
                <a:solidFill>
                  <a:srgbClr val="FF0000"/>
                </a:solidFill>
                <a:latin typeface="Arial" panose="020B0604020202020204" pitchFamily="34" charset="0"/>
                <a:cs typeface="Arial" panose="020B0604020202020204" pitchFamily="34" charset="0"/>
              </a:rPr>
              <a:t>otic</a:t>
            </a:r>
            <a:r>
              <a:rPr lang="en-US" sz="2400" b="1" dirty="0">
                <a:solidFill>
                  <a:srgbClr val="FF0000"/>
                </a:solidFill>
                <a:latin typeface="Arial" panose="020B0604020202020204" pitchFamily="34" charset="0"/>
                <a:cs typeface="Arial" panose="020B0604020202020204" pitchFamily="34" charset="0"/>
              </a:rPr>
              <a:t> placodes </a:t>
            </a:r>
            <a:r>
              <a:rPr lang="en-US" sz="2400" dirty="0" err="1">
                <a:latin typeface="Arial" panose="020B0604020202020204" pitchFamily="34" charset="0"/>
                <a:cs typeface="Arial" panose="020B0604020202020204" pitchFamily="34" charset="0"/>
              </a:rPr>
              <a:t>invaginate</a:t>
            </a:r>
            <a:r>
              <a:rPr lang="en-US" sz="2400" dirty="0">
                <a:latin typeface="Arial" panose="020B0604020202020204" pitchFamily="34" charset="0"/>
                <a:cs typeface="Arial" panose="020B0604020202020204" pitchFamily="34" charset="0"/>
              </a:rPr>
              <a:t> and form the </a:t>
            </a:r>
            <a:r>
              <a:rPr lang="en-US" sz="2400" dirty="0" err="1">
                <a:latin typeface="Arial" panose="020B0604020202020204" pitchFamily="34" charset="0"/>
                <a:cs typeface="Arial" panose="020B0604020202020204" pitchFamily="34" charset="0"/>
              </a:rPr>
              <a:t>otic</a:t>
            </a:r>
            <a:r>
              <a:rPr lang="en-US" sz="2400" dirty="0">
                <a:latin typeface="Arial" panose="020B0604020202020204" pitchFamily="34" charset="0"/>
                <a:cs typeface="Arial" panose="020B0604020202020204" pitchFamily="34" charset="0"/>
              </a:rPr>
              <a:t> vesicles, </a:t>
            </a:r>
          </a:p>
          <a:p>
            <a:pPr algn="just"/>
            <a:r>
              <a:rPr lang="en-US" sz="2400" dirty="0">
                <a:latin typeface="Arial" panose="020B0604020202020204" pitchFamily="34" charset="0"/>
                <a:cs typeface="Arial" panose="020B0604020202020204" pitchFamily="34" charset="0"/>
              </a:rPr>
              <a:t>At approximately the same time, the </a:t>
            </a:r>
            <a:r>
              <a:rPr lang="en-US" sz="2400" b="1" dirty="0">
                <a:solidFill>
                  <a:srgbClr val="FF0000"/>
                </a:solidFill>
                <a:latin typeface="Arial" panose="020B0604020202020204" pitchFamily="34" charset="0"/>
                <a:cs typeface="Arial" panose="020B0604020202020204" pitchFamily="34" charset="0"/>
              </a:rPr>
              <a:t>lens placodes </a:t>
            </a:r>
            <a:r>
              <a:rPr lang="en-US" sz="2400" dirty="0">
                <a:latin typeface="Arial" panose="020B0604020202020204" pitchFamily="34" charset="0"/>
                <a:cs typeface="Arial" panose="020B0604020202020204" pitchFamily="34" charset="0"/>
              </a:rPr>
              <a:t>appear. These placodes also </a:t>
            </a:r>
            <a:r>
              <a:rPr lang="en-US" sz="2400" dirty="0" err="1">
                <a:latin typeface="Arial" panose="020B0604020202020204" pitchFamily="34" charset="0"/>
                <a:cs typeface="Arial" panose="020B0604020202020204" pitchFamily="34" charset="0"/>
              </a:rPr>
              <a:t>invaginate</a:t>
            </a:r>
            <a:r>
              <a:rPr lang="en-US" sz="2400" dirty="0">
                <a:latin typeface="Arial" panose="020B0604020202020204" pitchFamily="34" charset="0"/>
                <a:cs typeface="Arial" panose="020B0604020202020204" pitchFamily="34" charset="0"/>
              </a:rPr>
              <a:t> and, during the fifth week, form the lenses of the eyes  </a:t>
            </a:r>
          </a:p>
        </p:txBody>
      </p:sp>
      <p:pic>
        <p:nvPicPr>
          <p:cNvPr id="4" name="Picture 3"/>
          <p:cNvPicPr>
            <a:picLocks noChangeAspect="1"/>
          </p:cNvPicPr>
          <p:nvPr/>
        </p:nvPicPr>
        <p:blipFill>
          <a:blip r:embed="rId2"/>
          <a:stretch>
            <a:fillRect/>
          </a:stretch>
        </p:blipFill>
        <p:spPr>
          <a:xfrm>
            <a:off x="8444344" y="1255594"/>
            <a:ext cx="3202681" cy="4852824"/>
          </a:xfrm>
          <a:prstGeom prst="rect">
            <a:avLst/>
          </a:prstGeom>
        </p:spPr>
      </p:pic>
      <p:pic>
        <p:nvPicPr>
          <p:cNvPr id="6" name="Picture 5"/>
          <p:cNvPicPr>
            <a:picLocks noChangeAspect="1"/>
          </p:cNvPicPr>
          <p:nvPr/>
        </p:nvPicPr>
        <p:blipFill>
          <a:blip r:embed="rId3"/>
          <a:stretch>
            <a:fillRect/>
          </a:stretch>
        </p:blipFill>
        <p:spPr>
          <a:xfrm>
            <a:off x="9985057" y="6280109"/>
            <a:ext cx="2206943" cy="506012"/>
          </a:xfrm>
          <a:prstGeom prst="rect">
            <a:avLst/>
          </a:prstGeom>
        </p:spPr>
      </p:pic>
    </p:spTree>
    <p:extLst>
      <p:ext uri="{BB962C8B-B14F-4D97-AF65-F5344CB8AC3E}">
        <p14:creationId xmlns:p14="http://schemas.microsoft.com/office/powerpoint/2010/main" val="34353725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Neural Tube Defects</a:t>
            </a: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There are two types of NTDs: open, which are more common, and closed.</a:t>
            </a:r>
          </a:p>
          <a:p>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Open NTDs </a:t>
            </a:r>
            <a:r>
              <a:rPr lang="en-US" sz="2400" dirty="0">
                <a:latin typeface="Arial" panose="020B0604020202020204" pitchFamily="34" charset="0"/>
                <a:cs typeface="Arial" panose="020B0604020202020204" pitchFamily="34" charset="0"/>
              </a:rPr>
              <a:t>occur when the brain and/or spinal cord are exposed at birth through a defect in the skull or vertebrae (back bones). Examples of open NTDs are anencephaly, </a:t>
            </a:r>
            <a:r>
              <a:rPr lang="en-US" sz="2400" dirty="0" err="1">
                <a:latin typeface="Arial" panose="020B0604020202020204" pitchFamily="34" charset="0"/>
                <a:cs typeface="Arial" panose="020B0604020202020204" pitchFamily="34" charset="0"/>
              </a:rPr>
              <a:t>encephaloceles</a:t>
            </a:r>
            <a:r>
              <a:rPr lang="en-US" sz="2400" dirty="0">
                <a:latin typeface="Arial" panose="020B0604020202020204" pitchFamily="34" charset="0"/>
                <a:cs typeface="Arial" panose="020B0604020202020204" pitchFamily="34" charset="0"/>
              </a:rPr>
              <a:t>, </a:t>
            </a:r>
            <a:r>
              <a:rPr lang="en-US" sz="2400" u="sng" dirty="0" err="1">
                <a:latin typeface="Arial" panose="020B0604020202020204" pitchFamily="34" charset="0"/>
                <a:cs typeface="Arial" panose="020B0604020202020204" pitchFamily="34" charset="0"/>
              </a:rPr>
              <a:t>hydranencephaly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iniencepaly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schizencephaly</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spina</a:t>
            </a:r>
            <a:r>
              <a:rPr lang="en-US" sz="2400" dirty="0">
                <a:latin typeface="Arial" panose="020B0604020202020204" pitchFamily="34" charset="0"/>
                <a:cs typeface="Arial" panose="020B0604020202020204" pitchFamily="34" charset="0"/>
              </a:rPr>
              <a:t> bifida. </a:t>
            </a:r>
          </a:p>
          <a:p>
            <a:endParaRPr lang="en-US" sz="2400" b="1" dirty="0">
              <a:solidFill>
                <a:srgbClr val="FF0000"/>
              </a:solidFill>
              <a:latin typeface="Arial" panose="020B0604020202020204" pitchFamily="34" charset="0"/>
              <a:cs typeface="Arial" panose="020B0604020202020204" pitchFamily="34" charset="0"/>
            </a:endParaRPr>
          </a:p>
          <a:p>
            <a:r>
              <a:rPr lang="en-US" sz="2400" b="1" dirty="0">
                <a:solidFill>
                  <a:srgbClr val="FF0000"/>
                </a:solidFill>
                <a:latin typeface="Arial" panose="020B0604020202020204" pitchFamily="34" charset="0"/>
                <a:cs typeface="Arial" panose="020B0604020202020204" pitchFamily="34" charset="0"/>
              </a:rPr>
              <a:t>Closed NTDs </a:t>
            </a:r>
            <a:r>
              <a:rPr lang="en-US" sz="2400" dirty="0">
                <a:latin typeface="Arial" panose="020B0604020202020204" pitchFamily="34" charset="0"/>
                <a:cs typeface="Arial" panose="020B0604020202020204" pitchFamily="34" charset="0"/>
              </a:rPr>
              <a:t>occur when the spinal defect is covered by skin. Common examples of closed NTDs are </a:t>
            </a:r>
            <a:r>
              <a:rPr lang="en-US" sz="2400" dirty="0" err="1">
                <a:latin typeface="Arial" panose="020B0604020202020204" pitchFamily="34" charset="0"/>
                <a:cs typeface="Arial" panose="020B0604020202020204" pitchFamily="34" charset="0"/>
              </a:rPr>
              <a:t>lipomyelomeningocele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lipomeningocele</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9712037" y="6011069"/>
            <a:ext cx="2209800" cy="601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Vertical Integration </a:t>
            </a:r>
          </a:p>
        </p:txBody>
      </p:sp>
    </p:spTree>
    <p:extLst>
      <p:ext uri="{BB962C8B-B14F-4D97-AF65-F5344CB8AC3E}">
        <p14:creationId xmlns:p14="http://schemas.microsoft.com/office/powerpoint/2010/main" val="410379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Anencephaly</a:t>
            </a:r>
          </a:p>
        </p:txBody>
      </p:sp>
      <p:sp>
        <p:nvSpPr>
          <p:cNvPr id="3" name="Content Placeholder 2"/>
          <p:cNvSpPr>
            <a:spLocks noGrp="1"/>
          </p:cNvSpPr>
          <p:nvPr>
            <p:ph idx="1"/>
          </p:nvPr>
        </p:nvSpPr>
        <p:spPr>
          <a:xfrm>
            <a:off x="110836" y="1600200"/>
            <a:ext cx="6594764" cy="5257800"/>
          </a:xfrm>
        </p:spPr>
        <p:txBody>
          <a:bodyPr>
            <a:normAutofit/>
          </a:bodyPr>
          <a:lstStyle/>
          <a:p>
            <a:pPr algn="just"/>
            <a:r>
              <a:rPr lang="en-US" sz="2600" dirty="0"/>
              <a:t> </a:t>
            </a:r>
            <a:r>
              <a:rPr lang="en-US" sz="2600" dirty="0">
                <a:latin typeface="Arial" panose="020B0604020202020204" pitchFamily="34" charset="0"/>
                <a:cs typeface="Arial" panose="020B0604020202020204" pitchFamily="34" charset="0"/>
              </a:rPr>
              <a:t>is a neural tube defect that occurs when the head end of the neural tube fails to close, usually during the 23rd and 26th days of pregnancy, resulting in an absence of a major portion of the brain and skull.</a:t>
            </a:r>
          </a:p>
          <a:p>
            <a:pPr algn="just"/>
            <a:r>
              <a:rPr lang="en-US" sz="2600" dirty="0">
                <a:latin typeface="Arial" panose="020B0604020202020204" pitchFamily="34" charset="0"/>
                <a:cs typeface="Arial" panose="020B0604020202020204" pitchFamily="34" charset="0"/>
              </a:rPr>
              <a:t>without the main part of the forebrain—the largest part of the cerebrum—and are usually blind, deaf and unconscious. </a:t>
            </a:r>
          </a:p>
          <a:p>
            <a:pPr algn="just"/>
            <a:r>
              <a:rPr lang="en-US" sz="2600" dirty="0">
                <a:latin typeface="Arial" panose="020B0604020202020204" pitchFamily="34" charset="0"/>
                <a:cs typeface="Arial" panose="020B0604020202020204" pitchFamily="34" charset="0"/>
              </a:rPr>
              <a:t>infant will never gain consciousness. Infants are either stillborn or usually die within a few hours or days after birth.</a:t>
            </a:r>
          </a:p>
          <a:p>
            <a:endParaRPr lang="en-US" sz="2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755955" y="1197694"/>
            <a:ext cx="3809999" cy="3859056"/>
          </a:xfrm>
          <a:prstGeom prst="rect">
            <a:avLst/>
          </a:prstGeom>
        </p:spPr>
      </p:pic>
      <p:pic>
        <p:nvPicPr>
          <p:cNvPr id="6" name="Picture 5"/>
          <p:cNvPicPr>
            <a:picLocks noChangeAspect="1"/>
          </p:cNvPicPr>
          <p:nvPr/>
        </p:nvPicPr>
        <p:blipFill>
          <a:blip r:embed="rId3"/>
          <a:stretch>
            <a:fillRect/>
          </a:stretch>
        </p:blipFill>
        <p:spPr>
          <a:xfrm>
            <a:off x="9660954" y="5889319"/>
            <a:ext cx="2249619" cy="603556"/>
          </a:xfrm>
          <a:prstGeom prst="rect">
            <a:avLst/>
          </a:prstGeom>
        </p:spPr>
      </p:pic>
    </p:spTree>
    <p:extLst>
      <p:ext uri="{BB962C8B-B14F-4D97-AF65-F5344CB8AC3E}">
        <p14:creationId xmlns:p14="http://schemas.microsoft.com/office/powerpoint/2010/main" val="2302718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36" y="1181101"/>
            <a:ext cx="976052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752600" y="304800"/>
            <a:ext cx="8686800" cy="715962"/>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934952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6908" y="436419"/>
            <a:ext cx="10072255" cy="4525963"/>
          </a:xfrm>
        </p:spPr>
        <p:txBody>
          <a:bodyPr>
            <a:normAutofit/>
          </a:bodyPr>
          <a:lstStyle/>
          <a:p>
            <a:pPr marL="0" indent="0" algn="ctr">
              <a:buNone/>
            </a:pPr>
            <a:r>
              <a:rPr lang="en-US" sz="3600" dirty="0" err="1">
                <a:latin typeface="Arial" panose="020B0604020202020204" pitchFamily="34" charset="0"/>
                <a:cs typeface="Arial" panose="020B0604020202020204" pitchFamily="34" charset="0"/>
              </a:rPr>
              <a:t>Encephaloceles</a:t>
            </a:r>
            <a:r>
              <a:rPr lang="en-US" sz="3600" dirty="0">
                <a:latin typeface="Arial" panose="020B0604020202020204" pitchFamily="34" charset="0"/>
                <a:cs typeface="Arial" panose="020B0604020202020204" pitchFamily="34" charset="0"/>
              </a:rPr>
              <a:t> </a:t>
            </a:r>
            <a:endParaRPr lang="en-US" sz="3600" dirty="0" smtClean="0">
              <a:latin typeface="Arial" panose="020B0604020202020204" pitchFamily="34" charset="0"/>
              <a:cs typeface="Arial" panose="020B0604020202020204" pitchFamily="34" charset="0"/>
            </a:endParaRPr>
          </a:p>
          <a:p>
            <a:pPr marL="0" indent="0" algn="just">
              <a:buNone/>
            </a:pPr>
            <a:endParaRPr lang="en-US" sz="2400" dirty="0">
              <a:latin typeface="Arial" panose="020B0604020202020204" pitchFamily="34" charset="0"/>
              <a:cs typeface="Arial" panose="020B0604020202020204" pitchFamily="34" charset="0"/>
            </a:endParaRPr>
          </a:p>
          <a:p>
            <a:pPr marL="0" indent="0" algn="just">
              <a:buNone/>
            </a:pPr>
            <a:r>
              <a:rPr lang="en-US" sz="2400" dirty="0" smtClean="0">
                <a:latin typeface="Arial" panose="020B0604020202020204" pitchFamily="34" charset="0"/>
                <a:cs typeface="Arial" panose="020B0604020202020204" pitchFamily="34" charset="0"/>
              </a:rPr>
              <a:t>are </a:t>
            </a:r>
            <a:r>
              <a:rPr lang="en-US" sz="2400" dirty="0">
                <a:latin typeface="Arial" panose="020B0604020202020204" pitchFamily="34" charset="0"/>
                <a:cs typeface="Arial" panose="020B0604020202020204" pitchFamily="34" charset="0"/>
              </a:rPr>
              <a:t>characterized by protrusions of the brain through the skull that are sac-like and covered with membrane. They can be a groove down the middle of the upper part of the skull, between the forehead and nose, or the back of the skull. </a:t>
            </a:r>
            <a:r>
              <a:rPr lang="en-US" sz="2400" dirty="0" err="1">
                <a:latin typeface="Arial" panose="020B0604020202020204" pitchFamily="34" charset="0"/>
                <a:cs typeface="Arial" panose="020B0604020202020204" pitchFamily="34" charset="0"/>
              </a:rPr>
              <a:t>Encephaloceles</a:t>
            </a:r>
            <a:r>
              <a:rPr lang="en-US" sz="2400" dirty="0">
                <a:latin typeface="Arial" panose="020B0604020202020204" pitchFamily="34" charset="0"/>
                <a:cs typeface="Arial" panose="020B0604020202020204" pitchFamily="34" charset="0"/>
              </a:rPr>
              <a:t> are often obvious and diagnosed immediately. Sometimes small </a:t>
            </a:r>
            <a:r>
              <a:rPr lang="en-US" sz="2400" dirty="0" err="1">
                <a:latin typeface="Arial" panose="020B0604020202020204" pitchFamily="34" charset="0"/>
                <a:cs typeface="Arial" panose="020B0604020202020204" pitchFamily="34" charset="0"/>
              </a:rPr>
              <a:t>encephaloceles</a:t>
            </a:r>
            <a:r>
              <a:rPr lang="en-US" sz="2400" dirty="0">
                <a:latin typeface="Arial" panose="020B0604020202020204" pitchFamily="34" charset="0"/>
                <a:cs typeface="Arial" panose="020B0604020202020204" pitchFamily="34" charset="0"/>
              </a:rPr>
              <a:t> in the nasal and forehead are undetected</a:t>
            </a:r>
            <a:r>
              <a:rPr lang="en-US" dirty="0">
                <a:latin typeface="Arial" panose="020B0604020202020204" pitchFamily="34" charset="0"/>
                <a:cs typeface="Arial" panose="020B0604020202020204" pitchFamily="34" charset="0"/>
              </a:rPr>
              <a:t>. </a:t>
            </a:r>
          </a:p>
          <a:p>
            <a:endParaRPr lang="en-US" dirty="0"/>
          </a:p>
        </p:txBody>
      </p:sp>
      <p:pic>
        <p:nvPicPr>
          <p:cNvPr id="4" name="Picture 3"/>
          <p:cNvPicPr>
            <a:picLocks noChangeAspect="1"/>
          </p:cNvPicPr>
          <p:nvPr/>
        </p:nvPicPr>
        <p:blipFill rotWithShape="1">
          <a:blip r:embed="rId2"/>
          <a:srcRect b="56410"/>
          <a:stretch/>
        </p:blipFill>
        <p:spPr>
          <a:xfrm>
            <a:off x="1752599" y="3730778"/>
            <a:ext cx="8686800" cy="2590800"/>
          </a:xfrm>
          <a:prstGeom prst="rect">
            <a:avLst/>
          </a:prstGeom>
        </p:spPr>
      </p:pic>
      <p:pic>
        <p:nvPicPr>
          <p:cNvPr id="2" name="Picture 1"/>
          <p:cNvPicPr>
            <a:picLocks noChangeAspect="1"/>
          </p:cNvPicPr>
          <p:nvPr/>
        </p:nvPicPr>
        <p:blipFill>
          <a:blip r:embed="rId3"/>
          <a:stretch>
            <a:fillRect/>
          </a:stretch>
        </p:blipFill>
        <p:spPr>
          <a:xfrm>
            <a:off x="9695590" y="6254444"/>
            <a:ext cx="2249619" cy="603556"/>
          </a:xfrm>
          <a:prstGeom prst="rect">
            <a:avLst/>
          </a:prstGeom>
        </p:spPr>
      </p:pic>
    </p:spTree>
    <p:extLst>
      <p:ext uri="{BB962C8B-B14F-4D97-AF65-F5344CB8AC3E}">
        <p14:creationId xmlns:p14="http://schemas.microsoft.com/office/powerpoint/2010/main" val="1271468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latin typeface="Arial" panose="020B0604020202020204" pitchFamily="34" charset="0"/>
                <a:cs typeface="Arial" panose="020B0604020202020204" pitchFamily="34" charset="0"/>
              </a:rPr>
              <a:t>Iniencephaly</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6255" y="1417638"/>
            <a:ext cx="7072745" cy="5334000"/>
          </a:xfrm>
        </p:spPr>
        <p:txBody>
          <a:bodyPr>
            <a:normAutofit/>
          </a:bodyPr>
          <a:lstStyle/>
          <a:p>
            <a:pPr>
              <a:buNone/>
            </a:pPr>
            <a:endParaRPr lang="en-US" b="1" dirty="0" smtClean="0"/>
          </a:p>
          <a:p>
            <a:pPr algn="just"/>
            <a:r>
              <a:rPr lang="en-US" sz="2600" dirty="0" err="1">
                <a:latin typeface="Arial" panose="020B0604020202020204" pitchFamily="34" charset="0"/>
                <a:cs typeface="Arial" panose="020B0604020202020204" pitchFamily="34" charset="0"/>
                <a:hlinkClick r:id="rId2" tooltip="Iniencephaly"/>
              </a:rPr>
              <a:t>Iniencephaly</a:t>
            </a:r>
            <a:r>
              <a:rPr lang="en-US" sz="2600" dirty="0">
                <a:latin typeface="Arial" panose="020B0604020202020204" pitchFamily="34" charset="0"/>
                <a:cs typeface="Arial" panose="020B0604020202020204" pitchFamily="34" charset="0"/>
              </a:rPr>
              <a:t> is a rare neural tube defect that results in extreme bending of the head to the spine. </a:t>
            </a:r>
          </a:p>
          <a:p>
            <a:pPr algn="just"/>
            <a:r>
              <a:rPr lang="en-US" sz="2600" dirty="0">
                <a:latin typeface="Arial" panose="020B0604020202020204" pitchFamily="34" charset="0"/>
                <a:cs typeface="Arial" panose="020B0604020202020204" pitchFamily="34" charset="0"/>
              </a:rPr>
              <a:t>The diagnosis can usually be made on antenatal ultrasound scanning, but if not will undoubtedly be made immediately after birth because the head is bent backwards and the face looks upwards. Usually the neck is absent. The skin of the face connects directly to the chest and the scalp connects to the upper back. The infant will usually not survive more than a few hours.</a:t>
            </a:r>
          </a:p>
          <a:p>
            <a:pPr algn="just"/>
            <a:endParaRPr lang="en-US" sz="2600" dirty="0"/>
          </a:p>
        </p:txBody>
      </p:sp>
      <p:pic>
        <p:nvPicPr>
          <p:cNvPr id="5" name="Picture 4"/>
          <p:cNvPicPr>
            <a:picLocks noChangeAspect="1"/>
          </p:cNvPicPr>
          <p:nvPr/>
        </p:nvPicPr>
        <p:blipFill>
          <a:blip r:embed="rId3"/>
          <a:stretch>
            <a:fillRect/>
          </a:stretch>
        </p:blipFill>
        <p:spPr>
          <a:xfrm>
            <a:off x="8343900" y="1548823"/>
            <a:ext cx="3009900" cy="4600575"/>
          </a:xfrm>
          <a:prstGeom prst="rect">
            <a:avLst/>
          </a:prstGeom>
        </p:spPr>
      </p:pic>
      <p:pic>
        <p:nvPicPr>
          <p:cNvPr id="6" name="Picture 5"/>
          <p:cNvPicPr>
            <a:picLocks noChangeAspect="1"/>
          </p:cNvPicPr>
          <p:nvPr/>
        </p:nvPicPr>
        <p:blipFill>
          <a:blip r:embed="rId4"/>
          <a:stretch>
            <a:fillRect/>
          </a:stretch>
        </p:blipFill>
        <p:spPr>
          <a:xfrm>
            <a:off x="9848850" y="6254444"/>
            <a:ext cx="2249619" cy="603556"/>
          </a:xfrm>
          <a:prstGeom prst="rect">
            <a:avLst/>
          </a:prstGeom>
        </p:spPr>
      </p:pic>
    </p:spTree>
    <p:extLst>
      <p:ext uri="{BB962C8B-B14F-4D97-AF65-F5344CB8AC3E}">
        <p14:creationId xmlns:p14="http://schemas.microsoft.com/office/powerpoint/2010/main" val="2455250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46" y="-105929"/>
            <a:ext cx="10515600" cy="1325563"/>
          </a:xfrm>
        </p:spPr>
        <p:txBody>
          <a:bodyPr>
            <a:normAutofit/>
          </a:bodyPr>
          <a:lstStyle/>
          <a:p>
            <a:r>
              <a:rPr lang="en-US" sz="3600" dirty="0">
                <a:latin typeface="Arial" panose="020B0604020202020204" pitchFamily="34" charset="0"/>
                <a:cs typeface="Arial" panose="020B0604020202020204" pitchFamily="34" charset="0"/>
              </a:rPr>
              <a:t>Anencephaly</a:t>
            </a:r>
          </a:p>
        </p:txBody>
      </p:sp>
      <p:sp>
        <p:nvSpPr>
          <p:cNvPr id="3" name="Content Placeholder 2"/>
          <p:cNvSpPr>
            <a:spLocks noGrp="1"/>
          </p:cNvSpPr>
          <p:nvPr>
            <p:ph idx="1"/>
          </p:nvPr>
        </p:nvSpPr>
        <p:spPr>
          <a:xfrm>
            <a:off x="443345" y="1100696"/>
            <a:ext cx="9773894" cy="5257800"/>
          </a:xfrm>
        </p:spPr>
        <p:txBody>
          <a:bodyPr>
            <a:normAutofit lnSpcReduction="10000"/>
          </a:bodyPr>
          <a:lstStyle/>
          <a:p>
            <a:endParaRPr lang="en-US" sz="1800" dirty="0"/>
          </a:p>
          <a:p>
            <a:pPr marL="0" indent="0">
              <a:buNone/>
            </a:pPr>
            <a:r>
              <a:rPr lang="en-US" sz="1900" dirty="0">
                <a:latin typeface="Arial" panose="020B0604020202020204" pitchFamily="34" charset="0"/>
                <a:cs typeface="Arial" panose="020B0604020202020204" pitchFamily="34" charset="0"/>
              </a:rPr>
              <a:t>Anencephaly is a significant developmental disorder of the central nervous system with substantial deformation of the brain and cranial vault. </a:t>
            </a:r>
          </a:p>
          <a:p>
            <a:pPr marL="0" indent="0" algn="just">
              <a:buNone/>
            </a:pPr>
            <a:r>
              <a:rPr lang="en-US" sz="1900" dirty="0">
                <a:latin typeface="Arial" panose="020B0604020202020204" pitchFamily="34" charset="0"/>
                <a:cs typeface="Arial" panose="020B0604020202020204" pitchFamily="34" charset="0"/>
              </a:rPr>
              <a:t>Despite the lack of knowledge regarding the etiology and pathogenesis of anencephaly, it is believed that a number of environmental and dietary variables contribute to the disorder. </a:t>
            </a:r>
          </a:p>
          <a:p>
            <a:pPr marL="0" indent="0" algn="just">
              <a:buNone/>
            </a:pPr>
            <a:r>
              <a:rPr lang="en-US" sz="1900" b="1" dirty="0">
                <a:solidFill>
                  <a:schemeClr val="accent4">
                    <a:lumMod val="75000"/>
                  </a:schemeClr>
                </a:solidFill>
                <a:latin typeface="Arial" panose="020B0604020202020204" pitchFamily="34" charset="0"/>
                <a:cs typeface="Arial" panose="020B0604020202020204" pitchFamily="34" charset="0"/>
              </a:rPr>
              <a:t>Folate deficiency </a:t>
            </a:r>
            <a:r>
              <a:rPr lang="en-US" sz="1900" dirty="0">
                <a:latin typeface="Arial" panose="020B0604020202020204" pitchFamily="34" charset="0"/>
                <a:cs typeface="Arial" panose="020B0604020202020204" pitchFamily="34" charset="0"/>
              </a:rPr>
              <a:t>is a significant nutritional risk factor that has been linked to the development of the disease. </a:t>
            </a:r>
          </a:p>
          <a:p>
            <a:pPr marL="0" indent="0" algn="just">
              <a:buNone/>
            </a:pPr>
            <a:r>
              <a:rPr lang="en-US" sz="1900" b="1" dirty="0">
                <a:solidFill>
                  <a:schemeClr val="accent4">
                    <a:lumMod val="75000"/>
                  </a:schemeClr>
                </a:solidFill>
                <a:latin typeface="Arial" panose="020B0604020202020204" pitchFamily="34" charset="0"/>
                <a:cs typeface="Arial" panose="020B0604020202020204" pitchFamily="34" charset="0"/>
              </a:rPr>
              <a:t>Maternal serum alpha-fetoprotein (MSAFP) testing </a:t>
            </a:r>
            <a:r>
              <a:rPr lang="en-US" sz="1900" dirty="0">
                <a:latin typeface="Arial" panose="020B0604020202020204" pitchFamily="34" charset="0"/>
                <a:cs typeface="Arial" panose="020B0604020202020204" pitchFamily="34" charset="0"/>
              </a:rPr>
              <a:t>can detect the great majority of anencephaly patients during the second pregnant trimester. 2-dimensional prenatal ultrasonography which has advanced over time, has supplanted the screening approach of maternal serum alpha-fetoprotein values. Anencephaly is incompatible with life. </a:t>
            </a:r>
            <a:r>
              <a:rPr lang="en-US" sz="1900" dirty="0">
                <a:solidFill>
                  <a:schemeClr val="accent4">
                    <a:lumMod val="75000"/>
                  </a:schemeClr>
                </a:solidFill>
                <a:latin typeface="Arial" panose="020B0604020202020204" pitchFamily="34" charset="0"/>
                <a:cs typeface="Arial" panose="020B0604020202020204" pitchFamily="34" charset="0"/>
              </a:rPr>
              <a:t>Preventive care is the most crucial component of this condition’s management</a:t>
            </a:r>
            <a:r>
              <a:rPr lang="en-US" sz="1900" dirty="0">
                <a:latin typeface="Arial" panose="020B0604020202020204" pitchFamily="34" charset="0"/>
                <a:cs typeface="Arial" panose="020B0604020202020204" pitchFamily="34" charset="0"/>
              </a:rPr>
              <a:t>. Recommending supplements of folic acid for females who are able to conceive is the simplest strategy to lower the prevalence of anencephaly.</a:t>
            </a:r>
          </a:p>
          <a:p>
            <a:pPr marL="0" indent="0">
              <a:buNone/>
            </a:pPr>
            <a:endParaRPr lang="en-US" sz="1900" dirty="0">
              <a:latin typeface="Arial" panose="020B0604020202020204" pitchFamily="34" charset="0"/>
              <a:cs typeface="Arial" panose="020B0604020202020204" pitchFamily="34" charset="0"/>
            </a:endParaRPr>
          </a:p>
          <a:p>
            <a:pPr marL="0" indent="0">
              <a:buNone/>
            </a:pPr>
            <a:r>
              <a:rPr lang="en-US" sz="1900" dirty="0">
                <a:latin typeface="Arial" panose="020B0604020202020204" pitchFamily="34" charset="0"/>
                <a:cs typeface="Arial" panose="020B0604020202020204" pitchFamily="34" charset="0"/>
              </a:rPr>
              <a:t>Reference: </a:t>
            </a:r>
            <a:r>
              <a:rPr lang="en-US" sz="1800" dirty="0" err="1">
                <a:latin typeface="Arial" panose="020B0604020202020204" pitchFamily="34" charset="0"/>
                <a:cs typeface="Arial" panose="020B0604020202020204" pitchFamily="34" charset="0"/>
              </a:rPr>
              <a:t>Almufadhal</a:t>
            </a:r>
            <a:r>
              <a:rPr lang="en-US" sz="1800" dirty="0">
                <a:latin typeface="Arial" panose="020B0604020202020204" pitchFamily="34" charset="0"/>
                <a:cs typeface="Arial" panose="020B0604020202020204" pitchFamily="34" charset="0"/>
              </a:rPr>
              <a:t> MH, Mohammed ZQ. Anencephaly. </a:t>
            </a:r>
            <a:r>
              <a:rPr lang="en-US" sz="1800" dirty="0" err="1">
                <a:latin typeface="Arial" panose="020B0604020202020204" pitchFamily="34" charset="0"/>
                <a:cs typeface="Arial" panose="020B0604020202020204" pitchFamily="34" charset="0"/>
              </a:rPr>
              <a:t>InCongenital</a:t>
            </a:r>
            <a:r>
              <a:rPr lang="en-US" sz="1800" dirty="0">
                <a:latin typeface="Arial" panose="020B0604020202020204" pitchFamily="34" charset="0"/>
                <a:cs typeface="Arial" panose="020B0604020202020204" pitchFamily="34" charset="0"/>
              </a:rPr>
              <a:t> Brain Malformations: Clinical and Surgical Aspects 2024 May 22 (pp. 35-40). Cham: Springer Nature Switzerland</a:t>
            </a:r>
            <a:r>
              <a:rPr lang="en-US"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sp>
        <p:nvSpPr>
          <p:cNvPr id="5" name="Rectangle 4"/>
          <p:cNvSpPr/>
          <p:nvPr/>
        </p:nvSpPr>
        <p:spPr>
          <a:xfrm>
            <a:off x="9324108" y="6077508"/>
            <a:ext cx="2576945" cy="557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Family Medicine </a:t>
            </a:r>
          </a:p>
        </p:txBody>
      </p:sp>
    </p:spTree>
    <p:extLst>
      <p:ext uri="{BB962C8B-B14F-4D97-AF65-F5344CB8AC3E}">
        <p14:creationId xmlns:p14="http://schemas.microsoft.com/office/powerpoint/2010/main" val="2182433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3607"/>
            <a:ext cx="8229600" cy="1143000"/>
          </a:xfrm>
        </p:spPr>
        <p:txBody>
          <a:bodyPr>
            <a:noAutofit/>
          </a:bodyPr>
          <a:lstStyle/>
          <a:p>
            <a:r>
              <a:rPr lang="en-US" sz="2400" dirty="0">
                <a:solidFill>
                  <a:srgbClr val="1C1D1E"/>
                </a:solidFill>
                <a:latin typeface="Open Sans"/>
              </a:rPr>
              <a:t/>
            </a:r>
            <a:br>
              <a:rPr lang="en-US" sz="2400" dirty="0">
                <a:solidFill>
                  <a:srgbClr val="1C1D1E"/>
                </a:solidFill>
                <a:latin typeface="Open Sans"/>
              </a:rPr>
            </a:br>
            <a:r>
              <a:rPr lang="en-US" sz="2400" dirty="0">
                <a:solidFill>
                  <a:srgbClr val="1C1D1E"/>
                </a:solidFill>
                <a:latin typeface="Open Sans"/>
              </a:rPr>
              <a:t>A global update on the status of prevention of folic acid-preventable spina bifida and anencephaly in year 2022</a:t>
            </a:r>
            <a:br>
              <a:rPr lang="en-US" sz="2400" dirty="0">
                <a:solidFill>
                  <a:srgbClr val="1C1D1E"/>
                </a:solidFill>
                <a:latin typeface="Open Sans"/>
              </a:rPr>
            </a:br>
            <a:endParaRPr lang="en-US" sz="2400" dirty="0"/>
          </a:p>
        </p:txBody>
      </p:sp>
      <p:sp>
        <p:nvSpPr>
          <p:cNvPr id="3" name="Content Placeholder 2"/>
          <p:cNvSpPr>
            <a:spLocks noGrp="1"/>
          </p:cNvSpPr>
          <p:nvPr>
            <p:ph idx="1"/>
          </p:nvPr>
        </p:nvSpPr>
        <p:spPr/>
        <p:txBody>
          <a:bodyPr>
            <a:normAutofit/>
          </a:bodyPr>
          <a:lstStyle/>
          <a:p>
            <a:pPr marL="0" indent="0">
              <a:buNone/>
            </a:pPr>
            <a:endParaRPr lang="en-US" sz="2000" dirty="0"/>
          </a:p>
          <a:p>
            <a:pPr marL="0" indent="0">
              <a:buNone/>
            </a:pPr>
            <a:endParaRPr lang="en-US" sz="2000" dirty="0"/>
          </a:p>
          <a:p>
            <a:pPr marL="0" indent="0">
              <a:buNone/>
            </a:pPr>
            <a:r>
              <a:rPr lang="en-US" sz="2000" dirty="0">
                <a:latin typeface="Arial" panose="020B0604020202020204" pitchFamily="34" charset="0"/>
                <a:cs typeface="Arial" panose="020B0604020202020204" pitchFamily="34" charset="0"/>
              </a:rPr>
              <a:t>Volume116, Issue5 May 2024 </a:t>
            </a:r>
            <a:r>
              <a:rPr lang="en-US" sz="2000" b="1" dirty="0">
                <a:solidFill>
                  <a:schemeClr val="accent4">
                    <a:lumMod val="75000"/>
                  </a:schemeClr>
                </a:solidFill>
                <a:latin typeface="Arial" panose="020B0604020202020204" pitchFamily="34" charset="0"/>
                <a:cs typeface="Arial" panose="020B0604020202020204" pitchFamily="34" charset="0"/>
                <a:hlinkClick r:id="rId2"/>
              </a:rPr>
              <a:t>https://doi.org/10.1002/bdr2.2343</a:t>
            </a:r>
            <a:endParaRPr lang="en-US" sz="2000" b="1" dirty="0">
              <a:solidFill>
                <a:schemeClr val="accent4">
                  <a:lumMod val="75000"/>
                </a:schemeClr>
              </a:solidFill>
              <a:latin typeface="Arial" panose="020B0604020202020204" pitchFamily="34" charset="0"/>
              <a:cs typeface="Arial" panose="020B0604020202020204" pitchFamily="34" charset="0"/>
            </a:endParaRPr>
          </a:p>
          <a:p>
            <a:pPr marL="0" indent="0">
              <a:buNone/>
            </a:pPr>
            <a:endParaRPr lang="en-US" sz="2000" b="1" dirty="0">
              <a:solidFill>
                <a:schemeClr val="accent4">
                  <a:lumMod val="75000"/>
                </a:schemeClr>
              </a:solidFill>
              <a:latin typeface="Arial" panose="020B0604020202020204" pitchFamily="34" charset="0"/>
              <a:cs typeface="Arial" panose="020B0604020202020204" pitchFamily="34" charset="0"/>
            </a:endParaRPr>
          </a:p>
          <a:p>
            <a:pPr marL="0" indent="0">
              <a:buNone/>
            </a:pPr>
            <a:endParaRPr lang="en-US" sz="2000" b="1" dirty="0">
              <a:solidFill>
                <a:schemeClr val="accent4">
                  <a:lumMod val="75000"/>
                </a:schemeClr>
              </a:solidFill>
              <a:latin typeface="Open Sans"/>
            </a:endParaRPr>
          </a:p>
          <a:p>
            <a:pPr marL="0" indent="0" algn="just">
              <a:buNone/>
            </a:pPr>
            <a:r>
              <a:rPr lang="en-US" sz="2000" dirty="0">
                <a:solidFill>
                  <a:srgbClr val="000000"/>
                </a:solidFill>
                <a:latin typeface="Open Sans"/>
              </a:rPr>
              <a:t> Study showed that only a quarter of all FAP SBA cases were averted through mandatory folic acid fortification in the year 2022; many countries are not implementing the policy, resulting in a large proportion of FAP SBA cases that can be prevented. Fortification will help countries with achieving 2030 Sustainable Development Goals on neonatal- and under-five mortality, disability, stillbirths, and elective terminations prevention, from FAP SBA. (Folic Acid-Preventable Spina Bifida and Anencephaly)</a:t>
            </a:r>
            <a:endParaRPr lang="en-US" sz="2000" b="1" dirty="0">
              <a:solidFill>
                <a:schemeClr val="accent4">
                  <a:lumMod val="75000"/>
                </a:schemeClr>
              </a:solidFill>
              <a:latin typeface="Open Sans"/>
            </a:endParaRPr>
          </a:p>
          <a:p>
            <a:pPr marL="0" indent="0">
              <a:buNone/>
            </a:pPr>
            <a:endParaRPr lang="en-US" sz="2000" dirty="0">
              <a:solidFill>
                <a:schemeClr val="accent4">
                  <a:lumMod val="75000"/>
                </a:schemeClr>
              </a:solidFill>
            </a:endParaRP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33</a:t>
            </a:fld>
            <a:endParaRPr lang="en-US"/>
          </a:p>
        </p:txBody>
      </p:sp>
      <p:sp>
        <p:nvSpPr>
          <p:cNvPr id="5" name="Rectangle 4"/>
          <p:cNvSpPr/>
          <p:nvPr/>
        </p:nvSpPr>
        <p:spPr>
          <a:xfrm>
            <a:off x="10335490" y="6253955"/>
            <a:ext cx="1565564" cy="569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Research</a:t>
            </a:r>
            <a:r>
              <a:rPr lang="en-US" dirty="0"/>
              <a:t> </a:t>
            </a:r>
          </a:p>
        </p:txBody>
      </p:sp>
    </p:spTree>
    <p:extLst>
      <p:ext uri="{BB962C8B-B14F-4D97-AF65-F5344CB8AC3E}">
        <p14:creationId xmlns:p14="http://schemas.microsoft.com/office/powerpoint/2010/main" val="4015394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accent4">
                    <a:lumMod val="75000"/>
                  </a:schemeClr>
                </a:solidFill>
              </a:rPr>
              <a:t/>
            </a:r>
            <a:br>
              <a:rPr lang="en-US" sz="3600" dirty="0">
                <a:solidFill>
                  <a:schemeClr val="accent4">
                    <a:lumMod val="75000"/>
                  </a:schemeClr>
                </a:solidFill>
              </a:rPr>
            </a:br>
            <a:r>
              <a:rPr lang="en-US" sz="4000" dirty="0">
                <a:solidFill>
                  <a:schemeClr val="accent4">
                    <a:lumMod val="75000"/>
                  </a:schemeClr>
                </a:solidFill>
                <a:latin typeface="Arial" panose="020B0604020202020204" pitchFamily="34" charset="0"/>
                <a:cs typeface="Arial" panose="020B0604020202020204" pitchFamily="34" charset="0"/>
              </a:rPr>
              <a:t>Learning Objectives</a:t>
            </a:r>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At the end of the session, student will be able to</a:t>
            </a:r>
            <a:endParaRPr lang="en-US" dirty="0">
              <a:solidFill>
                <a:schemeClr val="accent4">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10000"/>
          </a:bodyPr>
          <a:lstStyle/>
          <a:p>
            <a:pPr marL="0" indent="0">
              <a:buNone/>
            </a:pPr>
            <a:endParaRPr lang="en-US" dirty="0"/>
          </a:p>
          <a:p>
            <a:r>
              <a:rPr lang="en-US" dirty="0">
                <a:latin typeface="Arial" panose="020B0604020202020204" pitchFamily="34" charset="0"/>
                <a:cs typeface="Arial" panose="020B0604020202020204" pitchFamily="34" charset="0"/>
              </a:rPr>
              <a:t>Describe Early development of CNS </a:t>
            </a:r>
          </a:p>
          <a:p>
            <a:r>
              <a:rPr lang="en-US" dirty="0">
                <a:latin typeface="Arial" panose="020B0604020202020204" pitchFamily="34" charset="0"/>
                <a:cs typeface="Arial" panose="020B0604020202020204" pitchFamily="34" charset="0"/>
              </a:rPr>
              <a:t>Discuss process of neurulation </a:t>
            </a:r>
          </a:p>
          <a:p>
            <a:r>
              <a:rPr lang="en-US" dirty="0">
                <a:latin typeface="Arial" panose="020B0604020202020204" pitchFamily="34" charset="0"/>
                <a:cs typeface="Arial" panose="020B0604020202020204" pitchFamily="34" charset="0"/>
              </a:rPr>
              <a:t>Discuss congenital abnormalities </a:t>
            </a:r>
          </a:p>
          <a:p>
            <a:r>
              <a:rPr lang="en-US" dirty="0">
                <a:latin typeface="Arial" panose="020B0604020202020204" pitchFamily="34" charset="0"/>
                <a:cs typeface="Arial" panose="020B0604020202020204" pitchFamily="34" charset="0"/>
              </a:rPr>
              <a:t>Integrate physiological and biochemical aspects with development of CNS</a:t>
            </a:r>
          </a:p>
          <a:p>
            <a:r>
              <a:rPr lang="en-US" dirty="0">
                <a:latin typeface="Arial" panose="020B0604020202020204" pitchFamily="34" charset="0"/>
                <a:cs typeface="Arial" panose="020B0604020202020204" pitchFamily="34" charset="0"/>
              </a:rPr>
              <a:t>Approach towards patient of </a:t>
            </a:r>
            <a:r>
              <a:rPr lang="en-US" dirty="0" err="1">
                <a:latin typeface="Arial" panose="020B0604020202020204" pitchFamily="34" charset="0"/>
                <a:cs typeface="Arial" panose="020B0604020202020204" pitchFamily="34" charset="0"/>
              </a:rPr>
              <a:t>spina</a:t>
            </a:r>
            <a:r>
              <a:rPr lang="en-US" dirty="0">
                <a:latin typeface="Arial" panose="020B0604020202020204" pitchFamily="34" charset="0"/>
                <a:cs typeface="Arial" panose="020B0604020202020204" pitchFamily="34" charset="0"/>
              </a:rPr>
              <a:t> bifida</a:t>
            </a:r>
          </a:p>
          <a:p>
            <a:r>
              <a:rPr lang="en-US" dirty="0">
                <a:latin typeface="Arial" panose="020B0604020202020204" pitchFamily="34" charset="0"/>
                <a:cs typeface="Arial" panose="020B0604020202020204" pitchFamily="34" charset="0"/>
              </a:rPr>
              <a:t>Correlate and build core knowledge  on the basis of latest research</a:t>
            </a:r>
          </a:p>
          <a:p>
            <a:r>
              <a:rPr lang="en-US" dirty="0">
                <a:latin typeface="Arial" panose="020B0604020202020204" pitchFamily="34" charset="0"/>
                <a:cs typeface="Arial" panose="020B0604020202020204" pitchFamily="34" charset="0"/>
              </a:rPr>
              <a:t>Role of artificial intelligence </a:t>
            </a:r>
          </a:p>
          <a:p>
            <a:r>
              <a:rPr lang="en-US" dirty="0">
                <a:latin typeface="Arial" panose="020B0604020202020204" pitchFamily="34" charset="0"/>
                <a:cs typeface="Arial" panose="020B0604020202020204" pitchFamily="34" charset="0"/>
              </a:rPr>
              <a:t>Bioethics related to patients of </a:t>
            </a:r>
            <a:r>
              <a:rPr lang="en-US" dirty="0" err="1">
                <a:latin typeface="Arial" panose="020B0604020202020204" pitchFamily="34" charset="0"/>
                <a:cs typeface="Arial" panose="020B0604020202020204" pitchFamily="34" charset="0"/>
              </a:rPr>
              <a:t>spina</a:t>
            </a:r>
            <a:r>
              <a:rPr lang="en-US" dirty="0">
                <a:latin typeface="Arial" panose="020B0604020202020204" pitchFamily="34" charset="0"/>
                <a:cs typeface="Arial" panose="020B0604020202020204" pitchFamily="34" charset="0"/>
              </a:rPr>
              <a:t> bifida</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4</a:t>
            </a:fld>
            <a:endParaRPr lang="en-US"/>
          </a:p>
        </p:txBody>
      </p:sp>
    </p:spTree>
    <p:extLst>
      <p:ext uri="{BB962C8B-B14F-4D97-AF65-F5344CB8AC3E}">
        <p14:creationId xmlns:p14="http://schemas.microsoft.com/office/powerpoint/2010/main" val="775456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72345" y="192210"/>
            <a:ext cx="6241473" cy="1026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cs typeface="Arial" panose="020B0604020202020204" pitchFamily="34" charset="0"/>
              </a:rPr>
              <a:t>Central </a:t>
            </a:r>
            <a:r>
              <a:rPr lang="en-US" sz="3600" dirty="0" smtClean="0">
                <a:solidFill>
                  <a:schemeClr val="tx1"/>
                </a:solidFill>
                <a:latin typeface="Arial" panose="020B0604020202020204" pitchFamily="34" charset="0"/>
                <a:cs typeface="Arial" panose="020B0604020202020204" pitchFamily="34" charset="0"/>
              </a:rPr>
              <a:t>Nervous System</a:t>
            </a:r>
            <a:endParaRPr lang="en-US" sz="3600" dirty="0">
              <a:solidFill>
                <a:schemeClr val="accent4">
                  <a:lumMod val="75000"/>
                </a:schemeClr>
              </a:solidFill>
            </a:endParaRPr>
          </a:p>
        </p:txBody>
      </p:sp>
      <p:sp>
        <p:nvSpPr>
          <p:cNvPr id="8" name="Rectangle 7"/>
          <p:cNvSpPr/>
          <p:nvPr/>
        </p:nvSpPr>
        <p:spPr>
          <a:xfrm>
            <a:off x="9982200" y="6321414"/>
            <a:ext cx="2209800" cy="456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Core Concept </a:t>
            </a:r>
            <a:endParaRPr lang="en-US" dirty="0">
              <a:solidFill>
                <a:schemeClr val="tx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D829B39B-E19B-4684-B84C-73DF500C59FE}" type="slidenum">
              <a:rPr lang="en-US" smtClean="0"/>
              <a:pPr>
                <a:defRPr/>
              </a:pPr>
              <a:t>5</a:t>
            </a:fld>
            <a:endParaRPr lang="en-US"/>
          </a:p>
        </p:txBody>
      </p:sp>
      <p:pic>
        <p:nvPicPr>
          <p:cNvPr id="4" name="Picture 3"/>
          <p:cNvPicPr>
            <a:picLocks noChangeAspect="1"/>
          </p:cNvPicPr>
          <p:nvPr/>
        </p:nvPicPr>
        <p:blipFill>
          <a:blip r:embed="rId2"/>
          <a:stretch>
            <a:fillRect/>
          </a:stretch>
        </p:blipFill>
        <p:spPr>
          <a:xfrm>
            <a:off x="1620982" y="854075"/>
            <a:ext cx="9144000" cy="5502275"/>
          </a:xfrm>
          <a:prstGeom prst="rect">
            <a:avLst/>
          </a:prstGeom>
        </p:spPr>
      </p:pic>
    </p:spTree>
    <p:extLst>
      <p:ext uri="{BB962C8B-B14F-4D97-AF65-F5344CB8AC3E}">
        <p14:creationId xmlns:p14="http://schemas.microsoft.com/office/powerpoint/2010/main" val="18051872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6</a:t>
            </a:fld>
            <a:endParaRPr lang="en-US"/>
          </a:p>
        </p:txBody>
      </p:sp>
      <p:pic>
        <p:nvPicPr>
          <p:cNvPr id="3" name="Picture 2"/>
          <p:cNvPicPr>
            <a:picLocks noChangeAspect="1"/>
          </p:cNvPicPr>
          <p:nvPr/>
        </p:nvPicPr>
        <p:blipFill rotWithShape="1">
          <a:blip r:embed="rId2"/>
          <a:srcRect b="1956"/>
          <a:stretch/>
        </p:blipFill>
        <p:spPr>
          <a:xfrm>
            <a:off x="1008018" y="1631950"/>
            <a:ext cx="5357949" cy="4724400"/>
          </a:xfrm>
          <a:prstGeom prst="rect">
            <a:avLst/>
          </a:prstGeom>
        </p:spPr>
      </p:pic>
      <p:pic>
        <p:nvPicPr>
          <p:cNvPr id="4" name="Picture 3"/>
          <p:cNvPicPr>
            <a:picLocks noChangeAspect="1"/>
          </p:cNvPicPr>
          <p:nvPr/>
        </p:nvPicPr>
        <p:blipFill rotWithShape="1">
          <a:blip r:embed="rId3"/>
          <a:srcRect l="35200" t="6680" b="11110"/>
          <a:stretch/>
        </p:blipFill>
        <p:spPr>
          <a:xfrm>
            <a:off x="8109858" y="2272306"/>
            <a:ext cx="2963091" cy="2819400"/>
          </a:xfrm>
          <a:prstGeom prst="rect">
            <a:avLst/>
          </a:prstGeom>
        </p:spPr>
      </p:pic>
      <p:pic>
        <p:nvPicPr>
          <p:cNvPr id="5" name="Picture 4"/>
          <p:cNvPicPr>
            <a:picLocks noChangeAspect="1"/>
          </p:cNvPicPr>
          <p:nvPr/>
        </p:nvPicPr>
        <p:blipFill>
          <a:blip r:embed="rId4"/>
          <a:stretch>
            <a:fillRect/>
          </a:stretch>
        </p:blipFill>
        <p:spPr>
          <a:xfrm>
            <a:off x="9591403" y="5678485"/>
            <a:ext cx="2206943" cy="506012"/>
          </a:xfrm>
          <a:prstGeom prst="rect">
            <a:avLst/>
          </a:prstGeom>
        </p:spPr>
      </p:pic>
      <p:sp>
        <p:nvSpPr>
          <p:cNvPr id="6" name="Rectangle 5"/>
          <p:cNvSpPr/>
          <p:nvPr/>
        </p:nvSpPr>
        <p:spPr>
          <a:xfrm>
            <a:off x="2037806" y="540342"/>
            <a:ext cx="7341325" cy="639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cs typeface="Arial" panose="020B0604020202020204" pitchFamily="34" charset="0"/>
              </a:rPr>
              <a:t>Early Development </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9575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6"/>
          <p:cNvSpPr txBox="1">
            <a:spLocks noChangeArrowheads="1"/>
          </p:cNvSpPr>
          <p:nvPr/>
        </p:nvSpPr>
        <p:spPr bwMode="auto">
          <a:xfrm>
            <a:off x="1771918" y="1219200"/>
            <a:ext cx="8664262" cy="523220"/>
          </a:xfrm>
          <a:prstGeom prst="rect">
            <a:avLst/>
          </a:prstGeom>
          <a:noFill/>
          <a:ln w="9525">
            <a:noFill/>
            <a:miter lim="800000"/>
            <a:headEnd/>
            <a:tailEnd/>
          </a:ln>
        </p:spPr>
        <p:txBody>
          <a:bodyPr wrap="square">
            <a:spAutoFit/>
          </a:bodyPr>
          <a:lstStyle/>
          <a:p>
            <a:pPr>
              <a:spcBef>
                <a:spcPct val="50000"/>
              </a:spcBef>
            </a:pPr>
            <a:r>
              <a:rPr lang="en-US" sz="2800" dirty="0">
                <a:latin typeface="Arial" charset="0"/>
              </a:rPr>
              <a:t>Gastrulation and Formation of Three Germ Layers  </a:t>
            </a:r>
          </a:p>
        </p:txBody>
      </p:sp>
      <p:graphicFrame>
        <p:nvGraphicFramePr>
          <p:cNvPr id="4098" name="Object 8"/>
          <p:cNvGraphicFramePr>
            <a:graphicFrameLocks noGrp="1" noChangeAspect="1"/>
          </p:cNvGraphicFramePr>
          <p:nvPr>
            <p:ph idx="1"/>
            <p:extLst/>
          </p:nvPr>
        </p:nvGraphicFramePr>
        <p:xfrm>
          <a:off x="3810000" y="1742420"/>
          <a:ext cx="4114800" cy="2514600"/>
        </p:xfrm>
        <a:graphic>
          <a:graphicData uri="http://schemas.openxmlformats.org/presentationml/2006/ole">
            <mc:AlternateContent xmlns:mc="http://schemas.openxmlformats.org/markup-compatibility/2006">
              <mc:Choice xmlns:v="urn:schemas-microsoft-com:vml" Requires="v">
                <p:oleObj spid="_x0000_s1030" name="Bitmap Image" r:id="rId3" imgW="3877216" imgH="2962689" progId="Paint.Picture">
                  <p:embed/>
                </p:oleObj>
              </mc:Choice>
              <mc:Fallback>
                <p:oleObj name="Bitmap Image" r:id="rId3" imgW="3877216" imgH="2962689" progId="Paint.Picture">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742420"/>
                        <a:ext cx="4114800" cy="2514600"/>
                      </a:xfrm>
                      <a:prstGeom prst="rect">
                        <a:avLst/>
                      </a:prstGeom>
                      <a:noFill/>
                      <a:ln>
                        <a:noFill/>
                      </a:ln>
                      <a:effectLst/>
                      <a:extLst/>
                    </p:spPr>
                  </p:pic>
                </p:oleObj>
              </mc:Fallback>
            </mc:AlternateContent>
          </a:graphicData>
        </a:graphic>
      </p:graphicFrame>
      <p:pic>
        <p:nvPicPr>
          <p:cNvPr id="2" name="Picture 1"/>
          <p:cNvPicPr>
            <a:picLocks noChangeAspect="1"/>
          </p:cNvPicPr>
          <p:nvPr/>
        </p:nvPicPr>
        <p:blipFill>
          <a:blip r:embed="rId5"/>
          <a:stretch>
            <a:fillRect/>
          </a:stretch>
        </p:blipFill>
        <p:spPr>
          <a:xfrm>
            <a:off x="3353337" y="4435475"/>
            <a:ext cx="5028127" cy="2286000"/>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3" name="Picture 2"/>
          <p:cNvPicPr>
            <a:picLocks noChangeAspect="1"/>
          </p:cNvPicPr>
          <p:nvPr/>
        </p:nvPicPr>
        <p:blipFill>
          <a:blip r:embed="rId6"/>
          <a:stretch>
            <a:fillRect/>
          </a:stretch>
        </p:blipFill>
        <p:spPr>
          <a:xfrm>
            <a:off x="9985057" y="6032900"/>
            <a:ext cx="2206943" cy="506012"/>
          </a:xfrm>
          <a:prstGeom prst="rect">
            <a:avLst/>
          </a:prstGeom>
        </p:spPr>
      </p:pic>
    </p:spTree>
    <p:extLst>
      <p:ext uri="{BB962C8B-B14F-4D97-AF65-F5344CB8AC3E}">
        <p14:creationId xmlns:p14="http://schemas.microsoft.com/office/powerpoint/2010/main" val="256501891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Early development of CNS</a:t>
            </a:r>
          </a:p>
        </p:txBody>
      </p:sp>
      <p:sp>
        <p:nvSpPr>
          <p:cNvPr id="3" name="Content Placeholder 2"/>
          <p:cNvSpPr>
            <a:spLocks noGrp="1"/>
          </p:cNvSpPr>
          <p:nvPr>
            <p:ph idx="1"/>
          </p:nvPr>
        </p:nvSpPr>
        <p:spPr>
          <a:xfrm>
            <a:off x="156754" y="1388325"/>
            <a:ext cx="6701246" cy="4953000"/>
          </a:xfrm>
        </p:spPr>
        <p:txBody>
          <a:bodyPr>
            <a:noAutofit/>
          </a:bodyPr>
          <a:lstStyle/>
          <a:p>
            <a:pPr algn="just"/>
            <a:r>
              <a:rPr lang="en-US" sz="2400" dirty="0">
                <a:latin typeface="Arial" panose="020B0604020202020204" pitchFamily="34" charset="0"/>
                <a:cs typeface="Arial" panose="020B0604020202020204" pitchFamily="34" charset="0"/>
              </a:rPr>
              <a:t>At the beginning of the third week, an opacity formed by a thickened linear band of </a:t>
            </a:r>
            <a:r>
              <a:rPr lang="en-US" sz="2400" dirty="0">
                <a:solidFill>
                  <a:schemeClr val="accent4">
                    <a:lumMod val="75000"/>
                  </a:schemeClr>
                </a:solidFill>
                <a:latin typeface="Arial" panose="020B0604020202020204" pitchFamily="34" charset="0"/>
                <a:cs typeface="Arial" panose="020B0604020202020204" pitchFamily="34" charset="0"/>
              </a:rPr>
              <a:t>epiblast-the primitive streak-</a:t>
            </a:r>
            <a:r>
              <a:rPr lang="en-US" sz="2400" dirty="0">
                <a:latin typeface="Arial" panose="020B0604020202020204" pitchFamily="34" charset="0"/>
                <a:cs typeface="Arial" panose="020B0604020202020204" pitchFamily="34" charset="0"/>
              </a:rPr>
              <a:t>appears caudally in the median plane of the dorsal aspect of the embryonic disc</a:t>
            </a:r>
          </a:p>
          <a:p>
            <a:pPr marL="0" indent="0" algn="just">
              <a:buNone/>
            </a:pP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As the streak elongates by addition of cells to its caudal end, its cranial end proliferates to form a </a:t>
            </a:r>
            <a:r>
              <a:rPr lang="en-US" sz="2400" dirty="0">
                <a:solidFill>
                  <a:schemeClr val="accent4">
                    <a:lumMod val="75000"/>
                  </a:schemeClr>
                </a:solidFill>
                <a:latin typeface="Arial" panose="020B0604020202020204" pitchFamily="34" charset="0"/>
                <a:cs typeface="Arial" panose="020B0604020202020204" pitchFamily="34" charset="0"/>
              </a:rPr>
              <a:t>primitive node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5" name="Picture 4"/>
          <p:cNvPicPr>
            <a:picLocks noChangeAspect="1"/>
          </p:cNvPicPr>
          <p:nvPr/>
        </p:nvPicPr>
        <p:blipFill>
          <a:blip r:embed="rId2"/>
          <a:stretch>
            <a:fillRect/>
          </a:stretch>
        </p:blipFill>
        <p:spPr>
          <a:xfrm>
            <a:off x="8020675" y="1690688"/>
            <a:ext cx="3673099" cy="3633471"/>
          </a:xfrm>
          <a:prstGeom prst="rect">
            <a:avLst/>
          </a:prstGeom>
        </p:spPr>
      </p:pic>
      <p:pic>
        <p:nvPicPr>
          <p:cNvPr id="7" name="Picture 6"/>
          <p:cNvPicPr>
            <a:picLocks noChangeAspect="1"/>
          </p:cNvPicPr>
          <p:nvPr/>
        </p:nvPicPr>
        <p:blipFill>
          <a:blip r:embed="rId3"/>
          <a:stretch>
            <a:fillRect/>
          </a:stretch>
        </p:blipFill>
        <p:spPr>
          <a:xfrm>
            <a:off x="9857224" y="6215463"/>
            <a:ext cx="2206943" cy="506012"/>
          </a:xfrm>
          <a:prstGeom prst="rect">
            <a:avLst/>
          </a:prstGeom>
        </p:spPr>
      </p:pic>
    </p:spTree>
    <p:extLst>
      <p:ext uri="{BB962C8B-B14F-4D97-AF65-F5344CB8AC3E}">
        <p14:creationId xmlns:p14="http://schemas.microsoft.com/office/powerpoint/2010/main" val="2114026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panose="020B0604020202020204" pitchFamily="34" charset="0"/>
                <a:cs typeface="Arial" panose="020B0604020202020204" pitchFamily="34" charset="0"/>
              </a:rPr>
              <a:t>Primitive Streak</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just">
              <a:buNone/>
            </a:pPr>
            <a:r>
              <a:rPr lang="en-US" dirty="0">
                <a:latin typeface="Arial" panose="020B0604020202020204" pitchFamily="34" charset="0"/>
                <a:cs typeface="Arial" panose="020B0604020202020204" pitchFamily="34" charset="0"/>
              </a:rPr>
              <a:t>The primitive streak results from the proliferation and movement of cells of the </a:t>
            </a:r>
            <a:r>
              <a:rPr lang="en-US" dirty="0" err="1">
                <a:latin typeface="Arial" panose="020B0604020202020204" pitchFamily="34" charset="0"/>
                <a:cs typeface="Arial" panose="020B0604020202020204" pitchFamily="34" charset="0"/>
              </a:rPr>
              <a:t>epiblast</a:t>
            </a:r>
            <a:r>
              <a:rPr lang="en-US" dirty="0">
                <a:latin typeface="Arial" panose="020B0604020202020204" pitchFamily="34" charset="0"/>
                <a:cs typeface="Arial" panose="020B0604020202020204" pitchFamily="34" charset="0"/>
              </a:rPr>
              <a:t> to the median plane of the embryonic disc.</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pic>
        <p:nvPicPr>
          <p:cNvPr id="5" name="Picture 4"/>
          <p:cNvPicPr>
            <a:picLocks noChangeAspect="1"/>
          </p:cNvPicPr>
          <p:nvPr/>
        </p:nvPicPr>
        <p:blipFill>
          <a:blip r:embed="rId2"/>
          <a:stretch>
            <a:fillRect/>
          </a:stretch>
        </p:blipFill>
        <p:spPr>
          <a:xfrm>
            <a:off x="3656647" y="2902275"/>
            <a:ext cx="4953953" cy="3021682"/>
          </a:xfrm>
          <a:prstGeom prst="rect">
            <a:avLst/>
          </a:prstGeom>
        </p:spPr>
      </p:pic>
      <p:pic>
        <p:nvPicPr>
          <p:cNvPr id="6" name="Picture 5"/>
          <p:cNvPicPr>
            <a:picLocks noChangeAspect="1"/>
          </p:cNvPicPr>
          <p:nvPr/>
        </p:nvPicPr>
        <p:blipFill>
          <a:blip r:embed="rId3"/>
          <a:stretch>
            <a:fillRect/>
          </a:stretch>
        </p:blipFill>
        <p:spPr>
          <a:xfrm>
            <a:off x="9799660" y="5923957"/>
            <a:ext cx="2206943" cy="506012"/>
          </a:xfrm>
          <a:prstGeom prst="rect">
            <a:avLst/>
          </a:prstGeom>
        </p:spPr>
      </p:pic>
    </p:spTree>
    <p:extLst>
      <p:ext uri="{BB962C8B-B14F-4D97-AF65-F5344CB8AC3E}">
        <p14:creationId xmlns:p14="http://schemas.microsoft.com/office/powerpoint/2010/main" val="361897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TotalTime>
  <Words>1280</Words>
  <Application>Microsoft Office PowerPoint</Application>
  <PresentationFormat>Widescreen</PresentationFormat>
  <Paragraphs>165</Paragraphs>
  <Slides>33</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33</vt:i4>
      </vt:variant>
    </vt:vector>
  </HeadingPairs>
  <TitlesOfParts>
    <vt:vector size="44" baseType="lpstr">
      <vt:lpstr>Aptos</vt:lpstr>
      <vt:lpstr>Aptos Display</vt:lpstr>
      <vt:lpstr>Arial</vt:lpstr>
      <vt:lpstr>Calibri</vt:lpstr>
      <vt:lpstr>Open Sans</vt:lpstr>
      <vt:lpstr>Times New Roman</vt:lpstr>
      <vt:lpstr>Wingdings</vt:lpstr>
      <vt:lpstr>Office Theme</vt:lpstr>
      <vt:lpstr>Bitmap Image</vt:lpstr>
      <vt:lpstr>Paintbrush Picture</vt:lpstr>
      <vt:lpstr>Photo Editor Photo</vt:lpstr>
      <vt:lpstr>Central Nervous System Module - I 2nd Year MBBS(LGIS) Early Development of Central Nervous System</vt:lpstr>
      <vt:lpstr>  Prof. Umar’s Model of Teaching Strategy  Self Directed Learning  Assessment Program  Objectives :To cultivate critical thinking, analytical reasoning, and problem-solving competencies.                   To instill a culture of self-directed learning, fostering lifelong learning habits and autonomy.   </vt:lpstr>
      <vt:lpstr>PowerPoint Presentation</vt:lpstr>
      <vt:lpstr> Learning Objectives At the end of the session, student will be able to</vt:lpstr>
      <vt:lpstr>PowerPoint Presentation</vt:lpstr>
      <vt:lpstr>PowerPoint Presentation</vt:lpstr>
      <vt:lpstr>PowerPoint Presentation</vt:lpstr>
      <vt:lpstr>Early development of CNS</vt:lpstr>
      <vt:lpstr>Primitive Streak</vt:lpstr>
      <vt:lpstr>Primitive Groove</vt:lpstr>
      <vt:lpstr>Iniencephaly</vt:lpstr>
      <vt:lpstr>Fate Of Primitive Streak</vt:lpstr>
      <vt:lpstr>Formation Of  Notochord</vt:lpstr>
      <vt:lpstr>PowerPoint Presentation</vt:lpstr>
      <vt:lpstr>PowerPoint Presentation</vt:lpstr>
      <vt:lpstr>PowerPoint Presentation</vt:lpstr>
      <vt:lpstr>PowerPoint Presentation</vt:lpstr>
      <vt:lpstr>PowerPoint Presentation</vt:lpstr>
      <vt:lpstr>PowerPoint Presentation</vt:lpstr>
      <vt:lpstr> Neurulation ( Formation Of Neural Tube)</vt:lpstr>
      <vt:lpstr>Neurulation</vt:lpstr>
      <vt:lpstr>PowerPoint Presentation</vt:lpstr>
      <vt:lpstr>Closure of Neural Tube</vt:lpstr>
      <vt:lpstr>Neural crest formation</vt:lpstr>
      <vt:lpstr>PowerPoint Presentation</vt:lpstr>
      <vt:lpstr>Neural Crest Cells give rise to</vt:lpstr>
      <vt:lpstr>Lens Placodes/ Otic Placodes</vt:lpstr>
      <vt:lpstr>Neural Tube Defects</vt:lpstr>
      <vt:lpstr>Anencephaly</vt:lpstr>
      <vt:lpstr>PowerPoint Presentation</vt:lpstr>
      <vt:lpstr>Iniencephaly</vt:lpstr>
      <vt:lpstr>Anencephaly</vt:lpstr>
      <vt:lpstr> A global update on the status of prevention of folic acid-preventable spina bifida and anencephaly in year 2022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Pancreas</dc:title>
  <dc:creator>DME RMU</dc:creator>
  <cp:lastModifiedBy>Musharaf Baig</cp:lastModifiedBy>
  <cp:revision>17</cp:revision>
  <dcterms:created xsi:type="dcterms:W3CDTF">2025-01-28T14:17:36Z</dcterms:created>
  <dcterms:modified xsi:type="dcterms:W3CDTF">2025-04-16T07:33:33Z</dcterms:modified>
</cp:coreProperties>
</file>