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1" r:id="rId2"/>
    <p:sldId id="317" r:id="rId3"/>
    <p:sldId id="349" r:id="rId4"/>
    <p:sldId id="297" r:id="rId5"/>
    <p:sldId id="296" r:id="rId6"/>
    <p:sldId id="332" r:id="rId7"/>
    <p:sldId id="333" r:id="rId8"/>
    <p:sldId id="334" r:id="rId9"/>
    <p:sldId id="335" r:id="rId10"/>
    <p:sldId id="336" r:id="rId11"/>
    <p:sldId id="337" r:id="rId12"/>
    <p:sldId id="284" r:id="rId13"/>
    <p:sldId id="304" r:id="rId14"/>
    <p:sldId id="309" r:id="rId15"/>
    <p:sldId id="316" r:id="rId16"/>
    <p:sldId id="314" r:id="rId17"/>
    <p:sldId id="319" r:id="rId18"/>
    <p:sldId id="308" r:id="rId19"/>
    <p:sldId id="307" r:id="rId20"/>
    <p:sldId id="303" r:id="rId21"/>
    <p:sldId id="328" r:id="rId22"/>
    <p:sldId id="283" r:id="rId23"/>
    <p:sldId id="272" r:id="rId24"/>
    <p:sldId id="273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CCCE7-A1F4-45FF-BDFB-AC8B2D3B748D}" v="13" dt="2025-04-21T04:57:3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if Ashraf" userId="31c4278e18e1d220" providerId="LiveId" clId="{C79CCCE7-A1F4-45FF-BDFB-AC8B2D3B748D}"/>
    <pc:docChg chg="undo custSel addSld delSld modSld">
      <pc:chgData name="Kashif Ashraf" userId="31c4278e18e1d220" providerId="LiveId" clId="{C79CCCE7-A1F4-45FF-BDFB-AC8B2D3B748D}" dt="2025-04-21T05:03:08.364" v="68" actId="20577"/>
      <pc:docMkLst>
        <pc:docMk/>
      </pc:docMkLst>
      <pc:sldChg chg="del">
        <pc:chgData name="Kashif Ashraf" userId="31c4278e18e1d220" providerId="LiveId" clId="{C79CCCE7-A1F4-45FF-BDFB-AC8B2D3B748D}" dt="2025-04-14T05:30:37.495" v="0" actId="2696"/>
        <pc:sldMkLst>
          <pc:docMk/>
          <pc:sldMk cId="824978710" sldId="257"/>
        </pc:sldMkLst>
      </pc:sldChg>
      <pc:sldChg chg="del">
        <pc:chgData name="Kashif Ashraf" userId="31c4278e18e1d220" providerId="LiveId" clId="{C79CCCE7-A1F4-45FF-BDFB-AC8B2D3B748D}" dt="2025-04-17T03:20:14.542" v="33" actId="2696"/>
        <pc:sldMkLst>
          <pc:docMk/>
          <pc:sldMk cId="2202405559" sldId="287"/>
        </pc:sldMkLst>
      </pc:sldChg>
      <pc:sldChg chg="del">
        <pc:chgData name="Kashif Ashraf" userId="31c4278e18e1d220" providerId="LiveId" clId="{C79CCCE7-A1F4-45FF-BDFB-AC8B2D3B748D}" dt="2025-04-21T05:00:23.094" v="59" actId="47"/>
        <pc:sldMkLst>
          <pc:docMk/>
          <pc:sldMk cId="3669949386" sldId="306"/>
        </pc:sldMkLst>
      </pc:sldChg>
      <pc:sldChg chg="del">
        <pc:chgData name="Kashif Ashraf" userId="31c4278e18e1d220" providerId="LiveId" clId="{C79CCCE7-A1F4-45FF-BDFB-AC8B2D3B748D}" dt="2025-04-21T05:00:38.276" v="60" actId="47"/>
        <pc:sldMkLst>
          <pc:docMk/>
          <pc:sldMk cId="606724703" sldId="313"/>
        </pc:sldMkLst>
      </pc:sldChg>
      <pc:sldChg chg="modSp mod">
        <pc:chgData name="Kashif Ashraf" userId="31c4278e18e1d220" providerId="LiveId" clId="{C79CCCE7-A1F4-45FF-BDFB-AC8B2D3B748D}" dt="2025-04-21T04:59:25.476" v="57" actId="1036"/>
        <pc:sldMkLst>
          <pc:docMk/>
          <pc:sldMk cId="570384395" sldId="316"/>
        </pc:sldMkLst>
        <pc:picChg chg="mod modCrop">
          <ac:chgData name="Kashif Ashraf" userId="31c4278e18e1d220" providerId="LiveId" clId="{C79CCCE7-A1F4-45FF-BDFB-AC8B2D3B748D}" dt="2025-04-21T04:59:25.476" v="57" actId="1036"/>
          <ac:picMkLst>
            <pc:docMk/>
            <pc:sldMk cId="570384395" sldId="316"/>
            <ac:picMk id="4" creationId="{AB713029-ED7A-4D71-A161-AE455E857AC3}"/>
          </ac:picMkLst>
        </pc:picChg>
      </pc:sldChg>
      <pc:sldChg chg="addSp modSp mod">
        <pc:chgData name="Kashif Ashraf" userId="31c4278e18e1d220" providerId="LiveId" clId="{C79CCCE7-A1F4-45FF-BDFB-AC8B2D3B748D}" dt="2025-04-21T05:03:08.364" v="68" actId="20577"/>
        <pc:sldMkLst>
          <pc:docMk/>
          <pc:sldMk cId="3771392000" sldId="317"/>
        </pc:sldMkLst>
        <pc:spChg chg="mod">
          <ac:chgData name="Kashif Ashraf" userId="31c4278e18e1d220" providerId="LiveId" clId="{C79CCCE7-A1F4-45FF-BDFB-AC8B2D3B748D}" dt="2025-04-21T05:02:11.180" v="61" actId="20577"/>
          <ac:spMkLst>
            <pc:docMk/>
            <pc:sldMk cId="3771392000" sldId="317"/>
            <ac:spMk id="2" creationId="{00000000-0000-0000-0000-000000000000}"/>
          </ac:spMkLst>
        </pc:spChg>
        <pc:spChg chg="mod">
          <ac:chgData name="Kashif Ashraf" userId="31c4278e18e1d220" providerId="LiveId" clId="{C79CCCE7-A1F4-45FF-BDFB-AC8B2D3B748D}" dt="2025-04-21T05:03:08.364" v="68" actId="20577"/>
          <ac:spMkLst>
            <pc:docMk/>
            <pc:sldMk cId="3771392000" sldId="317"/>
            <ac:spMk id="3" creationId="{00000000-0000-0000-0000-000000000000}"/>
          </ac:spMkLst>
        </pc:spChg>
        <pc:picChg chg="add mod">
          <ac:chgData name="Kashif Ashraf" userId="31c4278e18e1d220" providerId="LiveId" clId="{C79CCCE7-A1F4-45FF-BDFB-AC8B2D3B748D}" dt="2025-04-14T05:33:29.214" v="15" actId="1076"/>
          <ac:picMkLst>
            <pc:docMk/>
            <pc:sldMk cId="3771392000" sldId="317"/>
            <ac:picMk id="7" creationId="{86DCD94B-8F5F-AA7D-C5B6-B3AB803CFB08}"/>
          </ac:picMkLst>
        </pc:picChg>
      </pc:sldChg>
      <pc:sldChg chg="del">
        <pc:chgData name="Kashif Ashraf" userId="31c4278e18e1d220" providerId="LiveId" clId="{C79CCCE7-A1F4-45FF-BDFB-AC8B2D3B748D}" dt="2025-04-21T05:00:11.637" v="58" actId="47"/>
        <pc:sldMkLst>
          <pc:docMk/>
          <pc:sldMk cId="222002485" sldId="318"/>
        </pc:sldMkLst>
      </pc:sldChg>
      <pc:sldChg chg="addSp modSp">
        <pc:chgData name="Kashif Ashraf" userId="31c4278e18e1d220" providerId="LiveId" clId="{C79CCCE7-A1F4-45FF-BDFB-AC8B2D3B748D}" dt="2025-04-15T04:38:11.224" v="17"/>
        <pc:sldMkLst>
          <pc:docMk/>
          <pc:sldMk cId="182764838" sldId="319"/>
        </pc:sldMkLst>
      </pc:sldChg>
      <pc:sldChg chg="del">
        <pc:chgData name="Kashif Ashraf" userId="31c4278e18e1d220" providerId="LiveId" clId="{C79CCCE7-A1F4-45FF-BDFB-AC8B2D3B748D}" dt="2025-04-17T03:20:22.004" v="35" actId="2696"/>
        <pc:sldMkLst>
          <pc:docMk/>
          <pc:sldMk cId="4046713612" sldId="322"/>
        </pc:sldMkLst>
      </pc:sldChg>
      <pc:sldChg chg="del">
        <pc:chgData name="Kashif Ashraf" userId="31c4278e18e1d220" providerId="LiveId" clId="{C79CCCE7-A1F4-45FF-BDFB-AC8B2D3B748D}" dt="2025-04-17T03:20:32.665" v="37" actId="2696"/>
        <pc:sldMkLst>
          <pc:docMk/>
          <pc:sldMk cId="618714686" sldId="325"/>
        </pc:sldMkLst>
      </pc:sldChg>
      <pc:sldChg chg="del">
        <pc:chgData name="Kashif Ashraf" userId="31c4278e18e1d220" providerId="LiveId" clId="{C79CCCE7-A1F4-45FF-BDFB-AC8B2D3B748D}" dt="2025-04-16T04:52:37.653" v="30" actId="2696"/>
        <pc:sldMkLst>
          <pc:docMk/>
          <pc:sldMk cId="3076452671" sldId="327"/>
        </pc:sldMkLst>
      </pc:sldChg>
      <pc:sldChg chg="del">
        <pc:chgData name="Kashif Ashraf" userId="31c4278e18e1d220" providerId="LiveId" clId="{C79CCCE7-A1F4-45FF-BDFB-AC8B2D3B748D}" dt="2025-04-17T03:20:24.948" v="36" actId="2696"/>
        <pc:sldMkLst>
          <pc:docMk/>
          <pc:sldMk cId="1715726461" sldId="329"/>
        </pc:sldMkLst>
      </pc:sldChg>
      <pc:sldChg chg="del">
        <pc:chgData name="Kashif Ashraf" userId="31c4278e18e1d220" providerId="LiveId" clId="{C79CCCE7-A1F4-45FF-BDFB-AC8B2D3B748D}" dt="2025-04-17T03:20:19.414" v="34" actId="2696"/>
        <pc:sldMkLst>
          <pc:docMk/>
          <pc:sldMk cId="508393355" sldId="330"/>
        </pc:sldMkLst>
      </pc:sldChg>
      <pc:sldChg chg="add">
        <pc:chgData name="Kashif Ashraf" userId="31c4278e18e1d220" providerId="LiveId" clId="{C79CCCE7-A1F4-45FF-BDFB-AC8B2D3B748D}" dt="2025-04-16T03:44:19.735" v="24"/>
        <pc:sldMkLst>
          <pc:docMk/>
          <pc:sldMk cId="476305723" sldId="332"/>
        </pc:sldMkLst>
      </pc:sldChg>
      <pc:sldChg chg="addSp modSp new del">
        <pc:chgData name="Kashif Ashraf" userId="31c4278e18e1d220" providerId="LiveId" clId="{C79CCCE7-A1F4-45FF-BDFB-AC8B2D3B748D}" dt="2025-04-15T06:54:38.547" v="23" actId="2696"/>
        <pc:sldMkLst>
          <pc:docMk/>
          <pc:sldMk cId="1820830807" sldId="332"/>
        </pc:sldMkLst>
      </pc:sldChg>
      <pc:sldChg chg="add">
        <pc:chgData name="Kashif Ashraf" userId="31c4278e18e1d220" providerId="LiveId" clId="{C79CCCE7-A1F4-45FF-BDFB-AC8B2D3B748D}" dt="2025-04-16T03:44:48.248" v="25"/>
        <pc:sldMkLst>
          <pc:docMk/>
          <pc:sldMk cId="252845012" sldId="333"/>
        </pc:sldMkLst>
      </pc:sldChg>
      <pc:sldChg chg="add">
        <pc:chgData name="Kashif Ashraf" userId="31c4278e18e1d220" providerId="LiveId" clId="{C79CCCE7-A1F4-45FF-BDFB-AC8B2D3B748D}" dt="2025-04-16T03:45:18.457" v="26"/>
        <pc:sldMkLst>
          <pc:docMk/>
          <pc:sldMk cId="2153923537" sldId="334"/>
        </pc:sldMkLst>
      </pc:sldChg>
      <pc:sldChg chg="add">
        <pc:chgData name="Kashif Ashraf" userId="31c4278e18e1d220" providerId="LiveId" clId="{C79CCCE7-A1F4-45FF-BDFB-AC8B2D3B748D}" dt="2025-04-16T03:45:40.153" v="27"/>
        <pc:sldMkLst>
          <pc:docMk/>
          <pc:sldMk cId="3658115494" sldId="335"/>
        </pc:sldMkLst>
      </pc:sldChg>
      <pc:sldChg chg="add">
        <pc:chgData name="Kashif Ashraf" userId="31c4278e18e1d220" providerId="LiveId" clId="{C79CCCE7-A1F4-45FF-BDFB-AC8B2D3B748D}" dt="2025-04-16T03:45:59.470" v="28"/>
        <pc:sldMkLst>
          <pc:docMk/>
          <pc:sldMk cId="1139247946" sldId="336"/>
        </pc:sldMkLst>
      </pc:sldChg>
      <pc:sldChg chg="add">
        <pc:chgData name="Kashif Ashraf" userId="31c4278e18e1d220" providerId="LiveId" clId="{C79CCCE7-A1F4-45FF-BDFB-AC8B2D3B748D}" dt="2025-04-16T04:52:30.318" v="29"/>
        <pc:sldMkLst>
          <pc:docMk/>
          <pc:sldMk cId="1290565288" sldId="337"/>
        </pc:sldMkLst>
      </pc:sldChg>
      <pc:sldChg chg="add">
        <pc:chgData name="Kashif Ashraf" userId="31c4278e18e1d220" providerId="LiveId" clId="{C79CCCE7-A1F4-45FF-BDFB-AC8B2D3B748D}" dt="2025-04-21T04:57:34.291" v="46"/>
        <pc:sldMkLst>
          <pc:docMk/>
          <pc:sldMk cId="3344621699" sldId="3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FFF5-93F7-4FA7-A6E8-F05D5399A4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B8A7D-3A35-4DB6-A817-E8EB44F5F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B8A7D-3A35-4DB6-A817-E8EB44F5F4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799E2-AD1A-0D37-AD78-FD643179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7CE64-2400-BA77-BA4E-B2703EB7A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034BF-94F9-AB89-193B-05407AB7F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4F29E-0D4A-7B23-C4CD-644937FDD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B8A7D-3A35-4DB6-A817-E8EB44F5F4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B8A7D-3A35-4DB6-A817-E8EB44F5F4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605F-8C95-47E3-9C84-A0F9AB60E74E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C2C-FDCA-477A-A2C2-A5A0AB886B60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649-4F9B-4FBC-9007-5A8CF97621C7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33E-7BC7-4478-87EF-AE8FF3EE8420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94D-E04A-4C32-903A-21E7CE4B613C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3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A892-D8B8-464E-AAE2-BC16638DDCB7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2197-A018-4FE2-A800-B8575A8C93AC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0C1-A9A0-4573-87BE-AF6B2061817E}" type="datetime1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A0DE-DB35-47F8-9FCF-6425DB9C304B}" type="datetime1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0B8C-5D78-4469-93A2-20358417688D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A3B2-4479-4A77-88D0-159E8BDAB0C9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D87C-F3D4-4CF7-9C59-65EA1F95F50D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1BB8-9065-4A6D-9351-348E9F8C7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13716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03C1AB-FD2F-03B7-8427-D20CEE7D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00E54-6D44-CCBC-D4D5-F274A928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D7326-3F3B-B56B-3CAB-6397BCAE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B951-E5D4-17B5-1EF8-301F874D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5E2A-6F7F-2DAC-FAF8-0BFDC0C4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B</a:t>
            </a:r>
          </a:p>
          <a:p>
            <a:r>
              <a:rPr lang="en-US" dirty="0"/>
              <a:t>2. D</a:t>
            </a:r>
          </a:p>
          <a:p>
            <a:r>
              <a:rPr lang="en-US" dirty="0"/>
              <a:t>3. A</a:t>
            </a:r>
          </a:p>
          <a:p>
            <a:r>
              <a:rPr lang="en-US" dirty="0"/>
              <a:t>4. A</a:t>
            </a:r>
          </a:p>
          <a:p>
            <a:r>
              <a:rPr lang="en-US" dirty="0"/>
              <a:t>5.C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9AB1A-0A20-BAB2-47FB-1FCC1E62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E0331-05EA-DE17-5649-A35D55E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5BDB4-D376-CBFB-2D81-6FA59EBB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9EEA-56F1-E225-8E15-7ADC7A76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9AFD3D-155A-4021-2F0B-30A731F453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6449" y="1910993"/>
          <a:ext cx="11065268" cy="45818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065268">
                  <a:extLst>
                    <a:ext uri="{9D8B030D-6E8A-4147-A177-3AD203B41FA5}">
                      <a16:colId xmlns:a16="http://schemas.microsoft.com/office/drawing/2014/main" val="1806175463"/>
                    </a:ext>
                  </a:extLst>
                </a:gridCol>
              </a:tblGrid>
              <a:tr h="746614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22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endParaRPr lang="en-US" sz="2000" dirty="0">
                        <a:effectLst/>
                      </a:endParaRPr>
                    </a:p>
                    <a:p>
                      <a:pPr marL="342900" lvl="0" indent="-342900" rtl="0">
                        <a:lnSpc>
                          <a:spcPts val="122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en-US" sz="2000" dirty="0">
                          <a:effectLst/>
                        </a:rPr>
                        <a:t>Identify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mucoid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connective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tissue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under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microscope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3448455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endParaRPr lang="en-US" sz="2000" dirty="0">
                        <a:effectLst/>
                      </a:endParaRPr>
                    </a:p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en-US" sz="2000" dirty="0">
                          <a:effectLst/>
                        </a:rPr>
                        <a:t>Illustrate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histological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structure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of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mucoid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connective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tissue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9732572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endParaRPr lang="en-US" sz="2000" dirty="0">
                        <a:effectLst/>
                      </a:endParaRPr>
                    </a:p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en-US" sz="2000" dirty="0">
                          <a:effectLst/>
                        </a:rPr>
                        <a:t>Write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two points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of </a:t>
                      </a:r>
                      <a:r>
                        <a:rPr lang="en-US" sz="2000" spc="-10" dirty="0">
                          <a:effectLst/>
                        </a:rPr>
                        <a:t>identification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492356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endParaRPr lang="en-US" sz="2000" dirty="0">
                        <a:effectLst/>
                      </a:endParaRPr>
                    </a:p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en-US" sz="2000" dirty="0">
                          <a:effectLst/>
                        </a:rPr>
                        <a:t>Identify</a:t>
                      </a:r>
                      <a:r>
                        <a:rPr lang="en-US" sz="2000" spc="-2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reticular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and</a:t>
                      </a:r>
                      <a:r>
                        <a:rPr lang="en-US" sz="2000" spc="-2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adipose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connective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tissue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under</a:t>
                      </a:r>
                      <a:r>
                        <a:rPr lang="en-US" sz="2000" spc="-10" dirty="0">
                          <a:effectLst/>
                        </a:rPr>
                        <a:t> microscope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2978269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endParaRPr lang="en-US" sz="2000" dirty="0">
                        <a:effectLst/>
                      </a:endParaRPr>
                    </a:p>
                    <a:p>
                      <a:pPr marL="342900" lvl="0" indent="-342900" rtl="0">
                        <a:lnSpc>
                          <a:spcPts val="124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en-US" sz="2000" dirty="0">
                          <a:effectLst/>
                        </a:rPr>
                        <a:t>Illustrate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histological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structure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of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reticular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and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adipose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connective</a:t>
                      </a:r>
                      <a:r>
                        <a:rPr lang="en-US" sz="2000" spc="-10" dirty="0">
                          <a:effectLst/>
                        </a:rPr>
                        <a:t> tissue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7507128"/>
                  </a:ext>
                </a:extLst>
              </a:tr>
              <a:tr h="792036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ts val="131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endParaRPr lang="en-US" sz="2000" dirty="0">
                        <a:effectLst/>
                      </a:endParaRPr>
                    </a:p>
                    <a:p>
                      <a:pPr marL="342900" lvl="0" indent="-342900" rtl="0">
                        <a:lnSpc>
                          <a:spcPts val="131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en-US" sz="2000" dirty="0">
                          <a:effectLst/>
                        </a:rPr>
                        <a:t>Write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two points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of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identification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112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C254E-2210-7A77-ED8A-1995D370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CDCD-6779-32A8-EC08-D96F3E4B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F01C5-C387-4DEB-9801-93B960D0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GB" sz="32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32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3200" kern="1200" dirty="0">
                <a:solidFill>
                  <a:schemeClr val="tx1"/>
                </a:solidFill>
              </a:rPr>
            </a:br>
            <a:endParaRPr lang="x-none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A602-7B2B-474F-81DF-E15A071D8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A6EF5C-D559-9B81-0D87-067854AF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E5808-A697-47C8-62DC-D17667A1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913212-ED11-495B-A253-9B37DDE0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32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3200" kern="1200" dirty="0">
                <a:solidFill>
                  <a:schemeClr val="tx1"/>
                </a:solidFill>
              </a:rPr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                             Cells Of Connective Tissue</a:t>
            </a:r>
            <a:endParaRPr lang="x-none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D5837-DE71-4266-ACD8-49E197B10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64" y="1849348"/>
            <a:ext cx="10624335" cy="464352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DC14F7-66AA-BC5F-3742-610D15C3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FC2F-A794-EA08-AB08-A5DAC317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F7EA-F518-456D-BC07-7B8CF9F9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32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3200" kern="1200" dirty="0">
                <a:solidFill>
                  <a:schemeClr val="tx1"/>
                </a:solidFill>
              </a:rPr>
            </a:br>
            <a:r>
              <a:rPr lang="en-US" sz="3200" dirty="0"/>
              <a:t>       </a:t>
            </a:r>
            <a:br>
              <a:rPr lang="en-US" sz="3200" dirty="0"/>
            </a:br>
            <a:r>
              <a:rPr lang="en-US" sz="3200" dirty="0"/>
              <a:t>                 </a:t>
            </a:r>
            <a:br>
              <a:rPr lang="en-US" sz="3200" dirty="0"/>
            </a:br>
            <a:r>
              <a:rPr lang="en-US" sz="3200" dirty="0"/>
              <a:t>                              Classification Of Connective Tissue</a:t>
            </a:r>
            <a:endParaRPr lang="x-none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A8BE7F-460E-4796-B965-4DCA5A8A3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8526"/>
            <a:ext cx="10617485" cy="467434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14682-A946-8B17-F290-AE78F28C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14A59-36F9-8D43-93AD-45356D9D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E0F5-F7AE-4F04-B231-6AC7760E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44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4400" kern="1200" dirty="0">
                <a:solidFill>
                  <a:schemeClr val="tx1"/>
                </a:solidFill>
              </a:rPr>
            </a:br>
            <a:endParaRPr lang="x-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713029-ED7A-4D71-A161-AE455E857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1778" r="37706"/>
          <a:stretch/>
        </p:blipFill>
        <p:spPr>
          <a:xfrm>
            <a:off x="516192" y="1649273"/>
            <a:ext cx="10265199" cy="4858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E8EF3-97EE-3DCA-E48D-2B8E41A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693DB-0D9A-4F2C-C2C3-7C7A789E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0EE9-6DA9-4DED-AF06-E95ED194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GB" sz="31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31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4400" kern="1200" dirty="0">
                <a:solidFill>
                  <a:schemeClr val="tx1"/>
                </a:solidFill>
              </a:rPr>
            </a:br>
            <a:r>
              <a:rPr lang="en-US" dirty="0"/>
              <a:t>                          </a:t>
            </a:r>
            <a:br>
              <a:rPr lang="en-US" dirty="0"/>
            </a:br>
            <a:r>
              <a:rPr lang="en-US" dirty="0"/>
              <a:t>                        Reticular C.T</a:t>
            </a:r>
            <a:endParaRPr lang="x-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7C0D84-EA3A-4F0F-8180-BE86802CF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34" y="2356770"/>
            <a:ext cx="9392265" cy="42084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8FC33-ECD1-6358-D30F-D24A6258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DD3F-7C41-D516-6D4B-ABCCEB1C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84F6-34F9-4CEE-AEDE-31A431F8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GB" sz="31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31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3100" kern="1200" dirty="0">
                <a:solidFill>
                  <a:schemeClr val="tx1"/>
                </a:solidFill>
              </a:rPr>
            </a:br>
            <a:r>
              <a:rPr lang="en-US" sz="3100" dirty="0"/>
              <a:t>                         </a:t>
            </a:r>
            <a:br>
              <a:rPr lang="en-US" sz="3100" dirty="0"/>
            </a:br>
            <a:r>
              <a:rPr lang="en-US" dirty="0"/>
              <a:t>                            Adipose C.T</a:t>
            </a:r>
            <a:endParaRPr lang="x-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1DD0E1-E0B5-40D0-BBCC-B7CA2892E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68" y="1996905"/>
            <a:ext cx="9794254" cy="456828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D706A-6306-B3F3-C667-C792FA45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2BEF4-D112-5F4C-DDF4-39C4EC2D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0A1F-7313-4075-AABF-2D09525D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8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4400" kern="1200" dirty="0">
                <a:solidFill>
                  <a:schemeClr val="tx1"/>
                </a:solidFill>
              </a:rPr>
            </a:br>
            <a:endParaRPr lang="x-none" dirty="0"/>
          </a:p>
        </p:txBody>
      </p:sp>
      <p:pic>
        <p:nvPicPr>
          <p:cNvPr id="1026" name="Picture 2" descr="http://howmed.net/wp-content/uploads/2010/09/embryonic-connective-tissue.bmp">
            <a:extLst>
              <a:ext uri="{FF2B5EF4-FFF2-40B4-BE49-F238E27FC236}">
                <a16:creationId xmlns:a16="http://schemas.microsoft.com/office/drawing/2014/main" id="{491098FF-3F11-4BFA-A11E-8136DD648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1680758"/>
            <a:ext cx="9314683" cy="51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7087C-A19F-E9DF-E7AF-29036B5A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9CA3-6B54-54F9-6665-64A0D57A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C32C-5594-4849-91A2-860BD7C8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8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br>
              <a:rPr lang="en-GB" sz="2800" kern="1200" dirty="0">
                <a:solidFill>
                  <a:schemeClr val="tx1"/>
                </a:solidFill>
              </a:rPr>
            </a:br>
            <a:endParaRPr lang="x-none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30E273-56CF-4450-AA2F-90766B1B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62" y="1366463"/>
            <a:ext cx="10901737" cy="49521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BB109-0C60-3FD1-9F9D-E180273B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E215A-11F0-7E70-92DF-4E927122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1415845"/>
            <a:ext cx="7772400" cy="1344614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cs typeface="Times New Roman" pitchFamily="18" charset="0"/>
              </a:rPr>
              <a:t>Muscloskeletal</a:t>
            </a:r>
            <a:r>
              <a:rPr lang="en-US" sz="4000" b="1" dirty="0">
                <a:cs typeface="Times New Roman" pitchFamily="18" charset="0"/>
              </a:rPr>
              <a:t> (MSK 1)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>
                <a:cs typeface="Times New Roman" pitchFamily="18" charset="0"/>
              </a:rPr>
            </a:br>
            <a:r>
              <a:rPr lang="en-US" sz="3600" b="1">
                <a:solidFill>
                  <a:srgbClr val="002060"/>
                </a:solidFill>
                <a:highlight>
                  <a:srgbClr val="C0C0C0"/>
                </a:highlight>
              </a:rPr>
              <a:t>Connective Tissue 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8021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</a:t>
            </a:r>
            <a:r>
              <a:rPr lang="en-US" sz="7200" b="1">
                <a:cs typeface="Times New Roman" pitchFamily="18" charset="0"/>
              </a:rPr>
              <a:t>Kashif </a:t>
            </a:r>
            <a:r>
              <a:rPr lang="en-US" sz="7200" b="1" dirty="0">
                <a:cs typeface="Times New Roman" pitchFamily="18" charset="0"/>
              </a:rPr>
              <a:t>			Date</a:t>
            </a:r>
            <a:r>
              <a:rPr lang="en-US" sz="7200" b="1">
                <a:cs typeface="Times New Roman" pitchFamily="18" charset="0"/>
              </a:rPr>
              <a:t>: 19-04-25</a:t>
            </a:r>
            <a:endParaRPr lang="en-US" sz="7200" b="1" dirty="0">
              <a:cs typeface="Times New Roman" pitchFamily="18" charset="0"/>
            </a:endParaRPr>
          </a:p>
          <a:p>
            <a:pPr algn="l"/>
            <a:r>
              <a:rPr lang="en-US" sz="7200" b="1" dirty="0">
                <a:cs typeface="Times New Roman" pitchFamily="18" charset="0"/>
              </a:rPr>
              <a:t>(APMO)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b="1" dirty="0">
                <a:cs typeface="Times New Roman" pitchFamily="18" charset="0"/>
              </a:rPr>
              <a:t>		</a:t>
            </a:r>
            <a:endParaRPr lang="en-US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3029"/>
            <a:ext cx="1204686" cy="1007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1B4F8-BB1D-3594-7F79-BAAFB4DA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6DCD94B-8F5F-AA7D-C5B6-B3AB803CF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536" y="2822162"/>
            <a:ext cx="5604387" cy="261999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657BE9-B811-44FF-CD5C-5387C3B9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Vertical Integration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49FE8-3FFD-EA4C-BFE1-A546490A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905BA-6B6F-1497-F637-29E65D23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395C7C-7D39-4213-A247-61DED491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GB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r>
              <a:rPr lang="en-US" dirty="0"/>
              <a:t>                    </a:t>
            </a:r>
            <a:br>
              <a:rPr lang="en-US" dirty="0"/>
            </a:br>
            <a:r>
              <a:rPr lang="en-US" dirty="0"/>
              <a:t>                             Anaphylaxis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9ED175-E262-47F5-A987-42797CC9D3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9740" y="1972638"/>
            <a:ext cx="5356260" cy="420432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A6DA1-9648-4688-A6DA-0F36BCEA84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Anaphylaxis</a:t>
            </a:r>
            <a:r>
              <a:rPr lang="en-US" dirty="0"/>
              <a:t> is an allergic reaction characterized by increased basophils and mast cells, dilated capillaries, and exudates in the loose connective tissue.</a:t>
            </a:r>
          </a:p>
          <a:p>
            <a:r>
              <a:rPr lang="en-US" b="1" dirty="0"/>
              <a:t>Symptoms</a:t>
            </a:r>
            <a:r>
              <a:rPr lang="en-US" dirty="0"/>
              <a:t> </a:t>
            </a:r>
            <a:r>
              <a:rPr lang="en-US" sz="2600" dirty="0"/>
              <a:t>:: urticaria (hives), pruritus (itching), flushing, shortness of breath, and shock</a:t>
            </a:r>
            <a:r>
              <a:rPr lang="en-US" dirty="0"/>
              <a:t>.</a:t>
            </a:r>
          </a:p>
          <a:p>
            <a:r>
              <a:rPr lang="en-US" b="1" dirty="0"/>
              <a:t>MECHANISM</a:t>
            </a:r>
            <a:r>
              <a:rPr lang="en-US" dirty="0"/>
              <a:t>&gt;&gt; activation and release of histamine and inflammatory mediators from mast cells and basophils.</a:t>
            </a:r>
            <a:endParaRPr lang="x-non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8D590E-41F5-2054-28C3-5EF164BE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E7F27-9B7A-E0EA-5BE1-4BDD8D58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Access Digital Library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Go to the website of HEC National Digital Library.</a:t>
            </a:r>
          </a:p>
          <a:p>
            <a:pPr lvl="0"/>
            <a:r>
              <a:rPr lang="en-US" dirty="0"/>
              <a:t>On Home Page, click on the INSTITUTES.</a:t>
            </a:r>
          </a:p>
          <a:p>
            <a:pPr lvl="0"/>
            <a:r>
              <a:rPr lang="en-US" dirty="0"/>
              <a:t>A page will appear showing the universities from Public and Private Sector and other Institutes which have access to HEC National Digital Library HNDL.</a:t>
            </a:r>
          </a:p>
          <a:p>
            <a:pPr lvl="0"/>
            <a:r>
              <a:rPr lang="en-US" dirty="0"/>
              <a:t>Select your desired Institute.</a:t>
            </a:r>
          </a:p>
          <a:p>
            <a:r>
              <a:rPr lang="en-US" dirty="0"/>
              <a:t>  A page will appear showing the resources of the institution</a:t>
            </a:r>
          </a:p>
          <a:p>
            <a:r>
              <a:rPr lang="en-US" dirty="0"/>
              <a:t>   Journals and Researches will appear</a:t>
            </a:r>
          </a:p>
          <a:p>
            <a:r>
              <a:rPr lang="en-US" dirty="0"/>
              <a:t>   You can find a Journal by clicking on JOURNALS AND DATABASE and enter a keyword to search for  your desired journal.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542E4-A7B2-E728-9F7C-D30D0C52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Research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98" y="1600200"/>
            <a:ext cx="10983074" cy="4800600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b="1" dirty="0"/>
              <a:t>Impaired Adipogenesis and Dysfunctional Adipose Tissue in Human Hypertrophic Obesity</a:t>
            </a:r>
          </a:p>
          <a:p>
            <a:pPr marL="0" indent="0" algn="just">
              <a:buNone/>
              <a:defRPr/>
            </a:pPr>
            <a:endParaRPr lang="en-US" b="1" dirty="0"/>
          </a:p>
          <a:p>
            <a:pPr marL="0" indent="0" algn="just">
              <a:buNone/>
              <a:defRPr/>
            </a:pPr>
            <a:endParaRPr lang="en-US" b="1" dirty="0"/>
          </a:p>
          <a:p>
            <a:pPr marL="0" indent="0" algn="just"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https://journals.physiology.org/doi/full/10.1152/physrev.00034.2017</a:t>
            </a:r>
          </a:p>
          <a:p>
            <a:pPr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2723A-0E39-1C1C-FBDB-036994B0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4A7D6-16E6-EC26-FC92-B34C290A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13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Junqueira's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Basic Histology: Text and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Atlas,Book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by Anthony L.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Mescher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and L. Carlos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Junqueira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dirty="0" err="1"/>
              <a:t>d`ifiore’s</a:t>
            </a:r>
            <a:r>
              <a:rPr lang="en-US" dirty="0"/>
              <a:t> Atlas Of Histology With Functional Correlations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Manual of Histology-I  (General) by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Tassaduq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Hussain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Shiekh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www.google.com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for pictures </a:t>
            </a:r>
          </a:p>
          <a:p>
            <a:pPr>
              <a:buNone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B3A73-C17A-1EB0-2D31-FDCE23FE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059A-6695-59EE-22EB-6AF8C4E9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84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24C2-2B2E-D8DF-26D1-8E006616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CE325-6B82-1E42-2581-C9D2A7F6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6E36F-AA30-487B-BFA9-8769FB1D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DA817-BB4D-4123-9F38-CB3FA84EB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5" t="29729" r="21182" b="8865"/>
          <a:stretch/>
        </p:blipFill>
        <p:spPr>
          <a:xfrm>
            <a:off x="1828800" y="533400"/>
            <a:ext cx="85343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1" y="1295401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To impart evidence based research oriented medical education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To provide best possible patient 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To inculcate the values of mutual respect and ethical practice of medicine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918A6-395C-B7CB-8A2B-5C2DB95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2DA5A-32A2-C055-F31A-CCBA0A69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0FE5C3-732D-E456-5CA4-DAB518CF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CD36C-6568-28B8-85C5-674D59E7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F0A67-ACDB-C08B-AF66-E517D76B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EBC389-6949-6A13-ADD3-B48C5C98F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</a:t>
            </a:r>
            <a:endParaRPr lang="x-non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A78CE8-7C89-B4DE-6C1A-F5144458D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E166F8-15B8-CBF7-CF3A-E6A902A4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7591A-7FF4-5EE1-E710-D27258B1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811AB-9175-A161-748B-E26CFD7CA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C7423C-9262-E600-81F8-727DFF19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35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04C1E-0389-84A3-DF65-DF6B01971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34948"/>
            <a:ext cx="5181600" cy="52420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Cell having a bilobed nucleus and reddish granules in the cytoplasm is</a:t>
            </a:r>
          </a:p>
          <a:p>
            <a:pPr marL="514350" indent="-514350">
              <a:buAutoNum type="alphaLcPeriod"/>
            </a:pPr>
            <a:r>
              <a:rPr lang="en-US" dirty="0"/>
              <a:t>Basophil</a:t>
            </a:r>
          </a:p>
          <a:p>
            <a:pPr marL="514350" indent="-514350">
              <a:buAutoNum type="alphaLcPeriod"/>
            </a:pPr>
            <a:r>
              <a:rPr lang="en-US" dirty="0"/>
              <a:t>Eosinophil</a:t>
            </a:r>
          </a:p>
          <a:p>
            <a:pPr marL="514350" indent="-514350">
              <a:buAutoNum type="alphaLcPeriod"/>
            </a:pPr>
            <a:r>
              <a:rPr lang="en-US" dirty="0"/>
              <a:t>Adipocyte</a:t>
            </a:r>
          </a:p>
          <a:p>
            <a:pPr marL="514350" indent="-514350">
              <a:buAutoNum type="alphaLcPeriod"/>
            </a:pPr>
            <a:r>
              <a:rPr lang="en-US" dirty="0"/>
              <a:t>Neutrophil</a:t>
            </a:r>
          </a:p>
          <a:p>
            <a:pPr marL="514350" indent="-514350">
              <a:buAutoNum type="alphaLcPeriod"/>
            </a:pPr>
            <a:r>
              <a:rPr lang="en-US" dirty="0"/>
              <a:t>fibroblast</a:t>
            </a:r>
            <a:endParaRPr lang="x-none" dirty="0"/>
          </a:p>
          <a:p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9BB7C-9007-07E5-1C90-CAB64DE31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34948"/>
            <a:ext cx="5181600" cy="52420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Variety of connective tissue which provides a delicate supporting framework for many highly cellular organs</a:t>
            </a:r>
          </a:p>
          <a:p>
            <a:pPr marL="514350" indent="-514350">
              <a:buAutoNum type="alphaLcPeriod"/>
            </a:pPr>
            <a:r>
              <a:rPr lang="en-US" dirty="0"/>
              <a:t>Dense regular C.T</a:t>
            </a:r>
          </a:p>
          <a:p>
            <a:pPr marL="514350" indent="-514350">
              <a:buAutoNum type="alphaLcPeriod"/>
            </a:pPr>
            <a:r>
              <a:rPr lang="en-US" dirty="0"/>
              <a:t>Adipose C.T</a:t>
            </a:r>
          </a:p>
          <a:p>
            <a:pPr marL="514350" indent="-514350">
              <a:buAutoNum type="alphaLcPeriod"/>
            </a:pPr>
            <a:r>
              <a:rPr lang="en-US" dirty="0" err="1"/>
              <a:t>Mesenchmal</a:t>
            </a:r>
            <a:r>
              <a:rPr lang="en-US" dirty="0"/>
              <a:t> C.T</a:t>
            </a:r>
          </a:p>
          <a:p>
            <a:pPr marL="514350" indent="-514350">
              <a:buAutoNum type="alphaLcPeriod"/>
            </a:pPr>
            <a:r>
              <a:rPr lang="en-US" dirty="0"/>
              <a:t>Reticular C.T</a:t>
            </a:r>
          </a:p>
          <a:p>
            <a:pPr marL="514350" indent="-514350">
              <a:buAutoNum type="alphaLcPeriod"/>
            </a:pPr>
            <a:r>
              <a:rPr lang="en-US" dirty="0"/>
              <a:t>Loose areolar C.T</a:t>
            </a:r>
            <a:endParaRPr lang="x-none" dirty="0"/>
          </a:p>
          <a:p>
            <a:endParaRPr lang="x-non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E86B32-6EE0-A8F6-658D-FCEC78F9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72BCB-9506-F817-F97C-1C835B23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81BB8-9065-4A6D-9351-348E9F8C7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80EE8-22F0-FDB5-2614-912C3DCC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E93302B-F093-66ED-7B58-6D4A88F2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904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57622A-4DBE-DFA9-91F3-45E927389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6593"/>
            <a:ext cx="5181600" cy="51803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Variety of cells are spindle-shaped cells with ovoid or elliptical nuclei and irregular cytoplasmic extensions</a:t>
            </a:r>
          </a:p>
          <a:p>
            <a:pPr marL="514350" indent="-514350">
              <a:buAutoNum type="alphaLcPeriod"/>
            </a:pPr>
            <a:r>
              <a:rPr lang="en-US" dirty="0"/>
              <a:t>Fibroblast</a:t>
            </a:r>
          </a:p>
          <a:p>
            <a:pPr marL="514350" indent="-514350">
              <a:buAutoNum type="alphaLcPeriod"/>
            </a:pPr>
            <a:r>
              <a:rPr lang="en-US" dirty="0"/>
              <a:t>Adipocytes</a:t>
            </a:r>
          </a:p>
          <a:p>
            <a:pPr marL="514350" indent="-514350">
              <a:buAutoNum type="alphaLcPeriod"/>
            </a:pPr>
            <a:r>
              <a:rPr lang="en-US" dirty="0"/>
              <a:t>Neutrophil</a:t>
            </a:r>
          </a:p>
          <a:p>
            <a:pPr marL="514350" indent="-514350">
              <a:buAutoNum type="alphaLcPeriod"/>
            </a:pPr>
            <a:r>
              <a:rPr lang="en-US" dirty="0"/>
              <a:t>Macrophage</a:t>
            </a:r>
          </a:p>
          <a:p>
            <a:pPr marL="514350" indent="-514350">
              <a:buAutoNum type="alphaLcPeriod"/>
            </a:pPr>
            <a:r>
              <a:rPr lang="en-US" dirty="0"/>
              <a:t>Plasma cells</a:t>
            </a:r>
            <a:endParaRPr lang="x-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C79B2C-C3D1-63D2-6073-40146445E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6593"/>
            <a:ext cx="5181600" cy="51803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Mucoid C.T is found in</a:t>
            </a:r>
          </a:p>
          <a:p>
            <a:pPr marL="514350" indent="-514350">
              <a:buAutoNum type="alphaLcPeriod"/>
            </a:pPr>
            <a:r>
              <a:rPr lang="en-US" dirty="0"/>
              <a:t>Umbilical cord</a:t>
            </a:r>
          </a:p>
          <a:p>
            <a:pPr marL="514350" indent="-514350">
              <a:buAutoNum type="alphaLcPeriod"/>
            </a:pPr>
            <a:r>
              <a:rPr lang="en-US" dirty="0"/>
              <a:t>Skin</a:t>
            </a:r>
          </a:p>
          <a:p>
            <a:pPr marL="514350" indent="-514350">
              <a:buAutoNum type="alphaLcPeriod"/>
            </a:pPr>
            <a:r>
              <a:rPr lang="en-US" dirty="0"/>
              <a:t>Liver</a:t>
            </a:r>
          </a:p>
          <a:p>
            <a:pPr marL="514350" indent="-514350">
              <a:buAutoNum type="alphaLcPeriod"/>
            </a:pPr>
            <a:r>
              <a:rPr lang="en-US" dirty="0"/>
              <a:t>Pancreases</a:t>
            </a:r>
          </a:p>
          <a:p>
            <a:pPr marL="514350" indent="-514350">
              <a:buAutoNum type="alphaLcPeriod"/>
            </a:pPr>
            <a:r>
              <a:rPr lang="en-US" dirty="0"/>
              <a:t>intestine</a:t>
            </a:r>
            <a:endParaRPr lang="x-none" dirty="0"/>
          </a:p>
          <a:p>
            <a:endParaRPr lang="x-non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FB46EE-3757-F7C2-5A7E-7462AC50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20511-1F98-E058-05BC-8D9595A2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AB54D-35EC-998F-5D9F-0B2E86DCB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4DA3-4836-6E43-4B74-76D10D42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170E-8772-722D-3A6F-8B9F8DC5D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5. Variety </a:t>
            </a:r>
            <a:r>
              <a:rPr lang="en-US" dirty="0"/>
              <a:t>of C.T which Provides both cushioning for organs and energy storage and involved in hormone secretion such as leptin </a:t>
            </a:r>
          </a:p>
          <a:p>
            <a:pPr marL="514350" indent="-514350">
              <a:buAutoNum type="alphaLcPeriod"/>
            </a:pPr>
            <a:r>
              <a:rPr lang="en-US" dirty="0"/>
              <a:t>Mucoid C.T</a:t>
            </a:r>
          </a:p>
          <a:p>
            <a:pPr marL="514350" indent="-514350">
              <a:buAutoNum type="alphaLcPeriod"/>
            </a:pPr>
            <a:r>
              <a:rPr lang="en-US" dirty="0"/>
              <a:t>Reticular C.T</a:t>
            </a:r>
          </a:p>
          <a:p>
            <a:pPr marL="514350" indent="-514350">
              <a:buAutoNum type="alphaLcPeriod"/>
            </a:pPr>
            <a:r>
              <a:rPr lang="en-US" dirty="0"/>
              <a:t>Adipose C.T</a:t>
            </a:r>
          </a:p>
          <a:p>
            <a:pPr marL="514350" indent="-514350">
              <a:buAutoNum type="alphaLcPeriod"/>
            </a:pPr>
            <a:r>
              <a:rPr lang="en-US" dirty="0"/>
              <a:t>Loose areolar C.T</a:t>
            </a:r>
          </a:p>
          <a:p>
            <a:pPr marL="514350" indent="-514350">
              <a:buAutoNum type="alphaLcPeriod"/>
            </a:pPr>
            <a:r>
              <a:rPr lang="en-US" dirty="0"/>
              <a:t>Dense regular C.T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EB655-E371-CAB8-5A02-7D19BFC5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BC39C-FEED-A34F-6F74-BB414B17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630</Words>
  <Application>Microsoft Office PowerPoint</Application>
  <PresentationFormat>Widescreen</PresentationFormat>
  <Paragraphs>152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Segoe UI</vt:lpstr>
      <vt:lpstr>Symbol</vt:lpstr>
      <vt:lpstr>Times New Roman</vt:lpstr>
      <vt:lpstr>Office Theme</vt:lpstr>
      <vt:lpstr>PowerPoint Presentation</vt:lpstr>
      <vt:lpstr>Muscloskeletal (MSK 1) Module 1st Year MBBS(LGIS) Connective Tissue I</vt:lpstr>
      <vt:lpstr>PowerPoint Presentation</vt:lpstr>
      <vt:lpstr>Motto, Vision, Dream</vt:lpstr>
      <vt:lpstr>PowerPoint Presentation</vt:lpstr>
      <vt:lpstr>Assessment</vt:lpstr>
      <vt:lpstr>PowerPoint Presentation</vt:lpstr>
      <vt:lpstr>PowerPoint Presentation</vt:lpstr>
      <vt:lpstr>PowerPoint Presentation</vt:lpstr>
      <vt:lpstr>Answers</vt:lpstr>
      <vt:lpstr>Learning Objectives</vt:lpstr>
      <vt:lpstr>               Core Knowledge </vt:lpstr>
      <vt:lpstr>Core Knowledge                                  Cells Of Connective Tissue</vt:lpstr>
      <vt:lpstr>Core Knowledge                                                         Classification Of Connective Tissue</vt:lpstr>
      <vt:lpstr>Core Knowledge </vt:lpstr>
      <vt:lpstr>  Core Knowledge                                                    Reticular C.T</vt:lpstr>
      <vt:lpstr>  Core Knowledge                                                       Adipose C.T</vt:lpstr>
      <vt:lpstr>Core Knowledge </vt:lpstr>
      <vt:lpstr>Core Knowledge </vt:lpstr>
      <vt:lpstr>Vertical Integration </vt:lpstr>
      <vt:lpstr>  Vertical Integration                                                  Anaphylaxis</vt:lpstr>
      <vt:lpstr>How To Access Digital Library </vt:lpstr>
      <vt:lpstr>Research Articles</vt:lpstr>
      <vt:lpstr>Learning Resources 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Zeneara Saqib</dc:creator>
  <cp:lastModifiedBy>Kashif Ashraf</cp:lastModifiedBy>
  <cp:revision>93</cp:revision>
  <dcterms:created xsi:type="dcterms:W3CDTF">2023-02-20T12:45:23Z</dcterms:created>
  <dcterms:modified xsi:type="dcterms:W3CDTF">2025-04-21T05:03:10Z</dcterms:modified>
</cp:coreProperties>
</file>