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4"/>
  </p:notesMasterIdLst>
  <p:sldIdLst>
    <p:sldId id="318" r:id="rId3"/>
    <p:sldId id="317" r:id="rId4"/>
    <p:sldId id="297" r:id="rId5"/>
    <p:sldId id="296" r:id="rId6"/>
    <p:sldId id="258" r:id="rId7"/>
    <p:sldId id="285" r:id="rId8"/>
    <p:sldId id="329" r:id="rId9"/>
    <p:sldId id="330" r:id="rId10"/>
    <p:sldId id="331" r:id="rId11"/>
    <p:sldId id="332" r:id="rId12"/>
    <p:sldId id="333" r:id="rId13"/>
    <p:sldId id="304" r:id="rId14"/>
    <p:sldId id="335" r:id="rId15"/>
    <p:sldId id="336" r:id="rId16"/>
    <p:sldId id="337" r:id="rId17"/>
    <p:sldId id="339" r:id="rId18"/>
    <p:sldId id="338" r:id="rId19"/>
    <p:sldId id="340" r:id="rId20"/>
    <p:sldId id="341" r:id="rId21"/>
    <p:sldId id="342" r:id="rId22"/>
    <p:sldId id="343" r:id="rId23"/>
    <p:sldId id="344" r:id="rId24"/>
    <p:sldId id="273" r:id="rId25"/>
    <p:sldId id="274" r:id="rId26"/>
    <p:sldId id="308" r:id="rId27"/>
    <p:sldId id="288" r:id="rId28"/>
    <p:sldId id="289" r:id="rId29"/>
    <p:sldId id="319" r:id="rId30"/>
    <p:sldId id="314" r:id="rId31"/>
    <p:sldId id="315"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364" autoAdjust="0"/>
  </p:normalViewPr>
  <p:slideViewPr>
    <p:cSldViewPr>
      <p:cViewPr varScale="1">
        <p:scale>
          <a:sx n="73" d="100"/>
          <a:sy n="73" d="100"/>
        </p:scale>
        <p:origin x="438" y="60"/>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90"/>
            <a:ext cx="6515100" cy="507831"/>
          </a:xfrm>
          <a:prstGeom prst="rect">
            <a:avLst/>
          </a:prstGeom>
          <a:noFill/>
        </p:spPr>
        <p:txBody>
          <a:bodyPr wrap="square" rtlCol="0">
            <a:spAutoFit/>
          </a:bodyPr>
          <a:lstStyle/>
          <a:p>
            <a:pPr algn="ctr"/>
            <a:r>
              <a:rPr lang="en-US" sz="2700" b="1" u="sng" dirty="0">
                <a:latin typeface="Baskerville Old Face" panose="02020602080505020303" pitchFamily="18" charset="0"/>
              </a:rPr>
              <a:t>Reactions of the Urea Cycle Cont.</a:t>
            </a:r>
          </a:p>
        </p:txBody>
      </p:sp>
      <p:sp>
        <p:nvSpPr>
          <p:cNvPr id="9" name="TextBox 8"/>
          <p:cNvSpPr txBox="1"/>
          <p:nvPr/>
        </p:nvSpPr>
        <p:spPr>
          <a:xfrm>
            <a:off x="145570" y="1868850"/>
            <a:ext cx="8853938" cy="3416320"/>
          </a:xfrm>
          <a:prstGeom prst="rect">
            <a:avLst/>
          </a:prstGeom>
          <a:noFill/>
        </p:spPr>
        <p:txBody>
          <a:bodyPr wrap="square" rtlCol="0">
            <a:spAutoFit/>
          </a:bodyPr>
          <a:lstStyle/>
          <a:p>
            <a:r>
              <a:rPr lang="en-US" b="1" dirty="0">
                <a:latin typeface="Baskerville Old Face" panose="02020602080505020303" pitchFamily="18" charset="0"/>
              </a:rPr>
              <a:t>3. </a:t>
            </a:r>
            <a:r>
              <a:rPr lang="en-US" b="1" dirty="0" err="1">
                <a:latin typeface="Baskerville Old Face" panose="02020602080505020303" pitchFamily="18" charset="0"/>
              </a:rPr>
              <a:t>Argininosuccinate</a:t>
            </a:r>
            <a:r>
              <a:rPr lang="en-US" b="1" dirty="0">
                <a:latin typeface="Baskerville Old Face" panose="02020602080505020303" pitchFamily="18" charset="0"/>
              </a:rPr>
              <a:t> formation</a:t>
            </a:r>
            <a:r>
              <a:rPr lang="en-US" dirty="0">
                <a:latin typeface="Baskerville Old Face" panose="02020602080505020303" pitchFamily="18" charset="0"/>
              </a:rPr>
              <a:t>: </a:t>
            </a:r>
            <a:r>
              <a:rPr lang="en-US" dirty="0" err="1">
                <a:latin typeface="Baskerville Old Face" panose="02020602080505020303" pitchFamily="18" charset="0"/>
              </a:rPr>
              <a:t>Argininosuccinate</a:t>
            </a:r>
            <a:r>
              <a:rPr lang="en-US" dirty="0">
                <a:latin typeface="Baskerville Old Face" panose="02020602080505020303" pitchFamily="18" charset="0"/>
              </a:rPr>
              <a:t> </a:t>
            </a:r>
            <a:r>
              <a:rPr lang="en-US" dirty="0" err="1">
                <a:latin typeface="Baskerville Old Face" panose="02020602080505020303" pitchFamily="18" charset="0"/>
              </a:rPr>
              <a:t>synthetase</a:t>
            </a:r>
            <a:r>
              <a:rPr lang="en-US" dirty="0">
                <a:latin typeface="Baskerville Old Face" panose="02020602080505020303" pitchFamily="18" charset="0"/>
              </a:rPr>
              <a:t> combines citrulline with aspartate to form </a:t>
            </a:r>
            <a:r>
              <a:rPr lang="en-US" dirty="0" err="1">
                <a:latin typeface="Baskerville Old Face" panose="02020602080505020303" pitchFamily="18" charset="0"/>
              </a:rPr>
              <a:t>argininosuccinate</a:t>
            </a:r>
            <a:r>
              <a:rPr lang="en-US" dirty="0">
                <a:latin typeface="Baskerville Old Face" panose="02020602080505020303" pitchFamily="18" charset="0"/>
              </a:rPr>
              <a:t>. Aspartate provides the second nitrogen that is incorporated into urea. The formation of </a:t>
            </a:r>
            <a:r>
              <a:rPr lang="en-US" dirty="0" err="1">
                <a:latin typeface="Baskerville Old Face" panose="02020602080505020303" pitchFamily="18" charset="0"/>
              </a:rPr>
              <a:t>argininosuccinate</a:t>
            </a:r>
            <a:r>
              <a:rPr lang="en-US" dirty="0">
                <a:latin typeface="Baskerville Old Face" panose="02020602080505020303" pitchFamily="18" charset="0"/>
              </a:rPr>
              <a:t> is driven by the cleavage of ATP to adenosine monophosphate and pyrophosphate. This is the third and final molecule of ATP consumed in the formation of urea.</a:t>
            </a:r>
          </a:p>
          <a:p>
            <a:endParaRPr lang="en-US" dirty="0">
              <a:latin typeface="Baskerville Old Face" panose="02020602080505020303" pitchFamily="18" charset="0"/>
            </a:endParaRPr>
          </a:p>
          <a:p>
            <a:r>
              <a:rPr lang="en-US" b="1" dirty="0">
                <a:latin typeface="Baskerville Old Face" panose="02020602080505020303" pitchFamily="18" charset="0"/>
              </a:rPr>
              <a:t>4. </a:t>
            </a:r>
            <a:r>
              <a:rPr lang="en-US" b="1" dirty="0" err="1">
                <a:latin typeface="Baskerville Old Face" panose="02020602080505020303" pitchFamily="18" charset="0"/>
              </a:rPr>
              <a:t>Argininosuccinate</a:t>
            </a:r>
            <a:r>
              <a:rPr lang="en-US" b="1" dirty="0">
                <a:latin typeface="Baskerville Old Face" panose="02020602080505020303" pitchFamily="18" charset="0"/>
              </a:rPr>
              <a:t> cleavage:</a:t>
            </a:r>
            <a:r>
              <a:rPr lang="en-US" dirty="0">
                <a:latin typeface="Baskerville Old Face" panose="02020602080505020303" pitchFamily="18" charset="0"/>
              </a:rPr>
              <a:t> </a:t>
            </a:r>
            <a:r>
              <a:rPr lang="en-US" dirty="0" err="1">
                <a:latin typeface="Baskerville Old Face" panose="02020602080505020303" pitchFamily="18" charset="0"/>
              </a:rPr>
              <a:t>Argininosuccinate</a:t>
            </a:r>
            <a:r>
              <a:rPr lang="en-US" dirty="0">
                <a:latin typeface="Baskerville Old Face" panose="02020602080505020303" pitchFamily="18" charset="0"/>
              </a:rPr>
              <a:t> is cleaved by </a:t>
            </a:r>
            <a:r>
              <a:rPr lang="en-US" dirty="0" err="1">
                <a:latin typeface="Baskerville Old Face" panose="02020602080505020303" pitchFamily="18" charset="0"/>
              </a:rPr>
              <a:t>argininosuccinate</a:t>
            </a:r>
            <a:r>
              <a:rPr lang="en-US" dirty="0">
                <a:latin typeface="Baskerville Old Face" panose="02020602080505020303" pitchFamily="18" charset="0"/>
              </a:rPr>
              <a:t> </a:t>
            </a:r>
            <a:r>
              <a:rPr lang="en-US" dirty="0" err="1">
                <a:latin typeface="Baskerville Old Face" panose="02020602080505020303" pitchFamily="18" charset="0"/>
              </a:rPr>
              <a:t>lyase</a:t>
            </a:r>
            <a:r>
              <a:rPr lang="en-US" dirty="0">
                <a:latin typeface="Baskerville Old Face" panose="02020602080505020303" pitchFamily="18" charset="0"/>
              </a:rPr>
              <a:t> to yield arginine and fumarate. The arginine serves as the immediate precursor of urea.</a:t>
            </a:r>
          </a:p>
          <a:p>
            <a:pPr marL="214313" indent="-214313">
              <a:buFont typeface="Arial" panose="020B0604020202020204" pitchFamily="34" charset="0"/>
              <a:buChar char="•"/>
            </a:pPr>
            <a:r>
              <a:rPr lang="en-US" dirty="0">
                <a:latin typeface="Baskerville Old Face" panose="02020602080505020303" pitchFamily="18" charset="0"/>
              </a:rPr>
              <a:t>The fumarate is hydrated to malate, which can be transported into mitochondria via the malate shuttle, reenter the TCA cycle, and get oxidized to oxaloacetate, which can be used for gluconeogenesis. </a:t>
            </a:r>
          </a:p>
          <a:p>
            <a:pPr marL="214313" indent="-214313">
              <a:buFont typeface="Arial" panose="020B0604020202020204" pitchFamily="34" charset="0"/>
              <a:buChar char="•"/>
            </a:pPr>
            <a:r>
              <a:rPr lang="en-US" dirty="0">
                <a:latin typeface="Baskerville Old Face" panose="02020602080505020303" pitchFamily="18" charset="0"/>
              </a:rPr>
              <a:t>Oxaloacetate OAA can be converted to </a:t>
            </a:r>
            <a:r>
              <a:rPr lang="en-US" dirty="0" err="1">
                <a:latin typeface="Baskerville Old Face" panose="02020602080505020303" pitchFamily="18" charset="0"/>
              </a:rPr>
              <a:t>aspartae</a:t>
            </a:r>
            <a:r>
              <a:rPr lang="en-US" dirty="0">
                <a:latin typeface="Baskerville Old Face" panose="02020602080505020303" pitchFamily="18" charset="0"/>
              </a:rPr>
              <a:t> via </a:t>
            </a:r>
            <a:r>
              <a:rPr lang="en-US" dirty="0" err="1">
                <a:latin typeface="Baskerville Old Face" panose="02020602080505020303" pitchFamily="18" charset="0"/>
              </a:rPr>
              <a:t>transammination</a:t>
            </a:r>
            <a:r>
              <a:rPr lang="en-US" dirty="0">
                <a:latin typeface="Baskerville Old Face" panose="02020602080505020303" pitchFamily="18" charset="0"/>
              </a:rPr>
              <a:t> entering the urea cycle.</a:t>
            </a:r>
          </a:p>
        </p:txBody>
      </p:sp>
      <p:sp>
        <p:nvSpPr>
          <p:cNvPr id="6" name="Round Same Side Corner Rectangle 4">
            <a:extLst>
              <a:ext uri="{FF2B5EF4-FFF2-40B4-BE49-F238E27FC236}">
                <a16:creationId xmlns:a16="http://schemas.microsoft.com/office/drawing/2014/main" id="{6D0A1889-DA39-4E52-860F-B19E46213BFF}"/>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90920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pPr algn="ctr"/>
            <a:r>
              <a:rPr lang="en-US" sz="2700" b="1" u="sng" dirty="0">
                <a:latin typeface="Baskerville Old Face" panose="02020602080505020303" pitchFamily="18" charset="0"/>
              </a:rPr>
              <a:t>Reactions of the Urea Cycle Cont.</a:t>
            </a:r>
          </a:p>
        </p:txBody>
      </p:sp>
      <p:sp>
        <p:nvSpPr>
          <p:cNvPr id="9" name="TextBox 8"/>
          <p:cNvSpPr txBox="1"/>
          <p:nvPr/>
        </p:nvSpPr>
        <p:spPr>
          <a:xfrm>
            <a:off x="145570" y="1817044"/>
            <a:ext cx="8853938" cy="4247317"/>
          </a:xfrm>
          <a:prstGeom prst="rect">
            <a:avLst/>
          </a:prstGeom>
          <a:noFill/>
        </p:spPr>
        <p:txBody>
          <a:bodyPr wrap="square" rtlCol="0">
            <a:spAutoFit/>
          </a:bodyPr>
          <a:lstStyle/>
          <a:p>
            <a:r>
              <a:rPr lang="en-US" b="1" dirty="0">
                <a:latin typeface="Baskerville Old Face" panose="02020602080505020303" pitchFamily="18" charset="0"/>
              </a:rPr>
              <a:t>5. Arginine cleavage to ornithine and urea</a:t>
            </a:r>
            <a:r>
              <a:rPr lang="en-US" dirty="0">
                <a:latin typeface="Baskerville Old Face" panose="02020602080505020303" pitchFamily="18" charset="0"/>
              </a:rPr>
              <a:t>: Arginase-I hydrolyzes arginine to ornithine and urea and is virtually exclusive to the liver, such as the kidney, can synthesize arginine from citrulline. </a:t>
            </a:r>
          </a:p>
          <a:p>
            <a:r>
              <a:rPr lang="en-US" dirty="0">
                <a:latin typeface="Baskerville Old Face" panose="02020602080505020303" pitchFamily="18" charset="0"/>
              </a:rPr>
              <a:t>Arginase enzyme is not present in the kidney.</a:t>
            </a:r>
          </a:p>
          <a:p>
            <a:endParaRPr lang="en-US" dirty="0">
              <a:latin typeface="Baskerville Old Face" panose="02020602080505020303" pitchFamily="18" charset="0"/>
            </a:endParaRPr>
          </a:p>
          <a:p>
            <a:r>
              <a:rPr lang="en-US" b="1" dirty="0">
                <a:latin typeface="Baskerville Old Face" panose="02020602080505020303" pitchFamily="18" charset="0"/>
              </a:rPr>
              <a:t>6. Fate of urea</a:t>
            </a:r>
            <a:r>
              <a:rPr lang="en-US" dirty="0">
                <a:latin typeface="Baskerville Old Face" panose="02020602080505020303" pitchFamily="18" charset="0"/>
              </a:rPr>
              <a:t>: Urea diffuses from the liver and is transported in the blood to the kidneys, where it is filtered and excreted in the urine.</a:t>
            </a:r>
          </a:p>
          <a:p>
            <a:pPr marL="257175" indent="-257175">
              <a:buFont typeface="Arial" panose="020B0604020202020204" pitchFamily="34" charset="0"/>
              <a:buChar char="•"/>
            </a:pPr>
            <a:r>
              <a:rPr lang="en-US" dirty="0">
                <a:latin typeface="Baskerville Old Face" panose="02020602080505020303" pitchFamily="18" charset="0"/>
              </a:rPr>
              <a:t>A portion of the urea diffuses from the blood into the intestine and is cleaved to CO2 and ammonia by bacterial urease.</a:t>
            </a:r>
          </a:p>
          <a:p>
            <a:pPr marL="257175" indent="-257175">
              <a:buFont typeface="Arial" panose="020B0604020202020204" pitchFamily="34" charset="0"/>
              <a:buChar char="•"/>
            </a:pPr>
            <a:r>
              <a:rPr lang="en-US" dirty="0">
                <a:latin typeface="Baskerville Old Face" panose="02020602080505020303" pitchFamily="18" charset="0"/>
              </a:rPr>
              <a:t>The ammonia is partly lost in the feces and is partly reabsorbed into the blood.</a:t>
            </a:r>
          </a:p>
          <a:p>
            <a:pPr marL="257175" indent="-257175">
              <a:buFont typeface="Arial" panose="020B0604020202020204" pitchFamily="34" charset="0"/>
              <a:buChar char="•"/>
            </a:pPr>
            <a:r>
              <a:rPr lang="en-US" dirty="0">
                <a:latin typeface="Baskerville Old Face" panose="02020602080505020303" pitchFamily="18" charset="0"/>
              </a:rPr>
              <a:t>In patients with kidney failure, plasma urea levels are elevated, promoting a greater transfer of urea from blood into the gut.</a:t>
            </a:r>
          </a:p>
          <a:p>
            <a:pPr marL="257175" indent="-257175">
              <a:buFont typeface="Arial" panose="020B0604020202020204" pitchFamily="34" charset="0"/>
              <a:buChar char="•"/>
            </a:pPr>
            <a:r>
              <a:rPr lang="en-US" dirty="0">
                <a:latin typeface="Baskerville Old Face" panose="02020602080505020303" pitchFamily="18" charset="0"/>
              </a:rPr>
              <a:t>The intestinal action of urease on this urea becomes a clinically important source of ammonia, contributing to the </a:t>
            </a:r>
            <a:r>
              <a:rPr lang="en-US" dirty="0" err="1">
                <a:latin typeface="Baskerville Old Face" panose="02020602080505020303" pitchFamily="18" charset="0"/>
              </a:rPr>
              <a:t>hyperammonemia</a:t>
            </a:r>
            <a:r>
              <a:rPr lang="en-US" dirty="0">
                <a:latin typeface="Baskerville Old Face" panose="02020602080505020303" pitchFamily="18" charset="0"/>
              </a:rPr>
              <a:t> often seen in these patients.</a:t>
            </a:r>
          </a:p>
          <a:p>
            <a:pPr marL="257175" indent="-257175">
              <a:buFont typeface="Arial" panose="020B0604020202020204" pitchFamily="34" charset="0"/>
              <a:buChar char="•"/>
            </a:pPr>
            <a:r>
              <a:rPr lang="en-US" dirty="0">
                <a:latin typeface="Baskerville Old Face" panose="02020602080505020303" pitchFamily="18" charset="0"/>
              </a:rPr>
              <a:t>Oral administration of antibiotics reduces the number of intestinal bacteria responsible for this ammonia production. </a:t>
            </a:r>
          </a:p>
        </p:txBody>
      </p:sp>
      <p:sp>
        <p:nvSpPr>
          <p:cNvPr id="6" name="Round Same Side Corner Rectangle 4">
            <a:extLst>
              <a:ext uri="{FF2B5EF4-FFF2-40B4-BE49-F238E27FC236}">
                <a16:creationId xmlns:a16="http://schemas.microsoft.com/office/drawing/2014/main" id="{C9C831BA-EF60-46E2-B1F2-73F70F6EDED9}"/>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83313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2562045" cy="5142566"/>
          </a:xfrm>
          <a:prstGeom prst="rect">
            <a:avLst/>
          </a:prstGeom>
        </p:spPr>
      </p:pic>
      <p:sp>
        <p:nvSpPr>
          <p:cNvPr id="4" name="Rectangle 3"/>
          <p:cNvSpPr/>
          <p:nvPr/>
        </p:nvSpPr>
        <p:spPr>
          <a:xfrm>
            <a:off x="3118449" y="2390597"/>
            <a:ext cx="5389353" cy="1708160"/>
          </a:xfrm>
          <a:prstGeom prst="rect">
            <a:avLst/>
          </a:prstGeom>
        </p:spPr>
        <p:txBody>
          <a:bodyPr wrap="square">
            <a:spAutoFit/>
          </a:bodyPr>
          <a:lstStyle/>
          <a:p>
            <a:r>
              <a:rPr lang="en-US" sz="2100" b="1" dirty="0">
                <a:latin typeface="Baskerville Old Face" panose="02020602080505020303" pitchFamily="18" charset="0"/>
              </a:rPr>
              <a:t>Flow of nitrogen from amino acids to urea. Amino groups for urea synthesis are collected in the form of ammonia (NH3 ) and aspartate. NAD(H) = nicotinamide adenine dinucleotide; HCO3 – = bicarbonate.</a:t>
            </a:r>
          </a:p>
        </p:txBody>
      </p:sp>
      <p:sp>
        <p:nvSpPr>
          <p:cNvPr id="5" name="Round Same Side Corner Rectangle 4">
            <a:extLst>
              <a:ext uri="{FF2B5EF4-FFF2-40B4-BE49-F238E27FC236}">
                <a16:creationId xmlns:a16="http://schemas.microsoft.com/office/drawing/2014/main" id="{CC06E242-2266-43A4-9BC7-EF9744D0A294}"/>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086551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4415104" cy="5143500"/>
          </a:xfrm>
          <a:prstGeom prst="rect">
            <a:avLst/>
          </a:prstGeom>
        </p:spPr>
      </p:pic>
      <p:sp>
        <p:nvSpPr>
          <p:cNvPr id="2" name="Rectangle 1"/>
          <p:cNvSpPr/>
          <p:nvPr/>
        </p:nvSpPr>
        <p:spPr>
          <a:xfrm>
            <a:off x="4415103" y="2072663"/>
            <a:ext cx="4572000" cy="2862322"/>
          </a:xfrm>
          <a:prstGeom prst="rect">
            <a:avLst/>
          </a:prstGeom>
        </p:spPr>
        <p:txBody>
          <a:bodyPr>
            <a:spAutoFit/>
          </a:bodyPr>
          <a:lstStyle/>
          <a:p>
            <a:r>
              <a:rPr lang="en-US" b="1" dirty="0">
                <a:latin typeface="Baskerville Old Face" panose="02020602080505020303" pitchFamily="18" charset="0"/>
              </a:rPr>
              <a:t>Reactions of the urea cycle. (Note: An antiporter transports citrulline and ornithine across the inner</a:t>
            </a:r>
          </a:p>
          <a:p>
            <a:r>
              <a:rPr lang="en-US" b="1" dirty="0">
                <a:latin typeface="Baskerville Old Face" panose="02020602080505020303" pitchFamily="18" charset="0"/>
              </a:rPr>
              <a:t>mitochondrial membrane.) ADP = adenosine diphosphate; AMP = adenosine monophosphate; </a:t>
            </a:r>
            <a:r>
              <a:rPr lang="en-US" b="1" dirty="0" err="1">
                <a:latin typeface="Baskerville Old Face" panose="02020602080505020303" pitchFamily="18" charset="0"/>
              </a:rPr>
              <a:t>PPi</a:t>
            </a:r>
            <a:r>
              <a:rPr lang="en-US" b="1" dirty="0">
                <a:latin typeface="Baskerville Old Face" panose="02020602080505020303" pitchFamily="18" charset="0"/>
              </a:rPr>
              <a:t> =</a:t>
            </a:r>
          </a:p>
          <a:p>
            <a:r>
              <a:rPr lang="en-US" b="1" dirty="0">
                <a:latin typeface="Baskerville Old Face" panose="02020602080505020303" pitchFamily="18" charset="0"/>
              </a:rPr>
              <a:t>pyrophosphate; Pi = inorganic phosphate; NAD(H) = nicotinamide adenine dinucleotide; MD = malate</a:t>
            </a:r>
          </a:p>
          <a:p>
            <a:r>
              <a:rPr lang="en-US" b="1" dirty="0">
                <a:latin typeface="Baskerville Old Face" panose="02020602080505020303" pitchFamily="18" charset="0"/>
              </a:rPr>
              <a:t>dehydrogenase.</a:t>
            </a:r>
          </a:p>
        </p:txBody>
      </p:sp>
      <p:sp>
        <p:nvSpPr>
          <p:cNvPr id="4" name="Round Same Side Corner Rectangle 4">
            <a:extLst>
              <a:ext uri="{FF2B5EF4-FFF2-40B4-BE49-F238E27FC236}">
                <a16:creationId xmlns:a16="http://schemas.microsoft.com/office/drawing/2014/main" id="{C698821D-A5B4-4385-8EC9-76A3AA304FEE}"/>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159663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pPr algn="ctr"/>
            <a:r>
              <a:rPr lang="en-US" sz="2700" b="1" u="sng" dirty="0">
                <a:latin typeface="Baskerville Old Face" panose="02020602080505020303" pitchFamily="18" charset="0"/>
              </a:rPr>
              <a:t>Overall stoichiometry of the Urea Cycle</a:t>
            </a:r>
          </a:p>
        </p:txBody>
      </p:sp>
      <p:sp>
        <p:nvSpPr>
          <p:cNvPr id="9" name="TextBox 8"/>
          <p:cNvSpPr txBox="1"/>
          <p:nvPr/>
        </p:nvSpPr>
        <p:spPr>
          <a:xfrm>
            <a:off x="145570" y="1817044"/>
            <a:ext cx="8853938" cy="1477328"/>
          </a:xfrm>
          <a:prstGeom prst="rect">
            <a:avLst/>
          </a:prstGeom>
          <a:noFill/>
        </p:spPr>
        <p:txBody>
          <a:bodyPr wrap="square" rtlCol="0">
            <a:spAutoFit/>
          </a:bodyPr>
          <a:lstStyle/>
          <a:p>
            <a:endParaRPr lang="en-US" dirty="0">
              <a:latin typeface="Baskerville Old Face" panose="02020602080505020303" pitchFamily="18" charset="0"/>
            </a:endParaRPr>
          </a:p>
          <a:p>
            <a:r>
              <a:rPr lang="en-US" sz="2400" dirty="0">
                <a:latin typeface="Baskerville Old Face" panose="02020602080505020303" pitchFamily="18" charset="0"/>
              </a:rPr>
              <a:t>Aspartate + NH3 + HCO3– + 3ATP + H2O →</a:t>
            </a:r>
          </a:p>
          <a:p>
            <a:r>
              <a:rPr lang="en-US" sz="2400" dirty="0">
                <a:latin typeface="Baskerville Old Face" panose="02020602080505020303" pitchFamily="18" charset="0"/>
              </a:rPr>
              <a:t>urea + fumarate + 2ADP + AMP + 2Pi + </a:t>
            </a:r>
            <a:r>
              <a:rPr lang="en-US" sz="2400" dirty="0" err="1">
                <a:latin typeface="Baskerville Old Face" panose="02020602080505020303" pitchFamily="18" charset="0"/>
              </a:rPr>
              <a:t>Ppi</a:t>
            </a:r>
            <a:endParaRPr lang="en-US" sz="2400" dirty="0">
              <a:latin typeface="Baskerville Old Face" panose="02020602080505020303" pitchFamily="18" charset="0"/>
            </a:endParaRPr>
          </a:p>
          <a:p>
            <a:endParaRPr lang="en-US" sz="2400" dirty="0">
              <a:latin typeface="Baskerville Old Face" panose="02020602080505020303" pitchFamily="18" charset="0"/>
            </a:endParaRPr>
          </a:p>
        </p:txBody>
      </p:sp>
      <p:sp>
        <p:nvSpPr>
          <p:cNvPr id="6" name="Round Same Side Corner Rectangle 4">
            <a:extLst>
              <a:ext uri="{FF2B5EF4-FFF2-40B4-BE49-F238E27FC236}">
                <a16:creationId xmlns:a16="http://schemas.microsoft.com/office/drawing/2014/main" id="{05AAC9C5-8E50-4D89-91F6-EACCFDC07409}"/>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43363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r>
              <a:rPr lang="en-US" sz="2700" b="1" u="sng" dirty="0">
                <a:latin typeface="Baskerville Old Face" panose="02020602080505020303" pitchFamily="18" charset="0"/>
              </a:rPr>
              <a:t>Regulation of the Urea Cycle</a:t>
            </a:r>
          </a:p>
        </p:txBody>
      </p:sp>
      <p:sp>
        <p:nvSpPr>
          <p:cNvPr id="9" name="TextBox 8"/>
          <p:cNvSpPr txBox="1"/>
          <p:nvPr/>
        </p:nvSpPr>
        <p:spPr>
          <a:xfrm>
            <a:off x="145570" y="1817044"/>
            <a:ext cx="8853938" cy="1754326"/>
          </a:xfrm>
          <a:prstGeom prst="rect">
            <a:avLst/>
          </a:prstGeom>
          <a:noFill/>
        </p:spPr>
        <p:txBody>
          <a:bodyPr wrap="square" rtlCol="0">
            <a:spAutoFit/>
          </a:bodyPr>
          <a:lstStyle/>
          <a:p>
            <a:pPr marL="257175" indent="-257175">
              <a:buFont typeface="Arial" panose="020B0604020202020204" pitchFamily="34" charset="0"/>
              <a:buChar char="•"/>
            </a:pPr>
            <a:r>
              <a:rPr lang="en-US" dirty="0">
                <a:latin typeface="Baskerville Old Face" panose="02020602080505020303" pitchFamily="18" charset="0"/>
              </a:rPr>
              <a:t>NAG is an essential activator for CPS I, the rate-limiting step in the urea cycle. It increases the affinity of CPS I for ATP.</a:t>
            </a:r>
          </a:p>
          <a:p>
            <a:pPr marL="257175" indent="-257175">
              <a:buFont typeface="Arial" panose="020B0604020202020204" pitchFamily="34" charset="0"/>
              <a:buChar char="•"/>
            </a:pPr>
            <a:r>
              <a:rPr lang="en-US" dirty="0">
                <a:latin typeface="Baskerville Old Face" panose="02020602080505020303" pitchFamily="18" charset="0"/>
              </a:rPr>
              <a:t>NAG is synthesized from acetyl CoA and glutamate by </a:t>
            </a:r>
            <a:r>
              <a:rPr lang="en-US" dirty="0" err="1">
                <a:latin typeface="Baskerville Old Face" panose="02020602080505020303" pitchFamily="18" charset="0"/>
              </a:rPr>
              <a:t>Nacetylglutamate</a:t>
            </a:r>
            <a:r>
              <a:rPr lang="en-US" dirty="0">
                <a:latin typeface="Baskerville Old Face" panose="02020602080505020303" pitchFamily="18" charset="0"/>
              </a:rPr>
              <a:t> synthase (NAGS, in a reaction for which arginine is an activator.</a:t>
            </a:r>
          </a:p>
          <a:p>
            <a:pPr marL="257175" indent="-257175">
              <a:buFont typeface="Arial" panose="020B0604020202020204" pitchFamily="34" charset="0"/>
              <a:buChar char="•"/>
            </a:pPr>
            <a:r>
              <a:rPr lang="en-US" dirty="0">
                <a:latin typeface="Baskerville Old Face" panose="02020602080505020303" pitchFamily="18" charset="0"/>
              </a:rPr>
              <a:t>The cycle is also regulated by substrate availability (short-</a:t>
            </a:r>
            <a:r>
              <a:rPr lang="en-US" dirty="0" err="1">
                <a:latin typeface="Baskerville Old Face" panose="02020602080505020303" pitchFamily="18" charset="0"/>
              </a:rPr>
              <a:t>termregulation</a:t>
            </a:r>
            <a:r>
              <a:rPr lang="en-US" dirty="0">
                <a:latin typeface="Baskerville Old Face" panose="02020602080505020303" pitchFamily="18" charset="0"/>
              </a:rPr>
              <a:t>) and enzyme induction (long term).</a:t>
            </a:r>
          </a:p>
        </p:txBody>
      </p:sp>
      <p:sp>
        <p:nvSpPr>
          <p:cNvPr id="6" name="Round Same Side Corner Rectangle 4">
            <a:extLst>
              <a:ext uri="{FF2B5EF4-FFF2-40B4-BE49-F238E27FC236}">
                <a16:creationId xmlns:a16="http://schemas.microsoft.com/office/drawing/2014/main" id="{ECCB04A3-428E-4F2C-87C6-E310C8827BCE}"/>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80644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r>
              <a:rPr lang="en-US" sz="2700" b="1" u="sng" dirty="0">
                <a:latin typeface="Baskerville Old Face" panose="02020602080505020303" pitchFamily="18" charset="0"/>
              </a:rPr>
              <a:t>Urea cycle deficiencies</a:t>
            </a:r>
          </a:p>
        </p:txBody>
      </p:sp>
      <p:sp>
        <p:nvSpPr>
          <p:cNvPr id="9" name="TextBox 8"/>
          <p:cNvSpPr txBox="1"/>
          <p:nvPr/>
        </p:nvSpPr>
        <p:spPr>
          <a:xfrm>
            <a:off x="145570" y="1915043"/>
            <a:ext cx="8853938" cy="2862322"/>
          </a:xfrm>
          <a:prstGeom prst="rect">
            <a:avLst/>
          </a:prstGeom>
          <a:noFill/>
        </p:spPr>
        <p:txBody>
          <a:bodyPr wrap="square" rtlCol="0">
            <a:spAutoFit/>
          </a:bodyPr>
          <a:lstStyle/>
          <a:p>
            <a:pPr marL="257175" indent="-257175">
              <a:buFont typeface="Arial" panose="020B0604020202020204" pitchFamily="34" charset="0"/>
              <a:buChar char="•"/>
            </a:pPr>
            <a:r>
              <a:rPr lang="en-US" dirty="0">
                <a:latin typeface="Baskerville Old Face" panose="02020602080505020303" pitchFamily="18" charset="0"/>
              </a:rPr>
              <a:t>All of the other urea cycle disorders follow an </a:t>
            </a:r>
            <a:r>
              <a:rPr lang="en-US" dirty="0" err="1">
                <a:latin typeface="Baskerville Old Face" panose="02020602080505020303" pitchFamily="18" charset="0"/>
              </a:rPr>
              <a:t>autosomalrecessive</a:t>
            </a:r>
            <a:r>
              <a:rPr lang="en-US" dirty="0">
                <a:latin typeface="Baskerville Old Face" panose="02020602080505020303" pitchFamily="18" charset="0"/>
              </a:rPr>
              <a:t> inheritance pattern.</a:t>
            </a:r>
          </a:p>
          <a:p>
            <a:pPr marL="257175" indent="-257175">
              <a:buFont typeface="Arial" panose="020B0604020202020204" pitchFamily="34" charset="0"/>
              <a:buChar char="•"/>
            </a:pPr>
            <a:r>
              <a:rPr lang="en-US" dirty="0">
                <a:latin typeface="Baskerville Old Face" panose="02020602080505020303" pitchFamily="18" charset="0"/>
              </a:rPr>
              <a:t>In each case, the failure to synthesize urea leads to </a:t>
            </a:r>
            <a:r>
              <a:rPr lang="en-US" dirty="0" err="1">
                <a:latin typeface="Baskerville Old Face" panose="02020602080505020303" pitchFamily="18" charset="0"/>
              </a:rPr>
              <a:t>hyperammonemia</a:t>
            </a:r>
            <a:r>
              <a:rPr lang="en-US" dirty="0">
                <a:latin typeface="Baskerville Old Face" panose="02020602080505020303" pitchFamily="18" charset="0"/>
              </a:rPr>
              <a:t> during the first weeks following birth.</a:t>
            </a:r>
          </a:p>
          <a:p>
            <a:pPr marL="257175" indent="-257175">
              <a:buFont typeface="Arial" panose="020B0604020202020204" pitchFamily="34" charset="0"/>
              <a:buChar char="•"/>
            </a:pPr>
            <a:r>
              <a:rPr lang="en-US" dirty="0">
                <a:latin typeface="Baskerville Old Face" panose="02020602080505020303" pitchFamily="18" charset="0"/>
              </a:rPr>
              <a:t>Combinations of other symptoms common to </a:t>
            </a:r>
            <a:r>
              <a:rPr lang="en-US" dirty="0" err="1">
                <a:latin typeface="Baskerville Old Face" panose="02020602080505020303" pitchFamily="18" charset="0"/>
              </a:rPr>
              <a:t>hyperammonemia</a:t>
            </a:r>
            <a:r>
              <a:rPr lang="en-US" dirty="0">
                <a:latin typeface="Baskerville Old Face" panose="02020602080505020303" pitchFamily="18" charset="0"/>
              </a:rPr>
              <a:t> (tremors, slurred speech, drowsiness, vomiting cerebral edema, blurred vision, intellectual and developmental disability, and in severe </a:t>
            </a:r>
            <a:r>
              <a:rPr lang="en-US" dirty="0" err="1">
                <a:latin typeface="Baskerville Old Face" panose="02020602080505020303" pitchFamily="18" charset="0"/>
              </a:rPr>
              <a:t>hyperammonemia</a:t>
            </a:r>
            <a:r>
              <a:rPr lang="en-US" dirty="0">
                <a:latin typeface="Baskerville Old Face" panose="02020602080505020303" pitchFamily="18" charset="0"/>
              </a:rPr>
              <a:t>, even coma and death) can also be seen in different urea cycle deficiencies.</a:t>
            </a:r>
          </a:p>
          <a:p>
            <a:pPr marL="257175" indent="-257175">
              <a:buFont typeface="Arial" panose="020B0604020202020204" pitchFamily="34" charset="0"/>
              <a:buChar char="•"/>
            </a:pPr>
            <a:r>
              <a:rPr lang="en-US" dirty="0">
                <a:latin typeface="Baskerville Old Face" panose="02020602080505020303" pitchFamily="18" charset="0"/>
              </a:rPr>
              <a:t>Diagnosis is based upon symptoms, laboratory testing, and genetic testing.</a:t>
            </a:r>
          </a:p>
          <a:p>
            <a:pPr marL="257175" indent="-257175">
              <a:buFont typeface="Arial" panose="020B0604020202020204" pitchFamily="34" charset="0"/>
              <a:buChar char="•"/>
            </a:pPr>
            <a:r>
              <a:rPr lang="en-US" dirty="0">
                <a:latin typeface="Baskerville Old Face" panose="02020602080505020303" pitchFamily="18" charset="0"/>
              </a:rPr>
              <a:t>Historically, congenital urea cycle defects have a high morbidity (neurologic manifestations) and mortality</a:t>
            </a:r>
          </a:p>
        </p:txBody>
      </p:sp>
      <p:sp>
        <p:nvSpPr>
          <p:cNvPr id="6" name="Round Same Side Corner Rectangle 4">
            <a:extLst>
              <a:ext uri="{FF2B5EF4-FFF2-40B4-BE49-F238E27FC236}">
                <a16:creationId xmlns:a16="http://schemas.microsoft.com/office/drawing/2014/main" id="{7AA3A223-F619-4EE1-87B1-93718DDEEBEF}"/>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628608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pPr marL="557213" indent="-557213">
              <a:buFont typeface="+mj-lt"/>
              <a:buAutoNum type="arabicPeriod"/>
            </a:pPr>
            <a:r>
              <a:rPr lang="en-US" sz="2700" b="1" u="sng" dirty="0">
                <a:latin typeface="Baskerville Old Face" panose="02020602080505020303" pitchFamily="18" charset="0"/>
              </a:rPr>
              <a:t>Congenital:</a:t>
            </a:r>
          </a:p>
        </p:txBody>
      </p:sp>
      <p:sp>
        <p:nvSpPr>
          <p:cNvPr id="9" name="TextBox 8"/>
          <p:cNvSpPr txBox="1"/>
          <p:nvPr/>
        </p:nvSpPr>
        <p:spPr>
          <a:xfrm>
            <a:off x="145570" y="1915043"/>
            <a:ext cx="8853938" cy="2308324"/>
          </a:xfrm>
          <a:prstGeom prst="rect">
            <a:avLst/>
          </a:prstGeom>
          <a:noFill/>
        </p:spPr>
        <p:txBody>
          <a:bodyPr wrap="square" rtlCol="0">
            <a:spAutoFit/>
          </a:bodyPr>
          <a:lstStyle/>
          <a:p>
            <a:pPr marL="342900" indent="-342900">
              <a:buAutoNum type="alphaLcPeriod"/>
            </a:pPr>
            <a:r>
              <a:rPr lang="en-US" b="1" dirty="0">
                <a:latin typeface="Baskerville Old Face" panose="02020602080505020303" pitchFamily="18" charset="0"/>
              </a:rPr>
              <a:t>Ornithine transcarbamylase deficiency:</a:t>
            </a:r>
          </a:p>
          <a:p>
            <a:pPr marL="257175" indent="-257175">
              <a:buFont typeface="Arial" panose="020B0604020202020204" pitchFamily="34" charset="0"/>
              <a:buChar char="•"/>
            </a:pPr>
            <a:r>
              <a:rPr lang="en-US" dirty="0">
                <a:latin typeface="Baskerville Old Face" panose="02020602080505020303" pitchFamily="18" charset="0"/>
              </a:rPr>
              <a:t>OTC deficiency is the most common urea cycle disorder.</a:t>
            </a:r>
          </a:p>
          <a:p>
            <a:pPr marL="257175" indent="-257175">
              <a:buFont typeface="Arial" panose="020B0604020202020204" pitchFamily="34" charset="0"/>
              <a:buChar char="•"/>
            </a:pPr>
            <a:r>
              <a:rPr lang="en-US" dirty="0">
                <a:latin typeface="Baskerville Old Face" panose="02020602080505020303" pitchFamily="18" charset="0"/>
              </a:rPr>
              <a:t>Specific laboratory test results include a decrease in reaction and the downstream products citrulline and arginine.</a:t>
            </a:r>
          </a:p>
          <a:p>
            <a:pPr marL="257175" indent="-257175">
              <a:buFont typeface="Arial" panose="020B0604020202020204" pitchFamily="34" charset="0"/>
              <a:buChar char="•"/>
            </a:pPr>
            <a:r>
              <a:rPr lang="en-US" dirty="0">
                <a:latin typeface="Baskerville Old Face" panose="02020602080505020303" pitchFamily="18" charset="0"/>
              </a:rPr>
              <a:t>Interestingly, there is also an increase in detectable serum and urinary orotic acid levels. Carbamoyl phosphate, one of the OTC substrates, instead becomes a substrate for pyrimidine biosynthesis, entering into the pathway downstream of the regulatory reaction.</a:t>
            </a:r>
          </a:p>
          <a:p>
            <a:pPr marL="257175" indent="-257175">
              <a:buFont typeface="Arial" panose="020B0604020202020204" pitchFamily="34" charset="0"/>
              <a:buChar char="•"/>
            </a:pPr>
            <a:r>
              <a:rPr lang="en-US" dirty="0">
                <a:latin typeface="Baskerville Old Face" panose="02020602080505020303" pitchFamily="18" charset="0"/>
              </a:rPr>
              <a:t>As a result, orotic acid is an overproduced pyrimidine biosynthesis pathway intermediate.</a:t>
            </a:r>
          </a:p>
        </p:txBody>
      </p:sp>
      <p:sp>
        <p:nvSpPr>
          <p:cNvPr id="6" name="Round Same Side Corner Rectangle 4">
            <a:extLst>
              <a:ext uri="{FF2B5EF4-FFF2-40B4-BE49-F238E27FC236}">
                <a16:creationId xmlns:a16="http://schemas.microsoft.com/office/drawing/2014/main" id="{36DA6E0A-D1BE-4524-B1A4-3A22BA1BAEF8}"/>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867292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pPr marL="557213" indent="-557213">
              <a:buFont typeface="+mj-lt"/>
              <a:buAutoNum type="arabicPeriod"/>
            </a:pPr>
            <a:r>
              <a:rPr lang="en-US" sz="2700" b="1" u="sng" dirty="0">
                <a:latin typeface="Baskerville Old Face" panose="02020602080505020303" pitchFamily="18" charset="0"/>
              </a:rPr>
              <a:t>Congenital:</a:t>
            </a:r>
          </a:p>
        </p:txBody>
      </p:sp>
      <p:sp>
        <p:nvSpPr>
          <p:cNvPr id="9" name="TextBox 8"/>
          <p:cNvSpPr txBox="1"/>
          <p:nvPr/>
        </p:nvSpPr>
        <p:spPr>
          <a:xfrm>
            <a:off x="145570" y="1817044"/>
            <a:ext cx="8853938" cy="3970318"/>
          </a:xfrm>
          <a:prstGeom prst="rect">
            <a:avLst/>
          </a:prstGeom>
          <a:noFill/>
        </p:spPr>
        <p:txBody>
          <a:bodyPr wrap="square" rtlCol="0">
            <a:spAutoFit/>
          </a:bodyPr>
          <a:lstStyle/>
          <a:p>
            <a:r>
              <a:rPr lang="en-US" b="1" dirty="0">
                <a:latin typeface="Baskerville Old Face" panose="02020602080505020303" pitchFamily="18" charset="0"/>
              </a:rPr>
              <a:t>b. </a:t>
            </a:r>
            <a:r>
              <a:rPr lang="en-US" b="1" dirty="0" err="1">
                <a:latin typeface="Baskerville Old Face" panose="02020602080505020303" pitchFamily="18" charset="0"/>
              </a:rPr>
              <a:t>Argininosuccinate</a:t>
            </a:r>
            <a:r>
              <a:rPr lang="en-US" b="1" dirty="0">
                <a:latin typeface="Baskerville Old Face" panose="02020602080505020303" pitchFamily="18" charset="0"/>
              </a:rPr>
              <a:t> </a:t>
            </a:r>
            <a:r>
              <a:rPr lang="en-US" b="1" dirty="0" err="1">
                <a:latin typeface="Baskerville Old Face" panose="02020602080505020303" pitchFamily="18" charset="0"/>
              </a:rPr>
              <a:t>synthetase</a:t>
            </a:r>
            <a:r>
              <a:rPr lang="en-US" b="1" dirty="0">
                <a:latin typeface="Baskerville Old Face" panose="02020602080505020303" pitchFamily="18" charset="0"/>
              </a:rPr>
              <a:t> deficiency</a:t>
            </a:r>
            <a:r>
              <a:rPr lang="en-US" dirty="0">
                <a:latin typeface="Baskerville Old Face" panose="02020602080505020303" pitchFamily="18" charset="0"/>
              </a:rPr>
              <a:t>:</a:t>
            </a:r>
          </a:p>
          <a:p>
            <a:pPr marL="257175" indent="-257175">
              <a:buFont typeface="Arial" panose="020B0604020202020204" pitchFamily="34" charset="0"/>
              <a:buChar char="•"/>
            </a:pPr>
            <a:r>
              <a:rPr lang="en-US" dirty="0">
                <a:latin typeface="Baskerville Old Face" panose="02020602080505020303" pitchFamily="18" charset="0"/>
              </a:rPr>
              <a:t>This deficiency is also referred to as </a:t>
            </a:r>
            <a:r>
              <a:rPr lang="en-US" dirty="0" err="1">
                <a:latin typeface="Baskerville Old Face" panose="02020602080505020303" pitchFamily="18" charset="0"/>
              </a:rPr>
              <a:t>citrullinemia</a:t>
            </a:r>
            <a:r>
              <a:rPr lang="en-US" dirty="0">
                <a:latin typeface="Baskerville Old Face" panose="02020602080505020303" pitchFamily="18" charset="0"/>
              </a:rPr>
              <a:t> type 1, as there is an accumulation of the substrate for the reaction, citrulline, in blood and urine.</a:t>
            </a:r>
          </a:p>
          <a:p>
            <a:pPr marL="257175" indent="-257175">
              <a:buFont typeface="Arial" panose="020B0604020202020204" pitchFamily="34" charset="0"/>
              <a:buChar char="•"/>
            </a:pPr>
            <a:r>
              <a:rPr lang="en-US" dirty="0">
                <a:latin typeface="Baskerville Old Face" panose="02020602080505020303" pitchFamily="18" charset="0"/>
              </a:rPr>
              <a:t>There may be a neonatal acute (classic) form, a milder late-onset form, a form that begins during or after pregnancy, and an asymptomatic form.</a:t>
            </a:r>
          </a:p>
          <a:p>
            <a:pPr marL="257175" indent="-257175">
              <a:buFont typeface="Arial" panose="020B0604020202020204" pitchFamily="34" charset="0"/>
              <a:buChar char="•"/>
            </a:pPr>
            <a:r>
              <a:rPr lang="en-US" dirty="0">
                <a:latin typeface="Baskerville Old Face" panose="02020602080505020303" pitchFamily="18" charset="0"/>
              </a:rPr>
              <a:t>In the neonatal acute form, citrulline can be detected as part of newborn screening.</a:t>
            </a:r>
          </a:p>
          <a:p>
            <a:pPr marL="257175" indent="-257175">
              <a:buFont typeface="Arial" panose="020B0604020202020204" pitchFamily="34" charset="0"/>
              <a:buChar char="•"/>
            </a:pPr>
            <a:r>
              <a:rPr lang="en-US" dirty="0">
                <a:latin typeface="Baskerville Old Face" panose="02020602080505020303" pitchFamily="18" charset="0"/>
              </a:rPr>
              <a:t>This detection is critical to prevent </a:t>
            </a:r>
            <a:r>
              <a:rPr lang="en-US" dirty="0" err="1">
                <a:latin typeface="Baskerville Old Face" panose="02020602080505020303" pitchFamily="18" charset="0"/>
              </a:rPr>
              <a:t>hyperammonemia</a:t>
            </a:r>
            <a:r>
              <a:rPr lang="en-US" dirty="0">
                <a:latin typeface="Baskerville Old Face" panose="02020602080505020303" pitchFamily="18" charset="0"/>
              </a:rPr>
              <a:t> and brain damage.</a:t>
            </a:r>
          </a:p>
          <a:p>
            <a:endParaRPr lang="en-US" dirty="0">
              <a:latin typeface="Baskerville Old Face" panose="02020602080505020303" pitchFamily="18" charset="0"/>
            </a:endParaRPr>
          </a:p>
          <a:p>
            <a:r>
              <a:rPr lang="en-US" b="1" dirty="0">
                <a:latin typeface="Baskerville Old Face" panose="02020602080505020303" pitchFamily="18" charset="0"/>
              </a:rPr>
              <a:t>c. </a:t>
            </a:r>
            <a:r>
              <a:rPr lang="en-US" b="1" dirty="0" err="1">
                <a:latin typeface="Baskerville Old Face" panose="02020602080505020303" pitchFamily="18" charset="0"/>
              </a:rPr>
              <a:t>Argininosuccinate</a:t>
            </a:r>
            <a:r>
              <a:rPr lang="en-US" b="1" dirty="0">
                <a:latin typeface="Baskerville Old Face" panose="02020602080505020303" pitchFamily="18" charset="0"/>
              </a:rPr>
              <a:t> </a:t>
            </a:r>
            <a:r>
              <a:rPr lang="en-US" b="1" dirty="0" err="1">
                <a:latin typeface="Baskerville Old Face" panose="02020602080505020303" pitchFamily="18" charset="0"/>
              </a:rPr>
              <a:t>lyase</a:t>
            </a:r>
            <a:r>
              <a:rPr lang="en-US" b="1" dirty="0">
                <a:latin typeface="Baskerville Old Face" panose="02020602080505020303" pitchFamily="18" charset="0"/>
              </a:rPr>
              <a:t> deficiency</a:t>
            </a:r>
            <a:r>
              <a:rPr lang="en-US" dirty="0">
                <a:latin typeface="Baskerville Old Face" panose="02020602080505020303" pitchFamily="18" charset="0"/>
              </a:rPr>
              <a:t>:</a:t>
            </a:r>
          </a:p>
          <a:p>
            <a:pPr marL="257175" indent="-257175">
              <a:buFont typeface="Arial" panose="020B0604020202020204" pitchFamily="34" charset="0"/>
              <a:buChar char="•"/>
            </a:pPr>
            <a:r>
              <a:rPr lang="en-US" dirty="0">
                <a:latin typeface="Baskerville Old Face" panose="02020602080505020303" pitchFamily="18" charset="0"/>
              </a:rPr>
              <a:t>In </a:t>
            </a:r>
            <a:r>
              <a:rPr lang="en-US" dirty="0" err="1">
                <a:latin typeface="Baskerville Old Face" panose="02020602080505020303" pitchFamily="18" charset="0"/>
              </a:rPr>
              <a:t>argininosuccinate</a:t>
            </a:r>
            <a:r>
              <a:rPr lang="en-US" dirty="0">
                <a:latin typeface="Baskerville Old Face" panose="02020602080505020303" pitchFamily="18" charset="0"/>
              </a:rPr>
              <a:t> </a:t>
            </a:r>
            <a:r>
              <a:rPr lang="en-US" dirty="0" err="1">
                <a:latin typeface="Baskerville Old Face" panose="02020602080505020303" pitchFamily="18" charset="0"/>
              </a:rPr>
              <a:t>lyase</a:t>
            </a:r>
            <a:r>
              <a:rPr lang="en-US" dirty="0">
                <a:latin typeface="Baskerville Old Face" panose="02020602080505020303" pitchFamily="18" charset="0"/>
              </a:rPr>
              <a:t> deficiency, there is an accumulation of the substrate for the reaction, </a:t>
            </a:r>
            <a:r>
              <a:rPr lang="en-US" dirty="0" err="1">
                <a:latin typeface="Baskerville Old Face" panose="02020602080505020303" pitchFamily="18" charset="0"/>
              </a:rPr>
              <a:t>argininosuccinate</a:t>
            </a:r>
            <a:r>
              <a:rPr lang="en-US" dirty="0">
                <a:latin typeface="Baskerville Old Face" panose="02020602080505020303" pitchFamily="18" charset="0"/>
              </a:rPr>
              <a:t>, in the urine, resulting in </a:t>
            </a:r>
            <a:r>
              <a:rPr lang="en-US" dirty="0" err="1">
                <a:latin typeface="Baskerville Old Face" panose="02020602080505020303" pitchFamily="18" charset="0"/>
              </a:rPr>
              <a:t>argininosuccinic</a:t>
            </a:r>
            <a:r>
              <a:rPr lang="en-US" dirty="0">
                <a:latin typeface="Baskerville Old Face" panose="02020602080505020303" pitchFamily="18" charset="0"/>
              </a:rPr>
              <a:t> aciduria.</a:t>
            </a:r>
          </a:p>
          <a:p>
            <a:pPr marL="257175" indent="-257175">
              <a:buFont typeface="Arial" panose="020B0604020202020204" pitchFamily="34" charset="0"/>
              <a:buChar char="•"/>
            </a:pPr>
            <a:r>
              <a:rPr lang="en-US" dirty="0">
                <a:latin typeface="Baskerville Old Face" panose="02020602080505020303" pitchFamily="18" charset="0"/>
              </a:rPr>
              <a:t>This is diagnostic and part of the newborn screening.</a:t>
            </a:r>
          </a:p>
          <a:p>
            <a:pPr marL="257175" indent="-257175">
              <a:buFont typeface="Arial" panose="020B0604020202020204" pitchFamily="34" charset="0"/>
              <a:buChar char="•"/>
            </a:pPr>
            <a:r>
              <a:rPr lang="en-US" dirty="0">
                <a:latin typeface="Baskerville Old Face" panose="02020602080505020303" pitchFamily="18" charset="0"/>
              </a:rPr>
              <a:t>In more severe- and late-onset forms of the deficiency, the aciduria may be associated with neurologic abnormalities, developmental delays, and cognitive impairment.</a:t>
            </a:r>
          </a:p>
        </p:txBody>
      </p:sp>
      <p:sp>
        <p:nvSpPr>
          <p:cNvPr id="6" name="Round Same Side Corner Rectangle 4">
            <a:extLst>
              <a:ext uri="{FF2B5EF4-FFF2-40B4-BE49-F238E27FC236}">
                <a16:creationId xmlns:a16="http://schemas.microsoft.com/office/drawing/2014/main" id="{51249DEE-174C-4EFD-8CEA-3C8A7C584005}"/>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12729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pPr marL="557213" indent="-557213">
              <a:buFont typeface="+mj-lt"/>
              <a:buAutoNum type="arabicPeriod"/>
            </a:pPr>
            <a:r>
              <a:rPr lang="en-US" sz="2700" b="1" u="sng" dirty="0">
                <a:latin typeface="Baskerville Old Face" panose="02020602080505020303" pitchFamily="18" charset="0"/>
              </a:rPr>
              <a:t>Congenital:</a:t>
            </a:r>
          </a:p>
        </p:txBody>
      </p:sp>
      <p:sp>
        <p:nvSpPr>
          <p:cNvPr id="9" name="TextBox 8"/>
          <p:cNvSpPr txBox="1"/>
          <p:nvPr/>
        </p:nvSpPr>
        <p:spPr>
          <a:xfrm>
            <a:off x="145570" y="1817044"/>
            <a:ext cx="8853938" cy="3416320"/>
          </a:xfrm>
          <a:prstGeom prst="rect">
            <a:avLst/>
          </a:prstGeom>
          <a:noFill/>
        </p:spPr>
        <p:txBody>
          <a:bodyPr wrap="square" rtlCol="0">
            <a:spAutoFit/>
          </a:bodyPr>
          <a:lstStyle/>
          <a:p>
            <a:r>
              <a:rPr lang="en-US" b="1" dirty="0">
                <a:latin typeface="Baskerville Old Face" panose="02020602080505020303" pitchFamily="18" charset="0"/>
              </a:rPr>
              <a:t>d. Arginase-I deficiency</a:t>
            </a:r>
            <a:r>
              <a:rPr lang="en-US" dirty="0">
                <a:latin typeface="Baskerville Old Face" panose="02020602080505020303" pitchFamily="18" charset="0"/>
              </a:rPr>
              <a:t>:</a:t>
            </a:r>
          </a:p>
          <a:p>
            <a:pPr marL="257175" indent="-257175">
              <a:buFont typeface="Arial" panose="020B0604020202020204" pitchFamily="34" charset="0"/>
              <a:buChar char="•"/>
            </a:pPr>
            <a:r>
              <a:rPr lang="en-US" dirty="0">
                <a:latin typeface="Baskerville Old Face" panose="02020602080505020303" pitchFamily="18" charset="0"/>
              </a:rPr>
              <a:t>In arginase-I deficiency, there is an accumulation of the substrate for the reaction, arginine, in the blood and urine, and is often referred to as </a:t>
            </a:r>
            <a:r>
              <a:rPr lang="en-US" dirty="0" err="1">
                <a:latin typeface="Baskerville Old Face" panose="02020602080505020303" pitchFamily="18" charset="0"/>
              </a:rPr>
              <a:t>argininemia</a:t>
            </a:r>
            <a:r>
              <a:rPr lang="en-US" dirty="0">
                <a:latin typeface="Baskerville Old Face" panose="02020602080505020303" pitchFamily="18" charset="0"/>
              </a:rPr>
              <a:t> or hyperargininemia.</a:t>
            </a:r>
          </a:p>
          <a:p>
            <a:pPr marL="257175" indent="-257175">
              <a:buFont typeface="Arial" panose="020B0604020202020204" pitchFamily="34" charset="0"/>
              <a:buChar char="•"/>
            </a:pPr>
            <a:r>
              <a:rPr lang="en-US" dirty="0">
                <a:latin typeface="Baskerville Old Face" panose="02020602080505020303" pitchFamily="18" charset="0"/>
              </a:rPr>
              <a:t>The </a:t>
            </a:r>
            <a:r>
              <a:rPr lang="en-US" dirty="0" err="1">
                <a:latin typeface="Baskerville Old Face" panose="02020602080505020303" pitchFamily="18" charset="0"/>
              </a:rPr>
              <a:t>hyperammonemia</a:t>
            </a:r>
            <a:r>
              <a:rPr lang="en-US" dirty="0">
                <a:latin typeface="Baskerville Old Face" panose="02020602080505020303" pitchFamily="18" charset="0"/>
              </a:rPr>
              <a:t> seen with arginase deficiency is often less severe because arginine contains two waste </a:t>
            </a:r>
            <a:r>
              <a:rPr lang="en-US" dirty="0" err="1">
                <a:latin typeface="Baskerville Old Face" panose="02020602080505020303" pitchFamily="18" charset="0"/>
              </a:rPr>
              <a:t>nitrogens</a:t>
            </a:r>
            <a:r>
              <a:rPr lang="en-US" dirty="0">
                <a:latin typeface="Baskerville Old Face" panose="02020602080505020303" pitchFamily="18" charset="0"/>
              </a:rPr>
              <a:t>, and can be excreted in the urine.</a:t>
            </a:r>
          </a:p>
          <a:p>
            <a:pPr marL="257175" indent="-257175">
              <a:buFont typeface="Arial" panose="020B0604020202020204" pitchFamily="34" charset="0"/>
              <a:buChar char="•"/>
            </a:pPr>
            <a:r>
              <a:rPr lang="en-US" dirty="0">
                <a:latin typeface="Baskerville Old Face" panose="02020602080505020303" pitchFamily="18" charset="0"/>
              </a:rPr>
              <a:t>As such, patients with this deficiency may appear to be healthy at birth, and have normal development during the first 1 to 3 years.</a:t>
            </a:r>
          </a:p>
          <a:p>
            <a:pPr marL="257175" indent="-257175">
              <a:buFont typeface="Arial" panose="020B0604020202020204" pitchFamily="34" charset="0"/>
              <a:buChar char="•"/>
            </a:pPr>
            <a:r>
              <a:rPr lang="en-US" dirty="0">
                <a:latin typeface="Baskerville Old Face" panose="02020602080505020303" pitchFamily="18" charset="0"/>
              </a:rPr>
              <a:t>After this, the first symptoms of arginase deficiency may appear with apparent developmental delays, loss of developmental milestones, and intellectual disability.</a:t>
            </a:r>
          </a:p>
          <a:p>
            <a:pPr marL="257175" indent="-257175">
              <a:buFont typeface="Arial" panose="020B0604020202020204" pitchFamily="34" charset="0"/>
              <a:buChar char="•"/>
            </a:pPr>
            <a:r>
              <a:rPr lang="en-US" dirty="0" err="1">
                <a:latin typeface="Baskerville Old Face" panose="02020602080505020303" pitchFamily="18" charset="0"/>
              </a:rPr>
              <a:t>Hyperammonemia</a:t>
            </a:r>
            <a:r>
              <a:rPr lang="en-US" dirty="0">
                <a:latin typeface="Baskerville Old Face" panose="02020602080505020303" pitchFamily="18" charset="0"/>
              </a:rPr>
              <a:t> may be episodic, associated with high-protein meals or periods of stress, such as illness or fasting.</a:t>
            </a:r>
          </a:p>
          <a:p>
            <a:endParaRPr lang="en-US" dirty="0">
              <a:latin typeface="Baskerville Old Face" panose="02020602080505020303" pitchFamily="18" charset="0"/>
            </a:endParaRPr>
          </a:p>
        </p:txBody>
      </p:sp>
      <p:sp>
        <p:nvSpPr>
          <p:cNvPr id="6" name="Round Same Side Corner Rectangle 4">
            <a:extLst>
              <a:ext uri="{FF2B5EF4-FFF2-40B4-BE49-F238E27FC236}">
                <a16:creationId xmlns:a16="http://schemas.microsoft.com/office/drawing/2014/main" id="{09A5D0DD-4A25-407F-A0CA-477EE3594549}"/>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14732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Renal Module</a:t>
            </a:r>
            <a:br>
              <a:rPr lang="en-US" sz="4000" u="sng" dirty="0">
                <a:cs typeface="Times New Roman" pitchFamily="18" charset="0"/>
              </a:rPr>
            </a:br>
            <a:r>
              <a:rPr lang="en-US" sz="3200" u="sng" dirty="0">
                <a:cs typeface="Times New Roman" pitchFamily="18" charset="0"/>
              </a:rPr>
              <a:t>2</a:t>
            </a:r>
            <a:r>
              <a:rPr lang="en-US" sz="3200" u="sng" baseline="30000" dirty="0">
                <a:cs typeface="Times New Roman" pitchFamily="18" charset="0"/>
              </a:rPr>
              <a:t>nd</a:t>
            </a:r>
            <a:r>
              <a:rPr lang="en-US" sz="3200" u="sng" dirty="0">
                <a:cs typeface="Times New Roman" pitchFamily="18" charset="0"/>
              </a:rPr>
              <a:t> </a:t>
            </a:r>
            <a:r>
              <a:rPr lang="en-US" sz="3200" dirty="0">
                <a:cs typeface="Times New Roman" pitchFamily="18" charset="0"/>
              </a:rPr>
              <a:t> Year MBBS(LGIS)</a:t>
            </a:r>
            <a:br>
              <a:rPr lang="en-US" sz="4000" u="sng" dirty="0">
                <a:cs typeface="Times New Roman" pitchFamily="18" charset="0"/>
              </a:rPr>
            </a:br>
            <a:r>
              <a:rPr lang="en-US" sz="4000" b="1" u="sng" dirty="0">
                <a:cs typeface="Times New Roman" pitchFamily="18" charset="0"/>
              </a:rPr>
              <a:t>Urea Cycle</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a:t>
            </a:r>
            <a:r>
              <a:rPr lang="en-US" sz="7200" b="1" dirty="0" err="1">
                <a:cs typeface="Times New Roman" pitchFamily="18" charset="0"/>
              </a:rPr>
              <a:t>Deptt</a:t>
            </a:r>
            <a:r>
              <a:rPr lang="en-US" sz="7200" b="1" dirty="0">
                <a:cs typeface="Times New Roman" pitchFamily="18" charset="0"/>
              </a:rPr>
              <a: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7" name="Picture 6" descr="Close-up of a document with a signature&#10;&#10;AI-generated content may be incorrect.">
            <a:extLst>
              <a:ext uri="{FF2B5EF4-FFF2-40B4-BE49-F238E27FC236}">
                <a16:creationId xmlns:a16="http://schemas.microsoft.com/office/drawing/2014/main" id="{C611DCC9-5AA8-E020-918D-079890AC26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4055474"/>
            <a:ext cx="2514600" cy="1496973"/>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pPr marL="557213" indent="-557213">
              <a:buFont typeface="+mj-lt"/>
              <a:buAutoNum type="arabicPeriod"/>
            </a:pPr>
            <a:r>
              <a:rPr lang="en-US" sz="2700" b="1" u="sng" dirty="0">
                <a:latin typeface="Baskerville Old Face" panose="02020602080505020303" pitchFamily="18" charset="0"/>
              </a:rPr>
              <a:t>Congenital:</a:t>
            </a:r>
          </a:p>
        </p:txBody>
      </p:sp>
      <p:sp>
        <p:nvSpPr>
          <p:cNvPr id="9" name="TextBox 8"/>
          <p:cNvSpPr txBox="1"/>
          <p:nvPr/>
        </p:nvSpPr>
        <p:spPr>
          <a:xfrm>
            <a:off x="145570" y="1817044"/>
            <a:ext cx="8853938" cy="2308324"/>
          </a:xfrm>
          <a:prstGeom prst="rect">
            <a:avLst/>
          </a:prstGeom>
          <a:noFill/>
        </p:spPr>
        <p:txBody>
          <a:bodyPr wrap="square" rtlCol="0">
            <a:spAutoFit/>
          </a:bodyPr>
          <a:lstStyle/>
          <a:p>
            <a:r>
              <a:rPr lang="en-US" b="1" dirty="0">
                <a:latin typeface="Baskerville Old Face" panose="02020602080505020303" pitchFamily="18" charset="0"/>
              </a:rPr>
              <a:t>e. N-</a:t>
            </a:r>
            <a:r>
              <a:rPr lang="en-US" b="1" dirty="0" err="1">
                <a:latin typeface="Baskerville Old Face" panose="02020602080505020303" pitchFamily="18" charset="0"/>
              </a:rPr>
              <a:t>acetylglutamate</a:t>
            </a:r>
            <a:r>
              <a:rPr lang="en-US" b="1" dirty="0">
                <a:latin typeface="Baskerville Old Face" panose="02020602080505020303" pitchFamily="18" charset="0"/>
              </a:rPr>
              <a:t> synthase deficiency:</a:t>
            </a:r>
          </a:p>
          <a:p>
            <a:pPr marL="257175" indent="-257175">
              <a:buFont typeface="Arial" panose="020B0604020202020204" pitchFamily="34" charset="0"/>
              <a:buChar char="•"/>
            </a:pPr>
            <a:r>
              <a:rPr lang="en-US" dirty="0">
                <a:latin typeface="Baskerville Old Face" panose="02020602080505020303" pitchFamily="18" charset="0"/>
              </a:rPr>
              <a:t>Like the </a:t>
            </a:r>
            <a:r>
              <a:rPr lang="en-US" dirty="0" err="1">
                <a:latin typeface="Baskerville Old Face" panose="02020602080505020303" pitchFamily="18" charset="0"/>
              </a:rPr>
              <a:t>aginase</a:t>
            </a:r>
            <a:r>
              <a:rPr lang="en-US" dirty="0">
                <a:latin typeface="Baskerville Old Face" panose="02020602080505020303" pitchFamily="18" charset="0"/>
              </a:rPr>
              <a:t>-I deficiency, a deficiency in NAGS can result in developmental delays and intellectual disability.</a:t>
            </a:r>
          </a:p>
          <a:p>
            <a:pPr marL="257175" indent="-257175">
              <a:buFont typeface="Arial" panose="020B0604020202020204" pitchFamily="34" charset="0"/>
              <a:buChar char="•"/>
            </a:pPr>
            <a:r>
              <a:rPr lang="en-US" dirty="0">
                <a:latin typeface="Baskerville Old Face" panose="02020602080505020303" pitchFamily="18" charset="0"/>
              </a:rPr>
              <a:t>Less severe forms maybe episodic later in life, associated with periods of high-protein meals, stress, or fasting.</a:t>
            </a:r>
          </a:p>
          <a:p>
            <a:pPr marL="257175" indent="-257175">
              <a:buFont typeface="Arial" panose="020B0604020202020204" pitchFamily="34" charset="0"/>
              <a:buChar char="•"/>
            </a:pPr>
            <a:r>
              <a:rPr lang="en-US" dirty="0" err="1">
                <a:latin typeface="Baskerville Old Face" panose="02020602080505020303" pitchFamily="18" charset="0"/>
              </a:rPr>
              <a:t>Carglumic</a:t>
            </a:r>
            <a:r>
              <a:rPr lang="en-US" dirty="0">
                <a:latin typeface="Baskerville Old Face" panose="02020602080505020303" pitchFamily="18" charset="0"/>
              </a:rPr>
              <a:t> acid is an FDA-approved therapy for NAGS deficiency.</a:t>
            </a:r>
          </a:p>
          <a:p>
            <a:pPr marL="257175" indent="-257175">
              <a:buFont typeface="Arial" panose="020B0604020202020204" pitchFamily="34" charset="0"/>
              <a:buChar char="•"/>
            </a:pPr>
            <a:r>
              <a:rPr lang="en-US" dirty="0">
                <a:latin typeface="Baskerville Old Face" panose="02020602080505020303" pitchFamily="18" charset="0"/>
              </a:rPr>
              <a:t>It is a synthetic form of NAG, the positive allosteric activator of carbamoyl phosphate </a:t>
            </a:r>
            <a:r>
              <a:rPr lang="en-US" dirty="0" err="1">
                <a:latin typeface="Baskerville Old Face" panose="02020602080505020303" pitchFamily="18" charset="0"/>
              </a:rPr>
              <a:t>synthetase</a:t>
            </a:r>
            <a:r>
              <a:rPr lang="en-US" dirty="0">
                <a:latin typeface="Baskerville Old Face" panose="02020602080505020303" pitchFamily="18" charset="0"/>
              </a:rPr>
              <a:t> I.</a:t>
            </a:r>
          </a:p>
        </p:txBody>
      </p:sp>
      <p:sp>
        <p:nvSpPr>
          <p:cNvPr id="6" name="Round Same Side Corner Rectangle 4">
            <a:extLst>
              <a:ext uri="{FF2B5EF4-FFF2-40B4-BE49-F238E27FC236}">
                <a16:creationId xmlns:a16="http://schemas.microsoft.com/office/drawing/2014/main" id="{6DDD1129-EA0A-4516-BA6A-814D44AA0D54}"/>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459902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5"/>
            <a:ext cx="6515100" cy="415498"/>
          </a:xfrm>
          <a:prstGeom prst="rect">
            <a:avLst/>
          </a:prstGeom>
          <a:noFill/>
        </p:spPr>
        <p:txBody>
          <a:bodyPr wrap="square" rtlCol="0">
            <a:spAutoFit/>
          </a:bodyPr>
          <a:lstStyle/>
          <a:p>
            <a:r>
              <a:rPr lang="en-US" sz="2100" b="1" u="sng" dirty="0">
                <a:latin typeface="Baskerville Old Face" panose="02020602080505020303" pitchFamily="18" charset="0"/>
              </a:rPr>
              <a:t>Treatment for </a:t>
            </a:r>
            <a:r>
              <a:rPr lang="en-US" sz="2100" b="1" u="sng" dirty="0" err="1">
                <a:latin typeface="Baskerville Old Face" panose="02020602080505020303" pitchFamily="18" charset="0"/>
              </a:rPr>
              <a:t>hyperammonemia</a:t>
            </a:r>
            <a:endParaRPr lang="en-US" sz="2100" b="1" u="sng" dirty="0">
              <a:latin typeface="Baskerville Old Face" panose="02020602080505020303" pitchFamily="18" charset="0"/>
            </a:endParaRPr>
          </a:p>
        </p:txBody>
      </p:sp>
      <p:sp>
        <p:nvSpPr>
          <p:cNvPr id="9" name="TextBox 8"/>
          <p:cNvSpPr txBox="1"/>
          <p:nvPr/>
        </p:nvSpPr>
        <p:spPr>
          <a:xfrm>
            <a:off x="145570" y="1817044"/>
            <a:ext cx="8853938" cy="2862322"/>
          </a:xfrm>
          <a:prstGeom prst="rect">
            <a:avLst/>
          </a:prstGeom>
          <a:noFill/>
        </p:spPr>
        <p:txBody>
          <a:bodyPr wrap="square" rtlCol="0">
            <a:spAutoFit/>
          </a:bodyPr>
          <a:lstStyle/>
          <a:p>
            <a:pPr marL="257175" indent="-257175">
              <a:buFont typeface="Arial" panose="020B0604020202020204" pitchFamily="34" charset="0"/>
              <a:buChar char="•"/>
            </a:pPr>
            <a:r>
              <a:rPr lang="en-US" dirty="0">
                <a:latin typeface="Baskerville Old Face" panose="02020602080505020303" pitchFamily="18" charset="0"/>
              </a:rPr>
              <a:t>Treatment for urea cycle enzyme deficiencies involves both limiting protein intake in the diet in the presence of sufficient calories to prevent protein catabolism, and the removal of excess ammonia in the blood.</a:t>
            </a:r>
          </a:p>
          <a:p>
            <a:pPr marL="257175" indent="-257175">
              <a:buFont typeface="Arial" panose="020B0604020202020204" pitchFamily="34" charset="0"/>
              <a:buChar char="•"/>
            </a:pPr>
            <a:r>
              <a:rPr lang="en-US" dirty="0">
                <a:latin typeface="Baskerville Old Face" panose="02020602080505020303" pitchFamily="18" charset="0"/>
              </a:rPr>
              <a:t>Patients adhere to a low-protein diet, with minimal protein levels needed to maintain good health.</a:t>
            </a:r>
          </a:p>
          <a:p>
            <a:pPr marL="257175" indent="-257175">
              <a:buFont typeface="Arial" panose="020B0604020202020204" pitchFamily="34" charset="0"/>
              <a:buChar char="•"/>
            </a:pPr>
            <a:r>
              <a:rPr lang="en-US" dirty="0">
                <a:latin typeface="Baskerville Old Face" panose="02020602080505020303" pitchFamily="18" charset="0"/>
              </a:rPr>
              <a:t>Drinks with special formulas and/or medical foods can be purchased in which protein levels are tailored to the patient’s needs.</a:t>
            </a:r>
          </a:p>
          <a:p>
            <a:pPr marL="257175" indent="-257175">
              <a:buFont typeface="Arial" panose="020B0604020202020204" pitchFamily="34" charset="0"/>
              <a:buChar char="•"/>
            </a:pPr>
            <a:r>
              <a:rPr lang="en-US" dirty="0">
                <a:latin typeface="Baskerville Old Face" panose="02020602080505020303" pitchFamily="18" charset="0"/>
              </a:rPr>
              <a:t>Nitrogen-scavenging medications, including the aromatic acids benzoate and </a:t>
            </a:r>
            <a:r>
              <a:rPr lang="en-US" dirty="0" err="1">
                <a:latin typeface="Baskerville Old Face" panose="02020602080505020303" pitchFamily="18" charset="0"/>
              </a:rPr>
              <a:t>phenylbutyrate</a:t>
            </a:r>
            <a:r>
              <a:rPr lang="en-US" dirty="0">
                <a:latin typeface="Baskerville Old Face" panose="02020602080505020303" pitchFamily="18" charset="0"/>
              </a:rPr>
              <a:t>, can reduce ammonia levels in the blood.</a:t>
            </a:r>
          </a:p>
          <a:p>
            <a:pPr marL="257175" indent="-257175">
              <a:buFont typeface="Arial" panose="020B0604020202020204" pitchFamily="34" charset="0"/>
              <a:buChar char="•"/>
            </a:pPr>
            <a:r>
              <a:rPr lang="en-US" dirty="0">
                <a:latin typeface="Baskerville Old Face" panose="02020602080505020303" pitchFamily="18" charset="0"/>
              </a:rPr>
              <a:t>Benzoate combines with glycine to form </a:t>
            </a:r>
            <a:r>
              <a:rPr lang="en-US" dirty="0" err="1">
                <a:latin typeface="Baskerville Old Face" panose="02020602080505020303" pitchFamily="18" charset="0"/>
              </a:rPr>
              <a:t>hippurate</a:t>
            </a:r>
            <a:r>
              <a:rPr lang="en-US" dirty="0">
                <a:latin typeface="Baskerville Old Face" panose="02020602080505020303" pitchFamily="18" charset="0"/>
              </a:rPr>
              <a:t>.</a:t>
            </a:r>
          </a:p>
        </p:txBody>
      </p:sp>
      <p:sp>
        <p:nvSpPr>
          <p:cNvPr id="6" name="Round Same Side Corner Rectangle 4">
            <a:extLst>
              <a:ext uri="{FF2B5EF4-FFF2-40B4-BE49-F238E27FC236}">
                <a16:creationId xmlns:a16="http://schemas.microsoft.com/office/drawing/2014/main" id="{880DED34-C066-4063-AF44-950B28A110B1}"/>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87439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5"/>
            <a:ext cx="6515100" cy="415498"/>
          </a:xfrm>
          <a:prstGeom prst="rect">
            <a:avLst/>
          </a:prstGeom>
          <a:noFill/>
        </p:spPr>
        <p:txBody>
          <a:bodyPr wrap="square" rtlCol="0">
            <a:spAutoFit/>
          </a:bodyPr>
          <a:lstStyle/>
          <a:p>
            <a:r>
              <a:rPr lang="en-US" sz="2100" b="1" u="sng" dirty="0">
                <a:latin typeface="Baskerville Old Face" panose="02020602080505020303" pitchFamily="18" charset="0"/>
              </a:rPr>
              <a:t>Treatment for </a:t>
            </a:r>
            <a:r>
              <a:rPr lang="en-US" sz="2100" b="1" u="sng" dirty="0" err="1">
                <a:latin typeface="Baskerville Old Face" panose="02020602080505020303" pitchFamily="18" charset="0"/>
              </a:rPr>
              <a:t>hyperammonemia</a:t>
            </a:r>
            <a:endParaRPr lang="en-US" sz="2100" b="1" u="sng" dirty="0">
              <a:latin typeface="Baskerville Old Face" panose="02020602080505020303" pitchFamily="18" charset="0"/>
            </a:endParaRPr>
          </a:p>
        </p:txBody>
      </p:sp>
      <p:sp>
        <p:nvSpPr>
          <p:cNvPr id="9" name="TextBox 8"/>
          <p:cNvSpPr txBox="1"/>
          <p:nvPr/>
        </p:nvSpPr>
        <p:spPr>
          <a:xfrm>
            <a:off x="145570" y="1817044"/>
            <a:ext cx="8853938" cy="2308324"/>
          </a:xfrm>
          <a:prstGeom prst="rect">
            <a:avLst/>
          </a:prstGeom>
          <a:noFill/>
        </p:spPr>
        <p:txBody>
          <a:bodyPr wrap="square" rtlCol="0">
            <a:spAutoFit/>
          </a:bodyPr>
          <a:lstStyle/>
          <a:p>
            <a:pPr marL="257175" indent="-257175">
              <a:buFont typeface="Arial" panose="020B0604020202020204" pitchFamily="34" charset="0"/>
              <a:buChar char="•"/>
            </a:pPr>
            <a:r>
              <a:rPr lang="en-US" dirty="0">
                <a:latin typeface="Baskerville Old Face" panose="02020602080505020303" pitchFamily="18" charset="0"/>
              </a:rPr>
              <a:t>Phenylbutyrate is converted to </a:t>
            </a:r>
            <a:r>
              <a:rPr lang="en-US" dirty="0" err="1">
                <a:latin typeface="Baskerville Old Face" panose="02020602080505020303" pitchFamily="18" charset="0"/>
              </a:rPr>
              <a:t>phenylacetate</a:t>
            </a:r>
            <a:r>
              <a:rPr lang="en-US" dirty="0">
                <a:latin typeface="Baskerville Old Face" panose="02020602080505020303" pitchFamily="18" charset="0"/>
              </a:rPr>
              <a:t>, and combines with glutamine to form </a:t>
            </a:r>
            <a:r>
              <a:rPr lang="en-US" dirty="0" err="1">
                <a:latin typeface="Baskerville Old Face" panose="02020602080505020303" pitchFamily="18" charset="0"/>
              </a:rPr>
              <a:t>phenylacetylglutamine</a:t>
            </a:r>
            <a:r>
              <a:rPr lang="en-US" dirty="0">
                <a:latin typeface="Baskerville Old Face" panose="02020602080505020303" pitchFamily="18" charset="0"/>
              </a:rPr>
              <a:t>.</a:t>
            </a:r>
          </a:p>
          <a:p>
            <a:pPr marL="257175" indent="-257175">
              <a:buFont typeface="Arial" panose="020B0604020202020204" pitchFamily="34" charset="0"/>
              <a:buChar char="•"/>
            </a:pPr>
            <a:r>
              <a:rPr lang="en-US" dirty="0">
                <a:latin typeface="Baskerville Old Face" panose="02020602080505020303" pitchFamily="18" charset="0"/>
              </a:rPr>
              <a:t>Both end products, </a:t>
            </a:r>
            <a:r>
              <a:rPr lang="en-US" dirty="0" err="1">
                <a:latin typeface="Baskerville Old Face" panose="02020602080505020303" pitchFamily="18" charset="0"/>
              </a:rPr>
              <a:t>hippurate</a:t>
            </a:r>
            <a:r>
              <a:rPr lang="en-US" dirty="0">
                <a:latin typeface="Baskerville Old Face" panose="02020602080505020303" pitchFamily="18" charset="0"/>
              </a:rPr>
              <a:t> and </a:t>
            </a:r>
            <a:r>
              <a:rPr lang="en-US" dirty="0" err="1">
                <a:latin typeface="Baskerville Old Face" panose="02020602080505020303" pitchFamily="18" charset="0"/>
              </a:rPr>
              <a:t>phenylacetylglutamine</a:t>
            </a:r>
            <a:r>
              <a:rPr lang="en-US" dirty="0">
                <a:latin typeface="Baskerville Old Face" panose="02020602080505020303" pitchFamily="18" charset="0"/>
              </a:rPr>
              <a:t>, are readily excreted in the urine. The combined excretion of glycine and glutamine, and their subsequent biosynthesis, effectively lowers ammonia levels and the potential for </a:t>
            </a:r>
            <a:r>
              <a:rPr lang="en-US" dirty="0" err="1">
                <a:latin typeface="Baskerville Old Face" panose="02020602080505020303" pitchFamily="18" charset="0"/>
              </a:rPr>
              <a:t>hyperammonemia</a:t>
            </a:r>
            <a:r>
              <a:rPr lang="en-US" dirty="0">
                <a:latin typeface="Baskerville Old Face" panose="02020602080505020303" pitchFamily="18" charset="0"/>
              </a:rPr>
              <a:t>.</a:t>
            </a:r>
          </a:p>
          <a:p>
            <a:pPr marL="257175" indent="-257175">
              <a:buFont typeface="Arial" panose="020B0604020202020204" pitchFamily="34" charset="0"/>
              <a:buChar char="•"/>
            </a:pPr>
            <a:r>
              <a:rPr lang="en-US" dirty="0">
                <a:latin typeface="Baskerville Old Face" panose="02020602080505020303" pitchFamily="18" charset="0"/>
              </a:rPr>
              <a:t>During severe </a:t>
            </a:r>
            <a:r>
              <a:rPr lang="en-US" dirty="0" err="1">
                <a:latin typeface="Baskerville Old Face" panose="02020602080505020303" pitchFamily="18" charset="0"/>
              </a:rPr>
              <a:t>hyperammonemia</a:t>
            </a:r>
            <a:r>
              <a:rPr lang="en-US" dirty="0">
                <a:latin typeface="Baskerville Old Face" panose="02020602080505020303" pitchFamily="18" charset="0"/>
              </a:rPr>
              <a:t>, patients may also require dialysis, intravenous fluids, or other treatments to quickly reduce blood ammonia levels and prevent permanent brain damage.</a:t>
            </a:r>
          </a:p>
        </p:txBody>
      </p:sp>
      <p:pic>
        <p:nvPicPr>
          <p:cNvPr id="4" name="Picture 3">
            <a:extLst>
              <a:ext uri="{FF2B5EF4-FFF2-40B4-BE49-F238E27FC236}">
                <a16:creationId xmlns:a16="http://schemas.microsoft.com/office/drawing/2014/main" id="{21D8BA57-8BB8-1755-619F-64CB6631AB96}"/>
              </a:ext>
            </a:extLst>
          </p:cNvPr>
          <p:cNvPicPr>
            <a:picLocks noChangeAspect="1"/>
          </p:cNvPicPr>
          <p:nvPr/>
        </p:nvPicPr>
        <p:blipFill>
          <a:blip r:embed="rId2"/>
          <a:stretch>
            <a:fillRect/>
          </a:stretch>
        </p:blipFill>
        <p:spPr>
          <a:xfrm>
            <a:off x="7968343" y="996039"/>
            <a:ext cx="743971" cy="523756"/>
          </a:xfrm>
          <a:prstGeom prst="rect">
            <a:avLst/>
          </a:prstGeom>
        </p:spPr>
      </p:pic>
      <p:sp>
        <p:nvSpPr>
          <p:cNvPr id="5" name="Rounded Rectangle 4"/>
          <p:cNvSpPr/>
          <p:nvPr/>
        </p:nvSpPr>
        <p:spPr>
          <a:xfrm>
            <a:off x="31811" y="880439"/>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schemeClr val="tx1"/>
                </a:solidFill>
              </a:rPr>
              <a:t>Core Concept</a:t>
            </a:r>
          </a:p>
        </p:txBody>
      </p:sp>
      <p:sp>
        <p:nvSpPr>
          <p:cNvPr id="6" name="Round Same Side Corner Rectangle 4">
            <a:extLst>
              <a:ext uri="{FF2B5EF4-FFF2-40B4-BE49-F238E27FC236}">
                <a16:creationId xmlns:a16="http://schemas.microsoft.com/office/drawing/2014/main" id="{833EA085-59CC-42CE-A19F-A9BED8FC1EE6}"/>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60582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a:p>
        </p:txBody>
      </p:sp>
      <p:sp>
        <p:nvSpPr>
          <p:cNvPr id="4" name="Round Same Side Corner Rectangle 4"/>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
        <p:nvSpPr>
          <p:cNvPr id="7" name="Title 2"/>
          <p:cNvSpPr txBox="1">
            <a:spLocks/>
          </p:cNvSpPr>
          <p:nvPr/>
        </p:nvSpPr>
        <p:spPr>
          <a:xfrm>
            <a:off x="152401" y="5175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pic>
        <p:nvPicPr>
          <p:cNvPr id="9" name="Content Placeholder 3">
            <a:extLst>
              <a:ext uri="{FF2B5EF4-FFF2-40B4-BE49-F238E27FC236}">
                <a16:creationId xmlns:a16="http://schemas.microsoft.com/office/drawing/2014/main" id="{7EA90E55-39EE-42F0-ADF6-8BF21E64238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4662" y="718375"/>
            <a:ext cx="8194675" cy="5638800"/>
          </a:xfrm>
        </p:spPr>
      </p:pic>
    </p:spTree>
    <p:extLst>
      <p:ext uri="{BB962C8B-B14F-4D97-AF65-F5344CB8AC3E}">
        <p14:creationId xmlns:p14="http://schemas.microsoft.com/office/powerpoint/2010/main" val="134177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
        <p:nvSpPr>
          <p:cNvPr id="7"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Clinical Correlates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24</a:t>
            </a:fld>
            <a:endParaRPr lang="en-US"/>
          </a:p>
        </p:txBody>
      </p:sp>
      <p:pic>
        <p:nvPicPr>
          <p:cNvPr id="6" name="Picture 5">
            <a:extLst>
              <a:ext uri="{FF2B5EF4-FFF2-40B4-BE49-F238E27FC236}">
                <a16:creationId xmlns:a16="http://schemas.microsoft.com/office/drawing/2014/main" id="{C1EEF674-A5DB-4C48-94F4-519122429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19201"/>
            <a:ext cx="7829550" cy="5273671"/>
          </a:xfrm>
          <a:prstGeom prst="rect">
            <a:avLst/>
          </a:prstGeom>
        </p:spPr>
      </p:pic>
    </p:spTree>
    <p:extLst>
      <p:ext uri="{BB962C8B-B14F-4D97-AF65-F5344CB8AC3E}">
        <p14:creationId xmlns:p14="http://schemas.microsoft.com/office/powerpoint/2010/main" val="3274749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6"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solidFill>
                <a:srgbClr val="0070C0"/>
              </a:solidFill>
              <a:latin typeface="+mn-lt"/>
            </a:endParaRPr>
          </a:p>
        </p:txBody>
      </p:sp>
      <p:sp>
        <p:nvSpPr>
          <p:cNvPr id="8" name="Content Placeholder 5"/>
          <p:cNvSpPr txBox="1">
            <a:spLocks/>
          </p:cNvSpPr>
          <p:nvPr/>
        </p:nvSpPr>
        <p:spPr>
          <a:xfrm>
            <a:off x="776514" y="1429656"/>
            <a:ext cx="7886700" cy="4957762"/>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Family Medicine plays important role in following manner:</a:t>
            </a:r>
          </a:p>
          <a:p>
            <a:r>
              <a:rPr lang="en-US" sz="3200" dirty="0"/>
              <a:t>Diagnosis</a:t>
            </a:r>
          </a:p>
          <a:p>
            <a:endParaRPr lang="en-US" sz="3200" dirty="0"/>
          </a:p>
          <a:p>
            <a:r>
              <a:rPr lang="en-US" sz="3200" dirty="0"/>
              <a:t>Education</a:t>
            </a:r>
          </a:p>
          <a:p>
            <a:pPr marL="0" indent="0">
              <a:buNone/>
            </a:pPr>
            <a:r>
              <a:rPr lang="en-US" sz="3200" dirty="0"/>
              <a:t> </a:t>
            </a:r>
          </a:p>
          <a:p>
            <a:r>
              <a:rPr lang="en-US" sz="3200" dirty="0"/>
              <a:t>Dietary Guidance</a:t>
            </a:r>
          </a:p>
          <a:p>
            <a:endParaRPr lang="en-US" sz="3200" dirty="0"/>
          </a:p>
          <a:p>
            <a:r>
              <a:rPr lang="en-US" sz="3200" dirty="0"/>
              <a:t>Monitoring</a:t>
            </a:r>
          </a:p>
          <a:p>
            <a:endParaRPr lang="en-US" sz="3200" dirty="0"/>
          </a:p>
          <a:p>
            <a:r>
              <a:rPr lang="en-US" sz="3200" dirty="0"/>
              <a:t>Refer to Specialists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7" name="Round Same Side Corner Rectangle 4"/>
          <p:cNvSpPr/>
          <p:nvPr/>
        </p:nvSpPr>
        <p:spPr>
          <a:xfrm>
            <a:off x="6477000" y="-21771"/>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Family Medicine</a:t>
            </a:r>
            <a:endParaRPr lang="en-GB" sz="2300" kern="1200" dirty="0">
              <a:solidFill>
                <a:schemeClr val="tx1"/>
              </a:solidFill>
            </a:endParaRPr>
          </a:p>
        </p:txBody>
      </p:sp>
    </p:spTree>
    <p:extLst>
      <p:ext uri="{BB962C8B-B14F-4D97-AF65-F5344CB8AC3E}">
        <p14:creationId xmlns:p14="http://schemas.microsoft.com/office/powerpoint/2010/main" val="427112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26</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(The Disease)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27</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087DE6-805A-8CDD-99E3-6BC9318DC8CF}"/>
              </a:ext>
            </a:extLst>
          </p:cNvPr>
          <p:cNvSpPr>
            <a:spLocks noGrp="1"/>
          </p:cNvSpPr>
          <p:nvPr>
            <p:ph idx="1"/>
          </p:nvPr>
        </p:nvSpPr>
        <p:spPr>
          <a:xfrm>
            <a:off x="609600" y="1417638"/>
            <a:ext cx="8077200" cy="5211762"/>
          </a:xfrm>
        </p:spPr>
        <p:txBody>
          <a:bodyPr>
            <a:normAutofit/>
          </a:bodyPr>
          <a:lstStyle/>
          <a:p>
            <a:pPr marL="0" indent="0" algn="just" fontAlgn="base">
              <a:lnSpc>
                <a:spcPct val="80000"/>
              </a:lnSpc>
              <a:buNone/>
            </a:pPr>
            <a:r>
              <a:rPr lang="en-US" sz="2400" b="1" dirty="0"/>
              <a:t>https://www.researchgate.net/publication/346506005_Hyperammonemia</a:t>
            </a:r>
          </a:p>
          <a:p>
            <a:pPr marL="0" indent="0" algn="just" fontAlgn="base">
              <a:lnSpc>
                <a:spcPct val="80000"/>
              </a:lnSpc>
              <a:buNone/>
            </a:pPr>
            <a:endParaRPr lang="en-US" sz="3400" dirty="0"/>
          </a:p>
        </p:txBody>
      </p:sp>
      <p:sp>
        <p:nvSpPr>
          <p:cNvPr id="4" name="Slide Number Placeholder 3">
            <a:extLst>
              <a:ext uri="{FF2B5EF4-FFF2-40B4-BE49-F238E27FC236}">
                <a16:creationId xmlns:a16="http://schemas.microsoft.com/office/drawing/2014/main" id="{FDBE0D25-ADB4-8987-C4D3-95F837C0DB38}"/>
              </a:ext>
            </a:extLst>
          </p:cNvPr>
          <p:cNvSpPr>
            <a:spLocks noGrp="1"/>
          </p:cNvSpPr>
          <p:nvPr>
            <p:ph type="sldNum" sz="quarter" idx="12"/>
          </p:nvPr>
        </p:nvSpPr>
        <p:spPr/>
        <p:txBody>
          <a:bodyPr/>
          <a:lstStyle/>
          <a:p>
            <a:fld id="{B6F15528-21DE-4FAA-801E-634DDDAF4B2B}" type="slidenum">
              <a:rPr lang="en-US" smtClean="0"/>
              <a:pPr/>
              <a:t>28</a:t>
            </a:fld>
            <a:endParaRPr lang="en-US" dirty="0"/>
          </a:p>
        </p:txBody>
      </p:sp>
      <p:sp>
        <p:nvSpPr>
          <p:cNvPr id="7" name="TextBox 6">
            <a:extLst>
              <a:ext uri="{FF2B5EF4-FFF2-40B4-BE49-F238E27FC236}">
                <a16:creationId xmlns:a16="http://schemas.microsoft.com/office/drawing/2014/main" id="{F4649901-8A76-AFFC-D104-178155CDB328}"/>
              </a:ext>
            </a:extLst>
          </p:cNvPr>
          <p:cNvSpPr txBox="1"/>
          <p:nvPr/>
        </p:nvSpPr>
        <p:spPr>
          <a:xfrm>
            <a:off x="-838200" y="115568"/>
            <a:ext cx="44958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Spiral Integration</a:t>
            </a:r>
            <a:endParaRPr lang="en-GB" sz="2000" kern="1200" dirty="0">
              <a:solidFill>
                <a:schemeClr val="tx1"/>
              </a:solidFill>
            </a:endParaRPr>
          </a:p>
        </p:txBody>
      </p:sp>
      <p:sp>
        <p:nvSpPr>
          <p:cNvPr id="9" name="TextBox 8">
            <a:extLst>
              <a:ext uri="{FF2B5EF4-FFF2-40B4-BE49-F238E27FC236}">
                <a16:creationId xmlns:a16="http://schemas.microsoft.com/office/drawing/2014/main" id="{FBE09D10-BBEE-691E-43CC-70B3D6DF4A52}"/>
              </a:ext>
            </a:extLst>
          </p:cNvPr>
          <p:cNvSpPr txBox="1"/>
          <p:nvPr/>
        </p:nvSpPr>
        <p:spPr>
          <a:xfrm>
            <a:off x="5327904" y="76200"/>
            <a:ext cx="4578096"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Research Article</a:t>
            </a:r>
            <a:endParaRPr lang="en-GB" sz="2000" kern="1200" dirty="0">
              <a:solidFill>
                <a:schemeClr val="tx1"/>
              </a:solidFill>
            </a:endParaRPr>
          </a:p>
        </p:txBody>
      </p:sp>
      <p:pic>
        <p:nvPicPr>
          <p:cNvPr id="8" name="Picture 7">
            <a:extLst>
              <a:ext uri="{FF2B5EF4-FFF2-40B4-BE49-F238E27FC236}">
                <a16:creationId xmlns:a16="http://schemas.microsoft.com/office/drawing/2014/main" id="{C52FA9C8-AC9E-4B16-BC95-A147524C6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514600"/>
            <a:ext cx="7924800" cy="3962400"/>
          </a:xfrm>
          <a:prstGeom prst="rect">
            <a:avLst/>
          </a:prstGeom>
        </p:spPr>
      </p:pic>
    </p:spTree>
    <p:extLst>
      <p:ext uri="{BB962C8B-B14F-4D97-AF65-F5344CB8AC3E}">
        <p14:creationId xmlns:p14="http://schemas.microsoft.com/office/powerpoint/2010/main" val="403311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77743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8</a:t>
            </a:r>
            <a:r>
              <a:rPr lang="en-US" sz="2800" baseline="30000" dirty="0"/>
              <a:t>th</a:t>
            </a:r>
            <a:r>
              <a:rPr lang="en-US" sz="2800" dirty="0"/>
              <a:t> Edition, Chap , pages  - </a:t>
            </a:r>
          </a:p>
          <a:p>
            <a:r>
              <a:rPr lang="en-US" sz="2800" dirty="0"/>
              <a:t>Harper’s Illustrated Biochemistry 32</a:t>
            </a:r>
            <a:r>
              <a:rPr lang="en-US" sz="2800" baseline="30000" dirty="0"/>
              <a:t>nd</a:t>
            </a:r>
            <a:r>
              <a:rPr lang="en-US" sz="2800" dirty="0"/>
              <a:t> Edition, Chap , pages  – </a:t>
            </a:r>
          </a:p>
          <a:p>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915695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36900" indent="0">
              <a:buNone/>
            </a:pPr>
            <a:endParaRPr lang="en-US" sz="2400" b="1" dirty="0"/>
          </a:p>
          <a:p>
            <a:pPr marL="36900" indent="0">
              <a:buNone/>
            </a:pPr>
            <a:r>
              <a:rPr lang="en-US" sz="2400" b="1" dirty="0"/>
              <a:t>At the end of the lecture, students will be able to:</a:t>
            </a:r>
          </a:p>
          <a:p>
            <a:pPr marL="379800" indent="-342900"/>
            <a:r>
              <a:rPr lang="en-US" sz="2400" dirty="0"/>
              <a:t>DISCUSS  the Urea cycle</a:t>
            </a:r>
          </a:p>
          <a:p>
            <a:pPr marL="379800" indent="-342900"/>
            <a:r>
              <a:rPr lang="en-US" sz="2400" dirty="0"/>
              <a:t>Describe Its reactions and regulation</a:t>
            </a:r>
          </a:p>
          <a:p>
            <a:pPr marL="379800" indent="-342900"/>
            <a:r>
              <a:rPr lang="en-US" sz="2400" dirty="0"/>
              <a:t>Elaborate the Deficiencies of the urea cycle</a:t>
            </a:r>
          </a:p>
          <a:p>
            <a:pPr marL="0" indent="0" algn="just">
              <a:buNone/>
            </a:pP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9"/>
            <a:ext cx="6515100" cy="507831"/>
          </a:xfrm>
          <a:prstGeom prst="rect">
            <a:avLst/>
          </a:prstGeom>
          <a:noFill/>
        </p:spPr>
        <p:txBody>
          <a:bodyPr wrap="square" rtlCol="0">
            <a:spAutoFit/>
          </a:bodyPr>
          <a:lstStyle/>
          <a:p>
            <a:r>
              <a:rPr lang="en-US" sz="2700" b="1" u="sng" dirty="0">
                <a:latin typeface="Baskerville Old Face" panose="02020602080505020303" pitchFamily="18" charset="0"/>
              </a:rPr>
              <a:t>Functions of proteins</a:t>
            </a:r>
          </a:p>
        </p:txBody>
      </p:sp>
      <p:sp>
        <p:nvSpPr>
          <p:cNvPr id="9" name="TextBox 8"/>
          <p:cNvSpPr txBox="1"/>
          <p:nvPr/>
        </p:nvSpPr>
        <p:spPr>
          <a:xfrm>
            <a:off x="145570" y="1868850"/>
            <a:ext cx="8853938" cy="3462486"/>
          </a:xfrm>
          <a:prstGeom prst="rect">
            <a:avLst/>
          </a:prstGeom>
          <a:noFill/>
        </p:spPr>
        <p:txBody>
          <a:bodyPr wrap="square" rtlCol="0">
            <a:spAutoFit/>
          </a:bodyPr>
          <a:lstStyle/>
          <a:p>
            <a:r>
              <a:rPr lang="en-US" sz="2100" dirty="0">
                <a:latin typeface="Baskerville Old Face" panose="02020602080505020303" pitchFamily="18" charset="0"/>
              </a:rPr>
              <a:t>In Cell Membrane, proteins perform the following functions:</a:t>
            </a:r>
          </a:p>
          <a:p>
            <a:pPr marL="257175" indent="-257175">
              <a:buFont typeface="Arial" panose="020B0604020202020204" pitchFamily="34" charset="0"/>
              <a:buChar char="•"/>
            </a:pPr>
            <a:r>
              <a:rPr lang="en-US" dirty="0">
                <a:latin typeface="Baskerville Old Face" panose="02020602080505020303" pitchFamily="18" charset="0"/>
              </a:rPr>
              <a:t>Membrane proteins can allow hydrophilic molecules to pass through the cell membrane.</a:t>
            </a:r>
          </a:p>
          <a:p>
            <a:pPr marL="257175" indent="-257175">
              <a:buFont typeface="Arial" panose="020B0604020202020204" pitchFamily="34" charset="0"/>
              <a:buChar char="•"/>
            </a:pPr>
            <a:r>
              <a:rPr lang="en-US" dirty="0">
                <a:latin typeface="Baskerville Old Face" panose="02020602080505020303" pitchFamily="18" charset="0"/>
              </a:rPr>
              <a:t>Some membrane proteins can feature a binding site called receptors. These binding sites are characterized by specific shapes that match the shape of a chemical messenger</a:t>
            </a:r>
          </a:p>
          <a:p>
            <a:pPr marL="257175" indent="-257175">
              <a:buFont typeface="Arial" panose="020B0604020202020204" pitchFamily="34" charset="0"/>
              <a:buChar char="•"/>
            </a:pPr>
            <a:r>
              <a:rPr lang="en-US" dirty="0">
                <a:latin typeface="Baskerville Old Face" panose="02020602080505020303" pitchFamily="18" charset="0"/>
              </a:rPr>
              <a:t>Another important function of membrane proteins is the identification and recognition between cells</a:t>
            </a:r>
          </a:p>
          <a:p>
            <a:pPr marL="257175" indent="-257175">
              <a:buFont typeface="Arial" panose="020B0604020202020204" pitchFamily="34" charset="0"/>
              <a:buChar char="•"/>
            </a:pPr>
            <a:r>
              <a:rPr lang="en-US" dirty="0">
                <a:latin typeface="Baskerville Old Face" panose="02020602080505020303" pitchFamily="18" charset="0"/>
              </a:rPr>
              <a:t>Enzymes and polypeptide hormones regulate metabolism in the body</a:t>
            </a:r>
          </a:p>
          <a:p>
            <a:pPr marL="257175" indent="-257175">
              <a:buFont typeface="Arial" panose="020B0604020202020204" pitchFamily="34" charset="0"/>
              <a:buChar char="•"/>
            </a:pPr>
            <a:r>
              <a:rPr lang="en-US" dirty="0">
                <a:latin typeface="Baskerville Old Face" panose="02020602080505020303" pitchFamily="18" charset="0"/>
              </a:rPr>
              <a:t>Contractile proteins in muscle permit movement</a:t>
            </a:r>
          </a:p>
          <a:p>
            <a:pPr marL="257175" indent="-257175">
              <a:buFont typeface="Arial" panose="020B0604020202020204" pitchFamily="34" charset="0"/>
              <a:buChar char="•"/>
            </a:pPr>
            <a:r>
              <a:rPr lang="en-US" dirty="0">
                <a:latin typeface="Baskerville Old Face" panose="02020602080505020303" pitchFamily="18" charset="0"/>
              </a:rPr>
              <a:t>In bone, the protein collagen forms a framework for the deposition of calcium phosphate crystals.</a:t>
            </a:r>
          </a:p>
          <a:p>
            <a:pPr marL="257175" indent="-257175">
              <a:buFont typeface="Arial" panose="020B0604020202020204" pitchFamily="34" charset="0"/>
              <a:buChar char="•"/>
            </a:pPr>
            <a:r>
              <a:rPr lang="en-US" dirty="0">
                <a:latin typeface="Baskerville Old Face" panose="02020602080505020303" pitchFamily="18" charset="0"/>
              </a:rPr>
              <a:t>Immunoglobulins fight infectious bacteria and viruses</a:t>
            </a:r>
          </a:p>
          <a:p>
            <a:pPr marL="257175" indent="-257175">
              <a:buFont typeface="Arial" panose="020B0604020202020204" pitchFamily="34" charset="0"/>
              <a:buChar char="•"/>
            </a:pPr>
            <a:r>
              <a:rPr lang="en-US" dirty="0">
                <a:latin typeface="Baskerville Old Face" panose="02020602080505020303" pitchFamily="18" charset="0"/>
              </a:rPr>
              <a:t>In the blood stream, proteins like hemoglobin and plasma albumin shuttle molecules</a:t>
            </a:r>
          </a:p>
        </p:txBody>
      </p:sp>
      <p:sp>
        <p:nvSpPr>
          <p:cNvPr id="5" name="Round Same Side Corner Rectangle 4">
            <a:extLst>
              <a:ext uri="{FF2B5EF4-FFF2-40B4-BE49-F238E27FC236}">
                <a16:creationId xmlns:a16="http://schemas.microsoft.com/office/drawing/2014/main" id="{290EC353-05CA-4EE2-9429-6C5B3F9F869B}"/>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69969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9"/>
            <a:ext cx="6515100" cy="507831"/>
          </a:xfrm>
          <a:prstGeom prst="rect">
            <a:avLst/>
          </a:prstGeom>
          <a:noFill/>
        </p:spPr>
        <p:txBody>
          <a:bodyPr wrap="square" rtlCol="0">
            <a:spAutoFit/>
          </a:bodyPr>
          <a:lstStyle/>
          <a:p>
            <a:pPr algn="ctr"/>
            <a:r>
              <a:rPr lang="en-US" sz="2700" b="1" u="sng" dirty="0">
                <a:latin typeface="Baskerville Old Face" panose="02020602080505020303" pitchFamily="18" charset="0"/>
              </a:rPr>
              <a:t>UREA CYCLE</a:t>
            </a:r>
          </a:p>
        </p:txBody>
      </p:sp>
      <p:sp>
        <p:nvSpPr>
          <p:cNvPr id="9" name="TextBox 8"/>
          <p:cNvSpPr txBox="1"/>
          <p:nvPr/>
        </p:nvSpPr>
        <p:spPr>
          <a:xfrm>
            <a:off x="145570" y="1868850"/>
            <a:ext cx="8853938"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Baskerville Old Face" panose="02020602080505020303" pitchFamily="18" charset="0"/>
              </a:rPr>
              <a:t>Urea is the major disposal form of amino groups derived from amino acids and accounts for 90% of the nitrogen-containing components of urine.</a:t>
            </a:r>
          </a:p>
          <a:p>
            <a:pPr marL="342900" indent="-342900">
              <a:buFont typeface="Arial" panose="020B0604020202020204" pitchFamily="34" charset="0"/>
              <a:buChar char="•"/>
            </a:pPr>
            <a:r>
              <a:rPr lang="en-US" sz="2400" dirty="0">
                <a:latin typeface="Baskerville Old Face" panose="02020602080505020303" pitchFamily="18" charset="0"/>
              </a:rPr>
              <a:t>One nitrogen of the urea molecule is supplied by free ammonia and the other nitrogen by aspartate.</a:t>
            </a:r>
          </a:p>
          <a:p>
            <a:pPr marL="342900" indent="-342900">
              <a:buFont typeface="Arial" panose="020B0604020202020204" pitchFamily="34" charset="0"/>
              <a:buChar char="•"/>
            </a:pPr>
            <a:r>
              <a:rPr lang="en-US" sz="2400" dirty="0">
                <a:latin typeface="Baskerville Old Face" panose="02020602080505020303" pitchFamily="18" charset="0"/>
              </a:rPr>
              <a:t>The carbon and oxygen of urea are derived from CO2 (as HCO3−). Urea is produced by the liver and then is transported in the blood (blood urea nitrogen) to the kidneys for excretion in the urine.</a:t>
            </a:r>
          </a:p>
        </p:txBody>
      </p:sp>
      <p:sp>
        <p:nvSpPr>
          <p:cNvPr id="6" name="Round Same Side Corner Rectangle 4">
            <a:extLst>
              <a:ext uri="{FF2B5EF4-FFF2-40B4-BE49-F238E27FC236}">
                <a16:creationId xmlns:a16="http://schemas.microsoft.com/office/drawing/2014/main" id="{B007D4B8-3638-4BB5-984B-91FC1230BD5D}"/>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30805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923330"/>
          </a:xfrm>
          <a:prstGeom prst="rect">
            <a:avLst/>
          </a:prstGeom>
          <a:noFill/>
        </p:spPr>
        <p:txBody>
          <a:bodyPr wrap="square" rtlCol="0">
            <a:spAutoFit/>
          </a:bodyPr>
          <a:lstStyle/>
          <a:p>
            <a:pPr algn="ctr"/>
            <a:r>
              <a:rPr lang="en-US" sz="2700" b="1" u="sng" dirty="0">
                <a:latin typeface="Baskerville Old Face" panose="02020602080505020303" pitchFamily="18" charset="0"/>
              </a:rPr>
              <a:t>Reactions of the Urea Cycle</a:t>
            </a:r>
          </a:p>
          <a:p>
            <a:pPr algn="ctr"/>
            <a:endParaRPr lang="en-US" sz="2700" b="1" u="sng" dirty="0">
              <a:latin typeface="Baskerville Old Face" panose="02020602080505020303" pitchFamily="18" charset="0"/>
            </a:endParaRPr>
          </a:p>
        </p:txBody>
      </p:sp>
      <p:sp>
        <p:nvSpPr>
          <p:cNvPr id="9" name="TextBox 8"/>
          <p:cNvSpPr txBox="1"/>
          <p:nvPr/>
        </p:nvSpPr>
        <p:spPr>
          <a:xfrm>
            <a:off x="145570" y="1868850"/>
            <a:ext cx="8853938" cy="1569660"/>
          </a:xfrm>
          <a:prstGeom prst="rect">
            <a:avLst/>
          </a:prstGeom>
          <a:noFill/>
        </p:spPr>
        <p:txBody>
          <a:bodyPr wrap="square" rtlCol="0">
            <a:spAutoFit/>
          </a:bodyPr>
          <a:lstStyle/>
          <a:p>
            <a:r>
              <a:rPr lang="en-US" sz="2400" b="1" u="sng" dirty="0">
                <a:latin typeface="Baskerville Old Face" panose="02020602080505020303" pitchFamily="18" charset="0"/>
              </a:rPr>
              <a:t>Reactions</a:t>
            </a:r>
            <a:endParaRPr lang="en-US" sz="2400" b="1" dirty="0">
              <a:latin typeface="Baskerville Old Face" panose="02020602080505020303" pitchFamily="18" charset="0"/>
            </a:endParaRPr>
          </a:p>
          <a:p>
            <a:pPr marL="342900" indent="-342900">
              <a:buFont typeface="Arial" panose="020B0604020202020204" pitchFamily="34" charset="0"/>
              <a:buChar char="•"/>
            </a:pPr>
            <a:r>
              <a:rPr lang="en-US" sz="2400" dirty="0">
                <a:latin typeface="Baskerville Old Face" panose="02020602080505020303" pitchFamily="18" charset="0"/>
              </a:rPr>
              <a:t>The first two reactions leading to the synthesis of urea occur in the mitochondrial matrix,</a:t>
            </a:r>
          </a:p>
          <a:p>
            <a:pPr marL="342900" indent="-342900">
              <a:buFont typeface="Arial" panose="020B0604020202020204" pitchFamily="34" charset="0"/>
              <a:buChar char="•"/>
            </a:pPr>
            <a:r>
              <a:rPr lang="en-US" sz="2400" dirty="0">
                <a:latin typeface="Baskerville Old Face" panose="02020602080505020303" pitchFamily="18" charset="0"/>
              </a:rPr>
              <a:t>Whereas the remaining cycle enzymes are located in the cytosol</a:t>
            </a:r>
          </a:p>
        </p:txBody>
      </p:sp>
      <p:sp>
        <p:nvSpPr>
          <p:cNvPr id="6" name="Round Same Side Corner Rectangle 4">
            <a:extLst>
              <a:ext uri="{FF2B5EF4-FFF2-40B4-BE49-F238E27FC236}">
                <a16:creationId xmlns:a16="http://schemas.microsoft.com/office/drawing/2014/main" id="{AAE933FA-7AF6-4062-A6AB-257D3E93F2D4}"/>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89375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923330"/>
          </a:xfrm>
          <a:prstGeom prst="rect">
            <a:avLst/>
          </a:prstGeom>
          <a:noFill/>
        </p:spPr>
        <p:txBody>
          <a:bodyPr wrap="square" rtlCol="0">
            <a:spAutoFit/>
          </a:bodyPr>
          <a:lstStyle/>
          <a:p>
            <a:pPr algn="ctr"/>
            <a:r>
              <a:rPr lang="en-US" sz="2700" b="1" u="sng" dirty="0">
                <a:latin typeface="Baskerville Old Face" panose="02020602080505020303" pitchFamily="18" charset="0"/>
              </a:rPr>
              <a:t>Reactions of the Urea Cycle Cont.</a:t>
            </a:r>
          </a:p>
          <a:p>
            <a:pPr algn="ctr"/>
            <a:endParaRPr lang="en-US" sz="2700" b="1" u="sng" dirty="0">
              <a:latin typeface="Baskerville Old Face" panose="02020602080505020303" pitchFamily="18" charset="0"/>
            </a:endParaRPr>
          </a:p>
        </p:txBody>
      </p:sp>
      <p:sp>
        <p:nvSpPr>
          <p:cNvPr id="9" name="TextBox 8"/>
          <p:cNvSpPr txBox="1"/>
          <p:nvPr/>
        </p:nvSpPr>
        <p:spPr>
          <a:xfrm>
            <a:off x="145570" y="1868850"/>
            <a:ext cx="8853938" cy="3416320"/>
          </a:xfrm>
          <a:prstGeom prst="rect">
            <a:avLst/>
          </a:prstGeom>
          <a:noFill/>
        </p:spPr>
        <p:txBody>
          <a:bodyPr wrap="square" rtlCol="0">
            <a:spAutoFit/>
          </a:bodyPr>
          <a:lstStyle/>
          <a:p>
            <a:r>
              <a:rPr lang="en-US" b="1" dirty="0">
                <a:latin typeface="Baskerville Old Face" panose="02020602080505020303" pitchFamily="18" charset="0"/>
              </a:rPr>
              <a:t>1. Carbamoyl phosphate formation:</a:t>
            </a:r>
            <a:r>
              <a:rPr lang="en-US" dirty="0">
                <a:latin typeface="Baskerville Old Face" panose="02020602080505020303" pitchFamily="18" charset="0"/>
              </a:rPr>
              <a:t> Formation of carbamoyl phosphate by carbamoyl phosphate </a:t>
            </a:r>
            <a:r>
              <a:rPr lang="en-US" dirty="0" err="1">
                <a:latin typeface="Baskerville Old Face" panose="02020602080505020303" pitchFamily="18" charset="0"/>
              </a:rPr>
              <a:t>synthetase</a:t>
            </a:r>
            <a:r>
              <a:rPr lang="en-US" dirty="0">
                <a:latin typeface="Baskerville Old Face" panose="02020602080505020303" pitchFamily="18" charset="0"/>
              </a:rPr>
              <a:t> I (CPS I) is driven by cleavage of two molecules of ATP.</a:t>
            </a:r>
          </a:p>
          <a:p>
            <a:pPr marL="257175" indent="-257175">
              <a:buFont typeface="Arial" panose="020B0604020202020204" pitchFamily="34" charset="0"/>
              <a:buChar char="•"/>
            </a:pPr>
            <a:r>
              <a:rPr lang="en-US" dirty="0">
                <a:latin typeface="Baskerville Old Face" panose="02020602080505020303" pitchFamily="18" charset="0"/>
              </a:rPr>
              <a:t>Ammonia incorporated into carbamoyl phosphate is provided primarily by the oxidative deamination of glutamate by mitochondrial GDH. The nitrogen atom derived from this ammonia becomes one of the </a:t>
            </a:r>
            <a:r>
              <a:rPr lang="en-US" dirty="0" err="1">
                <a:latin typeface="Baskerville Old Face" panose="02020602080505020303" pitchFamily="18" charset="0"/>
              </a:rPr>
              <a:t>nitrogens</a:t>
            </a:r>
            <a:r>
              <a:rPr lang="en-US" dirty="0">
                <a:latin typeface="Baskerville Old Face" panose="02020602080505020303" pitchFamily="18" charset="0"/>
              </a:rPr>
              <a:t> of urea. CPS I requires N-</a:t>
            </a:r>
            <a:r>
              <a:rPr lang="en-US" dirty="0" err="1">
                <a:latin typeface="Baskerville Old Face" panose="02020602080505020303" pitchFamily="18" charset="0"/>
              </a:rPr>
              <a:t>acetylglutamate</a:t>
            </a:r>
            <a:r>
              <a:rPr lang="en-US" dirty="0">
                <a:latin typeface="Baskerville Old Face" panose="02020602080505020303" pitchFamily="18" charset="0"/>
              </a:rPr>
              <a:t> (NAG) as a positive allosteric activator</a:t>
            </a:r>
          </a:p>
          <a:p>
            <a:endParaRPr lang="en-US" dirty="0">
              <a:latin typeface="Baskerville Old Face" panose="02020602080505020303" pitchFamily="18" charset="0"/>
            </a:endParaRPr>
          </a:p>
          <a:p>
            <a:r>
              <a:rPr lang="en-US" b="1" dirty="0">
                <a:latin typeface="Baskerville Old Face" panose="02020602080505020303" pitchFamily="18" charset="0"/>
              </a:rPr>
              <a:t>2. Citrulline formation: </a:t>
            </a:r>
            <a:r>
              <a:rPr lang="en-US" dirty="0">
                <a:latin typeface="Baskerville Old Face" panose="02020602080505020303" pitchFamily="18" charset="0"/>
              </a:rPr>
              <a:t>The carbamoyl portion of carbamoyl phosphate is transferred to</a:t>
            </a:r>
          </a:p>
          <a:p>
            <a:r>
              <a:rPr lang="en-US" dirty="0">
                <a:latin typeface="Baskerville Old Face" panose="02020602080505020303" pitchFamily="18" charset="0"/>
              </a:rPr>
              <a:t>ornithine by ornithine transcarbamylase (OTC) as the phosphate is released as</a:t>
            </a:r>
          </a:p>
          <a:p>
            <a:r>
              <a:rPr lang="en-US" dirty="0">
                <a:latin typeface="Baskerville Old Face" panose="02020602080505020303" pitchFamily="18" charset="0"/>
              </a:rPr>
              <a:t>inorganic phosphate. The reaction product, citrulline, is transported to the cytosol.</a:t>
            </a:r>
          </a:p>
          <a:p>
            <a:pPr marL="257175" indent="-257175">
              <a:buFont typeface="Arial" panose="020B0604020202020204" pitchFamily="34" charset="0"/>
              <a:buChar char="•"/>
            </a:pPr>
            <a:r>
              <a:rPr lang="en-US" dirty="0">
                <a:latin typeface="Baskerville Old Face" panose="02020602080505020303" pitchFamily="18" charset="0"/>
              </a:rPr>
              <a:t>Ornithine is regenerated with each turn of the urea cycle, much in the same way that oxaloacetate is regenerated by the reactions of the tricarboxylic acid (TCA) cycle (see p. 120</a:t>
            </a:r>
            <a:r>
              <a:rPr lang="en-US" b="1" dirty="0">
                <a:latin typeface="Baskerville Old Face" panose="02020602080505020303" pitchFamily="18" charset="0"/>
              </a:rPr>
              <a:t>)</a:t>
            </a:r>
          </a:p>
        </p:txBody>
      </p:sp>
      <p:sp>
        <p:nvSpPr>
          <p:cNvPr id="6" name="Round Same Side Corner Rectangle 4">
            <a:extLst>
              <a:ext uri="{FF2B5EF4-FFF2-40B4-BE49-F238E27FC236}">
                <a16:creationId xmlns:a16="http://schemas.microsoft.com/office/drawing/2014/main" id="{2413628C-FFC0-45C5-8258-E09A0F8AC3D9}"/>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483580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19</TotalTime>
  <Words>2138</Words>
  <Application>Microsoft Office PowerPoint</Application>
  <PresentationFormat>On-screen Show (4:3)</PresentationFormat>
  <Paragraphs>196</Paragraphs>
  <Slides>31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Arial Black</vt:lpstr>
      <vt:lpstr>Baskerville Old Face</vt:lpstr>
      <vt:lpstr>Calibri</vt:lpstr>
      <vt:lpstr>Calibri Light</vt:lpstr>
      <vt:lpstr>Segoe UI</vt:lpstr>
      <vt:lpstr>Times New Roman</vt:lpstr>
      <vt:lpstr>Office Theme</vt:lpstr>
      <vt:lpstr>1_Office Theme</vt:lpstr>
      <vt:lpstr>PowerPoint Presentation</vt:lpstr>
      <vt:lpstr>Renal Module 2nd  Year MBBS(LGIS) Urea Cycle</vt:lpstr>
      <vt:lpstr>Motto, Vision, Dream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sana latif</cp:lastModifiedBy>
  <cp:revision>3</cp:revision>
  <dcterms:created xsi:type="dcterms:W3CDTF">2025-02-18T17:25:27Z</dcterms:created>
  <dcterms:modified xsi:type="dcterms:W3CDTF">2025-02-22T05:16:15Z</dcterms:modified>
</cp:coreProperties>
</file>