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78"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0" r:id="rId25"/>
    <p:sldId id="281" r:id="rId26"/>
    <p:sldId id="282" r:id="rId27"/>
    <p:sldId id="283" r:id="rId28"/>
    <p:sldId id="287" r:id="rId29"/>
    <p:sldId id="288" r:id="rId30"/>
    <p:sldId id="284" r:id="rId31"/>
    <p:sldId id="285" r:id="rId32"/>
    <p:sldId id="28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719107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94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58234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135833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3377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2373954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60419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231032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709123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DE842-D3CF-464D-8790-B43E6081B09C}"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68395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0DE842-D3CF-464D-8790-B43E6081B09C}"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31690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0DE842-D3CF-464D-8790-B43E6081B09C}" type="datetimeFigureOut">
              <a:rPr lang="en-US" smtClean="0"/>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73109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0DE842-D3CF-464D-8790-B43E6081B09C}" type="datetimeFigureOut">
              <a:rPr lang="en-US" smtClean="0"/>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216255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DE842-D3CF-464D-8790-B43E6081B09C}" type="datetimeFigureOut">
              <a:rPr lang="en-US" smtClean="0"/>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566759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0DE842-D3CF-464D-8790-B43E6081B09C}"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3032101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0DE842-D3CF-464D-8790-B43E6081B09C}"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BDB39-951C-4FE0-9467-03D5C60F4D5E}" type="slidenum">
              <a:rPr lang="en-US" smtClean="0"/>
              <a:t>‹#›</a:t>
            </a:fld>
            <a:endParaRPr lang="en-US"/>
          </a:p>
        </p:txBody>
      </p:sp>
    </p:spTree>
    <p:extLst>
      <p:ext uri="{BB962C8B-B14F-4D97-AF65-F5344CB8AC3E}">
        <p14:creationId xmlns:p14="http://schemas.microsoft.com/office/powerpoint/2010/main" val="199852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0DE842-D3CF-464D-8790-B43E6081B09C}" type="datetimeFigureOut">
              <a:rPr lang="en-US" smtClean="0"/>
              <a:t>5/16/2024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5BDB39-951C-4FE0-9467-03D5C60F4D5E}" type="slidenum">
              <a:rPr lang="en-US" smtClean="0"/>
              <a:t>‹#›</a:t>
            </a:fld>
            <a:endParaRPr lang="en-US"/>
          </a:p>
        </p:txBody>
      </p:sp>
    </p:spTree>
    <p:extLst>
      <p:ext uri="{BB962C8B-B14F-4D97-AF65-F5344CB8AC3E}">
        <p14:creationId xmlns:p14="http://schemas.microsoft.com/office/powerpoint/2010/main" val="2705900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706F-217B-16C6-475B-A8AD2C489F73}"/>
              </a:ext>
            </a:extLst>
          </p:cNvPr>
          <p:cNvSpPr>
            <a:spLocks noGrp="1"/>
          </p:cNvSpPr>
          <p:nvPr>
            <p:ph type="ctrTitle"/>
          </p:nvPr>
        </p:nvSpPr>
        <p:spPr>
          <a:xfrm>
            <a:off x="-1280378" y="887117"/>
            <a:ext cx="7766936" cy="1646302"/>
          </a:xfrm>
        </p:spPr>
        <p:txBody>
          <a:bodyPr/>
          <a:lstStyle/>
          <a:p>
            <a:r>
              <a:rPr lang="en-US" dirty="0"/>
              <a:t>Sclera </a:t>
            </a:r>
          </a:p>
        </p:txBody>
      </p:sp>
      <p:sp>
        <p:nvSpPr>
          <p:cNvPr id="3" name="Subtitle 2">
            <a:extLst>
              <a:ext uri="{FF2B5EF4-FFF2-40B4-BE49-F238E27FC236}">
                <a16:creationId xmlns:a16="http://schemas.microsoft.com/office/drawing/2014/main" id="{1AD88C6A-9346-AC45-52E9-08F5C1CE4721}"/>
              </a:ext>
            </a:extLst>
          </p:cNvPr>
          <p:cNvSpPr>
            <a:spLocks noGrp="1"/>
          </p:cNvSpPr>
          <p:nvPr>
            <p:ph type="subTitle" idx="1"/>
          </p:nvPr>
        </p:nvSpPr>
        <p:spPr>
          <a:xfrm>
            <a:off x="3984796" y="4080330"/>
            <a:ext cx="7766936" cy="1096899"/>
          </a:xfrm>
        </p:spPr>
        <p:txBody>
          <a:bodyPr>
            <a:normAutofit/>
          </a:bodyPr>
          <a:lstStyle/>
          <a:p>
            <a:r>
              <a:rPr lang="en-US" sz="3600" dirty="0"/>
              <a:t>Presented By Dr Salman Tariq</a:t>
            </a:r>
          </a:p>
        </p:txBody>
      </p:sp>
      <p:pic>
        <p:nvPicPr>
          <p:cNvPr id="4" name="Picture 3">
            <a:extLst>
              <a:ext uri="{FF2B5EF4-FFF2-40B4-BE49-F238E27FC236}">
                <a16:creationId xmlns:a16="http://schemas.microsoft.com/office/drawing/2014/main" id="{3CC054DB-7E14-E174-EAB0-390D47F67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3107984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C645-9CA5-AC99-B962-076FFB8E9F9E}"/>
              </a:ext>
            </a:extLst>
          </p:cNvPr>
          <p:cNvSpPr>
            <a:spLocks noGrp="1"/>
          </p:cNvSpPr>
          <p:nvPr>
            <p:ph type="title"/>
          </p:nvPr>
        </p:nvSpPr>
        <p:spPr/>
        <p:txBody>
          <a:bodyPr/>
          <a:lstStyle/>
          <a:p>
            <a:r>
              <a:rPr lang="en-US" dirty="0"/>
              <a:t>                        Episcleritis</a:t>
            </a:r>
          </a:p>
        </p:txBody>
      </p:sp>
      <p:sp>
        <p:nvSpPr>
          <p:cNvPr id="3" name="Content Placeholder 2">
            <a:extLst>
              <a:ext uri="{FF2B5EF4-FFF2-40B4-BE49-F238E27FC236}">
                <a16:creationId xmlns:a16="http://schemas.microsoft.com/office/drawing/2014/main" id="{DFA150B7-3512-E62E-2DB8-BDAA38FE8D39}"/>
              </a:ext>
            </a:extLst>
          </p:cNvPr>
          <p:cNvSpPr>
            <a:spLocks noGrp="1"/>
          </p:cNvSpPr>
          <p:nvPr>
            <p:ph idx="1"/>
          </p:nvPr>
        </p:nvSpPr>
        <p:spPr/>
        <p:txBody>
          <a:bodyPr/>
          <a:lstStyle/>
          <a:p>
            <a:r>
              <a:rPr lang="en-US" dirty="0"/>
              <a:t>Episcleritis is idiopathic,benign,recurrent and a bilateral condition.</a:t>
            </a:r>
          </a:p>
          <a:p>
            <a:r>
              <a:rPr lang="en-US" dirty="0"/>
              <a:t>Females are affected more than males.</a:t>
            </a:r>
          </a:p>
          <a:p>
            <a:r>
              <a:rPr lang="en-US" dirty="0"/>
              <a:t>It causes mild discomfort, and rarely associated with systemic disease.</a:t>
            </a:r>
          </a:p>
          <a:p>
            <a:r>
              <a:rPr lang="en-US" dirty="0"/>
              <a:t>It is usually self limiting, but since the symptoms are tiresome,anti-inflammatory treatment can be given.</a:t>
            </a:r>
          </a:p>
          <a:p>
            <a:r>
              <a:rPr lang="en-US" dirty="0"/>
              <a:t>Features peak within 24 hours after which it fades over next few days.</a:t>
            </a:r>
          </a:p>
        </p:txBody>
      </p:sp>
      <p:pic>
        <p:nvPicPr>
          <p:cNvPr id="4" name="Picture 3">
            <a:extLst>
              <a:ext uri="{FF2B5EF4-FFF2-40B4-BE49-F238E27FC236}">
                <a16:creationId xmlns:a16="http://schemas.microsoft.com/office/drawing/2014/main" id="{6B88E4C2-9FF2-FD80-749E-A3FE8B9D9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1756601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F468-68D6-B861-8B71-8107E5EA6A11}"/>
              </a:ext>
            </a:extLst>
          </p:cNvPr>
          <p:cNvSpPr>
            <a:spLocks noGrp="1"/>
          </p:cNvSpPr>
          <p:nvPr>
            <p:ph type="title"/>
          </p:nvPr>
        </p:nvSpPr>
        <p:spPr/>
        <p:txBody>
          <a:bodyPr/>
          <a:lstStyle/>
          <a:p>
            <a:r>
              <a:rPr lang="en-US" dirty="0"/>
              <a:t>                </a:t>
            </a:r>
            <a:r>
              <a:rPr lang="en-US" sz="4800" dirty="0"/>
              <a:t>Types of Episcleritis</a:t>
            </a:r>
          </a:p>
        </p:txBody>
      </p:sp>
      <p:sp>
        <p:nvSpPr>
          <p:cNvPr id="3" name="Content Placeholder 2">
            <a:extLst>
              <a:ext uri="{FF2B5EF4-FFF2-40B4-BE49-F238E27FC236}">
                <a16:creationId xmlns:a16="http://schemas.microsoft.com/office/drawing/2014/main" id="{203EF350-DF11-B33E-44BA-64A1FAF62929}"/>
              </a:ext>
            </a:extLst>
          </p:cNvPr>
          <p:cNvSpPr>
            <a:spLocks noGrp="1"/>
          </p:cNvSpPr>
          <p:nvPr>
            <p:ph idx="1"/>
          </p:nvPr>
        </p:nvSpPr>
        <p:spPr/>
        <p:txBody>
          <a:bodyPr>
            <a:normAutofit/>
          </a:bodyPr>
          <a:lstStyle/>
          <a:p>
            <a:r>
              <a:rPr lang="en-US" sz="3200" dirty="0"/>
              <a:t>Simple Episcleritis</a:t>
            </a:r>
          </a:p>
          <a:p>
            <a:endParaRPr lang="en-US" sz="3200" dirty="0"/>
          </a:p>
          <a:p>
            <a:r>
              <a:rPr lang="en-US" sz="3200" dirty="0"/>
              <a:t>Nodular Episcleritis</a:t>
            </a:r>
          </a:p>
        </p:txBody>
      </p:sp>
      <p:pic>
        <p:nvPicPr>
          <p:cNvPr id="4" name="Picture 3">
            <a:extLst>
              <a:ext uri="{FF2B5EF4-FFF2-40B4-BE49-F238E27FC236}">
                <a16:creationId xmlns:a16="http://schemas.microsoft.com/office/drawing/2014/main" id="{8B5809A9-F198-C2BF-58D9-5E21B0664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756685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3AFA-CDA4-9E13-B3E3-78BC43D8527E}"/>
              </a:ext>
            </a:extLst>
          </p:cNvPr>
          <p:cNvSpPr>
            <a:spLocks noGrp="1"/>
          </p:cNvSpPr>
          <p:nvPr>
            <p:ph type="title"/>
          </p:nvPr>
        </p:nvSpPr>
        <p:spPr/>
        <p:txBody>
          <a:bodyPr/>
          <a:lstStyle/>
          <a:p>
            <a:r>
              <a:rPr lang="en-US" dirty="0"/>
              <a:t>             Simple episcleritis</a:t>
            </a:r>
          </a:p>
        </p:txBody>
      </p:sp>
      <p:sp>
        <p:nvSpPr>
          <p:cNvPr id="3" name="Content Placeholder 2">
            <a:extLst>
              <a:ext uri="{FF2B5EF4-FFF2-40B4-BE49-F238E27FC236}">
                <a16:creationId xmlns:a16="http://schemas.microsoft.com/office/drawing/2014/main" id="{D95FE079-976E-5DAA-FD0D-75F47EEB0D4F}"/>
              </a:ext>
            </a:extLst>
          </p:cNvPr>
          <p:cNvSpPr>
            <a:spLocks noGrp="1"/>
          </p:cNvSpPr>
          <p:nvPr>
            <p:ph idx="1"/>
          </p:nvPr>
        </p:nvSpPr>
        <p:spPr/>
        <p:txBody>
          <a:bodyPr>
            <a:normAutofit fontScale="85000" lnSpcReduction="20000"/>
          </a:bodyPr>
          <a:lstStyle/>
          <a:p>
            <a:pPr marL="0" indent="0">
              <a:buNone/>
            </a:pPr>
            <a:r>
              <a:rPr lang="en-US" sz="2400" b="1" dirty="0"/>
              <a:t> Symptoms</a:t>
            </a:r>
          </a:p>
          <a:p>
            <a:pPr marL="0" indent="0">
              <a:buNone/>
            </a:pPr>
            <a:endParaRPr lang="en-US" sz="2400" b="1" dirty="0"/>
          </a:p>
          <a:p>
            <a:r>
              <a:rPr lang="en-US" dirty="0"/>
              <a:t>Discomfort,Grittiness,Photophobia</a:t>
            </a:r>
          </a:p>
          <a:p>
            <a:endParaRPr lang="en-US" dirty="0"/>
          </a:p>
          <a:p>
            <a:pPr marL="0" indent="0">
              <a:buNone/>
            </a:pPr>
            <a:r>
              <a:rPr lang="en-US" sz="2600" b="1" dirty="0"/>
              <a:t>Signs</a:t>
            </a:r>
          </a:p>
          <a:p>
            <a:r>
              <a:rPr lang="en-US" dirty="0"/>
              <a:t>Redness May be sectoral or diffuse.</a:t>
            </a:r>
          </a:p>
          <a:p>
            <a:r>
              <a:rPr lang="en-US" dirty="0"/>
              <a:t>Often it has interpalpebral distribution ,in contrast to scleral disease which starts in upper temporal quadrant.</a:t>
            </a:r>
          </a:p>
          <a:p>
            <a:endParaRPr lang="en-US" dirty="0"/>
          </a:p>
          <a:p>
            <a:pPr marL="0" indent="0">
              <a:buNone/>
            </a:pPr>
            <a:r>
              <a:rPr lang="en-US" sz="2200" b="1" dirty="0"/>
              <a:t>Treatment</a:t>
            </a:r>
          </a:p>
          <a:p>
            <a:r>
              <a:rPr lang="en-US" dirty="0"/>
              <a:t>A weak topical steroids are adequate in some cases</a:t>
            </a:r>
          </a:p>
          <a:p>
            <a:r>
              <a:rPr lang="en-US" dirty="0"/>
              <a:t>Oral NSAIDs are sometimes required for 10 days.</a:t>
            </a:r>
          </a:p>
        </p:txBody>
      </p:sp>
      <p:pic>
        <p:nvPicPr>
          <p:cNvPr id="4" name="Picture 3">
            <a:extLst>
              <a:ext uri="{FF2B5EF4-FFF2-40B4-BE49-F238E27FC236}">
                <a16:creationId xmlns:a16="http://schemas.microsoft.com/office/drawing/2014/main" id="{F179814A-BCC0-CDA8-9E4B-A4E19CD17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424361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112C-189C-BD15-D824-DF99CFF5C307}"/>
              </a:ext>
            </a:extLst>
          </p:cNvPr>
          <p:cNvSpPr>
            <a:spLocks noGrp="1"/>
          </p:cNvSpPr>
          <p:nvPr>
            <p:ph type="title"/>
          </p:nvPr>
        </p:nvSpPr>
        <p:spPr/>
        <p:txBody>
          <a:bodyPr/>
          <a:lstStyle/>
          <a:p>
            <a:r>
              <a:rPr lang="en-US" dirty="0"/>
              <a:t>              Simple Episcleritis</a:t>
            </a:r>
          </a:p>
        </p:txBody>
      </p:sp>
      <p:pic>
        <p:nvPicPr>
          <p:cNvPr id="4" name="Content Placeholder 3">
            <a:extLst>
              <a:ext uri="{FF2B5EF4-FFF2-40B4-BE49-F238E27FC236}">
                <a16:creationId xmlns:a16="http://schemas.microsoft.com/office/drawing/2014/main" id="{C1182C51-FB26-9346-9EA3-7120FF40357E}"/>
              </a:ext>
            </a:extLst>
          </p:cNvPr>
          <p:cNvPicPr>
            <a:picLocks noGrp="1" noChangeAspect="1"/>
          </p:cNvPicPr>
          <p:nvPr>
            <p:ph idx="1"/>
          </p:nvPr>
        </p:nvPicPr>
        <p:blipFill>
          <a:blip r:embed="rId2"/>
          <a:stretch>
            <a:fillRect/>
          </a:stretch>
        </p:blipFill>
        <p:spPr>
          <a:xfrm>
            <a:off x="2300748" y="1696064"/>
            <a:ext cx="6120581" cy="4778477"/>
          </a:xfrm>
          <a:prstGeom prst="rect">
            <a:avLst/>
          </a:prstGeom>
        </p:spPr>
      </p:pic>
      <p:pic>
        <p:nvPicPr>
          <p:cNvPr id="5" name="Picture 4">
            <a:extLst>
              <a:ext uri="{FF2B5EF4-FFF2-40B4-BE49-F238E27FC236}">
                <a16:creationId xmlns:a16="http://schemas.microsoft.com/office/drawing/2014/main" id="{75D1EEF3-9D96-6E9F-25D9-817CB665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088384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9BA9-BD18-1B36-1D0C-42C7E72D6C89}"/>
              </a:ext>
            </a:extLst>
          </p:cNvPr>
          <p:cNvSpPr>
            <a:spLocks noGrp="1"/>
          </p:cNvSpPr>
          <p:nvPr>
            <p:ph type="title"/>
          </p:nvPr>
        </p:nvSpPr>
        <p:spPr/>
        <p:txBody>
          <a:bodyPr/>
          <a:lstStyle/>
          <a:p>
            <a:r>
              <a:rPr lang="en-US" dirty="0"/>
              <a:t>              Nodular Episcleritis</a:t>
            </a:r>
          </a:p>
        </p:txBody>
      </p:sp>
      <p:sp>
        <p:nvSpPr>
          <p:cNvPr id="3" name="Content Placeholder 2">
            <a:extLst>
              <a:ext uri="{FF2B5EF4-FFF2-40B4-BE49-F238E27FC236}">
                <a16:creationId xmlns:a16="http://schemas.microsoft.com/office/drawing/2014/main" id="{B96B6D85-7290-070E-9673-1AE810706037}"/>
              </a:ext>
            </a:extLst>
          </p:cNvPr>
          <p:cNvSpPr>
            <a:spLocks noGrp="1"/>
          </p:cNvSpPr>
          <p:nvPr>
            <p:ph idx="1"/>
          </p:nvPr>
        </p:nvSpPr>
        <p:spPr>
          <a:xfrm>
            <a:off x="677334" y="2160589"/>
            <a:ext cx="8596668" cy="4328701"/>
          </a:xfrm>
        </p:spPr>
        <p:txBody>
          <a:bodyPr>
            <a:normAutofit fontScale="92500" lnSpcReduction="10000"/>
          </a:bodyPr>
          <a:lstStyle/>
          <a:p>
            <a:r>
              <a:rPr lang="en-US" dirty="0"/>
              <a:t>It tends to affect young females but has less acute onset and more prolonged course than simple variety.</a:t>
            </a:r>
          </a:p>
          <a:p>
            <a:endParaRPr lang="en-US" dirty="0"/>
          </a:p>
          <a:p>
            <a:pPr marL="0" indent="0">
              <a:buNone/>
            </a:pPr>
            <a:r>
              <a:rPr lang="en-US" b="1" dirty="0"/>
              <a:t> Presentation</a:t>
            </a:r>
          </a:p>
          <a:p>
            <a:r>
              <a:rPr lang="en-US" dirty="0"/>
              <a:t>  is with red eyes and is first noted on waking. Over next few days the redness increases in size but remains in same location.</a:t>
            </a:r>
          </a:p>
          <a:p>
            <a:endParaRPr lang="en-US" dirty="0"/>
          </a:p>
          <a:p>
            <a:pPr marL="0" indent="0">
              <a:buNone/>
            </a:pPr>
            <a:r>
              <a:rPr lang="en-US" b="1" dirty="0"/>
              <a:t> Signs</a:t>
            </a:r>
          </a:p>
          <a:p>
            <a:r>
              <a:rPr lang="en-US" dirty="0"/>
              <a:t> One or more tender nodule within the interpalpebral fissure</a:t>
            </a:r>
          </a:p>
          <a:p>
            <a:endParaRPr lang="en-US" dirty="0"/>
          </a:p>
          <a:p>
            <a:pPr marL="0" indent="0">
              <a:buNone/>
            </a:pPr>
            <a:r>
              <a:rPr lang="en-US" b="1" dirty="0"/>
              <a:t> Treatment</a:t>
            </a:r>
          </a:p>
          <a:p>
            <a:r>
              <a:rPr lang="en-US" dirty="0"/>
              <a:t>It is like episcleritis</a:t>
            </a:r>
          </a:p>
        </p:txBody>
      </p:sp>
      <p:pic>
        <p:nvPicPr>
          <p:cNvPr id="4" name="Picture 3">
            <a:extLst>
              <a:ext uri="{FF2B5EF4-FFF2-40B4-BE49-F238E27FC236}">
                <a16:creationId xmlns:a16="http://schemas.microsoft.com/office/drawing/2014/main" id="{29418C40-00C1-C540-A562-EF6756BBA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59225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88A0-E906-6D1A-1CA7-5CDE02B3372B}"/>
              </a:ext>
            </a:extLst>
          </p:cNvPr>
          <p:cNvSpPr>
            <a:spLocks noGrp="1"/>
          </p:cNvSpPr>
          <p:nvPr>
            <p:ph type="title"/>
          </p:nvPr>
        </p:nvSpPr>
        <p:spPr/>
        <p:txBody>
          <a:bodyPr/>
          <a:lstStyle/>
          <a:p>
            <a:r>
              <a:rPr lang="en-US" dirty="0"/>
              <a:t>                Nodular Episcleritis</a:t>
            </a:r>
          </a:p>
        </p:txBody>
      </p:sp>
      <p:pic>
        <p:nvPicPr>
          <p:cNvPr id="4" name="Content Placeholder 3">
            <a:extLst>
              <a:ext uri="{FF2B5EF4-FFF2-40B4-BE49-F238E27FC236}">
                <a16:creationId xmlns:a16="http://schemas.microsoft.com/office/drawing/2014/main" id="{80B2A66E-3F5A-E38D-DE77-D0CBA12E3908}"/>
              </a:ext>
            </a:extLst>
          </p:cNvPr>
          <p:cNvPicPr>
            <a:picLocks noGrp="1" noChangeAspect="1"/>
          </p:cNvPicPr>
          <p:nvPr>
            <p:ph idx="1"/>
          </p:nvPr>
        </p:nvPicPr>
        <p:blipFill>
          <a:blip r:embed="rId2"/>
          <a:stretch>
            <a:fillRect/>
          </a:stretch>
        </p:blipFill>
        <p:spPr>
          <a:xfrm>
            <a:off x="395064" y="2057349"/>
            <a:ext cx="5045868" cy="3881437"/>
          </a:xfrm>
          <a:prstGeom prst="rect">
            <a:avLst/>
          </a:prstGeom>
        </p:spPr>
      </p:pic>
      <p:pic>
        <p:nvPicPr>
          <p:cNvPr id="5" name="Picture 4">
            <a:extLst>
              <a:ext uri="{FF2B5EF4-FFF2-40B4-BE49-F238E27FC236}">
                <a16:creationId xmlns:a16="http://schemas.microsoft.com/office/drawing/2014/main" id="{2E34A017-8DAD-3EA8-21A7-52A6A7854080}"/>
              </a:ext>
            </a:extLst>
          </p:cNvPr>
          <p:cNvPicPr>
            <a:picLocks noChangeAspect="1"/>
          </p:cNvPicPr>
          <p:nvPr/>
        </p:nvPicPr>
        <p:blipFill>
          <a:blip r:embed="rId3"/>
          <a:stretch>
            <a:fillRect/>
          </a:stretch>
        </p:blipFill>
        <p:spPr>
          <a:xfrm>
            <a:off x="6312309" y="1930400"/>
            <a:ext cx="5639586" cy="4145935"/>
          </a:xfrm>
          <a:prstGeom prst="rect">
            <a:avLst/>
          </a:prstGeom>
        </p:spPr>
      </p:pic>
      <p:pic>
        <p:nvPicPr>
          <p:cNvPr id="6" name="Picture 5">
            <a:extLst>
              <a:ext uri="{FF2B5EF4-FFF2-40B4-BE49-F238E27FC236}">
                <a16:creationId xmlns:a16="http://schemas.microsoft.com/office/drawing/2014/main" id="{B8E79B6A-A204-ECE9-C553-2122E8228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3101268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0E0F-73A7-0743-352C-D8BD802C5D2B}"/>
              </a:ext>
            </a:extLst>
          </p:cNvPr>
          <p:cNvSpPr>
            <a:spLocks noGrp="1"/>
          </p:cNvSpPr>
          <p:nvPr>
            <p:ph type="title"/>
          </p:nvPr>
        </p:nvSpPr>
        <p:spPr/>
        <p:txBody>
          <a:bodyPr/>
          <a:lstStyle/>
          <a:p>
            <a:r>
              <a:rPr lang="en-US" dirty="0"/>
              <a:t>            Classification of Scleritis</a:t>
            </a:r>
          </a:p>
        </p:txBody>
      </p:sp>
      <p:pic>
        <p:nvPicPr>
          <p:cNvPr id="3074" name="Picture 2" descr="scleral inflammation ...">
            <a:extLst>
              <a:ext uri="{FF2B5EF4-FFF2-40B4-BE49-F238E27FC236}">
                <a16:creationId xmlns:a16="http://schemas.microsoft.com/office/drawing/2014/main" id="{B49804D3-EE3E-98E0-1D7F-AE9FB82F83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1535" y="2227005"/>
            <a:ext cx="6607278" cy="4380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8C8BE6-98D5-DCFF-B0F9-3B9C02FB9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566783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89F3-5455-9BE5-96CD-A8B7F118EB37}"/>
              </a:ext>
            </a:extLst>
          </p:cNvPr>
          <p:cNvSpPr>
            <a:spLocks noGrp="1"/>
          </p:cNvSpPr>
          <p:nvPr>
            <p:ph type="title"/>
          </p:nvPr>
        </p:nvSpPr>
        <p:spPr/>
        <p:txBody>
          <a:bodyPr/>
          <a:lstStyle/>
          <a:p>
            <a:r>
              <a:rPr lang="en-US" dirty="0"/>
              <a:t>   Anterior Non-Necrotizing Scleritis(Nodular)</a:t>
            </a:r>
          </a:p>
        </p:txBody>
      </p:sp>
      <p:sp>
        <p:nvSpPr>
          <p:cNvPr id="3" name="Content Placeholder 2">
            <a:extLst>
              <a:ext uri="{FF2B5EF4-FFF2-40B4-BE49-F238E27FC236}">
                <a16:creationId xmlns:a16="http://schemas.microsoft.com/office/drawing/2014/main" id="{08549399-7E8C-DABA-E7DD-524FA1446E90}"/>
              </a:ext>
            </a:extLst>
          </p:cNvPr>
          <p:cNvSpPr>
            <a:spLocks noGrp="1"/>
          </p:cNvSpPr>
          <p:nvPr>
            <p:ph idx="1"/>
          </p:nvPr>
        </p:nvSpPr>
        <p:spPr>
          <a:xfrm>
            <a:off x="294969" y="2160589"/>
            <a:ext cx="10028902" cy="4431940"/>
          </a:xfrm>
        </p:spPr>
        <p:txBody>
          <a:bodyPr>
            <a:normAutofit/>
          </a:bodyPr>
          <a:lstStyle/>
          <a:p>
            <a:pPr marL="0" indent="0">
              <a:buNone/>
            </a:pPr>
            <a:r>
              <a:rPr lang="en-US" b="1" dirty="0"/>
              <a:t>Symptoms</a:t>
            </a:r>
          </a:p>
          <a:p>
            <a:pPr marL="0" indent="0">
              <a:buNone/>
            </a:pPr>
            <a:r>
              <a:rPr lang="en-US" dirty="0"/>
              <a:t>    Pain, followed by redness and tenderness of the globe and appearance of scleral nodule.</a:t>
            </a:r>
          </a:p>
          <a:p>
            <a:pPr marL="0" indent="0">
              <a:buNone/>
            </a:pPr>
            <a:r>
              <a:rPr lang="en-US" b="1" dirty="0"/>
              <a:t>Signs</a:t>
            </a:r>
          </a:p>
          <a:p>
            <a:pPr marL="0" indent="0">
              <a:buNone/>
            </a:pPr>
            <a:r>
              <a:rPr lang="en-US" dirty="0"/>
              <a:t>    Scleral nodules are located in the interpalpebral area closer to limbus.</a:t>
            </a:r>
          </a:p>
          <a:p>
            <a:pPr marL="0" indent="0">
              <a:buNone/>
            </a:pPr>
            <a:r>
              <a:rPr lang="en-US" dirty="0"/>
              <a:t>    They have deeper blue red color than episcleral nodule and are immobile</a:t>
            </a:r>
          </a:p>
          <a:p>
            <a:pPr marL="0" indent="0">
              <a:buNone/>
            </a:pPr>
            <a:r>
              <a:rPr lang="en-US" dirty="0"/>
              <a:t>    Installation of 10 percent phynlyepinephrine will construct superficial episcleral vessels but not the deeper scleral vessel.</a:t>
            </a:r>
          </a:p>
          <a:p>
            <a:pPr marL="0" indent="0">
              <a:buNone/>
            </a:pPr>
            <a:endParaRPr lang="en-US" dirty="0"/>
          </a:p>
          <a:p>
            <a:pPr marL="0" indent="0">
              <a:buNone/>
            </a:pPr>
            <a:r>
              <a:rPr lang="en-US" b="1" dirty="0"/>
              <a:t>Treatment</a:t>
            </a:r>
          </a:p>
          <a:p>
            <a:pPr marL="0" indent="0">
              <a:buNone/>
            </a:pPr>
            <a:r>
              <a:rPr lang="en-US" dirty="0"/>
              <a:t>Topical steroids and oral NSAIDs.</a:t>
            </a:r>
          </a:p>
        </p:txBody>
      </p:sp>
      <p:pic>
        <p:nvPicPr>
          <p:cNvPr id="4" name="Picture 3">
            <a:extLst>
              <a:ext uri="{FF2B5EF4-FFF2-40B4-BE49-F238E27FC236}">
                <a16:creationId xmlns:a16="http://schemas.microsoft.com/office/drawing/2014/main" id="{4DA6271A-6E2A-1AA3-F3EE-231019B7F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1798708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6FE18C5-4071-9A73-E4FB-31A14A40EEE0}"/>
              </a:ext>
            </a:extLst>
          </p:cNvPr>
          <p:cNvPicPr>
            <a:picLocks noGrp="1" noChangeAspect="1"/>
          </p:cNvPicPr>
          <p:nvPr>
            <p:ph idx="1"/>
          </p:nvPr>
        </p:nvPicPr>
        <p:blipFill>
          <a:blip r:embed="rId2"/>
          <a:stretch>
            <a:fillRect/>
          </a:stretch>
        </p:blipFill>
        <p:spPr>
          <a:xfrm>
            <a:off x="1445342" y="353962"/>
            <a:ext cx="7359446" cy="6150076"/>
          </a:xfrm>
          <a:prstGeom prst="rect">
            <a:avLst/>
          </a:prstGeom>
        </p:spPr>
      </p:pic>
      <p:pic>
        <p:nvPicPr>
          <p:cNvPr id="5" name="Picture 4">
            <a:extLst>
              <a:ext uri="{FF2B5EF4-FFF2-40B4-BE49-F238E27FC236}">
                <a16:creationId xmlns:a16="http://schemas.microsoft.com/office/drawing/2014/main" id="{C554902D-928C-A14E-6A85-B7F02D213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57221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397D-EBB7-9047-E3F4-15236E316910}"/>
              </a:ext>
            </a:extLst>
          </p:cNvPr>
          <p:cNvSpPr>
            <a:spLocks noGrp="1"/>
          </p:cNvSpPr>
          <p:nvPr>
            <p:ph type="title"/>
          </p:nvPr>
        </p:nvSpPr>
        <p:spPr/>
        <p:txBody>
          <a:bodyPr/>
          <a:lstStyle/>
          <a:p>
            <a:r>
              <a:rPr lang="en-US" dirty="0"/>
              <a:t>Anterior Non-Necrotizing Scleritis  (Diffuse )</a:t>
            </a:r>
          </a:p>
        </p:txBody>
      </p:sp>
      <p:sp>
        <p:nvSpPr>
          <p:cNvPr id="3" name="Content Placeholder 2">
            <a:extLst>
              <a:ext uri="{FF2B5EF4-FFF2-40B4-BE49-F238E27FC236}">
                <a16:creationId xmlns:a16="http://schemas.microsoft.com/office/drawing/2014/main" id="{0EC1BDB4-043D-5F3B-EF9E-ACAD71CD2AA9}"/>
              </a:ext>
            </a:extLst>
          </p:cNvPr>
          <p:cNvSpPr>
            <a:spLocks noGrp="1"/>
          </p:cNvSpPr>
          <p:nvPr>
            <p:ph idx="1"/>
          </p:nvPr>
        </p:nvSpPr>
        <p:spPr/>
        <p:txBody>
          <a:bodyPr/>
          <a:lstStyle/>
          <a:p>
            <a:pPr marL="0" indent="0">
              <a:buNone/>
            </a:pPr>
            <a:r>
              <a:rPr lang="en-US" b="1" dirty="0"/>
              <a:t>Symptoms</a:t>
            </a:r>
          </a:p>
          <a:p>
            <a:r>
              <a:rPr lang="en-US" dirty="0"/>
              <a:t>Diffuse redness progressing to pain  that may radiate to face and temple. The discomfort typically wakes the patient in the early hours of morning.</a:t>
            </a:r>
          </a:p>
          <a:p>
            <a:endParaRPr lang="en-US" dirty="0"/>
          </a:p>
          <a:p>
            <a:pPr marL="0" indent="0">
              <a:buNone/>
            </a:pPr>
            <a:r>
              <a:rPr lang="en-US" b="1" dirty="0"/>
              <a:t>Signs</a:t>
            </a:r>
          </a:p>
          <a:p>
            <a:r>
              <a:rPr lang="en-US" dirty="0"/>
              <a:t>Vascular congestion and dilatation associated with oedema.</a:t>
            </a:r>
          </a:p>
          <a:p>
            <a:r>
              <a:rPr lang="en-US" dirty="0"/>
              <a:t>Redness may be generalized or localized to one quadrant.</a:t>
            </a:r>
          </a:p>
          <a:p>
            <a:r>
              <a:rPr lang="en-US" dirty="0"/>
              <a:t>Conjunctival chemosis and lid swelling</a:t>
            </a:r>
          </a:p>
        </p:txBody>
      </p:sp>
      <p:pic>
        <p:nvPicPr>
          <p:cNvPr id="4" name="Picture 3">
            <a:extLst>
              <a:ext uri="{FF2B5EF4-FFF2-40B4-BE49-F238E27FC236}">
                <a16:creationId xmlns:a16="http://schemas.microsoft.com/office/drawing/2014/main" id="{95A3EEBA-AA22-104E-456F-20A499088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421953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6A254-8064-BABF-1356-FEB31D5ABF01}"/>
              </a:ext>
            </a:extLst>
          </p:cNvPr>
          <p:cNvSpPr>
            <a:spLocks noGrp="1"/>
          </p:cNvSpPr>
          <p:nvPr>
            <p:ph type="title"/>
          </p:nvPr>
        </p:nvSpPr>
        <p:spPr/>
        <p:txBody>
          <a:bodyPr/>
          <a:lstStyle/>
          <a:p>
            <a:r>
              <a:rPr lang="en-US" dirty="0"/>
              <a:t>                              Sclera</a:t>
            </a:r>
          </a:p>
        </p:txBody>
      </p:sp>
      <p:pic>
        <p:nvPicPr>
          <p:cNvPr id="5" name="Content Placeholder 4">
            <a:extLst>
              <a:ext uri="{FF2B5EF4-FFF2-40B4-BE49-F238E27FC236}">
                <a16:creationId xmlns:a16="http://schemas.microsoft.com/office/drawing/2014/main" id="{C03C1F24-41F3-D599-88A2-56CFA5814531}"/>
              </a:ext>
            </a:extLst>
          </p:cNvPr>
          <p:cNvPicPr>
            <a:picLocks noGrp="1" noChangeAspect="1"/>
          </p:cNvPicPr>
          <p:nvPr>
            <p:ph idx="1"/>
          </p:nvPr>
        </p:nvPicPr>
        <p:blipFill>
          <a:blip r:embed="rId2"/>
          <a:stretch>
            <a:fillRect/>
          </a:stretch>
        </p:blipFill>
        <p:spPr>
          <a:xfrm>
            <a:off x="1430594" y="1877030"/>
            <a:ext cx="7843407" cy="4744996"/>
          </a:xfrm>
          <a:prstGeom prst="rect">
            <a:avLst/>
          </a:prstGeom>
        </p:spPr>
      </p:pic>
      <p:pic>
        <p:nvPicPr>
          <p:cNvPr id="4" name="Picture 3">
            <a:extLst>
              <a:ext uri="{FF2B5EF4-FFF2-40B4-BE49-F238E27FC236}">
                <a16:creationId xmlns:a16="http://schemas.microsoft.com/office/drawing/2014/main" id="{D80A2CB9-323C-E5B5-96FA-05FAF98C6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545138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2437A8-B72F-FE63-5070-9E2F52EBC816}"/>
              </a:ext>
            </a:extLst>
          </p:cNvPr>
          <p:cNvPicPr>
            <a:picLocks noGrp="1" noChangeAspect="1"/>
          </p:cNvPicPr>
          <p:nvPr>
            <p:ph idx="1"/>
          </p:nvPr>
        </p:nvPicPr>
        <p:blipFill>
          <a:blip r:embed="rId2"/>
          <a:stretch>
            <a:fillRect/>
          </a:stretch>
        </p:blipFill>
        <p:spPr>
          <a:xfrm>
            <a:off x="1253613" y="914400"/>
            <a:ext cx="8244347" cy="5442155"/>
          </a:xfrm>
          <a:prstGeom prst="rect">
            <a:avLst/>
          </a:prstGeom>
        </p:spPr>
      </p:pic>
      <p:pic>
        <p:nvPicPr>
          <p:cNvPr id="5" name="Picture 4">
            <a:extLst>
              <a:ext uri="{FF2B5EF4-FFF2-40B4-BE49-F238E27FC236}">
                <a16:creationId xmlns:a16="http://schemas.microsoft.com/office/drawing/2014/main" id="{543B7C50-625C-2046-5895-02ED30CF0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372418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5D4A-12F6-90D4-476C-8DA377213A31}"/>
              </a:ext>
            </a:extLst>
          </p:cNvPr>
          <p:cNvSpPr>
            <a:spLocks noGrp="1"/>
          </p:cNvSpPr>
          <p:nvPr>
            <p:ph type="title"/>
          </p:nvPr>
        </p:nvSpPr>
        <p:spPr/>
        <p:txBody>
          <a:bodyPr/>
          <a:lstStyle/>
          <a:p>
            <a:r>
              <a:rPr lang="en-US" dirty="0"/>
              <a:t>Anterior Necrotizing Scleritis with inflammation</a:t>
            </a:r>
          </a:p>
        </p:txBody>
      </p:sp>
      <p:sp>
        <p:nvSpPr>
          <p:cNvPr id="3" name="Content Placeholder 2">
            <a:extLst>
              <a:ext uri="{FF2B5EF4-FFF2-40B4-BE49-F238E27FC236}">
                <a16:creationId xmlns:a16="http://schemas.microsoft.com/office/drawing/2014/main" id="{62F67789-160E-9729-D475-C44CEA821AEA}"/>
              </a:ext>
            </a:extLst>
          </p:cNvPr>
          <p:cNvSpPr>
            <a:spLocks noGrp="1"/>
          </p:cNvSpPr>
          <p:nvPr>
            <p:ph idx="1"/>
          </p:nvPr>
        </p:nvSpPr>
        <p:spPr>
          <a:xfrm>
            <a:off x="677334" y="2160589"/>
            <a:ext cx="8596668" cy="4490934"/>
          </a:xfrm>
        </p:spPr>
        <p:txBody>
          <a:bodyPr>
            <a:normAutofit fontScale="92500" lnSpcReduction="10000"/>
          </a:bodyPr>
          <a:lstStyle/>
          <a:p>
            <a:r>
              <a:rPr lang="en-US" dirty="0"/>
              <a:t>It is a severe form of scleritis.</a:t>
            </a:r>
          </a:p>
          <a:p>
            <a:r>
              <a:rPr lang="en-US" dirty="0"/>
              <a:t>The condition is bilateral</a:t>
            </a:r>
          </a:p>
          <a:p>
            <a:endParaRPr lang="en-US" dirty="0"/>
          </a:p>
          <a:p>
            <a:pPr marL="0" indent="0">
              <a:buNone/>
            </a:pPr>
            <a:r>
              <a:rPr lang="en-US" b="1" dirty="0"/>
              <a:t>Symptoms</a:t>
            </a:r>
          </a:p>
          <a:p>
            <a:r>
              <a:rPr lang="en-US" dirty="0"/>
              <a:t>Gradual onset of pain that radiates to temple ,brow or jaw</a:t>
            </a:r>
          </a:p>
          <a:p>
            <a:endParaRPr lang="en-US" dirty="0"/>
          </a:p>
          <a:p>
            <a:pPr marL="0" indent="0">
              <a:buNone/>
            </a:pPr>
            <a:r>
              <a:rPr lang="en-US" b="1" dirty="0"/>
              <a:t>Signs</a:t>
            </a:r>
          </a:p>
          <a:p>
            <a:r>
              <a:rPr lang="en-US" dirty="0"/>
              <a:t>Signs vary according to 3 types of necrotizing disease</a:t>
            </a:r>
          </a:p>
          <a:p>
            <a:endParaRPr lang="en-US" dirty="0"/>
          </a:p>
          <a:p>
            <a:r>
              <a:rPr lang="en-US" dirty="0"/>
              <a:t> a) Vaso occlusive</a:t>
            </a:r>
          </a:p>
          <a:p>
            <a:r>
              <a:rPr lang="en-US" dirty="0"/>
              <a:t> b) Granuloma formation</a:t>
            </a:r>
          </a:p>
          <a:p>
            <a:r>
              <a:rPr lang="en-US" dirty="0"/>
              <a:t> c) surgically induced.</a:t>
            </a:r>
          </a:p>
        </p:txBody>
      </p:sp>
      <p:pic>
        <p:nvPicPr>
          <p:cNvPr id="4" name="Picture 3">
            <a:extLst>
              <a:ext uri="{FF2B5EF4-FFF2-40B4-BE49-F238E27FC236}">
                <a16:creationId xmlns:a16="http://schemas.microsoft.com/office/drawing/2014/main" id="{35B9D125-D1D1-4AD2-A19E-107745CC4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23096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CROTIZING SCLERITIS: DIAGNOSIS AND THERAPY">
            <a:extLst>
              <a:ext uri="{FF2B5EF4-FFF2-40B4-BE49-F238E27FC236}">
                <a16:creationId xmlns:a16="http://schemas.microsoft.com/office/drawing/2014/main" id="{CC98E951-653A-2937-57F0-B3C8DD4533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2607" y="2033639"/>
            <a:ext cx="4042148" cy="41606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nical image of Necrotizing scleritis - imageId=3158975. Click to open in gallery. ">
            <a:extLst>
              <a:ext uri="{FF2B5EF4-FFF2-40B4-BE49-F238E27FC236}">
                <a16:creationId xmlns:a16="http://schemas.microsoft.com/office/drawing/2014/main" id="{44B77921-E587-BCB1-387A-71F9E765F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722" y="1782917"/>
            <a:ext cx="4616245" cy="41606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26FDAD-55FA-EB5D-24D3-82F4DF479CD3}"/>
              </a:ext>
            </a:extLst>
          </p:cNvPr>
          <p:cNvPicPr>
            <a:picLocks noChangeAspect="1"/>
          </p:cNvPicPr>
          <p:nvPr/>
        </p:nvPicPr>
        <p:blipFill>
          <a:blip r:embed="rId4"/>
          <a:stretch>
            <a:fillRect/>
          </a:stretch>
        </p:blipFill>
        <p:spPr>
          <a:xfrm>
            <a:off x="3096069" y="2417098"/>
            <a:ext cx="4429125" cy="3105150"/>
          </a:xfrm>
          <a:prstGeom prst="rect">
            <a:avLst/>
          </a:prstGeom>
        </p:spPr>
      </p:pic>
      <p:pic>
        <p:nvPicPr>
          <p:cNvPr id="5" name="Picture 4">
            <a:extLst>
              <a:ext uri="{FF2B5EF4-FFF2-40B4-BE49-F238E27FC236}">
                <a16:creationId xmlns:a16="http://schemas.microsoft.com/office/drawing/2014/main" id="{532C3A3F-C067-3AF3-D720-8ADB83D43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1527" y="106626"/>
            <a:ext cx="1710932" cy="1615545"/>
          </a:xfrm>
          <a:prstGeom prst="rect">
            <a:avLst/>
          </a:prstGeom>
        </p:spPr>
      </p:pic>
    </p:spTree>
    <p:extLst>
      <p:ext uri="{BB962C8B-B14F-4D97-AF65-F5344CB8AC3E}">
        <p14:creationId xmlns:p14="http://schemas.microsoft.com/office/powerpoint/2010/main" val="13803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220D-3C40-DB6A-D4A1-F507C2B98DD2}"/>
              </a:ext>
            </a:extLst>
          </p:cNvPr>
          <p:cNvSpPr>
            <a:spLocks noGrp="1"/>
          </p:cNvSpPr>
          <p:nvPr>
            <p:ph type="title"/>
          </p:nvPr>
        </p:nvSpPr>
        <p:spPr/>
        <p:txBody>
          <a:bodyPr/>
          <a:lstStyle/>
          <a:p>
            <a:r>
              <a:rPr lang="en-US" dirty="0"/>
              <a:t>                     Investigation</a:t>
            </a:r>
          </a:p>
        </p:txBody>
      </p:sp>
      <p:sp>
        <p:nvSpPr>
          <p:cNvPr id="3" name="Content Placeholder 2">
            <a:extLst>
              <a:ext uri="{FF2B5EF4-FFF2-40B4-BE49-F238E27FC236}">
                <a16:creationId xmlns:a16="http://schemas.microsoft.com/office/drawing/2014/main" id="{9B7101BB-3CF6-FCC9-30A2-B70301CEAF12}"/>
              </a:ext>
            </a:extLst>
          </p:cNvPr>
          <p:cNvSpPr>
            <a:spLocks noGrp="1"/>
          </p:cNvSpPr>
          <p:nvPr>
            <p:ph idx="1"/>
          </p:nvPr>
        </p:nvSpPr>
        <p:spPr/>
        <p:txBody>
          <a:bodyPr/>
          <a:lstStyle/>
          <a:p>
            <a:r>
              <a:rPr lang="en-US" dirty="0"/>
              <a:t>ESR</a:t>
            </a:r>
          </a:p>
          <a:p>
            <a:r>
              <a:rPr lang="en-US" dirty="0"/>
              <a:t>CRP</a:t>
            </a:r>
          </a:p>
          <a:p>
            <a:r>
              <a:rPr lang="en-US" dirty="0"/>
              <a:t>RA factor</a:t>
            </a:r>
          </a:p>
          <a:p>
            <a:r>
              <a:rPr lang="en-US" dirty="0"/>
              <a:t>ANA</a:t>
            </a:r>
          </a:p>
          <a:p>
            <a:r>
              <a:rPr lang="en-US" dirty="0"/>
              <a:t>ANCA</a:t>
            </a:r>
          </a:p>
        </p:txBody>
      </p:sp>
      <p:pic>
        <p:nvPicPr>
          <p:cNvPr id="4" name="Picture 3">
            <a:extLst>
              <a:ext uri="{FF2B5EF4-FFF2-40B4-BE49-F238E27FC236}">
                <a16:creationId xmlns:a16="http://schemas.microsoft.com/office/drawing/2014/main" id="{21330C0C-5E69-C097-7E0C-A6775EBEB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3557196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9C2B-5598-4F46-E43D-C2FF4E9145DF}"/>
              </a:ext>
            </a:extLst>
          </p:cNvPr>
          <p:cNvSpPr>
            <a:spLocks noGrp="1"/>
          </p:cNvSpPr>
          <p:nvPr>
            <p:ph type="title"/>
          </p:nvPr>
        </p:nvSpPr>
        <p:spPr/>
        <p:txBody>
          <a:bodyPr/>
          <a:lstStyle/>
          <a:p>
            <a:r>
              <a:rPr lang="en-US" dirty="0"/>
              <a:t>               Posterior Scleritis</a:t>
            </a:r>
          </a:p>
        </p:txBody>
      </p:sp>
      <p:sp>
        <p:nvSpPr>
          <p:cNvPr id="3" name="Content Placeholder 2">
            <a:extLst>
              <a:ext uri="{FF2B5EF4-FFF2-40B4-BE49-F238E27FC236}">
                <a16:creationId xmlns:a16="http://schemas.microsoft.com/office/drawing/2014/main" id="{C9B7CAB8-00FC-35A9-0B59-B6D9E2DA8079}"/>
              </a:ext>
            </a:extLst>
          </p:cNvPr>
          <p:cNvSpPr>
            <a:spLocks noGrp="1"/>
          </p:cNvSpPr>
          <p:nvPr>
            <p:ph idx="1"/>
          </p:nvPr>
        </p:nvSpPr>
        <p:spPr/>
        <p:txBody>
          <a:bodyPr/>
          <a:lstStyle/>
          <a:p>
            <a:r>
              <a:rPr lang="en-US" dirty="0"/>
              <a:t>It is a potentially blinding condition. It is defined as involvement of the sclera posterior to the rectus muscles.</a:t>
            </a:r>
          </a:p>
          <a:p>
            <a:pPr marL="0" indent="0">
              <a:buNone/>
            </a:pPr>
            <a:r>
              <a:rPr lang="en-US" dirty="0"/>
              <a:t> </a:t>
            </a:r>
            <a:r>
              <a:rPr lang="en-US" b="1" dirty="0"/>
              <a:t>Symptoms</a:t>
            </a:r>
          </a:p>
          <a:p>
            <a:r>
              <a:rPr lang="en-US" dirty="0"/>
              <a:t>Pain, redness</a:t>
            </a:r>
          </a:p>
          <a:p>
            <a:endParaRPr lang="en-US" dirty="0"/>
          </a:p>
          <a:p>
            <a:pPr marL="0" indent="0">
              <a:buNone/>
            </a:pPr>
            <a:r>
              <a:rPr lang="en-US" b="1" dirty="0"/>
              <a:t>Signs</a:t>
            </a:r>
          </a:p>
          <a:p>
            <a:r>
              <a:rPr lang="en-US" dirty="0"/>
              <a:t>Inflammation extending to optic disc</a:t>
            </a:r>
          </a:p>
          <a:p>
            <a:r>
              <a:rPr lang="en-US" dirty="0"/>
              <a:t>Inflammation of muscles causing myositis Periorbital oedema, chemosis</a:t>
            </a:r>
          </a:p>
          <a:p>
            <a:r>
              <a:rPr lang="en-US" dirty="0"/>
              <a:t>Raised IOP</a:t>
            </a:r>
          </a:p>
          <a:p>
            <a:endParaRPr lang="en-US" dirty="0"/>
          </a:p>
        </p:txBody>
      </p:sp>
      <p:pic>
        <p:nvPicPr>
          <p:cNvPr id="4" name="Picture 3">
            <a:extLst>
              <a:ext uri="{FF2B5EF4-FFF2-40B4-BE49-F238E27FC236}">
                <a16:creationId xmlns:a16="http://schemas.microsoft.com/office/drawing/2014/main" id="{A78666C7-2BF1-7EFF-F8CA-323C60D0C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878552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AB8C-6600-DD12-81D8-846C2B90DBB6}"/>
              </a:ext>
            </a:extLst>
          </p:cNvPr>
          <p:cNvSpPr>
            <a:spLocks noGrp="1"/>
          </p:cNvSpPr>
          <p:nvPr>
            <p:ph type="title"/>
          </p:nvPr>
        </p:nvSpPr>
        <p:spPr/>
        <p:txBody>
          <a:bodyPr/>
          <a:lstStyle/>
          <a:p>
            <a:r>
              <a:rPr lang="en-US" dirty="0"/>
              <a:t>B SCAN IN POSTERIOR SCLERITIS</a:t>
            </a:r>
          </a:p>
        </p:txBody>
      </p:sp>
      <p:pic>
        <p:nvPicPr>
          <p:cNvPr id="4" name="Content Placeholder 3">
            <a:extLst>
              <a:ext uri="{FF2B5EF4-FFF2-40B4-BE49-F238E27FC236}">
                <a16:creationId xmlns:a16="http://schemas.microsoft.com/office/drawing/2014/main" id="{3A3EA34B-FAF2-C3E0-EE74-F223533B288A}"/>
              </a:ext>
            </a:extLst>
          </p:cNvPr>
          <p:cNvPicPr>
            <a:picLocks noGrp="1" noChangeAspect="1"/>
          </p:cNvPicPr>
          <p:nvPr>
            <p:ph idx="1"/>
          </p:nvPr>
        </p:nvPicPr>
        <p:blipFill>
          <a:blip r:embed="rId2"/>
          <a:stretch>
            <a:fillRect/>
          </a:stretch>
        </p:blipFill>
        <p:spPr>
          <a:xfrm>
            <a:off x="1991032" y="1930401"/>
            <a:ext cx="7152968" cy="4676876"/>
          </a:xfrm>
          <a:prstGeom prst="rect">
            <a:avLst/>
          </a:prstGeom>
        </p:spPr>
      </p:pic>
      <p:pic>
        <p:nvPicPr>
          <p:cNvPr id="5" name="Picture 4">
            <a:extLst>
              <a:ext uri="{FF2B5EF4-FFF2-40B4-BE49-F238E27FC236}">
                <a16:creationId xmlns:a16="http://schemas.microsoft.com/office/drawing/2014/main" id="{6636B570-699E-CDF3-F232-E6C2E3BD2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3604723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5BC3-A078-95F0-7DA2-012644D328EB}"/>
              </a:ext>
            </a:extLst>
          </p:cNvPr>
          <p:cNvSpPr>
            <a:spLocks noGrp="1"/>
          </p:cNvSpPr>
          <p:nvPr>
            <p:ph type="title"/>
          </p:nvPr>
        </p:nvSpPr>
        <p:spPr/>
        <p:txBody>
          <a:bodyPr/>
          <a:lstStyle/>
          <a:p>
            <a:r>
              <a:rPr lang="en-US" dirty="0"/>
              <a:t>Treatment of Immune mediated Scleritis</a:t>
            </a:r>
          </a:p>
        </p:txBody>
      </p:sp>
      <p:sp>
        <p:nvSpPr>
          <p:cNvPr id="3" name="Content Placeholder 2">
            <a:extLst>
              <a:ext uri="{FF2B5EF4-FFF2-40B4-BE49-F238E27FC236}">
                <a16:creationId xmlns:a16="http://schemas.microsoft.com/office/drawing/2014/main" id="{C7357461-D162-B941-92C1-A3853D705AEC}"/>
              </a:ext>
            </a:extLst>
          </p:cNvPr>
          <p:cNvSpPr>
            <a:spLocks noGrp="1"/>
          </p:cNvSpPr>
          <p:nvPr>
            <p:ph idx="1"/>
          </p:nvPr>
        </p:nvSpPr>
        <p:spPr>
          <a:xfrm>
            <a:off x="353961" y="1930400"/>
            <a:ext cx="10899058" cy="4735871"/>
          </a:xfrm>
        </p:spPr>
        <p:txBody>
          <a:bodyPr>
            <a:normAutofit/>
          </a:bodyPr>
          <a:lstStyle/>
          <a:p>
            <a:pPr marL="0" indent="0">
              <a:buNone/>
            </a:pPr>
            <a:r>
              <a:rPr lang="en-US" b="1" dirty="0"/>
              <a:t>Topical steroids</a:t>
            </a:r>
          </a:p>
          <a:p>
            <a:pPr marL="0" indent="0">
              <a:buNone/>
            </a:pPr>
            <a:r>
              <a:rPr lang="en-US" dirty="0"/>
              <a:t>        May relieve symptoms and oedema in necrotizing disease.</a:t>
            </a:r>
          </a:p>
          <a:p>
            <a:pPr marL="0" indent="0">
              <a:buNone/>
            </a:pPr>
            <a:endParaRPr lang="en-US" dirty="0"/>
          </a:p>
          <a:p>
            <a:pPr marL="0" indent="0">
              <a:buNone/>
            </a:pPr>
            <a:r>
              <a:rPr lang="en-US" b="1" dirty="0"/>
              <a:t>Systemic NSAIDs</a:t>
            </a:r>
          </a:p>
          <a:p>
            <a:pPr marL="0" indent="0">
              <a:buNone/>
            </a:pPr>
            <a:endParaRPr lang="en-US" b="1" dirty="0"/>
          </a:p>
          <a:p>
            <a:pPr marL="0" indent="0">
              <a:buNone/>
            </a:pPr>
            <a:r>
              <a:rPr lang="en-US" b="1" dirty="0"/>
              <a:t>Systemic Steroids </a:t>
            </a:r>
            <a:r>
              <a:rPr lang="en-US" dirty="0"/>
              <a:t>:They are used when NSAIDs are in appropriate or inadequate as in necrotizing disease.</a:t>
            </a:r>
          </a:p>
          <a:p>
            <a:pPr marL="0" indent="0">
              <a:buNone/>
            </a:pPr>
            <a:endParaRPr lang="en-US" dirty="0"/>
          </a:p>
          <a:p>
            <a:pPr marL="0" indent="0">
              <a:buNone/>
            </a:pPr>
            <a:r>
              <a:rPr lang="en-US" b="1" dirty="0"/>
              <a:t>Immunomodulatory agents: Should</a:t>
            </a:r>
            <a:r>
              <a:rPr lang="en-US" dirty="0"/>
              <a:t> be considered when  control is </a:t>
            </a:r>
          </a:p>
          <a:p>
            <a:pPr marL="0" indent="0">
              <a:buNone/>
            </a:pPr>
            <a:r>
              <a:rPr lang="en-US" dirty="0"/>
              <a:t>    a) incomplete wit steroids alone</a:t>
            </a:r>
          </a:p>
          <a:p>
            <a:pPr marL="0" indent="0">
              <a:buNone/>
            </a:pPr>
            <a:r>
              <a:rPr lang="en-US" dirty="0"/>
              <a:t>    b) Steroid sparing agent</a:t>
            </a:r>
          </a:p>
          <a:p>
            <a:pPr marL="0" indent="0">
              <a:buNone/>
            </a:pPr>
            <a:r>
              <a:rPr lang="en-US" dirty="0"/>
              <a:t>    c) to treat underlying disease.</a:t>
            </a:r>
          </a:p>
        </p:txBody>
      </p:sp>
      <p:pic>
        <p:nvPicPr>
          <p:cNvPr id="4" name="Picture 3">
            <a:extLst>
              <a:ext uri="{FF2B5EF4-FFF2-40B4-BE49-F238E27FC236}">
                <a16:creationId xmlns:a16="http://schemas.microsoft.com/office/drawing/2014/main" id="{427177AD-FCAB-164F-2346-22D5B5297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1681498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7461-EA93-FA82-BAC8-AE8C74E54ED4}"/>
              </a:ext>
            </a:extLst>
          </p:cNvPr>
          <p:cNvSpPr>
            <a:spLocks noGrp="1"/>
          </p:cNvSpPr>
          <p:nvPr>
            <p:ph type="title"/>
          </p:nvPr>
        </p:nvSpPr>
        <p:spPr/>
        <p:txBody>
          <a:bodyPr/>
          <a:lstStyle/>
          <a:p>
            <a:r>
              <a:rPr lang="en-US" dirty="0"/>
              <a:t>                           MCQ</a:t>
            </a:r>
          </a:p>
        </p:txBody>
      </p:sp>
      <p:sp>
        <p:nvSpPr>
          <p:cNvPr id="3" name="Content Placeholder 2">
            <a:extLst>
              <a:ext uri="{FF2B5EF4-FFF2-40B4-BE49-F238E27FC236}">
                <a16:creationId xmlns:a16="http://schemas.microsoft.com/office/drawing/2014/main" id="{4300D851-0AA3-CB73-3B88-2398C185FD4F}"/>
              </a:ext>
            </a:extLst>
          </p:cNvPr>
          <p:cNvSpPr>
            <a:spLocks noGrp="1"/>
          </p:cNvSpPr>
          <p:nvPr>
            <p:ph idx="1"/>
          </p:nvPr>
        </p:nvSpPr>
        <p:spPr/>
        <p:txBody>
          <a:bodyPr/>
          <a:lstStyle/>
          <a:p>
            <a:r>
              <a:rPr lang="en-US" dirty="0"/>
              <a:t>A patient came to eye </a:t>
            </a:r>
            <a:r>
              <a:rPr lang="en-US" dirty="0" err="1"/>
              <a:t>opd</a:t>
            </a:r>
            <a:r>
              <a:rPr lang="en-US" dirty="0"/>
              <a:t> with presenting complaints </a:t>
            </a:r>
            <a:r>
              <a:rPr lang="en-US" dirty="0" err="1"/>
              <a:t>of,redness</a:t>
            </a:r>
            <a:r>
              <a:rPr lang="en-US" dirty="0"/>
              <a:t> ,</a:t>
            </a:r>
            <a:r>
              <a:rPr lang="en-US" dirty="0" err="1"/>
              <a:t>grittiness,photophobia</a:t>
            </a:r>
            <a:r>
              <a:rPr lang="en-US" dirty="0"/>
              <a:t> along with discomfort in the right eye over the past few </a:t>
            </a:r>
            <a:r>
              <a:rPr lang="en-US" dirty="0" err="1"/>
              <a:t>days.On</a:t>
            </a:r>
            <a:r>
              <a:rPr lang="en-US" dirty="0"/>
              <a:t> Slit lamp examination there was redness in the </a:t>
            </a:r>
            <a:r>
              <a:rPr lang="en-US" dirty="0" err="1"/>
              <a:t>interpapebral</a:t>
            </a:r>
            <a:r>
              <a:rPr lang="en-US" dirty="0"/>
              <a:t> </a:t>
            </a:r>
            <a:r>
              <a:rPr lang="en-US" dirty="0" err="1"/>
              <a:t>region.What</a:t>
            </a:r>
            <a:r>
              <a:rPr lang="en-US" dirty="0"/>
              <a:t> is diagnosis ?</a:t>
            </a:r>
          </a:p>
          <a:p>
            <a:pPr marL="0" indent="0">
              <a:buNone/>
            </a:pPr>
            <a:r>
              <a:rPr lang="en-US" dirty="0"/>
              <a:t>        A ) Nodular Episcleritis</a:t>
            </a:r>
          </a:p>
          <a:p>
            <a:pPr marL="0" indent="0">
              <a:buNone/>
            </a:pPr>
            <a:r>
              <a:rPr lang="en-US" dirty="0"/>
              <a:t>        B ) Diffuse Non necrotizing scleritis</a:t>
            </a:r>
          </a:p>
          <a:p>
            <a:pPr marL="0" indent="0">
              <a:buNone/>
            </a:pPr>
            <a:r>
              <a:rPr lang="en-US" dirty="0"/>
              <a:t>        C) Nodular non necrotizing scleritis</a:t>
            </a:r>
          </a:p>
          <a:p>
            <a:pPr marL="0" indent="0">
              <a:buNone/>
            </a:pPr>
            <a:r>
              <a:rPr lang="en-US" dirty="0"/>
              <a:t>        D ) Anterior Necrotizing scleritis with inflammation.</a:t>
            </a:r>
          </a:p>
          <a:p>
            <a:pPr marL="0" indent="0">
              <a:buNone/>
            </a:pPr>
            <a:r>
              <a:rPr lang="en-US" b="1" dirty="0"/>
              <a:t>        E) Simple Episcleritis</a:t>
            </a:r>
          </a:p>
        </p:txBody>
      </p:sp>
      <p:pic>
        <p:nvPicPr>
          <p:cNvPr id="4" name="Picture 3">
            <a:extLst>
              <a:ext uri="{FF2B5EF4-FFF2-40B4-BE49-F238E27FC236}">
                <a16:creationId xmlns:a16="http://schemas.microsoft.com/office/drawing/2014/main" id="{3CCD0EDD-A33B-0BFD-8C60-4DE64419B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127619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A0C7-E3B1-B7AB-4BA2-FB88341D5EC7}"/>
              </a:ext>
            </a:extLst>
          </p:cNvPr>
          <p:cNvSpPr>
            <a:spLocks noGrp="1"/>
          </p:cNvSpPr>
          <p:nvPr>
            <p:ph type="title"/>
          </p:nvPr>
        </p:nvSpPr>
        <p:spPr/>
        <p:txBody>
          <a:bodyPr/>
          <a:lstStyle/>
          <a:p>
            <a:r>
              <a:rPr lang="en-US" dirty="0"/>
              <a:t>                             MCQ</a:t>
            </a:r>
          </a:p>
        </p:txBody>
      </p:sp>
      <p:sp>
        <p:nvSpPr>
          <p:cNvPr id="3" name="Content Placeholder 2">
            <a:extLst>
              <a:ext uri="{FF2B5EF4-FFF2-40B4-BE49-F238E27FC236}">
                <a16:creationId xmlns:a16="http://schemas.microsoft.com/office/drawing/2014/main" id="{E2DB6248-9C70-D554-5965-EBB7FEF6C4A3}"/>
              </a:ext>
            </a:extLst>
          </p:cNvPr>
          <p:cNvSpPr>
            <a:spLocks noGrp="1"/>
          </p:cNvSpPr>
          <p:nvPr>
            <p:ph idx="1"/>
          </p:nvPr>
        </p:nvSpPr>
        <p:spPr/>
        <p:txBody>
          <a:bodyPr/>
          <a:lstStyle/>
          <a:p>
            <a:r>
              <a:rPr lang="en-US" dirty="0"/>
              <a:t>A patient came to eye </a:t>
            </a:r>
            <a:r>
              <a:rPr lang="en-US" dirty="0" err="1"/>
              <a:t>opd</a:t>
            </a:r>
            <a:r>
              <a:rPr lang="en-US" dirty="0"/>
              <a:t> with presenting complaints of pain redness in the right eye for the last few days. The pain was quire severe radiating to face and temple and waking the patient in early hours of morning. The redness was generalized on slit lamp examination . What is the diagnosis ?</a:t>
            </a:r>
          </a:p>
          <a:p>
            <a:r>
              <a:rPr lang="en-US" dirty="0"/>
              <a:t>A) Nodular scleritis</a:t>
            </a:r>
          </a:p>
          <a:p>
            <a:r>
              <a:rPr lang="en-US" dirty="0"/>
              <a:t>B) Nodular episcleritis</a:t>
            </a:r>
          </a:p>
          <a:p>
            <a:r>
              <a:rPr lang="en-US" dirty="0"/>
              <a:t>C) Simple Episcleritis</a:t>
            </a:r>
          </a:p>
          <a:p>
            <a:r>
              <a:rPr lang="en-US" b="1" dirty="0"/>
              <a:t>D ) Diffuse Scleritis</a:t>
            </a:r>
          </a:p>
          <a:p>
            <a:r>
              <a:rPr lang="en-US" dirty="0"/>
              <a:t>E ) Posterior Scleritis</a:t>
            </a:r>
          </a:p>
        </p:txBody>
      </p:sp>
    </p:spTree>
    <p:extLst>
      <p:ext uri="{BB962C8B-B14F-4D97-AF65-F5344CB8AC3E}">
        <p14:creationId xmlns:p14="http://schemas.microsoft.com/office/powerpoint/2010/main" val="3287193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5788-5194-97FE-EF73-923948595721}"/>
              </a:ext>
            </a:extLst>
          </p:cNvPr>
          <p:cNvSpPr>
            <a:spLocks noGrp="1"/>
          </p:cNvSpPr>
          <p:nvPr>
            <p:ph type="title"/>
          </p:nvPr>
        </p:nvSpPr>
        <p:spPr/>
        <p:txBody>
          <a:bodyPr/>
          <a:lstStyle/>
          <a:p>
            <a:r>
              <a:rPr lang="en-US" dirty="0"/>
              <a:t>                            MCQ</a:t>
            </a:r>
          </a:p>
        </p:txBody>
      </p:sp>
      <p:sp>
        <p:nvSpPr>
          <p:cNvPr id="3" name="Content Placeholder 2">
            <a:extLst>
              <a:ext uri="{FF2B5EF4-FFF2-40B4-BE49-F238E27FC236}">
                <a16:creationId xmlns:a16="http://schemas.microsoft.com/office/drawing/2014/main" id="{BE113AC4-A803-A7A7-BD97-23A3889CC515}"/>
              </a:ext>
            </a:extLst>
          </p:cNvPr>
          <p:cNvSpPr>
            <a:spLocks noGrp="1"/>
          </p:cNvSpPr>
          <p:nvPr>
            <p:ph idx="1"/>
          </p:nvPr>
        </p:nvSpPr>
        <p:spPr/>
        <p:txBody>
          <a:bodyPr/>
          <a:lstStyle/>
          <a:p>
            <a:pPr marL="0" indent="0">
              <a:buNone/>
            </a:pPr>
            <a:r>
              <a:rPr lang="en-US" dirty="0"/>
              <a:t>A patient came to eye </a:t>
            </a:r>
            <a:r>
              <a:rPr lang="en-US" dirty="0" err="1"/>
              <a:t>opd</a:t>
            </a:r>
            <a:r>
              <a:rPr lang="en-US" dirty="0"/>
              <a:t> with presenting complaints red eye for the last 2 days. The patient was experiencing discomfort. On slit lamp examination there was a tender red vascular nodule. What is your diagnosis ?</a:t>
            </a:r>
          </a:p>
          <a:p>
            <a:pPr marL="0" indent="0">
              <a:buNone/>
            </a:pPr>
            <a:r>
              <a:rPr lang="en-US" dirty="0"/>
              <a:t> </a:t>
            </a:r>
            <a:r>
              <a:rPr lang="en-US" b="1" dirty="0"/>
              <a:t>A ) Nodular episcleritis</a:t>
            </a:r>
          </a:p>
          <a:p>
            <a:pPr marL="0" indent="0">
              <a:buNone/>
            </a:pPr>
            <a:r>
              <a:rPr lang="en-US" dirty="0"/>
              <a:t>B ) Diffuse Episcleritis</a:t>
            </a:r>
          </a:p>
          <a:p>
            <a:pPr marL="0" indent="0">
              <a:buNone/>
            </a:pPr>
            <a:r>
              <a:rPr lang="en-US" dirty="0"/>
              <a:t>C ) Diffuse Scleritis</a:t>
            </a:r>
          </a:p>
          <a:p>
            <a:pPr marL="0" indent="0">
              <a:buNone/>
            </a:pPr>
            <a:r>
              <a:rPr lang="en-US" dirty="0"/>
              <a:t>D ) Nodular scleritis</a:t>
            </a:r>
          </a:p>
          <a:p>
            <a:pPr marL="0" indent="0">
              <a:buNone/>
            </a:pPr>
            <a:r>
              <a:rPr lang="en-US" dirty="0"/>
              <a:t>E ) </a:t>
            </a:r>
            <a:r>
              <a:rPr lang="en-US" dirty="0" err="1"/>
              <a:t>Scleromalcia</a:t>
            </a:r>
            <a:r>
              <a:rPr lang="en-US" dirty="0"/>
              <a:t> </a:t>
            </a:r>
            <a:r>
              <a:rPr lang="en-US" dirty="0" err="1"/>
              <a:t>Perforans</a:t>
            </a:r>
            <a:endParaRPr lang="en-US" dirty="0"/>
          </a:p>
          <a:p>
            <a:pPr marL="0" indent="0">
              <a:buNone/>
            </a:pPr>
            <a:endParaRPr lang="en-US" dirty="0"/>
          </a:p>
        </p:txBody>
      </p:sp>
    </p:spTree>
    <p:extLst>
      <p:ext uri="{BB962C8B-B14F-4D97-AF65-F5344CB8AC3E}">
        <p14:creationId xmlns:p14="http://schemas.microsoft.com/office/powerpoint/2010/main" val="285534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2EE0-7380-F2AE-6A3B-7BB81DA85260}"/>
              </a:ext>
            </a:extLst>
          </p:cNvPr>
          <p:cNvSpPr>
            <a:spLocks noGrp="1"/>
          </p:cNvSpPr>
          <p:nvPr>
            <p:ph type="title"/>
          </p:nvPr>
        </p:nvSpPr>
        <p:spPr/>
        <p:txBody>
          <a:bodyPr/>
          <a:lstStyle/>
          <a:p>
            <a:r>
              <a:rPr lang="en-US" dirty="0"/>
              <a:t>                      Learning Objectives</a:t>
            </a:r>
          </a:p>
        </p:txBody>
      </p:sp>
      <p:sp>
        <p:nvSpPr>
          <p:cNvPr id="3" name="Content Placeholder 2">
            <a:extLst>
              <a:ext uri="{FF2B5EF4-FFF2-40B4-BE49-F238E27FC236}">
                <a16:creationId xmlns:a16="http://schemas.microsoft.com/office/drawing/2014/main" id="{4B6801E3-727F-610A-4987-3924DB4722FE}"/>
              </a:ext>
            </a:extLst>
          </p:cNvPr>
          <p:cNvSpPr>
            <a:spLocks noGrp="1"/>
          </p:cNvSpPr>
          <p:nvPr>
            <p:ph idx="1"/>
          </p:nvPr>
        </p:nvSpPr>
        <p:spPr/>
        <p:txBody>
          <a:bodyPr>
            <a:normAutofit/>
          </a:bodyPr>
          <a:lstStyle/>
          <a:p>
            <a:pPr marL="0" indent="0">
              <a:buNone/>
            </a:pPr>
            <a:r>
              <a:rPr lang="en-US" sz="2800" dirty="0"/>
              <a:t>At the end of the lecture ,the students will be able to</a:t>
            </a:r>
          </a:p>
          <a:p>
            <a:pPr marL="0" indent="0">
              <a:buNone/>
            </a:pPr>
            <a:endParaRPr lang="en-US" sz="2800" dirty="0"/>
          </a:p>
          <a:p>
            <a:pPr marL="0" indent="0">
              <a:buNone/>
            </a:pPr>
            <a:r>
              <a:rPr lang="en-US" sz="2000" dirty="0"/>
              <a:t>Describe anatomy of sclera</a:t>
            </a:r>
          </a:p>
          <a:p>
            <a:pPr marL="0" indent="0">
              <a:buNone/>
            </a:pPr>
            <a:r>
              <a:rPr lang="en-US" sz="2000" dirty="0"/>
              <a:t>Describe classification of the diseases related to sclera</a:t>
            </a:r>
          </a:p>
          <a:p>
            <a:pPr marL="0" indent="0">
              <a:buNone/>
            </a:pPr>
            <a:r>
              <a:rPr lang="en-US" sz="2000" dirty="0"/>
              <a:t>Describe management of diseases related to sclera</a:t>
            </a:r>
          </a:p>
        </p:txBody>
      </p:sp>
      <p:pic>
        <p:nvPicPr>
          <p:cNvPr id="4" name="Picture 3">
            <a:extLst>
              <a:ext uri="{FF2B5EF4-FFF2-40B4-BE49-F238E27FC236}">
                <a16:creationId xmlns:a16="http://schemas.microsoft.com/office/drawing/2014/main" id="{8C282995-11A6-B9C0-0264-8FFDF3BBC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1845746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0090-1095-73C2-63EA-2D309FB5DE4B}"/>
              </a:ext>
            </a:extLst>
          </p:cNvPr>
          <p:cNvSpPr>
            <a:spLocks noGrp="1"/>
          </p:cNvSpPr>
          <p:nvPr>
            <p:ph type="title"/>
          </p:nvPr>
        </p:nvSpPr>
        <p:spPr/>
        <p:txBody>
          <a:bodyPr/>
          <a:lstStyle/>
          <a:p>
            <a:r>
              <a:rPr lang="en-US" dirty="0"/>
              <a:t>Artificial Intelligence </a:t>
            </a:r>
          </a:p>
        </p:txBody>
      </p:sp>
      <p:sp>
        <p:nvSpPr>
          <p:cNvPr id="3" name="Content Placeholder 2">
            <a:extLst>
              <a:ext uri="{FF2B5EF4-FFF2-40B4-BE49-F238E27FC236}">
                <a16:creationId xmlns:a16="http://schemas.microsoft.com/office/drawing/2014/main" id="{36AC62D4-B380-E925-DD5E-EE86B1E40A4E}"/>
              </a:ext>
            </a:extLst>
          </p:cNvPr>
          <p:cNvSpPr>
            <a:spLocks noGrp="1"/>
          </p:cNvSpPr>
          <p:nvPr>
            <p:ph idx="1"/>
          </p:nvPr>
        </p:nvSpPr>
        <p:spPr/>
        <p:txBody>
          <a:bodyPr>
            <a:normAutofit fontScale="85000" lnSpcReduction="20000"/>
          </a:bodyPr>
          <a:lstStyle/>
          <a:p>
            <a:r>
              <a:rPr lang="en-US" dirty="0"/>
              <a:t>AI can contribute to scleritis management in several ways:</a:t>
            </a:r>
          </a:p>
          <a:p>
            <a:endParaRPr lang="en-US" dirty="0"/>
          </a:p>
          <a:p>
            <a:r>
              <a:rPr lang="en-US" dirty="0"/>
              <a:t>Diagnostic Assistance: AI algorithms can analyze images of the eye, such as fundus photographs or optical coherence tomography (OCT) scans, to identify characteristic signs of scleritis. By detecting subtle changes or patterns indicative of scleritis, AI systems can assist ophthalmologists in making accurate and timely diagnoses.</a:t>
            </a:r>
          </a:p>
          <a:p>
            <a:endParaRPr lang="en-US" dirty="0"/>
          </a:p>
          <a:p>
            <a:r>
              <a:rPr lang="en-US" dirty="0"/>
              <a:t>Risk Prediction: AI models can analyze various patient data, including medical history, demographics, and clinical findings, to predict the risk of developing scleritis or its complications. This predictive capability can aid in early intervention and personalized treatment planning.</a:t>
            </a:r>
          </a:p>
          <a:p>
            <a:endParaRPr lang="en-US" dirty="0"/>
          </a:p>
          <a:p>
            <a:r>
              <a:rPr lang="en-US" dirty="0"/>
              <a:t>Treatment Optimization: AI can help optimize treatment strategies by analyzing large datasets of patient outcomes and treatment responses. By identifying patterns in treatment efficacy and adverse effects, AI systems can assist clinicians in selecting the most effective and well-tolerated therapies for individual patients.</a:t>
            </a:r>
          </a:p>
        </p:txBody>
      </p:sp>
      <p:pic>
        <p:nvPicPr>
          <p:cNvPr id="4" name="Picture 3">
            <a:extLst>
              <a:ext uri="{FF2B5EF4-FFF2-40B4-BE49-F238E27FC236}">
                <a16:creationId xmlns:a16="http://schemas.microsoft.com/office/drawing/2014/main" id="{5F06E73D-8C64-C137-7179-C8B3614BF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197609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EADF-E684-33A9-8A06-37A252AAD43D}"/>
              </a:ext>
            </a:extLst>
          </p:cNvPr>
          <p:cNvSpPr>
            <a:spLocks noGrp="1"/>
          </p:cNvSpPr>
          <p:nvPr>
            <p:ph type="title"/>
          </p:nvPr>
        </p:nvSpPr>
        <p:spPr/>
        <p:txBody>
          <a:bodyPr/>
          <a:lstStyle/>
          <a:p>
            <a:r>
              <a:rPr lang="en-US" dirty="0"/>
              <a:t>Research in the treatment of Necrotizing Scleritis</a:t>
            </a:r>
          </a:p>
        </p:txBody>
      </p:sp>
      <p:sp>
        <p:nvSpPr>
          <p:cNvPr id="3" name="Content Placeholder 2">
            <a:extLst>
              <a:ext uri="{FF2B5EF4-FFF2-40B4-BE49-F238E27FC236}">
                <a16:creationId xmlns:a16="http://schemas.microsoft.com/office/drawing/2014/main" id="{B6B952B6-17C7-F16A-D5E1-9490CCC5AC38}"/>
              </a:ext>
            </a:extLst>
          </p:cNvPr>
          <p:cNvSpPr>
            <a:spLocks noGrp="1"/>
          </p:cNvSpPr>
          <p:nvPr>
            <p:ph idx="1"/>
          </p:nvPr>
        </p:nvSpPr>
        <p:spPr/>
        <p:txBody>
          <a:bodyPr>
            <a:normAutofit fontScale="85000" lnSpcReduction="20000"/>
          </a:bodyPr>
          <a:lstStyle/>
          <a:p>
            <a:r>
              <a:rPr lang="en-US" dirty="0">
                <a:effectLst/>
              </a:rPr>
              <a:t>Research in the treatment of necrotizing scleritis focuses on several key areas:</a:t>
            </a:r>
          </a:p>
          <a:p>
            <a:pPr>
              <a:buFont typeface="+mj-lt"/>
              <a:buAutoNum type="arabicPeriod"/>
            </a:pPr>
            <a:r>
              <a:rPr lang="en-US" b="1" i="0" dirty="0">
                <a:solidFill>
                  <a:srgbClr val="0D0D0D"/>
                </a:solidFill>
                <a:effectLst/>
                <a:highlight>
                  <a:srgbClr val="FFFFFF"/>
                </a:highlight>
                <a:latin typeface="Söhne"/>
              </a:rPr>
              <a:t>Immunosuppressive Therapy</a:t>
            </a:r>
            <a:r>
              <a:rPr lang="en-US" b="0" i="0" dirty="0">
                <a:solidFill>
                  <a:srgbClr val="0D0D0D"/>
                </a:solidFill>
                <a:effectLst/>
                <a:highlight>
                  <a:srgbClr val="FFFFFF"/>
                </a:highlight>
                <a:latin typeface="Söhne"/>
              </a:rPr>
              <a:t>: High-dose systemic corticosteroids are often the first-line treatment to control inflammation. However, due to potential side effects with long-term use, research explores alternative or adjunctive immunosuppressive agents such as methotrexate, cyclophosphamide, azathioprine, mycophenolate mofetil, and biologic agents like tumor necrosis factor (TNF) inhibitors (e.g., infliximab).</a:t>
            </a:r>
          </a:p>
          <a:p>
            <a:pPr>
              <a:buFont typeface="+mj-lt"/>
              <a:buAutoNum type="arabicPeriod"/>
            </a:pPr>
            <a:r>
              <a:rPr lang="en-US" b="1" i="0" dirty="0">
                <a:solidFill>
                  <a:srgbClr val="0D0D0D"/>
                </a:solidFill>
                <a:effectLst/>
                <a:highlight>
                  <a:srgbClr val="FFFFFF"/>
                </a:highlight>
                <a:latin typeface="Söhne"/>
              </a:rPr>
              <a:t>Biologic Therapies</a:t>
            </a:r>
            <a:r>
              <a:rPr lang="en-US" b="0" i="0" dirty="0">
                <a:solidFill>
                  <a:srgbClr val="0D0D0D"/>
                </a:solidFill>
                <a:effectLst/>
                <a:highlight>
                  <a:srgbClr val="FFFFFF"/>
                </a:highlight>
                <a:latin typeface="Söhne"/>
              </a:rPr>
              <a:t>: Biologic agents targeting specific inflammatory pathways have shown promise in treating necrotizing scleritis, particularly in cases refractory to conventional therapies. These include anti-TNF agents (e.g., infliximab, adalimumab), rituximab (anti-CD20 monoclonal antibody), and tocilizumab (IL-6 receptor antagonist).</a:t>
            </a:r>
          </a:p>
          <a:p>
            <a:br>
              <a:rPr lang="en-US" b="0" i="0" dirty="0">
                <a:solidFill>
                  <a:srgbClr val="0D0D0D"/>
                </a:solidFill>
                <a:effectLst/>
                <a:highlight>
                  <a:srgbClr val="FFFFFF"/>
                </a:highlight>
                <a:latin typeface="Söhne"/>
              </a:rPr>
            </a:br>
            <a:r>
              <a:rPr lang="en-US" b="0" i="0" dirty="0">
                <a:solidFill>
                  <a:srgbClr val="0D0D0D"/>
                </a:solidFill>
                <a:effectLst/>
                <a:highlight>
                  <a:srgbClr val="FFFFFF"/>
                </a:highlight>
                <a:latin typeface="Söhne"/>
              </a:rPr>
              <a:t>Surgical Interventions: In cases of impending or actual scleral perforation, surgical interventions may be necessary to reinforce the sclera and prevent globe rupture. These include scleral patch grafting, amniotic membrane transplantation, and tectonic keratoplasty.</a:t>
            </a:r>
          </a:p>
          <a:p>
            <a:r>
              <a:rPr lang="en-US" b="0" i="0" dirty="0">
                <a:solidFill>
                  <a:srgbClr val="0D0D0D"/>
                </a:solidFill>
                <a:effectLst/>
                <a:highlight>
                  <a:srgbClr val="FFFFFF"/>
                </a:highlight>
                <a:latin typeface="Söhne"/>
              </a:rPr>
              <a:t>Emerging Therapies: Research continues to explore novel treatment modalities for necrotizing scleritis, including newer biologic agents, targeted immunomodulators, and regenerative medicine approaches such as stem cell therapy.</a:t>
            </a:r>
          </a:p>
          <a:p>
            <a:endParaRPr lang="en-US" b="0" i="0" dirty="0">
              <a:solidFill>
                <a:srgbClr val="0D0D0D"/>
              </a:solidFill>
              <a:effectLst/>
              <a:highlight>
                <a:srgbClr val="FFFFFF"/>
              </a:highlight>
              <a:latin typeface="Söhne"/>
            </a:endParaRPr>
          </a:p>
          <a:p>
            <a:endParaRPr lang="en-US" b="0" i="0" dirty="0">
              <a:solidFill>
                <a:srgbClr val="0D0D0D"/>
              </a:solidFill>
              <a:effectLst/>
              <a:highlight>
                <a:srgbClr val="FFFFFF"/>
              </a:highlight>
              <a:latin typeface="Söhne"/>
            </a:endParaRPr>
          </a:p>
          <a:p>
            <a:endParaRPr lang="en-US" dirty="0"/>
          </a:p>
        </p:txBody>
      </p:sp>
      <p:pic>
        <p:nvPicPr>
          <p:cNvPr id="4" name="Picture 3">
            <a:extLst>
              <a:ext uri="{FF2B5EF4-FFF2-40B4-BE49-F238E27FC236}">
                <a16:creationId xmlns:a16="http://schemas.microsoft.com/office/drawing/2014/main" id="{BF4DD6DB-B848-65CB-F9D3-BE12FD500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3597164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DD3553-F296-ED5D-7CB0-B9700EC29ED4}"/>
              </a:ext>
            </a:extLst>
          </p:cNvPr>
          <p:cNvPicPr>
            <a:picLocks noChangeAspect="1"/>
          </p:cNvPicPr>
          <p:nvPr/>
        </p:nvPicPr>
        <p:blipFill>
          <a:blip r:embed="rId2"/>
          <a:stretch>
            <a:fillRect/>
          </a:stretch>
        </p:blipFill>
        <p:spPr>
          <a:xfrm>
            <a:off x="3114675" y="1319212"/>
            <a:ext cx="5962650" cy="4219575"/>
          </a:xfrm>
          <a:prstGeom prst="rect">
            <a:avLst/>
          </a:prstGeom>
        </p:spPr>
      </p:pic>
    </p:spTree>
    <p:extLst>
      <p:ext uri="{BB962C8B-B14F-4D97-AF65-F5344CB8AC3E}">
        <p14:creationId xmlns:p14="http://schemas.microsoft.com/office/powerpoint/2010/main" val="397733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6391-6A06-0B75-F5B7-E509F4F146CD}"/>
              </a:ext>
            </a:extLst>
          </p:cNvPr>
          <p:cNvSpPr>
            <a:spLocks noGrp="1"/>
          </p:cNvSpPr>
          <p:nvPr>
            <p:ph type="title"/>
          </p:nvPr>
        </p:nvSpPr>
        <p:spPr/>
        <p:txBody>
          <a:bodyPr/>
          <a:lstStyle/>
          <a:p>
            <a:r>
              <a:rPr lang="en-US" dirty="0"/>
              <a:t>              Anatomy of sclera</a:t>
            </a:r>
          </a:p>
        </p:txBody>
      </p:sp>
      <p:sp>
        <p:nvSpPr>
          <p:cNvPr id="3" name="Content Placeholder 2">
            <a:extLst>
              <a:ext uri="{FF2B5EF4-FFF2-40B4-BE49-F238E27FC236}">
                <a16:creationId xmlns:a16="http://schemas.microsoft.com/office/drawing/2014/main" id="{FC15CDB3-579B-B54F-106B-9EA45CAF6B93}"/>
              </a:ext>
            </a:extLst>
          </p:cNvPr>
          <p:cNvSpPr>
            <a:spLocks noGrp="1"/>
          </p:cNvSpPr>
          <p:nvPr>
            <p:ph idx="1"/>
          </p:nvPr>
        </p:nvSpPr>
        <p:spPr/>
        <p:txBody>
          <a:bodyPr/>
          <a:lstStyle/>
          <a:p>
            <a:r>
              <a:rPr lang="en-US" dirty="0"/>
              <a:t>It is also known as the white of the eye.</a:t>
            </a:r>
          </a:p>
          <a:p>
            <a:r>
              <a:rPr lang="en-US" dirty="0"/>
              <a:t>It is opaque,protective,outer layer of the eyer containing collagen and elastic fibers.</a:t>
            </a:r>
          </a:p>
          <a:p>
            <a:r>
              <a:rPr lang="en-US" dirty="0"/>
              <a:t>Anteriorly the Sclera forms white of the eyeball and is covered by fascial sheath of eyeball and conjunctiva</a:t>
            </a:r>
          </a:p>
          <a:p>
            <a:r>
              <a:rPr lang="en-US" dirty="0"/>
              <a:t>The recti muscles are attached to the sclera</a:t>
            </a:r>
          </a:p>
          <a:p>
            <a:r>
              <a:rPr lang="en-US" dirty="0"/>
              <a:t>The sclera is perforated posteriorly by optic nerve.</a:t>
            </a:r>
          </a:p>
        </p:txBody>
      </p:sp>
      <p:pic>
        <p:nvPicPr>
          <p:cNvPr id="4" name="Picture 3">
            <a:extLst>
              <a:ext uri="{FF2B5EF4-FFF2-40B4-BE49-F238E27FC236}">
                <a16:creationId xmlns:a16="http://schemas.microsoft.com/office/drawing/2014/main" id="{48DD2A92-9F2C-A186-2307-C4E89F8C2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143676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lera of Eye">
            <a:extLst>
              <a:ext uri="{FF2B5EF4-FFF2-40B4-BE49-F238E27FC236}">
                <a16:creationId xmlns:a16="http://schemas.microsoft.com/office/drawing/2014/main" id="{81E8ADFB-46C1-5439-BC9F-3E44BF4B14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6997" y="884904"/>
            <a:ext cx="8738668" cy="55158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E0740D7-8587-6464-FEB6-9B519B8832C8}"/>
              </a:ext>
            </a:extLst>
          </p:cNvPr>
          <p:cNvPicPr>
            <a:picLocks noChangeAspect="1"/>
          </p:cNvPicPr>
          <p:nvPr/>
        </p:nvPicPr>
        <p:blipFill>
          <a:blip r:embed="rId3"/>
          <a:stretch>
            <a:fillRect/>
          </a:stretch>
        </p:blipFill>
        <p:spPr>
          <a:xfrm>
            <a:off x="9925665" y="457200"/>
            <a:ext cx="1713124" cy="1615580"/>
          </a:xfrm>
          <a:prstGeom prst="rect">
            <a:avLst/>
          </a:prstGeom>
        </p:spPr>
      </p:pic>
    </p:spTree>
    <p:extLst>
      <p:ext uri="{BB962C8B-B14F-4D97-AF65-F5344CB8AC3E}">
        <p14:creationId xmlns:p14="http://schemas.microsoft.com/office/powerpoint/2010/main" val="747773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D669-B517-6D13-B5F6-184DB69ECECA}"/>
              </a:ext>
            </a:extLst>
          </p:cNvPr>
          <p:cNvSpPr>
            <a:spLocks noGrp="1"/>
          </p:cNvSpPr>
          <p:nvPr>
            <p:ph type="title"/>
          </p:nvPr>
        </p:nvSpPr>
        <p:spPr/>
        <p:txBody>
          <a:bodyPr/>
          <a:lstStyle/>
          <a:p>
            <a:r>
              <a:rPr lang="en-US" dirty="0"/>
              <a:t>              Anatomy of sclera</a:t>
            </a:r>
          </a:p>
        </p:txBody>
      </p:sp>
      <p:sp>
        <p:nvSpPr>
          <p:cNvPr id="3" name="Content Placeholder 2">
            <a:extLst>
              <a:ext uri="{FF2B5EF4-FFF2-40B4-BE49-F238E27FC236}">
                <a16:creationId xmlns:a16="http://schemas.microsoft.com/office/drawing/2014/main" id="{7BC6C865-4C92-252E-B7CE-219C979B5BA6}"/>
              </a:ext>
            </a:extLst>
          </p:cNvPr>
          <p:cNvSpPr>
            <a:spLocks noGrp="1"/>
          </p:cNvSpPr>
          <p:nvPr>
            <p:ph idx="1"/>
          </p:nvPr>
        </p:nvSpPr>
        <p:spPr/>
        <p:txBody>
          <a:bodyPr>
            <a:normAutofit/>
          </a:bodyPr>
          <a:lstStyle/>
          <a:p>
            <a:pPr marL="0" indent="0">
              <a:buNone/>
            </a:pPr>
            <a:r>
              <a:rPr lang="en-US" sz="2000" dirty="0"/>
              <a:t>       For the purpose of description, the sclera is divided into 3 layers</a:t>
            </a:r>
          </a:p>
          <a:p>
            <a:endParaRPr lang="en-US" sz="2000" dirty="0"/>
          </a:p>
          <a:p>
            <a:r>
              <a:rPr lang="en-US" sz="2000" dirty="0"/>
              <a:t>Episclera</a:t>
            </a:r>
          </a:p>
          <a:p>
            <a:r>
              <a:rPr lang="en-US" sz="2000" dirty="0"/>
              <a:t>Scleral stroma</a:t>
            </a:r>
          </a:p>
          <a:p>
            <a:r>
              <a:rPr lang="en-US" sz="2000" dirty="0"/>
              <a:t>Lamina fusca</a:t>
            </a:r>
          </a:p>
        </p:txBody>
      </p:sp>
      <p:pic>
        <p:nvPicPr>
          <p:cNvPr id="4" name="Picture 3">
            <a:extLst>
              <a:ext uri="{FF2B5EF4-FFF2-40B4-BE49-F238E27FC236}">
                <a16:creationId xmlns:a16="http://schemas.microsoft.com/office/drawing/2014/main" id="{0A8DBB97-6D2B-FB5D-D314-F6C5DBC67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18055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sclera is the white part of your eye.">
            <a:extLst>
              <a:ext uri="{FF2B5EF4-FFF2-40B4-BE49-F238E27FC236}">
                <a16:creationId xmlns:a16="http://schemas.microsoft.com/office/drawing/2014/main" id="{0FD2B16A-AD13-0D26-B2E6-AF796C158C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6569" y="412955"/>
            <a:ext cx="6769508" cy="61058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4FFF527-A643-D92C-246D-6A5BC6D6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3754238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31070E-B3CC-007C-4A6F-7096672C4D57}"/>
              </a:ext>
            </a:extLst>
          </p:cNvPr>
          <p:cNvSpPr>
            <a:spLocks noGrp="1"/>
          </p:cNvSpPr>
          <p:nvPr>
            <p:ph idx="1"/>
          </p:nvPr>
        </p:nvSpPr>
        <p:spPr/>
        <p:txBody>
          <a:bodyPr>
            <a:normAutofit lnSpcReduction="10000"/>
          </a:bodyPr>
          <a:lstStyle/>
          <a:p>
            <a:pPr marL="0" indent="0">
              <a:buNone/>
            </a:pPr>
            <a:r>
              <a:rPr lang="en-US" b="1" dirty="0"/>
              <a:t>Episclera</a:t>
            </a:r>
          </a:p>
          <a:p>
            <a:pPr marL="0" indent="0">
              <a:buNone/>
            </a:pPr>
            <a:r>
              <a:rPr lang="en-US" dirty="0"/>
              <a:t>  It is the outermost layer</a:t>
            </a:r>
          </a:p>
          <a:p>
            <a:pPr marL="0" indent="0">
              <a:buNone/>
            </a:pPr>
            <a:r>
              <a:rPr lang="en-US" dirty="0"/>
              <a:t>  Anteriorly it consists of dense vascular connective tissue, which lies between superficial scleral stroma and Tenon capsule.</a:t>
            </a:r>
          </a:p>
          <a:p>
            <a:pPr marL="0" indent="0">
              <a:buNone/>
            </a:pPr>
            <a:endParaRPr lang="en-US" dirty="0"/>
          </a:p>
          <a:p>
            <a:pPr marL="0" indent="0">
              <a:buNone/>
            </a:pPr>
            <a:r>
              <a:rPr lang="en-US" b="1" dirty="0"/>
              <a:t>Sclera Stroma</a:t>
            </a:r>
          </a:p>
          <a:p>
            <a:pPr marL="0" indent="0">
              <a:buNone/>
            </a:pPr>
            <a:r>
              <a:rPr lang="en-US" dirty="0"/>
              <a:t>    It is a dense fibrous tissue with fine elastic fibers</a:t>
            </a:r>
          </a:p>
          <a:p>
            <a:pPr marL="0" indent="0">
              <a:buNone/>
            </a:pPr>
            <a:endParaRPr lang="en-US" dirty="0"/>
          </a:p>
          <a:p>
            <a:pPr marL="0" indent="0">
              <a:buNone/>
            </a:pPr>
            <a:r>
              <a:rPr lang="en-US" b="1" dirty="0" err="1"/>
              <a:t>Lamnina</a:t>
            </a:r>
            <a:r>
              <a:rPr lang="en-US" b="1" dirty="0"/>
              <a:t> Fusca</a:t>
            </a:r>
          </a:p>
          <a:p>
            <a:pPr marL="0" indent="0">
              <a:buNone/>
            </a:pPr>
            <a:r>
              <a:rPr lang="en-US" dirty="0"/>
              <a:t>     It is the innermost layer of the sclera It is separated from external surface of the choroid by </a:t>
            </a:r>
            <a:r>
              <a:rPr lang="en-US" dirty="0" err="1"/>
              <a:t>perchoroidal</a:t>
            </a:r>
            <a:r>
              <a:rPr lang="en-US" dirty="0"/>
              <a:t> space.</a:t>
            </a:r>
          </a:p>
          <a:p>
            <a:pPr marL="0" indent="0">
              <a:buNone/>
            </a:pPr>
            <a:endParaRPr lang="en-US" b="1" dirty="0"/>
          </a:p>
        </p:txBody>
      </p:sp>
      <p:pic>
        <p:nvPicPr>
          <p:cNvPr id="4" name="Picture 3">
            <a:extLst>
              <a:ext uri="{FF2B5EF4-FFF2-40B4-BE49-F238E27FC236}">
                <a16:creationId xmlns:a16="http://schemas.microsoft.com/office/drawing/2014/main" id="{8C81A803-F255-CA78-C31C-B78888885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183902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B317-9F2A-20B0-06DA-6DE66DB59EFF}"/>
              </a:ext>
            </a:extLst>
          </p:cNvPr>
          <p:cNvSpPr>
            <a:spLocks noGrp="1"/>
          </p:cNvSpPr>
          <p:nvPr>
            <p:ph type="title"/>
          </p:nvPr>
        </p:nvSpPr>
        <p:spPr>
          <a:xfrm>
            <a:off x="883811" y="2653890"/>
            <a:ext cx="8596668" cy="2095090"/>
          </a:xfrm>
        </p:spPr>
        <p:txBody>
          <a:bodyPr/>
          <a:lstStyle/>
          <a:p>
            <a:r>
              <a:rPr lang="en-US" dirty="0"/>
              <a:t>              </a:t>
            </a:r>
            <a:r>
              <a:rPr lang="en-US" sz="5400" dirty="0"/>
              <a:t>Diseases of Sclera</a:t>
            </a:r>
          </a:p>
        </p:txBody>
      </p:sp>
      <p:pic>
        <p:nvPicPr>
          <p:cNvPr id="4" name="Picture 3">
            <a:extLst>
              <a:ext uri="{FF2B5EF4-FFF2-40B4-BE49-F238E27FC236}">
                <a16:creationId xmlns:a16="http://schemas.microsoft.com/office/drawing/2014/main" id="{CD419E3A-FE53-629C-9050-300016378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527" y="261485"/>
            <a:ext cx="1710932" cy="1615545"/>
          </a:xfrm>
          <a:prstGeom prst="rect">
            <a:avLst/>
          </a:prstGeom>
        </p:spPr>
      </p:pic>
    </p:spTree>
    <p:extLst>
      <p:ext uri="{BB962C8B-B14F-4D97-AF65-F5344CB8AC3E}">
        <p14:creationId xmlns:p14="http://schemas.microsoft.com/office/powerpoint/2010/main" val="297608387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298</TotalTime>
  <Words>1310</Words>
  <Application>Microsoft Office PowerPoint</Application>
  <PresentationFormat>Widescreen</PresentationFormat>
  <Paragraphs>162</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Söhne</vt:lpstr>
      <vt:lpstr>Trebuchet MS</vt:lpstr>
      <vt:lpstr>Wingdings 3</vt:lpstr>
      <vt:lpstr>Facet</vt:lpstr>
      <vt:lpstr>Sclera </vt:lpstr>
      <vt:lpstr>                              Sclera</vt:lpstr>
      <vt:lpstr>                      Learning Objectives</vt:lpstr>
      <vt:lpstr>              Anatomy of sclera</vt:lpstr>
      <vt:lpstr>PowerPoint Presentation</vt:lpstr>
      <vt:lpstr>              Anatomy of sclera</vt:lpstr>
      <vt:lpstr>PowerPoint Presentation</vt:lpstr>
      <vt:lpstr>PowerPoint Presentation</vt:lpstr>
      <vt:lpstr>              Diseases of Sclera</vt:lpstr>
      <vt:lpstr>                        Episcleritis</vt:lpstr>
      <vt:lpstr>                Types of Episcleritis</vt:lpstr>
      <vt:lpstr>             Simple episcleritis</vt:lpstr>
      <vt:lpstr>              Simple Episcleritis</vt:lpstr>
      <vt:lpstr>              Nodular Episcleritis</vt:lpstr>
      <vt:lpstr>                Nodular Episcleritis</vt:lpstr>
      <vt:lpstr>            Classification of Scleritis</vt:lpstr>
      <vt:lpstr>   Anterior Non-Necrotizing Scleritis(Nodular)</vt:lpstr>
      <vt:lpstr>PowerPoint Presentation</vt:lpstr>
      <vt:lpstr>Anterior Non-Necrotizing Scleritis  (Diffuse )</vt:lpstr>
      <vt:lpstr>PowerPoint Presentation</vt:lpstr>
      <vt:lpstr>Anterior Necrotizing Scleritis with inflammation</vt:lpstr>
      <vt:lpstr>PowerPoint Presentation</vt:lpstr>
      <vt:lpstr>                     Investigation</vt:lpstr>
      <vt:lpstr>               Posterior Scleritis</vt:lpstr>
      <vt:lpstr>B SCAN IN POSTERIOR SCLERITIS</vt:lpstr>
      <vt:lpstr>Treatment of Immune mediated Scleritis</vt:lpstr>
      <vt:lpstr>                           MCQ</vt:lpstr>
      <vt:lpstr>                             MCQ</vt:lpstr>
      <vt:lpstr>                            MCQ</vt:lpstr>
      <vt:lpstr>Artificial Intelligence </vt:lpstr>
      <vt:lpstr>Research in the treatment of Necrotizing Scleritis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Toosy</dc:creator>
  <cp:lastModifiedBy>Kiran Toosy</cp:lastModifiedBy>
  <cp:revision>30</cp:revision>
  <dcterms:created xsi:type="dcterms:W3CDTF">2024-05-10T17:40:10Z</dcterms:created>
  <dcterms:modified xsi:type="dcterms:W3CDTF">2024-05-15T19:38:05Z</dcterms:modified>
</cp:coreProperties>
</file>