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9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6" r:id="rId40"/>
    <p:sldId id="294" r:id="rId4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59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3105" y="572452"/>
            <a:ext cx="4159250" cy="75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975" y="199389"/>
            <a:ext cx="10814050" cy="117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8280" y="1507724"/>
            <a:ext cx="8142605" cy="400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71219757_A_Review_Paper_on_Road_Traffic_Accidents_RTA_Trends_in_Kathmandu_Valley" TargetMode="External"/><Relationship Id="rId2" Type="http://schemas.openxmlformats.org/officeDocument/2006/relationships/hyperlink" Target="https://core.ac.uk/download/pdf/22855246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281361304_AN_EMPIRICAL_STUDY_OF_ROAD_ACCIDENTS_INFLUENCE_OF_THE_COSTS_OF_LIVIN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2967260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6904" y="572071"/>
            <a:ext cx="5704840" cy="141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985">
              <a:lnSpc>
                <a:spcPts val="5470"/>
              </a:lnSpc>
              <a:spcBef>
                <a:spcPts val="105"/>
              </a:spcBef>
            </a:pPr>
            <a:r>
              <a:rPr sz="4800" b="0" spc="-75" dirty="0">
                <a:solidFill>
                  <a:srgbClr val="0462C1"/>
                </a:solidFill>
                <a:latin typeface="Calibri Light"/>
                <a:cs typeface="Calibri Light"/>
              </a:rPr>
              <a:t>Transportation</a:t>
            </a:r>
            <a:r>
              <a:rPr sz="4800" b="0" spc="-200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800" b="0" spc="-10" dirty="0">
                <a:solidFill>
                  <a:srgbClr val="0462C1"/>
                </a:solidFill>
                <a:latin typeface="Calibri Light"/>
                <a:cs typeface="Calibri Light"/>
              </a:rPr>
              <a:t>Injuries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470"/>
              </a:lnSpc>
            </a:pPr>
            <a:r>
              <a:rPr sz="4800" b="0" spc="-55" dirty="0">
                <a:solidFill>
                  <a:srgbClr val="0462C1"/>
                </a:solidFill>
                <a:latin typeface="Calibri Light"/>
                <a:cs typeface="Calibri Light"/>
              </a:rPr>
              <a:t>/Accidents</a:t>
            </a:r>
            <a:r>
              <a:rPr sz="4800" b="0" spc="-155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0462C1"/>
                </a:solidFill>
                <a:latin typeface="Calibri Light"/>
                <a:cs typeface="Calibri Light"/>
              </a:rPr>
              <a:t>(R</a:t>
            </a:r>
            <a:r>
              <a:rPr sz="4800" b="0" spc="-114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0462C1"/>
                </a:solidFill>
                <a:latin typeface="Calibri Light"/>
                <a:cs typeface="Calibri Light"/>
              </a:rPr>
              <a:t>T</a:t>
            </a:r>
            <a:r>
              <a:rPr sz="4800" b="0" spc="-165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0462C1"/>
                </a:solidFill>
                <a:latin typeface="Calibri Light"/>
                <a:cs typeface="Calibri Light"/>
              </a:rPr>
              <a:t>A)</a:t>
            </a:r>
            <a:r>
              <a:rPr sz="4800" b="0" spc="-105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0066"/>
                </a:solidFill>
                <a:latin typeface="Calibri Light"/>
                <a:cs typeface="Calibri Light"/>
              </a:rPr>
              <a:t>337</a:t>
            </a:r>
            <a:r>
              <a:rPr sz="4400" b="0" spc="-60" dirty="0">
                <a:solidFill>
                  <a:srgbClr val="FF0066"/>
                </a:solidFill>
                <a:latin typeface="Calibri Light"/>
                <a:cs typeface="Calibri Light"/>
              </a:rPr>
              <a:t> </a:t>
            </a:r>
            <a:r>
              <a:rPr sz="4400" b="0" spc="-50" dirty="0">
                <a:solidFill>
                  <a:srgbClr val="FF0066"/>
                </a:solidFill>
                <a:latin typeface="Calibri Light"/>
                <a:cs typeface="Calibri Light"/>
              </a:rPr>
              <a:t>G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2609850"/>
            <a:ext cx="4352925" cy="32099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609850"/>
            <a:ext cx="4572000" cy="3162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39101" y="5919787"/>
            <a:ext cx="3752850" cy="360804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95250">
              <a:lnSpc>
                <a:spcPts val="2865"/>
              </a:lnSpc>
              <a:spcBef>
                <a:spcPts val="5"/>
              </a:spcBef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Dr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</a:rPr>
              <a:t>Filza</a:t>
            </a: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lang="en-US" sz="2400" b="1">
                <a:solidFill>
                  <a:srgbClr val="FFFFFF"/>
                </a:solidFill>
                <a:latin typeface="Calibri"/>
                <a:cs typeface="Calibri"/>
              </a:rPr>
              <a:t>  &amp; Dr Shahrukh 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0976" y="298767"/>
            <a:ext cx="522224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70" dirty="0">
                <a:solidFill>
                  <a:srgbClr val="0462C1"/>
                </a:solidFill>
                <a:latin typeface="Calibri Light"/>
                <a:cs typeface="Calibri Light"/>
              </a:rPr>
              <a:t>CLASSIFICATION</a:t>
            </a:r>
            <a:r>
              <a:rPr sz="4400" b="0" spc="-130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462C1"/>
                </a:solidFill>
                <a:latin typeface="Calibri Light"/>
                <a:cs typeface="Calibri Light"/>
              </a:rPr>
              <a:t>OF</a:t>
            </a:r>
            <a:r>
              <a:rPr sz="4400" b="0" spc="-165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400" b="0" spc="-50" dirty="0">
                <a:solidFill>
                  <a:srgbClr val="0462C1"/>
                </a:solidFill>
                <a:latin typeface="Calibri Light"/>
                <a:cs typeface="Calibri Light"/>
              </a:rPr>
              <a:t>RTA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9191" y="1207135"/>
            <a:ext cx="5179060" cy="42989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90220" indent="-47752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9022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NO.</a:t>
            </a:r>
            <a:r>
              <a:rPr sz="32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VEHICLES</a:t>
            </a:r>
            <a:r>
              <a:rPr sz="3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INVOLVED</a:t>
            </a:r>
            <a:endParaRPr sz="3200">
              <a:latin typeface="Calibri"/>
              <a:cs typeface="Calibri"/>
            </a:endParaRPr>
          </a:p>
          <a:p>
            <a:pPr marL="888365" lvl="1" indent="-398145">
              <a:lnSpc>
                <a:spcPct val="100000"/>
              </a:lnSpc>
              <a:spcBef>
                <a:spcPts val="895"/>
              </a:spcBef>
              <a:buAutoNum type="arabicPeriod"/>
              <a:tabLst>
                <a:tab pos="888365" algn="l"/>
              </a:tabLst>
            </a:pPr>
            <a:r>
              <a:rPr sz="3200" spc="-10" dirty="0">
                <a:latin typeface="Calibri"/>
                <a:cs typeface="Calibri"/>
              </a:rPr>
              <a:t>Single</a:t>
            </a:r>
            <a:endParaRPr sz="3200">
              <a:latin typeface="Calibri"/>
              <a:cs typeface="Calibri"/>
            </a:endParaRPr>
          </a:p>
          <a:p>
            <a:pPr marL="888365" lvl="1" indent="-39814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888365" algn="l"/>
              </a:tabLst>
            </a:pPr>
            <a:r>
              <a:rPr sz="3200" dirty="0">
                <a:latin typeface="Calibri"/>
                <a:cs typeface="Calibri"/>
              </a:rPr>
              <a:t>More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one</a:t>
            </a:r>
            <a:endParaRPr sz="3200">
              <a:latin typeface="Calibri"/>
              <a:cs typeface="Calibri"/>
            </a:endParaRPr>
          </a:p>
          <a:p>
            <a:pPr marL="490220" indent="-47752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9022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DIRECTION</a:t>
            </a:r>
            <a:r>
              <a:rPr sz="32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IMPACT</a:t>
            </a:r>
            <a:endParaRPr sz="3200">
              <a:latin typeface="Calibri"/>
              <a:cs typeface="Calibri"/>
            </a:endParaRPr>
          </a:p>
          <a:p>
            <a:pPr marL="888365" lvl="1" indent="-39814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888365" algn="l"/>
              </a:tabLst>
            </a:pPr>
            <a:r>
              <a:rPr sz="3200" spc="-10" dirty="0">
                <a:latin typeface="Calibri"/>
                <a:cs typeface="Calibri"/>
              </a:rPr>
              <a:t>Frontal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impact</a:t>
            </a:r>
            <a:endParaRPr sz="3200">
              <a:latin typeface="Calibri"/>
              <a:cs typeface="Calibri"/>
            </a:endParaRPr>
          </a:p>
          <a:p>
            <a:pPr marL="888365" lvl="1" indent="-39814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888365" algn="l"/>
              </a:tabLst>
            </a:pPr>
            <a:r>
              <a:rPr sz="3200" spc="-10" dirty="0">
                <a:latin typeface="Calibri"/>
                <a:cs typeface="Calibri"/>
              </a:rPr>
              <a:t>Lateral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impact</a:t>
            </a:r>
            <a:endParaRPr sz="3200">
              <a:latin typeface="Calibri"/>
              <a:cs typeface="Calibri"/>
            </a:endParaRPr>
          </a:p>
          <a:p>
            <a:pPr marL="888365" lvl="1" indent="-39814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888365" algn="l"/>
              </a:tabLst>
            </a:pPr>
            <a:r>
              <a:rPr sz="3200" dirty="0">
                <a:latin typeface="Calibri"/>
                <a:cs typeface="Calibri"/>
              </a:rPr>
              <a:t>Rear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impact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067" y="1061085"/>
            <a:ext cx="69049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9605" algn="l"/>
              </a:tabLst>
            </a:pP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	Extent</a:t>
            </a:r>
            <a:r>
              <a:rPr sz="36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Damage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5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3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3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Injured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5905" y="2195830"/>
            <a:ext cx="8710930" cy="33413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69595" indent="-556895">
              <a:lnSpc>
                <a:spcPct val="100000"/>
              </a:lnSpc>
              <a:spcBef>
                <a:spcPts val="130"/>
              </a:spcBef>
              <a:buClr>
                <a:srgbClr val="000000"/>
              </a:buClr>
              <a:buAutoNum type="arabicPeriod"/>
              <a:tabLst>
                <a:tab pos="569595" algn="l"/>
              </a:tabLst>
            </a:pP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Minor</a:t>
            </a:r>
            <a:r>
              <a:rPr sz="3200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(injuries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trivial,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victim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hospitalized).</a:t>
            </a:r>
            <a:endParaRPr sz="3200">
              <a:latin typeface="Calibri"/>
              <a:cs typeface="Calibri"/>
            </a:endParaRPr>
          </a:p>
          <a:p>
            <a:pPr marL="569595" marR="525780" indent="-557530">
              <a:lnSpc>
                <a:spcPts val="3450"/>
              </a:lnSpc>
              <a:spcBef>
                <a:spcPts val="580"/>
              </a:spcBef>
              <a:buClr>
                <a:srgbClr val="000000"/>
              </a:buClr>
              <a:buAutoNum type="arabicPeriod"/>
              <a:tabLst>
                <a:tab pos="569595" algn="l"/>
              </a:tabLst>
            </a:pPr>
            <a:r>
              <a:rPr sz="3200" spc="-10" dirty="0">
                <a:solidFill>
                  <a:srgbClr val="2D75B6"/>
                </a:solidFill>
                <a:latin typeface="Calibri"/>
                <a:cs typeface="Calibri"/>
              </a:rPr>
              <a:t>Moderate</a:t>
            </a:r>
            <a:r>
              <a:rPr sz="3200" spc="-1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(injuries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serious,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victim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hospitalized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week).</a:t>
            </a:r>
            <a:endParaRPr sz="3200">
              <a:latin typeface="Calibri"/>
              <a:cs typeface="Calibri"/>
            </a:endParaRPr>
          </a:p>
          <a:p>
            <a:pPr marL="569595" marR="60960" indent="-557530">
              <a:lnSpc>
                <a:spcPts val="3529"/>
              </a:lnSpc>
              <a:spcBef>
                <a:spcPts val="395"/>
              </a:spcBef>
              <a:buClr>
                <a:srgbClr val="000000"/>
              </a:buClr>
              <a:buAutoNum type="arabicPeriod"/>
              <a:tabLst>
                <a:tab pos="569595" algn="l"/>
                <a:tab pos="3201670" algn="l"/>
              </a:tabLst>
            </a:pPr>
            <a:r>
              <a:rPr sz="3200" spc="-10" dirty="0">
                <a:solidFill>
                  <a:srgbClr val="2D75B6"/>
                </a:solidFill>
                <a:latin typeface="Calibri"/>
                <a:cs typeface="Calibri"/>
              </a:rPr>
              <a:t>Severe</a:t>
            </a:r>
            <a:r>
              <a:rPr sz="3200" spc="-10" dirty="0">
                <a:latin typeface="Calibri"/>
                <a:cs typeface="Calibri"/>
              </a:rPr>
              <a:t>(injuries</a:t>
            </a:r>
            <a:r>
              <a:rPr sz="3200" dirty="0">
                <a:latin typeface="Calibri"/>
                <a:cs typeface="Calibri"/>
              </a:rPr>
              <a:t>	endanger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life,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victim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hospitalized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week).</a:t>
            </a:r>
            <a:endParaRPr sz="3200">
              <a:latin typeface="Calibri"/>
              <a:cs typeface="Calibri"/>
            </a:endParaRPr>
          </a:p>
          <a:p>
            <a:pPr marL="569595" marR="5080" indent="-557530">
              <a:lnSpc>
                <a:spcPts val="3450"/>
              </a:lnSpc>
              <a:spcBef>
                <a:spcPts val="440"/>
              </a:spcBef>
              <a:buClr>
                <a:srgbClr val="000000"/>
              </a:buClr>
              <a:buAutoNum type="arabicPeriod"/>
              <a:tabLst>
                <a:tab pos="569595" algn="l"/>
              </a:tabLst>
            </a:pPr>
            <a:r>
              <a:rPr sz="3200" spc="-10" dirty="0">
                <a:solidFill>
                  <a:srgbClr val="2D75B6"/>
                </a:solidFill>
                <a:latin typeface="Calibri"/>
                <a:cs typeface="Calibri"/>
              </a:rPr>
              <a:t>Fatal</a:t>
            </a:r>
            <a:r>
              <a:rPr sz="3200" spc="-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(injuries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fatal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life,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victim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dies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spot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within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30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days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hospitalization).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63200" y="0"/>
            <a:ext cx="18288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5450" rIns="0" bIns="0" rtlCol="0">
            <a:spAutoFit/>
          </a:bodyPr>
          <a:lstStyle/>
          <a:p>
            <a:pPr marL="1320165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4.</a:t>
            </a:r>
            <a:r>
              <a:rPr sz="4400" b="0" spc="-1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Motive</a:t>
            </a:r>
            <a:r>
              <a:rPr sz="4400" b="0" spc="-13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of</a:t>
            </a:r>
            <a:r>
              <a:rPr sz="4400" b="0" spc="-1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accident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85302"/>
            <a:ext cx="8296909" cy="19577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666750" marR="35560" indent="-654050">
              <a:lnSpc>
                <a:spcPts val="3450"/>
              </a:lnSpc>
              <a:spcBef>
                <a:spcPts val="565"/>
              </a:spcBef>
              <a:buAutoNum type="arabicPeriod"/>
              <a:tabLst>
                <a:tab pos="666750" algn="l"/>
              </a:tabLst>
            </a:pP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Crash</a:t>
            </a:r>
            <a:r>
              <a:rPr sz="32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sz="32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out</a:t>
            </a:r>
            <a:r>
              <a:rPr sz="32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motive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intoxication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or </a:t>
            </a:r>
            <a:r>
              <a:rPr sz="3200" dirty="0">
                <a:latin typeface="Calibri"/>
                <a:cs typeface="Calibri"/>
              </a:rPr>
              <a:t>any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other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reason)</a:t>
            </a:r>
            <a:endParaRPr sz="3200">
              <a:latin typeface="Calibri"/>
              <a:cs typeface="Calibri"/>
            </a:endParaRPr>
          </a:p>
          <a:p>
            <a:pPr marL="666750" marR="5080" indent="-654050">
              <a:lnSpc>
                <a:spcPts val="3450"/>
              </a:lnSpc>
              <a:spcBef>
                <a:spcPts val="985"/>
              </a:spcBef>
              <a:buAutoNum type="arabicPeriod"/>
              <a:tabLst>
                <a:tab pos="666750" algn="l"/>
              </a:tabLst>
            </a:pP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Crash</a:t>
            </a:r>
            <a:r>
              <a:rPr sz="3200" b="1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sz="32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motive</a:t>
            </a:r>
            <a:r>
              <a:rPr sz="32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homicide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mask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suicide)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963" rIns="0" bIns="0" rtlCol="0">
            <a:spAutoFit/>
          </a:bodyPr>
          <a:lstStyle/>
          <a:p>
            <a:pPr marL="2557780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006FC0"/>
                </a:solidFill>
                <a:latin typeface="Calibri"/>
                <a:cs typeface="Calibri"/>
              </a:rPr>
              <a:t>Road</a:t>
            </a:r>
            <a:r>
              <a:rPr sz="4800" spc="-1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spc="-35" dirty="0">
                <a:solidFill>
                  <a:srgbClr val="006FC0"/>
                </a:solidFill>
                <a:latin typeface="Calibri"/>
                <a:cs typeface="Calibri"/>
              </a:rPr>
              <a:t>Traffic</a:t>
            </a:r>
            <a:r>
              <a:rPr sz="4800" spc="-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spc="-10" dirty="0">
                <a:solidFill>
                  <a:srgbClr val="006FC0"/>
                </a:solidFill>
                <a:latin typeface="Calibri"/>
                <a:cs typeface="Calibri"/>
              </a:rPr>
              <a:t>Injuries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3991" y="2217737"/>
            <a:ext cx="3051175" cy="2978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Vehicle</a:t>
            </a:r>
            <a:r>
              <a:rPr sz="32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occupants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200">
              <a:latin typeface="Calibri"/>
              <a:cs typeface="Calibri"/>
            </a:endParaRPr>
          </a:p>
          <a:p>
            <a:pPr marL="714375">
              <a:lnSpc>
                <a:spcPct val="100000"/>
              </a:lnSpc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Driver</a:t>
            </a:r>
            <a:endParaRPr sz="3200">
              <a:latin typeface="Calibri"/>
              <a:cs typeface="Calibri"/>
            </a:endParaRPr>
          </a:p>
          <a:p>
            <a:pPr marL="714375" marR="250825">
              <a:lnSpc>
                <a:spcPct val="150600"/>
              </a:lnSpc>
            </a:pP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Front</a:t>
            </a:r>
            <a:r>
              <a:rPr sz="32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seater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Rear</a:t>
            </a:r>
            <a:r>
              <a:rPr sz="3200" b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seaters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9419" y="2217737"/>
            <a:ext cx="2066289" cy="1509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Outsiders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Pedestrians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0888" y="3371913"/>
            <a:ext cx="238125" cy="2381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63" y="4838763"/>
            <a:ext cx="238125" cy="2381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63" y="4114863"/>
            <a:ext cx="238125" cy="2381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63" y="3352863"/>
            <a:ext cx="238125" cy="238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39400" y="-29211"/>
            <a:ext cx="17526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7084" y="1200149"/>
            <a:ext cx="296418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0" spc="-10" dirty="0">
                <a:solidFill>
                  <a:srgbClr val="0462C1"/>
                </a:solidFill>
                <a:latin typeface="Calibri"/>
                <a:cs typeface="Calibri"/>
              </a:rPr>
              <a:t>PEDESTRIAN</a:t>
            </a:r>
            <a:endParaRPr sz="4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2663253"/>
            <a:ext cx="3928110" cy="156146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649605" indent="-636905">
              <a:lnSpc>
                <a:spcPct val="100000"/>
              </a:lnSpc>
              <a:spcBef>
                <a:spcPts val="850"/>
              </a:spcBef>
              <a:buAutoNum type="alphaUcParenR"/>
              <a:tabLst>
                <a:tab pos="649605" algn="l"/>
              </a:tabLst>
            </a:pP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PRIMARY</a:t>
            </a:r>
            <a:r>
              <a:rPr sz="275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C00000"/>
                </a:solidFill>
                <a:latin typeface="Calibri"/>
                <a:cs typeface="Calibri"/>
              </a:rPr>
              <a:t>IMPACT</a:t>
            </a:r>
            <a:endParaRPr sz="2750">
              <a:latin typeface="Calibri"/>
              <a:cs typeface="Calibri"/>
            </a:endParaRPr>
          </a:p>
          <a:p>
            <a:pPr marL="649605" indent="-636905">
              <a:lnSpc>
                <a:spcPct val="100000"/>
              </a:lnSpc>
              <a:spcBef>
                <a:spcPts val="755"/>
              </a:spcBef>
              <a:buAutoNum type="alphaUcParenR"/>
              <a:tabLst>
                <a:tab pos="649605" algn="l"/>
              </a:tabLst>
            </a:pP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SECONDARY</a:t>
            </a:r>
            <a:r>
              <a:rPr sz="275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C00000"/>
                </a:solidFill>
                <a:latin typeface="Calibri"/>
                <a:cs typeface="Calibri"/>
              </a:rPr>
              <a:t>IMPACT</a:t>
            </a:r>
            <a:endParaRPr sz="2750">
              <a:latin typeface="Calibri"/>
              <a:cs typeface="Calibri"/>
            </a:endParaRPr>
          </a:p>
          <a:p>
            <a:pPr marL="716915" indent="-704215">
              <a:lnSpc>
                <a:spcPct val="100000"/>
              </a:lnSpc>
              <a:spcBef>
                <a:spcPts val="680"/>
              </a:spcBef>
              <a:buAutoNum type="alphaUcParenR"/>
              <a:tabLst>
                <a:tab pos="716915" algn="l"/>
              </a:tabLst>
            </a:pP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SECONDARY</a:t>
            </a:r>
            <a:r>
              <a:rPr sz="275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C00000"/>
                </a:solidFill>
                <a:latin typeface="Calibri"/>
                <a:cs typeface="Calibri"/>
              </a:rPr>
              <a:t>INJURIES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4745" y="3269932"/>
            <a:ext cx="21907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Arial MT"/>
                <a:cs typeface="Arial MT"/>
              </a:rPr>
              <a:t>waddle’s</a:t>
            </a:r>
            <a:r>
              <a:rPr sz="2750" spc="80" dirty="0">
                <a:latin typeface="Arial MT"/>
                <a:cs typeface="Arial MT"/>
              </a:rPr>
              <a:t> </a:t>
            </a:r>
            <a:r>
              <a:rPr sz="2750" spc="-20" dirty="0">
                <a:latin typeface="Arial MT"/>
                <a:cs typeface="Arial MT"/>
              </a:rPr>
              <a:t>triad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75" y="4795520"/>
            <a:ext cx="37179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55015" algn="l"/>
              </a:tabLst>
            </a:pPr>
            <a:r>
              <a:rPr sz="2750" b="1" spc="-25" dirty="0">
                <a:solidFill>
                  <a:srgbClr val="C00000"/>
                </a:solidFill>
                <a:latin typeface="Calibri"/>
                <a:cs typeface="Calibri"/>
              </a:rPr>
              <a:t>D)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	RUN</a:t>
            </a:r>
            <a:r>
              <a:rPr sz="275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OVER</a:t>
            </a:r>
            <a:r>
              <a:rPr sz="275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C00000"/>
                </a:solidFill>
                <a:latin typeface="Calibri"/>
                <a:cs typeface="Calibri"/>
              </a:rPr>
              <a:t>INJURIES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53176" y="2738501"/>
            <a:ext cx="47625" cy="1619250"/>
          </a:xfrm>
          <a:custGeom>
            <a:avLst/>
            <a:gdLst/>
            <a:ahLst/>
            <a:cxnLst/>
            <a:rect l="l" t="t" r="r" b="b"/>
            <a:pathLst>
              <a:path w="47625" h="1619250">
                <a:moveTo>
                  <a:pt x="0" y="0"/>
                </a:moveTo>
                <a:lnTo>
                  <a:pt x="13081" y="0"/>
                </a:lnTo>
                <a:lnTo>
                  <a:pt x="23749" y="1650"/>
                </a:lnTo>
                <a:lnTo>
                  <a:pt x="23749" y="3937"/>
                </a:lnTo>
                <a:lnTo>
                  <a:pt x="23749" y="805561"/>
                </a:lnTo>
                <a:lnTo>
                  <a:pt x="23749" y="807847"/>
                </a:lnTo>
                <a:lnTo>
                  <a:pt x="34416" y="809625"/>
                </a:lnTo>
                <a:lnTo>
                  <a:pt x="47625" y="809625"/>
                </a:lnTo>
                <a:lnTo>
                  <a:pt x="34416" y="809625"/>
                </a:lnTo>
                <a:lnTo>
                  <a:pt x="23749" y="811276"/>
                </a:lnTo>
                <a:lnTo>
                  <a:pt x="23749" y="813562"/>
                </a:lnTo>
                <a:lnTo>
                  <a:pt x="23749" y="1615186"/>
                </a:lnTo>
                <a:lnTo>
                  <a:pt x="23749" y="1617472"/>
                </a:lnTo>
                <a:lnTo>
                  <a:pt x="13081" y="1619250"/>
                </a:lnTo>
                <a:lnTo>
                  <a:pt x="0" y="161925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0515600" y="-7172"/>
            <a:ext cx="1676400" cy="2357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472" y="595599"/>
            <a:ext cx="9886950" cy="19831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69595" marR="5080" indent="-557530" algn="just">
              <a:lnSpc>
                <a:spcPct val="141400"/>
              </a:lnSpc>
              <a:spcBef>
                <a:spcPts val="25"/>
              </a:spcBef>
            </a:pP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1.</a:t>
            </a:r>
            <a:r>
              <a:rPr sz="2900" spc="409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Primary</a:t>
            </a:r>
            <a:r>
              <a:rPr sz="290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impact</a:t>
            </a:r>
            <a:r>
              <a:rPr sz="2900" spc="2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injuries:</a:t>
            </a:r>
            <a:r>
              <a:rPr sz="2900" spc="2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0" dirty="0">
                <a:latin typeface="Calibri"/>
                <a:cs typeface="Calibri"/>
              </a:rPr>
              <a:t>caused</a:t>
            </a:r>
            <a:r>
              <a:rPr sz="2900" b="0" spc="254" dirty="0">
                <a:latin typeface="Calibri"/>
                <a:cs typeface="Calibri"/>
              </a:rPr>
              <a:t> </a:t>
            </a:r>
            <a:r>
              <a:rPr sz="2900" b="0" dirty="0">
                <a:latin typeface="Calibri"/>
                <a:cs typeface="Calibri"/>
              </a:rPr>
              <a:t>by</a:t>
            </a:r>
            <a:r>
              <a:rPr sz="2900" b="0" spc="250" dirty="0">
                <a:latin typeface="Calibri"/>
                <a:cs typeface="Calibri"/>
              </a:rPr>
              <a:t> </a:t>
            </a:r>
            <a:r>
              <a:rPr sz="2900" b="0" dirty="0">
                <a:latin typeface="Calibri"/>
                <a:cs typeface="Calibri"/>
              </a:rPr>
              <a:t>the</a:t>
            </a:r>
            <a:r>
              <a:rPr sz="2900" b="0" spc="210" dirty="0">
                <a:latin typeface="Calibri"/>
                <a:cs typeface="Calibri"/>
              </a:rPr>
              <a:t> </a:t>
            </a:r>
            <a:r>
              <a:rPr sz="2900" b="0" dirty="0">
                <a:latin typeface="Calibri"/>
                <a:cs typeface="Calibri"/>
              </a:rPr>
              <a:t>first</a:t>
            </a:r>
            <a:r>
              <a:rPr sz="2900" b="0" spc="215" dirty="0">
                <a:latin typeface="Calibri"/>
                <a:cs typeface="Calibri"/>
              </a:rPr>
              <a:t> </a:t>
            </a:r>
            <a:r>
              <a:rPr sz="2900" b="0" dirty="0">
                <a:latin typeface="Calibri"/>
                <a:cs typeface="Calibri"/>
              </a:rPr>
              <a:t>impact</a:t>
            </a:r>
            <a:r>
              <a:rPr sz="2900" b="0" spc="215" dirty="0">
                <a:latin typeface="Calibri"/>
                <a:cs typeface="Calibri"/>
              </a:rPr>
              <a:t> </a:t>
            </a:r>
            <a:r>
              <a:rPr sz="2900" b="0" spc="-10" dirty="0">
                <a:latin typeface="Calibri"/>
                <a:cs typeface="Calibri"/>
              </a:rPr>
              <a:t>between </a:t>
            </a:r>
            <a:r>
              <a:rPr sz="2900" b="0" dirty="0">
                <a:latin typeface="Calibri"/>
                <a:cs typeface="Calibri"/>
              </a:rPr>
              <a:t>vehicle</a:t>
            </a:r>
            <a:r>
              <a:rPr sz="2900" b="0" spc="85" dirty="0">
                <a:latin typeface="Calibri"/>
                <a:cs typeface="Calibri"/>
              </a:rPr>
              <a:t>  </a:t>
            </a:r>
            <a:r>
              <a:rPr sz="2900" b="0" dirty="0">
                <a:latin typeface="Calibri"/>
                <a:cs typeface="Calibri"/>
              </a:rPr>
              <a:t>and</a:t>
            </a:r>
            <a:r>
              <a:rPr sz="2900" b="0" spc="105" dirty="0">
                <a:latin typeface="Calibri"/>
                <a:cs typeface="Calibri"/>
              </a:rPr>
              <a:t>  </a:t>
            </a:r>
            <a:r>
              <a:rPr sz="2900" b="0" dirty="0">
                <a:latin typeface="Calibri"/>
                <a:cs typeface="Calibri"/>
              </a:rPr>
              <a:t>the</a:t>
            </a:r>
            <a:r>
              <a:rPr sz="2900" b="0" spc="85" dirty="0">
                <a:latin typeface="Calibri"/>
                <a:cs typeface="Calibri"/>
              </a:rPr>
              <a:t>  </a:t>
            </a:r>
            <a:r>
              <a:rPr sz="2900" b="0" dirty="0">
                <a:latin typeface="Calibri"/>
                <a:cs typeface="Calibri"/>
              </a:rPr>
              <a:t>victim.</a:t>
            </a:r>
            <a:r>
              <a:rPr sz="2900" b="0" spc="95" dirty="0">
                <a:latin typeface="Calibri"/>
                <a:cs typeface="Calibri"/>
              </a:rPr>
              <a:t>  </a:t>
            </a:r>
            <a:r>
              <a:rPr sz="3150" b="0" dirty="0">
                <a:latin typeface="Calibri"/>
                <a:cs typeface="Calibri"/>
              </a:rPr>
              <a:t>It</a:t>
            </a:r>
            <a:r>
              <a:rPr sz="3150" b="0" spc="75" dirty="0">
                <a:latin typeface="Calibri"/>
                <a:cs typeface="Calibri"/>
              </a:rPr>
              <a:t>  </a:t>
            </a:r>
            <a:r>
              <a:rPr sz="3150" b="0" dirty="0">
                <a:latin typeface="Calibri"/>
                <a:cs typeface="Calibri"/>
              </a:rPr>
              <a:t>depends</a:t>
            </a:r>
            <a:r>
              <a:rPr sz="3150" b="0" spc="75" dirty="0">
                <a:latin typeface="Calibri"/>
                <a:cs typeface="Calibri"/>
              </a:rPr>
              <a:t>  </a:t>
            </a:r>
            <a:r>
              <a:rPr sz="3150" b="0" dirty="0">
                <a:latin typeface="Calibri"/>
                <a:cs typeface="Calibri"/>
              </a:rPr>
              <a:t>upon</a:t>
            </a:r>
            <a:r>
              <a:rPr sz="3150" b="0" spc="95" dirty="0">
                <a:latin typeface="Calibri"/>
                <a:cs typeface="Calibri"/>
              </a:rPr>
              <a:t>  </a:t>
            </a:r>
            <a:r>
              <a:rPr sz="3150" b="0" dirty="0">
                <a:latin typeface="Calibri"/>
                <a:cs typeface="Calibri"/>
              </a:rPr>
              <a:t>the</a:t>
            </a:r>
            <a:r>
              <a:rPr sz="3150" b="0" spc="90" dirty="0">
                <a:latin typeface="Calibri"/>
                <a:cs typeface="Calibri"/>
              </a:rPr>
              <a:t>  </a:t>
            </a:r>
            <a:r>
              <a:rPr sz="3150" b="0" dirty="0">
                <a:latin typeface="Calibri"/>
                <a:cs typeface="Calibri"/>
              </a:rPr>
              <a:t>height</a:t>
            </a:r>
            <a:r>
              <a:rPr sz="3150" b="0" spc="80" dirty="0">
                <a:latin typeface="Calibri"/>
                <a:cs typeface="Calibri"/>
              </a:rPr>
              <a:t>  </a:t>
            </a:r>
            <a:r>
              <a:rPr sz="3150" b="0" spc="-25" dirty="0">
                <a:latin typeface="Calibri"/>
                <a:cs typeface="Calibri"/>
              </a:rPr>
              <a:t>of </a:t>
            </a:r>
            <a:r>
              <a:rPr sz="3150" b="0" dirty="0">
                <a:latin typeface="Calibri"/>
                <a:cs typeface="Calibri"/>
              </a:rPr>
              <a:t>pedestrian</a:t>
            </a:r>
            <a:r>
              <a:rPr sz="3150" b="0" spc="-125" dirty="0">
                <a:latin typeface="Calibri"/>
                <a:cs typeface="Calibri"/>
              </a:rPr>
              <a:t> </a:t>
            </a:r>
            <a:r>
              <a:rPr sz="3150" b="0" dirty="0">
                <a:latin typeface="Calibri"/>
                <a:cs typeface="Calibri"/>
              </a:rPr>
              <a:t>(children,</a:t>
            </a:r>
            <a:r>
              <a:rPr sz="3150" b="0" spc="-140" dirty="0">
                <a:latin typeface="Calibri"/>
                <a:cs typeface="Calibri"/>
              </a:rPr>
              <a:t> </a:t>
            </a:r>
            <a:r>
              <a:rPr sz="3150" b="0" spc="-10" dirty="0">
                <a:latin typeface="Calibri"/>
                <a:cs typeface="Calibri"/>
              </a:rPr>
              <a:t>adults).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0467" y="2685328"/>
            <a:ext cx="9550400" cy="186943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26060" marR="5080" indent="-213995" algn="just">
              <a:lnSpc>
                <a:spcPct val="140000"/>
              </a:lnSpc>
              <a:spcBef>
                <a:spcPts val="140"/>
              </a:spcBef>
              <a:buFont typeface="Arial MT"/>
              <a:buChar char="•"/>
              <a:tabLst>
                <a:tab pos="227329" algn="l"/>
              </a:tabLst>
            </a:pPr>
            <a:r>
              <a:rPr sz="2900" b="1" dirty="0">
                <a:solidFill>
                  <a:srgbClr val="00AF50"/>
                </a:solidFill>
                <a:latin typeface="Calibri"/>
                <a:cs typeface="Calibri"/>
              </a:rPr>
              <a:t>Bumper</a:t>
            </a:r>
            <a:r>
              <a:rPr sz="2900" b="1" spc="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AF50"/>
                </a:solidFill>
                <a:latin typeface="Calibri"/>
                <a:cs typeface="Calibri"/>
              </a:rPr>
              <a:t>fracture/Fender</a:t>
            </a:r>
            <a:r>
              <a:rPr sz="2900" b="1" spc="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AF50"/>
                </a:solidFill>
                <a:latin typeface="Calibri"/>
                <a:cs typeface="Calibri"/>
              </a:rPr>
              <a:t>fracture:</a:t>
            </a:r>
            <a:r>
              <a:rPr sz="2900" b="1" spc="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Fracture</a:t>
            </a:r>
            <a:r>
              <a:rPr sz="2850" spc="1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of</a:t>
            </a:r>
            <a:r>
              <a:rPr sz="2850" spc="13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tibia</a:t>
            </a:r>
            <a:r>
              <a:rPr sz="2850" spc="13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and</a:t>
            </a:r>
            <a:r>
              <a:rPr sz="2850" spc="12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fibula 	</a:t>
            </a:r>
            <a:r>
              <a:rPr sz="2850" dirty="0">
                <a:latin typeface="Calibri"/>
                <a:cs typeface="Calibri"/>
              </a:rPr>
              <a:t>of</a:t>
            </a:r>
            <a:r>
              <a:rPr sz="2850" spc="80" dirty="0">
                <a:latin typeface="Calibri"/>
                <a:cs typeface="Calibri"/>
              </a:rPr>
              <a:t>  </a:t>
            </a:r>
            <a:r>
              <a:rPr sz="2850" dirty="0">
                <a:latin typeface="Calibri"/>
                <a:cs typeface="Calibri"/>
              </a:rPr>
              <a:t>one</a:t>
            </a:r>
            <a:r>
              <a:rPr sz="2850" spc="75" dirty="0">
                <a:latin typeface="Calibri"/>
                <a:cs typeface="Calibri"/>
              </a:rPr>
              <a:t>  </a:t>
            </a:r>
            <a:r>
              <a:rPr sz="2850" dirty="0">
                <a:latin typeface="Calibri"/>
                <a:cs typeface="Calibri"/>
              </a:rPr>
              <a:t>or</a:t>
            </a:r>
            <a:r>
              <a:rPr sz="2850" spc="75" dirty="0">
                <a:latin typeface="Calibri"/>
                <a:cs typeface="Calibri"/>
              </a:rPr>
              <a:t>  </a:t>
            </a:r>
            <a:r>
              <a:rPr sz="2850" dirty="0">
                <a:latin typeface="Calibri"/>
                <a:cs typeface="Calibri"/>
              </a:rPr>
              <a:t>both</a:t>
            </a:r>
            <a:r>
              <a:rPr sz="2850" spc="75" dirty="0">
                <a:latin typeface="Calibri"/>
                <a:cs typeface="Calibri"/>
              </a:rPr>
              <a:t>  </a:t>
            </a:r>
            <a:r>
              <a:rPr sz="2850" dirty="0">
                <a:latin typeface="Calibri"/>
                <a:cs typeface="Calibri"/>
              </a:rPr>
              <a:t>legs</a:t>
            </a:r>
            <a:r>
              <a:rPr sz="2850" spc="55" dirty="0">
                <a:latin typeface="Calibri"/>
                <a:cs typeface="Calibri"/>
              </a:rPr>
              <a:t>  </a:t>
            </a:r>
            <a:r>
              <a:rPr sz="2850" dirty="0">
                <a:latin typeface="Calibri"/>
                <a:cs typeface="Calibri"/>
              </a:rPr>
              <a:t>due</a:t>
            </a:r>
            <a:r>
              <a:rPr sz="2850" spc="70" dirty="0">
                <a:latin typeface="Calibri"/>
                <a:cs typeface="Calibri"/>
              </a:rPr>
              <a:t>  </a:t>
            </a:r>
            <a:r>
              <a:rPr sz="2850" dirty="0">
                <a:latin typeface="Calibri"/>
                <a:cs typeface="Calibri"/>
              </a:rPr>
              <a:t>to</a:t>
            </a:r>
            <a:r>
              <a:rPr sz="2850" spc="90" dirty="0">
                <a:latin typeface="Calibri"/>
                <a:cs typeface="Calibri"/>
              </a:rPr>
              <a:t>  </a:t>
            </a:r>
            <a:r>
              <a:rPr sz="2850" dirty="0">
                <a:latin typeface="Calibri"/>
                <a:cs typeface="Calibri"/>
              </a:rPr>
              <a:t>impact</a:t>
            </a:r>
            <a:r>
              <a:rPr sz="2850" spc="60" dirty="0">
                <a:latin typeface="Calibri"/>
                <a:cs typeface="Calibri"/>
              </a:rPr>
              <a:t>  </a:t>
            </a:r>
            <a:r>
              <a:rPr sz="2850" dirty="0">
                <a:latin typeface="Calibri"/>
                <a:cs typeface="Calibri"/>
              </a:rPr>
              <a:t>of</a:t>
            </a:r>
            <a:r>
              <a:rPr sz="2850" spc="80" dirty="0">
                <a:latin typeface="Calibri"/>
                <a:cs typeface="Calibri"/>
              </a:rPr>
              <a:t>  </a:t>
            </a:r>
            <a:r>
              <a:rPr sz="2850" dirty="0">
                <a:latin typeface="Calibri"/>
                <a:cs typeface="Calibri"/>
              </a:rPr>
              <a:t>bumper.</a:t>
            </a:r>
            <a:r>
              <a:rPr sz="2850" spc="70" dirty="0">
                <a:latin typeface="Calibri"/>
                <a:cs typeface="Calibri"/>
              </a:rPr>
              <a:t>  </a:t>
            </a:r>
            <a:r>
              <a:rPr sz="2850" dirty="0">
                <a:latin typeface="Calibri"/>
                <a:cs typeface="Calibri"/>
              </a:rPr>
              <a:t>(Height</a:t>
            </a:r>
            <a:r>
              <a:rPr sz="2850" spc="95" dirty="0">
                <a:latin typeface="Calibri"/>
                <a:cs typeface="Calibri"/>
              </a:rPr>
              <a:t>  </a:t>
            </a:r>
            <a:r>
              <a:rPr sz="2850" spc="-25" dirty="0">
                <a:latin typeface="Calibri"/>
                <a:cs typeface="Calibri"/>
              </a:rPr>
              <a:t>of 	</a:t>
            </a:r>
            <a:r>
              <a:rPr sz="2850" dirty="0">
                <a:latin typeface="Calibri"/>
                <a:cs typeface="Calibri"/>
              </a:rPr>
              <a:t>fracture</a:t>
            </a:r>
            <a:r>
              <a:rPr sz="2850" spc="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depends</a:t>
            </a:r>
            <a:r>
              <a:rPr sz="2850" spc="-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on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whether</a:t>
            </a:r>
            <a:r>
              <a:rPr sz="2850" spc="-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the</a:t>
            </a:r>
            <a:r>
              <a:rPr sz="2850" spc="-3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brakes</a:t>
            </a:r>
            <a:r>
              <a:rPr sz="2850" spc="-4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were</a:t>
            </a:r>
            <a:r>
              <a:rPr sz="2850" spc="-3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applied</a:t>
            </a:r>
            <a:r>
              <a:rPr sz="2850" spc="-4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or</a:t>
            </a:r>
            <a:r>
              <a:rPr sz="2850" spc="-10" dirty="0">
                <a:latin typeface="Calibri"/>
                <a:cs typeface="Calibri"/>
              </a:rPr>
              <a:t> not).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63200" y="0"/>
            <a:ext cx="18288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0210" y="109156"/>
            <a:ext cx="19754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FF99"/>
                </a:solidFill>
                <a:latin typeface="Tahoma"/>
                <a:cs typeface="Tahoma"/>
              </a:rPr>
              <a:t>Road</a:t>
            </a:r>
            <a:r>
              <a:rPr sz="1400" b="1" spc="-20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99"/>
                </a:solidFill>
                <a:latin typeface="Tahoma"/>
                <a:cs typeface="Tahoma"/>
              </a:rPr>
              <a:t>traffic</a:t>
            </a:r>
            <a:r>
              <a:rPr sz="1400" b="1" spc="-25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99"/>
                </a:solidFill>
                <a:latin typeface="Tahoma"/>
                <a:cs typeface="Tahoma"/>
              </a:rPr>
              <a:t>accidents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5752"/>
            <a:ext cx="6167508" cy="51388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72915" y="6118225"/>
            <a:ext cx="343281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04670" algn="l"/>
              </a:tabLst>
            </a:pPr>
            <a:r>
              <a:rPr sz="3200" b="1" spc="160" dirty="0">
                <a:solidFill>
                  <a:srgbClr val="C00000"/>
                </a:solidFill>
                <a:latin typeface="Cambria"/>
                <a:cs typeface="Cambria"/>
              </a:rPr>
              <a:t>Bumper</a:t>
            </a:r>
            <a:r>
              <a:rPr sz="3200" b="1" dirty="0">
                <a:solidFill>
                  <a:srgbClr val="C00000"/>
                </a:solidFill>
                <a:latin typeface="Cambria"/>
                <a:cs typeface="Cambria"/>
              </a:rPr>
              <a:t>	</a:t>
            </a:r>
            <a:r>
              <a:rPr sz="3200" b="1" spc="130" dirty="0">
                <a:solidFill>
                  <a:srgbClr val="C00000"/>
                </a:solidFill>
                <a:latin typeface="Cambria"/>
                <a:cs typeface="Cambria"/>
              </a:rPr>
              <a:t>injuries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91534" y="217424"/>
            <a:ext cx="3618229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C00000"/>
                </a:solidFill>
                <a:latin typeface="Calibri"/>
                <a:cs typeface="Calibri"/>
              </a:rPr>
              <a:t>Pedestrian</a:t>
            </a:r>
            <a:r>
              <a:rPr sz="395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C00000"/>
                </a:solidFill>
                <a:latin typeface="Calibri"/>
                <a:cs typeface="Calibri"/>
              </a:rPr>
              <a:t>injury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1267" y="876227"/>
            <a:ext cx="5796033" cy="5138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1790" y="0"/>
            <a:ext cx="1680210" cy="2432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725" y="485139"/>
            <a:ext cx="9785350" cy="502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>
              <a:lnSpc>
                <a:spcPct val="150200"/>
              </a:lnSpc>
              <a:spcBef>
                <a:spcPts val="100"/>
              </a:spcBef>
            </a:pP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2.</a:t>
            </a:r>
            <a:r>
              <a:rPr sz="3000" b="1" spc="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Secondary</a:t>
            </a:r>
            <a:r>
              <a:rPr sz="3000" b="1" spc="2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Impact</a:t>
            </a:r>
            <a:r>
              <a:rPr sz="3000" b="1" spc="2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Injuries:</a:t>
            </a:r>
            <a:r>
              <a:rPr sz="3000" b="1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due</a:t>
            </a:r>
            <a:r>
              <a:rPr sz="3000" spc="2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2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subsequent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impact</a:t>
            </a:r>
            <a:r>
              <a:rPr sz="3000" spc="23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with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same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vehicle.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30"/>
              </a:spcBef>
              <a:tabLst>
                <a:tab pos="1819910" algn="l"/>
              </a:tabLst>
            </a:pPr>
            <a:r>
              <a:rPr sz="3000" dirty="0">
                <a:latin typeface="Calibri"/>
                <a:cs typeface="Calibri"/>
              </a:rPr>
              <a:t>It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depends</a:t>
            </a:r>
            <a:r>
              <a:rPr sz="3000" dirty="0">
                <a:latin typeface="Calibri"/>
                <a:cs typeface="Calibri"/>
              </a:rPr>
              <a:t>	on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point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impact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injury.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50200"/>
              </a:lnSpc>
              <a:spcBef>
                <a:spcPts val="455"/>
              </a:spcBef>
            </a:pPr>
            <a:r>
              <a:rPr sz="3000" dirty="0">
                <a:latin typeface="Calibri"/>
                <a:cs typeface="Calibri"/>
              </a:rPr>
              <a:t>If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above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centre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gravity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children,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victim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directly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thrown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ground.</a:t>
            </a:r>
            <a:endParaRPr sz="3000">
              <a:latin typeface="Calibri"/>
              <a:cs typeface="Calibri"/>
            </a:endParaRPr>
          </a:p>
          <a:p>
            <a:pPr marL="12700" marR="10160">
              <a:lnSpc>
                <a:spcPct val="150200"/>
              </a:lnSpc>
              <a:spcBef>
                <a:spcPts val="525"/>
              </a:spcBef>
            </a:pPr>
            <a:r>
              <a:rPr sz="3000" dirty="0">
                <a:latin typeface="Calibri"/>
                <a:cs typeface="Calibri"/>
              </a:rPr>
              <a:t>If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below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centre</a:t>
            </a:r>
            <a:r>
              <a:rPr sz="3000" spc="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5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gravity,</a:t>
            </a:r>
            <a:r>
              <a:rPr sz="3000" spc="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then</a:t>
            </a:r>
            <a:r>
              <a:rPr sz="3000" spc="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victim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will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lift up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vehicle.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91800" y="0"/>
            <a:ext cx="16002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150" y="442849"/>
            <a:ext cx="4988560" cy="5500370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420370" indent="-407670" algn="just">
              <a:lnSpc>
                <a:spcPct val="100000"/>
              </a:lnSpc>
              <a:spcBef>
                <a:spcPts val="2410"/>
              </a:spcBef>
              <a:buClr>
                <a:srgbClr val="C00000"/>
              </a:buClr>
              <a:buFont typeface="Calibri"/>
              <a:buAutoNum type="arabicPeriod" startAt="3"/>
              <a:tabLst>
                <a:tab pos="420370" algn="l"/>
              </a:tabLst>
            </a:pP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SECONDARY</a:t>
            </a:r>
            <a:r>
              <a:rPr sz="32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INJURIES:</a:t>
            </a:r>
            <a:endParaRPr sz="3200">
              <a:latin typeface="Calibri"/>
              <a:cs typeface="Calibri"/>
            </a:endParaRPr>
          </a:p>
          <a:p>
            <a:pPr marL="12700" marR="151130" algn="just">
              <a:lnSpc>
                <a:spcPts val="6160"/>
              </a:lnSpc>
              <a:spcBef>
                <a:spcPts val="590"/>
              </a:spcBef>
            </a:pPr>
            <a:r>
              <a:rPr sz="3200" dirty="0">
                <a:latin typeface="Calibri"/>
                <a:cs typeface="Calibri"/>
              </a:rPr>
              <a:t>These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injuries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victim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falling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ground.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These</a:t>
            </a:r>
            <a:r>
              <a:rPr sz="32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injuries</a:t>
            </a:r>
            <a:r>
              <a:rPr sz="32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can</a:t>
            </a:r>
            <a:r>
              <a:rPr sz="32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be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due</a:t>
            </a:r>
            <a:r>
              <a:rPr sz="3200" b="1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  <a:p>
            <a:pPr marL="247015" lvl="1" indent="-234315" algn="just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247015" algn="l"/>
              </a:tabLst>
            </a:pPr>
            <a:r>
              <a:rPr sz="3200" b="1" dirty="0">
                <a:solidFill>
                  <a:srgbClr val="00AFEF"/>
                </a:solidFill>
                <a:latin typeface="Calibri"/>
                <a:cs typeface="Calibri"/>
              </a:rPr>
              <a:t>Fall</a:t>
            </a:r>
            <a:r>
              <a:rPr sz="32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6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ground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hitting</a:t>
            </a:r>
            <a:endParaRPr sz="3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315"/>
              </a:spcBef>
            </a:pPr>
            <a:r>
              <a:rPr sz="3200" dirty="0">
                <a:latin typeface="Calibri"/>
                <a:cs typeface="Calibri"/>
              </a:rPr>
              <a:t>some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other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object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ground.</a:t>
            </a:r>
            <a:endParaRPr sz="3200">
              <a:latin typeface="Calibri"/>
              <a:cs typeface="Calibri"/>
            </a:endParaRPr>
          </a:p>
          <a:p>
            <a:pPr marL="247015" lvl="1" indent="-234315" algn="just">
              <a:lnSpc>
                <a:spcPct val="100000"/>
              </a:lnSpc>
              <a:spcBef>
                <a:spcPts val="2320"/>
              </a:spcBef>
              <a:buClr>
                <a:srgbClr val="000000"/>
              </a:buClr>
              <a:buFont typeface="Arial MT"/>
              <a:buChar char="•"/>
              <a:tabLst>
                <a:tab pos="247015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Hit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other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vehicles.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092" y="161854"/>
            <a:ext cx="5500767" cy="6443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91800" y="-14351"/>
            <a:ext cx="1600200" cy="2667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4010" y="1581277"/>
            <a:ext cx="3848100" cy="172338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Dragging,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brush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burn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Tyre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marks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Degloving,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avulsion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108" rIns="0" bIns="0" rtlCol="0">
            <a:spAutoFit/>
          </a:bodyPr>
          <a:lstStyle/>
          <a:p>
            <a:pPr marL="1100455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solidFill>
                  <a:srgbClr val="C00000"/>
                </a:solidFill>
                <a:latin typeface="Calibri Light"/>
                <a:cs typeface="Calibri Light"/>
              </a:rPr>
              <a:t>4.</a:t>
            </a:r>
            <a:r>
              <a:rPr sz="4400" b="0" spc="-18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C00000"/>
                </a:solidFill>
                <a:latin typeface="Calibri Light"/>
                <a:cs typeface="Calibri Light"/>
              </a:rPr>
              <a:t>RUN</a:t>
            </a:r>
            <a:r>
              <a:rPr sz="4400" b="0" spc="-24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C00000"/>
                </a:solidFill>
                <a:latin typeface="Calibri Light"/>
                <a:cs typeface="Calibri Light"/>
              </a:rPr>
              <a:t>OVER</a:t>
            </a:r>
            <a:r>
              <a:rPr sz="4400" b="0" spc="-16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C00000"/>
                </a:solidFill>
                <a:latin typeface="Calibri Light"/>
                <a:cs typeface="Calibri Light"/>
              </a:rPr>
              <a:t>INJURIES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3809999"/>
            <a:ext cx="4114800" cy="304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1" y="3581400"/>
            <a:ext cx="38100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3671811"/>
            <a:ext cx="4419599" cy="318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591800" y="0"/>
            <a:ext cx="16002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510"/>
              </a:lnSpc>
              <a:spcBef>
                <a:spcPts val="130"/>
              </a:spcBef>
            </a:pPr>
            <a:r>
              <a:rPr sz="3950" b="0" dirty="0">
                <a:latin typeface="Calibri Light"/>
                <a:cs typeface="Calibri Light"/>
              </a:rPr>
              <a:t>Vision</a:t>
            </a:r>
            <a:r>
              <a:rPr sz="3950" b="0" spc="-105" dirty="0">
                <a:latin typeface="Calibri Light"/>
                <a:cs typeface="Calibri Light"/>
              </a:rPr>
              <a:t> </a:t>
            </a:r>
            <a:r>
              <a:rPr sz="3950" b="0" dirty="0">
                <a:latin typeface="Calibri Light"/>
                <a:cs typeface="Calibri Light"/>
              </a:rPr>
              <a:t>of</a:t>
            </a:r>
            <a:r>
              <a:rPr sz="3950" b="0" spc="-65" dirty="0">
                <a:latin typeface="Calibri Light"/>
                <a:cs typeface="Calibri Light"/>
              </a:rPr>
              <a:t> </a:t>
            </a:r>
            <a:r>
              <a:rPr sz="3950" b="0" spc="-25" dirty="0">
                <a:latin typeface="Calibri Light"/>
                <a:cs typeface="Calibri Light"/>
              </a:rPr>
              <a:t>RMU</a:t>
            </a:r>
            <a:endParaRPr sz="3950">
              <a:latin typeface="Calibri Light"/>
              <a:cs typeface="Calibri Light"/>
            </a:endParaRPr>
          </a:p>
          <a:p>
            <a:pPr marL="12700">
              <a:lnSpc>
                <a:spcPts val="4510"/>
              </a:lnSpc>
            </a:pPr>
            <a:r>
              <a:rPr sz="3950" b="0" dirty="0">
                <a:latin typeface="Calibri Light"/>
                <a:cs typeface="Calibri Light"/>
              </a:rPr>
              <a:t>The</a:t>
            </a:r>
            <a:r>
              <a:rPr sz="3950" b="0" spc="-204" dirty="0">
                <a:latin typeface="Calibri Light"/>
                <a:cs typeface="Calibri Light"/>
              </a:rPr>
              <a:t> </a:t>
            </a:r>
            <a:r>
              <a:rPr sz="3950" b="0" dirty="0">
                <a:latin typeface="Calibri Light"/>
                <a:cs typeface="Calibri Light"/>
              </a:rPr>
              <a:t>Dream/</a:t>
            </a:r>
            <a:r>
              <a:rPr sz="3950" b="0" spc="-135" dirty="0">
                <a:latin typeface="Calibri Light"/>
                <a:cs typeface="Calibri Light"/>
              </a:rPr>
              <a:t> </a:t>
            </a:r>
            <a:r>
              <a:rPr sz="3950" b="0" spc="-55" dirty="0">
                <a:latin typeface="Calibri Light"/>
                <a:cs typeface="Calibri Light"/>
              </a:rPr>
              <a:t>Tomorrow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4593" y="1552986"/>
            <a:ext cx="6511608" cy="5223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34925" indent="-228600">
              <a:lnSpc>
                <a:spcPct val="143400"/>
              </a:lnSpc>
              <a:spcBef>
                <a:spcPts val="95"/>
              </a:spcBef>
              <a:buClr>
                <a:srgbClr val="6F2F9F"/>
              </a:buClr>
              <a:buFont typeface="Arial MT"/>
              <a:buChar char="•"/>
              <a:tabLst>
                <a:tab pos="240665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impart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evidence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based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research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oriented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medical education</a:t>
            </a:r>
            <a:endParaRPr sz="275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410"/>
              </a:spcBef>
              <a:buClr>
                <a:srgbClr val="6F2F9F"/>
              </a:buClr>
              <a:buFont typeface="Arial MT"/>
              <a:buChar char="•"/>
              <a:tabLst>
                <a:tab pos="240029" algn="l"/>
              </a:tabLst>
            </a:pPr>
            <a:r>
              <a:rPr sz="2750" spc="-35" dirty="0">
                <a:latin typeface="Calibri"/>
                <a:cs typeface="Calibri"/>
              </a:rPr>
              <a:t>To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provide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best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possible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patient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care</a:t>
            </a:r>
            <a:endParaRPr sz="2750">
              <a:latin typeface="Calibri"/>
              <a:cs typeface="Calibri"/>
            </a:endParaRPr>
          </a:p>
          <a:p>
            <a:pPr marL="240665" marR="5080" indent="-228600">
              <a:lnSpc>
                <a:spcPct val="143400"/>
              </a:lnSpc>
              <a:spcBef>
                <a:spcPts val="975"/>
              </a:spcBef>
              <a:buClr>
                <a:srgbClr val="6F2F9F"/>
              </a:buClr>
              <a:buFont typeface="Arial MT"/>
              <a:buChar char="•"/>
              <a:tabLst>
                <a:tab pos="240665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inculcate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values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mutual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respect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ethical </a:t>
            </a:r>
            <a:r>
              <a:rPr sz="2750" dirty="0">
                <a:latin typeface="Calibri"/>
                <a:cs typeface="Calibri"/>
              </a:rPr>
              <a:t>practice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medicine</a:t>
            </a:r>
            <a:endParaRPr sz="2750">
              <a:latin typeface="Calibri"/>
              <a:cs typeface="Calibri"/>
            </a:endParaRPr>
          </a:p>
          <a:p>
            <a:pPr marL="239395" marR="893444" indent="-227329">
              <a:lnSpc>
                <a:spcPct val="141100"/>
              </a:lnSpc>
              <a:spcBef>
                <a:spcPts val="1050"/>
              </a:spcBef>
              <a:buClr>
                <a:srgbClr val="6F2F9F"/>
              </a:buClr>
              <a:buFont typeface="Arial MT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State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role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medico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legal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officer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case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of 	</a:t>
            </a:r>
            <a:r>
              <a:rPr sz="2750" dirty="0">
                <a:latin typeface="Calibri"/>
                <a:cs typeface="Calibri"/>
              </a:rPr>
              <a:t>receiving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burnt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dead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body.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5547" y="0"/>
            <a:ext cx="1016453" cy="861739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1524000"/>
            <a:ext cx="4310207" cy="44722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4340" y="327977"/>
            <a:ext cx="475424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spc="-35" dirty="0">
                <a:solidFill>
                  <a:srgbClr val="006FC0"/>
                </a:solidFill>
                <a:latin typeface="Calibri Light"/>
                <a:cs typeface="Calibri Light"/>
              </a:rPr>
              <a:t>Occupant</a:t>
            </a:r>
            <a:r>
              <a:rPr sz="5400" b="0" spc="-265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5400" b="0" spc="-10" dirty="0">
                <a:solidFill>
                  <a:srgbClr val="006FC0"/>
                </a:solidFill>
                <a:latin typeface="Calibri Light"/>
                <a:cs typeface="Calibri Light"/>
              </a:rPr>
              <a:t>injuries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258951"/>
            <a:ext cx="7965059" cy="50552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00AF50"/>
                </a:solidFill>
                <a:latin typeface="Calibri"/>
                <a:cs typeface="Calibri"/>
              </a:rPr>
              <a:t>Driver</a:t>
            </a:r>
            <a:r>
              <a:rPr sz="3600" b="1" spc="-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AF50"/>
                </a:solidFill>
                <a:latin typeface="Calibri"/>
                <a:cs typeface="Calibri"/>
              </a:rPr>
              <a:t>injuries</a:t>
            </a:r>
            <a:endParaRPr sz="3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FF0066"/>
                </a:solidFill>
                <a:latin typeface="Calibri"/>
                <a:cs typeface="Calibri"/>
              </a:rPr>
              <a:t>Passenger</a:t>
            </a:r>
            <a:r>
              <a:rPr sz="3600" b="1" spc="-19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0066"/>
                </a:solidFill>
                <a:latin typeface="Calibri"/>
                <a:cs typeface="Calibri"/>
              </a:rPr>
              <a:t>injuries</a:t>
            </a:r>
            <a:endParaRPr sz="3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Depend</a:t>
            </a:r>
            <a:r>
              <a:rPr sz="36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upon</a:t>
            </a:r>
            <a:r>
              <a:rPr sz="36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3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type</a:t>
            </a:r>
            <a:r>
              <a:rPr sz="36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3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impact:</a:t>
            </a:r>
            <a:endParaRPr sz="3600" dirty="0">
              <a:latin typeface="Calibri"/>
              <a:cs typeface="Calibri"/>
            </a:endParaRPr>
          </a:p>
          <a:p>
            <a:pPr marL="1097915" lvl="1" indent="-511175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1097915" algn="l"/>
              </a:tabLst>
            </a:pPr>
            <a:r>
              <a:rPr sz="3600" dirty="0">
                <a:latin typeface="Calibri"/>
                <a:cs typeface="Calibri"/>
              </a:rPr>
              <a:t>Front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impact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crash</a:t>
            </a:r>
            <a:endParaRPr sz="3600" dirty="0">
              <a:latin typeface="Calibri"/>
              <a:cs typeface="Calibri"/>
            </a:endParaRPr>
          </a:p>
          <a:p>
            <a:pPr marL="1097915" lvl="1" indent="-511175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1097915" algn="l"/>
              </a:tabLst>
            </a:pPr>
            <a:r>
              <a:rPr sz="3600" dirty="0">
                <a:latin typeface="Calibri"/>
                <a:cs typeface="Calibri"/>
              </a:rPr>
              <a:t>Side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impact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crash</a:t>
            </a:r>
            <a:endParaRPr sz="3600" dirty="0">
              <a:latin typeface="Calibri"/>
              <a:cs typeface="Calibri"/>
            </a:endParaRPr>
          </a:p>
          <a:p>
            <a:pPr marL="1097915" lvl="1" indent="-51117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1097915" algn="l"/>
              </a:tabLst>
            </a:pPr>
            <a:r>
              <a:rPr sz="3600" dirty="0">
                <a:latin typeface="Calibri"/>
                <a:cs typeface="Calibri"/>
              </a:rPr>
              <a:t>Rear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impact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crash</a:t>
            </a:r>
            <a:endParaRPr sz="3600" dirty="0">
              <a:latin typeface="Calibri"/>
              <a:cs typeface="Calibri"/>
            </a:endParaRPr>
          </a:p>
          <a:p>
            <a:pPr marL="1097915" lvl="1" indent="-511175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1097915" algn="l"/>
              </a:tabLst>
            </a:pPr>
            <a:r>
              <a:rPr sz="3600" spc="-20" dirty="0">
                <a:latin typeface="Calibri"/>
                <a:cs typeface="Calibri"/>
              </a:rPr>
              <a:t>Roll-</a:t>
            </a:r>
            <a:r>
              <a:rPr sz="3600" dirty="0">
                <a:latin typeface="Calibri"/>
                <a:cs typeface="Calibri"/>
              </a:rPr>
              <a:t>over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crash</a:t>
            </a:r>
            <a:endParaRPr sz="3600" dirty="0">
              <a:latin typeface="Calibri"/>
              <a:cs typeface="Calibri"/>
            </a:endParaRPr>
          </a:p>
          <a:p>
            <a:pPr marL="1097915" lvl="1" indent="-51117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1097915" algn="l"/>
              </a:tabLst>
            </a:pPr>
            <a:r>
              <a:rPr sz="3600" dirty="0">
                <a:latin typeface="Calibri"/>
                <a:cs typeface="Calibri"/>
              </a:rPr>
              <a:t>Other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mishaps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9400" y="0"/>
            <a:ext cx="17526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9860" y="218122"/>
            <a:ext cx="4801870" cy="1302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965" marR="5080" indent="-342900">
              <a:lnSpc>
                <a:spcPts val="4730"/>
              </a:lnSpc>
              <a:spcBef>
                <a:spcPts val="745"/>
              </a:spcBef>
              <a:tabLst>
                <a:tab pos="1977389" algn="l"/>
              </a:tabLst>
            </a:pPr>
            <a:r>
              <a:rPr sz="4400" b="0" dirty="0">
                <a:solidFill>
                  <a:srgbClr val="C00000"/>
                </a:solidFill>
                <a:latin typeface="Calibri Light"/>
                <a:cs typeface="Calibri Light"/>
              </a:rPr>
              <a:t>1.</a:t>
            </a:r>
            <a:r>
              <a:rPr sz="4400" b="0" spc="-12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C00000"/>
                </a:solidFill>
                <a:latin typeface="Calibri Light"/>
                <a:cs typeface="Calibri Light"/>
              </a:rPr>
              <a:t>Front</a:t>
            </a:r>
            <a:r>
              <a:rPr sz="4400" b="0" dirty="0">
                <a:solidFill>
                  <a:srgbClr val="C00000"/>
                </a:solidFill>
                <a:latin typeface="Calibri Light"/>
                <a:cs typeface="Calibri Light"/>
              </a:rPr>
              <a:t>	</a:t>
            </a:r>
            <a:r>
              <a:rPr sz="4400" b="0" spc="-30" dirty="0">
                <a:solidFill>
                  <a:srgbClr val="C00000"/>
                </a:solidFill>
                <a:latin typeface="Calibri Light"/>
                <a:cs typeface="Calibri Light"/>
              </a:rPr>
              <a:t>impact</a:t>
            </a:r>
            <a:r>
              <a:rPr sz="4400" b="0" spc="-21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C00000"/>
                </a:solidFill>
                <a:latin typeface="Calibri Light"/>
                <a:cs typeface="Calibri Light"/>
              </a:rPr>
              <a:t>crash </a:t>
            </a:r>
            <a:r>
              <a:rPr sz="4400" b="0" spc="-20" dirty="0">
                <a:solidFill>
                  <a:srgbClr val="C00000"/>
                </a:solidFill>
                <a:latin typeface="Calibri Light"/>
                <a:cs typeface="Calibri Light"/>
              </a:rPr>
              <a:t>(Head</a:t>
            </a:r>
            <a:r>
              <a:rPr sz="4400" b="0" spc="-22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C00000"/>
                </a:solidFill>
                <a:latin typeface="Calibri Light"/>
                <a:cs typeface="Calibri Light"/>
              </a:rPr>
              <a:t>on</a:t>
            </a:r>
            <a:r>
              <a:rPr sz="4400" b="0" spc="-14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C00000"/>
                </a:solidFill>
                <a:latin typeface="Calibri Light"/>
                <a:cs typeface="Calibri Light"/>
              </a:rPr>
              <a:t>collision)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0150" y="1653857"/>
            <a:ext cx="9340215" cy="46609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39395" marR="5080" indent="-227329">
              <a:lnSpc>
                <a:spcPts val="3679"/>
              </a:lnSpc>
              <a:spcBef>
                <a:spcPts val="530"/>
              </a:spcBef>
              <a:buFont typeface="Arial MT"/>
              <a:buChar char="•"/>
              <a:tabLst>
                <a:tab pos="241300" algn="l"/>
              </a:tabLst>
            </a:pPr>
            <a:r>
              <a:rPr sz="3350" dirty="0">
                <a:latin typeface="Calibri"/>
                <a:cs typeface="Calibri"/>
              </a:rPr>
              <a:t>This</a:t>
            </a:r>
            <a:r>
              <a:rPr sz="3350" spc="4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means</a:t>
            </a:r>
            <a:r>
              <a:rPr sz="3350" spc="4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that</a:t>
            </a:r>
            <a:r>
              <a:rPr sz="3350" spc="8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one</a:t>
            </a:r>
            <a:r>
              <a:rPr sz="3350" spc="6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car</a:t>
            </a:r>
            <a:r>
              <a:rPr sz="3350" spc="3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strikes</a:t>
            </a:r>
            <a:r>
              <a:rPr sz="3350" spc="4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another</a:t>
            </a:r>
            <a:r>
              <a:rPr sz="3350" spc="4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car</a:t>
            </a:r>
            <a:r>
              <a:rPr sz="3350" spc="3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head-</a:t>
            </a:r>
            <a:r>
              <a:rPr sz="3350" spc="-25" dirty="0">
                <a:latin typeface="Calibri"/>
                <a:cs typeface="Calibri"/>
              </a:rPr>
              <a:t>on 	</a:t>
            </a:r>
            <a:r>
              <a:rPr sz="3350" dirty="0">
                <a:latin typeface="Calibri"/>
                <a:cs typeface="Calibri"/>
              </a:rPr>
              <a:t>or</a:t>
            </a:r>
            <a:r>
              <a:rPr sz="3350" spc="-1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it</a:t>
            </a:r>
            <a:r>
              <a:rPr sz="3350" spc="4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strikes</a:t>
            </a:r>
            <a:r>
              <a:rPr sz="3350" spc="-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a</a:t>
            </a:r>
            <a:r>
              <a:rPr sz="3350" spc="-7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fixed</a:t>
            </a:r>
            <a:r>
              <a:rPr sz="3350" spc="-5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object.</a:t>
            </a:r>
            <a:endParaRPr sz="3350">
              <a:latin typeface="Calibri"/>
              <a:cs typeface="Calibri"/>
            </a:endParaRPr>
          </a:p>
          <a:p>
            <a:pPr marL="239395" marR="313055" indent="-227329">
              <a:lnSpc>
                <a:spcPts val="3679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3350" dirty="0">
                <a:solidFill>
                  <a:srgbClr val="FF0000"/>
                </a:solidFill>
                <a:latin typeface="Calibri"/>
                <a:cs typeface="Calibri"/>
              </a:rPr>
              <a:t>Vehicle</a:t>
            </a:r>
            <a:r>
              <a:rPr sz="335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50" dirty="0">
                <a:solidFill>
                  <a:srgbClr val="FF0000"/>
                </a:solidFill>
                <a:latin typeface="Calibri"/>
                <a:cs typeface="Calibri"/>
              </a:rPr>
              <a:t>rapidly</a:t>
            </a:r>
            <a:r>
              <a:rPr sz="33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50" dirty="0">
                <a:solidFill>
                  <a:srgbClr val="FF0000"/>
                </a:solidFill>
                <a:latin typeface="Calibri"/>
                <a:cs typeface="Calibri"/>
              </a:rPr>
              <a:t>decelerates</a:t>
            </a:r>
            <a:r>
              <a:rPr sz="33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5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33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50" dirty="0">
                <a:solidFill>
                  <a:srgbClr val="FF0000"/>
                </a:solidFill>
                <a:latin typeface="Calibri"/>
                <a:cs typeface="Calibri"/>
              </a:rPr>
              <a:t>stops.</a:t>
            </a:r>
            <a:r>
              <a:rPr sz="33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50" spc="-25" dirty="0">
                <a:latin typeface="Calibri"/>
                <a:cs typeface="Calibri"/>
              </a:rPr>
              <a:t>The 	</a:t>
            </a:r>
            <a:r>
              <a:rPr sz="3350" dirty="0">
                <a:latin typeface="Calibri"/>
                <a:cs typeface="Calibri"/>
              </a:rPr>
              <a:t>occupants</a:t>
            </a:r>
            <a:r>
              <a:rPr sz="3350" spc="-1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continue</a:t>
            </a:r>
            <a:r>
              <a:rPr sz="3350" spc="1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to</a:t>
            </a:r>
            <a:r>
              <a:rPr sz="3350" spc="-2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move</a:t>
            </a:r>
            <a:r>
              <a:rPr sz="3350" spc="1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and</a:t>
            </a:r>
            <a:r>
              <a:rPr sz="3350" spc="-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strike</a:t>
            </a:r>
            <a:r>
              <a:rPr sz="3350" spc="1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against</a:t>
            </a:r>
            <a:r>
              <a:rPr sz="3350" spc="-30" dirty="0">
                <a:latin typeface="Calibri"/>
                <a:cs typeface="Calibri"/>
              </a:rPr>
              <a:t> </a:t>
            </a:r>
            <a:r>
              <a:rPr sz="3350" spc="-25" dirty="0">
                <a:latin typeface="Calibri"/>
                <a:cs typeface="Calibri"/>
              </a:rPr>
              <a:t>the 	</a:t>
            </a:r>
            <a:r>
              <a:rPr sz="3350" dirty="0">
                <a:latin typeface="Calibri"/>
                <a:cs typeface="Calibri"/>
              </a:rPr>
              <a:t>interior</a:t>
            </a:r>
            <a:r>
              <a:rPr sz="3350" spc="3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of</a:t>
            </a:r>
            <a:r>
              <a:rPr sz="3350" spc="2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the</a:t>
            </a:r>
            <a:r>
              <a:rPr sz="3350" spc="-25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vehicle.</a:t>
            </a:r>
            <a:endParaRPr sz="3350">
              <a:latin typeface="Calibri"/>
              <a:cs typeface="Calibri"/>
            </a:endParaRPr>
          </a:p>
          <a:p>
            <a:pPr marL="239395" marR="803275" indent="-227329">
              <a:lnSpc>
                <a:spcPts val="3679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  <a:tab pos="1087755" algn="l"/>
              </a:tabLst>
            </a:pPr>
            <a:r>
              <a:rPr sz="3350" spc="-25" dirty="0">
                <a:latin typeface="Calibri"/>
                <a:cs typeface="Calibri"/>
              </a:rPr>
              <a:t>The</a:t>
            </a:r>
            <a:r>
              <a:rPr sz="3350" dirty="0">
                <a:latin typeface="Calibri"/>
                <a:cs typeface="Calibri"/>
              </a:rPr>
              <a:t>	driver</a:t>
            </a:r>
            <a:r>
              <a:rPr sz="3350" spc="-1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may</a:t>
            </a:r>
            <a:r>
              <a:rPr sz="3350" spc="1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receive</a:t>
            </a:r>
            <a:r>
              <a:rPr sz="3350" spc="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different</a:t>
            </a:r>
            <a:r>
              <a:rPr sz="3350" spc="3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injuries</a:t>
            </a:r>
            <a:r>
              <a:rPr sz="3350" spc="-1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due</a:t>
            </a:r>
            <a:r>
              <a:rPr sz="3350" spc="-65" dirty="0">
                <a:latin typeface="Calibri"/>
                <a:cs typeface="Calibri"/>
              </a:rPr>
              <a:t> </a:t>
            </a:r>
            <a:r>
              <a:rPr sz="3350" spc="-25" dirty="0">
                <a:latin typeface="Calibri"/>
                <a:cs typeface="Calibri"/>
              </a:rPr>
              <a:t>to 	</a:t>
            </a:r>
            <a:r>
              <a:rPr sz="3350" dirty="0">
                <a:latin typeface="Calibri"/>
                <a:cs typeface="Calibri"/>
              </a:rPr>
              <a:t>steering</a:t>
            </a:r>
            <a:r>
              <a:rPr sz="3350" spc="2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wheel</a:t>
            </a:r>
            <a:r>
              <a:rPr sz="3350" spc="1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and</a:t>
            </a:r>
            <a:r>
              <a:rPr sz="3350" spc="70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dashboard:</a:t>
            </a:r>
            <a:endParaRPr sz="3350">
              <a:latin typeface="Calibri"/>
              <a:cs typeface="Calibri"/>
            </a:endParaRPr>
          </a:p>
          <a:p>
            <a:pPr marL="241300" marR="577215" indent="61594">
              <a:lnSpc>
                <a:spcPts val="3679"/>
              </a:lnSpc>
              <a:spcBef>
                <a:spcPts val="1050"/>
              </a:spcBef>
            </a:pPr>
            <a:r>
              <a:rPr sz="3350" dirty="0">
                <a:latin typeface="Calibri"/>
                <a:cs typeface="Calibri"/>
              </a:rPr>
              <a:t>Fractures</a:t>
            </a:r>
            <a:r>
              <a:rPr sz="3350" spc="5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of</a:t>
            </a:r>
            <a:r>
              <a:rPr sz="3350" spc="5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wrist,</a:t>
            </a:r>
            <a:r>
              <a:rPr sz="3350" spc="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arms,</a:t>
            </a:r>
            <a:r>
              <a:rPr sz="3350" spc="1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legs,</a:t>
            </a:r>
            <a:r>
              <a:rPr sz="3350" spc="15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pelvis,</a:t>
            </a:r>
            <a:r>
              <a:rPr sz="3350" spc="1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teeth,</a:t>
            </a:r>
            <a:r>
              <a:rPr sz="3350" spc="15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jaws, </a:t>
            </a:r>
            <a:r>
              <a:rPr sz="3350" dirty="0">
                <a:latin typeface="Calibri"/>
                <a:cs typeface="Calibri"/>
              </a:rPr>
              <a:t>ribs</a:t>
            </a:r>
            <a:r>
              <a:rPr sz="3350" spc="30" dirty="0">
                <a:latin typeface="Calibri"/>
                <a:cs typeface="Calibri"/>
              </a:rPr>
              <a:t> </a:t>
            </a:r>
            <a:r>
              <a:rPr sz="3350" spc="-20" dirty="0">
                <a:latin typeface="Calibri"/>
                <a:cs typeface="Calibri"/>
              </a:rPr>
              <a:t>etc.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40364" y="0"/>
            <a:ext cx="1651635" cy="2181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176" y="243205"/>
            <a:ext cx="4824095" cy="14160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24510" marR="5080" indent="-512445">
              <a:lnSpc>
                <a:spcPts val="5180"/>
              </a:lnSpc>
              <a:spcBef>
                <a:spcPts val="760"/>
              </a:spcBef>
            </a:pPr>
            <a:r>
              <a:rPr sz="4800" b="0" dirty="0">
                <a:solidFill>
                  <a:srgbClr val="C00000"/>
                </a:solidFill>
                <a:latin typeface="Calibri Light"/>
                <a:cs typeface="Calibri Light"/>
              </a:rPr>
              <a:t>2.</a:t>
            </a:r>
            <a:r>
              <a:rPr sz="4800" b="0" spc="-22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C00000"/>
                </a:solidFill>
                <a:latin typeface="Calibri Light"/>
                <a:cs typeface="Calibri Light"/>
              </a:rPr>
              <a:t>Side</a:t>
            </a:r>
            <a:r>
              <a:rPr sz="4800" b="0" spc="-15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800" b="0" spc="-25" dirty="0">
                <a:solidFill>
                  <a:srgbClr val="C00000"/>
                </a:solidFill>
                <a:latin typeface="Calibri Light"/>
                <a:cs typeface="Calibri Light"/>
              </a:rPr>
              <a:t>impact</a:t>
            </a:r>
            <a:r>
              <a:rPr sz="4800" b="0" spc="-18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800" b="0" spc="-25" dirty="0">
                <a:solidFill>
                  <a:srgbClr val="C00000"/>
                </a:solidFill>
                <a:latin typeface="Calibri Light"/>
                <a:cs typeface="Calibri Light"/>
              </a:rPr>
              <a:t>crash </a:t>
            </a:r>
            <a:r>
              <a:rPr sz="4800" b="0" spc="-60" dirty="0">
                <a:solidFill>
                  <a:srgbClr val="C00000"/>
                </a:solidFill>
                <a:latin typeface="Calibri Light"/>
                <a:cs typeface="Calibri Light"/>
              </a:rPr>
              <a:t>(Lateral</a:t>
            </a:r>
            <a:r>
              <a:rPr sz="4800" b="0" spc="-15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800" b="0" spc="-10" dirty="0">
                <a:solidFill>
                  <a:srgbClr val="C00000"/>
                </a:solidFill>
                <a:latin typeface="Calibri Light"/>
                <a:cs typeface="Calibri Light"/>
              </a:rPr>
              <a:t>impact)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46630"/>
            <a:ext cx="9641205" cy="23304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40029" marR="5080" indent="-227965">
              <a:lnSpc>
                <a:spcPts val="3080"/>
              </a:lnSpc>
              <a:spcBef>
                <a:spcPts val="86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When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vehicle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struck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side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another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vehicle 	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skids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sideways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into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fixed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object.</a:t>
            </a:r>
            <a:endParaRPr sz="3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40665" algn="l"/>
              </a:tabLst>
            </a:pPr>
            <a:r>
              <a:rPr sz="3200" dirty="0">
                <a:latin typeface="Calibri"/>
                <a:cs typeface="Calibri"/>
              </a:rPr>
              <a:t>Cervical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spine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fractures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common.</a:t>
            </a:r>
            <a:endParaRPr sz="3200">
              <a:latin typeface="Calibri"/>
              <a:cs typeface="Calibri"/>
            </a:endParaRPr>
          </a:p>
          <a:p>
            <a:pPr marL="240029" marR="530860" indent="-227965">
              <a:lnSpc>
                <a:spcPts val="3080"/>
              </a:lnSpc>
              <a:spcBef>
                <a:spcPts val="95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Chest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abdominal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injuries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occur.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Middle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 	</a:t>
            </a:r>
            <a:r>
              <a:rPr sz="3200" dirty="0">
                <a:latin typeface="Calibri"/>
                <a:cs typeface="Calibri"/>
              </a:rPr>
              <a:t>body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involved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0" y="4076698"/>
            <a:ext cx="5695950" cy="2714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9400" y="0"/>
            <a:ext cx="17526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4171" y="299656"/>
            <a:ext cx="489839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0" dirty="0">
                <a:solidFill>
                  <a:srgbClr val="C00000"/>
                </a:solidFill>
                <a:latin typeface="Calibri Light"/>
                <a:cs typeface="Calibri Light"/>
              </a:rPr>
              <a:t>3.</a:t>
            </a:r>
            <a:r>
              <a:rPr sz="4800" b="0" spc="-25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C00000"/>
                </a:solidFill>
                <a:latin typeface="Calibri Light"/>
                <a:cs typeface="Calibri Light"/>
              </a:rPr>
              <a:t>Rear</a:t>
            </a:r>
            <a:r>
              <a:rPr sz="4800" b="0" spc="-204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800" b="0" spc="-20" dirty="0">
                <a:solidFill>
                  <a:srgbClr val="C00000"/>
                </a:solidFill>
                <a:latin typeface="Calibri Light"/>
                <a:cs typeface="Calibri Light"/>
              </a:rPr>
              <a:t>impact</a:t>
            </a:r>
            <a:r>
              <a:rPr sz="4800" b="0" spc="-204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800" b="0" spc="-20" dirty="0">
                <a:solidFill>
                  <a:srgbClr val="C00000"/>
                </a:solidFill>
                <a:latin typeface="Calibri Light"/>
                <a:cs typeface="Calibri Light"/>
              </a:rPr>
              <a:t>crash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7105" y="1087755"/>
            <a:ext cx="8820785" cy="253047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41300" marR="956310" indent="-228600">
              <a:lnSpc>
                <a:spcPts val="3450"/>
              </a:lnSpc>
              <a:spcBef>
                <a:spcPts val="57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When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vehicle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struck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from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another vehicle.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345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Whiplash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injury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common(C4-</a:t>
            </a:r>
            <a:r>
              <a:rPr sz="3200" dirty="0">
                <a:latin typeface="Calibri"/>
                <a:cs typeface="Calibri"/>
              </a:rPr>
              <a:t>C6).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Raised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back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rest </a:t>
            </a:r>
            <a:r>
              <a:rPr sz="3200" dirty="0">
                <a:latin typeface="Calibri"/>
                <a:cs typeface="Calibri"/>
              </a:rPr>
              <a:t>prevents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neck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injuries.</a:t>
            </a:r>
            <a:endParaRPr sz="3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0665" algn="l"/>
              </a:tabLst>
            </a:pPr>
            <a:r>
              <a:rPr sz="3200" dirty="0">
                <a:latin typeface="Calibri"/>
                <a:cs typeface="Calibri"/>
              </a:rPr>
              <a:t>Lumbar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hip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region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injuries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also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seen.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4075" y="3724275"/>
            <a:ext cx="4733925" cy="28003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3743325"/>
            <a:ext cx="4200525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9399" y="0"/>
            <a:ext cx="1758875" cy="299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0" dirty="0">
                <a:solidFill>
                  <a:srgbClr val="C00000"/>
                </a:solidFill>
                <a:latin typeface="Calibri Light"/>
                <a:cs typeface="Calibri Light"/>
              </a:rPr>
              <a:t>4.</a:t>
            </a:r>
            <a:r>
              <a:rPr sz="4800" b="0" spc="-16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800" b="0" spc="-65" dirty="0">
                <a:solidFill>
                  <a:srgbClr val="C00000"/>
                </a:solidFill>
                <a:latin typeface="Calibri Light"/>
                <a:cs typeface="Calibri Light"/>
              </a:rPr>
              <a:t>Roll-</a:t>
            </a:r>
            <a:r>
              <a:rPr sz="4800" b="0" spc="-10" dirty="0">
                <a:solidFill>
                  <a:srgbClr val="C00000"/>
                </a:solidFill>
                <a:latin typeface="Calibri Light"/>
                <a:cs typeface="Calibri Light"/>
              </a:rPr>
              <a:t>over</a:t>
            </a:r>
            <a:r>
              <a:rPr sz="4800" b="0" spc="-20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800" b="0" spc="-20" dirty="0">
                <a:solidFill>
                  <a:srgbClr val="C00000"/>
                </a:solidFill>
                <a:latin typeface="Calibri Light"/>
                <a:cs typeface="Calibri Light"/>
              </a:rPr>
              <a:t>crash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624" y="1775460"/>
            <a:ext cx="8298180" cy="15671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sz="3600" dirty="0">
                <a:latin typeface="Calibri"/>
                <a:cs typeface="Calibri"/>
              </a:rPr>
              <a:t>The</a:t>
            </a:r>
            <a:r>
              <a:rPr sz="3600" spc="-1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occupants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receive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surprisingly</a:t>
            </a:r>
            <a:r>
              <a:rPr sz="3600" spc="-1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moderate </a:t>
            </a:r>
            <a:r>
              <a:rPr sz="3600" dirty="0">
                <a:latin typeface="Calibri"/>
                <a:cs typeface="Calibri"/>
              </a:rPr>
              <a:t>injuries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vehicle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not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brought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a </a:t>
            </a:r>
            <a:r>
              <a:rPr sz="3600" dirty="0">
                <a:latin typeface="Calibri"/>
                <a:cs typeface="Calibri"/>
              </a:rPr>
              <a:t>sudden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stop.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3419475"/>
            <a:ext cx="7305675" cy="3057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9400" y="0"/>
            <a:ext cx="17526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484568"/>
            <a:ext cx="3542029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0" dirty="0">
                <a:solidFill>
                  <a:srgbClr val="C00000"/>
                </a:solidFill>
                <a:latin typeface="Calibri Light"/>
                <a:cs typeface="Calibri Light"/>
              </a:rPr>
              <a:t>Other</a:t>
            </a:r>
            <a:r>
              <a:rPr sz="4800" b="0" spc="-27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800" b="0" spc="-30" dirty="0">
                <a:solidFill>
                  <a:srgbClr val="C00000"/>
                </a:solidFill>
                <a:latin typeface="Calibri Light"/>
                <a:cs typeface="Calibri Light"/>
              </a:rPr>
              <a:t>mishaps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313179"/>
            <a:ext cx="5490210" cy="51117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0665" algn="l"/>
              </a:tabLst>
            </a:pPr>
            <a:r>
              <a:rPr sz="3200" spc="-10" dirty="0">
                <a:latin typeface="Calibri"/>
                <a:cs typeface="Calibri"/>
              </a:rPr>
              <a:t>Ejection</a:t>
            </a:r>
            <a:endParaRPr sz="3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240665" algn="l"/>
              </a:tabLst>
            </a:pPr>
            <a:r>
              <a:rPr sz="3200" spc="-20" dirty="0">
                <a:latin typeface="Calibri"/>
                <a:cs typeface="Calibri"/>
              </a:rPr>
              <a:t>Fire</a:t>
            </a:r>
            <a:endParaRPr sz="3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0665" algn="l"/>
              </a:tabLst>
            </a:pPr>
            <a:r>
              <a:rPr sz="3200" spc="-10" dirty="0">
                <a:latin typeface="Calibri"/>
                <a:cs typeface="Calibri"/>
              </a:rPr>
              <a:t>Submersion.</a:t>
            </a:r>
            <a:endParaRPr sz="32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1220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Ejection:</a:t>
            </a:r>
            <a:endParaRPr sz="3200">
              <a:latin typeface="Calibri"/>
              <a:cs typeface="Calibri"/>
            </a:endParaRPr>
          </a:p>
          <a:p>
            <a:pPr marL="165100" marR="5080">
              <a:lnSpc>
                <a:spcPct val="92200"/>
              </a:lnSpc>
              <a:spcBef>
                <a:spcPts val="994"/>
              </a:spcBef>
            </a:pPr>
            <a:r>
              <a:rPr sz="2750" dirty="0">
                <a:latin typeface="Calibri"/>
                <a:cs typeface="Calibri"/>
              </a:rPr>
              <a:t>When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person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thrown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out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dirty="0">
                <a:latin typeface="Calibri"/>
                <a:cs typeface="Calibri"/>
              </a:rPr>
              <a:t>vehicle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from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broken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wind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screen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dirty="0">
                <a:latin typeface="Calibri"/>
                <a:cs typeface="Calibri"/>
              </a:rPr>
              <a:t>from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-10" dirty="0">
                <a:latin typeface="Calibri"/>
                <a:cs typeface="Calibri"/>
              </a:rPr>
              <a:t> doors.</a:t>
            </a:r>
            <a:endParaRPr sz="275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61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ejection:</a:t>
            </a:r>
            <a:endParaRPr sz="3200">
              <a:latin typeface="Calibri"/>
              <a:cs typeface="Calibri"/>
            </a:endParaRPr>
          </a:p>
          <a:p>
            <a:pPr marL="165100" marR="642620">
              <a:lnSpc>
                <a:spcPts val="3000"/>
              </a:lnSpc>
              <a:spcBef>
                <a:spcPts val="1090"/>
              </a:spcBef>
            </a:pPr>
            <a:r>
              <a:rPr sz="2750" dirty="0">
                <a:latin typeface="Calibri"/>
                <a:cs typeface="Calibri"/>
              </a:rPr>
              <a:t>When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person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remains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inside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spc="-10" dirty="0">
                <a:latin typeface="Calibri"/>
                <a:cs typeface="Calibri"/>
              </a:rPr>
              <a:t>vehicle.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2250" y="523875"/>
            <a:ext cx="5105400" cy="25241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3675" y="3533775"/>
            <a:ext cx="5181600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87000" y="0"/>
            <a:ext cx="19050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14680"/>
            <a:ext cx="81921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75" dirty="0">
                <a:solidFill>
                  <a:srgbClr val="006FC0"/>
                </a:solidFill>
                <a:latin typeface="Calibri Light"/>
                <a:cs typeface="Calibri Light"/>
              </a:rPr>
              <a:t>Typical</a:t>
            </a:r>
            <a:r>
              <a:rPr sz="4400" b="0" spc="-185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06FC0"/>
                </a:solidFill>
                <a:latin typeface="Calibri Light"/>
                <a:cs typeface="Calibri Light"/>
              </a:rPr>
              <a:t>steering</a:t>
            </a:r>
            <a:r>
              <a:rPr sz="4400" b="0" spc="-170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006FC0"/>
                </a:solidFill>
                <a:latin typeface="Calibri Light"/>
                <a:cs typeface="Calibri Light"/>
              </a:rPr>
              <a:t>wheel</a:t>
            </a:r>
            <a:r>
              <a:rPr sz="4400" b="0" spc="-195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6FC0"/>
                </a:solidFill>
                <a:latin typeface="Calibri Light"/>
                <a:cs typeface="Calibri Light"/>
              </a:rPr>
              <a:t>injuries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815720"/>
            <a:ext cx="11353799" cy="579691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Occurs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only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driver.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Head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Face:</a:t>
            </a:r>
            <a:endParaRPr sz="2000" dirty="0">
              <a:latin typeface="Calibri"/>
              <a:cs typeface="Calibri"/>
            </a:endParaRPr>
          </a:p>
          <a:p>
            <a:pPr marL="241300" marR="181610" indent="-229235">
              <a:lnSpc>
                <a:spcPts val="218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Fracture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teeth,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jaw,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facial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bones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injuries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screen.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Coup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contre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coup,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foot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injury.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Chest: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Chest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driver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compressed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against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steering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wheel.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Multiple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rip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fractures.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Neck: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Hyper-</a:t>
            </a:r>
            <a:r>
              <a:rPr sz="2000" dirty="0">
                <a:latin typeface="Calibri"/>
                <a:cs typeface="Calibri"/>
              </a:rPr>
              <a:t>flexion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thoracic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cervical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spine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injury.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Hyper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extension,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whiplash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cervical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spine.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Lower</a:t>
            </a:r>
            <a:r>
              <a:rPr sz="2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limb</a:t>
            </a:r>
            <a:endParaRPr sz="2000" dirty="0">
              <a:latin typeface="Calibri"/>
              <a:cs typeface="Calibri"/>
            </a:endParaRPr>
          </a:p>
          <a:p>
            <a:pPr marL="241300" marR="5080" indent="-229235">
              <a:lnSpc>
                <a:spcPts val="218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Fracture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hip,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femur,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tibia,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fibula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force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transmitted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applying brakes.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Seat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belt: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Seat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injury.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Chest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abdomen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compressed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Dead</a:t>
            </a:r>
            <a:r>
              <a:rPr sz="2000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body</a:t>
            </a:r>
            <a:r>
              <a:rPr sz="2000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sz="2000" spc="-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driver</a:t>
            </a:r>
            <a:r>
              <a:rPr sz="2000" spc="-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can</a:t>
            </a:r>
            <a:r>
              <a:rPr sz="2000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be</a:t>
            </a:r>
            <a:r>
              <a:rPr sz="2000" spc="-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EF"/>
                </a:solidFill>
                <a:latin typeface="Calibri"/>
                <a:cs typeface="Calibri"/>
              </a:rPr>
              <a:t>recognized</a:t>
            </a:r>
            <a:r>
              <a:rPr sz="2000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by</a:t>
            </a:r>
            <a:r>
              <a:rPr sz="2000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typical</a:t>
            </a:r>
            <a:r>
              <a:rPr sz="2000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EF"/>
                </a:solidFill>
                <a:latin typeface="Calibri"/>
                <a:cs typeface="Calibri"/>
              </a:rPr>
              <a:t>steering</a:t>
            </a:r>
            <a:r>
              <a:rPr sz="2000" spc="-8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wheel</a:t>
            </a:r>
            <a:r>
              <a:rPr sz="2000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EF"/>
                </a:solidFill>
                <a:latin typeface="Calibri"/>
                <a:cs typeface="Calibri"/>
              </a:rPr>
              <a:t>injury.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5600" y="0"/>
            <a:ext cx="1676400" cy="2453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0210" y="109156"/>
            <a:ext cx="19754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Road</a:t>
            </a:r>
            <a:r>
              <a:rPr sz="14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traffic</a:t>
            </a:r>
            <a:r>
              <a:rPr sz="1400" b="1" spc="-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accidents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95" y="1085778"/>
            <a:ext cx="9139310" cy="55483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49369" y="233299"/>
            <a:ext cx="31781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Injuries</a:t>
            </a:r>
            <a:r>
              <a:rPr sz="36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3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driver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6514" y="0"/>
            <a:ext cx="1975486" cy="2432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67" y="489838"/>
            <a:ext cx="302577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0462C1"/>
                </a:solidFill>
                <a:latin typeface="Calibri"/>
                <a:cs typeface="Calibri"/>
              </a:rPr>
              <a:t>Bird</a:t>
            </a:r>
            <a:r>
              <a:rPr sz="3200" spc="-6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62C1"/>
                </a:solidFill>
                <a:latin typeface="Calibri"/>
                <a:cs typeface="Calibri"/>
              </a:rPr>
              <a:t>Foot</a:t>
            </a:r>
            <a:r>
              <a:rPr sz="3200" spc="-114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462C1"/>
                </a:solidFill>
                <a:latin typeface="Calibri"/>
                <a:cs typeface="Calibri"/>
              </a:rPr>
              <a:t>Injuries: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67" y="1100772"/>
            <a:ext cx="7225665" cy="42087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91440">
              <a:lnSpc>
                <a:spcPct val="101400"/>
              </a:lnSpc>
              <a:spcBef>
                <a:spcPts val="75"/>
              </a:spcBef>
            </a:pPr>
            <a:r>
              <a:rPr sz="2900" dirty="0">
                <a:latin typeface="Calibri"/>
                <a:cs typeface="Calibri"/>
              </a:rPr>
              <a:t>These</a:t>
            </a:r>
            <a:r>
              <a:rPr sz="2900" spc="6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injuries are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abrasions,</a:t>
            </a:r>
            <a:r>
              <a:rPr sz="2900" spc="4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superficial</a:t>
            </a:r>
            <a:r>
              <a:rPr sz="2900" spc="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vertical </a:t>
            </a:r>
            <a:r>
              <a:rPr sz="2900" dirty="0">
                <a:latin typeface="Calibri"/>
                <a:cs typeface="Calibri"/>
              </a:rPr>
              <a:t>cuts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face</a:t>
            </a:r>
            <a:r>
              <a:rPr sz="2900" spc="6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due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to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tiny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pieces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ts val="3454"/>
              </a:lnSpc>
            </a:pPr>
            <a:r>
              <a:rPr sz="2900" dirty="0">
                <a:latin typeface="Calibri"/>
                <a:cs typeface="Calibri"/>
              </a:rPr>
              <a:t>of</a:t>
            </a:r>
            <a:r>
              <a:rPr sz="2900" spc="6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wind</a:t>
            </a:r>
            <a:r>
              <a:rPr sz="2900" spc="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shield</a:t>
            </a:r>
            <a:r>
              <a:rPr sz="2900" spc="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glass.</a:t>
            </a:r>
            <a:endParaRPr sz="2900">
              <a:latin typeface="Calibri"/>
              <a:cs typeface="Calibri"/>
            </a:endParaRPr>
          </a:p>
          <a:p>
            <a:pPr marL="12700" marR="222250">
              <a:lnSpc>
                <a:spcPct val="101400"/>
              </a:lnSpc>
              <a:spcBef>
                <a:spcPts val="5"/>
              </a:spcBef>
            </a:pPr>
            <a:r>
              <a:rPr sz="2900" dirty="0">
                <a:latin typeface="Calibri"/>
                <a:cs typeface="Calibri"/>
              </a:rPr>
              <a:t>They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are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commonly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found on face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and</a:t>
            </a:r>
            <a:r>
              <a:rPr sz="2900" spc="7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neck</a:t>
            </a:r>
            <a:r>
              <a:rPr sz="2900" spc="60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of </a:t>
            </a:r>
            <a:r>
              <a:rPr sz="2900" dirty="0">
                <a:latin typeface="Calibri"/>
                <a:cs typeface="Calibri"/>
              </a:rPr>
              <a:t>driver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and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front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seat</a:t>
            </a:r>
            <a:r>
              <a:rPr sz="2900" spc="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passengers.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Dice</a:t>
            </a:r>
            <a:r>
              <a:rPr sz="32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injuries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35"/>
              </a:lnSpc>
              <a:spcBef>
                <a:spcPts val="65"/>
              </a:spcBef>
            </a:pPr>
            <a:r>
              <a:rPr sz="3200" dirty="0">
                <a:latin typeface="Calibri"/>
                <a:cs typeface="Calibri"/>
              </a:rPr>
              <a:t>These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characteristic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right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angled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12700" marR="5080" indent="92075">
              <a:lnSpc>
                <a:spcPts val="3829"/>
              </a:lnSpc>
              <a:spcBef>
                <a:spcPts val="110"/>
              </a:spcBef>
            </a:pPr>
            <a:r>
              <a:rPr sz="3200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shaped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cuts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caused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diced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cubical </a:t>
            </a:r>
            <a:r>
              <a:rPr sz="3200" dirty="0">
                <a:latin typeface="Calibri"/>
                <a:cs typeface="Calibri"/>
              </a:rPr>
              <a:t>fragments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glass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broken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side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window.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2840" y="914400"/>
            <a:ext cx="4624460" cy="5938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9400" y="0"/>
            <a:ext cx="17526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5622" rIns="0" bIns="0" rtlCol="0">
            <a:spAutoFit/>
          </a:bodyPr>
          <a:lstStyle/>
          <a:p>
            <a:pPr marL="1339850">
              <a:lnSpc>
                <a:spcPct val="100000"/>
              </a:lnSpc>
              <a:spcBef>
                <a:spcPts val="130"/>
              </a:spcBef>
            </a:pPr>
            <a:r>
              <a:rPr sz="4250" b="0" spc="-10" dirty="0">
                <a:solidFill>
                  <a:srgbClr val="006FC0"/>
                </a:solidFill>
                <a:latin typeface="Calibri Light"/>
                <a:cs typeface="Calibri Light"/>
              </a:rPr>
              <a:t>INJURIES</a:t>
            </a:r>
            <a:r>
              <a:rPr sz="4250" b="0" spc="-235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250" b="0" dirty="0">
                <a:solidFill>
                  <a:srgbClr val="006FC0"/>
                </a:solidFill>
                <a:latin typeface="Calibri Light"/>
                <a:cs typeface="Calibri Light"/>
              </a:rPr>
              <a:t>TO</a:t>
            </a:r>
            <a:r>
              <a:rPr sz="4250" b="0" spc="-160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250" b="0" dirty="0">
                <a:solidFill>
                  <a:srgbClr val="006FC0"/>
                </a:solidFill>
                <a:latin typeface="Calibri Light"/>
                <a:cs typeface="Calibri Light"/>
              </a:rPr>
              <a:t>FRONT</a:t>
            </a:r>
            <a:r>
              <a:rPr sz="4250" b="0" spc="-180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250" b="0" spc="-105" dirty="0">
                <a:solidFill>
                  <a:srgbClr val="006FC0"/>
                </a:solidFill>
                <a:latin typeface="Calibri Light"/>
                <a:cs typeface="Calibri Light"/>
              </a:rPr>
              <a:t>SEAT</a:t>
            </a:r>
            <a:r>
              <a:rPr sz="4250" b="0" spc="-135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4250" b="0" spc="-10" dirty="0">
                <a:solidFill>
                  <a:srgbClr val="006FC0"/>
                </a:solidFill>
                <a:latin typeface="Calibri Light"/>
                <a:cs typeface="Calibri Light"/>
              </a:rPr>
              <a:t>PASSENGER</a:t>
            </a:r>
            <a:endParaRPr sz="42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469900" algn="l"/>
              </a:tabLst>
            </a:pPr>
            <a:r>
              <a:rPr dirty="0"/>
              <a:t>Striking</a:t>
            </a:r>
            <a:r>
              <a:rPr spc="135" dirty="0"/>
              <a:t> </a:t>
            </a:r>
            <a:r>
              <a:rPr dirty="0"/>
              <a:t>against</a:t>
            </a:r>
            <a:r>
              <a:rPr spc="120" dirty="0"/>
              <a:t> </a:t>
            </a:r>
            <a:r>
              <a:rPr dirty="0"/>
              <a:t>wind</a:t>
            </a:r>
            <a:r>
              <a:rPr spc="40" dirty="0"/>
              <a:t> </a:t>
            </a:r>
            <a:r>
              <a:rPr spc="-10" dirty="0"/>
              <a:t>screen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Head</a:t>
            </a:r>
            <a:r>
              <a:rPr b="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injury,</a:t>
            </a:r>
            <a:r>
              <a:rPr b="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dislocation</a:t>
            </a:r>
            <a:r>
              <a:rPr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cervical</a:t>
            </a:r>
            <a:r>
              <a:rPr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spine</a:t>
            </a:r>
            <a:r>
              <a:rPr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(whiplash)</a:t>
            </a:r>
          </a:p>
          <a:p>
            <a:pPr marL="374015" indent="-361315">
              <a:lnSpc>
                <a:spcPct val="100000"/>
              </a:lnSpc>
              <a:spcBef>
                <a:spcPts val="755"/>
              </a:spcBef>
              <a:buAutoNum type="arabicPeriod" startAt="2"/>
              <a:tabLst>
                <a:tab pos="374015" algn="l"/>
              </a:tabLst>
            </a:pPr>
            <a:r>
              <a:rPr dirty="0"/>
              <a:t>Dash</a:t>
            </a:r>
            <a:r>
              <a:rPr spc="50" dirty="0"/>
              <a:t> </a:t>
            </a:r>
            <a:r>
              <a:rPr dirty="0"/>
              <a:t>board</a:t>
            </a:r>
            <a:r>
              <a:rPr spc="60" dirty="0"/>
              <a:t> </a:t>
            </a:r>
            <a:r>
              <a:rPr spc="-10" dirty="0"/>
              <a:t>injury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Lacerated</a:t>
            </a:r>
            <a:r>
              <a:rPr b="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wound,</a:t>
            </a:r>
            <a:r>
              <a:rPr b="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contusions,</a:t>
            </a:r>
            <a:r>
              <a:rPr b="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abrasions.</a:t>
            </a:r>
          </a:p>
          <a:p>
            <a:pPr marL="450850" indent="-438150">
              <a:lnSpc>
                <a:spcPct val="100000"/>
              </a:lnSpc>
              <a:spcBef>
                <a:spcPts val="755"/>
              </a:spcBef>
              <a:buAutoNum type="arabicPeriod" startAt="3"/>
              <a:tabLst>
                <a:tab pos="450850" algn="l"/>
              </a:tabLst>
            </a:pPr>
            <a:r>
              <a:rPr dirty="0"/>
              <a:t>Applying</a:t>
            </a:r>
            <a:r>
              <a:rPr spc="175" dirty="0"/>
              <a:t> </a:t>
            </a:r>
            <a:r>
              <a:rPr spc="-10" dirty="0"/>
              <a:t>brakes</a:t>
            </a:r>
          </a:p>
          <a:p>
            <a:pPr marL="12700" marR="5080">
              <a:lnSpc>
                <a:spcPts val="3000"/>
              </a:lnSpc>
              <a:spcBef>
                <a:spcPts val="1110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Fracture</a:t>
            </a:r>
            <a:r>
              <a:rPr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tibia</a:t>
            </a:r>
            <a:r>
              <a:rPr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fibula</a:t>
            </a:r>
            <a:r>
              <a:rPr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b="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force</a:t>
            </a:r>
            <a:r>
              <a:rPr b="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along</a:t>
            </a:r>
            <a:r>
              <a:rPr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leg,</a:t>
            </a:r>
            <a:r>
              <a:rPr b="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brakes</a:t>
            </a:r>
            <a:r>
              <a:rPr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applied.</a:t>
            </a:r>
            <a:r>
              <a:rPr b="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b="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b="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spontaneous</a:t>
            </a:r>
            <a:r>
              <a:rPr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reaction.</a:t>
            </a:r>
          </a:p>
          <a:p>
            <a:pPr marL="374015" indent="-361315">
              <a:lnSpc>
                <a:spcPct val="100000"/>
              </a:lnSpc>
              <a:spcBef>
                <a:spcPts val="705"/>
              </a:spcBef>
              <a:buAutoNum type="arabicPeriod" startAt="4"/>
              <a:tabLst>
                <a:tab pos="374015" algn="l"/>
              </a:tabLst>
            </a:pPr>
            <a:r>
              <a:rPr dirty="0"/>
              <a:t>Bird</a:t>
            </a:r>
            <a:r>
              <a:rPr spc="-5" dirty="0"/>
              <a:t> </a:t>
            </a:r>
            <a:r>
              <a:rPr dirty="0"/>
              <a:t>foot</a:t>
            </a:r>
            <a:r>
              <a:rPr spc="85" dirty="0"/>
              <a:t> </a:t>
            </a:r>
            <a:r>
              <a:rPr spc="-10" dirty="0"/>
              <a:t>injury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402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0"/>
              </a:spcBef>
            </a:pPr>
            <a:r>
              <a:rPr sz="4400" b="0" spc="-45" dirty="0">
                <a:latin typeface="Calibri Light"/>
                <a:cs typeface="Calibri Light"/>
              </a:rPr>
              <a:t>Prof</a:t>
            </a:r>
            <a:r>
              <a:rPr sz="4400" b="0" spc="-200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Umar’s</a:t>
            </a:r>
            <a:r>
              <a:rPr sz="4400" b="0" spc="-215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LGIS</a:t>
            </a:r>
            <a:r>
              <a:rPr sz="4400" b="0" spc="-21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model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1000" y="0"/>
            <a:ext cx="11811000" cy="6477000"/>
            <a:chOff x="323850" y="-19050"/>
            <a:chExt cx="11811000" cy="647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1390650"/>
              <a:ext cx="9677400" cy="5067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6150" y="-19050"/>
              <a:ext cx="1028700" cy="1375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489" y="228980"/>
            <a:ext cx="71183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25" dirty="0">
                <a:solidFill>
                  <a:srgbClr val="0462C1"/>
                </a:solidFill>
                <a:latin typeface="Calibri Light"/>
                <a:cs typeface="Calibri Light"/>
              </a:rPr>
              <a:t>INJURY</a:t>
            </a:r>
            <a:r>
              <a:rPr sz="3600" b="0" spc="-180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0462C1"/>
                </a:solidFill>
                <a:latin typeface="Calibri Light"/>
                <a:cs typeface="Calibri Light"/>
              </a:rPr>
              <a:t>TO</a:t>
            </a:r>
            <a:r>
              <a:rPr sz="3600" b="0" spc="-204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0462C1"/>
                </a:solidFill>
                <a:latin typeface="Calibri Light"/>
                <a:cs typeface="Calibri Light"/>
              </a:rPr>
              <a:t>THE</a:t>
            </a:r>
            <a:r>
              <a:rPr sz="3600" b="0" spc="-145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0462C1"/>
                </a:solidFill>
                <a:latin typeface="Calibri Light"/>
                <a:cs typeface="Calibri Light"/>
              </a:rPr>
              <a:t>BACK</a:t>
            </a:r>
            <a:r>
              <a:rPr sz="3600" b="0" spc="-114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3600" b="0" spc="-110" dirty="0">
                <a:solidFill>
                  <a:srgbClr val="0462C1"/>
                </a:solidFill>
                <a:latin typeface="Calibri Light"/>
                <a:cs typeface="Calibri Light"/>
              </a:rPr>
              <a:t>SEAT</a:t>
            </a:r>
            <a:r>
              <a:rPr sz="3600" b="0" spc="-95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3600" b="0" spc="-40" dirty="0">
                <a:solidFill>
                  <a:srgbClr val="0462C1"/>
                </a:solidFill>
                <a:latin typeface="Calibri Light"/>
                <a:cs typeface="Calibri Light"/>
              </a:rPr>
              <a:t>PASSENGERS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480" y="905763"/>
            <a:ext cx="8468995" cy="55391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dirty="0">
                <a:latin typeface="Calibri Light"/>
                <a:cs typeface="Calibri Light"/>
              </a:rPr>
              <a:t>No</a:t>
            </a:r>
            <a:r>
              <a:rPr sz="2600" spc="-15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wind</a:t>
            </a:r>
            <a:r>
              <a:rPr sz="2600" spc="-120" dirty="0">
                <a:latin typeface="Calibri Light"/>
                <a:cs typeface="Calibri Light"/>
              </a:rPr>
              <a:t> </a:t>
            </a:r>
            <a:r>
              <a:rPr sz="2600" spc="-25" dirty="0">
                <a:latin typeface="Calibri Light"/>
                <a:cs typeface="Calibri Light"/>
              </a:rPr>
              <a:t>screen,</a:t>
            </a:r>
            <a:r>
              <a:rPr sz="2600" spc="-7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no</a:t>
            </a:r>
            <a:r>
              <a:rPr sz="2600" spc="-12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dash</a:t>
            </a:r>
            <a:r>
              <a:rPr sz="2600" spc="-50" dirty="0">
                <a:latin typeface="Calibri Light"/>
                <a:cs typeface="Calibri Light"/>
              </a:rPr>
              <a:t> </a:t>
            </a:r>
            <a:r>
              <a:rPr sz="2600" spc="-30" dirty="0">
                <a:latin typeface="Calibri Light"/>
                <a:cs typeface="Calibri Light"/>
              </a:rPr>
              <a:t>board…….</a:t>
            </a:r>
            <a:r>
              <a:rPr sz="2600" spc="-80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get</a:t>
            </a:r>
            <a:r>
              <a:rPr sz="2600" spc="-13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injuries</a:t>
            </a:r>
            <a:r>
              <a:rPr sz="2600" spc="-75" dirty="0">
                <a:latin typeface="Calibri Light"/>
                <a:cs typeface="Calibri Light"/>
              </a:rPr>
              <a:t> </a:t>
            </a:r>
            <a:r>
              <a:rPr sz="2600" spc="-40" dirty="0">
                <a:latin typeface="Calibri Light"/>
                <a:cs typeface="Calibri Light"/>
              </a:rPr>
              <a:t>from</a:t>
            </a:r>
            <a:r>
              <a:rPr sz="2600" spc="-120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door</a:t>
            </a:r>
            <a:endParaRPr sz="2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600" spc="-25" dirty="0">
                <a:latin typeface="Calibri Light"/>
                <a:cs typeface="Calibri Light"/>
              </a:rPr>
              <a:t>structure,</a:t>
            </a:r>
            <a:r>
              <a:rPr sz="2600" spc="-60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back</a:t>
            </a:r>
            <a:r>
              <a:rPr sz="2600" spc="-10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of</a:t>
            </a:r>
            <a:r>
              <a:rPr sz="2600" spc="-45" dirty="0">
                <a:latin typeface="Calibri Light"/>
                <a:cs typeface="Calibri Light"/>
              </a:rPr>
              <a:t> </a:t>
            </a:r>
            <a:r>
              <a:rPr sz="2600" spc="-25" dirty="0">
                <a:latin typeface="Calibri Light"/>
                <a:cs typeface="Calibri Light"/>
              </a:rPr>
              <a:t>front</a:t>
            </a:r>
            <a:r>
              <a:rPr sz="2600" spc="-50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seat</a:t>
            </a:r>
            <a:r>
              <a:rPr sz="2600" spc="-12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&amp;</a:t>
            </a:r>
            <a:r>
              <a:rPr sz="2600" spc="-50" dirty="0">
                <a:latin typeface="Calibri Light"/>
                <a:cs typeface="Calibri Light"/>
              </a:rPr>
              <a:t> </a:t>
            </a:r>
            <a:r>
              <a:rPr sz="2600" spc="-30" dirty="0">
                <a:latin typeface="Calibri Light"/>
                <a:cs typeface="Calibri Light"/>
              </a:rPr>
              <a:t>projecting</a:t>
            </a:r>
            <a:r>
              <a:rPr sz="2600" spc="-114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objects.</a:t>
            </a:r>
            <a:endParaRPr sz="2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907415" algn="l"/>
              </a:tabLst>
            </a:pPr>
            <a:r>
              <a:rPr sz="2750" spc="-20" dirty="0">
                <a:solidFill>
                  <a:srgbClr val="C00000"/>
                </a:solidFill>
                <a:latin typeface="Calibri Light"/>
                <a:cs typeface="Calibri Light"/>
              </a:rPr>
              <a:t>REAR</a:t>
            </a:r>
            <a:r>
              <a:rPr sz="2750" dirty="0">
                <a:solidFill>
                  <a:srgbClr val="C00000"/>
                </a:solidFill>
                <a:latin typeface="Calibri Light"/>
                <a:cs typeface="Calibri Light"/>
              </a:rPr>
              <a:t>	</a:t>
            </a:r>
            <a:r>
              <a:rPr sz="2750" spc="-10" dirty="0">
                <a:solidFill>
                  <a:srgbClr val="C00000"/>
                </a:solidFill>
                <a:latin typeface="Calibri Light"/>
                <a:cs typeface="Calibri Light"/>
              </a:rPr>
              <a:t>IMPACT:</a:t>
            </a:r>
            <a:endParaRPr sz="2750">
              <a:latin typeface="Calibri Light"/>
              <a:cs typeface="Calibri Light"/>
            </a:endParaRPr>
          </a:p>
          <a:p>
            <a:pPr marL="370205" indent="-357505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370205" algn="l"/>
              </a:tabLst>
            </a:pPr>
            <a:r>
              <a:rPr sz="2600" spc="-35" dirty="0">
                <a:latin typeface="Calibri Light"/>
                <a:cs typeface="Calibri Light"/>
              </a:rPr>
              <a:t>Accelerates</a:t>
            </a:r>
            <a:r>
              <a:rPr sz="2600" spc="-114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the</a:t>
            </a:r>
            <a:r>
              <a:rPr sz="2600" spc="-55" dirty="0">
                <a:latin typeface="Calibri Light"/>
                <a:cs typeface="Calibri Light"/>
              </a:rPr>
              <a:t> </a:t>
            </a:r>
            <a:r>
              <a:rPr sz="2600" spc="-25" dirty="0">
                <a:latin typeface="Calibri Light"/>
                <a:cs typeface="Calibri Light"/>
              </a:rPr>
              <a:t>vehicle…</a:t>
            </a:r>
            <a:r>
              <a:rPr sz="2600" spc="-7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injury</a:t>
            </a:r>
            <a:r>
              <a:rPr sz="2600" spc="-12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to</a:t>
            </a:r>
            <a:r>
              <a:rPr sz="2600" spc="-10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neck,</a:t>
            </a:r>
            <a:r>
              <a:rPr sz="2600" spc="-55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lumbar</a:t>
            </a:r>
            <a:r>
              <a:rPr sz="2600" spc="-95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region</a:t>
            </a:r>
            <a:r>
              <a:rPr sz="2600" spc="-10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and</a:t>
            </a:r>
            <a:r>
              <a:rPr sz="2600" spc="-105" dirty="0">
                <a:latin typeface="Calibri Light"/>
                <a:cs typeface="Calibri Light"/>
              </a:rPr>
              <a:t> </a:t>
            </a:r>
            <a:r>
              <a:rPr sz="2600" spc="-25" dirty="0">
                <a:latin typeface="Calibri Light"/>
                <a:cs typeface="Calibri Light"/>
              </a:rPr>
              <a:t>hip</a:t>
            </a:r>
            <a:endParaRPr sz="2600">
              <a:latin typeface="Calibri Light"/>
              <a:cs typeface="Calibri Light"/>
            </a:endParaRPr>
          </a:p>
          <a:p>
            <a:pPr marL="370205">
              <a:lnSpc>
                <a:spcPct val="100000"/>
              </a:lnSpc>
              <a:spcBef>
                <a:spcPts val="35"/>
              </a:spcBef>
            </a:pPr>
            <a:r>
              <a:rPr sz="2600" spc="-10" dirty="0">
                <a:latin typeface="Calibri Light"/>
                <a:cs typeface="Calibri Light"/>
              </a:rPr>
              <a:t>region.</a:t>
            </a:r>
            <a:endParaRPr sz="2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750" spc="-35" dirty="0">
                <a:solidFill>
                  <a:srgbClr val="C00000"/>
                </a:solidFill>
                <a:latin typeface="Calibri Light"/>
                <a:cs typeface="Calibri Light"/>
              </a:rPr>
              <a:t>LATERAL</a:t>
            </a:r>
            <a:r>
              <a:rPr sz="2750" spc="-11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750" spc="-10" dirty="0">
                <a:solidFill>
                  <a:srgbClr val="C00000"/>
                </a:solidFill>
                <a:latin typeface="Calibri Light"/>
                <a:cs typeface="Calibri Light"/>
              </a:rPr>
              <a:t>IMPACT:</a:t>
            </a:r>
            <a:endParaRPr sz="2750">
              <a:latin typeface="Calibri Light"/>
              <a:cs typeface="Calibri Light"/>
            </a:endParaRPr>
          </a:p>
          <a:p>
            <a:pPr marL="370205" indent="-357505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370205" algn="l"/>
              </a:tabLst>
            </a:pPr>
            <a:r>
              <a:rPr sz="2600" spc="-10" dirty="0">
                <a:latin typeface="Calibri Light"/>
                <a:cs typeface="Calibri Light"/>
              </a:rPr>
              <a:t>Middle</a:t>
            </a:r>
            <a:r>
              <a:rPr sz="2600" spc="-70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parts</a:t>
            </a:r>
            <a:r>
              <a:rPr sz="2600" spc="-7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of</a:t>
            </a:r>
            <a:r>
              <a:rPr sz="2600" spc="-13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body</a:t>
            </a:r>
            <a:r>
              <a:rPr sz="2600" spc="-65" dirty="0">
                <a:latin typeface="Calibri Light"/>
                <a:cs typeface="Calibri Light"/>
              </a:rPr>
              <a:t> </a:t>
            </a:r>
            <a:r>
              <a:rPr sz="2600" spc="-30" dirty="0">
                <a:latin typeface="Calibri Light"/>
                <a:cs typeface="Calibri Light"/>
              </a:rPr>
              <a:t>involved</a:t>
            </a:r>
            <a:r>
              <a:rPr sz="2600" spc="-114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main</a:t>
            </a:r>
            <a:r>
              <a:rPr sz="2600" spc="-125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injuries</a:t>
            </a:r>
            <a:r>
              <a:rPr sz="2600" spc="-12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are</a:t>
            </a:r>
            <a:r>
              <a:rPr sz="2600" spc="-13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crush</a:t>
            </a:r>
            <a:r>
              <a:rPr sz="2600" spc="-114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injuries.</a:t>
            </a:r>
            <a:endParaRPr sz="2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750" dirty="0">
                <a:solidFill>
                  <a:srgbClr val="C00000"/>
                </a:solidFill>
                <a:latin typeface="Calibri Light"/>
                <a:cs typeface="Calibri Light"/>
              </a:rPr>
              <a:t>EJECTION</a:t>
            </a:r>
            <a:r>
              <a:rPr sz="2750" spc="-14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750" spc="-10" dirty="0">
                <a:solidFill>
                  <a:srgbClr val="C00000"/>
                </a:solidFill>
                <a:latin typeface="Calibri Light"/>
                <a:cs typeface="Calibri Light"/>
              </a:rPr>
              <a:t>INJURIES:</a:t>
            </a:r>
            <a:endParaRPr sz="2750">
              <a:latin typeface="Calibri Light"/>
              <a:cs typeface="Calibri Light"/>
            </a:endParaRPr>
          </a:p>
          <a:p>
            <a:pPr marL="240665" indent="-227965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240665" algn="l"/>
              </a:tabLst>
            </a:pPr>
            <a:r>
              <a:rPr sz="2600" dirty="0">
                <a:latin typeface="Calibri Light"/>
                <a:cs typeface="Calibri Light"/>
              </a:rPr>
              <a:t>Run</a:t>
            </a:r>
            <a:r>
              <a:rPr sz="2600" spc="-114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over</a:t>
            </a:r>
            <a:r>
              <a:rPr sz="2600" spc="-11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or</a:t>
            </a:r>
            <a:r>
              <a:rPr sz="2600" spc="-110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dragging,</a:t>
            </a:r>
            <a:r>
              <a:rPr sz="2600" spc="-8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if</a:t>
            </a:r>
            <a:r>
              <a:rPr sz="2600" spc="-7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door</a:t>
            </a:r>
            <a:r>
              <a:rPr sz="2600" spc="-4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opens.</a:t>
            </a:r>
            <a:endParaRPr sz="2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750" dirty="0">
                <a:solidFill>
                  <a:srgbClr val="C00000"/>
                </a:solidFill>
                <a:latin typeface="Calibri Light"/>
                <a:cs typeface="Calibri Light"/>
              </a:rPr>
              <a:t>HITTING</a:t>
            </a:r>
            <a:r>
              <a:rPr sz="2750" spc="-6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 Light"/>
                <a:cs typeface="Calibri Light"/>
              </a:rPr>
              <a:t>AGAINST</a:t>
            </a:r>
            <a:r>
              <a:rPr sz="2750" spc="-4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 Light"/>
                <a:cs typeface="Calibri Light"/>
              </a:rPr>
              <a:t>THE</a:t>
            </a:r>
            <a:r>
              <a:rPr sz="2750" spc="-6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 Light"/>
                <a:cs typeface="Calibri Light"/>
              </a:rPr>
              <a:t>TOP</a:t>
            </a:r>
            <a:r>
              <a:rPr sz="2750" spc="-4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750" dirty="0">
                <a:solidFill>
                  <a:srgbClr val="C00000"/>
                </a:solidFill>
                <a:latin typeface="Calibri Light"/>
                <a:cs typeface="Calibri Light"/>
              </a:rPr>
              <a:t>OF</a:t>
            </a:r>
            <a:r>
              <a:rPr sz="2750" spc="-5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750" spc="-10" dirty="0">
                <a:solidFill>
                  <a:srgbClr val="C00000"/>
                </a:solidFill>
                <a:latin typeface="Calibri Light"/>
                <a:cs typeface="Calibri Light"/>
              </a:rPr>
              <a:t>VEHICLE:</a:t>
            </a:r>
            <a:endParaRPr sz="2750">
              <a:latin typeface="Calibri Light"/>
              <a:cs typeface="Calibri Light"/>
            </a:endParaRPr>
          </a:p>
          <a:p>
            <a:pPr marL="240665" indent="-227965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240665" algn="l"/>
              </a:tabLst>
            </a:pPr>
            <a:r>
              <a:rPr sz="2600" spc="-10" dirty="0">
                <a:latin typeface="Calibri Light"/>
                <a:cs typeface="Calibri Light"/>
              </a:rPr>
              <a:t>Head</a:t>
            </a:r>
            <a:r>
              <a:rPr sz="2600" spc="-95" dirty="0">
                <a:latin typeface="Calibri Light"/>
                <a:cs typeface="Calibri Light"/>
              </a:rPr>
              <a:t> </a:t>
            </a:r>
            <a:r>
              <a:rPr sz="2600" spc="-50" dirty="0">
                <a:latin typeface="Calibri Light"/>
                <a:cs typeface="Calibri Light"/>
              </a:rPr>
              <a:t>injury,</a:t>
            </a:r>
            <a:r>
              <a:rPr sz="2600" spc="-55" dirty="0">
                <a:latin typeface="Calibri Light"/>
                <a:cs typeface="Calibri Light"/>
              </a:rPr>
              <a:t> </a:t>
            </a:r>
            <a:r>
              <a:rPr sz="2600" spc="-35" dirty="0">
                <a:latin typeface="Calibri Light"/>
                <a:cs typeface="Calibri Light"/>
              </a:rPr>
              <a:t>fracture,</a:t>
            </a:r>
            <a:r>
              <a:rPr sz="2600" spc="-55" dirty="0">
                <a:latin typeface="Calibri Light"/>
                <a:cs typeface="Calibri Light"/>
              </a:rPr>
              <a:t> </a:t>
            </a:r>
            <a:r>
              <a:rPr sz="2600" spc="-25" dirty="0">
                <a:latin typeface="Calibri Light"/>
                <a:cs typeface="Calibri Light"/>
              </a:rPr>
              <a:t>dislocation</a:t>
            </a:r>
            <a:r>
              <a:rPr sz="2600" spc="-9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of</a:t>
            </a:r>
            <a:r>
              <a:rPr sz="2600" spc="-55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cervical</a:t>
            </a:r>
            <a:r>
              <a:rPr sz="2600" spc="-70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spine.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5600" y="0"/>
            <a:ext cx="1676400" cy="2289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0150" y="200660"/>
            <a:ext cx="60051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10" dirty="0">
                <a:latin typeface="Calibri Light"/>
                <a:cs typeface="Calibri Light"/>
              </a:rPr>
              <a:t>Injuries</a:t>
            </a:r>
            <a:r>
              <a:rPr sz="3600" b="0" spc="-170" dirty="0">
                <a:latin typeface="Calibri Light"/>
                <a:cs typeface="Calibri Light"/>
              </a:rPr>
              <a:t> </a:t>
            </a:r>
            <a:r>
              <a:rPr sz="3600" b="0" spc="-35" dirty="0">
                <a:latin typeface="Calibri Light"/>
                <a:cs typeface="Calibri Light"/>
              </a:rPr>
              <a:t>sustained</a:t>
            </a:r>
            <a:r>
              <a:rPr sz="3600" b="0" spc="-135" dirty="0">
                <a:latin typeface="Calibri Light"/>
                <a:cs typeface="Calibri Light"/>
              </a:rPr>
              <a:t> </a:t>
            </a:r>
            <a:r>
              <a:rPr sz="3600" b="0" dirty="0">
                <a:latin typeface="Calibri Light"/>
                <a:cs typeface="Calibri Light"/>
              </a:rPr>
              <a:t>by</a:t>
            </a:r>
            <a:r>
              <a:rPr sz="3600" b="0" spc="-200" dirty="0">
                <a:latin typeface="Calibri Light"/>
                <a:cs typeface="Calibri Light"/>
              </a:rPr>
              <a:t> </a:t>
            </a:r>
            <a:r>
              <a:rPr sz="3600" b="0" spc="-25" dirty="0">
                <a:latin typeface="Calibri Light"/>
                <a:cs typeface="Calibri Light"/>
              </a:rPr>
              <a:t>motorcyclist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575" y="1187386"/>
            <a:ext cx="10276205" cy="2362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Injuries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sustained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motorcyclist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much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serious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travelers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65"/>
              </a:spcBef>
            </a:pP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Inherent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instability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two-</a:t>
            </a:r>
            <a:r>
              <a:rPr sz="2600" spc="-10" dirty="0">
                <a:latin typeface="Calibri"/>
                <a:cs typeface="Calibri"/>
              </a:rPr>
              <a:t>wheeler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Unprotected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lack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protective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gear</a:t>
            </a:r>
            <a:endParaRPr sz="2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40"/>
              </a:spcBef>
              <a:buFont typeface="Wingdings"/>
              <a:buChar char=""/>
              <a:tabLst>
                <a:tab pos="354965" algn="l"/>
              </a:tabLst>
            </a:pPr>
            <a:r>
              <a:rPr sz="2600" dirty="0">
                <a:latin typeface="Calibri"/>
                <a:cs typeface="Calibri"/>
              </a:rPr>
              <a:t>Rash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negligent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driving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975" y="3657600"/>
            <a:ext cx="9544050" cy="2724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57" y="166624"/>
            <a:ext cx="10788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spc="-20" dirty="0">
                <a:latin typeface="Calibri Light"/>
                <a:cs typeface="Calibri Light"/>
              </a:rPr>
              <a:t>Head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339" y="1378267"/>
            <a:ext cx="11748135" cy="42926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5"/>
              </a:spcBef>
              <a:buFont typeface="Wingdings"/>
              <a:buChar char=""/>
              <a:tabLst>
                <a:tab pos="469900" algn="l"/>
              </a:tabLst>
            </a:pPr>
            <a:r>
              <a:rPr sz="2750" b="1" dirty="0">
                <a:latin typeface="Calibri"/>
                <a:cs typeface="Calibri"/>
              </a:rPr>
              <a:t>Injury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sustained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to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head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common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in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motorcyclist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785"/>
              </a:spcBef>
              <a:buFont typeface="Wingdings"/>
              <a:buChar char=""/>
              <a:tabLst>
                <a:tab pos="469900" algn="l"/>
              </a:tabLst>
            </a:pPr>
            <a:r>
              <a:rPr sz="2750" dirty="0">
                <a:latin typeface="Calibri"/>
                <a:cs typeface="Calibri"/>
              </a:rPr>
              <a:t>Injury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lateral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part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fracture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temporo-parietal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bone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common.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705"/>
              </a:spcBef>
              <a:buFont typeface="Wingdings"/>
              <a:buChar char=""/>
              <a:tabLst>
                <a:tab pos="469900" algn="l"/>
              </a:tabLst>
            </a:pPr>
            <a:r>
              <a:rPr sz="2750" dirty="0">
                <a:latin typeface="Calibri"/>
                <a:cs typeface="Calibri"/>
              </a:rPr>
              <a:t>basal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skull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fractures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especially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hinge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type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also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called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motorcyclist</a:t>
            </a:r>
            <a:r>
              <a:rPr sz="275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fracture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785"/>
              </a:spcBef>
              <a:buFont typeface="Wingdings"/>
              <a:buChar char=""/>
              <a:tabLst>
                <a:tab pos="469900" algn="l"/>
              </a:tabLst>
            </a:pPr>
            <a:r>
              <a:rPr sz="2750" dirty="0">
                <a:latin typeface="Calibri"/>
                <a:cs typeface="Calibri"/>
              </a:rPr>
              <a:t>Impact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face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causes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fracture</a:t>
            </a:r>
            <a:r>
              <a:rPr sz="2750" b="1" spc="1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of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facial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skeleton</a:t>
            </a:r>
            <a:r>
              <a:rPr sz="2750" spc="-10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785"/>
              </a:spcBef>
              <a:buFont typeface="Wingdings"/>
              <a:buChar char=""/>
              <a:tabLst>
                <a:tab pos="469900" algn="l"/>
              </a:tabLst>
            </a:pPr>
            <a:r>
              <a:rPr sz="2750" dirty="0">
                <a:latin typeface="Calibri"/>
                <a:cs typeface="Calibri"/>
              </a:rPr>
              <a:t>Impact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forehead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causes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sagittal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fracture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of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base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of</a:t>
            </a:r>
            <a:r>
              <a:rPr sz="2750" b="1" spc="10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skull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705"/>
              </a:spcBef>
              <a:buFont typeface="Wingdings"/>
              <a:buChar char=""/>
              <a:tabLst>
                <a:tab pos="469900" algn="l"/>
              </a:tabLst>
            </a:pPr>
            <a:r>
              <a:rPr sz="2750" dirty="0">
                <a:latin typeface="Calibri"/>
                <a:cs typeface="Calibri"/>
              </a:rPr>
              <a:t>Impact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chin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causes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mandibular</a:t>
            </a:r>
            <a:r>
              <a:rPr sz="2750" b="1" spc="11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fracture</a:t>
            </a:r>
            <a:r>
              <a:rPr sz="2750" spc="-10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97485"/>
            <a:ext cx="337883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0" dirty="0">
                <a:latin typeface="Calibri Light"/>
                <a:cs typeface="Calibri Light"/>
              </a:rPr>
              <a:t>Seat</a:t>
            </a:r>
            <a:r>
              <a:rPr sz="3950" b="0" spc="-125" dirty="0">
                <a:latin typeface="Calibri Light"/>
                <a:cs typeface="Calibri Light"/>
              </a:rPr>
              <a:t> </a:t>
            </a:r>
            <a:r>
              <a:rPr sz="3950" b="0" dirty="0">
                <a:latin typeface="Calibri Light"/>
                <a:cs typeface="Calibri Light"/>
              </a:rPr>
              <a:t>Belt</a:t>
            </a:r>
            <a:r>
              <a:rPr sz="3950" b="0" spc="-120" dirty="0">
                <a:latin typeface="Calibri Light"/>
                <a:cs typeface="Calibri Light"/>
              </a:rPr>
              <a:t> </a:t>
            </a:r>
            <a:r>
              <a:rPr sz="3950" b="0" spc="-10" dirty="0">
                <a:latin typeface="Calibri Light"/>
                <a:cs typeface="Calibri Light"/>
              </a:rPr>
              <a:t>Injuries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92701"/>
            <a:ext cx="11376660" cy="4633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397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Though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seat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belts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prevent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injuries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reduced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death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rate,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however,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times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cause injuries</a:t>
            </a:r>
            <a:endParaRPr sz="2600" dirty="0">
              <a:latin typeface="Calibri"/>
              <a:cs typeface="Calibri"/>
            </a:endParaRPr>
          </a:p>
          <a:p>
            <a:pPr marL="1613535" lvl="1" indent="-457200">
              <a:lnSpc>
                <a:spcPct val="100000"/>
              </a:lnSpc>
              <a:spcBef>
                <a:spcPts val="1685"/>
              </a:spcBef>
              <a:buFont typeface="Arial MT"/>
              <a:buChar char="•"/>
              <a:tabLst>
                <a:tab pos="1613535" algn="l"/>
              </a:tabLst>
            </a:pPr>
            <a:r>
              <a:rPr sz="2150" dirty="0">
                <a:latin typeface="Calibri"/>
                <a:cs typeface="Calibri"/>
              </a:rPr>
              <a:t>1.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Lap-strap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type</a:t>
            </a:r>
            <a:endParaRPr sz="2150" dirty="0">
              <a:latin typeface="Calibri"/>
              <a:cs typeface="Calibri"/>
            </a:endParaRPr>
          </a:p>
          <a:p>
            <a:pPr marL="1613535" lvl="1" indent="-457200">
              <a:lnSpc>
                <a:spcPct val="100000"/>
              </a:lnSpc>
              <a:spcBef>
                <a:spcPts val="1630"/>
              </a:spcBef>
              <a:buFont typeface="Arial MT"/>
              <a:buChar char="•"/>
              <a:tabLst>
                <a:tab pos="1613535" algn="l"/>
              </a:tabLst>
            </a:pPr>
            <a:r>
              <a:rPr sz="2150" dirty="0">
                <a:latin typeface="Calibri"/>
                <a:cs typeface="Calibri"/>
              </a:rPr>
              <a:t>2.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Shoulder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diagonal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type</a:t>
            </a:r>
            <a:endParaRPr sz="2150" dirty="0">
              <a:latin typeface="Calibri"/>
              <a:cs typeface="Calibri"/>
            </a:endParaRPr>
          </a:p>
          <a:p>
            <a:pPr marL="1613535" lvl="1" indent="-457200">
              <a:lnSpc>
                <a:spcPct val="100000"/>
              </a:lnSpc>
              <a:spcBef>
                <a:spcPts val="1625"/>
              </a:spcBef>
              <a:buFont typeface="Arial MT"/>
              <a:buChar char="•"/>
              <a:tabLst>
                <a:tab pos="1613535" algn="l"/>
              </a:tabLst>
            </a:pPr>
            <a:r>
              <a:rPr sz="2150" dirty="0">
                <a:latin typeface="Calibri"/>
                <a:cs typeface="Calibri"/>
              </a:rPr>
              <a:t>3.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Diagonal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plus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lap-</a:t>
            </a:r>
            <a:r>
              <a:rPr sz="2150" spc="-20" dirty="0">
                <a:latin typeface="Calibri"/>
                <a:cs typeface="Calibri"/>
              </a:rPr>
              <a:t>strap</a:t>
            </a:r>
            <a:endParaRPr sz="2150" dirty="0">
              <a:latin typeface="Calibri"/>
              <a:cs typeface="Calibri"/>
            </a:endParaRPr>
          </a:p>
          <a:p>
            <a:pPr marL="1613535" lvl="1" indent="-457200">
              <a:lnSpc>
                <a:spcPct val="100000"/>
              </a:lnSpc>
              <a:spcBef>
                <a:spcPts val="1625"/>
              </a:spcBef>
              <a:buFont typeface="Arial MT"/>
              <a:buChar char="•"/>
              <a:tabLst>
                <a:tab pos="1613535" algn="l"/>
              </a:tabLst>
            </a:pPr>
            <a:r>
              <a:rPr sz="2150" dirty="0">
                <a:latin typeface="Calibri"/>
                <a:cs typeface="Calibri"/>
              </a:rPr>
              <a:t>4.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Shoulder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harness</a:t>
            </a:r>
            <a:endParaRPr sz="215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150"/>
              </a:spcBef>
              <a:buFont typeface="Arial MT"/>
              <a:buChar char="•"/>
              <a:tabLst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Seat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belt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injuries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simple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fatal</a:t>
            </a:r>
            <a:endParaRPr sz="26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290"/>
              </a:spcBef>
              <a:buFont typeface="Arial MT"/>
              <a:buChar char="•"/>
              <a:tabLst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Contusion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due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seat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belt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common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occur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over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chest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abdomen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56" y="632186"/>
            <a:ext cx="11154918" cy="531839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00750"/>
            <a:ext cx="11483975" cy="668020"/>
            <a:chOff x="0" y="6000750"/>
            <a:chExt cx="11483975" cy="6680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650" y="6219823"/>
              <a:ext cx="11256097" cy="4486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00750"/>
              <a:ext cx="8143870" cy="2381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5600" y="-23811"/>
            <a:ext cx="16764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295" y="436499"/>
            <a:ext cx="211582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RESEARCH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6342" y="1286510"/>
            <a:ext cx="9185910" cy="2273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"/>
              <a:tabLst>
                <a:tab pos="356235" algn="l"/>
              </a:tabLst>
            </a:pPr>
            <a:r>
              <a:rPr sz="2100" u="sng" spc="-10" dirty="0">
                <a:solidFill>
                  <a:srgbClr val="0462C1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2"/>
              </a:rPr>
              <a:t>https://core.ac.uk/download/pdf/228552460.pdf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"/>
            </a:pP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ts val="2500"/>
              </a:lnSpc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sz="2100" u="sng" spc="-10" dirty="0">
                <a:solidFill>
                  <a:srgbClr val="0462C1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3"/>
              </a:rPr>
              <a:t>https://www.researchgate.net/publication/371219757_A_Review_Paper_on_Road_</a:t>
            </a:r>
            <a:endParaRPr sz="2100">
              <a:latin typeface="Times New Roman"/>
              <a:cs typeface="Times New Roman"/>
            </a:endParaRPr>
          </a:p>
          <a:p>
            <a:pPr marL="356235">
              <a:lnSpc>
                <a:spcPts val="2500"/>
              </a:lnSpc>
            </a:pPr>
            <a:r>
              <a:rPr sz="2100" u="sng" spc="-10" dirty="0">
                <a:solidFill>
                  <a:srgbClr val="0462C1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3"/>
              </a:rPr>
              <a:t>Traffic_Accidents_RTA_Trends_in_Kathmandu_Valley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100">
              <a:latin typeface="Times New Roman"/>
              <a:cs typeface="Times New Roman"/>
            </a:endParaRPr>
          </a:p>
          <a:p>
            <a:pPr marL="356235" indent="-343535">
              <a:lnSpc>
                <a:spcPts val="25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"/>
              <a:tabLst>
                <a:tab pos="356235" algn="l"/>
              </a:tabLst>
            </a:pPr>
            <a:r>
              <a:rPr sz="2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https://www.researchgate.net/publication/281361304_AN_EMPIRICAL_STUDY_</a:t>
            </a:r>
            <a:endParaRPr sz="2100">
              <a:latin typeface="Times New Roman"/>
              <a:cs typeface="Times New Roman"/>
            </a:endParaRPr>
          </a:p>
          <a:p>
            <a:pPr marL="356235">
              <a:lnSpc>
                <a:spcPts val="2500"/>
              </a:lnSpc>
            </a:pPr>
            <a:r>
              <a:rPr sz="2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OF_ROAD_ACCIDENTS_INFLUENCE_OF_THE_COSTS_OF_LIVING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96600" y="0"/>
            <a:ext cx="12954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-75" dirty="0"/>
              <a:t>RESEARCH</a:t>
            </a:r>
            <a:endParaRPr lang="en-US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42" y="422655"/>
            <a:ext cx="702690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The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4</a:t>
            </a:r>
            <a:r>
              <a:rPr sz="4400" b="0" spc="-6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basic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ethical</a:t>
            </a:r>
            <a:r>
              <a:rPr sz="4400" b="0" spc="-8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principles</a:t>
            </a:r>
            <a:r>
              <a:rPr sz="4400" b="0" spc="-13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of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272" y="1742059"/>
            <a:ext cx="7933690" cy="40874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48970" indent="-278765">
              <a:lnSpc>
                <a:spcPct val="100000"/>
              </a:lnSpc>
              <a:spcBef>
                <a:spcPts val="475"/>
              </a:spcBef>
              <a:buClr>
                <a:srgbClr val="C00000"/>
              </a:buClr>
              <a:buSzPct val="96363"/>
              <a:buFont typeface="Wingdings"/>
              <a:buChar char=""/>
              <a:tabLst>
                <a:tab pos="648970" algn="l"/>
              </a:tabLst>
            </a:pPr>
            <a:r>
              <a:rPr sz="2750" spc="-10" dirty="0">
                <a:latin typeface="Calibri"/>
                <a:cs typeface="Calibri"/>
              </a:rPr>
              <a:t>Beneficence</a:t>
            </a:r>
            <a:endParaRPr sz="2750">
              <a:latin typeface="Calibri"/>
              <a:cs typeface="Calibri"/>
            </a:endParaRPr>
          </a:p>
          <a:p>
            <a:pPr marL="648970" indent="-278765">
              <a:lnSpc>
                <a:spcPct val="100000"/>
              </a:lnSpc>
              <a:spcBef>
                <a:spcPts val="380"/>
              </a:spcBef>
              <a:buClr>
                <a:srgbClr val="C00000"/>
              </a:buClr>
              <a:buSzPct val="96363"/>
              <a:buFont typeface="Wingdings"/>
              <a:buChar char=""/>
              <a:tabLst>
                <a:tab pos="648970" algn="l"/>
              </a:tabLst>
            </a:pPr>
            <a:r>
              <a:rPr sz="2750" dirty="0">
                <a:latin typeface="Calibri"/>
                <a:cs typeface="Calibri"/>
              </a:rPr>
              <a:t>Non-</a:t>
            </a:r>
            <a:r>
              <a:rPr sz="2750" spc="-10" dirty="0">
                <a:latin typeface="Calibri"/>
                <a:cs typeface="Calibri"/>
              </a:rPr>
              <a:t>Maleficence</a:t>
            </a:r>
            <a:endParaRPr sz="2750">
              <a:latin typeface="Calibri"/>
              <a:cs typeface="Calibri"/>
            </a:endParaRPr>
          </a:p>
          <a:p>
            <a:pPr marL="648970" indent="-278765">
              <a:lnSpc>
                <a:spcPct val="100000"/>
              </a:lnSpc>
              <a:spcBef>
                <a:spcPts val="305"/>
              </a:spcBef>
              <a:buClr>
                <a:srgbClr val="C00000"/>
              </a:buClr>
              <a:buSzPct val="96363"/>
              <a:buFont typeface="Wingdings"/>
              <a:buChar char=""/>
              <a:tabLst>
                <a:tab pos="648970" algn="l"/>
              </a:tabLst>
            </a:pPr>
            <a:r>
              <a:rPr sz="2750" dirty="0">
                <a:latin typeface="Calibri"/>
                <a:cs typeface="Calibri"/>
              </a:rPr>
              <a:t>Respect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-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autonomy</a:t>
            </a:r>
            <a:endParaRPr sz="2750">
              <a:latin typeface="Calibri"/>
              <a:cs typeface="Calibri"/>
            </a:endParaRPr>
          </a:p>
          <a:p>
            <a:pPr marL="648970" indent="-278765">
              <a:lnSpc>
                <a:spcPct val="100000"/>
              </a:lnSpc>
              <a:spcBef>
                <a:spcPts val="305"/>
              </a:spcBef>
              <a:buClr>
                <a:srgbClr val="C00000"/>
              </a:buClr>
              <a:buSzPct val="96363"/>
              <a:buFont typeface="Wingdings"/>
              <a:buChar char=""/>
              <a:tabLst>
                <a:tab pos="648970" algn="l"/>
              </a:tabLst>
            </a:pPr>
            <a:r>
              <a:rPr sz="2750" spc="-10" dirty="0">
                <a:latin typeface="Calibri"/>
                <a:cs typeface="Calibri"/>
              </a:rPr>
              <a:t>Justice</a:t>
            </a:r>
            <a:endParaRPr sz="2750">
              <a:latin typeface="Calibri"/>
              <a:cs typeface="Calibri"/>
            </a:endParaRPr>
          </a:p>
          <a:p>
            <a:pPr marL="628650" marR="5080" indent="-258445">
              <a:lnSpc>
                <a:spcPts val="3010"/>
              </a:lnSpc>
              <a:spcBef>
                <a:spcPts val="720"/>
              </a:spcBef>
              <a:buClr>
                <a:srgbClr val="C00000"/>
              </a:buClr>
              <a:buSzPct val="96363"/>
              <a:buFont typeface="Wingdings"/>
              <a:buChar char=""/>
              <a:tabLst>
                <a:tab pos="628650" algn="l"/>
                <a:tab pos="648970" algn="l"/>
              </a:tabLst>
            </a:pP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	https://www.ncbi.nlm.nih.gov/pmc/articles/PMC2</a:t>
            </a:r>
            <a:r>
              <a:rPr sz="275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967260/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75"/>
              </a:spcBef>
            </a:pP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3450" b="1" spc="-75" dirty="0">
                <a:latin typeface="Cambria"/>
                <a:cs typeface="Cambria"/>
              </a:rPr>
              <a:t>BIOMEDICAL</a:t>
            </a:r>
            <a:r>
              <a:rPr sz="3450" b="1" spc="-185" dirty="0">
                <a:latin typeface="Cambria"/>
                <a:cs typeface="Cambria"/>
              </a:rPr>
              <a:t> </a:t>
            </a:r>
            <a:r>
              <a:rPr sz="3450" b="1" spc="-10" dirty="0">
                <a:latin typeface="Cambria"/>
                <a:cs typeface="Cambria"/>
              </a:rPr>
              <a:t>ETHICS</a:t>
            </a:r>
            <a:endParaRPr sz="345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49000" y="0"/>
            <a:ext cx="11430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-10" dirty="0">
                <a:latin typeface="Cambria"/>
                <a:cs typeface="Cambria"/>
              </a:rPr>
              <a:t>ETHICS</a:t>
            </a:r>
            <a:endParaRPr lang="en-US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308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105"/>
              </a:spcBef>
            </a:pPr>
            <a:r>
              <a:rPr spc="-185" dirty="0"/>
              <a:t>FAMILY</a:t>
            </a:r>
            <a:r>
              <a:rPr spc="-145" dirty="0"/>
              <a:t> </a:t>
            </a:r>
            <a:r>
              <a:rPr spc="-55" dirty="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7400" y="1219200"/>
            <a:ext cx="7191375" cy="407868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Prevention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is</a:t>
            </a:r>
            <a:r>
              <a:rPr sz="24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responsibility</a:t>
            </a:r>
            <a:r>
              <a:rPr sz="2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400" spc="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every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family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practitioner</a:t>
            </a:r>
            <a:r>
              <a:rPr sz="24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as he</a:t>
            </a:r>
            <a:r>
              <a:rPr sz="2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prescribes and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counsels</a:t>
            </a:r>
            <a:r>
              <a:rPr sz="24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his office.</a:t>
            </a:r>
            <a:r>
              <a:rPr sz="2400" spc="-9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He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has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limited</a:t>
            </a:r>
            <a:r>
              <a:rPr sz="2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role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at</a:t>
            </a:r>
            <a:r>
              <a:rPr sz="2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an</a:t>
            </a:r>
            <a:r>
              <a:rPr sz="2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accident</a:t>
            </a:r>
            <a:r>
              <a:rPr sz="2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scene,</a:t>
            </a:r>
            <a:r>
              <a:rPr sz="24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but</a:t>
            </a:r>
            <a:r>
              <a:rPr sz="2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here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he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supports</a:t>
            </a:r>
            <a:r>
              <a:rPr sz="24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patient</a:t>
            </a:r>
            <a:r>
              <a:rPr sz="2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may</a:t>
            </a:r>
            <a:r>
              <a:rPr sz="2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assist</a:t>
            </a:r>
            <a:r>
              <a:rPr sz="2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personnel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ambulance,</a:t>
            </a:r>
            <a:r>
              <a:rPr sz="2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police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24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fire</a:t>
            </a:r>
            <a:r>
              <a:rPr sz="24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services.</a:t>
            </a:r>
            <a:r>
              <a:rPr sz="2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4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receiving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hospital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emergency</a:t>
            </a:r>
            <a:r>
              <a:rPr sz="2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room</a:t>
            </a:r>
            <a:r>
              <a:rPr sz="2400" spc="-8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priorities</a:t>
            </a:r>
            <a:r>
              <a:rPr sz="24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emergency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care,</a:t>
            </a:r>
            <a:r>
              <a:rPr sz="2400" spc="-20" dirty="0">
                <a:solidFill>
                  <a:srgbClr val="202020"/>
                </a:solidFill>
                <a:latin typeface="Calibri"/>
                <a:cs typeface="Calibri"/>
              </a:rPr>
              <a:t> investigations</a:t>
            </a:r>
            <a:r>
              <a:rPr sz="24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indications</a:t>
            </a:r>
            <a:r>
              <a:rPr sz="24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for</a:t>
            </a:r>
            <a:r>
              <a:rPr sz="24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transfer</a:t>
            </a:r>
            <a:r>
              <a:rPr sz="2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the patient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another</a:t>
            </a:r>
            <a:r>
              <a:rPr sz="24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facility</a:t>
            </a:r>
            <a:r>
              <a:rPr sz="24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plays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 important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role.</a:t>
            </a:r>
            <a:r>
              <a:rPr sz="2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If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victim</a:t>
            </a:r>
            <a:r>
              <a:rPr sz="24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dies,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relatives'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mourning</a:t>
            </a:r>
            <a:r>
              <a:rPr sz="24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is helped</a:t>
            </a:r>
            <a:r>
              <a:rPr sz="2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by</a:t>
            </a:r>
            <a:r>
              <a:rPr sz="2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02020"/>
                </a:solidFill>
                <a:latin typeface="Calibri"/>
                <a:cs typeface="Calibri"/>
              </a:rPr>
              <a:t>organ</a:t>
            </a:r>
            <a:r>
              <a:rPr sz="2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donation</a:t>
            </a:r>
            <a:r>
              <a:rPr sz="2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initiative</a:t>
            </a:r>
            <a:r>
              <a:rPr sz="2400" spc="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family practitioner</a:t>
            </a:r>
            <a:r>
              <a:rPr sz="2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these</a:t>
            </a:r>
            <a:r>
              <a:rPr sz="2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circumstances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may</a:t>
            </a:r>
            <a:r>
              <a:rPr sz="2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help</a:t>
            </a:r>
            <a:r>
              <a:rPr sz="2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many</a:t>
            </a:r>
            <a:r>
              <a:rPr sz="24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people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0800" y="0"/>
            <a:ext cx="19812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-185" dirty="0"/>
              <a:t>FAMILY</a:t>
            </a:r>
            <a:r>
              <a:rPr lang="en-US" sz="2000" spc="-145" dirty="0"/>
              <a:t> </a:t>
            </a:r>
            <a:r>
              <a:rPr lang="en-US" sz="2000" spc="-55" dirty="0"/>
              <a:t>MEDICINE</a:t>
            </a:r>
            <a:endParaRPr lang="en-US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668400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How</a:t>
            </a:r>
            <a:r>
              <a:rPr sz="4400" b="0" spc="-20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to</a:t>
            </a:r>
            <a:r>
              <a:rPr sz="4400" b="0" spc="-22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use</a:t>
            </a:r>
            <a:r>
              <a:rPr sz="4400" b="0" spc="-18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HEC</a:t>
            </a:r>
            <a:r>
              <a:rPr sz="4400" b="0" spc="-21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Digital</a:t>
            </a:r>
            <a:r>
              <a:rPr sz="4400" b="0" spc="-17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Library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72083"/>
            <a:ext cx="11585575" cy="48996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844"/>
              </a:spcBef>
              <a:buFont typeface="Wingdings"/>
              <a:buChar char=""/>
              <a:tabLst>
                <a:tab pos="527050" algn="l"/>
              </a:tabLst>
            </a:pPr>
            <a:r>
              <a:rPr sz="2750" dirty="0">
                <a:latin typeface="Calibri"/>
                <a:cs typeface="Calibri"/>
              </a:rPr>
              <a:t>Go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website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HEC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National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Digital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Library</a:t>
            </a:r>
            <a:endParaRPr sz="2750">
              <a:latin typeface="Calibri"/>
              <a:cs typeface="Calibri"/>
            </a:endParaRPr>
          </a:p>
          <a:p>
            <a:pPr marL="1348105" indent="-1335405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Font typeface="Wingdings"/>
              <a:buChar char=""/>
              <a:tabLst>
                <a:tab pos="1348105" algn="l"/>
              </a:tabLst>
            </a:pP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  <a:hlinkClick r:id="rId2"/>
              </a:rPr>
              <a:t>http://www.digitallibrary.edu.pk</a:t>
            </a:r>
            <a:endParaRPr sz="2750">
              <a:latin typeface="Calibri"/>
              <a:cs typeface="Calibri"/>
            </a:endParaRPr>
          </a:p>
          <a:p>
            <a:pPr marL="295275" indent="-290830">
              <a:lnSpc>
                <a:spcPct val="100000"/>
              </a:lnSpc>
              <a:spcBef>
                <a:spcPts val="760"/>
              </a:spcBef>
              <a:buFont typeface="Wingdings"/>
              <a:buChar char=""/>
              <a:tabLst>
                <a:tab pos="295275" algn="l"/>
              </a:tabLst>
            </a:pPr>
            <a:r>
              <a:rPr sz="2750" dirty="0">
                <a:latin typeface="Calibri"/>
                <a:cs typeface="Calibri"/>
              </a:rPr>
              <a:t>On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Home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Page,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click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INSTITUTES.</a:t>
            </a:r>
            <a:endParaRPr sz="2750">
              <a:latin typeface="Calibri"/>
              <a:cs typeface="Calibri"/>
            </a:endParaRPr>
          </a:p>
          <a:p>
            <a:pPr marL="295275" marR="5080" indent="-290830">
              <a:lnSpc>
                <a:spcPts val="3080"/>
              </a:lnSpc>
              <a:spcBef>
                <a:spcPts val="965"/>
              </a:spcBef>
              <a:buFont typeface="Wingdings"/>
              <a:buChar char=""/>
              <a:tabLst>
                <a:tab pos="927735" algn="l"/>
              </a:tabLst>
            </a:pPr>
            <a:r>
              <a:rPr sz="2750" dirty="0">
                <a:latin typeface="Calibri"/>
                <a:cs typeface="Calibri"/>
              </a:rPr>
              <a:t>A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page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will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appear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showing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universities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from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Public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Private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Sector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	</a:t>
            </a:r>
            <a:r>
              <a:rPr sz="2750" dirty="0">
                <a:latin typeface="Calibri"/>
                <a:cs typeface="Calibri"/>
              </a:rPr>
              <a:t>other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Institutes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which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have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access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HEC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National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Digital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Library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(HNDL).</a:t>
            </a:r>
            <a:endParaRPr sz="2750">
              <a:latin typeface="Calibri"/>
              <a:cs typeface="Calibri"/>
            </a:endParaRPr>
          </a:p>
          <a:p>
            <a:pPr marL="295275" indent="-29083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295275" algn="l"/>
              </a:tabLst>
            </a:pPr>
            <a:r>
              <a:rPr sz="2750" dirty="0">
                <a:latin typeface="Calibri"/>
                <a:cs typeface="Calibri"/>
              </a:rPr>
              <a:t>Select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your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desired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Institute.</a:t>
            </a:r>
            <a:endParaRPr sz="2750">
              <a:latin typeface="Calibri"/>
              <a:cs typeface="Calibri"/>
            </a:endParaRPr>
          </a:p>
          <a:p>
            <a:pPr marL="295275" indent="-290830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295275" algn="l"/>
              </a:tabLst>
            </a:pPr>
            <a:r>
              <a:rPr sz="2750" dirty="0">
                <a:latin typeface="Calibri"/>
                <a:cs typeface="Calibri"/>
              </a:rPr>
              <a:t>A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page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will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appear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showing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resources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institution</a:t>
            </a:r>
            <a:endParaRPr sz="2750">
              <a:latin typeface="Calibri"/>
              <a:cs typeface="Calibri"/>
            </a:endParaRPr>
          </a:p>
          <a:p>
            <a:pPr marL="294640" indent="-290195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294640" algn="l"/>
              </a:tabLst>
            </a:pPr>
            <a:r>
              <a:rPr sz="2750" dirty="0">
                <a:latin typeface="Calibri"/>
                <a:cs typeface="Calibri"/>
              </a:rPr>
              <a:t>Journals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Researches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will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appear</a:t>
            </a:r>
            <a:endParaRPr sz="2750">
              <a:latin typeface="Calibri"/>
              <a:cs typeface="Calibri"/>
            </a:endParaRPr>
          </a:p>
          <a:p>
            <a:pPr marL="12700" marR="509270" indent="-8255">
              <a:lnSpc>
                <a:spcPts val="3080"/>
              </a:lnSpc>
              <a:spcBef>
                <a:spcPts val="965"/>
              </a:spcBef>
              <a:buFont typeface="Wingdings"/>
              <a:buChar char=""/>
              <a:tabLst>
                <a:tab pos="294640" algn="l"/>
              </a:tabLst>
            </a:pPr>
            <a:r>
              <a:rPr sz="2750" spc="-10" dirty="0">
                <a:latin typeface="Calibri"/>
                <a:cs typeface="Calibri"/>
              </a:rPr>
              <a:t>	You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can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find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Journal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by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clicking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JOURNALS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DATABASE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enter </a:t>
            </a:r>
            <a:r>
              <a:rPr sz="2750" spc="-50" dirty="0">
                <a:latin typeface="Calibri"/>
                <a:cs typeface="Calibri"/>
              </a:rPr>
              <a:t>a </a:t>
            </a:r>
            <a:r>
              <a:rPr sz="2750" dirty="0">
                <a:latin typeface="Calibri"/>
                <a:cs typeface="Calibri"/>
              </a:rPr>
              <a:t>keyword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search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your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desired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journal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DA5E31F-1051-276E-9238-519FF11479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5547" y="0"/>
            <a:ext cx="1016453" cy="86173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787144" cy="48949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Principles &amp; Practice of Forensic Medicine.				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Parikh’s Textbook of Medical Jurisprudence, 			</a:t>
            </a:r>
          </a:p>
          <a:p>
            <a:pPr marL="0" indent="0"/>
            <a:r>
              <a:rPr lang="en-US" sz="3600" dirty="0"/>
              <a:t>         Forensic Medicine &amp; Toxicology.	</a:t>
            </a:r>
          </a:p>
          <a:p>
            <a:pPr marL="0" indent="0">
              <a:buFont typeface="Wingdings" pitchFamily="2" charset="2"/>
              <a:buChar char="Ø"/>
            </a:pPr>
            <a:endParaRPr lang="en-US" sz="62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Practical Manual Of Forensic Medicine 			</a:t>
            </a:r>
          </a:p>
          <a:p>
            <a:pPr marL="0" indent="0"/>
            <a:r>
              <a:rPr lang="en-US" sz="3600"/>
              <a:t>      &amp; </a:t>
            </a:r>
            <a:r>
              <a:rPr lang="en-US" sz="3600" dirty="0"/>
              <a:t>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2286000"/>
            <a:ext cx="1930400" cy="1846868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C379510C-15DD-71C4-274A-EE6F629F4D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5547" y="0"/>
            <a:ext cx="1016453" cy="8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2"/>
            <a:ext cx="10058400" cy="553998"/>
          </a:xfrm>
        </p:spPr>
        <p:txBody>
          <a:bodyPr/>
          <a:lstStyle/>
          <a:p>
            <a:r>
              <a:rPr lang="en-US" sz="3600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3"/>
            <a:ext cx="10972800" cy="443198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Core concept </a:t>
            </a:r>
            <a:r>
              <a:rPr lang="en-US" sz="3200" i="1" dirty="0">
                <a:solidFill>
                  <a:schemeClr val="tx1"/>
                </a:solidFill>
                <a:latin typeface="Bell MT" pitchFamily="18" charset="0"/>
              </a:rPr>
              <a:t>70 %</a:t>
            </a:r>
          </a:p>
          <a:p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solidFill>
                  <a:schemeClr val="tx1"/>
                </a:solidFill>
                <a:latin typeface="Bell MT" pitchFamily="18" charset="0"/>
              </a:rPr>
              <a:t>15 %(if applicable)</a:t>
            </a:r>
          </a:p>
          <a:p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solidFill>
                  <a:schemeClr val="tx1"/>
                </a:solidFill>
                <a:latin typeface="Bell MT" pitchFamily="18" charset="0"/>
              </a:rPr>
              <a:t>10%</a:t>
            </a:r>
          </a:p>
          <a:p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solidFill>
                  <a:schemeClr val="tx1"/>
                </a:solidFill>
                <a:latin typeface="Bell MT" pitchFamily="18" charset="0"/>
              </a:rPr>
              <a:t>3%</a:t>
            </a:r>
          </a:p>
          <a:p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Ethics and family medicine </a:t>
            </a:r>
            <a:r>
              <a:rPr lang="en-US" sz="3200" i="1" dirty="0">
                <a:solidFill>
                  <a:schemeClr val="tx1"/>
                </a:solidFill>
                <a:latin typeface="Bell MT" pitchFamily="18" charset="0"/>
              </a:rPr>
              <a:t>2%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4CBB41C-86A6-16CC-8753-26408E3DF4C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5547" y="0"/>
            <a:ext cx="1016453" cy="86173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769" y="540627"/>
            <a:ext cx="10491920" cy="62983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2195" y="755967"/>
            <a:ext cx="585660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latin typeface="Arial"/>
                <a:cs typeface="Arial"/>
              </a:rPr>
              <a:t>Learning</a:t>
            </a:r>
            <a:r>
              <a:rPr sz="4800" spc="-195" dirty="0">
                <a:latin typeface="Arial"/>
                <a:cs typeface="Arial"/>
              </a:rPr>
              <a:t> </a:t>
            </a:r>
            <a:r>
              <a:rPr sz="4800" spc="-10" dirty="0">
                <a:latin typeface="Arial"/>
                <a:cs typeface="Arial"/>
              </a:rPr>
              <a:t>Objectives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813305"/>
            <a:ext cx="9391650" cy="19850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ts val="3150"/>
              </a:lnSpc>
              <a:spcBef>
                <a:spcPts val="130"/>
              </a:spcBef>
              <a:buChar char="•"/>
              <a:tabLst>
                <a:tab pos="241300" algn="l"/>
              </a:tabLst>
            </a:pPr>
            <a:r>
              <a:rPr sz="2750" dirty="0">
                <a:latin typeface="Arial MT"/>
                <a:cs typeface="Arial MT"/>
              </a:rPr>
              <a:t>Describe</a:t>
            </a:r>
            <a:r>
              <a:rPr sz="2750" spc="9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injuries</a:t>
            </a:r>
            <a:r>
              <a:rPr sz="2750" spc="10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to</a:t>
            </a:r>
            <a:r>
              <a:rPr sz="2750" spc="19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pedestrian</a:t>
            </a:r>
            <a:endParaRPr sz="2750">
              <a:latin typeface="Arial MT"/>
              <a:cs typeface="Arial MT"/>
            </a:endParaRPr>
          </a:p>
          <a:p>
            <a:pPr marL="241300" indent="-228600">
              <a:lnSpc>
                <a:spcPts val="3005"/>
              </a:lnSpc>
              <a:buChar char="•"/>
              <a:tabLst>
                <a:tab pos="241300" algn="l"/>
              </a:tabLst>
            </a:pPr>
            <a:r>
              <a:rPr sz="2750" dirty="0">
                <a:latin typeface="Arial MT"/>
                <a:cs typeface="Arial MT"/>
              </a:rPr>
              <a:t>injuries</a:t>
            </a:r>
            <a:r>
              <a:rPr sz="2750" spc="8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sustained</a:t>
            </a:r>
            <a:r>
              <a:rPr sz="2750" spc="17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by</a:t>
            </a:r>
            <a:r>
              <a:rPr sz="2750" spc="10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occupant</a:t>
            </a:r>
            <a:r>
              <a:rPr sz="2750" spc="12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of</a:t>
            </a:r>
            <a:r>
              <a:rPr sz="2750" spc="114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a</a:t>
            </a:r>
            <a:r>
              <a:rPr sz="2750" spc="9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vehicle.</a:t>
            </a:r>
            <a:endParaRPr sz="2750">
              <a:latin typeface="Arial MT"/>
              <a:cs typeface="Arial MT"/>
            </a:endParaRPr>
          </a:p>
          <a:p>
            <a:pPr marL="240029" marR="5080" indent="-227965">
              <a:lnSpc>
                <a:spcPts val="3080"/>
              </a:lnSpc>
              <a:spcBef>
                <a:spcPts val="135"/>
              </a:spcBef>
              <a:buChar char="•"/>
              <a:tabLst>
                <a:tab pos="241300" algn="l"/>
              </a:tabLst>
            </a:pPr>
            <a:r>
              <a:rPr sz="2750" dirty="0">
                <a:latin typeface="Arial MT"/>
                <a:cs typeface="Arial MT"/>
              </a:rPr>
              <a:t>Define</a:t>
            </a:r>
            <a:r>
              <a:rPr sz="2750" spc="14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terms</a:t>
            </a:r>
            <a:r>
              <a:rPr sz="2750" spc="7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like</a:t>
            </a:r>
            <a:r>
              <a:rPr sz="2750" spc="7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Bird</a:t>
            </a:r>
            <a:r>
              <a:rPr sz="2750" spc="7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foot</a:t>
            </a:r>
            <a:r>
              <a:rPr sz="2750" spc="1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injury,</a:t>
            </a:r>
            <a:r>
              <a:rPr sz="2750" spc="10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waddle’s</a:t>
            </a:r>
            <a:r>
              <a:rPr sz="2750" spc="7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triad</a:t>
            </a:r>
            <a:r>
              <a:rPr sz="2750" spc="7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and</a:t>
            </a:r>
            <a:r>
              <a:rPr sz="2750" spc="7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Dicing 	injuries.</a:t>
            </a:r>
            <a:endParaRPr sz="2750">
              <a:latin typeface="Arial MT"/>
              <a:cs typeface="Arial MT"/>
            </a:endParaRPr>
          </a:p>
          <a:p>
            <a:pPr marL="241300" indent="-228600">
              <a:lnSpc>
                <a:spcPts val="2935"/>
              </a:lnSpc>
              <a:buChar char="•"/>
              <a:tabLst>
                <a:tab pos="241300" algn="l"/>
              </a:tabLst>
            </a:pPr>
            <a:r>
              <a:rPr sz="2750" dirty="0">
                <a:latin typeface="Arial MT"/>
                <a:cs typeface="Arial MT"/>
              </a:rPr>
              <a:t>injuries</a:t>
            </a:r>
            <a:r>
              <a:rPr sz="2750" spc="12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sustain</a:t>
            </a:r>
            <a:r>
              <a:rPr sz="2750" spc="1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by</a:t>
            </a:r>
            <a:r>
              <a:rPr sz="2750" spc="13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motorcyclist</a:t>
            </a:r>
            <a:endParaRPr sz="2750">
              <a:latin typeface="Arial MT"/>
              <a:cs typeface="Arial MT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B39A4A8-7BA0-B752-BEE8-3A31F28D5A6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5547" y="0"/>
            <a:ext cx="1016453" cy="8617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9735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130"/>
              </a:spcBef>
            </a:pPr>
            <a:r>
              <a:rPr sz="4400" b="0" spc="-40" dirty="0">
                <a:solidFill>
                  <a:srgbClr val="0462C1"/>
                </a:solidFill>
                <a:latin typeface="Calibri Light"/>
                <a:cs typeface="Calibri Light"/>
              </a:rPr>
              <a:t>CAUSES</a:t>
            </a:r>
            <a:r>
              <a:rPr sz="4400" b="0" spc="-220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462C1"/>
                </a:solidFill>
                <a:latin typeface="Calibri Light"/>
                <a:cs typeface="Calibri Light"/>
              </a:rPr>
              <a:t>OF</a:t>
            </a:r>
            <a:r>
              <a:rPr sz="4400" b="0" spc="-170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400" b="0" spc="-160" dirty="0">
                <a:solidFill>
                  <a:srgbClr val="0462C1"/>
                </a:solidFill>
                <a:latin typeface="Calibri Light"/>
                <a:cs typeface="Calibri Light"/>
              </a:rPr>
              <a:t>RTA</a:t>
            </a:r>
            <a:r>
              <a:rPr sz="4400" b="0" spc="-90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0462C1"/>
                </a:solidFill>
                <a:latin typeface="Calibri Light"/>
                <a:cs typeface="Calibri Light"/>
              </a:rPr>
              <a:t>(ROAD</a:t>
            </a:r>
            <a:r>
              <a:rPr sz="4400" b="0" spc="-175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0462C1"/>
                </a:solidFill>
                <a:latin typeface="Calibri Light"/>
                <a:cs typeface="Calibri Light"/>
              </a:rPr>
              <a:t>TRAFFIC</a:t>
            </a:r>
            <a:r>
              <a:rPr sz="4400" b="0" spc="-215" dirty="0">
                <a:solidFill>
                  <a:srgbClr val="0462C1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462C1"/>
                </a:solidFill>
                <a:latin typeface="Calibri Light"/>
                <a:cs typeface="Calibri Light"/>
              </a:rPr>
              <a:t>ACCIDENTS)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210" y="2188210"/>
            <a:ext cx="4695825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9605" indent="-636905">
              <a:lnSpc>
                <a:spcPct val="100000"/>
              </a:lnSpc>
              <a:spcBef>
                <a:spcPts val="105"/>
              </a:spcBef>
              <a:buAutoNum type="alphaUcPeriod"/>
              <a:tabLst>
                <a:tab pos="649605" algn="l"/>
              </a:tabLst>
            </a:pPr>
            <a:r>
              <a:rPr sz="2550" b="1" dirty="0">
                <a:latin typeface="Arial"/>
                <a:cs typeface="Arial"/>
              </a:rPr>
              <a:t>MECHANICAL</a:t>
            </a:r>
            <a:r>
              <a:rPr sz="2550" b="1" spc="50" dirty="0">
                <a:latin typeface="Arial"/>
                <a:cs typeface="Arial"/>
              </a:rPr>
              <a:t> </a:t>
            </a:r>
            <a:r>
              <a:rPr sz="2550" b="1" spc="-10" dirty="0">
                <a:latin typeface="Arial"/>
                <a:cs typeface="Arial"/>
              </a:rPr>
              <a:t>CAUSES</a:t>
            </a:r>
            <a:endParaRPr sz="2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  <a:buFont typeface="Arial"/>
              <a:buAutoNum type="alphaUcPeriod"/>
            </a:pPr>
            <a:endParaRPr sz="2550" dirty="0">
              <a:latin typeface="Arial"/>
              <a:cs typeface="Arial"/>
            </a:endParaRPr>
          </a:p>
          <a:p>
            <a:pPr marL="649605" indent="-636905">
              <a:lnSpc>
                <a:spcPct val="100000"/>
              </a:lnSpc>
              <a:buAutoNum type="alphaUcPeriod"/>
              <a:tabLst>
                <a:tab pos="649605" algn="l"/>
              </a:tabLst>
            </a:pPr>
            <a:r>
              <a:rPr sz="2550" b="1" dirty="0">
                <a:latin typeface="Arial"/>
                <a:cs typeface="Arial"/>
              </a:rPr>
              <a:t>ENVIROMENTAL</a:t>
            </a:r>
            <a:r>
              <a:rPr sz="2550" b="1" spc="-145" dirty="0">
                <a:latin typeface="Arial"/>
                <a:cs typeface="Arial"/>
              </a:rPr>
              <a:t> </a:t>
            </a:r>
            <a:r>
              <a:rPr sz="2550" b="1" spc="-10" dirty="0">
                <a:latin typeface="Arial"/>
                <a:cs typeface="Arial"/>
              </a:rPr>
              <a:t>CAUSES</a:t>
            </a:r>
            <a:endParaRPr sz="2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Font typeface="Arial"/>
              <a:buAutoNum type="alphaUcPeriod"/>
            </a:pPr>
            <a:endParaRPr sz="2550" dirty="0">
              <a:latin typeface="Arial"/>
              <a:cs typeface="Arial"/>
            </a:endParaRPr>
          </a:p>
          <a:p>
            <a:pPr marL="649605" indent="-636905">
              <a:lnSpc>
                <a:spcPct val="100000"/>
              </a:lnSpc>
              <a:buAutoNum type="alphaUcPeriod"/>
              <a:tabLst>
                <a:tab pos="649605" algn="l"/>
              </a:tabLst>
            </a:pPr>
            <a:r>
              <a:rPr sz="2550" b="1" dirty="0">
                <a:latin typeface="Arial"/>
                <a:cs typeface="Arial"/>
              </a:rPr>
              <a:t>HUMAN</a:t>
            </a:r>
            <a:r>
              <a:rPr sz="2550" b="1" spc="35" dirty="0">
                <a:latin typeface="Arial"/>
                <a:cs typeface="Arial"/>
              </a:rPr>
              <a:t> </a:t>
            </a:r>
            <a:r>
              <a:rPr sz="2550" b="1" spc="-10" dirty="0">
                <a:latin typeface="Arial"/>
                <a:cs typeface="Arial"/>
              </a:rPr>
              <a:t>CAUSES</a:t>
            </a:r>
            <a:endParaRPr sz="255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888" y="1676257"/>
            <a:ext cx="3919623" cy="29385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9400" y="-29211"/>
            <a:ext cx="17526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0295" y="843661"/>
            <a:ext cx="59416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87730" algn="l"/>
              </a:tabLst>
            </a:pPr>
            <a:r>
              <a:rPr sz="4400" spc="-25" dirty="0">
                <a:solidFill>
                  <a:srgbClr val="FF0066"/>
                </a:solidFill>
                <a:latin typeface="Calibri"/>
                <a:cs typeface="Calibri"/>
              </a:rPr>
              <a:t>A:</a:t>
            </a:r>
            <a:r>
              <a:rPr sz="4400" dirty="0">
                <a:solidFill>
                  <a:srgbClr val="FF0066"/>
                </a:solidFill>
                <a:latin typeface="Calibri"/>
                <a:cs typeface="Calibri"/>
              </a:rPr>
              <a:t>	</a:t>
            </a:r>
            <a:r>
              <a:rPr sz="4400" spc="-10" dirty="0">
                <a:solidFill>
                  <a:srgbClr val="FF0066"/>
                </a:solidFill>
                <a:latin typeface="Calibri"/>
                <a:cs typeface="Calibri"/>
              </a:rPr>
              <a:t>MECHANICAL</a:t>
            </a:r>
            <a:r>
              <a:rPr sz="4400" spc="-19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0066"/>
                </a:solidFill>
                <a:latin typeface="Calibri"/>
                <a:cs typeface="Calibri"/>
              </a:rPr>
              <a:t>CAUSES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210" y="2264410"/>
            <a:ext cx="3569970" cy="2156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8970" indent="-63627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48970" algn="l"/>
              </a:tabLst>
            </a:pPr>
            <a:r>
              <a:rPr sz="2750" dirty="0">
                <a:latin typeface="Arial MT"/>
                <a:cs typeface="Arial MT"/>
              </a:rPr>
              <a:t>Tyre</a:t>
            </a:r>
            <a:r>
              <a:rPr sz="2750" spc="-45" dirty="0">
                <a:latin typeface="Arial MT"/>
                <a:cs typeface="Arial MT"/>
              </a:rPr>
              <a:t> </a:t>
            </a:r>
            <a:r>
              <a:rPr sz="2750" spc="-20" dirty="0">
                <a:latin typeface="Arial MT"/>
                <a:cs typeface="Arial MT"/>
              </a:rPr>
              <a:t>burst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0"/>
              </a:spcBef>
              <a:buFont typeface="Arial MT"/>
              <a:buAutoNum type="arabicPeriod"/>
            </a:pPr>
            <a:endParaRPr sz="2750">
              <a:latin typeface="Arial MT"/>
              <a:cs typeface="Arial MT"/>
            </a:endParaRPr>
          </a:p>
          <a:p>
            <a:pPr marL="648970" indent="-636270">
              <a:lnSpc>
                <a:spcPct val="100000"/>
              </a:lnSpc>
              <a:buAutoNum type="arabicPeriod"/>
              <a:tabLst>
                <a:tab pos="648970" algn="l"/>
              </a:tabLst>
            </a:pPr>
            <a:r>
              <a:rPr sz="2750" dirty="0">
                <a:latin typeface="Arial MT"/>
                <a:cs typeface="Arial MT"/>
              </a:rPr>
              <a:t>Breaking</a:t>
            </a:r>
            <a:r>
              <a:rPr sz="2750" spc="13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of</a:t>
            </a:r>
            <a:r>
              <a:rPr sz="2750" spc="17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tie-</a:t>
            </a:r>
            <a:r>
              <a:rPr sz="2750" spc="-25" dirty="0">
                <a:latin typeface="Arial MT"/>
                <a:cs typeface="Arial MT"/>
              </a:rPr>
              <a:t>rod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Font typeface="Arial MT"/>
              <a:buAutoNum type="arabicPeriod"/>
            </a:pPr>
            <a:endParaRPr sz="2750">
              <a:latin typeface="Arial MT"/>
              <a:cs typeface="Arial MT"/>
            </a:endParaRPr>
          </a:p>
          <a:p>
            <a:pPr marL="648970" indent="-636270">
              <a:lnSpc>
                <a:spcPct val="100000"/>
              </a:lnSpc>
              <a:buAutoNum type="arabicPeriod"/>
              <a:tabLst>
                <a:tab pos="648970" algn="l"/>
              </a:tabLst>
            </a:pPr>
            <a:r>
              <a:rPr sz="2750" dirty="0">
                <a:latin typeface="Arial MT"/>
                <a:cs typeface="Arial MT"/>
              </a:rPr>
              <a:t>Failure</a:t>
            </a:r>
            <a:r>
              <a:rPr sz="2750" spc="10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of</a:t>
            </a:r>
            <a:r>
              <a:rPr sz="2750" spc="5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brakes</a:t>
            </a:r>
            <a:endParaRPr sz="27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39" y="1857232"/>
            <a:ext cx="4348246" cy="2919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9400" y="0"/>
            <a:ext cx="17526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4108" y="458088"/>
            <a:ext cx="622300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24230" algn="l"/>
              </a:tabLst>
            </a:pPr>
            <a:r>
              <a:rPr sz="4400" b="0" spc="-25" dirty="0">
                <a:solidFill>
                  <a:srgbClr val="FF0066"/>
                </a:solidFill>
                <a:latin typeface="Calibri Light"/>
                <a:cs typeface="Calibri Light"/>
              </a:rPr>
              <a:t>B:</a:t>
            </a:r>
            <a:r>
              <a:rPr sz="4400" b="0" dirty="0">
                <a:solidFill>
                  <a:srgbClr val="FF0066"/>
                </a:solidFill>
                <a:latin typeface="Calibri Light"/>
                <a:cs typeface="Calibri Light"/>
              </a:rPr>
              <a:t>	</a:t>
            </a:r>
            <a:r>
              <a:rPr sz="4400" b="0" spc="-80" dirty="0">
                <a:solidFill>
                  <a:srgbClr val="FF0066"/>
                </a:solidFill>
                <a:latin typeface="Calibri Light"/>
                <a:cs typeface="Calibri Light"/>
              </a:rPr>
              <a:t>ENVIROMENTAL</a:t>
            </a:r>
            <a:r>
              <a:rPr sz="4400" b="0" spc="-145" dirty="0">
                <a:solidFill>
                  <a:srgbClr val="FF0066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0066"/>
                </a:solidFill>
                <a:latin typeface="Calibri Light"/>
                <a:cs typeface="Calibri Light"/>
              </a:rPr>
              <a:t>CAUSES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1507724"/>
            <a:ext cx="8935085" cy="3476493"/>
          </a:xfrm>
          <a:prstGeom prst="rect">
            <a:avLst/>
          </a:prstGeom>
        </p:spPr>
        <p:txBody>
          <a:bodyPr vert="horz" wrap="square" lIns="0" tIns="372011" rIns="0" bIns="0" rtlCol="0">
            <a:spAutoFit/>
          </a:bodyPr>
          <a:lstStyle/>
          <a:p>
            <a:pPr marL="1047115" indent="-636905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1047750" algn="l"/>
              </a:tabLst>
            </a:pP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Poor</a:t>
            </a:r>
            <a:r>
              <a:rPr sz="3200"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visibility</a:t>
            </a:r>
            <a:r>
              <a:rPr sz="32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(fog</a:t>
            </a:r>
            <a:r>
              <a:rPr sz="32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,</a:t>
            </a:r>
            <a:r>
              <a:rPr sz="3200" b="0" spc="-10" dirty="0">
                <a:solidFill>
                  <a:srgbClr val="000000"/>
                </a:solidFill>
                <a:latin typeface="Arial MT"/>
                <a:cs typeface="Arial MT"/>
              </a:rPr>
              <a:t> rain)</a:t>
            </a:r>
            <a:endParaRPr sz="3200" dirty="0">
              <a:latin typeface="Arial MT"/>
              <a:cs typeface="Arial MT"/>
            </a:endParaRPr>
          </a:p>
          <a:p>
            <a:pPr marL="1047115" marR="1055370" indent="-637540">
              <a:lnSpc>
                <a:spcPts val="3529"/>
              </a:lnSpc>
              <a:spcBef>
                <a:spcPts val="969"/>
              </a:spcBef>
              <a:buAutoNum type="arabicPeriod"/>
              <a:tabLst>
                <a:tab pos="1047750" algn="l"/>
              </a:tabLst>
            </a:pP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Mixed</a:t>
            </a:r>
            <a:r>
              <a:rPr sz="3200" b="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traffic</a:t>
            </a:r>
            <a:r>
              <a:rPr sz="3200"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(</a:t>
            </a:r>
            <a:r>
              <a:rPr sz="3200" b="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slow</a:t>
            </a:r>
            <a:r>
              <a:rPr sz="3200" b="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&amp;</a:t>
            </a:r>
            <a:r>
              <a:rPr sz="3200" b="0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fast</a:t>
            </a:r>
            <a:r>
              <a:rPr sz="32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Arial MT"/>
                <a:cs typeface="Arial MT"/>
              </a:rPr>
              <a:t>moving,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pedestrians,</a:t>
            </a:r>
            <a:r>
              <a:rPr sz="32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Arial MT"/>
                <a:cs typeface="Arial MT"/>
              </a:rPr>
              <a:t>animals)</a:t>
            </a:r>
            <a:endParaRPr sz="3200" dirty="0">
              <a:latin typeface="Arial MT"/>
              <a:cs typeface="Arial MT"/>
            </a:endParaRPr>
          </a:p>
          <a:p>
            <a:pPr marL="1047115" indent="-63690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1047750" algn="l"/>
              </a:tabLst>
            </a:pP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Audio</a:t>
            </a:r>
            <a:r>
              <a:rPr sz="3200"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visual</a:t>
            </a:r>
            <a:r>
              <a:rPr sz="32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Arial MT"/>
                <a:cs typeface="Arial MT"/>
              </a:rPr>
              <a:t>distractions.</a:t>
            </a:r>
            <a:endParaRPr sz="3200" dirty="0">
              <a:latin typeface="Arial MT"/>
              <a:cs typeface="Arial MT"/>
            </a:endParaRPr>
          </a:p>
          <a:p>
            <a:pPr marL="1047115" marR="5080" indent="-637540">
              <a:lnSpc>
                <a:spcPts val="3450"/>
              </a:lnSpc>
              <a:spcBef>
                <a:spcPts val="1030"/>
              </a:spcBef>
              <a:buAutoNum type="arabicPeriod"/>
              <a:tabLst>
                <a:tab pos="1047750" algn="l"/>
              </a:tabLst>
            </a:pP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Condition</a:t>
            </a:r>
            <a:r>
              <a:rPr sz="3200" b="0" spc="-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3200"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roads,</a:t>
            </a:r>
            <a:r>
              <a:rPr sz="3200" b="0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open holes,</a:t>
            </a:r>
            <a:r>
              <a:rPr sz="3200" b="0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Arial MT"/>
                <a:cs typeface="Arial MT"/>
              </a:rPr>
              <a:t>gutters,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speed</a:t>
            </a:r>
            <a:r>
              <a:rPr sz="3200"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MT"/>
                <a:cs typeface="Arial MT"/>
              </a:rPr>
              <a:t>breakers</a:t>
            </a:r>
            <a:r>
              <a:rPr sz="3200" b="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200" b="0" spc="-20" dirty="0">
                <a:solidFill>
                  <a:srgbClr val="000000"/>
                </a:solidFill>
                <a:latin typeface="Arial MT"/>
                <a:cs typeface="Arial MT"/>
              </a:rPr>
              <a:t>etc.</a:t>
            </a:r>
            <a:endParaRPr sz="32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7225" y="1066672"/>
            <a:ext cx="3910076" cy="2795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7004" y="256286"/>
            <a:ext cx="42551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solidFill>
                  <a:srgbClr val="FF0066"/>
                </a:solidFill>
                <a:latin typeface="Calibri Light"/>
                <a:cs typeface="Calibri Light"/>
              </a:rPr>
              <a:t>C)</a:t>
            </a:r>
            <a:r>
              <a:rPr sz="4400" b="0" spc="-110" dirty="0">
                <a:solidFill>
                  <a:srgbClr val="FF0066"/>
                </a:solidFill>
                <a:latin typeface="Calibri Light"/>
                <a:cs typeface="Calibri Light"/>
              </a:rPr>
              <a:t> </a:t>
            </a:r>
            <a:r>
              <a:rPr sz="4400" b="0" spc="-45" dirty="0">
                <a:solidFill>
                  <a:srgbClr val="FF0066"/>
                </a:solidFill>
                <a:latin typeface="Calibri Light"/>
                <a:cs typeface="Calibri Light"/>
              </a:rPr>
              <a:t>HUMAN</a:t>
            </a:r>
            <a:r>
              <a:rPr sz="4400" b="0" spc="-175" dirty="0">
                <a:solidFill>
                  <a:srgbClr val="FF0066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0066"/>
                </a:solidFill>
                <a:latin typeface="Calibri Light"/>
                <a:cs typeface="Calibri Light"/>
              </a:rPr>
              <a:t>CAUSES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991822"/>
            <a:ext cx="9607296" cy="515429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361950" indent="-349250">
              <a:lnSpc>
                <a:spcPct val="100000"/>
              </a:lnSpc>
              <a:spcBef>
                <a:spcPts val="1160"/>
              </a:spcBef>
              <a:buSzPct val="65000"/>
              <a:buFont typeface="Arial MT"/>
              <a:buChar char="•"/>
              <a:tabLst>
                <a:tab pos="361950" algn="l"/>
              </a:tabLst>
            </a:pPr>
            <a:r>
              <a:rPr sz="3000" dirty="0">
                <a:latin typeface="Calibri"/>
                <a:cs typeface="Calibri"/>
              </a:rPr>
              <a:t>Age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2D75B6"/>
                </a:solidFill>
                <a:latin typeface="Calibri"/>
                <a:cs typeface="Calibri"/>
              </a:rPr>
              <a:t>(minimum?,</a:t>
            </a:r>
            <a:r>
              <a:rPr sz="30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2D75B6"/>
                </a:solidFill>
                <a:latin typeface="Calibri"/>
                <a:cs typeface="Calibri"/>
              </a:rPr>
              <a:t>maximum?)</a:t>
            </a:r>
            <a:endParaRPr sz="3000" dirty="0">
              <a:latin typeface="Calibri"/>
              <a:cs typeface="Calibri"/>
            </a:endParaRPr>
          </a:p>
          <a:p>
            <a:pPr marL="361950" marR="5080" indent="-349885">
              <a:lnSpc>
                <a:spcPct val="100000"/>
              </a:lnSpc>
              <a:spcBef>
                <a:spcPts val="1055"/>
              </a:spcBef>
              <a:buSzPct val="65000"/>
              <a:buFont typeface="Arial MT"/>
              <a:buChar char="•"/>
              <a:tabLst>
                <a:tab pos="361950" algn="l"/>
              </a:tabLst>
            </a:pPr>
            <a:r>
              <a:rPr sz="3000" spc="-10" dirty="0">
                <a:latin typeface="Calibri"/>
                <a:cs typeface="Calibri"/>
              </a:rPr>
              <a:t>Physical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disability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(poor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vision,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hearing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loss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loss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vision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limb)</a:t>
            </a:r>
            <a:endParaRPr sz="3000" dirty="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985"/>
              </a:spcBef>
              <a:buSzPct val="65000"/>
              <a:buFont typeface="Arial MT"/>
              <a:buChar char="•"/>
              <a:tabLst>
                <a:tab pos="361950" algn="l"/>
              </a:tabLst>
            </a:pPr>
            <a:r>
              <a:rPr sz="3000" dirty="0">
                <a:latin typeface="Calibri"/>
                <a:cs typeface="Calibri"/>
              </a:rPr>
              <a:t>Drugs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(alcohol,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tranquilizer)</a:t>
            </a:r>
            <a:endParaRPr sz="3000" dirty="0">
              <a:latin typeface="Calibri"/>
              <a:cs typeface="Calibri"/>
            </a:endParaRPr>
          </a:p>
          <a:p>
            <a:pPr marL="361950" marR="363855">
              <a:lnSpc>
                <a:spcPct val="100000"/>
              </a:lnSpc>
              <a:spcBef>
                <a:spcPts val="5"/>
              </a:spcBef>
              <a:tabLst>
                <a:tab pos="5547360" algn="l"/>
              </a:tabLst>
            </a:pPr>
            <a:r>
              <a:rPr sz="3000" dirty="0">
                <a:latin typeface="Calibri"/>
                <a:cs typeface="Calibri"/>
              </a:rPr>
              <a:t>Drugs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delay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reaction</a:t>
            </a:r>
            <a:r>
              <a:rPr sz="3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C00000"/>
                </a:solidFill>
                <a:latin typeface="Calibri"/>
                <a:cs typeface="Calibri"/>
              </a:rPr>
              <a:t>time.</a:t>
            </a:r>
            <a:r>
              <a:rPr sz="3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If</a:t>
            </a:r>
            <a:r>
              <a:rPr sz="3000" dirty="0">
                <a:latin typeface="Calibri"/>
                <a:cs typeface="Calibri"/>
              </a:rPr>
              <a:t>	the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level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alcohol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80mg%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more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driver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10" dirty="0">
                <a:latin typeface="Calibri"/>
                <a:cs typeface="Calibri"/>
              </a:rPr>
              <a:t>charge.</a:t>
            </a:r>
            <a:endParaRPr sz="3000" dirty="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990"/>
              </a:spcBef>
              <a:buSzPct val="65000"/>
              <a:buFont typeface="Arial MT"/>
              <a:buChar char="•"/>
              <a:tabLst>
                <a:tab pos="361950" algn="l"/>
              </a:tabLst>
            </a:pPr>
            <a:r>
              <a:rPr sz="3000" spc="-10" dirty="0">
                <a:latin typeface="Calibri"/>
                <a:cs typeface="Calibri"/>
              </a:rPr>
              <a:t>Fatigue</a:t>
            </a:r>
            <a:endParaRPr sz="3000" dirty="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055"/>
              </a:spcBef>
              <a:buSzPct val="65000"/>
              <a:buFont typeface="Arial MT"/>
              <a:buChar char="•"/>
              <a:tabLst>
                <a:tab pos="361950" algn="l"/>
              </a:tabLst>
            </a:pPr>
            <a:r>
              <a:rPr sz="3000" dirty="0">
                <a:latin typeface="Calibri"/>
                <a:cs typeface="Calibri"/>
              </a:rPr>
              <a:t>Low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driving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standard</a:t>
            </a:r>
            <a:endParaRPr sz="3000" dirty="0">
              <a:latin typeface="Calibri"/>
              <a:cs typeface="Calibri"/>
            </a:endParaRPr>
          </a:p>
          <a:p>
            <a:pPr marL="1289685" lvl="1" indent="-342265">
              <a:lnSpc>
                <a:spcPct val="100000"/>
              </a:lnSpc>
              <a:spcBef>
                <a:spcPts val="2110"/>
              </a:spcBef>
              <a:buSzPct val="63888"/>
              <a:buFont typeface="Wingdings"/>
              <a:buChar char=""/>
              <a:tabLst>
                <a:tab pos="1289685" algn="l"/>
              </a:tabLst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Motor</a:t>
            </a:r>
            <a:r>
              <a:rPr sz="36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Vehicle</a:t>
            </a:r>
            <a:r>
              <a:rPr sz="36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Ordinance</a:t>
            </a:r>
            <a:r>
              <a:rPr sz="36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1965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0" y="1447800"/>
            <a:ext cx="2362200" cy="2957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15600" y="0"/>
            <a:ext cx="1676400" cy="2562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1797</Words>
  <Application>Microsoft Office PowerPoint</Application>
  <PresentationFormat>Widescreen</PresentationFormat>
  <Paragraphs>265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MT</vt:lpstr>
      <vt:lpstr>Bell MT</vt:lpstr>
      <vt:lpstr>Calibri</vt:lpstr>
      <vt:lpstr>Calibri Light</vt:lpstr>
      <vt:lpstr>Cambria</vt:lpstr>
      <vt:lpstr>Tahoma</vt:lpstr>
      <vt:lpstr>Times New Roman</vt:lpstr>
      <vt:lpstr>Wingdings</vt:lpstr>
      <vt:lpstr>Office Theme</vt:lpstr>
      <vt:lpstr>Transportation Injuries /Accidents (R T A) 337 G</vt:lpstr>
      <vt:lpstr>Vision of RMU The Dream/ Tomorrow</vt:lpstr>
      <vt:lpstr>Prof Umar’s LGIS model</vt:lpstr>
      <vt:lpstr>SEQUENCE OF LGIS</vt:lpstr>
      <vt:lpstr>Learning Objectives</vt:lpstr>
      <vt:lpstr>CAUSES OF RTA (ROAD TRAFFIC ACCIDENTS)</vt:lpstr>
      <vt:lpstr>A: MECHANICAL CAUSES</vt:lpstr>
      <vt:lpstr>B: ENVIROMENTAL CAUSES</vt:lpstr>
      <vt:lpstr>C) HUMAN CAUSES</vt:lpstr>
      <vt:lpstr>CLASSIFICATION OF RTA</vt:lpstr>
      <vt:lpstr>3. Extent Of Damage To The Injured</vt:lpstr>
      <vt:lpstr>4. Motive of accident</vt:lpstr>
      <vt:lpstr>Road Traffic Injuries</vt:lpstr>
      <vt:lpstr>PEDESTRIAN</vt:lpstr>
      <vt:lpstr>1.  Primary impact injuries: caused by the first impact between vehicle  and  the  victim.  It  depends  upon  the  height  of pedestrian (children, adults).</vt:lpstr>
      <vt:lpstr>Pedestrian injury</vt:lpstr>
      <vt:lpstr>PowerPoint Presentation</vt:lpstr>
      <vt:lpstr>PowerPoint Presentation</vt:lpstr>
      <vt:lpstr>4. RUN OVER INJURIES</vt:lpstr>
      <vt:lpstr>Occupant injuries</vt:lpstr>
      <vt:lpstr>1. Front impact crash (Head on collision)</vt:lpstr>
      <vt:lpstr>2. Side impact crash (Lateral impact)</vt:lpstr>
      <vt:lpstr>3. Rear impact crash</vt:lpstr>
      <vt:lpstr>4. Roll-over crash</vt:lpstr>
      <vt:lpstr>Other mishaps</vt:lpstr>
      <vt:lpstr>Typical steering wheel injuries</vt:lpstr>
      <vt:lpstr>Injuries to driver</vt:lpstr>
      <vt:lpstr>Bird Foot Injuries:</vt:lpstr>
      <vt:lpstr>INJURIES TO FRONT SEAT PASSENGER</vt:lpstr>
      <vt:lpstr>INJURY TO THE BACK SEAT PASSENGERS</vt:lpstr>
      <vt:lpstr>Injuries sustained by motorcyclist</vt:lpstr>
      <vt:lpstr>Head</vt:lpstr>
      <vt:lpstr>Seat Belt Injuries</vt:lpstr>
      <vt:lpstr>PowerPoint Presentation</vt:lpstr>
      <vt:lpstr>RESEARCH</vt:lpstr>
      <vt:lpstr>The 4 basic ethical principles of</vt:lpstr>
      <vt:lpstr>FAMILY MEDICINE</vt:lpstr>
      <vt:lpstr>How to use HEC Digital Library</vt:lpstr>
      <vt:lpstr>TEXT BOOKS &amp; PRACTICAL NOTEBOOK: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Injuries /Accidents (R T A) 337 G</dc:title>
  <cp:lastModifiedBy>54</cp:lastModifiedBy>
  <cp:revision>8</cp:revision>
  <dcterms:created xsi:type="dcterms:W3CDTF">2025-02-10T11:58:45Z</dcterms:created>
  <dcterms:modified xsi:type="dcterms:W3CDTF">2025-02-25T13:16:34Z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2024-09-27T00:00:00Z</vt:filetime>
  </property>
  <property fmtid="{D5CDD505-2E9C-101B-9397-08002B2CF9AE}" pid="3" name="LastSaved">
    <vt:filetime>2025-02-10T00:00:00Z</vt:filetime>
  </property>
</Properties>
</file>