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75" r:id="rId3"/>
    <p:sldId id="276" r:id="rId4"/>
    <p:sldId id="315" r:id="rId5"/>
    <p:sldId id="31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312" r:id="rId24"/>
    <p:sldId id="298" r:id="rId25"/>
    <p:sldId id="299" r:id="rId26"/>
    <p:sldId id="264" r:id="rId27"/>
    <p:sldId id="300" r:id="rId28"/>
    <p:sldId id="301" r:id="rId29"/>
    <p:sldId id="302" r:id="rId30"/>
    <p:sldId id="303" r:id="rId31"/>
    <p:sldId id="304" r:id="rId32"/>
    <p:sldId id="307" r:id="rId33"/>
    <p:sldId id="261" r:id="rId34"/>
    <p:sldId id="278" r:id="rId35"/>
    <p:sldId id="308" r:id="rId36"/>
    <p:sldId id="259" r:id="rId37"/>
    <p:sldId id="260" r:id="rId38"/>
    <p:sldId id="306" r:id="rId39"/>
    <p:sldId id="305" r:id="rId40"/>
    <p:sldId id="257" r:id="rId41"/>
    <p:sldId id="258" r:id="rId42"/>
    <p:sldId id="309" r:id="rId43"/>
    <p:sldId id="270" r:id="rId44"/>
    <p:sldId id="268" r:id="rId45"/>
    <p:sldId id="314" r:id="rId46"/>
    <p:sldId id="271" r:id="rId47"/>
    <p:sldId id="316" r:id="rId48"/>
    <p:sldId id="31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6" autoAdjust="0"/>
    <p:restoredTop sz="94660"/>
  </p:normalViewPr>
  <p:slideViewPr>
    <p:cSldViewPr snapToGrid="0">
      <p:cViewPr varScale="1">
        <p:scale>
          <a:sx n="70" d="100"/>
          <a:sy n="70" d="100"/>
        </p:scale>
        <p:origin x="48" y="13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custLinFactX="-21402" custLinFactNeighborX="-100000" custLinFactNeighborY="1767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47648B2A-33ED-4028-B2F3-B4F524D3762B}">
      <dgm:prSet phldrT="[Text]"/>
      <dgm:spPr/>
      <dgm:t>
        <a:bodyPr/>
        <a:lstStyle/>
        <a:p>
          <a:r>
            <a:rPr lang="en-US" dirty="0"/>
            <a:t>60%</a:t>
          </a:r>
        </a:p>
        <a:p>
          <a:r>
            <a:rPr lang="en-US"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a:p>
      </dgm:t>
    </dgm:pt>
    <dgm:pt modelId="{121F74F1-FDD4-4EA8-A5BE-6B67F4871C5A}">
      <dgm:prSet phldrT="[Text]" custT="1"/>
      <dgm:spPr/>
      <dgm:t>
        <a:bodyPr/>
        <a:lstStyle/>
        <a:p>
          <a:r>
            <a:rPr lang="en-US" sz="1100" b="1" dirty="0">
              <a:solidFill>
                <a:schemeClr val="tx1"/>
              </a:solidFill>
            </a:rPr>
            <a:t>20%</a:t>
          </a:r>
        </a:p>
        <a:p>
          <a:r>
            <a:rPr lang="en-US" sz="1100" b="1" dirty="0">
              <a:solidFill>
                <a:schemeClr val="tx1"/>
              </a:solidFill>
            </a:rPr>
            <a:t>HORIZONTAL</a:t>
          </a:r>
        </a:p>
        <a:p>
          <a:r>
            <a:rPr lang="en-US" sz="1100" b="1" dirty="0">
              <a:solidFill>
                <a:schemeClr val="tx1"/>
              </a:solidFill>
            </a:rPr>
            <a:t>INTEGRATION</a:t>
          </a:r>
        </a:p>
        <a:p>
          <a:r>
            <a:rPr lang="en-US" sz="1100" b="1" dirty="0">
              <a:solidFill>
                <a:schemeClr val="tx1"/>
              </a:solidFill>
            </a:rPr>
            <a:t>Physiology</a:t>
          </a:r>
        </a:p>
        <a:p>
          <a:r>
            <a:rPr lang="en-US" sz="1100" b="1" dirty="0">
              <a:solidFill>
                <a:schemeClr val="tx1"/>
              </a:solidFill>
            </a:rPr>
            <a:t>biochemistry</a:t>
          </a:r>
          <a:r>
            <a:rPr lang="en-US" sz="1050" b="1" dirty="0">
              <a:solidFill>
                <a:schemeClr val="tx1"/>
              </a:solidFill>
            </a:rPr>
            <a:t> </a:t>
          </a: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a:p>
      </dgm:t>
    </dgm:pt>
    <dgm:pt modelId="{B6E0A33C-945C-4182-8BDD-143F429DB44A}">
      <dgm:prSet phldrT="[Text]" custT="1"/>
      <dgm:spPr/>
      <dgm:t>
        <a:bodyPr/>
        <a:lstStyle/>
        <a:p>
          <a:r>
            <a:rPr lang="en-US" sz="1200" b="1" dirty="0">
              <a:solidFill>
                <a:schemeClr val="tx1"/>
              </a:solidFill>
            </a:rPr>
            <a:t>8%</a:t>
          </a:r>
        </a:p>
        <a:p>
          <a:r>
            <a:rPr lang="en-US" sz="1200" b="1" dirty="0">
              <a:solidFill>
                <a:schemeClr val="tx1"/>
              </a:solidFill>
            </a:rPr>
            <a:t>VERTICAL INTEGRATION</a:t>
          </a:r>
        </a:p>
        <a:p>
          <a:r>
            <a:rPr lang="en-US" sz="1200" b="1" dirty="0">
              <a:solidFill>
                <a:schemeClr val="tx1"/>
              </a:solidFill>
            </a:rPr>
            <a:t>Pathology</a:t>
          </a:r>
        </a:p>
        <a:p>
          <a:r>
            <a:rPr lang="en-US" sz="1200" b="1" dirty="0">
              <a:solidFill>
                <a:schemeClr val="tx1"/>
              </a:solidFill>
            </a:rPr>
            <a:t>pharmacolog</a:t>
          </a:r>
          <a:r>
            <a:rPr lang="en-US" sz="1000" b="1" dirty="0">
              <a:solidFill>
                <a:schemeClr val="tx1"/>
              </a:solidFill>
            </a:rPr>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a:p>
      </dgm:t>
    </dgm:pt>
    <dgm:pt modelId="{4AEA9772-498B-4A7D-8FBC-65C72E5384FE}">
      <dgm:prSet phldrT="[Text]"/>
      <dgm:spPr/>
      <dgm:t>
        <a:bodyPr/>
        <a:lstStyle/>
        <a:p>
          <a:r>
            <a:rPr lang="en-US" b="1" dirty="0">
              <a:solidFill>
                <a:schemeClr val="tx1"/>
              </a:solidFill>
            </a:rPr>
            <a:t>7%</a:t>
          </a:r>
        </a:p>
        <a:p>
          <a:r>
            <a:rPr lang="en-US" b="1" dirty="0">
              <a:solidFill>
                <a:schemeClr val="tx1"/>
              </a:solidFill>
            </a:rPr>
            <a:t>VERTICAL INTEGRATION</a:t>
          </a:r>
        </a:p>
        <a:p>
          <a:r>
            <a:rPr lang="en-US" b="1" dirty="0">
              <a:solidFill>
                <a:schemeClr val="tx1"/>
              </a:solidFill>
            </a:rPr>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a:p>
      </dgm:t>
    </dgm:pt>
    <dgm:pt modelId="{45F05D4F-6A7F-4BA7-940D-874B1B917549}">
      <dgm:prSet phldrT="[Text]" custT="1"/>
      <dgm:spPr/>
      <dgm:t>
        <a:bodyPr/>
        <a:lstStyle/>
        <a:p>
          <a:r>
            <a:rPr lang="en-US" sz="1050" b="1" dirty="0">
              <a:solidFill>
                <a:schemeClr val="tx1"/>
              </a:solidFill>
            </a:rPr>
            <a:t>5%</a:t>
          </a:r>
        </a:p>
        <a:p>
          <a:r>
            <a:rPr lang="en-US" sz="1050" b="1" dirty="0">
              <a:solidFill>
                <a:schemeClr val="tx1"/>
              </a:solidFill>
            </a:rPr>
            <a:t>VERTICAL INTEGRATION</a:t>
          </a:r>
        </a:p>
        <a:p>
          <a:r>
            <a:rPr lang="en-US" sz="1050" b="1" dirty="0">
              <a:solidFill>
                <a:schemeClr val="tx1"/>
              </a:solidFill>
            </a:rPr>
            <a:t>Research, professionalism</a:t>
          </a:r>
        </a:p>
        <a:p>
          <a:r>
            <a:rPr lang="en-US" sz="1050" b="1" dirty="0">
              <a:solidFill>
                <a:schemeClr val="tx1"/>
              </a:solidFill>
            </a:rPr>
            <a:t>Ethics </a:t>
          </a:r>
        </a:p>
        <a:p>
          <a:r>
            <a:rPr lang="en-US" sz="1050" b="1" dirty="0">
              <a:solidFill>
                <a:schemeClr val="tx1"/>
              </a:solidFill>
            </a:rPr>
            <a:t>Digital library</a:t>
          </a:r>
        </a:p>
        <a:p>
          <a:r>
            <a:rPr lang="en-US" sz="900" b="1" dirty="0">
              <a:solidFill>
                <a:schemeClr val="tx1"/>
              </a:solidFill>
            </a:rPr>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pt>
    <dgm:pt modelId="{5138205C-F2A8-496C-8DCF-600DE54D6393}" type="pres">
      <dgm:prSet presAssocID="{47648B2A-33ED-4028-B2F3-B4F524D3762B}" presName="node" presStyleLbl="node1" presStyleIdx="0" presStyleCnt="5" custScaleY="135552">
        <dgm:presLayoutVars>
          <dgm:bulletEnabled val="1"/>
        </dgm:presLayoutVars>
      </dgm:prSet>
      <dgm:spPr/>
    </dgm:pt>
    <dgm:pt modelId="{D808AEBB-F837-44E3-A146-4769901CB08D}" type="pres">
      <dgm:prSet presAssocID="{76EC814A-35FA-41ED-B10A-236B26825BA7}" presName="sibTrans" presStyleLbl="sibTrans2D1" presStyleIdx="0" presStyleCnt="4"/>
      <dgm:spPr/>
    </dgm:pt>
    <dgm:pt modelId="{13B78F93-9E80-4755-A323-9689D8DECC57}" type="pres">
      <dgm:prSet presAssocID="{76EC814A-35FA-41ED-B10A-236B26825BA7}" presName="connectorText" presStyleLbl="sibTrans2D1" presStyleIdx="0" presStyleCnt="4"/>
      <dgm:spPr/>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pt>
    <dgm:pt modelId="{05F2F4A8-DCB8-4DEF-AC3F-2211663DBAB6}" type="pres">
      <dgm:prSet presAssocID="{D1B6DC8B-AABB-428C-BA6F-DF069B929066}" presName="sibTrans" presStyleLbl="sibTrans2D1" presStyleIdx="1" presStyleCnt="4"/>
      <dgm:spPr/>
    </dgm:pt>
    <dgm:pt modelId="{E2C657F6-1940-4324-875D-FF2FE954D413}" type="pres">
      <dgm:prSet presAssocID="{D1B6DC8B-AABB-428C-BA6F-DF069B929066}" presName="connectorText" presStyleLbl="sibTrans2D1" presStyleIdx="1" presStyleCnt="4"/>
      <dgm:spPr/>
    </dgm:pt>
    <dgm:pt modelId="{A0F5D903-B3E5-42A8-AF88-F76845A333BE}" type="pres">
      <dgm:prSet presAssocID="{B6E0A33C-945C-4182-8BDD-143F429DB44A}" presName="node" presStyleLbl="node1" presStyleIdx="2" presStyleCnt="5" custScaleY="162588">
        <dgm:presLayoutVars>
          <dgm:bulletEnabled val="1"/>
        </dgm:presLayoutVars>
      </dgm:prSet>
      <dgm:spPr/>
    </dgm:pt>
    <dgm:pt modelId="{6C154956-750C-4CBF-BB94-422A3BEF206B}" type="pres">
      <dgm:prSet presAssocID="{9B5ED3AA-8E83-460F-B86F-44104E144176}" presName="sibTrans" presStyleLbl="sibTrans2D1" presStyleIdx="2" presStyleCnt="4"/>
      <dgm:spPr/>
    </dgm:pt>
    <dgm:pt modelId="{687127F3-6656-4F8F-8088-466EFD2A454B}" type="pres">
      <dgm:prSet presAssocID="{9B5ED3AA-8E83-460F-B86F-44104E144176}" presName="connectorText" presStyleLbl="sibTrans2D1" presStyleIdx="2" presStyleCnt="4"/>
      <dgm:spPr/>
    </dgm:pt>
    <dgm:pt modelId="{78B8B8C7-C92F-49B8-8D20-06D427A8A2FA}" type="pres">
      <dgm:prSet presAssocID="{4AEA9772-498B-4A7D-8FBC-65C72E5384FE}" presName="node" presStyleLbl="node1" presStyleIdx="3" presStyleCnt="5" custScaleY="170346">
        <dgm:presLayoutVars>
          <dgm:bulletEnabled val="1"/>
        </dgm:presLayoutVars>
      </dgm:prSet>
      <dgm:spPr/>
    </dgm:pt>
    <dgm:pt modelId="{11F11881-67C4-464B-B2A0-7F15A4CA74F3}" type="pres">
      <dgm:prSet presAssocID="{0C62EB7E-D4E0-49F5-BBB6-50EB39F6A944}" presName="sibTrans" presStyleLbl="sibTrans2D1" presStyleIdx="3" presStyleCnt="4"/>
      <dgm:spPr/>
    </dgm:pt>
    <dgm:pt modelId="{25C0E271-EE96-401B-BC0B-7E56E305D9C1}" type="pres">
      <dgm:prSet presAssocID="{0C62EB7E-D4E0-49F5-BBB6-50EB39F6A944}" presName="connectorText" presStyleLbl="sibTrans2D1" presStyleIdx="3" presStyleCnt="4"/>
      <dgm:spPr/>
    </dgm:pt>
    <dgm:pt modelId="{18343954-0F46-49EC-800A-08714300477C}" type="pres">
      <dgm:prSet presAssocID="{45F05D4F-6A7F-4BA7-940D-874B1B917549}" presName="node" presStyleLbl="node1" presStyleIdx="4" presStyleCnt="5" custScaleY="207382">
        <dgm:presLayoutVars>
          <dgm:bulletEnabled val="1"/>
        </dgm:presLayoutVars>
      </dgm:prSet>
      <dgm:spPr/>
    </dgm:pt>
  </dgm:ptLst>
  <dgm:cxnLst>
    <dgm:cxn modelId="{6635DD00-E8FE-4D6C-893D-6BA0DEBA3328}" type="presOf" srcId="{B6E0A33C-945C-4182-8BDD-143F429DB44A}" destId="{A0F5D903-B3E5-42A8-AF88-F76845A333BE}" srcOrd="0" destOrd="0" presId="urn:microsoft.com/office/officeart/2005/8/layout/process5"/>
    <dgm:cxn modelId="{7C1F300E-137C-4E3B-B872-F4BC32C43C3D}" type="presOf" srcId="{C3327E98-1E10-4206-B57E-F81244DDD533}" destId="{67A1F69E-C926-4175-8EF0-EC9E8AFA4B46}" srcOrd="0" destOrd="0" presId="urn:microsoft.com/office/officeart/2005/8/layout/process5"/>
    <dgm:cxn modelId="{288BE81A-3E93-4B46-80C7-E6DDF19F80C2}" type="presOf" srcId="{76EC814A-35FA-41ED-B10A-236B26825BA7}" destId="{13B78F93-9E80-4755-A323-9689D8DECC57}" srcOrd="1" destOrd="0" presId="urn:microsoft.com/office/officeart/2005/8/layout/process5"/>
    <dgm:cxn modelId="{479EAB34-DD3F-4A87-A4A3-4CDC304E8866}" type="presOf" srcId="{4AEA9772-498B-4A7D-8FBC-65C72E5384FE}" destId="{78B8B8C7-C92F-49B8-8D20-06D427A8A2FA}" srcOrd="0" destOrd="0" presId="urn:microsoft.com/office/officeart/2005/8/layout/process5"/>
    <dgm:cxn modelId="{9D75B243-C913-4DB7-AAD5-2838AB44ADC7}" type="presOf" srcId="{0C62EB7E-D4E0-49F5-BBB6-50EB39F6A944}" destId="{25C0E271-EE96-401B-BC0B-7E56E305D9C1}" srcOrd="1" destOrd="0" presId="urn:microsoft.com/office/officeart/2005/8/layout/process5"/>
    <dgm:cxn modelId="{E4E09445-5BCA-4173-9AD7-90C8F526DFE2}" type="presOf" srcId="{47648B2A-33ED-4028-B2F3-B4F524D3762B}" destId="{5138205C-F2A8-496C-8DCF-600DE54D6393}" srcOrd="0" destOrd="0" presId="urn:microsoft.com/office/officeart/2005/8/layout/process5"/>
    <dgm:cxn modelId="{C2A31B8B-E926-4FEE-9050-EB8924456347}" type="presOf" srcId="{76EC814A-35FA-41ED-B10A-236B26825BA7}" destId="{D808AEBB-F837-44E3-A146-4769901CB08D}" srcOrd="0" destOrd="0" presId="urn:microsoft.com/office/officeart/2005/8/layout/process5"/>
    <dgm:cxn modelId="{E00CBB8F-0744-4E6B-95C1-E802B639B1DB}" srcId="{C3327E98-1E10-4206-B57E-F81244DDD533}" destId="{45F05D4F-6A7F-4BA7-940D-874B1B917549}" srcOrd="4" destOrd="0" parTransId="{EE9BDDB5-AB92-4FD3-9B7F-C659B48A0E17}" sibTransId="{2F69F2EB-6FFF-456F-A0F5-2947C5CE39EF}"/>
    <dgm:cxn modelId="{ABA3EB94-8101-4C0C-B06F-83E3418A6B13}" type="presOf" srcId="{9B5ED3AA-8E83-460F-B86F-44104E144176}" destId="{6C154956-750C-4CBF-BB94-422A3BEF206B}" srcOrd="0" destOrd="0" presId="urn:microsoft.com/office/officeart/2005/8/layout/process5"/>
    <dgm:cxn modelId="{C174E799-4C5B-44F9-818F-516E94FB6B1F}" type="presOf" srcId="{D1B6DC8B-AABB-428C-BA6F-DF069B929066}" destId="{05F2F4A8-DCB8-4DEF-AC3F-2211663DBAB6}" srcOrd="0" destOrd="0" presId="urn:microsoft.com/office/officeart/2005/8/layout/process5"/>
    <dgm:cxn modelId="{A95F06A7-F804-4132-957F-5832CF2EE004}" srcId="{C3327E98-1E10-4206-B57E-F81244DDD533}" destId="{47648B2A-33ED-4028-B2F3-B4F524D3762B}" srcOrd="0" destOrd="0" parTransId="{D64B3BA1-266D-481E-B80B-3DF7FD909DF0}" sibTransId="{76EC814A-35FA-41ED-B10A-236B26825BA7}"/>
    <dgm:cxn modelId="{A8126AA7-123E-4DEA-B681-C550BDDB8D98}" type="presOf" srcId="{D1B6DC8B-AABB-428C-BA6F-DF069B929066}" destId="{E2C657F6-1940-4324-875D-FF2FE954D413}" srcOrd="1" destOrd="0" presId="urn:microsoft.com/office/officeart/2005/8/layout/process5"/>
    <dgm:cxn modelId="{5FCD7FB6-D736-4581-AD08-E8F35A843627}" srcId="{C3327E98-1E10-4206-B57E-F81244DDD533}" destId="{4AEA9772-498B-4A7D-8FBC-65C72E5384FE}" srcOrd="3" destOrd="0" parTransId="{06D8DAA3-4439-4E9F-A039-E909B9F94479}" sibTransId="{0C62EB7E-D4E0-49F5-BBB6-50EB39F6A944}"/>
    <dgm:cxn modelId="{DC8754B7-DCE5-4767-ACEF-E999F750C368}" srcId="{C3327E98-1E10-4206-B57E-F81244DDD533}" destId="{121F74F1-FDD4-4EA8-A5BE-6B67F4871C5A}" srcOrd="1" destOrd="0" parTransId="{10B33A64-CE0E-4D57-A46F-A3C1B642720B}" sibTransId="{D1B6DC8B-AABB-428C-BA6F-DF069B929066}"/>
    <dgm:cxn modelId="{20F0D7D3-E216-4DF3-93AB-34D774B115D5}" type="presOf" srcId="{121F74F1-FDD4-4EA8-A5BE-6B67F4871C5A}" destId="{6D0BBEBF-42DC-4E79-A91E-A668B3BA1989}" srcOrd="0" destOrd="0" presId="urn:microsoft.com/office/officeart/2005/8/layout/process5"/>
    <dgm:cxn modelId="{396A80D6-17D5-4D69-9D59-445694BF0D8E}" srcId="{C3327E98-1E10-4206-B57E-F81244DDD533}" destId="{B6E0A33C-945C-4182-8BDD-143F429DB44A}" srcOrd="2" destOrd="0" parTransId="{B5331A6F-01D6-4644-B888-4B5645F13CE6}" sibTransId="{9B5ED3AA-8E83-460F-B86F-44104E144176}"/>
    <dgm:cxn modelId="{4ADFD2EC-DE82-4D86-91FF-1EB34A59F4D4}" type="presOf" srcId="{0C62EB7E-D4E0-49F5-BBB6-50EB39F6A944}" destId="{11F11881-67C4-464B-B2A0-7F15A4CA74F3}" srcOrd="0" destOrd="0" presId="urn:microsoft.com/office/officeart/2005/8/layout/process5"/>
    <dgm:cxn modelId="{BE0DB7F1-FF70-4AD2-9A17-9B5C28F622D9}" type="presOf" srcId="{9B5ED3AA-8E83-460F-B86F-44104E144176}" destId="{687127F3-6656-4F8F-8088-466EFD2A454B}" srcOrd="1" destOrd="0" presId="urn:microsoft.com/office/officeart/2005/8/layout/process5"/>
    <dgm:cxn modelId="{A8314DF8-7F05-43FC-8881-0A18B07A06CF}" type="presOf" srcId="{45F05D4F-6A7F-4BA7-940D-874B1B917549}" destId="{18343954-0F46-49EC-800A-08714300477C}" srcOrd="0" destOrd="0" presId="urn:microsoft.com/office/officeart/2005/8/layout/process5"/>
    <dgm:cxn modelId="{5FEB34DD-FAAB-44C1-A13E-DC169E3C3C24}" type="presParOf" srcId="{67A1F69E-C926-4175-8EF0-EC9E8AFA4B46}" destId="{5138205C-F2A8-496C-8DCF-600DE54D6393}" srcOrd="0" destOrd="0" presId="urn:microsoft.com/office/officeart/2005/8/layout/process5"/>
    <dgm:cxn modelId="{37889829-4005-4EDC-95C5-F3BC901A28A3}" type="presParOf" srcId="{67A1F69E-C926-4175-8EF0-EC9E8AFA4B46}" destId="{D808AEBB-F837-44E3-A146-4769901CB08D}" srcOrd="1" destOrd="0" presId="urn:microsoft.com/office/officeart/2005/8/layout/process5"/>
    <dgm:cxn modelId="{89E35306-6100-4C83-B5E7-482700789DCB}" type="presParOf" srcId="{D808AEBB-F837-44E3-A146-4769901CB08D}" destId="{13B78F93-9E80-4755-A323-9689D8DECC57}" srcOrd="0" destOrd="0" presId="urn:microsoft.com/office/officeart/2005/8/layout/process5"/>
    <dgm:cxn modelId="{2DE5437A-0DDF-47A2-B878-DC9BDE4570DE}" type="presParOf" srcId="{67A1F69E-C926-4175-8EF0-EC9E8AFA4B46}" destId="{6D0BBEBF-42DC-4E79-A91E-A668B3BA1989}" srcOrd="2" destOrd="0" presId="urn:microsoft.com/office/officeart/2005/8/layout/process5"/>
    <dgm:cxn modelId="{D412D206-4EBF-419D-958B-257D2349CBD9}" type="presParOf" srcId="{67A1F69E-C926-4175-8EF0-EC9E8AFA4B46}" destId="{05F2F4A8-DCB8-4DEF-AC3F-2211663DBAB6}" srcOrd="3" destOrd="0" presId="urn:microsoft.com/office/officeart/2005/8/layout/process5"/>
    <dgm:cxn modelId="{2AC1C02F-C2BA-4DE6-B65D-0CD76D4CC4FC}" type="presParOf" srcId="{05F2F4A8-DCB8-4DEF-AC3F-2211663DBAB6}" destId="{E2C657F6-1940-4324-875D-FF2FE954D413}" srcOrd="0" destOrd="0" presId="urn:microsoft.com/office/officeart/2005/8/layout/process5"/>
    <dgm:cxn modelId="{7F975A81-ABEF-49A4-999D-875EA53A535B}" type="presParOf" srcId="{67A1F69E-C926-4175-8EF0-EC9E8AFA4B46}" destId="{A0F5D903-B3E5-42A8-AF88-F76845A333BE}" srcOrd="4" destOrd="0" presId="urn:microsoft.com/office/officeart/2005/8/layout/process5"/>
    <dgm:cxn modelId="{CE5D4424-64C0-4339-9C59-C2C77030BCA9}" type="presParOf" srcId="{67A1F69E-C926-4175-8EF0-EC9E8AFA4B46}" destId="{6C154956-750C-4CBF-BB94-422A3BEF206B}" srcOrd="5" destOrd="0" presId="urn:microsoft.com/office/officeart/2005/8/layout/process5"/>
    <dgm:cxn modelId="{7D9A8430-118A-4D77-AFA3-871557561C96}" type="presParOf" srcId="{6C154956-750C-4CBF-BB94-422A3BEF206B}" destId="{687127F3-6656-4F8F-8088-466EFD2A454B}" srcOrd="0" destOrd="0" presId="urn:microsoft.com/office/officeart/2005/8/layout/process5"/>
    <dgm:cxn modelId="{309F3A6E-55F3-4AEA-A7B2-37A5A3597735}" type="presParOf" srcId="{67A1F69E-C926-4175-8EF0-EC9E8AFA4B46}" destId="{78B8B8C7-C92F-49B8-8D20-06D427A8A2FA}" srcOrd="6" destOrd="0" presId="urn:microsoft.com/office/officeart/2005/8/layout/process5"/>
    <dgm:cxn modelId="{5DE5CB56-69D6-4316-96A0-77EA983ECC55}" type="presParOf" srcId="{67A1F69E-C926-4175-8EF0-EC9E8AFA4B46}" destId="{11F11881-67C4-464B-B2A0-7F15A4CA74F3}" srcOrd="7" destOrd="0" presId="urn:microsoft.com/office/officeart/2005/8/layout/process5"/>
    <dgm:cxn modelId="{86E2BF62-7D93-4D56-9FFD-20628B5256BA}" type="presParOf" srcId="{11F11881-67C4-464B-B2A0-7F15A4CA74F3}" destId="{25C0E271-EE96-401B-BC0B-7E56E305D9C1}" srcOrd="0" destOrd="0" presId="urn:microsoft.com/office/officeart/2005/8/layout/process5"/>
    <dgm:cxn modelId="{B44DADAA-320B-4550-AA54-176DFA4216AD}"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2538847" y="1669474"/>
          <a:ext cx="2045969" cy="204596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Black" pitchFamily="34" charset="0"/>
            </a:rPr>
            <a:t>Wisdom</a:t>
          </a:r>
        </a:p>
      </dsp:txBody>
      <dsp:txXfrm>
        <a:off x="2950178" y="2148732"/>
        <a:ext cx="1223307" cy="1051671"/>
      </dsp:txXfrm>
    </dsp:sp>
    <dsp:sp modelId="{93300324-D62F-4E58-B882-734182BDB462}">
      <dsp:nvSpPr>
        <dsp:cNvPr id="0" name=""/>
        <dsp:cNvSpPr/>
      </dsp:nvSpPr>
      <dsp:spPr>
        <a:xfrm>
          <a:off x="1352965" y="1190382"/>
          <a:ext cx="1487978" cy="1487978"/>
        </a:xfrm>
        <a:prstGeom prst="gear6">
          <a:avLst/>
        </a:prstGeom>
        <a:solidFill>
          <a:schemeClr val="accent4">
            <a:hueOff val="5197846"/>
            <a:satOff val="-23984"/>
            <a:lumOff val="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itchFamily="34" charset="0"/>
            </a:rPr>
            <a:t>Truth</a:t>
          </a:r>
          <a:r>
            <a:rPr lang="en-US" sz="1400" kern="1200" dirty="0"/>
            <a:t> </a:t>
          </a:r>
        </a:p>
      </dsp:txBody>
      <dsp:txXfrm>
        <a:off x="1727568" y="1567249"/>
        <a:ext cx="738772" cy="734244"/>
      </dsp:txXfrm>
    </dsp:sp>
    <dsp:sp modelId="{59EDF28D-6C67-49D0-B5A1-DE5C3CBA2292}">
      <dsp:nvSpPr>
        <dsp:cNvPr id="0" name=""/>
        <dsp:cNvSpPr/>
      </dsp:nvSpPr>
      <dsp:spPr>
        <a:xfrm rot="20700000">
          <a:off x="163829" y="479393"/>
          <a:ext cx="1457914" cy="1457914"/>
        </a:xfrm>
        <a:prstGeom prst="gear6">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Black" pitchFamily="34" charset="0"/>
            </a:rPr>
            <a:t>Servic</a:t>
          </a:r>
          <a:r>
            <a:rPr lang="en-US" sz="1400" kern="1200">
              <a:latin typeface="Arial Black" pitchFamily="34" charset="0"/>
            </a:rPr>
            <a:t>e</a:t>
          </a:r>
          <a:r>
            <a:rPr lang="en-US" sz="1400" kern="1200"/>
            <a:t> </a:t>
          </a:r>
        </a:p>
      </dsp:txBody>
      <dsp:txXfrm rot="-20700000">
        <a:off x="483592" y="799157"/>
        <a:ext cx="818387" cy="818387"/>
      </dsp:txXfrm>
    </dsp:sp>
    <dsp:sp modelId="{398423B3-DD54-4226-99D7-017EFC1488DF}">
      <dsp:nvSpPr>
        <dsp:cNvPr id="0" name=""/>
        <dsp:cNvSpPr/>
      </dsp:nvSpPr>
      <dsp:spPr>
        <a:xfrm>
          <a:off x="2380890" y="1368152"/>
          <a:ext cx="2618841" cy="2618841"/>
        </a:xfrm>
        <a:prstGeom prst="circularArrow">
          <a:avLst>
            <a:gd name="adj1" fmla="val 4687"/>
            <a:gd name="adj2" fmla="val 299029"/>
            <a:gd name="adj3" fmla="val 2503820"/>
            <a:gd name="adj4" fmla="val 1588813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089447" y="863184"/>
          <a:ext cx="1902751" cy="1902751"/>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1849154" y="-153472"/>
          <a:ext cx="2051549" cy="2051549"/>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205C-F2A8-496C-8DCF-600DE54D6393}">
      <dsp:nvSpPr>
        <dsp:cNvPr id="0" name=""/>
        <dsp:cNvSpPr/>
      </dsp:nvSpPr>
      <dsp:spPr>
        <a:xfrm>
          <a:off x="162161" y="101766"/>
          <a:ext cx="1081794" cy="87983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60%</a:t>
          </a:r>
        </a:p>
        <a:p>
          <a:pPr marL="0" lvl="0" indent="0" algn="ctr" defTabSz="488950">
            <a:lnSpc>
              <a:spcPct val="90000"/>
            </a:lnSpc>
            <a:spcBef>
              <a:spcPct val="0"/>
            </a:spcBef>
            <a:spcAft>
              <a:spcPct val="35000"/>
            </a:spcAft>
            <a:buNone/>
          </a:pPr>
          <a:r>
            <a:rPr lang="en-US" sz="1100" kern="1200" dirty="0"/>
            <a:t>CORE SUBJECT</a:t>
          </a:r>
        </a:p>
      </dsp:txBody>
      <dsp:txXfrm>
        <a:off x="187931" y="127536"/>
        <a:ext cx="1030254" cy="828296"/>
      </dsp:txXfrm>
    </dsp:sp>
    <dsp:sp modelId="{D808AEBB-F837-44E3-A146-4769901CB08D}">
      <dsp:nvSpPr>
        <dsp:cNvPr id="0" name=""/>
        <dsp:cNvSpPr/>
      </dsp:nvSpPr>
      <dsp:spPr>
        <a:xfrm>
          <a:off x="1339154" y="407542"/>
          <a:ext cx="229340" cy="26828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339154" y="461199"/>
        <a:ext cx="160538" cy="160971"/>
      </dsp:txXfrm>
    </dsp:sp>
    <dsp:sp modelId="{6D0BBEBF-42DC-4E79-A91E-A668B3BA1989}">
      <dsp:nvSpPr>
        <dsp:cNvPr id="0" name=""/>
        <dsp:cNvSpPr/>
      </dsp:nvSpPr>
      <dsp:spPr>
        <a:xfrm>
          <a:off x="1676674" y="1445"/>
          <a:ext cx="1367410" cy="1080479"/>
        </a:xfrm>
        <a:prstGeom prst="roundRect">
          <a:avLst>
            <a:gd name="adj" fmla="val 10000"/>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20%</a:t>
          </a:r>
        </a:p>
        <a:p>
          <a:pPr marL="0" lvl="0" indent="0" algn="ctr" defTabSz="488950">
            <a:lnSpc>
              <a:spcPct val="90000"/>
            </a:lnSpc>
            <a:spcBef>
              <a:spcPct val="0"/>
            </a:spcBef>
            <a:spcAft>
              <a:spcPct val="35000"/>
            </a:spcAft>
            <a:buNone/>
          </a:pPr>
          <a:r>
            <a:rPr lang="en-US" sz="1100" b="1" kern="1200" dirty="0">
              <a:solidFill>
                <a:schemeClr val="tx1"/>
              </a:solidFill>
            </a:rPr>
            <a:t>HORIZONTAL</a:t>
          </a:r>
        </a:p>
        <a:p>
          <a:pPr marL="0" lvl="0" indent="0" algn="ctr" defTabSz="488950">
            <a:lnSpc>
              <a:spcPct val="90000"/>
            </a:lnSpc>
            <a:spcBef>
              <a:spcPct val="0"/>
            </a:spcBef>
            <a:spcAft>
              <a:spcPct val="35000"/>
            </a:spcAft>
            <a:buNone/>
          </a:pPr>
          <a:r>
            <a:rPr lang="en-US" sz="1100" b="1" kern="1200" dirty="0">
              <a:solidFill>
                <a:schemeClr val="tx1"/>
              </a:solidFill>
            </a:rPr>
            <a:t>INTEGRATION</a:t>
          </a:r>
        </a:p>
        <a:p>
          <a:pPr marL="0" lvl="0" indent="0" algn="ctr" defTabSz="488950">
            <a:lnSpc>
              <a:spcPct val="90000"/>
            </a:lnSpc>
            <a:spcBef>
              <a:spcPct val="0"/>
            </a:spcBef>
            <a:spcAft>
              <a:spcPct val="35000"/>
            </a:spcAft>
            <a:buNone/>
          </a:pPr>
          <a:r>
            <a:rPr lang="en-US" sz="1100" b="1" kern="1200" dirty="0">
              <a:solidFill>
                <a:schemeClr val="tx1"/>
              </a:solidFill>
            </a:rPr>
            <a:t>Physiology</a:t>
          </a:r>
        </a:p>
        <a:p>
          <a:pPr marL="0" lvl="0" indent="0" algn="ctr" defTabSz="488950">
            <a:lnSpc>
              <a:spcPct val="90000"/>
            </a:lnSpc>
            <a:spcBef>
              <a:spcPct val="0"/>
            </a:spcBef>
            <a:spcAft>
              <a:spcPct val="35000"/>
            </a:spcAft>
            <a:buNone/>
          </a:pPr>
          <a:r>
            <a:rPr lang="en-US" sz="1100" b="1" kern="1200" dirty="0">
              <a:solidFill>
                <a:schemeClr val="tx1"/>
              </a:solidFill>
            </a:rPr>
            <a:t>biochemistry</a:t>
          </a:r>
          <a:r>
            <a:rPr lang="en-US" sz="1050" b="1" kern="1200" dirty="0">
              <a:solidFill>
                <a:schemeClr val="tx1"/>
              </a:solidFill>
            </a:rPr>
            <a:t> </a:t>
          </a:r>
        </a:p>
      </dsp:txBody>
      <dsp:txXfrm>
        <a:off x="1708320" y="33091"/>
        <a:ext cx="1304118" cy="1017187"/>
      </dsp:txXfrm>
    </dsp:sp>
    <dsp:sp modelId="{05F2F4A8-DCB8-4DEF-AC3F-2211663DBAB6}">
      <dsp:nvSpPr>
        <dsp:cNvPr id="0" name=""/>
        <dsp:cNvSpPr/>
      </dsp:nvSpPr>
      <dsp:spPr>
        <a:xfrm rot="5079177">
          <a:off x="2309856" y="1169861"/>
          <a:ext cx="243745" cy="268285"/>
        </a:xfrm>
        <a:prstGeom prst="rightArrow">
          <a:avLst>
            <a:gd name="adj1" fmla="val 60000"/>
            <a:gd name="adj2" fmla="val 50000"/>
          </a:avLst>
        </a:prstGeom>
        <a:solidFill>
          <a:schemeClr val="accent4">
            <a:hueOff val="3465231"/>
            <a:satOff val="-15989"/>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347835" y="1182291"/>
        <a:ext cx="160971" cy="170622"/>
      </dsp:txXfrm>
    </dsp:sp>
    <dsp:sp modelId="{A0F5D903-B3E5-42A8-AF88-F76845A333BE}">
      <dsp:nvSpPr>
        <dsp:cNvPr id="0" name=""/>
        <dsp:cNvSpPr/>
      </dsp:nvSpPr>
      <dsp:spPr>
        <a:xfrm>
          <a:off x="1962289" y="1539820"/>
          <a:ext cx="1081794" cy="1055321"/>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8%</a:t>
          </a:r>
        </a:p>
        <a:p>
          <a:pPr marL="0" lvl="0" indent="0" algn="ctr" defTabSz="533400">
            <a:lnSpc>
              <a:spcPct val="90000"/>
            </a:lnSpc>
            <a:spcBef>
              <a:spcPct val="0"/>
            </a:spcBef>
            <a:spcAft>
              <a:spcPct val="35000"/>
            </a:spcAft>
            <a:buNone/>
          </a:pPr>
          <a:r>
            <a:rPr lang="en-US" sz="1200" b="1" kern="1200" dirty="0">
              <a:solidFill>
                <a:schemeClr val="tx1"/>
              </a:solidFill>
            </a:rPr>
            <a:t>VERTICAL INTEGRATION</a:t>
          </a:r>
        </a:p>
        <a:p>
          <a:pPr marL="0" lvl="0" indent="0" algn="ctr" defTabSz="533400">
            <a:lnSpc>
              <a:spcPct val="90000"/>
            </a:lnSpc>
            <a:spcBef>
              <a:spcPct val="0"/>
            </a:spcBef>
            <a:spcAft>
              <a:spcPct val="35000"/>
            </a:spcAft>
            <a:buNone/>
          </a:pPr>
          <a:r>
            <a:rPr lang="en-US" sz="1200" b="1" kern="1200" dirty="0">
              <a:solidFill>
                <a:schemeClr val="tx1"/>
              </a:solidFill>
            </a:rPr>
            <a:t>Pathology</a:t>
          </a:r>
        </a:p>
        <a:p>
          <a:pPr marL="0" lvl="0" indent="0" algn="ctr" defTabSz="533400">
            <a:lnSpc>
              <a:spcPct val="90000"/>
            </a:lnSpc>
            <a:spcBef>
              <a:spcPct val="0"/>
            </a:spcBef>
            <a:spcAft>
              <a:spcPct val="35000"/>
            </a:spcAft>
            <a:buNone/>
          </a:pPr>
          <a:r>
            <a:rPr lang="en-US" sz="1200" b="1" kern="1200" dirty="0">
              <a:solidFill>
                <a:schemeClr val="tx1"/>
              </a:solidFill>
            </a:rPr>
            <a:t>pharmacolog</a:t>
          </a:r>
          <a:r>
            <a:rPr lang="en-US" sz="1000" b="1" kern="1200" dirty="0">
              <a:solidFill>
                <a:schemeClr val="tx1"/>
              </a:solidFill>
            </a:rPr>
            <a:t>y</a:t>
          </a:r>
        </a:p>
      </dsp:txBody>
      <dsp:txXfrm>
        <a:off x="1993198" y="1570729"/>
        <a:ext cx="1019976" cy="993503"/>
      </dsp:txXfrm>
    </dsp:sp>
    <dsp:sp modelId="{6C154956-750C-4CBF-BB94-422A3BEF206B}">
      <dsp:nvSpPr>
        <dsp:cNvPr id="0" name=""/>
        <dsp:cNvSpPr/>
      </dsp:nvSpPr>
      <dsp:spPr>
        <a:xfrm rot="10800000">
          <a:off x="1637751" y="1933338"/>
          <a:ext cx="229340" cy="268285"/>
        </a:xfrm>
        <a:prstGeom prst="rightArrow">
          <a:avLst>
            <a:gd name="adj1" fmla="val 60000"/>
            <a:gd name="adj2" fmla="val 50000"/>
          </a:avLst>
        </a:prstGeom>
        <a:solidFill>
          <a:schemeClr val="accent4">
            <a:hueOff val="6930461"/>
            <a:satOff val="-3197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706553" y="1986995"/>
        <a:ext cx="160538" cy="160971"/>
      </dsp:txXfrm>
    </dsp:sp>
    <dsp:sp modelId="{78B8B8C7-C92F-49B8-8D20-06D427A8A2FA}">
      <dsp:nvSpPr>
        <dsp:cNvPr id="0" name=""/>
        <dsp:cNvSpPr/>
      </dsp:nvSpPr>
      <dsp:spPr>
        <a:xfrm>
          <a:off x="447776" y="1514642"/>
          <a:ext cx="1081794" cy="1105676"/>
        </a:xfrm>
        <a:prstGeom prst="roundRect">
          <a:avLst>
            <a:gd name="adj" fmla="val 10000"/>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7%</a:t>
          </a:r>
        </a:p>
        <a:p>
          <a:pPr marL="0" lvl="0" indent="0" algn="ctr" defTabSz="488950">
            <a:lnSpc>
              <a:spcPct val="90000"/>
            </a:lnSpc>
            <a:spcBef>
              <a:spcPct val="0"/>
            </a:spcBef>
            <a:spcAft>
              <a:spcPct val="35000"/>
            </a:spcAft>
            <a:buNone/>
          </a:pPr>
          <a:r>
            <a:rPr lang="en-US" sz="1100" b="1" kern="1200" dirty="0">
              <a:solidFill>
                <a:schemeClr val="tx1"/>
              </a:solidFill>
            </a:rPr>
            <a:t>VERTICAL INTEGRATION</a:t>
          </a:r>
        </a:p>
        <a:p>
          <a:pPr marL="0" lvl="0" indent="0" algn="ctr" defTabSz="488950">
            <a:lnSpc>
              <a:spcPct val="90000"/>
            </a:lnSpc>
            <a:spcBef>
              <a:spcPct val="0"/>
            </a:spcBef>
            <a:spcAft>
              <a:spcPct val="35000"/>
            </a:spcAft>
            <a:buNone/>
          </a:pPr>
          <a:r>
            <a:rPr lang="en-US" sz="1100" b="1" kern="1200" dirty="0">
              <a:solidFill>
                <a:schemeClr val="tx1"/>
              </a:solidFill>
            </a:rPr>
            <a:t>Clinical integration </a:t>
          </a:r>
        </a:p>
      </dsp:txBody>
      <dsp:txXfrm>
        <a:off x="479461" y="1546327"/>
        <a:ext cx="1018424" cy="1042306"/>
      </dsp:txXfrm>
    </dsp:sp>
    <dsp:sp modelId="{11F11881-67C4-464B-B2A0-7F15A4CA74F3}">
      <dsp:nvSpPr>
        <dsp:cNvPr id="0" name=""/>
        <dsp:cNvSpPr/>
      </dsp:nvSpPr>
      <dsp:spPr>
        <a:xfrm rot="5400000">
          <a:off x="874004" y="2696044"/>
          <a:ext cx="229340" cy="268285"/>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908189" y="2715516"/>
        <a:ext cx="160971" cy="160538"/>
      </dsp:txXfrm>
    </dsp:sp>
    <dsp:sp modelId="{18343954-0F46-49EC-800A-08714300477C}">
      <dsp:nvSpPr>
        <dsp:cNvPr id="0" name=""/>
        <dsp:cNvSpPr/>
      </dsp:nvSpPr>
      <dsp:spPr>
        <a:xfrm>
          <a:off x="447776" y="3053037"/>
          <a:ext cx="1081794" cy="1346068"/>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tx1"/>
              </a:solidFill>
            </a:rPr>
            <a:t>5%</a:t>
          </a:r>
        </a:p>
        <a:p>
          <a:pPr marL="0" lvl="0" indent="0" algn="ctr" defTabSz="466725">
            <a:lnSpc>
              <a:spcPct val="90000"/>
            </a:lnSpc>
            <a:spcBef>
              <a:spcPct val="0"/>
            </a:spcBef>
            <a:spcAft>
              <a:spcPct val="35000"/>
            </a:spcAft>
            <a:buNone/>
          </a:pPr>
          <a:r>
            <a:rPr lang="en-US" sz="1050" b="1" kern="1200" dirty="0">
              <a:solidFill>
                <a:schemeClr val="tx1"/>
              </a:solidFill>
            </a:rPr>
            <a:t>VERTICAL INTEGRATION</a:t>
          </a:r>
        </a:p>
        <a:p>
          <a:pPr marL="0" lvl="0" indent="0" algn="ctr" defTabSz="466725">
            <a:lnSpc>
              <a:spcPct val="90000"/>
            </a:lnSpc>
            <a:spcBef>
              <a:spcPct val="0"/>
            </a:spcBef>
            <a:spcAft>
              <a:spcPct val="35000"/>
            </a:spcAft>
            <a:buNone/>
          </a:pPr>
          <a:r>
            <a:rPr lang="en-US" sz="1050" b="1" kern="1200" dirty="0">
              <a:solidFill>
                <a:schemeClr val="tx1"/>
              </a:solidFill>
            </a:rPr>
            <a:t>Research, professionalism</a:t>
          </a:r>
        </a:p>
        <a:p>
          <a:pPr marL="0" lvl="0" indent="0" algn="ctr" defTabSz="466725">
            <a:lnSpc>
              <a:spcPct val="90000"/>
            </a:lnSpc>
            <a:spcBef>
              <a:spcPct val="0"/>
            </a:spcBef>
            <a:spcAft>
              <a:spcPct val="35000"/>
            </a:spcAft>
            <a:buNone/>
          </a:pPr>
          <a:r>
            <a:rPr lang="en-US" sz="1050" b="1" kern="1200" dirty="0">
              <a:solidFill>
                <a:schemeClr val="tx1"/>
              </a:solidFill>
            </a:rPr>
            <a:t>Ethics </a:t>
          </a:r>
        </a:p>
        <a:p>
          <a:pPr marL="0" lvl="0" indent="0" algn="ctr" defTabSz="466725">
            <a:lnSpc>
              <a:spcPct val="90000"/>
            </a:lnSpc>
            <a:spcBef>
              <a:spcPct val="0"/>
            </a:spcBef>
            <a:spcAft>
              <a:spcPct val="35000"/>
            </a:spcAft>
            <a:buNone/>
          </a:pPr>
          <a:r>
            <a:rPr lang="en-US" sz="1050" b="1" kern="1200" dirty="0">
              <a:solidFill>
                <a:schemeClr val="tx1"/>
              </a:solidFill>
            </a:rPr>
            <a:t>Digital library</a:t>
          </a:r>
        </a:p>
        <a:p>
          <a:pPr marL="0" lvl="0" indent="0" algn="ctr" defTabSz="466725">
            <a:lnSpc>
              <a:spcPct val="90000"/>
            </a:lnSpc>
            <a:spcBef>
              <a:spcPct val="0"/>
            </a:spcBef>
            <a:spcAft>
              <a:spcPct val="35000"/>
            </a:spcAft>
            <a:buNone/>
          </a:pPr>
          <a:r>
            <a:rPr lang="en-US" sz="900" b="1" kern="1200" dirty="0">
              <a:solidFill>
                <a:schemeClr val="tx1"/>
              </a:solidFill>
            </a:rPr>
            <a:t> </a:t>
          </a:r>
        </a:p>
      </dsp:txBody>
      <dsp:txXfrm>
        <a:off x="479461" y="3084722"/>
        <a:ext cx="1018424" cy="1282698"/>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E1737-4CC3-4116-BA15-8B841C08DC85}" type="datetimeFigureOut">
              <a:rPr lang="en-US" smtClean="0"/>
              <a:pPr/>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C00D2-9E3E-4A86-A4E1-85A096A5753A}" type="slidenum">
              <a:rPr lang="en-US" smtClean="0"/>
              <a:pPr/>
              <a:t>‹#›</a:t>
            </a:fld>
            <a:endParaRPr lang="en-US"/>
          </a:p>
        </p:txBody>
      </p:sp>
    </p:spTree>
    <p:extLst>
      <p:ext uri="{BB962C8B-B14F-4D97-AF65-F5344CB8AC3E}">
        <p14:creationId xmlns:p14="http://schemas.microsoft.com/office/powerpoint/2010/main" val="375231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62365-84F5-4DF1-934D-A6927731EA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882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C6D7E9-C180-4EDF-95EA-BCB2E92789D4}" type="slidenum">
              <a:rPr lang="en-US">
                <a:latin typeface="Tahoma" panose="020B0604030504040204" pitchFamily="34" charset="0"/>
              </a:rPr>
              <a:pPr>
                <a:spcBef>
                  <a:spcPct val="0"/>
                </a:spcBef>
              </a:pPr>
              <a:t>28</a:t>
            </a:fld>
            <a:endParaRPr lang="en-US">
              <a:latin typeface="Tahoma" panose="020B0604030504040204" pitchFamily="34" charset="0"/>
            </a:endParaRPr>
          </a:p>
        </p:txBody>
      </p:sp>
    </p:spTree>
    <p:extLst>
      <p:ext uri="{BB962C8B-B14F-4D97-AF65-F5344CB8AC3E}">
        <p14:creationId xmlns:p14="http://schemas.microsoft.com/office/powerpoint/2010/main" val="107543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8D76C8-0829-4A2F-B103-02A35B137A96}"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50B98-4F5B-46CE-9645-5739CE778252}" type="slidenum">
              <a:rPr lang="en-US" smtClean="0"/>
              <a:pPr/>
              <a:t>‹#›</a:t>
            </a:fld>
            <a:endParaRPr lang="en-US"/>
          </a:p>
        </p:txBody>
      </p:sp>
    </p:spTree>
    <p:extLst>
      <p:ext uri="{BB962C8B-B14F-4D97-AF65-F5344CB8AC3E}">
        <p14:creationId xmlns:p14="http://schemas.microsoft.com/office/powerpoint/2010/main" val="299411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D76C8-0829-4A2F-B103-02A35B137A96}"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50B98-4F5B-46CE-9645-5739CE778252}" type="slidenum">
              <a:rPr lang="en-US" smtClean="0"/>
              <a:pPr/>
              <a:t>‹#›</a:t>
            </a:fld>
            <a:endParaRPr lang="en-US"/>
          </a:p>
        </p:txBody>
      </p:sp>
    </p:spTree>
    <p:extLst>
      <p:ext uri="{BB962C8B-B14F-4D97-AF65-F5344CB8AC3E}">
        <p14:creationId xmlns:p14="http://schemas.microsoft.com/office/powerpoint/2010/main" val="24774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D76C8-0829-4A2F-B103-02A35B137A96}"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50B98-4F5B-46CE-9645-5739CE778252}" type="slidenum">
              <a:rPr lang="en-US" smtClean="0"/>
              <a:pPr/>
              <a:t>‹#›</a:t>
            </a:fld>
            <a:endParaRPr lang="en-US"/>
          </a:p>
        </p:txBody>
      </p:sp>
    </p:spTree>
    <p:extLst>
      <p:ext uri="{BB962C8B-B14F-4D97-AF65-F5344CB8AC3E}">
        <p14:creationId xmlns:p14="http://schemas.microsoft.com/office/powerpoint/2010/main" val="11168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D76C8-0829-4A2F-B103-02A35B137A96}"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50B98-4F5B-46CE-9645-5739CE778252}" type="slidenum">
              <a:rPr lang="en-US" smtClean="0"/>
              <a:pPr/>
              <a:t>‹#›</a:t>
            </a:fld>
            <a:endParaRPr lang="en-US"/>
          </a:p>
        </p:txBody>
      </p:sp>
    </p:spTree>
    <p:extLst>
      <p:ext uri="{BB962C8B-B14F-4D97-AF65-F5344CB8AC3E}">
        <p14:creationId xmlns:p14="http://schemas.microsoft.com/office/powerpoint/2010/main" val="309253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6254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8D76C8-0829-4A2F-B103-02A35B137A96}"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50B98-4F5B-46CE-9645-5739CE778252}" type="slidenum">
              <a:rPr lang="en-US" smtClean="0"/>
              <a:pPr/>
              <a:t>‹#›</a:t>
            </a:fld>
            <a:endParaRPr lang="en-US"/>
          </a:p>
        </p:txBody>
      </p:sp>
    </p:spTree>
    <p:extLst>
      <p:ext uri="{BB962C8B-B14F-4D97-AF65-F5344CB8AC3E}">
        <p14:creationId xmlns:p14="http://schemas.microsoft.com/office/powerpoint/2010/main" val="159596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8D76C8-0829-4A2F-B103-02A35B137A96}"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50B98-4F5B-46CE-9645-5739CE778252}" type="slidenum">
              <a:rPr lang="en-US" smtClean="0"/>
              <a:pPr/>
              <a:t>‹#›</a:t>
            </a:fld>
            <a:endParaRPr lang="en-US"/>
          </a:p>
        </p:txBody>
      </p:sp>
    </p:spTree>
    <p:extLst>
      <p:ext uri="{BB962C8B-B14F-4D97-AF65-F5344CB8AC3E}">
        <p14:creationId xmlns:p14="http://schemas.microsoft.com/office/powerpoint/2010/main" val="226548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8D76C8-0829-4A2F-B103-02A35B137A96}" type="datetimeFigureOut">
              <a:rPr lang="en-US" smtClean="0"/>
              <a:pPr/>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650B98-4F5B-46CE-9645-5739CE778252}" type="slidenum">
              <a:rPr lang="en-US" smtClean="0"/>
              <a:pPr/>
              <a:t>‹#›</a:t>
            </a:fld>
            <a:endParaRPr lang="en-US"/>
          </a:p>
        </p:txBody>
      </p:sp>
    </p:spTree>
    <p:extLst>
      <p:ext uri="{BB962C8B-B14F-4D97-AF65-F5344CB8AC3E}">
        <p14:creationId xmlns:p14="http://schemas.microsoft.com/office/powerpoint/2010/main" val="290800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8D76C8-0829-4A2F-B103-02A35B137A96}" type="datetimeFigureOut">
              <a:rPr lang="en-US" smtClean="0"/>
              <a:pPr/>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650B98-4F5B-46CE-9645-5739CE778252}" type="slidenum">
              <a:rPr lang="en-US" smtClean="0"/>
              <a:pPr/>
              <a:t>‹#›</a:t>
            </a:fld>
            <a:endParaRPr lang="en-US"/>
          </a:p>
        </p:txBody>
      </p:sp>
    </p:spTree>
    <p:extLst>
      <p:ext uri="{BB962C8B-B14F-4D97-AF65-F5344CB8AC3E}">
        <p14:creationId xmlns:p14="http://schemas.microsoft.com/office/powerpoint/2010/main" val="337974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D76C8-0829-4A2F-B103-02A35B137A96}"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650B98-4F5B-46CE-9645-5739CE778252}" type="slidenum">
              <a:rPr lang="en-US" smtClean="0"/>
              <a:pPr/>
              <a:t>‹#›</a:t>
            </a:fld>
            <a:endParaRPr lang="en-US"/>
          </a:p>
        </p:txBody>
      </p:sp>
    </p:spTree>
    <p:extLst>
      <p:ext uri="{BB962C8B-B14F-4D97-AF65-F5344CB8AC3E}">
        <p14:creationId xmlns:p14="http://schemas.microsoft.com/office/powerpoint/2010/main" val="418449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8D76C8-0829-4A2F-B103-02A35B137A96}"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50B98-4F5B-46CE-9645-5739CE778252}" type="slidenum">
              <a:rPr lang="en-US" smtClean="0"/>
              <a:pPr/>
              <a:t>‹#›</a:t>
            </a:fld>
            <a:endParaRPr lang="en-US"/>
          </a:p>
        </p:txBody>
      </p:sp>
    </p:spTree>
    <p:extLst>
      <p:ext uri="{BB962C8B-B14F-4D97-AF65-F5344CB8AC3E}">
        <p14:creationId xmlns:p14="http://schemas.microsoft.com/office/powerpoint/2010/main" val="159214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8D76C8-0829-4A2F-B103-02A35B137A96}"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50B98-4F5B-46CE-9645-5739CE778252}" type="slidenum">
              <a:rPr lang="en-US" smtClean="0"/>
              <a:pPr/>
              <a:t>‹#›</a:t>
            </a:fld>
            <a:endParaRPr lang="en-US"/>
          </a:p>
        </p:txBody>
      </p:sp>
    </p:spTree>
    <p:extLst>
      <p:ext uri="{BB962C8B-B14F-4D97-AF65-F5344CB8AC3E}">
        <p14:creationId xmlns:p14="http://schemas.microsoft.com/office/powerpoint/2010/main" val="137440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D76C8-0829-4A2F-B103-02A35B137A96}" type="datetimeFigureOut">
              <a:rPr lang="en-US" smtClean="0"/>
              <a:pPr/>
              <a:t>2/25/2025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50B98-4F5B-46CE-9645-5739CE778252}" type="slidenum">
              <a:rPr lang="en-US" smtClean="0"/>
              <a:pPr/>
              <a:t>‹#›</a:t>
            </a:fld>
            <a:endParaRPr lang="en-US"/>
          </a:p>
        </p:txBody>
      </p:sp>
      <p:sp>
        <p:nvSpPr>
          <p:cNvPr id="11" name="Rectangle 10"/>
          <p:cNvSpPr/>
          <p:nvPr userDrawn="1"/>
        </p:nvSpPr>
        <p:spPr>
          <a:xfrm>
            <a:off x="0" y="-96980"/>
            <a:ext cx="12192000" cy="420541"/>
          </a:xfrm>
          <a:prstGeom prst="rect">
            <a:avLst/>
          </a:prstGeom>
          <a:solidFill>
            <a:srgbClr val="8064A2"/>
          </a:solidFill>
          <a:ln w="25400" cap="flat" cmpd="sng" algn="ctr">
            <a:solidFill>
              <a:srgbClr val="8064A2">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pic>
        <p:nvPicPr>
          <p:cNvPr id="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11427413" y="-41278"/>
            <a:ext cx="769623" cy="77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682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pjmhsonline.com/2017/jan_march/pdf/486.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scene3d>
              <a:camera prst="perspectiveLeft"/>
              <a:lightRig rig="threePt" dir="t"/>
            </a:scene3d>
          </a:bodyPr>
          <a:lstStyle/>
          <a:p>
            <a:r>
              <a:rPr lang="en-US" sz="7200" b="1" dirty="0">
                <a:ln w="22225">
                  <a:solidFill>
                    <a:sysClr val="windowText" lastClr="000000"/>
                  </a:solidFill>
                  <a:prstDash val="solid"/>
                </a:ln>
                <a:solidFill>
                  <a:schemeClr val="accent2">
                    <a:lumMod val="40000"/>
                    <a:lumOff val="60000"/>
                  </a:schemeClr>
                </a:solidFill>
              </a:rPr>
              <a:t>REGIONAL INJURIES</a:t>
            </a:r>
          </a:p>
        </p:txBody>
      </p:sp>
      <p:sp>
        <p:nvSpPr>
          <p:cNvPr id="3" name="Subtitle 2"/>
          <p:cNvSpPr>
            <a:spLocks noGrp="1"/>
          </p:cNvSpPr>
          <p:nvPr>
            <p:ph type="subTitle" idx="1"/>
          </p:nvPr>
        </p:nvSpPr>
        <p:spPr>
          <a:xfrm>
            <a:off x="1524000" y="3602038"/>
            <a:ext cx="9144000" cy="605291"/>
          </a:xfrm>
        </p:spPr>
        <p:txBody>
          <a:bodyPr/>
          <a:lstStyle/>
          <a:p>
            <a:r>
              <a:rPr lang="pt-BR" b="1" dirty="0">
                <a:ln w="22225">
                  <a:solidFill>
                    <a:schemeClr val="accent2"/>
                  </a:solidFill>
                  <a:prstDash val="solid"/>
                </a:ln>
                <a:solidFill>
                  <a:schemeClr val="accent2">
                    <a:lumMod val="40000"/>
                    <a:lumOff val="60000"/>
                  </a:schemeClr>
                </a:solidFill>
              </a:rPr>
              <a:t>                                                                                  Dr Filza ali &amp; Dr Shahida </a:t>
            </a: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033295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82571" y="541538"/>
            <a:ext cx="8652029" cy="1195188"/>
          </a:xfrm>
        </p:spPr>
        <p:txBody>
          <a:bodyPr>
            <a:noAutofit/>
          </a:bodyPr>
          <a:lstStyle/>
          <a:p>
            <a:pPr marL="838200" indent="-838200" algn="ctr">
              <a:defRPr/>
            </a:pPr>
            <a:r>
              <a:rPr lang="en-US" b="1" dirty="0">
                <a:solidFill>
                  <a:srgbClr val="0070C0"/>
                </a:solidFill>
              </a:rPr>
              <a:t>Fissured ( linear), Hairline fracture</a:t>
            </a:r>
          </a:p>
        </p:txBody>
      </p:sp>
      <p:sp>
        <p:nvSpPr>
          <p:cNvPr id="37891" name="Rectangle 3"/>
          <p:cNvSpPr>
            <a:spLocks noGrp="1" noChangeArrowheads="1"/>
          </p:cNvSpPr>
          <p:nvPr>
            <p:ph type="body" idx="1"/>
          </p:nvPr>
        </p:nvSpPr>
        <p:spPr>
          <a:xfrm>
            <a:off x="1047565" y="1981200"/>
            <a:ext cx="9391835" cy="1402935"/>
          </a:xfrm>
        </p:spPr>
        <p:txBody>
          <a:bodyPr>
            <a:normAutofit/>
          </a:bodyPr>
          <a:lstStyle/>
          <a:p>
            <a:pPr marL="461963" indent="-407988" eaLnBrk="1" hangingPunct="1">
              <a:lnSpc>
                <a:spcPct val="90000"/>
              </a:lnSpc>
              <a:buFont typeface="Wingdings" panose="05000000000000000000" pitchFamily="2" charset="2"/>
              <a:buChar char="§"/>
              <a:defRPr/>
            </a:pPr>
            <a:r>
              <a:rPr lang="en-US" sz="3600" dirty="0"/>
              <a:t>This is a linear fracture or crack involving the outer or inner table or both.</a:t>
            </a:r>
          </a:p>
        </p:txBody>
      </p:sp>
      <p:pic>
        <p:nvPicPr>
          <p:cNvPr id="4" name="Picture 2" descr="E:\F.M\Images\reg.injuries\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3475959"/>
            <a:ext cx="3535363" cy="281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E:\F.M\Images\reg.injurie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752" y="3475959"/>
            <a:ext cx="4129088" cy="273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759042" y="1"/>
            <a:ext cx="1684811" cy="228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296039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94" y="0"/>
            <a:ext cx="10515600" cy="1326794"/>
          </a:xfrm>
        </p:spPr>
        <p:txBody>
          <a:bodyPr>
            <a:normAutofit/>
          </a:bodyPr>
          <a:lstStyle/>
          <a:p>
            <a:pPr algn="ctr">
              <a:defRPr/>
            </a:pPr>
            <a:r>
              <a:rPr lang="en-US" sz="5400" b="1" dirty="0" err="1">
                <a:solidFill>
                  <a:srgbClr val="0070C0"/>
                </a:solidFill>
              </a:rPr>
              <a:t>Diastasis</a:t>
            </a:r>
            <a:r>
              <a:rPr lang="en-US" sz="5400" b="1" dirty="0">
                <a:solidFill>
                  <a:srgbClr val="0070C0"/>
                </a:solidFill>
              </a:rPr>
              <a:t> or </a:t>
            </a:r>
            <a:r>
              <a:rPr lang="en-US" sz="5400" b="1" dirty="0" err="1">
                <a:solidFill>
                  <a:srgbClr val="0070C0"/>
                </a:solidFill>
              </a:rPr>
              <a:t>sutural</a:t>
            </a:r>
            <a:r>
              <a:rPr lang="en-US" sz="5400" b="1" dirty="0">
                <a:solidFill>
                  <a:srgbClr val="0070C0"/>
                </a:solidFill>
              </a:rPr>
              <a:t> fracture</a:t>
            </a:r>
          </a:p>
        </p:txBody>
      </p:sp>
      <p:sp>
        <p:nvSpPr>
          <p:cNvPr id="3" name="Content Placeholder 2"/>
          <p:cNvSpPr>
            <a:spLocks noGrp="1"/>
          </p:cNvSpPr>
          <p:nvPr>
            <p:ph idx="1"/>
          </p:nvPr>
        </p:nvSpPr>
        <p:spPr>
          <a:xfrm>
            <a:off x="780296" y="1063872"/>
            <a:ext cx="6803845" cy="3275046"/>
          </a:xfrm>
        </p:spPr>
        <p:txBody>
          <a:bodyPr>
            <a:noAutofit/>
          </a:bodyPr>
          <a:lstStyle/>
          <a:p>
            <a:pPr marL="0" indent="0">
              <a:buNone/>
              <a:defRPr/>
            </a:pPr>
            <a:r>
              <a:rPr lang="en-US" sz="3600" b="1" dirty="0">
                <a:solidFill>
                  <a:srgbClr val="FFC000"/>
                </a:solidFill>
              </a:rPr>
              <a:t> </a:t>
            </a:r>
          </a:p>
          <a:p>
            <a:pPr>
              <a:buFont typeface="Wingdings" panose="05000000000000000000" pitchFamily="2" charset="2"/>
              <a:buNone/>
              <a:defRPr/>
            </a:pPr>
            <a:r>
              <a:rPr lang="en-US" sz="3600" dirty="0"/>
              <a:t>  </a:t>
            </a:r>
            <a:r>
              <a:rPr lang="en-US" dirty="0"/>
              <a:t>In children and young adults a linear fracture may pass into a suture line and causes a diastasis or opening of the weaker suture between bones.</a:t>
            </a:r>
          </a:p>
          <a:p>
            <a:pPr>
              <a:defRPr/>
            </a:pPr>
            <a:r>
              <a:rPr lang="en-US" sz="2400" dirty="0"/>
              <a:t>The most commonly involved suture is </a:t>
            </a:r>
            <a:r>
              <a:rPr lang="en-US" sz="2400" b="1" dirty="0" err="1">
                <a:solidFill>
                  <a:srgbClr val="C00000"/>
                </a:solidFill>
              </a:rPr>
              <a:t>sagittal</a:t>
            </a:r>
            <a:r>
              <a:rPr lang="en-US" sz="2400" dirty="0"/>
              <a:t>.</a:t>
            </a:r>
          </a:p>
          <a:p>
            <a:pPr>
              <a:defRPr/>
            </a:pPr>
            <a:r>
              <a:rPr lang="en-US" sz="2400" dirty="0"/>
              <a:t>Common in </a:t>
            </a:r>
            <a:r>
              <a:rPr lang="en-US" sz="2400" b="1" dirty="0">
                <a:solidFill>
                  <a:srgbClr val="FF0066"/>
                </a:solidFill>
              </a:rPr>
              <a:t>child abuse </a:t>
            </a:r>
            <a:r>
              <a:rPr lang="en-US" b="1" dirty="0">
                <a:solidFill>
                  <a:srgbClr val="FF0066"/>
                </a:solidFill>
              </a:rPr>
              <a:t>syndrome.</a:t>
            </a:r>
            <a:r>
              <a:rPr lang="en-US" dirty="0"/>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7851" y="1063872"/>
            <a:ext cx="3955789" cy="5145741"/>
          </a:xfrm>
          <a:prstGeom prst="rect">
            <a:avLst/>
          </a:prstGeom>
        </p:spPr>
      </p:pic>
      <p:sp>
        <p:nvSpPr>
          <p:cNvPr id="6" name="Rectangle 5"/>
          <p:cNvSpPr/>
          <p:nvPr/>
        </p:nvSpPr>
        <p:spPr>
          <a:xfrm>
            <a:off x="9818914" y="0"/>
            <a:ext cx="1624940" cy="25037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3222776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113198"/>
            <a:ext cx="10515600" cy="1305055"/>
          </a:xfrm>
        </p:spPr>
        <p:txBody>
          <a:bodyPr>
            <a:normAutofit/>
          </a:bodyPr>
          <a:lstStyle/>
          <a:p>
            <a:pPr algn="ctr" eaLnBrk="1" hangingPunct="1">
              <a:defRPr/>
            </a:pPr>
            <a:r>
              <a:rPr lang="en-US" sz="5400" b="1" dirty="0">
                <a:solidFill>
                  <a:srgbClr val="0070C0"/>
                </a:solidFill>
              </a:rPr>
              <a:t>Depressed fracture</a:t>
            </a:r>
          </a:p>
        </p:txBody>
      </p:sp>
      <p:sp>
        <p:nvSpPr>
          <p:cNvPr id="38915" name="Rectangle 3"/>
          <p:cNvSpPr>
            <a:spLocks noGrp="1" noChangeArrowheads="1"/>
          </p:cNvSpPr>
          <p:nvPr>
            <p:ph type="body" idx="1"/>
          </p:nvPr>
        </p:nvSpPr>
        <p:spPr>
          <a:xfrm>
            <a:off x="1006151" y="1194316"/>
            <a:ext cx="8986935" cy="2677887"/>
          </a:xfrm>
        </p:spPr>
        <p:txBody>
          <a:bodyPr>
            <a:normAutofit/>
          </a:bodyPr>
          <a:lstStyle/>
          <a:p>
            <a:pPr marL="457200" indent="-457200" eaLnBrk="1" hangingPunct="1">
              <a:buFont typeface="Wingdings" panose="05000000000000000000" pitchFamily="2" charset="2"/>
              <a:buChar char="§"/>
              <a:defRPr/>
            </a:pPr>
            <a:r>
              <a:rPr lang="en-US" sz="3200" dirty="0"/>
              <a:t>This is caused by a </a:t>
            </a:r>
            <a:r>
              <a:rPr lang="en-US" sz="3200" b="1" dirty="0">
                <a:solidFill>
                  <a:srgbClr val="C00000"/>
                </a:solidFill>
              </a:rPr>
              <a:t>heavy weapon</a:t>
            </a:r>
            <a:r>
              <a:rPr lang="en-US" sz="3200" dirty="0"/>
              <a:t> with a </a:t>
            </a:r>
            <a:r>
              <a:rPr lang="en-US" sz="3200" b="1" dirty="0">
                <a:solidFill>
                  <a:srgbClr val="C00000"/>
                </a:solidFill>
              </a:rPr>
              <a:t>small striking surface</a:t>
            </a:r>
            <a:r>
              <a:rPr lang="en-US" sz="3200" dirty="0"/>
              <a:t>, </a:t>
            </a:r>
            <a:r>
              <a:rPr lang="en-US" sz="3200" dirty="0" err="1"/>
              <a:t>eg</a:t>
            </a:r>
            <a:r>
              <a:rPr lang="en-US" sz="3200" dirty="0"/>
              <a:t>, hammer.</a:t>
            </a:r>
          </a:p>
          <a:p>
            <a:pPr marL="457200" indent="-457200" eaLnBrk="1" hangingPunct="1">
              <a:buFont typeface="Wingdings" panose="05000000000000000000" pitchFamily="2" charset="2"/>
              <a:buChar char="§"/>
              <a:defRPr/>
            </a:pPr>
            <a:r>
              <a:rPr lang="en-US" sz="3200" dirty="0"/>
              <a:t>The fracture bone is driven inward and its shape may indicate the type of the weapon, therefore it is also know as </a:t>
            </a:r>
            <a:r>
              <a:rPr lang="en-US" sz="3200" b="1" dirty="0">
                <a:solidFill>
                  <a:srgbClr val="FF0066"/>
                </a:solidFill>
              </a:rPr>
              <a:t>SIGNATURE FRACTURE.</a:t>
            </a:r>
          </a:p>
          <a:p>
            <a:pPr eaLnBrk="1" hangingPunct="1">
              <a:buFont typeface="Wingdings" panose="05000000000000000000" pitchFamily="2" charset="2"/>
              <a:buNone/>
              <a:defRPr/>
            </a:pPr>
            <a:endParaRPr lang="en-US" sz="3200" b="1" dirty="0">
              <a:solidFill>
                <a:srgbClr val="F0C422"/>
              </a:solidFill>
            </a:endParaRPr>
          </a:p>
        </p:txBody>
      </p:sp>
      <p:pic>
        <p:nvPicPr>
          <p:cNvPr id="4" name="Picture 4" descr="E:\F.M\Images\reg.injuries\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8302" y="3797560"/>
            <a:ext cx="3810000" cy="2667000"/>
          </a:xfrm>
          <a:prstGeom prst="rect">
            <a:avLst/>
          </a:prstGeom>
        </p:spPr>
      </p:pic>
      <p:pic>
        <p:nvPicPr>
          <p:cNvPr id="5" name="Picture 6" descr="E:\F.M\Images\reg.injuries\downloa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253" y="3797561"/>
            <a:ext cx="3886200" cy="265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E:\F.M\Images\reg.injuries\download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6537" y="3722911"/>
            <a:ext cx="3429000" cy="268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802586" y="0"/>
            <a:ext cx="1641268" cy="26125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3798752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38200" y="365125"/>
            <a:ext cx="10515600" cy="1326110"/>
          </a:xfrm>
        </p:spPr>
        <p:txBody>
          <a:bodyPr/>
          <a:lstStyle/>
          <a:p>
            <a:pPr eaLnBrk="1" hangingPunct="1">
              <a:defRPr/>
            </a:pPr>
            <a:r>
              <a:rPr lang="en-US" b="1" dirty="0">
                <a:solidFill>
                  <a:srgbClr val="0070C0"/>
                </a:solidFill>
              </a:rPr>
              <a:t>Comminuted fracture</a:t>
            </a:r>
          </a:p>
        </p:txBody>
      </p:sp>
      <p:sp>
        <p:nvSpPr>
          <p:cNvPr id="40963" name="Rectangle 3"/>
          <p:cNvSpPr>
            <a:spLocks noGrp="1" noChangeArrowheads="1"/>
          </p:cNvSpPr>
          <p:nvPr>
            <p:ph type="body" idx="1"/>
          </p:nvPr>
        </p:nvSpPr>
        <p:spPr/>
        <p:txBody>
          <a:bodyPr/>
          <a:lstStyle/>
          <a:p>
            <a:pPr eaLnBrk="1" hangingPunct="1">
              <a:buFont typeface="Wingdings" panose="05000000000000000000" pitchFamily="2" charset="2"/>
              <a:buChar char="§"/>
              <a:defRPr/>
            </a:pPr>
            <a:r>
              <a:rPr lang="en-US" dirty="0"/>
              <a:t>The bone is broken into two or more  pieces.</a:t>
            </a:r>
          </a:p>
        </p:txBody>
      </p:sp>
      <p:pic>
        <p:nvPicPr>
          <p:cNvPr id="32772" name="Picture 4" descr="E:\F.M\Images\reg.injurie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061" y="2824120"/>
            <a:ext cx="3757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E:\F.M\Images\reg.injuries\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846" y="2807938"/>
            <a:ext cx="3581400" cy="277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731828" y="0"/>
            <a:ext cx="1712025" cy="23073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360893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8200" y="365125"/>
            <a:ext cx="10515600" cy="1342294"/>
          </a:xfrm>
        </p:spPr>
        <p:txBody>
          <a:bodyPr/>
          <a:lstStyle/>
          <a:p>
            <a:pPr eaLnBrk="1" hangingPunct="1">
              <a:defRPr/>
            </a:pPr>
            <a:r>
              <a:rPr lang="en-US" b="1" dirty="0">
                <a:solidFill>
                  <a:srgbClr val="0070C0"/>
                </a:solidFill>
              </a:rPr>
              <a:t>Pond or indented fracture</a:t>
            </a:r>
          </a:p>
        </p:txBody>
      </p:sp>
      <p:sp>
        <p:nvSpPr>
          <p:cNvPr id="41987" name="Rectangle 3"/>
          <p:cNvSpPr>
            <a:spLocks noGrp="1" noChangeArrowheads="1"/>
          </p:cNvSpPr>
          <p:nvPr>
            <p:ph type="body" idx="1"/>
          </p:nvPr>
        </p:nvSpPr>
        <p:spPr>
          <a:xfrm>
            <a:off x="838200" y="1825625"/>
            <a:ext cx="9017899" cy="974219"/>
          </a:xfrm>
        </p:spPr>
        <p:txBody>
          <a:bodyPr>
            <a:normAutofit/>
          </a:bodyPr>
          <a:lstStyle/>
          <a:p>
            <a:pPr eaLnBrk="1" hangingPunct="1">
              <a:buFont typeface="Wingdings" panose="05000000000000000000" pitchFamily="2" charset="2"/>
              <a:buChar char="§"/>
              <a:defRPr/>
            </a:pPr>
            <a:r>
              <a:rPr lang="en-US" dirty="0"/>
              <a:t>Pond fracture occur in children due to elasticity of their skull bones.</a:t>
            </a:r>
          </a:p>
        </p:txBody>
      </p:sp>
      <p:pic>
        <p:nvPicPr>
          <p:cNvPr id="4" name="Picture 2" descr="E:\F.M\Images\reg.injuries\download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194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E:\F.M\Images\reg.injuries\download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717" y="28194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753600" y="0"/>
            <a:ext cx="1690254" cy="24691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4286675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38200" y="365125"/>
            <a:ext cx="10515600" cy="961969"/>
          </a:xfrm>
        </p:spPr>
        <p:txBody>
          <a:bodyPr/>
          <a:lstStyle/>
          <a:p>
            <a:pPr algn="ctr" eaLnBrk="1" hangingPunct="1">
              <a:defRPr/>
            </a:pPr>
            <a:r>
              <a:rPr lang="en-US" sz="4800" b="1" dirty="0">
                <a:solidFill>
                  <a:srgbClr val="0070C0"/>
                </a:solidFill>
              </a:rPr>
              <a:t>Gutter fracture</a:t>
            </a:r>
          </a:p>
        </p:txBody>
      </p:sp>
      <p:sp>
        <p:nvSpPr>
          <p:cNvPr id="43011" name="Rectangle 3"/>
          <p:cNvSpPr>
            <a:spLocks noGrp="1" noChangeArrowheads="1"/>
          </p:cNvSpPr>
          <p:nvPr>
            <p:ph type="body" idx="1"/>
          </p:nvPr>
        </p:nvSpPr>
        <p:spPr>
          <a:xfrm>
            <a:off x="838200" y="1456569"/>
            <a:ext cx="8378628" cy="1149066"/>
          </a:xfrm>
        </p:spPr>
        <p:txBody>
          <a:bodyPr>
            <a:normAutofit/>
          </a:bodyPr>
          <a:lstStyle/>
          <a:p>
            <a:pPr eaLnBrk="1" hangingPunct="1">
              <a:buFont typeface="Wingdings" panose="05000000000000000000" pitchFamily="2" charset="2"/>
              <a:buChar char="§"/>
              <a:defRPr/>
            </a:pPr>
            <a:r>
              <a:rPr lang="en-US" sz="3200" dirty="0"/>
              <a:t> When a part of the thickness of skull bone is removed, </a:t>
            </a:r>
            <a:r>
              <a:rPr lang="en-US" sz="3200" dirty="0" err="1"/>
              <a:t>eg</a:t>
            </a:r>
            <a:r>
              <a:rPr lang="en-US" sz="3200" dirty="0"/>
              <a:t>, in glancing bullet wounds.</a:t>
            </a:r>
          </a:p>
          <a:p>
            <a:pPr marL="0" indent="0" eaLnBrk="1" hangingPunct="1">
              <a:buNone/>
              <a:defRPr/>
            </a:pPr>
            <a:endParaRPr lang="en-US" sz="3200" dirty="0"/>
          </a:p>
        </p:txBody>
      </p:sp>
      <p:pic>
        <p:nvPicPr>
          <p:cNvPr id="4" name="Picture 2" descr="E:\F.M\Images\reg.injuries\Underlying Gutter Fra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304" y="2735110"/>
            <a:ext cx="5588000" cy="305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780814" y="1"/>
            <a:ext cx="1663040" cy="2356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853739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38200" y="615497"/>
            <a:ext cx="10515600" cy="1318018"/>
          </a:xfrm>
        </p:spPr>
        <p:txBody>
          <a:bodyPr>
            <a:normAutofit/>
          </a:bodyPr>
          <a:lstStyle/>
          <a:p>
            <a:pPr algn="ctr" eaLnBrk="1" hangingPunct="1">
              <a:defRPr/>
            </a:pPr>
            <a:r>
              <a:rPr lang="en-US" sz="4800" b="1" dirty="0">
                <a:solidFill>
                  <a:srgbClr val="0070C0"/>
                </a:solidFill>
              </a:rPr>
              <a:t>Penetrating fracture</a:t>
            </a:r>
          </a:p>
        </p:txBody>
      </p:sp>
      <p:sp>
        <p:nvSpPr>
          <p:cNvPr id="44035" name="Rectangle 3"/>
          <p:cNvSpPr>
            <a:spLocks noGrp="1" noChangeArrowheads="1"/>
          </p:cNvSpPr>
          <p:nvPr>
            <p:ph type="body" idx="1"/>
          </p:nvPr>
        </p:nvSpPr>
        <p:spPr>
          <a:xfrm>
            <a:off x="838200" y="1586039"/>
            <a:ext cx="8710402" cy="1278542"/>
          </a:xfrm>
        </p:spPr>
        <p:txBody>
          <a:bodyPr/>
          <a:lstStyle/>
          <a:p>
            <a:pPr eaLnBrk="1" hangingPunct="1">
              <a:buFont typeface="Wingdings" panose="05000000000000000000" pitchFamily="2" charset="2"/>
              <a:buChar char="§"/>
              <a:defRPr/>
            </a:pPr>
            <a:r>
              <a:rPr lang="en-US" dirty="0"/>
              <a:t> This is clean cut opening due to a penetrating weapon, </a:t>
            </a:r>
            <a:r>
              <a:rPr lang="en-US" dirty="0" err="1"/>
              <a:t>eg</a:t>
            </a:r>
            <a:r>
              <a:rPr lang="en-US" dirty="0"/>
              <a:t>, dagger, rod or bullet.</a:t>
            </a:r>
          </a:p>
        </p:txBody>
      </p:sp>
      <p:pic>
        <p:nvPicPr>
          <p:cNvPr id="38916" name="Picture 4" descr="E:\F.M\Images\reg.injuries\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123" y="3131617"/>
            <a:ext cx="4467225" cy="240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E:\F.M\Images\reg.injuries\download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172" y="2872672"/>
            <a:ext cx="2286000" cy="297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753600" y="0"/>
            <a:ext cx="1690254" cy="28847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1731685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38200" y="365126"/>
            <a:ext cx="10515600" cy="1318018"/>
          </a:xfrm>
        </p:spPr>
        <p:txBody>
          <a:bodyPr>
            <a:normAutofit/>
          </a:bodyPr>
          <a:lstStyle/>
          <a:p>
            <a:pPr algn="ctr" eaLnBrk="1" hangingPunct="1">
              <a:defRPr/>
            </a:pPr>
            <a:r>
              <a:rPr lang="en-US" sz="5400" b="1" dirty="0">
                <a:solidFill>
                  <a:srgbClr val="0070C0"/>
                </a:solidFill>
              </a:rPr>
              <a:t>Elevated fracture</a:t>
            </a:r>
          </a:p>
        </p:txBody>
      </p:sp>
      <p:sp>
        <p:nvSpPr>
          <p:cNvPr id="45059" name="Rectangle 3"/>
          <p:cNvSpPr>
            <a:spLocks noGrp="1" noChangeArrowheads="1"/>
          </p:cNvSpPr>
          <p:nvPr>
            <p:ph type="body" idx="1"/>
          </p:nvPr>
        </p:nvSpPr>
        <p:spPr>
          <a:xfrm>
            <a:off x="1230145" y="1683144"/>
            <a:ext cx="7067719" cy="1731695"/>
          </a:xfrm>
        </p:spPr>
        <p:txBody>
          <a:bodyPr>
            <a:normAutofit/>
          </a:bodyPr>
          <a:lstStyle/>
          <a:p>
            <a:pPr eaLnBrk="1" hangingPunct="1">
              <a:buFont typeface="Wingdings" panose="05000000000000000000" pitchFamily="2" charset="2"/>
              <a:buChar char="§"/>
              <a:defRPr/>
            </a:pPr>
            <a:r>
              <a:rPr lang="en-US" sz="3200" dirty="0"/>
              <a:t> Elevation of one end of bone above the surface of skull while the other end may dip down in the cranial cavity.</a:t>
            </a:r>
          </a:p>
        </p:txBody>
      </p:sp>
      <p:pic>
        <p:nvPicPr>
          <p:cNvPr id="39940" name="Picture 4" descr="E:\F.M\Images\reg.injuries\download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880" y="701310"/>
            <a:ext cx="237013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737272" y="0"/>
            <a:ext cx="1706582" cy="29935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4058620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pPr algn="ctr">
              <a:defRPr/>
            </a:pPr>
            <a:r>
              <a:rPr lang="en-US" b="1" dirty="0">
                <a:solidFill>
                  <a:srgbClr val="0070C0"/>
                </a:solidFill>
              </a:rPr>
              <a:t>Spider web fracture or mosaic fracture</a:t>
            </a:r>
          </a:p>
        </p:txBody>
      </p:sp>
      <p:sp>
        <p:nvSpPr>
          <p:cNvPr id="3" name="Content Placeholder 2"/>
          <p:cNvSpPr>
            <a:spLocks noGrp="1"/>
          </p:cNvSpPr>
          <p:nvPr>
            <p:ph idx="1"/>
          </p:nvPr>
        </p:nvSpPr>
        <p:spPr>
          <a:xfrm>
            <a:off x="838200" y="1825625"/>
            <a:ext cx="6493184" cy="1864343"/>
          </a:xfrm>
        </p:spPr>
        <p:txBody>
          <a:bodyPr>
            <a:noAutofit/>
          </a:bodyPr>
          <a:lstStyle/>
          <a:p>
            <a:pPr>
              <a:buFont typeface="Wingdings" panose="05000000000000000000" pitchFamily="2" charset="2"/>
              <a:buChar char="§"/>
              <a:defRPr/>
            </a:pPr>
            <a:r>
              <a:rPr lang="en-US" sz="3600" dirty="0"/>
              <a:t> A comminuted depressed fracture may also have fissure radiating from it forming a spider web.</a:t>
            </a:r>
          </a:p>
        </p:txBody>
      </p:sp>
      <p:pic>
        <p:nvPicPr>
          <p:cNvPr id="40964" name="Picture 4" descr="E:\F.M\Images\reg.injuries\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745" y="1656172"/>
            <a:ext cx="3403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704614" y="1"/>
            <a:ext cx="1739240" cy="2301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1916796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38200" y="114272"/>
            <a:ext cx="10515600" cy="1325563"/>
          </a:xfrm>
        </p:spPr>
        <p:txBody>
          <a:bodyPr>
            <a:normAutofit/>
          </a:bodyPr>
          <a:lstStyle/>
          <a:p>
            <a:pPr algn="ctr" eaLnBrk="1" hangingPunct="1">
              <a:defRPr/>
            </a:pPr>
            <a:r>
              <a:rPr lang="en-US" sz="4800" b="1" dirty="0">
                <a:solidFill>
                  <a:srgbClr val="0070C0"/>
                </a:solidFill>
              </a:rPr>
              <a:t>Fractures of base of skull</a:t>
            </a:r>
          </a:p>
        </p:txBody>
      </p:sp>
      <p:sp>
        <p:nvSpPr>
          <p:cNvPr id="46083" name="Rectangle 3"/>
          <p:cNvSpPr>
            <a:spLocks noGrp="1" noChangeArrowheads="1"/>
          </p:cNvSpPr>
          <p:nvPr>
            <p:ph type="body" idx="1"/>
          </p:nvPr>
        </p:nvSpPr>
        <p:spPr>
          <a:xfrm>
            <a:off x="1639308" y="1375647"/>
            <a:ext cx="6549828" cy="3398656"/>
          </a:xfrm>
        </p:spPr>
        <p:txBody>
          <a:bodyPr/>
          <a:lstStyle/>
          <a:p>
            <a:pPr marL="609600" indent="-609600">
              <a:buNone/>
              <a:defRPr/>
            </a:pPr>
            <a:endParaRPr lang="en-US" b="1" dirty="0">
              <a:solidFill>
                <a:srgbClr val="F0C422"/>
              </a:solidFill>
            </a:endParaRPr>
          </a:p>
          <a:p>
            <a:pPr marL="461963" indent="-349250">
              <a:buFont typeface="Wingdings" panose="05000000000000000000" pitchFamily="2" charset="2"/>
              <a:buChar char="§"/>
              <a:defRPr/>
            </a:pPr>
            <a:r>
              <a:rPr lang="en-US" sz="3200" dirty="0"/>
              <a:t>Anterior cranial </a:t>
            </a:r>
            <a:r>
              <a:rPr lang="en-US" sz="3200" dirty="0" err="1"/>
              <a:t>fossa</a:t>
            </a:r>
            <a:endParaRPr lang="en-US" sz="3200" dirty="0"/>
          </a:p>
          <a:p>
            <a:pPr marL="461963" indent="-349250">
              <a:buFont typeface="Wingdings" panose="05000000000000000000" pitchFamily="2" charset="2"/>
              <a:buChar char="§"/>
              <a:defRPr/>
            </a:pPr>
            <a:r>
              <a:rPr lang="en-US" sz="3200" dirty="0"/>
              <a:t>Middle cranial </a:t>
            </a:r>
            <a:r>
              <a:rPr lang="en-US" sz="3200" dirty="0" err="1"/>
              <a:t>fossa</a:t>
            </a:r>
            <a:endParaRPr lang="en-US" sz="3200" dirty="0"/>
          </a:p>
          <a:p>
            <a:pPr marL="461963" indent="-349250">
              <a:buFont typeface="Wingdings" panose="05000000000000000000" pitchFamily="2" charset="2"/>
              <a:buChar char="§"/>
              <a:defRPr/>
            </a:pPr>
            <a:r>
              <a:rPr lang="en-US" sz="3200" dirty="0"/>
              <a:t>Posterior cranial </a:t>
            </a:r>
            <a:r>
              <a:rPr lang="en-US" sz="3200" dirty="0" err="1"/>
              <a:t>fossa</a:t>
            </a:r>
            <a:endParaRPr lang="en-US" sz="3200" dirty="0"/>
          </a:p>
          <a:p>
            <a:pPr marL="461963" indent="-349250">
              <a:buFont typeface="Wingdings" panose="05000000000000000000" pitchFamily="2" charset="2"/>
              <a:buChar char="§"/>
              <a:defRPr/>
            </a:pPr>
            <a:r>
              <a:rPr lang="en-US" sz="3200" dirty="0"/>
              <a:t>Around the foramen magnum</a:t>
            </a:r>
          </a:p>
        </p:txBody>
      </p:sp>
      <p:sp>
        <p:nvSpPr>
          <p:cNvPr id="4" name="Rectangle 3"/>
          <p:cNvSpPr/>
          <p:nvPr/>
        </p:nvSpPr>
        <p:spPr>
          <a:xfrm>
            <a:off x="9710058" y="1"/>
            <a:ext cx="1733796" cy="27214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401458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37309" y="1904999"/>
          <a:ext cx="5458691" cy="3719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ctrTitle"/>
          </p:nvPr>
        </p:nvSpPr>
        <p:spPr>
          <a:xfrm>
            <a:off x="1524000" y="1122363"/>
            <a:ext cx="9144000" cy="623310"/>
          </a:xfrm>
        </p:spPr>
        <p:txBody>
          <a:bodyPr>
            <a:normAutofit/>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2" name="Subtitle 1"/>
          <p:cNvSpPr>
            <a:spLocks noGrp="1"/>
          </p:cNvSpPr>
          <p:nvPr>
            <p:ph type="subTitle" idx="1"/>
          </p:nvPr>
        </p:nvSpPr>
        <p:spPr>
          <a:xfrm>
            <a:off x="1524000" y="3602038"/>
            <a:ext cx="9144000" cy="45719"/>
          </a:xfrm>
        </p:spPr>
        <p:txBody>
          <a:bodyPr>
            <a:normAutofit fontScale="25000" lnSpcReduction="20000"/>
          </a:bodyPr>
          <a:lstStyle/>
          <a:p>
            <a:endParaRPr lang="en-US" dirty="0"/>
          </a:p>
        </p:txBody>
      </p:sp>
      <p:sp>
        <p:nvSpPr>
          <p:cNvPr id="13" name="Content Placeholder 12"/>
          <p:cNvSpPr>
            <a:spLocks noGrp="1"/>
          </p:cNvSpPr>
          <p:nvPr>
            <p:ph sz="quarter" idx="4294967295"/>
          </p:nvPr>
        </p:nvSpPr>
        <p:spPr>
          <a:xfrm>
            <a:off x="6206837" y="2327564"/>
            <a:ext cx="5985164" cy="3798599"/>
          </a:xfrm>
        </p:spPr>
        <p:txBody>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Tree>
    <p:extLst>
      <p:ext uri="{BB962C8B-B14F-4D97-AF65-F5344CB8AC3E}">
        <p14:creationId xmlns:p14="http://schemas.microsoft.com/office/powerpoint/2010/main" val="986464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1124793" y="1343284"/>
            <a:ext cx="10373989" cy="3002144"/>
          </a:xfrm>
        </p:spPr>
        <p:txBody>
          <a:bodyPr>
            <a:normAutofit fontScale="25000" lnSpcReduction="20000"/>
          </a:bodyPr>
          <a:lstStyle/>
          <a:p>
            <a:pPr marL="609600" indent="-609600">
              <a:lnSpc>
                <a:spcPct val="120000"/>
              </a:lnSpc>
              <a:buNone/>
              <a:defRPr/>
            </a:pPr>
            <a:r>
              <a:rPr lang="en-US" sz="12800" b="1" dirty="0">
                <a:solidFill>
                  <a:srgbClr val="FF0066"/>
                </a:solidFill>
              </a:rPr>
              <a:t>CAUSES:</a:t>
            </a:r>
          </a:p>
          <a:p>
            <a:pPr marL="396875" indent="-396875" algn="just">
              <a:lnSpc>
                <a:spcPct val="120000"/>
              </a:lnSpc>
              <a:buFont typeface="Wingdings" panose="05000000000000000000" pitchFamily="2" charset="2"/>
              <a:buChar char="§"/>
              <a:defRPr/>
            </a:pPr>
            <a:r>
              <a:rPr lang="en-US" sz="12800" dirty="0"/>
              <a:t>Direct Impact</a:t>
            </a:r>
          </a:p>
          <a:p>
            <a:pPr marL="396875" indent="-396875" algn="just">
              <a:lnSpc>
                <a:spcPct val="120000"/>
              </a:lnSpc>
              <a:buFont typeface="Wingdings" panose="05000000000000000000" pitchFamily="2" charset="2"/>
              <a:buChar char="§"/>
              <a:defRPr/>
            </a:pPr>
            <a:r>
              <a:rPr lang="en-US" sz="12800" dirty="0"/>
              <a:t>Heavy Blow On Chin </a:t>
            </a:r>
          </a:p>
          <a:p>
            <a:pPr marL="396875" indent="-396875" algn="just">
              <a:lnSpc>
                <a:spcPct val="120000"/>
              </a:lnSpc>
              <a:buFont typeface="Wingdings" panose="05000000000000000000" pitchFamily="2" charset="2"/>
              <a:buChar char="§"/>
              <a:defRPr/>
            </a:pPr>
            <a:r>
              <a:rPr lang="en-US" sz="12800" dirty="0"/>
              <a:t> May result from </a:t>
            </a:r>
            <a:r>
              <a:rPr lang="en-US" sz="12800" dirty="0" err="1"/>
              <a:t>contre</a:t>
            </a:r>
            <a:r>
              <a:rPr lang="en-US" sz="12800" dirty="0"/>
              <a:t> coup injuries.</a:t>
            </a:r>
          </a:p>
          <a:p>
            <a:pPr marL="609600" indent="-609600">
              <a:lnSpc>
                <a:spcPct val="120000"/>
              </a:lnSpc>
              <a:buNone/>
              <a:defRPr/>
            </a:pPr>
            <a:r>
              <a:rPr lang="en-US" sz="12800" b="1" dirty="0">
                <a:solidFill>
                  <a:srgbClr val="FF0066"/>
                </a:solidFill>
              </a:rPr>
              <a:t>MENIFESTATIONS:</a:t>
            </a:r>
            <a:r>
              <a:rPr lang="en-US" sz="12800" b="1" dirty="0">
                <a:solidFill>
                  <a:srgbClr val="FFC000"/>
                </a:solidFill>
              </a:rPr>
              <a:t> </a:t>
            </a:r>
          </a:p>
          <a:p>
            <a:pPr marL="609600" indent="-609600" algn="just">
              <a:lnSpc>
                <a:spcPct val="120000"/>
              </a:lnSpc>
              <a:buNone/>
              <a:defRPr/>
            </a:pPr>
            <a:r>
              <a:rPr lang="en-US" sz="12800" dirty="0"/>
              <a:t>It manifests by</a:t>
            </a:r>
            <a:r>
              <a:rPr lang="en-US" sz="12800" i="1" dirty="0"/>
              <a:t> </a:t>
            </a:r>
            <a:r>
              <a:rPr lang="en-US" sz="12800" dirty="0"/>
              <a:t>escape of blood &amp; CSF from nose &amp; </a:t>
            </a:r>
            <a:r>
              <a:rPr lang="en-US" sz="12800" b="1" dirty="0"/>
              <a:t>black eye</a:t>
            </a:r>
            <a:r>
              <a:rPr lang="en-US" sz="12800" dirty="0"/>
              <a:t>.</a:t>
            </a:r>
          </a:p>
        </p:txBody>
      </p:sp>
      <p:sp>
        <p:nvSpPr>
          <p:cNvPr id="3" name="Rectangle 2"/>
          <p:cNvSpPr>
            <a:spLocks noGrp="1" noChangeArrowheads="1"/>
          </p:cNvSpPr>
          <p:nvPr>
            <p:ph type="title"/>
          </p:nvPr>
        </p:nvSpPr>
        <p:spPr>
          <a:xfrm>
            <a:off x="817296" y="381308"/>
            <a:ext cx="10536504" cy="953878"/>
          </a:xfrm>
        </p:spPr>
        <p:txBody>
          <a:bodyPr>
            <a:normAutofit/>
          </a:bodyPr>
          <a:lstStyle/>
          <a:p>
            <a:pPr algn="ctr">
              <a:defRPr/>
            </a:pPr>
            <a:r>
              <a:rPr lang="en-US" sz="4000" b="1" dirty="0">
                <a:solidFill>
                  <a:srgbClr val="0070C0"/>
                </a:solidFill>
                <a:latin typeface="+mn-lt"/>
              </a:rPr>
              <a:t>Fracture of anterior cranial fossa</a:t>
            </a:r>
          </a:p>
        </p:txBody>
      </p:sp>
      <p:sp>
        <p:nvSpPr>
          <p:cNvPr id="4" name="Rectangle 3"/>
          <p:cNvSpPr/>
          <p:nvPr/>
        </p:nvSpPr>
        <p:spPr>
          <a:xfrm>
            <a:off x="9682844" y="0"/>
            <a:ext cx="1761010" cy="31024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654253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1142330" y="1853081"/>
            <a:ext cx="7696200" cy="2411426"/>
          </a:xfrm>
        </p:spPr>
        <p:txBody>
          <a:bodyPr>
            <a:normAutofit fontScale="92500" lnSpcReduction="20000"/>
          </a:bodyPr>
          <a:lstStyle/>
          <a:p>
            <a:pPr marL="334963" indent="-334963">
              <a:buNone/>
              <a:defRPr/>
            </a:pPr>
            <a:r>
              <a:rPr lang="en-US" b="1" dirty="0">
                <a:solidFill>
                  <a:srgbClr val="FF0000"/>
                </a:solidFill>
              </a:rPr>
              <a:t>CAUSES:</a:t>
            </a:r>
            <a:endParaRPr lang="en-US" sz="1400" b="1" dirty="0">
              <a:solidFill>
                <a:srgbClr val="FF0000"/>
              </a:solidFill>
            </a:endParaRPr>
          </a:p>
          <a:p>
            <a:pPr marL="334963" indent="-334963">
              <a:lnSpc>
                <a:spcPct val="150000"/>
              </a:lnSpc>
              <a:buFont typeface="Wingdings" panose="05000000000000000000" pitchFamily="2" charset="2"/>
              <a:buChar char="§"/>
              <a:defRPr/>
            </a:pPr>
            <a:r>
              <a:rPr lang="en-US" dirty="0"/>
              <a:t>Direct impact on back of head.</a:t>
            </a:r>
          </a:p>
          <a:p>
            <a:pPr marL="0" indent="0">
              <a:lnSpc>
                <a:spcPct val="150000"/>
              </a:lnSpc>
              <a:buNone/>
              <a:defRPr/>
            </a:pPr>
            <a:r>
              <a:rPr lang="en-US" b="1" dirty="0">
                <a:solidFill>
                  <a:srgbClr val="FF0066"/>
                </a:solidFill>
              </a:rPr>
              <a:t>MANIFESTATION:</a:t>
            </a:r>
            <a:endParaRPr lang="en-US" dirty="0"/>
          </a:p>
          <a:p>
            <a:pPr marL="334963" indent="-334963">
              <a:lnSpc>
                <a:spcPct val="150000"/>
              </a:lnSpc>
              <a:buFont typeface="Wingdings" panose="05000000000000000000" pitchFamily="2" charset="2"/>
              <a:buChar char="§"/>
              <a:defRPr/>
            </a:pPr>
            <a:r>
              <a:rPr lang="en-US" dirty="0"/>
              <a:t>Escape of blood and CSF in tissue of the back/ neck.</a:t>
            </a:r>
          </a:p>
        </p:txBody>
      </p:sp>
      <p:sp>
        <p:nvSpPr>
          <p:cNvPr id="3" name="Rectangle 2"/>
          <p:cNvSpPr>
            <a:spLocks noGrp="1" noChangeArrowheads="1"/>
          </p:cNvSpPr>
          <p:nvPr>
            <p:ph type="title"/>
          </p:nvPr>
        </p:nvSpPr>
        <p:spPr>
          <a:xfrm>
            <a:off x="793020" y="729266"/>
            <a:ext cx="10536504" cy="953878"/>
          </a:xfrm>
        </p:spPr>
        <p:txBody>
          <a:bodyPr>
            <a:normAutofit/>
          </a:bodyPr>
          <a:lstStyle/>
          <a:p>
            <a:pPr algn="ctr">
              <a:defRPr/>
            </a:pPr>
            <a:r>
              <a:rPr lang="en-US" sz="4000" b="1" dirty="0">
                <a:solidFill>
                  <a:srgbClr val="0070C0"/>
                </a:solidFill>
                <a:latin typeface="+mn-lt"/>
              </a:rPr>
              <a:t>Fracture of posterior cranial fossa</a:t>
            </a:r>
          </a:p>
        </p:txBody>
      </p:sp>
      <p:sp>
        <p:nvSpPr>
          <p:cNvPr id="4" name="Rectangle 3"/>
          <p:cNvSpPr/>
          <p:nvPr/>
        </p:nvSpPr>
        <p:spPr>
          <a:xfrm>
            <a:off x="9791700" y="1"/>
            <a:ext cx="1652154" cy="25581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1363607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776168" y="2273862"/>
            <a:ext cx="7772400" cy="3248958"/>
          </a:xfrm>
        </p:spPr>
        <p:txBody>
          <a:bodyPr>
            <a:normAutofit fontScale="92500" lnSpcReduction="20000"/>
          </a:bodyPr>
          <a:lstStyle/>
          <a:p>
            <a:pPr marL="533400" indent="-533400">
              <a:lnSpc>
                <a:spcPct val="140000"/>
              </a:lnSpc>
              <a:buNone/>
              <a:defRPr/>
            </a:pPr>
            <a:r>
              <a:rPr lang="en-US" sz="3300" dirty="0">
                <a:solidFill>
                  <a:srgbClr val="FF0000"/>
                </a:solidFill>
              </a:rPr>
              <a:t>CAUSES :</a:t>
            </a:r>
            <a:endParaRPr lang="en-US" dirty="0">
              <a:solidFill>
                <a:srgbClr val="FF0000"/>
              </a:solidFill>
            </a:endParaRPr>
          </a:p>
          <a:p>
            <a:pPr>
              <a:lnSpc>
                <a:spcPct val="140000"/>
              </a:lnSpc>
              <a:buFont typeface="Wingdings" panose="05000000000000000000" pitchFamily="2" charset="2"/>
              <a:buChar char="§"/>
              <a:defRPr/>
            </a:pPr>
            <a:r>
              <a:rPr lang="en-US" dirty="0"/>
              <a:t>It results from fall from height on feet &amp; buttocks.</a:t>
            </a:r>
          </a:p>
          <a:p>
            <a:pPr>
              <a:lnSpc>
                <a:spcPct val="140000"/>
              </a:lnSpc>
              <a:buFont typeface="Wingdings" panose="05000000000000000000" pitchFamily="2" charset="2"/>
              <a:buChar char="§"/>
              <a:defRPr/>
            </a:pPr>
            <a:r>
              <a:rPr lang="en-US" dirty="0"/>
              <a:t>Sudden violent turn of head on spine.</a:t>
            </a:r>
          </a:p>
          <a:p>
            <a:pPr>
              <a:lnSpc>
                <a:spcPct val="140000"/>
              </a:lnSpc>
              <a:buFont typeface="Wingdings" panose="05000000000000000000" pitchFamily="2" charset="2"/>
              <a:buChar char="§"/>
              <a:defRPr/>
            </a:pPr>
            <a:r>
              <a:rPr lang="en-US" dirty="0"/>
              <a:t>Severe blow on vertex  </a:t>
            </a:r>
          </a:p>
          <a:p>
            <a:pPr algn="just">
              <a:lnSpc>
                <a:spcPct val="140000"/>
              </a:lnSpc>
              <a:buFont typeface="Wingdings" panose="05000000000000000000" pitchFamily="2" charset="2"/>
              <a:buChar char="§"/>
              <a:defRPr/>
            </a:pPr>
            <a:r>
              <a:rPr lang="en-US" dirty="0"/>
              <a:t>Heavy blow directed underneath  the occiput or chin.</a:t>
            </a:r>
          </a:p>
          <a:p>
            <a:pPr marL="0" indent="0" algn="just">
              <a:lnSpc>
                <a:spcPct val="140000"/>
              </a:lnSpc>
              <a:buNone/>
              <a:defRPr/>
            </a:pPr>
            <a:endParaRPr lang="en-US" dirty="0"/>
          </a:p>
        </p:txBody>
      </p:sp>
      <p:sp>
        <p:nvSpPr>
          <p:cNvPr id="4" name="Rectangle 2"/>
          <p:cNvSpPr>
            <a:spLocks noGrp="1" noChangeArrowheads="1"/>
          </p:cNvSpPr>
          <p:nvPr>
            <p:ph type="title"/>
          </p:nvPr>
        </p:nvSpPr>
        <p:spPr>
          <a:xfrm>
            <a:off x="793020" y="899198"/>
            <a:ext cx="10536504" cy="953878"/>
          </a:xfrm>
        </p:spPr>
        <p:txBody>
          <a:bodyPr>
            <a:normAutofit fontScale="90000"/>
          </a:bodyPr>
          <a:lstStyle/>
          <a:p>
            <a:pPr algn="ctr">
              <a:defRPr/>
            </a:pPr>
            <a:r>
              <a:rPr lang="en-US" sz="4000" b="1" dirty="0">
                <a:solidFill>
                  <a:srgbClr val="0070C0"/>
                </a:solidFill>
                <a:latin typeface="+mn-lt"/>
              </a:rPr>
              <a:t>RING FRACTURE</a:t>
            </a:r>
            <a:br>
              <a:rPr lang="en-US" sz="4000" b="1" dirty="0">
                <a:solidFill>
                  <a:srgbClr val="0070C0"/>
                </a:solidFill>
                <a:latin typeface="+mn-lt"/>
              </a:rPr>
            </a:br>
            <a:r>
              <a:rPr lang="en-US" sz="4000" b="1" dirty="0">
                <a:solidFill>
                  <a:srgbClr val="0070C0"/>
                </a:solidFill>
                <a:latin typeface="+mn-lt"/>
              </a:rPr>
              <a:t>(Fracture around foramen magnum)</a:t>
            </a:r>
          </a:p>
        </p:txBody>
      </p:sp>
      <p:sp>
        <p:nvSpPr>
          <p:cNvPr id="5" name="Rectangle 4"/>
          <p:cNvSpPr/>
          <p:nvPr/>
        </p:nvSpPr>
        <p:spPr>
          <a:xfrm>
            <a:off x="9786256" y="1"/>
            <a:ext cx="1657597" cy="2667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154755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5313"/>
            <a:ext cx="10515600" cy="1325563"/>
          </a:xfrm>
        </p:spPr>
        <p:txBody>
          <a:bodyPr/>
          <a:lstStyle/>
          <a:p>
            <a:r>
              <a:rPr lang="en-US" dirty="0"/>
              <a:t>MOTORCYCLISTS FRACTURE</a:t>
            </a:r>
          </a:p>
        </p:txBody>
      </p:sp>
      <p:sp>
        <p:nvSpPr>
          <p:cNvPr id="3" name="Content Placeholder 2"/>
          <p:cNvSpPr>
            <a:spLocks noGrp="1"/>
          </p:cNvSpPr>
          <p:nvPr>
            <p:ph idx="1"/>
          </p:nvPr>
        </p:nvSpPr>
        <p:spPr/>
        <p:txBody>
          <a:bodyPr/>
          <a:lstStyle/>
          <a:p>
            <a:r>
              <a:rPr lang="en-US" dirty="0"/>
              <a:t>Also called Hinge fracture or Transverse fracture </a:t>
            </a:r>
          </a:p>
          <a:p>
            <a:r>
              <a:rPr lang="en-US" dirty="0"/>
              <a:t>This is a fracture of the base of the skull that completely splits it , creating a hinge </a:t>
            </a:r>
          </a:p>
          <a:p>
            <a:r>
              <a:rPr lang="en-US" dirty="0"/>
              <a:t>It frequently occurs with side impacts</a:t>
            </a:r>
          </a:p>
          <a:p>
            <a:r>
              <a:rPr lang="en-US" dirty="0"/>
              <a:t>NODDING FACE sign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314" y="4546037"/>
            <a:ext cx="6481481" cy="2311963"/>
          </a:xfrm>
          <a:prstGeom prst="rect">
            <a:avLst/>
          </a:prstGeom>
        </p:spPr>
      </p:pic>
      <p:sp>
        <p:nvSpPr>
          <p:cNvPr id="5" name="Rectangle 4"/>
          <p:cNvSpPr/>
          <p:nvPr/>
        </p:nvSpPr>
        <p:spPr>
          <a:xfrm>
            <a:off x="9791700" y="1"/>
            <a:ext cx="1652154" cy="2301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2275737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93020" y="235807"/>
            <a:ext cx="10536504" cy="956496"/>
          </a:xfrm>
        </p:spPr>
        <p:txBody>
          <a:bodyPr>
            <a:normAutofit/>
          </a:bodyPr>
          <a:lstStyle/>
          <a:p>
            <a:pPr algn="ctr">
              <a:defRPr/>
            </a:pPr>
            <a:r>
              <a:rPr lang="en-US" sz="4000" b="1" dirty="0">
                <a:solidFill>
                  <a:srgbClr val="0070C0"/>
                </a:solidFill>
                <a:latin typeface="+mn-lt"/>
              </a:rPr>
              <a:t>3.   INJURY TO THE BRAIN</a:t>
            </a:r>
          </a:p>
        </p:txBody>
      </p:sp>
      <p:sp>
        <p:nvSpPr>
          <p:cNvPr id="5" name="Rectangle 3"/>
          <p:cNvSpPr txBox="1">
            <a:spLocks noChangeArrowheads="1"/>
          </p:cNvSpPr>
          <p:nvPr/>
        </p:nvSpPr>
        <p:spPr>
          <a:xfrm>
            <a:off x="1107140" y="1039904"/>
            <a:ext cx="9112625" cy="59256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defRPr/>
            </a:pPr>
            <a:r>
              <a:rPr lang="en-US" sz="3200" b="1" dirty="0">
                <a:solidFill>
                  <a:srgbClr val="00B050"/>
                </a:solidFill>
              </a:rPr>
              <a:t>Extra/</a:t>
            </a:r>
            <a:r>
              <a:rPr lang="en-US" sz="3200" b="1" dirty="0" err="1">
                <a:solidFill>
                  <a:srgbClr val="00B050"/>
                </a:solidFill>
              </a:rPr>
              <a:t>epi-dural</a:t>
            </a:r>
            <a:r>
              <a:rPr lang="en-US" sz="3200" b="1" dirty="0">
                <a:solidFill>
                  <a:srgbClr val="00B050"/>
                </a:solidFill>
              </a:rPr>
              <a:t> </a:t>
            </a:r>
            <a:r>
              <a:rPr lang="en-US" sz="3200" b="1" dirty="0" err="1">
                <a:solidFill>
                  <a:srgbClr val="00B050"/>
                </a:solidFill>
              </a:rPr>
              <a:t>heamorrhage</a:t>
            </a:r>
            <a:r>
              <a:rPr lang="en-US" sz="3200" b="1" dirty="0">
                <a:solidFill>
                  <a:srgbClr val="00B050"/>
                </a:solidFill>
              </a:rPr>
              <a:t>:</a:t>
            </a:r>
            <a:endParaRPr lang="en-US" sz="2400" b="1" dirty="0">
              <a:solidFill>
                <a:srgbClr val="00B050"/>
              </a:solidFill>
            </a:endParaRPr>
          </a:p>
          <a:p>
            <a:pPr marL="511175" indent="-511175">
              <a:buFont typeface="Arial" panose="020B0604020202020204" pitchFamily="34" charset="0"/>
              <a:buNone/>
              <a:defRPr/>
            </a:pPr>
            <a:r>
              <a:rPr lang="en-US" sz="2600" dirty="0"/>
              <a:t>       Bleeding above the </a:t>
            </a:r>
            <a:r>
              <a:rPr lang="en-US" sz="2600" dirty="0" err="1"/>
              <a:t>dura</a:t>
            </a:r>
            <a:r>
              <a:rPr lang="en-US" sz="2600" dirty="0"/>
              <a:t> mater, between skull and </a:t>
            </a:r>
            <a:r>
              <a:rPr lang="en-US" sz="2600" dirty="0" err="1"/>
              <a:t>dura</a:t>
            </a:r>
            <a:r>
              <a:rPr lang="en-US" sz="2600" dirty="0"/>
              <a:t>.  Cause of   this bleed is rupture of </a:t>
            </a:r>
            <a:r>
              <a:rPr lang="en-US" sz="2600" dirty="0">
                <a:solidFill>
                  <a:srgbClr val="FF0000"/>
                </a:solidFill>
              </a:rPr>
              <a:t>middle meningeal artery.</a:t>
            </a:r>
            <a:r>
              <a:rPr lang="en-US" sz="2600" dirty="0"/>
              <a:t>  </a:t>
            </a:r>
          </a:p>
          <a:p>
            <a:pPr marL="514350" indent="-514350">
              <a:buFont typeface="Arial" panose="020B0604020202020204" pitchFamily="34" charset="0"/>
              <a:buAutoNum type="arabicPeriod" startAt="2"/>
              <a:defRPr/>
            </a:pPr>
            <a:r>
              <a:rPr lang="en-US" sz="3200" b="1" dirty="0">
                <a:solidFill>
                  <a:srgbClr val="00B050"/>
                </a:solidFill>
              </a:rPr>
              <a:t>Sub-</a:t>
            </a:r>
            <a:r>
              <a:rPr lang="en-US" sz="3200" b="1" dirty="0" err="1">
                <a:solidFill>
                  <a:srgbClr val="00B050"/>
                </a:solidFill>
              </a:rPr>
              <a:t>dural</a:t>
            </a:r>
            <a:r>
              <a:rPr lang="en-US" sz="3200" b="1" dirty="0">
                <a:solidFill>
                  <a:srgbClr val="00B050"/>
                </a:solidFill>
              </a:rPr>
              <a:t> </a:t>
            </a:r>
            <a:r>
              <a:rPr lang="en-US" sz="3200" b="1" dirty="0" err="1">
                <a:solidFill>
                  <a:srgbClr val="00B050"/>
                </a:solidFill>
              </a:rPr>
              <a:t>heamorrhage</a:t>
            </a:r>
            <a:r>
              <a:rPr lang="en-US" sz="3200" b="1" dirty="0">
                <a:solidFill>
                  <a:srgbClr val="00B050"/>
                </a:solidFill>
              </a:rPr>
              <a:t>:</a:t>
            </a:r>
          </a:p>
          <a:p>
            <a:pPr marL="511175" indent="-511175">
              <a:buFont typeface="Arial" panose="020B0604020202020204" pitchFamily="34" charset="0"/>
              <a:buNone/>
              <a:defRPr/>
            </a:pPr>
            <a:r>
              <a:rPr lang="en-US" sz="2600" dirty="0"/>
              <a:t>       Bleeding between </a:t>
            </a:r>
            <a:r>
              <a:rPr lang="en-US" sz="2600" dirty="0" err="1"/>
              <a:t>dura</a:t>
            </a:r>
            <a:r>
              <a:rPr lang="en-US" sz="2600" dirty="0"/>
              <a:t> and arachnoid mater. It is due to injury to cerebral vein.</a:t>
            </a:r>
          </a:p>
          <a:p>
            <a:pPr marL="457200" indent="-457200">
              <a:buFont typeface="Arial" panose="020B0604020202020204" pitchFamily="34" charset="0"/>
              <a:buAutoNum type="arabicPeriod" startAt="3"/>
              <a:defRPr/>
            </a:pPr>
            <a:r>
              <a:rPr lang="en-US" sz="3200" b="1" dirty="0">
                <a:solidFill>
                  <a:srgbClr val="00B050"/>
                </a:solidFill>
              </a:rPr>
              <a:t>Sub-arachnoid </a:t>
            </a:r>
            <a:r>
              <a:rPr lang="en-US" sz="3200" b="1" dirty="0" err="1">
                <a:solidFill>
                  <a:srgbClr val="00B050"/>
                </a:solidFill>
              </a:rPr>
              <a:t>heamorrhage</a:t>
            </a:r>
            <a:r>
              <a:rPr lang="en-US" sz="3200" b="1" dirty="0">
                <a:solidFill>
                  <a:srgbClr val="00B050"/>
                </a:solidFill>
              </a:rPr>
              <a:t>:</a:t>
            </a:r>
          </a:p>
          <a:p>
            <a:pPr marL="573088" indent="-573088">
              <a:buNone/>
              <a:defRPr/>
            </a:pPr>
            <a:r>
              <a:rPr lang="en-US" sz="2600" dirty="0"/>
              <a:t>       Bleeding between </a:t>
            </a:r>
            <a:r>
              <a:rPr lang="en-US" sz="2600" dirty="0" err="1"/>
              <a:t>pia</a:t>
            </a:r>
            <a:r>
              <a:rPr lang="en-US" sz="2600" dirty="0"/>
              <a:t> mater and arachnoid mater. Caused by injury to cerebral artery.</a:t>
            </a:r>
            <a:r>
              <a:rPr lang="en-US" sz="3200" b="1" dirty="0">
                <a:solidFill>
                  <a:srgbClr val="00B050"/>
                </a:solidFill>
              </a:rPr>
              <a:t> </a:t>
            </a:r>
            <a:endParaRPr lang="en-US" sz="2400" b="1" dirty="0">
              <a:solidFill>
                <a:srgbClr val="00B050"/>
              </a:solidFill>
            </a:endParaRPr>
          </a:p>
          <a:p>
            <a:pPr marL="0" indent="0">
              <a:buNone/>
              <a:defRPr/>
            </a:pPr>
            <a:r>
              <a:rPr lang="en-US" sz="3200" b="1" dirty="0">
                <a:solidFill>
                  <a:srgbClr val="00B050"/>
                </a:solidFill>
              </a:rPr>
              <a:t>4. Intra cerebral </a:t>
            </a:r>
            <a:r>
              <a:rPr lang="en-US" sz="3200" b="1" dirty="0" err="1">
                <a:solidFill>
                  <a:srgbClr val="00B050"/>
                </a:solidFill>
              </a:rPr>
              <a:t>heamorrhage</a:t>
            </a:r>
            <a:r>
              <a:rPr lang="en-US" sz="3200" b="1" dirty="0">
                <a:solidFill>
                  <a:srgbClr val="00B050"/>
                </a:solidFill>
              </a:rPr>
              <a:t>:</a:t>
            </a:r>
          </a:p>
          <a:p>
            <a:pPr marL="0" indent="0">
              <a:buFont typeface="Arial" panose="020B0604020202020204" pitchFamily="34" charset="0"/>
              <a:buNone/>
              <a:defRPr/>
            </a:pPr>
            <a:r>
              <a:rPr lang="en-US" sz="2600" dirty="0"/>
              <a:t>      Bleeding within brain</a:t>
            </a:r>
          </a:p>
          <a:p>
            <a:pPr marL="0" indent="0">
              <a:buFont typeface="Arial" panose="020B0604020202020204" pitchFamily="34" charset="0"/>
              <a:buNone/>
              <a:defRPr/>
            </a:pPr>
            <a:r>
              <a:rPr lang="en-US" sz="2600" dirty="0"/>
              <a:t>                                    (</a:t>
            </a:r>
            <a:r>
              <a:rPr lang="en-US" sz="2600" dirty="0" err="1"/>
              <a:t>plz</a:t>
            </a:r>
            <a:r>
              <a:rPr lang="en-US" sz="2600" dirty="0"/>
              <a:t> do differences)</a:t>
            </a:r>
          </a:p>
        </p:txBody>
      </p:sp>
      <p:sp>
        <p:nvSpPr>
          <p:cNvPr id="6" name="Rectangle 5"/>
          <p:cNvSpPr/>
          <p:nvPr/>
        </p:nvSpPr>
        <p:spPr>
          <a:xfrm>
            <a:off x="9835242" y="0"/>
            <a:ext cx="1608611" cy="31024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1601068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84055" y="477857"/>
            <a:ext cx="10536504" cy="956496"/>
          </a:xfrm>
        </p:spPr>
        <p:txBody>
          <a:bodyPr>
            <a:normAutofit fontScale="90000"/>
          </a:bodyPr>
          <a:lstStyle/>
          <a:p>
            <a:pPr algn="ctr">
              <a:defRPr/>
            </a:pPr>
            <a:r>
              <a:rPr lang="en-US" b="1" dirty="0">
                <a:solidFill>
                  <a:srgbClr val="0070C0"/>
                </a:solidFill>
                <a:latin typeface="+mn-lt"/>
              </a:rPr>
              <a:t>BOXER’S HMG/PUNCH DRUNK</a:t>
            </a:r>
            <a:br>
              <a:rPr lang="en-US" b="1" dirty="0">
                <a:solidFill>
                  <a:srgbClr val="0070C0"/>
                </a:solidFill>
                <a:latin typeface="+mn-lt"/>
              </a:rPr>
            </a:br>
            <a:r>
              <a:rPr lang="en-US" sz="3600" dirty="0">
                <a:solidFill>
                  <a:srgbClr val="0070C0"/>
                </a:solidFill>
                <a:latin typeface="+mn-lt"/>
              </a:rPr>
              <a:t>(Traumatic Encephalopathy, Slug happy, Slug nutty, Goofy)</a:t>
            </a:r>
            <a:endParaRPr lang="en-US" sz="4000" dirty="0">
              <a:solidFill>
                <a:srgbClr val="0070C0"/>
              </a:solidFill>
              <a:latin typeface="+mn-lt"/>
            </a:endParaRPr>
          </a:p>
        </p:txBody>
      </p:sp>
      <p:sp>
        <p:nvSpPr>
          <p:cNvPr id="5" name="Rectangle 3"/>
          <p:cNvSpPr txBox="1">
            <a:spLocks noChangeArrowheads="1"/>
          </p:cNvSpPr>
          <p:nvPr/>
        </p:nvSpPr>
        <p:spPr>
          <a:xfrm>
            <a:off x="1107140" y="1039904"/>
            <a:ext cx="9112625" cy="54505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sz="2400" b="1" dirty="0">
              <a:solidFill>
                <a:srgbClr val="00B050"/>
              </a:solidFill>
            </a:endParaRPr>
          </a:p>
        </p:txBody>
      </p:sp>
      <p:sp>
        <p:nvSpPr>
          <p:cNvPr id="6" name="Rectangle 3"/>
          <p:cNvSpPr txBox="1">
            <a:spLocks noChangeArrowheads="1"/>
          </p:cNvSpPr>
          <p:nvPr/>
        </p:nvSpPr>
        <p:spPr>
          <a:xfrm>
            <a:off x="1107140" y="1689847"/>
            <a:ext cx="9350545" cy="50247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lang="en-US" dirty="0"/>
              <a:t> This occurs mostly in boxers when multiple punches/ jolts are given on the head, chronic micro injuries occur to the brain. </a:t>
            </a:r>
          </a:p>
          <a:p>
            <a:pPr>
              <a:buFont typeface="Wingdings" panose="05000000000000000000" pitchFamily="2" charset="2"/>
              <a:buChar char="§"/>
              <a:defRPr/>
            </a:pPr>
            <a:r>
              <a:rPr lang="en-US" dirty="0"/>
              <a:t>  Seen in boxers and he looks like under the influence of alcohol</a:t>
            </a:r>
            <a:r>
              <a:rPr lang="en-US" dirty="0">
                <a:solidFill>
                  <a:srgbClr val="C00000"/>
                </a:solidFill>
              </a:rPr>
              <a:t>(drunkenness)</a:t>
            </a:r>
            <a:r>
              <a:rPr lang="en-US" dirty="0"/>
              <a:t>. But actually he has not taken alcohol.</a:t>
            </a:r>
          </a:p>
          <a:p>
            <a:pPr>
              <a:buClr>
                <a:srgbClr val="FF0066"/>
              </a:buClr>
              <a:buFont typeface="Wingdings" panose="05000000000000000000" pitchFamily="2" charset="2"/>
              <a:buChar char="v"/>
              <a:defRPr/>
            </a:pPr>
            <a:r>
              <a:rPr lang="en-US" dirty="0"/>
              <a:t> </a:t>
            </a:r>
            <a:r>
              <a:rPr lang="en-US" b="1" dirty="0">
                <a:solidFill>
                  <a:srgbClr val="FF0066"/>
                </a:solidFill>
              </a:rPr>
              <a:t>Boxers </a:t>
            </a:r>
            <a:r>
              <a:rPr lang="en-US" b="1" dirty="0" err="1">
                <a:solidFill>
                  <a:srgbClr val="FF0066"/>
                </a:solidFill>
              </a:rPr>
              <a:t>heamorrhages</a:t>
            </a:r>
            <a:r>
              <a:rPr lang="en-US" b="1" dirty="0">
                <a:solidFill>
                  <a:srgbClr val="FF0066"/>
                </a:solidFill>
              </a:rPr>
              <a:t>:</a:t>
            </a:r>
            <a:endParaRPr lang="en-US" dirty="0"/>
          </a:p>
          <a:p>
            <a:pPr marL="0" indent="0">
              <a:buNone/>
              <a:defRPr/>
            </a:pPr>
            <a:r>
              <a:rPr lang="en-US" dirty="0"/>
              <a:t>     Seen in boxers</a:t>
            </a:r>
          </a:p>
          <a:p>
            <a:pPr>
              <a:buFont typeface="Wingdings" panose="05000000000000000000" pitchFamily="2" charset="2"/>
              <a:buChar char="v"/>
              <a:defRPr/>
            </a:pPr>
            <a:r>
              <a:rPr lang="en-US" b="1" dirty="0">
                <a:solidFill>
                  <a:srgbClr val="FF0066"/>
                </a:solidFill>
              </a:rPr>
              <a:t>Apoplexy </a:t>
            </a:r>
          </a:p>
          <a:p>
            <a:pPr marL="341313" indent="-341313">
              <a:buNone/>
              <a:defRPr/>
            </a:pPr>
            <a:r>
              <a:rPr lang="en-US" dirty="0"/>
              <a:t>    Intracranial </a:t>
            </a:r>
            <a:r>
              <a:rPr lang="en-US" dirty="0" err="1"/>
              <a:t>heamorrhage</a:t>
            </a:r>
            <a:r>
              <a:rPr lang="en-US" dirty="0"/>
              <a:t> from any condition other than   trauma  e.g. diabetes, hypertension.</a:t>
            </a:r>
            <a:br>
              <a:rPr lang="en-US" dirty="0"/>
            </a:br>
            <a:r>
              <a:rPr lang="en-US" dirty="0"/>
              <a:t>  </a:t>
            </a:r>
          </a:p>
        </p:txBody>
      </p:sp>
      <p:sp>
        <p:nvSpPr>
          <p:cNvPr id="7" name="Rectangle 6"/>
          <p:cNvSpPr/>
          <p:nvPr/>
        </p:nvSpPr>
        <p:spPr>
          <a:xfrm>
            <a:off x="9813470" y="0"/>
            <a:ext cx="1630383" cy="25373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2332658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 AND </a:t>
            </a:r>
            <a:r>
              <a:rPr lang="en-US" dirty="0" err="1"/>
              <a:t>CONTRECOUP</a:t>
            </a:r>
            <a:r>
              <a:rPr lang="en-US" dirty="0"/>
              <a:t> INJURIES</a:t>
            </a:r>
          </a:p>
        </p:txBody>
      </p:sp>
      <p:sp>
        <p:nvSpPr>
          <p:cNvPr id="3" name="Content Placeholder 2"/>
          <p:cNvSpPr>
            <a:spLocks noGrp="1"/>
          </p:cNvSpPr>
          <p:nvPr>
            <p:ph idx="1"/>
          </p:nvPr>
        </p:nvSpPr>
        <p:spPr/>
        <p:txBody>
          <a:bodyPr/>
          <a:lstStyle/>
          <a:p>
            <a:r>
              <a:rPr lang="en-US" dirty="0"/>
              <a:t>These injuries usually occur in ROAD TRAFFIC ACCIDENTS or FALLS</a:t>
            </a:r>
          </a:p>
          <a:p>
            <a:r>
              <a:rPr lang="en-US" dirty="0"/>
              <a:t>They are due to moving head being more or less suddenly brought to stop against a large usually stationary object.</a:t>
            </a:r>
          </a:p>
          <a:p>
            <a:r>
              <a:rPr lang="en-US" dirty="0"/>
              <a:t>These are also called Deceleration /negative acceleration injuries </a:t>
            </a:r>
          </a:p>
        </p:txBody>
      </p:sp>
      <p:sp>
        <p:nvSpPr>
          <p:cNvPr id="4" name="Rectangle 3"/>
          <p:cNvSpPr/>
          <p:nvPr/>
        </p:nvSpPr>
        <p:spPr>
          <a:xfrm>
            <a:off x="9824356" y="0"/>
            <a:ext cx="1619497" cy="28847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1657360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20540" y="452387"/>
            <a:ext cx="9688864" cy="1442401"/>
          </a:xfrm>
        </p:spPr>
        <p:txBody>
          <a:bodyPr>
            <a:normAutofit/>
          </a:bodyPr>
          <a:lstStyle/>
          <a:p>
            <a:pPr algn="ctr" eaLnBrk="1" hangingPunct="1">
              <a:defRPr/>
            </a:pPr>
            <a:r>
              <a:rPr lang="en-US" sz="6000" dirty="0">
                <a:solidFill>
                  <a:srgbClr val="C00000"/>
                </a:solidFill>
                <a:latin typeface="+mn-lt"/>
              </a:rPr>
              <a:t>Coup and </a:t>
            </a:r>
            <a:r>
              <a:rPr lang="en-US" sz="6000" dirty="0" err="1">
                <a:solidFill>
                  <a:srgbClr val="C00000"/>
                </a:solidFill>
                <a:latin typeface="+mn-lt"/>
              </a:rPr>
              <a:t>Contre</a:t>
            </a:r>
            <a:r>
              <a:rPr lang="en-US" sz="6000" dirty="0">
                <a:solidFill>
                  <a:srgbClr val="C00000"/>
                </a:solidFill>
                <a:latin typeface="+mn-lt"/>
              </a:rPr>
              <a:t> Coup Injuries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019" t="15512" r="-768" b="23003"/>
          <a:stretch/>
        </p:blipFill>
        <p:spPr>
          <a:xfrm>
            <a:off x="1102936" y="2139885"/>
            <a:ext cx="9643621" cy="3930977"/>
          </a:xfrm>
          <a:prstGeom prst="rect">
            <a:avLst/>
          </a:prstGeom>
        </p:spPr>
      </p:pic>
      <p:sp>
        <p:nvSpPr>
          <p:cNvPr id="4" name="Rectangle 3"/>
          <p:cNvSpPr/>
          <p:nvPr/>
        </p:nvSpPr>
        <p:spPr>
          <a:xfrm>
            <a:off x="9808028" y="1"/>
            <a:ext cx="1635825" cy="20729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240549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2247563" y="954861"/>
            <a:ext cx="7848600" cy="809203"/>
          </a:xfrm>
        </p:spPr>
        <p:txBody>
          <a:bodyPr>
            <a:normAutofit/>
          </a:bodyPr>
          <a:lstStyle/>
          <a:p>
            <a:pPr>
              <a:defRPr/>
            </a:pPr>
            <a:r>
              <a:rPr lang="en-US" sz="4800" b="1" dirty="0">
                <a:solidFill>
                  <a:srgbClr val="0070C0"/>
                </a:solidFill>
                <a:latin typeface="+mn-lt"/>
              </a:rPr>
              <a:t>Coup injuries</a:t>
            </a:r>
          </a:p>
        </p:txBody>
      </p:sp>
      <p:sp>
        <p:nvSpPr>
          <p:cNvPr id="4" name="Subtitle 3"/>
          <p:cNvSpPr>
            <a:spLocks noGrp="1"/>
          </p:cNvSpPr>
          <p:nvPr>
            <p:ph type="subTitle" sz="quarter" idx="1"/>
          </p:nvPr>
        </p:nvSpPr>
        <p:spPr>
          <a:xfrm>
            <a:off x="1060057" y="1950182"/>
            <a:ext cx="7452764" cy="1731695"/>
          </a:xfrm>
        </p:spPr>
        <p:txBody>
          <a:bodyPr>
            <a:normAutofit/>
          </a:bodyPr>
          <a:lstStyle/>
          <a:p>
            <a:pPr algn="l">
              <a:defRPr/>
            </a:pPr>
            <a:r>
              <a:rPr lang="en-US" sz="3200" dirty="0"/>
              <a:t>A coup injury </a:t>
            </a:r>
            <a:r>
              <a:rPr lang="en-US" sz="3200" dirty="0">
                <a:solidFill>
                  <a:srgbClr val="FF0066"/>
                </a:solidFill>
              </a:rPr>
              <a:t>( coup = blow )</a:t>
            </a:r>
            <a:r>
              <a:rPr lang="en-US" sz="3200" dirty="0"/>
              <a:t> is  one which occurs immediately beneath the area of impact. Head is fixed.</a:t>
            </a:r>
          </a:p>
          <a:p>
            <a:pPr algn="l">
              <a:defRPr/>
            </a:pPr>
            <a:endParaRPr lang="en-US" sz="32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1277" b="13191"/>
          <a:stretch/>
        </p:blipFill>
        <p:spPr>
          <a:xfrm>
            <a:off x="4551770" y="3196354"/>
            <a:ext cx="6138844" cy="3350103"/>
          </a:xfrm>
          <a:prstGeom prst="rect">
            <a:avLst/>
          </a:prstGeom>
        </p:spPr>
      </p:pic>
      <p:sp>
        <p:nvSpPr>
          <p:cNvPr id="5" name="Rectangle 4"/>
          <p:cNvSpPr/>
          <p:nvPr/>
        </p:nvSpPr>
        <p:spPr>
          <a:xfrm>
            <a:off x="9786256" y="1"/>
            <a:ext cx="1657597" cy="25581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2380863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38200" y="615137"/>
            <a:ext cx="10515600" cy="1336207"/>
          </a:xfrm>
        </p:spPr>
        <p:txBody>
          <a:bodyPr/>
          <a:lstStyle/>
          <a:p>
            <a:pPr algn="ctr" eaLnBrk="1" hangingPunct="1">
              <a:defRPr/>
            </a:pPr>
            <a:r>
              <a:rPr lang="en-US" b="1" dirty="0" err="1">
                <a:solidFill>
                  <a:srgbClr val="0070C0"/>
                </a:solidFill>
                <a:latin typeface="+mn-lt"/>
              </a:rPr>
              <a:t>Contre</a:t>
            </a:r>
            <a:r>
              <a:rPr lang="en-US" b="1" dirty="0">
                <a:solidFill>
                  <a:srgbClr val="0070C0"/>
                </a:solidFill>
                <a:latin typeface="+mn-lt"/>
              </a:rPr>
              <a:t> coup injury</a:t>
            </a:r>
          </a:p>
        </p:txBody>
      </p:sp>
      <p:sp>
        <p:nvSpPr>
          <p:cNvPr id="51203" name="Rectangle 3"/>
          <p:cNvSpPr>
            <a:spLocks noGrp="1" noChangeArrowheads="1"/>
          </p:cNvSpPr>
          <p:nvPr>
            <p:ph type="body" idx="1"/>
          </p:nvPr>
        </p:nvSpPr>
        <p:spPr>
          <a:xfrm>
            <a:off x="838200" y="1913638"/>
            <a:ext cx="8500008" cy="1824292"/>
          </a:xfrm>
        </p:spPr>
        <p:txBody>
          <a:bodyPr>
            <a:normAutofit lnSpcReduction="10000"/>
          </a:bodyPr>
          <a:lstStyle/>
          <a:p>
            <a:pPr eaLnBrk="1" hangingPunct="1">
              <a:defRPr/>
            </a:pPr>
            <a:r>
              <a:rPr lang="en-US" sz="3200" dirty="0"/>
              <a:t>A </a:t>
            </a:r>
            <a:r>
              <a:rPr lang="en-US" sz="3200" dirty="0" err="1"/>
              <a:t>contre</a:t>
            </a:r>
            <a:r>
              <a:rPr lang="en-US" sz="3200" dirty="0"/>
              <a:t> coup injury </a:t>
            </a:r>
            <a:r>
              <a:rPr lang="en-US" sz="3200" dirty="0">
                <a:solidFill>
                  <a:srgbClr val="FF0066"/>
                </a:solidFill>
              </a:rPr>
              <a:t>( </a:t>
            </a:r>
            <a:r>
              <a:rPr lang="en-US" sz="3200" dirty="0" err="1">
                <a:solidFill>
                  <a:srgbClr val="FF0066"/>
                </a:solidFill>
              </a:rPr>
              <a:t>contre</a:t>
            </a:r>
            <a:r>
              <a:rPr lang="en-US" sz="3200" dirty="0">
                <a:solidFill>
                  <a:srgbClr val="FF0066"/>
                </a:solidFill>
              </a:rPr>
              <a:t> = opposite; coup = blow ) </a:t>
            </a:r>
            <a:r>
              <a:rPr lang="en-US" sz="3200" dirty="0"/>
              <a:t> is one which is situated on the opposite side of the area of impact.</a:t>
            </a:r>
          </a:p>
          <a:p>
            <a:pPr eaLnBrk="1" hangingPunct="1">
              <a:defRPr/>
            </a:pPr>
            <a:r>
              <a:rPr lang="en-US" sz="3200" dirty="0"/>
              <a:t>Head is free to move.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8538" b="16304"/>
          <a:stretch/>
        </p:blipFill>
        <p:spPr>
          <a:xfrm>
            <a:off x="5474959" y="3001520"/>
            <a:ext cx="4170410" cy="3366286"/>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86836"/>
          <a:stretch/>
        </p:blipFill>
        <p:spPr>
          <a:xfrm>
            <a:off x="4812918" y="3156940"/>
            <a:ext cx="1324082" cy="3055446"/>
          </a:xfrm>
          <a:prstGeom prst="rect">
            <a:avLst/>
          </a:prstGeom>
        </p:spPr>
      </p:pic>
      <p:sp>
        <p:nvSpPr>
          <p:cNvPr id="6" name="Rectangle 5"/>
          <p:cNvSpPr/>
          <p:nvPr/>
        </p:nvSpPr>
        <p:spPr>
          <a:xfrm>
            <a:off x="9840686" y="0"/>
            <a:ext cx="1603168" cy="24492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47678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2229"/>
            <a:ext cx="7848600" cy="1207008"/>
          </a:xfrm>
        </p:spPr>
        <p:txBody>
          <a:bodyPr>
            <a:normAutofit/>
          </a:bodyPr>
          <a:lstStyle/>
          <a:p>
            <a:r>
              <a:rPr lang="en-US" sz="2400" b="1" spc="-75" dirty="0">
                <a:solidFill>
                  <a:srgbClr val="C00000"/>
                </a:solidFill>
              </a:rPr>
              <a:t> </a:t>
            </a:r>
            <a:r>
              <a:rPr lang="en-US" sz="3200" b="1" dirty="0">
                <a:solidFill>
                  <a:srgbClr val="7030A0"/>
                </a:solidFill>
                <a:effectLst>
                  <a:outerShdw blurRad="38100" dist="38100" dir="2700000" algn="tl">
                    <a:srgbClr val="000000">
                      <a:alpha val="43137"/>
                    </a:srgbClr>
                  </a:outerShdw>
                </a:effectLst>
                <a:cs typeface="Times New Roman" pitchFamily="18" charset="0"/>
              </a:rPr>
              <a:t>Professor Umar Model of  Integrated Lecture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E2C6E-C712-42CF-A5C8-9DB515D498C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26" name="Picture 2" descr="C:\Users\User\Downloads\WhatsApp Image 2022-10-11 at 2.02.06 PM.jpeg"/>
          <p:cNvPicPr>
            <a:picLocks noGrp="1" noChangeAspect="1" noChangeArrowheads="1"/>
          </p:cNvPicPr>
          <p:nvPr>
            <p:ph idx="1"/>
          </p:nvPr>
        </p:nvPicPr>
        <p:blipFill>
          <a:blip r:embed="rId3"/>
          <a:srcRect/>
          <a:stretch>
            <a:fillRect/>
          </a:stretch>
        </p:blipFill>
        <p:spPr bwMode="auto">
          <a:xfrm>
            <a:off x="1697562" y="2348786"/>
            <a:ext cx="5824025" cy="4052015"/>
          </a:xfrm>
          <a:prstGeom prst="rect">
            <a:avLst/>
          </a:prstGeom>
          <a:noFill/>
        </p:spPr>
      </p:pic>
      <p:graphicFrame>
        <p:nvGraphicFramePr>
          <p:cNvPr id="7" name="Diagram 6"/>
          <p:cNvGraphicFramePr/>
          <p:nvPr/>
        </p:nvGraphicFramePr>
        <p:xfrm>
          <a:off x="7315200" y="1647484"/>
          <a:ext cx="3206246" cy="4400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5983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38200" y="229655"/>
            <a:ext cx="10515600" cy="1336207"/>
          </a:xfrm>
        </p:spPr>
        <p:txBody>
          <a:bodyPr/>
          <a:lstStyle/>
          <a:p>
            <a:pPr algn="ctr" eaLnBrk="1" hangingPunct="1">
              <a:defRPr/>
            </a:pPr>
            <a:r>
              <a:rPr lang="en-US" b="1" dirty="0">
                <a:solidFill>
                  <a:srgbClr val="0070C0"/>
                </a:solidFill>
                <a:latin typeface="+mn-lt"/>
              </a:rPr>
              <a:t>Requirements for </a:t>
            </a:r>
            <a:r>
              <a:rPr lang="en-US" b="1" dirty="0" err="1">
                <a:solidFill>
                  <a:srgbClr val="0070C0"/>
                </a:solidFill>
                <a:latin typeface="+mn-lt"/>
              </a:rPr>
              <a:t>Contre</a:t>
            </a:r>
            <a:r>
              <a:rPr lang="en-US" b="1" dirty="0">
                <a:solidFill>
                  <a:srgbClr val="0070C0"/>
                </a:solidFill>
                <a:latin typeface="+mn-lt"/>
              </a:rPr>
              <a:t> coup injury</a:t>
            </a:r>
          </a:p>
        </p:txBody>
      </p:sp>
      <p:sp>
        <p:nvSpPr>
          <p:cNvPr id="51203" name="Rectangle 3"/>
          <p:cNvSpPr>
            <a:spLocks noGrp="1" noChangeArrowheads="1"/>
          </p:cNvSpPr>
          <p:nvPr>
            <p:ph type="body" idx="1"/>
          </p:nvPr>
        </p:nvSpPr>
        <p:spPr>
          <a:xfrm>
            <a:off x="972669" y="1565862"/>
            <a:ext cx="9767047" cy="4361656"/>
          </a:xfrm>
        </p:spPr>
        <p:txBody>
          <a:bodyPr>
            <a:noAutofit/>
          </a:bodyPr>
          <a:lstStyle/>
          <a:p>
            <a:pPr marL="514350" indent="-514350" eaLnBrk="1" hangingPunct="1">
              <a:buFont typeface="+mj-lt"/>
              <a:buAutoNum type="arabicPeriod"/>
              <a:defRPr/>
            </a:pPr>
            <a:r>
              <a:rPr lang="en-US" sz="3200" b="1" dirty="0">
                <a:solidFill>
                  <a:srgbClr val="00B050"/>
                </a:solidFill>
              </a:rPr>
              <a:t>Cavity</a:t>
            </a:r>
            <a:endParaRPr lang="en-US" sz="2400" b="1" dirty="0">
              <a:solidFill>
                <a:srgbClr val="00B050"/>
              </a:solidFill>
            </a:endParaRPr>
          </a:p>
          <a:p>
            <a:pPr marL="0" indent="0">
              <a:buNone/>
              <a:defRPr/>
            </a:pPr>
            <a:r>
              <a:rPr lang="en-US" sz="2600" dirty="0"/>
              <a:t>There should be a cavity for a </a:t>
            </a:r>
            <a:r>
              <a:rPr lang="en-US" sz="2600" dirty="0" err="1"/>
              <a:t>contre</a:t>
            </a:r>
            <a:r>
              <a:rPr lang="en-US" sz="2600" dirty="0"/>
              <a:t> coup injury to occur e.g. cranial, thorax.</a:t>
            </a:r>
          </a:p>
          <a:p>
            <a:pPr marL="514350" indent="-514350" eaLnBrk="1" hangingPunct="1">
              <a:buAutoNum type="arabicPeriod" startAt="2"/>
              <a:defRPr/>
            </a:pPr>
            <a:r>
              <a:rPr lang="en-US" sz="3200" b="1" dirty="0">
                <a:solidFill>
                  <a:srgbClr val="00B050"/>
                </a:solidFill>
              </a:rPr>
              <a:t>Contents of cavity</a:t>
            </a:r>
          </a:p>
          <a:p>
            <a:pPr marL="0" indent="0" eaLnBrk="1" hangingPunct="1">
              <a:buNone/>
              <a:defRPr/>
            </a:pPr>
            <a:r>
              <a:rPr lang="en-US" sz="2600" dirty="0"/>
              <a:t>Injuries occur to the content of the cavity and not to the cavity itself e.g. in cranial cavity injury occurs to the brain.  </a:t>
            </a:r>
          </a:p>
          <a:p>
            <a:pPr marL="457200" indent="-457200" eaLnBrk="1" hangingPunct="1">
              <a:buAutoNum type="arabicPeriod" startAt="3"/>
              <a:defRPr/>
            </a:pPr>
            <a:r>
              <a:rPr lang="en-US" sz="3200" b="1" dirty="0">
                <a:solidFill>
                  <a:srgbClr val="00B050"/>
                </a:solidFill>
              </a:rPr>
              <a:t>Opposite to site of impact</a:t>
            </a:r>
            <a:endParaRPr lang="en-US" sz="2400" b="1" dirty="0">
              <a:solidFill>
                <a:srgbClr val="00B050"/>
              </a:solidFill>
            </a:endParaRPr>
          </a:p>
          <a:p>
            <a:pPr marL="457200" indent="-457200" eaLnBrk="1" hangingPunct="1">
              <a:buAutoNum type="arabicPeriod" startAt="3"/>
              <a:defRPr/>
            </a:pPr>
            <a:r>
              <a:rPr lang="en-US" sz="3200" b="1" dirty="0">
                <a:solidFill>
                  <a:srgbClr val="00B050"/>
                </a:solidFill>
              </a:rPr>
              <a:t>Free movement</a:t>
            </a:r>
          </a:p>
          <a:p>
            <a:pPr marL="0" indent="0" eaLnBrk="1" hangingPunct="1">
              <a:buNone/>
              <a:defRPr/>
            </a:pPr>
            <a:r>
              <a:rPr lang="en-US" sz="2600" dirty="0"/>
              <a:t>Without movement </a:t>
            </a:r>
            <a:r>
              <a:rPr lang="en-US" sz="2600" dirty="0" err="1"/>
              <a:t>contre</a:t>
            </a:r>
            <a:r>
              <a:rPr lang="en-US" sz="2600" dirty="0"/>
              <a:t> coup injury cannot occur.</a:t>
            </a:r>
          </a:p>
        </p:txBody>
      </p:sp>
      <p:sp>
        <p:nvSpPr>
          <p:cNvPr id="4" name="Rectangle 3"/>
          <p:cNvSpPr/>
          <p:nvPr/>
        </p:nvSpPr>
        <p:spPr>
          <a:xfrm>
            <a:off x="9748156" y="0"/>
            <a:ext cx="1695697" cy="2296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318631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040" t="6912" r="34587" b="8925"/>
          <a:stretch/>
        </p:blipFill>
        <p:spPr>
          <a:xfrm>
            <a:off x="6436659" y="3899646"/>
            <a:ext cx="3146612" cy="2958354"/>
          </a:xfrm>
          <a:prstGeom prst="rect">
            <a:avLst/>
          </a:prstGeom>
        </p:spPr>
      </p:pic>
      <p:sp>
        <p:nvSpPr>
          <p:cNvPr id="3" name="Content Placeholder 2"/>
          <p:cNvSpPr>
            <a:spLocks noGrp="1"/>
          </p:cNvSpPr>
          <p:nvPr>
            <p:ph idx="1"/>
          </p:nvPr>
        </p:nvSpPr>
        <p:spPr>
          <a:xfrm>
            <a:off x="883023" y="170330"/>
            <a:ext cx="9686365" cy="5145741"/>
          </a:xfrm>
        </p:spPr>
        <p:txBody>
          <a:bodyPr>
            <a:noAutofit/>
          </a:bodyPr>
          <a:lstStyle/>
          <a:p>
            <a:pPr marL="0" indent="0">
              <a:buClr>
                <a:srgbClr val="FF0066"/>
              </a:buClr>
              <a:buNone/>
              <a:defRPr/>
            </a:pPr>
            <a:r>
              <a:rPr lang="en-US" sz="3600" b="1" dirty="0">
                <a:solidFill>
                  <a:srgbClr val="0070C0"/>
                </a:solidFill>
              </a:rPr>
              <a:t>                           LUCID INTERVAL:</a:t>
            </a:r>
            <a:r>
              <a:rPr lang="en-US" sz="3200" b="1" dirty="0">
                <a:solidFill>
                  <a:srgbClr val="0070C0"/>
                </a:solidFill>
              </a:rPr>
              <a:t> </a:t>
            </a:r>
            <a:r>
              <a:rPr lang="en-US" dirty="0"/>
              <a:t> </a:t>
            </a:r>
            <a:br>
              <a:rPr lang="en-US" dirty="0"/>
            </a:br>
            <a:endParaRPr lang="en-US" dirty="0"/>
          </a:p>
          <a:p>
            <a:pPr marL="457200" indent="-457200">
              <a:buNone/>
              <a:defRPr/>
            </a:pPr>
            <a:r>
              <a:rPr lang="en-US" dirty="0"/>
              <a:t>    </a:t>
            </a:r>
            <a:r>
              <a:rPr lang="en-US" sz="3200" dirty="0"/>
              <a:t> It is a state of consciousness between two states of unconsciousness seen in epi/extra dural hematoma .</a:t>
            </a:r>
          </a:p>
          <a:p>
            <a:pPr marL="511175" indent="-277813">
              <a:buFont typeface="Wingdings" panose="05000000000000000000" pitchFamily="2" charset="2"/>
              <a:buChar char="§"/>
              <a:defRPr/>
            </a:pPr>
            <a:r>
              <a:rPr lang="en-US" sz="3200" dirty="0"/>
              <a:t>Unconsciousness ------- due to concussion </a:t>
            </a:r>
          </a:p>
          <a:p>
            <a:pPr marL="511175" indent="-277813">
              <a:buFont typeface="Wingdings" panose="05000000000000000000" pitchFamily="2" charset="2"/>
              <a:buChar char="§"/>
              <a:defRPr/>
            </a:pPr>
            <a:r>
              <a:rPr lang="en-US" sz="3200" dirty="0"/>
              <a:t>Consciousness  ---------- due to recovery </a:t>
            </a:r>
          </a:p>
          <a:p>
            <a:pPr marL="511175" indent="-277813">
              <a:buFont typeface="Wingdings" panose="05000000000000000000" pitchFamily="2" charset="2"/>
              <a:buChar char="§"/>
              <a:defRPr/>
            </a:pPr>
            <a:r>
              <a:rPr lang="en-US" sz="3200" dirty="0"/>
              <a:t>Unconsciousness ------- due to raised intracranial tension due to bleeding</a:t>
            </a:r>
          </a:p>
          <a:p>
            <a:pPr marL="457200" indent="-457200">
              <a:buNone/>
              <a:defRPr/>
            </a:pPr>
            <a:endParaRPr lang="en-US" dirty="0"/>
          </a:p>
        </p:txBody>
      </p:sp>
      <p:sp>
        <p:nvSpPr>
          <p:cNvPr id="4" name="Rectangle 3"/>
          <p:cNvSpPr/>
          <p:nvPr/>
        </p:nvSpPr>
        <p:spPr>
          <a:xfrm>
            <a:off x="9808028" y="1"/>
            <a:ext cx="1635825" cy="2394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1577980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2978" y="573181"/>
            <a:ext cx="3169024" cy="4438650"/>
          </a:xfrm>
          <a:prstGeom prst="rect">
            <a:avLst/>
          </a:prstGeom>
        </p:spPr>
      </p:pic>
      <p:sp>
        <p:nvSpPr>
          <p:cNvPr id="2" name="Title 1"/>
          <p:cNvSpPr>
            <a:spLocks noGrp="1"/>
          </p:cNvSpPr>
          <p:nvPr>
            <p:ph type="title"/>
          </p:nvPr>
        </p:nvSpPr>
        <p:spPr>
          <a:xfrm>
            <a:off x="838200" y="143435"/>
            <a:ext cx="10515600" cy="1371600"/>
          </a:xfrm>
        </p:spPr>
        <p:txBody>
          <a:bodyPr/>
          <a:lstStyle/>
          <a:p>
            <a:pPr algn="ctr">
              <a:defRPr/>
            </a:pPr>
            <a:r>
              <a:rPr lang="en-US" b="1" dirty="0">
                <a:solidFill>
                  <a:srgbClr val="0070C0"/>
                </a:solidFill>
                <a:latin typeface="+mn-lt"/>
              </a:rPr>
              <a:t>SPINAL CORD INJURIES</a:t>
            </a:r>
            <a:endParaRPr lang="en-US" sz="3200" b="1" dirty="0">
              <a:solidFill>
                <a:srgbClr val="0070C0"/>
              </a:solidFill>
              <a:latin typeface="+mn-lt"/>
            </a:endParaRPr>
          </a:p>
        </p:txBody>
      </p:sp>
      <p:sp>
        <p:nvSpPr>
          <p:cNvPr id="3" name="Content Placeholder 2"/>
          <p:cNvSpPr>
            <a:spLocks noGrp="1"/>
          </p:cNvSpPr>
          <p:nvPr>
            <p:ph idx="1"/>
          </p:nvPr>
        </p:nvSpPr>
        <p:spPr>
          <a:xfrm>
            <a:off x="838201" y="1138510"/>
            <a:ext cx="8485093" cy="5911770"/>
          </a:xfrm>
        </p:spPr>
        <p:txBody>
          <a:bodyPr>
            <a:noAutofit/>
          </a:bodyPr>
          <a:lstStyle/>
          <a:p>
            <a:pPr marL="0" indent="0">
              <a:buNone/>
              <a:defRPr/>
            </a:pPr>
            <a:r>
              <a:rPr lang="en-US" b="1" dirty="0">
                <a:solidFill>
                  <a:srgbClr val="FF0066"/>
                </a:solidFill>
              </a:rPr>
              <a:t>INJURIES TO CORD:</a:t>
            </a:r>
            <a:endParaRPr lang="en-US" sz="2400" b="1" dirty="0">
              <a:solidFill>
                <a:srgbClr val="FF0066"/>
              </a:solidFill>
            </a:endParaRPr>
          </a:p>
          <a:p>
            <a:pPr marL="690563" indent="-457200">
              <a:buFont typeface="+mj-lt"/>
              <a:buAutoNum type="alphaLcPeriod"/>
              <a:defRPr/>
            </a:pPr>
            <a:r>
              <a:rPr lang="en-US" sz="2400" dirty="0"/>
              <a:t>Concussion: Just loss of function of spinal cord not anatomical damage. </a:t>
            </a:r>
          </a:p>
          <a:p>
            <a:pPr marL="690563" indent="-457200">
              <a:buFont typeface="+mj-lt"/>
              <a:buAutoNum type="alphaLcPeriod"/>
              <a:defRPr/>
            </a:pPr>
            <a:r>
              <a:rPr lang="en-US" sz="2400" dirty="0"/>
              <a:t>Compression: Dislocation of vertebrae causes compression. </a:t>
            </a:r>
          </a:p>
          <a:p>
            <a:pPr marL="690563" indent="-457200">
              <a:buFont typeface="+mj-lt"/>
              <a:buAutoNum type="alphaLcPeriod"/>
              <a:defRPr/>
            </a:pPr>
            <a:r>
              <a:rPr lang="en-US" sz="2400" dirty="0"/>
              <a:t>Pithing: A needle is inserted into the nape of the neck to kill an infant. </a:t>
            </a:r>
          </a:p>
          <a:p>
            <a:pPr marL="690563" indent="-457200">
              <a:buFont typeface="+mj-lt"/>
              <a:buAutoNum type="alphaLcPeriod"/>
              <a:defRPr/>
            </a:pPr>
            <a:r>
              <a:rPr lang="en-US" sz="2400" dirty="0"/>
              <a:t>Laceration</a:t>
            </a:r>
          </a:p>
          <a:p>
            <a:pPr marL="0" indent="0">
              <a:buNone/>
              <a:defRPr/>
            </a:pPr>
            <a:r>
              <a:rPr lang="en-US" b="1" dirty="0">
                <a:solidFill>
                  <a:srgbClr val="FF0066"/>
                </a:solidFill>
              </a:rPr>
              <a:t>INJURIES</a:t>
            </a:r>
            <a:endParaRPr lang="en-US" sz="2400" b="1" dirty="0">
              <a:solidFill>
                <a:srgbClr val="FF0000"/>
              </a:solidFill>
            </a:endParaRPr>
          </a:p>
          <a:p>
            <a:pPr marL="744538" indent="-457200">
              <a:buFont typeface="+mj-lt"/>
              <a:buAutoNum type="alphaLcPeriod"/>
              <a:defRPr/>
            </a:pPr>
            <a:r>
              <a:rPr lang="en-US" sz="2400" dirty="0">
                <a:solidFill>
                  <a:srgbClr val="FF0000"/>
                </a:solidFill>
              </a:rPr>
              <a:t>Railway spine</a:t>
            </a:r>
            <a:r>
              <a:rPr lang="en-US" sz="2400" dirty="0"/>
              <a:t>: </a:t>
            </a:r>
            <a:r>
              <a:rPr lang="en-US" sz="2400" dirty="0">
                <a:solidFill>
                  <a:srgbClr val="0070C0"/>
                </a:solidFill>
              </a:rPr>
              <a:t>Concussion </a:t>
            </a:r>
            <a:r>
              <a:rPr lang="en-US" sz="2400" dirty="0"/>
              <a:t>of spinal cord in railway accidents is called railway spine. Transient paralysis of arms, hands, bladder, rectum, lower limbs with or without loss of sexual function. Recovery unless cord lacerated.</a:t>
            </a:r>
            <a:endParaRPr lang="en-US" sz="2400" dirty="0">
              <a:solidFill>
                <a:srgbClr val="FF0000"/>
              </a:solidFill>
            </a:endParaRPr>
          </a:p>
          <a:p>
            <a:pPr marL="744538" indent="-457200">
              <a:buFont typeface="+mj-lt"/>
              <a:buAutoNum type="alphaLcPeriod"/>
              <a:defRPr/>
            </a:pPr>
            <a:r>
              <a:rPr lang="en-US" sz="2400" dirty="0">
                <a:solidFill>
                  <a:srgbClr val="FF0000"/>
                </a:solidFill>
              </a:rPr>
              <a:t>Whiplash injury</a:t>
            </a:r>
            <a:r>
              <a:rPr lang="en-US" sz="2400" dirty="0"/>
              <a:t>/ jack knife injury: Momentary dislocation of cervical spine C4-C6-------contusion-------self reduction</a:t>
            </a:r>
          </a:p>
          <a:p>
            <a:pPr marL="0" indent="0">
              <a:buNone/>
              <a:defRPr/>
            </a:pPr>
            <a:endParaRPr lang="en-US" sz="2400" dirty="0"/>
          </a:p>
          <a:p>
            <a:pPr marL="514350" indent="-514350">
              <a:buFont typeface="+mj-lt"/>
              <a:buAutoNum type="alphaLcParenR"/>
              <a:defRPr/>
            </a:pPr>
            <a:endParaRPr lang="en-US" sz="2400" dirty="0"/>
          </a:p>
          <a:p>
            <a:pPr marL="0" indent="0">
              <a:buNone/>
              <a:defRPr/>
            </a:pPr>
            <a:endParaRPr lang="en-US" sz="2000" dirty="0"/>
          </a:p>
          <a:p>
            <a:pPr marL="0" indent="0">
              <a:buNone/>
              <a:defRPr/>
            </a:pPr>
            <a:endParaRPr lang="en-US" sz="2400" dirty="0"/>
          </a:p>
          <a:p>
            <a:pPr>
              <a:defRPr/>
            </a:pPr>
            <a:endParaRPr lang="en-US" sz="2400" dirty="0"/>
          </a:p>
          <a:p>
            <a:pPr>
              <a:defRPr/>
            </a:pPr>
            <a:endParaRPr lang="en-US" sz="2400" dirty="0"/>
          </a:p>
          <a:p>
            <a:pPr>
              <a:defRPr/>
            </a:pPr>
            <a:endParaRPr lang="en-US" sz="2400" dirty="0"/>
          </a:p>
          <a:p>
            <a:pPr marL="0" indent="0">
              <a:buNone/>
              <a:defRPr/>
            </a:pPr>
            <a:endParaRPr lang="en-US" sz="2400" dirty="0"/>
          </a:p>
          <a:p>
            <a:pPr>
              <a:defRPr/>
            </a:pPr>
            <a:endParaRPr lang="en-US" sz="2400" dirty="0"/>
          </a:p>
        </p:txBody>
      </p:sp>
      <p:sp>
        <p:nvSpPr>
          <p:cNvPr id="5" name="Rectangle 4"/>
          <p:cNvSpPr/>
          <p:nvPr/>
        </p:nvSpPr>
        <p:spPr>
          <a:xfrm>
            <a:off x="9737270" y="0"/>
            <a:ext cx="1706583" cy="28847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1524432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5313"/>
            <a:ext cx="10515600" cy="1325563"/>
          </a:xfrm>
        </p:spPr>
        <p:txBody>
          <a:bodyPr/>
          <a:lstStyle/>
          <a:p>
            <a:r>
              <a:rPr lang="en-US" dirty="0"/>
              <a:t>WHIPLASH INJURY</a:t>
            </a:r>
          </a:p>
        </p:txBody>
      </p:sp>
      <p:sp>
        <p:nvSpPr>
          <p:cNvPr id="3" name="Content Placeholder 2"/>
          <p:cNvSpPr>
            <a:spLocks noGrp="1"/>
          </p:cNvSpPr>
          <p:nvPr>
            <p:ph idx="1"/>
          </p:nvPr>
        </p:nvSpPr>
        <p:spPr/>
        <p:txBody>
          <a:bodyPr/>
          <a:lstStyle/>
          <a:p>
            <a:r>
              <a:rPr lang="en-US" dirty="0"/>
              <a:t>It is an acceleration deceleration mechanism of energy transfer to the neck that may result in bony and soft injuries</a:t>
            </a:r>
          </a:p>
          <a:p>
            <a:r>
              <a:rPr lang="en-US" dirty="0"/>
              <a:t>Commonly seen in </a:t>
            </a:r>
            <a:r>
              <a:rPr lang="en-US" dirty="0" err="1"/>
              <a:t>RTA</a:t>
            </a:r>
            <a:r>
              <a:rPr lang="en-US" dirty="0"/>
              <a:t> s due to hyperextension of the neck</a:t>
            </a:r>
          </a:p>
          <a:p>
            <a:r>
              <a:rPr lang="en-US" dirty="0"/>
              <a:t>Sustained by occupants of the front seat in a motor vehicle</a:t>
            </a:r>
          </a:p>
          <a:p>
            <a:r>
              <a:rPr lang="en-US" dirty="0"/>
              <a:t>AUTOPSY FINDINGS ;</a:t>
            </a:r>
          </a:p>
          <a:p>
            <a:r>
              <a:rPr lang="en-US" dirty="0"/>
              <a:t>Facet joint, yellow ligament, uncovertebral and disc/ end plate lesions may be seen </a:t>
            </a:r>
          </a:p>
          <a:p>
            <a:r>
              <a:rPr lang="en-US" dirty="0"/>
              <a:t>An area of hemorrhagic </a:t>
            </a:r>
            <a:r>
              <a:rPr lang="en-US" dirty="0" err="1"/>
              <a:t>discolouration</a:t>
            </a:r>
            <a:r>
              <a:rPr lang="en-US" dirty="0"/>
              <a:t> on the surface or in substance of the cord or </a:t>
            </a:r>
            <a:r>
              <a:rPr lang="en-US" dirty="0" err="1"/>
              <a:t>subthecal</a:t>
            </a:r>
            <a:r>
              <a:rPr lang="en-US" dirty="0"/>
              <a:t> effusions of blood may be found </a:t>
            </a:r>
          </a:p>
          <a:p>
            <a:endParaRPr lang="en-US" dirty="0"/>
          </a:p>
        </p:txBody>
      </p:sp>
      <p:sp>
        <p:nvSpPr>
          <p:cNvPr id="4" name="Rectangle 3"/>
          <p:cNvSpPr/>
          <p:nvPr/>
        </p:nvSpPr>
        <p:spPr>
          <a:xfrm>
            <a:off x="9737270" y="1"/>
            <a:ext cx="1706583" cy="2301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3828932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WHIPLASH INJURY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0331" y="1825625"/>
            <a:ext cx="4351338" cy="4351338"/>
          </a:xfrm>
        </p:spPr>
      </p:pic>
      <p:sp>
        <p:nvSpPr>
          <p:cNvPr id="5" name="Rectangle 4"/>
          <p:cNvSpPr/>
          <p:nvPr/>
        </p:nvSpPr>
        <p:spPr>
          <a:xfrm>
            <a:off x="9780814" y="1"/>
            <a:ext cx="1663040" cy="17961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2599223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494" y="242047"/>
            <a:ext cx="11071413" cy="1385889"/>
          </a:xfrm>
        </p:spPr>
        <p:txBody>
          <a:bodyPr>
            <a:normAutofit/>
          </a:bodyPr>
          <a:lstStyle/>
          <a:p>
            <a:pPr algn="ctr">
              <a:defRPr/>
            </a:pPr>
            <a:r>
              <a:rPr lang="en-US" sz="4000" b="1" dirty="0">
                <a:solidFill>
                  <a:srgbClr val="0070C0"/>
                </a:solidFill>
                <a:latin typeface="+mn-lt"/>
              </a:rPr>
              <a:t>Indications of opening spinal cord during autopsy </a:t>
            </a:r>
            <a:endParaRPr lang="en-US" sz="2800" b="1" dirty="0">
              <a:solidFill>
                <a:srgbClr val="0070C0"/>
              </a:solidFill>
              <a:latin typeface="+mn-lt"/>
            </a:endParaRPr>
          </a:p>
        </p:txBody>
      </p:sp>
      <p:sp>
        <p:nvSpPr>
          <p:cNvPr id="3" name="Content Placeholder 2"/>
          <p:cNvSpPr>
            <a:spLocks noGrp="1"/>
          </p:cNvSpPr>
          <p:nvPr>
            <p:ph idx="1"/>
          </p:nvPr>
        </p:nvSpPr>
        <p:spPr>
          <a:xfrm>
            <a:off x="739586" y="1380566"/>
            <a:ext cx="7391399" cy="4652682"/>
          </a:xfrm>
        </p:spPr>
        <p:txBody>
          <a:bodyPr>
            <a:noAutofit/>
          </a:bodyPr>
          <a:lstStyle/>
          <a:p>
            <a:pPr marL="0" indent="0">
              <a:buNone/>
              <a:defRPr/>
            </a:pPr>
            <a:r>
              <a:rPr lang="en-US" sz="2600" dirty="0"/>
              <a:t>Ordinarily spinal cord is not opened in autopsy examination.</a:t>
            </a:r>
          </a:p>
          <a:p>
            <a:pPr marL="0" indent="0">
              <a:buNone/>
              <a:defRPr/>
            </a:pPr>
            <a:r>
              <a:rPr lang="en-US" sz="2600" dirty="0"/>
              <a:t>It is opened in following conditions.</a:t>
            </a:r>
          </a:p>
          <a:p>
            <a:pPr marL="798513" indent="-511175">
              <a:buFont typeface="+mj-lt"/>
              <a:buAutoNum type="arabicPeriod"/>
              <a:defRPr/>
            </a:pPr>
            <a:r>
              <a:rPr lang="en-US" sz="2600" dirty="0"/>
              <a:t>Local trauma</a:t>
            </a:r>
          </a:p>
          <a:p>
            <a:pPr marL="798513" indent="-511175">
              <a:buFont typeface="+mj-lt"/>
              <a:buAutoNum type="arabicPeriod"/>
              <a:defRPr/>
            </a:pPr>
            <a:r>
              <a:rPr lang="en-US" sz="2600" dirty="0"/>
              <a:t>Negative autopsy </a:t>
            </a:r>
          </a:p>
          <a:p>
            <a:pPr marL="798513" indent="-511175">
              <a:buFont typeface="+mj-lt"/>
              <a:buAutoNum type="arabicPeriod"/>
              <a:defRPr/>
            </a:pPr>
            <a:r>
              <a:rPr lang="en-US" sz="2600" dirty="0"/>
              <a:t>Death from convulsions e.g. tetanus, </a:t>
            </a:r>
            <a:r>
              <a:rPr lang="en-US" sz="2600" dirty="0" err="1"/>
              <a:t>nux</a:t>
            </a:r>
            <a:r>
              <a:rPr lang="en-US" sz="2600" dirty="0"/>
              <a:t> vomica </a:t>
            </a:r>
          </a:p>
          <a:p>
            <a:pPr marL="798513" indent="-511175">
              <a:buFont typeface="+mj-lt"/>
              <a:buAutoNum type="arabicPeriod"/>
              <a:defRPr/>
            </a:pPr>
            <a:r>
              <a:rPr lang="en-US" sz="2600" dirty="0"/>
              <a:t>Battered babies/ wives/ husbands</a:t>
            </a:r>
          </a:p>
          <a:p>
            <a:pPr>
              <a:buClr>
                <a:srgbClr val="FF0066"/>
              </a:buClr>
              <a:buFont typeface="Wingdings" panose="05000000000000000000" pitchFamily="2" charset="2"/>
              <a:buChar char="v"/>
              <a:defRPr/>
            </a:pPr>
            <a:r>
              <a:rPr lang="en-US" sz="2600" dirty="0"/>
              <a:t> </a:t>
            </a:r>
            <a:r>
              <a:rPr lang="en-US" sz="2600" b="1" dirty="0">
                <a:solidFill>
                  <a:srgbClr val="FF0066"/>
                </a:solidFill>
              </a:rPr>
              <a:t>Most common site of fractures/ dislocation</a:t>
            </a:r>
          </a:p>
          <a:p>
            <a:pPr marL="1201738" indent="-511175">
              <a:buFont typeface="+mj-lt"/>
              <a:buAutoNum type="arabicPeriod"/>
              <a:defRPr/>
            </a:pPr>
            <a:r>
              <a:rPr lang="en-US" sz="2600" b="1" dirty="0">
                <a:solidFill>
                  <a:srgbClr val="0070C0"/>
                </a:solidFill>
              </a:rPr>
              <a:t>C4 to C6</a:t>
            </a:r>
          </a:p>
          <a:p>
            <a:pPr marL="1201738" indent="-511175">
              <a:buFont typeface="+mj-lt"/>
              <a:buAutoNum type="arabicPeriod"/>
              <a:defRPr/>
            </a:pPr>
            <a:r>
              <a:rPr lang="en-US" sz="2600" b="1" dirty="0">
                <a:solidFill>
                  <a:srgbClr val="C00000"/>
                </a:solidFill>
              </a:rPr>
              <a:t>T3 to T6</a:t>
            </a:r>
          </a:p>
          <a:p>
            <a:pPr marL="1201738" indent="-511175">
              <a:buFont typeface="+mj-lt"/>
              <a:buAutoNum type="arabicPeriod"/>
              <a:defRPr/>
            </a:pPr>
            <a:r>
              <a:rPr lang="en-US" sz="2600" b="1" dirty="0"/>
              <a:t>T10 to L3</a:t>
            </a:r>
          </a:p>
          <a:p>
            <a:pPr marL="514350" indent="-514350">
              <a:buFont typeface="+mj-lt"/>
              <a:buAutoNum type="arabicPeriod"/>
              <a:defRPr/>
            </a:pPr>
            <a:endParaRPr lang="en-US" sz="2600" dirty="0"/>
          </a:p>
          <a:p>
            <a:pPr marL="514350" indent="-514350">
              <a:buFont typeface="+mj-lt"/>
              <a:buAutoNum type="alphaLcParenR"/>
              <a:defRPr/>
            </a:pPr>
            <a:endParaRPr lang="en-US" sz="2600" dirty="0"/>
          </a:p>
          <a:p>
            <a:pPr marL="0" indent="0">
              <a:buNone/>
              <a:defRPr/>
            </a:pPr>
            <a:endParaRPr lang="en-US" sz="2600" dirty="0"/>
          </a:p>
          <a:p>
            <a:pPr marL="0" indent="0">
              <a:buNone/>
              <a:defRPr/>
            </a:pPr>
            <a:endParaRPr lang="en-US" sz="2600" dirty="0"/>
          </a:p>
          <a:p>
            <a:pPr>
              <a:defRPr/>
            </a:pPr>
            <a:endParaRPr lang="en-US" sz="2600" dirty="0"/>
          </a:p>
          <a:p>
            <a:pPr>
              <a:defRPr/>
            </a:pPr>
            <a:endParaRPr lang="en-US" sz="2600" dirty="0"/>
          </a:p>
          <a:p>
            <a:pPr>
              <a:defRPr/>
            </a:pPr>
            <a:endParaRPr lang="en-US" sz="2600" dirty="0"/>
          </a:p>
          <a:p>
            <a:pPr marL="0" indent="0">
              <a:buNone/>
              <a:defRPr/>
            </a:pPr>
            <a:endParaRPr lang="en-US" sz="2600" dirty="0"/>
          </a:p>
          <a:p>
            <a:pPr>
              <a:defRPr/>
            </a:pPr>
            <a:endParaRPr lang="en-US"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437" y="1568824"/>
            <a:ext cx="3818963" cy="4572000"/>
          </a:xfrm>
          <a:prstGeom prst="rect">
            <a:avLst/>
          </a:prstGeom>
        </p:spPr>
      </p:pic>
      <p:sp>
        <p:nvSpPr>
          <p:cNvPr id="5" name="Rectangle 4"/>
          <p:cNvSpPr/>
          <p:nvPr/>
        </p:nvSpPr>
        <p:spPr>
          <a:xfrm>
            <a:off x="9650186" y="0"/>
            <a:ext cx="1793667" cy="2420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3593657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dirty="0">
                <a:solidFill>
                  <a:srgbClr val="FF0000"/>
                </a:solidFill>
              </a:rPr>
              <a:t>CHEST INJURIES</a:t>
            </a:r>
            <a:br>
              <a:rPr lang="en-US" dirty="0"/>
            </a:br>
            <a:endParaRPr lang="en-US" dirty="0"/>
          </a:p>
        </p:txBody>
      </p:sp>
      <p:sp>
        <p:nvSpPr>
          <p:cNvPr id="3" name="Content Placeholder 2"/>
          <p:cNvSpPr>
            <a:spLocks noGrp="1"/>
          </p:cNvSpPr>
          <p:nvPr>
            <p:ph idx="1"/>
          </p:nvPr>
        </p:nvSpPr>
        <p:spPr/>
        <p:txBody>
          <a:bodyPr/>
          <a:lstStyle/>
          <a:p>
            <a:r>
              <a:rPr lang="en-US" dirty="0"/>
              <a:t>Injuries of the chest may be :</a:t>
            </a:r>
          </a:p>
          <a:p>
            <a:r>
              <a:rPr lang="en-US" dirty="0"/>
              <a:t>NON PENETRATING OR CLOSED</a:t>
            </a:r>
          </a:p>
          <a:p>
            <a:r>
              <a:rPr lang="en-US" dirty="0"/>
              <a:t>They do not open up any part of the thoracic cavity</a:t>
            </a:r>
          </a:p>
          <a:p>
            <a:r>
              <a:rPr lang="en-US" dirty="0"/>
              <a:t>Usually caused by blunt force</a:t>
            </a:r>
          </a:p>
          <a:p>
            <a:r>
              <a:rPr lang="en-US" dirty="0"/>
              <a:t>PENETRATING OR OPEN</a:t>
            </a:r>
          </a:p>
          <a:p>
            <a:r>
              <a:rPr lang="en-US" dirty="0"/>
              <a:t>If parietal pleura is damaged ,it will produce an open pneumothorax</a:t>
            </a:r>
          </a:p>
        </p:txBody>
      </p:sp>
      <p:sp>
        <p:nvSpPr>
          <p:cNvPr id="4" name="Rectangle 3"/>
          <p:cNvSpPr/>
          <p:nvPr/>
        </p:nvSpPr>
        <p:spPr>
          <a:xfrm>
            <a:off x="9824356" y="0"/>
            <a:ext cx="1619497" cy="28302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1076909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RIBS</a:t>
            </a:r>
          </a:p>
        </p:txBody>
      </p:sp>
      <p:sp>
        <p:nvSpPr>
          <p:cNvPr id="3" name="Content Placeholder 2"/>
          <p:cNvSpPr>
            <a:spLocks noGrp="1"/>
          </p:cNvSpPr>
          <p:nvPr>
            <p:ph idx="1"/>
          </p:nvPr>
        </p:nvSpPr>
        <p:spPr/>
        <p:txBody>
          <a:bodyPr/>
          <a:lstStyle/>
          <a:p>
            <a:r>
              <a:rPr lang="en-US" dirty="0"/>
              <a:t>Blunt injury may result in the fracture of the ribs </a:t>
            </a:r>
          </a:p>
          <a:p>
            <a:r>
              <a:rPr lang="en-US" dirty="0"/>
              <a:t>if compression is front to back……lateral ribs fractures</a:t>
            </a:r>
          </a:p>
          <a:p>
            <a:r>
              <a:rPr lang="en-US" dirty="0"/>
              <a:t>Back to front compression ……fracture of ribs near the spine</a:t>
            </a:r>
          </a:p>
          <a:p>
            <a:r>
              <a:rPr lang="en-US" dirty="0"/>
              <a:t>Side to side compression ……fracture of ribs near spine and sternum</a:t>
            </a:r>
          </a:p>
          <a:p>
            <a:r>
              <a:rPr lang="en-US" dirty="0"/>
              <a:t>Middle ribs from 4</a:t>
            </a:r>
            <a:r>
              <a:rPr lang="en-US" baseline="30000" dirty="0"/>
              <a:t>th</a:t>
            </a:r>
            <a:r>
              <a:rPr lang="en-US" dirty="0"/>
              <a:t> to 8</a:t>
            </a:r>
            <a:r>
              <a:rPr lang="en-US" baseline="30000" dirty="0"/>
              <a:t>th</a:t>
            </a:r>
            <a:r>
              <a:rPr lang="en-US" dirty="0"/>
              <a:t> are usually fractured</a:t>
            </a:r>
          </a:p>
          <a:p>
            <a:r>
              <a:rPr lang="en-US" dirty="0"/>
              <a:t>Flail chest occurs when at least 3 successive ribs are fractured at 2 points</a:t>
            </a:r>
          </a:p>
          <a:p>
            <a:r>
              <a:rPr lang="en-US" dirty="0"/>
              <a:t>Fractures of the sternum are not common</a:t>
            </a:r>
          </a:p>
        </p:txBody>
      </p:sp>
      <p:sp>
        <p:nvSpPr>
          <p:cNvPr id="4" name="Rectangle 3"/>
          <p:cNvSpPr/>
          <p:nvPr/>
        </p:nvSpPr>
        <p:spPr>
          <a:xfrm>
            <a:off x="9715500" y="1"/>
            <a:ext cx="1728353" cy="23018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422528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1694"/>
            <a:ext cx="10515600" cy="1358995"/>
          </a:xfrm>
        </p:spPr>
        <p:txBody>
          <a:bodyPr/>
          <a:lstStyle/>
          <a:p>
            <a:pPr algn="ctr">
              <a:defRPr/>
            </a:pPr>
            <a:br>
              <a:rPr lang="en-US" b="1" dirty="0">
                <a:solidFill>
                  <a:srgbClr val="0070C0"/>
                </a:solidFill>
                <a:latin typeface="+mn-lt"/>
              </a:rPr>
            </a:br>
            <a:r>
              <a:rPr lang="en-US" sz="3200" b="1" dirty="0">
                <a:solidFill>
                  <a:srgbClr val="0070C0"/>
                </a:solidFill>
                <a:latin typeface="+mn-lt"/>
              </a:rPr>
              <a:t>Flail Chest (Collapse of the chest)</a:t>
            </a:r>
          </a:p>
        </p:txBody>
      </p:sp>
      <p:sp>
        <p:nvSpPr>
          <p:cNvPr id="3" name="Content Placeholder 2"/>
          <p:cNvSpPr>
            <a:spLocks noGrp="1"/>
          </p:cNvSpPr>
          <p:nvPr>
            <p:ph idx="1"/>
          </p:nvPr>
        </p:nvSpPr>
        <p:spPr>
          <a:xfrm>
            <a:off x="838201" y="1810871"/>
            <a:ext cx="7624482" cy="2779058"/>
          </a:xfrm>
        </p:spPr>
        <p:txBody>
          <a:bodyPr>
            <a:normAutofit/>
          </a:bodyPr>
          <a:lstStyle/>
          <a:p>
            <a:pPr>
              <a:defRPr/>
            </a:pPr>
            <a:r>
              <a:rPr lang="en-US" sz="3200" dirty="0"/>
              <a:t>It occurs when at least three successive ribs are fractured at two points creating a floating segment of chest wall.</a:t>
            </a:r>
          </a:p>
          <a:p>
            <a:pPr>
              <a:defRPr/>
            </a:pPr>
            <a:r>
              <a:rPr lang="en-US" sz="3200" dirty="0"/>
              <a:t>Floating segment is sucked inward during inspiration</a:t>
            </a:r>
          </a:p>
          <a:p>
            <a:pPr marL="0" indent="0">
              <a:buNone/>
              <a:defRPr/>
            </a:pPr>
            <a:endParaRPr lang="en-US" sz="3200" dirty="0"/>
          </a:p>
          <a:p>
            <a:pPr>
              <a:defRPr/>
            </a:pPr>
            <a:endParaRPr lang="en-US" sz="3200" dirty="0"/>
          </a:p>
          <a:p>
            <a:pPr>
              <a:defRPr/>
            </a:pPr>
            <a:endParaRPr lang="en-US" sz="3200" dirty="0"/>
          </a:p>
          <a:p>
            <a:pPr>
              <a:defRPr/>
            </a:pPr>
            <a:endParaRPr lang="en-US" sz="3200" dirty="0"/>
          </a:p>
          <a:p>
            <a:pPr marL="0" indent="0">
              <a:buNone/>
              <a:defRPr/>
            </a:pPr>
            <a:endParaRPr lang="en-US" sz="3200" dirty="0"/>
          </a:p>
          <a:p>
            <a:pPr>
              <a:defRPr/>
            </a:pPr>
            <a:endParaRPr lang="en-US" sz="3200" dirty="0"/>
          </a:p>
        </p:txBody>
      </p:sp>
      <p:pic>
        <p:nvPicPr>
          <p:cNvPr id="93188" name="Picture 2" descr="E:\F.M\Images\flail chest\imag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224" y="1819835"/>
            <a:ext cx="28956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813470" y="1"/>
            <a:ext cx="1630383" cy="21151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275926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636" y="-29322"/>
            <a:ext cx="10546976" cy="1302310"/>
          </a:xfrm>
        </p:spPr>
        <p:txBody>
          <a:bodyPr/>
          <a:lstStyle/>
          <a:p>
            <a:pPr algn="ctr"/>
            <a:r>
              <a:rPr lang="en-US" b="1" dirty="0">
                <a:solidFill>
                  <a:srgbClr val="0070C0"/>
                </a:solidFill>
                <a:latin typeface="+mn-lt"/>
              </a:rPr>
              <a:t> </a:t>
            </a:r>
          </a:p>
        </p:txBody>
      </p:sp>
      <p:sp>
        <p:nvSpPr>
          <p:cNvPr id="3" name="Content Placeholder 2"/>
          <p:cNvSpPr>
            <a:spLocks noGrp="1"/>
          </p:cNvSpPr>
          <p:nvPr>
            <p:ph idx="1"/>
          </p:nvPr>
        </p:nvSpPr>
        <p:spPr>
          <a:xfrm>
            <a:off x="838200" y="1604681"/>
            <a:ext cx="8234082" cy="2653553"/>
          </a:xfrm>
        </p:spPr>
        <p:txBody>
          <a:bodyPr/>
          <a:lstStyle/>
          <a:p>
            <a:pPr marL="0" indent="0">
              <a:buNone/>
            </a:pPr>
            <a:r>
              <a:rPr lang="en-US" sz="3200" b="1" dirty="0">
                <a:solidFill>
                  <a:srgbClr val="FF0066"/>
                </a:solidFill>
              </a:rPr>
              <a:t>NOBBING FRACTURE</a:t>
            </a:r>
            <a:endParaRPr lang="en-US" b="1" dirty="0">
              <a:solidFill>
                <a:srgbClr val="FF0066"/>
              </a:solidFill>
            </a:endParaRPr>
          </a:p>
          <a:p>
            <a:pPr marL="0" indent="0">
              <a:buNone/>
            </a:pPr>
            <a:r>
              <a:rPr lang="en-US" dirty="0"/>
              <a:t>	It is seen in child abuse. Child is held in both hands around the thorax. Fingers are kept on spinal cord and thumb on thorax/chest. Child is vigorously shaken. Fractures occur at different points at different times.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4377" y="896471"/>
            <a:ext cx="3110752" cy="32272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307" y="3944475"/>
            <a:ext cx="6418728" cy="2811179"/>
          </a:xfrm>
          <a:prstGeom prst="rect">
            <a:avLst/>
          </a:prstGeom>
        </p:spPr>
      </p:pic>
      <p:sp>
        <p:nvSpPr>
          <p:cNvPr id="6" name="Rectangle 5"/>
          <p:cNvSpPr/>
          <p:nvPr/>
        </p:nvSpPr>
        <p:spPr>
          <a:xfrm>
            <a:off x="9764486" y="0"/>
            <a:ext cx="1679368" cy="24492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3722438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2"/>
            <a:ext cx="10058400" cy="553998"/>
          </a:xfrm>
        </p:spPr>
        <p:txBody>
          <a:bodyPr>
            <a:normAutofit fontScale="90000"/>
          </a:bodyPr>
          <a:lstStyle/>
          <a:p>
            <a:r>
              <a:rPr lang="en-US" sz="3600" dirty="0"/>
              <a:t>SEQUENCE OF LGIS</a:t>
            </a:r>
          </a:p>
        </p:txBody>
      </p:sp>
      <p:sp>
        <p:nvSpPr>
          <p:cNvPr id="3" name="Content Placeholder 2"/>
          <p:cNvSpPr>
            <a:spLocks noGrp="1"/>
          </p:cNvSpPr>
          <p:nvPr>
            <p:ph idx="1"/>
          </p:nvPr>
        </p:nvSpPr>
        <p:spPr>
          <a:xfrm>
            <a:off x="609600" y="1295403"/>
            <a:ext cx="10972800" cy="4431983"/>
          </a:xfrm>
        </p:spPr>
        <p:txBody>
          <a:bodyPr>
            <a:normAutofit/>
          </a:bodyPr>
          <a:lstStyle/>
          <a:p>
            <a:r>
              <a:rPr lang="en-US" sz="3200" dirty="0">
                <a:latin typeface="Bell MT" pitchFamily="18" charset="0"/>
              </a:rPr>
              <a:t>Learning Objectives </a:t>
            </a:r>
          </a:p>
          <a:p>
            <a:r>
              <a:rPr lang="en-US" sz="3200" dirty="0">
                <a:latin typeface="Bell MT" pitchFamily="18" charset="0"/>
              </a:rPr>
              <a:t>Core concept </a:t>
            </a:r>
            <a:r>
              <a:rPr lang="en-US" sz="3200" i="1" dirty="0">
                <a:latin typeface="Bell MT" pitchFamily="18" charset="0"/>
              </a:rPr>
              <a:t>70 %</a:t>
            </a:r>
          </a:p>
          <a:p>
            <a:r>
              <a:rPr lang="en-US" sz="3200" dirty="0">
                <a:latin typeface="Bell MT" pitchFamily="18" charset="0"/>
              </a:rPr>
              <a:t>Horizontal integration related to Pathology and Pharmacology </a:t>
            </a:r>
            <a:r>
              <a:rPr lang="en-US" sz="3200" i="1" dirty="0">
                <a:latin typeface="Bell MT" pitchFamily="18" charset="0"/>
              </a:rPr>
              <a:t>15 %(if applicable)</a:t>
            </a:r>
          </a:p>
          <a:p>
            <a:r>
              <a:rPr lang="en-US" sz="3200" dirty="0">
                <a:latin typeface="Bell MT" pitchFamily="18" charset="0"/>
              </a:rPr>
              <a:t>Relevant clinical concepts and medico legal application of core knowledge / Vertical integration </a:t>
            </a:r>
            <a:r>
              <a:rPr lang="en-US" sz="3200" i="1" dirty="0">
                <a:latin typeface="Bell MT" pitchFamily="18" charset="0"/>
              </a:rPr>
              <a:t>10%</a:t>
            </a:r>
          </a:p>
          <a:p>
            <a:r>
              <a:rPr lang="en-US" sz="3200" dirty="0">
                <a:latin typeface="Bell MT" pitchFamily="18" charset="0"/>
              </a:rPr>
              <a:t>Research article relevant to the topic </a:t>
            </a:r>
            <a:r>
              <a:rPr lang="en-US" sz="3200" i="1" dirty="0">
                <a:latin typeface="Bell MT" pitchFamily="18" charset="0"/>
              </a:rPr>
              <a:t>3%</a:t>
            </a:r>
          </a:p>
          <a:p>
            <a:r>
              <a:rPr lang="en-US" sz="3200" dirty="0">
                <a:latin typeface="Bell MT" pitchFamily="18" charset="0"/>
              </a:rPr>
              <a:t>Ethics and family medicine </a:t>
            </a:r>
            <a:r>
              <a:rPr lang="en-US" sz="3200" i="1" dirty="0">
                <a:latin typeface="Bell MT" pitchFamily="18" charset="0"/>
              </a:rPr>
              <a:t>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SPLEEN</a:t>
            </a:r>
          </a:p>
        </p:txBody>
      </p:sp>
      <p:sp>
        <p:nvSpPr>
          <p:cNvPr id="3" name="Content Placeholder 2"/>
          <p:cNvSpPr>
            <a:spLocks noGrp="1"/>
          </p:cNvSpPr>
          <p:nvPr>
            <p:ph idx="1"/>
          </p:nvPr>
        </p:nvSpPr>
        <p:spPr/>
        <p:txBody>
          <a:bodyPr>
            <a:normAutofit fontScale="92500" lnSpcReduction="10000"/>
          </a:bodyPr>
          <a:lstStyle/>
          <a:p>
            <a:r>
              <a:rPr lang="en-US" dirty="0"/>
              <a:t>Most common organ to be injured in blunt abdominal trauma </a:t>
            </a:r>
          </a:p>
          <a:p>
            <a:r>
              <a:rPr lang="en-US" dirty="0"/>
              <a:t>Penetrating wounds are less common but bleeding is more profuse </a:t>
            </a:r>
          </a:p>
          <a:p>
            <a:r>
              <a:rPr lang="en-US" dirty="0"/>
              <a:t>Spleen may be injured by forces of compression and traction</a:t>
            </a:r>
          </a:p>
          <a:p>
            <a:r>
              <a:rPr lang="en-US" dirty="0"/>
              <a:t>Compression forces produce lacerations </a:t>
            </a:r>
          </a:p>
          <a:p>
            <a:r>
              <a:rPr lang="en-US" dirty="0"/>
              <a:t>Traction forces may tear the spleen from its pedicle </a:t>
            </a:r>
          </a:p>
          <a:p>
            <a:r>
              <a:rPr lang="en-US" dirty="0"/>
              <a:t>Ruptured usually in its concave (visceral surface)</a:t>
            </a:r>
          </a:p>
          <a:p>
            <a:r>
              <a:rPr lang="en-US" dirty="0"/>
              <a:t>Lacerations are usually </a:t>
            </a:r>
            <a:r>
              <a:rPr lang="en-US" dirty="0" err="1"/>
              <a:t>transcapsular</a:t>
            </a:r>
            <a:r>
              <a:rPr lang="en-US" dirty="0"/>
              <a:t> and may occur at hilar or convex surface </a:t>
            </a:r>
          </a:p>
          <a:p>
            <a:r>
              <a:rPr lang="en-US" dirty="0"/>
              <a:t>Laceration of the spleen produces rapid and profuse hemorrhage leading to hypotension </a:t>
            </a:r>
          </a:p>
        </p:txBody>
      </p:sp>
      <p:sp>
        <p:nvSpPr>
          <p:cNvPr id="4" name="Rectangle 3"/>
          <p:cNvSpPr/>
          <p:nvPr/>
        </p:nvSpPr>
        <p:spPr>
          <a:xfrm>
            <a:off x="9840686" y="0"/>
            <a:ext cx="1603168" cy="15784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883136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LIVER</a:t>
            </a:r>
          </a:p>
        </p:txBody>
      </p:sp>
      <p:sp>
        <p:nvSpPr>
          <p:cNvPr id="3" name="Content Placeholder 2"/>
          <p:cNvSpPr>
            <a:spLocks noGrp="1"/>
          </p:cNvSpPr>
          <p:nvPr>
            <p:ph idx="1"/>
          </p:nvPr>
        </p:nvSpPr>
        <p:spPr/>
        <p:txBody>
          <a:bodyPr/>
          <a:lstStyle/>
          <a:p>
            <a:r>
              <a:rPr lang="en-US" dirty="0"/>
              <a:t>Second most frequently damaged abdominal organ in blunt trauma</a:t>
            </a:r>
          </a:p>
          <a:p>
            <a:r>
              <a:rPr lang="en-US" dirty="0"/>
              <a:t>Commonly ruptured by motor </a:t>
            </a:r>
            <a:r>
              <a:rPr lang="en-US" dirty="0" err="1"/>
              <a:t>accidents,blow</a:t>
            </a:r>
            <a:r>
              <a:rPr lang="en-US" dirty="0"/>
              <a:t>, kick or sudden contraction of abdominal muscles</a:t>
            </a:r>
          </a:p>
          <a:p>
            <a:r>
              <a:rPr lang="en-US" dirty="0"/>
              <a:t>Liver is more susceptible than spleen to penetrating injury.</a:t>
            </a:r>
          </a:p>
          <a:p>
            <a:r>
              <a:rPr lang="en-US" dirty="0"/>
              <a:t>The right lobe is five times  more commonly affected than the left</a:t>
            </a:r>
          </a:p>
          <a:p>
            <a:r>
              <a:rPr lang="en-US" dirty="0"/>
              <a:t>Convex surface and inferior border are commonly involved </a:t>
            </a:r>
          </a:p>
          <a:p>
            <a:r>
              <a:rPr lang="en-US" dirty="0"/>
              <a:t>Laceration of the liver produces slow but considerable bleeding over a period of time </a:t>
            </a:r>
          </a:p>
        </p:txBody>
      </p:sp>
      <p:sp>
        <p:nvSpPr>
          <p:cNvPr id="4" name="Rectangle 3"/>
          <p:cNvSpPr/>
          <p:nvPr/>
        </p:nvSpPr>
        <p:spPr>
          <a:xfrm>
            <a:off x="9840686" y="1"/>
            <a:ext cx="1603168" cy="2301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2209491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54" y="277906"/>
            <a:ext cx="10515600" cy="923366"/>
          </a:xfrm>
        </p:spPr>
        <p:txBody>
          <a:bodyPr/>
          <a:lstStyle/>
          <a:p>
            <a:pPr algn="ctr">
              <a:defRPr/>
            </a:pPr>
            <a:r>
              <a:rPr lang="en-US" b="1" dirty="0">
                <a:solidFill>
                  <a:srgbClr val="0070C0"/>
                </a:solidFill>
                <a:latin typeface="+mn-lt"/>
              </a:rPr>
              <a:t>CRUSH SYNDROME </a:t>
            </a:r>
            <a:endParaRPr lang="en-US" sz="3200" b="1" dirty="0">
              <a:solidFill>
                <a:srgbClr val="0070C0"/>
              </a:solidFill>
              <a:latin typeface="+mn-lt"/>
            </a:endParaRPr>
          </a:p>
        </p:txBody>
      </p:sp>
      <p:sp>
        <p:nvSpPr>
          <p:cNvPr id="3" name="Content Placeholder 2"/>
          <p:cNvSpPr>
            <a:spLocks noGrp="1"/>
          </p:cNvSpPr>
          <p:nvPr>
            <p:ph idx="1"/>
          </p:nvPr>
        </p:nvSpPr>
        <p:spPr>
          <a:xfrm>
            <a:off x="838201" y="1398493"/>
            <a:ext cx="10313893" cy="2940424"/>
          </a:xfrm>
        </p:spPr>
        <p:txBody>
          <a:bodyPr>
            <a:normAutofit/>
          </a:bodyPr>
          <a:lstStyle/>
          <a:p>
            <a:pPr marL="0" indent="0">
              <a:buNone/>
              <a:defRPr/>
            </a:pPr>
            <a:r>
              <a:rPr lang="en-US" sz="3200" dirty="0"/>
              <a:t>Muscles are crushed as in </a:t>
            </a:r>
            <a:r>
              <a:rPr lang="en-US" sz="3200" b="1" dirty="0">
                <a:solidFill>
                  <a:srgbClr val="FF0066"/>
                </a:solidFill>
              </a:rPr>
              <a:t>police torture.</a:t>
            </a:r>
            <a:r>
              <a:rPr lang="en-US" sz="3200" dirty="0"/>
              <a:t> Acid metabolites are realized from crushed muscles. -------------- enter circulation------- kidney tries to excrete causing kidney failure.</a:t>
            </a:r>
          </a:p>
          <a:p>
            <a:pPr marL="0" indent="0">
              <a:buNone/>
              <a:defRPr/>
            </a:pPr>
            <a:r>
              <a:rPr lang="en-US" sz="3200" dirty="0"/>
              <a:t>In such cases both kidneys are sent to the chemical examiner. </a:t>
            </a:r>
          </a:p>
          <a:p>
            <a:pPr marL="514350" indent="-514350">
              <a:buFont typeface="+mj-lt"/>
              <a:buAutoNum type="alphaLcParenR"/>
              <a:defRPr/>
            </a:pPr>
            <a:endParaRPr lang="en-US" sz="3200" dirty="0"/>
          </a:p>
          <a:p>
            <a:pPr marL="0" indent="0">
              <a:buNone/>
              <a:defRPr/>
            </a:pPr>
            <a:endParaRPr lang="en-US" sz="3200" dirty="0"/>
          </a:p>
          <a:p>
            <a:pPr marL="0" indent="0">
              <a:buNone/>
              <a:defRPr/>
            </a:pPr>
            <a:endParaRPr lang="en-US" sz="3200" dirty="0"/>
          </a:p>
          <a:p>
            <a:pPr marL="0" indent="0">
              <a:buNone/>
              <a:defRPr/>
            </a:pPr>
            <a:endParaRPr lang="en-US" sz="3200" dirty="0"/>
          </a:p>
          <a:p>
            <a:pPr marL="0" indent="0">
              <a:buNone/>
              <a:defRPr/>
            </a:pPr>
            <a:endParaRPr lang="en-US" sz="3200" dirty="0"/>
          </a:p>
          <a:p>
            <a:pPr>
              <a:defRPr/>
            </a:pP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189" y="3603816"/>
            <a:ext cx="5809128" cy="3030071"/>
          </a:xfrm>
          <a:prstGeom prst="rect">
            <a:avLst/>
          </a:prstGeom>
        </p:spPr>
      </p:pic>
      <p:sp>
        <p:nvSpPr>
          <p:cNvPr id="5" name="Rectangle 4"/>
          <p:cNvSpPr/>
          <p:nvPr/>
        </p:nvSpPr>
        <p:spPr>
          <a:xfrm>
            <a:off x="9813470" y="1"/>
            <a:ext cx="1630383" cy="2394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2840988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819400"/>
            <a:ext cx="7543800" cy="1207008"/>
          </a:xfrm>
        </p:spPr>
        <p:txBody>
          <a:bodyPr>
            <a:noAutofit/>
          </a:bodyPr>
          <a:lstStyle/>
          <a:p>
            <a:pPr algn="just"/>
            <a:br>
              <a:rPr lang="en-US" sz="2400" dirty="0"/>
            </a:br>
            <a:br>
              <a:rPr lang="en-US" sz="2400" dirty="0"/>
            </a:br>
            <a:br>
              <a:rPr lang="en-US" sz="2400" dirty="0"/>
            </a:br>
            <a:r>
              <a:rPr lang="en-US" sz="2400" dirty="0"/>
              <a:t>The principle of beneficence is the obligation of physician to act for the </a:t>
            </a:r>
            <a:r>
              <a:rPr lang="en-US" sz="2400" b="1" dirty="0">
                <a:solidFill>
                  <a:schemeClr val="accent4">
                    <a:lumMod val="75000"/>
                  </a:schemeClr>
                </a:solidFill>
              </a:rPr>
              <a:t>benefit of the patient </a:t>
            </a:r>
            <a:r>
              <a:rPr lang="en-US" sz="2400" dirty="0"/>
              <a:t>and supports a number of moral rules to protect and defend the right of others, prevent harm, remove conditions that will cause harm, help persons with disabilities, and rescue persons in danger. </a:t>
            </a:r>
            <a:br>
              <a:rPr lang="en-US" sz="2400" dirty="0"/>
            </a:br>
            <a:r>
              <a:rPr lang="en-US" sz="2400" dirty="0"/>
              <a:t>It is worth emphasizing that, the language here is one of positive requirements. The principle calls for not just avoiding harm, but also to benefit patients and to promote their welfare.</a:t>
            </a:r>
            <a:endParaRPr lang="en-US" sz="2400" dirty="0">
              <a:latin typeface="Arial Rounded MT Bold" panose="020F0704030504030204" pitchFamily="34" charset="0"/>
            </a:endParaRPr>
          </a:p>
        </p:txBody>
      </p:sp>
      <p:pic>
        <p:nvPicPr>
          <p:cNvPr id="4" name="Content Placeholder 3"/>
          <p:cNvPicPr>
            <a:picLocks noGrp="1" noChangeAspect="1"/>
          </p:cNvPicPr>
          <p:nvPr>
            <p:ph idx="1"/>
          </p:nvPr>
        </p:nvPicPr>
        <p:blipFill rotWithShape="1">
          <a:blip r:embed="rId2"/>
          <a:srcRect l="25034" t="8588" r="20335" b="8155"/>
          <a:stretch/>
        </p:blipFill>
        <p:spPr>
          <a:xfrm>
            <a:off x="8991601" y="703400"/>
            <a:ext cx="1482501" cy="1419896"/>
          </a:xfrm>
          <a:prstGeom prst="rect">
            <a:avLst/>
          </a:prstGeom>
        </p:spPr>
      </p:pic>
      <p:sp>
        <p:nvSpPr>
          <p:cNvPr id="3" name="Oval 2"/>
          <p:cNvSpPr/>
          <p:nvPr/>
        </p:nvSpPr>
        <p:spPr>
          <a:xfrm>
            <a:off x="8462331" y="5418616"/>
            <a:ext cx="2177961" cy="135228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Calibri" panose="020F0502020204030204"/>
                <a:ea typeface="+mn-ea"/>
                <a:cs typeface="+mn-cs"/>
              </a:rPr>
              <a:t>TAKE HOME MESSAGE</a:t>
            </a:r>
          </a:p>
        </p:txBody>
      </p:sp>
      <p:sp>
        <p:nvSpPr>
          <p:cNvPr id="6" name="Rounded Rectangle 5"/>
          <p:cNvSpPr/>
          <p:nvPr/>
        </p:nvSpPr>
        <p:spPr>
          <a:xfrm>
            <a:off x="1702386" y="534318"/>
            <a:ext cx="1905000"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Vertical integration</a:t>
            </a:r>
          </a:p>
        </p:txBody>
      </p:sp>
      <p:sp>
        <p:nvSpPr>
          <p:cNvPr id="5" name="Oval 4"/>
          <p:cNvSpPr/>
          <p:nvPr/>
        </p:nvSpPr>
        <p:spPr>
          <a:xfrm>
            <a:off x="4152900" y="568954"/>
            <a:ext cx="3048000" cy="14884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Beneficence</a:t>
            </a:r>
          </a:p>
        </p:txBody>
      </p:sp>
      <p:sp>
        <p:nvSpPr>
          <p:cNvPr id="7" name="Rectangle 6"/>
          <p:cNvSpPr/>
          <p:nvPr/>
        </p:nvSpPr>
        <p:spPr>
          <a:xfrm>
            <a:off x="10531928" y="0"/>
            <a:ext cx="911925" cy="23404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Ethics</a:t>
            </a:r>
          </a:p>
        </p:txBody>
      </p:sp>
    </p:spTree>
    <p:extLst>
      <p:ext uri="{BB962C8B-B14F-4D97-AF65-F5344CB8AC3E}">
        <p14:creationId xmlns:p14="http://schemas.microsoft.com/office/powerpoint/2010/main" val="1265999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538" y="885630"/>
            <a:ext cx="10515600" cy="1325563"/>
          </a:xfrm>
        </p:spPr>
        <p:txBody>
          <a:bodyPr>
            <a:normAutofit/>
          </a:bodyPr>
          <a:lstStyle/>
          <a:p>
            <a:r>
              <a:rPr lang="en-US" dirty="0"/>
              <a:t>Related Research Article :</a:t>
            </a:r>
            <a:br>
              <a:rPr lang="en-US" dirty="0"/>
            </a:br>
            <a:r>
              <a:rPr lang="en-US" dirty="0"/>
              <a:t>    </a:t>
            </a:r>
          </a:p>
        </p:txBody>
      </p:sp>
      <p:sp>
        <p:nvSpPr>
          <p:cNvPr id="3" name="Content Placeholder 2"/>
          <p:cNvSpPr>
            <a:spLocks noGrp="1"/>
          </p:cNvSpPr>
          <p:nvPr>
            <p:ph idx="1"/>
          </p:nvPr>
        </p:nvSpPr>
        <p:spPr>
          <a:xfrm>
            <a:off x="1012872" y="2605088"/>
            <a:ext cx="10340927" cy="4387799"/>
          </a:xfrm>
        </p:spPr>
        <p:txBody>
          <a:bodyPr/>
          <a:lstStyle/>
          <a:p>
            <a:pPr marL="0" indent="0">
              <a:buNone/>
            </a:pPr>
            <a:r>
              <a:rPr lang="en-US" dirty="0"/>
              <a:t>Study of Skull Fracture Pattern in Cases with Head Injury by Blunt Force:</a:t>
            </a:r>
          </a:p>
          <a:p>
            <a:pPr marL="0" indent="0">
              <a:buNone/>
            </a:pPr>
            <a:r>
              <a:rPr lang="en-US" dirty="0">
                <a:hlinkClick r:id="rId2"/>
              </a:rPr>
              <a:t> https://pjmhsonline.com/2017/jan_march/pdf/486.pdf</a:t>
            </a:r>
            <a:endParaRPr lang="en-US" dirty="0"/>
          </a:p>
          <a:p>
            <a:pPr marL="0" indent="0">
              <a:buNone/>
            </a:pPr>
            <a:endParaRPr lang="en-US" dirty="0"/>
          </a:p>
        </p:txBody>
      </p:sp>
      <p:sp>
        <p:nvSpPr>
          <p:cNvPr id="4" name="Rectangle 3"/>
          <p:cNvSpPr/>
          <p:nvPr/>
        </p:nvSpPr>
        <p:spPr>
          <a:xfrm>
            <a:off x="10303328" y="-125187"/>
            <a:ext cx="1120809" cy="33745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t>Research</a:t>
            </a:r>
            <a:endParaRPr lang="en-US" sz="2000" b="1" dirty="0"/>
          </a:p>
        </p:txBody>
      </p:sp>
    </p:spTree>
    <p:extLst>
      <p:ext uri="{BB962C8B-B14F-4D97-AF65-F5344CB8AC3E}">
        <p14:creationId xmlns:p14="http://schemas.microsoft.com/office/powerpoint/2010/main" val="516454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4919" y="5311140"/>
            <a:ext cx="4776470" cy="723900"/>
          </a:xfrm>
          <a:prstGeom prst="rect">
            <a:avLst/>
          </a:prstGeom>
        </p:spPr>
        <p:txBody>
          <a:bodyPr vert="horz" wrap="square" lIns="0" tIns="16510" rIns="0" bIns="0" rtlCol="0">
            <a:spAutoFit/>
          </a:bodyPr>
          <a:lstStyle/>
          <a:p>
            <a:pPr marL="12700">
              <a:lnSpc>
                <a:spcPct val="100000"/>
              </a:lnSpc>
              <a:spcBef>
                <a:spcPts val="130"/>
              </a:spcBef>
            </a:pPr>
            <a:r>
              <a:rPr sz="4550" b="1" spc="-80" dirty="0">
                <a:latin typeface="Cambria"/>
                <a:cs typeface="Cambria"/>
              </a:rPr>
              <a:t>FAMILY</a:t>
            </a:r>
            <a:r>
              <a:rPr sz="4550" b="1" spc="-145" dirty="0">
                <a:latin typeface="Cambria"/>
                <a:cs typeface="Cambria"/>
              </a:rPr>
              <a:t> </a:t>
            </a:r>
            <a:r>
              <a:rPr sz="4550" b="1" spc="-40" dirty="0">
                <a:latin typeface="Cambria"/>
                <a:cs typeface="Cambria"/>
              </a:rPr>
              <a:t>MEDICINE</a:t>
            </a:r>
            <a:endParaRPr sz="4550" dirty="0">
              <a:latin typeface="Cambria"/>
              <a:cs typeface="Cambria"/>
            </a:endParaRPr>
          </a:p>
        </p:txBody>
      </p:sp>
      <p:sp>
        <p:nvSpPr>
          <p:cNvPr id="3" name="object 3"/>
          <p:cNvSpPr txBox="1"/>
          <p:nvPr/>
        </p:nvSpPr>
        <p:spPr>
          <a:xfrm>
            <a:off x="777875" y="822261"/>
            <a:ext cx="9092565" cy="4130675"/>
          </a:xfrm>
          <a:prstGeom prst="rect">
            <a:avLst/>
          </a:prstGeom>
        </p:spPr>
        <p:txBody>
          <a:bodyPr vert="horz" wrap="square" lIns="0" tIns="12700" rIns="0" bIns="0" rtlCol="0">
            <a:spAutoFit/>
          </a:bodyPr>
          <a:lstStyle/>
          <a:p>
            <a:pPr marL="355600" marR="5080" indent="-343535">
              <a:lnSpc>
                <a:spcPct val="100099"/>
              </a:lnSpc>
              <a:spcBef>
                <a:spcPts val="100"/>
              </a:spcBef>
              <a:buClr>
                <a:srgbClr val="C00000"/>
              </a:buClr>
              <a:buFont typeface="Wingdings"/>
              <a:buChar char=""/>
              <a:tabLst>
                <a:tab pos="355600" algn="l"/>
              </a:tabLst>
            </a:pPr>
            <a:r>
              <a:rPr sz="2400" dirty="0">
                <a:solidFill>
                  <a:srgbClr val="2E2B1F"/>
                </a:solidFill>
                <a:latin typeface="Arial MT"/>
                <a:cs typeface="Arial MT"/>
              </a:rPr>
              <a:t>Patients</a:t>
            </a:r>
            <a:r>
              <a:rPr sz="2400" spc="-60" dirty="0">
                <a:solidFill>
                  <a:srgbClr val="2E2B1F"/>
                </a:solidFill>
                <a:latin typeface="Arial MT"/>
                <a:cs typeface="Arial MT"/>
              </a:rPr>
              <a:t> </a:t>
            </a:r>
            <a:r>
              <a:rPr sz="2400" spc="-10" dirty="0">
                <a:solidFill>
                  <a:srgbClr val="2E2B1F"/>
                </a:solidFill>
                <a:latin typeface="Arial MT"/>
                <a:cs typeface="Arial MT"/>
              </a:rPr>
              <a:t>attending</a:t>
            </a:r>
            <a:r>
              <a:rPr sz="2400" spc="-125" dirty="0">
                <a:solidFill>
                  <a:srgbClr val="2E2B1F"/>
                </a:solidFill>
                <a:latin typeface="Arial MT"/>
                <a:cs typeface="Arial MT"/>
              </a:rPr>
              <a:t> </a:t>
            </a:r>
            <a:r>
              <a:rPr sz="2400" dirty="0">
                <a:solidFill>
                  <a:srgbClr val="2E2B1F"/>
                </a:solidFill>
                <a:latin typeface="Arial MT"/>
                <a:cs typeface="Arial MT"/>
              </a:rPr>
              <a:t>an</a:t>
            </a:r>
            <a:r>
              <a:rPr sz="2400" spc="-60" dirty="0">
                <a:solidFill>
                  <a:srgbClr val="2E2B1F"/>
                </a:solidFill>
                <a:latin typeface="Arial MT"/>
                <a:cs typeface="Arial MT"/>
              </a:rPr>
              <a:t> </a:t>
            </a:r>
            <a:r>
              <a:rPr sz="2400" dirty="0">
                <a:solidFill>
                  <a:srgbClr val="2E2B1F"/>
                </a:solidFill>
                <a:latin typeface="Arial MT"/>
                <a:cs typeface="Arial MT"/>
              </a:rPr>
              <a:t>emergency</a:t>
            </a:r>
            <a:r>
              <a:rPr sz="2400" spc="-65" dirty="0">
                <a:solidFill>
                  <a:srgbClr val="2E2B1F"/>
                </a:solidFill>
                <a:latin typeface="Arial MT"/>
                <a:cs typeface="Arial MT"/>
              </a:rPr>
              <a:t> </a:t>
            </a:r>
            <a:r>
              <a:rPr sz="2400" dirty="0">
                <a:solidFill>
                  <a:srgbClr val="2E2B1F"/>
                </a:solidFill>
                <a:latin typeface="Arial MT"/>
                <a:cs typeface="Arial MT"/>
              </a:rPr>
              <a:t>department</a:t>
            </a:r>
            <a:r>
              <a:rPr sz="2400" spc="-60" dirty="0">
                <a:solidFill>
                  <a:srgbClr val="2E2B1F"/>
                </a:solidFill>
                <a:latin typeface="Arial MT"/>
                <a:cs typeface="Arial MT"/>
              </a:rPr>
              <a:t> </a:t>
            </a:r>
            <a:r>
              <a:rPr sz="2400" dirty="0">
                <a:solidFill>
                  <a:srgbClr val="2E2B1F"/>
                </a:solidFill>
                <a:latin typeface="Arial MT"/>
                <a:cs typeface="Arial MT"/>
              </a:rPr>
              <a:t>(ED)</a:t>
            </a:r>
            <a:r>
              <a:rPr sz="2400" spc="-50" dirty="0">
                <a:solidFill>
                  <a:srgbClr val="2E2B1F"/>
                </a:solidFill>
                <a:latin typeface="Arial MT"/>
                <a:cs typeface="Arial MT"/>
              </a:rPr>
              <a:t> </a:t>
            </a:r>
            <a:r>
              <a:rPr sz="2400" dirty="0">
                <a:solidFill>
                  <a:srgbClr val="2E2B1F"/>
                </a:solidFill>
                <a:latin typeface="Arial MT"/>
                <a:cs typeface="Arial MT"/>
              </a:rPr>
              <a:t>are</a:t>
            </a:r>
            <a:r>
              <a:rPr sz="2400" spc="-60" dirty="0">
                <a:solidFill>
                  <a:srgbClr val="2E2B1F"/>
                </a:solidFill>
                <a:latin typeface="Arial MT"/>
                <a:cs typeface="Arial MT"/>
              </a:rPr>
              <a:t> </a:t>
            </a:r>
            <a:r>
              <a:rPr sz="2400" dirty="0">
                <a:solidFill>
                  <a:srgbClr val="2E2B1F"/>
                </a:solidFill>
                <a:latin typeface="Arial MT"/>
                <a:cs typeface="Arial MT"/>
              </a:rPr>
              <a:t>entitled</a:t>
            </a:r>
            <a:r>
              <a:rPr sz="2400" spc="-60" dirty="0">
                <a:solidFill>
                  <a:srgbClr val="2E2B1F"/>
                </a:solidFill>
                <a:latin typeface="Arial MT"/>
                <a:cs typeface="Arial MT"/>
              </a:rPr>
              <a:t> </a:t>
            </a:r>
            <a:r>
              <a:rPr sz="2400" spc="-25" dirty="0">
                <a:solidFill>
                  <a:srgbClr val="2E2B1F"/>
                </a:solidFill>
                <a:latin typeface="Arial MT"/>
                <a:cs typeface="Arial MT"/>
              </a:rPr>
              <a:t>to </a:t>
            </a:r>
            <a:r>
              <a:rPr sz="2400" dirty="0">
                <a:solidFill>
                  <a:srgbClr val="2E2B1F"/>
                </a:solidFill>
                <a:latin typeface="Arial MT"/>
                <a:cs typeface="Arial MT"/>
              </a:rPr>
              <a:t>assume</a:t>
            </a:r>
            <a:r>
              <a:rPr sz="2400" spc="-15" dirty="0">
                <a:solidFill>
                  <a:srgbClr val="2E2B1F"/>
                </a:solidFill>
                <a:latin typeface="Arial MT"/>
                <a:cs typeface="Arial MT"/>
              </a:rPr>
              <a:t> </a:t>
            </a:r>
            <a:r>
              <a:rPr sz="2400" dirty="0">
                <a:solidFill>
                  <a:srgbClr val="2E2B1F"/>
                </a:solidFill>
                <a:latin typeface="Arial MT"/>
                <a:cs typeface="Arial MT"/>
              </a:rPr>
              <a:t>that</a:t>
            </a:r>
            <a:r>
              <a:rPr sz="2400" spc="-85" dirty="0">
                <a:solidFill>
                  <a:srgbClr val="2E2B1F"/>
                </a:solidFill>
                <a:latin typeface="Arial MT"/>
                <a:cs typeface="Arial MT"/>
              </a:rPr>
              <a:t> </a:t>
            </a:r>
            <a:r>
              <a:rPr sz="2400" dirty="0">
                <a:solidFill>
                  <a:srgbClr val="2E2B1F"/>
                </a:solidFill>
                <a:latin typeface="Arial MT"/>
                <a:cs typeface="Arial MT"/>
              </a:rPr>
              <a:t>they</a:t>
            </a:r>
            <a:r>
              <a:rPr sz="2400" spc="-20" dirty="0">
                <a:solidFill>
                  <a:srgbClr val="2E2B1F"/>
                </a:solidFill>
                <a:latin typeface="Arial MT"/>
                <a:cs typeface="Arial MT"/>
              </a:rPr>
              <a:t> </a:t>
            </a:r>
            <a:r>
              <a:rPr sz="2400" dirty="0">
                <a:solidFill>
                  <a:srgbClr val="2E2B1F"/>
                </a:solidFill>
                <a:latin typeface="Arial MT"/>
                <a:cs typeface="Arial MT"/>
              </a:rPr>
              <a:t>will</a:t>
            </a:r>
            <a:r>
              <a:rPr sz="2400" spc="-30" dirty="0">
                <a:solidFill>
                  <a:srgbClr val="2E2B1F"/>
                </a:solidFill>
                <a:latin typeface="Arial MT"/>
                <a:cs typeface="Arial MT"/>
              </a:rPr>
              <a:t> </a:t>
            </a:r>
            <a:r>
              <a:rPr sz="2400" dirty="0">
                <a:solidFill>
                  <a:srgbClr val="2E2B1F"/>
                </a:solidFill>
                <a:latin typeface="Arial MT"/>
                <a:cs typeface="Arial MT"/>
              </a:rPr>
              <a:t>be</a:t>
            </a:r>
            <a:r>
              <a:rPr sz="2400" spc="-15" dirty="0">
                <a:solidFill>
                  <a:srgbClr val="2E2B1F"/>
                </a:solidFill>
                <a:latin typeface="Arial MT"/>
                <a:cs typeface="Arial MT"/>
              </a:rPr>
              <a:t> </a:t>
            </a:r>
            <a:r>
              <a:rPr sz="2400" dirty="0">
                <a:solidFill>
                  <a:srgbClr val="2E2B1F"/>
                </a:solidFill>
                <a:latin typeface="Arial MT"/>
                <a:cs typeface="Arial MT"/>
              </a:rPr>
              <a:t>treated</a:t>
            </a:r>
            <a:r>
              <a:rPr sz="2400" spc="-10" dirty="0">
                <a:solidFill>
                  <a:srgbClr val="2E2B1F"/>
                </a:solidFill>
                <a:latin typeface="Arial MT"/>
                <a:cs typeface="Arial MT"/>
              </a:rPr>
              <a:t> </a:t>
            </a:r>
            <a:r>
              <a:rPr sz="2400" dirty="0">
                <a:solidFill>
                  <a:srgbClr val="2E2B1F"/>
                </a:solidFill>
                <a:latin typeface="Arial MT"/>
                <a:cs typeface="Arial MT"/>
              </a:rPr>
              <a:t>in</a:t>
            </a:r>
            <a:r>
              <a:rPr sz="2400" spc="-15" dirty="0">
                <a:solidFill>
                  <a:srgbClr val="2E2B1F"/>
                </a:solidFill>
                <a:latin typeface="Arial MT"/>
                <a:cs typeface="Arial MT"/>
              </a:rPr>
              <a:t> </a:t>
            </a:r>
            <a:r>
              <a:rPr sz="2400" dirty="0">
                <a:solidFill>
                  <a:srgbClr val="2E2B1F"/>
                </a:solidFill>
                <a:latin typeface="Arial MT"/>
                <a:cs typeface="Arial MT"/>
              </a:rPr>
              <a:t>accordance</a:t>
            </a:r>
            <a:r>
              <a:rPr sz="2400" spc="-85" dirty="0">
                <a:solidFill>
                  <a:srgbClr val="2E2B1F"/>
                </a:solidFill>
                <a:latin typeface="Arial MT"/>
                <a:cs typeface="Arial MT"/>
              </a:rPr>
              <a:t> </a:t>
            </a:r>
            <a:r>
              <a:rPr sz="2400" dirty="0">
                <a:solidFill>
                  <a:srgbClr val="2E2B1F"/>
                </a:solidFill>
                <a:latin typeface="Arial MT"/>
                <a:cs typeface="Arial MT"/>
              </a:rPr>
              <a:t>with</a:t>
            </a:r>
            <a:r>
              <a:rPr sz="2400" spc="-70" dirty="0">
                <a:solidFill>
                  <a:srgbClr val="2E2B1F"/>
                </a:solidFill>
                <a:latin typeface="Arial MT"/>
                <a:cs typeface="Arial MT"/>
              </a:rPr>
              <a:t> </a:t>
            </a:r>
            <a:r>
              <a:rPr sz="2400" dirty="0">
                <a:solidFill>
                  <a:srgbClr val="2E2B1F"/>
                </a:solidFill>
                <a:latin typeface="Arial MT"/>
                <a:cs typeface="Arial MT"/>
              </a:rPr>
              <a:t>the</a:t>
            </a:r>
            <a:r>
              <a:rPr sz="2400" spc="-10" dirty="0">
                <a:solidFill>
                  <a:srgbClr val="2E2B1F"/>
                </a:solidFill>
                <a:latin typeface="Arial MT"/>
                <a:cs typeface="Arial MT"/>
              </a:rPr>
              <a:t> </a:t>
            </a:r>
            <a:r>
              <a:rPr sz="2400" spc="-20" dirty="0">
                <a:solidFill>
                  <a:srgbClr val="2E2B1F"/>
                </a:solidFill>
                <a:latin typeface="Arial MT"/>
                <a:cs typeface="Arial MT"/>
              </a:rPr>
              <a:t>best </a:t>
            </a:r>
            <a:r>
              <a:rPr sz="2400" dirty="0">
                <a:solidFill>
                  <a:srgbClr val="2E2B1F"/>
                </a:solidFill>
                <a:latin typeface="Arial MT"/>
                <a:cs typeface="Arial MT"/>
              </a:rPr>
              <a:t>available</a:t>
            </a:r>
            <a:r>
              <a:rPr sz="2400" spc="-70" dirty="0">
                <a:solidFill>
                  <a:srgbClr val="2E2B1F"/>
                </a:solidFill>
                <a:latin typeface="Arial MT"/>
                <a:cs typeface="Arial MT"/>
              </a:rPr>
              <a:t> </a:t>
            </a:r>
            <a:r>
              <a:rPr sz="2400" spc="-10" dirty="0">
                <a:solidFill>
                  <a:srgbClr val="2E2B1F"/>
                </a:solidFill>
                <a:latin typeface="Arial MT"/>
                <a:cs typeface="Arial MT"/>
              </a:rPr>
              <a:t>evidence.</a:t>
            </a:r>
            <a:r>
              <a:rPr sz="2400" spc="-130" dirty="0">
                <a:solidFill>
                  <a:srgbClr val="2E2B1F"/>
                </a:solidFill>
                <a:latin typeface="Arial MT"/>
                <a:cs typeface="Arial MT"/>
              </a:rPr>
              <a:t> </a:t>
            </a:r>
            <a:r>
              <a:rPr sz="2400" dirty="0">
                <a:solidFill>
                  <a:srgbClr val="2E2B1F"/>
                </a:solidFill>
                <a:latin typeface="Arial MT"/>
                <a:cs typeface="Arial MT"/>
              </a:rPr>
              <a:t>The</a:t>
            </a:r>
            <a:r>
              <a:rPr sz="2400" spc="-70" dirty="0">
                <a:solidFill>
                  <a:srgbClr val="2E2B1F"/>
                </a:solidFill>
                <a:latin typeface="Arial MT"/>
                <a:cs typeface="Arial MT"/>
              </a:rPr>
              <a:t> </a:t>
            </a:r>
            <a:r>
              <a:rPr sz="2400" dirty="0">
                <a:solidFill>
                  <a:srgbClr val="2E2B1F"/>
                </a:solidFill>
                <a:latin typeface="Arial MT"/>
                <a:cs typeface="Arial MT"/>
              </a:rPr>
              <a:t>emergency</a:t>
            </a:r>
            <a:r>
              <a:rPr sz="2400" spc="-75" dirty="0">
                <a:solidFill>
                  <a:srgbClr val="2E2B1F"/>
                </a:solidFill>
                <a:latin typeface="Arial MT"/>
                <a:cs typeface="Arial MT"/>
              </a:rPr>
              <a:t> </a:t>
            </a:r>
            <a:r>
              <a:rPr sz="2400" dirty="0">
                <a:solidFill>
                  <a:srgbClr val="2E2B1F"/>
                </a:solidFill>
                <a:latin typeface="Arial MT"/>
                <a:cs typeface="Arial MT"/>
              </a:rPr>
              <a:t>physician</a:t>
            </a:r>
            <a:r>
              <a:rPr sz="2400" spc="-70" dirty="0">
                <a:solidFill>
                  <a:srgbClr val="2E2B1F"/>
                </a:solidFill>
                <a:latin typeface="Arial MT"/>
                <a:cs typeface="Arial MT"/>
              </a:rPr>
              <a:t> </a:t>
            </a:r>
            <a:r>
              <a:rPr sz="2400" dirty="0">
                <a:solidFill>
                  <a:srgbClr val="2E2B1F"/>
                </a:solidFill>
                <a:latin typeface="Arial MT"/>
                <a:cs typeface="Arial MT"/>
              </a:rPr>
              <a:t>(EP)</a:t>
            </a:r>
            <a:r>
              <a:rPr sz="2400" spc="-55" dirty="0">
                <a:solidFill>
                  <a:srgbClr val="2E2B1F"/>
                </a:solidFill>
                <a:latin typeface="Arial MT"/>
                <a:cs typeface="Arial MT"/>
              </a:rPr>
              <a:t> </a:t>
            </a:r>
            <a:r>
              <a:rPr sz="2400" dirty="0">
                <a:solidFill>
                  <a:srgbClr val="2E2B1F"/>
                </a:solidFill>
                <a:latin typeface="Arial MT"/>
                <a:cs typeface="Arial MT"/>
              </a:rPr>
              <a:t>has</a:t>
            </a:r>
            <a:r>
              <a:rPr sz="2400" spc="-80" dirty="0">
                <a:solidFill>
                  <a:srgbClr val="2E2B1F"/>
                </a:solidFill>
                <a:latin typeface="Arial MT"/>
                <a:cs typeface="Arial MT"/>
              </a:rPr>
              <a:t> </a:t>
            </a:r>
            <a:r>
              <a:rPr sz="2400" spc="-50" dirty="0">
                <a:solidFill>
                  <a:srgbClr val="2E2B1F"/>
                </a:solidFill>
                <a:latin typeface="Arial MT"/>
                <a:cs typeface="Arial MT"/>
              </a:rPr>
              <a:t>a </a:t>
            </a:r>
            <a:r>
              <a:rPr sz="2400" spc="-10" dirty="0">
                <a:solidFill>
                  <a:srgbClr val="2E2B1F"/>
                </a:solidFill>
                <a:latin typeface="Arial MT"/>
                <a:cs typeface="Arial MT"/>
              </a:rPr>
              <a:t>responsibility</a:t>
            </a:r>
            <a:r>
              <a:rPr sz="2400" spc="-60" dirty="0">
                <a:solidFill>
                  <a:srgbClr val="2E2B1F"/>
                </a:solidFill>
                <a:latin typeface="Arial MT"/>
                <a:cs typeface="Arial MT"/>
              </a:rPr>
              <a:t> </a:t>
            </a:r>
            <a:r>
              <a:rPr sz="2400" dirty="0">
                <a:solidFill>
                  <a:srgbClr val="2E2B1F"/>
                </a:solidFill>
                <a:latin typeface="Arial MT"/>
                <a:cs typeface="Arial MT"/>
              </a:rPr>
              <a:t>to</a:t>
            </a:r>
            <a:r>
              <a:rPr sz="2400" spc="-45" dirty="0">
                <a:solidFill>
                  <a:srgbClr val="2E2B1F"/>
                </a:solidFill>
                <a:latin typeface="Arial MT"/>
                <a:cs typeface="Arial MT"/>
              </a:rPr>
              <a:t> </a:t>
            </a:r>
            <a:r>
              <a:rPr sz="2400" dirty="0">
                <a:solidFill>
                  <a:srgbClr val="2E2B1F"/>
                </a:solidFill>
                <a:latin typeface="Arial MT"/>
                <a:cs typeface="Arial MT"/>
              </a:rPr>
              <a:t>expand</a:t>
            </a:r>
            <a:r>
              <a:rPr sz="2400" spc="-50" dirty="0">
                <a:solidFill>
                  <a:srgbClr val="2E2B1F"/>
                </a:solidFill>
                <a:latin typeface="Arial MT"/>
                <a:cs typeface="Arial MT"/>
              </a:rPr>
              <a:t> </a:t>
            </a:r>
            <a:r>
              <a:rPr sz="2400" dirty="0">
                <a:solidFill>
                  <a:srgbClr val="2E2B1F"/>
                </a:solidFill>
                <a:latin typeface="Arial MT"/>
                <a:cs typeface="Arial MT"/>
              </a:rPr>
              <a:t>the</a:t>
            </a:r>
            <a:r>
              <a:rPr sz="2400" spc="-50" dirty="0">
                <a:solidFill>
                  <a:srgbClr val="2E2B1F"/>
                </a:solidFill>
                <a:latin typeface="Arial MT"/>
                <a:cs typeface="Arial MT"/>
              </a:rPr>
              <a:t> </a:t>
            </a:r>
            <a:r>
              <a:rPr sz="2400" dirty="0">
                <a:solidFill>
                  <a:srgbClr val="2E2B1F"/>
                </a:solidFill>
                <a:latin typeface="Arial MT"/>
                <a:cs typeface="Arial MT"/>
              </a:rPr>
              <a:t>fund</a:t>
            </a:r>
            <a:r>
              <a:rPr sz="2400" spc="-110" dirty="0">
                <a:solidFill>
                  <a:srgbClr val="2E2B1F"/>
                </a:solidFill>
                <a:latin typeface="Arial MT"/>
                <a:cs typeface="Arial MT"/>
              </a:rPr>
              <a:t> </a:t>
            </a:r>
            <a:r>
              <a:rPr sz="2400" dirty="0">
                <a:solidFill>
                  <a:srgbClr val="2E2B1F"/>
                </a:solidFill>
                <a:latin typeface="Arial MT"/>
                <a:cs typeface="Arial MT"/>
              </a:rPr>
              <a:t>of</a:t>
            </a:r>
            <a:r>
              <a:rPr sz="2400" spc="-50" dirty="0">
                <a:solidFill>
                  <a:srgbClr val="2E2B1F"/>
                </a:solidFill>
                <a:latin typeface="Arial MT"/>
                <a:cs typeface="Arial MT"/>
              </a:rPr>
              <a:t> </a:t>
            </a:r>
            <a:r>
              <a:rPr sz="2400" dirty="0">
                <a:solidFill>
                  <a:srgbClr val="2E2B1F"/>
                </a:solidFill>
                <a:latin typeface="Arial MT"/>
                <a:cs typeface="Arial MT"/>
              </a:rPr>
              <a:t>knowledge</a:t>
            </a:r>
            <a:r>
              <a:rPr sz="2400" spc="-45" dirty="0">
                <a:solidFill>
                  <a:srgbClr val="2E2B1F"/>
                </a:solidFill>
                <a:latin typeface="Arial MT"/>
                <a:cs typeface="Arial MT"/>
              </a:rPr>
              <a:t> </a:t>
            </a:r>
            <a:r>
              <a:rPr sz="2400" dirty="0">
                <a:solidFill>
                  <a:srgbClr val="2E2B1F"/>
                </a:solidFill>
                <a:latin typeface="Arial MT"/>
                <a:cs typeface="Arial MT"/>
              </a:rPr>
              <a:t>that</a:t>
            </a:r>
            <a:r>
              <a:rPr sz="2400" spc="-50" dirty="0">
                <a:solidFill>
                  <a:srgbClr val="2E2B1F"/>
                </a:solidFill>
                <a:latin typeface="Arial MT"/>
                <a:cs typeface="Arial MT"/>
              </a:rPr>
              <a:t> </a:t>
            </a:r>
            <a:r>
              <a:rPr sz="2400" spc="-10" dirty="0">
                <a:solidFill>
                  <a:srgbClr val="2E2B1F"/>
                </a:solidFill>
                <a:latin typeface="Arial MT"/>
                <a:cs typeface="Arial MT"/>
              </a:rPr>
              <a:t>underpins </a:t>
            </a:r>
            <a:r>
              <a:rPr sz="2400" dirty="0">
                <a:solidFill>
                  <a:srgbClr val="2E2B1F"/>
                </a:solidFill>
                <a:latin typeface="Arial MT"/>
                <a:cs typeface="Arial MT"/>
              </a:rPr>
              <a:t>best</a:t>
            </a:r>
            <a:r>
              <a:rPr sz="2400" spc="-100" dirty="0">
                <a:solidFill>
                  <a:srgbClr val="2E2B1F"/>
                </a:solidFill>
                <a:latin typeface="Arial MT"/>
                <a:cs typeface="Arial MT"/>
              </a:rPr>
              <a:t> </a:t>
            </a:r>
            <a:r>
              <a:rPr sz="2400" dirty="0">
                <a:solidFill>
                  <a:srgbClr val="2E2B1F"/>
                </a:solidFill>
                <a:latin typeface="Arial MT"/>
                <a:cs typeface="Arial MT"/>
              </a:rPr>
              <a:t>evidence</a:t>
            </a:r>
            <a:r>
              <a:rPr sz="2400" spc="-25" dirty="0">
                <a:solidFill>
                  <a:srgbClr val="2E2B1F"/>
                </a:solidFill>
                <a:latin typeface="Arial MT"/>
                <a:cs typeface="Arial MT"/>
              </a:rPr>
              <a:t> </a:t>
            </a:r>
            <a:r>
              <a:rPr sz="2400" dirty="0">
                <a:solidFill>
                  <a:srgbClr val="2E2B1F"/>
                </a:solidFill>
                <a:latin typeface="Arial MT"/>
                <a:cs typeface="Arial MT"/>
              </a:rPr>
              <a:t>by</a:t>
            </a:r>
            <a:r>
              <a:rPr sz="2400" spc="-35" dirty="0">
                <a:solidFill>
                  <a:srgbClr val="2E2B1F"/>
                </a:solidFill>
                <a:latin typeface="Arial MT"/>
                <a:cs typeface="Arial MT"/>
              </a:rPr>
              <a:t> </a:t>
            </a:r>
            <a:r>
              <a:rPr sz="2400" dirty="0">
                <a:solidFill>
                  <a:srgbClr val="2E2B1F"/>
                </a:solidFill>
                <a:latin typeface="Arial MT"/>
                <a:cs typeface="Arial MT"/>
              </a:rPr>
              <a:t>means</a:t>
            </a:r>
            <a:r>
              <a:rPr sz="2400" spc="-35" dirty="0">
                <a:solidFill>
                  <a:srgbClr val="2E2B1F"/>
                </a:solidFill>
                <a:latin typeface="Arial MT"/>
                <a:cs typeface="Arial MT"/>
              </a:rPr>
              <a:t> </a:t>
            </a:r>
            <a:r>
              <a:rPr sz="2400" dirty="0">
                <a:solidFill>
                  <a:srgbClr val="2E2B1F"/>
                </a:solidFill>
                <a:latin typeface="Arial MT"/>
                <a:cs typeface="Arial MT"/>
              </a:rPr>
              <a:t>of</a:t>
            </a:r>
            <a:r>
              <a:rPr sz="2400" spc="-25" dirty="0">
                <a:solidFill>
                  <a:srgbClr val="2E2B1F"/>
                </a:solidFill>
                <a:latin typeface="Arial MT"/>
                <a:cs typeface="Arial MT"/>
              </a:rPr>
              <a:t> </a:t>
            </a:r>
            <a:r>
              <a:rPr sz="2400" dirty="0">
                <a:solidFill>
                  <a:srgbClr val="2E2B1F"/>
                </a:solidFill>
                <a:latin typeface="Arial MT"/>
                <a:cs typeface="Arial MT"/>
              </a:rPr>
              <a:t>clinical</a:t>
            </a:r>
            <a:r>
              <a:rPr sz="2400" spc="-40" dirty="0">
                <a:solidFill>
                  <a:srgbClr val="2E2B1F"/>
                </a:solidFill>
                <a:latin typeface="Arial MT"/>
                <a:cs typeface="Arial MT"/>
              </a:rPr>
              <a:t> </a:t>
            </a:r>
            <a:r>
              <a:rPr sz="2400" dirty="0">
                <a:solidFill>
                  <a:srgbClr val="2E2B1F"/>
                </a:solidFill>
                <a:latin typeface="Arial MT"/>
                <a:cs typeface="Arial MT"/>
              </a:rPr>
              <a:t>studies</a:t>
            </a:r>
            <a:r>
              <a:rPr sz="2400" spc="-35" dirty="0">
                <a:solidFill>
                  <a:srgbClr val="2E2B1F"/>
                </a:solidFill>
                <a:latin typeface="Arial MT"/>
                <a:cs typeface="Arial MT"/>
              </a:rPr>
              <a:t> </a:t>
            </a:r>
            <a:r>
              <a:rPr sz="2400" dirty="0">
                <a:solidFill>
                  <a:srgbClr val="2E2B1F"/>
                </a:solidFill>
                <a:latin typeface="Arial MT"/>
                <a:cs typeface="Arial MT"/>
              </a:rPr>
              <a:t>of</a:t>
            </a:r>
            <a:r>
              <a:rPr sz="2400" spc="-25" dirty="0">
                <a:solidFill>
                  <a:srgbClr val="2E2B1F"/>
                </a:solidFill>
                <a:latin typeface="Arial MT"/>
                <a:cs typeface="Arial MT"/>
              </a:rPr>
              <a:t> </a:t>
            </a:r>
            <a:r>
              <a:rPr sz="2400" dirty="0">
                <a:solidFill>
                  <a:srgbClr val="2E2B1F"/>
                </a:solidFill>
                <a:latin typeface="Arial MT"/>
                <a:cs typeface="Arial MT"/>
              </a:rPr>
              <a:t>new</a:t>
            </a:r>
            <a:r>
              <a:rPr sz="2400" spc="-40" dirty="0">
                <a:solidFill>
                  <a:srgbClr val="2E2B1F"/>
                </a:solidFill>
                <a:latin typeface="Arial MT"/>
                <a:cs typeface="Arial MT"/>
              </a:rPr>
              <a:t> </a:t>
            </a:r>
            <a:r>
              <a:rPr sz="2400" spc="-10" dirty="0">
                <a:solidFill>
                  <a:srgbClr val="2E2B1F"/>
                </a:solidFill>
                <a:latin typeface="Arial MT"/>
                <a:cs typeface="Arial MT"/>
              </a:rPr>
              <a:t>technologies </a:t>
            </a:r>
            <a:r>
              <a:rPr sz="2400" dirty="0">
                <a:solidFill>
                  <a:srgbClr val="2E2B1F"/>
                </a:solidFill>
                <a:latin typeface="Arial MT"/>
                <a:cs typeface="Arial MT"/>
              </a:rPr>
              <a:t>and</a:t>
            </a:r>
            <a:r>
              <a:rPr sz="2400" spc="-80" dirty="0">
                <a:solidFill>
                  <a:srgbClr val="2E2B1F"/>
                </a:solidFill>
                <a:latin typeface="Arial MT"/>
                <a:cs typeface="Arial MT"/>
              </a:rPr>
              <a:t> </a:t>
            </a:r>
            <a:r>
              <a:rPr sz="2400" spc="-10" dirty="0">
                <a:solidFill>
                  <a:srgbClr val="2E2B1F"/>
                </a:solidFill>
                <a:latin typeface="Arial MT"/>
                <a:cs typeface="Arial MT"/>
              </a:rPr>
              <a:t>interventions:</a:t>
            </a:r>
            <a:endParaRPr sz="2400">
              <a:latin typeface="Arial MT"/>
              <a:cs typeface="Arial MT"/>
            </a:endParaRPr>
          </a:p>
          <a:p>
            <a:pPr marL="469900" marR="29209" indent="-457834">
              <a:lnSpc>
                <a:spcPct val="100400"/>
              </a:lnSpc>
              <a:spcBef>
                <a:spcPts val="560"/>
              </a:spcBef>
              <a:buClr>
                <a:srgbClr val="C00000"/>
              </a:buClr>
              <a:buFont typeface="Wingdings"/>
              <a:buChar char=""/>
              <a:tabLst>
                <a:tab pos="469900" algn="l"/>
              </a:tabLst>
            </a:pPr>
            <a:r>
              <a:rPr sz="2400" dirty="0">
                <a:solidFill>
                  <a:srgbClr val="040C28"/>
                </a:solidFill>
                <a:latin typeface="Arial MT"/>
                <a:cs typeface="Arial MT"/>
              </a:rPr>
              <a:t>NSAIDs</a:t>
            </a:r>
            <a:r>
              <a:rPr sz="2400" spc="-50" dirty="0">
                <a:solidFill>
                  <a:srgbClr val="040C28"/>
                </a:solidFill>
                <a:latin typeface="Arial MT"/>
                <a:cs typeface="Arial MT"/>
              </a:rPr>
              <a:t> </a:t>
            </a:r>
            <a:r>
              <a:rPr sz="2400" dirty="0">
                <a:solidFill>
                  <a:srgbClr val="040C28"/>
                </a:solidFill>
                <a:latin typeface="Arial MT"/>
                <a:cs typeface="Arial MT"/>
              </a:rPr>
              <a:t>,</a:t>
            </a:r>
            <a:r>
              <a:rPr sz="2400" spc="-105" dirty="0">
                <a:solidFill>
                  <a:srgbClr val="040C28"/>
                </a:solidFill>
                <a:latin typeface="Arial MT"/>
                <a:cs typeface="Arial MT"/>
              </a:rPr>
              <a:t> </a:t>
            </a:r>
            <a:r>
              <a:rPr sz="2400" dirty="0">
                <a:solidFill>
                  <a:srgbClr val="040C28"/>
                </a:solidFill>
                <a:latin typeface="Arial MT"/>
                <a:cs typeface="Arial MT"/>
              </a:rPr>
              <a:t>such</a:t>
            </a:r>
            <a:r>
              <a:rPr sz="2400" spc="-40" dirty="0">
                <a:solidFill>
                  <a:srgbClr val="040C28"/>
                </a:solidFill>
                <a:latin typeface="Arial MT"/>
                <a:cs typeface="Arial MT"/>
              </a:rPr>
              <a:t> </a:t>
            </a:r>
            <a:r>
              <a:rPr sz="2400" dirty="0">
                <a:solidFill>
                  <a:srgbClr val="040C28"/>
                </a:solidFill>
                <a:latin typeface="Arial MT"/>
                <a:cs typeface="Arial MT"/>
              </a:rPr>
              <a:t>as</a:t>
            </a:r>
            <a:r>
              <a:rPr sz="2400" spc="-50" dirty="0">
                <a:solidFill>
                  <a:srgbClr val="040C28"/>
                </a:solidFill>
                <a:latin typeface="Arial MT"/>
                <a:cs typeface="Arial MT"/>
              </a:rPr>
              <a:t> </a:t>
            </a:r>
            <a:r>
              <a:rPr sz="2400" dirty="0">
                <a:solidFill>
                  <a:srgbClr val="040C28"/>
                </a:solidFill>
                <a:latin typeface="Arial MT"/>
                <a:cs typeface="Arial MT"/>
              </a:rPr>
              <a:t>ibuprofen,</a:t>
            </a:r>
            <a:r>
              <a:rPr sz="2400" spc="-40" dirty="0">
                <a:solidFill>
                  <a:srgbClr val="040C28"/>
                </a:solidFill>
                <a:latin typeface="Arial MT"/>
                <a:cs typeface="Arial MT"/>
              </a:rPr>
              <a:t> </a:t>
            </a:r>
            <a:r>
              <a:rPr sz="2400" dirty="0">
                <a:solidFill>
                  <a:srgbClr val="040C28"/>
                </a:solidFill>
                <a:latin typeface="Arial MT"/>
                <a:cs typeface="Arial MT"/>
              </a:rPr>
              <a:t>help</a:t>
            </a:r>
            <a:r>
              <a:rPr sz="2400" spc="-100" dirty="0">
                <a:solidFill>
                  <a:srgbClr val="040C28"/>
                </a:solidFill>
                <a:latin typeface="Arial MT"/>
                <a:cs typeface="Arial MT"/>
              </a:rPr>
              <a:t> </a:t>
            </a:r>
            <a:r>
              <a:rPr sz="2400" dirty="0">
                <a:solidFill>
                  <a:srgbClr val="040C28"/>
                </a:solidFill>
                <a:latin typeface="Arial MT"/>
                <a:cs typeface="Arial MT"/>
              </a:rPr>
              <a:t>decrease</a:t>
            </a:r>
            <a:r>
              <a:rPr sz="2400" spc="-50" dirty="0">
                <a:solidFill>
                  <a:srgbClr val="040C28"/>
                </a:solidFill>
                <a:latin typeface="Arial MT"/>
                <a:cs typeface="Arial MT"/>
              </a:rPr>
              <a:t> </a:t>
            </a:r>
            <a:r>
              <a:rPr sz="2400" dirty="0">
                <a:solidFill>
                  <a:srgbClr val="040C28"/>
                </a:solidFill>
                <a:latin typeface="Arial MT"/>
                <a:cs typeface="Arial MT"/>
              </a:rPr>
              <a:t>swelling,</a:t>
            </a:r>
            <a:r>
              <a:rPr sz="2400" spc="-40" dirty="0">
                <a:solidFill>
                  <a:srgbClr val="040C28"/>
                </a:solidFill>
                <a:latin typeface="Arial MT"/>
                <a:cs typeface="Arial MT"/>
              </a:rPr>
              <a:t> </a:t>
            </a:r>
            <a:r>
              <a:rPr sz="2400" dirty="0">
                <a:solidFill>
                  <a:srgbClr val="040C28"/>
                </a:solidFill>
                <a:latin typeface="Arial MT"/>
                <a:cs typeface="Arial MT"/>
              </a:rPr>
              <a:t>pain,</a:t>
            </a:r>
            <a:r>
              <a:rPr sz="2400" spc="-114" dirty="0">
                <a:solidFill>
                  <a:srgbClr val="040C28"/>
                </a:solidFill>
                <a:latin typeface="Arial MT"/>
                <a:cs typeface="Arial MT"/>
              </a:rPr>
              <a:t> </a:t>
            </a:r>
            <a:r>
              <a:rPr sz="2400" spc="-25" dirty="0">
                <a:solidFill>
                  <a:srgbClr val="040C28"/>
                </a:solidFill>
                <a:latin typeface="Arial MT"/>
                <a:cs typeface="Arial MT"/>
              </a:rPr>
              <a:t>and </a:t>
            </a:r>
            <a:r>
              <a:rPr sz="2400" spc="-10" dirty="0">
                <a:solidFill>
                  <a:srgbClr val="040C28"/>
                </a:solidFill>
                <a:latin typeface="Arial MT"/>
                <a:cs typeface="Arial MT"/>
              </a:rPr>
              <a:t>fever</a:t>
            </a:r>
            <a:r>
              <a:rPr sz="2400" spc="-10" dirty="0">
                <a:solidFill>
                  <a:srgbClr val="4D5155"/>
                </a:solidFill>
                <a:latin typeface="Arial MT"/>
                <a:cs typeface="Arial MT"/>
              </a:rPr>
              <a:t>.</a:t>
            </a:r>
            <a:r>
              <a:rPr sz="2400" spc="-100" dirty="0">
                <a:solidFill>
                  <a:srgbClr val="4D5155"/>
                </a:solidFill>
                <a:latin typeface="Arial MT"/>
                <a:cs typeface="Arial MT"/>
              </a:rPr>
              <a:t> </a:t>
            </a:r>
            <a:r>
              <a:rPr sz="2400" dirty="0">
                <a:solidFill>
                  <a:srgbClr val="4D5155"/>
                </a:solidFill>
                <a:latin typeface="Arial MT"/>
                <a:cs typeface="Arial MT"/>
              </a:rPr>
              <a:t>This</a:t>
            </a:r>
            <a:r>
              <a:rPr sz="2400" spc="-105" dirty="0">
                <a:solidFill>
                  <a:srgbClr val="4D5155"/>
                </a:solidFill>
                <a:latin typeface="Arial MT"/>
                <a:cs typeface="Arial MT"/>
              </a:rPr>
              <a:t> </a:t>
            </a:r>
            <a:r>
              <a:rPr sz="2400" dirty="0">
                <a:solidFill>
                  <a:srgbClr val="4D5155"/>
                </a:solidFill>
                <a:latin typeface="Arial MT"/>
                <a:cs typeface="Arial MT"/>
              </a:rPr>
              <a:t>medicine</a:t>
            </a:r>
            <a:r>
              <a:rPr sz="2400" spc="-20" dirty="0">
                <a:solidFill>
                  <a:srgbClr val="4D5155"/>
                </a:solidFill>
                <a:latin typeface="Arial MT"/>
                <a:cs typeface="Arial MT"/>
              </a:rPr>
              <a:t> </a:t>
            </a:r>
            <a:r>
              <a:rPr sz="2400" dirty="0">
                <a:solidFill>
                  <a:srgbClr val="4D5155"/>
                </a:solidFill>
                <a:latin typeface="Arial MT"/>
                <a:cs typeface="Arial MT"/>
              </a:rPr>
              <a:t>is</a:t>
            </a:r>
            <a:r>
              <a:rPr sz="2400" spc="-35" dirty="0">
                <a:solidFill>
                  <a:srgbClr val="4D5155"/>
                </a:solidFill>
                <a:latin typeface="Arial MT"/>
                <a:cs typeface="Arial MT"/>
              </a:rPr>
              <a:t> </a:t>
            </a:r>
            <a:r>
              <a:rPr sz="2400" dirty="0">
                <a:solidFill>
                  <a:srgbClr val="4D5155"/>
                </a:solidFill>
                <a:latin typeface="Arial MT"/>
                <a:cs typeface="Arial MT"/>
              </a:rPr>
              <a:t>available</a:t>
            </a:r>
            <a:r>
              <a:rPr sz="2400" spc="-25" dirty="0">
                <a:solidFill>
                  <a:srgbClr val="4D5155"/>
                </a:solidFill>
                <a:latin typeface="Arial MT"/>
                <a:cs typeface="Arial MT"/>
              </a:rPr>
              <a:t> </a:t>
            </a:r>
            <a:r>
              <a:rPr sz="2400" dirty="0">
                <a:solidFill>
                  <a:srgbClr val="4D5155"/>
                </a:solidFill>
                <a:latin typeface="Arial MT"/>
                <a:cs typeface="Arial MT"/>
              </a:rPr>
              <a:t>with</a:t>
            </a:r>
            <a:r>
              <a:rPr sz="2400" spc="-20" dirty="0">
                <a:solidFill>
                  <a:srgbClr val="4D5155"/>
                </a:solidFill>
                <a:latin typeface="Arial MT"/>
                <a:cs typeface="Arial MT"/>
              </a:rPr>
              <a:t> </a:t>
            </a:r>
            <a:r>
              <a:rPr sz="2400" dirty="0">
                <a:solidFill>
                  <a:srgbClr val="4D5155"/>
                </a:solidFill>
                <a:latin typeface="Arial MT"/>
                <a:cs typeface="Arial MT"/>
              </a:rPr>
              <a:t>or</a:t>
            </a:r>
            <a:r>
              <a:rPr sz="2400" spc="-80" dirty="0">
                <a:solidFill>
                  <a:srgbClr val="4D5155"/>
                </a:solidFill>
                <a:latin typeface="Arial MT"/>
                <a:cs typeface="Arial MT"/>
              </a:rPr>
              <a:t> </a:t>
            </a:r>
            <a:r>
              <a:rPr sz="2400" dirty="0">
                <a:solidFill>
                  <a:srgbClr val="4D5155"/>
                </a:solidFill>
                <a:latin typeface="Arial MT"/>
                <a:cs typeface="Arial MT"/>
              </a:rPr>
              <a:t>without</a:t>
            </a:r>
            <a:r>
              <a:rPr sz="2400" spc="-25" dirty="0">
                <a:solidFill>
                  <a:srgbClr val="4D5155"/>
                </a:solidFill>
                <a:latin typeface="Arial MT"/>
                <a:cs typeface="Arial MT"/>
              </a:rPr>
              <a:t> </a:t>
            </a:r>
            <a:r>
              <a:rPr sz="2400" dirty="0">
                <a:solidFill>
                  <a:srgbClr val="4D5155"/>
                </a:solidFill>
                <a:latin typeface="Arial MT"/>
                <a:cs typeface="Arial MT"/>
              </a:rPr>
              <a:t>a</a:t>
            </a:r>
            <a:r>
              <a:rPr sz="2400" spc="-95" dirty="0">
                <a:solidFill>
                  <a:srgbClr val="4D5155"/>
                </a:solidFill>
                <a:latin typeface="Arial MT"/>
                <a:cs typeface="Arial MT"/>
              </a:rPr>
              <a:t> </a:t>
            </a:r>
            <a:r>
              <a:rPr sz="2400" dirty="0">
                <a:solidFill>
                  <a:srgbClr val="4D5155"/>
                </a:solidFill>
                <a:latin typeface="Arial MT"/>
                <a:cs typeface="Arial MT"/>
              </a:rPr>
              <a:t>doctor's</a:t>
            </a:r>
            <a:r>
              <a:rPr sz="2400" spc="-35" dirty="0">
                <a:solidFill>
                  <a:srgbClr val="4D5155"/>
                </a:solidFill>
                <a:latin typeface="Arial MT"/>
                <a:cs typeface="Arial MT"/>
              </a:rPr>
              <a:t> </a:t>
            </a:r>
            <a:r>
              <a:rPr sz="2400" spc="-10" dirty="0">
                <a:solidFill>
                  <a:srgbClr val="4D5155"/>
                </a:solidFill>
                <a:latin typeface="Arial MT"/>
                <a:cs typeface="Arial MT"/>
              </a:rPr>
              <a:t>order. </a:t>
            </a:r>
            <a:r>
              <a:rPr sz="2400" dirty="0">
                <a:solidFill>
                  <a:srgbClr val="4D5155"/>
                </a:solidFill>
                <a:latin typeface="Arial MT"/>
                <a:cs typeface="Arial MT"/>
              </a:rPr>
              <a:t>NSAIDs</a:t>
            </a:r>
            <a:r>
              <a:rPr sz="2400" spc="-50" dirty="0">
                <a:solidFill>
                  <a:srgbClr val="4D5155"/>
                </a:solidFill>
                <a:latin typeface="Arial MT"/>
                <a:cs typeface="Arial MT"/>
              </a:rPr>
              <a:t> </a:t>
            </a:r>
            <a:r>
              <a:rPr sz="2400" dirty="0">
                <a:solidFill>
                  <a:srgbClr val="4D5155"/>
                </a:solidFill>
                <a:latin typeface="Arial MT"/>
                <a:cs typeface="Arial MT"/>
              </a:rPr>
              <a:t>can</a:t>
            </a:r>
            <a:r>
              <a:rPr sz="2400" spc="-100" dirty="0">
                <a:solidFill>
                  <a:srgbClr val="4D5155"/>
                </a:solidFill>
                <a:latin typeface="Arial MT"/>
                <a:cs typeface="Arial MT"/>
              </a:rPr>
              <a:t> </a:t>
            </a:r>
            <a:r>
              <a:rPr sz="2400" dirty="0">
                <a:solidFill>
                  <a:srgbClr val="4D5155"/>
                </a:solidFill>
                <a:latin typeface="Arial MT"/>
                <a:cs typeface="Arial MT"/>
              </a:rPr>
              <a:t>cause</a:t>
            </a:r>
            <a:r>
              <a:rPr sz="2400" spc="-45" dirty="0">
                <a:solidFill>
                  <a:srgbClr val="4D5155"/>
                </a:solidFill>
                <a:latin typeface="Arial MT"/>
                <a:cs typeface="Arial MT"/>
              </a:rPr>
              <a:t> </a:t>
            </a:r>
            <a:r>
              <a:rPr sz="2400" dirty="0">
                <a:solidFill>
                  <a:srgbClr val="4D5155"/>
                </a:solidFill>
                <a:latin typeface="Arial MT"/>
                <a:cs typeface="Arial MT"/>
              </a:rPr>
              <a:t>stomach</a:t>
            </a:r>
            <a:r>
              <a:rPr sz="2400" spc="-110" dirty="0">
                <a:solidFill>
                  <a:srgbClr val="4D5155"/>
                </a:solidFill>
                <a:latin typeface="Arial MT"/>
                <a:cs typeface="Arial MT"/>
              </a:rPr>
              <a:t> </a:t>
            </a:r>
            <a:r>
              <a:rPr sz="2400" dirty="0">
                <a:solidFill>
                  <a:srgbClr val="4D5155"/>
                </a:solidFill>
                <a:latin typeface="Arial MT"/>
                <a:cs typeface="Arial MT"/>
              </a:rPr>
              <a:t>bleeding</a:t>
            </a:r>
            <a:r>
              <a:rPr sz="2400" spc="-35" dirty="0">
                <a:solidFill>
                  <a:srgbClr val="4D5155"/>
                </a:solidFill>
                <a:latin typeface="Arial MT"/>
                <a:cs typeface="Arial MT"/>
              </a:rPr>
              <a:t> </a:t>
            </a:r>
            <a:r>
              <a:rPr sz="2400" dirty="0">
                <a:solidFill>
                  <a:srgbClr val="4D5155"/>
                </a:solidFill>
                <a:latin typeface="Arial MT"/>
                <a:cs typeface="Arial MT"/>
              </a:rPr>
              <a:t>or</a:t>
            </a:r>
            <a:r>
              <a:rPr sz="2400" spc="-30" dirty="0">
                <a:solidFill>
                  <a:srgbClr val="4D5155"/>
                </a:solidFill>
                <a:latin typeface="Arial MT"/>
                <a:cs typeface="Arial MT"/>
              </a:rPr>
              <a:t> </a:t>
            </a:r>
            <a:r>
              <a:rPr sz="2400" dirty="0">
                <a:solidFill>
                  <a:srgbClr val="4D5155"/>
                </a:solidFill>
                <a:latin typeface="Arial MT"/>
                <a:cs typeface="Arial MT"/>
              </a:rPr>
              <a:t>kidney</a:t>
            </a:r>
            <a:r>
              <a:rPr sz="2400" spc="-110" dirty="0">
                <a:solidFill>
                  <a:srgbClr val="4D5155"/>
                </a:solidFill>
                <a:latin typeface="Arial MT"/>
                <a:cs typeface="Arial MT"/>
              </a:rPr>
              <a:t> </a:t>
            </a:r>
            <a:r>
              <a:rPr sz="2400" dirty="0">
                <a:solidFill>
                  <a:srgbClr val="4D5155"/>
                </a:solidFill>
                <a:latin typeface="Arial MT"/>
                <a:cs typeface="Arial MT"/>
              </a:rPr>
              <a:t>problems</a:t>
            </a:r>
            <a:r>
              <a:rPr sz="2400" spc="-45" dirty="0">
                <a:solidFill>
                  <a:srgbClr val="4D5155"/>
                </a:solidFill>
                <a:latin typeface="Arial MT"/>
                <a:cs typeface="Arial MT"/>
              </a:rPr>
              <a:t> </a:t>
            </a:r>
            <a:r>
              <a:rPr sz="2400" spc="-25" dirty="0">
                <a:solidFill>
                  <a:srgbClr val="4D5155"/>
                </a:solidFill>
                <a:latin typeface="Arial MT"/>
                <a:cs typeface="Arial MT"/>
              </a:rPr>
              <a:t>in </a:t>
            </a:r>
            <a:r>
              <a:rPr sz="2400" dirty="0">
                <a:solidFill>
                  <a:srgbClr val="4D5155"/>
                </a:solidFill>
                <a:latin typeface="Arial MT"/>
                <a:cs typeface="Arial MT"/>
              </a:rPr>
              <a:t>certain</a:t>
            </a:r>
            <a:r>
              <a:rPr sz="2400" spc="-25" dirty="0">
                <a:solidFill>
                  <a:srgbClr val="4D5155"/>
                </a:solidFill>
                <a:latin typeface="Arial MT"/>
                <a:cs typeface="Arial MT"/>
              </a:rPr>
              <a:t> </a:t>
            </a:r>
            <a:r>
              <a:rPr sz="2400" dirty="0">
                <a:solidFill>
                  <a:srgbClr val="4D5155"/>
                </a:solidFill>
                <a:latin typeface="Arial MT"/>
                <a:cs typeface="Arial MT"/>
              </a:rPr>
              <a:t>people.</a:t>
            </a:r>
            <a:r>
              <a:rPr sz="2400" spc="-25" dirty="0">
                <a:solidFill>
                  <a:srgbClr val="4D5155"/>
                </a:solidFill>
                <a:latin typeface="Arial MT"/>
                <a:cs typeface="Arial MT"/>
              </a:rPr>
              <a:t> </a:t>
            </a:r>
            <a:r>
              <a:rPr sz="2400" dirty="0">
                <a:solidFill>
                  <a:srgbClr val="4D5155"/>
                </a:solidFill>
                <a:latin typeface="Arial MT"/>
                <a:cs typeface="Arial MT"/>
              </a:rPr>
              <a:t>If</a:t>
            </a:r>
            <a:r>
              <a:rPr sz="2400" spc="-25" dirty="0">
                <a:solidFill>
                  <a:srgbClr val="4D5155"/>
                </a:solidFill>
                <a:latin typeface="Arial MT"/>
                <a:cs typeface="Arial MT"/>
              </a:rPr>
              <a:t> </a:t>
            </a:r>
            <a:r>
              <a:rPr sz="2400" dirty="0">
                <a:solidFill>
                  <a:srgbClr val="4D5155"/>
                </a:solidFill>
                <a:latin typeface="Arial MT"/>
                <a:cs typeface="Arial MT"/>
              </a:rPr>
              <a:t>you</a:t>
            </a:r>
            <a:r>
              <a:rPr sz="2400" spc="-20" dirty="0">
                <a:solidFill>
                  <a:srgbClr val="4D5155"/>
                </a:solidFill>
                <a:latin typeface="Arial MT"/>
                <a:cs typeface="Arial MT"/>
              </a:rPr>
              <a:t> </a:t>
            </a:r>
            <a:r>
              <a:rPr sz="2400" dirty="0">
                <a:solidFill>
                  <a:srgbClr val="4D5155"/>
                </a:solidFill>
                <a:latin typeface="Arial MT"/>
                <a:cs typeface="Arial MT"/>
              </a:rPr>
              <a:t>take</a:t>
            </a:r>
            <a:r>
              <a:rPr sz="2400" spc="-95" dirty="0">
                <a:solidFill>
                  <a:srgbClr val="4D5155"/>
                </a:solidFill>
                <a:latin typeface="Arial MT"/>
                <a:cs typeface="Arial MT"/>
              </a:rPr>
              <a:t> </a:t>
            </a:r>
            <a:r>
              <a:rPr sz="2400" dirty="0">
                <a:solidFill>
                  <a:srgbClr val="4D5155"/>
                </a:solidFill>
                <a:latin typeface="Arial MT"/>
                <a:cs typeface="Arial MT"/>
              </a:rPr>
              <a:t>blood</a:t>
            </a:r>
            <a:r>
              <a:rPr sz="2400" spc="-25" dirty="0">
                <a:solidFill>
                  <a:srgbClr val="4D5155"/>
                </a:solidFill>
                <a:latin typeface="Arial MT"/>
                <a:cs typeface="Arial MT"/>
              </a:rPr>
              <a:t> </a:t>
            </a:r>
            <a:r>
              <a:rPr sz="2400" dirty="0">
                <a:solidFill>
                  <a:srgbClr val="4D5155"/>
                </a:solidFill>
                <a:latin typeface="Arial MT"/>
                <a:cs typeface="Arial MT"/>
              </a:rPr>
              <a:t>thinner</a:t>
            </a:r>
            <a:r>
              <a:rPr sz="2400" spc="-15" dirty="0">
                <a:solidFill>
                  <a:srgbClr val="4D5155"/>
                </a:solidFill>
                <a:latin typeface="Arial MT"/>
                <a:cs typeface="Arial MT"/>
              </a:rPr>
              <a:t> </a:t>
            </a:r>
            <a:r>
              <a:rPr sz="2400" dirty="0">
                <a:solidFill>
                  <a:srgbClr val="4D5155"/>
                </a:solidFill>
                <a:latin typeface="Arial MT"/>
                <a:cs typeface="Arial MT"/>
              </a:rPr>
              <a:t>medicine,</a:t>
            </a:r>
            <a:r>
              <a:rPr sz="2400" spc="-20" dirty="0">
                <a:solidFill>
                  <a:srgbClr val="4D5155"/>
                </a:solidFill>
                <a:latin typeface="Arial MT"/>
                <a:cs typeface="Arial MT"/>
              </a:rPr>
              <a:t> </a:t>
            </a:r>
            <a:r>
              <a:rPr sz="2400" dirty="0">
                <a:solidFill>
                  <a:srgbClr val="4D5155"/>
                </a:solidFill>
                <a:latin typeface="Arial MT"/>
                <a:cs typeface="Arial MT"/>
              </a:rPr>
              <a:t>always</a:t>
            </a:r>
            <a:r>
              <a:rPr sz="2400" spc="-105" dirty="0">
                <a:solidFill>
                  <a:srgbClr val="4D5155"/>
                </a:solidFill>
                <a:latin typeface="Arial MT"/>
                <a:cs typeface="Arial MT"/>
              </a:rPr>
              <a:t> </a:t>
            </a:r>
            <a:r>
              <a:rPr sz="2400" dirty="0">
                <a:solidFill>
                  <a:srgbClr val="4D5155"/>
                </a:solidFill>
                <a:latin typeface="Arial MT"/>
                <a:cs typeface="Arial MT"/>
              </a:rPr>
              <a:t>ask</a:t>
            </a:r>
            <a:r>
              <a:rPr sz="2400" spc="-35" dirty="0">
                <a:solidFill>
                  <a:srgbClr val="4D5155"/>
                </a:solidFill>
                <a:latin typeface="Arial MT"/>
                <a:cs typeface="Arial MT"/>
              </a:rPr>
              <a:t> </a:t>
            </a:r>
            <a:r>
              <a:rPr sz="2400" spc="-25" dirty="0">
                <a:solidFill>
                  <a:srgbClr val="4D5155"/>
                </a:solidFill>
                <a:latin typeface="Arial MT"/>
                <a:cs typeface="Arial MT"/>
              </a:rPr>
              <a:t>if </a:t>
            </a:r>
            <a:r>
              <a:rPr sz="2400" dirty="0">
                <a:solidFill>
                  <a:srgbClr val="4D5155"/>
                </a:solidFill>
                <a:latin typeface="Arial MT"/>
                <a:cs typeface="Arial MT"/>
              </a:rPr>
              <a:t>NSAIDs</a:t>
            </a:r>
            <a:r>
              <a:rPr sz="2400" spc="-20" dirty="0">
                <a:solidFill>
                  <a:srgbClr val="4D5155"/>
                </a:solidFill>
                <a:latin typeface="Arial MT"/>
                <a:cs typeface="Arial MT"/>
              </a:rPr>
              <a:t> </a:t>
            </a:r>
            <a:r>
              <a:rPr sz="2400" dirty="0">
                <a:solidFill>
                  <a:srgbClr val="4D5155"/>
                </a:solidFill>
                <a:latin typeface="Arial MT"/>
                <a:cs typeface="Arial MT"/>
              </a:rPr>
              <a:t>are</a:t>
            </a:r>
            <a:r>
              <a:rPr sz="2400" spc="-10" dirty="0">
                <a:solidFill>
                  <a:srgbClr val="4D5155"/>
                </a:solidFill>
                <a:latin typeface="Arial MT"/>
                <a:cs typeface="Arial MT"/>
              </a:rPr>
              <a:t> </a:t>
            </a:r>
            <a:r>
              <a:rPr sz="2400" dirty="0">
                <a:solidFill>
                  <a:srgbClr val="4D5155"/>
                </a:solidFill>
                <a:latin typeface="Arial MT"/>
                <a:cs typeface="Arial MT"/>
              </a:rPr>
              <a:t>safe</a:t>
            </a:r>
            <a:r>
              <a:rPr sz="2400" spc="-75" dirty="0">
                <a:solidFill>
                  <a:srgbClr val="4D5155"/>
                </a:solidFill>
                <a:latin typeface="Arial MT"/>
                <a:cs typeface="Arial MT"/>
              </a:rPr>
              <a:t> </a:t>
            </a:r>
            <a:r>
              <a:rPr sz="2400" dirty="0">
                <a:solidFill>
                  <a:srgbClr val="4D5155"/>
                </a:solidFill>
                <a:latin typeface="Arial MT"/>
                <a:cs typeface="Arial MT"/>
              </a:rPr>
              <a:t>for</a:t>
            </a:r>
            <a:r>
              <a:rPr sz="2400" spc="-60" dirty="0">
                <a:solidFill>
                  <a:srgbClr val="4D5155"/>
                </a:solidFill>
                <a:latin typeface="Arial MT"/>
                <a:cs typeface="Arial MT"/>
              </a:rPr>
              <a:t> </a:t>
            </a:r>
            <a:r>
              <a:rPr sz="2400" spc="-20" dirty="0">
                <a:solidFill>
                  <a:srgbClr val="4D5155"/>
                </a:solidFill>
                <a:latin typeface="Arial MT"/>
                <a:cs typeface="Arial MT"/>
              </a:rPr>
              <a:t>you.</a:t>
            </a:r>
            <a:endParaRPr sz="2400">
              <a:latin typeface="Arial MT"/>
              <a:cs typeface="Arial MT"/>
            </a:endParaRPr>
          </a:p>
        </p:txBody>
      </p:sp>
      <p:sp>
        <p:nvSpPr>
          <p:cNvPr id="5" name="Rectangle 4"/>
          <p:cNvSpPr/>
          <p:nvPr/>
        </p:nvSpPr>
        <p:spPr>
          <a:xfrm>
            <a:off x="9203871" y="1"/>
            <a:ext cx="2239983" cy="2013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2700">
              <a:lnSpc>
                <a:spcPct val="100000"/>
              </a:lnSpc>
              <a:spcBef>
                <a:spcPts val="130"/>
              </a:spcBef>
            </a:pPr>
            <a:r>
              <a:rPr lang="en-US" sz="2000" b="1" spc="-80" dirty="0">
                <a:latin typeface="Cambria"/>
                <a:cs typeface="Cambria"/>
              </a:rPr>
              <a:t>FAMILY</a:t>
            </a:r>
            <a:r>
              <a:rPr lang="en-US" sz="2000" b="1" spc="-145" dirty="0">
                <a:latin typeface="Cambria"/>
                <a:cs typeface="Cambria"/>
              </a:rPr>
              <a:t> </a:t>
            </a:r>
            <a:r>
              <a:rPr lang="en-US" sz="2000" b="1" spc="-40" dirty="0">
                <a:latin typeface="Cambria"/>
                <a:cs typeface="Cambria"/>
              </a:rPr>
              <a:t>MEDICINE</a:t>
            </a:r>
            <a:endParaRPr lang="en-US" sz="2000" dirty="0">
              <a:latin typeface="Cambria"/>
              <a:cs typeface="Cambri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657" y="1534886"/>
            <a:ext cx="11359243" cy="4637314"/>
          </a:xfrm>
        </p:spPr>
        <p:txBody>
          <a:bodyPr>
            <a:noAutofit/>
          </a:bodyPr>
          <a:lstStyle/>
          <a:p>
            <a:pPr marL="0" indent="0">
              <a:buNone/>
            </a:pPr>
            <a:r>
              <a:rPr lang="en-US" sz="2600" b="1" dirty="0">
                <a:solidFill>
                  <a:srgbClr val="202124"/>
                </a:solidFill>
                <a:latin typeface="+mj-lt"/>
              </a:rPr>
              <a:t>Steps to Access HEC Digital Library</a:t>
            </a:r>
            <a:endParaRPr lang="en-US" sz="2600" dirty="0">
              <a:solidFill>
                <a:srgbClr val="202124"/>
              </a:solidFill>
              <a:latin typeface="+mj-lt"/>
            </a:endParaRPr>
          </a:p>
          <a:p>
            <a:pPr>
              <a:buFont typeface="+mj-lt"/>
              <a:buAutoNum type="arabicPeriod"/>
            </a:pPr>
            <a:r>
              <a:rPr lang="en-US" sz="2600" dirty="0">
                <a:solidFill>
                  <a:srgbClr val="202124"/>
                </a:solidFill>
                <a:latin typeface="Calibri" pitchFamily="34" charset="0"/>
              </a:rPr>
              <a:t>Go to the website of HEC National Digital Library.</a:t>
            </a:r>
          </a:p>
          <a:p>
            <a:pPr>
              <a:buFont typeface="+mj-lt"/>
              <a:buAutoNum type="arabicPeriod"/>
            </a:pPr>
            <a:r>
              <a:rPr lang="en-US" sz="2600" dirty="0">
                <a:solidFill>
                  <a:srgbClr val="202124"/>
                </a:solidFill>
                <a:latin typeface="Calibri" pitchFamily="34" charset="0"/>
              </a:rPr>
              <a:t>On Home Page, click on the INSTITUTES.</a:t>
            </a:r>
          </a:p>
          <a:p>
            <a:pPr>
              <a:buFont typeface="+mj-lt"/>
              <a:buAutoNum type="arabicPeriod"/>
            </a:pPr>
            <a:r>
              <a:rPr lang="en-US" sz="2600" dirty="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600" dirty="0">
                <a:solidFill>
                  <a:srgbClr val="202124"/>
                </a:solidFill>
                <a:latin typeface="Calibri" pitchFamily="34" charset="0"/>
              </a:rPr>
              <a:t>Select your desired Institute.</a:t>
            </a:r>
          </a:p>
          <a:p>
            <a:pPr marL="0" indent="0">
              <a:buNone/>
            </a:pPr>
            <a:r>
              <a:rPr lang="en-US" sz="2600" dirty="0">
                <a:latin typeface="Calibri" pitchFamily="34" charset="0"/>
              </a:rPr>
              <a:t>5.  </a:t>
            </a:r>
            <a:r>
              <a:rPr lang="en-US" sz="2600" dirty="0">
                <a:solidFill>
                  <a:srgbClr val="000000"/>
                </a:solidFill>
                <a:latin typeface="Calibri" pitchFamily="34" charset="0"/>
              </a:rPr>
              <a:t>A page will appear showing the resources of the institution</a:t>
            </a:r>
          </a:p>
          <a:p>
            <a:pPr marL="0" indent="0">
              <a:buNone/>
            </a:pPr>
            <a:r>
              <a:rPr lang="en-US" sz="2600" dirty="0">
                <a:solidFill>
                  <a:srgbClr val="000000"/>
                </a:solidFill>
                <a:latin typeface="Calibri" pitchFamily="34" charset="0"/>
              </a:rPr>
              <a:t>6. Journals and Researches will appear</a:t>
            </a:r>
          </a:p>
          <a:p>
            <a:pPr marL="0" indent="0">
              <a:buNone/>
            </a:pPr>
            <a:r>
              <a:rPr lang="en-US" sz="2600" dirty="0">
                <a:solidFill>
                  <a:srgbClr val="000000"/>
                </a:solidFill>
                <a:latin typeface="Calibri" pitchFamily="34" charset="0"/>
              </a:rPr>
              <a:t>7. You can find a Journal by clicking on JOURNALS AND DATABASE and enter a keyword to search for your desired journal.</a:t>
            </a:r>
            <a:endParaRPr lang="en-US" sz="2600" dirty="0">
              <a:latin typeface="Calibri" pitchFamily="34" charset="0"/>
            </a:endParaRPr>
          </a:p>
        </p:txBody>
      </p:sp>
      <p:sp>
        <p:nvSpPr>
          <p:cNvPr id="2" name="Title 1"/>
          <p:cNvSpPr>
            <a:spLocks noGrp="1"/>
          </p:cNvSpPr>
          <p:nvPr>
            <p:ph type="title"/>
          </p:nvPr>
        </p:nvSpPr>
        <p:spPr/>
        <p:txBody>
          <a:bodyPr>
            <a:normAutofit/>
          </a:bodyPr>
          <a:lstStyle/>
          <a:p>
            <a:r>
              <a:rPr lang="en-US" sz="3200" b="1" dirty="0">
                <a:solidFill>
                  <a:schemeClr val="accent4">
                    <a:lumMod val="75000"/>
                  </a:schemeClr>
                </a:solidFill>
                <a:latin typeface="Calibri" pitchFamily="34" charset="0"/>
              </a:rPr>
              <a:t>How To Access Digital Library</a:t>
            </a:r>
          </a:p>
        </p:txBody>
      </p:sp>
    </p:spTree>
    <p:extLst>
      <p:ext uri="{BB962C8B-B14F-4D97-AF65-F5344CB8AC3E}">
        <p14:creationId xmlns:p14="http://schemas.microsoft.com/office/powerpoint/2010/main" val="84667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710"/>
            <a:ext cx="10515600" cy="1325563"/>
          </a:xfrm>
        </p:spPr>
        <p:txBody>
          <a:bodyPr>
            <a:normAutofit/>
          </a:bodyPr>
          <a:lstStyle/>
          <a:p>
            <a:r>
              <a:rPr lang="en-US" sz="3200" b="1" dirty="0">
                <a:solidFill>
                  <a:srgbClr val="C00000"/>
                </a:solidFill>
              </a:rPr>
              <a:t>TEXT BOOKS &amp; PRACTICAL NOTEBOOK:</a:t>
            </a:r>
          </a:p>
        </p:txBody>
      </p:sp>
      <p:sp>
        <p:nvSpPr>
          <p:cNvPr id="3" name="Content Placeholder 2"/>
          <p:cNvSpPr>
            <a:spLocks noGrp="1"/>
          </p:cNvSpPr>
          <p:nvPr>
            <p:ph idx="1"/>
          </p:nvPr>
        </p:nvSpPr>
        <p:spPr>
          <a:xfrm>
            <a:off x="609600" y="1447801"/>
            <a:ext cx="10787144" cy="4894901"/>
          </a:xfrm>
        </p:spPr>
        <p:txBody>
          <a:bodyPr>
            <a:normAutofit fontScale="85000" lnSpcReduction="20000"/>
          </a:bodyPr>
          <a:lstStyle/>
          <a:p>
            <a:r>
              <a:rPr lang="en-US" sz="3600" dirty="0"/>
              <a:t>Principles &amp; Practice of Forensic Medicine.				</a:t>
            </a:r>
          </a:p>
          <a:p>
            <a:pPr marL="0" indent="0">
              <a:buNone/>
            </a:pPr>
            <a:r>
              <a:rPr lang="en-US" sz="3600" dirty="0"/>
              <a:t>   by </a:t>
            </a:r>
            <a:r>
              <a:rPr lang="en-US" sz="3600" dirty="0" err="1"/>
              <a:t>Nasib</a:t>
            </a:r>
            <a:r>
              <a:rPr lang="en-US" sz="3600" dirty="0"/>
              <a:t> R. </a:t>
            </a:r>
            <a:r>
              <a:rPr lang="en-US" sz="3600" dirty="0" err="1"/>
              <a:t>Awan</a:t>
            </a:r>
            <a:endParaRPr lang="en-US" sz="3600" dirty="0"/>
          </a:p>
          <a:p>
            <a:pPr marL="0" indent="0">
              <a:buNone/>
            </a:pPr>
            <a:endParaRPr lang="en-US" sz="3600" dirty="0"/>
          </a:p>
          <a:p>
            <a:r>
              <a:rPr lang="en-US" sz="3600" dirty="0"/>
              <a:t>Parikh’s Textbook of Medical Jurisprudence, 			</a:t>
            </a:r>
          </a:p>
          <a:p>
            <a:pPr marL="0" indent="0">
              <a:buNone/>
            </a:pPr>
            <a:r>
              <a:rPr lang="en-US" sz="3600" dirty="0"/>
              <a:t>    Forensic Medicine &amp; Toxicology.	</a:t>
            </a:r>
          </a:p>
          <a:p>
            <a:pPr marL="0" indent="0">
              <a:buNone/>
            </a:pPr>
            <a:endParaRPr lang="en-US" sz="6200" dirty="0">
              <a:latin typeface="+mj-lt"/>
            </a:endParaRPr>
          </a:p>
          <a:p>
            <a:r>
              <a:rPr lang="en-US" sz="3600" dirty="0"/>
              <a:t>Practical Manual Of Forensic Medicine 			</a:t>
            </a:r>
          </a:p>
          <a:p>
            <a:pPr marL="0" indent="0">
              <a:buNone/>
            </a:pPr>
            <a:r>
              <a:rPr lang="en-US" sz="3600" dirty="0"/>
              <a:t>   &amp; Toxicology</a:t>
            </a:r>
            <a:r>
              <a:rPr lang="en-US" dirty="0">
                <a:latin typeface="+mj-lt"/>
              </a:rPr>
              <a:t>			</a:t>
            </a:r>
            <a:endParaRPr lang="en-US" sz="4400" dirty="0">
              <a:latin typeface="+mj-lt"/>
            </a:endParaRPr>
          </a:p>
          <a:p>
            <a:pPr marL="0" indent="0">
              <a:buNone/>
            </a:pPr>
            <a:endParaRPr lang="en-US" dirty="0"/>
          </a:p>
          <a:p>
            <a:pPr marL="0" indent="0">
              <a:buNone/>
            </a:pPr>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7200" y="2286000"/>
            <a:ext cx="1930400" cy="1846868"/>
          </a:xfrm>
          <a:prstGeom prst="rect">
            <a:avLst/>
          </a:prstGeom>
        </p:spPr>
      </p:pic>
    </p:spTree>
    <p:extLst>
      <p:ext uri="{BB962C8B-B14F-4D97-AF65-F5344CB8AC3E}">
        <p14:creationId xmlns:p14="http://schemas.microsoft.com/office/powerpoint/2010/main" val="1846760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596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838200" y="2360198"/>
            <a:ext cx="10515600" cy="4351338"/>
          </a:xfrm>
        </p:spPr>
        <p:txBody>
          <a:bodyPr/>
          <a:lstStyle/>
          <a:p>
            <a:r>
              <a:rPr lang="en-US" dirty="0"/>
              <a:t>Briefly describe head injury, scalp injury, injury to skull and brain</a:t>
            </a:r>
          </a:p>
          <a:p>
            <a:r>
              <a:rPr lang="en-US" dirty="0"/>
              <a:t>Classify skull fractures </a:t>
            </a:r>
          </a:p>
          <a:p>
            <a:r>
              <a:rPr lang="en-US" dirty="0"/>
              <a:t>Explain the method of coup and </a:t>
            </a:r>
            <a:r>
              <a:rPr lang="en-US" dirty="0" err="1"/>
              <a:t>contrecoup</a:t>
            </a:r>
            <a:r>
              <a:rPr lang="en-US" dirty="0"/>
              <a:t> injuries</a:t>
            </a:r>
          </a:p>
          <a:p>
            <a:r>
              <a:rPr lang="en-US" dirty="0"/>
              <a:t>Describe injury to spine  and spinal cord (whiplash injury)</a:t>
            </a:r>
          </a:p>
          <a:p>
            <a:r>
              <a:rPr lang="en-US" dirty="0"/>
              <a:t>Describe </a:t>
            </a:r>
            <a:r>
              <a:rPr lang="en-US" dirty="0" err="1"/>
              <a:t>thoraco</a:t>
            </a:r>
            <a:r>
              <a:rPr lang="en-US" dirty="0"/>
              <a:t> abdominal injuries especially injury to spleen and liver </a:t>
            </a:r>
          </a:p>
        </p:txBody>
      </p:sp>
    </p:spTree>
    <p:extLst>
      <p:ext uri="{BB962C8B-B14F-4D97-AF65-F5344CB8AC3E}">
        <p14:creationId xmlns:p14="http://schemas.microsoft.com/office/powerpoint/2010/main" val="2327463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838200" y="347195"/>
            <a:ext cx="10515600" cy="1325563"/>
          </a:xfrm>
        </p:spPr>
        <p:txBody>
          <a:bodyPr>
            <a:normAutofit/>
          </a:bodyPr>
          <a:lstStyle/>
          <a:p>
            <a:pPr eaLnBrk="1" hangingPunct="1">
              <a:defRPr/>
            </a:pPr>
            <a:r>
              <a:rPr lang="en-US" sz="5400" b="1" dirty="0">
                <a:solidFill>
                  <a:srgbClr val="0070C0"/>
                </a:solidFill>
                <a:latin typeface="+mn-lt"/>
              </a:rPr>
              <a:t>Head injuries</a:t>
            </a:r>
          </a:p>
        </p:txBody>
      </p:sp>
      <p:sp>
        <p:nvSpPr>
          <p:cNvPr id="3" name="Content Placeholder 2"/>
          <p:cNvSpPr>
            <a:spLocks noGrp="1"/>
          </p:cNvSpPr>
          <p:nvPr>
            <p:ph idx="4294967295"/>
          </p:nvPr>
        </p:nvSpPr>
        <p:spPr>
          <a:xfrm>
            <a:off x="730624" y="1999129"/>
            <a:ext cx="10515600" cy="1299883"/>
          </a:xfrm>
        </p:spPr>
        <p:txBody>
          <a:bodyPr>
            <a:normAutofit/>
          </a:bodyPr>
          <a:lstStyle/>
          <a:p>
            <a:pPr eaLnBrk="1" hangingPunct="1">
              <a:buFont typeface="Wingdings" panose="05000000000000000000" pitchFamily="2" charset="2"/>
              <a:buChar char="§"/>
              <a:defRPr/>
            </a:pPr>
            <a:r>
              <a:rPr lang="en-US" sz="3200" b="1" dirty="0">
                <a:solidFill>
                  <a:srgbClr val="C00000"/>
                </a:solidFill>
              </a:rPr>
              <a:t>Closed head injury:</a:t>
            </a:r>
            <a:r>
              <a:rPr lang="en-US" sz="3200" dirty="0">
                <a:solidFill>
                  <a:srgbClr val="C00000"/>
                </a:solidFill>
              </a:rPr>
              <a:t> </a:t>
            </a:r>
            <a:r>
              <a:rPr lang="en-US" sz="3200" dirty="0"/>
              <a:t>    when the </a:t>
            </a:r>
            <a:r>
              <a:rPr lang="en-US" sz="3200" dirty="0" err="1"/>
              <a:t>dura</a:t>
            </a:r>
            <a:r>
              <a:rPr lang="en-US" sz="3200" dirty="0"/>
              <a:t> remains intact.</a:t>
            </a:r>
          </a:p>
          <a:p>
            <a:pPr eaLnBrk="1" hangingPunct="1">
              <a:buFont typeface="Wingdings" panose="05000000000000000000" pitchFamily="2" charset="2"/>
              <a:buChar char="§"/>
              <a:defRPr/>
            </a:pPr>
            <a:r>
              <a:rPr lang="en-US" sz="3200" b="1" dirty="0">
                <a:solidFill>
                  <a:srgbClr val="C00000"/>
                </a:solidFill>
              </a:rPr>
              <a:t>Open head injury:</a:t>
            </a:r>
            <a:r>
              <a:rPr lang="en-US" sz="3200" b="1" dirty="0"/>
              <a:t>        </a:t>
            </a:r>
            <a:r>
              <a:rPr lang="en-US" sz="3200" dirty="0"/>
              <a:t>when the </a:t>
            </a:r>
            <a:r>
              <a:rPr lang="en-US" sz="3200" dirty="0" err="1"/>
              <a:t>dura</a:t>
            </a:r>
            <a:r>
              <a:rPr lang="en-US" sz="3200" dirty="0"/>
              <a:t> is lacerated.</a:t>
            </a:r>
          </a:p>
        </p:txBody>
      </p:sp>
      <p:sp>
        <p:nvSpPr>
          <p:cNvPr id="4" name="Content Placeholder 2"/>
          <p:cNvSpPr txBox="1">
            <a:spLocks/>
          </p:cNvSpPr>
          <p:nvPr/>
        </p:nvSpPr>
        <p:spPr>
          <a:xfrm>
            <a:off x="1228165" y="3334872"/>
            <a:ext cx="10148046" cy="2967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b="1" dirty="0">
                <a:solidFill>
                  <a:srgbClr val="FF0066"/>
                </a:solidFill>
              </a:rPr>
              <a:t>              Classification:</a:t>
            </a:r>
            <a:r>
              <a:rPr lang="en-US" sz="3200" b="1" dirty="0">
                <a:solidFill>
                  <a:srgbClr val="C00000"/>
                </a:solidFill>
              </a:rPr>
              <a:t>            </a:t>
            </a:r>
            <a:r>
              <a:rPr lang="en-US" sz="3200" b="1" dirty="0">
                <a:solidFill>
                  <a:schemeClr val="tx1">
                    <a:lumMod val="95000"/>
                    <a:lumOff val="5000"/>
                  </a:schemeClr>
                </a:solidFill>
              </a:rPr>
              <a:t>  </a:t>
            </a:r>
          </a:p>
          <a:p>
            <a:pPr marL="514350" indent="-514350">
              <a:buFont typeface="+mj-lt"/>
              <a:buAutoNum type="arabicPeriod"/>
              <a:defRPr/>
            </a:pPr>
            <a:r>
              <a:rPr lang="en-US" sz="3200" b="1" dirty="0">
                <a:solidFill>
                  <a:schemeClr val="tx1">
                    <a:lumMod val="95000"/>
                    <a:lumOff val="5000"/>
                  </a:schemeClr>
                </a:solidFill>
              </a:rPr>
              <a:t>Injuries to scalp/muscles</a:t>
            </a:r>
          </a:p>
          <a:p>
            <a:pPr marL="514350" indent="-514350">
              <a:buFont typeface="+mj-lt"/>
              <a:buAutoNum type="arabicPeriod"/>
              <a:defRPr/>
            </a:pPr>
            <a:r>
              <a:rPr lang="en-US" sz="3200" b="1" dirty="0"/>
              <a:t>Injuries of Skull</a:t>
            </a:r>
          </a:p>
          <a:p>
            <a:pPr marL="514350" indent="-514350">
              <a:buFont typeface="+mj-lt"/>
              <a:buAutoNum type="arabicPeriod"/>
              <a:defRPr/>
            </a:pPr>
            <a:r>
              <a:rPr lang="en-US" sz="3200" b="1" dirty="0"/>
              <a:t>Injuries of brain</a:t>
            </a:r>
          </a:p>
        </p:txBody>
      </p:sp>
      <p:sp>
        <p:nvSpPr>
          <p:cNvPr id="5" name="Rectangle 4"/>
          <p:cNvSpPr/>
          <p:nvPr/>
        </p:nvSpPr>
        <p:spPr>
          <a:xfrm>
            <a:off x="9802586" y="0"/>
            <a:ext cx="1641268" cy="31133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586068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a:xfrm>
            <a:off x="2232210" y="304801"/>
            <a:ext cx="7512424" cy="1431925"/>
          </a:xfrm>
        </p:spPr>
        <p:txBody>
          <a:bodyPr>
            <a:normAutofit/>
          </a:bodyPr>
          <a:lstStyle/>
          <a:p>
            <a:pPr marL="914400" indent="-914400" algn="ctr" eaLnBrk="1" hangingPunct="1">
              <a:buFont typeface="+mj-lt"/>
              <a:buAutoNum type="arabicPeriod"/>
              <a:defRPr/>
            </a:pPr>
            <a:r>
              <a:rPr lang="en-US" sz="4800" b="1" dirty="0">
                <a:solidFill>
                  <a:srgbClr val="0070C0"/>
                </a:solidFill>
                <a:latin typeface="+mn-lt"/>
              </a:rPr>
              <a:t>Injuries of Scalp</a:t>
            </a:r>
          </a:p>
        </p:txBody>
      </p:sp>
      <p:sp>
        <p:nvSpPr>
          <p:cNvPr id="15362" name="Content Placeholder 2"/>
          <p:cNvSpPr>
            <a:spLocks noGrp="1"/>
          </p:cNvSpPr>
          <p:nvPr>
            <p:ph idx="4294967295"/>
          </p:nvPr>
        </p:nvSpPr>
        <p:spPr>
          <a:xfrm>
            <a:off x="838200" y="1825625"/>
            <a:ext cx="8144435" cy="2477434"/>
          </a:xfrm>
        </p:spPr>
        <p:txBody>
          <a:bodyPr>
            <a:noAutofit/>
          </a:bodyPr>
          <a:lstStyle/>
          <a:p>
            <a:pPr marL="514350" indent="-514350">
              <a:buFont typeface="Calibri" pitchFamily="34" charset="0"/>
              <a:buAutoNum type="arabicPeriod"/>
              <a:defRPr/>
            </a:pPr>
            <a:r>
              <a:rPr lang="en-US" sz="4000" dirty="0"/>
              <a:t>Bruising of scalp</a:t>
            </a:r>
          </a:p>
          <a:p>
            <a:pPr marL="514350" indent="-514350">
              <a:buFont typeface="Calibri" pitchFamily="34" charset="0"/>
              <a:buAutoNum type="arabicPeriod"/>
              <a:defRPr/>
            </a:pPr>
            <a:r>
              <a:rPr lang="en-US" sz="4000" dirty="0"/>
              <a:t>Laceration of scalp</a:t>
            </a:r>
          </a:p>
          <a:p>
            <a:pPr marL="514350" indent="-514350">
              <a:buFont typeface="Calibri" pitchFamily="34" charset="0"/>
              <a:buAutoNum type="arabicPeriod"/>
              <a:defRPr/>
            </a:pPr>
            <a:r>
              <a:rPr lang="en-US" sz="4000" dirty="0"/>
              <a:t>Infections</a:t>
            </a:r>
          </a:p>
          <a:p>
            <a:pPr marL="514350" indent="-514350">
              <a:buNone/>
              <a:defRPr/>
            </a:pPr>
            <a:r>
              <a:rPr lang="en-US" sz="4000" dirty="0"/>
              <a:t>   </a:t>
            </a:r>
          </a:p>
        </p:txBody>
      </p:sp>
      <p:sp>
        <p:nvSpPr>
          <p:cNvPr id="4" name="Rectangle 3"/>
          <p:cNvSpPr/>
          <p:nvPr/>
        </p:nvSpPr>
        <p:spPr>
          <a:xfrm>
            <a:off x="9744634" y="1"/>
            <a:ext cx="1699220" cy="21590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384113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1568821" y="520703"/>
            <a:ext cx="8552332" cy="1431925"/>
          </a:xfrm>
        </p:spPr>
        <p:txBody>
          <a:bodyPr>
            <a:normAutofit/>
          </a:bodyPr>
          <a:lstStyle/>
          <a:p>
            <a:pPr algn="ctr" eaLnBrk="1" hangingPunct="1">
              <a:defRPr/>
            </a:pPr>
            <a:r>
              <a:rPr lang="en-US" sz="5400" b="1" dirty="0">
                <a:solidFill>
                  <a:srgbClr val="0070C0"/>
                </a:solidFill>
              </a:rPr>
              <a:t>2. Fractures of skull</a:t>
            </a:r>
          </a:p>
        </p:txBody>
      </p:sp>
      <p:sp>
        <p:nvSpPr>
          <p:cNvPr id="21506" name="Content Placeholder 2"/>
          <p:cNvSpPr>
            <a:spLocks noGrp="1"/>
          </p:cNvSpPr>
          <p:nvPr>
            <p:ph idx="4294967295"/>
          </p:nvPr>
        </p:nvSpPr>
        <p:spPr>
          <a:xfrm>
            <a:off x="838200" y="1825625"/>
            <a:ext cx="8341659" cy="2020234"/>
          </a:xfrm>
        </p:spPr>
        <p:txBody>
          <a:bodyPr>
            <a:normAutofit/>
          </a:bodyPr>
          <a:lstStyle/>
          <a:p>
            <a:pPr eaLnBrk="1" hangingPunct="1">
              <a:defRPr/>
            </a:pPr>
            <a:r>
              <a:rPr lang="en-US" sz="4000" dirty="0"/>
              <a:t> The fractures of skull can occur either by </a:t>
            </a:r>
            <a:r>
              <a:rPr lang="en-US" sz="4000" b="1" dirty="0">
                <a:solidFill>
                  <a:srgbClr val="C00000"/>
                </a:solidFill>
              </a:rPr>
              <a:t>direct</a:t>
            </a:r>
            <a:r>
              <a:rPr lang="en-US" sz="4000" b="1" dirty="0">
                <a:solidFill>
                  <a:srgbClr val="F0C422"/>
                </a:solidFill>
              </a:rPr>
              <a:t> </a:t>
            </a:r>
            <a:r>
              <a:rPr lang="en-US" sz="4000" b="1" dirty="0"/>
              <a:t>or</a:t>
            </a:r>
            <a:r>
              <a:rPr lang="en-US" sz="4000" b="1" dirty="0">
                <a:solidFill>
                  <a:srgbClr val="F0C422"/>
                </a:solidFill>
              </a:rPr>
              <a:t> </a:t>
            </a:r>
            <a:r>
              <a:rPr lang="en-US" sz="4000" b="1" dirty="0">
                <a:solidFill>
                  <a:srgbClr val="C00000"/>
                </a:solidFill>
              </a:rPr>
              <a:t>indirect</a:t>
            </a:r>
            <a:r>
              <a:rPr lang="en-US" sz="4000" dirty="0"/>
              <a:t> violence.</a:t>
            </a:r>
          </a:p>
        </p:txBody>
      </p:sp>
      <p:sp>
        <p:nvSpPr>
          <p:cNvPr id="4" name="Content Placeholder 2"/>
          <p:cNvSpPr txBox="1">
            <a:spLocks/>
          </p:cNvSpPr>
          <p:nvPr/>
        </p:nvSpPr>
        <p:spPr>
          <a:xfrm>
            <a:off x="838200" y="3469341"/>
            <a:ext cx="10515600" cy="270762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4000" dirty="0"/>
              <a:t> The </a:t>
            </a:r>
            <a:r>
              <a:rPr lang="en-US" sz="4000" b="1" dirty="0">
                <a:solidFill>
                  <a:srgbClr val="FF0000"/>
                </a:solidFill>
              </a:rPr>
              <a:t>base of skull</a:t>
            </a:r>
            <a:r>
              <a:rPr lang="en-US" sz="4000" dirty="0"/>
              <a:t> is relatively weak part due to its      </a:t>
            </a:r>
            <a:r>
              <a:rPr lang="en-US" sz="4000" dirty="0">
                <a:solidFill>
                  <a:srgbClr val="FF0000"/>
                </a:solidFill>
              </a:rPr>
              <a:t>irregular shape</a:t>
            </a:r>
            <a:r>
              <a:rPr lang="en-US" sz="4000" dirty="0"/>
              <a:t> and </a:t>
            </a:r>
            <a:r>
              <a:rPr lang="en-US" sz="4000" dirty="0">
                <a:solidFill>
                  <a:srgbClr val="FF0000"/>
                </a:solidFill>
              </a:rPr>
              <a:t>foramina, </a:t>
            </a:r>
          </a:p>
          <a:p>
            <a:pPr>
              <a:buFont typeface="Wingdings" panose="05000000000000000000" pitchFamily="2" charset="2"/>
              <a:buNone/>
              <a:defRPr/>
            </a:pPr>
            <a:r>
              <a:rPr lang="en-US" sz="4000" dirty="0"/>
              <a:t>   therefore it is the </a:t>
            </a:r>
            <a:r>
              <a:rPr lang="en-US" sz="4000" b="1" dirty="0">
                <a:solidFill>
                  <a:srgbClr val="FF0066"/>
                </a:solidFill>
              </a:rPr>
              <a:t>most common site</a:t>
            </a:r>
            <a:r>
              <a:rPr lang="en-US" sz="4000" dirty="0">
                <a:solidFill>
                  <a:srgbClr val="FF0066"/>
                </a:solidFill>
              </a:rPr>
              <a:t> </a:t>
            </a:r>
            <a:r>
              <a:rPr lang="en-US" sz="4000" dirty="0"/>
              <a:t>of skull      fractures.</a:t>
            </a:r>
          </a:p>
          <a:p>
            <a:pPr>
              <a:defRPr/>
            </a:pPr>
            <a:r>
              <a:rPr lang="en-US" sz="4000" dirty="0"/>
              <a:t> Outer table is </a:t>
            </a:r>
            <a:r>
              <a:rPr lang="en-US" sz="4000" dirty="0">
                <a:solidFill>
                  <a:srgbClr val="00B050"/>
                </a:solidFill>
              </a:rPr>
              <a:t>stronger…</a:t>
            </a:r>
            <a:r>
              <a:rPr lang="en-US" sz="4000" dirty="0"/>
              <a:t>……..than inner table.</a:t>
            </a:r>
          </a:p>
        </p:txBody>
      </p:sp>
      <p:sp>
        <p:nvSpPr>
          <p:cNvPr id="5" name="Rectangle 4"/>
          <p:cNvSpPr/>
          <p:nvPr/>
        </p:nvSpPr>
        <p:spPr>
          <a:xfrm>
            <a:off x="9764486" y="1"/>
            <a:ext cx="1679367" cy="21590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167899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514600" y="114301"/>
            <a:ext cx="7543800" cy="1424939"/>
          </a:xfrm>
        </p:spPr>
        <p:txBody>
          <a:bodyPr>
            <a:normAutofit/>
          </a:bodyPr>
          <a:lstStyle/>
          <a:p>
            <a:pPr algn="ctr" eaLnBrk="1" hangingPunct="1">
              <a:defRPr/>
            </a:pPr>
            <a:r>
              <a:rPr lang="en-US" b="1" dirty="0">
                <a:solidFill>
                  <a:srgbClr val="0070C0"/>
                </a:solidFill>
              </a:rPr>
              <a:t>Types of fractures of the skull</a:t>
            </a:r>
          </a:p>
        </p:txBody>
      </p:sp>
      <p:sp>
        <p:nvSpPr>
          <p:cNvPr id="36867" name="Rectangle 3"/>
          <p:cNvSpPr>
            <a:spLocks noGrp="1" noChangeArrowheads="1"/>
          </p:cNvSpPr>
          <p:nvPr>
            <p:ph type="body" idx="1"/>
          </p:nvPr>
        </p:nvSpPr>
        <p:spPr>
          <a:xfrm>
            <a:off x="838200" y="1497965"/>
            <a:ext cx="10515600" cy="4387930"/>
          </a:xfrm>
        </p:spPr>
        <p:txBody>
          <a:bodyPr>
            <a:noAutofit/>
          </a:bodyPr>
          <a:lstStyle/>
          <a:p>
            <a:pPr marL="400050" indent="-284163">
              <a:buFont typeface="Wingdings" panose="05000000000000000000" pitchFamily="2" charset="2"/>
              <a:buChar char="§"/>
              <a:defRPr/>
            </a:pPr>
            <a:r>
              <a:rPr lang="en-US" sz="3200" dirty="0"/>
              <a:t>Fissured fracture.</a:t>
            </a:r>
          </a:p>
          <a:p>
            <a:pPr marL="400050" indent="-284163">
              <a:buFont typeface="Wingdings" panose="05000000000000000000" pitchFamily="2" charset="2"/>
              <a:buChar char="§"/>
              <a:defRPr/>
            </a:pPr>
            <a:r>
              <a:rPr lang="en-US" sz="3200" dirty="0" err="1"/>
              <a:t>Sutural</a:t>
            </a:r>
            <a:r>
              <a:rPr lang="en-US" sz="3200" dirty="0"/>
              <a:t> fracture</a:t>
            </a:r>
          </a:p>
          <a:p>
            <a:pPr marL="400050" indent="-284163">
              <a:buFont typeface="Wingdings" panose="05000000000000000000" pitchFamily="2" charset="2"/>
              <a:buChar char="§"/>
              <a:defRPr/>
            </a:pPr>
            <a:r>
              <a:rPr lang="en-US" sz="3200" dirty="0"/>
              <a:t>Depressed/signature fracture.</a:t>
            </a:r>
          </a:p>
          <a:p>
            <a:pPr marL="400050" indent="-284163">
              <a:buFont typeface="Wingdings" panose="05000000000000000000" pitchFamily="2" charset="2"/>
              <a:buChar char="§"/>
              <a:defRPr/>
            </a:pPr>
            <a:r>
              <a:rPr lang="en-US" sz="3200" dirty="0"/>
              <a:t>Comminuted fracture.</a:t>
            </a:r>
          </a:p>
          <a:p>
            <a:pPr marL="400050" indent="-284163">
              <a:buFont typeface="Wingdings" panose="05000000000000000000" pitchFamily="2" charset="2"/>
              <a:buChar char="§"/>
              <a:defRPr/>
            </a:pPr>
            <a:r>
              <a:rPr lang="en-US" sz="3200" dirty="0"/>
              <a:t>Pond or indented fracture.</a:t>
            </a:r>
          </a:p>
          <a:p>
            <a:pPr marL="400050" indent="-284163">
              <a:buFont typeface="Wingdings" panose="05000000000000000000" pitchFamily="2" charset="2"/>
              <a:buChar char="§"/>
              <a:defRPr/>
            </a:pPr>
            <a:r>
              <a:rPr lang="en-US" sz="3200" dirty="0"/>
              <a:t>Gutter fracture.</a:t>
            </a:r>
          </a:p>
          <a:p>
            <a:pPr marL="400050" indent="-284163">
              <a:buFont typeface="Wingdings" panose="05000000000000000000" pitchFamily="2" charset="2"/>
              <a:buChar char="§"/>
              <a:defRPr/>
            </a:pPr>
            <a:r>
              <a:rPr lang="en-US" sz="3200" dirty="0"/>
              <a:t>Penetrating fracture.</a:t>
            </a:r>
          </a:p>
          <a:p>
            <a:pPr marL="400050" indent="-284163">
              <a:buFont typeface="Wingdings" panose="05000000000000000000" pitchFamily="2" charset="2"/>
              <a:buChar char="§"/>
              <a:defRPr/>
            </a:pPr>
            <a:r>
              <a:rPr lang="en-US" sz="3200" dirty="0"/>
              <a:t>Elevated fracture.</a:t>
            </a:r>
          </a:p>
          <a:p>
            <a:pPr marL="400050" indent="-284163">
              <a:buFont typeface="Wingdings" panose="05000000000000000000" pitchFamily="2" charset="2"/>
              <a:buChar char="§"/>
              <a:defRPr/>
            </a:pPr>
            <a:r>
              <a:rPr lang="en-US" sz="3200" dirty="0"/>
              <a:t>Spider web fracture or mosaic fracture.</a:t>
            </a:r>
          </a:p>
          <a:p>
            <a:pPr marL="115887" indent="0">
              <a:buNone/>
              <a:defRPr/>
            </a:pPr>
            <a:endParaRPr lang="en-US" sz="3200" dirty="0"/>
          </a:p>
          <a:p>
            <a:pPr marL="609600" indent="-609600">
              <a:buNone/>
              <a:defRPr/>
            </a:pPr>
            <a:endParaRPr lang="en-US" sz="4000" dirty="0"/>
          </a:p>
        </p:txBody>
      </p:sp>
      <p:sp>
        <p:nvSpPr>
          <p:cNvPr id="4" name="Rectangle 3"/>
          <p:cNvSpPr/>
          <p:nvPr/>
        </p:nvSpPr>
        <p:spPr>
          <a:xfrm>
            <a:off x="9769928" y="1"/>
            <a:ext cx="1673925" cy="21771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t>Core Concept </a:t>
            </a:r>
          </a:p>
        </p:txBody>
      </p:sp>
    </p:spTree>
    <p:extLst>
      <p:ext uri="{BB962C8B-B14F-4D97-AF65-F5344CB8AC3E}">
        <p14:creationId xmlns:p14="http://schemas.microsoft.com/office/powerpoint/2010/main" val="23535485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2275</Words>
  <Application>Microsoft Office PowerPoint</Application>
  <PresentationFormat>Widescreen</PresentationFormat>
  <Paragraphs>325</Paragraphs>
  <Slides>48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Arial</vt:lpstr>
      <vt:lpstr>Arial Black</vt:lpstr>
      <vt:lpstr>Arial MT</vt:lpstr>
      <vt:lpstr>Arial Rounded MT Bold</vt:lpstr>
      <vt:lpstr>Bell MT</vt:lpstr>
      <vt:lpstr>Calibri</vt:lpstr>
      <vt:lpstr>Calibri Light</vt:lpstr>
      <vt:lpstr>Cambria</vt:lpstr>
      <vt:lpstr>Tahoma</vt:lpstr>
      <vt:lpstr>Times New Roman</vt:lpstr>
      <vt:lpstr>Wingdings</vt:lpstr>
      <vt:lpstr>1_Office Theme</vt:lpstr>
      <vt:lpstr>REGIONAL INJURIES</vt:lpstr>
      <vt:lpstr>Motto Vision; The Dream/Tomorrow</vt:lpstr>
      <vt:lpstr> Professor Umar Model of  Integrated Lecture </vt:lpstr>
      <vt:lpstr>SEQUENCE OF LGIS</vt:lpstr>
      <vt:lpstr>LEARNING OBJECTIVES</vt:lpstr>
      <vt:lpstr>Head injuries</vt:lpstr>
      <vt:lpstr>Injuries of Scalp</vt:lpstr>
      <vt:lpstr>2. Fractures of skull</vt:lpstr>
      <vt:lpstr>Types of fractures of the skull</vt:lpstr>
      <vt:lpstr>Fissured ( linear), Hairline fracture</vt:lpstr>
      <vt:lpstr>Diastasis or sutural fracture</vt:lpstr>
      <vt:lpstr>Depressed fracture</vt:lpstr>
      <vt:lpstr>Comminuted fracture</vt:lpstr>
      <vt:lpstr>Pond or indented fracture</vt:lpstr>
      <vt:lpstr>Gutter fracture</vt:lpstr>
      <vt:lpstr>Penetrating fracture</vt:lpstr>
      <vt:lpstr>Elevated fracture</vt:lpstr>
      <vt:lpstr>Spider web fracture or mosaic fracture</vt:lpstr>
      <vt:lpstr>Fractures of base of skull</vt:lpstr>
      <vt:lpstr>Fracture of anterior cranial fossa</vt:lpstr>
      <vt:lpstr>Fracture of posterior cranial fossa</vt:lpstr>
      <vt:lpstr>RING FRACTURE (Fracture around foramen magnum)</vt:lpstr>
      <vt:lpstr>MOTORCYCLISTS FRACTURE</vt:lpstr>
      <vt:lpstr>3.   INJURY TO THE BRAIN</vt:lpstr>
      <vt:lpstr>BOXER’S HMG/PUNCH DRUNK (Traumatic Encephalopathy, Slug happy, Slug nutty, Goofy)</vt:lpstr>
      <vt:lpstr>COUP AND CONTRECOUP INJURIES</vt:lpstr>
      <vt:lpstr>Coup and Contre Coup Injuries</vt:lpstr>
      <vt:lpstr>Coup injuries</vt:lpstr>
      <vt:lpstr>Contre coup injury</vt:lpstr>
      <vt:lpstr>Requirements for Contre coup injury</vt:lpstr>
      <vt:lpstr>PowerPoint Presentation</vt:lpstr>
      <vt:lpstr>SPINAL CORD INJURIES</vt:lpstr>
      <vt:lpstr>WHIPLASH INJURY</vt:lpstr>
      <vt:lpstr>WHIPLASH INJURY</vt:lpstr>
      <vt:lpstr>Indications of opening spinal cord during autopsy </vt:lpstr>
      <vt:lpstr>CHEST INJURIES </vt:lpstr>
      <vt:lpstr>RIBS</vt:lpstr>
      <vt:lpstr> Flail Chest (Collapse of the chest)</vt:lpstr>
      <vt:lpstr> </vt:lpstr>
      <vt:lpstr>SPLEEN</vt:lpstr>
      <vt:lpstr>LIVER</vt:lpstr>
      <vt:lpstr>CRUSH SYNDROME </vt:lpstr>
      <vt:lpstr>   The principle of beneficence is the obligation of physician to act for the benefit of the patient and supports a number of moral rules to protect and defend the right of others, prevent harm, remove conditions that will cause harm, help persons with disabilities, and rescue persons in danger.  It is worth emphasizing that, the language here is one of positive requirements. The principle calls for not just avoiding harm, but also to benefit patients and to promote their welfare.</vt:lpstr>
      <vt:lpstr>Related Research Article :     </vt:lpstr>
      <vt:lpstr>PowerPoint Presentation</vt:lpstr>
      <vt:lpstr>How To Access Digital Library</vt:lpstr>
      <vt:lpstr>TEXT BOOKS &amp; PRACTICAL NOTEBOOK:</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1</dc:creator>
  <cp:lastModifiedBy>54</cp:lastModifiedBy>
  <cp:revision>47</cp:revision>
  <dcterms:created xsi:type="dcterms:W3CDTF">2023-09-16T05:26:19Z</dcterms:created>
  <dcterms:modified xsi:type="dcterms:W3CDTF">2025-02-25T13:12:20Z</dcterms:modified>
</cp:coreProperties>
</file>