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2"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5" r:id="rId37"/>
    <p:sldId id="296" r:id="rId38"/>
    <p:sldId id="297" r:id="rId39"/>
    <p:sldId id="298" r:id="rId40"/>
    <p:sldId id="292" r:id="rId41"/>
    <p:sldId id="293" r:id="rId42"/>
    <p:sldId id="299" r:id="rId43"/>
    <p:sldId id="2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p:scale>
        <a:sx n="100" d="100"/>
        <a:sy n="100" d="100"/>
      </p:scale>
      <p:origin x="0" y="-8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372960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BED235-442B-408B-A975-701F886F6F4F}"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61095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87923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904" y="3771174"/>
            <a:ext cx="7281545"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
        <p:nvSpPr>
          <p:cNvPr id="12" name="TextBox 11"/>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658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24018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4028912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522258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117657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348313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393232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426719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BED235-442B-408B-A975-701F886F6F4F}"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129919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BED235-442B-408B-A975-701F886F6F4F}" type="datetimeFigureOut">
              <a:rPr lang="en-US" smtClean="0"/>
              <a:pPr/>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130264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72945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43402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EBED235-442B-408B-A975-701F886F6F4F}" type="datetimeFigureOut">
              <a:rPr lang="en-US" smtClean="0"/>
              <a:pPr/>
              <a:t>5/13/2024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229105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BED235-442B-408B-A975-701F886F6F4F}"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D3D5F-3FF3-4946-A134-D648928E0ECF}" type="slidenum">
              <a:rPr lang="en-US" smtClean="0"/>
              <a:pPr/>
              <a:t>‹#›</a:t>
            </a:fld>
            <a:endParaRPr lang="en-US"/>
          </a:p>
        </p:txBody>
      </p:sp>
    </p:spTree>
    <p:extLst>
      <p:ext uri="{BB962C8B-B14F-4D97-AF65-F5344CB8AC3E}">
        <p14:creationId xmlns:p14="http://schemas.microsoft.com/office/powerpoint/2010/main" val="22694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BED235-442B-408B-A975-701F886F6F4F}" type="datetimeFigureOut">
              <a:rPr lang="en-US" smtClean="0"/>
              <a:pPr/>
              <a:t>5/13/2024</a:t>
            </a:fld>
            <a:endParaRPr lang="en-US"/>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9ED3D5F-3FF3-4946-A134-D648928E0ECF}" type="slidenum">
              <a:rPr lang="en-US" smtClean="0"/>
              <a:pPr/>
              <a:t>‹#›</a:t>
            </a:fld>
            <a:endParaRPr lang="en-US"/>
          </a:p>
        </p:txBody>
      </p:sp>
    </p:spTree>
    <p:extLst>
      <p:ext uri="{BB962C8B-B14F-4D97-AF65-F5344CB8AC3E}">
        <p14:creationId xmlns:p14="http://schemas.microsoft.com/office/powerpoint/2010/main" val="12395107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3276600" y="1537741"/>
            <a:ext cx="7391400" cy="762000"/>
          </a:xfrm>
          <a:prstGeom prst="rect">
            <a:avLst/>
          </a:prstGeom>
          <a:noFill/>
          <a:ln>
            <a:noFill/>
          </a:ln>
        </p:spPr>
        <p:txBody>
          <a:bodyPr spcFirstLastPara="1" vert="horz" wrap="square" lIns="91425" tIns="45700" rIns="91425" bIns="45700" rtlCol="0" anchor="b" anchorCtr="0">
            <a:normAutofit/>
          </a:bodyPr>
          <a:lstStyle/>
          <a:p>
            <a:pPr>
              <a:spcBef>
                <a:spcPts val="0"/>
              </a:spcBef>
              <a:buClr>
                <a:schemeClr val="dk2"/>
              </a:buClr>
              <a:buSzPts val="2700"/>
            </a:pPr>
            <a:r>
              <a:rPr lang="en-US" sz="4000" b="1" dirty="0"/>
              <a:t>Adrenal Tumors</a:t>
            </a:r>
            <a:endParaRPr sz="4000" b="1" dirty="0"/>
          </a:p>
        </p:txBody>
      </p:sp>
      <p:sp>
        <p:nvSpPr>
          <p:cNvPr id="33" name="Google Shape;33;p1"/>
          <p:cNvSpPr txBox="1">
            <a:spLocks noGrp="1"/>
          </p:cNvSpPr>
          <p:nvPr>
            <p:ph type="subTitle" idx="1"/>
          </p:nvPr>
        </p:nvSpPr>
        <p:spPr>
          <a:xfrm>
            <a:off x="4343400" y="4114800"/>
            <a:ext cx="6324600" cy="2743200"/>
          </a:xfrm>
          <a:prstGeom prst="rect">
            <a:avLst/>
          </a:prstGeom>
          <a:noFill/>
          <a:ln>
            <a:noFill/>
          </a:ln>
        </p:spPr>
        <p:txBody>
          <a:bodyPr spcFirstLastPara="1" vert="horz" wrap="square" lIns="91425" tIns="45700" rIns="91425" bIns="45700" rtlCol="0" anchor="t" anchorCtr="0">
            <a:normAutofit/>
          </a:bodyPr>
          <a:lstStyle/>
          <a:p>
            <a:pPr>
              <a:spcBef>
                <a:spcPts val="0"/>
              </a:spcBef>
              <a:buSzPts val="1260"/>
            </a:pPr>
            <a:r>
              <a:rPr lang="en-US" sz="2800" dirty="0"/>
              <a:t>Department of surgery </a:t>
            </a:r>
          </a:p>
          <a:p>
            <a:pPr>
              <a:spcBef>
                <a:spcPts val="0"/>
              </a:spcBef>
              <a:buSzPts val="1260"/>
            </a:pPr>
            <a:r>
              <a:rPr lang="en-US" sz="2800" dirty="0"/>
              <a:t>DHQ Teaching Hospital </a:t>
            </a:r>
          </a:p>
          <a:p>
            <a:pPr>
              <a:spcBef>
                <a:spcPts val="0"/>
              </a:spcBef>
              <a:buSzPts val="1260"/>
            </a:pPr>
            <a:r>
              <a:rPr lang="en-US" sz="2800" dirty="0"/>
              <a:t>Rawalpindi</a:t>
            </a:r>
            <a:endParaRPr sz="1800" dirty="0"/>
          </a:p>
        </p:txBody>
      </p:sp>
    </p:spTree>
    <p:extLst>
      <p:ext uri="{BB962C8B-B14F-4D97-AF65-F5344CB8AC3E}">
        <p14:creationId xmlns:p14="http://schemas.microsoft.com/office/powerpoint/2010/main" val="452387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467600" cy="685800"/>
          </a:xfrm>
        </p:spPr>
        <p:txBody>
          <a:bodyPr>
            <a:normAutofit fontScale="90000"/>
          </a:bodyPr>
          <a:lstStyle/>
          <a:p>
            <a:r>
              <a:rPr lang="en-US" dirty="0"/>
              <a:t>DIAGNOSIS</a:t>
            </a:r>
          </a:p>
        </p:txBody>
      </p:sp>
      <p:sp>
        <p:nvSpPr>
          <p:cNvPr id="3" name="Content Placeholder 2"/>
          <p:cNvSpPr>
            <a:spLocks noGrp="1"/>
          </p:cNvSpPr>
          <p:nvPr>
            <p:ph idx="1"/>
          </p:nvPr>
        </p:nvSpPr>
        <p:spPr>
          <a:xfrm>
            <a:off x="1752600" y="838200"/>
            <a:ext cx="7696200" cy="6019800"/>
          </a:xfrm>
        </p:spPr>
        <p:txBody>
          <a:bodyPr/>
          <a:lstStyle/>
          <a:p>
            <a:r>
              <a:rPr lang="en-US" dirty="0"/>
              <a:t>Plasma potassium levels.</a:t>
            </a:r>
          </a:p>
          <a:p>
            <a:endParaRPr lang="en-US" dirty="0"/>
          </a:p>
          <a:p>
            <a:r>
              <a:rPr lang="en-US" dirty="0" err="1"/>
              <a:t>Aldosterone</a:t>
            </a:r>
            <a:r>
              <a:rPr lang="en-US" dirty="0"/>
              <a:t> to plasma </a:t>
            </a:r>
            <a:r>
              <a:rPr lang="en-US" dirty="0" err="1"/>
              <a:t>renin</a:t>
            </a:r>
            <a:r>
              <a:rPr lang="en-US" dirty="0"/>
              <a:t> activity ratio.</a:t>
            </a:r>
          </a:p>
          <a:p>
            <a:endParaRPr lang="en-US" dirty="0"/>
          </a:p>
          <a:p>
            <a:r>
              <a:rPr lang="en-US" dirty="0"/>
              <a:t>Selective adrenal vein catheterization.</a:t>
            </a:r>
          </a:p>
          <a:p>
            <a:endParaRPr lang="en-US" dirty="0"/>
          </a:p>
          <a:p>
            <a:r>
              <a:rPr lang="en-US" dirty="0"/>
              <a:t>MRI and CT to </a:t>
            </a:r>
            <a:r>
              <a:rPr lang="en-US" dirty="0" err="1"/>
              <a:t>distuingish</a:t>
            </a:r>
            <a:r>
              <a:rPr lang="en-US" dirty="0"/>
              <a:t> unilateral from bilateral disease.</a:t>
            </a:r>
          </a:p>
          <a:p>
            <a:endParaRPr lang="en-US" dirty="0"/>
          </a:p>
        </p:txBody>
      </p:sp>
    </p:spTree>
    <p:extLst>
      <p:ext uri="{BB962C8B-B14F-4D97-AF65-F5344CB8AC3E}">
        <p14:creationId xmlns:p14="http://schemas.microsoft.com/office/powerpoint/2010/main" val="155662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nn.jpg"/>
          <p:cNvPicPr>
            <a:picLocks noGrp="1" noChangeAspect="1"/>
          </p:cNvPicPr>
          <p:nvPr>
            <p:ph idx="1"/>
          </p:nvPr>
        </p:nvPicPr>
        <p:blipFill>
          <a:blip r:embed="rId2" cstate="print"/>
          <a:stretch>
            <a:fillRect/>
          </a:stretch>
        </p:blipFill>
        <p:spPr>
          <a:xfrm>
            <a:off x="1524000" y="1"/>
            <a:ext cx="9144000" cy="6857999"/>
          </a:xfrm>
        </p:spPr>
      </p:pic>
    </p:spTree>
    <p:extLst>
      <p:ext uri="{BB962C8B-B14F-4D97-AF65-F5344CB8AC3E}">
        <p14:creationId xmlns:p14="http://schemas.microsoft.com/office/powerpoint/2010/main" val="2474484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nnn.jpg"/>
          <p:cNvPicPr>
            <a:picLocks noGrp="1" noChangeAspect="1"/>
          </p:cNvPicPr>
          <p:nvPr>
            <p:ph idx="1"/>
          </p:nvPr>
        </p:nvPicPr>
        <p:blipFill>
          <a:blip r:embed="rId2" cstate="print"/>
          <a:stretch>
            <a:fillRect/>
          </a:stretch>
        </p:blipFill>
        <p:spPr>
          <a:xfrm>
            <a:off x="1524000" y="0"/>
            <a:ext cx="9144000" cy="6858000"/>
          </a:xfrm>
        </p:spPr>
      </p:pic>
    </p:spTree>
    <p:extLst>
      <p:ext uri="{BB962C8B-B14F-4D97-AF65-F5344CB8AC3E}">
        <p14:creationId xmlns:p14="http://schemas.microsoft.com/office/powerpoint/2010/main" val="7725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467600" cy="563562"/>
          </a:xfrm>
        </p:spPr>
        <p:txBody>
          <a:bodyPr>
            <a:normAutofit fontScale="90000"/>
          </a:bodyPr>
          <a:lstStyle/>
          <a:p>
            <a:r>
              <a:rPr lang="en-US" dirty="0" err="1"/>
              <a:t>Pheocrhomocytoma</a:t>
            </a:r>
            <a:endParaRPr lang="en-US" dirty="0"/>
          </a:p>
        </p:txBody>
      </p:sp>
      <p:sp>
        <p:nvSpPr>
          <p:cNvPr id="3" name="Content Placeholder 2"/>
          <p:cNvSpPr>
            <a:spLocks noGrp="1"/>
          </p:cNvSpPr>
          <p:nvPr>
            <p:ph idx="1"/>
          </p:nvPr>
        </p:nvSpPr>
        <p:spPr>
          <a:xfrm>
            <a:off x="1676400" y="838200"/>
            <a:ext cx="8001000" cy="6019800"/>
          </a:xfrm>
        </p:spPr>
        <p:txBody>
          <a:bodyPr>
            <a:normAutofit/>
          </a:bodyPr>
          <a:lstStyle/>
          <a:p>
            <a:r>
              <a:rPr lang="en-US" dirty="0" err="1"/>
              <a:t>Pheochromocytomas</a:t>
            </a:r>
            <a:r>
              <a:rPr lang="en-US" dirty="0"/>
              <a:t> are catecholamine-secreting tumors that arise from </a:t>
            </a:r>
            <a:r>
              <a:rPr lang="en-US" dirty="0" err="1"/>
              <a:t>chromaffin</a:t>
            </a:r>
            <a:r>
              <a:rPr lang="en-US" dirty="0"/>
              <a:t> cells of the adrenal medulla.</a:t>
            </a:r>
          </a:p>
          <a:p>
            <a:r>
              <a:rPr lang="en-US" dirty="0"/>
              <a:t>Incidence of </a:t>
            </a:r>
            <a:r>
              <a:rPr lang="en-US" dirty="0" err="1"/>
              <a:t>pheochromocytoma</a:t>
            </a:r>
            <a:r>
              <a:rPr lang="en-US" dirty="0"/>
              <a:t> is approximately 0.8 per 100,000 person-years</a:t>
            </a:r>
          </a:p>
          <a:p>
            <a:r>
              <a:rPr lang="en-US" dirty="0"/>
              <a:t>Catecholamine-secreting tumors are rare </a:t>
            </a:r>
            <a:r>
              <a:rPr lang="en-US" dirty="0" err="1"/>
              <a:t>neoplasms</a:t>
            </a:r>
            <a:r>
              <a:rPr lang="en-US" dirty="0"/>
              <a:t>, probably Occurring in less than 0.2 percent of patients with hypertension. </a:t>
            </a:r>
          </a:p>
        </p:txBody>
      </p:sp>
    </p:spTree>
    <p:extLst>
      <p:ext uri="{BB962C8B-B14F-4D97-AF65-F5344CB8AC3E}">
        <p14:creationId xmlns:p14="http://schemas.microsoft.com/office/powerpoint/2010/main" val="157724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1676400" y="0"/>
            <a:ext cx="7467600" cy="685800"/>
          </a:xfrm>
          <a:prstGeom prst="rect">
            <a:avLst/>
          </a:prstGeom>
          <a:noFill/>
          <a:ln>
            <a:noFill/>
          </a:ln>
        </p:spPr>
        <p:txBody>
          <a:bodyPr spcFirstLastPara="1" vert="horz" wrap="square" lIns="91425" tIns="45700" rIns="91425" bIns="45700" rtlCol="0" anchor="t" anchorCtr="0">
            <a:normAutofit fontScale="90000"/>
          </a:bodyPr>
          <a:lstStyle/>
          <a:p>
            <a:pPr>
              <a:spcBef>
                <a:spcPts val="0"/>
              </a:spcBef>
              <a:buClr>
                <a:schemeClr val="lt2"/>
              </a:buClr>
              <a:buSzPts val="3780"/>
            </a:pPr>
            <a:r>
              <a:rPr lang="en-US" sz="3780"/>
              <a:t>Familial vs Sporadic Pheochromocytoma</a:t>
            </a:r>
            <a:endParaRPr sz="3780"/>
          </a:p>
        </p:txBody>
      </p:sp>
      <p:sp>
        <p:nvSpPr>
          <p:cNvPr id="52" name="Google Shape;52;p5"/>
          <p:cNvSpPr txBox="1">
            <a:spLocks noGrp="1"/>
          </p:cNvSpPr>
          <p:nvPr>
            <p:ph type="body" idx="1"/>
          </p:nvPr>
        </p:nvSpPr>
        <p:spPr>
          <a:xfrm>
            <a:off x="2175164" y="1704109"/>
            <a:ext cx="7467600" cy="5559600"/>
          </a:xfrm>
          <a:prstGeom prst="rect">
            <a:avLst/>
          </a:prstGeom>
          <a:noFill/>
          <a:ln>
            <a:noFill/>
          </a:ln>
        </p:spPr>
        <p:txBody>
          <a:bodyPr spcFirstLastPara="1" vert="horz" wrap="square" lIns="91425" tIns="45700" rIns="91425" bIns="45700" rtlCol="0" anchor="t" anchorCtr="0">
            <a:normAutofit/>
          </a:bodyPr>
          <a:lstStyle/>
          <a:p>
            <a:pPr>
              <a:spcBef>
                <a:spcPts val="0"/>
              </a:spcBef>
              <a:buSzPts val="1600"/>
              <a:buChar char="►"/>
            </a:pPr>
            <a:r>
              <a:rPr lang="en-US"/>
              <a:t>Most catecholamine-secreting tumors are sporadic. However, approximately 40 percent of patients have the disease as part of a familial disorder.</a:t>
            </a:r>
            <a:endParaRPr/>
          </a:p>
          <a:p>
            <a:pPr>
              <a:buSzPts val="1600"/>
              <a:buChar char="►"/>
            </a:pPr>
            <a:r>
              <a:rPr lang="en-US"/>
              <a:t>Hereditary (familial) catecholamine-secreting tumors typically present at a younger age than sporadic neoplasms.</a:t>
            </a:r>
            <a:endParaRPr/>
          </a:p>
          <a:p>
            <a:pPr>
              <a:buSzPts val="1600"/>
              <a:buChar char="►"/>
            </a:pPr>
            <a:r>
              <a:rPr lang="en-US"/>
              <a:t>There are several familial disorders associated with adrenal pheochromocytoma, all of which have autosomal dominant inheritance:</a:t>
            </a:r>
            <a:endParaRPr/>
          </a:p>
          <a:p>
            <a:pPr>
              <a:buSzPts val="1600"/>
              <a:buChar char="►"/>
            </a:pPr>
            <a:r>
              <a:rPr lang="en-US"/>
              <a:t>Von Hippel-Lindau syndrome (10 to 20 percent in VHL syndrome).</a:t>
            </a:r>
            <a:endParaRPr/>
          </a:p>
          <a:p>
            <a:pPr>
              <a:buSzPts val="1600"/>
              <a:buChar char="►"/>
            </a:pPr>
            <a:r>
              <a:rPr lang="en-US"/>
              <a:t>Multiple endocrine neoplasia type 2( 50 percent in MEN2)</a:t>
            </a:r>
            <a:endParaRPr/>
          </a:p>
          <a:p>
            <a:pPr>
              <a:buSzPts val="1600"/>
              <a:buChar char="►"/>
            </a:pPr>
            <a:r>
              <a:rPr lang="en-US"/>
              <a:t>Neurofibromatosis type 1 (0.1 to 5.7 percent with NF1)</a:t>
            </a:r>
            <a:endParaRPr/>
          </a:p>
        </p:txBody>
      </p:sp>
    </p:spTree>
    <p:extLst>
      <p:ext uri="{BB962C8B-B14F-4D97-AF65-F5344CB8AC3E}">
        <p14:creationId xmlns:p14="http://schemas.microsoft.com/office/powerpoint/2010/main" val="105330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467600" cy="563562"/>
          </a:xfrm>
        </p:spPr>
        <p:txBody>
          <a:bodyPr/>
          <a:lstStyle/>
          <a:p>
            <a:r>
              <a:rPr lang="en-US" dirty="0"/>
              <a:t>Clinical signs and symptoms</a:t>
            </a:r>
          </a:p>
        </p:txBody>
      </p:sp>
      <p:sp>
        <p:nvSpPr>
          <p:cNvPr id="3" name="Content Placeholder 2"/>
          <p:cNvSpPr>
            <a:spLocks noGrp="1"/>
          </p:cNvSpPr>
          <p:nvPr>
            <p:ph idx="1"/>
          </p:nvPr>
        </p:nvSpPr>
        <p:spPr>
          <a:xfrm>
            <a:off x="1752600" y="1143000"/>
            <a:ext cx="8001000" cy="5715000"/>
          </a:xfrm>
        </p:spPr>
        <p:txBody>
          <a:bodyPr/>
          <a:lstStyle/>
          <a:p>
            <a:r>
              <a:rPr lang="en-US" dirty="0"/>
              <a:t>Classic triad — The classic triad of symptoms in patients with a </a:t>
            </a:r>
            <a:r>
              <a:rPr lang="en-US" dirty="0" err="1"/>
              <a:t>pheochromocytoma</a:t>
            </a:r>
            <a:r>
              <a:rPr lang="en-US" dirty="0"/>
              <a:t> consists of episodic headache, </a:t>
            </a:r>
            <a:r>
              <a:rPr lang="en-US" dirty="0" err="1"/>
              <a:t>sweating,tachycardia</a:t>
            </a:r>
            <a:r>
              <a:rPr lang="en-US" dirty="0"/>
              <a:t>.</a:t>
            </a:r>
          </a:p>
          <a:p>
            <a:r>
              <a:rPr lang="en-US" dirty="0"/>
              <a:t>On rare occasions, patients present with a condition termed </a:t>
            </a:r>
            <a:r>
              <a:rPr lang="en-US" dirty="0" err="1"/>
              <a:t>pheochromocytoma</a:t>
            </a:r>
            <a:r>
              <a:rPr lang="en-US" dirty="0"/>
              <a:t> crisis, or </a:t>
            </a:r>
            <a:r>
              <a:rPr lang="en-US" dirty="0" err="1"/>
              <a:t>pheochromocytoma</a:t>
            </a:r>
            <a:r>
              <a:rPr lang="en-US" dirty="0"/>
              <a:t> multisystem crisis. These individuals may have either hypertension or hypotension, hyperthermia (temperature &gt;40°C), mental status changes, and other organ dysfunction.</a:t>
            </a:r>
          </a:p>
          <a:p>
            <a:r>
              <a:rPr lang="en-US" dirty="0" err="1"/>
              <a:t>Cardiomyopathy</a:t>
            </a:r>
            <a:r>
              <a:rPr lang="en-US" dirty="0"/>
              <a:t> – Rarely, </a:t>
            </a:r>
            <a:r>
              <a:rPr lang="en-US" dirty="0" err="1"/>
              <a:t>pheochromocytoma</a:t>
            </a:r>
            <a:r>
              <a:rPr lang="en-US" dirty="0"/>
              <a:t> is associated with </a:t>
            </a:r>
            <a:r>
              <a:rPr lang="en-US" dirty="0" err="1"/>
              <a:t>cardiomyopathy</a:t>
            </a:r>
            <a:r>
              <a:rPr lang="en-US" dirty="0"/>
              <a:t> attributed to catecholamine excess that is similar to stress-induced (</a:t>
            </a:r>
            <a:r>
              <a:rPr lang="en-US" dirty="0" err="1"/>
              <a:t>takotsubo</a:t>
            </a:r>
            <a:r>
              <a:rPr lang="en-US" dirty="0"/>
              <a:t>) </a:t>
            </a:r>
            <a:r>
              <a:rPr lang="en-US" dirty="0" err="1"/>
              <a:t>cardiomyopathy</a:t>
            </a:r>
            <a:r>
              <a:rPr lang="en-US" dirty="0"/>
              <a:t>.</a:t>
            </a:r>
          </a:p>
        </p:txBody>
      </p:sp>
    </p:spTree>
    <p:extLst>
      <p:ext uri="{BB962C8B-B14F-4D97-AF65-F5344CB8AC3E}">
        <p14:creationId xmlns:p14="http://schemas.microsoft.com/office/powerpoint/2010/main" val="377867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639762"/>
          </a:xfrm>
        </p:spPr>
        <p:txBody>
          <a:bodyPr/>
          <a:lstStyle/>
          <a:p>
            <a:r>
              <a:rPr lang="en-US" dirty="0"/>
              <a:t>Characteristics</a:t>
            </a:r>
          </a:p>
        </p:txBody>
      </p:sp>
      <p:sp>
        <p:nvSpPr>
          <p:cNvPr id="3" name="Content Placeholder 2"/>
          <p:cNvSpPr>
            <a:spLocks noGrp="1"/>
          </p:cNvSpPr>
          <p:nvPr>
            <p:ph idx="1"/>
          </p:nvPr>
        </p:nvSpPr>
        <p:spPr/>
        <p:txBody>
          <a:bodyPr/>
          <a:lstStyle/>
          <a:p>
            <a:r>
              <a:rPr lang="en-US" dirty="0"/>
              <a:t>95 percent of catecholamine-secreting tumors are </a:t>
            </a:r>
            <a:r>
              <a:rPr lang="en-US" dirty="0" err="1"/>
              <a:t>intraadrenal</a:t>
            </a:r>
            <a:r>
              <a:rPr lang="en-US" dirty="0"/>
              <a:t> (</a:t>
            </a:r>
            <a:r>
              <a:rPr lang="en-US" dirty="0" err="1"/>
              <a:t>pheochromocytoma</a:t>
            </a:r>
            <a:r>
              <a:rPr lang="en-US" dirty="0"/>
              <a:t>).</a:t>
            </a:r>
          </a:p>
          <a:p>
            <a:endParaRPr lang="en-US" dirty="0"/>
          </a:p>
          <a:p>
            <a:r>
              <a:rPr lang="en-US" dirty="0"/>
              <a:t>Approximately 10 to 15 percent of catecholamine-secreting tumors are </a:t>
            </a:r>
            <a:r>
              <a:rPr lang="en-US" dirty="0" err="1"/>
              <a:t>extraadrenal</a:t>
            </a:r>
            <a:r>
              <a:rPr lang="en-US" dirty="0"/>
              <a:t> and are referred to as catecholamine-secreting </a:t>
            </a:r>
            <a:r>
              <a:rPr lang="en-US" dirty="0" err="1"/>
              <a:t>paragangliomas</a:t>
            </a:r>
            <a:r>
              <a:rPr lang="en-US" dirty="0"/>
              <a:t>.</a:t>
            </a:r>
          </a:p>
        </p:txBody>
      </p:sp>
    </p:spTree>
    <p:extLst>
      <p:ext uri="{BB962C8B-B14F-4D97-AF65-F5344CB8AC3E}">
        <p14:creationId xmlns:p14="http://schemas.microsoft.com/office/powerpoint/2010/main" val="110408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1676400" y="0"/>
            <a:ext cx="7467600" cy="533400"/>
          </a:xfrm>
          <a:prstGeom prst="rect">
            <a:avLst/>
          </a:prstGeom>
          <a:noFill/>
          <a:ln>
            <a:noFill/>
          </a:ln>
        </p:spPr>
        <p:txBody>
          <a:bodyPr spcFirstLastPara="1" vert="horz" wrap="square" lIns="91425" tIns="45700" rIns="91425" bIns="45700" rtlCol="0" anchor="t" anchorCtr="0">
            <a:normAutofit fontScale="90000"/>
          </a:bodyPr>
          <a:lstStyle/>
          <a:p>
            <a:pPr>
              <a:spcBef>
                <a:spcPts val="0"/>
              </a:spcBef>
              <a:buClr>
                <a:schemeClr val="lt2"/>
              </a:buClr>
              <a:buSzPts val="3780"/>
            </a:pPr>
            <a:r>
              <a:rPr lang="en-US" sz="3780"/>
              <a:t>Diagnosis</a:t>
            </a:r>
            <a:endParaRPr sz="3780"/>
          </a:p>
        </p:txBody>
      </p:sp>
      <p:sp>
        <p:nvSpPr>
          <p:cNvPr id="55" name="Google Shape;55;p6"/>
          <p:cNvSpPr txBox="1">
            <a:spLocks noGrp="1"/>
          </p:cNvSpPr>
          <p:nvPr>
            <p:ph type="body" idx="1"/>
          </p:nvPr>
        </p:nvSpPr>
        <p:spPr>
          <a:xfrm>
            <a:off x="1995000" y="1149927"/>
            <a:ext cx="8202000" cy="6248400"/>
          </a:xfrm>
          <a:prstGeom prst="rect">
            <a:avLst/>
          </a:prstGeom>
          <a:noFill/>
          <a:ln>
            <a:noFill/>
          </a:ln>
        </p:spPr>
        <p:txBody>
          <a:bodyPr spcFirstLastPara="1" vert="horz" wrap="square" lIns="91425" tIns="45700" rIns="91425" bIns="45700" rtlCol="0" anchor="t" anchorCtr="0">
            <a:normAutofit/>
          </a:bodyPr>
          <a:lstStyle/>
          <a:p>
            <a:pPr>
              <a:spcBef>
                <a:spcPts val="0"/>
              </a:spcBef>
              <a:buSzPts val="1600"/>
              <a:buChar char="►"/>
            </a:pPr>
            <a:r>
              <a:rPr lang="en-US"/>
              <a:t>Biochemical Assays :-</a:t>
            </a:r>
            <a:endParaRPr/>
          </a:p>
          <a:p>
            <a:pPr>
              <a:buSzPts val="1600"/>
              <a:buChar char="►"/>
            </a:pPr>
            <a:r>
              <a:rPr lang="en-US"/>
              <a:t>Low Risk Pateints (24-hour urinary fractionated catecholamines and metanephrines)</a:t>
            </a:r>
            <a:endParaRPr/>
          </a:p>
          <a:p>
            <a:pPr>
              <a:buSzPts val="1600"/>
              <a:buChar char="►"/>
            </a:pPr>
            <a:r>
              <a:rPr lang="en-US"/>
              <a:t>High Risk Patients (plasma fractionated metanephrines by high-performance liquid chromatography (HPLC) with electrochemical detection or tandem mass spectroscopy (MS/MS). These techniques have overcome the problems with fluorometric analysis (eg, false-positive results caused by alpha-methyldopa, labetalol, or sotalol, and false-negative results caused by imaging contrast agents).</a:t>
            </a:r>
            <a:endParaRPr/>
          </a:p>
          <a:p>
            <a:pPr indent="-241306">
              <a:buSzPts val="1600"/>
              <a:buNone/>
            </a:pPr>
            <a:endParaRPr/>
          </a:p>
        </p:txBody>
      </p:sp>
    </p:spTree>
    <p:extLst>
      <p:ext uri="{BB962C8B-B14F-4D97-AF65-F5344CB8AC3E}">
        <p14:creationId xmlns:p14="http://schemas.microsoft.com/office/powerpoint/2010/main" val="2562157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ochemical.jpg"/>
          <p:cNvPicPr>
            <a:picLocks noGrp="1" noChangeAspect="1"/>
          </p:cNvPicPr>
          <p:nvPr>
            <p:ph idx="1"/>
          </p:nvPr>
        </p:nvPicPr>
        <p:blipFill>
          <a:blip r:embed="rId2" cstate="print"/>
          <a:stretch>
            <a:fillRect/>
          </a:stretch>
        </p:blipFill>
        <p:spPr>
          <a:xfrm>
            <a:off x="1524000" y="0"/>
            <a:ext cx="9144000" cy="6858000"/>
          </a:xfrm>
        </p:spPr>
      </p:pic>
    </p:spTree>
    <p:extLst>
      <p:ext uri="{BB962C8B-B14F-4D97-AF65-F5344CB8AC3E}">
        <p14:creationId xmlns:p14="http://schemas.microsoft.com/office/powerpoint/2010/main" val="351172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RENA.jpg"/>
          <p:cNvPicPr>
            <a:picLocks noGrp="1" noChangeAspect="1"/>
          </p:cNvPicPr>
          <p:nvPr>
            <p:ph idx="1"/>
          </p:nvPr>
        </p:nvPicPr>
        <p:blipFill>
          <a:blip r:embed="rId2" cstate="print"/>
          <a:stretch>
            <a:fillRect/>
          </a:stretch>
        </p:blipFill>
        <p:spPr>
          <a:xfrm>
            <a:off x="1524000" y="0"/>
            <a:ext cx="9144000" cy="6858000"/>
          </a:xfrm>
        </p:spPr>
      </p:pic>
    </p:spTree>
    <p:extLst>
      <p:ext uri="{BB962C8B-B14F-4D97-AF65-F5344CB8AC3E}">
        <p14:creationId xmlns:p14="http://schemas.microsoft.com/office/powerpoint/2010/main" val="2995279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At the end of lecture , Students should be </a:t>
            </a:r>
            <a:r>
              <a:rPr lang="en-US" dirty="0" err="1" smtClean="0"/>
              <a:t>anle</a:t>
            </a:r>
            <a:r>
              <a:rPr lang="en-US" dirty="0" smtClean="0"/>
              <a:t> to</a:t>
            </a:r>
          </a:p>
          <a:p>
            <a:pPr marL="0" indent="0">
              <a:buNone/>
            </a:pPr>
            <a:r>
              <a:rPr lang="en-US" dirty="0"/>
              <a:t> </a:t>
            </a:r>
            <a:r>
              <a:rPr lang="en-US" dirty="0" smtClean="0"/>
              <a:t>1. Describe the surgical anatomy and function of </a:t>
            </a:r>
            <a:r>
              <a:rPr lang="en-US" dirty="0" err="1" smtClean="0"/>
              <a:t>adrenql</a:t>
            </a:r>
            <a:r>
              <a:rPr lang="en-US" dirty="0" smtClean="0"/>
              <a:t> gland</a:t>
            </a:r>
          </a:p>
          <a:p>
            <a:pPr marL="0" indent="0">
              <a:buNone/>
            </a:pPr>
            <a:r>
              <a:rPr lang="en-US" dirty="0" smtClean="0"/>
              <a:t>2. Enumerate the causes of surgically treatable causes of hypertension</a:t>
            </a:r>
          </a:p>
          <a:p>
            <a:pPr marL="0" indent="0">
              <a:buNone/>
            </a:pPr>
            <a:r>
              <a:rPr lang="en-US" dirty="0" smtClean="0"/>
              <a:t>3. Classify adrenal tumors</a:t>
            </a:r>
          </a:p>
          <a:p>
            <a:pPr marL="0" indent="0">
              <a:buNone/>
            </a:pPr>
            <a:r>
              <a:rPr lang="en-US" dirty="0" smtClean="0"/>
              <a:t>4. Outline the salient feature of common Adrenal tumors </a:t>
            </a:r>
            <a:endParaRPr lang="en-US" dirty="0"/>
          </a:p>
        </p:txBody>
      </p:sp>
    </p:spTree>
    <p:extLst>
      <p:ext uri="{BB962C8B-B14F-4D97-AF65-F5344CB8AC3E}">
        <p14:creationId xmlns:p14="http://schemas.microsoft.com/office/powerpoint/2010/main" val="2129390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jpg"/>
          <p:cNvPicPr>
            <a:picLocks noGrp="1" noChangeAspect="1"/>
          </p:cNvPicPr>
          <p:nvPr>
            <p:ph idx="1"/>
          </p:nvPr>
        </p:nvPicPr>
        <p:blipFill>
          <a:blip r:embed="rId2" cstate="print"/>
          <a:stretch>
            <a:fillRect/>
          </a:stretch>
        </p:blipFill>
        <p:spPr>
          <a:xfrm>
            <a:off x="1524000" y="0"/>
            <a:ext cx="9144000" cy="6858000"/>
          </a:xfrm>
        </p:spPr>
      </p:pic>
    </p:spTree>
    <p:extLst>
      <p:ext uri="{BB962C8B-B14F-4D97-AF65-F5344CB8AC3E}">
        <p14:creationId xmlns:p14="http://schemas.microsoft.com/office/powerpoint/2010/main" val="350343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981200" y="274638"/>
            <a:ext cx="7467600" cy="487500"/>
          </a:xfrm>
          <a:prstGeom prst="rect">
            <a:avLst/>
          </a:prstGeom>
          <a:noFill/>
          <a:ln>
            <a:noFill/>
          </a:ln>
        </p:spPr>
        <p:txBody>
          <a:bodyPr spcFirstLastPara="1" vert="horz" wrap="square" lIns="91425" tIns="45700" rIns="91425" bIns="45700" rtlCol="0" anchor="t" anchorCtr="0">
            <a:normAutofit fontScale="90000"/>
          </a:bodyPr>
          <a:lstStyle/>
          <a:p>
            <a:pPr>
              <a:spcBef>
                <a:spcPts val="0"/>
              </a:spcBef>
              <a:buClr>
                <a:schemeClr val="lt2"/>
              </a:buClr>
              <a:buSzPts val="3780"/>
            </a:pPr>
            <a:r>
              <a:rPr lang="en-US" sz="3780"/>
              <a:t>Radiological investigations</a:t>
            </a:r>
            <a:endParaRPr sz="3780"/>
          </a:p>
        </p:txBody>
      </p:sp>
      <p:sp>
        <p:nvSpPr>
          <p:cNvPr id="58" name="Google Shape;58;p7"/>
          <p:cNvSpPr txBox="1">
            <a:spLocks noGrp="1"/>
          </p:cNvSpPr>
          <p:nvPr>
            <p:ph type="body" idx="1"/>
          </p:nvPr>
        </p:nvSpPr>
        <p:spPr>
          <a:xfrm>
            <a:off x="2095500" y="1544782"/>
            <a:ext cx="8001000" cy="5867400"/>
          </a:xfrm>
          <a:prstGeom prst="rect">
            <a:avLst/>
          </a:prstGeom>
          <a:noFill/>
          <a:ln>
            <a:noFill/>
          </a:ln>
        </p:spPr>
        <p:txBody>
          <a:bodyPr spcFirstLastPara="1" vert="horz" wrap="square" lIns="91425" tIns="45700" rIns="91425" bIns="45700" rtlCol="0" anchor="t" anchorCtr="0">
            <a:normAutofit/>
          </a:bodyPr>
          <a:lstStyle/>
          <a:p>
            <a:pPr>
              <a:spcBef>
                <a:spcPts val="0"/>
              </a:spcBef>
              <a:buSzPts val="1600"/>
              <a:buChar char="►"/>
            </a:pPr>
            <a:r>
              <a:rPr lang="en-US"/>
              <a:t>both CT and MRI are quite sensitive (98 to 100 percent) but are only approximately 70 percent specific because of the higher prevalence of adrenal "incidentalomas“.</a:t>
            </a:r>
            <a:endParaRPr/>
          </a:p>
          <a:p>
            <a:pPr>
              <a:buSzPts val="1600"/>
              <a:buChar char="►"/>
            </a:pPr>
            <a:r>
              <a:rPr lang="en-US"/>
              <a:t>With CT, no risk of exacerbation of hypertension with low-osmolar contrast,is safe for patients with pheochromocytoma.</a:t>
            </a:r>
            <a:endParaRPr/>
          </a:p>
          <a:p>
            <a:pPr>
              <a:buSzPts val="1600"/>
              <a:buChar char="►"/>
            </a:pPr>
            <a:r>
              <a:rPr lang="en-US"/>
              <a:t>MRI, can distinguish pheochromocytoma from other adrenal masses; on T2-weighted images, pheochromocytomas appear hyperintense and other adrenal tumors isointense.</a:t>
            </a:r>
            <a:endParaRPr/>
          </a:p>
          <a:p>
            <a:pPr>
              <a:buSzPts val="1600"/>
              <a:buNone/>
            </a:pPr>
            <a:endParaRPr/>
          </a:p>
        </p:txBody>
      </p:sp>
    </p:spTree>
    <p:extLst>
      <p:ext uri="{BB962C8B-B14F-4D97-AF65-F5344CB8AC3E}">
        <p14:creationId xmlns:p14="http://schemas.microsoft.com/office/powerpoint/2010/main" val="2619674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jpg"/>
          <p:cNvPicPr>
            <a:picLocks noGrp="1" noChangeAspect="1"/>
          </p:cNvPicPr>
          <p:nvPr>
            <p:ph idx="1"/>
          </p:nvPr>
        </p:nvPicPr>
        <p:blipFill>
          <a:blip r:embed="rId2" cstate="print"/>
          <a:stretch>
            <a:fillRect/>
          </a:stretch>
        </p:blipFill>
        <p:spPr>
          <a:xfrm>
            <a:off x="1524001" y="0"/>
            <a:ext cx="9143999" cy="6858000"/>
          </a:xfrm>
        </p:spPr>
      </p:pic>
    </p:spTree>
    <p:extLst>
      <p:ext uri="{BB962C8B-B14F-4D97-AF65-F5344CB8AC3E}">
        <p14:creationId xmlns:p14="http://schemas.microsoft.com/office/powerpoint/2010/main" val="1336408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467600" cy="487362"/>
          </a:xfrm>
        </p:spPr>
        <p:txBody>
          <a:bodyPr>
            <a:normAutofit fontScale="90000"/>
          </a:bodyPr>
          <a:lstStyle/>
          <a:p>
            <a:r>
              <a:rPr lang="en-US" dirty="0"/>
              <a:t>Other radiological investigations</a:t>
            </a:r>
          </a:p>
        </p:txBody>
      </p:sp>
      <p:sp>
        <p:nvSpPr>
          <p:cNvPr id="3" name="Content Placeholder 2"/>
          <p:cNvSpPr>
            <a:spLocks noGrp="1"/>
          </p:cNvSpPr>
          <p:nvPr>
            <p:ph idx="1"/>
          </p:nvPr>
        </p:nvSpPr>
        <p:spPr>
          <a:xfrm>
            <a:off x="1524000" y="609600"/>
            <a:ext cx="9144000" cy="6248400"/>
          </a:xfrm>
        </p:spPr>
        <p:txBody>
          <a:bodyPr/>
          <a:lstStyle/>
          <a:p>
            <a:r>
              <a:rPr lang="en-US" dirty="0"/>
              <a:t>IOBENGUANE I-123 (MIBG)</a:t>
            </a:r>
          </a:p>
        </p:txBody>
      </p:sp>
      <p:pic>
        <p:nvPicPr>
          <p:cNvPr id="4" name="Picture 3" descr="MIBG.jpg"/>
          <p:cNvPicPr>
            <a:picLocks noChangeAspect="1"/>
          </p:cNvPicPr>
          <p:nvPr/>
        </p:nvPicPr>
        <p:blipFill>
          <a:blip r:embed="rId2" cstate="print"/>
          <a:stretch>
            <a:fillRect/>
          </a:stretch>
        </p:blipFill>
        <p:spPr>
          <a:xfrm>
            <a:off x="1524000" y="1219200"/>
            <a:ext cx="9144000" cy="5638800"/>
          </a:xfrm>
          <a:prstGeom prst="rect">
            <a:avLst/>
          </a:prstGeom>
        </p:spPr>
      </p:pic>
    </p:spTree>
    <p:extLst>
      <p:ext uri="{BB962C8B-B14F-4D97-AF65-F5344CB8AC3E}">
        <p14:creationId xmlns:p14="http://schemas.microsoft.com/office/powerpoint/2010/main" val="2950576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467600" cy="715962"/>
          </a:xfrm>
        </p:spPr>
        <p:txBody>
          <a:bodyPr>
            <a:normAutofit fontScale="90000"/>
          </a:bodyPr>
          <a:lstStyle/>
          <a:p>
            <a:r>
              <a:rPr lang="en-US" dirty="0"/>
              <a:t>GENETIC TESTING</a:t>
            </a:r>
          </a:p>
        </p:txBody>
      </p:sp>
      <p:sp>
        <p:nvSpPr>
          <p:cNvPr id="3" name="Content Placeholder 2"/>
          <p:cNvSpPr>
            <a:spLocks noGrp="1"/>
          </p:cNvSpPr>
          <p:nvPr>
            <p:ph idx="1"/>
          </p:nvPr>
        </p:nvSpPr>
        <p:spPr>
          <a:xfrm>
            <a:off x="1752600" y="838200"/>
            <a:ext cx="8153400" cy="6019800"/>
          </a:xfrm>
        </p:spPr>
        <p:txBody>
          <a:bodyPr/>
          <a:lstStyle/>
          <a:p>
            <a:r>
              <a:rPr lang="en-US" dirty="0"/>
              <a:t>Genetic testing should be considered if a patient has one or more of the following:</a:t>
            </a:r>
          </a:p>
          <a:p>
            <a:r>
              <a:rPr lang="en-US" dirty="0"/>
              <a:t>●</a:t>
            </a:r>
            <a:r>
              <a:rPr lang="en-US" dirty="0" err="1"/>
              <a:t>Paraganglioma</a:t>
            </a:r>
            <a:endParaRPr lang="en-US" dirty="0"/>
          </a:p>
          <a:p>
            <a:r>
              <a:rPr lang="en-US" dirty="0"/>
              <a:t>●Bilateral adrenal </a:t>
            </a:r>
            <a:r>
              <a:rPr lang="en-US" dirty="0" err="1"/>
              <a:t>pheochromocytoma</a:t>
            </a:r>
            <a:endParaRPr lang="en-US" dirty="0"/>
          </a:p>
          <a:p>
            <a:r>
              <a:rPr lang="en-US" dirty="0"/>
              <a:t>●Unilateral adrenal </a:t>
            </a:r>
            <a:r>
              <a:rPr lang="en-US" dirty="0" err="1"/>
              <a:t>pheochromocytoma</a:t>
            </a:r>
            <a:r>
              <a:rPr lang="en-US" dirty="0"/>
              <a:t> and a family history of </a:t>
            </a:r>
            <a:r>
              <a:rPr lang="en-US" dirty="0" err="1"/>
              <a:t>pheochromocytoma</a:t>
            </a:r>
            <a:r>
              <a:rPr lang="en-US" dirty="0"/>
              <a:t>/</a:t>
            </a:r>
            <a:r>
              <a:rPr lang="en-US" dirty="0" err="1"/>
              <a:t>paraganglioma</a:t>
            </a:r>
            <a:endParaRPr lang="en-US" dirty="0"/>
          </a:p>
          <a:p>
            <a:r>
              <a:rPr lang="en-US" dirty="0"/>
              <a:t>●Unilateral adrenal </a:t>
            </a:r>
            <a:r>
              <a:rPr lang="en-US" dirty="0" err="1"/>
              <a:t>pheochromocytoma</a:t>
            </a:r>
            <a:r>
              <a:rPr lang="en-US" dirty="0"/>
              <a:t> onset at a young age (</a:t>
            </a:r>
            <a:r>
              <a:rPr lang="en-US" dirty="0" err="1"/>
              <a:t>eg</a:t>
            </a:r>
            <a:r>
              <a:rPr lang="en-US" dirty="0"/>
              <a:t>, &lt;45 years).</a:t>
            </a:r>
          </a:p>
        </p:txBody>
      </p:sp>
    </p:spTree>
    <p:extLst>
      <p:ext uri="{BB962C8B-B14F-4D97-AF65-F5344CB8AC3E}">
        <p14:creationId xmlns:p14="http://schemas.microsoft.com/office/powerpoint/2010/main" val="1462953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1676400" y="152400"/>
            <a:ext cx="7467600" cy="716100"/>
          </a:xfrm>
          <a:prstGeom prst="rect">
            <a:avLst/>
          </a:prstGeom>
          <a:noFill/>
          <a:ln>
            <a:noFill/>
          </a:ln>
        </p:spPr>
        <p:txBody>
          <a:bodyPr spcFirstLastPara="1" vert="horz" wrap="square" lIns="91425" tIns="45700" rIns="91425" bIns="45700" rtlCol="0" anchor="t" anchorCtr="0">
            <a:normAutofit fontScale="90000"/>
          </a:bodyPr>
          <a:lstStyle/>
          <a:p>
            <a:pPr>
              <a:spcBef>
                <a:spcPts val="0"/>
              </a:spcBef>
              <a:buClr>
                <a:schemeClr val="lt2"/>
              </a:buClr>
              <a:buSzPts val="3780"/>
            </a:pPr>
            <a:r>
              <a:rPr lang="en-US" sz="3780"/>
              <a:t>TREATMENT </a:t>
            </a:r>
            <a:br>
              <a:rPr lang="en-US" sz="3780"/>
            </a:br>
            <a:r>
              <a:rPr lang="en-US" sz="3780"/>
              <a:t>(preop-asessment)</a:t>
            </a:r>
            <a:endParaRPr sz="3780"/>
          </a:p>
        </p:txBody>
      </p:sp>
      <p:sp>
        <p:nvSpPr>
          <p:cNvPr id="61" name="Google Shape;61;p8"/>
          <p:cNvSpPr txBox="1">
            <a:spLocks noGrp="1"/>
          </p:cNvSpPr>
          <p:nvPr>
            <p:ph type="body" idx="1"/>
          </p:nvPr>
        </p:nvSpPr>
        <p:spPr>
          <a:xfrm>
            <a:off x="2057400" y="1586346"/>
            <a:ext cx="8077200" cy="5943600"/>
          </a:xfrm>
          <a:prstGeom prst="rect">
            <a:avLst/>
          </a:prstGeom>
          <a:noFill/>
          <a:ln>
            <a:noFill/>
          </a:ln>
        </p:spPr>
        <p:txBody>
          <a:bodyPr spcFirstLastPara="1" vert="horz" wrap="square" lIns="91425" tIns="45700" rIns="91425" bIns="45700" rtlCol="0" anchor="t" anchorCtr="0">
            <a:normAutofit/>
          </a:bodyPr>
          <a:lstStyle/>
          <a:p>
            <a:pPr>
              <a:spcBef>
                <a:spcPts val="0"/>
              </a:spcBef>
              <a:buSzPts val="1600"/>
              <a:buChar char="►"/>
            </a:pPr>
            <a:r>
              <a:rPr lang="en-US"/>
              <a:t>Agents known to provoke a pheochromocytoma paroxysm (eg, beta-adrenergic blocker in absence of alpha-adrenergic blockade, glucagon, histamine, metoclopramide, high-dose corticosteroids) should be avoided.</a:t>
            </a:r>
            <a:endParaRPr/>
          </a:p>
          <a:p>
            <a:pPr>
              <a:buSzPts val="1600"/>
              <a:buChar char="►"/>
            </a:pPr>
            <a:r>
              <a:rPr lang="en-US"/>
              <a:t>Preoperative medical therapy is aimed at:</a:t>
            </a:r>
            <a:endParaRPr/>
          </a:p>
          <a:p>
            <a:pPr>
              <a:buSzPts val="1600"/>
              <a:buChar char="►"/>
            </a:pPr>
            <a:r>
              <a:rPr lang="en-US"/>
              <a:t>●Controlling hypertension (including preventing a hypertensive crisis during surgery).</a:t>
            </a:r>
            <a:endParaRPr/>
          </a:p>
          <a:p>
            <a:pPr>
              <a:buSzPts val="1600"/>
              <a:buChar char="►"/>
            </a:pPr>
            <a:r>
              <a:rPr lang="en-US"/>
              <a:t>●Volume expansion</a:t>
            </a:r>
            <a:endParaRPr/>
          </a:p>
        </p:txBody>
      </p:sp>
    </p:spTree>
    <p:extLst>
      <p:ext uri="{BB962C8B-B14F-4D97-AF65-F5344CB8AC3E}">
        <p14:creationId xmlns:p14="http://schemas.microsoft.com/office/powerpoint/2010/main" val="2860530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752600" y="0"/>
            <a:ext cx="7696200" cy="609600"/>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lt2"/>
              </a:buClr>
              <a:buSzPts val="4200"/>
            </a:pPr>
            <a:r>
              <a:rPr lang="en-US"/>
              <a:t>Pre-op managment</a:t>
            </a:r>
            <a:endParaRPr/>
          </a:p>
        </p:txBody>
      </p:sp>
      <p:sp>
        <p:nvSpPr>
          <p:cNvPr id="64" name="Google Shape;64;p9"/>
          <p:cNvSpPr txBox="1">
            <a:spLocks noGrp="1"/>
          </p:cNvSpPr>
          <p:nvPr>
            <p:ph type="body" idx="1"/>
          </p:nvPr>
        </p:nvSpPr>
        <p:spPr>
          <a:xfrm>
            <a:off x="2171700" y="998473"/>
            <a:ext cx="7848600" cy="6096000"/>
          </a:xfrm>
          <a:prstGeom prst="rect">
            <a:avLst/>
          </a:prstGeom>
          <a:noFill/>
          <a:ln>
            <a:noFill/>
          </a:ln>
        </p:spPr>
        <p:txBody>
          <a:bodyPr spcFirstLastPara="1" vert="horz" wrap="square" lIns="91425" tIns="45700" rIns="91425" bIns="45700" rtlCol="0" anchor="t" anchorCtr="0">
            <a:normAutofit/>
          </a:bodyPr>
          <a:lstStyle/>
          <a:p>
            <a:pPr>
              <a:spcBef>
                <a:spcPts val="0"/>
              </a:spcBef>
              <a:buSzPts val="1600"/>
              <a:buChar char="►"/>
            </a:pPr>
            <a:r>
              <a:rPr lang="en-US"/>
              <a:t>An alpha-adrenergic blocker is given for at least 7 days preoperatively to normalize blood pressure and expand the contracted intravascular space.</a:t>
            </a:r>
            <a:endParaRPr/>
          </a:p>
          <a:p>
            <a:pPr>
              <a:buSzPts val="2880"/>
              <a:buChar char="►"/>
            </a:pPr>
            <a:r>
              <a:rPr lang="en-US" sz="3600"/>
              <a:t>Phenoxybenzamine </a:t>
            </a:r>
            <a:r>
              <a:rPr lang="en-US"/>
              <a:t>initial dose is 10 mg twice daily, and the dose is increased by 10 to 20 mg in divided doses every two to three days as needed, The final dose is typically between 20 and 100 mg daily.</a:t>
            </a:r>
            <a:endParaRPr/>
          </a:p>
          <a:p>
            <a:pPr>
              <a:buSzPts val="1600"/>
              <a:buChar char="►"/>
            </a:pPr>
            <a:r>
              <a:rPr lang="en-US"/>
              <a:t>High sodium diet — On the second or third day of alpha-adrenergic blockade, diet high in sodium content (&gt;5000 mg daily) because of the catecholamine-induced volume contraction and the orthostasis associated with alpha-adrenergic blockade.</a:t>
            </a:r>
            <a:endParaRPr/>
          </a:p>
          <a:p>
            <a:pPr indent="-241306">
              <a:buSzPts val="1600"/>
              <a:buNone/>
            </a:pPr>
            <a:endParaRPr/>
          </a:p>
          <a:p>
            <a:pPr indent="-241306">
              <a:buSzPts val="1600"/>
              <a:buNone/>
            </a:pPr>
            <a:endParaRPr/>
          </a:p>
          <a:p>
            <a:pPr indent="-241306">
              <a:buSzPts val="1600"/>
              <a:buNone/>
            </a:pPr>
            <a:endParaRPr/>
          </a:p>
        </p:txBody>
      </p:sp>
    </p:spTree>
    <p:extLst>
      <p:ext uri="{BB962C8B-B14F-4D97-AF65-F5344CB8AC3E}">
        <p14:creationId xmlns:p14="http://schemas.microsoft.com/office/powerpoint/2010/main" val="4266165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639762"/>
          </a:xfrm>
        </p:spPr>
        <p:txBody>
          <a:bodyPr>
            <a:normAutofit fontScale="90000"/>
          </a:bodyPr>
          <a:lstStyle/>
          <a:p>
            <a:r>
              <a:rPr lang="en-US" dirty="0"/>
              <a:t>Beta-Blockers</a:t>
            </a:r>
          </a:p>
        </p:txBody>
      </p:sp>
      <p:sp>
        <p:nvSpPr>
          <p:cNvPr id="3" name="Content Placeholder 2"/>
          <p:cNvSpPr>
            <a:spLocks noGrp="1"/>
          </p:cNvSpPr>
          <p:nvPr>
            <p:ph idx="1"/>
          </p:nvPr>
        </p:nvSpPr>
        <p:spPr>
          <a:xfrm>
            <a:off x="1676400" y="609600"/>
            <a:ext cx="7772400" cy="6092952"/>
          </a:xfrm>
        </p:spPr>
        <p:txBody>
          <a:bodyPr>
            <a:normAutofit/>
          </a:bodyPr>
          <a:lstStyle/>
          <a:p>
            <a:r>
              <a:rPr lang="en-US" dirty="0"/>
              <a:t>beta-adrenergic blockade is initiated, two to three days preoperatively. </a:t>
            </a:r>
          </a:p>
          <a:p>
            <a:r>
              <a:rPr lang="en-US" dirty="0"/>
              <a:t>beta-adrenergic blocker is administered, it should be used cautiously and at a low dose.</a:t>
            </a:r>
          </a:p>
          <a:p>
            <a:r>
              <a:rPr lang="en-US" dirty="0"/>
              <a:t>●As an example, a patient may be given 10 mg of </a:t>
            </a:r>
            <a:r>
              <a:rPr lang="en-US" dirty="0" err="1"/>
              <a:t>propranolol</a:t>
            </a:r>
            <a:r>
              <a:rPr lang="en-US" dirty="0"/>
              <a:t> orally every six hours on the first day of beta-adrenergic blockade. Another option is to start with low-dose </a:t>
            </a:r>
            <a:r>
              <a:rPr lang="en-US" dirty="0" err="1"/>
              <a:t>metoprolol</a:t>
            </a:r>
            <a:r>
              <a:rPr lang="en-US" dirty="0"/>
              <a:t> (</a:t>
            </a:r>
            <a:r>
              <a:rPr lang="en-US" dirty="0" err="1"/>
              <a:t>eg</a:t>
            </a:r>
            <a:r>
              <a:rPr lang="en-US" dirty="0"/>
              <a:t>, 12.5 mg twice daily).</a:t>
            </a:r>
          </a:p>
          <a:p>
            <a:r>
              <a:rPr lang="en-US" dirty="0"/>
              <a:t>●On the second day, the beta-adrenergic blockade (assuming the patient tolerates the drug) is converted to a single, long-acting dose.</a:t>
            </a:r>
          </a:p>
          <a:p>
            <a:r>
              <a:rPr lang="en-US" dirty="0"/>
              <a:t>●The dose is then increased as necessary to control the tachycardia (goal heart rate is 60 to 80 beats per minute). </a:t>
            </a:r>
          </a:p>
        </p:txBody>
      </p:sp>
    </p:spTree>
    <p:extLst>
      <p:ext uri="{BB962C8B-B14F-4D97-AF65-F5344CB8AC3E}">
        <p14:creationId xmlns:p14="http://schemas.microsoft.com/office/powerpoint/2010/main" val="181048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685800"/>
          </a:xfrm>
        </p:spPr>
        <p:txBody>
          <a:bodyPr>
            <a:normAutofit fontScale="90000"/>
          </a:bodyPr>
          <a:lstStyle/>
          <a:p>
            <a:r>
              <a:rPr lang="en-US" dirty="0"/>
              <a:t>Intra-operative </a:t>
            </a:r>
            <a:r>
              <a:rPr lang="en-US" dirty="0" err="1"/>
              <a:t>managment</a:t>
            </a:r>
            <a:endParaRPr lang="en-US" dirty="0"/>
          </a:p>
        </p:txBody>
      </p:sp>
      <p:sp>
        <p:nvSpPr>
          <p:cNvPr id="3" name="Content Placeholder 2"/>
          <p:cNvSpPr>
            <a:spLocks noGrp="1"/>
          </p:cNvSpPr>
          <p:nvPr>
            <p:ph idx="1"/>
          </p:nvPr>
        </p:nvSpPr>
        <p:spPr>
          <a:xfrm>
            <a:off x="1752600" y="838200"/>
            <a:ext cx="8001000" cy="6019800"/>
          </a:xfrm>
        </p:spPr>
        <p:txBody>
          <a:bodyPr/>
          <a:lstStyle/>
          <a:p>
            <a:r>
              <a:rPr lang="en-US" dirty="0"/>
              <a:t>Adverse hemodynamic changes are a challenge like </a:t>
            </a:r>
            <a:r>
              <a:rPr lang="en-US" dirty="0" err="1"/>
              <a:t>intraoperative</a:t>
            </a:r>
            <a:r>
              <a:rPr lang="en-US" dirty="0"/>
              <a:t> </a:t>
            </a:r>
            <a:r>
              <a:rPr lang="en-US" dirty="0" err="1"/>
              <a:t>hypertnesion</a:t>
            </a:r>
            <a:r>
              <a:rPr lang="en-US" dirty="0"/>
              <a:t> which can be caused by </a:t>
            </a:r>
          </a:p>
          <a:p>
            <a:r>
              <a:rPr lang="en-US" dirty="0"/>
              <a:t>A) Stimulation of catecholamine release by anesthesia inducing agents.</a:t>
            </a:r>
          </a:p>
          <a:p>
            <a:r>
              <a:rPr lang="en-US" dirty="0"/>
              <a:t>B) By direct manipulation of tumor.</a:t>
            </a:r>
          </a:p>
        </p:txBody>
      </p:sp>
    </p:spTree>
    <p:extLst>
      <p:ext uri="{BB962C8B-B14F-4D97-AF65-F5344CB8AC3E}">
        <p14:creationId xmlns:p14="http://schemas.microsoft.com/office/powerpoint/2010/main" val="1823240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924800" cy="609600"/>
          </a:xfrm>
        </p:spPr>
        <p:txBody>
          <a:bodyPr>
            <a:normAutofit fontScale="90000"/>
          </a:bodyPr>
          <a:lstStyle/>
          <a:p>
            <a:r>
              <a:rPr lang="en-US" dirty="0" err="1"/>
              <a:t>Alogrithem</a:t>
            </a:r>
            <a:r>
              <a:rPr lang="en-US" dirty="0"/>
              <a:t> for management </a:t>
            </a:r>
          </a:p>
        </p:txBody>
      </p:sp>
      <p:sp>
        <p:nvSpPr>
          <p:cNvPr id="3" name="Content Placeholder 2"/>
          <p:cNvSpPr>
            <a:spLocks noGrp="1"/>
          </p:cNvSpPr>
          <p:nvPr>
            <p:ph idx="1"/>
          </p:nvPr>
        </p:nvSpPr>
        <p:spPr>
          <a:xfrm>
            <a:off x="1676400" y="762000"/>
            <a:ext cx="8077200" cy="6096000"/>
          </a:xfrm>
        </p:spPr>
        <p:txBody>
          <a:bodyPr/>
          <a:lstStyle/>
          <a:p>
            <a:r>
              <a:rPr lang="en-US" dirty="0"/>
              <a:t>Familial </a:t>
            </a:r>
            <a:r>
              <a:rPr lang="en-US" dirty="0" err="1"/>
              <a:t>pheochromocytoma</a:t>
            </a:r>
            <a:endParaRPr lang="en-US" dirty="0"/>
          </a:p>
          <a:p>
            <a:r>
              <a:rPr lang="en-US" dirty="0"/>
              <a:t>MEN 2 (complete bilateral </a:t>
            </a:r>
            <a:r>
              <a:rPr lang="en-US" dirty="0" err="1"/>
              <a:t>adrenalectomy</a:t>
            </a:r>
            <a:r>
              <a:rPr lang="en-US" dirty="0"/>
              <a:t>)</a:t>
            </a:r>
          </a:p>
          <a:p>
            <a:r>
              <a:rPr lang="en-US" dirty="0"/>
              <a:t>VHL    (Cortical sparing bilateral </a:t>
            </a:r>
            <a:r>
              <a:rPr lang="en-US" dirty="0" err="1"/>
              <a:t>adrenalectomy</a:t>
            </a:r>
            <a:r>
              <a:rPr lang="en-US" dirty="0"/>
              <a:t>)</a:t>
            </a:r>
          </a:p>
          <a:p>
            <a:endParaRPr lang="en-US" dirty="0"/>
          </a:p>
          <a:p>
            <a:r>
              <a:rPr lang="en-US" dirty="0"/>
              <a:t>Approx 10% are malignant and 5 year survival rates are less than 50%,most common sites of </a:t>
            </a:r>
            <a:r>
              <a:rPr lang="en-US" dirty="0" err="1"/>
              <a:t>mets</a:t>
            </a:r>
            <a:r>
              <a:rPr lang="en-US" dirty="0"/>
              <a:t> are Axial </a:t>
            </a:r>
            <a:r>
              <a:rPr lang="en-US" dirty="0" err="1"/>
              <a:t>skeleton,liver,lymph</a:t>
            </a:r>
            <a:r>
              <a:rPr lang="en-US" dirty="0"/>
              <a:t> </a:t>
            </a:r>
            <a:r>
              <a:rPr lang="en-US" dirty="0" err="1"/>
              <a:t>node,lung,kidney</a:t>
            </a:r>
            <a:r>
              <a:rPr lang="en-US" dirty="0"/>
              <a:t>.</a:t>
            </a:r>
          </a:p>
        </p:txBody>
      </p:sp>
    </p:spTree>
    <p:extLst>
      <p:ext uri="{BB962C8B-B14F-4D97-AF65-F5344CB8AC3E}">
        <p14:creationId xmlns:p14="http://schemas.microsoft.com/office/powerpoint/2010/main" val="276894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renal.jpg"/>
          <p:cNvPicPr>
            <a:picLocks noGrp="1" noChangeAspect="1"/>
          </p:cNvPicPr>
          <p:nvPr>
            <p:ph idx="1"/>
          </p:nvPr>
        </p:nvPicPr>
        <p:blipFill>
          <a:blip r:embed="rId2" cstate="print"/>
          <a:stretch>
            <a:fillRect/>
          </a:stretch>
        </p:blipFill>
        <p:spPr>
          <a:xfrm>
            <a:off x="1676400" y="0"/>
            <a:ext cx="8534400" cy="6858000"/>
          </a:xfrm>
        </p:spPr>
      </p:pic>
    </p:spTree>
    <p:extLst>
      <p:ext uri="{BB962C8B-B14F-4D97-AF65-F5344CB8AC3E}">
        <p14:creationId xmlns:p14="http://schemas.microsoft.com/office/powerpoint/2010/main" val="772483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renals.jpg"/>
          <p:cNvPicPr>
            <a:picLocks noGrp="1" noChangeAspect="1"/>
          </p:cNvPicPr>
          <p:nvPr>
            <p:ph idx="1"/>
          </p:nvPr>
        </p:nvPicPr>
        <p:blipFill>
          <a:blip r:embed="rId2" cstate="print"/>
          <a:stretch>
            <a:fillRect/>
          </a:stretch>
        </p:blipFill>
        <p:spPr>
          <a:xfrm>
            <a:off x="1524001" y="0"/>
            <a:ext cx="9143999" cy="6858000"/>
          </a:xfrm>
        </p:spPr>
      </p:pic>
    </p:spTree>
    <p:extLst>
      <p:ext uri="{BB962C8B-B14F-4D97-AF65-F5344CB8AC3E}">
        <p14:creationId xmlns:p14="http://schemas.microsoft.com/office/powerpoint/2010/main" val="4102328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lginant.jpg"/>
          <p:cNvPicPr>
            <a:picLocks noGrp="1" noChangeAspect="1"/>
          </p:cNvPicPr>
          <p:nvPr>
            <p:ph idx="1"/>
          </p:nvPr>
        </p:nvPicPr>
        <p:blipFill>
          <a:blip r:embed="rId2" cstate="print"/>
          <a:stretch>
            <a:fillRect/>
          </a:stretch>
        </p:blipFill>
        <p:spPr>
          <a:xfrm>
            <a:off x="1524000" y="0"/>
            <a:ext cx="9144000" cy="6858000"/>
          </a:xfrm>
        </p:spPr>
      </p:pic>
    </p:spTree>
    <p:extLst>
      <p:ext uri="{BB962C8B-B14F-4D97-AF65-F5344CB8AC3E}">
        <p14:creationId xmlns:p14="http://schemas.microsoft.com/office/powerpoint/2010/main" val="1988304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eo.jpg"/>
          <p:cNvPicPr>
            <a:picLocks noGrp="1" noChangeAspect="1"/>
          </p:cNvPicPr>
          <p:nvPr>
            <p:ph idx="1"/>
          </p:nvPr>
        </p:nvPicPr>
        <p:blipFill>
          <a:blip r:embed="rId2" cstate="print"/>
          <a:stretch>
            <a:fillRect/>
          </a:stretch>
        </p:blipFill>
        <p:spPr>
          <a:xfrm>
            <a:off x="1524000" y="0"/>
            <a:ext cx="9144000" cy="6858000"/>
          </a:xfrm>
        </p:spPr>
      </p:pic>
    </p:spTree>
    <p:extLst>
      <p:ext uri="{BB962C8B-B14F-4D97-AF65-F5344CB8AC3E}">
        <p14:creationId xmlns:p14="http://schemas.microsoft.com/office/powerpoint/2010/main" val="949112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467600" cy="457200"/>
          </a:xfrm>
        </p:spPr>
        <p:txBody>
          <a:bodyPr>
            <a:normAutofit fontScale="90000"/>
          </a:bodyPr>
          <a:lstStyle/>
          <a:p>
            <a:r>
              <a:rPr lang="en-US" dirty="0"/>
              <a:t>Complications</a:t>
            </a:r>
          </a:p>
        </p:txBody>
      </p:sp>
      <p:sp>
        <p:nvSpPr>
          <p:cNvPr id="3" name="Content Placeholder 2"/>
          <p:cNvSpPr>
            <a:spLocks noGrp="1"/>
          </p:cNvSpPr>
          <p:nvPr>
            <p:ph idx="1"/>
          </p:nvPr>
        </p:nvSpPr>
        <p:spPr>
          <a:xfrm>
            <a:off x="1676400" y="685800"/>
            <a:ext cx="7772400" cy="6172200"/>
          </a:xfrm>
        </p:spPr>
        <p:txBody>
          <a:bodyPr/>
          <a:lstStyle/>
          <a:p>
            <a:r>
              <a:rPr lang="en-US" dirty="0"/>
              <a:t>Acute hypertensive crisis.</a:t>
            </a:r>
          </a:p>
          <a:p>
            <a:endParaRPr lang="en-US" dirty="0"/>
          </a:p>
          <a:p>
            <a:r>
              <a:rPr lang="en-US" dirty="0"/>
              <a:t>Cardiac </a:t>
            </a:r>
            <a:r>
              <a:rPr lang="en-US" dirty="0" err="1"/>
              <a:t>Arrythmias</a:t>
            </a:r>
            <a:r>
              <a:rPr lang="en-US" dirty="0"/>
              <a:t>.</a:t>
            </a:r>
          </a:p>
          <a:p>
            <a:endParaRPr lang="en-US" dirty="0"/>
          </a:p>
          <a:p>
            <a:r>
              <a:rPr lang="en-US" dirty="0"/>
              <a:t>Post-op hypotension.</a:t>
            </a:r>
          </a:p>
          <a:p>
            <a:endParaRPr lang="en-US" dirty="0"/>
          </a:p>
          <a:p>
            <a:r>
              <a:rPr lang="en-US" dirty="0"/>
              <a:t>Post-op hypoglycemia.</a:t>
            </a:r>
          </a:p>
          <a:p>
            <a:endParaRPr lang="en-US" dirty="0"/>
          </a:p>
        </p:txBody>
      </p:sp>
    </p:spTree>
    <p:extLst>
      <p:ext uri="{BB962C8B-B14F-4D97-AF65-F5344CB8AC3E}">
        <p14:creationId xmlns:p14="http://schemas.microsoft.com/office/powerpoint/2010/main" val="2402195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172200" cy="838200"/>
          </a:xfrm>
        </p:spPr>
        <p:txBody>
          <a:bodyPr/>
          <a:lstStyle/>
          <a:p>
            <a:r>
              <a:rPr lang="en-US" dirty="0" err="1"/>
              <a:t>Adrenalectomy</a:t>
            </a:r>
            <a:r>
              <a:rPr lang="en-US" dirty="0"/>
              <a:t> techniques</a:t>
            </a:r>
          </a:p>
        </p:txBody>
      </p:sp>
      <p:sp>
        <p:nvSpPr>
          <p:cNvPr id="3" name="Content Placeholder 2"/>
          <p:cNvSpPr>
            <a:spLocks noGrp="1"/>
          </p:cNvSpPr>
          <p:nvPr>
            <p:ph idx="1"/>
          </p:nvPr>
        </p:nvSpPr>
        <p:spPr>
          <a:xfrm>
            <a:off x="1981200" y="1066800"/>
            <a:ext cx="7467600" cy="5407152"/>
          </a:xfrm>
        </p:spPr>
        <p:txBody>
          <a:bodyPr/>
          <a:lstStyle/>
          <a:p>
            <a:endParaRPr lang="en-US" dirty="0"/>
          </a:p>
          <a:p>
            <a:r>
              <a:rPr lang="en-US" dirty="0"/>
              <a:t>1. </a:t>
            </a:r>
            <a:r>
              <a:rPr lang="en-US" dirty="0" err="1"/>
              <a:t>Laproscopic</a:t>
            </a:r>
            <a:r>
              <a:rPr lang="en-US" dirty="0"/>
              <a:t> </a:t>
            </a:r>
            <a:r>
              <a:rPr lang="en-US" dirty="0" err="1"/>
              <a:t>Transabdominal</a:t>
            </a:r>
            <a:r>
              <a:rPr lang="en-US" dirty="0"/>
              <a:t> </a:t>
            </a:r>
            <a:r>
              <a:rPr lang="en-US" dirty="0" err="1"/>
              <a:t>Adrenalectomy</a:t>
            </a:r>
            <a:r>
              <a:rPr lang="en-US" dirty="0"/>
              <a:t>.</a:t>
            </a:r>
          </a:p>
          <a:p>
            <a:pPr>
              <a:buNone/>
            </a:pPr>
            <a:endParaRPr lang="en-US" dirty="0"/>
          </a:p>
          <a:p>
            <a:r>
              <a:rPr lang="en-US" dirty="0"/>
              <a:t>2. </a:t>
            </a:r>
            <a:r>
              <a:rPr lang="en-US" dirty="0" err="1"/>
              <a:t>Retropeitoneoscopic</a:t>
            </a:r>
            <a:r>
              <a:rPr lang="en-US" dirty="0"/>
              <a:t> </a:t>
            </a:r>
            <a:r>
              <a:rPr lang="en-US" dirty="0" err="1"/>
              <a:t>Adrenalectomy</a:t>
            </a:r>
            <a:r>
              <a:rPr lang="en-US" dirty="0"/>
              <a:t>.</a:t>
            </a:r>
          </a:p>
          <a:p>
            <a:endParaRPr lang="en-US" dirty="0"/>
          </a:p>
          <a:p>
            <a:r>
              <a:rPr lang="en-US" dirty="0"/>
              <a:t>3. Open </a:t>
            </a:r>
            <a:r>
              <a:rPr lang="en-US" dirty="0" err="1"/>
              <a:t>Transabdominal</a:t>
            </a:r>
            <a:r>
              <a:rPr lang="en-US" dirty="0"/>
              <a:t> </a:t>
            </a:r>
            <a:r>
              <a:rPr lang="en-US" dirty="0" err="1"/>
              <a:t>Adrenalectomy</a:t>
            </a:r>
            <a:r>
              <a:rPr lang="en-US" dirty="0"/>
              <a:t>.</a:t>
            </a:r>
          </a:p>
          <a:p>
            <a:endParaRPr lang="en-US" dirty="0"/>
          </a:p>
          <a:p>
            <a:r>
              <a:rPr lang="en-US" dirty="0"/>
              <a:t>4. Retroperitoneal Open </a:t>
            </a:r>
            <a:r>
              <a:rPr lang="en-US" dirty="0" err="1"/>
              <a:t>Adrenalectomy</a:t>
            </a:r>
            <a:r>
              <a:rPr lang="en-US" dirty="0"/>
              <a:t>.</a:t>
            </a:r>
          </a:p>
          <a:p>
            <a:endParaRPr lang="en-US" dirty="0"/>
          </a:p>
          <a:p>
            <a:r>
              <a:rPr lang="en-US" dirty="0"/>
              <a:t>5. Partial </a:t>
            </a:r>
            <a:r>
              <a:rPr lang="en-US" dirty="0" err="1"/>
              <a:t>Adrenalectomy</a:t>
            </a:r>
            <a:r>
              <a:rPr lang="en-US" dirty="0"/>
              <a:t>.</a:t>
            </a:r>
          </a:p>
        </p:txBody>
      </p:sp>
    </p:spTree>
    <p:extLst>
      <p:ext uri="{BB962C8B-B14F-4D97-AF65-F5344CB8AC3E}">
        <p14:creationId xmlns:p14="http://schemas.microsoft.com/office/powerpoint/2010/main" val="433610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3962400" cy="487362"/>
          </a:xfrm>
        </p:spPr>
        <p:txBody>
          <a:bodyPr>
            <a:normAutofit fontScale="90000"/>
          </a:bodyPr>
          <a:lstStyle/>
          <a:p>
            <a:r>
              <a:rPr lang="en-US" dirty="0"/>
              <a:t>Pre-Op </a:t>
            </a:r>
            <a:r>
              <a:rPr lang="en-US" dirty="0" err="1"/>
              <a:t>Preperation</a:t>
            </a:r>
            <a:endParaRPr lang="en-US" dirty="0"/>
          </a:p>
        </p:txBody>
      </p:sp>
      <p:sp>
        <p:nvSpPr>
          <p:cNvPr id="3" name="Content Placeholder 2"/>
          <p:cNvSpPr>
            <a:spLocks noGrp="1"/>
          </p:cNvSpPr>
          <p:nvPr>
            <p:ph idx="1"/>
          </p:nvPr>
        </p:nvSpPr>
        <p:spPr>
          <a:xfrm>
            <a:off x="1752600" y="1782580"/>
            <a:ext cx="7772400" cy="6019800"/>
          </a:xfrm>
        </p:spPr>
        <p:txBody>
          <a:bodyPr/>
          <a:lstStyle/>
          <a:p>
            <a:r>
              <a:rPr lang="en-US" dirty="0"/>
              <a:t>Prophylactic antibiotics : first generation cephalosporin </a:t>
            </a:r>
            <a:r>
              <a:rPr lang="en-US" dirty="0" err="1"/>
              <a:t>ie</a:t>
            </a:r>
            <a:r>
              <a:rPr lang="en-US" dirty="0"/>
              <a:t> </a:t>
            </a:r>
            <a:r>
              <a:rPr lang="en-US" dirty="0" err="1"/>
              <a:t>cefazolin</a:t>
            </a:r>
            <a:r>
              <a:rPr lang="en-US" dirty="0"/>
              <a:t> is given iv one hour before the surgery.</a:t>
            </a:r>
          </a:p>
          <a:p>
            <a:endParaRPr lang="en-US" dirty="0"/>
          </a:p>
          <a:p>
            <a:r>
              <a:rPr lang="en-US" dirty="0"/>
              <a:t>Venous </a:t>
            </a:r>
            <a:r>
              <a:rPr lang="en-US" dirty="0" err="1"/>
              <a:t>thromboembolism</a:t>
            </a:r>
            <a:r>
              <a:rPr lang="en-US" dirty="0"/>
              <a:t> prophylaxis : DVT prophylaxis is particularly important in patients with Cushing syndrome because they frequently manifest </a:t>
            </a:r>
            <a:r>
              <a:rPr lang="en-US" dirty="0" err="1"/>
              <a:t>hypercoagulability</a:t>
            </a:r>
            <a:r>
              <a:rPr lang="en-US" dirty="0"/>
              <a:t>.</a:t>
            </a:r>
          </a:p>
          <a:p>
            <a:endParaRPr lang="en-US" dirty="0"/>
          </a:p>
          <a:p>
            <a:r>
              <a:rPr lang="en-US" dirty="0"/>
              <a:t>A selective 5-HT3 receptor antagonist, such as </a:t>
            </a:r>
            <a:r>
              <a:rPr lang="en-US" dirty="0" err="1"/>
              <a:t>ondansetron</a:t>
            </a:r>
            <a:r>
              <a:rPr lang="en-US" dirty="0"/>
              <a:t> , is administered preoperatively or </a:t>
            </a:r>
            <a:r>
              <a:rPr lang="en-US" dirty="0" err="1"/>
              <a:t>intraoperatively</a:t>
            </a:r>
            <a:r>
              <a:rPr lang="en-US" dirty="0"/>
              <a:t> to reduce postoperative nausea and vomiting commonly associated with an </a:t>
            </a:r>
            <a:r>
              <a:rPr lang="en-US" dirty="0" err="1"/>
              <a:t>adrenalectomy</a:t>
            </a:r>
            <a:r>
              <a:rPr lang="en-US" dirty="0"/>
              <a:t>.</a:t>
            </a:r>
          </a:p>
        </p:txBody>
      </p:sp>
    </p:spTree>
    <p:extLst>
      <p:ext uri="{BB962C8B-B14F-4D97-AF65-F5344CB8AC3E}">
        <p14:creationId xmlns:p14="http://schemas.microsoft.com/office/powerpoint/2010/main" val="234552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stretch>
            <a:fillRect/>
          </a:stretch>
        </p:blipFill>
        <p:spPr>
          <a:xfrm>
            <a:off x="646280" y="2173358"/>
            <a:ext cx="4787111" cy="4082980"/>
          </a:xfrm>
          <a:prstGeom prst="rect">
            <a:avLst/>
          </a:prstGeo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44210" y="2173358"/>
            <a:ext cx="4982816" cy="3949146"/>
          </a:xfrm>
        </p:spPr>
      </p:pic>
    </p:spTree>
    <p:extLst>
      <p:ext uri="{BB962C8B-B14F-4D97-AF65-F5344CB8AC3E}">
        <p14:creationId xmlns:p14="http://schemas.microsoft.com/office/powerpoint/2010/main" val="2356972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p.jpg"/>
          <p:cNvPicPr>
            <a:picLocks noGrp="1" noChangeAspect="1"/>
          </p:cNvPicPr>
          <p:nvPr>
            <p:ph idx="1"/>
          </p:nvPr>
        </p:nvPicPr>
        <p:blipFill>
          <a:blip r:embed="rId2" cstate="print"/>
          <a:stretch>
            <a:fillRect/>
          </a:stretch>
        </p:blipFill>
        <p:spPr>
          <a:xfrm>
            <a:off x="1524000" y="0"/>
            <a:ext cx="9144000" cy="6858000"/>
          </a:xfrm>
        </p:spPr>
      </p:pic>
    </p:spTree>
    <p:extLst>
      <p:ext uri="{BB962C8B-B14F-4D97-AF65-F5344CB8AC3E}">
        <p14:creationId xmlns:p14="http://schemas.microsoft.com/office/powerpoint/2010/main" val="2847804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rt.jpg"/>
          <p:cNvPicPr>
            <a:picLocks noGrp="1" noChangeAspect="1"/>
          </p:cNvPicPr>
          <p:nvPr>
            <p:ph idx="1"/>
          </p:nvPr>
        </p:nvPicPr>
        <p:blipFill>
          <a:blip r:embed="rId2" cstate="print"/>
          <a:stretch>
            <a:fillRect/>
          </a:stretch>
        </p:blipFill>
        <p:spPr>
          <a:xfrm>
            <a:off x="1524001" y="0"/>
            <a:ext cx="7543799" cy="6858000"/>
          </a:xfrm>
        </p:spPr>
      </p:pic>
    </p:spTree>
    <p:extLst>
      <p:ext uri="{BB962C8B-B14F-4D97-AF65-F5344CB8AC3E}">
        <p14:creationId xmlns:p14="http://schemas.microsoft.com/office/powerpoint/2010/main" val="4153818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tro.jpg"/>
          <p:cNvPicPr>
            <a:picLocks noGrp="1" noChangeAspect="1"/>
          </p:cNvPicPr>
          <p:nvPr>
            <p:ph idx="1"/>
          </p:nvPr>
        </p:nvPicPr>
        <p:blipFill>
          <a:blip r:embed="rId2" cstate="print"/>
          <a:stretch>
            <a:fillRect/>
          </a:stretch>
        </p:blipFill>
        <p:spPr>
          <a:xfrm>
            <a:off x="1524001" y="0"/>
            <a:ext cx="9143999" cy="6858000"/>
          </a:xfrm>
        </p:spPr>
      </p:pic>
    </p:spTree>
    <p:extLst>
      <p:ext uri="{BB962C8B-B14F-4D97-AF65-F5344CB8AC3E}">
        <p14:creationId xmlns:p14="http://schemas.microsoft.com/office/powerpoint/2010/main" val="548269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od.jpg"/>
          <p:cNvPicPr>
            <a:picLocks noGrp="1" noChangeAspect="1"/>
          </p:cNvPicPr>
          <p:nvPr>
            <p:ph idx="1"/>
          </p:nvPr>
        </p:nvPicPr>
        <p:blipFill>
          <a:blip r:embed="rId2" cstate="print"/>
          <a:stretch>
            <a:fillRect/>
          </a:stretch>
        </p:blipFill>
        <p:spPr>
          <a:xfrm>
            <a:off x="1524000" y="0"/>
            <a:ext cx="8763000" cy="6858000"/>
          </a:xfrm>
        </p:spPr>
      </p:pic>
    </p:spTree>
    <p:extLst>
      <p:ext uri="{BB962C8B-B14F-4D97-AF65-F5344CB8AC3E}">
        <p14:creationId xmlns:p14="http://schemas.microsoft.com/office/powerpoint/2010/main" val="736432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676400" y="228600"/>
            <a:ext cx="5638800" cy="716100"/>
          </a:xfrm>
          <a:prstGeom prst="rect">
            <a:avLst/>
          </a:prstGeom>
          <a:noFill/>
          <a:ln>
            <a:noFill/>
          </a:ln>
        </p:spPr>
        <p:txBody>
          <a:bodyPr spcFirstLastPara="1" vert="horz" wrap="square" lIns="91425" tIns="45700" rIns="91425" bIns="45700" rtlCol="0" anchor="t" anchorCtr="0">
            <a:normAutofit fontScale="90000"/>
          </a:bodyPr>
          <a:lstStyle/>
          <a:p>
            <a:pPr>
              <a:spcBef>
                <a:spcPts val="0"/>
              </a:spcBef>
              <a:buClr>
                <a:schemeClr val="lt2"/>
              </a:buClr>
              <a:buSzPts val="3780"/>
            </a:pPr>
            <a:r>
              <a:rPr lang="en-US" sz="3780"/>
              <a:t>Intra-operative challenges</a:t>
            </a:r>
            <a:endParaRPr sz="3780"/>
          </a:p>
        </p:txBody>
      </p:sp>
      <p:sp>
        <p:nvSpPr>
          <p:cNvPr id="67" name="Google Shape;67;p10"/>
          <p:cNvSpPr txBox="1">
            <a:spLocks noGrp="1"/>
          </p:cNvSpPr>
          <p:nvPr>
            <p:ph type="body" idx="1"/>
          </p:nvPr>
        </p:nvSpPr>
        <p:spPr>
          <a:xfrm>
            <a:off x="2095500" y="1627909"/>
            <a:ext cx="8001000" cy="5715000"/>
          </a:xfrm>
          <a:prstGeom prst="rect">
            <a:avLst/>
          </a:prstGeom>
          <a:noFill/>
          <a:ln>
            <a:noFill/>
          </a:ln>
        </p:spPr>
        <p:txBody>
          <a:bodyPr spcFirstLastPara="1" vert="horz" wrap="square" lIns="91425" tIns="45700" rIns="91425" bIns="45700" rtlCol="0" anchor="t" anchorCtr="0">
            <a:normAutofit/>
          </a:bodyPr>
          <a:lstStyle/>
          <a:p>
            <a:pPr>
              <a:spcBef>
                <a:spcPts val="0"/>
              </a:spcBef>
              <a:buSzPts val="1600"/>
              <a:buChar char="►"/>
            </a:pPr>
            <a:r>
              <a:rPr lang="en-US"/>
              <a:t>Hemodynamic liability – hypertensive crisis (pheochromocytoma)</a:t>
            </a:r>
            <a:endParaRPr/>
          </a:p>
          <a:p>
            <a:pPr indent="-241306">
              <a:buSzPts val="1600"/>
              <a:buNone/>
            </a:pPr>
            <a:endParaRPr/>
          </a:p>
          <a:p>
            <a:pPr>
              <a:buSzPts val="1600"/>
              <a:buChar char="►"/>
            </a:pPr>
            <a:r>
              <a:rPr lang="en-US"/>
              <a:t>Adrenal insufficiency : To prevent hypotension due to adrenal insufficiency immediately after a unilateral or bilateral adrenalectomy for patients with Cushing syndrome, intravenous hydrocortisone (50 to 100 mg) is administered upon removal of the adrenal gland. This can be quickly transitioned to oral hydrocortisone when the patient resumes oral intake, usually on the day of surgery.</a:t>
            </a:r>
            <a:endParaRPr/>
          </a:p>
        </p:txBody>
      </p:sp>
    </p:spTree>
    <p:extLst>
      <p:ext uri="{BB962C8B-B14F-4D97-AF65-F5344CB8AC3E}">
        <p14:creationId xmlns:p14="http://schemas.microsoft.com/office/powerpoint/2010/main" val="2484185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562600" cy="762000"/>
          </a:xfrm>
        </p:spPr>
        <p:txBody>
          <a:bodyPr>
            <a:normAutofit fontScale="90000"/>
          </a:bodyPr>
          <a:lstStyle/>
          <a:p>
            <a:r>
              <a:rPr lang="en-US" dirty="0"/>
              <a:t>Intra-operative challenges</a:t>
            </a:r>
          </a:p>
        </p:txBody>
      </p:sp>
      <p:sp>
        <p:nvSpPr>
          <p:cNvPr id="3" name="Content Placeholder 2"/>
          <p:cNvSpPr>
            <a:spLocks noGrp="1"/>
          </p:cNvSpPr>
          <p:nvPr>
            <p:ph idx="1"/>
          </p:nvPr>
        </p:nvSpPr>
        <p:spPr>
          <a:xfrm>
            <a:off x="1524000" y="1066800"/>
            <a:ext cx="7924800" cy="5791200"/>
          </a:xfrm>
        </p:spPr>
        <p:txBody>
          <a:bodyPr>
            <a:normAutofit/>
          </a:bodyPr>
          <a:lstStyle/>
          <a:p>
            <a:r>
              <a:rPr lang="en-US" dirty="0"/>
              <a:t>Vascular involvement — Open </a:t>
            </a:r>
            <a:r>
              <a:rPr lang="en-US" dirty="0" err="1"/>
              <a:t>transabdominal</a:t>
            </a:r>
            <a:r>
              <a:rPr lang="en-US" dirty="0"/>
              <a:t> approach through an extended right </a:t>
            </a:r>
            <a:r>
              <a:rPr lang="en-US" dirty="0" err="1"/>
              <a:t>subcostal</a:t>
            </a:r>
            <a:r>
              <a:rPr lang="en-US" dirty="0"/>
              <a:t> incision to facilitate immediate access and control of the IVC in the event of an injury or in the clinical setting of vascular involvement. This approach also allows for an en bloc resection of the tumor if it involves the IVC and/or liver.</a:t>
            </a:r>
          </a:p>
          <a:p>
            <a:r>
              <a:rPr lang="en-US" dirty="0"/>
              <a:t>Tumor capsule rupture —The tumor capsule must remain intact during the resection to prevent spillage of tumor cells. Complete resection frequently requires en bloc excision of surrounding structures, including the </a:t>
            </a:r>
            <a:r>
              <a:rPr lang="en-US" dirty="0" err="1"/>
              <a:t>perinephric</a:t>
            </a:r>
            <a:r>
              <a:rPr lang="en-US" dirty="0"/>
              <a:t> fat envelope, retroperitoneal lymph nodes, IVC, spleen, or pancreas. Such resection is best accomplished through an open approach. </a:t>
            </a:r>
          </a:p>
        </p:txBody>
      </p:sp>
    </p:spTree>
    <p:extLst>
      <p:ext uri="{BB962C8B-B14F-4D97-AF65-F5344CB8AC3E}">
        <p14:creationId xmlns:p14="http://schemas.microsoft.com/office/powerpoint/2010/main" val="1229590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181600" cy="685800"/>
          </a:xfrm>
        </p:spPr>
        <p:txBody>
          <a:bodyPr>
            <a:normAutofit fontScale="90000"/>
          </a:bodyPr>
          <a:lstStyle/>
          <a:p>
            <a:r>
              <a:rPr lang="en-US" dirty="0"/>
              <a:t>Partial </a:t>
            </a:r>
            <a:r>
              <a:rPr lang="en-US" dirty="0" err="1"/>
              <a:t>adrenalectomy</a:t>
            </a:r>
            <a:endParaRPr lang="en-US" dirty="0"/>
          </a:p>
        </p:txBody>
      </p:sp>
      <p:sp>
        <p:nvSpPr>
          <p:cNvPr id="3" name="Content Placeholder 2"/>
          <p:cNvSpPr>
            <a:spLocks noGrp="1"/>
          </p:cNvSpPr>
          <p:nvPr>
            <p:ph idx="1"/>
          </p:nvPr>
        </p:nvSpPr>
        <p:spPr>
          <a:xfrm>
            <a:off x="1752600" y="838200"/>
            <a:ext cx="7696200" cy="5867400"/>
          </a:xfrm>
        </p:spPr>
        <p:txBody>
          <a:bodyPr>
            <a:normAutofit/>
          </a:bodyPr>
          <a:lstStyle/>
          <a:p>
            <a:r>
              <a:rPr lang="en-US" dirty="0"/>
              <a:t>Partial </a:t>
            </a:r>
            <a:r>
              <a:rPr lang="en-US" dirty="0" err="1"/>
              <a:t>adrenalectomy</a:t>
            </a:r>
            <a:r>
              <a:rPr lang="en-US" dirty="0"/>
              <a:t> may be a reasonable alternative to complete </a:t>
            </a:r>
            <a:r>
              <a:rPr lang="en-US" dirty="0" err="1"/>
              <a:t>adrenalectomy</a:t>
            </a:r>
            <a:r>
              <a:rPr lang="en-US" dirty="0"/>
              <a:t> for small, potentially benign adrenal lesions and may be preferred for bilateral small lesions. </a:t>
            </a:r>
          </a:p>
          <a:p>
            <a:r>
              <a:rPr lang="en-US" dirty="0"/>
              <a:t>Partial </a:t>
            </a:r>
            <a:r>
              <a:rPr lang="en-US" dirty="0" err="1"/>
              <a:t>adrenalectomy</a:t>
            </a:r>
            <a:r>
              <a:rPr lang="en-US" dirty="0"/>
              <a:t> has been reported with the laparoscopic </a:t>
            </a:r>
            <a:r>
              <a:rPr lang="en-US" dirty="0" err="1"/>
              <a:t>transabdominal</a:t>
            </a:r>
            <a:r>
              <a:rPr lang="en-US" dirty="0"/>
              <a:t> </a:t>
            </a:r>
            <a:r>
              <a:rPr lang="en-US" dirty="0" err="1"/>
              <a:t>approachand</a:t>
            </a:r>
            <a:r>
              <a:rPr lang="en-US" dirty="0"/>
              <a:t> the </a:t>
            </a:r>
            <a:r>
              <a:rPr lang="en-US" dirty="0" err="1"/>
              <a:t>retroperitoneoscopic</a:t>
            </a:r>
            <a:r>
              <a:rPr lang="en-US" dirty="0"/>
              <a:t> approach . </a:t>
            </a:r>
          </a:p>
          <a:p>
            <a:r>
              <a:rPr lang="en-US" dirty="0"/>
              <a:t>For lesions &lt;3 cm that are located </a:t>
            </a:r>
            <a:r>
              <a:rPr lang="en-US" dirty="0" err="1"/>
              <a:t>anteriorly</a:t>
            </a:r>
            <a:r>
              <a:rPr lang="en-US" dirty="0"/>
              <a:t> or laterally in the adrenal gland (to preserve the adrenal vein.</a:t>
            </a:r>
          </a:p>
        </p:txBody>
      </p:sp>
    </p:spTree>
    <p:extLst>
      <p:ext uri="{BB962C8B-B14F-4D97-AF65-F5344CB8AC3E}">
        <p14:creationId xmlns:p14="http://schemas.microsoft.com/office/powerpoint/2010/main" val="765914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76400" y="152400"/>
            <a:ext cx="7467600" cy="944700"/>
          </a:xfrm>
          <a:prstGeom prst="rect">
            <a:avLst/>
          </a:prstGeom>
          <a:noFill/>
          <a:ln>
            <a:noFill/>
          </a:ln>
        </p:spPr>
        <p:txBody>
          <a:bodyPr spcFirstLastPara="1" vert="horz" wrap="square" lIns="91425" tIns="45700" rIns="91425" bIns="45700" rtlCol="0" anchor="t" anchorCtr="0">
            <a:normAutofit fontScale="90000"/>
          </a:bodyPr>
          <a:lstStyle/>
          <a:p>
            <a:pPr>
              <a:spcBef>
                <a:spcPts val="0"/>
              </a:spcBef>
              <a:buClr>
                <a:schemeClr val="lt2"/>
              </a:buClr>
              <a:buSzPts val="3780"/>
            </a:pPr>
            <a:r>
              <a:rPr lang="en-US" sz="3780"/>
              <a:t>Laproscopic Transabdominal Adrenalectomy</a:t>
            </a:r>
            <a:endParaRPr sz="3780"/>
          </a:p>
        </p:txBody>
      </p:sp>
      <p:sp>
        <p:nvSpPr>
          <p:cNvPr id="70" name="Google Shape;70;p11"/>
          <p:cNvSpPr txBox="1">
            <a:spLocks noGrp="1"/>
          </p:cNvSpPr>
          <p:nvPr>
            <p:ph type="body" idx="1"/>
          </p:nvPr>
        </p:nvSpPr>
        <p:spPr>
          <a:xfrm>
            <a:off x="2133600" y="1738746"/>
            <a:ext cx="7924800" cy="5715000"/>
          </a:xfrm>
          <a:prstGeom prst="rect">
            <a:avLst/>
          </a:prstGeom>
          <a:noFill/>
          <a:ln>
            <a:noFill/>
          </a:ln>
        </p:spPr>
        <p:txBody>
          <a:bodyPr spcFirstLastPara="1" vert="horz" wrap="square" lIns="91425" tIns="45700" rIns="91425" bIns="45700" rtlCol="0" anchor="t" anchorCtr="0">
            <a:normAutofit/>
          </a:bodyPr>
          <a:lstStyle/>
          <a:p>
            <a:pPr>
              <a:spcBef>
                <a:spcPts val="0"/>
              </a:spcBef>
              <a:buSzPts val="1600"/>
              <a:buChar char="►"/>
            </a:pPr>
            <a:r>
              <a:rPr lang="en-US"/>
              <a:t>Patient positioning — The patient is placed on an inflatable beanbag in the lateral decubitus position, with all bony prominences padded and the area between the iliac crest and 11th rib overlying the kidney exposed. The patient is rotated backward approximately 15°, and the beanbag is inflated to secure this position.</a:t>
            </a:r>
            <a:endParaRPr/>
          </a:p>
          <a:p>
            <a:pPr>
              <a:buSzPts val="1600"/>
              <a:buChar char="►"/>
            </a:pPr>
            <a:r>
              <a:rPr lang="en-US"/>
              <a:t>Port and extraction sites — Prior to making any incision for port placement, the skin is infiltrated with a 1% lidocaine and 0.4% bupivacaine (50:50 mixture) solution. The ports should be placed approximately 9 to 12 cm apart, with the most lateral port placed through the flank.</a:t>
            </a:r>
            <a:endParaRPr/>
          </a:p>
          <a:p>
            <a:pPr>
              <a:buSzPts val="1600"/>
              <a:buNone/>
            </a:pPr>
            <a:r>
              <a:rPr lang="en-US"/>
              <a:t> </a:t>
            </a:r>
            <a:endParaRPr/>
          </a:p>
        </p:txBody>
      </p:sp>
    </p:spTree>
    <p:extLst>
      <p:ext uri="{BB962C8B-B14F-4D97-AF65-F5344CB8AC3E}">
        <p14:creationId xmlns:p14="http://schemas.microsoft.com/office/powerpoint/2010/main" val="2231590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173f6361b27a20a2df41682a33e4e629d943f1.jpg"/>
          <p:cNvPicPr>
            <a:picLocks noGrp="1" noChangeAspect="1"/>
          </p:cNvPicPr>
          <p:nvPr>
            <p:ph idx="1"/>
          </p:nvPr>
        </p:nvPicPr>
        <p:blipFill>
          <a:blip r:embed="rId2" cstate="print"/>
          <a:stretch>
            <a:fillRect/>
          </a:stretch>
        </p:blipFill>
        <p:spPr>
          <a:xfrm>
            <a:off x="1676400" y="0"/>
            <a:ext cx="8686800" cy="6858000"/>
          </a:xfrm>
        </p:spPr>
      </p:pic>
    </p:spTree>
    <p:extLst>
      <p:ext uri="{BB962C8B-B14F-4D97-AF65-F5344CB8AC3E}">
        <p14:creationId xmlns:p14="http://schemas.microsoft.com/office/powerpoint/2010/main" val="319886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ones.jpg"/>
          <p:cNvPicPr>
            <a:picLocks noGrp="1" noChangeAspect="1"/>
          </p:cNvPicPr>
          <p:nvPr>
            <p:ph idx="1"/>
          </p:nvPr>
        </p:nvPicPr>
        <p:blipFill>
          <a:blip r:embed="rId2" cstate="print"/>
          <a:stretch>
            <a:fillRect/>
          </a:stretch>
        </p:blipFill>
        <p:spPr>
          <a:xfrm>
            <a:off x="1752600" y="0"/>
            <a:ext cx="8458200" cy="6705600"/>
          </a:xfrm>
        </p:spPr>
      </p:pic>
    </p:spTree>
    <p:extLst>
      <p:ext uri="{BB962C8B-B14F-4D97-AF65-F5344CB8AC3E}">
        <p14:creationId xmlns:p14="http://schemas.microsoft.com/office/powerpoint/2010/main" val="142447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oood.jpg"/>
          <p:cNvPicPr>
            <a:picLocks noGrp="1" noChangeAspect="1"/>
          </p:cNvPicPr>
          <p:nvPr>
            <p:ph idx="1"/>
          </p:nvPr>
        </p:nvPicPr>
        <p:blipFill>
          <a:blip r:embed="rId2" cstate="print"/>
          <a:stretch>
            <a:fillRect/>
          </a:stretch>
        </p:blipFill>
        <p:spPr>
          <a:xfrm>
            <a:off x="1524001" y="0"/>
            <a:ext cx="9143999" cy="6858000"/>
          </a:xfrm>
        </p:spPr>
      </p:pic>
    </p:spTree>
    <p:extLst>
      <p:ext uri="{BB962C8B-B14F-4D97-AF65-F5344CB8AC3E}">
        <p14:creationId xmlns:p14="http://schemas.microsoft.com/office/powerpoint/2010/main" val="2465286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title"/>
          </p:nvPr>
        </p:nvSpPr>
        <p:spPr>
          <a:xfrm>
            <a:off x="1524000" y="0"/>
            <a:ext cx="7467600" cy="1143000"/>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lt2"/>
              </a:buClr>
              <a:buSzPts val="4200"/>
            </a:pPr>
            <a:r>
              <a:rPr lang="en-US"/>
              <a:t>Primary Hyperaldosteronism (Conn’s Syndrome)</a:t>
            </a:r>
            <a:endParaRPr/>
          </a:p>
        </p:txBody>
      </p:sp>
      <p:sp>
        <p:nvSpPr>
          <p:cNvPr id="40" name="Google Shape;40;p1"/>
          <p:cNvSpPr txBox="1">
            <a:spLocks noGrp="1"/>
          </p:cNvSpPr>
          <p:nvPr>
            <p:ph type="body" idx="1"/>
          </p:nvPr>
        </p:nvSpPr>
        <p:spPr>
          <a:xfrm>
            <a:off x="1918855" y="1981200"/>
            <a:ext cx="7696200" cy="5638800"/>
          </a:xfrm>
          <a:prstGeom prst="rect">
            <a:avLst/>
          </a:prstGeom>
          <a:noFill/>
          <a:ln>
            <a:noFill/>
          </a:ln>
        </p:spPr>
        <p:txBody>
          <a:bodyPr spcFirstLastPara="1" vert="horz" wrap="square" lIns="91425" tIns="45700" rIns="91425" bIns="45700" rtlCol="0" anchor="t" anchorCtr="0">
            <a:normAutofit/>
          </a:bodyPr>
          <a:lstStyle/>
          <a:p>
            <a:pPr>
              <a:spcBef>
                <a:spcPts val="0"/>
              </a:spcBef>
              <a:buSzPts val="1600"/>
              <a:buChar char="►"/>
            </a:pPr>
            <a:r>
              <a:rPr lang="en-US"/>
              <a:t>Incidence : Among patients with hypertension incidence of PHA is about 2%.</a:t>
            </a:r>
            <a:endParaRPr/>
          </a:p>
          <a:p>
            <a:pPr indent="-241306">
              <a:buSzPts val="1600"/>
              <a:buNone/>
            </a:pPr>
            <a:endParaRPr/>
          </a:p>
          <a:p>
            <a:pPr>
              <a:buSzPts val="1600"/>
              <a:buChar char="►"/>
            </a:pPr>
            <a:r>
              <a:rPr lang="en-US"/>
              <a:t>Most frequent cause of PHA is </a:t>
            </a:r>
            <a:r>
              <a:rPr lang="en-US">
                <a:latin typeface="Calibri"/>
                <a:ea typeface="Calibri"/>
                <a:cs typeface="Calibri"/>
                <a:sym typeface="Calibri"/>
              </a:rPr>
              <a:t>UNILATERAL ADENOCORTICAL ADENOMA</a:t>
            </a:r>
            <a:r>
              <a:rPr lang="en-US"/>
              <a:t>.</a:t>
            </a:r>
            <a:endParaRPr/>
          </a:p>
          <a:p>
            <a:pPr indent="-241306">
              <a:buSzPts val="1600"/>
              <a:buNone/>
            </a:pPr>
            <a:endParaRPr/>
          </a:p>
          <a:p>
            <a:pPr>
              <a:buSzPts val="1600"/>
              <a:buChar char="►"/>
            </a:pPr>
            <a:r>
              <a:rPr lang="en-US"/>
              <a:t>Clinical features : </a:t>
            </a:r>
            <a:endParaRPr/>
          </a:p>
          <a:p>
            <a:pPr>
              <a:buSzPts val="1600"/>
              <a:buChar char="►"/>
            </a:pPr>
            <a:r>
              <a:rPr lang="en-US"/>
              <a:t>Hypertension</a:t>
            </a:r>
            <a:endParaRPr/>
          </a:p>
          <a:p>
            <a:pPr>
              <a:buSzPts val="1600"/>
              <a:buChar char="►"/>
            </a:pPr>
            <a:r>
              <a:rPr lang="en-US"/>
              <a:t>Headache </a:t>
            </a:r>
            <a:endParaRPr/>
          </a:p>
          <a:p>
            <a:pPr>
              <a:buSzPts val="1600"/>
              <a:buChar char="►"/>
            </a:pPr>
            <a:r>
              <a:rPr lang="en-US"/>
              <a:t>Muscle weakness</a:t>
            </a:r>
            <a:endParaRPr/>
          </a:p>
          <a:p>
            <a:pPr>
              <a:buSzPts val="1600"/>
              <a:buChar char="►"/>
            </a:pPr>
            <a:r>
              <a:rPr lang="en-US"/>
              <a:t>Cramps </a:t>
            </a:r>
            <a:endParaRPr/>
          </a:p>
          <a:p>
            <a:pPr>
              <a:buSzPts val="1600"/>
              <a:buChar char="►"/>
            </a:pPr>
            <a:r>
              <a:rPr lang="en-US"/>
              <a:t>Intermittent paralysis</a:t>
            </a:r>
            <a:endParaRPr/>
          </a:p>
          <a:p>
            <a:pPr indent="-241306">
              <a:buSzPts val="1600"/>
              <a:buNone/>
            </a:pPr>
            <a:endParaRPr/>
          </a:p>
        </p:txBody>
      </p:sp>
    </p:spTree>
    <p:extLst>
      <p:ext uri="{BB962C8B-B14F-4D97-AF65-F5344CB8AC3E}">
        <p14:creationId xmlns:p14="http://schemas.microsoft.com/office/powerpoint/2010/main" val="333453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n.jpg"/>
          <p:cNvPicPr>
            <a:picLocks noGrp="1" noChangeAspect="1"/>
          </p:cNvPicPr>
          <p:nvPr>
            <p:ph idx="1"/>
          </p:nvPr>
        </p:nvPicPr>
        <p:blipFill>
          <a:blip r:embed="rId2" cstate="print"/>
          <a:stretch>
            <a:fillRect/>
          </a:stretch>
        </p:blipFill>
        <p:spPr>
          <a:xfrm>
            <a:off x="1524001" y="0"/>
            <a:ext cx="9143999" cy="6858000"/>
          </a:xfrm>
        </p:spPr>
      </p:pic>
    </p:spTree>
    <p:extLst>
      <p:ext uri="{BB962C8B-B14F-4D97-AF65-F5344CB8AC3E}">
        <p14:creationId xmlns:p14="http://schemas.microsoft.com/office/powerpoint/2010/main" val="1805885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171</TotalTime>
  <Words>1416</Words>
  <Application>Microsoft Office PowerPoint</Application>
  <PresentationFormat>Widescreen</PresentationFormat>
  <Paragraphs>130</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Century Gothic</vt:lpstr>
      <vt:lpstr>Wingdings 3</vt:lpstr>
      <vt:lpstr>Ion</vt:lpstr>
      <vt:lpstr>Adrenal Tumors</vt:lpstr>
      <vt:lpstr>Learning objectives</vt:lpstr>
      <vt:lpstr>PowerPoint Presentation</vt:lpstr>
      <vt:lpstr>PowerPoint Presentation</vt:lpstr>
      <vt:lpstr>PowerPoint Presentation</vt:lpstr>
      <vt:lpstr>PowerPoint Presentation</vt:lpstr>
      <vt:lpstr>PowerPoint Presentation</vt:lpstr>
      <vt:lpstr>Primary Hyperaldosteronism (Conn’s Syndrome)</vt:lpstr>
      <vt:lpstr>PowerPoint Presentation</vt:lpstr>
      <vt:lpstr>DIAGNOSIS</vt:lpstr>
      <vt:lpstr>PowerPoint Presentation</vt:lpstr>
      <vt:lpstr>PowerPoint Presentation</vt:lpstr>
      <vt:lpstr>Pheocrhomocytoma</vt:lpstr>
      <vt:lpstr>Familial vs Sporadic Pheochromocytoma</vt:lpstr>
      <vt:lpstr>Clinical signs and symptoms</vt:lpstr>
      <vt:lpstr>Characteristics</vt:lpstr>
      <vt:lpstr>Diagnosis</vt:lpstr>
      <vt:lpstr>PowerPoint Presentation</vt:lpstr>
      <vt:lpstr>PowerPoint Presentation</vt:lpstr>
      <vt:lpstr>PowerPoint Presentation</vt:lpstr>
      <vt:lpstr>Radiological investigations</vt:lpstr>
      <vt:lpstr>PowerPoint Presentation</vt:lpstr>
      <vt:lpstr>Other radiological investigations</vt:lpstr>
      <vt:lpstr>GENETIC TESTING</vt:lpstr>
      <vt:lpstr>TREATMENT  (preop-asessment)</vt:lpstr>
      <vt:lpstr>Pre-op managment</vt:lpstr>
      <vt:lpstr>Beta-Blockers</vt:lpstr>
      <vt:lpstr>Intra-operative managment</vt:lpstr>
      <vt:lpstr>Alogrithem for management </vt:lpstr>
      <vt:lpstr>PowerPoint Presentation</vt:lpstr>
      <vt:lpstr>PowerPoint Presentation</vt:lpstr>
      <vt:lpstr>PowerPoint Presentation</vt:lpstr>
      <vt:lpstr>Complications</vt:lpstr>
      <vt:lpstr>Adrenalectomy techniques</vt:lpstr>
      <vt:lpstr>Pre-Op Preperation</vt:lpstr>
      <vt:lpstr>PowerPoint Presentation</vt:lpstr>
      <vt:lpstr>PowerPoint Presentation</vt:lpstr>
      <vt:lpstr>PowerPoint Presentation</vt:lpstr>
      <vt:lpstr>PowerPoint Presentation</vt:lpstr>
      <vt:lpstr>Intra-operative challenges</vt:lpstr>
      <vt:lpstr>Intra-operative challenges</vt:lpstr>
      <vt:lpstr>Partial adrenalectomy</vt:lpstr>
      <vt:lpstr>Laproscopic Transabdominal Adrenalectomy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Waqas</dc:creator>
  <cp:lastModifiedBy>Waqas</cp:lastModifiedBy>
  <cp:revision>21</cp:revision>
  <dcterms:created xsi:type="dcterms:W3CDTF">2023-09-15T20:06:47Z</dcterms:created>
  <dcterms:modified xsi:type="dcterms:W3CDTF">2024-05-13T08:24:49Z</dcterms:modified>
</cp:coreProperties>
</file>