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316" r:id="rId2"/>
    <p:sldId id="258" r:id="rId3"/>
    <p:sldId id="259" r:id="rId4"/>
    <p:sldId id="260" r:id="rId5"/>
    <p:sldId id="261" r:id="rId6"/>
    <p:sldId id="32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318" r:id="rId35"/>
    <p:sldId id="319" r:id="rId36"/>
    <p:sldId id="315" r:id="rId37"/>
  </p:sldIdLst>
  <p:sldSz cx="9144000" cy="6858000" type="screen4x3"/>
  <p:notesSz cx="9144000" cy="6858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56" y="3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marfatima93@gmail.com" userId="d44883e3c0456043" providerId="LiveId" clId="{30A75279-E027-4A52-B4E3-EE32F91578DF}"/>
    <pc:docChg chg="custSel addSld modSld sldOrd">
      <pc:chgData name="sammarfatima93@gmail.com" userId="d44883e3c0456043" providerId="LiveId" clId="{30A75279-E027-4A52-B4E3-EE32F91578DF}" dt="2025-02-22T07:51:27.455" v="150" actId="20577"/>
      <pc:docMkLst>
        <pc:docMk/>
      </pc:docMkLst>
      <pc:sldChg chg="modSp mod">
        <pc:chgData name="sammarfatima93@gmail.com" userId="d44883e3c0456043" providerId="LiveId" clId="{30A75279-E027-4A52-B4E3-EE32F91578DF}" dt="2025-02-22T07:51:27.455" v="150" actId="20577"/>
        <pc:sldMkLst>
          <pc:docMk/>
          <pc:sldMk cId="0" sldId="260"/>
        </pc:sldMkLst>
        <pc:spChg chg="mod">
          <ac:chgData name="sammarfatima93@gmail.com" userId="d44883e3c0456043" providerId="LiveId" clId="{30A75279-E027-4A52-B4E3-EE32F91578DF}" dt="2025-02-22T07:51:27.455" v="150" actId="20577"/>
          <ac:spMkLst>
            <pc:docMk/>
            <pc:sldMk cId="0" sldId="260"/>
            <ac:spMk id="2" creationId="{00000000-0000-0000-0000-000000000000}"/>
          </ac:spMkLst>
        </pc:spChg>
      </pc:sldChg>
      <pc:sldChg chg="addSp modSp new mod ord">
        <pc:chgData name="sammarfatima93@gmail.com" userId="d44883e3c0456043" providerId="LiveId" clId="{30A75279-E027-4A52-B4E3-EE32F91578DF}" dt="2025-02-18T10:46:48.297" v="14"/>
        <pc:sldMkLst>
          <pc:docMk/>
          <pc:sldMk cId="2505459908" sldId="320"/>
        </pc:sldMkLst>
        <pc:spChg chg="mod">
          <ac:chgData name="sammarfatima93@gmail.com" userId="d44883e3c0456043" providerId="LiveId" clId="{30A75279-E027-4A52-B4E3-EE32F91578DF}" dt="2025-02-18T10:45:06.655" v="11" actId="14100"/>
          <ac:spMkLst>
            <pc:docMk/>
            <pc:sldMk cId="2505459908" sldId="320"/>
            <ac:spMk id="2" creationId="{0F04EA0F-A262-C6C5-F3F4-5760FAD6FFA4}"/>
          </ac:spMkLst>
        </pc:spChg>
        <pc:picChg chg="add">
          <ac:chgData name="sammarfatima93@gmail.com" userId="d44883e3c0456043" providerId="LiveId" clId="{30A75279-E027-4A52-B4E3-EE32F91578DF}" dt="2025-02-18T10:46:40.152" v="12"/>
          <ac:picMkLst>
            <pc:docMk/>
            <pc:sldMk cId="2505459908" sldId="320"/>
            <ac:picMk id="1026" creationId="{1F8ED0EF-6958-5636-D4BE-9075D484999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8FE2A-5692-B412-B2CD-B08A2095AC0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PK"/>
          </a:p>
        </p:txBody>
      </p:sp>
      <p:sp>
        <p:nvSpPr>
          <p:cNvPr id="3" name="Subtitle 2">
            <a:extLst>
              <a:ext uri="{FF2B5EF4-FFF2-40B4-BE49-F238E27FC236}">
                <a16:creationId xmlns:a16="http://schemas.microsoft.com/office/drawing/2014/main" id="{0AA4DD4B-0860-414C-C10C-6DACD82EC85B}"/>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64F8CF2F-4E5E-17C5-5A10-EADB8B9F837D}"/>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5" name="Footer Placeholder 4">
            <a:extLst>
              <a:ext uri="{FF2B5EF4-FFF2-40B4-BE49-F238E27FC236}">
                <a16:creationId xmlns:a16="http://schemas.microsoft.com/office/drawing/2014/main" id="{3415A579-CAFC-509A-51E6-7EFB6F68C19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D52D0319-D9B1-A209-5B40-224F7F2A671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3339167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74AEA-26BE-E109-A93E-FAAEF07B2B2C}"/>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3CEA518F-ED34-E4F6-7835-7946CF7E84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111728E-7939-31E6-FCB6-A877B9E77FBF}"/>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5" name="Footer Placeholder 4">
            <a:extLst>
              <a:ext uri="{FF2B5EF4-FFF2-40B4-BE49-F238E27FC236}">
                <a16:creationId xmlns:a16="http://schemas.microsoft.com/office/drawing/2014/main" id="{38E961CB-D77F-51A4-8940-136F43A16B6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43A2E958-1504-64AD-E847-29F4B87BE66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1649432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40D838-35B7-955A-E5E6-8513A93A7CA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EA623361-3286-8026-03C6-3FE333C36B10}"/>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314717EA-C4F6-8156-D49D-27B1AECC09EA}"/>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5" name="Footer Placeholder 4">
            <a:extLst>
              <a:ext uri="{FF2B5EF4-FFF2-40B4-BE49-F238E27FC236}">
                <a16:creationId xmlns:a16="http://schemas.microsoft.com/office/drawing/2014/main" id="{11A3F37F-6447-B033-3208-15EE8BD9C2C8}"/>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13C742CC-0C22-A049-873C-577180D6859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35583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D3E4E-0185-84DF-E0C5-FF6B8696AB42}"/>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8F484171-1D36-600D-BBB3-2645759C96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09BDA36A-A71F-DE45-21F1-B5C581794285}"/>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5" name="Footer Placeholder 4">
            <a:extLst>
              <a:ext uri="{FF2B5EF4-FFF2-40B4-BE49-F238E27FC236}">
                <a16:creationId xmlns:a16="http://schemas.microsoft.com/office/drawing/2014/main" id="{542EDBA1-B1B7-EAC9-356E-EA687F326AA3}"/>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FB772167-A3A9-1346-F791-25E898B013F1}"/>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1598916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A7376-4BEA-31AC-1218-2DAE181B27D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51CC5A8A-3812-DDC8-4D71-EBB1AB8B2138}"/>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6A0FB9-CB8F-1AAE-9AE1-C7D3291318D6}"/>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5" name="Footer Placeholder 4">
            <a:extLst>
              <a:ext uri="{FF2B5EF4-FFF2-40B4-BE49-F238E27FC236}">
                <a16:creationId xmlns:a16="http://schemas.microsoft.com/office/drawing/2014/main" id="{CCA75FB9-EACF-2846-AD3F-C628F2813BE9}"/>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E7D385FD-356C-0C3F-009C-D439562E9089}"/>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23655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CABF0-9377-789A-C29B-46ACC7F12D30}"/>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CA303050-D72B-9ED7-1952-CDAA970C095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A5D2AF48-31C7-F6CF-ED7C-18B7FD66EF5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EE1DAE27-E3D2-E596-430A-5EA7096254FA}"/>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6" name="Footer Placeholder 5">
            <a:extLst>
              <a:ext uri="{FF2B5EF4-FFF2-40B4-BE49-F238E27FC236}">
                <a16:creationId xmlns:a16="http://schemas.microsoft.com/office/drawing/2014/main" id="{7CF8B921-4A0E-9799-651E-C511C71997B0}"/>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E38B7581-F9BF-9ADC-B82F-91CDC7C1C49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08080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DFAD-0121-2182-D45D-92106D2309C5}"/>
              </a:ext>
            </a:extLst>
          </p:cNvPr>
          <p:cNvSpPr>
            <a:spLocks noGrp="1"/>
          </p:cNvSpPr>
          <p:nvPr>
            <p:ph type="title"/>
          </p:nvPr>
        </p:nvSpPr>
        <p:spPr>
          <a:xfrm>
            <a:off x="629841" y="365126"/>
            <a:ext cx="78867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25FA182F-C2B2-040A-9F28-70E3C76ADF8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6280426-1476-2C2D-AAE7-10FFC208D94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602E7E37-F443-FEE1-5899-AB5E84F6732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0102696-081C-259D-8911-F15FAB597F24}"/>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B10589D6-0832-C3C4-EEAB-6D654D96F071}"/>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8" name="Footer Placeholder 7">
            <a:extLst>
              <a:ext uri="{FF2B5EF4-FFF2-40B4-BE49-F238E27FC236}">
                <a16:creationId xmlns:a16="http://schemas.microsoft.com/office/drawing/2014/main" id="{B2059F25-9542-1C4C-C64D-933D31648087}"/>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15234CEF-C2E2-77FA-4ECB-B347AEDC689B}"/>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48970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3631E-F0F6-A2C4-FCDE-9DACDDFBD3C6}"/>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AA52D47A-B63F-CD2A-3BBA-3E045B510352}"/>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4" name="Footer Placeholder 3">
            <a:extLst>
              <a:ext uri="{FF2B5EF4-FFF2-40B4-BE49-F238E27FC236}">
                <a16:creationId xmlns:a16="http://schemas.microsoft.com/office/drawing/2014/main" id="{086594CB-5053-A274-BA63-3EE567E96F4F}"/>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C79216BE-70C4-73B4-00E8-867294CB4815}"/>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577115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A543BA-C3B2-5CEE-F0E4-A607F0A1A42E}"/>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3" name="Footer Placeholder 2">
            <a:extLst>
              <a:ext uri="{FF2B5EF4-FFF2-40B4-BE49-F238E27FC236}">
                <a16:creationId xmlns:a16="http://schemas.microsoft.com/office/drawing/2014/main" id="{499F634C-44A9-18B4-2C7E-8AB203CA10A4}"/>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FB12349B-FBB2-C45A-5807-0D73547418F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40168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CD344-A784-4979-F6C5-FDEAFCFEA93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C83996BE-3254-0B30-D50B-7C89BE4528A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C2B844F6-FC33-2BF8-5D23-28419AA7DF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386CBFF-61E3-D0E0-6BF3-D23E374287CF}"/>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6" name="Footer Placeholder 5">
            <a:extLst>
              <a:ext uri="{FF2B5EF4-FFF2-40B4-BE49-F238E27FC236}">
                <a16:creationId xmlns:a16="http://schemas.microsoft.com/office/drawing/2014/main" id="{C6C885F3-C0F2-086D-6AC3-409EE8CB634C}"/>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BF904623-45DB-44D4-4155-0D0BD582778B}"/>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3689035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6473D-36E7-A5C1-5D7E-64F0D997B73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4616AAE4-F1F6-F9DB-4FA7-52EE4DEFF7A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PK"/>
          </a:p>
        </p:txBody>
      </p:sp>
      <p:sp>
        <p:nvSpPr>
          <p:cNvPr id="4" name="Text Placeholder 3">
            <a:extLst>
              <a:ext uri="{FF2B5EF4-FFF2-40B4-BE49-F238E27FC236}">
                <a16:creationId xmlns:a16="http://schemas.microsoft.com/office/drawing/2014/main" id="{F4B3D36A-5FE4-3505-7A00-89B8D726935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1F200E0-2680-951A-2399-5B7C61EC2C6B}"/>
              </a:ext>
            </a:extLst>
          </p:cNvPr>
          <p:cNvSpPr>
            <a:spLocks noGrp="1"/>
          </p:cNvSpPr>
          <p:nvPr>
            <p:ph type="dt" sz="half" idx="10"/>
          </p:nvPr>
        </p:nvSpPr>
        <p:spPr/>
        <p:txBody>
          <a:bodyPr/>
          <a:lstStyle/>
          <a:p>
            <a:fld id="{1D8BD707-D9CF-40AE-B4C6-C98DA3205C09}" type="datetimeFigureOut">
              <a:rPr lang="en-US" smtClean="0"/>
              <a:t>2/22/2025</a:t>
            </a:fld>
            <a:endParaRPr lang="en-US"/>
          </a:p>
        </p:txBody>
      </p:sp>
      <p:sp>
        <p:nvSpPr>
          <p:cNvPr id="6" name="Footer Placeholder 5">
            <a:extLst>
              <a:ext uri="{FF2B5EF4-FFF2-40B4-BE49-F238E27FC236}">
                <a16:creationId xmlns:a16="http://schemas.microsoft.com/office/drawing/2014/main" id="{A93AD953-D1A7-B407-5646-2C1D0E35054D}"/>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043E7EA6-CF52-1FD7-FAC3-D1B39A963655}"/>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680375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B5166C-51EC-7DB4-D60B-C4DBB83F8E3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PK" dirty="0"/>
          </a:p>
        </p:txBody>
      </p:sp>
      <p:sp>
        <p:nvSpPr>
          <p:cNvPr id="3" name="Text Placeholder 2">
            <a:extLst>
              <a:ext uri="{FF2B5EF4-FFF2-40B4-BE49-F238E27FC236}">
                <a16:creationId xmlns:a16="http://schemas.microsoft.com/office/drawing/2014/main" id="{5C3893B0-2303-24DB-85AF-B79A09B2B99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K" dirty="0"/>
          </a:p>
        </p:txBody>
      </p:sp>
      <p:sp>
        <p:nvSpPr>
          <p:cNvPr id="4" name="Date Placeholder 3">
            <a:extLst>
              <a:ext uri="{FF2B5EF4-FFF2-40B4-BE49-F238E27FC236}">
                <a16:creationId xmlns:a16="http://schemas.microsoft.com/office/drawing/2014/main" id="{00DDA4A3-25A3-1F03-D7DF-119DB8785E7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1D8BD707-D9CF-40AE-B4C6-C98DA3205C09}" type="datetimeFigureOut">
              <a:rPr lang="en-US" smtClean="0"/>
              <a:t>2/22/2025</a:t>
            </a:fld>
            <a:endParaRPr lang="en-US"/>
          </a:p>
        </p:txBody>
      </p:sp>
      <p:sp>
        <p:nvSpPr>
          <p:cNvPr id="5" name="Footer Placeholder 4">
            <a:extLst>
              <a:ext uri="{FF2B5EF4-FFF2-40B4-BE49-F238E27FC236}">
                <a16:creationId xmlns:a16="http://schemas.microsoft.com/office/drawing/2014/main" id="{73F0EA04-8D11-5F71-8051-BC5894BE81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PK"/>
          </a:p>
        </p:txBody>
      </p:sp>
      <p:sp>
        <p:nvSpPr>
          <p:cNvPr id="6" name="Slide Number Placeholder 5">
            <a:extLst>
              <a:ext uri="{FF2B5EF4-FFF2-40B4-BE49-F238E27FC236}">
                <a16:creationId xmlns:a16="http://schemas.microsoft.com/office/drawing/2014/main" id="{9E6AEB13-6913-3362-AB8F-ED90E0E2ABA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B6F15528-21DE-4FAA-801E-634DDDAF4B2B}" type="slidenum">
              <a:rPr lang="en-PK" smtClean="0"/>
              <a:t>‹#›</a:t>
            </a:fld>
            <a:endParaRPr lang="en-PK"/>
          </a:p>
        </p:txBody>
      </p:sp>
    </p:spTree>
    <p:extLst>
      <p:ext uri="{BB962C8B-B14F-4D97-AF65-F5344CB8AC3E}">
        <p14:creationId xmlns:p14="http://schemas.microsoft.com/office/powerpoint/2010/main" val="287523773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685800" rtl="0" eaLnBrk="1" latinLnBrk="0" hangingPunct="1">
        <a:lnSpc>
          <a:spcPct val="90000"/>
        </a:lnSpc>
        <a:spcBef>
          <a:spcPct val="0"/>
        </a:spcBef>
        <a:buNone/>
        <a:defRPr sz="4000" kern="1200">
          <a:solidFill>
            <a:schemeClr val="tx1"/>
          </a:solidFill>
          <a:latin typeface="Calibri" panose="020F0502020204030204" pitchFamily="34" charset="0"/>
          <a:ea typeface="+mj-ea"/>
          <a:cs typeface="Calibri" panose="020F050202020403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P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routledge.com/search?author=Jenny%20E.%20Myers" TargetMode="External"/><Relationship Id="rId2" Type="http://schemas.openxmlformats.org/officeDocument/2006/relationships/hyperlink" Target="https://www.routledge.com/search?author=Louise%20C.%20Kenny" TargetMode="External"/><Relationship Id="rId1" Type="http://schemas.openxmlformats.org/officeDocument/2006/relationships/slideLayout" Target="../slideLayouts/slideLayout2.xml"/><Relationship Id="rId6" Type="http://schemas.openxmlformats.org/officeDocument/2006/relationships/hyperlink" Target="https://www.wiley.com/en-ie/search?pq=%7Crelevance%7Cauthor%3AW%2BDavid%2BHager" TargetMode="External"/><Relationship Id="rId5" Type="http://schemas.openxmlformats.org/officeDocument/2006/relationships/hyperlink" Target="https://www.wiley.com/en-ie/search?pq=%7Crelevance%7Cauthor%3APhilip%2BMead" TargetMode="External"/><Relationship Id="rId4" Type="http://schemas.openxmlformats.org/officeDocument/2006/relationships/hyperlink" Target="https://www.wiley.com/en-ie/search?pq=%7Crelevance%7Cauthor%3ATom%2BBourne"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1143000" y="1638300"/>
            <a:ext cx="6858000" cy="1790700"/>
          </a:xfrm>
          <a:prstGeom prst="rect">
            <a:avLst/>
          </a:prstGeom>
          <a:noFill/>
          <a:ln>
            <a:miter lim="800000"/>
          </a:ln>
        </p:spPr>
        <p:txBody>
          <a:bodyPr vert="horz" wrap="square" lIns="91440" tIns="45720" rIns="91440" bIns="45720" anchor="b" anchorCtr="0">
            <a:noAutofit/>
          </a:bodyPr>
          <a:lstStyle>
            <a:lvl1pPr marL="0" indent="0" algn="l" defTabSz="685800" rtl="0" eaLnBrk="1" fontAlgn="base" hangingPunct="1">
              <a:lnSpc>
                <a:spcPct val="90000"/>
              </a:lnSpc>
              <a:spcBef>
                <a:spcPct val="0"/>
              </a:spcBef>
              <a:spcAft>
                <a:spcPct val="0"/>
              </a:spcAft>
              <a:buClrTx/>
              <a:buSzTx/>
              <a:buFontTx/>
              <a:buNone/>
              <a:defRPr kumimoji="0" lang="en-US" altLang="en-US" sz="4200" b="0" i="0" u="none" baseline="0">
                <a:solidFill>
                  <a:schemeClr val="accent2"/>
                </a:solidFill>
                <a:effectLst/>
                <a:latin typeface="Calibri" pitchFamily="34" charset="0"/>
                <a:ea typeface="Calibri" pitchFamily="34" charset="0"/>
              </a:defRPr>
            </a:lvl1pPr>
          </a:lstStyle>
          <a:p>
            <a:pPr lvl="0" algn="ctr"/>
            <a:r>
              <a:rPr lang="en-US" sz="4000" b="1" dirty="0">
                <a:solidFill>
                  <a:schemeClr val="tx1"/>
                </a:solidFill>
                <a:latin typeface="Calibri" panose="020F0502020204030204" pitchFamily="34" charset="0"/>
                <a:cs typeface="Calibri" panose="020F0502020204030204" pitchFamily="34" charset="0"/>
              </a:rPr>
              <a:t>Perinatal</a:t>
            </a:r>
            <a:r>
              <a:rPr lang="en-US" sz="4000" b="1" spc="-229" dirty="0">
                <a:solidFill>
                  <a:schemeClr val="tx1"/>
                </a:solidFill>
                <a:latin typeface="Calibri" panose="020F0502020204030204" pitchFamily="34" charset="0"/>
                <a:cs typeface="Calibri" panose="020F0502020204030204" pitchFamily="34" charset="0"/>
              </a:rPr>
              <a:t> </a:t>
            </a:r>
            <a:r>
              <a:rPr lang="en-US" sz="4000" b="1" spc="-10" dirty="0">
                <a:solidFill>
                  <a:schemeClr val="tx1"/>
                </a:solidFill>
                <a:latin typeface="Calibri" panose="020F0502020204030204" pitchFamily="34" charset="0"/>
                <a:cs typeface="Calibri" panose="020F0502020204030204" pitchFamily="34" charset="0"/>
              </a:rPr>
              <a:t>infections</a:t>
            </a:r>
            <a:br>
              <a:rPr lang="en-US" altLang="en-US" sz="4000" b="1" dirty="0">
                <a:solidFill>
                  <a:schemeClr val="tx1"/>
                </a:solidFill>
                <a:ea typeface="ＭＳ Ｐゴシック" pitchFamily="34" charset="-128"/>
              </a:rPr>
            </a:br>
            <a:r>
              <a:rPr lang="en-US" altLang="en-US" sz="4000" b="1" dirty="0">
                <a:solidFill>
                  <a:schemeClr val="tx1"/>
                </a:solidFill>
                <a:ea typeface="ＭＳ Ｐゴシック" pitchFamily="34" charset="-128"/>
              </a:rPr>
              <a:t>Microbe  Module</a:t>
            </a:r>
            <a:br>
              <a:rPr lang="en-US" altLang="en-US" sz="4000" b="1" dirty="0">
                <a:solidFill>
                  <a:schemeClr val="tx1"/>
                </a:solidFill>
                <a:ea typeface="ＭＳ Ｐゴシック" pitchFamily="34" charset="-128"/>
              </a:rPr>
            </a:br>
            <a:r>
              <a:rPr lang="en-US" altLang="en-US" sz="4000" b="1" dirty="0">
                <a:solidFill>
                  <a:schemeClr val="tx1"/>
                </a:solidFill>
                <a:ea typeface="ＭＳ Ｐゴシック" pitchFamily="34" charset="-128"/>
              </a:rPr>
              <a:t>3</a:t>
            </a:r>
            <a:r>
              <a:rPr lang="en-US" altLang="en-US" sz="4000" b="1" baseline="30000" dirty="0">
                <a:solidFill>
                  <a:schemeClr val="tx1"/>
                </a:solidFill>
                <a:ea typeface="ＭＳ Ｐゴシック" pitchFamily="34" charset="-128"/>
              </a:rPr>
              <a:t>rd</a:t>
            </a:r>
            <a:r>
              <a:rPr lang="en-US" altLang="en-US" sz="4000" b="1" dirty="0">
                <a:solidFill>
                  <a:schemeClr val="tx1"/>
                </a:solidFill>
                <a:ea typeface="ＭＳ Ｐゴシック" pitchFamily="34" charset="-128"/>
              </a:rPr>
              <a:t> Year MBBS</a:t>
            </a:r>
            <a:endParaRPr lang="en-US" altLang="en-US" sz="4000" dirty="0">
              <a:solidFill>
                <a:schemeClr val="tx1"/>
              </a:solidFill>
            </a:endParaRPr>
          </a:p>
        </p:txBody>
      </p:sp>
      <p:sp>
        <p:nvSpPr>
          <p:cNvPr id="8195" name="Subtitle 2"/>
          <p:cNvSpPr>
            <a:spLocks noGrp="1"/>
          </p:cNvSpPr>
          <p:nvPr>
            <p:ph type="subTitle" idx="1"/>
          </p:nvPr>
        </p:nvSpPr>
        <p:spPr>
          <a:xfrm>
            <a:off x="1143000" y="3602038"/>
            <a:ext cx="6858000" cy="1655762"/>
          </a:xfrm>
          <a:prstGeom prst="rect">
            <a:avLst/>
          </a:prstGeom>
        </p:spPr>
        <p:txBody>
          <a:bodyPr vert="horz" lIns="91440" tIns="45720" rIns="91440" bIns="45720" rtlCol="0">
            <a:normAutofit/>
          </a:bodyPr>
          <a:lstStyle/>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dirty="0">
                <a:ln>
                  <a:noFill/>
                </a:ln>
                <a:effectLst/>
                <a:uLnTx/>
                <a:uFillTx/>
                <a:latin typeface="Calibri" pitchFamily="34" charset="0"/>
                <a:ea typeface="+mn-ea"/>
                <a:cs typeface="Calibri" panose="020F0502020204030204" pitchFamily="34" charset="0"/>
              </a:rPr>
              <a:t>Dr Kiran Fatima</a:t>
            </a:r>
          </a:p>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dirty="0">
                <a:ln>
                  <a:noFill/>
                </a:ln>
                <a:effectLst/>
                <a:uLnTx/>
                <a:uFillTx/>
                <a:latin typeface="Calibri" pitchFamily="34" charset="0"/>
                <a:ea typeface="+mn-ea"/>
                <a:cs typeface="Calibri" panose="020F0502020204030204" pitchFamily="34" charset="0"/>
              </a:rPr>
              <a:t>Pathology Department</a:t>
            </a:r>
          </a:p>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dirty="0">
                <a:ln>
                  <a:noFill/>
                </a:ln>
                <a:effectLst/>
                <a:uLnTx/>
                <a:uFillTx/>
                <a:latin typeface="Calibri" pitchFamily="34" charset="0"/>
                <a:ea typeface="+mn-ea"/>
                <a:cs typeface="Calibri" panose="020F0502020204030204" pitchFamily="34" charset="0"/>
              </a:rPr>
              <a:t>Rawalpindi Medical University</a:t>
            </a:r>
          </a:p>
        </p:txBody>
      </p:sp>
    </p:spTree>
    <p:extLst>
      <p:ext uri="{BB962C8B-B14F-4D97-AF65-F5344CB8AC3E}">
        <p14:creationId xmlns:p14="http://schemas.microsoft.com/office/powerpoint/2010/main" val="386267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065417250"/>
              </p:ext>
            </p:extLst>
          </p:nvPr>
        </p:nvGraphicFramePr>
        <p:xfrm>
          <a:off x="222250" y="1517650"/>
          <a:ext cx="8611869" cy="5120639"/>
        </p:xfrm>
        <a:graphic>
          <a:graphicData uri="http://schemas.openxmlformats.org/drawingml/2006/table">
            <a:tbl>
              <a:tblPr firstRow="1" bandRow="1">
                <a:tableStyleId>{2D5ABB26-0587-4C30-8999-92F81FD0307C}</a:tableStyleId>
              </a:tblPr>
              <a:tblGrid>
                <a:gridCol w="1235075">
                  <a:extLst>
                    <a:ext uri="{9D8B030D-6E8A-4147-A177-3AD203B41FA5}">
                      <a16:colId xmlns:a16="http://schemas.microsoft.com/office/drawing/2014/main" val="20000"/>
                    </a:ext>
                  </a:extLst>
                </a:gridCol>
                <a:gridCol w="1235075">
                  <a:extLst>
                    <a:ext uri="{9D8B030D-6E8A-4147-A177-3AD203B41FA5}">
                      <a16:colId xmlns:a16="http://schemas.microsoft.com/office/drawing/2014/main" val="20001"/>
                    </a:ext>
                  </a:extLst>
                </a:gridCol>
                <a:gridCol w="1569085">
                  <a:extLst>
                    <a:ext uri="{9D8B030D-6E8A-4147-A177-3AD203B41FA5}">
                      <a16:colId xmlns:a16="http://schemas.microsoft.com/office/drawing/2014/main" val="20002"/>
                    </a:ext>
                  </a:extLst>
                </a:gridCol>
                <a:gridCol w="901064">
                  <a:extLst>
                    <a:ext uri="{9D8B030D-6E8A-4147-A177-3AD203B41FA5}">
                      <a16:colId xmlns:a16="http://schemas.microsoft.com/office/drawing/2014/main" val="20003"/>
                    </a:ext>
                  </a:extLst>
                </a:gridCol>
                <a:gridCol w="153797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1737360">
                <a:tc>
                  <a:txBody>
                    <a:bodyPr/>
                    <a:lstStyle/>
                    <a:p>
                      <a:pPr marL="9080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Causative</a:t>
                      </a:r>
                      <a:endParaRPr sz="1800" dirty="0">
                        <a:latin typeface="Calibri" panose="020F0502020204030204" pitchFamily="34" charset="0"/>
                        <a:cs typeface="Calibri" panose="020F0502020204030204" pitchFamily="34" charset="0"/>
                      </a:endParaRPr>
                    </a:p>
                    <a:p>
                      <a:pPr marL="90805">
                        <a:lnSpc>
                          <a:spcPct val="100000"/>
                        </a:lnSpc>
                      </a:pPr>
                      <a:r>
                        <a:rPr sz="1800" b="1" spc="-10" dirty="0">
                          <a:solidFill>
                            <a:srgbClr val="FFFFFF"/>
                          </a:solidFill>
                          <a:latin typeface="Calibri" panose="020F0502020204030204" pitchFamily="34" charset="0"/>
                          <a:cs typeface="Calibri" panose="020F0502020204030204" pitchFamily="34" charset="0"/>
                        </a:rPr>
                        <a:t>organism</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1440" marR="10795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Incidence </a:t>
                      </a:r>
                      <a:r>
                        <a:rPr sz="1800" b="1" dirty="0">
                          <a:solidFill>
                            <a:srgbClr val="FFFFFF"/>
                          </a:solidFill>
                          <a:latin typeface="Calibri" panose="020F0502020204030204" pitchFamily="34" charset="0"/>
                          <a:cs typeface="Calibri" panose="020F0502020204030204" pitchFamily="34" charset="0"/>
                        </a:rPr>
                        <a:t>&amp;</a:t>
                      </a:r>
                      <a:r>
                        <a:rPr sz="1800" b="1" spc="-65" dirty="0">
                          <a:solidFill>
                            <a:srgbClr val="FFFFFF"/>
                          </a:solidFill>
                          <a:latin typeface="Calibri" panose="020F0502020204030204" pitchFamily="34" charset="0"/>
                          <a:cs typeface="Calibri" panose="020F0502020204030204" pitchFamily="34" charset="0"/>
                        </a:rPr>
                        <a:t> </a:t>
                      </a:r>
                      <a:r>
                        <a:rPr sz="1800" b="1" dirty="0">
                          <a:solidFill>
                            <a:srgbClr val="FFFFFF"/>
                          </a:solidFill>
                          <a:latin typeface="Calibri" panose="020F0502020204030204" pitchFamily="34" charset="0"/>
                          <a:cs typeface="Calibri" panose="020F0502020204030204" pitchFamily="34" charset="0"/>
                        </a:rPr>
                        <a:t>mode</a:t>
                      </a:r>
                      <a:r>
                        <a:rPr sz="1800" b="1" spc="30"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10" dirty="0">
                          <a:solidFill>
                            <a:srgbClr val="FFFFFF"/>
                          </a:solidFill>
                          <a:latin typeface="Calibri" panose="020F0502020204030204" pitchFamily="34" charset="0"/>
                          <a:cs typeface="Calibri" panose="020F0502020204030204" pitchFamily="34" charset="0"/>
                        </a:rPr>
                        <a:t>transmissi </a:t>
                      </a:r>
                      <a:r>
                        <a:rPr sz="1800" b="1" spc="-25" dirty="0">
                          <a:solidFill>
                            <a:srgbClr val="FFFFFF"/>
                          </a:solidFill>
                          <a:latin typeface="Calibri" panose="020F0502020204030204" pitchFamily="34" charset="0"/>
                          <a:cs typeface="Calibri" panose="020F0502020204030204" pitchFamily="34" charset="0"/>
                        </a:rPr>
                        <a:t>on</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Clinical</a:t>
                      </a:r>
                      <a:endParaRPr sz="1800" dirty="0">
                        <a:latin typeface="Calibri" panose="020F0502020204030204" pitchFamily="34" charset="0"/>
                        <a:cs typeface="Calibri" panose="020F0502020204030204" pitchFamily="34" charset="0"/>
                      </a:endParaRPr>
                    </a:p>
                    <a:p>
                      <a:pPr marL="92075">
                        <a:lnSpc>
                          <a:spcPct val="100000"/>
                        </a:lnSpc>
                      </a:pPr>
                      <a:r>
                        <a:rPr sz="1800" b="1" spc="-10" dirty="0">
                          <a:solidFill>
                            <a:srgbClr val="FFFFFF"/>
                          </a:solidFill>
                          <a:latin typeface="Calibri" panose="020F0502020204030204" pitchFamily="34" charset="0"/>
                          <a:cs typeface="Calibri" panose="020F0502020204030204" pitchFamily="34" charset="0"/>
                        </a:rPr>
                        <a:t>features</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diagno</a:t>
                      </a:r>
                      <a:endParaRPr sz="1800" dirty="0">
                        <a:latin typeface="Calibri" panose="020F0502020204030204" pitchFamily="34" charset="0"/>
                        <a:cs typeface="Calibri" panose="020F0502020204030204" pitchFamily="34" charset="0"/>
                      </a:endParaRPr>
                    </a:p>
                    <a:p>
                      <a:pPr marL="92710">
                        <a:lnSpc>
                          <a:spcPct val="100000"/>
                        </a:lnSpc>
                      </a:pPr>
                      <a:r>
                        <a:rPr sz="1800" b="1" spc="-25" dirty="0">
                          <a:solidFill>
                            <a:srgbClr val="FFFFFF"/>
                          </a:solidFill>
                          <a:latin typeface="Calibri" panose="020F0502020204030204" pitchFamily="34" charset="0"/>
                          <a:cs typeface="Calibri" panose="020F0502020204030204" pitchFamily="34" charset="0"/>
                        </a:rPr>
                        <a:t>sis</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complications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383279">
                <a:tc>
                  <a:txBody>
                    <a:bodyPr/>
                    <a:lstStyle/>
                    <a:p>
                      <a:pPr marL="90805" marR="167005">
                        <a:lnSpc>
                          <a:spcPct val="99900"/>
                        </a:lnSpc>
                        <a:spcBef>
                          <a:spcPts val="300"/>
                        </a:spcBef>
                      </a:pPr>
                      <a:r>
                        <a:rPr sz="1800" b="1" spc="-10" dirty="0">
                          <a:latin typeface="Calibri" panose="020F0502020204030204" pitchFamily="34" charset="0"/>
                          <a:cs typeface="Calibri" panose="020F0502020204030204" pitchFamily="34" charset="0"/>
                        </a:rPr>
                        <a:t>Toxoplas </a:t>
                      </a:r>
                      <a:r>
                        <a:rPr sz="1800" b="1" dirty="0">
                          <a:latin typeface="Calibri" panose="020F0502020204030204" pitchFamily="34" charset="0"/>
                          <a:cs typeface="Calibri" panose="020F0502020204030204" pitchFamily="34" charset="0"/>
                        </a:rPr>
                        <a:t>ma</a:t>
                      </a:r>
                      <a:r>
                        <a:rPr sz="1800" b="1" spc="-20"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gondii </a:t>
                      </a:r>
                      <a:r>
                        <a:rPr sz="1800" spc="-10" dirty="0">
                          <a:latin typeface="Calibri" panose="020F0502020204030204" pitchFamily="34" charset="0"/>
                          <a:cs typeface="Calibri" panose="020F0502020204030204" pitchFamily="34" charset="0"/>
                        </a:rPr>
                        <a:t>protozoan </a:t>
                      </a:r>
                      <a:r>
                        <a:rPr sz="1800" dirty="0">
                          <a:latin typeface="Calibri" panose="020F0502020204030204" pitchFamily="34" charset="0"/>
                          <a:cs typeface="Calibri" panose="020F0502020204030204" pitchFamily="34" charset="0"/>
                        </a:rPr>
                        <a:t>parasite</a:t>
                      </a:r>
                      <a:r>
                        <a:rPr sz="1800" spc="-4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in </a:t>
                      </a:r>
                      <a:r>
                        <a:rPr sz="1800" dirty="0">
                          <a:latin typeface="Calibri" panose="020F0502020204030204" pitchFamily="34" charset="0"/>
                          <a:cs typeface="Calibri" panose="020F0502020204030204" pitchFamily="34" charset="0"/>
                        </a:rPr>
                        <a:t>cat</a:t>
                      </a:r>
                      <a:r>
                        <a:rPr sz="1800" spc="-2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faeces, </a:t>
                      </a:r>
                      <a:r>
                        <a:rPr sz="1800" dirty="0">
                          <a:latin typeface="Calibri" panose="020F0502020204030204" pitchFamily="34" charset="0"/>
                          <a:cs typeface="Calibri" panose="020F0502020204030204" pitchFamily="34" charset="0"/>
                        </a:rPr>
                        <a:t>soil,</a:t>
                      </a:r>
                      <a:r>
                        <a:rPr sz="1800" spc="-1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or </a:t>
                      </a:r>
                      <a:r>
                        <a:rPr sz="1800" spc="-10" dirty="0">
                          <a:latin typeface="Calibri" panose="020F0502020204030204" pitchFamily="34" charset="0"/>
                          <a:cs typeface="Calibri" panose="020F0502020204030204" pitchFamily="34" charset="0"/>
                        </a:rPr>
                        <a:t>uncooked meat.</a:t>
                      </a:r>
                      <a:endParaRPr sz="18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1440" marR="168910">
                        <a:lnSpc>
                          <a:spcPct val="100000"/>
                        </a:lnSpc>
                        <a:spcBef>
                          <a:spcPts val="305"/>
                        </a:spcBef>
                      </a:pPr>
                      <a:r>
                        <a:rPr sz="1600" dirty="0">
                          <a:latin typeface="Calibri" panose="020F0502020204030204" pitchFamily="34" charset="0"/>
                          <a:cs typeface="Calibri" panose="020F0502020204030204" pitchFamily="34" charset="0"/>
                        </a:rPr>
                        <a:t>ingestion</a:t>
                      </a:r>
                      <a:r>
                        <a:rPr sz="1600" spc="-6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of </a:t>
                      </a:r>
                      <a:r>
                        <a:rPr sz="1600" spc="-10" dirty="0">
                          <a:latin typeface="Calibri" panose="020F0502020204030204" pitchFamily="34" charset="0"/>
                          <a:cs typeface="Calibri" panose="020F0502020204030204" pitchFamily="34" charset="0"/>
                        </a:rPr>
                        <a:t>parasite undercook </a:t>
                      </a:r>
                      <a:r>
                        <a:rPr sz="1600" spc="-20" dirty="0">
                          <a:latin typeface="Calibri" panose="020F0502020204030204" pitchFamily="34" charset="0"/>
                          <a:cs typeface="Calibri" panose="020F0502020204030204" pitchFamily="34" charset="0"/>
                        </a:rPr>
                        <a:t>meat </a:t>
                      </a:r>
                      <a:r>
                        <a:rPr sz="1600" spc="-10" dirty="0">
                          <a:latin typeface="Calibri" panose="020F0502020204030204" pitchFamily="34" charset="0"/>
                          <a:cs typeface="Calibri" panose="020F0502020204030204" pitchFamily="34" charset="0"/>
                        </a:rPr>
                        <a:t>unwashed hands.</a:t>
                      </a:r>
                      <a:endParaRPr sz="1600">
                        <a:latin typeface="Calibri" panose="020F0502020204030204" pitchFamily="34" charset="0"/>
                        <a:cs typeface="Calibri" panose="020F0502020204030204" pitchFamily="34" charset="0"/>
                      </a:endParaRPr>
                    </a:p>
                    <a:p>
                      <a:pPr marL="91440" marR="208915">
                        <a:lnSpc>
                          <a:spcPct val="100000"/>
                        </a:lnSpc>
                        <a:spcBef>
                          <a:spcPts val="10"/>
                        </a:spcBef>
                      </a:pPr>
                      <a:r>
                        <a:rPr sz="1600" dirty="0">
                          <a:latin typeface="Calibri" panose="020F0502020204030204" pitchFamily="34" charset="0"/>
                          <a:cs typeface="Calibri" panose="020F0502020204030204" pitchFamily="34" charset="0"/>
                        </a:rPr>
                        <a:t>16</a:t>
                      </a:r>
                      <a:r>
                        <a:rPr sz="1600" spc="-2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/1000</a:t>
                      </a:r>
                      <a:r>
                        <a:rPr sz="1600" spc="-4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in </a:t>
                      </a:r>
                      <a:r>
                        <a:rPr sz="1600" spc="-10" dirty="0">
                          <a:latin typeface="Calibri" panose="020F0502020204030204" pitchFamily="34" charset="0"/>
                          <a:cs typeface="Calibri" panose="020F0502020204030204" pitchFamily="34" charset="0"/>
                        </a:rPr>
                        <a:t>France</a:t>
                      </a:r>
                      <a:endParaRPr sz="1600">
                        <a:latin typeface="Calibri" panose="020F0502020204030204" pitchFamily="34" charset="0"/>
                        <a:cs typeface="Calibri" panose="020F0502020204030204" pitchFamily="34" charset="0"/>
                      </a:endParaRPr>
                    </a:p>
                    <a:p>
                      <a:pPr marL="91440">
                        <a:lnSpc>
                          <a:spcPct val="100000"/>
                        </a:lnSpc>
                      </a:pPr>
                      <a:r>
                        <a:rPr sz="1600" dirty="0">
                          <a:latin typeface="Calibri" panose="020F0502020204030204" pitchFamily="34" charset="0"/>
                          <a:cs typeface="Calibri" panose="020F0502020204030204" pitchFamily="34" charset="0"/>
                        </a:rPr>
                        <a:t>UK</a:t>
                      </a:r>
                      <a:r>
                        <a:rPr sz="1600" spc="-1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&lt;2</a:t>
                      </a:r>
                      <a:r>
                        <a:rPr sz="1600" spc="-25" dirty="0">
                          <a:latin typeface="Calibri" panose="020F0502020204030204" pitchFamily="34" charset="0"/>
                          <a:cs typeface="Calibri" panose="020F0502020204030204" pitchFamily="34" charset="0"/>
                        </a:rPr>
                        <a:t> per</a:t>
                      </a:r>
                      <a:endParaRPr sz="1600">
                        <a:latin typeface="Calibri" panose="020F0502020204030204" pitchFamily="34" charset="0"/>
                        <a:cs typeface="Calibri" panose="020F0502020204030204" pitchFamily="34" charset="0"/>
                      </a:endParaRPr>
                    </a:p>
                    <a:p>
                      <a:pPr marL="91440">
                        <a:lnSpc>
                          <a:spcPct val="100000"/>
                        </a:lnSpc>
                      </a:pPr>
                      <a:r>
                        <a:rPr sz="1600" dirty="0">
                          <a:latin typeface="Calibri" panose="020F0502020204030204" pitchFamily="34" charset="0"/>
                          <a:cs typeface="Calibri" panose="020F0502020204030204" pitchFamily="34" charset="0"/>
                        </a:rPr>
                        <a:t>1000</a:t>
                      </a:r>
                      <a:r>
                        <a:rPr sz="1600" spc="-3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preg</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a:lnSpc>
                          <a:spcPct val="100000"/>
                        </a:lnSpc>
                        <a:spcBef>
                          <a:spcPts val="259"/>
                        </a:spcBef>
                      </a:pPr>
                      <a:r>
                        <a:rPr sz="1600" dirty="0">
                          <a:latin typeface="Calibri" panose="020F0502020204030204" pitchFamily="34" charset="0"/>
                          <a:cs typeface="Calibri" panose="020F0502020204030204" pitchFamily="34" charset="0"/>
                        </a:rPr>
                        <a:t>Glandular</a:t>
                      </a:r>
                      <a:r>
                        <a:rPr sz="1600" spc="-7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fever</a:t>
                      </a:r>
                      <a:endParaRPr sz="1600">
                        <a:latin typeface="Calibri" panose="020F0502020204030204" pitchFamily="34" charset="0"/>
                        <a:cs typeface="Calibri" panose="020F0502020204030204" pitchFamily="34" charset="0"/>
                      </a:endParaRPr>
                    </a:p>
                    <a:p>
                      <a:pPr marL="92075">
                        <a:lnSpc>
                          <a:spcPct val="100000"/>
                        </a:lnSpc>
                      </a:pPr>
                      <a:r>
                        <a:rPr sz="1600" dirty="0">
                          <a:latin typeface="Calibri" panose="020F0502020204030204" pitchFamily="34" charset="0"/>
                          <a:cs typeface="Calibri" panose="020F0502020204030204" pitchFamily="34" charset="0"/>
                        </a:rPr>
                        <a:t>like</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illness</a:t>
                      </a:r>
                      <a:endParaRPr sz="1600">
                        <a:latin typeface="Calibri" panose="020F0502020204030204" pitchFamily="34" charset="0"/>
                        <a:cs typeface="Calibri" panose="020F0502020204030204" pitchFamily="34" charset="0"/>
                      </a:endParaRPr>
                    </a:p>
                    <a:p>
                      <a:pPr>
                        <a:lnSpc>
                          <a:spcPct val="100000"/>
                        </a:lnSpc>
                        <a:spcBef>
                          <a:spcPts val="80"/>
                        </a:spcBef>
                      </a:pPr>
                      <a:endParaRPr sz="1600">
                        <a:latin typeface="Calibri" panose="020F0502020204030204" pitchFamily="34" charset="0"/>
                        <a:cs typeface="Calibri" panose="020F0502020204030204" pitchFamily="34" charset="0"/>
                      </a:endParaRPr>
                    </a:p>
                    <a:p>
                      <a:pPr marL="92075" marR="86360" indent="45720">
                        <a:lnSpc>
                          <a:spcPct val="100000"/>
                        </a:lnSpc>
                      </a:pPr>
                      <a:r>
                        <a:rPr sz="1600" b="1" spc="-10" dirty="0">
                          <a:solidFill>
                            <a:srgbClr val="00AF50"/>
                          </a:solidFill>
                          <a:latin typeface="Calibri" panose="020F0502020204030204" pitchFamily="34" charset="0"/>
                          <a:cs typeface="Calibri" panose="020F0502020204030204" pitchFamily="34" charset="0"/>
                        </a:rPr>
                        <a:t>severely </a:t>
                      </a:r>
                      <a:r>
                        <a:rPr sz="1600" b="1" dirty="0">
                          <a:solidFill>
                            <a:srgbClr val="00AF50"/>
                          </a:solidFill>
                          <a:latin typeface="Calibri" panose="020F0502020204030204" pitchFamily="34" charset="0"/>
                          <a:cs typeface="Calibri" panose="020F0502020204030204" pitchFamily="34" charset="0"/>
                        </a:rPr>
                        <a:t>infected</a:t>
                      </a:r>
                      <a:r>
                        <a:rPr sz="1600" b="1" spc="-45" dirty="0">
                          <a:solidFill>
                            <a:srgbClr val="00AF50"/>
                          </a:solidFill>
                          <a:latin typeface="Calibri" panose="020F0502020204030204" pitchFamily="34" charset="0"/>
                          <a:cs typeface="Calibri" panose="020F0502020204030204" pitchFamily="34" charset="0"/>
                        </a:rPr>
                        <a:t> </a:t>
                      </a:r>
                      <a:r>
                        <a:rPr sz="1600" b="1" spc="-10" dirty="0">
                          <a:solidFill>
                            <a:srgbClr val="00AF50"/>
                          </a:solidFill>
                          <a:latin typeface="Calibri" panose="020F0502020204030204" pitchFamily="34" charset="0"/>
                          <a:cs typeface="Calibri" panose="020F0502020204030204" pitchFamily="34" charset="0"/>
                        </a:rPr>
                        <a:t>infants </a:t>
                      </a:r>
                      <a:r>
                        <a:rPr sz="1600" b="1" spc="-10" dirty="0">
                          <a:latin typeface="Calibri" panose="020F0502020204030204" pitchFamily="34" charset="0"/>
                          <a:cs typeface="Calibri" panose="020F0502020204030204" pitchFamily="34" charset="0"/>
                        </a:rPr>
                        <a:t>Ventriculomega </a:t>
                      </a:r>
                      <a:r>
                        <a:rPr sz="1600" b="1" spc="-25" dirty="0">
                          <a:latin typeface="Calibri" panose="020F0502020204030204" pitchFamily="34" charset="0"/>
                          <a:cs typeface="Calibri" panose="020F0502020204030204" pitchFamily="34" charset="0"/>
                        </a:rPr>
                        <a:t>ly</a:t>
                      </a:r>
                      <a:endParaRPr sz="1600">
                        <a:latin typeface="Calibri" panose="020F0502020204030204" pitchFamily="34" charset="0"/>
                        <a:cs typeface="Calibri" panose="020F0502020204030204" pitchFamily="34" charset="0"/>
                      </a:endParaRPr>
                    </a:p>
                    <a:p>
                      <a:pPr marL="92075" marR="203835">
                        <a:lnSpc>
                          <a:spcPct val="100000"/>
                        </a:lnSpc>
                        <a:spcBef>
                          <a:spcPts val="5"/>
                        </a:spcBef>
                      </a:pPr>
                      <a:r>
                        <a:rPr sz="1600" b="1" spc="-10" dirty="0">
                          <a:latin typeface="Calibri" panose="020F0502020204030204" pitchFamily="34" charset="0"/>
                          <a:cs typeface="Calibri" panose="020F0502020204030204" pitchFamily="34" charset="0"/>
                        </a:rPr>
                        <a:t>Microcephaly Chorioretinitis Cerebral calcifications</a:t>
                      </a:r>
                      <a:endParaRPr sz="1600">
                        <a:latin typeface="Calibri" panose="020F0502020204030204" pitchFamily="34" charset="0"/>
                        <a:cs typeface="Calibri" panose="020F0502020204030204" pitchFamily="34" charset="0"/>
                      </a:endParaRPr>
                    </a:p>
                  </a:txBody>
                  <a:tcPr marL="0" marR="0" marT="3301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161925" indent="-79375">
                        <a:lnSpc>
                          <a:spcPct val="100000"/>
                        </a:lnSpc>
                        <a:spcBef>
                          <a:spcPts val="259"/>
                        </a:spcBef>
                        <a:buSzPct val="93750"/>
                        <a:buFont typeface="Arial MT"/>
                        <a:buChar char="•"/>
                        <a:tabLst>
                          <a:tab pos="161925" algn="l"/>
                        </a:tabLst>
                      </a:pPr>
                      <a:r>
                        <a:rPr sz="1600" spc="-10" dirty="0">
                          <a:latin typeface="Calibri" panose="020F0502020204030204" pitchFamily="34" charset="0"/>
                          <a:cs typeface="Calibri" panose="020F0502020204030204" pitchFamily="34" charset="0"/>
                        </a:rPr>
                        <a:t>ELISA</a:t>
                      </a:r>
                      <a:endParaRPr sz="1600">
                        <a:latin typeface="Calibri" panose="020F0502020204030204" pitchFamily="34" charset="0"/>
                        <a:cs typeface="Calibri" panose="020F0502020204030204" pitchFamily="34" charset="0"/>
                      </a:endParaRPr>
                    </a:p>
                    <a:p>
                      <a:pPr marL="92710">
                        <a:lnSpc>
                          <a:spcPct val="100000"/>
                        </a:lnSpc>
                      </a:pPr>
                      <a:r>
                        <a:rPr sz="1600" spc="-25" dirty="0">
                          <a:latin typeface="Calibri" panose="020F0502020204030204" pitchFamily="34" charset="0"/>
                          <a:cs typeface="Calibri" panose="020F0502020204030204" pitchFamily="34" charset="0"/>
                        </a:rPr>
                        <a:t>IgM</a:t>
                      </a:r>
                      <a:endParaRPr sz="1600">
                        <a:latin typeface="Calibri" panose="020F0502020204030204" pitchFamily="34" charset="0"/>
                        <a:cs typeface="Calibri" panose="020F0502020204030204" pitchFamily="34" charset="0"/>
                      </a:endParaRPr>
                    </a:p>
                    <a:p>
                      <a:pPr>
                        <a:lnSpc>
                          <a:spcPct val="100000"/>
                        </a:lnSpc>
                        <a:spcBef>
                          <a:spcPts val="80"/>
                        </a:spcBef>
                      </a:pPr>
                      <a:endParaRPr sz="1600">
                        <a:latin typeface="Calibri" panose="020F0502020204030204" pitchFamily="34" charset="0"/>
                        <a:cs typeface="Calibri" panose="020F0502020204030204" pitchFamily="34" charset="0"/>
                      </a:endParaRPr>
                    </a:p>
                    <a:p>
                      <a:pPr marL="92710" marR="89535" indent="-10160">
                        <a:lnSpc>
                          <a:spcPct val="100000"/>
                        </a:lnSpc>
                        <a:buSzPct val="93750"/>
                        <a:buFont typeface="Arial MT"/>
                        <a:buChar char="•"/>
                        <a:tabLst>
                          <a:tab pos="161925" algn="l"/>
                        </a:tabLst>
                      </a:pPr>
                      <a:r>
                        <a:rPr sz="1600" spc="-10" dirty="0">
                          <a:latin typeface="Calibri" panose="020F0502020204030204" pitchFamily="34" charset="0"/>
                          <a:cs typeface="Calibri" panose="020F0502020204030204" pitchFamily="34" charset="0"/>
                        </a:rPr>
                        <a:t>	Sabin feldman </a:t>
                      </a:r>
                      <a:r>
                        <a:rPr sz="1600" dirty="0">
                          <a:latin typeface="Calibri" panose="020F0502020204030204" pitchFamily="34" charset="0"/>
                          <a:cs typeface="Calibri" panose="020F0502020204030204" pitchFamily="34" charset="0"/>
                        </a:rPr>
                        <a:t>dye</a:t>
                      </a:r>
                      <a:r>
                        <a:rPr sz="1600" spc="-20" dirty="0">
                          <a:latin typeface="Calibri" panose="020F0502020204030204" pitchFamily="34" charset="0"/>
                          <a:cs typeface="Calibri" panose="020F0502020204030204" pitchFamily="34" charset="0"/>
                        </a:rPr>
                        <a:t> test</a:t>
                      </a:r>
                      <a:endParaRPr sz="1600">
                        <a:latin typeface="Calibri" panose="020F0502020204030204" pitchFamily="34" charset="0"/>
                        <a:cs typeface="Calibri" panose="020F0502020204030204" pitchFamily="34" charset="0"/>
                      </a:endParaRPr>
                    </a:p>
                    <a:p>
                      <a:pPr marL="161925" indent="-79375">
                        <a:lnSpc>
                          <a:spcPct val="100000"/>
                        </a:lnSpc>
                        <a:spcBef>
                          <a:spcPts val="5"/>
                        </a:spcBef>
                        <a:buSzPct val="93750"/>
                        <a:buFont typeface="Arial MT"/>
                        <a:buChar char="•"/>
                        <a:tabLst>
                          <a:tab pos="161925" algn="l"/>
                        </a:tabLst>
                      </a:pPr>
                      <a:r>
                        <a:rPr sz="1600" spc="-25" dirty="0">
                          <a:latin typeface="Calibri" panose="020F0502020204030204" pitchFamily="34" charset="0"/>
                          <a:cs typeface="Calibri" panose="020F0502020204030204" pitchFamily="34" charset="0"/>
                        </a:rPr>
                        <a:t>PCR</a:t>
                      </a:r>
                      <a:endParaRPr sz="1600">
                        <a:latin typeface="Calibri" panose="020F0502020204030204" pitchFamily="34" charset="0"/>
                        <a:cs typeface="Calibri" panose="020F0502020204030204" pitchFamily="34" charset="0"/>
                      </a:endParaRPr>
                    </a:p>
                    <a:p>
                      <a:pPr marL="161925" indent="-79375">
                        <a:lnSpc>
                          <a:spcPct val="100000"/>
                        </a:lnSpc>
                        <a:buSzPct val="93750"/>
                        <a:buFont typeface="Arial MT"/>
                        <a:buChar char="•"/>
                        <a:tabLst>
                          <a:tab pos="161925" algn="l"/>
                        </a:tabLst>
                      </a:pPr>
                      <a:r>
                        <a:rPr sz="1600" spc="-10" dirty="0">
                          <a:latin typeface="Calibri" panose="020F0502020204030204" pitchFamily="34" charset="0"/>
                          <a:cs typeface="Calibri" panose="020F0502020204030204" pitchFamily="34" charset="0"/>
                        </a:rPr>
                        <a:t>Amnio</a:t>
                      </a:r>
                      <a:endParaRPr sz="1600">
                        <a:latin typeface="Calibri" panose="020F0502020204030204" pitchFamily="34" charset="0"/>
                        <a:cs typeface="Calibri" panose="020F0502020204030204" pitchFamily="34" charset="0"/>
                      </a:endParaRPr>
                    </a:p>
                    <a:p>
                      <a:pPr marL="92710">
                        <a:lnSpc>
                          <a:spcPct val="100000"/>
                        </a:lnSpc>
                      </a:pPr>
                      <a:r>
                        <a:rPr sz="1600" spc="-10" dirty="0">
                          <a:latin typeface="Calibri" panose="020F0502020204030204" pitchFamily="34" charset="0"/>
                          <a:cs typeface="Calibri" panose="020F0502020204030204" pitchFamily="34" charset="0"/>
                        </a:rPr>
                        <a:t>centesis</a:t>
                      </a:r>
                      <a:endParaRPr sz="1600">
                        <a:latin typeface="Calibri" panose="020F0502020204030204" pitchFamily="34" charset="0"/>
                        <a:cs typeface="Calibri" panose="020F0502020204030204" pitchFamily="34" charset="0"/>
                      </a:endParaRPr>
                    </a:p>
                    <a:p>
                      <a:pPr marL="161925" indent="-79375">
                        <a:lnSpc>
                          <a:spcPct val="100000"/>
                        </a:lnSpc>
                        <a:spcBef>
                          <a:spcPts val="5"/>
                        </a:spcBef>
                        <a:buSzPct val="93750"/>
                        <a:buFont typeface="Arial MT"/>
                        <a:buChar char="•"/>
                        <a:tabLst>
                          <a:tab pos="161925" algn="l"/>
                        </a:tabLst>
                      </a:pPr>
                      <a:r>
                        <a:rPr sz="1600" spc="-25" dirty="0">
                          <a:latin typeface="Calibri" panose="020F0502020204030204" pitchFamily="34" charset="0"/>
                          <a:cs typeface="Calibri" panose="020F0502020204030204" pitchFamily="34" charset="0"/>
                        </a:rPr>
                        <a:t>USG</a:t>
                      </a:r>
                      <a:endParaRPr sz="1600">
                        <a:latin typeface="Calibri" panose="020F0502020204030204" pitchFamily="34" charset="0"/>
                        <a:cs typeface="Calibri" panose="020F0502020204030204" pitchFamily="34" charset="0"/>
                      </a:endParaRPr>
                    </a:p>
                  </a:txBody>
                  <a:tcPr marL="0" marR="0" marT="3301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marR="328295">
                        <a:lnSpc>
                          <a:spcPct val="100000"/>
                        </a:lnSpc>
                        <a:spcBef>
                          <a:spcPts val="259"/>
                        </a:spcBef>
                      </a:pPr>
                      <a:r>
                        <a:rPr sz="1600" dirty="0">
                          <a:latin typeface="Calibri" panose="020F0502020204030204" pitchFamily="34" charset="0"/>
                          <a:cs typeface="Calibri" panose="020F0502020204030204" pitchFamily="34" charset="0"/>
                        </a:rPr>
                        <a:t>Ist</a:t>
                      </a:r>
                      <a:r>
                        <a:rPr sz="1600" spc="-10" dirty="0">
                          <a:latin typeface="Calibri" panose="020F0502020204030204" pitchFamily="34" charset="0"/>
                          <a:cs typeface="Calibri" panose="020F0502020204030204" pitchFamily="34" charset="0"/>
                        </a:rPr>
                        <a:t> trimester: </a:t>
                      </a:r>
                      <a:r>
                        <a:rPr sz="1600" dirty="0">
                          <a:latin typeface="Calibri" panose="020F0502020204030204" pitchFamily="34" charset="0"/>
                          <a:cs typeface="Calibri" panose="020F0502020204030204" pitchFamily="34" charset="0"/>
                        </a:rPr>
                        <a:t>85%</a:t>
                      </a:r>
                      <a:r>
                        <a:rPr sz="1600" spc="-2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fetal </a:t>
                      </a:r>
                      <a:r>
                        <a:rPr sz="1600" dirty="0">
                          <a:latin typeface="Calibri" panose="020F0502020204030204" pitchFamily="34" charset="0"/>
                          <a:cs typeface="Calibri" panose="020F0502020204030204" pitchFamily="34" charset="0"/>
                        </a:rPr>
                        <a:t>damage,10</a:t>
                      </a:r>
                      <a:r>
                        <a:rPr sz="1600" spc="-60"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transmission</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2710" marR="102235">
                        <a:lnSpc>
                          <a:spcPct val="100000"/>
                        </a:lnSpc>
                      </a:pPr>
                      <a:r>
                        <a:rPr sz="1600" spc="-10" dirty="0">
                          <a:latin typeface="Calibri" panose="020F0502020204030204" pitchFamily="34" charset="0"/>
                          <a:cs typeface="Calibri" panose="020F0502020204030204" pitchFamily="34" charset="0"/>
                        </a:rPr>
                        <a:t>3rdTrimest:</a:t>
                      </a:r>
                      <a:r>
                        <a:rPr sz="1600" spc="-1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85% </a:t>
                      </a:r>
                      <a:r>
                        <a:rPr sz="1600" dirty="0">
                          <a:latin typeface="Calibri" panose="020F0502020204030204" pitchFamily="34" charset="0"/>
                          <a:cs typeface="Calibri" panose="020F0502020204030204" pitchFamily="34" charset="0"/>
                        </a:rPr>
                        <a:t>transmission</a:t>
                      </a:r>
                      <a:r>
                        <a:rPr sz="1600" spc="-75"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10%</a:t>
                      </a:r>
                      <a:r>
                        <a:rPr sz="1600" spc="-4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fetal damage</a:t>
                      </a:r>
                      <a:endParaRPr sz="1600" dirty="0">
                        <a:latin typeface="Calibri" panose="020F0502020204030204" pitchFamily="34" charset="0"/>
                        <a:cs typeface="Calibri" panose="020F0502020204030204" pitchFamily="34" charset="0"/>
                      </a:endParaRPr>
                    </a:p>
                  </a:txBody>
                  <a:tcPr marL="0" marR="0" marT="3301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318770">
                        <a:lnSpc>
                          <a:spcPct val="100000"/>
                        </a:lnSpc>
                        <a:spcBef>
                          <a:spcPts val="300"/>
                        </a:spcBef>
                      </a:pPr>
                      <a:r>
                        <a:rPr sz="1800" dirty="0">
                          <a:latin typeface="Calibri" panose="020F0502020204030204" pitchFamily="34" charset="0"/>
                          <a:cs typeface="Calibri" panose="020F0502020204030204" pitchFamily="34" charset="0"/>
                        </a:rPr>
                        <a:t>Spiramycin</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for</a:t>
                      </a:r>
                      <a:r>
                        <a:rPr sz="1800" spc="-5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2- </a:t>
                      </a:r>
                      <a:r>
                        <a:rPr sz="1800" dirty="0">
                          <a:latin typeface="Calibri" panose="020F0502020204030204" pitchFamily="34" charset="0"/>
                          <a:cs typeface="Calibri" panose="020F0502020204030204" pitchFamily="34" charset="0"/>
                        </a:rPr>
                        <a:t>3Gm</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per</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oral</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for</a:t>
                      </a:r>
                      <a:r>
                        <a:rPr sz="1800" spc="-10" dirty="0">
                          <a:latin typeface="Calibri" panose="020F0502020204030204" pitchFamily="34" charset="0"/>
                          <a:cs typeface="Calibri" panose="020F0502020204030204" pitchFamily="34" charset="0"/>
                        </a:rPr>
                        <a:t> </a:t>
                      </a:r>
                      <a:r>
                        <a:rPr sz="1800" spc="-50" dirty="0">
                          <a:latin typeface="Calibri" panose="020F0502020204030204" pitchFamily="34" charset="0"/>
                          <a:cs typeface="Calibri" panose="020F0502020204030204" pitchFamily="34" charset="0"/>
                        </a:rPr>
                        <a:t>3 </a:t>
                      </a:r>
                      <a:r>
                        <a:rPr sz="1800" spc="-10" dirty="0">
                          <a:latin typeface="Calibri" panose="020F0502020204030204" pitchFamily="34" charset="0"/>
                          <a:cs typeface="Calibri" panose="020F0502020204030204" pitchFamily="34" charset="0"/>
                        </a:rPr>
                        <a:t>weeks</a:t>
                      </a:r>
                      <a:endParaRPr sz="1800" dirty="0">
                        <a:latin typeface="Calibri" panose="020F0502020204030204" pitchFamily="34" charset="0"/>
                        <a:cs typeface="Calibri" panose="020F0502020204030204" pitchFamily="34" charset="0"/>
                      </a:endParaRPr>
                    </a:p>
                    <a:p>
                      <a:pPr marL="93345" marR="762635">
                        <a:lnSpc>
                          <a:spcPct val="100000"/>
                        </a:lnSpc>
                        <a:spcBef>
                          <a:spcPts val="5"/>
                        </a:spcBef>
                      </a:pPr>
                      <a:r>
                        <a:rPr sz="1800" dirty="0">
                          <a:latin typeface="Calibri" panose="020F0502020204030204" pitchFamily="34" charset="0"/>
                          <a:cs typeface="Calibri" panose="020F0502020204030204" pitchFamily="34" charset="0"/>
                        </a:rPr>
                        <a:t>reduces</a:t>
                      </a:r>
                      <a:r>
                        <a:rPr sz="1800" spc="-4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the </a:t>
                      </a:r>
                      <a:r>
                        <a:rPr sz="1800" dirty="0">
                          <a:latin typeface="Calibri" panose="020F0502020204030204" pitchFamily="34" charset="0"/>
                          <a:cs typeface="Calibri" panose="020F0502020204030204" pitchFamily="34" charset="0"/>
                        </a:rPr>
                        <a:t>incidence</a:t>
                      </a:r>
                      <a:r>
                        <a:rPr sz="1800" spc="-6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of </a:t>
                      </a:r>
                      <a:r>
                        <a:rPr sz="1800" spc="-10" dirty="0">
                          <a:latin typeface="Calibri" panose="020F0502020204030204" pitchFamily="34" charset="0"/>
                          <a:cs typeface="Calibri" panose="020F0502020204030204" pitchFamily="34" charset="0"/>
                        </a:rPr>
                        <a:t>transplacental</a:t>
                      </a:r>
                      <a:endParaRPr sz="1800" dirty="0">
                        <a:latin typeface="Calibri" panose="020F0502020204030204" pitchFamily="34" charset="0"/>
                        <a:cs typeface="Calibri" panose="020F0502020204030204" pitchFamily="34" charset="0"/>
                      </a:endParaRPr>
                    </a:p>
                    <a:p>
                      <a:pPr>
                        <a:lnSpc>
                          <a:spcPct val="100000"/>
                        </a:lnSpc>
                        <a:spcBef>
                          <a:spcPts val="90"/>
                        </a:spcBef>
                      </a:pPr>
                      <a:endParaRPr sz="1800" dirty="0">
                        <a:latin typeface="Calibri" panose="020F0502020204030204" pitchFamily="34" charset="0"/>
                        <a:cs typeface="Calibri" panose="020F0502020204030204" pitchFamily="34" charset="0"/>
                      </a:endParaRPr>
                    </a:p>
                    <a:p>
                      <a:pPr marL="93345" marR="230504">
                        <a:lnSpc>
                          <a:spcPct val="100000"/>
                        </a:lnSpc>
                      </a:pPr>
                      <a:r>
                        <a:rPr sz="1800" b="1" dirty="0">
                          <a:latin typeface="Calibri" panose="020F0502020204030204" pitchFamily="34" charset="0"/>
                          <a:cs typeface="Calibri" panose="020F0502020204030204" pitchFamily="34" charset="0"/>
                        </a:rPr>
                        <a:t>Offer</a:t>
                      </a:r>
                      <a:r>
                        <a:rPr sz="1800" b="1" spc="-75"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termination </a:t>
                      </a:r>
                      <a:r>
                        <a:rPr sz="1800" b="1" dirty="0">
                          <a:latin typeface="Calibri" panose="020F0502020204030204" pitchFamily="34" charset="0"/>
                          <a:cs typeface="Calibri" panose="020F0502020204030204" pitchFamily="34" charset="0"/>
                        </a:rPr>
                        <a:t>of</a:t>
                      </a:r>
                      <a:r>
                        <a:rPr sz="1800" b="1" spc="-7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pregnancy</a:t>
                      </a:r>
                      <a:r>
                        <a:rPr sz="1800" b="1" spc="-1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if </a:t>
                      </a:r>
                      <a:r>
                        <a:rPr sz="1800" dirty="0">
                          <a:latin typeface="Calibri" panose="020F0502020204030204" pitchFamily="34" charset="0"/>
                          <a:cs typeface="Calibri" panose="020F0502020204030204" pitchFamily="34" charset="0"/>
                        </a:rPr>
                        <a:t>infection</a:t>
                      </a:r>
                      <a:r>
                        <a:rPr sz="1800" spc="-5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confirmed </a:t>
                      </a:r>
                      <a:r>
                        <a:rPr sz="1800" dirty="0">
                          <a:latin typeface="Calibri" panose="020F0502020204030204" pitchFamily="34" charset="0"/>
                          <a:cs typeface="Calibri" panose="020F0502020204030204" pitchFamily="34" charset="0"/>
                        </a:rPr>
                        <a:t>on</a:t>
                      </a:r>
                      <a:r>
                        <a:rPr sz="1800" spc="-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ultrasound</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625090">
              <a:lnSpc>
                <a:spcPct val="100000"/>
              </a:lnSpc>
              <a:spcBef>
                <a:spcPts val="95"/>
              </a:spcBef>
            </a:pPr>
            <a:r>
              <a:rPr spc="-30" dirty="0"/>
              <a:t>Toxoplasmos</a:t>
            </a:r>
            <a:r>
              <a:rPr spc="-30" dirty="0">
                <a:latin typeface="Times New Roman"/>
                <a:cs typeface="Times New Roman"/>
              </a:rPr>
              <a:t>is</a:t>
            </a:r>
          </a:p>
        </p:txBody>
      </p:sp>
      <p:pic>
        <p:nvPicPr>
          <p:cNvPr id="4" name="object 4"/>
          <p:cNvPicPr/>
          <p:nvPr/>
        </p:nvPicPr>
        <p:blipFill>
          <a:blip r:embed="rId2" cstate="print"/>
          <a:stretch>
            <a:fillRect/>
          </a:stretch>
        </p:blipFill>
        <p:spPr>
          <a:xfrm>
            <a:off x="228600" y="152400"/>
            <a:ext cx="2971800" cy="1338072"/>
          </a:xfrm>
          <a:prstGeom prst="rect">
            <a:avLst/>
          </a:prstGeom>
        </p:spPr>
      </p:pic>
      <p:sp>
        <p:nvSpPr>
          <p:cNvPr id="5" name="TextBox 4">
            <a:extLst>
              <a:ext uri="{FF2B5EF4-FFF2-40B4-BE49-F238E27FC236}">
                <a16:creationId xmlns:a16="http://schemas.microsoft.com/office/drawing/2014/main" id="{66797063-4580-40DC-A991-019C87790E32}"/>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52354437"/>
              </p:ext>
            </p:extLst>
          </p:nvPr>
        </p:nvGraphicFramePr>
        <p:xfrm>
          <a:off x="374650" y="1441450"/>
          <a:ext cx="8537574" cy="5151120"/>
        </p:xfrm>
        <a:graphic>
          <a:graphicData uri="http://schemas.openxmlformats.org/drawingml/2006/table">
            <a:tbl>
              <a:tblPr firstRow="1" bandRow="1">
                <a:tableStyleId>{2D5ABB26-0587-4C30-8999-92F81FD0307C}</a:tableStyleId>
              </a:tblPr>
              <a:tblGrid>
                <a:gridCol w="1235075">
                  <a:extLst>
                    <a:ext uri="{9D8B030D-6E8A-4147-A177-3AD203B41FA5}">
                      <a16:colId xmlns:a16="http://schemas.microsoft.com/office/drawing/2014/main" val="20000"/>
                    </a:ext>
                  </a:extLst>
                </a:gridCol>
                <a:gridCol w="1508760">
                  <a:extLst>
                    <a:ext uri="{9D8B030D-6E8A-4147-A177-3AD203B41FA5}">
                      <a16:colId xmlns:a16="http://schemas.microsoft.com/office/drawing/2014/main" val="20001"/>
                    </a:ext>
                  </a:extLst>
                </a:gridCol>
                <a:gridCol w="1867535">
                  <a:extLst>
                    <a:ext uri="{9D8B030D-6E8A-4147-A177-3AD203B41FA5}">
                      <a16:colId xmlns:a16="http://schemas.microsoft.com/office/drawing/2014/main" val="20002"/>
                    </a:ext>
                  </a:extLst>
                </a:gridCol>
                <a:gridCol w="1080135">
                  <a:extLst>
                    <a:ext uri="{9D8B030D-6E8A-4147-A177-3AD203B41FA5}">
                      <a16:colId xmlns:a16="http://schemas.microsoft.com/office/drawing/2014/main" val="20003"/>
                    </a:ext>
                  </a:extLst>
                </a:gridCol>
                <a:gridCol w="1702435">
                  <a:extLst>
                    <a:ext uri="{9D8B030D-6E8A-4147-A177-3AD203B41FA5}">
                      <a16:colId xmlns:a16="http://schemas.microsoft.com/office/drawing/2014/main" val="20004"/>
                    </a:ext>
                  </a:extLst>
                </a:gridCol>
                <a:gridCol w="1143634">
                  <a:extLst>
                    <a:ext uri="{9D8B030D-6E8A-4147-A177-3AD203B41FA5}">
                      <a16:colId xmlns:a16="http://schemas.microsoft.com/office/drawing/2014/main" val="20005"/>
                    </a:ext>
                  </a:extLst>
                </a:gridCol>
              </a:tblGrid>
              <a:tr h="1645920">
                <a:tc>
                  <a:txBody>
                    <a:bodyPr/>
                    <a:lstStyle/>
                    <a:p>
                      <a:pPr marL="91440" marR="273685">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Causative organism</a:t>
                      </a:r>
                      <a:endParaRPr sz="16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1440" marR="297180">
                        <a:lnSpc>
                          <a:spcPct val="100000"/>
                        </a:lnSpc>
                        <a:spcBef>
                          <a:spcPts val="300"/>
                        </a:spcBef>
                      </a:pPr>
                      <a:r>
                        <a:rPr sz="1600" b="1" dirty="0">
                          <a:solidFill>
                            <a:srgbClr val="FFFFFF"/>
                          </a:solidFill>
                          <a:latin typeface="Calibri" panose="020F0502020204030204" pitchFamily="34" charset="0"/>
                          <a:cs typeface="Calibri" panose="020F0502020204030204" pitchFamily="34" charset="0"/>
                        </a:rPr>
                        <a:t>Incidence</a:t>
                      </a:r>
                      <a:r>
                        <a:rPr sz="1600" b="1" spc="-30" dirty="0">
                          <a:solidFill>
                            <a:srgbClr val="FFFFFF"/>
                          </a:solidFill>
                          <a:latin typeface="Calibri" panose="020F0502020204030204" pitchFamily="34" charset="0"/>
                          <a:cs typeface="Calibri" panose="020F0502020204030204" pitchFamily="34" charset="0"/>
                        </a:rPr>
                        <a:t> </a:t>
                      </a:r>
                      <a:r>
                        <a:rPr sz="1600" b="1" spc="-50" dirty="0">
                          <a:solidFill>
                            <a:srgbClr val="FFFFFF"/>
                          </a:solidFill>
                          <a:latin typeface="Calibri" panose="020F0502020204030204" pitchFamily="34" charset="0"/>
                          <a:cs typeface="Calibri" panose="020F0502020204030204" pitchFamily="34" charset="0"/>
                        </a:rPr>
                        <a:t>&amp; </a:t>
                      </a:r>
                      <a:r>
                        <a:rPr sz="1600" b="1" dirty="0">
                          <a:solidFill>
                            <a:srgbClr val="FFFFFF"/>
                          </a:solidFill>
                          <a:latin typeface="Calibri" panose="020F0502020204030204" pitchFamily="34" charset="0"/>
                          <a:cs typeface="Calibri" panose="020F0502020204030204" pitchFamily="34" charset="0"/>
                        </a:rPr>
                        <a:t>mode</a:t>
                      </a:r>
                      <a:r>
                        <a:rPr sz="1600" b="1" spc="-25" dirty="0">
                          <a:solidFill>
                            <a:srgbClr val="FFFFFF"/>
                          </a:solidFill>
                          <a:latin typeface="Calibri" panose="020F0502020204030204" pitchFamily="34" charset="0"/>
                          <a:cs typeface="Calibri" panose="020F0502020204030204" pitchFamily="34" charset="0"/>
                        </a:rPr>
                        <a:t> of </a:t>
                      </a:r>
                      <a:r>
                        <a:rPr sz="1600" b="1" spc="-10" dirty="0">
                          <a:solidFill>
                            <a:srgbClr val="FFFFFF"/>
                          </a:solidFill>
                          <a:latin typeface="Calibri" panose="020F0502020204030204" pitchFamily="34" charset="0"/>
                          <a:cs typeface="Calibri" panose="020F0502020204030204" pitchFamily="34" charset="0"/>
                        </a:rPr>
                        <a:t>transmission</a:t>
                      </a:r>
                      <a:endParaRPr sz="16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300"/>
                        </a:spcBef>
                      </a:pPr>
                      <a:r>
                        <a:rPr sz="1600" b="1" dirty="0">
                          <a:solidFill>
                            <a:srgbClr val="FFFFFF"/>
                          </a:solidFill>
                          <a:latin typeface="Calibri" panose="020F0502020204030204" pitchFamily="34" charset="0"/>
                          <a:cs typeface="Calibri" panose="020F0502020204030204" pitchFamily="34" charset="0"/>
                        </a:rPr>
                        <a:t>Clinical</a:t>
                      </a:r>
                      <a:r>
                        <a:rPr sz="1600" b="1" spc="-45" dirty="0">
                          <a:solidFill>
                            <a:srgbClr val="FFFFFF"/>
                          </a:solidFill>
                          <a:latin typeface="Calibri" panose="020F0502020204030204" pitchFamily="34" charset="0"/>
                          <a:cs typeface="Calibri" panose="020F0502020204030204" pitchFamily="34" charset="0"/>
                        </a:rPr>
                        <a:t> </a:t>
                      </a:r>
                      <a:r>
                        <a:rPr sz="1600" b="1" spc="-10" dirty="0">
                          <a:solidFill>
                            <a:srgbClr val="FFFFFF"/>
                          </a:solidFill>
                          <a:latin typeface="Calibri" panose="020F0502020204030204" pitchFamily="34" charset="0"/>
                          <a:cs typeface="Calibri" panose="020F0502020204030204" pitchFamily="34" charset="0"/>
                        </a:rPr>
                        <a:t>features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diagnosis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complications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treatment</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505200">
                <a:tc>
                  <a:txBody>
                    <a:bodyPr/>
                    <a:lstStyle/>
                    <a:p>
                      <a:pPr marL="91440">
                        <a:lnSpc>
                          <a:spcPts val="1910"/>
                        </a:lnSpc>
                        <a:spcBef>
                          <a:spcPts val="305"/>
                        </a:spcBef>
                      </a:pPr>
                      <a:r>
                        <a:rPr sz="1600" spc="-10" dirty="0">
                          <a:latin typeface="Calibri" panose="020F0502020204030204" pitchFamily="34" charset="0"/>
                          <a:cs typeface="Calibri" panose="020F0502020204030204" pitchFamily="34" charset="0"/>
                        </a:rPr>
                        <a:t>DNA</a:t>
                      </a:r>
                      <a:r>
                        <a:rPr sz="1600" spc="-9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herpes</a:t>
                      </a:r>
                      <a:endParaRPr sz="1600">
                        <a:latin typeface="Calibri" panose="020F0502020204030204" pitchFamily="34" charset="0"/>
                        <a:cs typeface="Calibri" panose="020F0502020204030204" pitchFamily="34" charset="0"/>
                      </a:endParaRPr>
                    </a:p>
                    <a:p>
                      <a:pPr marL="91440">
                        <a:lnSpc>
                          <a:spcPts val="1910"/>
                        </a:lnSpc>
                      </a:pPr>
                      <a:r>
                        <a:rPr sz="1600" spc="-10" dirty="0">
                          <a:latin typeface="Calibri" panose="020F0502020204030204" pitchFamily="34" charset="0"/>
                          <a:cs typeface="Calibri" panose="020F0502020204030204" pitchFamily="34" charset="0"/>
                        </a:rPr>
                        <a:t>virus</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1440" marR="373380">
                        <a:lnSpc>
                          <a:spcPct val="100000"/>
                        </a:lnSpc>
                        <a:spcBef>
                          <a:spcPts val="305"/>
                        </a:spcBef>
                      </a:pPr>
                      <a:r>
                        <a:rPr sz="1600" spc="-10" dirty="0">
                          <a:latin typeface="Calibri" panose="020F0502020204030204" pitchFamily="34" charset="0"/>
                          <a:cs typeface="Calibri" panose="020F0502020204030204" pitchFamily="34" charset="0"/>
                        </a:rPr>
                        <a:t>respiratory droplet transmission </a:t>
                      </a:r>
                      <a:r>
                        <a:rPr sz="1600" dirty="0">
                          <a:latin typeface="Calibri" panose="020F0502020204030204" pitchFamily="34" charset="0"/>
                          <a:cs typeface="Calibri" panose="020F0502020204030204" pitchFamily="34" charset="0"/>
                        </a:rPr>
                        <a:t>excreted</a:t>
                      </a:r>
                      <a:r>
                        <a:rPr sz="1600" spc="-4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in </a:t>
                      </a:r>
                      <a:r>
                        <a:rPr sz="1600" spc="-10" dirty="0">
                          <a:latin typeface="Calibri" panose="020F0502020204030204" pitchFamily="34" charset="0"/>
                          <a:cs typeface="Calibri" panose="020F0502020204030204" pitchFamily="34" charset="0"/>
                        </a:rPr>
                        <a:t>urine.</a:t>
                      </a:r>
                      <a:endParaRPr sz="1600" dirty="0">
                        <a:latin typeface="Calibri" panose="020F0502020204030204" pitchFamily="34" charset="0"/>
                        <a:cs typeface="Calibri" panose="020F0502020204030204" pitchFamily="34" charset="0"/>
                      </a:endParaRPr>
                    </a:p>
                    <a:p>
                      <a:pPr marL="91440">
                        <a:lnSpc>
                          <a:spcPts val="1875"/>
                        </a:lnSpc>
                      </a:pPr>
                      <a:r>
                        <a:rPr sz="1600" spc="-10" dirty="0">
                          <a:latin typeface="Calibri" panose="020F0502020204030204" pitchFamily="34" charset="0"/>
                          <a:cs typeface="Calibri" panose="020F0502020204030204" pitchFamily="34" charset="0"/>
                        </a:rPr>
                        <a:t>1-</a:t>
                      </a:r>
                      <a:r>
                        <a:rPr sz="1600" spc="-25" dirty="0">
                          <a:latin typeface="Calibri" panose="020F0502020204030204" pitchFamily="34" charset="0"/>
                          <a:cs typeface="Calibri" panose="020F0502020204030204" pitchFamily="34" charset="0"/>
                        </a:rPr>
                        <a:t>2%</a:t>
                      </a:r>
                      <a:endParaRPr sz="1600" dirty="0">
                        <a:latin typeface="Calibri" panose="020F0502020204030204" pitchFamily="34" charset="0"/>
                        <a:cs typeface="Calibri" panose="020F0502020204030204" pitchFamily="34" charset="0"/>
                      </a:endParaRPr>
                    </a:p>
                    <a:p>
                      <a:pPr marL="91440" marR="386080">
                        <a:lnSpc>
                          <a:spcPct val="100000"/>
                        </a:lnSpc>
                      </a:pPr>
                      <a:r>
                        <a:rPr sz="1600" dirty="0">
                          <a:latin typeface="Calibri" panose="020F0502020204030204" pitchFamily="34" charset="0"/>
                          <a:cs typeface="Calibri" panose="020F0502020204030204" pitchFamily="34" charset="0"/>
                        </a:rPr>
                        <a:t>60%</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women immune </a:t>
                      </a:r>
                      <a:r>
                        <a:rPr sz="1600" dirty="0">
                          <a:latin typeface="Calibri" panose="020F0502020204030204" pitchFamily="34" charset="0"/>
                          <a:cs typeface="Calibri" panose="020F0502020204030204" pitchFamily="34" charset="0"/>
                        </a:rPr>
                        <a:t>40%</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infect</a:t>
                      </a:r>
                      <a:endParaRPr sz="1600" dirty="0">
                        <a:latin typeface="Calibri" panose="020F0502020204030204" pitchFamily="34" charset="0"/>
                        <a:cs typeface="Calibri" panose="020F0502020204030204" pitchFamily="34" charset="0"/>
                      </a:endParaRPr>
                    </a:p>
                    <a:p>
                      <a:pPr marL="91440">
                        <a:lnSpc>
                          <a:spcPct val="100000"/>
                        </a:lnSpc>
                        <a:spcBef>
                          <a:spcPts val="5"/>
                        </a:spcBef>
                      </a:pPr>
                      <a:r>
                        <a:rPr sz="1600" dirty="0">
                          <a:latin typeface="Calibri" panose="020F0502020204030204" pitchFamily="34" charset="0"/>
                          <a:cs typeface="Calibri" panose="020F0502020204030204" pitchFamily="34" charset="0"/>
                        </a:rPr>
                        <a:t>30%</a:t>
                      </a:r>
                      <a:r>
                        <a:rPr sz="1600" spc="-3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will</a:t>
                      </a:r>
                      <a:endParaRPr sz="1600" dirty="0">
                        <a:latin typeface="Calibri" panose="020F0502020204030204" pitchFamily="34" charset="0"/>
                        <a:cs typeface="Calibri" panose="020F0502020204030204" pitchFamily="34" charset="0"/>
                      </a:endParaRPr>
                    </a:p>
                    <a:p>
                      <a:pPr marL="91440">
                        <a:lnSpc>
                          <a:spcPct val="100000"/>
                        </a:lnSpc>
                      </a:pPr>
                      <a:r>
                        <a:rPr sz="1600" dirty="0">
                          <a:latin typeface="Calibri" panose="020F0502020204030204" pitchFamily="34" charset="0"/>
                          <a:cs typeface="Calibri" panose="020F0502020204030204" pitchFamily="34" charset="0"/>
                        </a:rPr>
                        <a:t>transmit</a:t>
                      </a:r>
                      <a:r>
                        <a:rPr sz="1600" spc="-4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virus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305"/>
                        </a:spcBef>
                      </a:pPr>
                      <a:r>
                        <a:rPr sz="1600" spc="-10" dirty="0">
                          <a:latin typeface="Calibri" panose="020F0502020204030204" pitchFamily="34" charset="0"/>
                          <a:cs typeface="Calibri" panose="020F0502020204030204" pitchFamily="34" charset="0"/>
                        </a:rPr>
                        <a:t>Asymptomati</a:t>
                      </a:r>
                      <a:endParaRPr sz="1600" dirty="0">
                        <a:latin typeface="Calibri" panose="020F0502020204030204" pitchFamily="34" charset="0"/>
                        <a:cs typeface="Calibri" panose="020F0502020204030204" pitchFamily="34" charset="0"/>
                      </a:endParaRPr>
                    </a:p>
                    <a:p>
                      <a:pPr marL="92710">
                        <a:lnSpc>
                          <a:spcPct val="100000"/>
                        </a:lnSpc>
                      </a:pPr>
                      <a:r>
                        <a:rPr sz="1600" dirty="0">
                          <a:latin typeface="Calibri" panose="020F0502020204030204" pitchFamily="34" charset="0"/>
                          <a:cs typeface="Calibri" panose="020F0502020204030204" pitchFamily="34" charset="0"/>
                        </a:rPr>
                        <a:t>Flu</a:t>
                      </a:r>
                      <a:r>
                        <a:rPr sz="1600" spc="-1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like</a:t>
                      </a:r>
                      <a:r>
                        <a:rPr sz="1600" spc="-5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symptoms</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2710" marR="157480">
                        <a:lnSpc>
                          <a:spcPct val="100000"/>
                        </a:lnSpc>
                      </a:pPr>
                      <a:r>
                        <a:rPr sz="1600" dirty="0">
                          <a:latin typeface="Calibri" panose="020F0502020204030204" pitchFamily="34" charset="0"/>
                          <a:cs typeface="Calibri" panose="020F0502020204030204" pitchFamily="34" charset="0"/>
                        </a:rPr>
                        <a:t>Infected</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infants neurological demage,blindness,d eafness, developmental delay, spleenomagaly, hepatomegaly, anemia, thrombocytopenia, jaundice,rash</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305"/>
                        </a:spcBef>
                      </a:pPr>
                      <a:r>
                        <a:rPr sz="1600" spc="-25" dirty="0">
                          <a:latin typeface="Calibri" panose="020F0502020204030204" pitchFamily="34" charset="0"/>
                          <a:cs typeface="Calibri" panose="020F0502020204030204" pitchFamily="34" charset="0"/>
                        </a:rPr>
                        <a:t>IgG</a:t>
                      </a:r>
                      <a:endParaRPr sz="1600" dirty="0">
                        <a:latin typeface="Calibri" panose="020F0502020204030204" pitchFamily="34" charset="0"/>
                        <a:cs typeface="Calibri" panose="020F0502020204030204" pitchFamily="34" charset="0"/>
                      </a:endParaRPr>
                    </a:p>
                    <a:p>
                      <a:pPr marL="92710">
                        <a:lnSpc>
                          <a:spcPct val="100000"/>
                        </a:lnSpc>
                      </a:pPr>
                      <a:r>
                        <a:rPr sz="1600" spc="-25" dirty="0">
                          <a:latin typeface="Calibri" panose="020F0502020204030204" pitchFamily="34" charset="0"/>
                          <a:cs typeface="Calibri" panose="020F0502020204030204" pitchFamily="34" charset="0"/>
                        </a:rPr>
                        <a:t>IgM</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a:lnSpc>
                          <a:spcPct val="100000"/>
                        </a:lnSpc>
                        <a:spcBef>
                          <a:spcPts val="305"/>
                        </a:spcBef>
                      </a:pPr>
                      <a:r>
                        <a:rPr sz="1600" spc="-20" dirty="0">
                          <a:latin typeface="Calibri" panose="020F0502020204030204" pitchFamily="34" charset="0"/>
                          <a:cs typeface="Calibri" panose="020F0502020204030204" pitchFamily="34" charset="0"/>
                        </a:rPr>
                        <a:t>IUGR</a:t>
                      </a:r>
                      <a:endParaRPr sz="1600" dirty="0">
                        <a:latin typeface="Calibri" panose="020F0502020204030204" pitchFamily="34" charset="0"/>
                        <a:cs typeface="Calibri" panose="020F0502020204030204" pitchFamily="34" charset="0"/>
                      </a:endParaRPr>
                    </a:p>
                    <a:p>
                      <a:pPr marL="93345" marR="154940">
                        <a:lnSpc>
                          <a:spcPct val="100000"/>
                        </a:lnSpc>
                      </a:pPr>
                      <a:r>
                        <a:rPr sz="1600" spc="-10" dirty="0">
                          <a:latin typeface="Calibri" panose="020F0502020204030204" pitchFamily="34" charset="0"/>
                          <a:cs typeface="Calibri" panose="020F0502020204030204" pitchFamily="34" charset="0"/>
                        </a:rPr>
                        <a:t>Microcephaly </a:t>
                      </a:r>
                      <a:r>
                        <a:rPr sz="1600" spc="-20" dirty="0">
                          <a:latin typeface="Calibri" panose="020F0502020204030204" pitchFamily="34" charset="0"/>
                          <a:cs typeface="Calibri" panose="020F0502020204030204" pitchFamily="34" charset="0"/>
                        </a:rPr>
                        <a:t>Ventriculomegaly </a:t>
                      </a:r>
                      <a:r>
                        <a:rPr sz="1600" spc="-10" dirty="0">
                          <a:latin typeface="Calibri" panose="020F0502020204030204" pitchFamily="34" charset="0"/>
                          <a:cs typeface="Calibri" panose="020F0502020204030204" pitchFamily="34" charset="0"/>
                        </a:rPr>
                        <a:t>intracerebral calcifications Hydrops</a:t>
                      </a:r>
                      <a:endParaRPr sz="1600" dirty="0">
                        <a:latin typeface="Calibri" panose="020F0502020204030204" pitchFamily="34" charset="0"/>
                        <a:cs typeface="Calibri" panose="020F0502020204030204" pitchFamily="34" charset="0"/>
                      </a:endParaRPr>
                    </a:p>
                    <a:p>
                      <a:pPr marL="93345">
                        <a:lnSpc>
                          <a:spcPct val="100000"/>
                        </a:lnSpc>
                        <a:spcBef>
                          <a:spcPts val="5"/>
                        </a:spcBef>
                      </a:pPr>
                      <a:r>
                        <a:rPr sz="1600" spc="-10" dirty="0">
                          <a:latin typeface="Calibri" panose="020F0502020204030204" pitchFamily="34" charset="0"/>
                          <a:cs typeface="Calibri" panose="020F0502020204030204" pitchFamily="34" charset="0"/>
                        </a:rPr>
                        <a:t>ascites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980">
                        <a:lnSpc>
                          <a:spcPct val="100000"/>
                        </a:lnSpc>
                        <a:spcBef>
                          <a:spcPts val="305"/>
                        </a:spcBef>
                      </a:pPr>
                      <a:r>
                        <a:rPr sz="1600" spc="-10" dirty="0">
                          <a:latin typeface="Calibri" panose="020F0502020204030204" pitchFamily="34" charset="0"/>
                          <a:cs typeface="Calibri" panose="020F0502020204030204" pitchFamily="34" charset="0"/>
                        </a:rPr>
                        <a:t>offer</a:t>
                      </a:r>
                      <a:r>
                        <a:rPr sz="1600" spc="-5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TOP</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1018540">
              <a:lnSpc>
                <a:spcPct val="100000"/>
              </a:lnSpc>
              <a:spcBef>
                <a:spcPts val="95"/>
              </a:spcBef>
            </a:pPr>
            <a:r>
              <a:rPr spc="-20" dirty="0"/>
              <a:t>CytomegaloVirus(CMV)</a:t>
            </a:r>
          </a:p>
        </p:txBody>
      </p:sp>
      <p:pic>
        <p:nvPicPr>
          <p:cNvPr id="4" name="object 4"/>
          <p:cNvPicPr/>
          <p:nvPr/>
        </p:nvPicPr>
        <p:blipFill>
          <a:blip r:embed="rId2" cstate="print"/>
          <a:stretch>
            <a:fillRect/>
          </a:stretch>
        </p:blipFill>
        <p:spPr>
          <a:xfrm>
            <a:off x="5486400" y="4952999"/>
            <a:ext cx="3429000" cy="1905000"/>
          </a:xfrm>
          <a:prstGeom prst="rect">
            <a:avLst/>
          </a:prstGeom>
        </p:spPr>
      </p:pic>
      <p:sp>
        <p:nvSpPr>
          <p:cNvPr id="5" name="TextBox 4">
            <a:extLst>
              <a:ext uri="{FF2B5EF4-FFF2-40B4-BE49-F238E27FC236}">
                <a16:creationId xmlns:a16="http://schemas.microsoft.com/office/drawing/2014/main" id="{7AFAE30E-956D-3ABE-2C1D-0A85B412F4C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853344239"/>
              </p:ext>
            </p:extLst>
          </p:nvPr>
        </p:nvGraphicFramePr>
        <p:xfrm>
          <a:off x="222250" y="1814448"/>
          <a:ext cx="8761095" cy="5036820"/>
        </p:xfrm>
        <a:graphic>
          <a:graphicData uri="http://schemas.openxmlformats.org/drawingml/2006/table">
            <a:tbl>
              <a:tblPr firstRow="1" bandRow="1">
                <a:tableStyleId>{2D5ABB26-0587-4C30-8999-92F81FD0307C}</a:tableStyleId>
              </a:tblPr>
              <a:tblGrid>
                <a:gridCol w="1312545">
                  <a:extLst>
                    <a:ext uri="{9D8B030D-6E8A-4147-A177-3AD203B41FA5}">
                      <a16:colId xmlns:a16="http://schemas.microsoft.com/office/drawing/2014/main" val="20000"/>
                    </a:ext>
                  </a:extLst>
                </a:gridCol>
                <a:gridCol w="1608455">
                  <a:extLst>
                    <a:ext uri="{9D8B030D-6E8A-4147-A177-3AD203B41FA5}">
                      <a16:colId xmlns:a16="http://schemas.microsoft.com/office/drawing/2014/main" val="20001"/>
                    </a:ext>
                  </a:extLst>
                </a:gridCol>
                <a:gridCol w="1635760">
                  <a:extLst>
                    <a:ext uri="{9D8B030D-6E8A-4147-A177-3AD203B41FA5}">
                      <a16:colId xmlns:a16="http://schemas.microsoft.com/office/drawing/2014/main" val="20002"/>
                    </a:ext>
                  </a:extLst>
                </a:gridCol>
                <a:gridCol w="1081405">
                  <a:extLst>
                    <a:ext uri="{9D8B030D-6E8A-4147-A177-3AD203B41FA5}">
                      <a16:colId xmlns:a16="http://schemas.microsoft.com/office/drawing/2014/main" val="20003"/>
                    </a:ext>
                  </a:extLst>
                </a:gridCol>
                <a:gridCol w="1663065">
                  <a:extLst>
                    <a:ext uri="{9D8B030D-6E8A-4147-A177-3AD203B41FA5}">
                      <a16:colId xmlns:a16="http://schemas.microsoft.com/office/drawing/2014/main" val="20004"/>
                    </a:ext>
                  </a:extLst>
                </a:gridCol>
                <a:gridCol w="1459865">
                  <a:extLst>
                    <a:ext uri="{9D8B030D-6E8A-4147-A177-3AD203B41FA5}">
                      <a16:colId xmlns:a16="http://schemas.microsoft.com/office/drawing/2014/main" val="20005"/>
                    </a:ext>
                  </a:extLst>
                </a:gridCol>
              </a:tblGrid>
              <a:tr h="1309370">
                <a:tc>
                  <a:txBody>
                    <a:bodyPr/>
                    <a:lstStyle/>
                    <a:p>
                      <a:pPr>
                        <a:lnSpc>
                          <a:spcPct val="100000"/>
                        </a:lnSpc>
                      </a:pPr>
                      <a:endParaRPr sz="1600" dirty="0">
                        <a:latin typeface="Calibri" panose="020F0502020204030204" pitchFamily="34" charset="0"/>
                        <a:cs typeface="Calibri" panose="020F0502020204030204" pitchFamily="34" charset="0"/>
                      </a:endParaRPr>
                    </a:p>
                    <a:p>
                      <a:pPr>
                        <a:lnSpc>
                          <a:spcPct val="100000"/>
                        </a:lnSpc>
                        <a:spcBef>
                          <a:spcPts val="465"/>
                        </a:spcBef>
                      </a:pPr>
                      <a:endParaRPr sz="1600" dirty="0">
                        <a:latin typeface="Calibri" panose="020F0502020204030204" pitchFamily="34" charset="0"/>
                        <a:cs typeface="Calibri" panose="020F0502020204030204" pitchFamily="34" charset="0"/>
                      </a:endParaRPr>
                    </a:p>
                    <a:p>
                      <a:pPr marL="90805">
                        <a:lnSpc>
                          <a:spcPct val="100000"/>
                        </a:lnSpc>
                      </a:pPr>
                      <a:r>
                        <a:rPr sz="1600" b="1" spc="-10" dirty="0">
                          <a:solidFill>
                            <a:srgbClr val="FFFFFF"/>
                          </a:solidFill>
                          <a:latin typeface="Calibri" panose="020F0502020204030204" pitchFamily="34" charset="0"/>
                          <a:cs typeface="Calibri" panose="020F0502020204030204" pitchFamily="34" charset="0"/>
                        </a:rPr>
                        <a:t>Causative</a:t>
                      </a:r>
                      <a:endParaRPr sz="1600" dirty="0">
                        <a:latin typeface="Calibri" panose="020F0502020204030204" pitchFamily="34" charset="0"/>
                        <a:cs typeface="Calibri" panose="020F0502020204030204" pitchFamily="34" charset="0"/>
                      </a:endParaRPr>
                    </a:p>
                    <a:p>
                      <a:pPr marL="90805">
                        <a:lnSpc>
                          <a:spcPct val="100000"/>
                        </a:lnSpc>
                      </a:pPr>
                      <a:r>
                        <a:rPr sz="1600" b="1" spc="-10" dirty="0">
                          <a:solidFill>
                            <a:srgbClr val="FFFFFF"/>
                          </a:solidFill>
                          <a:latin typeface="Calibri" panose="020F0502020204030204" pitchFamily="34" charset="0"/>
                          <a:cs typeface="Calibri" panose="020F0502020204030204" pitchFamily="34" charset="0"/>
                        </a:rPr>
                        <a:t>agent</a:t>
                      </a:r>
                      <a:endParaRPr sz="1600" dirty="0">
                        <a:latin typeface="Calibri" panose="020F0502020204030204" pitchFamily="34" charset="0"/>
                        <a:cs typeface="Calibri" panose="020F0502020204030204" pitchFamily="34" charset="0"/>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marR="27813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Incidence </a:t>
                      </a:r>
                      <a:r>
                        <a:rPr sz="1800" b="1" dirty="0">
                          <a:solidFill>
                            <a:srgbClr val="FFFFFF"/>
                          </a:solidFill>
                          <a:latin typeface="Calibri" panose="020F0502020204030204" pitchFamily="34" charset="0"/>
                          <a:cs typeface="Calibri" panose="020F0502020204030204" pitchFamily="34" charset="0"/>
                        </a:rPr>
                        <a:t>Mode</a:t>
                      </a:r>
                      <a:r>
                        <a:rPr sz="1800" b="1" spc="-40"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20" dirty="0">
                          <a:solidFill>
                            <a:srgbClr val="FFFFFF"/>
                          </a:solidFill>
                          <a:latin typeface="Calibri" panose="020F0502020204030204" pitchFamily="34" charset="0"/>
                          <a:cs typeface="Calibri" panose="020F0502020204030204" pitchFamily="34" charset="0"/>
                        </a:rPr>
                        <a:t>transmission</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Clinical</a:t>
                      </a:r>
                      <a:endParaRPr sz="1800" dirty="0">
                        <a:latin typeface="Calibri" panose="020F0502020204030204" pitchFamily="34" charset="0"/>
                        <a:cs typeface="Calibri" panose="020F0502020204030204" pitchFamily="34" charset="0"/>
                      </a:endParaRPr>
                    </a:p>
                    <a:p>
                      <a:pPr marL="92075">
                        <a:lnSpc>
                          <a:spcPct val="100000"/>
                        </a:lnSpc>
                      </a:pPr>
                      <a:r>
                        <a:rPr sz="1800" b="1" spc="-10" dirty="0">
                          <a:solidFill>
                            <a:srgbClr val="FFFFFF"/>
                          </a:solidFill>
                          <a:latin typeface="Calibri" panose="020F0502020204030204" pitchFamily="34" charset="0"/>
                          <a:cs typeface="Calibri" panose="020F0502020204030204" pitchFamily="34" charset="0"/>
                        </a:rPr>
                        <a:t>features</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Diagnosi</a:t>
                      </a:r>
                      <a:endParaRPr sz="1800">
                        <a:latin typeface="Calibri" panose="020F0502020204030204" pitchFamily="34" charset="0"/>
                        <a:cs typeface="Calibri" panose="020F0502020204030204" pitchFamily="34" charset="0"/>
                      </a:endParaRPr>
                    </a:p>
                    <a:p>
                      <a:pPr marL="93345">
                        <a:lnSpc>
                          <a:spcPct val="100000"/>
                        </a:lnSpc>
                      </a:pPr>
                      <a:r>
                        <a:rPr sz="1800" b="1" spc="-50" dirty="0">
                          <a:solidFill>
                            <a:srgbClr val="FFFFFF"/>
                          </a:solidFill>
                          <a:latin typeface="Calibri" panose="020F0502020204030204" pitchFamily="34" charset="0"/>
                          <a:cs typeface="Calibri" panose="020F0502020204030204" pitchFamily="34" charset="0"/>
                        </a:rPr>
                        <a:t>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complications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727450">
                <a:tc>
                  <a:txBody>
                    <a:bodyPr/>
                    <a:lstStyle/>
                    <a:p>
                      <a:pPr>
                        <a:lnSpc>
                          <a:spcPct val="100000"/>
                        </a:lnSpc>
                        <a:spcBef>
                          <a:spcPts val="385"/>
                        </a:spcBef>
                      </a:pPr>
                      <a:endParaRPr sz="1600">
                        <a:latin typeface="Calibri" panose="020F0502020204030204" pitchFamily="34" charset="0"/>
                        <a:cs typeface="Calibri" panose="020F0502020204030204" pitchFamily="34" charset="0"/>
                      </a:endParaRPr>
                    </a:p>
                    <a:p>
                      <a:pPr marL="90805" marR="264160">
                        <a:lnSpc>
                          <a:spcPct val="100000"/>
                        </a:lnSpc>
                      </a:pPr>
                      <a:r>
                        <a:rPr sz="1600" spc="-10" dirty="0">
                          <a:latin typeface="Calibri" panose="020F0502020204030204" pitchFamily="34" charset="0"/>
                          <a:cs typeface="Calibri" panose="020F0502020204030204" pitchFamily="34" charset="0"/>
                        </a:rPr>
                        <a:t>varicella </a:t>
                      </a:r>
                      <a:r>
                        <a:rPr sz="1600" dirty="0">
                          <a:latin typeface="Calibri" panose="020F0502020204030204" pitchFamily="34" charset="0"/>
                          <a:cs typeface="Calibri" panose="020F0502020204030204" pitchFamily="34" charset="0"/>
                        </a:rPr>
                        <a:t>zoster</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virus (VZV)</a:t>
                      </a:r>
                      <a:endParaRPr sz="1600">
                        <a:latin typeface="Calibri" panose="020F0502020204030204" pitchFamily="34" charset="0"/>
                        <a:cs typeface="Calibri" panose="020F0502020204030204" pitchFamily="34" charset="0"/>
                      </a:endParaRPr>
                    </a:p>
                  </a:txBody>
                  <a:tcPr marL="0" marR="0" marT="4889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algn="just">
                        <a:lnSpc>
                          <a:spcPct val="100000"/>
                        </a:lnSpc>
                        <a:spcBef>
                          <a:spcPts val="305"/>
                        </a:spcBef>
                      </a:pPr>
                      <a:r>
                        <a:rPr sz="1600" dirty="0">
                          <a:latin typeface="Calibri" panose="020F0502020204030204" pitchFamily="34" charset="0"/>
                          <a:cs typeface="Calibri" panose="020F0502020204030204" pitchFamily="34" charset="0"/>
                        </a:rPr>
                        <a:t>1</a:t>
                      </a:r>
                      <a:r>
                        <a:rPr sz="1600" spc="-1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in</a:t>
                      </a:r>
                      <a:r>
                        <a:rPr sz="1600" spc="-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200</a:t>
                      </a:r>
                      <a:r>
                        <a:rPr sz="1600" spc="-5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women</a:t>
                      </a:r>
                      <a:endParaRPr sz="1600">
                        <a:latin typeface="Calibri" panose="020F0502020204030204" pitchFamily="34" charset="0"/>
                        <a:cs typeface="Calibri" panose="020F0502020204030204" pitchFamily="34" charset="0"/>
                      </a:endParaRPr>
                    </a:p>
                    <a:p>
                      <a:pPr>
                        <a:lnSpc>
                          <a:spcPct val="100000"/>
                        </a:lnSpc>
                        <a:spcBef>
                          <a:spcPts val="85"/>
                        </a:spcBef>
                      </a:pPr>
                      <a:endParaRPr sz="1600">
                        <a:latin typeface="Calibri" panose="020F0502020204030204" pitchFamily="34" charset="0"/>
                        <a:cs typeface="Calibri" panose="020F0502020204030204" pitchFamily="34" charset="0"/>
                      </a:endParaRPr>
                    </a:p>
                    <a:p>
                      <a:pPr marL="92075" marR="260350" algn="just">
                        <a:lnSpc>
                          <a:spcPct val="100000"/>
                        </a:lnSpc>
                      </a:pPr>
                      <a:r>
                        <a:rPr sz="1600" dirty="0">
                          <a:latin typeface="Calibri" panose="020F0502020204030204" pitchFamily="34" charset="0"/>
                          <a:cs typeface="Calibri" panose="020F0502020204030204" pitchFamily="34" charset="0"/>
                        </a:rPr>
                        <a:t>Droplet</a:t>
                      </a:r>
                      <a:r>
                        <a:rPr sz="1600" spc="-4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spread </a:t>
                      </a:r>
                      <a:r>
                        <a:rPr sz="1600" dirty="0">
                          <a:latin typeface="Calibri" panose="020F0502020204030204" pitchFamily="34" charset="0"/>
                          <a:cs typeface="Calibri" panose="020F0502020204030204" pitchFamily="34" charset="0"/>
                        </a:rPr>
                        <a:t>Direct</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personel contact.</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81280">
                        <a:lnSpc>
                          <a:spcPct val="100000"/>
                        </a:lnSpc>
                        <a:spcBef>
                          <a:spcPts val="305"/>
                        </a:spcBef>
                      </a:pPr>
                      <a:r>
                        <a:rPr sz="1600" dirty="0">
                          <a:latin typeface="Calibri" panose="020F0502020204030204" pitchFamily="34" charset="0"/>
                          <a:cs typeface="Calibri" panose="020F0502020204030204" pitchFamily="34" charset="0"/>
                        </a:rPr>
                        <a:t>Itchy</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blisters Non-immune pneumonia 10%,hepatitis,enc ephalits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a:lnSpc>
                          <a:spcPct val="100000"/>
                        </a:lnSpc>
                        <a:spcBef>
                          <a:spcPts val="305"/>
                        </a:spcBef>
                      </a:pPr>
                      <a:r>
                        <a:rPr sz="1600" spc="-10" dirty="0">
                          <a:latin typeface="Calibri" panose="020F0502020204030204" pitchFamily="34" charset="0"/>
                          <a:cs typeface="Calibri" panose="020F0502020204030204" pitchFamily="34" charset="0"/>
                        </a:rPr>
                        <a:t>Clinical</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3345">
                        <a:lnSpc>
                          <a:spcPct val="100000"/>
                        </a:lnSpc>
                      </a:pPr>
                      <a:r>
                        <a:rPr sz="1600" spc="-25" dirty="0">
                          <a:latin typeface="Calibri" panose="020F0502020204030204" pitchFamily="34" charset="0"/>
                          <a:cs typeface="Calibri" panose="020F0502020204030204" pitchFamily="34" charset="0"/>
                        </a:rPr>
                        <a:t>IgG</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marR="171450">
                        <a:lnSpc>
                          <a:spcPct val="100000"/>
                        </a:lnSpc>
                        <a:spcBef>
                          <a:spcPts val="305"/>
                        </a:spcBef>
                      </a:pPr>
                      <a:r>
                        <a:rPr sz="1600" dirty="0">
                          <a:latin typeface="Calibri" panose="020F0502020204030204" pitchFamily="34" charset="0"/>
                          <a:cs typeface="Calibri" panose="020F0502020204030204" pitchFamily="34" charset="0"/>
                        </a:rPr>
                        <a:t>maternal</a:t>
                      </a:r>
                      <a:r>
                        <a:rPr sz="1600" spc="-65"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risks </a:t>
                      </a:r>
                      <a:r>
                        <a:rPr sz="1600" spc="-10" dirty="0">
                          <a:latin typeface="Calibri" panose="020F0502020204030204" pitchFamily="34" charset="0"/>
                          <a:cs typeface="Calibri" panose="020F0502020204030204" pitchFamily="34" charset="0"/>
                        </a:rPr>
                        <a:t>bleeding, thrombocytopeni </a:t>
                      </a:r>
                      <a:r>
                        <a:rPr sz="1600" dirty="0">
                          <a:latin typeface="Calibri" panose="020F0502020204030204" pitchFamily="34" charset="0"/>
                          <a:cs typeface="Calibri" panose="020F0502020204030204" pitchFamily="34" charset="0"/>
                        </a:rPr>
                        <a:t>a,</a:t>
                      </a:r>
                      <a:r>
                        <a:rPr sz="1600" spc="-2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,DIC,</a:t>
                      </a:r>
                      <a:endParaRPr sz="1600" dirty="0">
                        <a:latin typeface="Calibri" panose="020F0502020204030204" pitchFamily="34" charset="0"/>
                        <a:cs typeface="Calibri" panose="020F0502020204030204" pitchFamily="34" charset="0"/>
                      </a:endParaRPr>
                    </a:p>
                    <a:p>
                      <a:pPr marL="93345">
                        <a:lnSpc>
                          <a:spcPct val="100000"/>
                        </a:lnSpc>
                        <a:spcBef>
                          <a:spcPts val="5"/>
                        </a:spcBef>
                      </a:pPr>
                      <a:r>
                        <a:rPr sz="1600" dirty="0">
                          <a:latin typeface="Calibri" panose="020F0502020204030204" pitchFamily="34" charset="0"/>
                          <a:cs typeface="Calibri" panose="020F0502020204030204" pitchFamily="34" charset="0"/>
                        </a:rPr>
                        <a:t>coagulopathy</a:t>
                      </a:r>
                      <a:r>
                        <a:rPr sz="1600" spc="-9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and</a:t>
                      </a:r>
                      <a:endParaRPr sz="1600" dirty="0">
                        <a:latin typeface="Calibri" panose="020F0502020204030204" pitchFamily="34" charset="0"/>
                        <a:cs typeface="Calibri" panose="020F0502020204030204" pitchFamily="34" charset="0"/>
                      </a:endParaRPr>
                    </a:p>
                    <a:p>
                      <a:pPr marL="93345">
                        <a:lnSpc>
                          <a:spcPct val="100000"/>
                        </a:lnSpc>
                      </a:pPr>
                      <a:r>
                        <a:rPr sz="1600" spc="-10" dirty="0">
                          <a:latin typeface="Calibri" panose="020F0502020204030204" pitchFamily="34" charset="0"/>
                          <a:cs typeface="Calibri" panose="020F0502020204030204" pitchFamily="34" charset="0"/>
                        </a:rPr>
                        <a:t>hepatitis</a:t>
                      </a:r>
                      <a:endParaRPr sz="1600" dirty="0">
                        <a:latin typeface="Calibri" panose="020F0502020204030204" pitchFamily="34" charset="0"/>
                        <a:cs typeface="Calibri" panose="020F0502020204030204" pitchFamily="34" charset="0"/>
                      </a:endParaRPr>
                    </a:p>
                    <a:p>
                      <a:pPr>
                        <a:lnSpc>
                          <a:spcPct val="100000"/>
                        </a:lnSpc>
                        <a:spcBef>
                          <a:spcPts val="80"/>
                        </a:spcBef>
                      </a:pPr>
                      <a:endParaRPr sz="1600" dirty="0">
                        <a:latin typeface="Calibri" panose="020F0502020204030204" pitchFamily="34" charset="0"/>
                        <a:cs typeface="Calibri" panose="020F0502020204030204" pitchFamily="34" charset="0"/>
                      </a:endParaRPr>
                    </a:p>
                    <a:p>
                      <a:pPr marL="93345" marR="184150">
                        <a:lnSpc>
                          <a:spcPct val="100000"/>
                        </a:lnSpc>
                      </a:pPr>
                      <a:r>
                        <a:rPr sz="1600" dirty="0">
                          <a:latin typeface="Calibri" panose="020F0502020204030204" pitchFamily="34" charset="0"/>
                          <a:cs typeface="Calibri" panose="020F0502020204030204" pitchFamily="34" charset="0"/>
                        </a:rPr>
                        <a:t>Delivery</a:t>
                      </a:r>
                      <a:r>
                        <a:rPr sz="1600" spc="-3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during </a:t>
                      </a:r>
                      <a:r>
                        <a:rPr sz="1600" dirty="0">
                          <a:latin typeface="Calibri" panose="020F0502020204030204" pitchFamily="34" charset="0"/>
                          <a:cs typeface="Calibri" panose="020F0502020204030204" pitchFamily="34" charset="0"/>
                        </a:rPr>
                        <a:t>the</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viremic </a:t>
                      </a:r>
                      <a:r>
                        <a:rPr sz="1600" dirty="0">
                          <a:latin typeface="Calibri" panose="020F0502020204030204" pitchFamily="34" charset="0"/>
                          <a:cs typeface="Calibri" panose="020F0502020204030204" pitchFamily="34" charset="0"/>
                        </a:rPr>
                        <a:t>period</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extremely hazardous.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980" marR="262890">
                        <a:lnSpc>
                          <a:spcPct val="100000"/>
                        </a:lnSpc>
                        <a:spcBef>
                          <a:spcPts val="305"/>
                        </a:spcBef>
                      </a:pPr>
                      <a:r>
                        <a:rPr sz="1600" dirty="0">
                          <a:solidFill>
                            <a:srgbClr val="0D0D0D"/>
                          </a:solidFill>
                          <a:latin typeface="Calibri" panose="020F0502020204030204" pitchFamily="34" charset="0"/>
                          <a:cs typeface="Calibri" panose="020F0502020204030204" pitchFamily="34" charset="0"/>
                        </a:rPr>
                        <a:t>(VZIG)</a:t>
                      </a:r>
                      <a:r>
                        <a:rPr sz="1600" spc="5" dirty="0">
                          <a:solidFill>
                            <a:srgbClr val="0D0D0D"/>
                          </a:solidFill>
                          <a:latin typeface="Calibri" panose="020F0502020204030204" pitchFamily="34" charset="0"/>
                          <a:cs typeface="Calibri" panose="020F0502020204030204" pitchFamily="34" charset="0"/>
                        </a:rPr>
                        <a:t> </a:t>
                      </a:r>
                      <a:r>
                        <a:rPr sz="1600" dirty="0">
                          <a:solidFill>
                            <a:srgbClr val="0D0D0D"/>
                          </a:solidFill>
                          <a:latin typeface="Calibri" panose="020F0502020204030204" pitchFamily="34" charset="0"/>
                          <a:cs typeface="Calibri" panose="020F0502020204030204" pitchFamily="34" charset="0"/>
                        </a:rPr>
                        <a:t>-</a:t>
                      </a:r>
                      <a:r>
                        <a:rPr sz="1600" spc="-70" dirty="0">
                          <a:solidFill>
                            <a:srgbClr val="0D0D0D"/>
                          </a:solidFill>
                          <a:latin typeface="Calibri" panose="020F0502020204030204" pitchFamily="34" charset="0"/>
                          <a:cs typeface="Calibri" panose="020F0502020204030204" pitchFamily="34" charset="0"/>
                        </a:rPr>
                        <a:t> </a:t>
                      </a:r>
                      <a:r>
                        <a:rPr sz="1600" spc="-25" dirty="0">
                          <a:solidFill>
                            <a:srgbClr val="0D0D0D"/>
                          </a:solidFill>
                          <a:latin typeface="Calibri" panose="020F0502020204030204" pitchFamily="34" charset="0"/>
                          <a:cs typeface="Calibri" panose="020F0502020204030204" pitchFamily="34" charset="0"/>
                        </a:rPr>
                        <a:t>non </a:t>
                      </a:r>
                      <a:r>
                        <a:rPr sz="1600" spc="-10" dirty="0">
                          <a:solidFill>
                            <a:srgbClr val="0D0D0D"/>
                          </a:solidFill>
                          <a:latin typeface="Calibri" panose="020F0502020204030204" pitchFamily="34" charset="0"/>
                          <a:cs typeface="Calibri" panose="020F0502020204030204" pitchFamily="34" charset="0"/>
                        </a:rPr>
                        <a:t>immunized </a:t>
                      </a:r>
                      <a:r>
                        <a:rPr sz="1600" dirty="0">
                          <a:latin typeface="Calibri" panose="020F0502020204030204" pitchFamily="34" charset="0"/>
                          <a:cs typeface="Calibri" panose="020F0502020204030204" pitchFamily="34" charset="0"/>
                        </a:rPr>
                        <a:t>effective</a:t>
                      </a:r>
                      <a:r>
                        <a:rPr sz="1600" spc="-7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10 </a:t>
                      </a:r>
                      <a:r>
                        <a:rPr sz="1600" dirty="0">
                          <a:latin typeface="Calibri" panose="020F0502020204030204" pitchFamily="34" charset="0"/>
                          <a:cs typeface="Calibri" panose="020F0502020204030204" pitchFamily="34" charset="0"/>
                        </a:rPr>
                        <a:t>days</a:t>
                      </a:r>
                      <a:r>
                        <a:rPr sz="1600" spc="-4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after contact</a:t>
                      </a:r>
                      <a:endParaRPr sz="1600" dirty="0">
                        <a:latin typeface="Calibri" panose="020F0502020204030204" pitchFamily="34" charset="0"/>
                        <a:cs typeface="Calibri" panose="020F0502020204030204" pitchFamily="34" charset="0"/>
                      </a:endParaRPr>
                    </a:p>
                    <a:p>
                      <a:pPr marL="93980">
                        <a:lnSpc>
                          <a:spcPct val="100000"/>
                        </a:lnSpc>
                        <a:spcBef>
                          <a:spcPts val="5"/>
                        </a:spcBef>
                      </a:pPr>
                      <a:r>
                        <a:rPr sz="1600" b="1" dirty="0">
                          <a:latin typeface="Calibri" panose="020F0502020204030204" pitchFamily="34" charset="0"/>
                          <a:cs typeface="Calibri" panose="020F0502020204030204" pitchFamily="34" charset="0"/>
                        </a:rPr>
                        <a:t>oral</a:t>
                      </a:r>
                      <a:r>
                        <a:rPr sz="1600" b="1" spc="-30" dirty="0">
                          <a:latin typeface="Calibri" panose="020F0502020204030204" pitchFamily="34" charset="0"/>
                          <a:cs typeface="Calibri" panose="020F0502020204030204" pitchFamily="34" charset="0"/>
                        </a:rPr>
                        <a:t> </a:t>
                      </a:r>
                      <a:r>
                        <a:rPr sz="1600" b="1" spc="-10" dirty="0">
                          <a:latin typeface="Calibri" panose="020F0502020204030204" pitchFamily="34" charset="0"/>
                          <a:cs typeface="Calibri" panose="020F0502020204030204" pitchFamily="34" charset="0"/>
                        </a:rPr>
                        <a:t>acyclovir</a:t>
                      </a:r>
                      <a:endParaRPr sz="1600" dirty="0">
                        <a:latin typeface="Calibri" panose="020F0502020204030204" pitchFamily="34" charset="0"/>
                        <a:cs typeface="Calibri" panose="020F0502020204030204" pitchFamily="34" charset="0"/>
                      </a:endParaRPr>
                    </a:p>
                    <a:p>
                      <a:pPr marL="93980">
                        <a:lnSpc>
                          <a:spcPct val="100000"/>
                        </a:lnSpc>
                      </a:pPr>
                      <a:r>
                        <a:rPr sz="1600" dirty="0">
                          <a:latin typeface="Calibri" panose="020F0502020204030204" pitchFamily="34" charset="0"/>
                          <a:cs typeface="Calibri" panose="020F0502020204030204" pitchFamily="34" charset="0"/>
                        </a:rPr>
                        <a:t>800</a:t>
                      </a:r>
                      <a:r>
                        <a:rPr sz="1600" spc="-2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mg</a:t>
                      </a:r>
                      <a:r>
                        <a:rPr sz="1600" spc="1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a:t>
                      </a:r>
                      <a:r>
                        <a:rPr sz="1600" spc="-50" dirty="0">
                          <a:latin typeface="Calibri" panose="020F0502020204030204" pitchFamily="34" charset="0"/>
                          <a:cs typeface="Calibri" panose="020F0502020204030204" pitchFamily="34" charset="0"/>
                        </a:rPr>
                        <a:t>5</a:t>
                      </a:r>
                      <a:endParaRPr sz="1600" dirty="0">
                        <a:latin typeface="Calibri" panose="020F0502020204030204" pitchFamily="34" charset="0"/>
                        <a:cs typeface="Calibri" panose="020F0502020204030204" pitchFamily="34" charset="0"/>
                      </a:endParaRPr>
                    </a:p>
                    <a:p>
                      <a:pPr marL="93980" marR="120650">
                        <a:lnSpc>
                          <a:spcPct val="100000"/>
                        </a:lnSpc>
                      </a:pPr>
                      <a:r>
                        <a:rPr sz="1600" dirty="0">
                          <a:latin typeface="Calibri" panose="020F0502020204030204" pitchFamily="34" charset="0"/>
                          <a:cs typeface="Calibri" panose="020F0502020204030204" pitchFamily="34" charset="0"/>
                        </a:rPr>
                        <a:t>times</a:t>
                      </a:r>
                      <a:r>
                        <a:rPr sz="1600" spc="-3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for</a:t>
                      </a:r>
                      <a:r>
                        <a:rPr sz="1600" spc="-5"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7 </a:t>
                      </a:r>
                      <a:r>
                        <a:rPr sz="1600" dirty="0">
                          <a:latin typeface="Calibri" panose="020F0502020204030204" pitchFamily="34" charset="0"/>
                          <a:cs typeface="Calibri" panose="020F0502020204030204" pitchFamily="34" charset="0"/>
                        </a:rPr>
                        <a:t>days</a:t>
                      </a:r>
                      <a:r>
                        <a:rPr sz="1600" spc="38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if</a:t>
                      </a:r>
                      <a:r>
                        <a:rPr sz="1600" spc="-1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present </a:t>
                      </a:r>
                      <a:r>
                        <a:rPr sz="1600" dirty="0">
                          <a:latin typeface="Calibri" panose="020F0502020204030204" pitchFamily="34" charset="0"/>
                          <a:cs typeface="Calibri" panose="020F0502020204030204" pitchFamily="34" charset="0"/>
                        </a:rPr>
                        <a:t>within</a:t>
                      </a:r>
                      <a:r>
                        <a:rPr sz="1600" spc="-4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24</a:t>
                      </a:r>
                      <a:r>
                        <a:rPr sz="1600" dirty="0">
                          <a:latin typeface="Calibri" panose="020F0502020204030204" pitchFamily="34" charset="0"/>
                          <a:cs typeface="Calibri" panose="020F0502020204030204" pitchFamily="34" charset="0"/>
                        </a:rPr>
                        <a:t> hours</a:t>
                      </a:r>
                      <a:r>
                        <a:rPr sz="1600" spc="-4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of</a:t>
                      </a:r>
                      <a:r>
                        <a:rPr sz="1600" spc="-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the </a:t>
                      </a:r>
                      <a:r>
                        <a:rPr sz="1600" dirty="0">
                          <a:latin typeface="Calibri" panose="020F0502020204030204" pitchFamily="34" charset="0"/>
                          <a:cs typeface="Calibri" panose="020F0502020204030204" pitchFamily="34" charset="0"/>
                        </a:rPr>
                        <a:t>onset</a:t>
                      </a:r>
                      <a:r>
                        <a:rPr sz="1600" spc="-2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of</a:t>
                      </a:r>
                      <a:r>
                        <a:rPr sz="1600" spc="-3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rash </a:t>
                      </a:r>
                      <a:r>
                        <a:rPr sz="1600" dirty="0">
                          <a:latin typeface="Calibri" panose="020F0502020204030204" pitchFamily="34" charset="0"/>
                          <a:cs typeface="Calibri" panose="020F0502020204030204" pitchFamily="34" charset="0"/>
                        </a:rPr>
                        <a:t>and</a:t>
                      </a:r>
                      <a:r>
                        <a:rPr sz="1600" spc="-2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&gt;20</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weeks gestation.</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668270">
              <a:lnSpc>
                <a:spcPct val="100000"/>
              </a:lnSpc>
              <a:spcBef>
                <a:spcPts val="95"/>
              </a:spcBef>
            </a:pPr>
            <a:r>
              <a:rPr dirty="0"/>
              <a:t>Chicken</a:t>
            </a:r>
            <a:r>
              <a:rPr spc="-145" dirty="0"/>
              <a:t> </a:t>
            </a:r>
            <a:r>
              <a:rPr spc="-25" dirty="0"/>
              <a:t>pox</a:t>
            </a:r>
          </a:p>
        </p:txBody>
      </p:sp>
      <p:pic>
        <p:nvPicPr>
          <p:cNvPr id="4" name="object 4"/>
          <p:cNvPicPr/>
          <p:nvPr/>
        </p:nvPicPr>
        <p:blipFill>
          <a:blip r:embed="rId2" cstate="print"/>
          <a:stretch>
            <a:fillRect/>
          </a:stretch>
        </p:blipFill>
        <p:spPr>
          <a:xfrm>
            <a:off x="228600" y="228600"/>
            <a:ext cx="2999232" cy="1706879"/>
          </a:xfrm>
          <a:prstGeom prst="rect">
            <a:avLst/>
          </a:prstGeom>
        </p:spPr>
      </p:pic>
      <p:sp>
        <p:nvSpPr>
          <p:cNvPr id="5" name="TextBox 4">
            <a:extLst>
              <a:ext uri="{FF2B5EF4-FFF2-40B4-BE49-F238E27FC236}">
                <a16:creationId xmlns:a16="http://schemas.microsoft.com/office/drawing/2014/main" id="{316D73DB-3D55-75FD-E707-082CA6D35F05}"/>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240309342"/>
              </p:ext>
            </p:extLst>
          </p:nvPr>
        </p:nvGraphicFramePr>
        <p:xfrm>
          <a:off x="222250" y="1365250"/>
          <a:ext cx="8763000" cy="4850765"/>
        </p:xfrm>
        <a:graphic>
          <a:graphicData uri="http://schemas.openxmlformats.org/drawingml/2006/table">
            <a:tbl>
              <a:tblPr firstRow="1" bandRow="1">
                <a:tableStyleId>{2D5ABB26-0587-4C30-8999-92F81FD0307C}</a:tableStyleId>
              </a:tblPr>
              <a:tblGrid>
                <a:gridCol w="2921000">
                  <a:extLst>
                    <a:ext uri="{9D8B030D-6E8A-4147-A177-3AD203B41FA5}">
                      <a16:colId xmlns:a16="http://schemas.microsoft.com/office/drawing/2014/main" val="20000"/>
                    </a:ext>
                  </a:extLst>
                </a:gridCol>
                <a:gridCol w="2035810">
                  <a:extLst>
                    <a:ext uri="{9D8B030D-6E8A-4147-A177-3AD203B41FA5}">
                      <a16:colId xmlns:a16="http://schemas.microsoft.com/office/drawing/2014/main" val="20001"/>
                    </a:ext>
                  </a:extLst>
                </a:gridCol>
                <a:gridCol w="3806190">
                  <a:extLst>
                    <a:ext uri="{9D8B030D-6E8A-4147-A177-3AD203B41FA5}">
                      <a16:colId xmlns:a16="http://schemas.microsoft.com/office/drawing/2014/main" val="20002"/>
                    </a:ext>
                  </a:extLst>
                </a:gridCol>
              </a:tblGrid>
              <a:tr h="370205">
                <a:tc>
                  <a:txBody>
                    <a:bodyPr/>
                    <a:lstStyle/>
                    <a:p>
                      <a:pPr marL="90805">
                        <a:lnSpc>
                          <a:spcPct val="100000"/>
                        </a:lnSpc>
                        <a:spcBef>
                          <a:spcPts val="290"/>
                        </a:spcBef>
                      </a:pPr>
                      <a:r>
                        <a:rPr sz="1800" b="1" dirty="0">
                          <a:solidFill>
                            <a:srgbClr val="FFFFFF"/>
                          </a:solidFill>
                          <a:latin typeface="Calibri" panose="020F0502020204030204" pitchFamily="34" charset="0"/>
                          <a:cs typeface="Calibri" panose="020F0502020204030204" pitchFamily="34" charset="0"/>
                        </a:rPr>
                        <a:t>Clinical </a:t>
                      </a:r>
                      <a:r>
                        <a:rPr sz="1800" b="1" spc="-10" dirty="0">
                          <a:solidFill>
                            <a:srgbClr val="FFFFFF"/>
                          </a:solidFill>
                          <a:latin typeface="Calibri" panose="020F0502020204030204" pitchFamily="34" charset="0"/>
                          <a:cs typeface="Calibri" panose="020F0502020204030204" pitchFamily="34" charset="0"/>
                        </a:rPr>
                        <a:t>features</a:t>
                      </a:r>
                      <a:endParaRPr sz="180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incidence</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4480560">
                <a:tc>
                  <a:txBody>
                    <a:bodyPr/>
                    <a:lstStyle/>
                    <a:p>
                      <a:pPr marL="90805" marR="540385">
                        <a:lnSpc>
                          <a:spcPct val="100000"/>
                        </a:lnSpc>
                        <a:spcBef>
                          <a:spcPts val="300"/>
                        </a:spcBef>
                      </a:pPr>
                      <a:r>
                        <a:rPr sz="1600" b="1" dirty="0">
                          <a:latin typeface="Calibri" panose="020F0502020204030204" pitchFamily="34" charset="0"/>
                          <a:cs typeface="Calibri" panose="020F0502020204030204" pitchFamily="34" charset="0"/>
                        </a:rPr>
                        <a:t>Fetal</a:t>
                      </a:r>
                      <a:r>
                        <a:rPr sz="1600" b="1" spc="-40" dirty="0">
                          <a:latin typeface="Calibri" panose="020F0502020204030204" pitchFamily="34" charset="0"/>
                          <a:cs typeface="Calibri" panose="020F0502020204030204" pitchFamily="34" charset="0"/>
                        </a:rPr>
                        <a:t> </a:t>
                      </a:r>
                      <a:r>
                        <a:rPr sz="1600" b="1" dirty="0">
                          <a:latin typeface="Calibri" panose="020F0502020204030204" pitchFamily="34" charset="0"/>
                          <a:cs typeface="Calibri" panose="020F0502020204030204" pitchFamily="34" charset="0"/>
                        </a:rPr>
                        <a:t>varicella</a:t>
                      </a:r>
                      <a:r>
                        <a:rPr sz="1600" b="1" spc="-45" dirty="0">
                          <a:latin typeface="Calibri" panose="020F0502020204030204" pitchFamily="34" charset="0"/>
                          <a:cs typeface="Calibri" panose="020F0502020204030204" pitchFamily="34" charset="0"/>
                        </a:rPr>
                        <a:t> </a:t>
                      </a:r>
                      <a:r>
                        <a:rPr sz="1600" b="1" spc="-10" dirty="0">
                          <a:latin typeface="Calibri" panose="020F0502020204030204" pitchFamily="34" charset="0"/>
                          <a:cs typeface="Calibri" panose="020F0502020204030204" pitchFamily="34" charset="0"/>
                        </a:rPr>
                        <a:t>syndrome </a:t>
                      </a:r>
                      <a:r>
                        <a:rPr sz="1600" dirty="0">
                          <a:latin typeface="Calibri" panose="020F0502020204030204" pitchFamily="34" charset="0"/>
                          <a:cs typeface="Calibri" panose="020F0502020204030204" pitchFamily="34" charset="0"/>
                        </a:rPr>
                        <a:t>skin</a:t>
                      </a:r>
                      <a:r>
                        <a:rPr sz="1600" spc="-3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scarring</a:t>
                      </a:r>
                      <a:r>
                        <a:rPr sz="1600" spc="-3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in</a:t>
                      </a:r>
                      <a:r>
                        <a:rPr sz="1600" spc="-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dermatomal distribution</a:t>
                      </a:r>
                      <a:endParaRPr sz="1600">
                        <a:latin typeface="Calibri" panose="020F0502020204030204" pitchFamily="34" charset="0"/>
                        <a:cs typeface="Calibri" panose="020F0502020204030204" pitchFamily="34" charset="0"/>
                      </a:endParaRPr>
                    </a:p>
                    <a:p>
                      <a:pPr marL="90805" marR="320040" indent="121285">
                        <a:lnSpc>
                          <a:spcPct val="100000"/>
                        </a:lnSpc>
                        <a:spcBef>
                          <a:spcPts val="5"/>
                        </a:spcBef>
                        <a:buChar char="•"/>
                        <a:tabLst>
                          <a:tab pos="212090" algn="l"/>
                        </a:tabLst>
                      </a:pPr>
                      <a:r>
                        <a:rPr sz="1600" dirty="0">
                          <a:latin typeface="Calibri" panose="020F0502020204030204" pitchFamily="34" charset="0"/>
                          <a:cs typeface="Calibri" panose="020F0502020204030204" pitchFamily="34" charset="0"/>
                        </a:rPr>
                        <a:t>eye</a:t>
                      </a:r>
                      <a:r>
                        <a:rPr sz="1600" spc="-1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defects</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(microphthalmia, chorioretinitis,cataracts)</a:t>
                      </a:r>
                      <a:endParaRPr sz="1600">
                        <a:latin typeface="Calibri" panose="020F0502020204030204" pitchFamily="34" charset="0"/>
                        <a:cs typeface="Calibri" panose="020F0502020204030204" pitchFamily="34" charset="0"/>
                      </a:endParaRPr>
                    </a:p>
                    <a:p>
                      <a:pPr marL="212090" indent="-121285">
                        <a:lnSpc>
                          <a:spcPct val="100000"/>
                        </a:lnSpc>
                        <a:spcBef>
                          <a:spcPts val="5"/>
                        </a:spcBef>
                        <a:buChar char="•"/>
                        <a:tabLst>
                          <a:tab pos="212090" algn="l"/>
                        </a:tabLst>
                      </a:pPr>
                      <a:r>
                        <a:rPr sz="1600" dirty="0">
                          <a:latin typeface="Calibri" panose="020F0502020204030204" pitchFamily="34" charset="0"/>
                          <a:cs typeface="Calibri" panose="020F0502020204030204" pitchFamily="34" charset="0"/>
                        </a:rPr>
                        <a:t>hypoplasia</a:t>
                      </a:r>
                      <a:r>
                        <a:rPr sz="1600" spc="-3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of</a:t>
                      </a:r>
                      <a:r>
                        <a:rPr sz="1600" spc="-1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the</a:t>
                      </a:r>
                      <a:r>
                        <a:rPr sz="1600" spc="-6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limbs</a:t>
                      </a:r>
                      <a:endParaRPr sz="1600">
                        <a:latin typeface="Calibri" panose="020F0502020204030204" pitchFamily="34" charset="0"/>
                        <a:cs typeface="Calibri" panose="020F0502020204030204" pitchFamily="34" charset="0"/>
                      </a:endParaRPr>
                    </a:p>
                    <a:p>
                      <a:pPr marL="90805" marR="81280" indent="121285">
                        <a:lnSpc>
                          <a:spcPct val="100000"/>
                        </a:lnSpc>
                        <a:buChar char="•"/>
                        <a:tabLst>
                          <a:tab pos="212090" algn="l"/>
                        </a:tabLst>
                      </a:pPr>
                      <a:r>
                        <a:rPr sz="1600" spc="-10" dirty="0">
                          <a:latin typeface="Calibri" panose="020F0502020204030204" pitchFamily="34" charset="0"/>
                          <a:cs typeface="Calibri" panose="020F0502020204030204" pitchFamily="34" charset="0"/>
                        </a:rPr>
                        <a:t>neurologicalabnormalitiy microcephaly,</a:t>
                      </a:r>
                      <a:r>
                        <a:rPr sz="1600" spc="-4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cortical</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atrophy, </a:t>
                      </a:r>
                      <a:r>
                        <a:rPr sz="1600" dirty="0">
                          <a:latin typeface="Calibri" panose="020F0502020204030204" pitchFamily="34" charset="0"/>
                          <a:cs typeface="Calibri" panose="020F0502020204030204" pitchFamily="34" charset="0"/>
                        </a:rPr>
                        <a:t>developmental</a:t>
                      </a:r>
                      <a:r>
                        <a:rPr sz="1600" spc="-3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delay</a:t>
                      </a:r>
                      <a:r>
                        <a:rPr sz="1600" spc="-25" dirty="0">
                          <a:latin typeface="Calibri" panose="020F0502020204030204" pitchFamily="34" charset="0"/>
                          <a:cs typeface="Calibri" panose="020F0502020204030204" pitchFamily="34" charset="0"/>
                        </a:rPr>
                        <a:t> and </a:t>
                      </a:r>
                      <a:r>
                        <a:rPr sz="1600" dirty="0">
                          <a:latin typeface="Calibri" panose="020F0502020204030204" pitchFamily="34" charset="0"/>
                          <a:cs typeface="Calibri" panose="020F0502020204030204" pitchFamily="34" charset="0"/>
                        </a:rPr>
                        <a:t>dysfunction</a:t>
                      </a:r>
                      <a:r>
                        <a:rPr sz="1600" spc="-5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of</a:t>
                      </a:r>
                      <a:r>
                        <a:rPr sz="1600" spc="-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bowel</a:t>
                      </a:r>
                      <a:r>
                        <a:rPr sz="1600" spc="-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and</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bladder sphincters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marR="137160">
                        <a:lnSpc>
                          <a:spcPct val="100000"/>
                        </a:lnSpc>
                        <a:spcBef>
                          <a:spcPts val="295"/>
                        </a:spcBef>
                      </a:pPr>
                      <a:r>
                        <a:rPr sz="1800" dirty="0">
                          <a:latin typeface="Calibri" panose="020F0502020204030204" pitchFamily="34" charset="0"/>
                          <a:cs typeface="Calibri" panose="020F0502020204030204" pitchFamily="34" charset="0"/>
                        </a:rPr>
                        <a:t>FVS</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occur </a:t>
                      </a:r>
                      <a:r>
                        <a:rPr sz="1800" spc="-10" dirty="0">
                          <a:latin typeface="Calibri" panose="020F0502020204030204" pitchFamily="34" charset="0"/>
                          <a:cs typeface="Calibri" panose="020F0502020204030204" pitchFamily="34" charset="0"/>
                        </a:rPr>
                        <a:t>between </a:t>
                      </a:r>
                      <a:r>
                        <a:rPr sz="1800" dirty="0">
                          <a:latin typeface="Calibri" panose="020F0502020204030204" pitchFamily="34" charset="0"/>
                          <a:cs typeface="Calibri" panose="020F0502020204030204" pitchFamily="34" charset="0"/>
                        </a:rPr>
                        <a:t>3</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28</a:t>
                      </a:r>
                      <a:r>
                        <a:rPr sz="1800" spc="-5" dirty="0">
                          <a:latin typeface="Calibri" panose="020F0502020204030204" pitchFamily="34" charset="0"/>
                          <a:cs typeface="Calibri" panose="020F0502020204030204" pitchFamily="34" charset="0"/>
                        </a:rPr>
                        <a:t> </a:t>
                      </a:r>
                      <a:r>
                        <a:rPr sz="1800" spc="-20" dirty="0">
                          <a:latin typeface="Calibri" panose="020F0502020204030204" pitchFamily="34" charset="0"/>
                          <a:cs typeface="Calibri" panose="020F0502020204030204" pitchFamily="34" charset="0"/>
                        </a:rPr>
                        <a:t>weeks </a:t>
                      </a:r>
                      <a:r>
                        <a:rPr sz="1800" spc="-10" dirty="0">
                          <a:latin typeface="Calibri" panose="020F0502020204030204" pitchFamily="34" charset="0"/>
                          <a:cs typeface="Calibri" panose="020F0502020204030204" pitchFamily="34" charset="0"/>
                        </a:rPr>
                        <a:t>gestation.</a:t>
                      </a:r>
                      <a:endParaRPr sz="1800">
                        <a:latin typeface="Calibri" panose="020F0502020204030204" pitchFamily="34" charset="0"/>
                        <a:cs typeface="Calibri" panose="020F0502020204030204" pitchFamily="34" charset="0"/>
                      </a:endParaRPr>
                    </a:p>
                    <a:p>
                      <a:pPr marL="92075" marR="253365">
                        <a:lnSpc>
                          <a:spcPct val="100000"/>
                        </a:lnSpc>
                      </a:pPr>
                      <a:r>
                        <a:rPr sz="1800" dirty="0">
                          <a:latin typeface="Calibri" panose="020F0502020204030204" pitchFamily="34" charset="0"/>
                          <a:cs typeface="Calibri" panose="020F0502020204030204" pitchFamily="34" charset="0"/>
                        </a:rPr>
                        <a:t>Risk</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appears</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to</a:t>
                      </a:r>
                      <a:r>
                        <a:rPr sz="1800" spc="-25" dirty="0">
                          <a:latin typeface="Calibri" panose="020F0502020204030204" pitchFamily="34" charset="0"/>
                          <a:cs typeface="Calibri" panose="020F0502020204030204" pitchFamily="34" charset="0"/>
                        </a:rPr>
                        <a:t> be </a:t>
                      </a:r>
                      <a:r>
                        <a:rPr sz="1800" dirty="0">
                          <a:latin typeface="Calibri" panose="020F0502020204030204" pitchFamily="34" charset="0"/>
                          <a:cs typeface="Calibri" panose="020F0502020204030204" pitchFamily="34" charset="0"/>
                        </a:rPr>
                        <a:t>lower</a:t>
                      </a:r>
                      <a:r>
                        <a:rPr sz="1800" spc="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in</a:t>
                      </a:r>
                      <a:r>
                        <a:rPr sz="1800" spc="-25" dirty="0">
                          <a:latin typeface="Calibri" panose="020F0502020204030204" pitchFamily="34" charset="0"/>
                          <a:cs typeface="Calibri" panose="020F0502020204030204" pitchFamily="34" charset="0"/>
                        </a:rPr>
                        <a:t> </a:t>
                      </a:r>
                      <a:r>
                        <a:rPr sz="1800" spc="-20" dirty="0">
                          <a:latin typeface="Calibri" panose="020F0502020204030204" pitchFamily="34" charset="0"/>
                          <a:cs typeface="Calibri" panose="020F0502020204030204" pitchFamily="34" charset="0"/>
                        </a:rPr>
                        <a:t>first </a:t>
                      </a:r>
                      <a:r>
                        <a:rPr sz="1800" spc="-10" dirty="0">
                          <a:latin typeface="Calibri" panose="020F0502020204030204" pitchFamily="34" charset="0"/>
                          <a:cs typeface="Calibri" panose="020F0502020204030204" pitchFamily="34" charset="0"/>
                        </a:rPr>
                        <a:t>trimester.</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346075">
                        <a:lnSpc>
                          <a:spcPct val="100000"/>
                        </a:lnSpc>
                        <a:spcBef>
                          <a:spcPts val="295"/>
                        </a:spcBef>
                      </a:pPr>
                      <a:r>
                        <a:rPr sz="1800" b="1" dirty="0">
                          <a:latin typeface="Calibri" panose="020F0502020204030204" pitchFamily="34" charset="0"/>
                          <a:cs typeface="Calibri" panose="020F0502020204030204" pitchFamily="34" charset="0"/>
                        </a:rPr>
                        <a:t>Elective</a:t>
                      </a:r>
                      <a:r>
                        <a:rPr sz="1800" b="1" spc="-5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delivery</a:t>
                      </a:r>
                      <a:r>
                        <a:rPr sz="1800" b="1" spc="-4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avoided</a:t>
                      </a:r>
                      <a:r>
                        <a:rPr sz="1800" b="1" spc="-2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until</a:t>
                      </a:r>
                      <a:r>
                        <a:rPr sz="1800" b="1" spc="-45" dirty="0">
                          <a:latin typeface="Calibri" panose="020F0502020204030204" pitchFamily="34" charset="0"/>
                          <a:cs typeface="Calibri" panose="020F0502020204030204" pitchFamily="34" charset="0"/>
                        </a:rPr>
                        <a:t> </a:t>
                      </a:r>
                      <a:r>
                        <a:rPr sz="1800" b="1" spc="-25" dirty="0">
                          <a:latin typeface="Calibri" panose="020F0502020204030204" pitchFamily="34" charset="0"/>
                          <a:cs typeface="Calibri" panose="020F0502020204030204" pitchFamily="34" charset="0"/>
                        </a:rPr>
                        <a:t>5–7 </a:t>
                      </a:r>
                      <a:r>
                        <a:rPr sz="1800" dirty="0">
                          <a:latin typeface="Calibri" panose="020F0502020204030204" pitchFamily="34" charset="0"/>
                          <a:cs typeface="Calibri" panose="020F0502020204030204" pitchFamily="34" charset="0"/>
                        </a:rPr>
                        <a:t>days</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after</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onset</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of</a:t>
                      </a:r>
                      <a:r>
                        <a:rPr sz="1800" spc="-5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maternal </a:t>
                      </a:r>
                      <a:r>
                        <a:rPr sz="1800" spc="-20" dirty="0">
                          <a:latin typeface="Calibri" panose="020F0502020204030204" pitchFamily="34" charset="0"/>
                          <a:cs typeface="Calibri" panose="020F0502020204030204" pitchFamily="34" charset="0"/>
                        </a:rPr>
                        <a:t>rash </a:t>
                      </a:r>
                      <a:r>
                        <a:rPr sz="1800" dirty="0">
                          <a:latin typeface="Calibri" panose="020F0502020204030204" pitchFamily="34" charset="0"/>
                          <a:cs typeface="Calibri" panose="020F0502020204030204" pitchFamily="34" charset="0"/>
                        </a:rPr>
                        <a:t>Neonatal</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ophthalmic</a:t>
                      </a:r>
                      <a:r>
                        <a:rPr sz="1800" spc="-6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examination</a:t>
                      </a:r>
                      <a:endParaRPr sz="1800" dirty="0">
                        <a:latin typeface="Calibri" panose="020F0502020204030204" pitchFamily="34" charset="0"/>
                        <a:cs typeface="Calibri" panose="020F0502020204030204" pitchFamily="34" charset="0"/>
                      </a:endParaRPr>
                    </a:p>
                    <a:p>
                      <a:pPr marL="93345" marR="137795">
                        <a:lnSpc>
                          <a:spcPct val="100000"/>
                        </a:lnSpc>
                      </a:pPr>
                      <a:r>
                        <a:rPr sz="1800" dirty="0">
                          <a:latin typeface="Calibri" panose="020F0502020204030204" pitchFamily="34" charset="0"/>
                          <a:cs typeface="Calibri" panose="020F0502020204030204" pitchFamily="34" charset="0"/>
                        </a:rPr>
                        <a:t>If</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birth</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occurs</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within</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7-day</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after</a:t>
                      </a:r>
                      <a:r>
                        <a:rPr sz="1800" spc="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onset </a:t>
                      </a:r>
                      <a:r>
                        <a:rPr sz="1800" dirty="0">
                          <a:latin typeface="Calibri" panose="020F0502020204030204" pitchFamily="34" charset="0"/>
                          <a:cs typeface="Calibri" panose="020F0502020204030204" pitchFamily="34" charset="0"/>
                        </a:rPr>
                        <a:t>of</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maternal</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rash,</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or</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mother</a:t>
                      </a:r>
                      <a:r>
                        <a:rPr sz="1800" spc="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develops </a:t>
                      </a:r>
                      <a:r>
                        <a:rPr sz="1800" dirty="0">
                          <a:latin typeface="Calibri" panose="020F0502020204030204" pitchFamily="34" charset="0"/>
                          <a:cs typeface="Calibri" panose="020F0502020204030204" pitchFamily="34" charset="0"/>
                        </a:rPr>
                        <a:t>the</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chickenpox</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rash</a:t>
                      </a:r>
                      <a:r>
                        <a:rPr sz="1800" spc="-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within</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the</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7-</a:t>
                      </a:r>
                      <a:r>
                        <a:rPr sz="1800" spc="-25" dirty="0">
                          <a:latin typeface="Calibri" panose="020F0502020204030204" pitchFamily="34" charset="0"/>
                          <a:cs typeface="Calibri" panose="020F0502020204030204" pitchFamily="34" charset="0"/>
                        </a:rPr>
                        <a:t>day </a:t>
                      </a:r>
                      <a:r>
                        <a:rPr sz="1800" dirty="0">
                          <a:latin typeface="Calibri" panose="020F0502020204030204" pitchFamily="34" charset="0"/>
                          <a:cs typeface="Calibri" panose="020F0502020204030204" pitchFamily="34" charset="0"/>
                        </a:rPr>
                        <a:t>after</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birth,</a:t>
                      </a:r>
                      <a:r>
                        <a:rPr sz="1800" spc="-4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the</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neonate</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should</a:t>
                      </a:r>
                      <a:r>
                        <a:rPr sz="1800" spc="-3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be</a:t>
                      </a:r>
                      <a:r>
                        <a:rPr sz="1800" spc="-4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given VZIG.</a:t>
                      </a:r>
                      <a:endParaRPr sz="1800" dirty="0">
                        <a:latin typeface="Calibri" panose="020F0502020204030204" pitchFamily="34" charset="0"/>
                        <a:cs typeface="Calibri" panose="020F0502020204030204" pitchFamily="34" charset="0"/>
                      </a:endParaRPr>
                    </a:p>
                    <a:p>
                      <a:pPr marL="93345" marR="139065">
                        <a:lnSpc>
                          <a:spcPct val="100000"/>
                        </a:lnSpc>
                        <a:spcBef>
                          <a:spcPts val="5"/>
                        </a:spcBef>
                      </a:pPr>
                      <a:r>
                        <a:rPr sz="1800" dirty="0">
                          <a:latin typeface="Calibri" panose="020F0502020204030204" pitchFamily="34" charset="0"/>
                          <a:cs typeface="Calibri" panose="020F0502020204030204" pitchFamily="34" charset="0"/>
                        </a:rPr>
                        <a:t>infant</a:t>
                      </a:r>
                      <a:r>
                        <a:rPr sz="1800" spc="-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should</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be</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monitored</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for</a:t>
                      </a:r>
                      <a:r>
                        <a:rPr sz="1800" spc="-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signs</a:t>
                      </a:r>
                      <a:r>
                        <a:rPr sz="1800" spc="-1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of </a:t>
                      </a:r>
                      <a:r>
                        <a:rPr sz="1800" dirty="0">
                          <a:latin typeface="Calibri" panose="020F0502020204030204" pitchFamily="34" charset="0"/>
                          <a:cs typeface="Calibri" panose="020F0502020204030204" pitchFamily="34" charset="0"/>
                        </a:rPr>
                        <a:t>infection</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until</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28</a:t>
                      </a:r>
                      <a:r>
                        <a:rPr sz="1800" spc="-5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days</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after the</a:t>
                      </a:r>
                      <a:r>
                        <a:rPr sz="1800" spc="-5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onset </a:t>
                      </a:r>
                      <a:r>
                        <a:rPr sz="1800" dirty="0">
                          <a:latin typeface="Calibri" panose="020F0502020204030204" pitchFamily="34" charset="0"/>
                          <a:cs typeface="Calibri" panose="020F0502020204030204" pitchFamily="34" charset="0"/>
                        </a:rPr>
                        <a:t>of</a:t>
                      </a:r>
                      <a:r>
                        <a:rPr sz="1800" spc="-6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maternal</a:t>
                      </a:r>
                      <a:r>
                        <a:rPr sz="1800" spc="1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infection.</a:t>
                      </a:r>
                      <a:endParaRPr sz="1800" dirty="0">
                        <a:latin typeface="Calibri" panose="020F0502020204030204" pitchFamily="34" charset="0"/>
                        <a:cs typeface="Calibri" panose="020F0502020204030204" pitchFamily="34" charset="0"/>
                      </a:endParaRPr>
                    </a:p>
                    <a:p>
                      <a:pPr marL="93345">
                        <a:lnSpc>
                          <a:spcPct val="100000"/>
                        </a:lnSpc>
                        <a:spcBef>
                          <a:spcPts val="5"/>
                        </a:spcBef>
                      </a:pPr>
                      <a:r>
                        <a:rPr sz="1800" dirty="0">
                          <a:latin typeface="Calibri" panose="020F0502020204030204" pitchFamily="34" charset="0"/>
                          <a:cs typeface="Calibri" panose="020F0502020204030204" pitchFamily="34" charset="0"/>
                        </a:rPr>
                        <a:t>Neonatal</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infection</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should</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be</a:t>
                      </a:r>
                      <a:r>
                        <a:rPr sz="1800" spc="-5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treated</a:t>
                      </a:r>
                      <a:endParaRPr sz="1800" dirty="0">
                        <a:latin typeface="Calibri" panose="020F0502020204030204" pitchFamily="34" charset="0"/>
                        <a:cs typeface="Calibri" panose="020F0502020204030204" pitchFamily="34" charset="0"/>
                      </a:endParaRPr>
                    </a:p>
                    <a:p>
                      <a:pPr marL="93345">
                        <a:lnSpc>
                          <a:spcPct val="100000"/>
                        </a:lnSpc>
                      </a:pPr>
                      <a:r>
                        <a:rPr sz="1800" dirty="0">
                          <a:latin typeface="Calibri" panose="020F0502020204030204" pitchFamily="34" charset="0"/>
                          <a:cs typeface="Calibri" panose="020F0502020204030204" pitchFamily="34" charset="0"/>
                        </a:rPr>
                        <a:t>with</a:t>
                      </a:r>
                      <a:r>
                        <a:rPr sz="1800" spc="-3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acyclovir</a:t>
                      </a:r>
                      <a:endParaRPr sz="1800" dirty="0">
                        <a:latin typeface="Calibri" panose="020F0502020204030204" pitchFamily="34" charset="0"/>
                        <a:cs typeface="Calibri" panose="020F0502020204030204" pitchFamily="34" charset="0"/>
                      </a:endParaRPr>
                    </a:p>
                    <a:p>
                      <a:pPr marL="93345" marR="246379">
                        <a:lnSpc>
                          <a:spcPct val="100000"/>
                        </a:lnSpc>
                      </a:pPr>
                      <a:r>
                        <a:rPr sz="1800" b="1" dirty="0">
                          <a:latin typeface="Calibri" panose="020F0502020204030204" pitchFamily="34" charset="0"/>
                          <a:cs typeface="Calibri" panose="020F0502020204030204" pitchFamily="34" charset="0"/>
                        </a:rPr>
                        <a:t>VZIG</a:t>
                      </a:r>
                      <a:r>
                        <a:rPr sz="1800" b="1" spc="-1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is</a:t>
                      </a:r>
                      <a:r>
                        <a:rPr sz="1800" b="1" spc="-4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of</a:t>
                      </a:r>
                      <a:r>
                        <a:rPr sz="1800" b="1" spc="-3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no</a:t>
                      </a:r>
                      <a:r>
                        <a:rPr sz="1800" b="1" spc="-3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benefit</a:t>
                      </a:r>
                      <a:r>
                        <a:rPr sz="1800" b="1" spc="1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once </a:t>
                      </a:r>
                      <a:r>
                        <a:rPr sz="1800" b="1" spc="-10" dirty="0">
                          <a:latin typeface="Calibri" panose="020F0502020204030204" pitchFamily="34" charset="0"/>
                          <a:cs typeface="Calibri" panose="020F0502020204030204" pitchFamily="34" charset="0"/>
                        </a:rPr>
                        <a:t>neonatal </a:t>
                      </a:r>
                      <a:r>
                        <a:rPr sz="1800" b="1" dirty="0">
                          <a:latin typeface="Calibri" panose="020F0502020204030204" pitchFamily="34" charset="0"/>
                          <a:cs typeface="Calibri" panose="020F0502020204030204" pitchFamily="34" charset="0"/>
                        </a:rPr>
                        <a:t>chickenpox has</a:t>
                      </a:r>
                      <a:r>
                        <a:rPr sz="1800" b="1" spc="-70"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developed</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1930400">
              <a:lnSpc>
                <a:spcPct val="100000"/>
              </a:lnSpc>
              <a:spcBef>
                <a:spcPts val="95"/>
              </a:spcBef>
            </a:pPr>
            <a:r>
              <a:rPr dirty="0"/>
              <a:t>Chicken</a:t>
            </a:r>
            <a:r>
              <a:rPr spc="-135" dirty="0"/>
              <a:t> </a:t>
            </a:r>
            <a:r>
              <a:rPr spc="-25" dirty="0"/>
              <a:t>pox</a:t>
            </a:r>
          </a:p>
        </p:txBody>
      </p:sp>
      <p:pic>
        <p:nvPicPr>
          <p:cNvPr id="4" name="object 4"/>
          <p:cNvPicPr/>
          <p:nvPr/>
        </p:nvPicPr>
        <p:blipFill>
          <a:blip r:embed="rId2" cstate="print"/>
          <a:stretch>
            <a:fillRect/>
          </a:stretch>
        </p:blipFill>
        <p:spPr>
          <a:xfrm>
            <a:off x="1371600" y="4419600"/>
            <a:ext cx="3581400" cy="2209800"/>
          </a:xfrm>
          <a:prstGeom prst="rect">
            <a:avLst/>
          </a:prstGeom>
        </p:spPr>
      </p:pic>
      <p:sp>
        <p:nvSpPr>
          <p:cNvPr id="5" name="TextBox 4">
            <a:extLst>
              <a:ext uri="{FF2B5EF4-FFF2-40B4-BE49-F238E27FC236}">
                <a16:creationId xmlns:a16="http://schemas.microsoft.com/office/drawing/2014/main" id="{147D5DFB-F51F-D81B-468A-6CB09E94202D}"/>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7259159"/>
              </p:ext>
            </p:extLst>
          </p:nvPr>
        </p:nvGraphicFramePr>
        <p:xfrm>
          <a:off x="298450" y="1593850"/>
          <a:ext cx="8534400" cy="5281929"/>
        </p:xfrm>
        <a:graphic>
          <a:graphicData uri="http://schemas.openxmlformats.org/drawingml/2006/table">
            <a:tbl>
              <a:tblPr firstRow="1" bandRow="1">
                <a:tableStyleId>{2D5ABB26-0587-4C30-8999-92F81FD0307C}</a:tableStyleId>
              </a:tblPr>
              <a:tblGrid>
                <a:gridCol w="1422400">
                  <a:extLst>
                    <a:ext uri="{9D8B030D-6E8A-4147-A177-3AD203B41FA5}">
                      <a16:colId xmlns:a16="http://schemas.microsoft.com/office/drawing/2014/main" val="20000"/>
                    </a:ext>
                  </a:extLst>
                </a:gridCol>
                <a:gridCol w="1422400">
                  <a:extLst>
                    <a:ext uri="{9D8B030D-6E8A-4147-A177-3AD203B41FA5}">
                      <a16:colId xmlns:a16="http://schemas.microsoft.com/office/drawing/2014/main" val="20001"/>
                    </a:ext>
                  </a:extLst>
                </a:gridCol>
                <a:gridCol w="1422400">
                  <a:extLst>
                    <a:ext uri="{9D8B030D-6E8A-4147-A177-3AD203B41FA5}">
                      <a16:colId xmlns:a16="http://schemas.microsoft.com/office/drawing/2014/main" val="20002"/>
                    </a:ext>
                  </a:extLst>
                </a:gridCol>
                <a:gridCol w="1422400">
                  <a:extLst>
                    <a:ext uri="{9D8B030D-6E8A-4147-A177-3AD203B41FA5}">
                      <a16:colId xmlns:a16="http://schemas.microsoft.com/office/drawing/2014/main" val="20003"/>
                    </a:ext>
                  </a:extLst>
                </a:gridCol>
                <a:gridCol w="1422400">
                  <a:extLst>
                    <a:ext uri="{9D8B030D-6E8A-4147-A177-3AD203B41FA5}">
                      <a16:colId xmlns:a16="http://schemas.microsoft.com/office/drawing/2014/main" val="20004"/>
                    </a:ext>
                  </a:extLst>
                </a:gridCol>
                <a:gridCol w="1422400">
                  <a:extLst>
                    <a:ext uri="{9D8B030D-6E8A-4147-A177-3AD203B41FA5}">
                      <a16:colId xmlns:a16="http://schemas.microsoft.com/office/drawing/2014/main" val="20005"/>
                    </a:ext>
                  </a:extLst>
                </a:gridCol>
              </a:tblGrid>
              <a:tr h="1303020">
                <a:tc>
                  <a:txBody>
                    <a:bodyPr/>
                    <a:lstStyle/>
                    <a:p>
                      <a:pPr>
                        <a:lnSpc>
                          <a:spcPct val="100000"/>
                        </a:lnSpc>
                      </a:pPr>
                      <a:endParaRPr sz="1800" dirty="0">
                        <a:latin typeface="Calibri" panose="020F0502020204030204" pitchFamily="34" charset="0"/>
                        <a:cs typeface="Calibri" panose="020F0502020204030204" pitchFamily="34" charset="0"/>
                      </a:endParaRPr>
                    </a:p>
                    <a:p>
                      <a:pPr>
                        <a:lnSpc>
                          <a:spcPct val="100000"/>
                        </a:lnSpc>
                        <a:spcBef>
                          <a:spcPts val="475"/>
                        </a:spcBef>
                      </a:pPr>
                      <a:endParaRPr sz="1800" dirty="0">
                        <a:latin typeface="Calibri" panose="020F0502020204030204" pitchFamily="34" charset="0"/>
                        <a:cs typeface="Calibri" panose="020F0502020204030204" pitchFamily="34" charset="0"/>
                      </a:endParaRPr>
                    </a:p>
                    <a:p>
                      <a:pPr marL="90805" marR="362585">
                        <a:lnSpc>
                          <a:spcPct val="100000"/>
                        </a:lnSpc>
                      </a:pPr>
                      <a:r>
                        <a:rPr sz="1800" b="1" spc="-10" dirty="0">
                          <a:solidFill>
                            <a:srgbClr val="FFFFFF"/>
                          </a:solidFill>
                          <a:latin typeface="Calibri" panose="020F0502020204030204" pitchFamily="34" charset="0"/>
                          <a:cs typeface="Calibri" panose="020F0502020204030204" pitchFamily="34" charset="0"/>
                        </a:rPr>
                        <a:t>Causative agent</a:t>
                      </a:r>
                      <a:endParaRPr sz="1800" dirty="0">
                        <a:latin typeface="Calibri" panose="020F0502020204030204" pitchFamily="34" charset="0"/>
                        <a:cs typeface="Calibri" panose="020F0502020204030204" pitchFamily="34" charset="0"/>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a:lnSpc>
                          <a:spcPct val="100000"/>
                        </a:lnSpc>
                        <a:spcBef>
                          <a:spcPts val="335"/>
                        </a:spcBef>
                      </a:pPr>
                      <a:endParaRPr sz="1800" dirty="0">
                        <a:latin typeface="Calibri" panose="020F0502020204030204" pitchFamily="34" charset="0"/>
                        <a:cs typeface="Calibri" panose="020F0502020204030204" pitchFamily="34" charset="0"/>
                      </a:endParaRPr>
                    </a:p>
                    <a:p>
                      <a:pPr marL="92075" marR="391795">
                        <a:lnSpc>
                          <a:spcPct val="100000"/>
                        </a:lnSpc>
                      </a:pPr>
                      <a:r>
                        <a:rPr sz="1800" b="1" spc="-10" dirty="0">
                          <a:solidFill>
                            <a:srgbClr val="FFFFFF"/>
                          </a:solidFill>
                          <a:latin typeface="Calibri" panose="020F0502020204030204" pitchFamily="34" charset="0"/>
                          <a:cs typeface="Calibri" panose="020F0502020204030204" pitchFamily="34" charset="0"/>
                        </a:rPr>
                        <a:t>Incidence </a:t>
                      </a:r>
                      <a:r>
                        <a:rPr sz="1800" b="1" dirty="0">
                          <a:solidFill>
                            <a:srgbClr val="FFFFFF"/>
                          </a:solidFill>
                          <a:latin typeface="Calibri" panose="020F0502020204030204" pitchFamily="34" charset="0"/>
                          <a:cs typeface="Calibri" panose="020F0502020204030204" pitchFamily="34" charset="0"/>
                        </a:rPr>
                        <a:t>Mode</a:t>
                      </a:r>
                      <a:r>
                        <a:rPr sz="1800" b="1" spc="-35"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10" dirty="0">
                          <a:solidFill>
                            <a:srgbClr val="FFFFFF"/>
                          </a:solidFill>
                          <a:latin typeface="Calibri" panose="020F0502020204030204" pitchFamily="34" charset="0"/>
                          <a:cs typeface="Calibri" panose="020F0502020204030204" pitchFamily="34" charset="0"/>
                        </a:rPr>
                        <a:t>spread</a:t>
                      </a:r>
                      <a:endParaRPr sz="1800" dirty="0">
                        <a:latin typeface="Calibri" panose="020F0502020204030204" pitchFamily="34" charset="0"/>
                        <a:cs typeface="Calibri" panose="020F0502020204030204" pitchFamily="34"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Clinical</a:t>
                      </a:r>
                      <a:endParaRPr sz="1800">
                        <a:latin typeface="Calibri" panose="020F0502020204030204" pitchFamily="34" charset="0"/>
                        <a:cs typeface="Calibri" panose="020F0502020204030204" pitchFamily="34" charset="0"/>
                      </a:endParaRPr>
                    </a:p>
                    <a:p>
                      <a:pPr marL="92075">
                        <a:lnSpc>
                          <a:spcPct val="100000"/>
                        </a:lnSpc>
                      </a:pPr>
                      <a:r>
                        <a:rPr sz="1800" b="1" spc="-10" dirty="0">
                          <a:solidFill>
                            <a:srgbClr val="FFFFFF"/>
                          </a:solidFill>
                          <a:latin typeface="Calibri" panose="020F0502020204030204" pitchFamily="34" charset="0"/>
                          <a:cs typeface="Calibri" panose="020F0502020204030204" pitchFamily="34" charset="0"/>
                        </a:rPr>
                        <a:t>features</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Diagnosis</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complicatio</a:t>
                      </a:r>
                      <a:endParaRPr sz="1800">
                        <a:latin typeface="Calibri" panose="020F0502020204030204" pitchFamily="34" charset="0"/>
                        <a:cs typeface="Calibri" panose="020F0502020204030204" pitchFamily="34" charset="0"/>
                      </a:endParaRPr>
                    </a:p>
                    <a:p>
                      <a:pPr marL="93345">
                        <a:lnSpc>
                          <a:spcPct val="100000"/>
                        </a:lnSpc>
                      </a:pPr>
                      <a:r>
                        <a:rPr sz="1800" b="1" spc="-25" dirty="0">
                          <a:solidFill>
                            <a:srgbClr val="FFFFFF"/>
                          </a:solidFill>
                          <a:latin typeface="Calibri" panose="020F0502020204030204" pitchFamily="34" charset="0"/>
                          <a:cs typeface="Calibri" panose="020F0502020204030204" pitchFamily="34" charset="0"/>
                        </a:rPr>
                        <a:t>ns</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954145">
                <a:tc>
                  <a:txBody>
                    <a:bodyPr/>
                    <a:lstStyle/>
                    <a:p>
                      <a:pPr marL="90805">
                        <a:lnSpc>
                          <a:spcPct val="100000"/>
                        </a:lnSpc>
                        <a:spcBef>
                          <a:spcPts val="309"/>
                        </a:spcBef>
                      </a:pPr>
                      <a:r>
                        <a:rPr sz="1600" dirty="0">
                          <a:latin typeface="Calibri" panose="020F0502020204030204" pitchFamily="34" charset="0"/>
                          <a:cs typeface="Calibri" panose="020F0502020204030204" pitchFamily="34" charset="0"/>
                        </a:rPr>
                        <a:t>Parvo</a:t>
                      </a:r>
                      <a:r>
                        <a:rPr sz="1600" spc="-2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virus</a:t>
                      </a:r>
                      <a:endParaRPr sz="1600">
                        <a:latin typeface="Calibri" panose="020F0502020204030204" pitchFamily="34" charset="0"/>
                        <a:cs typeface="Calibri" panose="020F0502020204030204" pitchFamily="34" charset="0"/>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177800">
                        <a:lnSpc>
                          <a:spcPct val="100000"/>
                        </a:lnSpc>
                        <a:spcBef>
                          <a:spcPts val="309"/>
                        </a:spcBef>
                      </a:pPr>
                      <a:r>
                        <a:rPr sz="1600" spc="-10" dirty="0">
                          <a:latin typeface="Calibri" panose="020F0502020204030204" pitchFamily="34" charset="0"/>
                          <a:cs typeface="Calibri" panose="020F0502020204030204" pitchFamily="34" charset="0"/>
                        </a:rPr>
                        <a:t>Droplet infection</a:t>
                      </a:r>
                      <a:r>
                        <a:rPr sz="1600" spc="50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50%</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immune.</a:t>
                      </a:r>
                      <a:endParaRPr sz="1600">
                        <a:latin typeface="Calibri" panose="020F0502020204030204" pitchFamily="34" charset="0"/>
                        <a:cs typeface="Calibri" panose="020F0502020204030204" pitchFamily="34" charset="0"/>
                      </a:endParaRPr>
                    </a:p>
                    <a:p>
                      <a:pPr>
                        <a:lnSpc>
                          <a:spcPct val="100000"/>
                        </a:lnSpc>
                        <a:spcBef>
                          <a:spcPts val="80"/>
                        </a:spcBef>
                      </a:pPr>
                      <a:endParaRPr sz="1600">
                        <a:latin typeface="Calibri" panose="020F0502020204030204" pitchFamily="34" charset="0"/>
                        <a:cs typeface="Calibri" panose="020F0502020204030204" pitchFamily="34" charset="0"/>
                      </a:endParaRPr>
                    </a:p>
                    <a:p>
                      <a:pPr marL="92075" marR="233679">
                        <a:lnSpc>
                          <a:spcPct val="100000"/>
                        </a:lnSpc>
                      </a:pPr>
                      <a:r>
                        <a:rPr sz="1600" spc="-10" dirty="0">
                          <a:latin typeface="Calibri" panose="020F0502020204030204" pitchFamily="34" charset="0"/>
                          <a:cs typeface="Calibri" panose="020F0502020204030204" pitchFamily="34" charset="0"/>
                        </a:rPr>
                        <a:t>Pregnannt women </a:t>
                      </a:r>
                      <a:r>
                        <a:rPr sz="1600" dirty="0">
                          <a:latin typeface="Calibri" panose="020F0502020204030204" pitchFamily="34" charset="0"/>
                          <a:cs typeface="Calibri" panose="020F0502020204030204" pitchFamily="34" charset="0"/>
                        </a:rPr>
                        <a:t>working</a:t>
                      </a:r>
                      <a:r>
                        <a:rPr sz="1600" spc="-6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with </a:t>
                      </a:r>
                      <a:r>
                        <a:rPr sz="1600" spc="-10" dirty="0">
                          <a:latin typeface="Calibri" panose="020F0502020204030204" pitchFamily="34" charset="0"/>
                          <a:cs typeface="Calibri" panose="020F0502020204030204" pitchFamily="34" charset="0"/>
                        </a:rPr>
                        <a:t>children (teachers)</a:t>
                      </a:r>
                      <a:endParaRPr sz="1600">
                        <a:latin typeface="Calibri" panose="020F0502020204030204" pitchFamily="34" charset="0"/>
                        <a:cs typeface="Calibri" panose="020F0502020204030204" pitchFamily="34" charset="0"/>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108585">
                        <a:lnSpc>
                          <a:spcPct val="100000"/>
                        </a:lnSpc>
                        <a:spcBef>
                          <a:spcPts val="309"/>
                        </a:spcBef>
                      </a:pPr>
                      <a:r>
                        <a:rPr sz="1600" dirty="0">
                          <a:latin typeface="Calibri" panose="020F0502020204030204" pitchFamily="34" charset="0"/>
                          <a:cs typeface="Calibri" panose="020F0502020204030204" pitchFamily="34" charset="0"/>
                        </a:rPr>
                        <a:t>mild</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flu-</a:t>
                      </a:r>
                      <a:r>
                        <a:rPr sz="1600" spc="-20" dirty="0">
                          <a:latin typeface="Calibri" panose="020F0502020204030204" pitchFamily="34" charset="0"/>
                          <a:cs typeface="Calibri" panose="020F0502020204030204" pitchFamily="34" charset="0"/>
                        </a:rPr>
                        <a:t>like </a:t>
                      </a:r>
                      <a:r>
                        <a:rPr sz="1600" spc="-10" dirty="0">
                          <a:latin typeface="Calibri" panose="020F0502020204030204" pitchFamily="34" charset="0"/>
                          <a:cs typeface="Calibri" panose="020F0502020204030204" pitchFamily="34" charset="0"/>
                        </a:rPr>
                        <a:t>illness. </a:t>
                      </a:r>
                      <a:r>
                        <a:rPr sz="1600" dirty="0">
                          <a:latin typeface="Calibri" panose="020F0502020204030204" pitchFamily="34" charset="0"/>
                          <a:cs typeface="Calibri" panose="020F0502020204030204" pitchFamily="34" charset="0"/>
                        </a:rPr>
                        <a:t>children</a:t>
                      </a:r>
                      <a:r>
                        <a:rPr sz="1600" spc="345"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rash </a:t>
                      </a:r>
                      <a:r>
                        <a:rPr sz="1600" dirty="0">
                          <a:latin typeface="Calibri" panose="020F0502020204030204" pitchFamily="34" charset="0"/>
                          <a:cs typeface="Calibri" panose="020F0502020204030204" pitchFamily="34" charset="0"/>
                        </a:rPr>
                        <a:t>(slapped</a:t>
                      </a:r>
                      <a:r>
                        <a:rPr sz="1600" spc="-7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cheek syndrom).</a:t>
                      </a:r>
                      <a:endParaRPr sz="1600">
                        <a:latin typeface="Calibri" panose="020F0502020204030204" pitchFamily="34" charset="0"/>
                        <a:cs typeface="Calibri" panose="020F0502020204030204" pitchFamily="34" charset="0"/>
                      </a:endParaRPr>
                    </a:p>
                    <a:p>
                      <a:pPr>
                        <a:lnSpc>
                          <a:spcPct val="100000"/>
                        </a:lnSpc>
                        <a:spcBef>
                          <a:spcPts val="315"/>
                        </a:spcBef>
                      </a:pPr>
                      <a:endParaRPr sz="1600">
                        <a:latin typeface="Calibri" panose="020F0502020204030204" pitchFamily="34" charset="0"/>
                        <a:cs typeface="Calibri" panose="020F0502020204030204" pitchFamily="34" charset="0"/>
                      </a:endParaRPr>
                    </a:p>
                    <a:p>
                      <a:pPr marL="92075" marR="271780">
                        <a:lnSpc>
                          <a:spcPct val="100000"/>
                        </a:lnSpc>
                      </a:pPr>
                      <a:r>
                        <a:rPr sz="1800" b="1" dirty="0">
                          <a:latin typeface="Calibri" panose="020F0502020204030204" pitchFamily="34" charset="0"/>
                          <a:cs typeface="Calibri" panose="020F0502020204030204" pitchFamily="34" charset="0"/>
                        </a:rPr>
                        <a:t>In</a:t>
                      </a:r>
                      <a:r>
                        <a:rPr sz="1800" b="1" spc="5"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fetus </a:t>
                      </a:r>
                      <a:r>
                        <a:rPr sz="1800" spc="-10" dirty="0">
                          <a:latin typeface="Calibri" panose="020F0502020204030204" pitchFamily="34" charset="0"/>
                          <a:cs typeface="Calibri" panose="020F0502020204030204" pitchFamily="34" charset="0"/>
                        </a:rPr>
                        <a:t>aplastic anemia. Hydrops cardiac failure</a:t>
                      </a:r>
                      <a:r>
                        <a:rPr sz="1800" spc="50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liver congestion.</a:t>
                      </a:r>
                      <a:endParaRPr sz="1800">
                        <a:latin typeface="Calibri" panose="020F0502020204030204" pitchFamily="34" charset="0"/>
                        <a:cs typeface="Calibri" panose="020F0502020204030204" pitchFamily="34" charset="0"/>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710" marR="102235">
                        <a:lnSpc>
                          <a:spcPct val="100000"/>
                        </a:lnSpc>
                        <a:spcBef>
                          <a:spcPts val="300"/>
                        </a:spcBef>
                      </a:pPr>
                      <a:r>
                        <a:rPr sz="1800" spc="-10" dirty="0">
                          <a:latin typeface="Calibri" panose="020F0502020204030204" pitchFamily="34" charset="0"/>
                          <a:cs typeface="Calibri" panose="020F0502020204030204" pitchFamily="34" charset="0"/>
                        </a:rPr>
                        <a:t>ultrasound scan-hydrops </a:t>
                      </a:r>
                      <a:r>
                        <a:rPr sz="1800" spc="-25" dirty="0">
                          <a:latin typeface="Calibri" panose="020F0502020204030204" pitchFamily="34" charset="0"/>
                          <a:cs typeface="Calibri" panose="020F0502020204030204" pitchFamily="34" charset="0"/>
                        </a:rPr>
                        <a:t>MCA</a:t>
                      </a:r>
                      <a:endParaRPr sz="1800" dirty="0">
                        <a:latin typeface="Calibri" panose="020F0502020204030204" pitchFamily="34" charset="0"/>
                        <a:cs typeface="Calibri" panose="020F0502020204030204" pitchFamily="34" charset="0"/>
                      </a:endParaRPr>
                    </a:p>
                    <a:p>
                      <a:pPr marL="92710" marR="135255">
                        <a:lnSpc>
                          <a:spcPct val="100000"/>
                        </a:lnSpc>
                      </a:pPr>
                      <a:r>
                        <a:rPr sz="1800" spc="-10" dirty="0">
                          <a:latin typeface="Calibri" panose="020F0502020204030204" pitchFamily="34" charset="0"/>
                          <a:cs typeface="Calibri" panose="020F0502020204030204" pitchFamily="34" charset="0"/>
                        </a:rPr>
                        <a:t>Dopplers </a:t>
                      </a:r>
                      <a:r>
                        <a:rPr sz="1800" dirty="0">
                          <a:latin typeface="Calibri" panose="020F0502020204030204" pitchFamily="34" charset="0"/>
                          <a:cs typeface="Calibri" panose="020F0502020204030204" pitchFamily="34" charset="0"/>
                        </a:rPr>
                        <a:t>viral</a:t>
                      </a:r>
                      <a:r>
                        <a:rPr sz="1800" spc="-2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DNA </a:t>
                      </a:r>
                      <a:r>
                        <a:rPr sz="1800" dirty="0">
                          <a:latin typeface="Calibri" panose="020F0502020204030204" pitchFamily="34" charset="0"/>
                          <a:cs typeface="Calibri" panose="020F0502020204030204" pitchFamily="34" charset="0"/>
                        </a:rPr>
                        <a:t>PCR</a:t>
                      </a:r>
                      <a:r>
                        <a:rPr sz="1800" spc="-1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in </a:t>
                      </a:r>
                      <a:r>
                        <a:rPr sz="1800" dirty="0">
                          <a:latin typeface="Calibri" panose="020F0502020204030204" pitchFamily="34" charset="0"/>
                          <a:cs typeface="Calibri" panose="020F0502020204030204" pitchFamily="34" charset="0"/>
                        </a:rPr>
                        <a:t>maternal</a:t>
                      </a:r>
                      <a:r>
                        <a:rPr sz="1800" spc="-5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and </a:t>
                      </a:r>
                      <a:r>
                        <a:rPr sz="1800" dirty="0">
                          <a:latin typeface="Calibri" panose="020F0502020204030204" pitchFamily="34" charset="0"/>
                          <a:cs typeface="Calibri" panose="020F0502020204030204" pitchFamily="34" charset="0"/>
                        </a:rPr>
                        <a:t>fetal</a:t>
                      </a:r>
                      <a:r>
                        <a:rPr sz="1800" spc="-4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serum </a:t>
                      </a:r>
                      <a:r>
                        <a:rPr sz="1800" dirty="0">
                          <a:latin typeface="Calibri" panose="020F0502020204030204" pitchFamily="34" charset="0"/>
                          <a:cs typeface="Calibri" panose="020F0502020204030204" pitchFamily="34" charset="0"/>
                        </a:rPr>
                        <a:t>or</a:t>
                      </a:r>
                      <a:r>
                        <a:rPr sz="1800" spc="-2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amniotic fluid,</a:t>
                      </a:r>
                      <a:r>
                        <a:rPr sz="1800" b="1" spc="-10" dirty="0">
                          <a:latin typeface="Calibri" panose="020F0502020204030204" pitchFamily="34" charset="0"/>
                          <a:cs typeface="Calibri" panose="020F0502020204030204" pitchFamily="34" charset="0"/>
                        </a:rPr>
                        <a:t>most sensitive accurate </a:t>
                      </a:r>
                      <a:r>
                        <a:rPr sz="1800" spc="-20" dirty="0">
                          <a:latin typeface="Calibri" panose="020F0502020204030204" pitchFamily="34" charset="0"/>
                          <a:cs typeface="Calibri" panose="020F0502020204030204" pitchFamily="34" charset="0"/>
                        </a:rPr>
                        <a:t>test.</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marR="100965" indent="51435">
                        <a:lnSpc>
                          <a:spcPct val="100000"/>
                        </a:lnSpc>
                        <a:spcBef>
                          <a:spcPts val="309"/>
                        </a:spcBef>
                      </a:pPr>
                      <a:r>
                        <a:rPr sz="1600" b="1" i="1" dirty="0">
                          <a:latin typeface="Calibri" panose="020F0502020204030204" pitchFamily="34" charset="0"/>
                          <a:cs typeface="Calibri" panose="020F0502020204030204" pitchFamily="34" charset="0"/>
                        </a:rPr>
                        <a:t>before</a:t>
                      </a:r>
                      <a:r>
                        <a:rPr sz="1600" b="1" i="1" spc="-45" dirty="0">
                          <a:latin typeface="Calibri" panose="020F0502020204030204" pitchFamily="34" charset="0"/>
                          <a:cs typeface="Calibri" panose="020F0502020204030204" pitchFamily="34" charset="0"/>
                        </a:rPr>
                        <a:t> </a:t>
                      </a:r>
                      <a:r>
                        <a:rPr sz="1600" b="1" i="1" spc="-25" dirty="0">
                          <a:latin typeface="Calibri" panose="020F0502020204030204" pitchFamily="34" charset="0"/>
                          <a:cs typeface="Calibri" panose="020F0502020204030204" pitchFamily="34" charset="0"/>
                        </a:rPr>
                        <a:t>20 </a:t>
                      </a:r>
                      <a:r>
                        <a:rPr sz="1600" b="1" i="1" dirty="0">
                          <a:latin typeface="Calibri" panose="020F0502020204030204" pitchFamily="34" charset="0"/>
                          <a:cs typeface="Calibri" panose="020F0502020204030204" pitchFamily="34" charset="0"/>
                        </a:rPr>
                        <a:t>weeks</a:t>
                      </a:r>
                      <a:r>
                        <a:rPr sz="1600" b="1" i="1"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hydrops </a:t>
                      </a:r>
                      <a:r>
                        <a:rPr sz="1600" dirty="0">
                          <a:latin typeface="Calibri" panose="020F0502020204030204" pitchFamily="34" charset="0"/>
                          <a:cs typeface="Calibri" panose="020F0502020204030204" pitchFamily="34" charset="0"/>
                        </a:rPr>
                        <a:t>fetalis</a:t>
                      </a:r>
                      <a:r>
                        <a:rPr sz="1600" spc="-25" dirty="0">
                          <a:latin typeface="Calibri" panose="020F0502020204030204" pitchFamily="34" charset="0"/>
                          <a:cs typeface="Calibri" panose="020F0502020204030204" pitchFamily="34" charset="0"/>
                        </a:rPr>
                        <a:t> and </a:t>
                      </a:r>
                      <a:r>
                        <a:rPr sz="1600" spc="-10" dirty="0">
                          <a:latin typeface="Calibri" panose="020F0502020204030204" pitchFamily="34" charset="0"/>
                          <a:cs typeface="Calibri" panose="020F0502020204030204" pitchFamily="34" charset="0"/>
                        </a:rPr>
                        <a:t>intrauterine </a:t>
                      </a:r>
                      <a:r>
                        <a:rPr sz="1600" dirty="0">
                          <a:latin typeface="Calibri" panose="020F0502020204030204" pitchFamily="34" charset="0"/>
                          <a:cs typeface="Calibri" panose="020F0502020204030204" pitchFamily="34" charset="0"/>
                        </a:rPr>
                        <a:t>death,fetal</a:t>
                      </a:r>
                      <a:r>
                        <a:rPr sz="1600" spc="-7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loss </a:t>
                      </a:r>
                      <a:r>
                        <a:rPr sz="1600" spc="-25" dirty="0">
                          <a:latin typeface="Calibri" panose="020F0502020204030204" pitchFamily="34" charset="0"/>
                          <a:cs typeface="Calibri" panose="020F0502020204030204" pitchFamily="34" charset="0"/>
                        </a:rPr>
                        <a:t>10%</a:t>
                      </a:r>
                      <a:endParaRPr sz="1600" dirty="0">
                        <a:latin typeface="Calibri" panose="020F0502020204030204" pitchFamily="34" charset="0"/>
                        <a:cs typeface="Calibri" panose="020F0502020204030204" pitchFamily="34" charset="0"/>
                      </a:endParaRPr>
                    </a:p>
                    <a:p>
                      <a:pPr marL="93345" marR="184150">
                        <a:lnSpc>
                          <a:spcPct val="100000"/>
                        </a:lnSpc>
                      </a:pPr>
                      <a:r>
                        <a:rPr sz="1600" dirty="0">
                          <a:latin typeface="Calibri" panose="020F0502020204030204" pitchFamily="34" charset="0"/>
                          <a:cs typeface="Calibri" panose="020F0502020204030204" pitchFamily="34" charset="0"/>
                        </a:rPr>
                        <a:t>After</a:t>
                      </a:r>
                      <a:r>
                        <a:rPr sz="1600" spc="-3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20 </a:t>
                      </a:r>
                      <a:r>
                        <a:rPr sz="1600" dirty="0">
                          <a:latin typeface="Calibri" panose="020F0502020204030204" pitchFamily="34" charset="0"/>
                          <a:cs typeface="Calibri" panose="020F0502020204030204" pitchFamily="34" charset="0"/>
                        </a:rPr>
                        <a:t>weeks</a:t>
                      </a:r>
                      <a:r>
                        <a:rPr sz="1600" spc="-4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fetal </a:t>
                      </a:r>
                      <a:r>
                        <a:rPr sz="1600" dirty="0">
                          <a:latin typeface="Calibri" panose="020F0502020204030204" pitchFamily="34" charset="0"/>
                          <a:cs typeface="Calibri" panose="020F0502020204030204" pitchFamily="34" charset="0"/>
                        </a:rPr>
                        <a:t>loss</a:t>
                      </a:r>
                      <a:r>
                        <a:rPr sz="1600" spc="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rate</a:t>
                      </a:r>
                      <a:r>
                        <a:rPr sz="1600" spc="-3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1</a:t>
                      </a:r>
                      <a:r>
                        <a:rPr sz="1600" spc="-25" dirty="0">
                          <a:latin typeface="Calibri" panose="020F0502020204030204" pitchFamily="34" charset="0"/>
                          <a:cs typeface="Calibri" panose="020F0502020204030204" pitchFamily="34" charset="0"/>
                        </a:rPr>
                        <a:t> per </a:t>
                      </a:r>
                      <a:r>
                        <a:rPr sz="1600" spc="-10" dirty="0">
                          <a:latin typeface="Calibri" panose="020F0502020204030204" pitchFamily="34" charset="0"/>
                          <a:cs typeface="Calibri" panose="020F0502020204030204" pitchFamily="34" charset="0"/>
                        </a:rPr>
                        <a:t>cent.</a:t>
                      </a:r>
                      <a:endParaRPr sz="1600" dirty="0">
                        <a:latin typeface="Calibri" panose="020F0502020204030204" pitchFamily="34" charset="0"/>
                        <a:cs typeface="Calibri" panose="020F0502020204030204" pitchFamily="34" charset="0"/>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980" marR="128905">
                        <a:lnSpc>
                          <a:spcPct val="99900"/>
                        </a:lnSpc>
                        <a:spcBef>
                          <a:spcPts val="310"/>
                        </a:spcBef>
                      </a:pPr>
                      <a:r>
                        <a:rPr sz="1600" dirty="0">
                          <a:latin typeface="Calibri" panose="020F0502020204030204" pitchFamily="34" charset="0"/>
                          <a:cs typeface="Calibri" panose="020F0502020204030204" pitchFamily="34" charset="0"/>
                        </a:rPr>
                        <a:t>Fetal</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hydrops recover spontaneously </a:t>
                      </a:r>
                      <a:r>
                        <a:rPr sz="1600" dirty="0">
                          <a:latin typeface="Calibri" panose="020F0502020204030204" pitchFamily="34" charset="0"/>
                          <a:cs typeface="Calibri" panose="020F0502020204030204" pitchFamily="34" charset="0"/>
                        </a:rPr>
                        <a:t>or</a:t>
                      </a:r>
                      <a:r>
                        <a:rPr sz="1600" spc="-15" dirty="0">
                          <a:latin typeface="Calibri" panose="020F0502020204030204" pitchFamily="34" charset="0"/>
                          <a:cs typeface="Calibri" panose="020F0502020204030204" pitchFamily="34" charset="0"/>
                        </a:rPr>
                        <a:t> </a:t>
                      </a:r>
                      <a:r>
                        <a:rPr sz="1600" b="1" i="1" dirty="0">
                          <a:latin typeface="Calibri" panose="020F0502020204030204" pitchFamily="34" charset="0"/>
                          <a:cs typeface="Calibri" panose="020F0502020204030204" pitchFamily="34" charset="0"/>
                        </a:rPr>
                        <a:t>in</a:t>
                      </a:r>
                      <a:r>
                        <a:rPr sz="1600" b="1" i="1" spc="-10" dirty="0">
                          <a:latin typeface="Calibri" panose="020F0502020204030204" pitchFamily="34" charset="0"/>
                          <a:cs typeface="Calibri" panose="020F0502020204030204" pitchFamily="34" charset="0"/>
                        </a:rPr>
                        <a:t> utero </a:t>
                      </a:r>
                      <a:r>
                        <a:rPr sz="1600" b="1" spc="-10" dirty="0">
                          <a:latin typeface="Calibri" panose="020F0502020204030204" pitchFamily="34" charset="0"/>
                          <a:cs typeface="Calibri" panose="020F0502020204030204" pitchFamily="34" charset="0"/>
                        </a:rPr>
                        <a:t>transfusion. </a:t>
                      </a:r>
                      <a:r>
                        <a:rPr sz="1600" dirty="0">
                          <a:solidFill>
                            <a:srgbClr val="0D0D0D"/>
                          </a:solidFill>
                          <a:latin typeface="Calibri" panose="020F0502020204030204" pitchFamily="34" charset="0"/>
                          <a:cs typeface="Calibri" panose="020F0502020204030204" pitchFamily="34" charset="0"/>
                        </a:rPr>
                        <a:t>anemia</a:t>
                      </a:r>
                      <a:r>
                        <a:rPr sz="1600" spc="-35" dirty="0">
                          <a:solidFill>
                            <a:srgbClr val="0D0D0D"/>
                          </a:solidFill>
                          <a:latin typeface="Calibri" panose="020F0502020204030204" pitchFamily="34" charset="0"/>
                          <a:cs typeface="Calibri" panose="020F0502020204030204" pitchFamily="34" charset="0"/>
                        </a:rPr>
                        <a:t> </a:t>
                      </a:r>
                      <a:r>
                        <a:rPr sz="1600" spc="-10" dirty="0">
                          <a:solidFill>
                            <a:srgbClr val="0D0D0D"/>
                          </a:solidFill>
                          <a:latin typeface="Calibri" panose="020F0502020204030204" pitchFamily="34" charset="0"/>
                          <a:cs typeface="Calibri" panose="020F0502020204030204" pitchFamily="34" charset="0"/>
                        </a:rPr>
                        <a:t>treated </a:t>
                      </a:r>
                      <a:r>
                        <a:rPr sz="1600" dirty="0">
                          <a:solidFill>
                            <a:srgbClr val="0D0D0D"/>
                          </a:solidFill>
                          <a:latin typeface="Calibri" panose="020F0502020204030204" pitchFamily="34" charset="0"/>
                          <a:cs typeface="Calibri" panose="020F0502020204030204" pitchFamily="34" charset="0"/>
                        </a:rPr>
                        <a:t>in</a:t>
                      </a:r>
                      <a:r>
                        <a:rPr sz="1600" spc="-5" dirty="0">
                          <a:solidFill>
                            <a:srgbClr val="0D0D0D"/>
                          </a:solidFill>
                          <a:latin typeface="Calibri" panose="020F0502020204030204" pitchFamily="34" charset="0"/>
                          <a:cs typeface="Calibri" panose="020F0502020204030204" pitchFamily="34" charset="0"/>
                        </a:rPr>
                        <a:t> </a:t>
                      </a:r>
                      <a:r>
                        <a:rPr sz="1600" spc="-10" dirty="0">
                          <a:solidFill>
                            <a:srgbClr val="0D0D0D"/>
                          </a:solidFill>
                          <a:latin typeface="Calibri" panose="020F0502020204030204" pitchFamily="34" charset="0"/>
                          <a:cs typeface="Calibri" panose="020F0502020204030204" pitchFamily="34" charset="0"/>
                        </a:rPr>
                        <a:t>utero complete recovery </a:t>
                      </a:r>
                      <a:r>
                        <a:rPr sz="1600" b="1" spc="-10" dirty="0">
                          <a:solidFill>
                            <a:srgbClr val="0D0D0D"/>
                          </a:solidFill>
                          <a:latin typeface="Calibri" panose="020F0502020204030204" pitchFamily="34" charset="0"/>
                          <a:cs typeface="Calibri" panose="020F0502020204030204" pitchFamily="34" charset="0"/>
                        </a:rPr>
                        <a:t>parvovirus </a:t>
                      </a:r>
                      <a:r>
                        <a:rPr sz="1600" b="1" dirty="0">
                          <a:solidFill>
                            <a:srgbClr val="0D0D0D"/>
                          </a:solidFill>
                          <a:latin typeface="Calibri" panose="020F0502020204030204" pitchFamily="34" charset="0"/>
                          <a:cs typeface="Calibri" panose="020F0502020204030204" pitchFamily="34" charset="0"/>
                        </a:rPr>
                        <a:t>does</a:t>
                      </a:r>
                      <a:r>
                        <a:rPr sz="1600" b="1" spc="-25" dirty="0">
                          <a:solidFill>
                            <a:srgbClr val="0D0D0D"/>
                          </a:solidFill>
                          <a:latin typeface="Calibri" panose="020F0502020204030204" pitchFamily="34" charset="0"/>
                          <a:cs typeface="Calibri" panose="020F0502020204030204" pitchFamily="34" charset="0"/>
                        </a:rPr>
                        <a:t> not </a:t>
                      </a:r>
                      <a:r>
                        <a:rPr sz="1600" b="1" spc="-10" dirty="0">
                          <a:solidFill>
                            <a:srgbClr val="0D0D0D"/>
                          </a:solidFill>
                          <a:latin typeface="Calibri" panose="020F0502020204030204" pitchFamily="34" charset="0"/>
                          <a:cs typeface="Calibri" panose="020F0502020204030204" pitchFamily="34" charset="0"/>
                        </a:rPr>
                        <a:t>cause neurological damage</a:t>
                      </a:r>
                      <a:endParaRPr sz="1600" dirty="0">
                        <a:latin typeface="Calibri" panose="020F0502020204030204" pitchFamily="34" charset="0"/>
                        <a:cs typeface="Calibri" panose="020F0502020204030204" pitchFamily="34" charset="0"/>
                      </a:endParaRPr>
                    </a:p>
                  </a:txBody>
                  <a:tcPr marL="0" marR="0" marT="3937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531110">
              <a:lnSpc>
                <a:spcPct val="100000"/>
              </a:lnSpc>
              <a:spcBef>
                <a:spcPts val="95"/>
              </a:spcBef>
            </a:pPr>
            <a:r>
              <a:rPr dirty="0"/>
              <a:t>Parvo</a:t>
            </a:r>
            <a:r>
              <a:rPr spc="-105" dirty="0"/>
              <a:t> </a:t>
            </a:r>
            <a:r>
              <a:rPr spc="-10" dirty="0"/>
              <a:t>virus</a:t>
            </a:r>
          </a:p>
        </p:txBody>
      </p:sp>
      <p:pic>
        <p:nvPicPr>
          <p:cNvPr id="4" name="object 4"/>
          <p:cNvPicPr/>
          <p:nvPr/>
        </p:nvPicPr>
        <p:blipFill>
          <a:blip r:embed="rId2" cstate="print"/>
          <a:stretch>
            <a:fillRect/>
          </a:stretch>
        </p:blipFill>
        <p:spPr>
          <a:xfrm>
            <a:off x="228600" y="228600"/>
            <a:ext cx="2514600" cy="1728215"/>
          </a:xfrm>
          <a:prstGeom prst="rect">
            <a:avLst/>
          </a:prstGeom>
        </p:spPr>
      </p:pic>
      <p:sp>
        <p:nvSpPr>
          <p:cNvPr id="5" name="TextBox 4">
            <a:extLst>
              <a:ext uri="{FF2B5EF4-FFF2-40B4-BE49-F238E27FC236}">
                <a16:creationId xmlns:a16="http://schemas.microsoft.com/office/drawing/2014/main" id="{08872FF2-8F2C-A941-DA13-5CA8DD9CCC58}"/>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004742183"/>
              </p:ext>
            </p:extLst>
          </p:nvPr>
        </p:nvGraphicFramePr>
        <p:xfrm>
          <a:off x="222250" y="1746250"/>
          <a:ext cx="8762999" cy="5104764"/>
        </p:xfrm>
        <a:graphic>
          <a:graphicData uri="http://schemas.openxmlformats.org/drawingml/2006/table">
            <a:tbl>
              <a:tblPr firstRow="1" bandRow="1">
                <a:tableStyleId>{2D5ABB26-0587-4C30-8999-92F81FD0307C}</a:tableStyleId>
              </a:tblPr>
              <a:tblGrid>
                <a:gridCol w="1222375">
                  <a:extLst>
                    <a:ext uri="{9D8B030D-6E8A-4147-A177-3AD203B41FA5}">
                      <a16:colId xmlns:a16="http://schemas.microsoft.com/office/drawing/2014/main" val="20000"/>
                    </a:ext>
                  </a:extLst>
                </a:gridCol>
                <a:gridCol w="1442085">
                  <a:extLst>
                    <a:ext uri="{9D8B030D-6E8A-4147-A177-3AD203B41FA5}">
                      <a16:colId xmlns:a16="http://schemas.microsoft.com/office/drawing/2014/main" val="20001"/>
                    </a:ext>
                  </a:extLst>
                </a:gridCol>
                <a:gridCol w="1717039">
                  <a:extLst>
                    <a:ext uri="{9D8B030D-6E8A-4147-A177-3AD203B41FA5}">
                      <a16:colId xmlns:a16="http://schemas.microsoft.com/office/drawing/2014/main" val="20002"/>
                    </a:ext>
                  </a:extLst>
                </a:gridCol>
                <a:gridCol w="1460500">
                  <a:extLst>
                    <a:ext uri="{9D8B030D-6E8A-4147-A177-3AD203B41FA5}">
                      <a16:colId xmlns:a16="http://schemas.microsoft.com/office/drawing/2014/main" val="20003"/>
                    </a:ext>
                  </a:extLst>
                </a:gridCol>
                <a:gridCol w="1460500">
                  <a:extLst>
                    <a:ext uri="{9D8B030D-6E8A-4147-A177-3AD203B41FA5}">
                      <a16:colId xmlns:a16="http://schemas.microsoft.com/office/drawing/2014/main" val="20004"/>
                    </a:ext>
                  </a:extLst>
                </a:gridCol>
                <a:gridCol w="1460500">
                  <a:extLst>
                    <a:ext uri="{9D8B030D-6E8A-4147-A177-3AD203B41FA5}">
                      <a16:colId xmlns:a16="http://schemas.microsoft.com/office/drawing/2014/main" val="20005"/>
                    </a:ext>
                  </a:extLst>
                </a:gridCol>
              </a:tblGrid>
              <a:tr h="959485">
                <a:tc>
                  <a:txBody>
                    <a:bodyPr/>
                    <a:lstStyle/>
                    <a:p>
                      <a:pPr marL="90805">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Causative</a:t>
                      </a:r>
                      <a:endParaRPr sz="1600" dirty="0">
                        <a:latin typeface="Calibri" panose="020F0502020204030204" pitchFamily="34" charset="0"/>
                        <a:cs typeface="Calibri" panose="020F0502020204030204" pitchFamily="34" charset="0"/>
                      </a:endParaRPr>
                    </a:p>
                    <a:p>
                      <a:pPr marL="90805">
                        <a:lnSpc>
                          <a:spcPct val="100000"/>
                        </a:lnSpc>
                      </a:pPr>
                      <a:r>
                        <a:rPr sz="1600" b="1" spc="-10" dirty="0">
                          <a:solidFill>
                            <a:srgbClr val="FFFFFF"/>
                          </a:solidFill>
                          <a:latin typeface="Calibri" panose="020F0502020204030204" pitchFamily="34" charset="0"/>
                          <a:cs typeface="Calibri" panose="020F0502020204030204" pitchFamily="34" charset="0"/>
                        </a:rPr>
                        <a:t>agent</a:t>
                      </a:r>
                      <a:endParaRPr sz="16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144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Incidence/mo</a:t>
                      </a:r>
                      <a:endParaRPr sz="1600" dirty="0">
                        <a:latin typeface="Calibri" panose="020F0502020204030204" pitchFamily="34" charset="0"/>
                        <a:cs typeface="Calibri" panose="020F0502020204030204" pitchFamily="34" charset="0"/>
                      </a:endParaRPr>
                    </a:p>
                    <a:p>
                      <a:pPr marL="91440">
                        <a:lnSpc>
                          <a:spcPct val="100000"/>
                        </a:lnSpc>
                      </a:pPr>
                      <a:r>
                        <a:rPr sz="1600" b="1" dirty="0">
                          <a:solidFill>
                            <a:srgbClr val="FFFFFF"/>
                          </a:solidFill>
                          <a:latin typeface="Calibri" panose="020F0502020204030204" pitchFamily="34" charset="0"/>
                          <a:cs typeface="Calibri" panose="020F0502020204030204" pitchFamily="34" charset="0"/>
                        </a:rPr>
                        <a:t>de</a:t>
                      </a:r>
                      <a:r>
                        <a:rPr sz="1600" b="1" spc="-25" dirty="0">
                          <a:solidFill>
                            <a:srgbClr val="FFFFFF"/>
                          </a:solidFill>
                          <a:latin typeface="Calibri" panose="020F0502020204030204" pitchFamily="34" charset="0"/>
                          <a:cs typeface="Calibri" panose="020F0502020204030204" pitchFamily="34" charset="0"/>
                        </a:rPr>
                        <a:t> </a:t>
                      </a:r>
                      <a:r>
                        <a:rPr sz="1600" b="1" dirty="0">
                          <a:solidFill>
                            <a:srgbClr val="FFFFFF"/>
                          </a:solidFill>
                          <a:latin typeface="Calibri" panose="020F0502020204030204" pitchFamily="34" charset="0"/>
                          <a:cs typeface="Calibri" panose="020F0502020204030204" pitchFamily="34" charset="0"/>
                        </a:rPr>
                        <a:t>of</a:t>
                      </a:r>
                      <a:r>
                        <a:rPr sz="1600" b="1" spc="-10" dirty="0">
                          <a:solidFill>
                            <a:srgbClr val="FFFFFF"/>
                          </a:solidFill>
                          <a:latin typeface="Calibri" panose="020F0502020204030204" pitchFamily="34" charset="0"/>
                          <a:cs typeface="Calibri" panose="020F0502020204030204" pitchFamily="34" charset="0"/>
                        </a:rPr>
                        <a:t> spread</a:t>
                      </a:r>
                      <a:endParaRPr sz="16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300"/>
                        </a:spcBef>
                      </a:pPr>
                      <a:r>
                        <a:rPr sz="1600" b="1" dirty="0">
                          <a:solidFill>
                            <a:srgbClr val="FFFFFF"/>
                          </a:solidFill>
                          <a:latin typeface="Calibri" panose="020F0502020204030204" pitchFamily="34" charset="0"/>
                          <a:cs typeface="Calibri" panose="020F0502020204030204" pitchFamily="34" charset="0"/>
                        </a:rPr>
                        <a:t>Clinical</a:t>
                      </a:r>
                      <a:r>
                        <a:rPr sz="1600" b="1" spc="-55" dirty="0">
                          <a:solidFill>
                            <a:srgbClr val="FFFFFF"/>
                          </a:solidFill>
                          <a:latin typeface="Calibri" panose="020F0502020204030204" pitchFamily="34" charset="0"/>
                          <a:cs typeface="Calibri" panose="020F0502020204030204" pitchFamily="34" charset="0"/>
                        </a:rPr>
                        <a:t> </a:t>
                      </a:r>
                      <a:r>
                        <a:rPr sz="1600" b="1" spc="-10" dirty="0">
                          <a:solidFill>
                            <a:srgbClr val="FFFFFF"/>
                          </a:solidFill>
                          <a:latin typeface="Calibri" panose="020F0502020204030204" pitchFamily="34" charset="0"/>
                          <a:cs typeface="Calibri" panose="020F0502020204030204" pitchFamily="34" charset="0"/>
                        </a:rPr>
                        <a:t>features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Complications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Diagnosis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treatment</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4145279">
                <a:tc>
                  <a:txBody>
                    <a:bodyPr/>
                    <a:lstStyle/>
                    <a:p>
                      <a:pPr marL="90805" marR="269875">
                        <a:lnSpc>
                          <a:spcPct val="100000"/>
                        </a:lnSpc>
                        <a:spcBef>
                          <a:spcPts val="305"/>
                        </a:spcBef>
                      </a:pPr>
                      <a:r>
                        <a:rPr sz="1600" spc="-10" dirty="0">
                          <a:latin typeface="Calibri" panose="020F0502020204030204" pitchFamily="34" charset="0"/>
                          <a:cs typeface="Calibri" panose="020F0502020204030204" pitchFamily="34" charset="0"/>
                        </a:rPr>
                        <a:t>Neisseria gonorrhea </a:t>
                      </a:r>
                      <a:r>
                        <a:rPr sz="1600" dirty="0">
                          <a:latin typeface="Calibri" panose="020F0502020204030204" pitchFamily="34" charset="0"/>
                          <a:cs typeface="Calibri" panose="020F0502020204030204" pitchFamily="34" charset="0"/>
                        </a:rPr>
                        <a:t>Gram</a:t>
                      </a:r>
                      <a:r>
                        <a:rPr sz="1600" spc="-25" dirty="0">
                          <a:latin typeface="Calibri" panose="020F0502020204030204" pitchFamily="34" charset="0"/>
                          <a:cs typeface="Calibri" panose="020F0502020204030204" pitchFamily="34" charset="0"/>
                        </a:rPr>
                        <a:t> neg </a:t>
                      </a:r>
                      <a:r>
                        <a:rPr sz="1600" spc="-10" dirty="0">
                          <a:latin typeface="Calibri" panose="020F0502020204030204" pitchFamily="34" charset="0"/>
                          <a:cs typeface="Calibri" panose="020F0502020204030204" pitchFamily="34" charset="0"/>
                        </a:rPr>
                        <a:t>diplococci</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1440">
                        <a:lnSpc>
                          <a:spcPct val="100000"/>
                        </a:lnSpc>
                        <a:spcBef>
                          <a:spcPts val="305"/>
                        </a:spcBef>
                      </a:pPr>
                      <a:r>
                        <a:rPr sz="1600" spc="-10" dirty="0">
                          <a:latin typeface="Calibri" panose="020F0502020204030204" pitchFamily="34" charset="0"/>
                          <a:cs typeface="Calibri" panose="020F0502020204030204" pitchFamily="34" charset="0"/>
                        </a:rPr>
                        <a:t>Common</a:t>
                      </a:r>
                      <a:endParaRPr sz="1600">
                        <a:latin typeface="Calibri" panose="020F0502020204030204" pitchFamily="34" charset="0"/>
                        <a:cs typeface="Calibri" panose="020F0502020204030204" pitchFamily="34" charset="0"/>
                      </a:endParaRPr>
                    </a:p>
                    <a:p>
                      <a:pPr marL="91440">
                        <a:lnSpc>
                          <a:spcPct val="100000"/>
                        </a:lnSpc>
                      </a:pPr>
                      <a:r>
                        <a:rPr sz="1600" spc="-25" dirty="0">
                          <a:latin typeface="Calibri" panose="020F0502020204030204" pitchFamily="34" charset="0"/>
                          <a:cs typeface="Calibri" panose="020F0502020204030204" pitchFamily="34" charset="0"/>
                        </a:rPr>
                        <a:t>STI</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88900">
                        <a:lnSpc>
                          <a:spcPct val="100000"/>
                        </a:lnSpc>
                        <a:spcBef>
                          <a:spcPts val="305"/>
                        </a:spcBef>
                      </a:pPr>
                      <a:r>
                        <a:rPr sz="1600" spc="-10" dirty="0">
                          <a:latin typeface="Calibri" panose="020F0502020204030204" pitchFamily="34" charset="0"/>
                          <a:cs typeface="Calibri" panose="020F0502020204030204" pitchFamily="34" charset="0"/>
                        </a:rPr>
                        <a:t>Asymptomatic mucopurulent </a:t>
                      </a:r>
                      <a:r>
                        <a:rPr sz="1600" dirty="0">
                          <a:latin typeface="Calibri" panose="020F0502020204030204" pitchFamily="34" charset="0"/>
                          <a:cs typeface="Calibri" panose="020F0502020204030204" pitchFamily="34" charset="0"/>
                        </a:rPr>
                        <a:t>discharge</a:t>
                      </a:r>
                      <a:r>
                        <a:rPr sz="1600" spc="-8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dysuria</a:t>
                      </a:r>
                      <a:r>
                        <a:rPr sz="1600" spc="-55"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low</a:t>
                      </a:r>
                      <a:r>
                        <a:rPr sz="1600" spc="-1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grade</a:t>
                      </a:r>
                      <a:r>
                        <a:rPr sz="1600" spc="-4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fever </a:t>
                      </a:r>
                      <a:r>
                        <a:rPr sz="1600" dirty="0">
                          <a:latin typeface="Calibri" panose="020F0502020204030204" pitchFamily="34" charset="0"/>
                          <a:cs typeface="Calibri" panose="020F0502020204030204" pitchFamily="34" charset="0"/>
                        </a:rPr>
                        <a:t>rash</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,polyarthritis. </a:t>
                      </a:r>
                      <a:r>
                        <a:rPr sz="1600" dirty="0">
                          <a:latin typeface="Calibri" panose="020F0502020204030204" pitchFamily="34" charset="0"/>
                          <a:cs typeface="Calibri" panose="020F0502020204030204" pitchFamily="34" charset="0"/>
                        </a:rPr>
                        <a:t>increase</a:t>
                      </a:r>
                      <a:r>
                        <a:rPr sz="1600" spc="-4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risk</a:t>
                      </a:r>
                      <a:r>
                        <a:rPr sz="1600" spc="-3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of </a:t>
                      </a:r>
                      <a:r>
                        <a:rPr sz="1600" dirty="0">
                          <a:latin typeface="Calibri" panose="020F0502020204030204" pitchFamily="34" charset="0"/>
                          <a:cs typeface="Calibri" panose="020F0502020204030204" pitchFamily="34" charset="0"/>
                        </a:rPr>
                        <a:t>coinfection</a:t>
                      </a:r>
                      <a:r>
                        <a:rPr sz="1600" spc="-55"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with </a:t>
                      </a:r>
                      <a:r>
                        <a:rPr sz="1600" dirty="0">
                          <a:latin typeface="Calibri" panose="020F0502020204030204" pitchFamily="34" charset="0"/>
                          <a:cs typeface="Calibri" panose="020F0502020204030204" pitchFamily="34" charset="0"/>
                        </a:rPr>
                        <a:t>chlamydia</a:t>
                      </a:r>
                      <a:r>
                        <a:rPr sz="1600" spc="-50" dirty="0">
                          <a:latin typeface="Calibri" panose="020F0502020204030204" pitchFamily="34" charset="0"/>
                          <a:cs typeface="Calibri" panose="020F0502020204030204" pitchFamily="34" charset="0"/>
                        </a:rPr>
                        <a:t> ,</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710" marR="81280">
                        <a:lnSpc>
                          <a:spcPct val="100000"/>
                        </a:lnSpc>
                        <a:spcBef>
                          <a:spcPts val="305"/>
                        </a:spcBef>
                      </a:pPr>
                      <a:r>
                        <a:rPr sz="1600" dirty="0">
                          <a:latin typeface="Calibri" panose="020F0502020204030204" pitchFamily="34" charset="0"/>
                          <a:cs typeface="Calibri" panose="020F0502020204030204" pitchFamily="34" charset="0"/>
                        </a:rPr>
                        <a:t>preterm</a:t>
                      </a:r>
                      <a:r>
                        <a:rPr sz="1600" spc="-4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rupture </a:t>
                      </a:r>
                      <a:r>
                        <a:rPr sz="1600" dirty="0">
                          <a:latin typeface="Calibri" panose="020F0502020204030204" pitchFamily="34" charset="0"/>
                          <a:cs typeface="Calibri" panose="020F0502020204030204" pitchFamily="34" charset="0"/>
                        </a:rPr>
                        <a:t>of</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membranes </a:t>
                      </a:r>
                      <a:r>
                        <a:rPr sz="1600" dirty="0">
                          <a:latin typeface="Calibri" panose="020F0502020204030204" pitchFamily="34" charset="0"/>
                          <a:cs typeface="Calibri" panose="020F0502020204030204" pitchFamily="34" charset="0"/>
                        </a:rPr>
                        <a:t>and</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preterm birth</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2710">
                        <a:lnSpc>
                          <a:spcPct val="100000"/>
                        </a:lnSpc>
                      </a:pPr>
                      <a:r>
                        <a:rPr sz="1600" b="1" spc="-10" dirty="0">
                          <a:latin typeface="Calibri" panose="020F0502020204030204" pitchFamily="34" charset="0"/>
                          <a:cs typeface="Calibri" panose="020F0502020204030204" pitchFamily="34" charset="0"/>
                        </a:rPr>
                        <a:t>Opthalmia</a:t>
                      </a:r>
                      <a:endParaRPr sz="1600" dirty="0">
                        <a:latin typeface="Calibri" panose="020F0502020204030204" pitchFamily="34" charset="0"/>
                        <a:cs typeface="Calibri" panose="020F0502020204030204" pitchFamily="34" charset="0"/>
                      </a:endParaRPr>
                    </a:p>
                    <a:p>
                      <a:pPr marL="92710">
                        <a:lnSpc>
                          <a:spcPct val="100000"/>
                        </a:lnSpc>
                      </a:pPr>
                      <a:r>
                        <a:rPr sz="1600" b="1" spc="-10" dirty="0">
                          <a:latin typeface="Calibri" panose="020F0502020204030204" pitchFamily="34" charset="0"/>
                          <a:cs typeface="Calibri" panose="020F0502020204030204" pitchFamily="34" charset="0"/>
                        </a:rPr>
                        <a:t>neonatorum</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marR="115570">
                        <a:lnSpc>
                          <a:spcPct val="100000"/>
                        </a:lnSpc>
                        <a:spcBef>
                          <a:spcPts val="305"/>
                        </a:spcBef>
                      </a:pPr>
                      <a:r>
                        <a:rPr sz="1600" spc="-10" dirty="0">
                          <a:solidFill>
                            <a:srgbClr val="0D0D0D"/>
                          </a:solidFill>
                          <a:latin typeface="Calibri" panose="020F0502020204030204" pitchFamily="34" charset="0"/>
                          <a:cs typeface="Calibri" panose="020F0502020204030204" pitchFamily="34" charset="0"/>
                        </a:rPr>
                        <a:t>Bacteriological </a:t>
                      </a:r>
                      <a:r>
                        <a:rPr sz="1600" dirty="0">
                          <a:solidFill>
                            <a:srgbClr val="0D0D0D"/>
                          </a:solidFill>
                          <a:latin typeface="Calibri" panose="020F0502020204030204" pitchFamily="34" charset="0"/>
                          <a:cs typeface="Calibri" panose="020F0502020204030204" pitchFamily="34" charset="0"/>
                        </a:rPr>
                        <a:t>Swabs</a:t>
                      </a:r>
                      <a:r>
                        <a:rPr sz="1600" spc="-40" dirty="0">
                          <a:solidFill>
                            <a:srgbClr val="0D0D0D"/>
                          </a:solidFill>
                          <a:latin typeface="Calibri" panose="020F0502020204030204" pitchFamily="34" charset="0"/>
                          <a:cs typeface="Calibri" panose="020F0502020204030204" pitchFamily="34" charset="0"/>
                        </a:rPr>
                        <a:t> </a:t>
                      </a:r>
                      <a:r>
                        <a:rPr sz="1600" spc="-10" dirty="0">
                          <a:solidFill>
                            <a:srgbClr val="0D0D0D"/>
                          </a:solidFill>
                          <a:latin typeface="Calibri" panose="020F0502020204030204" pitchFamily="34" charset="0"/>
                          <a:cs typeface="Calibri" panose="020F0502020204030204" pitchFamily="34" charset="0"/>
                        </a:rPr>
                        <a:t>should </a:t>
                      </a:r>
                      <a:r>
                        <a:rPr sz="1600" dirty="0">
                          <a:solidFill>
                            <a:srgbClr val="0D0D0D"/>
                          </a:solidFill>
                          <a:latin typeface="Calibri" panose="020F0502020204030204" pitchFamily="34" charset="0"/>
                          <a:cs typeface="Calibri" panose="020F0502020204030204" pitchFamily="34" charset="0"/>
                        </a:rPr>
                        <a:t>be</a:t>
                      </a:r>
                      <a:r>
                        <a:rPr sz="1600" spc="-20" dirty="0">
                          <a:solidFill>
                            <a:srgbClr val="0D0D0D"/>
                          </a:solidFill>
                          <a:latin typeface="Calibri" panose="020F0502020204030204" pitchFamily="34" charset="0"/>
                          <a:cs typeface="Calibri" panose="020F0502020204030204" pitchFamily="34" charset="0"/>
                        </a:rPr>
                        <a:t> </a:t>
                      </a:r>
                      <a:r>
                        <a:rPr sz="1600" dirty="0">
                          <a:solidFill>
                            <a:srgbClr val="0D0D0D"/>
                          </a:solidFill>
                          <a:latin typeface="Calibri" panose="020F0502020204030204" pitchFamily="34" charset="0"/>
                          <a:cs typeface="Calibri" panose="020F0502020204030204" pitchFamily="34" charset="0"/>
                        </a:rPr>
                        <a:t>taken</a:t>
                      </a:r>
                      <a:r>
                        <a:rPr sz="1600" spc="-40" dirty="0">
                          <a:solidFill>
                            <a:srgbClr val="0D0D0D"/>
                          </a:solidFill>
                          <a:latin typeface="Calibri" panose="020F0502020204030204" pitchFamily="34" charset="0"/>
                          <a:cs typeface="Calibri" panose="020F0502020204030204" pitchFamily="34" charset="0"/>
                        </a:rPr>
                        <a:t> </a:t>
                      </a:r>
                      <a:r>
                        <a:rPr sz="1600" spc="-50" dirty="0">
                          <a:solidFill>
                            <a:srgbClr val="0D0D0D"/>
                          </a:solidFill>
                          <a:latin typeface="Calibri" panose="020F0502020204030204" pitchFamily="34" charset="0"/>
                          <a:cs typeface="Calibri" panose="020F0502020204030204" pitchFamily="34" charset="0"/>
                        </a:rPr>
                        <a:t>.</a:t>
                      </a:r>
                      <a:endParaRPr sz="1600" dirty="0">
                        <a:latin typeface="Calibri" panose="020F0502020204030204" pitchFamily="34" charset="0"/>
                        <a:cs typeface="Calibri" panose="020F0502020204030204" pitchFamily="34" charset="0"/>
                      </a:endParaRPr>
                    </a:p>
                    <a:p>
                      <a:pPr marL="93345" marR="142875">
                        <a:lnSpc>
                          <a:spcPct val="100000"/>
                        </a:lnSpc>
                      </a:pPr>
                      <a:r>
                        <a:rPr sz="1600" spc="-10" dirty="0">
                          <a:solidFill>
                            <a:srgbClr val="0D0D0D"/>
                          </a:solidFill>
                          <a:latin typeface="Calibri" panose="020F0502020204030204" pitchFamily="34" charset="0"/>
                          <a:cs typeface="Calibri" panose="020F0502020204030204" pitchFamily="34" charset="0"/>
                        </a:rPr>
                        <a:t>Concomitant </a:t>
                      </a:r>
                      <a:r>
                        <a:rPr sz="1600" dirty="0">
                          <a:solidFill>
                            <a:srgbClr val="0D0D0D"/>
                          </a:solidFill>
                          <a:latin typeface="Calibri" panose="020F0502020204030204" pitchFamily="34" charset="0"/>
                          <a:cs typeface="Calibri" panose="020F0502020204030204" pitchFamily="34" charset="0"/>
                        </a:rPr>
                        <a:t>infections</a:t>
                      </a:r>
                      <a:r>
                        <a:rPr sz="1600" spc="-60" dirty="0">
                          <a:solidFill>
                            <a:srgbClr val="0D0D0D"/>
                          </a:solidFill>
                          <a:latin typeface="Calibri" panose="020F0502020204030204" pitchFamily="34" charset="0"/>
                          <a:cs typeface="Calibri" panose="020F0502020204030204" pitchFamily="34" charset="0"/>
                        </a:rPr>
                        <a:t> </a:t>
                      </a:r>
                      <a:r>
                        <a:rPr sz="1600" spc="-20" dirty="0">
                          <a:solidFill>
                            <a:srgbClr val="0D0D0D"/>
                          </a:solidFill>
                          <a:latin typeface="Calibri" panose="020F0502020204030204" pitchFamily="34" charset="0"/>
                          <a:cs typeface="Calibri" panose="020F0502020204030204" pitchFamily="34" charset="0"/>
                        </a:rPr>
                        <a:t>with </a:t>
                      </a:r>
                      <a:r>
                        <a:rPr sz="1600" spc="-10" dirty="0">
                          <a:solidFill>
                            <a:srgbClr val="0D0D0D"/>
                          </a:solidFill>
                          <a:latin typeface="Calibri" panose="020F0502020204030204" pitchFamily="34" charset="0"/>
                          <a:cs typeface="Calibri" panose="020F0502020204030204" pitchFamily="34" charset="0"/>
                        </a:rPr>
                        <a:t>Chlamydia screened</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980" marR="88265">
                        <a:lnSpc>
                          <a:spcPct val="100000"/>
                        </a:lnSpc>
                        <a:spcBef>
                          <a:spcPts val="305"/>
                        </a:spcBef>
                      </a:pPr>
                      <a:r>
                        <a:rPr sz="1600" spc="-10" dirty="0">
                          <a:latin typeface="Calibri" panose="020F0502020204030204" pitchFamily="34" charset="0"/>
                          <a:cs typeface="Calibri" panose="020F0502020204030204" pitchFamily="34" charset="0"/>
                        </a:rPr>
                        <a:t>Cephalosporins </a:t>
                      </a:r>
                      <a:r>
                        <a:rPr sz="1600" dirty="0">
                          <a:latin typeface="Calibri" panose="020F0502020204030204" pitchFamily="34" charset="0"/>
                          <a:cs typeface="Calibri" panose="020F0502020204030204" pitchFamily="34" charset="0"/>
                        </a:rPr>
                        <a:t>safe</a:t>
                      </a:r>
                      <a:r>
                        <a:rPr sz="1600" spc="-1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in </a:t>
                      </a:r>
                      <a:r>
                        <a:rPr sz="1600" spc="-10" dirty="0">
                          <a:latin typeface="Calibri" panose="020F0502020204030204" pitchFamily="34" charset="0"/>
                          <a:cs typeface="Calibri" panose="020F0502020204030204" pitchFamily="34" charset="0"/>
                        </a:rPr>
                        <a:t>pregnancy</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3980" marR="197485" algn="just">
                        <a:lnSpc>
                          <a:spcPct val="100000"/>
                        </a:lnSpc>
                      </a:pPr>
                      <a:r>
                        <a:rPr sz="1600" dirty="0">
                          <a:latin typeface="Calibri" panose="020F0502020204030204" pitchFamily="34" charset="0"/>
                          <a:cs typeface="Calibri" panose="020F0502020204030204" pitchFamily="34" charset="0"/>
                        </a:rPr>
                        <a:t>Newborn</a:t>
                      </a:r>
                      <a:r>
                        <a:rPr sz="1600" spc="-55"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eyes </a:t>
                      </a:r>
                      <a:r>
                        <a:rPr sz="1600" spc="-10" dirty="0">
                          <a:latin typeface="Calibri" panose="020F0502020204030204" pitchFamily="34" charset="0"/>
                          <a:cs typeface="Calibri" panose="020F0502020204030204" pitchFamily="34" charset="0"/>
                        </a:rPr>
                        <a:t>Erthyromycin drops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1536700">
              <a:lnSpc>
                <a:spcPct val="100000"/>
              </a:lnSpc>
              <a:spcBef>
                <a:spcPts val="95"/>
              </a:spcBef>
            </a:pPr>
            <a:r>
              <a:rPr dirty="0"/>
              <a:t>Gonococal</a:t>
            </a:r>
            <a:r>
              <a:rPr spc="-135" dirty="0"/>
              <a:t> </a:t>
            </a:r>
            <a:r>
              <a:rPr spc="-10" dirty="0"/>
              <a:t>infection</a:t>
            </a:r>
          </a:p>
        </p:txBody>
      </p:sp>
      <p:pic>
        <p:nvPicPr>
          <p:cNvPr id="4" name="object 4"/>
          <p:cNvPicPr/>
          <p:nvPr/>
        </p:nvPicPr>
        <p:blipFill>
          <a:blip r:embed="rId2" cstate="print"/>
          <a:stretch>
            <a:fillRect/>
          </a:stretch>
        </p:blipFill>
        <p:spPr>
          <a:xfrm>
            <a:off x="2590800" y="4800600"/>
            <a:ext cx="3276600" cy="183489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889171527"/>
              </p:ext>
            </p:extLst>
          </p:nvPr>
        </p:nvGraphicFramePr>
        <p:xfrm>
          <a:off x="865187" y="2668523"/>
          <a:ext cx="7411084" cy="3749040"/>
        </p:xfrm>
        <a:graphic>
          <a:graphicData uri="http://schemas.openxmlformats.org/drawingml/2006/table">
            <a:tbl>
              <a:tblPr firstRow="1" bandRow="1">
                <a:tableStyleId>{2D5ABB26-0587-4C30-8999-92F81FD0307C}</a:tableStyleId>
              </a:tblPr>
              <a:tblGrid>
                <a:gridCol w="1235075">
                  <a:extLst>
                    <a:ext uri="{9D8B030D-6E8A-4147-A177-3AD203B41FA5}">
                      <a16:colId xmlns:a16="http://schemas.microsoft.com/office/drawing/2014/main" val="20000"/>
                    </a:ext>
                  </a:extLst>
                </a:gridCol>
                <a:gridCol w="1235075">
                  <a:extLst>
                    <a:ext uri="{9D8B030D-6E8A-4147-A177-3AD203B41FA5}">
                      <a16:colId xmlns:a16="http://schemas.microsoft.com/office/drawing/2014/main" val="20001"/>
                    </a:ext>
                  </a:extLst>
                </a:gridCol>
                <a:gridCol w="1235075">
                  <a:extLst>
                    <a:ext uri="{9D8B030D-6E8A-4147-A177-3AD203B41FA5}">
                      <a16:colId xmlns:a16="http://schemas.microsoft.com/office/drawing/2014/main" val="20002"/>
                    </a:ext>
                  </a:extLst>
                </a:gridCol>
                <a:gridCol w="1235075">
                  <a:extLst>
                    <a:ext uri="{9D8B030D-6E8A-4147-A177-3AD203B41FA5}">
                      <a16:colId xmlns:a16="http://schemas.microsoft.com/office/drawing/2014/main" val="20003"/>
                    </a:ext>
                  </a:extLst>
                </a:gridCol>
                <a:gridCol w="1123950">
                  <a:extLst>
                    <a:ext uri="{9D8B030D-6E8A-4147-A177-3AD203B41FA5}">
                      <a16:colId xmlns:a16="http://schemas.microsoft.com/office/drawing/2014/main" val="20004"/>
                    </a:ext>
                  </a:extLst>
                </a:gridCol>
                <a:gridCol w="1346834">
                  <a:extLst>
                    <a:ext uri="{9D8B030D-6E8A-4147-A177-3AD203B41FA5}">
                      <a16:colId xmlns:a16="http://schemas.microsoft.com/office/drawing/2014/main" val="20005"/>
                    </a:ext>
                  </a:extLst>
                </a:gridCol>
              </a:tblGrid>
              <a:tr h="914400">
                <a:tc>
                  <a:txBody>
                    <a:bodyPr/>
                    <a:lstStyle/>
                    <a:p>
                      <a:pPr marL="91440" marR="174625">
                        <a:lnSpc>
                          <a:spcPct val="100000"/>
                        </a:lnSpc>
                        <a:spcBef>
                          <a:spcPts val="300"/>
                        </a:spcBef>
                      </a:pPr>
                      <a:r>
                        <a:rPr sz="1800" b="1" spc="-10" dirty="0">
                          <a:solidFill>
                            <a:srgbClr val="FFFFFF"/>
                          </a:solidFill>
                          <a:latin typeface="Calibri" panose="020F0502020204030204" pitchFamily="34" charset="0"/>
                          <a:cs typeface="Calibri" panose="020F0502020204030204" pitchFamily="34" charset="0"/>
                        </a:rPr>
                        <a:t>Causative agent</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marR="203835">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Incidence </a:t>
                      </a:r>
                      <a:r>
                        <a:rPr sz="1800" b="1" dirty="0">
                          <a:solidFill>
                            <a:srgbClr val="FFFFFF"/>
                          </a:solidFill>
                          <a:latin typeface="Calibri" panose="020F0502020204030204" pitchFamily="34" charset="0"/>
                          <a:cs typeface="Calibri" panose="020F0502020204030204" pitchFamily="34" charset="0"/>
                        </a:rPr>
                        <a:t>Mode</a:t>
                      </a:r>
                      <a:r>
                        <a:rPr sz="1800" b="1" spc="-35"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10" dirty="0">
                          <a:solidFill>
                            <a:srgbClr val="FFFFFF"/>
                          </a:solidFill>
                          <a:latin typeface="Calibri" panose="020F0502020204030204" pitchFamily="34" charset="0"/>
                          <a:cs typeface="Calibri" panose="020F0502020204030204" pitchFamily="34" charset="0"/>
                        </a:rPr>
                        <a:t>spread</a:t>
                      </a:r>
                      <a:endParaRPr sz="1800" dirty="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Clinical</a:t>
                      </a:r>
                      <a:endParaRPr sz="1800">
                        <a:latin typeface="Calibri" panose="020F0502020204030204" pitchFamily="34" charset="0"/>
                        <a:cs typeface="Calibri" panose="020F0502020204030204" pitchFamily="34" charset="0"/>
                      </a:endParaRPr>
                    </a:p>
                    <a:p>
                      <a:pPr marL="92710">
                        <a:lnSpc>
                          <a:spcPct val="100000"/>
                        </a:lnSpc>
                      </a:pPr>
                      <a:r>
                        <a:rPr sz="1800" b="1" spc="-10" dirty="0">
                          <a:solidFill>
                            <a:srgbClr val="FFFFFF"/>
                          </a:solidFill>
                          <a:latin typeface="Calibri" panose="020F0502020204030204" pitchFamily="34" charset="0"/>
                          <a:cs typeface="Calibri" panose="020F0502020204030204" pitchFamily="34" charset="0"/>
                        </a:rPr>
                        <a:t>features</a:t>
                      </a:r>
                      <a:endParaRPr sz="18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diagnosis</a:t>
                      </a:r>
                      <a:endParaRPr sz="18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complica</a:t>
                      </a:r>
                      <a:endParaRPr sz="1800">
                        <a:latin typeface="Calibri" panose="020F0502020204030204" pitchFamily="34" charset="0"/>
                        <a:cs typeface="Calibri" panose="020F0502020204030204" pitchFamily="34" charset="0"/>
                      </a:endParaRPr>
                    </a:p>
                    <a:p>
                      <a:pPr marL="93345">
                        <a:lnSpc>
                          <a:spcPct val="100000"/>
                        </a:lnSpc>
                      </a:pPr>
                      <a:r>
                        <a:rPr sz="1800" b="1" spc="-10" dirty="0">
                          <a:solidFill>
                            <a:srgbClr val="FFFFFF"/>
                          </a:solidFill>
                          <a:latin typeface="Calibri" panose="020F0502020204030204" pitchFamily="34" charset="0"/>
                          <a:cs typeface="Calibri" panose="020F0502020204030204" pitchFamily="34" charset="0"/>
                        </a:rPr>
                        <a:t>tions</a:t>
                      </a:r>
                      <a:endParaRPr sz="18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2834640">
                <a:tc>
                  <a:txBody>
                    <a:bodyPr/>
                    <a:lstStyle/>
                    <a:p>
                      <a:pPr marL="91440">
                        <a:lnSpc>
                          <a:spcPts val="1910"/>
                        </a:lnSpc>
                        <a:spcBef>
                          <a:spcPts val="310"/>
                        </a:spcBef>
                      </a:pPr>
                      <a:r>
                        <a:rPr sz="1600" spc="-10" dirty="0">
                          <a:latin typeface="Calibri" panose="020F0502020204030204" pitchFamily="34" charset="0"/>
                          <a:cs typeface="Calibri" panose="020F0502020204030204" pitchFamily="34" charset="0"/>
                        </a:rPr>
                        <a:t>Chlymadia</a:t>
                      </a:r>
                      <a:endParaRPr sz="1600">
                        <a:latin typeface="Calibri" panose="020F0502020204030204" pitchFamily="34" charset="0"/>
                        <a:cs typeface="Calibri" panose="020F0502020204030204" pitchFamily="34" charset="0"/>
                      </a:endParaRPr>
                    </a:p>
                    <a:p>
                      <a:pPr marL="91440">
                        <a:lnSpc>
                          <a:spcPts val="1910"/>
                        </a:lnSpc>
                      </a:pPr>
                      <a:r>
                        <a:rPr sz="1600" spc="-10" dirty="0">
                          <a:latin typeface="Calibri" panose="020F0502020204030204" pitchFamily="34" charset="0"/>
                          <a:cs typeface="Calibri" panose="020F0502020204030204" pitchFamily="34" charset="0"/>
                        </a:rPr>
                        <a:t>trachomatis</a:t>
                      </a:r>
                      <a:endParaRPr sz="1600">
                        <a:latin typeface="Calibri" panose="020F0502020204030204" pitchFamily="34" charset="0"/>
                        <a:cs typeface="Calibri" panose="020F0502020204030204" pitchFamily="34" charset="0"/>
                      </a:endParaRPr>
                    </a:p>
                  </a:txBody>
                  <a:tcPr marL="0" marR="0" marT="3937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a:lnSpc>
                          <a:spcPct val="100000"/>
                        </a:lnSpc>
                        <a:spcBef>
                          <a:spcPts val="300"/>
                        </a:spcBef>
                      </a:pPr>
                      <a:r>
                        <a:rPr sz="1800" spc="-25" dirty="0">
                          <a:latin typeface="Calibri" panose="020F0502020204030204" pitchFamily="34" charset="0"/>
                          <a:cs typeface="Calibri" panose="020F0502020204030204" pitchFamily="34" charset="0"/>
                        </a:rPr>
                        <a:t>STI</a:t>
                      </a:r>
                      <a:endParaRPr sz="1800">
                        <a:latin typeface="Calibri" panose="020F0502020204030204" pitchFamily="34" charset="0"/>
                        <a:cs typeface="Calibri" panose="020F0502020204030204" pitchFamily="34" charset="0"/>
                      </a:endParaRPr>
                    </a:p>
                    <a:p>
                      <a:pPr marL="92075" marR="90170">
                        <a:lnSpc>
                          <a:spcPct val="99500"/>
                        </a:lnSpc>
                        <a:spcBef>
                          <a:spcPts val="10"/>
                        </a:spcBef>
                      </a:pPr>
                      <a:r>
                        <a:rPr sz="1800" dirty="0">
                          <a:latin typeface="Calibri" panose="020F0502020204030204" pitchFamily="34" charset="0"/>
                          <a:cs typeface="Calibri" panose="020F0502020204030204" pitchFamily="34" charset="0"/>
                        </a:rPr>
                        <a:t>one</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in 8-</a:t>
                      </a:r>
                      <a:r>
                        <a:rPr sz="1800" spc="-25" dirty="0">
                          <a:latin typeface="Calibri" panose="020F0502020204030204" pitchFamily="34" charset="0"/>
                          <a:cs typeface="Calibri" panose="020F0502020204030204" pitchFamily="34" charset="0"/>
                        </a:rPr>
                        <a:t>10 </a:t>
                      </a:r>
                      <a:r>
                        <a:rPr sz="1800" dirty="0">
                          <a:latin typeface="Calibri" panose="020F0502020204030204" pitchFamily="34" charset="0"/>
                          <a:cs typeface="Calibri" panose="020F0502020204030204" pitchFamily="34" charset="0"/>
                        </a:rPr>
                        <a:t>men</a:t>
                      </a:r>
                      <a:r>
                        <a:rPr sz="1800" spc="-2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and </a:t>
                      </a:r>
                      <a:r>
                        <a:rPr sz="1800" spc="-10" dirty="0">
                          <a:latin typeface="Calibri" panose="020F0502020204030204" pitchFamily="34" charset="0"/>
                          <a:cs typeface="Calibri" panose="020F0502020204030204" pitchFamily="34" charset="0"/>
                        </a:rPr>
                        <a:t>women</a:t>
                      </a:r>
                      <a:endParaRPr sz="18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300"/>
                        </a:spcBef>
                      </a:pPr>
                      <a:r>
                        <a:rPr sz="1800" spc="-10" dirty="0">
                          <a:latin typeface="Calibri" panose="020F0502020204030204" pitchFamily="34" charset="0"/>
                          <a:cs typeface="Calibri" panose="020F0502020204030204" pitchFamily="34" charset="0"/>
                        </a:rPr>
                        <a:t>Asymptom</a:t>
                      </a:r>
                      <a:endParaRPr sz="1800" dirty="0">
                        <a:latin typeface="Calibri" panose="020F0502020204030204" pitchFamily="34" charset="0"/>
                        <a:cs typeface="Calibri" panose="020F0502020204030204" pitchFamily="34" charset="0"/>
                      </a:endParaRPr>
                    </a:p>
                    <a:p>
                      <a:pPr marL="92710">
                        <a:lnSpc>
                          <a:spcPct val="100000"/>
                        </a:lnSpc>
                      </a:pPr>
                      <a:r>
                        <a:rPr sz="1800" spc="-20" dirty="0">
                          <a:latin typeface="Calibri" panose="020F0502020204030204" pitchFamily="34" charset="0"/>
                          <a:cs typeface="Calibri" panose="020F0502020204030204" pitchFamily="34" charset="0"/>
                        </a:rPr>
                        <a:t>atic</a:t>
                      </a:r>
                      <a:endParaRPr sz="1800" dirty="0">
                        <a:latin typeface="Calibri" panose="020F0502020204030204" pitchFamily="34" charset="0"/>
                        <a:cs typeface="Calibri" panose="020F0502020204030204" pitchFamily="34" charset="0"/>
                      </a:endParaRPr>
                    </a:p>
                    <a:p>
                      <a:pPr marL="92710" marR="101600">
                        <a:lnSpc>
                          <a:spcPct val="100000"/>
                        </a:lnSpc>
                        <a:spcBef>
                          <a:spcPts val="5"/>
                        </a:spcBef>
                      </a:pPr>
                      <a:r>
                        <a:rPr sz="1800" dirty="0">
                          <a:latin typeface="Calibri" panose="020F0502020204030204" pitchFamily="34" charset="0"/>
                          <a:cs typeface="Calibri" panose="020F0502020204030204" pitchFamily="34" charset="0"/>
                        </a:rPr>
                        <a:t>It</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can</a:t>
                      </a:r>
                      <a:r>
                        <a:rPr sz="1800" spc="-1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be </a:t>
                      </a:r>
                      <a:r>
                        <a:rPr sz="1800" spc="-10" dirty="0">
                          <a:latin typeface="Calibri" panose="020F0502020204030204" pitchFamily="34" charset="0"/>
                          <a:cs typeface="Calibri" panose="020F0502020204030204" pitchFamily="34" charset="0"/>
                        </a:rPr>
                        <a:t>associated </a:t>
                      </a:r>
                      <a:r>
                        <a:rPr sz="1800" dirty="0">
                          <a:latin typeface="Calibri" panose="020F0502020204030204" pitchFamily="34" charset="0"/>
                          <a:cs typeface="Calibri" panose="020F0502020204030204" pitchFamily="34" charset="0"/>
                        </a:rPr>
                        <a:t>with</a:t>
                      </a:r>
                      <a:r>
                        <a:rPr sz="1800" spc="-1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PID </a:t>
                      </a:r>
                      <a:r>
                        <a:rPr sz="1800" spc="-10" dirty="0">
                          <a:latin typeface="Calibri" panose="020F0502020204030204" pitchFamily="34" charset="0"/>
                          <a:cs typeface="Calibri" panose="020F0502020204030204" pitchFamily="34" charset="0"/>
                        </a:rPr>
                        <a:t>Neonate: Pneumonia conjunctivi </a:t>
                      </a:r>
                      <a:r>
                        <a:rPr sz="1800" spc="-25" dirty="0">
                          <a:latin typeface="Calibri" panose="020F0502020204030204" pitchFamily="34" charset="0"/>
                          <a:cs typeface="Calibri" panose="020F0502020204030204" pitchFamily="34" charset="0"/>
                        </a:rPr>
                        <a:t>tis</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254"/>
                        </a:spcBef>
                      </a:pPr>
                      <a:r>
                        <a:rPr sz="1800" spc="-20" dirty="0">
                          <a:latin typeface="Calibri" panose="020F0502020204030204" pitchFamily="34" charset="0"/>
                          <a:cs typeface="Calibri" panose="020F0502020204030204" pitchFamily="34" charset="0"/>
                        </a:rPr>
                        <a:t>NAAT</a:t>
                      </a:r>
                      <a:endParaRPr sz="1800" dirty="0">
                        <a:latin typeface="Calibri" panose="020F0502020204030204" pitchFamily="34" charset="0"/>
                        <a:cs typeface="Calibri" panose="020F0502020204030204" pitchFamily="34" charset="0"/>
                      </a:endParaRPr>
                    </a:p>
                  </a:txBody>
                  <a:tcPr marL="0" marR="0" marT="32384"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a:lnSpc>
                          <a:spcPct val="100000"/>
                        </a:lnSpc>
                        <a:spcBef>
                          <a:spcPts val="300"/>
                        </a:spcBef>
                      </a:pPr>
                      <a:r>
                        <a:rPr sz="1800" spc="-25" dirty="0">
                          <a:latin typeface="Calibri" panose="020F0502020204030204" pitchFamily="34" charset="0"/>
                          <a:cs typeface="Calibri" panose="020F0502020204030204" pitchFamily="34" charset="0"/>
                        </a:rPr>
                        <a:t>PID</a:t>
                      </a:r>
                      <a:endParaRPr sz="1800" dirty="0">
                        <a:latin typeface="Calibri" panose="020F0502020204030204" pitchFamily="34" charset="0"/>
                        <a:cs typeface="Calibri" panose="020F0502020204030204" pitchFamily="34" charset="0"/>
                      </a:endParaRPr>
                    </a:p>
                    <a:p>
                      <a:pPr marL="93345">
                        <a:lnSpc>
                          <a:spcPct val="100000"/>
                        </a:lnSpc>
                      </a:pPr>
                      <a:r>
                        <a:rPr sz="1800" b="1" spc="-10" dirty="0">
                          <a:latin typeface="Calibri" panose="020F0502020204030204" pitchFamily="34" charset="0"/>
                          <a:cs typeface="Calibri" panose="020F0502020204030204" pitchFamily="34" charset="0"/>
                        </a:rPr>
                        <a:t>Fetal:</a:t>
                      </a:r>
                      <a:endParaRPr sz="1800" dirty="0">
                        <a:latin typeface="Calibri" panose="020F0502020204030204" pitchFamily="34" charset="0"/>
                        <a:cs typeface="Calibri" panose="020F0502020204030204" pitchFamily="34" charset="0"/>
                      </a:endParaRPr>
                    </a:p>
                    <a:p>
                      <a:pPr marL="93345">
                        <a:lnSpc>
                          <a:spcPct val="100000"/>
                        </a:lnSpc>
                        <a:spcBef>
                          <a:spcPts val="5"/>
                        </a:spcBef>
                      </a:pPr>
                      <a:r>
                        <a:rPr sz="1800" spc="-10" dirty="0">
                          <a:latin typeface="Calibri" panose="020F0502020204030204" pitchFamily="34" charset="0"/>
                          <a:cs typeface="Calibri" panose="020F0502020204030204" pitchFamily="34" charset="0"/>
                        </a:rPr>
                        <a:t>PPROM,</a:t>
                      </a:r>
                      <a:endParaRPr sz="1800" dirty="0">
                        <a:latin typeface="Calibri" panose="020F0502020204030204" pitchFamily="34" charset="0"/>
                        <a:cs typeface="Calibri" panose="020F0502020204030204" pitchFamily="34" charset="0"/>
                      </a:endParaRPr>
                    </a:p>
                    <a:p>
                      <a:pPr marL="93345" marR="236854" algn="just">
                        <a:lnSpc>
                          <a:spcPct val="100000"/>
                        </a:lnSpc>
                      </a:pPr>
                      <a:r>
                        <a:rPr sz="1800" dirty="0">
                          <a:latin typeface="Calibri" panose="020F0502020204030204" pitchFamily="34" charset="0"/>
                          <a:cs typeface="Calibri" panose="020F0502020204030204" pitchFamily="34" charset="0"/>
                        </a:rPr>
                        <a:t>Pre</a:t>
                      </a:r>
                      <a:r>
                        <a:rPr sz="1800" spc="-20" dirty="0">
                          <a:latin typeface="Calibri" panose="020F0502020204030204" pitchFamily="34" charset="0"/>
                          <a:cs typeface="Calibri" panose="020F0502020204030204" pitchFamily="34" charset="0"/>
                        </a:rPr>
                        <a:t> term </a:t>
                      </a:r>
                      <a:r>
                        <a:rPr sz="1800" spc="-30" dirty="0">
                          <a:latin typeface="Calibri" panose="020F0502020204030204" pitchFamily="34" charset="0"/>
                          <a:cs typeface="Calibri" panose="020F0502020204030204" pitchFamily="34" charset="0"/>
                        </a:rPr>
                        <a:t>delivery, </a:t>
                      </a:r>
                      <a:r>
                        <a:rPr sz="1800" spc="-25" dirty="0">
                          <a:latin typeface="Calibri" panose="020F0502020204030204" pitchFamily="34" charset="0"/>
                          <a:cs typeface="Calibri" panose="020F0502020204030204" pitchFamily="34" charset="0"/>
                        </a:rPr>
                        <a:t>LBW</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119380">
                        <a:lnSpc>
                          <a:spcPct val="100000"/>
                        </a:lnSpc>
                        <a:spcBef>
                          <a:spcPts val="310"/>
                        </a:spcBef>
                      </a:pPr>
                      <a:r>
                        <a:rPr sz="1600" spc="-10" dirty="0">
                          <a:latin typeface="Calibri" panose="020F0502020204030204" pitchFamily="34" charset="0"/>
                          <a:cs typeface="Calibri" panose="020F0502020204030204" pitchFamily="34" charset="0"/>
                        </a:rPr>
                        <a:t>Treatment Azithromycin &amp;Erythromyc</a:t>
                      </a:r>
                      <a:endParaRPr sz="1600" dirty="0">
                        <a:latin typeface="Calibri" panose="020F0502020204030204" pitchFamily="34" charset="0"/>
                        <a:cs typeface="Calibri" panose="020F0502020204030204" pitchFamily="34" charset="0"/>
                      </a:endParaRPr>
                    </a:p>
                    <a:p>
                      <a:pPr>
                        <a:lnSpc>
                          <a:spcPct val="100000"/>
                        </a:lnSpc>
                        <a:spcBef>
                          <a:spcPts val="80"/>
                        </a:spcBef>
                      </a:pPr>
                      <a:endParaRPr sz="1600" dirty="0">
                        <a:latin typeface="Calibri" panose="020F0502020204030204" pitchFamily="34" charset="0"/>
                        <a:cs typeface="Calibri" panose="020F0502020204030204" pitchFamily="34" charset="0"/>
                      </a:endParaRPr>
                    </a:p>
                    <a:p>
                      <a:pPr marL="93345" marR="301625">
                        <a:lnSpc>
                          <a:spcPct val="100000"/>
                        </a:lnSpc>
                      </a:pPr>
                      <a:r>
                        <a:rPr sz="1600" spc="-25" dirty="0">
                          <a:latin typeface="Calibri" panose="020F0502020204030204" pitchFamily="34" charset="0"/>
                          <a:cs typeface="Calibri" panose="020F0502020204030204" pitchFamily="34" charset="0"/>
                        </a:rPr>
                        <a:t>Tetracycine </a:t>
                      </a:r>
                      <a:r>
                        <a:rPr sz="1600" dirty="0">
                          <a:latin typeface="Calibri" panose="020F0502020204030204" pitchFamily="34" charset="0"/>
                          <a:cs typeface="Calibri" panose="020F0502020204030204" pitchFamily="34" charset="0"/>
                        </a:rPr>
                        <a:t>avoided</a:t>
                      </a:r>
                      <a:r>
                        <a:rPr sz="1600" spc="-5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in </a:t>
                      </a:r>
                      <a:r>
                        <a:rPr sz="1600" spc="-20" dirty="0">
                          <a:latin typeface="Calibri" panose="020F0502020204030204" pitchFamily="34" charset="0"/>
                          <a:cs typeface="Calibri" panose="020F0502020204030204" pitchFamily="34" charset="0"/>
                        </a:rPr>
                        <a:t>preg</a:t>
                      </a:r>
                      <a:endParaRPr sz="1600" dirty="0">
                        <a:latin typeface="Calibri" panose="020F0502020204030204" pitchFamily="34" charset="0"/>
                        <a:cs typeface="Calibri" panose="020F0502020204030204" pitchFamily="34" charset="0"/>
                      </a:endParaRPr>
                    </a:p>
                  </a:txBody>
                  <a:tcPr marL="0" marR="0" marT="3937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3335782" y="388327"/>
            <a:ext cx="2474595" cy="627736"/>
          </a:xfrm>
          <a:prstGeom prst="rect">
            <a:avLst/>
          </a:prstGeom>
        </p:spPr>
        <p:txBody>
          <a:bodyPr vert="horz" wrap="square" lIns="0" tIns="12065" rIns="0" bIns="0" rtlCol="0">
            <a:spAutoFit/>
          </a:bodyPr>
          <a:lstStyle/>
          <a:p>
            <a:pPr marL="12700">
              <a:lnSpc>
                <a:spcPct val="100000"/>
              </a:lnSpc>
              <a:spcBef>
                <a:spcPts val="95"/>
              </a:spcBef>
            </a:pPr>
            <a:r>
              <a:rPr spc="-10" dirty="0"/>
              <a:t>Chlamydia</a:t>
            </a:r>
          </a:p>
        </p:txBody>
      </p:sp>
      <p:sp>
        <p:nvSpPr>
          <p:cNvPr id="4" name="object 4"/>
          <p:cNvSpPr txBox="1"/>
          <p:nvPr/>
        </p:nvSpPr>
        <p:spPr>
          <a:xfrm>
            <a:off x="606958" y="1034923"/>
            <a:ext cx="7977505" cy="514984"/>
          </a:xfrm>
          <a:prstGeom prst="rect">
            <a:avLst/>
          </a:prstGeom>
        </p:spPr>
        <p:txBody>
          <a:bodyPr vert="horz" wrap="square" lIns="0" tIns="13335" rIns="0" bIns="0" rtlCol="0">
            <a:spAutoFit/>
          </a:bodyPr>
          <a:lstStyle/>
          <a:p>
            <a:pPr algn="ctr">
              <a:lnSpc>
                <a:spcPct val="100000"/>
              </a:lnSpc>
              <a:spcBef>
                <a:spcPts val="105"/>
              </a:spcBef>
            </a:pPr>
            <a:r>
              <a:rPr sz="1600" dirty="0">
                <a:solidFill>
                  <a:srgbClr val="FFFFFF"/>
                </a:solidFill>
                <a:latin typeface="Times New Roman"/>
                <a:cs typeface="Times New Roman"/>
              </a:rPr>
              <a:t>NICE</a:t>
            </a:r>
            <a:r>
              <a:rPr sz="1600" spc="350" dirty="0">
                <a:solidFill>
                  <a:srgbClr val="FFFFFF"/>
                </a:solidFill>
                <a:latin typeface="Times New Roman"/>
                <a:cs typeface="Times New Roman"/>
              </a:rPr>
              <a:t> </a:t>
            </a:r>
            <a:r>
              <a:rPr sz="1600" dirty="0">
                <a:solidFill>
                  <a:srgbClr val="FFFFFF"/>
                </a:solidFill>
                <a:latin typeface="Times New Roman"/>
                <a:cs typeface="Times New Roman"/>
              </a:rPr>
              <a:t>recommends</a:t>
            </a:r>
            <a:r>
              <a:rPr sz="1600" spc="-10" dirty="0">
                <a:solidFill>
                  <a:srgbClr val="FFFFFF"/>
                </a:solidFill>
                <a:latin typeface="Times New Roman"/>
                <a:cs typeface="Times New Roman"/>
              </a:rPr>
              <a:t> </a:t>
            </a:r>
            <a:r>
              <a:rPr sz="1600" dirty="0">
                <a:solidFill>
                  <a:srgbClr val="FFFFFF"/>
                </a:solidFill>
                <a:latin typeface="Times New Roman"/>
                <a:cs typeface="Times New Roman"/>
              </a:rPr>
              <a:t>that</a:t>
            </a:r>
            <a:r>
              <a:rPr sz="1600" spc="-65" dirty="0">
                <a:solidFill>
                  <a:srgbClr val="FFFFFF"/>
                </a:solidFill>
                <a:latin typeface="Times New Roman"/>
                <a:cs typeface="Times New Roman"/>
              </a:rPr>
              <a:t> </a:t>
            </a:r>
            <a:r>
              <a:rPr sz="1600" dirty="0">
                <a:solidFill>
                  <a:srgbClr val="FFFFFF"/>
                </a:solidFill>
                <a:latin typeface="Times New Roman"/>
                <a:cs typeface="Times New Roman"/>
              </a:rPr>
              <a:t>all</a:t>
            </a:r>
            <a:r>
              <a:rPr sz="1600" spc="-15" dirty="0">
                <a:solidFill>
                  <a:srgbClr val="FFFFFF"/>
                </a:solidFill>
                <a:latin typeface="Times New Roman"/>
                <a:cs typeface="Times New Roman"/>
              </a:rPr>
              <a:t> </a:t>
            </a:r>
            <a:r>
              <a:rPr sz="1600" dirty="0">
                <a:solidFill>
                  <a:srgbClr val="FFFFFF"/>
                </a:solidFill>
                <a:latin typeface="Times New Roman"/>
                <a:cs typeface="Times New Roman"/>
              </a:rPr>
              <a:t>women</a:t>
            </a:r>
            <a:r>
              <a:rPr sz="1600" spc="5" dirty="0">
                <a:solidFill>
                  <a:srgbClr val="FFFFFF"/>
                </a:solidFill>
                <a:latin typeface="Times New Roman"/>
                <a:cs typeface="Times New Roman"/>
              </a:rPr>
              <a:t> </a:t>
            </a:r>
            <a:r>
              <a:rPr sz="1600" dirty="0">
                <a:solidFill>
                  <a:srgbClr val="FFFFFF"/>
                </a:solidFill>
                <a:latin typeface="Times New Roman"/>
                <a:cs typeface="Times New Roman"/>
              </a:rPr>
              <a:t>booking</a:t>
            </a:r>
            <a:r>
              <a:rPr sz="1600" spc="-85" dirty="0">
                <a:solidFill>
                  <a:srgbClr val="FFFFFF"/>
                </a:solidFill>
                <a:latin typeface="Times New Roman"/>
                <a:cs typeface="Times New Roman"/>
              </a:rPr>
              <a:t> </a:t>
            </a:r>
            <a:r>
              <a:rPr sz="1600" dirty="0">
                <a:solidFill>
                  <a:srgbClr val="FFFFFF"/>
                </a:solidFill>
                <a:latin typeface="Times New Roman"/>
                <a:cs typeface="Times New Roman"/>
              </a:rPr>
              <a:t>for</a:t>
            </a:r>
            <a:r>
              <a:rPr sz="1600" spc="-15" dirty="0">
                <a:solidFill>
                  <a:srgbClr val="FFFFFF"/>
                </a:solidFill>
                <a:latin typeface="Times New Roman"/>
                <a:cs typeface="Times New Roman"/>
              </a:rPr>
              <a:t> </a:t>
            </a:r>
            <a:r>
              <a:rPr sz="1600" dirty="0">
                <a:solidFill>
                  <a:srgbClr val="FFFFFF"/>
                </a:solidFill>
                <a:latin typeface="Times New Roman"/>
                <a:cs typeface="Times New Roman"/>
              </a:rPr>
              <a:t>antenatal</a:t>
            </a:r>
            <a:r>
              <a:rPr sz="1600" spc="-80" dirty="0">
                <a:solidFill>
                  <a:srgbClr val="FFFFFF"/>
                </a:solidFill>
                <a:latin typeface="Times New Roman"/>
                <a:cs typeface="Times New Roman"/>
              </a:rPr>
              <a:t> </a:t>
            </a:r>
            <a:r>
              <a:rPr sz="1600" dirty="0">
                <a:solidFill>
                  <a:srgbClr val="FFFFFF"/>
                </a:solidFill>
                <a:latin typeface="Times New Roman"/>
                <a:cs typeface="Times New Roman"/>
              </a:rPr>
              <a:t>Care</a:t>
            </a:r>
            <a:r>
              <a:rPr sz="1600" spc="-45" dirty="0">
                <a:solidFill>
                  <a:srgbClr val="FFFFFF"/>
                </a:solidFill>
                <a:latin typeface="Times New Roman"/>
                <a:cs typeface="Times New Roman"/>
              </a:rPr>
              <a:t> </a:t>
            </a:r>
            <a:r>
              <a:rPr sz="1600" dirty="0">
                <a:solidFill>
                  <a:srgbClr val="FFFFFF"/>
                </a:solidFill>
                <a:latin typeface="Times New Roman"/>
                <a:cs typeface="Times New Roman"/>
              </a:rPr>
              <a:t>who</a:t>
            </a:r>
            <a:r>
              <a:rPr sz="1600" spc="-35" dirty="0">
                <a:solidFill>
                  <a:srgbClr val="FFFFFF"/>
                </a:solidFill>
                <a:latin typeface="Times New Roman"/>
                <a:cs typeface="Times New Roman"/>
              </a:rPr>
              <a:t> </a:t>
            </a:r>
            <a:r>
              <a:rPr sz="1600" dirty="0">
                <a:solidFill>
                  <a:srgbClr val="FFFFFF"/>
                </a:solidFill>
                <a:latin typeface="Times New Roman"/>
                <a:cs typeface="Times New Roman"/>
              </a:rPr>
              <a:t>are</a:t>
            </a:r>
            <a:r>
              <a:rPr sz="1600" spc="-25" dirty="0">
                <a:solidFill>
                  <a:srgbClr val="FFFFFF"/>
                </a:solidFill>
                <a:latin typeface="Times New Roman"/>
                <a:cs typeface="Times New Roman"/>
              </a:rPr>
              <a:t> </a:t>
            </a:r>
            <a:r>
              <a:rPr sz="1600" dirty="0">
                <a:solidFill>
                  <a:srgbClr val="FFFFFF"/>
                </a:solidFill>
                <a:latin typeface="Times New Roman"/>
                <a:cs typeface="Times New Roman"/>
              </a:rPr>
              <a:t>younger</a:t>
            </a:r>
            <a:r>
              <a:rPr sz="1600" spc="-15" dirty="0">
                <a:solidFill>
                  <a:srgbClr val="FFFFFF"/>
                </a:solidFill>
                <a:latin typeface="Times New Roman"/>
                <a:cs typeface="Times New Roman"/>
              </a:rPr>
              <a:t> </a:t>
            </a:r>
            <a:r>
              <a:rPr sz="1600" dirty="0">
                <a:solidFill>
                  <a:srgbClr val="FFFFFF"/>
                </a:solidFill>
                <a:latin typeface="Times New Roman"/>
                <a:cs typeface="Times New Roman"/>
              </a:rPr>
              <a:t>than</a:t>
            </a:r>
            <a:r>
              <a:rPr sz="1600" spc="-60" dirty="0">
                <a:solidFill>
                  <a:srgbClr val="FFFFFF"/>
                </a:solidFill>
                <a:latin typeface="Times New Roman"/>
                <a:cs typeface="Times New Roman"/>
              </a:rPr>
              <a:t> </a:t>
            </a:r>
            <a:r>
              <a:rPr sz="1600" dirty="0">
                <a:solidFill>
                  <a:srgbClr val="FFFFFF"/>
                </a:solidFill>
                <a:latin typeface="Times New Roman"/>
                <a:cs typeface="Times New Roman"/>
              </a:rPr>
              <a:t>25</a:t>
            </a:r>
            <a:r>
              <a:rPr sz="1600" spc="-65" dirty="0">
                <a:solidFill>
                  <a:srgbClr val="FFFFFF"/>
                </a:solidFill>
                <a:latin typeface="Times New Roman"/>
                <a:cs typeface="Times New Roman"/>
              </a:rPr>
              <a:t> </a:t>
            </a:r>
            <a:r>
              <a:rPr sz="1600" dirty="0">
                <a:solidFill>
                  <a:srgbClr val="FFFFFF"/>
                </a:solidFill>
                <a:latin typeface="Times New Roman"/>
                <a:cs typeface="Times New Roman"/>
              </a:rPr>
              <a:t>years</a:t>
            </a:r>
            <a:r>
              <a:rPr sz="1600" spc="15" dirty="0">
                <a:solidFill>
                  <a:srgbClr val="FFFFFF"/>
                </a:solidFill>
                <a:latin typeface="Times New Roman"/>
                <a:cs typeface="Times New Roman"/>
              </a:rPr>
              <a:t> </a:t>
            </a:r>
            <a:r>
              <a:rPr sz="1600" spc="-25" dirty="0">
                <a:solidFill>
                  <a:srgbClr val="FFFFFF"/>
                </a:solidFill>
                <a:latin typeface="Times New Roman"/>
                <a:cs typeface="Times New Roman"/>
              </a:rPr>
              <a:t>are</a:t>
            </a:r>
            <a:endParaRPr sz="1600">
              <a:latin typeface="Times New Roman"/>
              <a:cs typeface="Times New Roman"/>
            </a:endParaRPr>
          </a:p>
          <a:p>
            <a:pPr marR="42545" algn="ctr">
              <a:lnSpc>
                <a:spcPct val="100000"/>
              </a:lnSpc>
            </a:pPr>
            <a:r>
              <a:rPr sz="1600" dirty="0">
                <a:solidFill>
                  <a:srgbClr val="FFFFFF"/>
                </a:solidFill>
                <a:latin typeface="Times New Roman"/>
                <a:cs typeface="Times New Roman"/>
              </a:rPr>
              <a:t>informed</a:t>
            </a:r>
            <a:r>
              <a:rPr sz="1600" spc="-20" dirty="0">
                <a:solidFill>
                  <a:srgbClr val="FFFFFF"/>
                </a:solidFill>
                <a:latin typeface="Times New Roman"/>
                <a:cs typeface="Times New Roman"/>
              </a:rPr>
              <a:t> </a:t>
            </a:r>
            <a:r>
              <a:rPr sz="1600" dirty="0">
                <a:solidFill>
                  <a:srgbClr val="FFFFFF"/>
                </a:solidFill>
                <a:latin typeface="Times New Roman"/>
                <a:cs typeface="Times New Roman"/>
              </a:rPr>
              <a:t>of</a:t>
            </a:r>
            <a:r>
              <a:rPr sz="1600" spc="-35" dirty="0">
                <a:solidFill>
                  <a:srgbClr val="FFFFFF"/>
                </a:solidFill>
                <a:latin typeface="Times New Roman"/>
                <a:cs typeface="Times New Roman"/>
              </a:rPr>
              <a:t> </a:t>
            </a:r>
            <a:r>
              <a:rPr sz="1600" dirty="0">
                <a:solidFill>
                  <a:srgbClr val="FFFFFF"/>
                </a:solidFill>
                <a:latin typeface="Times New Roman"/>
                <a:cs typeface="Times New Roman"/>
              </a:rPr>
              <a:t>the</a:t>
            </a:r>
            <a:r>
              <a:rPr sz="1600" spc="-45" dirty="0">
                <a:solidFill>
                  <a:srgbClr val="FFFFFF"/>
                </a:solidFill>
                <a:latin typeface="Times New Roman"/>
                <a:cs typeface="Times New Roman"/>
              </a:rPr>
              <a:t> </a:t>
            </a:r>
            <a:r>
              <a:rPr sz="1600" dirty="0">
                <a:solidFill>
                  <a:srgbClr val="FFFFFF"/>
                </a:solidFill>
                <a:latin typeface="Times New Roman"/>
                <a:cs typeface="Times New Roman"/>
              </a:rPr>
              <a:t>National</a:t>
            </a:r>
            <a:r>
              <a:rPr sz="1600" spc="-60" dirty="0">
                <a:solidFill>
                  <a:srgbClr val="FFFFFF"/>
                </a:solidFill>
                <a:latin typeface="Times New Roman"/>
                <a:cs typeface="Times New Roman"/>
              </a:rPr>
              <a:t> </a:t>
            </a:r>
            <a:r>
              <a:rPr sz="1600" dirty="0">
                <a:solidFill>
                  <a:srgbClr val="FFFFFF"/>
                </a:solidFill>
                <a:latin typeface="Times New Roman"/>
                <a:cs typeface="Times New Roman"/>
              </a:rPr>
              <a:t>Screening</a:t>
            </a:r>
            <a:r>
              <a:rPr sz="1600" spc="-40" dirty="0">
                <a:solidFill>
                  <a:srgbClr val="FFFFFF"/>
                </a:solidFill>
                <a:latin typeface="Times New Roman"/>
                <a:cs typeface="Times New Roman"/>
              </a:rPr>
              <a:t> </a:t>
            </a:r>
            <a:r>
              <a:rPr sz="1600" spc="-10" dirty="0">
                <a:solidFill>
                  <a:srgbClr val="FFFFFF"/>
                </a:solidFill>
                <a:latin typeface="Times New Roman"/>
                <a:cs typeface="Times New Roman"/>
              </a:rPr>
              <a:t>Program</a:t>
            </a:r>
            <a:endParaRPr sz="1600">
              <a:latin typeface="Times New Roman"/>
              <a:cs typeface="Times New Roman"/>
            </a:endParaRPr>
          </a:p>
        </p:txBody>
      </p:sp>
      <p:sp>
        <p:nvSpPr>
          <p:cNvPr id="5" name="TextBox 4">
            <a:extLst>
              <a:ext uri="{FF2B5EF4-FFF2-40B4-BE49-F238E27FC236}">
                <a16:creationId xmlns:a16="http://schemas.microsoft.com/office/drawing/2014/main" id="{366493B5-3C7E-F71E-1613-2C8B61AE826E}"/>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264759371"/>
              </p:ext>
            </p:extLst>
          </p:nvPr>
        </p:nvGraphicFramePr>
        <p:xfrm>
          <a:off x="146050" y="1289050"/>
          <a:ext cx="8839200" cy="5561965"/>
        </p:xfrm>
        <a:graphic>
          <a:graphicData uri="http://schemas.openxmlformats.org/drawingml/2006/table">
            <a:tbl>
              <a:tblPr firstRow="1" bandRow="1">
                <a:tableStyleId>{2D5ABB26-0587-4C30-8999-92F81FD0307C}</a:tableStyleId>
              </a:tblPr>
              <a:tblGrid>
                <a:gridCol w="1473200">
                  <a:extLst>
                    <a:ext uri="{9D8B030D-6E8A-4147-A177-3AD203B41FA5}">
                      <a16:colId xmlns:a16="http://schemas.microsoft.com/office/drawing/2014/main" val="20000"/>
                    </a:ext>
                  </a:extLst>
                </a:gridCol>
                <a:gridCol w="10414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gridCol w="965200">
                  <a:extLst>
                    <a:ext uri="{9D8B030D-6E8A-4147-A177-3AD203B41FA5}">
                      <a16:colId xmlns:a16="http://schemas.microsoft.com/office/drawing/2014/main" val="20004"/>
                    </a:ext>
                  </a:extLst>
                </a:gridCol>
                <a:gridCol w="1473200">
                  <a:extLst>
                    <a:ext uri="{9D8B030D-6E8A-4147-A177-3AD203B41FA5}">
                      <a16:colId xmlns:a16="http://schemas.microsoft.com/office/drawing/2014/main" val="20005"/>
                    </a:ext>
                  </a:extLst>
                </a:gridCol>
              </a:tblGrid>
              <a:tr h="1840230">
                <a:tc>
                  <a:txBody>
                    <a:bodyPr/>
                    <a:lstStyle/>
                    <a:p>
                      <a:pPr marL="90805">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Causative</a:t>
                      </a:r>
                      <a:endParaRPr sz="1800" dirty="0">
                        <a:latin typeface="Calibri" panose="020F0502020204030204" pitchFamily="34" charset="0"/>
                        <a:cs typeface="Calibri" panose="020F0502020204030204" pitchFamily="34" charset="0"/>
                      </a:endParaRPr>
                    </a:p>
                    <a:p>
                      <a:pPr marL="90805">
                        <a:lnSpc>
                          <a:spcPct val="100000"/>
                        </a:lnSpc>
                        <a:spcBef>
                          <a:spcPts val="5"/>
                        </a:spcBef>
                      </a:pPr>
                      <a:r>
                        <a:rPr sz="1800" b="1" spc="-10" dirty="0">
                          <a:solidFill>
                            <a:srgbClr val="FFFFFF"/>
                          </a:solidFill>
                          <a:latin typeface="Calibri" panose="020F0502020204030204" pitchFamily="34" charset="0"/>
                          <a:cs typeface="Calibri" panose="020F0502020204030204" pitchFamily="34" charset="0"/>
                        </a:rPr>
                        <a:t>agent</a:t>
                      </a:r>
                      <a:endParaRPr sz="1800" dirty="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1440">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incidenc</a:t>
                      </a:r>
                      <a:endParaRPr sz="1800" dirty="0">
                        <a:latin typeface="Calibri" panose="020F0502020204030204" pitchFamily="34" charset="0"/>
                        <a:cs typeface="Calibri" panose="020F0502020204030204" pitchFamily="34" charset="0"/>
                      </a:endParaRPr>
                    </a:p>
                    <a:p>
                      <a:pPr marL="91440">
                        <a:lnSpc>
                          <a:spcPct val="100000"/>
                        </a:lnSpc>
                        <a:spcBef>
                          <a:spcPts val="5"/>
                        </a:spcBef>
                      </a:pPr>
                      <a:r>
                        <a:rPr sz="1800" b="1" spc="-50" dirty="0">
                          <a:solidFill>
                            <a:srgbClr val="FFFFFF"/>
                          </a:solidFill>
                          <a:latin typeface="Calibri" panose="020F0502020204030204" pitchFamily="34" charset="0"/>
                          <a:cs typeface="Calibri" panose="020F0502020204030204" pitchFamily="34" charset="0"/>
                        </a:rPr>
                        <a:t>e</a:t>
                      </a:r>
                      <a:endParaRPr sz="1800" dirty="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Clinical</a:t>
                      </a:r>
                      <a:endParaRPr sz="1800" dirty="0">
                        <a:latin typeface="Calibri" panose="020F0502020204030204" pitchFamily="34" charset="0"/>
                        <a:cs typeface="Calibri" panose="020F0502020204030204" pitchFamily="34" charset="0"/>
                      </a:endParaRPr>
                    </a:p>
                    <a:p>
                      <a:pPr marL="92075">
                        <a:lnSpc>
                          <a:spcPct val="100000"/>
                        </a:lnSpc>
                        <a:spcBef>
                          <a:spcPts val="5"/>
                        </a:spcBef>
                      </a:pPr>
                      <a:r>
                        <a:rPr sz="1800" b="1" spc="-10" dirty="0">
                          <a:solidFill>
                            <a:srgbClr val="FFFFFF"/>
                          </a:solidFill>
                          <a:latin typeface="Calibri" panose="020F0502020204030204" pitchFamily="34" charset="0"/>
                          <a:cs typeface="Calibri" panose="020F0502020204030204" pitchFamily="34" charset="0"/>
                        </a:rPr>
                        <a:t>features</a:t>
                      </a:r>
                      <a:endParaRPr sz="1800" dirty="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complications</a:t>
                      </a:r>
                      <a:endParaRPr sz="180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diagnos</a:t>
                      </a:r>
                      <a:endParaRPr sz="1800">
                        <a:latin typeface="Calibri" panose="020F0502020204030204" pitchFamily="34" charset="0"/>
                        <a:cs typeface="Calibri" panose="020F0502020204030204" pitchFamily="34" charset="0"/>
                      </a:endParaRPr>
                    </a:p>
                    <a:p>
                      <a:pPr marL="93345">
                        <a:lnSpc>
                          <a:spcPct val="100000"/>
                        </a:lnSpc>
                        <a:spcBef>
                          <a:spcPts val="5"/>
                        </a:spcBef>
                      </a:pPr>
                      <a:r>
                        <a:rPr sz="1800" b="1" spc="-25" dirty="0">
                          <a:solidFill>
                            <a:srgbClr val="FFFFFF"/>
                          </a:solidFill>
                          <a:latin typeface="Calibri" panose="020F0502020204030204" pitchFamily="34" charset="0"/>
                          <a:cs typeface="Calibri" panose="020F0502020204030204" pitchFamily="34" charset="0"/>
                        </a:rPr>
                        <a:t>is</a:t>
                      </a:r>
                      <a:endParaRPr sz="180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721735">
                <a:tc>
                  <a:txBody>
                    <a:bodyPr/>
                    <a:lstStyle/>
                    <a:p>
                      <a:pPr marL="207010">
                        <a:lnSpc>
                          <a:spcPct val="100000"/>
                        </a:lnSpc>
                        <a:spcBef>
                          <a:spcPts val="305"/>
                        </a:spcBef>
                      </a:pPr>
                      <a:r>
                        <a:rPr sz="1600" spc="-10" dirty="0">
                          <a:latin typeface="Calibri" panose="020F0502020204030204" pitchFamily="34" charset="0"/>
                          <a:cs typeface="Calibri" panose="020F0502020204030204" pitchFamily="34" charset="0"/>
                        </a:rPr>
                        <a:t>Listeria</a:t>
                      </a:r>
                      <a:endParaRPr sz="1600">
                        <a:latin typeface="Calibri" panose="020F0502020204030204" pitchFamily="34" charset="0"/>
                        <a:cs typeface="Calibri" panose="020F0502020204030204" pitchFamily="34" charset="0"/>
                      </a:endParaRPr>
                    </a:p>
                    <a:p>
                      <a:pPr marL="90805" marR="102235" indent="115570">
                        <a:lnSpc>
                          <a:spcPct val="119900"/>
                        </a:lnSpc>
                        <a:spcBef>
                          <a:spcPts val="30"/>
                        </a:spcBef>
                      </a:pPr>
                      <a:r>
                        <a:rPr sz="1600" spc="-10" dirty="0">
                          <a:latin typeface="Calibri" panose="020F0502020204030204" pitchFamily="34" charset="0"/>
                          <a:cs typeface="Calibri" panose="020F0502020204030204" pitchFamily="34" charset="0"/>
                        </a:rPr>
                        <a:t>Monocyto genesis Anaerobic, Gram+bacillus</a:t>
                      </a:r>
                      <a:r>
                        <a:rPr sz="1800" spc="-10" dirty="0">
                          <a:latin typeface="Calibri" panose="020F0502020204030204" pitchFamily="34" charset="0"/>
                          <a:cs typeface="Calibri" panose="020F0502020204030204" pitchFamily="34" charset="0"/>
                        </a:rPr>
                        <a:t>.</a:t>
                      </a:r>
                      <a:endParaRPr sz="18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1440" marR="194945" indent="51435" algn="just">
                        <a:lnSpc>
                          <a:spcPct val="100000"/>
                        </a:lnSpc>
                        <a:spcBef>
                          <a:spcPts val="305"/>
                        </a:spcBef>
                      </a:pPr>
                      <a:r>
                        <a:rPr sz="1600" dirty="0">
                          <a:solidFill>
                            <a:srgbClr val="1B4170"/>
                          </a:solidFill>
                          <a:latin typeface="Calibri" panose="020F0502020204030204" pitchFamily="34" charset="0"/>
                          <a:cs typeface="Calibri" panose="020F0502020204030204" pitchFamily="34" charset="0"/>
                        </a:rPr>
                        <a:t>18</a:t>
                      </a:r>
                      <a:r>
                        <a:rPr sz="1600" spc="-25" dirty="0">
                          <a:solidFill>
                            <a:srgbClr val="1B4170"/>
                          </a:solidFill>
                          <a:latin typeface="Calibri" panose="020F0502020204030204" pitchFamily="34" charset="0"/>
                          <a:cs typeface="Calibri" panose="020F0502020204030204" pitchFamily="34" charset="0"/>
                        </a:rPr>
                        <a:t> </a:t>
                      </a:r>
                      <a:r>
                        <a:rPr sz="1600" spc="-10" dirty="0">
                          <a:solidFill>
                            <a:srgbClr val="1B4170"/>
                          </a:solidFill>
                          <a:latin typeface="Calibri" panose="020F0502020204030204" pitchFamily="34" charset="0"/>
                          <a:cs typeface="Calibri" panose="020F0502020204030204" pitchFamily="34" charset="0"/>
                        </a:rPr>
                        <a:t>times </a:t>
                      </a:r>
                      <a:r>
                        <a:rPr sz="1600" dirty="0">
                          <a:solidFill>
                            <a:srgbClr val="1B4170"/>
                          </a:solidFill>
                          <a:latin typeface="Calibri" panose="020F0502020204030204" pitchFamily="34" charset="0"/>
                          <a:cs typeface="Calibri" panose="020F0502020204030204" pitchFamily="34" charset="0"/>
                        </a:rPr>
                        <a:t>higher</a:t>
                      </a:r>
                      <a:r>
                        <a:rPr sz="1600" spc="-35" dirty="0">
                          <a:solidFill>
                            <a:srgbClr val="1B4170"/>
                          </a:solidFill>
                          <a:latin typeface="Calibri" panose="020F0502020204030204" pitchFamily="34" charset="0"/>
                          <a:cs typeface="Calibri" panose="020F0502020204030204" pitchFamily="34" charset="0"/>
                        </a:rPr>
                        <a:t> </a:t>
                      </a:r>
                      <a:r>
                        <a:rPr sz="1600" spc="-25" dirty="0">
                          <a:solidFill>
                            <a:srgbClr val="1B4170"/>
                          </a:solidFill>
                          <a:latin typeface="Calibri" panose="020F0502020204030204" pitchFamily="34" charset="0"/>
                          <a:cs typeface="Calibri" panose="020F0502020204030204" pitchFamily="34" charset="0"/>
                        </a:rPr>
                        <a:t>in </a:t>
                      </a:r>
                      <a:r>
                        <a:rPr sz="1600" spc="-10" dirty="0">
                          <a:solidFill>
                            <a:srgbClr val="1B4170"/>
                          </a:solidFill>
                          <a:latin typeface="Calibri" panose="020F0502020204030204" pitchFamily="34" charset="0"/>
                          <a:cs typeface="Calibri" panose="020F0502020204030204" pitchFamily="34" charset="0"/>
                        </a:rPr>
                        <a:t>pregnant </a:t>
                      </a:r>
                      <a:r>
                        <a:rPr sz="1600" dirty="0">
                          <a:solidFill>
                            <a:srgbClr val="1B4170"/>
                          </a:solidFill>
                          <a:latin typeface="Calibri" panose="020F0502020204030204" pitchFamily="34" charset="0"/>
                          <a:cs typeface="Calibri" panose="020F0502020204030204" pitchFamily="34" charset="0"/>
                        </a:rPr>
                        <a:t>than</a:t>
                      </a:r>
                      <a:r>
                        <a:rPr sz="1600" spc="-25" dirty="0">
                          <a:solidFill>
                            <a:srgbClr val="1B4170"/>
                          </a:solidFill>
                          <a:latin typeface="Calibri" panose="020F0502020204030204" pitchFamily="34" charset="0"/>
                          <a:cs typeface="Calibri" panose="020F0502020204030204" pitchFamily="34" charset="0"/>
                        </a:rPr>
                        <a:t> non </a:t>
                      </a:r>
                      <a:r>
                        <a:rPr sz="1600" spc="-10" dirty="0">
                          <a:solidFill>
                            <a:srgbClr val="1B4170"/>
                          </a:solidFill>
                          <a:latin typeface="Calibri" panose="020F0502020204030204" pitchFamily="34" charset="0"/>
                          <a:cs typeface="Calibri" panose="020F0502020204030204" pitchFamily="34" charset="0"/>
                        </a:rPr>
                        <a:t>pregnant</a:t>
                      </a:r>
                      <a:endParaRPr sz="1600">
                        <a:latin typeface="Calibri" panose="020F0502020204030204" pitchFamily="34" charset="0"/>
                        <a:cs typeface="Calibri" panose="020F0502020204030204" pitchFamily="34" charset="0"/>
                      </a:endParaRPr>
                    </a:p>
                    <a:p>
                      <a:pPr marL="143510" algn="just">
                        <a:lnSpc>
                          <a:spcPct val="100000"/>
                        </a:lnSpc>
                        <a:spcBef>
                          <a:spcPts val="414"/>
                        </a:spcBef>
                      </a:pPr>
                      <a:r>
                        <a:rPr sz="1600" dirty="0">
                          <a:solidFill>
                            <a:srgbClr val="1B4170"/>
                          </a:solidFill>
                          <a:latin typeface="Calibri" panose="020F0502020204030204" pitchFamily="34" charset="0"/>
                          <a:cs typeface="Calibri" panose="020F0502020204030204" pitchFamily="34" charset="0"/>
                        </a:rPr>
                        <a:t>1</a:t>
                      </a:r>
                      <a:r>
                        <a:rPr sz="1600" spc="-10" dirty="0">
                          <a:solidFill>
                            <a:srgbClr val="1B4170"/>
                          </a:solidFill>
                          <a:latin typeface="Calibri" panose="020F0502020204030204" pitchFamily="34" charset="0"/>
                          <a:cs typeface="Calibri" panose="020F0502020204030204" pitchFamily="34" charset="0"/>
                        </a:rPr>
                        <a:t> </a:t>
                      </a:r>
                      <a:r>
                        <a:rPr sz="1600" dirty="0">
                          <a:solidFill>
                            <a:srgbClr val="1B4170"/>
                          </a:solidFill>
                          <a:latin typeface="Calibri" panose="020F0502020204030204" pitchFamily="34" charset="0"/>
                          <a:cs typeface="Calibri" panose="020F0502020204030204" pitchFamily="34" charset="0"/>
                        </a:rPr>
                        <a:t>in</a:t>
                      </a:r>
                      <a:r>
                        <a:rPr sz="1600" spc="-35" dirty="0">
                          <a:solidFill>
                            <a:srgbClr val="1B4170"/>
                          </a:solidFill>
                          <a:latin typeface="Calibri" panose="020F0502020204030204" pitchFamily="34" charset="0"/>
                          <a:cs typeface="Calibri" panose="020F0502020204030204" pitchFamily="34" charset="0"/>
                        </a:rPr>
                        <a:t> </a:t>
                      </a:r>
                      <a:r>
                        <a:rPr sz="1600" spc="-20" dirty="0">
                          <a:solidFill>
                            <a:srgbClr val="1B4170"/>
                          </a:solidFill>
                          <a:latin typeface="Calibri" panose="020F0502020204030204" pitchFamily="34" charset="0"/>
                          <a:cs typeface="Calibri" panose="020F0502020204030204" pitchFamily="34" charset="0"/>
                        </a:rPr>
                        <a:t>8000</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117475">
                        <a:lnSpc>
                          <a:spcPct val="100400"/>
                        </a:lnSpc>
                        <a:spcBef>
                          <a:spcPts val="250"/>
                        </a:spcBef>
                      </a:pPr>
                      <a:r>
                        <a:rPr sz="1600" spc="-10" dirty="0">
                          <a:latin typeface="Calibri" panose="020F0502020204030204" pitchFamily="34" charset="0"/>
                          <a:cs typeface="Calibri" panose="020F0502020204030204" pitchFamily="34" charset="0"/>
                        </a:rPr>
                        <a:t>Contaminated </a:t>
                      </a:r>
                      <a:r>
                        <a:rPr sz="1600" spc="-20" dirty="0">
                          <a:latin typeface="Calibri" panose="020F0502020204030204" pitchFamily="34" charset="0"/>
                          <a:cs typeface="Calibri" panose="020F0502020204030204" pitchFamily="34" charset="0"/>
                        </a:rPr>
                        <a:t>food </a:t>
                      </a:r>
                      <a:r>
                        <a:rPr sz="1600" spc="-10" dirty="0">
                          <a:latin typeface="Calibri" panose="020F0502020204030204" pitchFamily="34" charset="0"/>
                          <a:cs typeface="Calibri" panose="020F0502020204030204" pitchFamily="34" charset="0"/>
                        </a:rPr>
                        <a:t>(unpasteurized </a:t>
                      </a:r>
                      <a:r>
                        <a:rPr sz="1600" dirty="0">
                          <a:latin typeface="Calibri" panose="020F0502020204030204" pitchFamily="34" charset="0"/>
                          <a:cs typeface="Calibri" panose="020F0502020204030204" pitchFamily="34" charset="0"/>
                        </a:rPr>
                        <a:t>milk,</a:t>
                      </a:r>
                      <a:r>
                        <a:rPr sz="1600" spc="-4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ripened </a:t>
                      </a:r>
                      <a:r>
                        <a:rPr sz="1600" dirty="0">
                          <a:latin typeface="Calibri" panose="020F0502020204030204" pitchFamily="34" charset="0"/>
                          <a:cs typeface="Calibri" panose="020F0502020204030204" pitchFamily="34" charset="0"/>
                        </a:rPr>
                        <a:t>soft</a:t>
                      </a:r>
                      <a:r>
                        <a:rPr sz="1600" spc="-1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cheese)</a:t>
                      </a:r>
                      <a:endParaRPr sz="16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153670">
                        <a:lnSpc>
                          <a:spcPct val="100000"/>
                        </a:lnSpc>
                        <a:spcBef>
                          <a:spcPts val="305"/>
                        </a:spcBef>
                      </a:pPr>
                      <a:r>
                        <a:rPr sz="1600" spc="-25" dirty="0">
                          <a:latin typeface="Calibri" panose="020F0502020204030204" pitchFamily="34" charset="0"/>
                          <a:cs typeface="Calibri" panose="020F0502020204030204" pitchFamily="34" charset="0"/>
                        </a:rPr>
                        <a:t>Flu-</a:t>
                      </a:r>
                      <a:r>
                        <a:rPr sz="1600" dirty="0">
                          <a:latin typeface="Calibri" panose="020F0502020204030204" pitchFamily="34" charset="0"/>
                          <a:cs typeface="Calibri" panose="020F0502020204030204" pitchFamily="34" charset="0"/>
                        </a:rPr>
                        <a:t>like</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Illness</a:t>
                      </a:r>
                      <a:endParaRPr sz="1600" dirty="0">
                        <a:latin typeface="Calibri" panose="020F0502020204030204" pitchFamily="34" charset="0"/>
                        <a:cs typeface="Calibri" panose="020F0502020204030204" pitchFamily="34" charset="0"/>
                      </a:endParaRPr>
                    </a:p>
                    <a:p>
                      <a:pPr marL="153670" marR="1061085">
                        <a:lnSpc>
                          <a:spcPct val="121200"/>
                        </a:lnSpc>
                        <a:spcBef>
                          <a:spcPts val="5"/>
                        </a:spcBef>
                      </a:pPr>
                      <a:r>
                        <a:rPr sz="1600" spc="-10" dirty="0">
                          <a:latin typeface="Calibri" panose="020F0502020204030204" pitchFamily="34" charset="0"/>
                          <a:cs typeface="Calibri" panose="020F0502020204030204" pitchFamily="34" charset="0"/>
                        </a:rPr>
                        <a:t>Malaise asympomatic.</a:t>
                      </a:r>
                      <a:endParaRPr sz="1600" dirty="0">
                        <a:latin typeface="Calibri" panose="020F0502020204030204" pitchFamily="34" charset="0"/>
                        <a:cs typeface="Calibri" panose="020F0502020204030204" pitchFamily="34" charset="0"/>
                      </a:endParaRPr>
                    </a:p>
                    <a:p>
                      <a:pPr marL="153670" marR="648970">
                        <a:lnSpc>
                          <a:spcPct val="100000"/>
                        </a:lnSpc>
                      </a:pPr>
                      <a:r>
                        <a:rPr sz="1600" dirty="0">
                          <a:latin typeface="Calibri" panose="020F0502020204030204" pitchFamily="34" charset="0"/>
                          <a:cs typeface="Calibri" panose="020F0502020204030204" pitchFamily="34" charset="0"/>
                        </a:rPr>
                        <a:t>Miscarriage</a:t>
                      </a:r>
                      <a:r>
                        <a:rPr sz="1600" spc="-7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or</a:t>
                      </a:r>
                      <a:r>
                        <a:rPr sz="1600" spc="-1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still </a:t>
                      </a:r>
                      <a:r>
                        <a:rPr sz="1600" dirty="0">
                          <a:latin typeface="Calibri" panose="020F0502020204030204" pitchFamily="34" charset="0"/>
                          <a:cs typeface="Calibri" panose="020F0502020204030204" pitchFamily="34" charset="0"/>
                        </a:rPr>
                        <a:t>birth</a:t>
                      </a:r>
                      <a:r>
                        <a:rPr sz="1600" spc="-4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20% </a:t>
                      </a:r>
                      <a:r>
                        <a:rPr sz="1600" dirty="0">
                          <a:latin typeface="Calibri" panose="020F0502020204030204" pitchFamily="34" charset="0"/>
                          <a:cs typeface="Calibri" panose="020F0502020204030204" pitchFamily="34" charset="0"/>
                        </a:rPr>
                        <a:t>Premature</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delivery </a:t>
                      </a:r>
                      <a:r>
                        <a:rPr sz="1600" dirty="0">
                          <a:latin typeface="Calibri" panose="020F0502020204030204" pitchFamily="34" charset="0"/>
                          <a:cs typeface="Calibri" panose="020F0502020204030204" pitchFamily="34" charset="0"/>
                        </a:rPr>
                        <a:t>50%</a:t>
                      </a:r>
                      <a:r>
                        <a:rPr sz="1600" spc="38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Neonates RDS.fever,sepsis </a:t>
                      </a:r>
                      <a:r>
                        <a:rPr sz="1600" dirty="0">
                          <a:latin typeface="Calibri" panose="020F0502020204030204" pitchFamily="34" charset="0"/>
                          <a:cs typeface="Calibri" panose="020F0502020204030204" pitchFamily="34" charset="0"/>
                        </a:rPr>
                        <a:t>Neurological</a:t>
                      </a:r>
                      <a:r>
                        <a:rPr sz="1600" spc="-6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sym</a:t>
                      </a:r>
                      <a:endParaRPr sz="1600" dirty="0">
                        <a:latin typeface="Calibri" panose="020F0502020204030204" pitchFamily="34" charset="0"/>
                        <a:cs typeface="Calibri" panose="020F0502020204030204" pitchFamily="34" charset="0"/>
                      </a:endParaRPr>
                    </a:p>
                    <a:p>
                      <a:pPr marL="153670">
                        <a:lnSpc>
                          <a:spcPct val="100000"/>
                        </a:lnSpc>
                        <a:spcBef>
                          <a:spcPts val="5"/>
                        </a:spcBef>
                      </a:pPr>
                      <a:r>
                        <a:rPr sz="1600" dirty="0">
                          <a:latin typeface="Calibri" panose="020F0502020204030204" pitchFamily="34" charset="0"/>
                          <a:cs typeface="Calibri" panose="020F0502020204030204" pitchFamily="34" charset="0"/>
                        </a:rPr>
                        <a:t>Neonatal</a:t>
                      </a:r>
                      <a:r>
                        <a:rPr sz="1600" spc="-6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mortality</a:t>
                      </a:r>
                      <a:r>
                        <a:rPr sz="1600" spc="-5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38%</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marR="101600">
                        <a:lnSpc>
                          <a:spcPct val="100000"/>
                        </a:lnSpc>
                        <a:spcBef>
                          <a:spcPts val="300"/>
                        </a:spcBef>
                      </a:pPr>
                      <a:r>
                        <a:rPr sz="1800" spc="-10" dirty="0">
                          <a:latin typeface="Calibri" panose="020F0502020204030204" pitchFamily="34" charset="0"/>
                          <a:cs typeface="Calibri" panose="020F0502020204030204" pitchFamily="34" charset="0"/>
                        </a:rPr>
                        <a:t>Vaginal swab, placenta</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142240">
                        <a:lnSpc>
                          <a:spcPct val="100000"/>
                        </a:lnSpc>
                        <a:spcBef>
                          <a:spcPts val="250"/>
                        </a:spcBef>
                      </a:pPr>
                      <a:r>
                        <a:rPr sz="1800" dirty="0">
                          <a:latin typeface="Calibri" panose="020F0502020204030204" pitchFamily="34" charset="0"/>
                          <a:cs typeface="Calibri" panose="020F0502020204030204" pitchFamily="34" charset="0"/>
                        </a:rPr>
                        <a:t>ampicillin</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a:t>
                      </a:r>
                      <a:r>
                        <a:rPr sz="1800" spc="-30" dirty="0">
                          <a:latin typeface="Calibri" panose="020F0502020204030204" pitchFamily="34" charset="0"/>
                          <a:cs typeface="Calibri" panose="020F0502020204030204" pitchFamily="34" charset="0"/>
                        </a:rPr>
                        <a:t> </a:t>
                      </a:r>
                      <a:r>
                        <a:rPr sz="1800" spc="-50" dirty="0">
                          <a:latin typeface="Calibri" panose="020F0502020204030204" pitchFamily="34" charset="0"/>
                          <a:cs typeface="Calibri" panose="020F0502020204030204" pitchFamily="34" charset="0"/>
                        </a:rPr>
                        <a:t>g</a:t>
                      </a:r>
                      <a:endParaRPr sz="1800" dirty="0">
                        <a:latin typeface="Calibri" panose="020F0502020204030204" pitchFamily="34" charset="0"/>
                        <a:cs typeface="Calibri" panose="020F0502020204030204" pitchFamily="34" charset="0"/>
                      </a:endParaRPr>
                    </a:p>
                    <a:p>
                      <a:pPr marL="93345" marR="90805">
                        <a:lnSpc>
                          <a:spcPts val="2180"/>
                        </a:lnSpc>
                        <a:spcBef>
                          <a:spcPts val="60"/>
                        </a:spcBef>
                      </a:pPr>
                      <a:r>
                        <a:rPr sz="1800" dirty="0">
                          <a:latin typeface="Calibri" panose="020F0502020204030204" pitchFamily="34" charset="0"/>
                          <a:cs typeface="Calibri" panose="020F0502020204030204" pitchFamily="34" charset="0"/>
                        </a:rPr>
                        <a:t>given</a:t>
                      </a:r>
                      <a:r>
                        <a:rPr sz="1800" spc="-3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every</a:t>
                      </a:r>
                      <a:r>
                        <a:rPr sz="1800" spc="-40" dirty="0">
                          <a:latin typeface="Calibri" panose="020F0502020204030204" pitchFamily="34" charset="0"/>
                          <a:cs typeface="Calibri" panose="020F0502020204030204" pitchFamily="34" charset="0"/>
                        </a:rPr>
                        <a:t> </a:t>
                      </a:r>
                      <a:r>
                        <a:rPr sz="1800" spc="-50" dirty="0">
                          <a:latin typeface="Calibri" panose="020F0502020204030204" pitchFamily="34" charset="0"/>
                          <a:cs typeface="Calibri" panose="020F0502020204030204" pitchFamily="34" charset="0"/>
                        </a:rPr>
                        <a:t>6 </a:t>
                      </a:r>
                      <a:r>
                        <a:rPr sz="1800" spc="-10" dirty="0">
                          <a:latin typeface="Calibri" panose="020F0502020204030204" pitchFamily="34" charset="0"/>
                          <a:cs typeface="Calibri" panose="020F0502020204030204" pitchFamily="34" charset="0"/>
                        </a:rPr>
                        <a:t>hours</a:t>
                      </a:r>
                      <a:endParaRPr sz="1800" dirty="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646680">
              <a:lnSpc>
                <a:spcPct val="100000"/>
              </a:lnSpc>
              <a:spcBef>
                <a:spcPts val="95"/>
              </a:spcBef>
            </a:pPr>
            <a:r>
              <a:rPr spc="-10" dirty="0"/>
              <a:t>Listeriosis</a:t>
            </a:r>
          </a:p>
        </p:txBody>
      </p:sp>
      <p:pic>
        <p:nvPicPr>
          <p:cNvPr id="4" name="object 4"/>
          <p:cNvPicPr/>
          <p:nvPr/>
        </p:nvPicPr>
        <p:blipFill>
          <a:blip r:embed="rId2" cstate="print"/>
          <a:stretch>
            <a:fillRect/>
          </a:stretch>
        </p:blipFill>
        <p:spPr>
          <a:xfrm>
            <a:off x="685800" y="4742687"/>
            <a:ext cx="3048000" cy="2115312"/>
          </a:xfrm>
          <a:prstGeom prst="rect">
            <a:avLst/>
          </a:prstGeom>
        </p:spPr>
      </p:pic>
      <p:sp>
        <p:nvSpPr>
          <p:cNvPr id="5" name="TextBox 4">
            <a:extLst>
              <a:ext uri="{FF2B5EF4-FFF2-40B4-BE49-F238E27FC236}">
                <a16:creationId xmlns:a16="http://schemas.microsoft.com/office/drawing/2014/main" id="{B35F3159-1CA0-0B28-FA9C-FA45A602729D}"/>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06324" y="1068324"/>
            <a:ext cx="8305800" cy="5638800"/>
          </a:xfrm>
          <a:custGeom>
            <a:avLst/>
            <a:gdLst/>
            <a:ahLst/>
            <a:cxnLst/>
            <a:rect l="l" t="t" r="r" b="b"/>
            <a:pathLst>
              <a:path w="8305800" h="5638800">
                <a:moveTo>
                  <a:pt x="0" y="5638800"/>
                </a:moveTo>
                <a:lnTo>
                  <a:pt x="8305800" y="5638800"/>
                </a:lnTo>
                <a:lnTo>
                  <a:pt x="8305800" y="0"/>
                </a:lnTo>
                <a:lnTo>
                  <a:pt x="0" y="0"/>
                </a:lnTo>
                <a:lnTo>
                  <a:pt x="0" y="5638800"/>
                </a:lnTo>
                <a:close/>
              </a:path>
            </a:pathLst>
          </a:custGeom>
          <a:ln w="9144">
            <a:solidFill>
              <a:srgbClr val="000000"/>
            </a:solidFill>
          </a:ln>
        </p:spPr>
        <p:txBody>
          <a:bodyPr wrap="square" lIns="0" tIns="0" rIns="0" bIns="0" rtlCol="0"/>
          <a:lstStyle/>
          <a:p>
            <a:endParaRPr/>
          </a:p>
        </p:txBody>
      </p:sp>
      <p:sp>
        <p:nvSpPr>
          <p:cNvPr id="3" name="object 3"/>
          <p:cNvSpPr txBox="1"/>
          <p:nvPr/>
        </p:nvSpPr>
        <p:spPr>
          <a:xfrm>
            <a:off x="481380" y="1377518"/>
            <a:ext cx="8356296" cy="5342296"/>
          </a:xfrm>
          <a:prstGeom prst="rect">
            <a:avLst/>
          </a:prstGeom>
        </p:spPr>
        <p:txBody>
          <a:bodyPr vert="horz" wrap="square" lIns="0" tIns="12065" rIns="0" bIns="0" rtlCol="0">
            <a:spAutoFit/>
          </a:bodyPr>
          <a:lstStyle/>
          <a:p>
            <a:pPr marL="106680">
              <a:lnSpc>
                <a:spcPct val="100000"/>
              </a:lnSpc>
              <a:spcBef>
                <a:spcPts val="95"/>
              </a:spcBef>
            </a:pPr>
            <a:r>
              <a:rPr sz="2400" dirty="0">
                <a:latin typeface="Calibri" panose="020F0502020204030204" pitchFamily="34" charset="0"/>
                <a:cs typeface="Calibri" panose="020F0502020204030204" pitchFamily="34" charset="0"/>
              </a:rPr>
              <a:t>Infective</a:t>
            </a:r>
            <a:r>
              <a:rPr sz="2400" spc="-4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organism</a:t>
            </a:r>
            <a:endParaRPr sz="2400" dirty="0">
              <a:latin typeface="Calibri" panose="020F0502020204030204" pitchFamily="34" charset="0"/>
              <a:cs typeface="Calibri" panose="020F0502020204030204" pitchFamily="34" charset="0"/>
            </a:endParaRPr>
          </a:p>
          <a:p>
            <a:pPr marL="372110" indent="-359410">
              <a:lnSpc>
                <a:spcPct val="100000"/>
              </a:lnSpc>
              <a:spcBef>
                <a:spcPts val="2130"/>
              </a:spcBef>
              <a:buSzPct val="105000"/>
              <a:buFont typeface="Symbol"/>
              <a:buChar char=""/>
              <a:tabLst>
                <a:tab pos="372110" algn="l"/>
              </a:tabLst>
            </a:pPr>
            <a:r>
              <a:rPr sz="2400" dirty="0">
                <a:latin typeface="Calibri" panose="020F0502020204030204" pitchFamily="34" charset="0"/>
                <a:cs typeface="Calibri" panose="020F0502020204030204" pitchFamily="34" charset="0"/>
              </a:rPr>
              <a:t>This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protozoan</a:t>
            </a:r>
            <a:r>
              <a:rPr sz="2400" spc="-9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parasite</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transmitted</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by</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female</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anopheline</a:t>
            </a:r>
            <a:r>
              <a:rPr sz="2400" spc="-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mosquito</a:t>
            </a:r>
            <a:endParaRPr sz="2400" dirty="0">
              <a:latin typeface="Calibri" panose="020F0502020204030204" pitchFamily="34" charset="0"/>
              <a:cs typeface="Calibri" panose="020F0502020204030204" pitchFamily="34" charset="0"/>
            </a:endParaRPr>
          </a:p>
          <a:p>
            <a:pPr marL="372110" indent="-341630">
              <a:lnSpc>
                <a:spcPct val="100000"/>
              </a:lnSpc>
              <a:spcBef>
                <a:spcPts val="2215"/>
              </a:spcBef>
              <a:buClr>
                <a:srgbClr val="0C0C0C"/>
              </a:buClr>
              <a:buSzPct val="90000"/>
              <a:buFont typeface="Symbol"/>
              <a:buChar char=""/>
              <a:tabLst>
                <a:tab pos="372110" algn="l"/>
              </a:tabLst>
            </a:pPr>
            <a:r>
              <a:rPr sz="2400" spc="-114" dirty="0">
                <a:latin typeface="Calibri" panose="020F0502020204030204" pitchFamily="34" charset="0"/>
                <a:cs typeface="Calibri" panose="020F0502020204030204" pitchFamily="34" charset="0"/>
              </a:rPr>
              <a:t>P.</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falciparum</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carries</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worst</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prognosis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for</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mother</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10" dirty="0">
                <a:latin typeface="Calibri" panose="020F0502020204030204" pitchFamily="34" charset="0"/>
                <a:cs typeface="Calibri" panose="020F0502020204030204" pitchFamily="34" charset="0"/>
              </a:rPr>
              <a:t> fetus.</a:t>
            </a:r>
            <a:endParaRPr sz="2400" dirty="0">
              <a:latin typeface="Calibri" panose="020F0502020204030204" pitchFamily="34" charset="0"/>
              <a:cs typeface="Calibri" panose="020F0502020204030204" pitchFamily="34" charset="0"/>
            </a:endParaRPr>
          </a:p>
          <a:p>
            <a:pPr marL="231775">
              <a:lnSpc>
                <a:spcPct val="100000"/>
              </a:lnSpc>
              <a:spcBef>
                <a:spcPts val="2260"/>
              </a:spcBef>
            </a:pPr>
            <a:r>
              <a:rPr sz="2400" spc="-10" dirty="0">
                <a:latin typeface="Calibri" panose="020F0502020204030204" pitchFamily="34" charset="0"/>
                <a:cs typeface="Calibri" panose="020F0502020204030204" pitchFamily="34" charset="0"/>
              </a:rPr>
              <a:t>Prevalence</a:t>
            </a:r>
            <a:endParaRPr sz="2400" dirty="0">
              <a:latin typeface="Calibri" panose="020F0502020204030204" pitchFamily="34" charset="0"/>
              <a:cs typeface="Calibri" panose="020F0502020204030204" pitchFamily="34" charset="0"/>
            </a:endParaRPr>
          </a:p>
          <a:p>
            <a:pPr marL="372110" indent="-347345">
              <a:lnSpc>
                <a:spcPts val="2160"/>
              </a:lnSpc>
              <a:spcBef>
                <a:spcPts val="2235"/>
              </a:spcBef>
              <a:buSzPct val="95000"/>
              <a:buFont typeface="Symbol"/>
              <a:buChar char=""/>
              <a:tabLst>
                <a:tab pos="372110" algn="l"/>
              </a:tabLst>
            </a:pPr>
            <a:r>
              <a:rPr sz="2400" dirty="0">
                <a:latin typeface="Calibri" panose="020F0502020204030204" pitchFamily="34" charset="0"/>
                <a:cs typeface="Calibri" panose="020F0502020204030204" pitchFamily="34" charset="0"/>
              </a:rPr>
              <a:t>One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billion</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people</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worldwide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carry</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parasites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&amp;</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0.5–3</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million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people</a:t>
            </a:r>
            <a:r>
              <a:rPr sz="2400" spc="-5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per</a:t>
            </a:r>
            <a:endParaRPr sz="2400" dirty="0">
              <a:latin typeface="Calibri" panose="020F0502020204030204" pitchFamily="34" charset="0"/>
              <a:cs typeface="Calibri" panose="020F0502020204030204" pitchFamily="34" charset="0"/>
            </a:endParaRPr>
          </a:p>
          <a:p>
            <a:pPr marL="372110">
              <a:lnSpc>
                <a:spcPts val="2160"/>
              </a:lnSpc>
            </a:pPr>
            <a:r>
              <a:rPr sz="2400" dirty="0">
                <a:latin typeface="Calibri" panose="020F0502020204030204" pitchFamily="34" charset="0"/>
                <a:cs typeface="Calibri" panose="020F0502020204030204" pitchFamily="34" charset="0"/>
              </a:rPr>
              <a:t>year die</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from</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malaria.</a:t>
            </a:r>
            <a:endParaRPr sz="2400" dirty="0">
              <a:latin typeface="Calibri" panose="020F0502020204030204" pitchFamily="34" charset="0"/>
              <a:cs typeface="Calibri" panose="020F0502020204030204" pitchFamily="34" charset="0"/>
            </a:endParaRPr>
          </a:p>
          <a:p>
            <a:pPr marL="372110" indent="-347345">
              <a:lnSpc>
                <a:spcPts val="2160"/>
              </a:lnSpc>
              <a:spcBef>
                <a:spcPts val="2235"/>
              </a:spcBef>
              <a:buSzPct val="95000"/>
              <a:buFont typeface="Symbol"/>
              <a:buChar char=""/>
              <a:tabLst>
                <a:tab pos="372110" algn="l"/>
              </a:tabLst>
            </a:pPr>
            <a:r>
              <a:rPr sz="2400" dirty="0">
                <a:latin typeface="Calibri" panose="020F0502020204030204" pitchFamily="34" charset="0"/>
                <a:cs typeface="Calibri" panose="020F0502020204030204" pitchFamily="34" charset="0"/>
              </a:rPr>
              <a:t>Parasitaemia</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higher</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7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primiparous</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(66</a:t>
            </a:r>
            <a:r>
              <a:rPr sz="2400" spc="-8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percent)</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than</a:t>
            </a:r>
            <a:r>
              <a:rPr sz="2400" spc="-3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multiparous</a:t>
            </a:r>
            <a:endParaRPr sz="2400" dirty="0">
              <a:latin typeface="Calibri" panose="020F0502020204030204" pitchFamily="34" charset="0"/>
              <a:cs typeface="Calibri" panose="020F0502020204030204" pitchFamily="34" charset="0"/>
            </a:endParaRPr>
          </a:p>
          <a:p>
            <a:pPr marL="372110">
              <a:lnSpc>
                <a:spcPts val="2160"/>
              </a:lnSpc>
            </a:pPr>
            <a:r>
              <a:rPr sz="2400" dirty="0">
                <a:latin typeface="Calibri" panose="020F0502020204030204" pitchFamily="34" charset="0"/>
                <a:cs typeface="Calibri" panose="020F0502020204030204" pitchFamily="34" charset="0"/>
              </a:rPr>
              <a:t>women</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(21–29</a:t>
            </a:r>
            <a:r>
              <a:rPr sz="2400" spc="-8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per</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cent).</a:t>
            </a:r>
            <a:endParaRPr sz="2400" dirty="0">
              <a:latin typeface="Calibri" panose="020F0502020204030204" pitchFamily="34" charset="0"/>
              <a:cs typeface="Calibri" panose="020F0502020204030204" pitchFamily="34" charset="0"/>
            </a:endParaRPr>
          </a:p>
        </p:txBody>
      </p:sp>
      <p:sp>
        <p:nvSpPr>
          <p:cNvPr id="4" name="object 4"/>
          <p:cNvSpPr txBox="1">
            <a:spLocks noGrp="1"/>
          </p:cNvSpPr>
          <p:nvPr>
            <p:ph type="title"/>
          </p:nvPr>
        </p:nvSpPr>
        <p:spPr>
          <a:xfrm>
            <a:off x="3692397" y="293839"/>
            <a:ext cx="1760855" cy="627736"/>
          </a:xfrm>
          <a:prstGeom prst="rect">
            <a:avLst/>
          </a:prstGeom>
        </p:spPr>
        <p:txBody>
          <a:bodyPr vert="horz" wrap="square" lIns="0" tIns="12065" rIns="0" bIns="0" rtlCol="0">
            <a:spAutoFit/>
          </a:bodyPr>
          <a:lstStyle/>
          <a:p>
            <a:pPr marL="12700">
              <a:lnSpc>
                <a:spcPct val="100000"/>
              </a:lnSpc>
              <a:spcBef>
                <a:spcPts val="95"/>
              </a:spcBef>
            </a:pPr>
            <a:r>
              <a:rPr spc="-10" dirty="0"/>
              <a:t>Malaria</a:t>
            </a:r>
          </a:p>
        </p:txBody>
      </p:sp>
      <p:sp>
        <p:nvSpPr>
          <p:cNvPr id="5" name="TextBox 4">
            <a:extLst>
              <a:ext uri="{FF2B5EF4-FFF2-40B4-BE49-F238E27FC236}">
                <a16:creationId xmlns:a16="http://schemas.microsoft.com/office/drawing/2014/main" id="{FFEAC83A-BBF9-C997-FB0C-99C3773638C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1295400"/>
            <a:ext cx="7042784" cy="5354030"/>
          </a:xfrm>
          <a:prstGeom prst="rect">
            <a:avLst/>
          </a:prstGeom>
        </p:spPr>
        <p:txBody>
          <a:bodyPr vert="horz" wrap="square" lIns="0" tIns="11430" rIns="0" bIns="0" rtlCol="0">
            <a:spAutoFit/>
          </a:bodyPr>
          <a:lstStyle/>
          <a:p>
            <a:pPr marL="12700">
              <a:lnSpc>
                <a:spcPct val="100000"/>
              </a:lnSpc>
              <a:spcBef>
                <a:spcPts val="90"/>
              </a:spcBef>
            </a:pPr>
            <a:r>
              <a:rPr sz="2400" b="1" spc="-10" dirty="0">
                <a:latin typeface="Calibri" panose="020F0502020204030204" pitchFamily="34" charset="0"/>
                <a:cs typeface="Calibri" panose="020F0502020204030204" pitchFamily="34" charset="0"/>
              </a:rPr>
              <a:t>Maternal</a:t>
            </a:r>
            <a:endParaRPr sz="2400" dirty="0">
              <a:latin typeface="Calibri" panose="020F0502020204030204" pitchFamily="34" charset="0"/>
              <a:cs typeface="Calibri" panose="020F0502020204030204" pitchFamily="34" charset="0"/>
            </a:endParaRPr>
          </a:p>
          <a:p>
            <a:pPr marL="469900" indent="-351155">
              <a:lnSpc>
                <a:spcPts val="2365"/>
              </a:lnSpc>
              <a:spcBef>
                <a:spcPts val="2235"/>
              </a:spcBef>
              <a:buFont typeface="Symbol"/>
              <a:buChar char=""/>
              <a:tabLst>
                <a:tab pos="469900" algn="l"/>
              </a:tabLst>
            </a:pPr>
            <a:r>
              <a:rPr sz="2400" dirty="0">
                <a:latin typeface="Calibri" panose="020F0502020204030204" pitchFamily="34" charset="0"/>
                <a:cs typeface="Calibri" panose="020F0502020204030204" pitchFamily="34" charset="0"/>
              </a:rPr>
              <a:t>Cyclical</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spiking</a:t>
            </a:r>
            <a:r>
              <a:rPr sz="2400" spc="-6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pyrexia.</a:t>
            </a:r>
            <a:endParaRPr sz="2400" dirty="0">
              <a:latin typeface="Calibri" panose="020F0502020204030204" pitchFamily="34" charset="0"/>
              <a:cs typeface="Calibri" panose="020F0502020204030204" pitchFamily="34" charset="0"/>
            </a:endParaRPr>
          </a:p>
          <a:p>
            <a:pPr marL="469900" indent="-351155">
              <a:lnSpc>
                <a:spcPts val="2330"/>
              </a:lnSpc>
              <a:buFont typeface="Symbol"/>
              <a:buChar char=""/>
              <a:tabLst>
                <a:tab pos="469900" algn="l"/>
              </a:tabLst>
            </a:pPr>
            <a:r>
              <a:rPr sz="2400" dirty="0">
                <a:latin typeface="Calibri" panose="020F0502020204030204" pitchFamily="34" charset="0"/>
                <a:cs typeface="Calibri" panose="020F0502020204030204" pitchFamily="34" charset="0"/>
              </a:rPr>
              <a:t>Miscarriage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preterm</a:t>
            </a:r>
            <a:r>
              <a:rPr sz="2400" spc="-4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Labour.</a:t>
            </a:r>
            <a:endParaRPr sz="2400" dirty="0">
              <a:latin typeface="Calibri" panose="020F0502020204030204" pitchFamily="34" charset="0"/>
              <a:cs typeface="Calibri" panose="020F0502020204030204" pitchFamily="34" charset="0"/>
            </a:endParaRPr>
          </a:p>
          <a:p>
            <a:pPr marL="469900" indent="-351155">
              <a:lnSpc>
                <a:spcPts val="2315"/>
              </a:lnSpc>
              <a:buFont typeface="Symbol"/>
              <a:buChar char=""/>
              <a:tabLst>
                <a:tab pos="469900" algn="l"/>
              </a:tabLst>
            </a:pPr>
            <a:r>
              <a:rPr sz="2400" dirty="0">
                <a:latin typeface="Calibri" panose="020F0502020204030204" pitchFamily="34" charset="0"/>
                <a:cs typeface="Calibri" panose="020F0502020204030204" pitchFamily="34" charset="0"/>
              </a:rPr>
              <a:t>Severe</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anaemia</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may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develop</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rapidly.</a:t>
            </a:r>
            <a:endParaRPr sz="2400" dirty="0">
              <a:latin typeface="Calibri" panose="020F0502020204030204" pitchFamily="34" charset="0"/>
              <a:cs typeface="Calibri" panose="020F0502020204030204" pitchFamily="34" charset="0"/>
            </a:endParaRPr>
          </a:p>
          <a:p>
            <a:pPr marL="469900" indent="-351155">
              <a:lnSpc>
                <a:spcPts val="2315"/>
              </a:lnSpc>
              <a:buFont typeface="Symbol"/>
              <a:buChar char=""/>
              <a:tabLst>
                <a:tab pos="469900" algn="l"/>
              </a:tabLst>
            </a:pPr>
            <a:r>
              <a:rPr sz="2400" dirty="0">
                <a:latin typeface="Calibri" panose="020F0502020204030204" pitchFamily="34" charset="0"/>
                <a:cs typeface="Calibri" panose="020F0502020204030204" pitchFamily="34" charset="0"/>
              </a:rPr>
              <a:t>Haemolysis</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causes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jaundice</a:t>
            </a:r>
            <a:r>
              <a:rPr sz="2400" spc="-8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renal</a:t>
            </a:r>
            <a:r>
              <a:rPr sz="2400" spc="-7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failure.</a:t>
            </a:r>
            <a:endParaRPr sz="2400" dirty="0">
              <a:latin typeface="Calibri" panose="020F0502020204030204" pitchFamily="34" charset="0"/>
              <a:cs typeface="Calibri" panose="020F0502020204030204" pitchFamily="34" charset="0"/>
            </a:endParaRPr>
          </a:p>
          <a:p>
            <a:pPr marL="469900" indent="-351155">
              <a:lnSpc>
                <a:spcPts val="2330"/>
              </a:lnSpc>
              <a:buFont typeface="Symbol"/>
              <a:buChar char=""/>
              <a:tabLst>
                <a:tab pos="469900" algn="l"/>
              </a:tabLst>
            </a:pPr>
            <a:r>
              <a:rPr sz="2400" dirty="0">
                <a:latin typeface="Calibri" panose="020F0502020204030204" pitchFamily="34" charset="0"/>
                <a:cs typeface="Calibri" panose="020F0502020204030204" pitchFamily="34" charset="0"/>
              </a:rPr>
              <a:t>Hypoglycemia</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may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8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severe</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8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a:t>
            </a:r>
            <a:endParaRPr sz="2400" dirty="0">
              <a:latin typeface="Calibri" panose="020F0502020204030204" pitchFamily="34" charset="0"/>
              <a:cs typeface="Calibri" panose="020F0502020204030204" pitchFamily="34" charset="0"/>
            </a:endParaRPr>
          </a:p>
          <a:p>
            <a:pPr marL="469900" indent="-351155">
              <a:lnSpc>
                <a:spcPts val="2125"/>
              </a:lnSpc>
              <a:buFont typeface="Symbol"/>
              <a:buChar char=""/>
              <a:tabLst>
                <a:tab pos="469900" algn="l"/>
              </a:tabLst>
            </a:pPr>
            <a:r>
              <a:rPr sz="2400" dirty="0">
                <a:latin typeface="Calibri" panose="020F0502020204030204" pitchFamily="34" charset="0"/>
                <a:cs typeface="Calibri" panose="020F0502020204030204" pitchFamily="34" charset="0"/>
              </a:rPr>
              <a:t>Pulmonary</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edema</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due</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abnormal</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capillary</a:t>
            </a:r>
            <a:r>
              <a:rPr sz="2400" spc="-7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permeability</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results</a:t>
            </a:r>
            <a:endParaRPr sz="2400" dirty="0">
              <a:latin typeface="Calibri" panose="020F0502020204030204" pitchFamily="34" charset="0"/>
              <a:cs typeface="Calibri" panose="020F0502020204030204" pitchFamily="34" charset="0"/>
            </a:endParaRPr>
          </a:p>
          <a:p>
            <a:pPr marL="469900">
              <a:lnSpc>
                <a:spcPts val="2115"/>
              </a:lnSpc>
            </a:pPr>
            <a:r>
              <a:rPr sz="2400" dirty="0">
                <a:latin typeface="Calibri" panose="020F0502020204030204" pitchFamily="34" charset="0"/>
                <a:cs typeface="Calibri" panose="020F0502020204030204" pitchFamily="34" charset="0"/>
              </a:rPr>
              <a:t>in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high mortality</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app</a:t>
            </a:r>
            <a:r>
              <a:rPr sz="2400" spc="-4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50%</a:t>
            </a:r>
            <a:endParaRPr sz="2400" dirty="0">
              <a:latin typeface="Calibri" panose="020F0502020204030204" pitchFamily="34" charset="0"/>
              <a:cs typeface="Calibri" panose="020F0502020204030204" pitchFamily="34" charset="0"/>
            </a:endParaRPr>
          </a:p>
          <a:p>
            <a:pPr marL="12700">
              <a:lnSpc>
                <a:spcPts val="2355"/>
              </a:lnSpc>
            </a:pPr>
            <a:r>
              <a:rPr sz="2400" b="1" spc="-10" dirty="0">
                <a:latin typeface="Calibri" panose="020F0502020204030204" pitchFamily="34" charset="0"/>
                <a:cs typeface="Calibri" panose="020F0502020204030204" pitchFamily="34" charset="0"/>
              </a:rPr>
              <a:t>Fetal</a:t>
            </a:r>
            <a:endParaRPr sz="2400" dirty="0">
              <a:latin typeface="Calibri" panose="020F0502020204030204" pitchFamily="34" charset="0"/>
              <a:cs typeface="Calibri" panose="020F0502020204030204" pitchFamily="34" charset="0"/>
            </a:endParaRPr>
          </a:p>
          <a:p>
            <a:pPr marL="469900" indent="-351155">
              <a:lnSpc>
                <a:spcPts val="2350"/>
              </a:lnSpc>
              <a:spcBef>
                <a:spcPts val="2260"/>
              </a:spcBef>
              <a:buFont typeface="Symbol"/>
              <a:buChar char=""/>
              <a:tabLst>
                <a:tab pos="469900" algn="l"/>
              </a:tabLst>
            </a:pPr>
            <a:r>
              <a:rPr sz="2400" dirty="0">
                <a:latin typeface="Calibri" panose="020F0502020204030204" pitchFamily="34" charset="0"/>
                <a:cs typeface="Calibri" panose="020F0502020204030204" pitchFamily="34" charset="0"/>
              </a:rPr>
              <a:t>premature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delivery</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low</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birthweight</a:t>
            </a:r>
            <a:endParaRPr sz="2400" dirty="0">
              <a:latin typeface="Calibri" panose="020F0502020204030204" pitchFamily="34" charset="0"/>
              <a:cs typeface="Calibri" panose="020F0502020204030204" pitchFamily="34" charset="0"/>
            </a:endParaRPr>
          </a:p>
          <a:p>
            <a:pPr marL="469900" indent="-351155">
              <a:lnSpc>
                <a:spcPts val="2115"/>
              </a:lnSpc>
              <a:buFont typeface="Symbol"/>
              <a:buChar char=""/>
              <a:tabLst>
                <a:tab pos="469900" algn="l"/>
              </a:tabLst>
            </a:pPr>
            <a:r>
              <a:rPr sz="2400" dirty="0">
                <a:latin typeface="Calibri" panose="020F0502020204030204" pitchFamily="34" charset="0"/>
                <a:cs typeface="Calibri" panose="020F0502020204030204" pitchFamily="34" charset="0"/>
              </a:rPr>
              <a:t>Placental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sequestration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parasites</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associated</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1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abnormal</a:t>
            </a:r>
            <a:endParaRPr sz="2400" dirty="0">
              <a:latin typeface="Calibri" panose="020F0502020204030204" pitchFamily="34" charset="0"/>
              <a:cs typeface="Calibri" panose="020F0502020204030204" pitchFamily="34" charset="0"/>
            </a:endParaRPr>
          </a:p>
          <a:p>
            <a:pPr marL="469900">
              <a:lnSpc>
                <a:spcPts val="2160"/>
              </a:lnSpc>
            </a:pPr>
            <a:r>
              <a:rPr sz="2400" dirty="0">
                <a:latin typeface="Calibri" panose="020F0502020204030204" pitchFamily="34" charset="0"/>
                <a:cs typeface="Calibri" panose="020F0502020204030204" pitchFamily="34" charset="0"/>
              </a:rPr>
              <a:t>uteroplacental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Doppler</a:t>
            </a:r>
            <a:r>
              <a:rPr sz="2400" spc="-8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wave</a:t>
            </a:r>
            <a:r>
              <a:rPr sz="2400" spc="1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form.</a:t>
            </a:r>
            <a:endParaRPr sz="2400" dirty="0">
              <a:latin typeface="Calibri" panose="020F0502020204030204" pitchFamily="34" charset="0"/>
              <a:cs typeface="Calibri" panose="020F0502020204030204" pitchFamily="34" charset="0"/>
            </a:endParaRPr>
          </a:p>
          <a:p>
            <a:pPr marL="469900" indent="-351155">
              <a:lnSpc>
                <a:spcPct val="100000"/>
              </a:lnSpc>
              <a:spcBef>
                <a:spcPts val="2255"/>
              </a:spcBef>
              <a:buClr>
                <a:srgbClr val="30B6FC"/>
              </a:buClr>
              <a:buFont typeface="Symbol"/>
              <a:buChar char=""/>
              <a:tabLst>
                <a:tab pos="469900" algn="l"/>
              </a:tabLst>
            </a:pPr>
            <a:r>
              <a:rPr sz="2400" dirty="0">
                <a:latin typeface="Calibri" panose="020F0502020204030204" pitchFamily="34" charset="0"/>
                <a:cs typeface="Calibri" panose="020F0502020204030204" pitchFamily="34" charset="0"/>
              </a:rPr>
              <a:t>Coinfection</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HIV</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common</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xfrm>
            <a:off x="2887726" y="464947"/>
            <a:ext cx="3371215" cy="636270"/>
          </a:xfrm>
          <a:prstGeom prst="rect">
            <a:avLst/>
          </a:prstGeom>
        </p:spPr>
        <p:txBody>
          <a:bodyPr vert="horz" wrap="square" lIns="0" tIns="13335" rIns="0" bIns="0" rtlCol="0">
            <a:spAutoFit/>
          </a:bodyPr>
          <a:lstStyle/>
          <a:p>
            <a:pPr marL="12700">
              <a:lnSpc>
                <a:spcPct val="100000"/>
              </a:lnSpc>
              <a:spcBef>
                <a:spcPts val="105"/>
              </a:spcBef>
            </a:pPr>
            <a:r>
              <a:rPr sz="4000" dirty="0"/>
              <a:t>Clinical</a:t>
            </a:r>
            <a:r>
              <a:rPr sz="4000" spc="-50" dirty="0"/>
              <a:t> </a:t>
            </a:r>
            <a:r>
              <a:rPr sz="4000" spc="-10" dirty="0"/>
              <a:t>features</a:t>
            </a:r>
            <a:endParaRPr sz="4000" dirty="0"/>
          </a:p>
        </p:txBody>
      </p:sp>
      <p:sp>
        <p:nvSpPr>
          <p:cNvPr id="4" name="TextBox 3">
            <a:extLst>
              <a:ext uri="{FF2B5EF4-FFF2-40B4-BE49-F238E27FC236}">
                <a16:creationId xmlns:a16="http://schemas.microsoft.com/office/drawing/2014/main" id="{79B7FA0C-BA83-911B-48C0-6B86C72C96E3}"/>
              </a:ext>
            </a:extLst>
          </p:cNvPr>
          <p:cNvSpPr txBox="1"/>
          <p:nvPr/>
        </p:nvSpPr>
        <p:spPr>
          <a:xfrm>
            <a:off x="7086600" y="591281"/>
            <a:ext cx="1219200" cy="646331"/>
          </a:xfrm>
          <a:prstGeom prst="rect">
            <a:avLst/>
          </a:prstGeom>
          <a:noFill/>
        </p:spPr>
        <p:txBody>
          <a:bodyPr wrap="square" rtlCol="0">
            <a:spAutoFit/>
          </a:bodyPr>
          <a:lstStyle/>
          <a:p>
            <a:r>
              <a:rPr lang="en-US" dirty="0"/>
              <a:t>Vertical</a:t>
            </a:r>
          </a:p>
          <a:p>
            <a:r>
              <a:rPr lang="en-US" dirty="0"/>
              <a:t> </a:t>
            </a:r>
            <a:endParaRPr lang="en-P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35073" y="461594"/>
            <a:ext cx="5514340" cy="391795"/>
          </a:xfrm>
          <a:prstGeom prst="rect">
            <a:avLst/>
          </a:prstGeom>
        </p:spPr>
        <p:txBody>
          <a:bodyPr vert="horz" wrap="square" lIns="0" tIns="12700" rIns="0" bIns="0" rtlCol="0">
            <a:spAutoFit/>
          </a:bodyPr>
          <a:lstStyle/>
          <a:p>
            <a:pPr marL="12700">
              <a:lnSpc>
                <a:spcPct val="100000"/>
              </a:lnSpc>
              <a:spcBef>
                <a:spcPts val="100"/>
              </a:spcBef>
            </a:pPr>
            <a:r>
              <a:rPr sz="2400" b="1" spc="-75" dirty="0">
                <a:solidFill>
                  <a:srgbClr val="C00000"/>
                </a:solidFill>
                <a:latin typeface="Candara"/>
                <a:cs typeface="Candara"/>
              </a:rPr>
              <a:t>Professor</a:t>
            </a:r>
            <a:r>
              <a:rPr sz="2400" b="1" spc="-190" dirty="0">
                <a:solidFill>
                  <a:srgbClr val="C00000"/>
                </a:solidFill>
                <a:latin typeface="Candara"/>
                <a:cs typeface="Candara"/>
              </a:rPr>
              <a:t> </a:t>
            </a:r>
            <a:r>
              <a:rPr sz="2400" b="1" spc="-70" dirty="0">
                <a:solidFill>
                  <a:srgbClr val="C00000"/>
                </a:solidFill>
                <a:latin typeface="Candara"/>
                <a:cs typeface="Candara"/>
              </a:rPr>
              <a:t>Umar</a:t>
            </a:r>
            <a:r>
              <a:rPr sz="2400" b="1" spc="-130" dirty="0">
                <a:solidFill>
                  <a:srgbClr val="C00000"/>
                </a:solidFill>
                <a:latin typeface="Candara"/>
                <a:cs typeface="Candara"/>
              </a:rPr>
              <a:t> </a:t>
            </a:r>
            <a:r>
              <a:rPr sz="2400" b="1" spc="-75" dirty="0">
                <a:solidFill>
                  <a:srgbClr val="C00000"/>
                </a:solidFill>
                <a:latin typeface="Candara"/>
                <a:cs typeface="Candara"/>
              </a:rPr>
              <a:t>Model</a:t>
            </a:r>
            <a:r>
              <a:rPr sz="2400" b="1" spc="-140" dirty="0">
                <a:solidFill>
                  <a:srgbClr val="C00000"/>
                </a:solidFill>
                <a:latin typeface="Candara"/>
                <a:cs typeface="Candara"/>
              </a:rPr>
              <a:t> </a:t>
            </a:r>
            <a:r>
              <a:rPr sz="2400" b="1" dirty="0">
                <a:solidFill>
                  <a:srgbClr val="C00000"/>
                </a:solidFill>
                <a:latin typeface="Candara"/>
                <a:cs typeface="Candara"/>
              </a:rPr>
              <a:t>of</a:t>
            </a:r>
            <a:r>
              <a:rPr sz="2400" b="1" spc="330" dirty="0">
                <a:solidFill>
                  <a:srgbClr val="C00000"/>
                </a:solidFill>
                <a:latin typeface="Candara"/>
                <a:cs typeface="Candara"/>
              </a:rPr>
              <a:t> </a:t>
            </a:r>
            <a:r>
              <a:rPr sz="2400" b="1" spc="-80" dirty="0">
                <a:solidFill>
                  <a:srgbClr val="C00000"/>
                </a:solidFill>
                <a:latin typeface="Candara"/>
                <a:cs typeface="Candara"/>
              </a:rPr>
              <a:t>Integrated</a:t>
            </a:r>
            <a:r>
              <a:rPr sz="2400" b="1" spc="-125" dirty="0">
                <a:solidFill>
                  <a:srgbClr val="C00000"/>
                </a:solidFill>
                <a:latin typeface="Candara"/>
                <a:cs typeface="Candara"/>
              </a:rPr>
              <a:t> </a:t>
            </a:r>
            <a:r>
              <a:rPr sz="2400" b="1" spc="-30" dirty="0">
                <a:solidFill>
                  <a:srgbClr val="C00000"/>
                </a:solidFill>
                <a:latin typeface="Candara"/>
                <a:cs typeface="Candara"/>
              </a:rPr>
              <a:t>Lecture</a:t>
            </a:r>
            <a:endParaRPr sz="2400">
              <a:latin typeface="Candara"/>
              <a:cs typeface="Candara"/>
            </a:endParaRPr>
          </a:p>
        </p:txBody>
      </p:sp>
      <p:pic>
        <p:nvPicPr>
          <p:cNvPr id="3" name="object 3"/>
          <p:cNvPicPr/>
          <p:nvPr/>
        </p:nvPicPr>
        <p:blipFill>
          <a:blip r:embed="rId2" cstate="print"/>
          <a:stretch>
            <a:fillRect/>
          </a:stretch>
        </p:blipFill>
        <p:spPr>
          <a:xfrm>
            <a:off x="173736" y="2304288"/>
            <a:ext cx="5824728" cy="4050792"/>
          </a:xfrm>
          <a:prstGeom prst="rect">
            <a:avLst/>
          </a:prstGeom>
        </p:spPr>
      </p:pic>
      <p:sp>
        <p:nvSpPr>
          <p:cNvPr id="4" name="object 4"/>
          <p:cNvSpPr txBox="1"/>
          <p:nvPr/>
        </p:nvSpPr>
        <p:spPr>
          <a:xfrm>
            <a:off x="4529073" y="6337808"/>
            <a:ext cx="87630" cy="179070"/>
          </a:xfrm>
          <a:prstGeom prst="rect">
            <a:avLst/>
          </a:prstGeom>
        </p:spPr>
        <p:txBody>
          <a:bodyPr vert="horz" wrap="square" lIns="0" tIns="13335" rIns="0" bIns="0" rtlCol="0">
            <a:spAutoFit/>
          </a:bodyPr>
          <a:lstStyle/>
          <a:p>
            <a:pPr marL="12700">
              <a:lnSpc>
                <a:spcPct val="100000"/>
              </a:lnSpc>
              <a:spcBef>
                <a:spcPts val="105"/>
              </a:spcBef>
            </a:pPr>
            <a:r>
              <a:rPr sz="1000" spc="-50" dirty="0">
                <a:solidFill>
                  <a:srgbClr val="888888"/>
                </a:solidFill>
                <a:latin typeface="Candara"/>
                <a:cs typeface="Candara"/>
              </a:rPr>
              <a:t>3</a:t>
            </a:r>
            <a:endParaRPr sz="1000">
              <a:latin typeface="Candara"/>
              <a:cs typeface="Candara"/>
            </a:endParaRPr>
          </a:p>
        </p:txBody>
      </p:sp>
      <p:grpSp>
        <p:nvGrpSpPr>
          <p:cNvPr id="5" name="object 5"/>
          <p:cNvGrpSpPr/>
          <p:nvPr/>
        </p:nvGrpSpPr>
        <p:grpSpPr>
          <a:xfrm>
            <a:off x="5946647" y="1743455"/>
            <a:ext cx="1097280" cy="896619"/>
            <a:chOff x="5946647" y="1743455"/>
            <a:chExt cx="1097280" cy="896619"/>
          </a:xfrm>
        </p:grpSpPr>
        <p:sp>
          <p:nvSpPr>
            <p:cNvPr id="6" name="object 6"/>
            <p:cNvSpPr/>
            <p:nvPr/>
          </p:nvSpPr>
          <p:spPr>
            <a:xfrm>
              <a:off x="5954267" y="1751075"/>
              <a:ext cx="1082040" cy="881380"/>
            </a:xfrm>
            <a:custGeom>
              <a:avLst/>
              <a:gdLst/>
              <a:ahLst/>
              <a:cxnLst/>
              <a:rect l="l" t="t" r="r" b="b"/>
              <a:pathLst>
                <a:path w="1082040" h="881380">
                  <a:moveTo>
                    <a:pt x="993902" y="0"/>
                  </a:moveTo>
                  <a:lnTo>
                    <a:pt x="88137" y="0"/>
                  </a:lnTo>
                  <a:lnTo>
                    <a:pt x="53846" y="6931"/>
                  </a:lnTo>
                  <a:lnTo>
                    <a:pt x="25828" y="25828"/>
                  </a:lnTo>
                  <a:lnTo>
                    <a:pt x="6931" y="53846"/>
                  </a:lnTo>
                  <a:lnTo>
                    <a:pt x="0" y="88137"/>
                  </a:lnTo>
                  <a:lnTo>
                    <a:pt x="0" y="792734"/>
                  </a:lnTo>
                  <a:lnTo>
                    <a:pt x="6931" y="827025"/>
                  </a:lnTo>
                  <a:lnTo>
                    <a:pt x="25828" y="855043"/>
                  </a:lnTo>
                  <a:lnTo>
                    <a:pt x="53846" y="873940"/>
                  </a:lnTo>
                  <a:lnTo>
                    <a:pt x="88137" y="880872"/>
                  </a:lnTo>
                  <a:lnTo>
                    <a:pt x="993902" y="880872"/>
                  </a:lnTo>
                  <a:lnTo>
                    <a:pt x="1028193" y="873940"/>
                  </a:lnTo>
                  <a:lnTo>
                    <a:pt x="1056211" y="855043"/>
                  </a:lnTo>
                  <a:lnTo>
                    <a:pt x="1075108" y="827025"/>
                  </a:lnTo>
                  <a:lnTo>
                    <a:pt x="1082039" y="792734"/>
                  </a:lnTo>
                  <a:lnTo>
                    <a:pt x="1082039" y="88137"/>
                  </a:lnTo>
                  <a:lnTo>
                    <a:pt x="1075108" y="53846"/>
                  </a:lnTo>
                  <a:lnTo>
                    <a:pt x="1056211" y="25828"/>
                  </a:lnTo>
                  <a:lnTo>
                    <a:pt x="1028193" y="6931"/>
                  </a:lnTo>
                  <a:lnTo>
                    <a:pt x="993902" y="0"/>
                  </a:lnTo>
                  <a:close/>
                </a:path>
              </a:pathLst>
            </a:custGeom>
            <a:solidFill>
              <a:srgbClr val="A4D028"/>
            </a:solidFill>
          </p:spPr>
          <p:txBody>
            <a:bodyPr wrap="square" lIns="0" tIns="0" rIns="0" bIns="0" rtlCol="0"/>
            <a:lstStyle/>
            <a:p>
              <a:endParaRPr/>
            </a:p>
          </p:txBody>
        </p:sp>
        <p:sp>
          <p:nvSpPr>
            <p:cNvPr id="7" name="object 7"/>
            <p:cNvSpPr/>
            <p:nvPr/>
          </p:nvSpPr>
          <p:spPr>
            <a:xfrm>
              <a:off x="5954267" y="1751075"/>
              <a:ext cx="1082040" cy="881380"/>
            </a:xfrm>
            <a:custGeom>
              <a:avLst/>
              <a:gdLst/>
              <a:ahLst/>
              <a:cxnLst/>
              <a:rect l="l" t="t" r="r" b="b"/>
              <a:pathLst>
                <a:path w="1082040" h="881380">
                  <a:moveTo>
                    <a:pt x="0" y="88137"/>
                  </a:moveTo>
                  <a:lnTo>
                    <a:pt x="6931" y="53846"/>
                  </a:lnTo>
                  <a:lnTo>
                    <a:pt x="25828" y="25828"/>
                  </a:lnTo>
                  <a:lnTo>
                    <a:pt x="53846" y="6931"/>
                  </a:lnTo>
                  <a:lnTo>
                    <a:pt x="88137" y="0"/>
                  </a:lnTo>
                  <a:lnTo>
                    <a:pt x="993902" y="0"/>
                  </a:lnTo>
                  <a:lnTo>
                    <a:pt x="1028193" y="6931"/>
                  </a:lnTo>
                  <a:lnTo>
                    <a:pt x="1056211" y="25828"/>
                  </a:lnTo>
                  <a:lnTo>
                    <a:pt x="1075108" y="53846"/>
                  </a:lnTo>
                  <a:lnTo>
                    <a:pt x="1082039" y="88137"/>
                  </a:lnTo>
                  <a:lnTo>
                    <a:pt x="1082039" y="792734"/>
                  </a:lnTo>
                  <a:lnTo>
                    <a:pt x="1075108" y="827025"/>
                  </a:lnTo>
                  <a:lnTo>
                    <a:pt x="1056211" y="855043"/>
                  </a:lnTo>
                  <a:lnTo>
                    <a:pt x="1028193" y="873940"/>
                  </a:lnTo>
                  <a:lnTo>
                    <a:pt x="993902" y="880872"/>
                  </a:lnTo>
                  <a:lnTo>
                    <a:pt x="88137" y="880872"/>
                  </a:lnTo>
                  <a:lnTo>
                    <a:pt x="53846" y="873940"/>
                  </a:lnTo>
                  <a:lnTo>
                    <a:pt x="25828" y="855043"/>
                  </a:lnTo>
                  <a:lnTo>
                    <a:pt x="6931" y="827025"/>
                  </a:lnTo>
                  <a:lnTo>
                    <a:pt x="0" y="792734"/>
                  </a:lnTo>
                  <a:lnTo>
                    <a:pt x="0" y="88137"/>
                  </a:lnTo>
                  <a:close/>
                </a:path>
              </a:pathLst>
            </a:custGeom>
            <a:ln w="15240">
              <a:solidFill>
                <a:srgbClr val="FFFFFF"/>
              </a:solidFill>
            </a:ln>
          </p:spPr>
          <p:txBody>
            <a:bodyPr wrap="square" lIns="0" tIns="0" rIns="0" bIns="0" rtlCol="0"/>
            <a:lstStyle/>
            <a:p>
              <a:endParaRPr/>
            </a:p>
          </p:txBody>
        </p:sp>
      </p:grpSp>
      <p:sp>
        <p:nvSpPr>
          <p:cNvPr id="8" name="object 8"/>
          <p:cNvSpPr txBox="1"/>
          <p:nvPr/>
        </p:nvSpPr>
        <p:spPr>
          <a:xfrm>
            <a:off x="6037834" y="1925061"/>
            <a:ext cx="916940" cy="452120"/>
          </a:xfrm>
          <a:prstGeom prst="rect">
            <a:avLst/>
          </a:prstGeom>
        </p:spPr>
        <p:txBody>
          <a:bodyPr vert="horz" wrap="square" lIns="0" tIns="57785" rIns="0" bIns="0" rtlCol="0">
            <a:spAutoFit/>
          </a:bodyPr>
          <a:lstStyle/>
          <a:p>
            <a:pPr marL="2540" algn="ctr">
              <a:lnSpc>
                <a:spcPct val="100000"/>
              </a:lnSpc>
              <a:spcBef>
                <a:spcPts val="455"/>
              </a:spcBef>
            </a:pPr>
            <a:r>
              <a:rPr sz="1100" spc="-25" dirty="0">
                <a:solidFill>
                  <a:srgbClr val="FFFFFF"/>
                </a:solidFill>
                <a:latin typeface="Candara"/>
                <a:cs typeface="Candara"/>
              </a:rPr>
              <a:t>60%</a:t>
            </a:r>
            <a:endParaRPr sz="1100">
              <a:latin typeface="Candara"/>
              <a:cs typeface="Candara"/>
            </a:endParaRPr>
          </a:p>
          <a:p>
            <a:pPr algn="ctr">
              <a:lnSpc>
                <a:spcPct val="100000"/>
              </a:lnSpc>
              <a:spcBef>
                <a:spcPts val="360"/>
              </a:spcBef>
            </a:pPr>
            <a:r>
              <a:rPr sz="1100" dirty="0">
                <a:solidFill>
                  <a:srgbClr val="FFFFFF"/>
                </a:solidFill>
                <a:latin typeface="Candara"/>
                <a:cs typeface="Candara"/>
              </a:rPr>
              <a:t>CORE</a:t>
            </a:r>
            <a:r>
              <a:rPr sz="1100" spc="-5" dirty="0">
                <a:solidFill>
                  <a:srgbClr val="FFFFFF"/>
                </a:solidFill>
                <a:latin typeface="Candara"/>
                <a:cs typeface="Candara"/>
              </a:rPr>
              <a:t> </a:t>
            </a:r>
            <a:r>
              <a:rPr sz="1100" spc="-10" dirty="0">
                <a:solidFill>
                  <a:srgbClr val="FFFFFF"/>
                </a:solidFill>
                <a:latin typeface="Candara"/>
                <a:cs typeface="Candara"/>
              </a:rPr>
              <a:t>SUBJECT</a:t>
            </a:r>
            <a:endParaRPr sz="1100">
              <a:latin typeface="Candara"/>
              <a:cs typeface="Candara"/>
            </a:endParaRPr>
          </a:p>
        </p:txBody>
      </p:sp>
      <p:sp>
        <p:nvSpPr>
          <p:cNvPr id="9" name="object 9"/>
          <p:cNvSpPr/>
          <p:nvPr/>
        </p:nvSpPr>
        <p:spPr>
          <a:xfrm>
            <a:off x="7129271" y="2054351"/>
            <a:ext cx="231775" cy="268605"/>
          </a:xfrm>
          <a:custGeom>
            <a:avLst/>
            <a:gdLst/>
            <a:ahLst/>
            <a:cxnLst/>
            <a:rect l="l" t="t" r="r" b="b"/>
            <a:pathLst>
              <a:path w="231775" h="268605">
                <a:moveTo>
                  <a:pt x="115824" y="0"/>
                </a:moveTo>
                <a:lnTo>
                  <a:pt x="115824" y="53594"/>
                </a:lnTo>
                <a:lnTo>
                  <a:pt x="0" y="53594"/>
                </a:lnTo>
                <a:lnTo>
                  <a:pt x="0" y="214630"/>
                </a:lnTo>
                <a:lnTo>
                  <a:pt x="115824" y="214630"/>
                </a:lnTo>
                <a:lnTo>
                  <a:pt x="115824" y="268224"/>
                </a:lnTo>
                <a:lnTo>
                  <a:pt x="231648" y="134112"/>
                </a:lnTo>
                <a:lnTo>
                  <a:pt x="115824" y="0"/>
                </a:lnTo>
                <a:close/>
              </a:path>
            </a:pathLst>
          </a:custGeom>
          <a:solidFill>
            <a:srgbClr val="A4D028"/>
          </a:solidFill>
        </p:spPr>
        <p:txBody>
          <a:bodyPr wrap="square" lIns="0" tIns="0" rIns="0" bIns="0" rtlCol="0"/>
          <a:lstStyle/>
          <a:p>
            <a:endParaRPr/>
          </a:p>
        </p:txBody>
      </p:sp>
      <p:grpSp>
        <p:nvGrpSpPr>
          <p:cNvPr id="10" name="object 10"/>
          <p:cNvGrpSpPr/>
          <p:nvPr/>
        </p:nvGrpSpPr>
        <p:grpSpPr>
          <a:xfrm>
            <a:off x="7461504" y="1642872"/>
            <a:ext cx="1384300" cy="1094740"/>
            <a:chOff x="7461504" y="1642872"/>
            <a:chExt cx="1384300" cy="1094740"/>
          </a:xfrm>
        </p:grpSpPr>
        <p:sp>
          <p:nvSpPr>
            <p:cNvPr id="11" name="object 11"/>
            <p:cNvSpPr/>
            <p:nvPr/>
          </p:nvSpPr>
          <p:spPr>
            <a:xfrm>
              <a:off x="7469124" y="1650492"/>
              <a:ext cx="1369060" cy="1079500"/>
            </a:xfrm>
            <a:custGeom>
              <a:avLst/>
              <a:gdLst/>
              <a:ahLst/>
              <a:cxnLst/>
              <a:rect l="l" t="t" r="r" b="b"/>
              <a:pathLst>
                <a:path w="1369059" h="1079500">
                  <a:moveTo>
                    <a:pt x="1260602" y="0"/>
                  </a:moveTo>
                  <a:lnTo>
                    <a:pt x="107950" y="0"/>
                  </a:lnTo>
                  <a:lnTo>
                    <a:pt x="65901" y="8473"/>
                  </a:lnTo>
                  <a:lnTo>
                    <a:pt x="31591" y="31591"/>
                  </a:lnTo>
                  <a:lnTo>
                    <a:pt x="8473" y="65901"/>
                  </a:lnTo>
                  <a:lnTo>
                    <a:pt x="0" y="107950"/>
                  </a:lnTo>
                  <a:lnTo>
                    <a:pt x="0" y="971042"/>
                  </a:lnTo>
                  <a:lnTo>
                    <a:pt x="8473" y="1013090"/>
                  </a:lnTo>
                  <a:lnTo>
                    <a:pt x="31591" y="1047400"/>
                  </a:lnTo>
                  <a:lnTo>
                    <a:pt x="65901" y="1070518"/>
                  </a:lnTo>
                  <a:lnTo>
                    <a:pt x="107950" y="1078992"/>
                  </a:lnTo>
                  <a:lnTo>
                    <a:pt x="1260602" y="1078992"/>
                  </a:lnTo>
                  <a:lnTo>
                    <a:pt x="1302650" y="1070518"/>
                  </a:lnTo>
                  <a:lnTo>
                    <a:pt x="1336960" y="1047400"/>
                  </a:lnTo>
                  <a:lnTo>
                    <a:pt x="1360078" y="1013090"/>
                  </a:lnTo>
                  <a:lnTo>
                    <a:pt x="1368552" y="971042"/>
                  </a:lnTo>
                  <a:lnTo>
                    <a:pt x="1368552" y="107950"/>
                  </a:lnTo>
                  <a:lnTo>
                    <a:pt x="1360078" y="65901"/>
                  </a:lnTo>
                  <a:lnTo>
                    <a:pt x="1336960" y="31591"/>
                  </a:lnTo>
                  <a:lnTo>
                    <a:pt x="1302650" y="8473"/>
                  </a:lnTo>
                  <a:lnTo>
                    <a:pt x="1260602" y="0"/>
                  </a:lnTo>
                  <a:close/>
                </a:path>
              </a:pathLst>
            </a:custGeom>
            <a:solidFill>
              <a:srgbClr val="C8DE29"/>
            </a:solidFill>
          </p:spPr>
          <p:txBody>
            <a:bodyPr wrap="square" lIns="0" tIns="0" rIns="0" bIns="0" rtlCol="0"/>
            <a:lstStyle/>
            <a:p>
              <a:endParaRPr/>
            </a:p>
          </p:txBody>
        </p:sp>
        <p:sp>
          <p:nvSpPr>
            <p:cNvPr id="12" name="object 12"/>
            <p:cNvSpPr/>
            <p:nvPr/>
          </p:nvSpPr>
          <p:spPr>
            <a:xfrm>
              <a:off x="7469124" y="1650492"/>
              <a:ext cx="1369060" cy="1079500"/>
            </a:xfrm>
            <a:custGeom>
              <a:avLst/>
              <a:gdLst/>
              <a:ahLst/>
              <a:cxnLst/>
              <a:rect l="l" t="t" r="r" b="b"/>
              <a:pathLst>
                <a:path w="1369059" h="1079500">
                  <a:moveTo>
                    <a:pt x="0" y="107950"/>
                  </a:moveTo>
                  <a:lnTo>
                    <a:pt x="8473" y="65901"/>
                  </a:lnTo>
                  <a:lnTo>
                    <a:pt x="31591" y="31591"/>
                  </a:lnTo>
                  <a:lnTo>
                    <a:pt x="65901" y="8473"/>
                  </a:lnTo>
                  <a:lnTo>
                    <a:pt x="107950" y="0"/>
                  </a:lnTo>
                  <a:lnTo>
                    <a:pt x="1260602" y="0"/>
                  </a:lnTo>
                  <a:lnTo>
                    <a:pt x="1302650" y="8473"/>
                  </a:lnTo>
                  <a:lnTo>
                    <a:pt x="1336960" y="31591"/>
                  </a:lnTo>
                  <a:lnTo>
                    <a:pt x="1360078" y="65901"/>
                  </a:lnTo>
                  <a:lnTo>
                    <a:pt x="1368552" y="107950"/>
                  </a:lnTo>
                  <a:lnTo>
                    <a:pt x="1368552" y="971042"/>
                  </a:lnTo>
                  <a:lnTo>
                    <a:pt x="1360078" y="1013090"/>
                  </a:lnTo>
                  <a:lnTo>
                    <a:pt x="1336960" y="1047400"/>
                  </a:lnTo>
                  <a:lnTo>
                    <a:pt x="1302650" y="1070518"/>
                  </a:lnTo>
                  <a:lnTo>
                    <a:pt x="1260602" y="1078992"/>
                  </a:lnTo>
                  <a:lnTo>
                    <a:pt x="107950" y="1078992"/>
                  </a:lnTo>
                  <a:lnTo>
                    <a:pt x="65901" y="1070518"/>
                  </a:lnTo>
                  <a:lnTo>
                    <a:pt x="31591" y="1047400"/>
                  </a:lnTo>
                  <a:lnTo>
                    <a:pt x="8473" y="1013090"/>
                  </a:lnTo>
                  <a:lnTo>
                    <a:pt x="0" y="971042"/>
                  </a:lnTo>
                  <a:lnTo>
                    <a:pt x="0" y="107950"/>
                  </a:lnTo>
                  <a:close/>
                </a:path>
              </a:pathLst>
            </a:custGeom>
            <a:ln w="15240">
              <a:solidFill>
                <a:srgbClr val="FFFFFF"/>
              </a:solidFill>
            </a:ln>
          </p:spPr>
          <p:txBody>
            <a:bodyPr wrap="square" lIns="0" tIns="0" rIns="0" bIns="0" rtlCol="0"/>
            <a:lstStyle/>
            <a:p>
              <a:endParaRPr/>
            </a:p>
          </p:txBody>
        </p:sp>
      </p:grpSp>
      <p:sp>
        <p:nvSpPr>
          <p:cNvPr id="13" name="object 13"/>
          <p:cNvSpPr txBox="1"/>
          <p:nvPr/>
        </p:nvSpPr>
        <p:spPr>
          <a:xfrm>
            <a:off x="7717281" y="1604873"/>
            <a:ext cx="868680" cy="1092835"/>
          </a:xfrm>
          <a:prstGeom prst="rect">
            <a:avLst/>
          </a:prstGeom>
        </p:spPr>
        <p:txBody>
          <a:bodyPr vert="horz" wrap="square" lIns="0" tIns="12065" rIns="0" bIns="0" rtlCol="0">
            <a:spAutoFit/>
          </a:bodyPr>
          <a:lstStyle/>
          <a:p>
            <a:pPr marL="12700" marR="5080" indent="4445" algn="ctr">
              <a:lnSpc>
                <a:spcPct val="127299"/>
              </a:lnSpc>
              <a:spcBef>
                <a:spcPts val="95"/>
              </a:spcBef>
            </a:pPr>
            <a:r>
              <a:rPr sz="1100" b="1" spc="-25" dirty="0">
                <a:latin typeface="Candara"/>
                <a:cs typeface="Candara"/>
              </a:rPr>
              <a:t>20% </a:t>
            </a:r>
            <a:r>
              <a:rPr sz="1100" b="1" spc="-10" dirty="0">
                <a:latin typeface="Candara"/>
                <a:cs typeface="Candara"/>
              </a:rPr>
              <a:t>HORIZONTAL INTEGRATION</a:t>
            </a:r>
            <a:endParaRPr sz="1100">
              <a:latin typeface="Candara"/>
              <a:cs typeface="Candara"/>
            </a:endParaRPr>
          </a:p>
          <a:p>
            <a:pPr marL="2540" algn="ctr">
              <a:lnSpc>
                <a:spcPct val="100000"/>
              </a:lnSpc>
              <a:spcBef>
                <a:spcPts val="360"/>
              </a:spcBef>
            </a:pPr>
            <a:r>
              <a:rPr sz="1100" b="1" spc="-10" dirty="0">
                <a:latin typeface="Candara"/>
                <a:cs typeface="Candara"/>
              </a:rPr>
              <a:t>Physiology</a:t>
            </a:r>
            <a:endParaRPr sz="1100">
              <a:latin typeface="Candara"/>
              <a:cs typeface="Candara"/>
            </a:endParaRPr>
          </a:p>
          <a:p>
            <a:pPr marL="1905" algn="ctr">
              <a:lnSpc>
                <a:spcPct val="100000"/>
              </a:lnSpc>
              <a:spcBef>
                <a:spcPts val="365"/>
              </a:spcBef>
            </a:pPr>
            <a:r>
              <a:rPr sz="1100" b="1" spc="-10" dirty="0">
                <a:latin typeface="Candara"/>
                <a:cs typeface="Candara"/>
              </a:rPr>
              <a:t>biochemistry</a:t>
            </a:r>
            <a:endParaRPr sz="1100">
              <a:latin typeface="Candara"/>
              <a:cs typeface="Candara"/>
            </a:endParaRPr>
          </a:p>
        </p:txBody>
      </p:sp>
      <p:sp>
        <p:nvSpPr>
          <p:cNvPr id="14" name="object 14"/>
          <p:cNvSpPr/>
          <p:nvPr/>
        </p:nvSpPr>
        <p:spPr>
          <a:xfrm>
            <a:off x="8089392" y="2822701"/>
            <a:ext cx="267335" cy="250190"/>
          </a:xfrm>
          <a:custGeom>
            <a:avLst/>
            <a:gdLst/>
            <a:ahLst/>
            <a:cxnLst/>
            <a:rect l="l" t="t" r="r" b="b"/>
            <a:pathLst>
              <a:path w="267334" h="250189">
                <a:moveTo>
                  <a:pt x="202310" y="0"/>
                </a:moveTo>
                <a:lnTo>
                  <a:pt x="42036" y="14986"/>
                </a:lnTo>
                <a:lnTo>
                  <a:pt x="53339" y="136271"/>
                </a:lnTo>
                <a:lnTo>
                  <a:pt x="0" y="141224"/>
                </a:lnTo>
                <a:lnTo>
                  <a:pt x="144906" y="250189"/>
                </a:lnTo>
                <a:lnTo>
                  <a:pt x="267080" y="116332"/>
                </a:lnTo>
                <a:lnTo>
                  <a:pt x="213613" y="121285"/>
                </a:lnTo>
                <a:lnTo>
                  <a:pt x="202310" y="0"/>
                </a:lnTo>
                <a:close/>
              </a:path>
            </a:pathLst>
          </a:custGeom>
          <a:solidFill>
            <a:srgbClr val="D3E02B"/>
          </a:solidFill>
        </p:spPr>
        <p:txBody>
          <a:bodyPr wrap="square" lIns="0" tIns="0" rIns="0" bIns="0" rtlCol="0"/>
          <a:lstStyle/>
          <a:p>
            <a:endParaRPr/>
          </a:p>
        </p:txBody>
      </p:sp>
      <p:sp>
        <p:nvSpPr>
          <p:cNvPr id="15" name="object 15"/>
          <p:cNvSpPr/>
          <p:nvPr/>
        </p:nvSpPr>
        <p:spPr>
          <a:xfrm>
            <a:off x="7755635" y="3189732"/>
            <a:ext cx="1082040" cy="1054735"/>
          </a:xfrm>
          <a:custGeom>
            <a:avLst/>
            <a:gdLst/>
            <a:ahLst/>
            <a:cxnLst/>
            <a:rect l="l" t="t" r="r" b="b"/>
            <a:pathLst>
              <a:path w="1082040" h="1054735">
                <a:moveTo>
                  <a:pt x="976630" y="0"/>
                </a:moveTo>
                <a:lnTo>
                  <a:pt x="105410" y="0"/>
                </a:lnTo>
                <a:lnTo>
                  <a:pt x="64400" y="8290"/>
                </a:lnTo>
                <a:lnTo>
                  <a:pt x="30892" y="30892"/>
                </a:lnTo>
                <a:lnTo>
                  <a:pt x="8290" y="64400"/>
                </a:lnTo>
                <a:lnTo>
                  <a:pt x="0" y="105409"/>
                </a:lnTo>
                <a:lnTo>
                  <a:pt x="0" y="949197"/>
                </a:lnTo>
                <a:lnTo>
                  <a:pt x="8290" y="990207"/>
                </a:lnTo>
                <a:lnTo>
                  <a:pt x="30892" y="1023715"/>
                </a:lnTo>
                <a:lnTo>
                  <a:pt x="64400" y="1046317"/>
                </a:lnTo>
                <a:lnTo>
                  <a:pt x="105410" y="1054607"/>
                </a:lnTo>
                <a:lnTo>
                  <a:pt x="976630" y="1054607"/>
                </a:lnTo>
                <a:lnTo>
                  <a:pt x="1017639" y="1046317"/>
                </a:lnTo>
                <a:lnTo>
                  <a:pt x="1051147" y="1023715"/>
                </a:lnTo>
                <a:lnTo>
                  <a:pt x="1073749" y="990207"/>
                </a:lnTo>
                <a:lnTo>
                  <a:pt x="1082040" y="949197"/>
                </a:lnTo>
                <a:lnTo>
                  <a:pt x="1082040" y="105409"/>
                </a:lnTo>
                <a:lnTo>
                  <a:pt x="1073749" y="64400"/>
                </a:lnTo>
                <a:lnTo>
                  <a:pt x="1051147" y="30892"/>
                </a:lnTo>
                <a:lnTo>
                  <a:pt x="1017639" y="8290"/>
                </a:lnTo>
                <a:lnTo>
                  <a:pt x="976630" y="0"/>
                </a:lnTo>
                <a:close/>
              </a:path>
            </a:pathLst>
          </a:custGeom>
          <a:solidFill>
            <a:srgbClr val="E7E22F"/>
          </a:solidFill>
        </p:spPr>
        <p:txBody>
          <a:bodyPr wrap="square" lIns="0" tIns="0" rIns="0" bIns="0" rtlCol="0"/>
          <a:lstStyle/>
          <a:p>
            <a:endParaRPr/>
          </a:p>
        </p:txBody>
      </p:sp>
      <p:sp>
        <p:nvSpPr>
          <p:cNvPr id="16" name="object 16"/>
          <p:cNvSpPr txBox="1"/>
          <p:nvPr/>
        </p:nvSpPr>
        <p:spPr>
          <a:xfrm>
            <a:off x="7820025" y="3114039"/>
            <a:ext cx="957580" cy="1120775"/>
          </a:xfrm>
          <a:prstGeom prst="rect">
            <a:avLst/>
          </a:prstGeom>
        </p:spPr>
        <p:txBody>
          <a:bodyPr vert="horz" wrap="square" lIns="0" tIns="12700" rIns="0" bIns="0" rtlCol="0">
            <a:spAutoFit/>
          </a:bodyPr>
          <a:lstStyle/>
          <a:p>
            <a:pPr marL="158750" marR="151130" indent="-3810" algn="ctr">
              <a:lnSpc>
                <a:spcPct val="126800"/>
              </a:lnSpc>
              <a:spcBef>
                <a:spcPts val="100"/>
              </a:spcBef>
            </a:pPr>
            <a:r>
              <a:rPr sz="1200" b="1" spc="-25" dirty="0">
                <a:latin typeface="Candara"/>
                <a:cs typeface="Candara"/>
              </a:rPr>
              <a:t>8% </a:t>
            </a:r>
            <a:r>
              <a:rPr sz="1200" b="1" spc="-10" dirty="0">
                <a:latin typeface="Candara"/>
                <a:cs typeface="Candara"/>
              </a:rPr>
              <a:t>VERTICAL</a:t>
            </a:r>
            <a:endParaRPr sz="1200">
              <a:latin typeface="Candara"/>
              <a:cs typeface="Candara"/>
            </a:endParaRPr>
          </a:p>
          <a:p>
            <a:pPr algn="ctr">
              <a:lnSpc>
                <a:spcPts val="1320"/>
              </a:lnSpc>
            </a:pPr>
            <a:r>
              <a:rPr sz="1200" b="1" spc="-10" dirty="0">
                <a:latin typeface="Candara"/>
                <a:cs typeface="Candara"/>
              </a:rPr>
              <a:t>INTEGRATION</a:t>
            </a:r>
            <a:endParaRPr sz="1200">
              <a:latin typeface="Candara"/>
              <a:cs typeface="Candara"/>
            </a:endParaRPr>
          </a:p>
          <a:p>
            <a:pPr marL="635" algn="ctr">
              <a:lnSpc>
                <a:spcPct val="100000"/>
              </a:lnSpc>
              <a:spcBef>
                <a:spcPts val="384"/>
              </a:spcBef>
            </a:pPr>
            <a:r>
              <a:rPr sz="1200" b="1" spc="-10" dirty="0">
                <a:latin typeface="Candara"/>
                <a:cs typeface="Candara"/>
              </a:rPr>
              <a:t>Pathology</a:t>
            </a:r>
            <a:endParaRPr sz="1200">
              <a:latin typeface="Candara"/>
              <a:cs typeface="Candara"/>
            </a:endParaRPr>
          </a:p>
          <a:p>
            <a:pPr algn="ctr">
              <a:lnSpc>
                <a:spcPct val="100000"/>
              </a:lnSpc>
              <a:spcBef>
                <a:spcPts val="380"/>
              </a:spcBef>
            </a:pPr>
            <a:r>
              <a:rPr sz="1200" b="1" spc="-10" dirty="0">
                <a:latin typeface="Candara"/>
                <a:cs typeface="Candara"/>
              </a:rPr>
              <a:t>pharmacolog</a:t>
            </a:r>
            <a:r>
              <a:rPr sz="1000" b="1" spc="-10" dirty="0">
                <a:latin typeface="Candara"/>
                <a:cs typeface="Candara"/>
              </a:rPr>
              <a:t>y</a:t>
            </a:r>
            <a:endParaRPr sz="1000">
              <a:latin typeface="Candara"/>
              <a:cs typeface="Candara"/>
            </a:endParaRPr>
          </a:p>
        </p:txBody>
      </p:sp>
      <p:sp>
        <p:nvSpPr>
          <p:cNvPr id="17" name="object 17"/>
          <p:cNvSpPr/>
          <p:nvPr/>
        </p:nvSpPr>
        <p:spPr>
          <a:xfrm>
            <a:off x="7427976" y="3581400"/>
            <a:ext cx="231775" cy="268605"/>
          </a:xfrm>
          <a:custGeom>
            <a:avLst/>
            <a:gdLst/>
            <a:ahLst/>
            <a:cxnLst/>
            <a:rect l="l" t="t" r="r" b="b"/>
            <a:pathLst>
              <a:path w="231775" h="268604">
                <a:moveTo>
                  <a:pt x="115824" y="0"/>
                </a:moveTo>
                <a:lnTo>
                  <a:pt x="0" y="134112"/>
                </a:lnTo>
                <a:lnTo>
                  <a:pt x="115824" y="268224"/>
                </a:lnTo>
                <a:lnTo>
                  <a:pt x="115824" y="214630"/>
                </a:lnTo>
                <a:lnTo>
                  <a:pt x="231648" y="214630"/>
                </a:lnTo>
                <a:lnTo>
                  <a:pt x="231648" y="53593"/>
                </a:lnTo>
                <a:lnTo>
                  <a:pt x="115824" y="53593"/>
                </a:lnTo>
                <a:lnTo>
                  <a:pt x="115824" y="0"/>
                </a:lnTo>
                <a:close/>
              </a:path>
            </a:pathLst>
          </a:custGeom>
          <a:solidFill>
            <a:srgbClr val="EBD735"/>
          </a:solidFill>
        </p:spPr>
        <p:txBody>
          <a:bodyPr wrap="square" lIns="0" tIns="0" rIns="0" bIns="0" rtlCol="0"/>
          <a:lstStyle/>
          <a:p>
            <a:endParaRPr/>
          </a:p>
        </p:txBody>
      </p:sp>
      <p:sp>
        <p:nvSpPr>
          <p:cNvPr id="18" name="object 18"/>
          <p:cNvSpPr/>
          <p:nvPr/>
        </p:nvSpPr>
        <p:spPr>
          <a:xfrm>
            <a:off x="6240779" y="3162300"/>
            <a:ext cx="1082040" cy="1106805"/>
          </a:xfrm>
          <a:custGeom>
            <a:avLst/>
            <a:gdLst/>
            <a:ahLst/>
            <a:cxnLst/>
            <a:rect l="l" t="t" r="r" b="b"/>
            <a:pathLst>
              <a:path w="1082040" h="1106804">
                <a:moveTo>
                  <a:pt x="973836" y="0"/>
                </a:moveTo>
                <a:lnTo>
                  <a:pt x="108204" y="0"/>
                </a:lnTo>
                <a:lnTo>
                  <a:pt x="66061" y="8495"/>
                </a:lnTo>
                <a:lnTo>
                  <a:pt x="31670" y="31670"/>
                </a:lnTo>
                <a:lnTo>
                  <a:pt x="8495" y="66061"/>
                </a:lnTo>
                <a:lnTo>
                  <a:pt x="0" y="108203"/>
                </a:lnTo>
                <a:lnTo>
                  <a:pt x="0" y="998219"/>
                </a:lnTo>
                <a:lnTo>
                  <a:pt x="8495" y="1040362"/>
                </a:lnTo>
                <a:lnTo>
                  <a:pt x="31670" y="1074753"/>
                </a:lnTo>
                <a:lnTo>
                  <a:pt x="66061" y="1097928"/>
                </a:lnTo>
                <a:lnTo>
                  <a:pt x="108204" y="1106424"/>
                </a:lnTo>
                <a:lnTo>
                  <a:pt x="973836" y="1106424"/>
                </a:lnTo>
                <a:lnTo>
                  <a:pt x="1015978" y="1097928"/>
                </a:lnTo>
                <a:lnTo>
                  <a:pt x="1050369" y="1074753"/>
                </a:lnTo>
                <a:lnTo>
                  <a:pt x="1073544" y="1040362"/>
                </a:lnTo>
                <a:lnTo>
                  <a:pt x="1082040" y="998219"/>
                </a:lnTo>
                <a:lnTo>
                  <a:pt x="1082040" y="108203"/>
                </a:lnTo>
                <a:lnTo>
                  <a:pt x="1073544" y="66061"/>
                </a:lnTo>
                <a:lnTo>
                  <a:pt x="1050369" y="31670"/>
                </a:lnTo>
                <a:lnTo>
                  <a:pt x="1015978" y="8495"/>
                </a:lnTo>
                <a:lnTo>
                  <a:pt x="973836" y="0"/>
                </a:lnTo>
                <a:close/>
              </a:path>
            </a:pathLst>
          </a:custGeom>
          <a:solidFill>
            <a:srgbClr val="EDD238"/>
          </a:solidFill>
        </p:spPr>
        <p:txBody>
          <a:bodyPr wrap="square" lIns="0" tIns="0" rIns="0" bIns="0" rtlCol="0"/>
          <a:lstStyle/>
          <a:p>
            <a:endParaRPr/>
          </a:p>
        </p:txBody>
      </p:sp>
      <p:sp>
        <p:nvSpPr>
          <p:cNvPr id="19" name="object 19"/>
          <p:cNvSpPr txBox="1"/>
          <p:nvPr/>
        </p:nvSpPr>
        <p:spPr>
          <a:xfrm>
            <a:off x="6347840" y="3191103"/>
            <a:ext cx="868680" cy="974090"/>
          </a:xfrm>
          <a:prstGeom prst="rect">
            <a:avLst/>
          </a:prstGeom>
        </p:spPr>
        <p:txBody>
          <a:bodyPr vert="horz" wrap="square" lIns="0" tIns="12065" rIns="0" bIns="0" rtlCol="0">
            <a:spAutoFit/>
          </a:bodyPr>
          <a:lstStyle/>
          <a:p>
            <a:pPr marL="143510" marR="136525" indent="-1905" algn="ctr">
              <a:lnSpc>
                <a:spcPct val="127299"/>
              </a:lnSpc>
              <a:spcBef>
                <a:spcPts val="95"/>
              </a:spcBef>
            </a:pPr>
            <a:r>
              <a:rPr sz="1100" b="1" spc="-25" dirty="0">
                <a:latin typeface="Candara"/>
                <a:cs typeface="Candara"/>
              </a:rPr>
              <a:t>7% </a:t>
            </a:r>
            <a:r>
              <a:rPr sz="1100" b="1" spc="-10" dirty="0">
                <a:latin typeface="Candara"/>
                <a:cs typeface="Candara"/>
              </a:rPr>
              <a:t>VERTICAL</a:t>
            </a:r>
            <a:endParaRPr sz="1100">
              <a:latin typeface="Candara"/>
              <a:cs typeface="Candara"/>
            </a:endParaRPr>
          </a:p>
          <a:p>
            <a:pPr algn="ctr">
              <a:lnSpc>
                <a:spcPts val="1200"/>
              </a:lnSpc>
            </a:pPr>
            <a:r>
              <a:rPr sz="1100" b="1" spc="-10" dirty="0">
                <a:latin typeface="Candara"/>
                <a:cs typeface="Candara"/>
              </a:rPr>
              <a:t>INTEGRATION</a:t>
            </a:r>
            <a:endParaRPr sz="1100">
              <a:latin typeface="Candara"/>
              <a:cs typeface="Candara"/>
            </a:endParaRPr>
          </a:p>
          <a:p>
            <a:pPr marL="94615" marR="88900" indent="1905" algn="ctr">
              <a:lnSpc>
                <a:spcPts val="1220"/>
              </a:lnSpc>
              <a:spcBef>
                <a:spcPts val="489"/>
              </a:spcBef>
            </a:pPr>
            <a:r>
              <a:rPr sz="1100" b="1" spc="-10" dirty="0">
                <a:latin typeface="Candara"/>
                <a:cs typeface="Candara"/>
              </a:rPr>
              <a:t>Clinical integration</a:t>
            </a:r>
            <a:endParaRPr sz="1100">
              <a:latin typeface="Candara"/>
              <a:cs typeface="Candara"/>
            </a:endParaRPr>
          </a:p>
        </p:txBody>
      </p:sp>
      <p:sp>
        <p:nvSpPr>
          <p:cNvPr id="20" name="object 20"/>
          <p:cNvSpPr/>
          <p:nvPr/>
        </p:nvSpPr>
        <p:spPr>
          <a:xfrm>
            <a:off x="6240780" y="4361688"/>
            <a:ext cx="1082040" cy="1687195"/>
          </a:xfrm>
          <a:custGeom>
            <a:avLst/>
            <a:gdLst/>
            <a:ahLst/>
            <a:cxnLst/>
            <a:rect l="l" t="t" r="r" b="b"/>
            <a:pathLst>
              <a:path w="1082040" h="1687195">
                <a:moveTo>
                  <a:pt x="672084" y="115824"/>
                </a:moveTo>
                <a:lnTo>
                  <a:pt x="618490" y="115824"/>
                </a:lnTo>
                <a:lnTo>
                  <a:pt x="618490" y="0"/>
                </a:lnTo>
                <a:lnTo>
                  <a:pt x="457454" y="0"/>
                </a:lnTo>
                <a:lnTo>
                  <a:pt x="457454" y="115824"/>
                </a:lnTo>
                <a:lnTo>
                  <a:pt x="403860" y="115824"/>
                </a:lnTo>
                <a:lnTo>
                  <a:pt x="537972" y="231648"/>
                </a:lnTo>
                <a:lnTo>
                  <a:pt x="672084" y="115824"/>
                </a:lnTo>
                <a:close/>
              </a:path>
              <a:path w="1082040" h="1687195">
                <a:moveTo>
                  <a:pt x="1082040" y="448056"/>
                </a:moveTo>
                <a:lnTo>
                  <a:pt x="1073543" y="405917"/>
                </a:lnTo>
                <a:lnTo>
                  <a:pt x="1050366" y="371525"/>
                </a:lnTo>
                <a:lnTo>
                  <a:pt x="1015974" y="348348"/>
                </a:lnTo>
                <a:lnTo>
                  <a:pt x="973836" y="339852"/>
                </a:lnTo>
                <a:lnTo>
                  <a:pt x="108204" y="339852"/>
                </a:lnTo>
                <a:lnTo>
                  <a:pt x="66052" y="348348"/>
                </a:lnTo>
                <a:lnTo>
                  <a:pt x="31661" y="371525"/>
                </a:lnTo>
                <a:lnTo>
                  <a:pt x="8483" y="405917"/>
                </a:lnTo>
                <a:lnTo>
                  <a:pt x="0" y="448056"/>
                </a:lnTo>
                <a:lnTo>
                  <a:pt x="0" y="1578864"/>
                </a:lnTo>
                <a:lnTo>
                  <a:pt x="8483" y="1620989"/>
                </a:lnTo>
                <a:lnTo>
                  <a:pt x="31661" y="1655381"/>
                </a:lnTo>
                <a:lnTo>
                  <a:pt x="66052" y="1678571"/>
                </a:lnTo>
                <a:lnTo>
                  <a:pt x="108204" y="1687068"/>
                </a:lnTo>
                <a:lnTo>
                  <a:pt x="973836" y="1687068"/>
                </a:lnTo>
                <a:lnTo>
                  <a:pt x="1015974" y="1678571"/>
                </a:lnTo>
                <a:lnTo>
                  <a:pt x="1050366" y="1655381"/>
                </a:lnTo>
                <a:lnTo>
                  <a:pt x="1073543" y="1620989"/>
                </a:lnTo>
                <a:lnTo>
                  <a:pt x="1082040" y="1578864"/>
                </a:lnTo>
                <a:lnTo>
                  <a:pt x="1082040" y="448056"/>
                </a:lnTo>
                <a:close/>
              </a:path>
            </a:pathLst>
          </a:custGeom>
          <a:solidFill>
            <a:srgbClr val="F5C040"/>
          </a:solidFill>
        </p:spPr>
        <p:txBody>
          <a:bodyPr wrap="square" lIns="0" tIns="0" rIns="0" bIns="0" rtlCol="0"/>
          <a:lstStyle/>
          <a:p>
            <a:endParaRPr/>
          </a:p>
        </p:txBody>
      </p:sp>
      <p:sp>
        <p:nvSpPr>
          <p:cNvPr id="21" name="object 21"/>
          <p:cNvSpPr txBox="1"/>
          <p:nvPr/>
        </p:nvSpPr>
        <p:spPr>
          <a:xfrm>
            <a:off x="6311265" y="4577232"/>
            <a:ext cx="941069" cy="1339850"/>
          </a:xfrm>
          <a:prstGeom prst="rect">
            <a:avLst/>
          </a:prstGeom>
        </p:spPr>
        <p:txBody>
          <a:bodyPr vert="horz" wrap="square" lIns="0" tIns="12700" rIns="0" bIns="0" rtlCol="0">
            <a:spAutoFit/>
          </a:bodyPr>
          <a:lstStyle/>
          <a:p>
            <a:pPr marL="192405" marR="184785" indent="3175" algn="ctr">
              <a:lnSpc>
                <a:spcPct val="127600"/>
              </a:lnSpc>
              <a:spcBef>
                <a:spcPts val="100"/>
              </a:spcBef>
            </a:pPr>
            <a:r>
              <a:rPr sz="1050" b="1" spc="-25" dirty="0">
                <a:latin typeface="Candara"/>
                <a:cs typeface="Candara"/>
              </a:rPr>
              <a:t>5%</a:t>
            </a:r>
            <a:r>
              <a:rPr sz="1050" b="1" spc="-10" dirty="0">
                <a:latin typeface="Candara"/>
                <a:cs typeface="Candara"/>
              </a:rPr>
              <a:t> VERTICAL</a:t>
            </a:r>
            <a:endParaRPr sz="1050">
              <a:latin typeface="Candara"/>
              <a:cs typeface="Candara"/>
            </a:endParaRPr>
          </a:p>
          <a:p>
            <a:pPr marL="2540" algn="ctr">
              <a:lnSpc>
                <a:spcPts val="1150"/>
              </a:lnSpc>
            </a:pPr>
            <a:r>
              <a:rPr sz="1050" b="1" spc="-10" dirty="0">
                <a:latin typeface="Candara"/>
                <a:cs typeface="Candara"/>
              </a:rPr>
              <a:t>INTEGRATION</a:t>
            </a:r>
            <a:endParaRPr sz="1050">
              <a:latin typeface="Candara"/>
              <a:cs typeface="Candara"/>
            </a:endParaRPr>
          </a:p>
          <a:p>
            <a:pPr marL="12700" marR="5080" indent="176530">
              <a:lnSpc>
                <a:spcPts val="1150"/>
              </a:lnSpc>
              <a:spcBef>
                <a:spcPts val="480"/>
              </a:spcBef>
            </a:pPr>
            <a:r>
              <a:rPr sz="1050" b="1" spc="-10" dirty="0">
                <a:latin typeface="Candara"/>
                <a:cs typeface="Candara"/>
              </a:rPr>
              <a:t>Research, professionalism</a:t>
            </a:r>
            <a:endParaRPr sz="1050">
              <a:latin typeface="Candara"/>
              <a:cs typeface="Candara"/>
            </a:endParaRPr>
          </a:p>
          <a:p>
            <a:pPr marL="79375" marR="74930" indent="219075">
              <a:lnSpc>
                <a:spcPts val="1610"/>
              </a:lnSpc>
              <a:spcBef>
                <a:spcPts val="80"/>
              </a:spcBef>
            </a:pPr>
            <a:r>
              <a:rPr sz="1050" b="1" spc="-10" dirty="0">
                <a:latin typeface="Candara"/>
                <a:cs typeface="Candara"/>
              </a:rPr>
              <a:t>Ethics </a:t>
            </a:r>
            <a:r>
              <a:rPr sz="1050" b="1" dirty="0">
                <a:latin typeface="Candara"/>
                <a:cs typeface="Candara"/>
              </a:rPr>
              <a:t>Digital</a:t>
            </a:r>
            <a:r>
              <a:rPr sz="1050" b="1" spc="-30" dirty="0">
                <a:latin typeface="Candara"/>
                <a:cs typeface="Candara"/>
              </a:rPr>
              <a:t> </a:t>
            </a:r>
            <a:r>
              <a:rPr sz="1050" b="1" spc="-10" dirty="0">
                <a:latin typeface="Candara"/>
                <a:cs typeface="Candara"/>
              </a:rPr>
              <a:t>library</a:t>
            </a:r>
            <a:endParaRPr sz="1050">
              <a:latin typeface="Candara"/>
              <a:cs typeface="Candara"/>
            </a:endParaRPr>
          </a:p>
        </p:txBody>
      </p:sp>
      <p:pic>
        <p:nvPicPr>
          <p:cNvPr id="22" name="object 22"/>
          <p:cNvPicPr/>
          <p:nvPr/>
        </p:nvPicPr>
        <p:blipFill>
          <a:blip r:embed="rId3" cstate="print"/>
          <a:stretch>
            <a:fillRect/>
          </a:stretch>
        </p:blipFill>
        <p:spPr>
          <a:xfrm>
            <a:off x="0" y="618744"/>
            <a:ext cx="1063752" cy="9906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7864" y="1012025"/>
            <a:ext cx="3335935" cy="627736"/>
          </a:xfrm>
          <a:prstGeom prst="rect">
            <a:avLst/>
          </a:prstGeom>
        </p:spPr>
        <p:txBody>
          <a:bodyPr vert="horz" wrap="square" lIns="0" tIns="12065" rIns="0" bIns="0" rtlCol="0">
            <a:spAutoFit/>
          </a:bodyPr>
          <a:lstStyle/>
          <a:p>
            <a:pPr marL="12700">
              <a:lnSpc>
                <a:spcPct val="100000"/>
              </a:lnSpc>
              <a:spcBef>
                <a:spcPts val="95"/>
              </a:spcBef>
            </a:pPr>
            <a:r>
              <a:rPr b="1" spc="-10" dirty="0">
                <a:solidFill>
                  <a:srgbClr val="000000"/>
                </a:solidFill>
              </a:rPr>
              <a:t>Management</a:t>
            </a:r>
            <a:endParaRPr dirty="0"/>
          </a:p>
        </p:txBody>
      </p:sp>
      <p:sp>
        <p:nvSpPr>
          <p:cNvPr id="3" name="object 3"/>
          <p:cNvSpPr txBox="1"/>
          <p:nvPr/>
        </p:nvSpPr>
        <p:spPr>
          <a:xfrm>
            <a:off x="245465" y="2323084"/>
            <a:ext cx="8695055" cy="3397790"/>
          </a:xfrm>
          <a:prstGeom prst="rect">
            <a:avLst/>
          </a:prstGeom>
        </p:spPr>
        <p:txBody>
          <a:bodyPr vert="horz" wrap="square" lIns="0" tIns="12700" rIns="0" bIns="0" rtlCol="0">
            <a:spAutoFit/>
          </a:bodyPr>
          <a:lstStyle/>
          <a:p>
            <a:pPr marL="353695" marR="4153535" indent="-341630">
              <a:lnSpc>
                <a:spcPct val="117900"/>
              </a:lnSpc>
              <a:spcBef>
                <a:spcPts val="100"/>
              </a:spcBef>
              <a:buFont typeface="Symbol"/>
              <a:buChar char=""/>
              <a:tabLst>
                <a:tab pos="353695" algn="l"/>
              </a:tabLst>
            </a:pPr>
            <a:r>
              <a:rPr sz="2400" dirty="0">
                <a:latin typeface="Calibri" panose="020F0502020204030204" pitchFamily="34" charset="0"/>
                <a:cs typeface="Calibri" panose="020F0502020204030204" pitchFamily="34" charset="0"/>
              </a:rPr>
              <a:t>Insecticide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sprays,</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mosquito</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nets,</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appropriate </a:t>
            </a:r>
            <a:r>
              <a:rPr sz="2400" dirty="0">
                <a:latin typeface="Calibri" panose="020F0502020204030204" pitchFamily="34" charset="0"/>
                <a:cs typeface="Calibri" panose="020F0502020204030204" pitchFamily="34" charset="0"/>
              </a:rPr>
              <a:t>clothing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reduce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risk</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mosquito</a:t>
            </a:r>
            <a:r>
              <a:rPr sz="2400" spc="-1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bites.</a:t>
            </a:r>
            <a:endParaRPr sz="2400" dirty="0">
              <a:latin typeface="Calibri" panose="020F0502020204030204" pitchFamily="34" charset="0"/>
              <a:cs typeface="Calibri" panose="020F0502020204030204" pitchFamily="34" charset="0"/>
            </a:endParaRPr>
          </a:p>
          <a:p>
            <a:pPr>
              <a:lnSpc>
                <a:spcPct val="100000"/>
              </a:lnSpc>
              <a:spcBef>
                <a:spcPts val="905"/>
              </a:spcBef>
              <a:buFont typeface="Symbol"/>
              <a:buChar char=""/>
            </a:pPr>
            <a:endParaRPr sz="2400" dirty="0">
              <a:latin typeface="Calibri" panose="020F0502020204030204" pitchFamily="34" charset="0"/>
              <a:cs typeface="Calibri" panose="020F0502020204030204" pitchFamily="34" charset="0"/>
            </a:endParaRPr>
          </a:p>
          <a:p>
            <a:pPr marL="353695" indent="-340995">
              <a:lnSpc>
                <a:spcPct val="100000"/>
              </a:lnSpc>
              <a:buClr>
                <a:srgbClr val="30B6FC"/>
              </a:buClr>
              <a:buFont typeface="Symbol"/>
              <a:buChar char=""/>
              <a:tabLst>
                <a:tab pos="353695" algn="l"/>
              </a:tabLst>
            </a:pPr>
            <a:r>
              <a:rPr sz="2400" dirty="0">
                <a:latin typeface="Calibri" panose="020F0502020204030204" pitchFamily="34" charset="0"/>
                <a:cs typeface="Calibri" panose="020F0502020204030204" pitchFamily="34" charset="0"/>
              </a:rPr>
              <a:t>Drug</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prophylaxis</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can</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all</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55"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used.</a:t>
            </a:r>
            <a:endParaRPr sz="2400" dirty="0">
              <a:latin typeface="Calibri" panose="020F0502020204030204" pitchFamily="34" charset="0"/>
              <a:cs typeface="Calibri" panose="020F0502020204030204" pitchFamily="34" charset="0"/>
            </a:endParaRPr>
          </a:p>
          <a:p>
            <a:pPr>
              <a:lnSpc>
                <a:spcPct val="100000"/>
              </a:lnSpc>
              <a:spcBef>
                <a:spcPts val="885"/>
              </a:spcBef>
              <a:buFont typeface="Symbol"/>
              <a:buChar char=""/>
            </a:pPr>
            <a:endParaRPr sz="2400" dirty="0">
              <a:latin typeface="Calibri" panose="020F0502020204030204" pitchFamily="34" charset="0"/>
              <a:cs typeface="Calibri" panose="020F0502020204030204" pitchFamily="34" charset="0"/>
            </a:endParaRPr>
          </a:p>
          <a:p>
            <a:pPr marL="353695" indent="-340995">
              <a:lnSpc>
                <a:spcPct val="100000"/>
              </a:lnSpc>
              <a:buClr>
                <a:srgbClr val="30B6FC"/>
              </a:buClr>
              <a:buFont typeface="Symbol"/>
              <a:buChar char=""/>
              <a:tabLst>
                <a:tab pos="353695" algn="l"/>
              </a:tabLst>
            </a:pPr>
            <a:r>
              <a:rPr sz="2400" dirty="0">
                <a:latin typeface="Calibri" panose="020F0502020204030204" pitchFamily="34" charset="0"/>
                <a:cs typeface="Calibri" panose="020F0502020204030204" pitchFamily="34" charset="0"/>
              </a:rPr>
              <a:t>choice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antimalarial</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will</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vary,</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depending</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local</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patterns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disease</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drug</a:t>
            </a:r>
            <a:r>
              <a:rPr sz="2400" spc="-6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resistance.</a:t>
            </a:r>
            <a:endParaRPr sz="24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87621C1F-4451-7632-7932-AF9D1EF5CE83}"/>
              </a:ext>
            </a:extLst>
          </p:cNvPr>
          <p:cNvSpPr txBox="1"/>
          <p:nvPr/>
        </p:nvSpPr>
        <p:spPr>
          <a:xfrm>
            <a:off x="7086600" y="591281"/>
            <a:ext cx="914400" cy="369332"/>
          </a:xfrm>
          <a:prstGeom prst="rect">
            <a:avLst/>
          </a:prstGeom>
          <a:noFill/>
        </p:spPr>
        <p:txBody>
          <a:bodyPr wrap="square" rtlCol="0">
            <a:spAutoFit/>
          </a:bodyPr>
          <a:lstStyle/>
          <a:p>
            <a:r>
              <a:rPr lang="en-US" dirty="0"/>
              <a:t>vertical </a:t>
            </a:r>
            <a:endParaRPr lang="en-P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70253" y="1813687"/>
            <a:ext cx="6821805" cy="3897221"/>
          </a:xfrm>
          <a:prstGeom prst="rect">
            <a:avLst/>
          </a:prstGeom>
        </p:spPr>
        <p:txBody>
          <a:bodyPr vert="horz" wrap="square" lIns="0" tIns="11430" rIns="0" bIns="0" rtlCol="0">
            <a:spAutoFit/>
          </a:bodyPr>
          <a:lstStyle/>
          <a:p>
            <a:pPr marL="287020" indent="-274320">
              <a:lnSpc>
                <a:spcPct val="100000"/>
              </a:lnSpc>
              <a:spcBef>
                <a:spcPts val="9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GBS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gram</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positive</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coccus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frequently</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found as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3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vaginal</a:t>
            </a:r>
            <a:endParaRPr sz="2400" dirty="0">
              <a:latin typeface="Calibri" panose="020F0502020204030204" pitchFamily="34" charset="0"/>
              <a:cs typeface="Calibri" panose="020F0502020204030204" pitchFamily="34" charset="0"/>
            </a:endParaRPr>
          </a:p>
          <a:p>
            <a:pPr marL="287020">
              <a:lnSpc>
                <a:spcPct val="100000"/>
              </a:lnSpc>
            </a:pPr>
            <a:r>
              <a:rPr sz="2400" spc="-10" dirty="0">
                <a:latin typeface="Calibri" panose="020F0502020204030204" pitchFamily="34" charset="0"/>
                <a:cs typeface="Calibri" panose="020F0502020204030204" pitchFamily="34" charset="0"/>
              </a:rPr>
              <a:t>commensal.</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It</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most</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common</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cause</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severe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early</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onset</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a:t>
            </a:r>
            <a:r>
              <a:rPr sz="2400" spc="-3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in</a:t>
            </a:r>
            <a:endParaRPr sz="2400" dirty="0">
              <a:latin typeface="Calibri" panose="020F0502020204030204" pitchFamily="34" charset="0"/>
              <a:cs typeface="Calibri" panose="020F0502020204030204" pitchFamily="34" charset="0"/>
            </a:endParaRPr>
          </a:p>
          <a:p>
            <a:pPr marL="287020">
              <a:lnSpc>
                <a:spcPct val="100000"/>
              </a:lnSpc>
            </a:pPr>
            <a:r>
              <a:rPr sz="2400" dirty="0">
                <a:latin typeface="Calibri" panose="020F0502020204030204" pitchFamily="34" charset="0"/>
                <a:cs typeface="Calibri" panose="020F0502020204030204" pitchFamily="34" charset="0"/>
              </a:rPr>
              <a:t>newborn</a:t>
            </a:r>
            <a:r>
              <a:rPr sz="2400" spc="-4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infants.</a:t>
            </a:r>
            <a:endParaRPr sz="24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Approximately</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25%</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UK</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are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carriers</a:t>
            </a:r>
            <a:r>
              <a:rPr sz="2400" spc="-8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6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GBS</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Mortality</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from</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early</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onset</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GBS</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disease</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Uk</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6%</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18%</a:t>
            </a:r>
            <a:r>
              <a:rPr sz="2400" spc="-5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in</a:t>
            </a:r>
            <a:endParaRPr sz="2400" dirty="0">
              <a:latin typeface="Calibri" panose="020F0502020204030204" pitchFamily="34" charset="0"/>
              <a:cs typeface="Calibri" panose="020F0502020204030204" pitchFamily="34" charset="0"/>
            </a:endParaRPr>
          </a:p>
          <a:p>
            <a:pPr marL="287020">
              <a:lnSpc>
                <a:spcPct val="100000"/>
              </a:lnSpc>
            </a:pPr>
            <a:r>
              <a:rPr sz="2400" dirty="0">
                <a:latin typeface="Calibri" panose="020F0502020204030204" pitchFamily="34" charset="0"/>
                <a:cs typeface="Calibri" panose="020F0502020204030204" pitchFamily="34" charset="0"/>
              </a:rPr>
              <a:t>preterm</a:t>
            </a:r>
            <a:r>
              <a:rPr sz="2400" spc="-7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infants.</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1250315">
              <a:lnSpc>
                <a:spcPct val="100000"/>
              </a:lnSpc>
              <a:spcBef>
                <a:spcPts val="95"/>
              </a:spcBef>
            </a:pPr>
            <a:r>
              <a:rPr dirty="0"/>
              <a:t>Group</a:t>
            </a:r>
            <a:r>
              <a:rPr spc="-85" dirty="0"/>
              <a:t> </a:t>
            </a:r>
            <a:r>
              <a:rPr dirty="0"/>
              <a:t>B</a:t>
            </a:r>
            <a:r>
              <a:rPr spc="-70" dirty="0"/>
              <a:t> </a:t>
            </a:r>
            <a:r>
              <a:rPr spc="-10" dirty="0"/>
              <a:t>streptococcus</a:t>
            </a:r>
          </a:p>
        </p:txBody>
      </p:sp>
      <p:sp>
        <p:nvSpPr>
          <p:cNvPr id="4" name="TextBox 3">
            <a:extLst>
              <a:ext uri="{FF2B5EF4-FFF2-40B4-BE49-F238E27FC236}">
                <a16:creationId xmlns:a16="http://schemas.microsoft.com/office/drawing/2014/main" id="{AB35CACE-8787-9C78-FEFE-2294685C2A62}"/>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6810" y="2207514"/>
            <a:ext cx="6942455" cy="4090863"/>
          </a:xfrm>
          <a:prstGeom prst="rect">
            <a:avLst/>
          </a:prstGeom>
        </p:spPr>
        <p:txBody>
          <a:bodyPr vert="horz" wrap="square" lIns="0" tIns="12700" rIns="0" bIns="0" rtlCol="0">
            <a:spAutoFit/>
          </a:bodyPr>
          <a:lstStyle/>
          <a:p>
            <a:pPr marL="287020" indent="-274320">
              <a:lnSpc>
                <a:spcPct val="100000"/>
              </a:lnSpc>
              <a:spcBef>
                <a:spcPts val="100"/>
              </a:spcBef>
              <a:buClr>
                <a:srgbClr val="30B6FC"/>
              </a:buClr>
              <a:buFont typeface="Symbol"/>
              <a:buChar char=""/>
              <a:tabLst>
                <a:tab pos="287020" algn="l"/>
              </a:tabLst>
            </a:pPr>
            <a:r>
              <a:rPr lang="en-US" sz="2400" dirty="0">
                <a:latin typeface="Calibri" panose="020F0502020204030204" pitchFamily="34" charset="0"/>
                <a:cs typeface="Calibri" panose="020F0502020204030204" pitchFamily="34" charset="0"/>
              </a:rPr>
              <a:t>Mother</a:t>
            </a:r>
            <a:r>
              <a:rPr lang="en-US" sz="2400" spc="-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may be</a:t>
            </a:r>
            <a:r>
              <a:rPr lang="en-US" sz="2400" spc="-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asymptomatic</a:t>
            </a:r>
            <a:r>
              <a:rPr lang="en-US" sz="2400" spc="4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as</a:t>
            </a:r>
            <a:r>
              <a:rPr lang="en-US" sz="2400" spc="-1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GBS</a:t>
            </a:r>
            <a:r>
              <a:rPr lang="en-US" sz="2400" spc="-3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is</a:t>
            </a:r>
            <a:r>
              <a:rPr lang="en-US" sz="2400" spc="-3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a:t>
            </a:r>
            <a:r>
              <a:rPr lang="en-US" sz="2400" spc="-3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common vaginal</a:t>
            </a:r>
            <a:r>
              <a:rPr lang="en-US" sz="2400" spc="-5"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commensal.</a:t>
            </a:r>
            <a:endParaRPr lang="en-US" sz="2400" dirty="0">
              <a:latin typeface="Calibri" panose="020F0502020204030204" pitchFamily="34" charset="0"/>
              <a:cs typeface="Calibri" panose="020F0502020204030204" pitchFamily="34" charset="0"/>
            </a:endParaRPr>
          </a:p>
          <a:p>
            <a:pPr>
              <a:lnSpc>
                <a:spcPct val="100000"/>
              </a:lnSpc>
              <a:spcBef>
                <a:spcPts val="955"/>
              </a:spcBef>
              <a:buClr>
                <a:srgbClr val="30B6FC"/>
              </a:buClr>
              <a:buFont typeface="Symbol"/>
              <a:buChar char=""/>
            </a:pPr>
            <a:endParaRPr lang="en-US" sz="2400" dirty="0">
              <a:latin typeface="Calibri" panose="020F0502020204030204" pitchFamily="34" charset="0"/>
              <a:cs typeface="Calibri" panose="020F0502020204030204" pitchFamily="34" charset="0"/>
            </a:endParaRPr>
          </a:p>
          <a:p>
            <a:pPr marL="287020" indent="-274320">
              <a:lnSpc>
                <a:spcPct val="100000"/>
              </a:lnSpc>
              <a:buClr>
                <a:srgbClr val="30B6FC"/>
              </a:buClr>
              <a:buFont typeface="Symbol"/>
              <a:buChar char=""/>
              <a:tabLst>
                <a:tab pos="287020" algn="l"/>
              </a:tabLst>
            </a:pPr>
            <a:r>
              <a:rPr lang="en-US" sz="2400" dirty="0">
                <a:latin typeface="Calibri" panose="020F0502020204030204" pitchFamily="34" charset="0"/>
                <a:cs typeface="Calibri" panose="020F0502020204030204" pitchFamily="34" charset="0"/>
              </a:rPr>
              <a:t>An</a:t>
            </a:r>
            <a:r>
              <a:rPr lang="en-US" sz="2400" spc="-2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infected neonate</a:t>
            </a:r>
            <a:r>
              <a:rPr lang="en-US" sz="2400" spc="-6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may demonstrate</a:t>
            </a:r>
            <a:r>
              <a:rPr lang="en-US" sz="2400" spc="-3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signs</a:t>
            </a:r>
            <a:r>
              <a:rPr lang="en-US" sz="2400" spc="-3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of</a:t>
            </a:r>
            <a:r>
              <a:rPr lang="en-US" sz="2400" spc="-5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neonatal</a:t>
            </a:r>
            <a:r>
              <a:rPr lang="en-US" sz="2400" spc="-5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sepsis</a:t>
            </a:r>
            <a:r>
              <a:rPr lang="en-US" sz="2400" spc="-35"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including</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0"/>
              </a:spcBef>
              <a:buClr>
                <a:srgbClr val="30B6FC"/>
              </a:buClr>
              <a:buFont typeface="Symbol"/>
              <a:buChar char=""/>
              <a:tabLst>
                <a:tab pos="287020" algn="l"/>
              </a:tabLst>
            </a:pPr>
            <a:r>
              <a:rPr lang="en-US" sz="2400" b="1" dirty="0">
                <a:latin typeface="Calibri" panose="020F0502020204030204" pitchFamily="34" charset="0"/>
                <a:cs typeface="Calibri" panose="020F0502020204030204" pitchFamily="34" charset="0"/>
              </a:rPr>
              <a:t>Sudden</a:t>
            </a:r>
            <a:r>
              <a:rPr lang="en-US" sz="2400" b="1" spc="405" dirty="0">
                <a:latin typeface="Calibri" panose="020F0502020204030204" pitchFamily="34" charset="0"/>
                <a:cs typeface="Calibri" panose="020F0502020204030204" pitchFamily="34" charset="0"/>
              </a:rPr>
              <a:t> </a:t>
            </a:r>
            <a:r>
              <a:rPr lang="en-US" sz="2400" b="1" spc="-10" dirty="0">
                <a:latin typeface="Calibri" panose="020F0502020204030204" pitchFamily="34" charset="0"/>
                <a:cs typeface="Calibri" panose="020F0502020204030204" pitchFamily="34" charset="0"/>
              </a:rPr>
              <a:t>collapse</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4"/>
              </a:spcBef>
              <a:buClr>
                <a:srgbClr val="30B6FC"/>
              </a:buClr>
              <a:buFont typeface="Symbol"/>
              <a:buChar char=""/>
              <a:tabLst>
                <a:tab pos="287020" algn="l"/>
              </a:tabLst>
            </a:pPr>
            <a:r>
              <a:rPr lang="en-US" sz="2400" b="1" spc="-10" dirty="0" err="1">
                <a:latin typeface="Calibri" panose="020F0502020204030204" pitchFamily="34" charset="0"/>
                <a:cs typeface="Calibri" panose="020F0502020204030204" pitchFamily="34" charset="0"/>
              </a:rPr>
              <a:t>Tachyponea</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4"/>
              </a:spcBef>
              <a:buClr>
                <a:srgbClr val="30B6FC"/>
              </a:buClr>
              <a:buFont typeface="Symbol"/>
              <a:buChar char=""/>
              <a:tabLst>
                <a:tab pos="287020" algn="l"/>
              </a:tabLst>
            </a:pPr>
            <a:r>
              <a:rPr lang="en-US" sz="2400" b="1" dirty="0">
                <a:latin typeface="Calibri" panose="020F0502020204030204" pitchFamily="34" charset="0"/>
                <a:cs typeface="Calibri" panose="020F0502020204030204" pitchFamily="34" charset="0"/>
              </a:rPr>
              <a:t>nasal</a:t>
            </a:r>
            <a:r>
              <a:rPr lang="en-US" sz="2400" b="1" spc="-25" dirty="0">
                <a:latin typeface="Calibri" panose="020F0502020204030204" pitchFamily="34" charset="0"/>
                <a:cs typeface="Calibri" panose="020F0502020204030204" pitchFamily="34" charset="0"/>
              </a:rPr>
              <a:t> </a:t>
            </a:r>
            <a:r>
              <a:rPr lang="en-US" sz="2400" b="1" spc="-10" dirty="0">
                <a:latin typeface="Calibri" panose="020F0502020204030204" pitchFamily="34" charset="0"/>
                <a:cs typeface="Calibri" panose="020F0502020204030204" pitchFamily="34" charset="0"/>
              </a:rPr>
              <a:t>flaring</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4"/>
              </a:spcBef>
              <a:buClr>
                <a:srgbClr val="30B6FC"/>
              </a:buClr>
              <a:buFont typeface="Symbol"/>
              <a:buChar char=""/>
              <a:tabLst>
                <a:tab pos="287020" algn="l"/>
              </a:tabLst>
            </a:pPr>
            <a:r>
              <a:rPr lang="en-US" sz="2400" b="1" dirty="0">
                <a:latin typeface="Calibri" panose="020F0502020204030204" pitchFamily="34" charset="0"/>
                <a:cs typeface="Calibri" panose="020F0502020204030204" pitchFamily="34" charset="0"/>
              </a:rPr>
              <a:t>poor</a:t>
            </a:r>
            <a:r>
              <a:rPr lang="en-US" sz="2400" b="1" spc="-65" dirty="0">
                <a:latin typeface="Calibri" panose="020F0502020204030204" pitchFamily="34" charset="0"/>
                <a:cs typeface="Calibri" panose="020F0502020204030204" pitchFamily="34" charset="0"/>
              </a:rPr>
              <a:t> </a:t>
            </a:r>
            <a:r>
              <a:rPr lang="en-US" sz="2400" b="1" spc="-20" dirty="0">
                <a:latin typeface="Calibri" panose="020F0502020204030204" pitchFamily="34" charset="0"/>
                <a:cs typeface="Calibri" panose="020F0502020204030204" pitchFamily="34" charset="0"/>
              </a:rPr>
              <a:t>tone</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0"/>
              </a:spcBef>
              <a:buClr>
                <a:srgbClr val="30B6FC"/>
              </a:buClr>
              <a:buFont typeface="Symbol"/>
              <a:buChar char=""/>
              <a:tabLst>
                <a:tab pos="287020" algn="l"/>
              </a:tabLst>
            </a:pPr>
            <a:r>
              <a:rPr lang="en-US" sz="2400" b="1" spc="-10" dirty="0">
                <a:latin typeface="Calibri" panose="020F0502020204030204" pitchFamily="34" charset="0"/>
                <a:cs typeface="Calibri" panose="020F0502020204030204" pitchFamily="34" charset="0"/>
              </a:rPr>
              <a:t>jaundice</a:t>
            </a:r>
            <a:endParaRPr lang="en-US"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xfrm>
            <a:off x="2722879" y="523446"/>
            <a:ext cx="3700779" cy="627095"/>
          </a:xfrm>
          <a:prstGeom prst="rect">
            <a:avLst/>
          </a:prstGeom>
        </p:spPr>
        <p:txBody>
          <a:bodyPr vert="horz" wrap="square" lIns="0" tIns="11430" rIns="0" bIns="0" rtlCol="0">
            <a:spAutoFit/>
          </a:bodyPr>
          <a:lstStyle/>
          <a:p>
            <a:pPr marL="12700">
              <a:lnSpc>
                <a:spcPct val="100000"/>
              </a:lnSpc>
              <a:spcBef>
                <a:spcPts val="90"/>
              </a:spcBef>
            </a:pPr>
            <a:r>
              <a:rPr dirty="0"/>
              <a:t>Clinical</a:t>
            </a:r>
            <a:r>
              <a:rPr spc="-110" dirty="0"/>
              <a:t> </a:t>
            </a:r>
            <a:r>
              <a:rPr spc="-10" dirty="0"/>
              <a:t>features</a:t>
            </a:r>
          </a:p>
        </p:txBody>
      </p:sp>
      <p:sp>
        <p:nvSpPr>
          <p:cNvPr id="4" name="TextBox 3">
            <a:extLst>
              <a:ext uri="{FF2B5EF4-FFF2-40B4-BE49-F238E27FC236}">
                <a16:creationId xmlns:a16="http://schemas.microsoft.com/office/drawing/2014/main" id="{4E72F1E6-1119-D882-31D7-479B2E2502AF}"/>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244" y="1714804"/>
            <a:ext cx="7696200" cy="4840428"/>
          </a:xfrm>
          <a:prstGeom prst="rect">
            <a:avLst/>
          </a:prstGeom>
        </p:spPr>
        <p:txBody>
          <a:bodyPr vert="horz" wrap="square" lIns="0" tIns="74295" rIns="0" bIns="0" rtlCol="0">
            <a:spAutoFit/>
          </a:bodyPr>
          <a:lstStyle/>
          <a:p>
            <a:pPr marL="286385" indent="-273685">
              <a:lnSpc>
                <a:spcPct val="100000"/>
              </a:lnSpc>
              <a:spcBef>
                <a:spcPts val="585"/>
              </a:spcBef>
              <a:buClr>
                <a:srgbClr val="30B6FC"/>
              </a:buClr>
              <a:buFont typeface="Symbol"/>
              <a:buChar char=""/>
              <a:tabLst>
                <a:tab pos="286385" algn="l"/>
              </a:tabLst>
            </a:pPr>
            <a:r>
              <a:rPr sz="2400" b="1" u="sng" spc="-10" dirty="0">
                <a:uFill>
                  <a:solidFill>
                    <a:srgbClr val="073D86"/>
                  </a:solidFill>
                </a:uFill>
                <a:latin typeface="Calibri" panose="020F0502020204030204" pitchFamily="34" charset="0"/>
                <a:cs typeface="Calibri" panose="020F0502020204030204" pitchFamily="34" charset="0"/>
              </a:rPr>
              <a:t>Managment</a:t>
            </a:r>
            <a:endParaRPr sz="2400" dirty="0">
              <a:latin typeface="Calibri" panose="020F0502020204030204" pitchFamily="34" charset="0"/>
              <a:cs typeface="Calibri" panose="020F0502020204030204" pitchFamily="34" charset="0"/>
            </a:endParaRPr>
          </a:p>
          <a:p>
            <a:pPr marL="287020" marR="124460" indent="-274320">
              <a:lnSpc>
                <a:spcPct val="100000"/>
              </a:lnSpc>
              <a:spcBef>
                <a:spcPts val="480"/>
              </a:spcBef>
              <a:buClr>
                <a:srgbClr val="30B6FC"/>
              </a:buClr>
              <a:buFont typeface="Symbol"/>
              <a:buChar char=""/>
              <a:tabLst>
                <a:tab pos="287020" algn="l"/>
              </a:tabLst>
            </a:pPr>
            <a:r>
              <a:rPr sz="2400" b="1" dirty="0">
                <a:latin typeface="Calibri" panose="020F0502020204030204" pitchFamily="34" charset="0"/>
                <a:cs typeface="Calibri" panose="020F0502020204030204" pitchFamily="34" charset="0"/>
              </a:rPr>
              <a:t>Antenatal:</a:t>
            </a:r>
            <a:r>
              <a:rPr sz="2400" b="1"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if</a:t>
            </a:r>
            <a:r>
              <a:rPr sz="2400" spc="-7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found</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accidentally,</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antenatal</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treatment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not </a:t>
            </a:r>
            <a:r>
              <a:rPr sz="2400" dirty="0">
                <a:latin typeface="Calibri" panose="020F0502020204030204" pitchFamily="34" charset="0"/>
                <a:cs typeface="Calibri" panose="020F0502020204030204" pitchFamily="34" charset="0"/>
              </a:rPr>
              <a:t>recommended</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it</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doesn't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reduce</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likelihood</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GBS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colonization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a:t>
            </a:r>
            <a:r>
              <a:rPr sz="2400" spc="-5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the </a:t>
            </a:r>
            <a:r>
              <a:rPr sz="2400" dirty="0">
                <a:latin typeface="Calibri" panose="020F0502020204030204" pitchFamily="34" charset="0"/>
                <a:cs typeface="Calibri" panose="020F0502020204030204" pitchFamily="34" charset="0"/>
              </a:rPr>
              <a:t>time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delivery.</a:t>
            </a:r>
            <a:endParaRPr sz="2400" dirty="0">
              <a:latin typeface="Calibri" panose="020F0502020204030204" pitchFamily="34" charset="0"/>
              <a:cs typeface="Calibri" panose="020F0502020204030204" pitchFamily="34" charset="0"/>
            </a:endParaRPr>
          </a:p>
          <a:p>
            <a:pPr marL="286385" indent="-273685">
              <a:lnSpc>
                <a:spcPct val="100000"/>
              </a:lnSpc>
              <a:spcBef>
                <a:spcPts val="484"/>
              </a:spcBef>
              <a:buClr>
                <a:srgbClr val="30B6FC"/>
              </a:buClr>
              <a:buFont typeface="Symbol"/>
              <a:buChar char=""/>
              <a:tabLst>
                <a:tab pos="286385" algn="l"/>
              </a:tabLst>
            </a:pPr>
            <a:r>
              <a:rPr sz="2400" b="1" dirty="0">
                <a:latin typeface="Calibri" panose="020F0502020204030204" pitchFamily="34" charset="0"/>
                <a:cs typeface="Calibri" panose="020F0502020204030204" pitchFamily="34" charset="0"/>
              </a:rPr>
              <a:t>Intrapartum:</a:t>
            </a:r>
            <a:r>
              <a:rPr sz="2400" dirty="0">
                <a:latin typeface="Calibri" panose="020F0502020204030204" pitchFamily="34" charset="0"/>
                <a:cs typeface="Calibri" panose="020F0502020204030204" pitchFamily="34" charset="0"/>
              </a:rPr>
              <a:t>Antibiotics</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given</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labor</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are</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estimated</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6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60-</a:t>
            </a:r>
            <a:r>
              <a:rPr sz="2400" spc="-25" dirty="0">
                <a:latin typeface="Calibri" panose="020F0502020204030204" pitchFamily="34" charset="0"/>
                <a:cs typeface="Calibri" panose="020F0502020204030204" pitchFamily="34" charset="0"/>
              </a:rPr>
              <a:t>80%</a:t>
            </a:r>
            <a:endParaRPr sz="2400" dirty="0">
              <a:latin typeface="Calibri" panose="020F0502020204030204" pitchFamily="34" charset="0"/>
              <a:cs typeface="Calibri" panose="020F0502020204030204" pitchFamily="34" charset="0"/>
            </a:endParaRPr>
          </a:p>
          <a:p>
            <a:pPr marL="287020">
              <a:lnSpc>
                <a:spcPct val="100000"/>
              </a:lnSpc>
            </a:pPr>
            <a:r>
              <a:rPr sz="2400" dirty="0">
                <a:latin typeface="Calibri" panose="020F0502020204030204" pitchFamily="34" charset="0"/>
                <a:cs typeface="Calibri" panose="020F0502020204030204" pitchFamily="34" charset="0"/>
              </a:rPr>
              <a:t>effective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reducing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early</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onset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neonatal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GBS</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infection.</a:t>
            </a:r>
            <a:endParaRPr sz="2400" dirty="0">
              <a:latin typeface="Calibri" panose="020F0502020204030204" pitchFamily="34" charset="0"/>
              <a:cs typeface="Calibri" panose="020F0502020204030204" pitchFamily="34" charset="0"/>
            </a:endParaRPr>
          </a:p>
          <a:p>
            <a:pPr>
              <a:lnSpc>
                <a:spcPct val="100000"/>
              </a:lnSpc>
              <a:spcBef>
                <a:spcPts val="1060"/>
              </a:spcBef>
            </a:pPr>
            <a:endParaRPr sz="2400" dirty="0">
              <a:latin typeface="Calibri" panose="020F0502020204030204" pitchFamily="34" charset="0"/>
              <a:cs typeface="Calibri" panose="020F0502020204030204" pitchFamily="34" charset="0"/>
            </a:endParaRPr>
          </a:p>
          <a:p>
            <a:pPr marL="286385" indent="-273685">
              <a:lnSpc>
                <a:spcPct val="100000"/>
              </a:lnSpc>
              <a:spcBef>
                <a:spcPts val="5"/>
              </a:spcBef>
              <a:buClr>
                <a:srgbClr val="30B6FC"/>
              </a:buClr>
              <a:buFont typeface="Symbol"/>
              <a:buChar char=""/>
              <a:tabLst>
                <a:tab pos="286385" algn="l"/>
              </a:tabLst>
            </a:pPr>
            <a:r>
              <a:rPr sz="2400" dirty="0">
                <a:latin typeface="Calibri" panose="020F0502020204030204" pitchFamily="34" charset="0"/>
                <a:cs typeface="Calibri" panose="020F0502020204030204" pitchFamily="34" charset="0"/>
              </a:rPr>
              <a:t>Intravenous</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penicillin</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3g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after</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onset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labor</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1.5g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4</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hourly</a:t>
            </a:r>
            <a:r>
              <a:rPr sz="2400" spc="-2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until</a:t>
            </a:r>
            <a:endParaRPr sz="2400" dirty="0">
              <a:latin typeface="Calibri" panose="020F0502020204030204" pitchFamily="34" charset="0"/>
              <a:cs typeface="Calibri" panose="020F0502020204030204" pitchFamily="34" charset="0"/>
            </a:endParaRPr>
          </a:p>
          <a:p>
            <a:pPr marL="287020">
              <a:lnSpc>
                <a:spcPct val="100000"/>
              </a:lnSpc>
            </a:pPr>
            <a:r>
              <a:rPr sz="2400" spc="-10" dirty="0">
                <a:latin typeface="Calibri" panose="020F0502020204030204" pitchFamily="34" charset="0"/>
                <a:cs typeface="Calibri" panose="020F0502020204030204" pitchFamily="34" charset="0"/>
              </a:rPr>
              <a:t>delivery.</a:t>
            </a:r>
            <a:endParaRPr sz="2400" dirty="0">
              <a:latin typeface="Calibri" panose="020F0502020204030204" pitchFamily="34" charset="0"/>
              <a:cs typeface="Calibri" panose="020F0502020204030204" pitchFamily="34" charset="0"/>
            </a:endParaRPr>
          </a:p>
          <a:p>
            <a:pPr marL="286385" indent="-273685">
              <a:lnSpc>
                <a:spcPct val="100000"/>
              </a:lnSpc>
              <a:spcBef>
                <a:spcPts val="480"/>
              </a:spcBef>
              <a:buClr>
                <a:srgbClr val="30B6FC"/>
              </a:buClr>
              <a:buFont typeface="Symbol"/>
              <a:buChar char=""/>
              <a:tabLst>
                <a:tab pos="286385" algn="l"/>
              </a:tabLst>
            </a:pPr>
            <a:r>
              <a:rPr sz="2400" dirty="0">
                <a:latin typeface="Calibri" panose="020F0502020204030204" pitchFamily="34" charset="0"/>
                <a:cs typeface="Calibri" panose="020F0502020204030204" pitchFamily="34" charset="0"/>
              </a:rPr>
              <a:t>Clindamycin</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900mg</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IV</a:t>
            </a:r>
            <a:r>
              <a:rPr sz="2400" spc="-10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those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allergic</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7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penicillin</a:t>
            </a:r>
            <a:endParaRPr sz="24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E6D51FC-07CB-7F14-557D-9F97E248C33D}"/>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1077" y="2637902"/>
            <a:ext cx="5293995" cy="2980944"/>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Intrapartum</a:t>
            </a:r>
            <a:r>
              <a:rPr sz="2400" spc="-70"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fever</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PROM</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&gt;</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18</a:t>
            </a:r>
            <a:r>
              <a:rPr sz="2400" spc="-35"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hours</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Prematurity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less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than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37</a:t>
            </a:r>
            <a:r>
              <a:rPr sz="2400" spc="-30"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weeks</a:t>
            </a:r>
            <a:endParaRPr sz="24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Previous</a:t>
            </a:r>
            <a:r>
              <a:rPr sz="2400" spc="-7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infant</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35"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GBS.</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Incidental</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detection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GBS</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current</a:t>
            </a:r>
            <a:r>
              <a:rPr sz="2400" spc="-2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GBS</a:t>
            </a:r>
            <a:r>
              <a:rPr sz="2400" spc="-3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bacteruria</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478790">
              <a:lnSpc>
                <a:spcPct val="100000"/>
              </a:lnSpc>
              <a:spcBef>
                <a:spcPts val="95"/>
              </a:spcBef>
            </a:pPr>
            <a:r>
              <a:rPr dirty="0"/>
              <a:t>Risk</a:t>
            </a:r>
            <a:r>
              <a:rPr spc="-100" dirty="0"/>
              <a:t> </a:t>
            </a:r>
            <a:r>
              <a:rPr dirty="0"/>
              <a:t>factor</a:t>
            </a:r>
            <a:r>
              <a:rPr spc="-85" dirty="0"/>
              <a:t> </a:t>
            </a:r>
            <a:r>
              <a:rPr dirty="0"/>
              <a:t>based</a:t>
            </a:r>
            <a:r>
              <a:rPr spc="-100" dirty="0"/>
              <a:t> </a:t>
            </a:r>
            <a:r>
              <a:rPr spc="-10" dirty="0"/>
              <a:t>prophylaxis</a:t>
            </a:r>
          </a:p>
        </p:txBody>
      </p:sp>
      <p:sp>
        <p:nvSpPr>
          <p:cNvPr id="4" name="TextBox 3">
            <a:extLst>
              <a:ext uri="{FF2B5EF4-FFF2-40B4-BE49-F238E27FC236}">
                <a16:creationId xmlns:a16="http://schemas.microsoft.com/office/drawing/2014/main" id="{085BE264-EAE1-40A2-5478-20578EA87D8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1077" y="2637902"/>
            <a:ext cx="6870065" cy="3350276"/>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HSV</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double</a:t>
            </a:r>
            <a:r>
              <a:rPr sz="2400" spc="-20"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stranded</a:t>
            </a:r>
            <a:r>
              <a:rPr sz="2400" b="1" spc="-35"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DNA</a:t>
            </a:r>
            <a:r>
              <a:rPr sz="2400" b="1" spc="-100" dirty="0">
                <a:latin typeface="Calibri" panose="020F0502020204030204" pitchFamily="34" charset="0"/>
                <a:cs typeface="Calibri" panose="020F0502020204030204" pitchFamily="34" charset="0"/>
              </a:rPr>
              <a:t> </a:t>
            </a:r>
            <a:r>
              <a:rPr sz="2400" b="1" spc="-10" dirty="0">
                <a:latin typeface="Calibri" panose="020F0502020204030204" pitchFamily="34" charset="0"/>
                <a:cs typeface="Calibri" panose="020F0502020204030204" pitchFamily="34" charset="0"/>
              </a:rPr>
              <a:t>virus</a:t>
            </a:r>
            <a:r>
              <a:rPr sz="2400" spc="-10" dirty="0">
                <a:latin typeface="Calibri" panose="020F0502020204030204" pitchFamily="34" charset="0"/>
                <a:cs typeface="Calibri" panose="020F0502020204030204" pitchFamily="34" charset="0"/>
              </a:rPr>
              <a:t>.</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two</a:t>
            </a:r>
            <a:r>
              <a:rPr sz="2400" spc="45" dirty="0">
                <a:latin typeface="Calibri" panose="020F0502020204030204" pitchFamily="34" charset="0"/>
                <a:cs typeface="Calibri" panose="020F0502020204030204" pitchFamily="34" charset="0"/>
              </a:rPr>
              <a:t> </a:t>
            </a:r>
            <a:r>
              <a:rPr sz="2400" spc="-40" dirty="0">
                <a:latin typeface="Calibri" panose="020F0502020204030204" pitchFamily="34" charset="0"/>
                <a:cs typeface="Calibri" panose="020F0502020204030204" pitchFamily="34" charset="0"/>
              </a:rPr>
              <a:t>types,HSV-</a:t>
            </a:r>
            <a:r>
              <a:rPr sz="2400" dirty="0">
                <a:latin typeface="Calibri" panose="020F0502020204030204" pitchFamily="34" charset="0"/>
                <a:cs typeface="Calibri" panose="020F0502020204030204" pitchFamily="34" charset="0"/>
              </a:rPr>
              <a:t>1</a:t>
            </a:r>
            <a:r>
              <a:rPr sz="2400" spc="7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5" dirty="0">
                <a:latin typeface="Calibri" panose="020F0502020204030204" pitchFamily="34" charset="0"/>
                <a:cs typeface="Calibri" panose="020F0502020204030204" pitchFamily="34" charset="0"/>
              </a:rPr>
              <a:t> </a:t>
            </a:r>
            <a:r>
              <a:rPr sz="2400" spc="-70" dirty="0">
                <a:latin typeface="Calibri" panose="020F0502020204030204" pitchFamily="34" charset="0"/>
                <a:cs typeface="Calibri" panose="020F0502020204030204" pitchFamily="34" charset="0"/>
              </a:rPr>
              <a:t>HSV-</a:t>
            </a:r>
            <a:r>
              <a:rPr sz="2400" spc="-25" dirty="0">
                <a:latin typeface="Calibri" panose="020F0502020204030204" pitchFamily="34" charset="0"/>
                <a:cs typeface="Calibri" panose="020F0502020204030204" pitchFamily="34" charset="0"/>
              </a:rPr>
              <a:t>2.</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Genital</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herpes</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STD</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caused</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by</a:t>
            </a:r>
            <a:r>
              <a:rPr sz="2400" spc="-40" dirty="0">
                <a:latin typeface="Calibri" panose="020F0502020204030204" pitchFamily="34" charset="0"/>
                <a:cs typeface="Calibri" panose="020F0502020204030204" pitchFamily="34" charset="0"/>
              </a:rPr>
              <a:t> </a:t>
            </a:r>
            <a:r>
              <a:rPr sz="2400" spc="-65" dirty="0">
                <a:latin typeface="Calibri" panose="020F0502020204030204" pitchFamily="34" charset="0"/>
                <a:cs typeface="Calibri" panose="020F0502020204030204" pitchFamily="34" charset="0"/>
              </a:rPr>
              <a:t>HSV-</a:t>
            </a:r>
            <a:r>
              <a:rPr sz="2400" spc="-25" dirty="0">
                <a:latin typeface="Calibri" panose="020F0502020204030204" pitchFamily="34" charset="0"/>
                <a:cs typeface="Calibri" panose="020F0502020204030204" pitchFamily="34" charset="0"/>
              </a:rPr>
              <a:t>2.</a:t>
            </a:r>
            <a:endParaRPr sz="24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most</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common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sexually</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transmitted</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8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UK.</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Neonatal</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herpes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acquired</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or</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near</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time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delivery</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due</a:t>
            </a:r>
            <a:r>
              <a:rPr sz="2400" spc="-3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to</a:t>
            </a:r>
            <a:endParaRPr sz="2400" dirty="0">
              <a:latin typeface="Calibri" panose="020F0502020204030204" pitchFamily="34" charset="0"/>
              <a:cs typeface="Calibri" panose="020F0502020204030204" pitchFamily="34" charset="0"/>
            </a:endParaRPr>
          </a:p>
          <a:p>
            <a:pPr marL="287020">
              <a:lnSpc>
                <a:spcPct val="100000"/>
              </a:lnSpc>
            </a:pPr>
            <a:r>
              <a:rPr sz="2400" dirty="0">
                <a:latin typeface="Calibri" panose="020F0502020204030204" pitchFamily="34" charset="0"/>
                <a:cs typeface="Calibri" panose="020F0502020204030204" pitchFamily="34" charset="0"/>
              </a:rPr>
              <a:t>contact</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infected</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secretions.</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It</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rare</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incidence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60000</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live</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births.</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908810">
              <a:lnSpc>
                <a:spcPct val="100000"/>
              </a:lnSpc>
              <a:spcBef>
                <a:spcPts val="95"/>
              </a:spcBef>
            </a:pPr>
            <a:r>
              <a:rPr dirty="0"/>
              <a:t>Herpes</a:t>
            </a:r>
            <a:r>
              <a:rPr spc="-120" dirty="0"/>
              <a:t> </a:t>
            </a:r>
            <a:r>
              <a:rPr spc="-10" dirty="0"/>
              <a:t>Simpllex</a:t>
            </a:r>
          </a:p>
        </p:txBody>
      </p:sp>
      <p:sp>
        <p:nvSpPr>
          <p:cNvPr id="4" name="TextBox 3">
            <a:extLst>
              <a:ext uri="{FF2B5EF4-FFF2-40B4-BE49-F238E27FC236}">
                <a16:creationId xmlns:a16="http://schemas.microsoft.com/office/drawing/2014/main" id="{8002F824-3826-2380-3D0A-426E168EFCD6}"/>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2065" rIns="0" bIns="0" rtlCol="0">
            <a:spAutoFit/>
          </a:bodyPr>
          <a:lstStyle/>
          <a:p>
            <a:pPr marL="1945639">
              <a:lnSpc>
                <a:spcPct val="100000"/>
              </a:lnSpc>
              <a:spcBef>
                <a:spcPts val="95"/>
              </a:spcBef>
            </a:pPr>
            <a:r>
              <a:rPr dirty="0"/>
              <a:t>Clinical</a:t>
            </a:r>
            <a:r>
              <a:rPr spc="-95" dirty="0"/>
              <a:t> </a:t>
            </a:r>
            <a:r>
              <a:rPr spc="-10" dirty="0"/>
              <a:t>features</a:t>
            </a:r>
          </a:p>
        </p:txBody>
      </p:sp>
      <p:sp>
        <p:nvSpPr>
          <p:cNvPr id="2" name="object 2"/>
          <p:cNvSpPr txBox="1">
            <a:spLocks noGrp="1"/>
          </p:cNvSpPr>
          <p:nvPr>
            <p:ph idx="1"/>
          </p:nvPr>
        </p:nvSpPr>
        <p:spPr>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dirty="0"/>
              <a:t>Presents</a:t>
            </a:r>
            <a:r>
              <a:rPr spc="-60" dirty="0"/>
              <a:t> </a:t>
            </a:r>
            <a:r>
              <a:rPr dirty="0"/>
              <a:t>as</a:t>
            </a:r>
            <a:r>
              <a:rPr spc="-50" dirty="0"/>
              <a:t> </a:t>
            </a:r>
            <a:r>
              <a:rPr dirty="0"/>
              <a:t>ulcerative</a:t>
            </a:r>
            <a:r>
              <a:rPr spc="-45" dirty="0"/>
              <a:t> </a:t>
            </a:r>
            <a:r>
              <a:rPr dirty="0"/>
              <a:t>lesions</a:t>
            </a:r>
            <a:r>
              <a:rPr spc="-25" dirty="0"/>
              <a:t> </a:t>
            </a:r>
            <a:r>
              <a:rPr dirty="0"/>
              <a:t>on</a:t>
            </a:r>
            <a:r>
              <a:rPr spc="-30" dirty="0"/>
              <a:t> </a:t>
            </a:r>
            <a:r>
              <a:rPr dirty="0"/>
              <a:t>vulva,vagina</a:t>
            </a:r>
            <a:r>
              <a:rPr spc="60" dirty="0"/>
              <a:t> </a:t>
            </a:r>
            <a:r>
              <a:rPr dirty="0"/>
              <a:t>or</a:t>
            </a:r>
            <a:r>
              <a:rPr spc="-60" dirty="0"/>
              <a:t> </a:t>
            </a:r>
            <a:r>
              <a:rPr spc="-10" dirty="0"/>
              <a:t>cervix.</a:t>
            </a:r>
          </a:p>
          <a:p>
            <a:pPr marL="287020" indent="-274320">
              <a:lnSpc>
                <a:spcPct val="100000"/>
              </a:lnSpc>
              <a:spcBef>
                <a:spcPts val="480"/>
              </a:spcBef>
              <a:buClr>
                <a:srgbClr val="30B6FC"/>
              </a:buClr>
              <a:buFont typeface="Symbol"/>
              <a:buChar char=""/>
              <a:tabLst>
                <a:tab pos="287020" algn="l"/>
              </a:tabLst>
            </a:pPr>
            <a:r>
              <a:rPr spc="-25" dirty="0"/>
              <a:t>Women </a:t>
            </a:r>
            <a:r>
              <a:rPr dirty="0"/>
              <a:t>may</a:t>
            </a:r>
            <a:r>
              <a:rPr spc="-20" dirty="0"/>
              <a:t> </a:t>
            </a:r>
            <a:r>
              <a:rPr dirty="0"/>
              <a:t>give</a:t>
            </a:r>
            <a:r>
              <a:rPr spc="-35" dirty="0"/>
              <a:t> </a:t>
            </a:r>
            <a:r>
              <a:rPr dirty="0"/>
              <a:t>history</a:t>
            </a:r>
            <a:r>
              <a:rPr spc="-70" dirty="0"/>
              <a:t> </a:t>
            </a:r>
            <a:r>
              <a:rPr dirty="0"/>
              <a:t>of</a:t>
            </a:r>
            <a:r>
              <a:rPr spc="-50" dirty="0"/>
              <a:t> </a:t>
            </a:r>
            <a:r>
              <a:rPr dirty="0"/>
              <a:t>recurrent</a:t>
            </a:r>
            <a:r>
              <a:rPr spc="-75" dirty="0"/>
              <a:t> </a:t>
            </a:r>
            <a:r>
              <a:rPr dirty="0"/>
              <a:t>infections</a:t>
            </a:r>
            <a:r>
              <a:rPr spc="-25" dirty="0"/>
              <a:t> </a:t>
            </a:r>
            <a:r>
              <a:rPr dirty="0"/>
              <a:t>in</a:t>
            </a:r>
            <a:r>
              <a:rPr spc="-70" dirty="0"/>
              <a:t> </a:t>
            </a:r>
            <a:r>
              <a:rPr dirty="0"/>
              <a:t>which</a:t>
            </a:r>
            <a:r>
              <a:rPr spc="15" dirty="0"/>
              <a:t> </a:t>
            </a:r>
            <a:r>
              <a:rPr dirty="0"/>
              <a:t>lesion</a:t>
            </a:r>
            <a:r>
              <a:rPr spc="-65" dirty="0"/>
              <a:t> </a:t>
            </a:r>
            <a:r>
              <a:rPr spc="-25" dirty="0"/>
              <a:t>is</a:t>
            </a:r>
          </a:p>
          <a:p>
            <a:pPr marL="287020">
              <a:lnSpc>
                <a:spcPct val="100000"/>
              </a:lnSpc>
            </a:pPr>
            <a:r>
              <a:rPr spc="-10" dirty="0"/>
              <a:t>florid.</a:t>
            </a:r>
          </a:p>
          <a:p>
            <a:pPr marL="287020" indent="-274320">
              <a:lnSpc>
                <a:spcPct val="100000"/>
              </a:lnSpc>
              <a:spcBef>
                <a:spcPts val="484"/>
              </a:spcBef>
              <a:buClr>
                <a:srgbClr val="30B6FC"/>
              </a:buClr>
              <a:buFont typeface="Symbol"/>
              <a:buChar char=""/>
              <a:tabLst>
                <a:tab pos="287020" algn="l"/>
              </a:tabLst>
            </a:pPr>
            <a:r>
              <a:rPr dirty="0"/>
              <a:t>Primary</a:t>
            </a:r>
            <a:r>
              <a:rPr spc="-70" dirty="0"/>
              <a:t> </a:t>
            </a:r>
            <a:r>
              <a:rPr dirty="0"/>
              <a:t>infection</a:t>
            </a:r>
            <a:r>
              <a:rPr spc="-70" dirty="0"/>
              <a:t> </a:t>
            </a:r>
            <a:r>
              <a:rPr dirty="0"/>
              <a:t>may</a:t>
            </a:r>
            <a:r>
              <a:rPr spc="-45" dirty="0"/>
              <a:t> </a:t>
            </a:r>
            <a:r>
              <a:rPr dirty="0"/>
              <a:t>be</a:t>
            </a:r>
            <a:r>
              <a:rPr spc="-95" dirty="0"/>
              <a:t> </a:t>
            </a:r>
            <a:r>
              <a:rPr dirty="0"/>
              <a:t>associated</a:t>
            </a:r>
            <a:r>
              <a:rPr spc="-70" dirty="0"/>
              <a:t> </a:t>
            </a:r>
            <a:r>
              <a:rPr dirty="0"/>
              <a:t>with</a:t>
            </a:r>
            <a:r>
              <a:rPr spc="-50" dirty="0"/>
              <a:t> </a:t>
            </a:r>
            <a:r>
              <a:rPr dirty="0"/>
              <a:t>systemic</a:t>
            </a:r>
            <a:r>
              <a:rPr spc="5" dirty="0"/>
              <a:t> </a:t>
            </a:r>
            <a:r>
              <a:rPr dirty="0"/>
              <a:t>symptoms</a:t>
            </a:r>
            <a:r>
              <a:rPr spc="-5" dirty="0"/>
              <a:t> </a:t>
            </a:r>
            <a:r>
              <a:rPr spc="-25" dirty="0"/>
              <a:t>and</a:t>
            </a:r>
          </a:p>
          <a:p>
            <a:pPr marL="287020">
              <a:lnSpc>
                <a:spcPct val="100000"/>
              </a:lnSpc>
            </a:pPr>
            <a:r>
              <a:rPr dirty="0"/>
              <a:t>may</a:t>
            </a:r>
            <a:r>
              <a:rPr spc="-25" dirty="0"/>
              <a:t> </a:t>
            </a:r>
            <a:r>
              <a:rPr dirty="0"/>
              <a:t>cause</a:t>
            </a:r>
            <a:r>
              <a:rPr spc="-30" dirty="0"/>
              <a:t> </a:t>
            </a:r>
            <a:r>
              <a:rPr dirty="0"/>
              <a:t>urinary</a:t>
            </a:r>
            <a:r>
              <a:rPr spc="-50" dirty="0"/>
              <a:t> </a:t>
            </a:r>
            <a:r>
              <a:rPr spc="-10" dirty="0"/>
              <a:t>retention.</a:t>
            </a:r>
          </a:p>
          <a:p>
            <a:pPr marL="287020" indent="-274320">
              <a:lnSpc>
                <a:spcPct val="100000"/>
              </a:lnSpc>
              <a:spcBef>
                <a:spcPts val="480"/>
              </a:spcBef>
              <a:buClr>
                <a:srgbClr val="30B6FC"/>
              </a:buClr>
              <a:buFont typeface="Symbol"/>
              <a:buChar char=""/>
              <a:tabLst>
                <a:tab pos="287020" algn="l"/>
              </a:tabLst>
            </a:pPr>
            <a:r>
              <a:rPr dirty="0"/>
              <a:t>Neonatal</a:t>
            </a:r>
            <a:r>
              <a:rPr spc="-45" dirty="0"/>
              <a:t> </a:t>
            </a:r>
            <a:r>
              <a:rPr dirty="0"/>
              <a:t>herpes</a:t>
            </a:r>
            <a:r>
              <a:rPr spc="-45" dirty="0"/>
              <a:t> </a:t>
            </a:r>
            <a:r>
              <a:rPr dirty="0"/>
              <a:t>is</a:t>
            </a:r>
            <a:r>
              <a:rPr spc="-50" dirty="0"/>
              <a:t> </a:t>
            </a:r>
            <a:r>
              <a:rPr dirty="0"/>
              <a:t>classified</a:t>
            </a:r>
            <a:r>
              <a:rPr spc="-15" dirty="0"/>
              <a:t> </a:t>
            </a:r>
            <a:r>
              <a:rPr dirty="0"/>
              <a:t>into</a:t>
            </a:r>
            <a:r>
              <a:rPr spc="-35" dirty="0"/>
              <a:t> </a:t>
            </a:r>
            <a:r>
              <a:rPr dirty="0"/>
              <a:t>three</a:t>
            </a:r>
            <a:r>
              <a:rPr spc="-40" dirty="0"/>
              <a:t> </a:t>
            </a:r>
            <a:r>
              <a:rPr spc="-10" dirty="0"/>
              <a:t>subgroups:</a:t>
            </a:r>
          </a:p>
          <a:p>
            <a:pPr marL="469900" indent="-457200">
              <a:lnSpc>
                <a:spcPct val="100000"/>
              </a:lnSpc>
              <a:spcBef>
                <a:spcPts val="480"/>
              </a:spcBef>
              <a:buClr>
                <a:srgbClr val="30B6FC"/>
              </a:buClr>
              <a:buAutoNum type="arabicPeriod"/>
              <a:tabLst>
                <a:tab pos="469900" algn="l"/>
              </a:tabLst>
            </a:pPr>
            <a:r>
              <a:rPr dirty="0"/>
              <a:t>Localized</a:t>
            </a:r>
            <a:r>
              <a:rPr spc="-55" dirty="0"/>
              <a:t> </a:t>
            </a:r>
            <a:r>
              <a:rPr dirty="0"/>
              <a:t>to</a:t>
            </a:r>
            <a:r>
              <a:rPr spc="-70" dirty="0"/>
              <a:t> </a:t>
            </a:r>
            <a:r>
              <a:rPr dirty="0"/>
              <a:t>skin,eye</a:t>
            </a:r>
            <a:r>
              <a:rPr spc="5" dirty="0"/>
              <a:t> </a:t>
            </a:r>
            <a:r>
              <a:rPr dirty="0"/>
              <a:t>and</a:t>
            </a:r>
            <a:r>
              <a:rPr spc="-60" dirty="0"/>
              <a:t> </a:t>
            </a:r>
            <a:r>
              <a:rPr spc="-10" dirty="0"/>
              <a:t>mouth</a:t>
            </a:r>
          </a:p>
          <a:p>
            <a:pPr marL="469900" indent="-457200">
              <a:lnSpc>
                <a:spcPct val="100000"/>
              </a:lnSpc>
              <a:spcBef>
                <a:spcPts val="484"/>
              </a:spcBef>
              <a:buClr>
                <a:srgbClr val="30B6FC"/>
              </a:buClr>
              <a:buAutoNum type="arabicPeriod"/>
              <a:tabLst>
                <a:tab pos="469900" algn="l"/>
              </a:tabLst>
            </a:pPr>
            <a:r>
              <a:rPr dirty="0"/>
              <a:t>CNS</a:t>
            </a:r>
            <a:r>
              <a:rPr spc="-60" dirty="0"/>
              <a:t> </a:t>
            </a:r>
            <a:r>
              <a:rPr dirty="0"/>
              <a:t>disease(encephalitis</a:t>
            </a:r>
            <a:r>
              <a:rPr spc="-60" dirty="0"/>
              <a:t> </a:t>
            </a:r>
            <a:r>
              <a:rPr spc="-10" dirty="0"/>
              <a:t>alone)</a:t>
            </a:r>
          </a:p>
          <a:p>
            <a:pPr marL="469900" indent="-457200">
              <a:lnSpc>
                <a:spcPct val="100000"/>
              </a:lnSpc>
              <a:spcBef>
                <a:spcPts val="480"/>
              </a:spcBef>
              <a:buClr>
                <a:srgbClr val="30B6FC"/>
              </a:buClr>
              <a:buAutoNum type="arabicPeriod"/>
              <a:tabLst>
                <a:tab pos="469900" algn="l"/>
              </a:tabLst>
            </a:pPr>
            <a:r>
              <a:rPr dirty="0"/>
              <a:t>Multiorgan</a:t>
            </a:r>
            <a:r>
              <a:rPr spc="-125" dirty="0"/>
              <a:t> </a:t>
            </a:r>
            <a:r>
              <a:rPr spc="-10" dirty="0"/>
              <a:t>involvement</a:t>
            </a:r>
          </a:p>
        </p:txBody>
      </p:sp>
      <p:sp>
        <p:nvSpPr>
          <p:cNvPr id="4" name="TextBox 3">
            <a:extLst>
              <a:ext uri="{FF2B5EF4-FFF2-40B4-BE49-F238E27FC236}">
                <a16:creationId xmlns:a16="http://schemas.microsoft.com/office/drawing/2014/main" id="{0CFFD136-6010-6102-109F-5348631CAEEA}"/>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4692" y="2438400"/>
            <a:ext cx="6618605" cy="2160905"/>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Primary</a:t>
            </a:r>
            <a:r>
              <a:rPr sz="2000" spc="-3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or</a:t>
            </a:r>
            <a:r>
              <a:rPr sz="2000" spc="-5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recurrent</a:t>
            </a:r>
            <a:r>
              <a:rPr sz="2000" spc="-60" dirty="0">
                <a:latin typeface="Calibri" panose="020F0502020204030204" pitchFamily="34" charset="0"/>
                <a:cs typeface="Calibri" panose="020F0502020204030204" pitchFamily="34" charset="0"/>
              </a:rPr>
              <a:t> </a:t>
            </a:r>
            <a:r>
              <a:rPr sz="2000" spc="-10" dirty="0">
                <a:latin typeface="Calibri" panose="020F0502020204030204" pitchFamily="34" charset="0"/>
                <a:cs typeface="Calibri" panose="020F0502020204030204" pitchFamily="34" charset="0"/>
              </a:rPr>
              <a:t>infection</a:t>
            </a:r>
            <a:endParaRPr sz="20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Presence</a:t>
            </a:r>
            <a:r>
              <a:rPr sz="2000" spc="-7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of</a:t>
            </a:r>
            <a:r>
              <a:rPr sz="2000" spc="-8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transplacental</a:t>
            </a:r>
            <a:r>
              <a:rPr sz="2000" spc="-7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maternal</a:t>
            </a:r>
            <a:r>
              <a:rPr sz="2000" spc="-3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neutralizing</a:t>
            </a:r>
            <a:r>
              <a:rPr sz="2000" spc="-60" dirty="0">
                <a:latin typeface="Calibri" panose="020F0502020204030204" pitchFamily="34" charset="0"/>
                <a:cs typeface="Calibri" panose="020F0502020204030204" pitchFamily="34" charset="0"/>
              </a:rPr>
              <a:t> </a:t>
            </a:r>
            <a:r>
              <a:rPr sz="2000" spc="-10" dirty="0">
                <a:latin typeface="Calibri" panose="020F0502020204030204" pitchFamily="34" charset="0"/>
                <a:cs typeface="Calibri" panose="020F0502020204030204" pitchFamily="34" charset="0"/>
              </a:rPr>
              <a:t>antibodies</a:t>
            </a:r>
            <a:endParaRPr sz="20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Duration</a:t>
            </a:r>
            <a:r>
              <a:rPr sz="2000" spc="-3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of</a:t>
            </a:r>
            <a:r>
              <a:rPr sz="2000" spc="-5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PROM</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before</a:t>
            </a:r>
            <a:r>
              <a:rPr sz="2000" spc="-55" dirty="0">
                <a:latin typeface="Calibri" panose="020F0502020204030204" pitchFamily="34" charset="0"/>
                <a:cs typeface="Calibri" panose="020F0502020204030204" pitchFamily="34" charset="0"/>
              </a:rPr>
              <a:t> </a:t>
            </a:r>
            <a:r>
              <a:rPr sz="2000" spc="-10" dirty="0">
                <a:latin typeface="Calibri" panose="020F0502020204030204" pitchFamily="34" charset="0"/>
                <a:cs typeface="Calibri" panose="020F0502020204030204" pitchFamily="34" charset="0"/>
              </a:rPr>
              <a:t>delivery</a:t>
            </a:r>
            <a:endParaRPr sz="20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Use</a:t>
            </a:r>
            <a:r>
              <a:rPr sz="2000" spc="-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of</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fetal</a:t>
            </a:r>
            <a:r>
              <a:rPr sz="2000" spc="-2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scalp</a:t>
            </a:r>
            <a:r>
              <a:rPr sz="2000" spc="-10" dirty="0">
                <a:latin typeface="Calibri" panose="020F0502020204030204" pitchFamily="34" charset="0"/>
                <a:cs typeface="Calibri" panose="020F0502020204030204" pitchFamily="34" charset="0"/>
              </a:rPr>
              <a:t> electrodes</a:t>
            </a:r>
            <a:endParaRPr sz="20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Risk</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is</a:t>
            </a:r>
            <a:r>
              <a:rPr sz="2000" spc="-5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greater</a:t>
            </a:r>
            <a:r>
              <a:rPr sz="2000" spc="-4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if</a:t>
            </a:r>
            <a:r>
              <a:rPr sz="2000" spc="-6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primary</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infection</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acquired</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within</a:t>
            </a:r>
            <a:r>
              <a:rPr sz="2000" spc="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6</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weeks</a:t>
            </a:r>
            <a:r>
              <a:rPr sz="2000" spc="15" dirty="0">
                <a:latin typeface="Calibri" panose="020F0502020204030204" pitchFamily="34" charset="0"/>
                <a:cs typeface="Calibri" panose="020F0502020204030204" pitchFamily="34" charset="0"/>
              </a:rPr>
              <a:t> </a:t>
            </a:r>
            <a:r>
              <a:rPr sz="2000" spc="-25" dirty="0">
                <a:latin typeface="Calibri" panose="020F0502020204030204" pitchFamily="34" charset="0"/>
                <a:cs typeface="Calibri" panose="020F0502020204030204" pitchFamily="34" charset="0"/>
              </a:rPr>
              <a:t>of</a:t>
            </a:r>
            <a:endParaRPr sz="2000" dirty="0">
              <a:latin typeface="Calibri" panose="020F0502020204030204" pitchFamily="34" charset="0"/>
              <a:cs typeface="Calibri" panose="020F0502020204030204" pitchFamily="34" charset="0"/>
            </a:endParaRPr>
          </a:p>
          <a:p>
            <a:pPr marL="287020">
              <a:lnSpc>
                <a:spcPct val="100000"/>
              </a:lnSpc>
            </a:pPr>
            <a:r>
              <a:rPr sz="2000" spc="-10" dirty="0">
                <a:latin typeface="Calibri" panose="020F0502020204030204" pitchFamily="34" charset="0"/>
                <a:cs typeface="Calibri" panose="020F0502020204030204" pitchFamily="34" charset="0"/>
              </a:rPr>
              <a:t>delivery.</a:t>
            </a:r>
            <a:endParaRPr sz="20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Factors</a:t>
            </a:r>
            <a:r>
              <a:rPr spc="-170" dirty="0"/>
              <a:t> </a:t>
            </a:r>
            <a:r>
              <a:rPr dirty="0"/>
              <a:t>influencing</a:t>
            </a:r>
            <a:r>
              <a:rPr spc="-130" dirty="0"/>
              <a:t> </a:t>
            </a:r>
            <a:r>
              <a:rPr spc="-10" dirty="0"/>
              <a:t>transmission</a:t>
            </a:r>
          </a:p>
        </p:txBody>
      </p:sp>
      <p:sp>
        <p:nvSpPr>
          <p:cNvPr id="4" name="TextBox 3">
            <a:extLst>
              <a:ext uri="{FF2B5EF4-FFF2-40B4-BE49-F238E27FC236}">
                <a16:creationId xmlns:a16="http://schemas.microsoft.com/office/drawing/2014/main" id="{9ADD76C0-7BA0-6058-C68E-4B8269C8315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2065" rIns="0" bIns="0" rtlCol="0">
            <a:spAutoFit/>
          </a:bodyPr>
          <a:lstStyle/>
          <a:p>
            <a:pPr marL="2228850">
              <a:lnSpc>
                <a:spcPct val="100000"/>
              </a:lnSpc>
              <a:spcBef>
                <a:spcPts val="95"/>
              </a:spcBef>
            </a:pPr>
            <a:r>
              <a:rPr spc="-10" dirty="0"/>
              <a:t>Management</a:t>
            </a:r>
          </a:p>
        </p:txBody>
      </p:sp>
      <p:sp>
        <p:nvSpPr>
          <p:cNvPr id="2" name="object 2"/>
          <p:cNvSpPr txBox="1">
            <a:spLocks noGrp="1"/>
          </p:cNvSpPr>
          <p:nvPr>
            <p:ph idx="1"/>
          </p:nvPr>
        </p:nvSpPr>
        <p:spPr>
          <a:xfrm>
            <a:off x="314325" y="1916844"/>
            <a:ext cx="8515350" cy="2585964"/>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dirty="0"/>
              <a:t>Swab</a:t>
            </a:r>
            <a:r>
              <a:rPr spc="15" dirty="0"/>
              <a:t> </a:t>
            </a:r>
            <a:r>
              <a:rPr dirty="0"/>
              <a:t>for</a:t>
            </a:r>
            <a:r>
              <a:rPr spc="-35" dirty="0"/>
              <a:t> </a:t>
            </a:r>
            <a:r>
              <a:rPr dirty="0"/>
              <a:t>viral</a:t>
            </a:r>
            <a:r>
              <a:rPr spc="-40" dirty="0"/>
              <a:t> </a:t>
            </a:r>
            <a:r>
              <a:rPr dirty="0"/>
              <a:t>detection</a:t>
            </a:r>
            <a:r>
              <a:rPr spc="-70" dirty="0"/>
              <a:t> </a:t>
            </a:r>
            <a:r>
              <a:rPr dirty="0"/>
              <a:t>for</a:t>
            </a:r>
            <a:r>
              <a:rPr spc="-40" dirty="0"/>
              <a:t> </a:t>
            </a:r>
            <a:r>
              <a:rPr dirty="0"/>
              <a:t>culture</a:t>
            </a:r>
            <a:r>
              <a:rPr spc="-10" dirty="0"/>
              <a:t> </a:t>
            </a:r>
            <a:r>
              <a:rPr dirty="0"/>
              <a:t>and</a:t>
            </a:r>
            <a:r>
              <a:rPr spc="-35" dirty="0"/>
              <a:t> </a:t>
            </a:r>
            <a:r>
              <a:rPr spc="-25" dirty="0"/>
              <a:t>PCR</a:t>
            </a:r>
          </a:p>
          <a:p>
            <a:pPr marL="287020" indent="-274320">
              <a:lnSpc>
                <a:spcPct val="100000"/>
              </a:lnSpc>
              <a:spcBef>
                <a:spcPts val="480"/>
              </a:spcBef>
              <a:buClr>
                <a:srgbClr val="30B6FC"/>
              </a:buClr>
              <a:buFont typeface="Symbol"/>
              <a:buChar char=""/>
              <a:tabLst>
                <a:tab pos="287020" algn="l"/>
              </a:tabLst>
            </a:pPr>
            <a:r>
              <a:rPr dirty="0"/>
              <a:t>Advice</a:t>
            </a:r>
            <a:r>
              <a:rPr spc="-25" dirty="0"/>
              <a:t> </a:t>
            </a:r>
            <a:r>
              <a:rPr dirty="0"/>
              <a:t>of</a:t>
            </a:r>
            <a:r>
              <a:rPr spc="-35" dirty="0"/>
              <a:t> </a:t>
            </a:r>
            <a:r>
              <a:rPr dirty="0"/>
              <a:t>a</a:t>
            </a:r>
            <a:r>
              <a:rPr spc="-70" dirty="0"/>
              <a:t> </a:t>
            </a:r>
            <a:r>
              <a:rPr dirty="0"/>
              <a:t>GUM</a:t>
            </a:r>
            <a:r>
              <a:rPr spc="-20" dirty="0"/>
              <a:t> </a:t>
            </a:r>
            <a:r>
              <a:rPr dirty="0"/>
              <a:t>consultant</a:t>
            </a:r>
            <a:r>
              <a:rPr spc="-5" dirty="0"/>
              <a:t> </a:t>
            </a:r>
            <a:r>
              <a:rPr dirty="0"/>
              <a:t>regarding</a:t>
            </a:r>
            <a:r>
              <a:rPr spc="-55" dirty="0"/>
              <a:t> </a:t>
            </a:r>
            <a:r>
              <a:rPr dirty="0"/>
              <a:t>mode</a:t>
            </a:r>
            <a:r>
              <a:rPr spc="-25" dirty="0"/>
              <a:t> </a:t>
            </a:r>
            <a:r>
              <a:rPr dirty="0"/>
              <a:t>of</a:t>
            </a:r>
            <a:r>
              <a:rPr spc="-65" dirty="0"/>
              <a:t> </a:t>
            </a:r>
            <a:r>
              <a:rPr spc="-10" dirty="0"/>
              <a:t>delivery.</a:t>
            </a:r>
          </a:p>
          <a:p>
            <a:pPr marL="287020" indent="-274320">
              <a:lnSpc>
                <a:spcPct val="100000"/>
              </a:lnSpc>
              <a:spcBef>
                <a:spcPts val="480"/>
              </a:spcBef>
              <a:buClr>
                <a:srgbClr val="30B6FC"/>
              </a:buClr>
              <a:buFont typeface="Symbol"/>
              <a:buChar char=""/>
              <a:tabLst>
                <a:tab pos="287020" algn="l"/>
              </a:tabLst>
            </a:pPr>
            <a:r>
              <a:rPr dirty="0"/>
              <a:t>C</a:t>
            </a:r>
            <a:r>
              <a:rPr spc="-40" dirty="0"/>
              <a:t> </a:t>
            </a:r>
            <a:r>
              <a:rPr dirty="0"/>
              <a:t>section</a:t>
            </a:r>
            <a:r>
              <a:rPr spc="-70" dirty="0"/>
              <a:t> </a:t>
            </a:r>
            <a:r>
              <a:rPr dirty="0"/>
              <a:t>should</a:t>
            </a:r>
            <a:r>
              <a:rPr spc="-20" dirty="0"/>
              <a:t> </a:t>
            </a:r>
            <a:r>
              <a:rPr dirty="0"/>
              <a:t>be</a:t>
            </a:r>
            <a:r>
              <a:rPr spc="-70" dirty="0"/>
              <a:t> </a:t>
            </a:r>
            <a:r>
              <a:rPr dirty="0"/>
              <a:t>recommended to</a:t>
            </a:r>
            <a:r>
              <a:rPr spc="-50" dirty="0"/>
              <a:t> </a:t>
            </a:r>
            <a:r>
              <a:rPr dirty="0"/>
              <a:t>all</a:t>
            </a:r>
            <a:r>
              <a:rPr spc="-75" dirty="0"/>
              <a:t> </a:t>
            </a:r>
            <a:r>
              <a:rPr dirty="0"/>
              <a:t>women</a:t>
            </a:r>
            <a:r>
              <a:rPr spc="25" dirty="0"/>
              <a:t> </a:t>
            </a:r>
            <a:r>
              <a:rPr dirty="0"/>
              <a:t>presenting</a:t>
            </a:r>
            <a:r>
              <a:rPr spc="-20" dirty="0"/>
              <a:t> with</a:t>
            </a:r>
          </a:p>
          <a:p>
            <a:pPr marR="5080" algn="r">
              <a:lnSpc>
                <a:spcPct val="100000"/>
              </a:lnSpc>
              <a:spcBef>
                <a:spcPts val="5"/>
              </a:spcBef>
            </a:pPr>
            <a:r>
              <a:rPr dirty="0"/>
              <a:t>primary</a:t>
            </a:r>
            <a:r>
              <a:rPr spc="-30" dirty="0"/>
              <a:t> </a:t>
            </a:r>
            <a:r>
              <a:rPr dirty="0"/>
              <a:t>episode</a:t>
            </a:r>
            <a:r>
              <a:rPr spc="-55" dirty="0"/>
              <a:t> </a:t>
            </a:r>
            <a:r>
              <a:rPr dirty="0"/>
              <a:t>at</a:t>
            </a:r>
            <a:r>
              <a:rPr spc="-35" dirty="0"/>
              <a:t> </a:t>
            </a:r>
            <a:r>
              <a:rPr dirty="0"/>
              <a:t>the</a:t>
            </a:r>
            <a:r>
              <a:rPr spc="-30" dirty="0"/>
              <a:t> </a:t>
            </a:r>
            <a:r>
              <a:rPr dirty="0"/>
              <a:t>time</a:t>
            </a:r>
            <a:r>
              <a:rPr spc="-15" dirty="0"/>
              <a:t> </a:t>
            </a:r>
            <a:r>
              <a:rPr dirty="0"/>
              <a:t>of</a:t>
            </a:r>
            <a:r>
              <a:rPr spc="-50" dirty="0"/>
              <a:t> </a:t>
            </a:r>
            <a:r>
              <a:rPr dirty="0"/>
              <a:t>delivery</a:t>
            </a:r>
            <a:r>
              <a:rPr spc="-30" dirty="0"/>
              <a:t> </a:t>
            </a:r>
            <a:r>
              <a:rPr dirty="0"/>
              <a:t>or</a:t>
            </a:r>
            <a:r>
              <a:rPr spc="-50" dirty="0"/>
              <a:t> </a:t>
            </a:r>
            <a:r>
              <a:rPr dirty="0"/>
              <a:t>within</a:t>
            </a:r>
            <a:r>
              <a:rPr spc="15" dirty="0"/>
              <a:t> </a:t>
            </a:r>
            <a:r>
              <a:rPr dirty="0"/>
              <a:t>6</a:t>
            </a:r>
            <a:r>
              <a:rPr spc="-45" dirty="0"/>
              <a:t> </a:t>
            </a:r>
            <a:r>
              <a:rPr dirty="0"/>
              <a:t>weeks</a:t>
            </a:r>
            <a:r>
              <a:rPr spc="50" dirty="0"/>
              <a:t> </a:t>
            </a:r>
            <a:r>
              <a:rPr dirty="0"/>
              <a:t>of</a:t>
            </a:r>
            <a:r>
              <a:rPr lang="en-US" spc="-50" dirty="0"/>
              <a:t> </a:t>
            </a:r>
            <a:r>
              <a:rPr spc="-20" dirty="0"/>
              <a:t>EDD.</a:t>
            </a:r>
          </a:p>
          <a:p>
            <a:pPr marL="274320" marR="48895" indent="-274320" algn="r">
              <a:lnSpc>
                <a:spcPct val="100000"/>
              </a:lnSpc>
              <a:spcBef>
                <a:spcPts val="480"/>
              </a:spcBef>
              <a:buClr>
                <a:srgbClr val="30B6FC"/>
              </a:buClr>
              <a:buFont typeface="Symbol"/>
              <a:buChar char=""/>
              <a:tabLst>
                <a:tab pos="274320" algn="l"/>
              </a:tabLst>
            </a:pPr>
            <a:r>
              <a:rPr spc="-10" dirty="0"/>
              <a:t>IV</a:t>
            </a:r>
            <a:r>
              <a:rPr spc="-140" dirty="0"/>
              <a:t> </a:t>
            </a:r>
            <a:r>
              <a:rPr dirty="0"/>
              <a:t>Acyclovir</a:t>
            </a:r>
            <a:r>
              <a:rPr spc="-50" dirty="0"/>
              <a:t> </a:t>
            </a:r>
            <a:r>
              <a:rPr dirty="0"/>
              <a:t>given</a:t>
            </a:r>
            <a:r>
              <a:rPr spc="-20" dirty="0"/>
              <a:t> </a:t>
            </a:r>
            <a:r>
              <a:rPr dirty="0"/>
              <a:t>intrapartum</a:t>
            </a:r>
            <a:r>
              <a:rPr spc="-70" dirty="0"/>
              <a:t> </a:t>
            </a:r>
            <a:r>
              <a:rPr dirty="0"/>
              <a:t>to</a:t>
            </a:r>
            <a:r>
              <a:rPr spc="-55" dirty="0"/>
              <a:t> </a:t>
            </a:r>
            <a:r>
              <a:rPr dirty="0"/>
              <a:t>the</a:t>
            </a:r>
            <a:r>
              <a:rPr spc="-55" dirty="0"/>
              <a:t> </a:t>
            </a:r>
            <a:r>
              <a:rPr dirty="0"/>
              <a:t>mother</a:t>
            </a:r>
            <a:r>
              <a:rPr spc="-5" dirty="0"/>
              <a:t> </a:t>
            </a:r>
            <a:r>
              <a:rPr dirty="0"/>
              <a:t>and</a:t>
            </a:r>
            <a:r>
              <a:rPr spc="-50" dirty="0"/>
              <a:t> </a:t>
            </a:r>
            <a:r>
              <a:rPr dirty="0"/>
              <a:t>subsequently</a:t>
            </a:r>
            <a:r>
              <a:rPr spc="-30" dirty="0"/>
              <a:t> </a:t>
            </a:r>
            <a:r>
              <a:rPr spc="-25" dirty="0"/>
              <a:t>to</a:t>
            </a:r>
          </a:p>
          <a:p>
            <a:pPr marL="287020">
              <a:lnSpc>
                <a:spcPct val="100000"/>
              </a:lnSpc>
            </a:pPr>
            <a:r>
              <a:rPr dirty="0"/>
              <a:t>the</a:t>
            </a:r>
            <a:r>
              <a:rPr spc="-45" dirty="0"/>
              <a:t> </a:t>
            </a:r>
            <a:r>
              <a:rPr dirty="0"/>
              <a:t>neonate</a:t>
            </a:r>
            <a:r>
              <a:rPr spc="-25" dirty="0"/>
              <a:t> </a:t>
            </a:r>
            <a:r>
              <a:rPr dirty="0"/>
              <a:t>may</a:t>
            </a:r>
            <a:r>
              <a:rPr spc="-10" dirty="0"/>
              <a:t> </a:t>
            </a:r>
            <a:r>
              <a:rPr dirty="0"/>
              <a:t>be</a:t>
            </a:r>
            <a:r>
              <a:rPr spc="-45" dirty="0"/>
              <a:t> </a:t>
            </a:r>
            <a:r>
              <a:rPr spc="-10" dirty="0"/>
              <a:t>considered.</a:t>
            </a:r>
          </a:p>
        </p:txBody>
      </p:sp>
      <p:sp>
        <p:nvSpPr>
          <p:cNvPr id="4" name="TextBox 3">
            <a:extLst>
              <a:ext uri="{FF2B5EF4-FFF2-40B4-BE49-F238E27FC236}">
                <a16:creationId xmlns:a16="http://schemas.microsoft.com/office/drawing/2014/main" id="{7A6E5056-3B7F-1FFB-E266-441296AAEE02}"/>
              </a:ext>
            </a:extLst>
          </p:cNvPr>
          <p:cNvSpPr txBox="1"/>
          <p:nvPr/>
        </p:nvSpPr>
        <p:spPr>
          <a:xfrm>
            <a:off x="7086600" y="591281"/>
            <a:ext cx="1066800" cy="369332"/>
          </a:xfrm>
          <a:prstGeom prst="rect">
            <a:avLst/>
          </a:prstGeom>
          <a:noFill/>
        </p:spPr>
        <p:txBody>
          <a:bodyPr wrap="square" rtlCol="0">
            <a:spAutoFit/>
          </a:bodyPr>
          <a:lstStyle/>
          <a:p>
            <a:r>
              <a:rPr lang="en-US" dirty="0"/>
              <a:t>Vertical  </a:t>
            </a:r>
            <a:endParaRPr lang="en-P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17195" y="1371600"/>
            <a:ext cx="8309610" cy="4828245"/>
          </a:xfrm>
          <a:prstGeom prst="rect">
            <a:avLst/>
          </a:prstGeom>
        </p:spPr>
        <p:txBody>
          <a:bodyPr vert="horz" wrap="square" lIns="0" tIns="11430" rIns="0" bIns="0" rtlCol="0">
            <a:spAutoFit/>
          </a:bodyPr>
          <a:lstStyle/>
          <a:p>
            <a:pPr marL="287020" indent="-274320">
              <a:lnSpc>
                <a:spcPct val="100000"/>
              </a:lnSpc>
              <a:spcBef>
                <a:spcPts val="90"/>
              </a:spcBef>
              <a:buClr>
                <a:srgbClr val="30B6FC"/>
              </a:buClr>
              <a:buFont typeface="Symbol"/>
              <a:buChar char=""/>
              <a:tabLst>
                <a:tab pos="287020" algn="l"/>
              </a:tabLst>
            </a:pPr>
            <a:r>
              <a:rPr sz="2400" b="1" spc="-10" dirty="0">
                <a:latin typeface="Calibri" panose="020F0502020204030204" pitchFamily="34" charset="0"/>
                <a:cs typeface="Calibri" panose="020F0502020204030204" pitchFamily="34" charset="0"/>
              </a:rPr>
              <a:t>HEP</a:t>
            </a:r>
            <a:r>
              <a:rPr sz="2400" b="1" spc="-114"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C</a:t>
            </a:r>
            <a:r>
              <a:rPr sz="2400" b="1"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screening</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recommended</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world wide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part</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antenatal</a:t>
            </a:r>
            <a:endParaRPr sz="2400" dirty="0">
              <a:latin typeface="Calibri" panose="020F0502020204030204" pitchFamily="34" charset="0"/>
              <a:cs typeface="Calibri" panose="020F0502020204030204" pitchFamily="34" charset="0"/>
            </a:endParaRPr>
          </a:p>
          <a:p>
            <a:pPr marL="287020">
              <a:lnSpc>
                <a:spcPct val="100000"/>
              </a:lnSpc>
            </a:pPr>
            <a:r>
              <a:rPr sz="2400" spc="-10" dirty="0">
                <a:latin typeface="Calibri" panose="020F0502020204030204" pitchFamily="34" charset="0"/>
                <a:cs typeface="Calibri" panose="020F0502020204030204" pitchFamily="34" charset="0"/>
              </a:rPr>
              <a:t>screening</a:t>
            </a:r>
            <a:endParaRPr sz="24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5.8%</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risk</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vertical</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transmission,</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furthur</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if</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HIV</a:t>
            </a:r>
            <a:r>
              <a:rPr sz="2400" spc="-55" dirty="0">
                <a:latin typeface="Calibri" panose="020F0502020204030204" pitchFamily="34" charset="0"/>
                <a:cs typeface="Calibri" panose="020F0502020204030204" pitchFamily="34" charset="0"/>
              </a:rPr>
              <a:t> </a:t>
            </a:r>
            <a:r>
              <a:rPr sz="2400" spc="-50" dirty="0">
                <a:latin typeface="Calibri" panose="020F0502020204030204" pitchFamily="34" charset="0"/>
                <a:cs typeface="Calibri" panose="020F0502020204030204" pitchFamily="34" charset="0"/>
              </a:rPr>
              <a:t>+</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Currently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no</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treatment</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approved</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during</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a:t>
            </a:r>
            <a:endParaRPr sz="2400" dirty="0">
              <a:latin typeface="Calibri" panose="020F0502020204030204" pitchFamily="34" charset="0"/>
              <a:cs typeface="Calibri" panose="020F0502020204030204" pitchFamily="34" charset="0"/>
            </a:endParaRPr>
          </a:p>
          <a:p>
            <a:pPr marL="287020" marR="245110" indent="-274955">
              <a:lnSpc>
                <a:spcPct val="100000"/>
              </a:lnSpc>
              <a:spcBef>
                <a:spcPts val="480"/>
              </a:spcBef>
              <a:buClr>
                <a:srgbClr val="30B6FC"/>
              </a:buClr>
              <a:buFont typeface="Symbol"/>
              <a:buChar char=""/>
              <a:tabLst>
                <a:tab pos="287020" algn="l"/>
              </a:tabLst>
            </a:pPr>
            <a:r>
              <a:rPr sz="2400" b="1" dirty="0">
                <a:latin typeface="Calibri" panose="020F0502020204030204" pitchFamily="34" charset="0"/>
                <a:cs typeface="Calibri" panose="020F0502020204030204" pitchFamily="34" charset="0"/>
              </a:rPr>
              <a:t>Hep</a:t>
            </a:r>
            <a:r>
              <a:rPr sz="2400" b="1" spc="-30"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B</a:t>
            </a:r>
            <a:r>
              <a:rPr sz="2400" b="1"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Screening in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antenatal</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population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done</a:t>
            </a:r>
            <a:r>
              <a:rPr sz="2400" spc="4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pakistan</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due</a:t>
            </a:r>
            <a:r>
              <a:rPr sz="2400" spc="-3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to </a:t>
            </a:r>
            <a:r>
              <a:rPr sz="2400" dirty="0">
                <a:latin typeface="Calibri" panose="020F0502020204030204" pitchFamily="34" charset="0"/>
                <a:cs typeface="Calibri" panose="020F0502020204030204" pitchFamily="34" charset="0"/>
              </a:rPr>
              <a:t>increased</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prevelance</a:t>
            </a:r>
            <a:endParaRPr sz="2400" dirty="0">
              <a:latin typeface="Calibri" panose="020F0502020204030204" pitchFamily="34" charset="0"/>
              <a:cs typeface="Calibri" panose="020F0502020204030204" pitchFamily="34" charset="0"/>
            </a:endParaRPr>
          </a:p>
          <a:p>
            <a:pPr marL="287020" marR="5080" indent="-274955">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9</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10</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pass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new</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born),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via</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contact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1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blood </a:t>
            </a:r>
            <a:r>
              <a:rPr sz="2400" dirty="0">
                <a:latin typeface="Calibri" panose="020F0502020204030204" pitchFamily="34" charset="0"/>
                <a:cs typeface="Calibri" panose="020F0502020204030204" pitchFamily="34" charset="0"/>
              </a:rPr>
              <a:t>and</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bodily</a:t>
            </a:r>
            <a:r>
              <a:rPr sz="2400" spc="-7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fluids,</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vertical</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transmission</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HBV</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vaccine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safe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 pos="6078855" algn="l"/>
              </a:tabLst>
            </a:pPr>
            <a:r>
              <a:rPr sz="2400" dirty="0">
                <a:latin typeface="Calibri" panose="020F0502020204030204" pitchFamily="34" charset="0"/>
                <a:cs typeface="Calibri" panose="020F0502020204030204" pitchFamily="34" charset="0"/>
              </a:rPr>
              <a:t>New</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born</a:t>
            </a:r>
            <a:r>
              <a:rPr sz="2400" spc="-9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prophylaxis(active</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passive</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immunization</a:t>
            </a:r>
            <a:r>
              <a:rPr sz="2400" dirty="0">
                <a:latin typeface="Calibri" panose="020F0502020204030204" pitchFamily="34" charset="0"/>
                <a:cs typeface="Calibri" panose="020F0502020204030204" pitchFamily="34" charset="0"/>
              </a:rPr>
              <a:t>	within</a:t>
            </a:r>
            <a:r>
              <a:rPr sz="2400" spc="-4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12</a:t>
            </a:r>
            <a:endParaRPr sz="2400" dirty="0">
              <a:latin typeface="Calibri" panose="020F0502020204030204" pitchFamily="34" charset="0"/>
              <a:cs typeface="Calibri" panose="020F0502020204030204" pitchFamily="34" charset="0"/>
            </a:endParaRPr>
          </a:p>
          <a:p>
            <a:pPr marL="287020">
              <a:lnSpc>
                <a:spcPct val="100000"/>
              </a:lnSpc>
              <a:spcBef>
                <a:spcPts val="5"/>
              </a:spcBef>
            </a:pPr>
            <a:r>
              <a:rPr sz="2400" dirty="0">
                <a:latin typeface="Calibri" panose="020F0502020204030204" pitchFamily="34" charset="0"/>
                <a:cs typeface="Calibri" panose="020F0502020204030204" pitchFamily="34" charset="0"/>
              </a:rPr>
              <a:t>hours</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birth)</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607185">
              <a:lnSpc>
                <a:spcPct val="100000"/>
              </a:lnSpc>
              <a:spcBef>
                <a:spcPts val="95"/>
              </a:spcBef>
            </a:pPr>
            <a:r>
              <a:rPr dirty="0"/>
              <a:t>Viral</a:t>
            </a:r>
            <a:r>
              <a:rPr spc="-105" dirty="0"/>
              <a:t> </a:t>
            </a:r>
            <a:r>
              <a:rPr dirty="0"/>
              <a:t>Hepatitis</a:t>
            </a:r>
            <a:r>
              <a:rPr spc="-120" dirty="0"/>
              <a:t> </a:t>
            </a:r>
            <a:r>
              <a:rPr spc="-25" dirty="0"/>
              <a:t>B&amp;C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024127" y="2173223"/>
            <a:ext cx="2330069" cy="2485517"/>
          </a:xfrm>
          <a:prstGeom prst="rect">
            <a:avLst/>
          </a:prstGeom>
        </p:spPr>
      </p:pic>
      <p:grpSp>
        <p:nvGrpSpPr>
          <p:cNvPr id="3" name="object 3"/>
          <p:cNvGrpSpPr/>
          <p:nvPr/>
        </p:nvGrpSpPr>
        <p:grpSpPr>
          <a:xfrm>
            <a:off x="1667255" y="329222"/>
            <a:ext cx="5932805" cy="1558925"/>
            <a:chOff x="1667255" y="329222"/>
            <a:chExt cx="5932805" cy="1558925"/>
          </a:xfrm>
        </p:grpSpPr>
        <p:pic>
          <p:nvPicPr>
            <p:cNvPr id="4" name="object 4"/>
            <p:cNvPicPr/>
            <p:nvPr/>
          </p:nvPicPr>
          <p:blipFill>
            <a:blip r:embed="rId3" cstate="print"/>
            <a:stretch>
              <a:fillRect/>
            </a:stretch>
          </p:blipFill>
          <p:spPr>
            <a:xfrm>
              <a:off x="1667255" y="329222"/>
              <a:ext cx="5006086" cy="1010246"/>
            </a:xfrm>
            <a:prstGeom prst="rect">
              <a:avLst/>
            </a:prstGeom>
          </p:spPr>
        </p:pic>
        <p:pic>
          <p:nvPicPr>
            <p:cNvPr id="5" name="object 5"/>
            <p:cNvPicPr/>
            <p:nvPr/>
          </p:nvPicPr>
          <p:blipFill>
            <a:blip r:embed="rId4" cstate="print"/>
            <a:stretch>
              <a:fillRect/>
            </a:stretch>
          </p:blipFill>
          <p:spPr>
            <a:xfrm>
              <a:off x="6178296" y="329222"/>
              <a:ext cx="1421765" cy="1010246"/>
            </a:xfrm>
            <a:prstGeom prst="rect">
              <a:avLst/>
            </a:prstGeom>
          </p:spPr>
        </p:pic>
        <p:pic>
          <p:nvPicPr>
            <p:cNvPr id="6" name="object 6"/>
            <p:cNvPicPr/>
            <p:nvPr/>
          </p:nvPicPr>
          <p:blipFill>
            <a:blip r:embed="rId5" cstate="print"/>
            <a:stretch>
              <a:fillRect/>
            </a:stretch>
          </p:blipFill>
          <p:spPr>
            <a:xfrm>
              <a:off x="2529839" y="877862"/>
              <a:ext cx="4109973" cy="1010246"/>
            </a:xfrm>
            <a:prstGeom prst="rect">
              <a:avLst/>
            </a:prstGeom>
          </p:spPr>
        </p:pic>
      </p:grpSp>
      <p:sp>
        <p:nvSpPr>
          <p:cNvPr id="7" name="object 7"/>
          <p:cNvSpPr txBox="1">
            <a:spLocks noGrp="1"/>
          </p:cNvSpPr>
          <p:nvPr>
            <p:ph type="title"/>
          </p:nvPr>
        </p:nvSpPr>
        <p:spPr>
          <a:xfrm>
            <a:off x="1941702" y="436626"/>
            <a:ext cx="5264150" cy="1123315"/>
          </a:xfrm>
          <a:prstGeom prst="rect">
            <a:avLst/>
          </a:prstGeom>
        </p:spPr>
        <p:txBody>
          <a:bodyPr vert="horz" wrap="square" lIns="0" tIns="12700" rIns="0" bIns="0" rtlCol="0">
            <a:spAutoFit/>
          </a:bodyPr>
          <a:lstStyle/>
          <a:p>
            <a:pPr marL="875030" marR="5080" indent="-862965">
              <a:lnSpc>
                <a:spcPct val="100000"/>
              </a:lnSpc>
              <a:spcBef>
                <a:spcPts val="100"/>
              </a:spcBef>
              <a:tabLst>
                <a:tab pos="3114675" algn="l"/>
              </a:tabLst>
            </a:pPr>
            <a:r>
              <a:rPr sz="3600" b="1" spc="-10" dirty="0">
                <a:solidFill>
                  <a:srgbClr val="6F2F9F"/>
                </a:solidFill>
                <a:latin typeface="Candara"/>
                <a:cs typeface="Candara"/>
              </a:rPr>
              <a:t>Motto</a:t>
            </a:r>
            <a:r>
              <a:rPr sz="3600" b="1" dirty="0">
                <a:solidFill>
                  <a:srgbClr val="6F2F9F"/>
                </a:solidFill>
                <a:latin typeface="Candara"/>
                <a:cs typeface="Candara"/>
              </a:rPr>
              <a:t>	Vision;</a:t>
            </a:r>
            <a:r>
              <a:rPr sz="3600" b="1" spc="-60" dirty="0">
                <a:solidFill>
                  <a:srgbClr val="6F2F9F"/>
                </a:solidFill>
                <a:latin typeface="Candara"/>
                <a:cs typeface="Candara"/>
              </a:rPr>
              <a:t> </a:t>
            </a:r>
            <a:r>
              <a:rPr sz="3600" b="1" spc="-25" dirty="0">
                <a:solidFill>
                  <a:srgbClr val="6F2F9F"/>
                </a:solidFill>
                <a:latin typeface="Candara"/>
                <a:cs typeface="Candara"/>
              </a:rPr>
              <a:t>The </a:t>
            </a:r>
            <a:r>
              <a:rPr sz="3600" b="1" spc="-10" dirty="0">
                <a:solidFill>
                  <a:srgbClr val="6F2F9F"/>
                </a:solidFill>
                <a:latin typeface="Candara"/>
                <a:cs typeface="Candara"/>
              </a:rPr>
              <a:t>Dream/Tomorrow</a:t>
            </a:r>
            <a:endParaRPr sz="3600">
              <a:latin typeface="Candara"/>
              <a:cs typeface="Candara"/>
            </a:endParaRPr>
          </a:p>
        </p:txBody>
      </p:sp>
      <p:sp>
        <p:nvSpPr>
          <p:cNvPr id="8" name="object 8"/>
          <p:cNvSpPr txBox="1"/>
          <p:nvPr/>
        </p:nvSpPr>
        <p:spPr>
          <a:xfrm>
            <a:off x="4881117" y="2675000"/>
            <a:ext cx="3808729" cy="2585720"/>
          </a:xfrm>
          <a:prstGeom prst="rect">
            <a:avLst/>
          </a:prstGeom>
        </p:spPr>
        <p:txBody>
          <a:bodyPr vert="horz" wrap="square" lIns="0" tIns="11430" rIns="0" bIns="0" rtlCol="0">
            <a:spAutoFit/>
          </a:bodyPr>
          <a:lstStyle/>
          <a:p>
            <a:pPr marL="287020" marR="733425" indent="-274320" algn="just">
              <a:lnSpc>
                <a:spcPct val="100000"/>
              </a:lnSpc>
              <a:spcBef>
                <a:spcPts val="90"/>
              </a:spcBef>
              <a:buClr>
                <a:srgbClr val="30B6FC"/>
              </a:buClr>
              <a:buFont typeface="Symbol"/>
              <a:buChar char=""/>
              <a:tabLst>
                <a:tab pos="287020" algn="l"/>
              </a:tabLst>
            </a:pPr>
            <a:r>
              <a:rPr sz="2000" spc="-20" dirty="0">
                <a:solidFill>
                  <a:srgbClr val="073D86"/>
                </a:solidFill>
                <a:latin typeface="Candara"/>
                <a:cs typeface="Candara"/>
              </a:rPr>
              <a:t>To</a:t>
            </a:r>
            <a:r>
              <a:rPr sz="2000" spc="-70" dirty="0">
                <a:solidFill>
                  <a:srgbClr val="073D86"/>
                </a:solidFill>
                <a:latin typeface="Candara"/>
                <a:cs typeface="Candara"/>
              </a:rPr>
              <a:t> </a:t>
            </a:r>
            <a:r>
              <a:rPr sz="2000" dirty="0">
                <a:solidFill>
                  <a:srgbClr val="073D86"/>
                </a:solidFill>
                <a:latin typeface="Candara"/>
                <a:cs typeface="Candara"/>
              </a:rPr>
              <a:t>impart</a:t>
            </a:r>
            <a:r>
              <a:rPr sz="2000" spc="-60" dirty="0">
                <a:solidFill>
                  <a:srgbClr val="073D86"/>
                </a:solidFill>
                <a:latin typeface="Candara"/>
                <a:cs typeface="Candara"/>
              </a:rPr>
              <a:t> </a:t>
            </a:r>
            <a:r>
              <a:rPr sz="2000" dirty="0">
                <a:solidFill>
                  <a:srgbClr val="073D86"/>
                </a:solidFill>
                <a:latin typeface="Candara"/>
                <a:cs typeface="Candara"/>
              </a:rPr>
              <a:t>evidence</a:t>
            </a:r>
            <a:r>
              <a:rPr sz="2000" spc="-50" dirty="0">
                <a:solidFill>
                  <a:srgbClr val="073D86"/>
                </a:solidFill>
                <a:latin typeface="Candara"/>
                <a:cs typeface="Candara"/>
              </a:rPr>
              <a:t> </a:t>
            </a:r>
            <a:r>
              <a:rPr sz="2000" spc="-20" dirty="0">
                <a:solidFill>
                  <a:srgbClr val="073D86"/>
                </a:solidFill>
                <a:latin typeface="Candara"/>
                <a:cs typeface="Candara"/>
              </a:rPr>
              <a:t>based </a:t>
            </a:r>
            <a:r>
              <a:rPr sz="2000" dirty="0">
                <a:solidFill>
                  <a:srgbClr val="073D86"/>
                </a:solidFill>
                <a:latin typeface="Candara"/>
                <a:cs typeface="Candara"/>
              </a:rPr>
              <a:t>research</a:t>
            </a:r>
            <a:r>
              <a:rPr sz="2000" spc="-60" dirty="0">
                <a:solidFill>
                  <a:srgbClr val="073D86"/>
                </a:solidFill>
                <a:latin typeface="Candara"/>
                <a:cs typeface="Candara"/>
              </a:rPr>
              <a:t> </a:t>
            </a:r>
            <a:r>
              <a:rPr sz="2000" dirty="0">
                <a:solidFill>
                  <a:srgbClr val="073D86"/>
                </a:solidFill>
                <a:latin typeface="Candara"/>
                <a:cs typeface="Candara"/>
              </a:rPr>
              <a:t>oriented</a:t>
            </a:r>
            <a:r>
              <a:rPr sz="2000" spc="-65" dirty="0">
                <a:solidFill>
                  <a:srgbClr val="073D86"/>
                </a:solidFill>
                <a:latin typeface="Candara"/>
                <a:cs typeface="Candara"/>
              </a:rPr>
              <a:t> </a:t>
            </a:r>
            <a:r>
              <a:rPr sz="2000" spc="-10" dirty="0">
                <a:solidFill>
                  <a:srgbClr val="073D86"/>
                </a:solidFill>
                <a:latin typeface="Candara"/>
                <a:cs typeface="Candara"/>
              </a:rPr>
              <a:t>medical education</a:t>
            </a:r>
            <a:endParaRPr sz="2000">
              <a:latin typeface="Candara"/>
              <a:cs typeface="Candara"/>
            </a:endParaRPr>
          </a:p>
          <a:p>
            <a:pPr marL="286385" indent="-273685" algn="just">
              <a:lnSpc>
                <a:spcPct val="100000"/>
              </a:lnSpc>
              <a:spcBef>
                <a:spcPts val="484"/>
              </a:spcBef>
              <a:buClr>
                <a:srgbClr val="30B6FC"/>
              </a:buClr>
              <a:buFont typeface="Symbol"/>
              <a:buChar char=""/>
              <a:tabLst>
                <a:tab pos="286385" algn="l"/>
              </a:tabLst>
            </a:pPr>
            <a:r>
              <a:rPr sz="2000" spc="-20" dirty="0">
                <a:solidFill>
                  <a:srgbClr val="073D86"/>
                </a:solidFill>
                <a:latin typeface="Candara"/>
                <a:cs typeface="Candara"/>
              </a:rPr>
              <a:t>To</a:t>
            </a:r>
            <a:r>
              <a:rPr sz="2000" spc="-65" dirty="0">
                <a:solidFill>
                  <a:srgbClr val="073D86"/>
                </a:solidFill>
                <a:latin typeface="Candara"/>
                <a:cs typeface="Candara"/>
              </a:rPr>
              <a:t> </a:t>
            </a:r>
            <a:r>
              <a:rPr sz="2000" dirty="0">
                <a:solidFill>
                  <a:srgbClr val="073D86"/>
                </a:solidFill>
                <a:latin typeface="Candara"/>
                <a:cs typeface="Candara"/>
              </a:rPr>
              <a:t>provide</a:t>
            </a:r>
            <a:r>
              <a:rPr sz="2000" spc="-50" dirty="0">
                <a:solidFill>
                  <a:srgbClr val="073D86"/>
                </a:solidFill>
                <a:latin typeface="Candara"/>
                <a:cs typeface="Candara"/>
              </a:rPr>
              <a:t> </a:t>
            </a:r>
            <a:r>
              <a:rPr sz="2000" dirty="0">
                <a:solidFill>
                  <a:srgbClr val="073D86"/>
                </a:solidFill>
                <a:latin typeface="Candara"/>
                <a:cs typeface="Candara"/>
              </a:rPr>
              <a:t>best</a:t>
            </a:r>
            <a:r>
              <a:rPr sz="2000" spc="-70" dirty="0">
                <a:solidFill>
                  <a:srgbClr val="073D86"/>
                </a:solidFill>
                <a:latin typeface="Candara"/>
                <a:cs typeface="Candara"/>
              </a:rPr>
              <a:t> </a:t>
            </a:r>
            <a:r>
              <a:rPr sz="2000" dirty="0">
                <a:solidFill>
                  <a:srgbClr val="073D86"/>
                </a:solidFill>
                <a:latin typeface="Candara"/>
                <a:cs typeface="Candara"/>
              </a:rPr>
              <a:t>possible</a:t>
            </a:r>
            <a:r>
              <a:rPr sz="2000" spc="-30" dirty="0">
                <a:solidFill>
                  <a:srgbClr val="073D86"/>
                </a:solidFill>
                <a:latin typeface="Candara"/>
                <a:cs typeface="Candara"/>
              </a:rPr>
              <a:t> </a:t>
            </a:r>
            <a:r>
              <a:rPr sz="2000" spc="-10" dirty="0">
                <a:solidFill>
                  <a:srgbClr val="073D86"/>
                </a:solidFill>
                <a:latin typeface="Candara"/>
                <a:cs typeface="Candara"/>
              </a:rPr>
              <a:t>patient</a:t>
            </a:r>
            <a:endParaRPr sz="2000">
              <a:latin typeface="Candara"/>
              <a:cs typeface="Candara"/>
            </a:endParaRPr>
          </a:p>
          <a:p>
            <a:pPr marL="287020">
              <a:lnSpc>
                <a:spcPct val="100000"/>
              </a:lnSpc>
            </a:pPr>
            <a:r>
              <a:rPr sz="2000" spc="-20" dirty="0">
                <a:solidFill>
                  <a:srgbClr val="073D86"/>
                </a:solidFill>
                <a:latin typeface="Candara"/>
                <a:cs typeface="Candara"/>
              </a:rPr>
              <a:t>care</a:t>
            </a:r>
            <a:endParaRPr sz="2000">
              <a:latin typeface="Candara"/>
              <a:cs typeface="Candara"/>
            </a:endParaRPr>
          </a:p>
          <a:p>
            <a:pPr marL="287020" marR="5080" indent="-274320">
              <a:lnSpc>
                <a:spcPct val="100000"/>
              </a:lnSpc>
              <a:spcBef>
                <a:spcPts val="480"/>
              </a:spcBef>
              <a:buClr>
                <a:srgbClr val="30B6FC"/>
              </a:buClr>
              <a:buFont typeface="Symbol"/>
              <a:buChar char=""/>
              <a:tabLst>
                <a:tab pos="287020" algn="l"/>
              </a:tabLst>
            </a:pPr>
            <a:r>
              <a:rPr sz="2000" spc="-20" dirty="0">
                <a:solidFill>
                  <a:srgbClr val="073D86"/>
                </a:solidFill>
                <a:latin typeface="Candara"/>
                <a:cs typeface="Candara"/>
              </a:rPr>
              <a:t>To</a:t>
            </a:r>
            <a:r>
              <a:rPr sz="2000" spc="-55" dirty="0">
                <a:solidFill>
                  <a:srgbClr val="073D86"/>
                </a:solidFill>
                <a:latin typeface="Candara"/>
                <a:cs typeface="Candara"/>
              </a:rPr>
              <a:t> </a:t>
            </a:r>
            <a:r>
              <a:rPr sz="2000" dirty="0">
                <a:solidFill>
                  <a:srgbClr val="073D86"/>
                </a:solidFill>
                <a:latin typeface="Candara"/>
                <a:cs typeface="Candara"/>
              </a:rPr>
              <a:t>inculcate</a:t>
            </a:r>
            <a:r>
              <a:rPr sz="2000" spc="-20" dirty="0">
                <a:solidFill>
                  <a:srgbClr val="073D86"/>
                </a:solidFill>
                <a:latin typeface="Candara"/>
                <a:cs typeface="Candara"/>
              </a:rPr>
              <a:t> </a:t>
            </a:r>
            <a:r>
              <a:rPr sz="2000" dirty="0">
                <a:solidFill>
                  <a:srgbClr val="073D86"/>
                </a:solidFill>
                <a:latin typeface="Candara"/>
                <a:cs typeface="Candara"/>
              </a:rPr>
              <a:t>the</a:t>
            </a:r>
            <a:r>
              <a:rPr sz="2000" spc="-55" dirty="0">
                <a:solidFill>
                  <a:srgbClr val="073D86"/>
                </a:solidFill>
                <a:latin typeface="Candara"/>
                <a:cs typeface="Candara"/>
              </a:rPr>
              <a:t> </a:t>
            </a:r>
            <a:r>
              <a:rPr sz="2000" dirty="0">
                <a:solidFill>
                  <a:srgbClr val="073D86"/>
                </a:solidFill>
                <a:latin typeface="Candara"/>
                <a:cs typeface="Candara"/>
              </a:rPr>
              <a:t>values</a:t>
            </a:r>
            <a:r>
              <a:rPr sz="2000" spc="-40" dirty="0">
                <a:solidFill>
                  <a:srgbClr val="073D86"/>
                </a:solidFill>
                <a:latin typeface="Candara"/>
                <a:cs typeface="Candara"/>
              </a:rPr>
              <a:t> </a:t>
            </a:r>
            <a:r>
              <a:rPr sz="2000" dirty="0">
                <a:solidFill>
                  <a:srgbClr val="073D86"/>
                </a:solidFill>
                <a:latin typeface="Candara"/>
                <a:cs typeface="Candara"/>
              </a:rPr>
              <a:t>of</a:t>
            </a:r>
            <a:r>
              <a:rPr sz="2000" spc="-50" dirty="0">
                <a:solidFill>
                  <a:srgbClr val="073D86"/>
                </a:solidFill>
                <a:latin typeface="Candara"/>
                <a:cs typeface="Candara"/>
              </a:rPr>
              <a:t> </a:t>
            </a:r>
            <a:r>
              <a:rPr sz="2000" spc="-10" dirty="0">
                <a:solidFill>
                  <a:srgbClr val="073D86"/>
                </a:solidFill>
                <a:latin typeface="Candara"/>
                <a:cs typeface="Candara"/>
              </a:rPr>
              <a:t>mutual </a:t>
            </a:r>
            <a:r>
              <a:rPr sz="2000" dirty="0">
                <a:solidFill>
                  <a:srgbClr val="073D86"/>
                </a:solidFill>
                <a:latin typeface="Candara"/>
                <a:cs typeface="Candara"/>
              </a:rPr>
              <a:t>respect</a:t>
            </a:r>
            <a:r>
              <a:rPr sz="2000" spc="-55" dirty="0">
                <a:solidFill>
                  <a:srgbClr val="073D86"/>
                </a:solidFill>
                <a:latin typeface="Candara"/>
                <a:cs typeface="Candara"/>
              </a:rPr>
              <a:t> </a:t>
            </a:r>
            <a:r>
              <a:rPr sz="2000" dirty="0">
                <a:solidFill>
                  <a:srgbClr val="073D86"/>
                </a:solidFill>
                <a:latin typeface="Candara"/>
                <a:cs typeface="Candara"/>
              </a:rPr>
              <a:t>and</a:t>
            </a:r>
            <a:r>
              <a:rPr sz="2000" spc="-70" dirty="0">
                <a:solidFill>
                  <a:srgbClr val="073D86"/>
                </a:solidFill>
                <a:latin typeface="Candara"/>
                <a:cs typeface="Candara"/>
              </a:rPr>
              <a:t> </a:t>
            </a:r>
            <a:r>
              <a:rPr sz="2000" dirty="0">
                <a:solidFill>
                  <a:srgbClr val="073D86"/>
                </a:solidFill>
                <a:latin typeface="Candara"/>
                <a:cs typeface="Candara"/>
              </a:rPr>
              <a:t>ethical</a:t>
            </a:r>
            <a:r>
              <a:rPr sz="2000" spc="-45" dirty="0">
                <a:solidFill>
                  <a:srgbClr val="073D86"/>
                </a:solidFill>
                <a:latin typeface="Candara"/>
                <a:cs typeface="Candara"/>
              </a:rPr>
              <a:t> </a:t>
            </a:r>
            <a:r>
              <a:rPr sz="2000" dirty="0">
                <a:solidFill>
                  <a:srgbClr val="073D86"/>
                </a:solidFill>
                <a:latin typeface="Candara"/>
                <a:cs typeface="Candara"/>
              </a:rPr>
              <a:t>practice</a:t>
            </a:r>
            <a:r>
              <a:rPr sz="2000" spc="-30" dirty="0">
                <a:solidFill>
                  <a:srgbClr val="073D86"/>
                </a:solidFill>
                <a:latin typeface="Candara"/>
                <a:cs typeface="Candara"/>
              </a:rPr>
              <a:t> </a:t>
            </a:r>
            <a:r>
              <a:rPr sz="2000" spc="-25" dirty="0">
                <a:solidFill>
                  <a:srgbClr val="073D86"/>
                </a:solidFill>
                <a:latin typeface="Candara"/>
                <a:cs typeface="Candara"/>
              </a:rPr>
              <a:t>of </a:t>
            </a:r>
            <a:r>
              <a:rPr sz="2000" spc="-10" dirty="0">
                <a:solidFill>
                  <a:srgbClr val="073D86"/>
                </a:solidFill>
                <a:latin typeface="Candara"/>
                <a:cs typeface="Candara"/>
              </a:rPr>
              <a:t>medicine</a:t>
            </a:r>
            <a:endParaRPr sz="2000">
              <a:latin typeface="Candara"/>
              <a:cs typeface="Candar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5538" y="1916844"/>
            <a:ext cx="8192923" cy="3793987"/>
          </a:xfrm>
          <a:prstGeom prst="rect">
            <a:avLst/>
          </a:prstGeom>
        </p:spPr>
        <p:txBody>
          <a:bodyPr vert="horz" wrap="square" lIns="0" tIns="43815" rIns="0" bIns="0" rtlCol="0">
            <a:spAutoFit/>
          </a:bodyPr>
          <a:lstStyle/>
          <a:p>
            <a:pPr marL="287020" indent="-274320">
              <a:lnSpc>
                <a:spcPct val="100000"/>
              </a:lnSpc>
              <a:spcBef>
                <a:spcPts val="345"/>
              </a:spcBef>
              <a:buClr>
                <a:srgbClr val="30B6FC"/>
              </a:buClr>
              <a:buFont typeface="Symbol"/>
              <a:buChar char=""/>
              <a:tabLst>
                <a:tab pos="287020" algn="l"/>
              </a:tabLst>
            </a:pPr>
            <a:r>
              <a:rPr sz="2400" b="1" dirty="0">
                <a:latin typeface="Calibri" panose="020F0502020204030204" pitchFamily="34" charset="0"/>
                <a:cs typeface="Calibri" panose="020F0502020204030204" pitchFamily="34" charset="0"/>
              </a:rPr>
              <a:t>Causative</a:t>
            </a:r>
            <a:r>
              <a:rPr sz="2400" b="1" spc="-110"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agent:</a:t>
            </a:r>
            <a:r>
              <a:rPr sz="2400" b="1" spc="-8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human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immunodeficiencey</a:t>
            </a:r>
            <a:r>
              <a:rPr sz="2400" spc="-10" dirty="0">
                <a:latin typeface="Calibri" panose="020F0502020204030204" pitchFamily="34" charset="0"/>
                <a:cs typeface="Calibri" panose="020F0502020204030204" pitchFamily="34" charset="0"/>
              </a:rPr>
              <a:t> virus(HIV)</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b="1" dirty="0">
                <a:latin typeface="Calibri" panose="020F0502020204030204" pitchFamily="34" charset="0"/>
                <a:cs typeface="Calibri" panose="020F0502020204030204" pitchFamily="34" charset="0"/>
              </a:rPr>
              <a:t>Mode</a:t>
            </a:r>
            <a:r>
              <a:rPr sz="2400" b="1" spc="-95"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of</a:t>
            </a:r>
            <a:r>
              <a:rPr sz="2400" b="1" spc="-50"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transmission:</a:t>
            </a:r>
            <a:r>
              <a:rPr sz="2400" b="1"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anal</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or</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sexual,sex,needle stick</a:t>
            </a:r>
            <a:r>
              <a:rPr sz="2400" spc="-4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injury,</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Risk</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fetus</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:1%,but</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furthur</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if</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untreated</a:t>
            </a:r>
            <a:r>
              <a:rPr sz="2400" spc="-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infection</a:t>
            </a:r>
            <a:endParaRPr sz="2400" dirty="0">
              <a:latin typeface="Calibri" panose="020F0502020204030204" pitchFamily="34" charset="0"/>
              <a:cs typeface="Calibri" panose="020F0502020204030204" pitchFamily="34" charset="0"/>
            </a:endParaRPr>
          </a:p>
          <a:p>
            <a:pPr marL="287020" indent="-274320">
              <a:lnSpc>
                <a:spcPct val="100000"/>
              </a:lnSpc>
              <a:spcBef>
                <a:spcPts val="245"/>
              </a:spcBef>
              <a:buClr>
                <a:srgbClr val="30B6FC"/>
              </a:buClr>
              <a:buFont typeface="Symbol"/>
              <a:buChar char=""/>
              <a:tabLst>
                <a:tab pos="287020" algn="l"/>
              </a:tabLst>
            </a:pPr>
            <a:r>
              <a:rPr sz="2400" b="1" spc="-10" dirty="0">
                <a:latin typeface="Calibri" panose="020F0502020204030204" pitchFamily="34" charset="0"/>
                <a:cs typeface="Calibri" panose="020F0502020204030204" pitchFamily="34" charset="0"/>
              </a:rPr>
              <a:t>Managment:</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Antiretroviral</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treatment</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should</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7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continued</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spc="-30" dirty="0">
                <a:latin typeface="Calibri" panose="020F0502020204030204" pitchFamily="34" charset="0"/>
                <a:cs typeface="Calibri" panose="020F0502020204030204" pitchFamily="34" charset="0"/>
              </a:rPr>
              <a:t>Vaginal</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delivery</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permissible</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if</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viral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count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low</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spc="-20" dirty="0">
                <a:latin typeface="Calibri" panose="020F0502020204030204" pitchFamily="34" charset="0"/>
                <a:cs typeface="Calibri" panose="020F0502020204030204" pitchFamily="34" charset="0"/>
              </a:rPr>
              <a:t>Avoid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prolonged</a:t>
            </a:r>
            <a:r>
              <a:rPr sz="2400" spc="-9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ruptured</a:t>
            </a:r>
            <a:r>
              <a:rPr sz="2400" spc="-7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membranes</a:t>
            </a:r>
            <a:endParaRPr sz="2400" dirty="0">
              <a:latin typeface="Calibri" panose="020F0502020204030204" pitchFamily="34" charset="0"/>
              <a:cs typeface="Calibri" panose="020F0502020204030204" pitchFamily="34" charset="0"/>
            </a:endParaRPr>
          </a:p>
          <a:p>
            <a:pPr marL="287020" indent="-274320">
              <a:lnSpc>
                <a:spcPts val="2280"/>
              </a:lnSpc>
              <a:spcBef>
                <a:spcPts val="24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High</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viral</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load,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cesarean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section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avoiding</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breast</a:t>
            </a:r>
            <a:r>
              <a:rPr sz="2400" spc="-6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feeding</a:t>
            </a:r>
            <a:endParaRPr sz="2400" dirty="0">
              <a:latin typeface="Calibri" panose="020F0502020204030204" pitchFamily="34" charset="0"/>
              <a:cs typeface="Calibri" panose="020F0502020204030204" pitchFamily="34" charset="0"/>
            </a:endParaRPr>
          </a:p>
          <a:p>
            <a:pPr marL="287020">
              <a:lnSpc>
                <a:spcPts val="2280"/>
              </a:lnSpc>
            </a:pPr>
            <a:r>
              <a:rPr sz="2400" dirty="0">
                <a:latin typeface="Calibri" panose="020F0502020204030204" pitchFamily="34" charset="0"/>
                <a:cs typeface="Calibri" panose="020F0502020204030204" pitchFamily="34" charset="0"/>
              </a:rPr>
              <a:t>reduces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risk</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neonatal</a:t>
            </a:r>
            <a:r>
              <a:rPr sz="2400" spc="-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infection</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Neonate</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started</a:t>
            </a:r>
            <a:r>
              <a:rPr sz="2400" spc="-114" dirty="0">
                <a:latin typeface="Calibri" panose="020F0502020204030204" pitchFamily="34" charset="0"/>
                <a:cs typeface="Calibri" panose="020F0502020204030204" pitchFamily="34" charset="0"/>
              </a:rPr>
              <a:t> </a:t>
            </a:r>
            <a:r>
              <a:rPr sz="2400" spc="-30" dirty="0">
                <a:latin typeface="Calibri" panose="020F0502020204030204" pitchFamily="34" charset="0"/>
                <a:cs typeface="Calibri" panose="020F0502020204030204" pitchFamily="34" charset="0"/>
              </a:rPr>
              <a:t>ART</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,soon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after</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birth(</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6hrs)</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3396615">
              <a:lnSpc>
                <a:spcPct val="100000"/>
              </a:lnSpc>
              <a:spcBef>
                <a:spcPts val="95"/>
              </a:spcBef>
            </a:pPr>
            <a:r>
              <a:rPr spc="-25" dirty="0"/>
              <a:t>HIV</a:t>
            </a:r>
          </a:p>
        </p:txBody>
      </p:sp>
      <p:sp>
        <p:nvSpPr>
          <p:cNvPr id="4" name="TextBox 3">
            <a:extLst>
              <a:ext uri="{FF2B5EF4-FFF2-40B4-BE49-F238E27FC236}">
                <a16:creationId xmlns:a16="http://schemas.microsoft.com/office/drawing/2014/main" id="{27A12C35-C57D-C894-9596-FF2B0A8C6AD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70687" y="530351"/>
            <a:ext cx="1920239" cy="929640"/>
            <a:chOff x="170687" y="530351"/>
            <a:chExt cx="1920239" cy="929640"/>
          </a:xfrm>
        </p:grpSpPr>
        <p:sp>
          <p:nvSpPr>
            <p:cNvPr id="3" name="object 3"/>
            <p:cNvSpPr/>
            <p:nvPr/>
          </p:nvSpPr>
          <p:spPr>
            <a:xfrm>
              <a:off x="178307" y="537971"/>
              <a:ext cx="1905000" cy="914400"/>
            </a:xfrm>
            <a:custGeom>
              <a:avLst/>
              <a:gdLst/>
              <a:ahLst/>
              <a:cxnLst/>
              <a:rect l="l" t="t" r="r" b="b"/>
              <a:pathLst>
                <a:path w="1905000" h="914400">
                  <a:moveTo>
                    <a:pt x="1752600" y="0"/>
                  </a:moveTo>
                  <a:lnTo>
                    <a:pt x="152400" y="0"/>
                  </a:lnTo>
                  <a:lnTo>
                    <a:pt x="104231" y="7766"/>
                  </a:lnTo>
                  <a:lnTo>
                    <a:pt x="62396" y="29394"/>
                  </a:lnTo>
                  <a:lnTo>
                    <a:pt x="29405" y="62380"/>
                  </a:lnTo>
                  <a:lnTo>
                    <a:pt x="7769" y="104217"/>
                  </a:lnTo>
                  <a:lnTo>
                    <a:pt x="0" y="152400"/>
                  </a:lnTo>
                  <a:lnTo>
                    <a:pt x="0" y="762000"/>
                  </a:lnTo>
                  <a:lnTo>
                    <a:pt x="7769" y="810182"/>
                  </a:lnTo>
                  <a:lnTo>
                    <a:pt x="29405" y="852019"/>
                  </a:lnTo>
                  <a:lnTo>
                    <a:pt x="62396" y="885005"/>
                  </a:lnTo>
                  <a:lnTo>
                    <a:pt x="104231" y="906633"/>
                  </a:lnTo>
                  <a:lnTo>
                    <a:pt x="152400" y="914400"/>
                  </a:lnTo>
                  <a:lnTo>
                    <a:pt x="1752600" y="914400"/>
                  </a:lnTo>
                  <a:lnTo>
                    <a:pt x="1800782" y="906633"/>
                  </a:lnTo>
                  <a:lnTo>
                    <a:pt x="1842619" y="885005"/>
                  </a:lnTo>
                  <a:lnTo>
                    <a:pt x="1875605" y="852019"/>
                  </a:lnTo>
                  <a:lnTo>
                    <a:pt x="1897233" y="810182"/>
                  </a:lnTo>
                  <a:lnTo>
                    <a:pt x="1905000" y="762000"/>
                  </a:lnTo>
                  <a:lnTo>
                    <a:pt x="1905000" y="152400"/>
                  </a:lnTo>
                  <a:lnTo>
                    <a:pt x="1897233" y="104217"/>
                  </a:lnTo>
                  <a:lnTo>
                    <a:pt x="1875605" y="62380"/>
                  </a:lnTo>
                  <a:lnTo>
                    <a:pt x="1842619" y="29394"/>
                  </a:lnTo>
                  <a:lnTo>
                    <a:pt x="1800782" y="7766"/>
                  </a:lnTo>
                  <a:lnTo>
                    <a:pt x="1752600" y="0"/>
                  </a:lnTo>
                  <a:close/>
                </a:path>
              </a:pathLst>
            </a:custGeom>
            <a:solidFill>
              <a:srgbClr val="A4D028"/>
            </a:solidFill>
          </p:spPr>
          <p:txBody>
            <a:bodyPr wrap="square" lIns="0" tIns="0" rIns="0" bIns="0" rtlCol="0"/>
            <a:lstStyle/>
            <a:p>
              <a:endParaRPr/>
            </a:p>
          </p:txBody>
        </p:sp>
        <p:sp>
          <p:nvSpPr>
            <p:cNvPr id="4" name="object 4"/>
            <p:cNvSpPr/>
            <p:nvPr/>
          </p:nvSpPr>
          <p:spPr>
            <a:xfrm>
              <a:off x="178307" y="537971"/>
              <a:ext cx="1905000" cy="914400"/>
            </a:xfrm>
            <a:custGeom>
              <a:avLst/>
              <a:gdLst/>
              <a:ahLst/>
              <a:cxnLst/>
              <a:rect l="l" t="t" r="r" b="b"/>
              <a:pathLst>
                <a:path w="1905000" h="914400">
                  <a:moveTo>
                    <a:pt x="0" y="152400"/>
                  </a:moveTo>
                  <a:lnTo>
                    <a:pt x="7769" y="104217"/>
                  </a:lnTo>
                  <a:lnTo>
                    <a:pt x="29405" y="62380"/>
                  </a:lnTo>
                  <a:lnTo>
                    <a:pt x="62396" y="29394"/>
                  </a:lnTo>
                  <a:lnTo>
                    <a:pt x="104231" y="7766"/>
                  </a:lnTo>
                  <a:lnTo>
                    <a:pt x="152400" y="0"/>
                  </a:lnTo>
                  <a:lnTo>
                    <a:pt x="1752600" y="0"/>
                  </a:lnTo>
                  <a:lnTo>
                    <a:pt x="1800782" y="7766"/>
                  </a:lnTo>
                  <a:lnTo>
                    <a:pt x="1842619" y="29394"/>
                  </a:lnTo>
                  <a:lnTo>
                    <a:pt x="1875605" y="62380"/>
                  </a:lnTo>
                  <a:lnTo>
                    <a:pt x="1897233" y="104217"/>
                  </a:lnTo>
                  <a:lnTo>
                    <a:pt x="1905000" y="152400"/>
                  </a:lnTo>
                  <a:lnTo>
                    <a:pt x="1905000" y="762000"/>
                  </a:lnTo>
                  <a:lnTo>
                    <a:pt x="1897233" y="810182"/>
                  </a:lnTo>
                  <a:lnTo>
                    <a:pt x="1875605" y="852019"/>
                  </a:lnTo>
                  <a:lnTo>
                    <a:pt x="1842619" y="885005"/>
                  </a:lnTo>
                  <a:lnTo>
                    <a:pt x="1800782" y="906633"/>
                  </a:lnTo>
                  <a:lnTo>
                    <a:pt x="1752600" y="914400"/>
                  </a:lnTo>
                  <a:lnTo>
                    <a:pt x="152400" y="914400"/>
                  </a:lnTo>
                  <a:lnTo>
                    <a:pt x="104231" y="906633"/>
                  </a:lnTo>
                  <a:lnTo>
                    <a:pt x="62396" y="885005"/>
                  </a:lnTo>
                  <a:lnTo>
                    <a:pt x="29405" y="852019"/>
                  </a:lnTo>
                  <a:lnTo>
                    <a:pt x="7769" y="810182"/>
                  </a:lnTo>
                  <a:lnTo>
                    <a:pt x="0" y="762000"/>
                  </a:lnTo>
                  <a:lnTo>
                    <a:pt x="0" y="152400"/>
                  </a:lnTo>
                  <a:close/>
                </a:path>
              </a:pathLst>
            </a:custGeom>
            <a:ln w="15240">
              <a:solidFill>
                <a:srgbClr val="536B12"/>
              </a:solidFill>
            </a:ln>
          </p:spPr>
          <p:txBody>
            <a:bodyPr wrap="square" lIns="0" tIns="0" rIns="0" bIns="0" rtlCol="0"/>
            <a:lstStyle/>
            <a:p>
              <a:endParaRPr/>
            </a:p>
          </p:txBody>
        </p:sp>
      </p:grpSp>
      <p:sp>
        <p:nvSpPr>
          <p:cNvPr id="5" name="object 5"/>
          <p:cNvSpPr txBox="1"/>
          <p:nvPr/>
        </p:nvSpPr>
        <p:spPr>
          <a:xfrm>
            <a:off x="579221" y="690498"/>
            <a:ext cx="1096645" cy="574040"/>
          </a:xfrm>
          <a:prstGeom prst="rect">
            <a:avLst/>
          </a:prstGeom>
        </p:spPr>
        <p:txBody>
          <a:bodyPr vert="horz" wrap="square" lIns="0" tIns="12700" rIns="0" bIns="0" rtlCol="0">
            <a:spAutoFit/>
          </a:bodyPr>
          <a:lstStyle/>
          <a:p>
            <a:pPr marL="12700" marR="5080" indent="176530">
              <a:lnSpc>
                <a:spcPct val="100000"/>
              </a:lnSpc>
              <a:spcBef>
                <a:spcPts val="100"/>
              </a:spcBef>
            </a:pPr>
            <a:r>
              <a:rPr sz="1800" spc="-10" dirty="0">
                <a:solidFill>
                  <a:srgbClr val="FFFFFF"/>
                </a:solidFill>
                <a:latin typeface="Candara"/>
                <a:cs typeface="Candara"/>
              </a:rPr>
              <a:t>Vertical integration</a:t>
            </a:r>
            <a:endParaRPr sz="1800">
              <a:latin typeface="Candara"/>
              <a:cs typeface="Candara"/>
            </a:endParaRPr>
          </a:p>
        </p:txBody>
      </p:sp>
      <p:pic>
        <p:nvPicPr>
          <p:cNvPr id="6" name="object 6"/>
          <p:cNvPicPr/>
          <p:nvPr/>
        </p:nvPicPr>
        <p:blipFill>
          <a:blip r:embed="rId2" cstate="print"/>
          <a:stretch>
            <a:fillRect/>
          </a:stretch>
        </p:blipFill>
        <p:spPr>
          <a:xfrm>
            <a:off x="7467600" y="704087"/>
            <a:ext cx="1481327" cy="1420368"/>
          </a:xfrm>
          <a:prstGeom prst="rect">
            <a:avLst/>
          </a:prstGeom>
        </p:spPr>
      </p:pic>
      <p:grpSp>
        <p:nvGrpSpPr>
          <p:cNvPr id="7" name="object 7"/>
          <p:cNvGrpSpPr/>
          <p:nvPr/>
        </p:nvGrpSpPr>
        <p:grpSpPr>
          <a:xfrm>
            <a:off x="2737104" y="697991"/>
            <a:ext cx="3749040" cy="1435735"/>
            <a:chOff x="2737104" y="697991"/>
            <a:chExt cx="3749040" cy="1435735"/>
          </a:xfrm>
        </p:grpSpPr>
        <p:sp>
          <p:nvSpPr>
            <p:cNvPr id="8" name="object 8"/>
            <p:cNvSpPr/>
            <p:nvPr/>
          </p:nvSpPr>
          <p:spPr>
            <a:xfrm>
              <a:off x="2744724" y="705611"/>
              <a:ext cx="3733800" cy="1420495"/>
            </a:xfrm>
            <a:custGeom>
              <a:avLst/>
              <a:gdLst/>
              <a:ahLst/>
              <a:cxnLst/>
              <a:rect l="l" t="t" r="r" b="b"/>
              <a:pathLst>
                <a:path w="3733800" h="1420495">
                  <a:moveTo>
                    <a:pt x="1866900" y="0"/>
                  </a:moveTo>
                  <a:lnTo>
                    <a:pt x="1799937" y="448"/>
                  </a:lnTo>
                  <a:lnTo>
                    <a:pt x="1733567" y="1783"/>
                  </a:lnTo>
                  <a:lnTo>
                    <a:pt x="1667830" y="3990"/>
                  </a:lnTo>
                  <a:lnTo>
                    <a:pt x="1602765" y="7053"/>
                  </a:lnTo>
                  <a:lnTo>
                    <a:pt x="1538413" y="10958"/>
                  </a:lnTo>
                  <a:lnTo>
                    <a:pt x="1474811" y="15689"/>
                  </a:lnTo>
                  <a:lnTo>
                    <a:pt x="1412000" y="21232"/>
                  </a:lnTo>
                  <a:lnTo>
                    <a:pt x="1350020" y="27572"/>
                  </a:lnTo>
                  <a:lnTo>
                    <a:pt x="1288909" y="34693"/>
                  </a:lnTo>
                  <a:lnTo>
                    <a:pt x="1228707" y="42581"/>
                  </a:lnTo>
                  <a:lnTo>
                    <a:pt x="1169454" y="51219"/>
                  </a:lnTo>
                  <a:lnTo>
                    <a:pt x="1111189" y="60595"/>
                  </a:lnTo>
                  <a:lnTo>
                    <a:pt x="1053952" y="70691"/>
                  </a:lnTo>
                  <a:lnTo>
                    <a:pt x="997781" y="81494"/>
                  </a:lnTo>
                  <a:lnTo>
                    <a:pt x="942718" y="92989"/>
                  </a:lnTo>
                  <a:lnTo>
                    <a:pt x="888800" y="105159"/>
                  </a:lnTo>
                  <a:lnTo>
                    <a:pt x="836068" y="117991"/>
                  </a:lnTo>
                  <a:lnTo>
                    <a:pt x="784561" y="131469"/>
                  </a:lnTo>
                  <a:lnTo>
                    <a:pt x="734318" y="145578"/>
                  </a:lnTo>
                  <a:lnTo>
                    <a:pt x="685380" y="160303"/>
                  </a:lnTo>
                  <a:lnTo>
                    <a:pt x="637784" y="175630"/>
                  </a:lnTo>
                  <a:lnTo>
                    <a:pt x="591572" y="191542"/>
                  </a:lnTo>
                  <a:lnTo>
                    <a:pt x="546782" y="208026"/>
                  </a:lnTo>
                  <a:lnTo>
                    <a:pt x="503454" y="225065"/>
                  </a:lnTo>
                  <a:lnTo>
                    <a:pt x="461627" y="242645"/>
                  </a:lnTo>
                  <a:lnTo>
                    <a:pt x="421342" y="260752"/>
                  </a:lnTo>
                  <a:lnTo>
                    <a:pt x="382636" y="279369"/>
                  </a:lnTo>
                  <a:lnTo>
                    <a:pt x="345550" y="298483"/>
                  </a:lnTo>
                  <a:lnTo>
                    <a:pt x="310124" y="318077"/>
                  </a:lnTo>
                  <a:lnTo>
                    <a:pt x="276396" y="338137"/>
                  </a:lnTo>
                  <a:lnTo>
                    <a:pt x="214195" y="379594"/>
                  </a:lnTo>
                  <a:lnTo>
                    <a:pt x="159263" y="422734"/>
                  </a:lnTo>
                  <a:lnTo>
                    <a:pt x="111915" y="467437"/>
                  </a:lnTo>
                  <a:lnTo>
                    <a:pt x="72468" y="513582"/>
                  </a:lnTo>
                  <a:lnTo>
                    <a:pt x="41237" y="561050"/>
                  </a:lnTo>
                  <a:lnTo>
                    <a:pt x="18538" y="609719"/>
                  </a:lnTo>
                  <a:lnTo>
                    <a:pt x="4687" y="659471"/>
                  </a:lnTo>
                  <a:lnTo>
                    <a:pt x="0" y="710184"/>
                  </a:lnTo>
                  <a:lnTo>
                    <a:pt x="1178" y="735653"/>
                  </a:lnTo>
                  <a:lnTo>
                    <a:pt x="10486" y="785900"/>
                  </a:lnTo>
                  <a:lnTo>
                    <a:pt x="28801" y="835125"/>
                  </a:lnTo>
                  <a:lnTo>
                    <a:pt x="55805" y="883209"/>
                  </a:lnTo>
                  <a:lnTo>
                    <a:pt x="91184" y="930030"/>
                  </a:lnTo>
                  <a:lnTo>
                    <a:pt x="134621" y="975469"/>
                  </a:lnTo>
                  <a:lnTo>
                    <a:pt x="185801" y="1019406"/>
                  </a:lnTo>
                  <a:lnTo>
                    <a:pt x="244407" y="1061720"/>
                  </a:lnTo>
                  <a:lnTo>
                    <a:pt x="310124" y="1102290"/>
                  </a:lnTo>
                  <a:lnTo>
                    <a:pt x="345550" y="1121884"/>
                  </a:lnTo>
                  <a:lnTo>
                    <a:pt x="382636" y="1140998"/>
                  </a:lnTo>
                  <a:lnTo>
                    <a:pt x="421342" y="1159615"/>
                  </a:lnTo>
                  <a:lnTo>
                    <a:pt x="461627" y="1177722"/>
                  </a:lnTo>
                  <a:lnTo>
                    <a:pt x="503454" y="1195302"/>
                  </a:lnTo>
                  <a:lnTo>
                    <a:pt x="546782" y="1212342"/>
                  </a:lnTo>
                  <a:lnTo>
                    <a:pt x="591572" y="1228825"/>
                  </a:lnTo>
                  <a:lnTo>
                    <a:pt x="637784" y="1244737"/>
                  </a:lnTo>
                  <a:lnTo>
                    <a:pt x="685380" y="1260064"/>
                  </a:lnTo>
                  <a:lnTo>
                    <a:pt x="734318" y="1274789"/>
                  </a:lnTo>
                  <a:lnTo>
                    <a:pt x="784561" y="1288898"/>
                  </a:lnTo>
                  <a:lnTo>
                    <a:pt x="836068" y="1302376"/>
                  </a:lnTo>
                  <a:lnTo>
                    <a:pt x="888800" y="1315208"/>
                  </a:lnTo>
                  <a:lnTo>
                    <a:pt x="942718" y="1327378"/>
                  </a:lnTo>
                  <a:lnTo>
                    <a:pt x="997781" y="1338873"/>
                  </a:lnTo>
                  <a:lnTo>
                    <a:pt x="1053952" y="1349676"/>
                  </a:lnTo>
                  <a:lnTo>
                    <a:pt x="1111189" y="1359772"/>
                  </a:lnTo>
                  <a:lnTo>
                    <a:pt x="1169454" y="1369148"/>
                  </a:lnTo>
                  <a:lnTo>
                    <a:pt x="1228707" y="1377786"/>
                  </a:lnTo>
                  <a:lnTo>
                    <a:pt x="1288909" y="1385674"/>
                  </a:lnTo>
                  <a:lnTo>
                    <a:pt x="1350020" y="1392795"/>
                  </a:lnTo>
                  <a:lnTo>
                    <a:pt x="1412000" y="1399135"/>
                  </a:lnTo>
                  <a:lnTo>
                    <a:pt x="1474811" y="1404678"/>
                  </a:lnTo>
                  <a:lnTo>
                    <a:pt x="1538413" y="1409409"/>
                  </a:lnTo>
                  <a:lnTo>
                    <a:pt x="1602765" y="1413314"/>
                  </a:lnTo>
                  <a:lnTo>
                    <a:pt x="1667830" y="1416377"/>
                  </a:lnTo>
                  <a:lnTo>
                    <a:pt x="1733567" y="1418584"/>
                  </a:lnTo>
                  <a:lnTo>
                    <a:pt x="1799937" y="1419919"/>
                  </a:lnTo>
                  <a:lnTo>
                    <a:pt x="1866900" y="1420367"/>
                  </a:lnTo>
                  <a:lnTo>
                    <a:pt x="1933862" y="1419919"/>
                  </a:lnTo>
                  <a:lnTo>
                    <a:pt x="2000232" y="1418584"/>
                  </a:lnTo>
                  <a:lnTo>
                    <a:pt x="2065969" y="1416377"/>
                  </a:lnTo>
                  <a:lnTo>
                    <a:pt x="2131034" y="1413314"/>
                  </a:lnTo>
                  <a:lnTo>
                    <a:pt x="2195386" y="1409409"/>
                  </a:lnTo>
                  <a:lnTo>
                    <a:pt x="2258988" y="1404678"/>
                  </a:lnTo>
                  <a:lnTo>
                    <a:pt x="2321799" y="1399135"/>
                  </a:lnTo>
                  <a:lnTo>
                    <a:pt x="2383779" y="1392795"/>
                  </a:lnTo>
                  <a:lnTo>
                    <a:pt x="2444890" y="1385674"/>
                  </a:lnTo>
                  <a:lnTo>
                    <a:pt x="2505092" y="1377786"/>
                  </a:lnTo>
                  <a:lnTo>
                    <a:pt x="2564345" y="1369148"/>
                  </a:lnTo>
                  <a:lnTo>
                    <a:pt x="2622610" y="1359772"/>
                  </a:lnTo>
                  <a:lnTo>
                    <a:pt x="2679847" y="1349676"/>
                  </a:lnTo>
                  <a:lnTo>
                    <a:pt x="2736018" y="1338873"/>
                  </a:lnTo>
                  <a:lnTo>
                    <a:pt x="2791081" y="1327378"/>
                  </a:lnTo>
                  <a:lnTo>
                    <a:pt x="2844999" y="1315208"/>
                  </a:lnTo>
                  <a:lnTo>
                    <a:pt x="2897731" y="1302376"/>
                  </a:lnTo>
                  <a:lnTo>
                    <a:pt x="2949238" y="1288898"/>
                  </a:lnTo>
                  <a:lnTo>
                    <a:pt x="2999481" y="1274789"/>
                  </a:lnTo>
                  <a:lnTo>
                    <a:pt x="3048419" y="1260064"/>
                  </a:lnTo>
                  <a:lnTo>
                    <a:pt x="3096015" y="1244737"/>
                  </a:lnTo>
                  <a:lnTo>
                    <a:pt x="3142227" y="1228825"/>
                  </a:lnTo>
                  <a:lnTo>
                    <a:pt x="3187017" y="1212341"/>
                  </a:lnTo>
                  <a:lnTo>
                    <a:pt x="3230345" y="1195302"/>
                  </a:lnTo>
                  <a:lnTo>
                    <a:pt x="3272172" y="1177722"/>
                  </a:lnTo>
                  <a:lnTo>
                    <a:pt x="3312457" y="1159615"/>
                  </a:lnTo>
                  <a:lnTo>
                    <a:pt x="3351163" y="1140998"/>
                  </a:lnTo>
                  <a:lnTo>
                    <a:pt x="3388249" y="1121884"/>
                  </a:lnTo>
                  <a:lnTo>
                    <a:pt x="3423675" y="1102290"/>
                  </a:lnTo>
                  <a:lnTo>
                    <a:pt x="3457403" y="1082230"/>
                  </a:lnTo>
                  <a:lnTo>
                    <a:pt x="3519604" y="1040773"/>
                  </a:lnTo>
                  <a:lnTo>
                    <a:pt x="3574536" y="997633"/>
                  </a:lnTo>
                  <a:lnTo>
                    <a:pt x="3621884" y="952930"/>
                  </a:lnTo>
                  <a:lnTo>
                    <a:pt x="3661331" y="906785"/>
                  </a:lnTo>
                  <a:lnTo>
                    <a:pt x="3692562" y="859317"/>
                  </a:lnTo>
                  <a:lnTo>
                    <a:pt x="3715261" y="810648"/>
                  </a:lnTo>
                  <a:lnTo>
                    <a:pt x="3729112" y="760896"/>
                  </a:lnTo>
                  <a:lnTo>
                    <a:pt x="3733800" y="710184"/>
                  </a:lnTo>
                  <a:lnTo>
                    <a:pt x="3732621" y="684714"/>
                  </a:lnTo>
                  <a:lnTo>
                    <a:pt x="3723313" y="634467"/>
                  </a:lnTo>
                  <a:lnTo>
                    <a:pt x="3704998" y="585242"/>
                  </a:lnTo>
                  <a:lnTo>
                    <a:pt x="3677994" y="537158"/>
                  </a:lnTo>
                  <a:lnTo>
                    <a:pt x="3642615" y="490337"/>
                  </a:lnTo>
                  <a:lnTo>
                    <a:pt x="3599178" y="444898"/>
                  </a:lnTo>
                  <a:lnTo>
                    <a:pt x="3547998" y="400961"/>
                  </a:lnTo>
                  <a:lnTo>
                    <a:pt x="3489392" y="358647"/>
                  </a:lnTo>
                  <a:lnTo>
                    <a:pt x="3423675" y="318077"/>
                  </a:lnTo>
                  <a:lnTo>
                    <a:pt x="3388249" y="298483"/>
                  </a:lnTo>
                  <a:lnTo>
                    <a:pt x="3351163" y="279369"/>
                  </a:lnTo>
                  <a:lnTo>
                    <a:pt x="3312457" y="260752"/>
                  </a:lnTo>
                  <a:lnTo>
                    <a:pt x="3272172" y="242645"/>
                  </a:lnTo>
                  <a:lnTo>
                    <a:pt x="3230345" y="225065"/>
                  </a:lnTo>
                  <a:lnTo>
                    <a:pt x="3187017" y="208025"/>
                  </a:lnTo>
                  <a:lnTo>
                    <a:pt x="3142227" y="191542"/>
                  </a:lnTo>
                  <a:lnTo>
                    <a:pt x="3096015" y="175630"/>
                  </a:lnTo>
                  <a:lnTo>
                    <a:pt x="3048419" y="160303"/>
                  </a:lnTo>
                  <a:lnTo>
                    <a:pt x="2999481" y="145578"/>
                  </a:lnTo>
                  <a:lnTo>
                    <a:pt x="2949238" y="131469"/>
                  </a:lnTo>
                  <a:lnTo>
                    <a:pt x="2897731" y="117991"/>
                  </a:lnTo>
                  <a:lnTo>
                    <a:pt x="2844999" y="105159"/>
                  </a:lnTo>
                  <a:lnTo>
                    <a:pt x="2791081" y="92989"/>
                  </a:lnTo>
                  <a:lnTo>
                    <a:pt x="2736018" y="81494"/>
                  </a:lnTo>
                  <a:lnTo>
                    <a:pt x="2679847" y="70691"/>
                  </a:lnTo>
                  <a:lnTo>
                    <a:pt x="2622610" y="60595"/>
                  </a:lnTo>
                  <a:lnTo>
                    <a:pt x="2564345" y="51219"/>
                  </a:lnTo>
                  <a:lnTo>
                    <a:pt x="2505092" y="42581"/>
                  </a:lnTo>
                  <a:lnTo>
                    <a:pt x="2444890" y="34693"/>
                  </a:lnTo>
                  <a:lnTo>
                    <a:pt x="2383779" y="27572"/>
                  </a:lnTo>
                  <a:lnTo>
                    <a:pt x="2321799" y="21232"/>
                  </a:lnTo>
                  <a:lnTo>
                    <a:pt x="2258988" y="15689"/>
                  </a:lnTo>
                  <a:lnTo>
                    <a:pt x="2195386" y="10958"/>
                  </a:lnTo>
                  <a:lnTo>
                    <a:pt x="2131034" y="7053"/>
                  </a:lnTo>
                  <a:lnTo>
                    <a:pt x="2065969" y="3990"/>
                  </a:lnTo>
                  <a:lnTo>
                    <a:pt x="2000232" y="1783"/>
                  </a:lnTo>
                  <a:lnTo>
                    <a:pt x="1933862" y="448"/>
                  </a:lnTo>
                  <a:lnTo>
                    <a:pt x="1866900" y="0"/>
                  </a:lnTo>
                  <a:close/>
                </a:path>
              </a:pathLst>
            </a:custGeom>
            <a:solidFill>
              <a:srgbClr val="A4D028"/>
            </a:solidFill>
          </p:spPr>
          <p:txBody>
            <a:bodyPr wrap="square" lIns="0" tIns="0" rIns="0" bIns="0" rtlCol="0"/>
            <a:lstStyle/>
            <a:p>
              <a:endParaRPr/>
            </a:p>
          </p:txBody>
        </p:sp>
        <p:sp>
          <p:nvSpPr>
            <p:cNvPr id="9" name="object 9"/>
            <p:cNvSpPr/>
            <p:nvPr/>
          </p:nvSpPr>
          <p:spPr>
            <a:xfrm>
              <a:off x="2744724" y="705611"/>
              <a:ext cx="3733800" cy="1420495"/>
            </a:xfrm>
            <a:custGeom>
              <a:avLst/>
              <a:gdLst/>
              <a:ahLst/>
              <a:cxnLst/>
              <a:rect l="l" t="t" r="r" b="b"/>
              <a:pathLst>
                <a:path w="3733800" h="1420495">
                  <a:moveTo>
                    <a:pt x="0" y="710184"/>
                  </a:moveTo>
                  <a:lnTo>
                    <a:pt x="4687" y="659471"/>
                  </a:lnTo>
                  <a:lnTo>
                    <a:pt x="18538" y="609719"/>
                  </a:lnTo>
                  <a:lnTo>
                    <a:pt x="41237" y="561050"/>
                  </a:lnTo>
                  <a:lnTo>
                    <a:pt x="72468" y="513582"/>
                  </a:lnTo>
                  <a:lnTo>
                    <a:pt x="111915" y="467437"/>
                  </a:lnTo>
                  <a:lnTo>
                    <a:pt x="159263" y="422734"/>
                  </a:lnTo>
                  <a:lnTo>
                    <a:pt x="214195" y="379594"/>
                  </a:lnTo>
                  <a:lnTo>
                    <a:pt x="276396" y="338137"/>
                  </a:lnTo>
                  <a:lnTo>
                    <a:pt x="310124" y="318077"/>
                  </a:lnTo>
                  <a:lnTo>
                    <a:pt x="345550" y="298483"/>
                  </a:lnTo>
                  <a:lnTo>
                    <a:pt x="382636" y="279369"/>
                  </a:lnTo>
                  <a:lnTo>
                    <a:pt x="421342" y="260752"/>
                  </a:lnTo>
                  <a:lnTo>
                    <a:pt x="461627" y="242645"/>
                  </a:lnTo>
                  <a:lnTo>
                    <a:pt x="503454" y="225065"/>
                  </a:lnTo>
                  <a:lnTo>
                    <a:pt x="546782" y="208026"/>
                  </a:lnTo>
                  <a:lnTo>
                    <a:pt x="591572" y="191542"/>
                  </a:lnTo>
                  <a:lnTo>
                    <a:pt x="637784" y="175630"/>
                  </a:lnTo>
                  <a:lnTo>
                    <a:pt x="685380" y="160303"/>
                  </a:lnTo>
                  <a:lnTo>
                    <a:pt x="734318" y="145578"/>
                  </a:lnTo>
                  <a:lnTo>
                    <a:pt x="784561" y="131469"/>
                  </a:lnTo>
                  <a:lnTo>
                    <a:pt x="836068" y="117991"/>
                  </a:lnTo>
                  <a:lnTo>
                    <a:pt x="888800" y="105159"/>
                  </a:lnTo>
                  <a:lnTo>
                    <a:pt x="942718" y="92989"/>
                  </a:lnTo>
                  <a:lnTo>
                    <a:pt x="997781" y="81494"/>
                  </a:lnTo>
                  <a:lnTo>
                    <a:pt x="1053952" y="70691"/>
                  </a:lnTo>
                  <a:lnTo>
                    <a:pt x="1111189" y="60595"/>
                  </a:lnTo>
                  <a:lnTo>
                    <a:pt x="1169454" y="51219"/>
                  </a:lnTo>
                  <a:lnTo>
                    <a:pt x="1228707" y="42581"/>
                  </a:lnTo>
                  <a:lnTo>
                    <a:pt x="1288909" y="34693"/>
                  </a:lnTo>
                  <a:lnTo>
                    <a:pt x="1350020" y="27572"/>
                  </a:lnTo>
                  <a:lnTo>
                    <a:pt x="1412000" y="21232"/>
                  </a:lnTo>
                  <a:lnTo>
                    <a:pt x="1474811" y="15689"/>
                  </a:lnTo>
                  <a:lnTo>
                    <a:pt x="1538413" y="10958"/>
                  </a:lnTo>
                  <a:lnTo>
                    <a:pt x="1602765" y="7053"/>
                  </a:lnTo>
                  <a:lnTo>
                    <a:pt x="1667830" y="3990"/>
                  </a:lnTo>
                  <a:lnTo>
                    <a:pt x="1733567" y="1783"/>
                  </a:lnTo>
                  <a:lnTo>
                    <a:pt x="1799937" y="448"/>
                  </a:lnTo>
                  <a:lnTo>
                    <a:pt x="1866900" y="0"/>
                  </a:lnTo>
                  <a:lnTo>
                    <a:pt x="1933862" y="448"/>
                  </a:lnTo>
                  <a:lnTo>
                    <a:pt x="2000232" y="1783"/>
                  </a:lnTo>
                  <a:lnTo>
                    <a:pt x="2065969" y="3990"/>
                  </a:lnTo>
                  <a:lnTo>
                    <a:pt x="2131034" y="7053"/>
                  </a:lnTo>
                  <a:lnTo>
                    <a:pt x="2195386" y="10958"/>
                  </a:lnTo>
                  <a:lnTo>
                    <a:pt x="2258988" y="15689"/>
                  </a:lnTo>
                  <a:lnTo>
                    <a:pt x="2321799" y="21232"/>
                  </a:lnTo>
                  <a:lnTo>
                    <a:pt x="2383779" y="27572"/>
                  </a:lnTo>
                  <a:lnTo>
                    <a:pt x="2444890" y="34693"/>
                  </a:lnTo>
                  <a:lnTo>
                    <a:pt x="2505092" y="42581"/>
                  </a:lnTo>
                  <a:lnTo>
                    <a:pt x="2564345" y="51219"/>
                  </a:lnTo>
                  <a:lnTo>
                    <a:pt x="2622610" y="60595"/>
                  </a:lnTo>
                  <a:lnTo>
                    <a:pt x="2679847" y="70691"/>
                  </a:lnTo>
                  <a:lnTo>
                    <a:pt x="2736018" y="81494"/>
                  </a:lnTo>
                  <a:lnTo>
                    <a:pt x="2791081" y="92989"/>
                  </a:lnTo>
                  <a:lnTo>
                    <a:pt x="2844999" y="105159"/>
                  </a:lnTo>
                  <a:lnTo>
                    <a:pt x="2897731" y="117991"/>
                  </a:lnTo>
                  <a:lnTo>
                    <a:pt x="2949238" y="131469"/>
                  </a:lnTo>
                  <a:lnTo>
                    <a:pt x="2999481" y="145578"/>
                  </a:lnTo>
                  <a:lnTo>
                    <a:pt x="3048419" y="160303"/>
                  </a:lnTo>
                  <a:lnTo>
                    <a:pt x="3096015" y="175630"/>
                  </a:lnTo>
                  <a:lnTo>
                    <a:pt x="3142227" y="191542"/>
                  </a:lnTo>
                  <a:lnTo>
                    <a:pt x="3187017" y="208025"/>
                  </a:lnTo>
                  <a:lnTo>
                    <a:pt x="3230345" y="225065"/>
                  </a:lnTo>
                  <a:lnTo>
                    <a:pt x="3272172" y="242645"/>
                  </a:lnTo>
                  <a:lnTo>
                    <a:pt x="3312457" y="260752"/>
                  </a:lnTo>
                  <a:lnTo>
                    <a:pt x="3351163" y="279369"/>
                  </a:lnTo>
                  <a:lnTo>
                    <a:pt x="3388249" y="298483"/>
                  </a:lnTo>
                  <a:lnTo>
                    <a:pt x="3423675" y="318077"/>
                  </a:lnTo>
                  <a:lnTo>
                    <a:pt x="3457403" y="338137"/>
                  </a:lnTo>
                  <a:lnTo>
                    <a:pt x="3519604" y="379594"/>
                  </a:lnTo>
                  <a:lnTo>
                    <a:pt x="3574536" y="422734"/>
                  </a:lnTo>
                  <a:lnTo>
                    <a:pt x="3621884" y="467437"/>
                  </a:lnTo>
                  <a:lnTo>
                    <a:pt x="3661331" y="513582"/>
                  </a:lnTo>
                  <a:lnTo>
                    <a:pt x="3692562" y="561050"/>
                  </a:lnTo>
                  <a:lnTo>
                    <a:pt x="3715261" y="609719"/>
                  </a:lnTo>
                  <a:lnTo>
                    <a:pt x="3729112" y="659471"/>
                  </a:lnTo>
                  <a:lnTo>
                    <a:pt x="3733800" y="710184"/>
                  </a:lnTo>
                  <a:lnTo>
                    <a:pt x="3732621" y="735653"/>
                  </a:lnTo>
                  <a:lnTo>
                    <a:pt x="3723313" y="785900"/>
                  </a:lnTo>
                  <a:lnTo>
                    <a:pt x="3704998" y="835125"/>
                  </a:lnTo>
                  <a:lnTo>
                    <a:pt x="3677994" y="883209"/>
                  </a:lnTo>
                  <a:lnTo>
                    <a:pt x="3642615" y="930030"/>
                  </a:lnTo>
                  <a:lnTo>
                    <a:pt x="3599178" y="975469"/>
                  </a:lnTo>
                  <a:lnTo>
                    <a:pt x="3547998" y="1019406"/>
                  </a:lnTo>
                  <a:lnTo>
                    <a:pt x="3489392" y="1061720"/>
                  </a:lnTo>
                  <a:lnTo>
                    <a:pt x="3423675" y="1102290"/>
                  </a:lnTo>
                  <a:lnTo>
                    <a:pt x="3388249" y="1121884"/>
                  </a:lnTo>
                  <a:lnTo>
                    <a:pt x="3351163" y="1140998"/>
                  </a:lnTo>
                  <a:lnTo>
                    <a:pt x="3312457" y="1159615"/>
                  </a:lnTo>
                  <a:lnTo>
                    <a:pt x="3272172" y="1177722"/>
                  </a:lnTo>
                  <a:lnTo>
                    <a:pt x="3230345" y="1195302"/>
                  </a:lnTo>
                  <a:lnTo>
                    <a:pt x="3187017" y="1212341"/>
                  </a:lnTo>
                  <a:lnTo>
                    <a:pt x="3142227" y="1228825"/>
                  </a:lnTo>
                  <a:lnTo>
                    <a:pt x="3096015" y="1244737"/>
                  </a:lnTo>
                  <a:lnTo>
                    <a:pt x="3048419" y="1260064"/>
                  </a:lnTo>
                  <a:lnTo>
                    <a:pt x="2999481" y="1274789"/>
                  </a:lnTo>
                  <a:lnTo>
                    <a:pt x="2949238" y="1288898"/>
                  </a:lnTo>
                  <a:lnTo>
                    <a:pt x="2897731" y="1302376"/>
                  </a:lnTo>
                  <a:lnTo>
                    <a:pt x="2844999" y="1315208"/>
                  </a:lnTo>
                  <a:lnTo>
                    <a:pt x="2791081" y="1327378"/>
                  </a:lnTo>
                  <a:lnTo>
                    <a:pt x="2736018" y="1338873"/>
                  </a:lnTo>
                  <a:lnTo>
                    <a:pt x="2679847" y="1349676"/>
                  </a:lnTo>
                  <a:lnTo>
                    <a:pt x="2622610" y="1359772"/>
                  </a:lnTo>
                  <a:lnTo>
                    <a:pt x="2564345" y="1369148"/>
                  </a:lnTo>
                  <a:lnTo>
                    <a:pt x="2505092" y="1377786"/>
                  </a:lnTo>
                  <a:lnTo>
                    <a:pt x="2444890" y="1385674"/>
                  </a:lnTo>
                  <a:lnTo>
                    <a:pt x="2383779" y="1392795"/>
                  </a:lnTo>
                  <a:lnTo>
                    <a:pt x="2321799" y="1399135"/>
                  </a:lnTo>
                  <a:lnTo>
                    <a:pt x="2258988" y="1404678"/>
                  </a:lnTo>
                  <a:lnTo>
                    <a:pt x="2195386" y="1409409"/>
                  </a:lnTo>
                  <a:lnTo>
                    <a:pt x="2131034" y="1413314"/>
                  </a:lnTo>
                  <a:lnTo>
                    <a:pt x="2065969" y="1416377"/>
                  </a:lnTo>
                  <a:lnTo>
                    <a:pt x="2000232" y="1418584"/>
                  </a:lnTo>
                  <a:lnTo>
                    <a:pt x="1933862" y="1419919"/>
                  </a:lnTo>
                  <a:lnTo>
                    <a:pt x="1866900" y="1420367"/>
                  </a:lnTo>
                  <a:lnTo>
                    <a:pt x="1799937" y="1419919"/>
                  </a:lnTo>
                  <a:lnTo>
                    <a:pt x="1733567" y="1418584"/>
                  </a:lnTo>
                  <a:lnTo>
                    <a:pt x="1667830" y="1416377"/>
                  </a:lnTo>
                  <a:lnTo>
                    <a:pt x="1602765" y="1413314"/>
                  </a:lnTo>
                  <a:lnTo>
                    <a:pt x="1538413" y="1409409"/>
                  </a:lnTo>
                  <a:lnTo>
                    <a:pt x="1474811" y="1404678"/>
                  </a:lnTo>
                  <a:lnTo>
                    <a:pt x="1412000" y="1399135"/>
                  </a:lnTo>
                  <a:lnTo>
                    <a:pt x="1350020" y="1392795"/>
                  </a:lnTo>
                  <a:lnTo>
                    <a:pt x="1288909" y="1385674"/>
                  </a:lnTo>
                  <a:lnTo>
                    <a:pt x="1228707" y="1377786"/>
                  </a:lnTo>
                  <a:lnTo>
                    <a:pt x="1169454" y="1369148"/>
                  </a:lnTo>
                  <a:lnTo>
                    <a:pt x="1111189" y="1359772"/>
                  </a:lnTo>
                  <a:lnTo>
                    <a:pt x="1053952" y="1349676"/>
                  </a:lnTo>
                  <a:lnTo>
                    <a:pt x="997781" y="1338873"/>
                  </a:lnTo>
                  <a:lnTo>
                    <a:pt x="942718" y="1327378"/>
                  </a:lnTo>
                  <a:lnTo>
                    <a:pt x="888800" y="1315208"/>
                  </a:lnTo>
                  <a:lnTo>
                    <a:pt x="836068" y="1302376"/>
                  </a:lnTo>
                  <a:lnTo>
                    <a:pt x="784561" y="1288898"/>
                  </a:lnTo>
                  <a:lnTo>
                    <a:pt x="734318" y="1274789"/>
                  </a:lnTo>
                  <a:lnTo>
                    <a:pt x="685380" y="1260064"/>
                  </a:lnTo>
                  <a:lnTo>
                    <a:pt x="637784" y="1244737"/>
                  </a:lnTo>
                  <a:lnTo>
                    <a:pt x="591572" y="1228825"/>
                  </a:lnTo>
                  <a:lnTo>
                    <a:pt x="546782" y="1212342"/>
                  </a:lnTo>
                  <a:lnTo>
                    <a:pt x="503454" y="1195302"/>
                  </a:lnTo>
                  <a:lnTo>
                    <a:pt x="461627" y="1177722"/>
                  </a:lnTo>
                  <a:lnTo>
                    <a:pt x="421342" y="1159615"/>
                  </a:lnTo>
                  <a:lnTo>
                    <a:pt x="382636" y="1140998"/>
                  </a:lnTo>
                  <a:lnTo>
                    <a:pt x="345550" y="1121884"/>
                  </a:lnTo>
                  <a:lnTo>
                    <a:pt x="310124" y="1102290"/>
                  </a:lnTo>
                  <a:lnTo>
                    <a:pt x="276396" y="1082230"/>
                  </a:lnTo>
                  <a:lnTo>
                    <a:pt x="214195" y="1040773"/>
                  </a:lnTo>
                  <a:lnTo>
                    <a:pt x="159263" y="997633"/>
                  </a:lnTo>
                  <a:lnTo>
                    <a:pt x="111915" y="952930"/>
                  </a:lnTo>
                  <a:lnTo>
                    <a:pt x="72468" y="906785"/>
                  </a:lnTo>
                  <a:lnTo>
                    <a:pt x="41237" y="859317"/>
                  </a:lnTo>
                  <a:lnTo>
                    <a:pt x="18538" y="810648"/>
                  </a:lnTo>
                  <a:lnTo>
                    <a:pt x="4687" y="760896"/>
                  </a:lnTo>
                  <a:lnTo>
                    <a:pt x="0" y="710184"/>
                  </a:lnTo>
                  <a:close/>
                </a:path>
              </a:pathLst>
            </a:custGeom>
            <a:ln w="15240">
              <a:solidFill>
                <a:srgbClr val="536B12"/>
              </a:solidFill>
            </a:ln>
          </p:spPr>
          <p:txBody>
            <a:bodyPr wrap="square" lIns="0" tIns="0" rIns="0" bIns="0" rtlCol="0"/>
            <a:lstStyle/>
            <a:p>
              <a:endParaRPr/>
            </a:p>
          </p:txBody>
        </p:sp>
      </p:grpSp>
      <p:sp>
        <p:nvSpPr>
          <p:cNvPr id="10" name="object 10"/>
          <p:cNvSpPr txBox="1">
            <a:spLocks noGrp="1"/>
          </p:cNvSpPr>
          <p:nvPr>
            <p:ph type="title"/>
          </p:nvPr>
        </p:nvSpPr>
        <p:spPr>
          <a:xfrm>
            <a:off x="3663441" y="1163523"/>
            <a:ext cx="1894839" cy="454025"/>
          </a:xfrm>
          <a:prstGeom prst="rect">
            <a:avLst/>
          </a:prstGeom>
        </p:spPr>
        <p:txBody>
          <a:bodyPr vert="horz" wrap="square" lIns="0" tIns="13970" rIns="0" bIns="0" rtlCol="0">
            <a:spAutoFit/>
          </a:bodyPr>
          <a:lstStyle/>
          <a:p>
            <a:pPr marL="12700">
              <a:lnSpc>
                <a:spcPct val="100000"/>
              </a:lnSpc>
              <a:spcBef>
                <a:spcPts val="110"/>
              </a:spcBef>
            </a:pPr>
            <a:r>
              <a:rPr sz="2800" b="1" spc="-10" dirty="0">
                <a:latin typeface="Candara"/>
                <a:cs typeface="Candara"/>
              </a:rPr>
              <a:t>Beneficence</a:t>
            </a:r>
            <a:endParaRPr sz="2800">
              <a:latin typeface="Candara"/>
              <a:cs typeface="Candara"/>
            </a:endParaRPr>
          </a:p>
        </p:txBody>
      </p:sp>
      <p:pic>
        <p:nvPicPr>
          <p:cNvPr id="11" name="object 11"/>
          <p:cNvPicPr/>
          <p:nvPr/>
        </p:nvPicPr>
        <p:blipFill>
          <a:blip r:embed="rId3" cstate="print"/>
          <a:stretch>
            <a:fillRect/>
          </a:stretch>
        </p:blipFill>
        <p:spPr>
          <a:xfrm>
            <a:off x="6431990" y="5328505"/>
            <a:ext cx="2707310" cy="1515273"/>
          </a:xfrm>
          <a:prstGeom prst="rect">
            <a:avLst/>
          </a:prstGeom>
        </p:spPr>
      </p:pic>
      <p:sp>
        <p:nvSpPr>
          <p:cNvPr id="12" name="object 12"/>
          <p:cNvSpPr txBox="1"/>
          <p:nvPr/>
        </p:nvSpPr>
        <p:spPr>
          <a:xfrm>
            <a:off x="7345806" y="5541975"/>
            <a:ext cx="1207135" cy="965835"/>
          </a:xfrm>
          <a:prstGeom prst="rect">
            <a:avLst/>
          </a:prstGeom>
        </p:spPr>
        <p:txBody>
          <a:bodyPr vert="horz" wrap="square" lIns="0" tIns="51435" rIns="0" bIns="0" rtlCol="0">
            <a:spAutoFit/>
          </a:bodyPr>
          <a:lstStyle/>
          <a:p>
            <a:pPr marL="219710" marR="212090" indent="-207645">
              <a:lnSpc>
                <a:spcPts val="2380"/>
              </a:lnSpc>
              <a:spcBef>
                <a:spcPts val="405"/>
              </a:spcBef>
              <a:buChar char="•"/>
              <a:tabLst>
                <a:tab pos="219710" algn="l"/>
                <a:tab pos="286385" algn="l"/>
              </a:tabLst>
            </a:pPr>
            <a:r>
              <a:rPr sz="2200" dirty="0">
                <a:solidFill>
                  <a:srgbClr val="30B6FC"/>
                </a:solidFill>
                <a:latin typeface="Arial MT"/>
                <a:cs typeface="Arial MT"/>
              </a:rPr>
              <a:t>	</a:t>
            </a:r>
            <a:r>
              <a:rPr sz="2200" b="1" spc="-20" dirty="0">
                <a:solidFill>
                  <a:srgbClr val="FFFFFF"/>
                </a:solidFill>
                <a:latin typeface="Candara"/>
                <a:cs typeface="Candara"/>
              </a:rPr>
              <a:t>TAKE HOME</a:t>
            </a:r>
            <a:endParaRPr sz="2200">
              <a:latin typeface="Candara"/>
              <a:cs typeface="Candara"/>
            </a:endParaRPr>
          </a:p>
          <a:p>
            <a:pPr marL="12700">
              <a:lnSpc>
                <a:spcPts val="2340"/>
              </a:lnSpc>
            </a:pPr>
            <a:r>
              <a:rPr sz="2200" b="1" spc="-10" dirty="0">
                <a:solidFill>
                  <a:srgbClr val="FFFFFF"/>
                </a:solidFill>
                <a:latin typeface="Candara"/>
                <a:cs typeface="Candara"/>
              </a:rPr>
              <a:t>MESSAGE</a:t>
            </a:r>
            <a:endParaRPr sz="2200">
              <a:latin typeface="Candara"/>
              <a:cs typeface="Candara"/>
            </a:endParaRPr>
          </a:p>
        </p:txBody>
      </p:sp>
      <p:sp>
        <p:nvSpPr>
          <p:cNvPr id="13" name="object 13"/>
          <p:cNvSpPr txBox="1"/>
          <p:nvPr/>
        </p:nvSpPr>
        <p:spPr>
          <a:xfrm>
            <a:off x="383540" y="2784728"/>
            <a:ext cx="8234680" cy="1946275"/>
          </a:xfrm>
          <a:prstGeom prst="rect">
            <a:avLst/>
          </a:prstGeom>
        </p:spPr>
        <p:txBody>
          <a:bodyPr vert="horz" wrap="square" lIns="0" tIns="12700" rIns="0" bIns="0" rtlCol="0">
            <a:spAutoFit/>
          </a:bodyPr>
          <a:lstStyle/>
          <a:p>
            <a:pPr marL="12700" marR="5080">
              <a:lnSpc>
                <a:spcPct val="100000"/>
              </a:lnSpc>
              <a:spcBef>
                <a:spcPts val="100"/>
              </a:spcBef>
            </a:pPr>
            <a:r>
              <a:rPr sz="1800" dirty="0">
                <a:latin typeface="Candara"/>
                <a:cs typeface="Candara"/>
              </a:rPr>
              <a:t>The</a:t>
            </a:r>
            <a:r>
              <a:rPr sz="1800" spc="-45" dirty="0">
                <a:latin typeface="Candara"/>
                <a:cs typeface="Candara"/>
              </a:rPr>
              <a:t> </a:t>
            </a:r>
            <a:r>
              <a:rPr sz="1800" dirty="0">
                <a:latin typeface="Candara"/>
                <a:cs typeface="Candara"/>
              </a:rPr>
              <a:t>principle</a:t>
            </a:r>
            <a:r>
              <a:rPr sz="1800" spc="-30" dirty="0">
                <a:latin typeface="Candara"/>
                <a:cs typeface="Candara"/>
              </a:rPr>
              <a:t> </a:t>
            </a:r>
            <a:r>
              <a:rPr sz="1800" dirty="0">
                <a:latin typeface="Candara"/>
                <a:cs typeface="Candara"/>
              </a:rPr>
              <a:t>of</a:t>
            </a:r>
            <a:r>
              <a:rPr sz="1800" spc="-30" dirty="0">
                <a:latin typeface="Candara"/>
                <a:cs typeface="Candara"/>
              </a:rPr>
              <a:t> </a:t>
            </a:r>
            <a:r>
              <a:rPr sz="1800" dirty="0">
                <a:latin typeface="Candara"/>
                <a:cs typeface="Candara"/>
              </a:rPr>
              <a:t>beneficence</a:t>
            </a:r>
            <a:r>
              <a:rPr sz="1800" spc="15" dirty="0">
                <a:latin typeface="Candara"/>
                <a:cs typeface="Candara"/>
              </a:rPr>
              <a:t> </a:t>
            </a:r>
            <a:r>
              <a:rPr sz="1800" dirty="0">
                <a:latin typeface="Candara"/>
                <a:cs typeface="Candara"/>
              </a:rPr>
              <a:t>is</a:t>
            </a:r>
            <a:r>
              <a:rPr sz="1800" spc="-25" dirty="0">
                <a:latin typeface="Candara"/>
                <a:cs typeface="Candara"/>
              </a:rPr>
              <a:t> </a:t>
            </a:r>
            <a:r>
              <a:rPr sz="1800" dirty="0">
                <a:latin typeface="Candara"/>
                <a:cs typeface="Candara"/>
              </a:rPr>
              <a:t>the</a:t>
            </a:r>
            <a:r>
              <a:rPr sz="1800" spc="-15" dirty="0">
                <a:latin typeface="Candara"/>
                <a:cs typeface="Candara"/>
              </a:rPr>
              <a:t> </a:t>
            </a:r>
            <a:r>
              <a:rPr sz="1800" dirty="0">
                <a:latin typeface="Candara"/>
                <a:cs typeface="Candara"/>
              </a:rPr>
              <a:t>obligation</a:t>
            </a:r>
            <a:r>
              <a:rPr sz="1800" spc="-10" dirty="0">
                <a:latin typeface="Candara"/>
                <a:cs typeface="Candara"/>
              </a:rPr>
              <a:t> </a:t>
            </a:r>
            <a:r>
              <a:rPr sz="1800" dirty="0">
                <a:latin typeface="Candara"/>
                <a:cs typeface="Candara"/>
              </a:rPr>
              <a:t>of</a:t>
            </a:r>
            <a:r>
              <a:rPr sz="1800" spc="-25" dirty="0">
                <a:latin typeface="Candara"/>
                <a:cs typeface="Candara"/>
              </a:rPr>
              <a:t> </a:t>
            </a:r>
            <a:r>
              <a:rPr sz="1800" dirty="0">
                <a:latin typeface="Candara"/>
                <a:cs typeface="Candara"/>
              </a:rPr>
              <a:t>physician</a:t>
            </a:r>
            <a:r>
              <a:rPr sz="1800" spc="-40" dirty="0">
                <a:latin typeface="Candara"/>
                <a:cs typeface="Candara"/>
              </a:rPr>
              <a:t> </a:t>
            </a:r>
            <a:r>
              <a:rPr sz="1800" dirty="0">
                <a:latin typeface="Candara"/>
                <a:cs typeface="Candara"/>
              </a:rPr>
              <a:t>to</a:t>
            </a:r>
            <a:r>
              <a:rPr sz="1800" spc="-10" dirty="0">
                <a:latin typeface="Candara"/>
                <a:cs typeface="Candara"/>
              </a:rPr>
              <a:t> </a:t>
            </a:r>
            <a:r>
              <a:rPr sz="1800" dirty="0">
                <a:latin typeface="Candara"/>
                <a:cs typeface="Candara"/>
              </a:rPr>
              <a:t>act</a:t>
            </a:r>
            <a:r>
              <a:rPr sz="1800" spc="-20" dirty="0">
                <a:latin typeface="Candara"/>
                <a:cs typeface="Candara"/>
              </a:rPr>
              <a:t> </a:t>
            </a:r>
            <a:r>
              <a:rPr sz="1800" dirty="0">
                <a:latin typeface="Candara"/>
                <a:cs typeface="Candara"/>
              </a:rPr>
              <a:t>for</a:t>
            </a:r>
            <a:r>
              <a:rPr sz="1800" spc="-5" dirty="0">
                <a:latin typeface="Candara"/>
                <a:cs typeface="Candara"/>
              </a:rPr>
              <a:t> </a:t>
            </a:r>
            <a:r>
              <a:rPr sz="1800" spc="-10" dirty="0">
                <a:latin typeface="Candara"/>
                <a:cs typeface="Candara"/>
              </a:rPr>
              <a:t>the</a:t>
            </a:r>
            <a:r>
              <a:rPr sz="1800" spc="-125" dirty="0">
                <a:latin typeface="Candara"/>
                <a:cs typeface="Candara"/>
              </a:rPr>
              <a:t> </a:t>
            </a:r>
            <a:r>
              <a:rPr sz="1800" b="1" dirty="0">
                <a:solidFill>
                  <a:srgbClr val="7B9C1E"/>
                </a:solidFill>
                <a:latin typeface="Candara"/>
                <a:cs typeface="Candara"/>
              </a:rPr>
              <a:t>benefit</a:t>
            </a:r>
            <a:r>
              <a:rPr sz="1800" b="1" spc="-5" dirty="0">
                <a:solidFill>
                  <a:srgbClr val="7B9C1E"/>
                </a:solidFill>
                <a:latin typeface="Candara"/>
                <a:cs typeface="Candara"/>
              </a:rPr>
              <a:t> </a:t>
            </a:r>
            <a:r>
              <a:rPr sz="1800" b="1" dirty="0">
                <a:solidFill>
                  <a:srgbClr val="7B9C1E"/>
                </a:solidFill>
                <a:latin typeface="Candara"/>
                <a:cs typeface="Candara"/>
              </a:rPr>
              <a:t>of</a:t>
            </a:r>
            <a:r>
              <a:rPr sz="1800" b="1" spc="-50" dirty="0">
                <a:solidFill>
                  <a:srgbClr val="7B9C1E"/>
                </a:solidFill>
                <a:latin typeface="Candara"/>
                <a:cs typeface="Candara"/>
              </a:rPr>
              <a:t> </a:t>
            </a:r>
            <a:r>
              <a:rPr sz="1800" b="1" spc="-25" dirty="0">
                <a:solidFill>
                  <a:srgbClr val="7B9C1E"/>
                </a:solidFill>
                <a:latin typeface="Candara"/>
                <a:cs typeface="Candara"/>
              </a:rPr>
              <a:t>the </a:t>
            </a:r>
            <a:r>
              <a:rPr sz="1800" b="1" dirty="0">
                <a:solidFill>
                  <a:srgbClr val="7B9C1E"/>
                </a:solidFill>
                <a:latin typeface="Candara"/>
                <a:cs typeface="Candara"/>
              </a:rPr>
              <a:t>patient</a:t>
            </a:r>
            <a:r>
              <a:rPr sz="1800" b="1" spc="-25" dirty="0">
                <a:solidFill>
                  <a:srgbClr val="7B9C1E"/>
                </a:solidFill>
                <a:latin typeface="Candara"/>
                <a:cs typeface="Candara"/>
              </a:rPr>
              <a:t> </a:t>
            </a:r>
            <a:r>
              <a:rPr sz="1800" dirty="0">
                <a:latin typeface="Candara"/>
                <a:cs typeface="Candara"/>
              </a:rPr>
              <a:t>and</a:t>
            </a:r>
            <a:r>
              <a:rPr sz="1800" spc="-40" dirty="0">
                <a:latin typeface="Candara"/>
                <a:cs typeface="Candara"/>
              </a:rPr>
              <a:t> </a:t>
            </a:r>
            <a:r>
              <a:rPr sz="1800" dirty="0">
                <a:latin typeface="Candara"/>
                <a:cs typeface="Candara"/>
              </a:rPr>
              <a:t>supports</a:t>
            </a:r>
            <a:r>
              <a:rPr sz="1800" spc="-65" dirty="0">
                <a:latin typeface="Candara"/>
                <a:cs typeface="Candara"/>
              </a:rPr>
              <a:t> </a:t>
            </a:r>
            <a:r>
              <a:rPr sz="1800" dirty="0">
                <a:latin typeface="Candara"/>
                <a:cs typeface="Candara"/>
              </a:rPr>
              <a:t>a</a:t>
            </a:r>
            <a:r>
              <a:rPr sz="1800" spc="-25" dirty="0">
                <a:latin typeface="Candara"/>
                <a:cs typeface="Candara"/>
              </a:rPr>
              <a:t> </a:t>
            </a:r>
            <a:r>
              <a:rPr sz="1800" dirty="0">
                <a:latin typeface="Candara"/>
                <a:cs typeface="Candara"/>
              </a:rPr>
              <a:t>number</a:t>
            </a:r>
            <a:r>
              <a:rPr sz="1800" spc="-25" dirty="0">
                <a:latin typeface="Candara"/>
                <a:cs typeface="Candara"/>
              </a:rPr>
              <a:t> </a:t>
            </a:r>
            <a:r>
              <a:rPr sz="1800" dirty="0">
                <a:latin typeface="Candara"/>
                <a:cs typeface="Candara"/>
              </a:rPr>
              <a:t>of</a:t>
            </a:r>
            <a:r>
              <a:rPr sz="1800" spc="-20" dirty="0">
                <a:latin typeface="Candara"/>
                <a:cs typeface="Candara"/>
              </a:rPr>
              <a:t> </a:t>
            </a:r>
            <a:r>
              <a:rPr sz="1800" dirty="0">
                <a:latin typeface="Candara"/>
                <a:cs typeface="Candara"/>
              </a:rPr>
              <a:t>moral</a:t>
            </a:r>
            <a:r>
              <a:rPr sz="1800" spc="-30" dirty="0">
                <a:latin typeface="Candara"/>
                <a:cs typeface="Candara"/>
              </a:rPr>
              <a:t> </a:t>
            </a:r>
            <a:r>
              <a:rPr sz="1800" dirty="0">
                <a:latin typeface="Candara"/>
                <a:cs typeface="Candara"/>
              </a:rPr>
              <a:t>rules</a:t>
            </a:r>
            <a:r>
              <a:rPr sz="1800" spc="-25" dirty="0">
                <a:latin typeface="Candara"/>
                <a:cs typeface="Candara"/>
              </a:rPr>
              <a:t> </a:t>
            </a:r>
            <a:r>
              <a:rPr sz="1800" dirty="0">
                <a:latin typeface="Candara"/>
                <a:cs typeface="Candara"/>
              </a:rPr>
              <a:t>to</a:t>
            </a:r>
            <a:r>
              <a:rPr sz="1800" spc="-50" dirty="0">
                <a:latin typeface="Candara"/>
                <a:cs typeface="Candara"/>
              </a:rPr>
              <a:t> </a:t>
            </a:r>
            <a:r>
              <a:rPr sz="1800" dirty="0">
                <a:latin typeface="Candara"/>
                <a:cs typeface="Candara"/>
              </a:rPr>
              <a:t>protect</a:t>
            </a:r>
            <a:r>
              <a:rPr sz="1800" spc="-25" dirty="0">
                <a:latin typeface="Candara"/>
                <a:cs typeface="Candara"/>
              </a:rPr>
              <a:t> </a:t>
            </a:r>
            <a:r>
              <a:rPr sz="1800" dirty="0">
                <a:latin typeface="Candara"/>
                <a:cs typeface="Candara"/>
              </a:rPr>
              <a:t>and</a:t>
            </a:r>
            <a:r>
              <a:rPr sz="1800" spc="-40" dirty="0">
                <a:latin typeface="Candara"/>
                <a:cs typeface="Candara"/>
              </a:rPr>
              <a:t> </a:t>
            </a:r>
            <a:r>
              <a:rPr sz="1800" dirty="0">
                <a:latin typeface="Candara"/>
                <a:cs typeface="Candara"/>
              </a:rPr>
              <a:t>defend</a:t>
            </a:r>
            <a:r>
              <a:rPr sz="1800" spc="5" dirty="0">
                <a:latin typeface="Candara"/>
                <a:cs typeface="Candara"/>
              </a:rPr>
              <a:t> </a:t>
            </a:r>
            <a:r>
              <a:rPr sz="1800" dirty="0">
                <a:latin typeface="Candara"/>
                <a:cs typeface="Candara"/>
              </a:rPr>
              <a:t>the</a:t>
            </a:r>
            <a:r>
              <a:rPr sz="1800" spc="-45" dirty="0">
                <a:latin typeface="Candara"/>
                <a:cs typeface="Candara"/>
              </a:rPr>
              <a:t> </a:t>
            </a:r>
            <a:r>
              <a:rPr sz="1800" dirty="0">
                <a:latin typeface="Candara"/>
                <a:cs typeface="Candara"/>
              </a:rPr>
              <a:t>right</a:t>
            </a:r>
            <a:r>
              <a:rPr sz="1800" spc="-25" dirty="0">
                <a:latin typeface="Candara"/>
                <a:cs typeface="Candara"/>
              </a:rPr>
              <a:t> of </a:t>
            </a:r>
            <a:r>
              <a:rPr sz="1800" dirty="0">
                <a:latin typeface="Candara"/>
                <a:cs typeface="Candara"/>
              </a:rPr>
              <a:t>others,</a:t>
            </a:r>
            <a:r>
              <a:rPr sz="1800" spc="-25" dirty="0">
                <a:latin typeface="Candara"/>
                <a:cs typeface="Candara"/>
              </a:rPr>
              <a:t> </a:t>
            </a:r>
            <a:r>
              <a:rPr sz="1800" dirty="0">
                <a:latin typeface="Candara"/>
                <a:cs typeface="Candara"/>
              </a:rPr>
              <a:t>prevent</a:t>
            </a:r>
            <a:r>
              <a:rPr sz="1800" spc="-20" dirty="0">
                <a:latin typeface="Candara"/>
                <a:cs typeface="Candara"/>
              </a:rPr>
              <a:t> </a:t>
            </a:r>
            <a:r>
              <a:rPr sz="1800" dirty="0">
                <a:latin typeface="Candara"/>
                <a:cs typeface="Candara"/>
              </a:rPr>
              <a:t>harm,</a:t>
            </a:r>
            <a:r>
              <a:rPr sz="1800" spc="-40" dirty="0">
                <a:latin typeface="Candara"/>
                <a:cs typeface="Candara"/>
              </a:rPr>
              <a:t> </a:t>
            </a:r>
            <a:r>
              <a:rPr sz="1800" dirty="0">
                <a:latin typeface="Candara"/>
                <a:cs typeface="Candara"/>
              </a:rPr>
              <a:t>remove</a:t>
            </a:r>
            <a:r>
              <a:rPr sz="1800" spc="-10" dirty="0">
                <a:latin typeface="Candara"/>
                <a:cs typeface="Candara"/>
              </a:rPr>
              <a:t> </a:t>
            </a:r>
            <a:r>
              <a:rPr sz="1800" dirty="0">
                <a:latin typeface="Candara"/>
                <a:cs typeface="Candara"/>
              </a:rPr>
              <a:t>conditions</a:t>
            </a:r>
            <a:r>
              <a:rPr sz="1800" spc="-60" dirty="0">
                <a:latin typeface="Candara"/>
                <a:cs typeface="Candara"/>
              </a:rPr>
              <a:t> </a:t>
            </a:r>
            <a:r>
              <a:rPr sz="1800" dirty="0">
                <a:latin typeface="Candara"/>
                <a:cs typeface="Candara"/>
              </a:rPr>
              <a:t>that</a:t>
            </a:r>
            <a:r>
              <a:rPr sz="1800" spc="-20" dirty="0">
                <a:latin typeface="Candara"/>
                <a:cs typeface="Candara"/>
              </a:rPr>
              <a:t> </a:t>
            </a:r>
            <a:r>
              <a:rPr sz="1800" dirty="0">
                <a:latin typeface="Candara"/>
                <a:cs typeface="Candara"/>
              </a:rPr>
              <a:t>will</a:t>
            </a:r>
            <a:r>
              <a:rPr sz="1800" spc="-10" dirty="0">
                <a:latin typeface="Candara"/>
                <a:cs typeface="Candara"/>
              </a:rPr>
              <a:t> </a:t>
            </a:r>
            <a:r>
              <a:rPr sz="1800" dirty="0">
                <a:latin typeface="Candara"/>
                <a:cs typeface="Candara"/>
              </a:rPr>
              <a:t>cause</a:t>
            </a:r>
            <a:r>
              <a:rPr sz="1800" spc="-20" dirty="0">
                <a:latin typeface="Candara"/>
                <a:cs typeface="Candara"/>
              </a:rPr>
              <a:t> </a:t>
            </a:r>
            <a:r>
              <a:rPr sz="1800" dirty="0">
                <a:latin typeface="Candara"/>
                <a:cs typeface="Candara"/>
              </a:rPr>
              <a:t>harm,</a:t>
            </a:r>
            <a:r>
              <a:rPr sz="1800" spc="-20" dirty="0">
                <a:latin typeface="Candara"/>
                <a:cs typeface="Candara"/>
              </a:rPr>
              <a:t> </a:t>
            </a:r>
            <a:r>
              <a:rPr sz="1800" dirty="0">
                <a:latin typeface="Candara"/>
                <a:cs typeface="Candara"/>
              </a:rPr>
              <a:t>help</a:t>
            </a:r>
            <a:r>
              <a:rPr sz="1800" spc="-15" dirty="0">
                <a:latin typeface="Candara"/>
                <a:cs typeface="Candara"/>
              </a:rPr>
              <a:t> </a:t>
            </a:r>
            <a:r>
              <a:rPr sz="1800" dirty="0">
                <a:latin typeface="Candara"/>
                <a:cs typeface="Candara"/>
              </a:rPr>
              <a:t>persons</a:t>
            </a:r>
            <a:r>
              <a:rPr sz="1800" spc="-30" dirty="0">
                <a:latin typeface="Candara"/>
                <a:cs typeface="Candara"/>
              </a:rPr>
              <a:t> </a:t>
            </a:r>
            <a:r>
              <a:rPr sz="1800" spc="-20" dirty="0">
                <a:latin typeface="Candara"/>
                <a:cs typeface="Candara"/>
              </a:rPr>
              <a:t>with </a:t>
            </a:r>
            <a:r>
              <a:rPr sz="1800" dirty="0">
                <a:latin typeface="Candara"/>
                <a:cs typeface="Candara"/>
              </a:rPr>
              <a:t>disabilities,</a:t>
            </a:r>
            <a:r>
              <a:rPr sz="1800" spc="10" dirty="0">
                <a:latin typeface="Candara"/>
                <a:cs typeface="Candara"/>
              </a:rPr>
              <a:t> </a:t>
            </a:r>
            <a:r>
              <a:rPr sz="1800" dirty="0">
                <a:latin typeface="Candara"/>
                <a:cs typeface="Candara"/>
              </a:rPr>
              <a:t>and</a:t>
            </a:r>
            <a:r>
              <a:rPr sz="1800" spc="-65" dirty="0">
                <a:latin typeface="Candara"/>
                <a:cs typeface="Candara"/>
              </a:rPr>
              <a:t> </a:t>
            </a:r>
            <a:r>
              <a:rPr sz="1800" dirty="0">
                <a:latin typeface="Candara"/>
                <a:cs typeface="Candara"/>
              </a:rPr>
              <a:t>rescue</a:t>
            </a:r>
            <a:r>
              <a:rPr sz="1800" spc="-25" dirty="0">
                <a:latin typeface="Candara"/>
                <a:cs typeface="Candara"/>
              </a:rPr>
              <a:t> </a:t>
            </a:r>
            <a:r>
              <a:rPr sz="1800" dirty="0">
                <a:latin typeface="Candara"/>
                <a:cs typeface="Candara"/>
              </a:rPr>
              <a:t>persons</a:t>
            </a:r>
            <a:r>
              <a:rPr sz="1800" spc="-40" dirty="0">
                <a:latin typeface="Candara"/>
                <a:cs typeface="Candara"/>
              </a:rPr>
              <a:t> </a:t>
            </a:r>
            <a:r>
              <a:rPr sz="1800" dirty="0">
                <a:latin typeface="Candara"/>
                <a:cs typeface="Candara"/>
              </a:rPr>
              <a:t>in</a:t>
            </a:r>
            <a:r>
              <a:rPr sz="1800" spc="-20" dirty="0">
                <a:latin typeface="Candara"/>
                <a:cs typeface="Candara"/>
              </a:rPr>
              <a:t> </a:t>
            </a:r>
            <a:r>
              <a:rPr sz="1800" spc="-10" dirty="0">
                <a:latin typeface="Candara"/>
                <a:cs typeface="Candara"/>
              </a:rPr>
              <a:t>danger.</a:t>
            </a:r>
            <a:endParaRPr sz="1800">
              <a:latin typeface="Candara"/>
              <a:cs typeface="Candara"/>
            </a:endParaRPr>
          </a:p>
          <a:p>
            <a:pPr marL="12700" marR="68580">
              <a:lnSpc>
                <a:spcPct val="100000"/>
              </a:lnSpc>
            </a:pPr>
            <a:r>
              <a:rPr sz="1800" dirty="0">
                <a:latin typeface="Candara"/>
                <a:cs typeface="Candara"/>
              </a:rPr>
              <a:t>It</a:t>
            </a:r>
            <a:r>
              <a:rPr sz="1800" spc="-30" dirty="0">
                <a:latin typeface="Candara"/>
                <a:cs typeface="Candara"/>
              </a:rPr>
              <a:t> </a:t>
            </a:r>
            <a:r>
              <a:rPr sz="1800" dirty="0">
                <a:latin typeface="Candara"/>
                <a:cs typeface="Candara"/>
              </a:rPr>
              <a:t>is</a:t>
            </a:r>
            <a:r>
              <a:rPr sz="1800" spc="-20" dirty="0">
                <a:latin typeface="Candara"/>
                <a:cs typeface="Candara"/>
              </a:rPr>
              <a:t> </a:t>
            </a:r>
            <a:r>
              <a:rPr sz="1800" dirty="0">
                <a:latin typeface="Candara"/>
                <a:cs typeface="Candara"/>
              </a:rPr>
              <a:t>worth</a:t>
            </a:r>
            <a:r>
              <a:rPr sz="1800" spc="-45" dirty="0">
                <a:latin typeface="Candara"/>
                <a:cs typeface="Candara"/>
              </a:rPr>
              <a:t> </a:t>
            </a:r>
            <a:r>
              <a:rPr sz="1800" dirty="0">
                <a:latin typeface="Candara"/>
                <a:cs typeface="Candara"/>
              </a:rPr>
              <a:t>emphasizing that,</a:t>
            </a:r>
            <a:r>
              <a:rPr sz="1800" spc="-50" dirty="0">
                <a:latin typeface="Candara"/>
                <a:cs typeface="Candara"/>
              </a:rPr>
              <a:t> </a:t>
            </a:r>
            <a:r>
              <a:rPr sz="1800" dirty="0">
                <a:latin typeface="Candara"/>
                <a:cs typeface="Candara"/>
              </a:rPr>
              <a:t>the</a:t>
            </a:r>
            <a:r>
              <a:rPr sz="1800" spc="-25" dirty="0">
                <a:latin typeface="Candara"/>
                <a:cs typeface="Candara"/>
              </a:rPr>
              <a:t> </a:t>
            </a:r>
            <a:r>
              <a:rPr sz="1800" dirty="0">
                <a:latin typeface="Candara"/>
                <a:cs typeface="Candara"/>
              </a:rPr>
              <a:t>language</a:t>
            </a:r>
            <a:r>
              <a:rPr sz="1800" spc="-30" dirty="0">
                <a:latin typeface="Candara"/>
                <a:cs typeface="Candara"/>
              </a:rPr>
              <a:t> </a:t>
            </a:r>
            <a:r>
              <a:rPr sz="1800" dirty="0">
                <a:latin typeface="Candara"/>
                <a:cs typeface="Candara"/>
              </a:rPr>
              <a:t>here</a:t>
            </a:r>
            <a:r>
              <a:rPr sz="1800" spc="-25" dirty="0">
                <a:latin typeface="Candara"/>
                <a:cs typeface="Candara"/>
              </a:rPr>
              <a:t> </a:t>
            </a:r>
            <a:r>
              <a:rPr sz="1800" dirty="0">
                <a:latin typeface="Candara"/>
                <a:cs typeface="Candara"/>
              </a:rPr>
              <a:t>is</a:t>
            </a:r>
            <a:r>
              <a:rPr sz="1800" spc="-35" dirty="0">
                <a:latin typeface="Candara"/>
                <a:cs typeface="Candara"/>
              </a:rPr>
              <a:t> </a:t>
            </a:r>
            <a:r>
              <a:rPr sz="1800" dirty="0">
                <a:latin typeface="Candara"/>
                <a:cs typeface="Candara"/>
              </a:rPr>
              <a:t>one</a:t>
            </a:r>
            <a:r>
              <a:rPr sz="1800" spc="-45" dirty="0">
                <a:latin typeface="Candara"/>
                <a:cs typeface="Candara"/>
              </a:rPr>
              <a:t> </a:t>
            </a:r>
            <a:r>
              <a:rPr sz="1800" dirty="0">
                <a:latin typeface="Candara"/>
                <a:cs typeface="Candara"/>
              </a:rPr>
              <a:t>of</a:t>
            </a:r>
            <a:r>
              <a:rPr sz="1800" spc="-25" dirty="0">
                <a:latin typeface="Candara"/>
                <a:cs typeface="Candara"/>
              </a:rPr>
              <a:t> </a:t>
            </a:r>
            <a:r>
              <a:rPr sz="1800" dirty="0">
                <a:latin typeface="Candara"/>
                <a:cs typeface="Candara"/>
              </a:rPr>
              <a:t>positive</a:t>
            </a:r>
            <a:r>
              <a:rPr sz="1800" spc="-40" dirty="0">
                <a:latin typeface="Candara"/>
                <a:cs typeface="Candara"/>
              </a:rPr>
              <a:t> </a:t>
            </a:r>
            <a:r>
              <a:rPr sz="1800" dirty="0">
                <a:latin typeface="Candara"/>
                <a:cs typeface="Candara"/>
              </a:rPr>
              <a:t>requirements.</a:t>
            </a:r>
            <a:r>
              <a:rPr sz="1800" spc="-10" dirty="0">
                <a:latin typeface="Candara"/>
                <a:cs typeface="Candara"/>
              </a:rPr>
              <a:t> </a:t>
            </a:r>
            <a:r>
              <a:rPr sz="1800" spc="-25" dirty="0">
                <a:latin typeface="Candara"/>
                <a:cs typeface="Candara"/>
              </a:rPr>
              <a:t>The </a:t>
            </a:r>
            <a:r>
              <a:rPr sz="1800" dirty="0">
                <a:latin typeface="Candara"/>
                <a:cs typeface="Candara"/>
              </a:rPr>
              <a:t>principle</a:t>
            </a:r>
            <a:r>
              <a:rPr sz="1800" spc="-35" dirty="0">
                <a:latin typeface="Candara"/>
                <a:cs typeface="Candara"/>
              </a:rPr>
              <a:t> </a:t>
            </a:r>
            <a:r>
              <a:rPr sz="1800" dirty="0">
                <a:latin typeface="Candara"/>
                <a:cs typeface="Candara"/>
              </a:rPr>
              <a:t>calls</a:t>
            </a:r>
            <a:r>
              <a:rPr sz="1800" spc="-35" dirty="0">
                <a:latin typeface="Candara"/>
                <a:cs typeface="Candara"/>
              </a:rPr>
              <a:t> </a:t>
            </a:r>
            <a:r>
              <a:rPr sz="1800" dirty="0">
                <a:latin typeface="Candara"/>
                <a:cs typeface="Candara"/>
              </a:rPr>
              <a:t>for</a:t>
            </a:r>
            <a:r>
              <a:rPr sz="1800" spc="-5" dirty="0">
                <a:latin typeface="Candara"/>
                <a:cs typeface="Candara"/>
              </a:rPr>
              <a:t> </a:t>
            </a:r>
            <a:r>
              <a:rPr sz="1800" dirty="0">
                <a:latin typeface="Candara"/>
                <a:cs typeface="Candara"/>
              </a:rPr>
              <a:t>not</a:t>
            </a:r>
            <a:r>
              <a:rPr sz="1800" spc="-10" dirty="0">
                <a:latin typeface="Candara"/>
                <a:cs typeface="Candara"/>
              </a:rPr>
              <a:t> </a:t>
            </a:r>
            <a:r>
              <a:rPr sz="1800" dirty="0">
                <a:latin typeface="Candara"/>
                <a:cs typeface="Candara"/>
              </a:rPr>
              <a:t>just</a:t>
            </a:r>
            <a:r>
              <a:rPr sz="1800" spc="-20" dirty="0">
                <a:latin typeface="Candara"/>
                <a:cs typeface="Candara"/>
              </a:rPr>
              <a:t> </a:t>
            </a:r>
            <a:r>
              <a:rPr sz="1800" dirty="0">
                <a:latin typeface="Candara"/>
                <a:cs typeface="Candara"/>
              </a:rPr>
              <a:t>avoiding</a:t>
            </a:r>
            <a:r>
              <a:rPr sz="1800" spc="-10" dirty="0">
                <a:latin typeface="Candara"/>
                <a:cs typeface="Candara"/>
              </a:rPr>
              <a:t> </a:t>
            </a:r>
            <a:r>
              <a:rPr sz="1800" dirty="0">
                <a:latin typeface="Candara"/>
                <a:cs typeface="Candara"/>
              </a:rPr>
              <a:t>harm,</a:t>
            </a:r>
            <a:r>
              <a:rPr sz="1800" spc="-40" dirty="0">
                <a:latin typeface="Candara"/>
                <a:cs typeface="Candara"/>
              </a:rPr>
              <a:t> </a:t>
            </a:r>
            <a:r>
              <a:rPr sz="1800" dirty="0">
                <a:latin typeface="Candara"/>
                <a:cs typeface="Candara"/>
              </a:rPr>
              <a:t>but</a:t>
            </a:r>
            <a:r>
              <a:rPr sz="1800" spc="-20" dirty="0">
                <a:latin typeface="Candara"/>
                <a:cs typeface="Candara"/>
              </a:rPr>
              <a:t> </a:t>
            </a:r>
            <a:r>
              <a:rPr sz="1800" dirty="0">
                <a:latin typeface="Candara"/>
                <a:cs typeface="Candara"/>
              </a:rPr>
              <a:t>also</a:t>
            </a:r>
            <a:r>
              <a:rPr sz="1800" spc="-20" dirty="0">
                <a:latin typeface="Candara"/>
                <a:cs typeface="Candara"/>
              </a:rPr>
              <a:t> </a:t>
            </a:r>
            <a:r>
              <a:rPr sz="1800" dirty="0">
                <a:latin typeface="Candara"/>
                <a:cs typeface="Candara"/>
              </a:rPr>
              <a:t>to</a:t>
            </a:r>
            <a:r>
              <a:rPr sz="1800" spc="-20" dirty="0">
                <a:latin typeface="Candara"/>
                <a:cs typeface="Candara"/>
              </a:rPr>
              <a:t> </a:t>
            </a:r>
            <a:r>
              <a:rPr sz="1800" dirty="0">
                <a:latin typeface="Candara"/>
                <a:cs typeface="Candara"/>
              </a:rPr>
              <a:t>benefit</a:t>
            </a:r>
            <a:r>
              <a:rPr sz="1800" spc="25" dirty="0">
                <a:latin typeface="Candara"/>
                <a:cs typeface="Candara"/>
              </a:rPr>
              <a:t> </a:t>
            </a:r>
            <a:r>
              <a:rPr sz="1800" dirty="0">
                <a:latin typeface="Candara"/>
                <a:cs typeface="Candara"/>
              </a:rPr>
              <a:t>patients</a:t>
            </a:r>
            <a:r>
              <a:rPr sz="1800" spc="-30" dirty="0">
                <a:latin typeface="Candara"/>
                <a:cs typeface="Candara"/>
              </a:rPr>
              <a:t> </a:t>
            </a:r>
            <a:r>
              <a:rPr sz="1800" dirty="0">
                <a:latin typeface="Candara"/>
                <a:cs typeface="Candara"/>
              </a:rPr>
              <a:t>and</a:t>
            </a:r>
            <a:r>
              <a:rPr sz="1800" spc="-25" dirty="0">
                <a:latin typeface="Candara"/>
                <a:cs typeface="Candara"/>
              </a:rPr>
              <a:t> </a:t>
            </a:r>
            <a:r>
              <a:rPr sz="1800" dirty="0">
                <a:latin typeface="Candara"/>
                <a:cs typeface="Candara"/>
              </a:rPr>
              <a:t>to</a:t>
            </a:r>
            <a:r>
              <a:rPr sz="1800" spc="-15" dirty="0">
                <a:latin typeface="Candara"/>
                <a:cs typeface="Candara"/>
              </a:rPr>
              <a:t> </a:t>
            </a:r>
            <a:r>
              <a:rPr sz="1800" spc="-10" dirty="0">
                <a:latin typeface="Candara"/>
                <a:cs typeface="Candara"/>
              </a:rPr>
              <a:t>promote </a:t>
            </a:r>
            <a:r>
              <a:rPr sz="1800" dirty="0">
                <a:latin typeface="Candara"/>
                <a:cs typeface="Candara"/>
              </a:rPr>
              <a:t>their</a:t>
            </a:r>
            <a:r>
              <a:rPr sz="1800" spc="-20" dirty="0">
                <a:latin typeface="Candara"/>
                <a:cs typeface="Candara"/>
              </a:rPr>
              <a:t> </a:t>
            </a:r>
            <a:r>
              <a:rPr sz="1800" spc="-10" dirty="0">
                <a:latin typeface="Candara"/>
                <a:cs typeface="Candara"/>
              </a:rPr>
              <a:t>welfare.</a:t>
            </a:r>
            <a:endParaRPr sz="1800">
              <a:latin typeface="Candara"/>
              <a:cs typeface="Candar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0600" y="2819400"/>
            <a:ext cx="6796405" cy="2916824"/>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Counseling( feto/</a:t>
            </a:r>
            <a:r>
              <a:rPr sz="2400" spc="-7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maternal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complications,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fetal</a:t>
            </a:r>
            <a:r>
              <a:rPr sz="2400" spc="-7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prognosis)</a:t>
            </a:r>
            <a:endParaRPr sz="240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spc="-10" dirty="0">
                <a:latin typeface="Calibri" panose="020F0502020204030204" pitchFamily="34" charset="0"/>
                <a:cs typeface="Calibri" panose="020F0502020204030204" pitchFamily="34" charset="0"/>
              </a:rPr>
              <a:t>TOP</a:t>
            </a:r>
            <a:r>
              <a:rPr sz="2400" spc="-10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Maternal/fetal</a:t>
            </a:r>
            <a:r>
              <a:rPr sz="2400" spc="-2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indication)</a:t>
            </a:r>
            <a:endParaRPr sz="240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Mode</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time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delivery</a:t>
            </a:r>
            <a:endParaRPr sz="240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Referral</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GUC</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case of</a:t>
            </a:r>
            <a:r>
              <a:rPr sz="2400" spc="-4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STI</a:t>
            </a:r>
            <a:endParaRPr sz="240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Support</a:t>
            </a:r>
            <a:r>
              <a:rPr sz="2400" spc="-8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groups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for</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physical</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mental</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deformities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7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newborn.</a:t>
            </a:r>
            <a:endParaRPr sz="240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2241550">
              <a:lnSpc>
                <a:spcPct val="100000"/>
              </a:lnSpc>
              <a:spcBef>
                <a:spcPts val="95"/>
              </a:spcBef>
            </a:pPr>
            <a:r>
              <a:rPr dirty="0"/>
              <a:t>Ethical</a:t>
            </a:r>
            <a:r>
              <a:rPr spc="-130" dirty="0"/>
              <a:t> </a:t>
            </a:r>
            <a:r>
              <a:rPr spc="-10" dirty="0"/>
              <a:t>Issues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12710" y="2639124"/>
            <a:ext cx="7305040" cy="2880360"/>
          </a:xfrm>
          <a:prstGeom prst="rect">
            <a:avLst/>
          </a:prstGeom>
        </p:spPr>
        <p:txBody>
          <a:bodyPr vert="horz" wrap="square" lIns="0" tIns="67945" rIns="0" bIns="0" rtlCol="0">
            <a:spAutoFit/>
          </a:bodyPr>
          <a:lstStyle/>
          <a:p>
            <a:pPr marL="325755" indent="-274955">
              <a:lnSpc>
                <a:spcPct val="100000"/>
              </a:lnSpc>
              <a:spcBef>
                <a:spcPts val="535"/>
              </a:spcBef>
              <a:buClr>
                <a:srgbClr val="30B6FC"/>
              </a:buClr>
              <a:buAutoNum type="arabicPeriod"/>
              <a:tabLst>
                <a:tab pos="325755" algn="l"/>
              </a:tabLst>
            </a:pP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Obsterics</a:t>
            </a:r>
            <a:r>
              <a:rPr sz="1800" u="sng" spc="-3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by</a:t>
            </a:r>
            <a:r>
              <a:rPr sz="1800" u="sng" spc="-4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ten</a:t>
            </a:r>
            <a:r>
              <a:rPr sz="1800" u="sng" spc="-20"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spc="-10"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teachers.</a:t>
            </a:r>
            <a:r>
              <a:rPr sz="1800" u="sng" spc="-30"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Louise</a:t>
            </a:r>
            <a:r>
              <a:rPr sz="1800" u="sng" spc="-3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C.</a:t>
            </a:r>
            <a:r>
              <a:rPr sz="1800" u="sng" spc="-5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spc="-2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Kenny</a:t>
            </a:r>
            <a:r>
              <a:rPr sz="1800" spc="-25" dirty="0">
                <a:latin typeface="Calibri" panose="020F0502020204030204" pitchFamily="34" charset="0"/>
                <a:cs typeface="Calibri" panose="020F0502020204030204" pitchFamily="34" charset="0"/>
              </a:rPr>
              <a:t>,</a:t>
            </a:r>
            <a:r>
              <a:rPr sz="1800" spc="-20" dirty="0">
                <a:latin typeface="Calibri" panose="020F0502020204030204" pitchFamily="34" charset="0"/>
                <a:cs typeface="Calibri" panose="020F0502020204030204" pitchFamily="34" charset="0"/>
              </a:rPr>
              <a:t> </a:t>
            </a:r>
            <a:r>
              <a:rPr sz="1800" u="sng"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Jenny</a:t>
            </a:r>
            <a:r>
              <a:rPr sz="1800" u="sng" spc="-30"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E.</a:t>
            </a:r>
            <a:r>
              <a:rPr sz="1800" u="sng" spc="-75"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Myers</a:t>
            </a:r>
            <a:r>
              <a:rPr sz="1800" dirty="0">
                <a:latin typeface="Calibri" panose="020F0502020204030204" pitchFamily="34" charset="0"/>
                <a:cs typeface="Calibri" panose="020F0502020204030204" pitchFamily="34" charset="0"/>
              </a:rPr>
              <a:t>.</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20</a:t>
            </a:r>
            <a:r>
              <a:rPr sz="1800" baseline="25462" dirty="0">
                <a:latin typeface="Calibri" panose="020F0502020204030204" pitchFamily="34" charset="0"/>
                <a:cs typeface="Calibri" panose="020F0502020204030204" pitchFamily="34" charset="0"/>
              </a:rPr>
              <a:t>th</a:t>
            </a:r>
            <a:r>
              <a:rPr sz="1800" spc="127" baseline="25462"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ed</a:t>
            </a:r>
            <a:endParaRPr sz="1800" dirty="0">
              <a:latin typeface="Calibri" panose="020F0502020204030204" pitchFamily="34" charset="0"/>
              <a:cs typeface="Calibri" panose="020F0502020204030204" pitchFamily="34" charset="0"/>
            </a:endParaRPr>
          </a:p>
          <a:p>
            <a:pPr marL="416559">
              <a:lnSpc>
                <a:spcPct val="100000"/>
              </a:lnSpc>
              <a:spcBef>
                <a:spcPts val="434"/>
              </a:spcBef>
            </a:pPr>
            <a:r>
              <a:rPr sz="1800" dirty="0">
                <a:latin typeface="Calibri" panose="020F0502020204030204" pitchFamily="34" charset="0"/>
                <a:cs typeface="Calibri" panose="020F0502020204030204" pitchFamily="34" charset="0"/>
              </a:rPr>
              <a:t>ISBN</a:t>
            </a:r>
            <a:r>
              <a:rPr sz="1800" spc="-2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9781498744393.</a:t>
            </a:r>
            <a:r>
              <a:rPr sz="1800" spc="-3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Published</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June 1,</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2017</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by</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CRC</a:t>
            </a:r>
            <a:r>
              <a:rPr sz="1800" spc="-1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Press</a:t>
            </a:r>
            <a:endParaRPr sz="1800" dirty="0">
              <a:latin typeface="Calibri" panose="020F0502020204030204" pitchFamily="34" charset="0"/>
              <a:cs typeface="Calibri" panose="020F0502020204030204" pitchFamily="34" charset="0"/>
            </a:endParaRPr>
          </a:p>
          <a:p>
            <a:pPr marL="262890" indent="-212090">
              <a:lnSpc>
                <a:spcPct val="100000"/>
              </a:lnSpc>
              <a:spcBef>
                <a:spcPts val="430"/>
              </a:spcBef>
              <a:buFont typeface="Candara"/>
              <a:buAutoNum type="arabicPeriod" startAt="2"/>
              <a:tabLst>
                <a:tab pos="262890" algn="l"/>
              </a:tabLst>
            </a:pPr>
            <a:r>
              <a:rPr sz="1800" b="1" dirty="0">
                <a:latin typeface="Calibri" panose="020F0502020204030204" pitchFamily="34" charset="0"/>
                <a:cs typeface="Calibri" panose="020F0502020204030204" pitchFamily="34" charset="0"/>
              </a:rPr>
              <a:t>Dewhurst's</a:t>
            </a:r>
            <a:r>
              <a:rPr sz="1800" b="1" spc="-10" dirty="0">
                <a:latin typeface="Calibri" panose="020F0502020204030204" pitchFamily="34" charset="0"/>
                <a:cs typeface="Calibri" panose="020F0502020204030204" pitchFamily="34" charset="0"/>
              </a:rPr>
              <a:t> </a:t>
            </a:r>
            <a:r>
              <a:rPr sz="1800" b="1" spc="-20" dirty="0">
                <a:latin typeface="Calibri" panose="020F0502020204030204" pitchFamily="34" charset="0"/>
                <a:cs typeface="Calibri" panose="020F0502020204030204" pitchFamily="34" charset="0"/>
              </a:rPr>
              <a:t>Textbook</a:t>
            </a:r>
            <a:r>
              <a:rPr sz="1800" b="1" spc="-5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of</a:t>
            </a:r>
            <a:r>
              <a:rPr sz="1800" b="1" spc="-2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Obstetrics</a:t>
            </a:r>
            <a:r>
              <a:rPr sz="1800" b="1" spc="-1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&amp;</a:t>
            </a:r>
            <a:r>
              <a:rPr sz="1800" b="1" spc="-25"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Gynaecology,</a:t>
            </a:r>
            <a:r>
              <a:rPr sz="1800" b="1" spc="-4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9th</a:t>
            </a:r>
            <a:r>
              <a:rPr sz="1800" b="1" spc="-25"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Edition</a:t>
            </a:r>
            <a:endParaRPr sz="1800" dirty="0">
              <a:latin typeface="Calibri" panose="020F0502020204030204" pitchFamily="34" charset="0"/>
              <a:cs typeface="Calibri" panose="020F0502020204030204" pitchFamily="34" charset="0"/>
            </a:endParaRPr>
          </a:p>
          <a:p>
            <a:pPr marL="50800">
              <a:lnSpc>
                <a:spcPct val="100000"/>
              </a:lnSpc>
              <a:spcBef>
                <a:spcPts val="434"/>
              </a:spcBef>
              <a:tabLst>
                <a:tab pos="297815" algn="l"/>
              </a:tabLst>
            </a:pPr>
            <a:r>
              <a:rPr sz="1800" u="sng" dirty="0">
                <a:uFill>
                  <a:solidFill>
                    <a:srgbClr val="0080FF"/>
                  </a:solidFill>
                </a:uFill>
                <a:latin typeface="Calibri" panose="020F0502020204030204" pitchFamily="34" charset="0"/>
                <a:cs typeface="Calibri" panose="020F0502020204030204" pitchFamily="34" charset="0"/>
              </a:rPr>
              <a:t>	</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Keith</a:t>
            </a: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Edmonds</a:t>
            </a:r>
            <a:r>
              <a:rPr sz="1800" u="sng" spc="-45"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(Editor-in-</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Chief)</a:t>
            </a:r>
            <a:r>
              <a:rPr sz="180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a:t>
            </a:r>
            <a:r>
              <a:rPr sz="1800" spc="-5"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Christoph</a:t>
            </a:r>
            <a:r>
              <a:rPr sz="1800" u="sng" spc="-4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Lees</a:t>
            </a:r>
            <a:r>
              <a:rPr sz="1800" u="sng" spc="-2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Editor)</a:t>
            </a:r>
            <a:r>
              <a:rPr sz="180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a:t>
            </a:r>
            <a:r>
              <a:rPr sz="1800" spc="-1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spc="-4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Tom</a:t>
            </a:r>
            <a:r>
              <a:rPr sz="1800" u="sng" spc="-55"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Bourne</a:t>
            </a:r>
            <a:endParaRPr sz="1800" dirty="0">
              <a:latin typeface="Calibri" panose="020F0502020204030204" pitchFamily="34" charset="0"/>
              <a:cs typeface="Calibri" panose="020F0502020204030204" pitchFamily="34" charset="0"/>
            </a:endParaRPr>
          </a:p>
          <a:p>
            <a:pPr marL="325120">
              <a:lnSpc>
                <a:spcPct val="100000"/>
              </a:lnSpc>
            </a:pP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Editor)</a:t>
            </a:r>
            <a:r>
              <a:rPr sz="180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ISBN:</a:t>
            </a:r>
            <a:r>
              <a:rPr sz="1800" spc="1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spc="-1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978-1-119-21142-</a:t>
            </a:r>
            <a:r>
              <a:rPr sz="1800" spc="-5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6</a:t>
            </a:r>
            <a:endParaRPr sz="1800" dirty="0">
              <a:latin typeface="Calibri" panose="020F0502020204030204" pitchFamily="34" charset="0"/>
              <a:cs typeface="Calibri" panose="020F0502020204030204" pitchFamily="34" charset="0"/>
            </a:endParaRPr>
          </a:p>
          <a:p>
            <a:pPr marL="325120" marR="310515" lvl="1" indent="-274955">
              <a:lnSpc>
                <a:spcPct val="100000"/>
              </a:lnSpc>
              <a:spcBef>
                <a:spcPts val="434"/>
              </a:spcBef>
              <a:buClr>
                <a:srgbClr val="30B6FC"/>
              </a:buClr>
              <a:buFont typeface="Symbol"/>
              <a:buChar char=""/>
              <a:tabLst>
                <a:tab pos="325120" algn="l"/>
              </a:tabLst>
            </a:pPr>
            <a:r>
              <a:rPr sz="1800" dirty="0">
                <a:latin typeface="Calibri" panose="020F0502020204030204" pitchFamily="34" charset="0"/>
                <a:cs typeface="Calibri" panose="020F0502020204030204" pitchFamily="34" charset="0"/>
              </a:rPr>
              <a:t>3.</a:t>
            </a:r>
            <a:r>
              <a:rPr sz="1800" spc="-4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Protocols</a:t>
            </a:r>
            <a:r>
              <a:rPr sz="1800" b="1" spc="-5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for</a:t>
            </a:r>
            <a:r>
              <a:rPr sz="1800" b="1" spc="-6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Infectious</a:t>
            </a:r>
            <a:r>
              <a:rPr sz="1800" b="1" spc="-2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Disease</a:t>
            </a:r>
            <a:r>
              <a:rPr sz="1800" b="1" spc="-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in</a:t>
            </a:r>
            <a:r>
              <a:rPr sz="1800" b="1" spc="-5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Obstetrics</a:t>
            </a:r>
            <a:r>
              <a:rPr sz="1800" b="1" spc="-3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and</a:t>
            </a:r>
            <a:r>
              <a:rPr sz="1800" b="1" spc="-50"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Gynecology,</a:t>
            </a:r>
            <a:r>
              <a:rPr sz="1800" b="1" spc="-60" dirty="0">
                <a:latin typeface="Calibri" panose="020F0502020204030204" pitchFamily="34" charset="0"/>
                <a:cs typeface="Calibri" panose="020F0502020204030204" pitchFamily="34" charset="0"/>
              </a:rPr>
              <a:t> </a:t>
            </a:r>
            <a:r>
              <a:rPr sz="1800" b="1" spc="-25" dirty="0">
                <a:latin typeface="Calibri" panose="020F0502020204030204" pitchFamily="34" charset="0"/>
                <a:cs typeface="Calibri" panose="020F0502020204030204" pitchFamily="34" charset="0"/>
              </a:rPr>
              <a:t>2nd </a:t>
            </a:r>
            <a:r>
              <a:rPr sz="1800" b="1" spc="-10" dirty="0">
                <a:latin typeface="Calibri" panose="020F0502020204030204" pitchFamily="34" charset="0"/>
                <a:cs typeface="Calibri" panose="020F0502020204030204" pitchFamily="34" charset="0"/>
              </a:rPr>
              <a:t>Edition</a:t>
            </a:r>
            <a:endParaRPr sz="1800" dirty="0">
              <a:latin typeface="Calibri" panose="020F0502020204030204" pitchFamily="34" charset="0"/>
              <a:cs typeface="Calibri" panose="020F0502020204030204" pitchFamily="34" charset="0"/>
            </a:endParaRPr>
          </a:p>
          <a:p>
            <a:pPr marL="325120" lvl="1" indent="-274320">
              <a:lnSpc>
                <a:spcPct val="100000"/>
              </a:lnSpc>
              <a:spcBef>
                <a:spcPts val="434"/>
              </a:spcBef>
              <a:buClr>
                <a:srgbClr val="30B6FC"/>
              </a:buClr>
              <a:buFont typeface="Symbol"/>
              <a:buChar char=""/>
              <a:tabLst>
                <a:tab pos="325120" algn="l"/>
              </a:tabLst>
            </a:pPr>
            <a:r>
              <a:rPr sz="1800" u="sng" dirty="0">
                <a:uFill>
                  <a:solidFill>
                    <a:srgbClr val="0080FF"/>
                  </a:solidFill>
                </a:u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Philip</a:t>
            </a:r>
            <a:r>
              <a:rPr sz="1800" u="sng" spc="-25" dirty="0">
                <a:uFill>
                  <a:solidFill>
                    <a:srgbClr val="0080FF"/>
                  </a:solidFill>
                </a:u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Mead</a:t>
            </a:r>
            <a:r>
              <a:rPr sz="1800" dirty="0">
                <a:latin typeface="Calibri" panose="020F0502020204030204" pitchFamily="34" charset="0"/>
                <a:cs typeface="Calibri" panose="020F0502020204030204" pitchFamily="34" charset="0"/>
              </a:rPr>
              <a:t>,</a:t>
            </a:r>
            <a:r>
              <a:rPr sz="1800" spc="-45" dirty="0">
                <a:latin typeface="Calibri" panose="020F0502020204030204" pitchFamily="34" charset="0"/>
                <a:cs typeface="Calibri" panose="020F0502020204030204" pitchFamily="34" charset="0"/>
              </a:rPr>
              <a:t> </a:t>
            </a:r>
            <a:r>
              <a:rPr sz="1800" u="sng"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W</a:t>
            </a:r>
            <a:r>
              <a:rPr sz="1800" u="sng" spc="-35"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David</a:t>
            </a:r>
            <a:r>
              <a:rPr sz="1800" u="sng" spc="-35"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 </a:t>
            </a:r>
            <a:r>
              <a:rPr sz="1800" u="sng" spc="-20"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Hager</a:t>
            </a:r>
            <a:endParaRPr sz="1800" dirty="0">
              <a:latin typeface="Calibri" panose="020F0502020204030204" pitchFamily="34" charset="0"/>
              <a:cs typeface="Calibri" panose="020F0502020204030204" pitchFamily="34" charset="0"/>
            </a:endParaRPr>
          </a:p>
          <a:p>
            <a:pPr marL="325120" lvl="1" indent="-274320">
              <a:lnSpc>
                <a:spcPct val="100000"/>
              </a:lnSpc>
              <a:spcBef>
                <a:spcPts val="430"/>
              </a:spcBef>
              <a:buClr>
                <a:srgbClr val="30B6FC"/>
              </a:buClr>
              <a:buFont typeface="Symbol"/>
              <a:buChar char=""/>
              <a:tabLst>
                <a:tab pos="325120" algn="l"/>
              </a:tabLst>
            </a:pPr>
            <a:r>
              <a:rPr sz="1800" dirty="0">
                <a:latin typeface="Calibri" panose="020F0502020204030204" pitchFamily="34" charset="0"/>
                <a:cs typeface="Calibri" panose="020F0502020204030204" pitchFamily="34" charset="0"/>
              </a:rPr>
              <a:t>ISBN:</a:t>
            </a:r>
            <a:r>
              <a:rPr sz="1800" spc="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978-0-632-04324-</a:t>
            </a:r>
            <a:r>
              <a:rPr sz="1800" spc="-50" dirty="0">
                <a:latin typeface="Calibri" panose="020F0502020204030204" pitchFamily="34" charset="0"/>
                <a:cs typeface="Calibri" panose="020F0502020204030204" pitchFamily="34" charset="0"/>
              </a:rPr>
              <a:t>8</a:t>
            </a:r>
            <a:endParaRPr sz="18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2622550">
              <a:lnSpc>
                <a:spcPct val="100000"/>
              </a:lnSpc>
              <a:spcBef>
                <a:spcPts val="95"/>
              </a:spcBef>
            </a:pPr>
            <a:r>
              <a:rPr spc="-10" dirty="0"/>
              <a:t>Refrences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96141-3332-578A-A2EA-999B58A82827}"/>
              </a:ext>
            </a:extLst>
          </p:cNvPr>
          <p:cNvSpPr>
            <a:spLocks noGrp="1"/>
          </p:cNvSpPr>
          <p:nvPr>
            <p:ph type="title"/>
          </p:nvPr>
        </p:nvSpPr>
        <p:spPr/>
        <p:txBody>
          <a:bodyPr/>
          <a:lstStyle/>
          <a:p>
            <a:r>
              <a:rPr lang="en-US" dirty="0"/>
              <a:t>Take home message</a:t>
            </a:r>
            <a:endParaRPr lang="en-PK" dirty="0"/>
          </a:p>
        </p:txBody>
      </p:sp>
      <p:sp>
        <p:nvSpPr>
          <p:cNvPr id="3" name="Content Placeholder 2">
            <a:extLst>
              <a:ext uri="{FF2B5EF4-FFF2-40B4-BE49-F238E27FC236}">
                <a16:creationId xmlns:a16="http://schemas.microsoft.com/office/drawing/2014/main" id="{6CEF96F3-F2C1-7EF3-A5FC-9FB3A0FD001A}"/>
              </a:ext>
            </a:extLst>
          </p:cNvPr>
          <p:cNvSpPr>
            <a:spLocks noGrp="1"/>
          </p:cNvSpPr>
          <p:nvPr>
            <p:ph idx="1"/>
          </p:nvPr>
        </p:nvSpPr>
        <p:spPr/>
        <p:txBody>
          <a:bodyPr/>
          <a:lstStyle/>
          <a:p>
            <a:pPr marL="0" indent="0">
              <a:buNone/>
            </a:pPr>
            <a:r>
              <a:rPr lang="en-US"/>
              <a:t>Perinatal </a:t>
            </a:r>
            <a:r>
              <a:rPr lang="en-US" dirty="0"/>
              <a:t>infections are infections that occur around the time of birth, affecting both the mother and/or the newborn. Early recognition and treatment are crucial to prevent serious complications like sepsis, meningitis, and even death. Prevention strategies, including maternal screening and appropriate antibiotic prophylaxis, play a vital role in reducing the incidence of these infections.</a:t>
            </a:r>
          </a:p>
          <a:p>
            <a:endParaRPr lang="en-PK" dirty="0"/>
          </a:p>
        </p:txBody>
      </p:sp>
    </p:spTree>
    <p:extLst>
      <p:ext uri="{BB962C8B-B14F-4D97-AF65-F5344CB8AC3E}">
        <p14:creationId xmlns:p14="http://schemas.microsoft.com/office/powerpoint/2010/main" val="28684391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24B32-BFF6-7A68-E184-6C04E374D655}"/>
              </a:ext>
            </a:extLst>
          </p:cNvPr>
          <p:cNvSpPr>
            <a:spLocks noGrp="1"/>
          </p:cNvSpPr>
          <p:nvPr>
            <p:ph type="title"/>
          </p:nvPr>
        </p:nvSpPr>
        <p:spPr/>
        <p:txBody>
          <a:bodyPr/>
          <a:lstStyle/>
          <a:p>
            <a:r>
              <a:rPr lang="en-US" dirty="0"/>
              <a:t>Family medicine</a:t>
            </a:r>
            <a:endParaRPr lang="en-PK" dirty="0"/>
          </a:p>
        </p:txBody>
      </p:sp>
      <p:sp>
        <p:nvSpPr>
          <p:cNvPr id="3" name="Content Placeholder 2">
            <a:extLst>
              <a:ext uri="{FF2B5EF4-FFF2-40B4-BE49-F238E27FC236}">
                <a16:creationId xmlns:a16="http://schemas.microsoft.com/office/drawing/2014/main" id="{FF2387F1-0D90-C1A9-A241-85FC77D3AFA6}"/>
              </a:ext>
            </a:extLst>
          </p:cNvPr>
          <p:cNvSpPr>
            <a:spLocks noGrp="1"/>
          </p:cNvSpPr>
          <p:nvPr>
            <p:ph idx="1"/>
          </p:nvPr>
        </p:nvSpPr>
        <p:spPr/>
        <p:txBody>
          <a:bodyPr>
            <a:normAutofit/>
          </a:bodyPr>
          <a:lstStyle/>
          <a:p>
            <a:r>
              <a:rPr lang="en-US" dirty="0"/>
              <a:t>A 28-year-old woman, G2P1 at 38 weeks gestation, presents to the labor and delivery unit with fever, chills, and uterine tenderness. Her membranes have been ruptured for 24 hours. Fetal heart rate monitoring shows tachycardia. Which of the following is the MOST likely diagnosis?</a:t>
            </a:r>
          </a:p>
          <a:p>
            <a:r>
              <a:rPr lang="en-US" dirty="0"/>
              <a:t>a) Urinary tract infection </a:t>
            </a:r>
          </a:p>
          <a:p>
            <a:r>
              <a:rPr lang="en-US" dirty="0"/>
              <a:t>b) Appendicitis </a:t>
            </a:r>
          </a:p>
          <a:p>
            <a:r>
              <a:rPr lang="en-US" dirty="0"/>
              <a:t>c) Chorioamnionitis </a:t>
            </a:r>
          </a:p>
          <a:p>
            <a:r>
              <a:rPr lang="en-US" dirty="0"/>
              <a:t>d) Placental abruption</a:t>
            </a:r>
          </a:p>
          <a:p>
            <a:r>
              <a:rPr lang="en-US" b="1" dirty="0"/>
              <a:t>Answer:</a:t>
            </a:r>
            <a:r>
              <a:rPr lang="en-US" dirty="0"/>
              <a:t> c) Chorioamnionitis</a:t>
            </a:r>
          </a:p>
          <a:p>
            <a:endParaRPr lang="en-PK" dirty="0"/>
          </a:p>
        </p:txBody>
      </p:sp>
    </p:spTree>
    <p:extLst>
      <p:ext uri="{BB962C8B-B14F-4D97-AF65-F5344CB8AC3E}">
        <p14:creationId xmlns:p14="http://schemas.microsoft.com/office/powerpoint/2010/main" val="2335870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31808" cy="6857999"/>
          </a:xfrm>
          <a:prstGeom prst="rect">
            <a:avLst/>
          </a:prstGeom>
        </p:spPr>
      </p:pic>
    </p:spTree>
    <p:extLst>
      <p:ext uri="{BB962C8B-B14F-4D97-AF65-F5344CB8AC3E}">
        <p14:creationId xmlns:p14="http://schemas.microsoft.com/office/powerpoint/2010/main" val="359629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1077" y="3130677"/>
            <a:ext cx="7028815" cy="3275256"/>
          </a:xfrm>
          <a:prstGeom prst="rect">
            <a:avLst/>
          </a:prstGeom>
        </p:spPr>
        <p:txBody>
          <a:bodyPr vert="horz" wrap="square" lIns="0" tIns="12700" rIns="0" bIns="0" rtlCol="0">
            <a:spAutoFit/>
          </a:bodyPr>
          <a:lstStyle/>
          <a:p>
            <a:pPr marL="287020" marR="5080" indent="-274955">
              <a:lnSpc>
                <a:spcPct val="100000"/>
              </a:lnSpc>
              <a:spcBef>
                <a:spcPts val="100"/>
              </a:spcBef>
              <a:buFont typeface="Symbol"/>
              <a:buChar char=""/>
              <a:tabLst>
                <a:tab pos="287020" algn="l"/>
                <a:tab pos="353695" algn="l"/>
                <a:tab pos="3776979" algn="l"/>
              </a:tabLst>
            </a:pPr>
            <a:r>
              <a:rPr lang="en-US" sz="2400" dirty="0">
                <a:latin typeface="Calibri" panose="020F0502020204030204" pitchFamily="34" charset="0"/>
                <a:cs typeface="Calibri" panose="020F0502020204030204" pitchFamily="34" charset="0"/>
              </a:rPr>
              <a:t>	Enable</a:t>
            </a:r>
            <a:r>
              <a:rPr lang="en-US" sz="2400" spc="-4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students</a:t>
            </a:r>
            <a:r>
              <a:rPr lang="en-US" sz="2400" spc="-4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to</a:t>
            </a:r>
            <a:r>
              <a:rPr lang="en-US" sz="2400" spc="-60"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define</a:t>
            </a:r>
            <a:r>
              <a:rPr lang="en-US" sz="2400" dirty="0">
                <a:latin typeface="Calibri" panose="020F0502020204030204" pitchFamily="34" charset="0"/>
                <a:cs typeface="Calibri" panose="020F0502020204030204" pitchFamily="34" charset="0"/>
              </a:rPr>
              <a:t>	and</a:t>
            </a:r>
            <a:r>
              <a:rPr lang="en-US" sz="2400" spc="-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understand</a:t>
            </a:r>
            <a:r>
              <a:rPr lang="en-US" sz="2400" spc="-80"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perinatal infections</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575"/>
              </a:spcBef>
              <a:buClr>
                <a:srgbClr val="30B6FC"/>
              </a:buClr>
              <a:buFont typeface="Symbol"/>
              <a:buChar char=""/>
              <a:tabLst>
                <a:tab pos="287020" algn="l"/>
              </a:tabLst>
            </a:pPr>
            <a:r>
              <a:rPr lang="en-US" sz="2400" spc="-30" dirty="0">
                <a:latin typeface="Calibri" panose="020F0502020204030204" pitchFamily="34" charset="0"/>
                <a:cs typeface="Calibri" panose="020F0502020204030204" pitchFamily="34" charset="0"/>
              </a:rPr>
              <a:t>Know different microbe causing perinatal infections</a:t>
            </a:r>
          </a:p>
          <a:p>
            <a:pPr marL="287020" indent="-274320">
              <a:lnSpc>
                <a:spcPct val="100000"/>
              </a:lnSpc>
              <a:spcBef>
                <a:spcPts val="575"/>
              </a:spcBef>
              <a:buClr>
                <a:srgbClr val="30B6FC"/>
              </a:buClr>
              <a:buFont typeface="Symbol"/>
              <a:buChar char=""/>
              <a:tabLst>
                <a:tab pos="287020" algn="l"/>
              </a:tabLst>
            </a:pPr>
            <a:r>
              <a:rPr lang="en-US" sz="2400" spc="-30" dirty="0">
                <a:latin typeface="Calibri" panose="020F0502020204030204" pitchFamily="34" charset="0"/>
                <a:cs typeface="Calibri" panose="020F0502020204030204" pitchFamily="34" charset="0"/>
              </a:rPr>
              <a:t>To</a:t>
            </a:r>
            <a:r>
              <a:rPr lang="en-US" sz="2400" spc="-4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discuss</a:t>
            </a:r>
            <a:r>
              <a:rPr lang="en-US" sz="2400" spc="-65"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fetomaternal</a:t>
            </a:r>
            <a:r>
              <a:rPr lang="en-US" sz="2400" spc="-4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complications</a:t>
            </a:r>
            <a:r>
              <a:rPr lang="en-US" sz="2400" spc="-60" dirty="0">
                <a:latin typeface="Calibri" panose="020F0502020204030204" pitchFamily="34" charset="0"/>
                <a:cs typeface="Calibri" panose="020F0502020204030204" pitchFamily="34" charset="0"/>
              </a:rPr>
              <a:t> and clinical features </a:t>
            </a:r>
            <a:r>
              <a:rPr lang="en-US" sz="2400" dirty="0">
                <a:latin typeface="Calibri" panose="020F0502020204030204" pitchFamily="34" charset="0"/>
                <a:cs typeface="Calibri" panose="020F0502020204030204" pitchFamily="34" charset="0"/>
              </a:rPr>
              <a:t>due</a:t>
            </a:r>
            <a:r>
              <a:rPr lang="en-US" sz="2400" spc="-45" dirty="0">
                <a:latin typeface="Calibri" panose="020F0502020204030204" pitchFamily="34" charset="0"/>
                <a:cs typeface="Calibri" panose="020F0502020204030204" pitchFamily="34" charset="0"/>
              </a:rPr>
              <a:t> </a:t>
            </a:r>
            <a:r>
              <a:rPr lang="en-US" sz="2400" spc="-25" dirty="0">
                <a:latin typeface="Calibri" panose="020F0502020204030204" pitchFamily="34" charset="0"/>
                <a:cs typeface="Calibri" panose="020F0502020204030204" pitchFamily="34" charset="0"/>
              </a:rPr>
              <a:t>to </a:t>
            </a:r>
            <a:r>
              <a:rPr lang="en-US" sz="2400" dirty="0">
                <a:latin typeface="Calibri" panose="020F0502020204030204" pitchFamily="34" charset="0"/>
                <a:cs typeface="Calibri" panose="020F0502020204030204" pitchFamily="34" charset="0"/>
              </a:rPr>
              <a:t>perinatal</a:t>
            </a:r>
            <a:r>
              <a:rPr lang="en-US" sz="2400" spc="-7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infections</a:t>
            </a:r>
            <a:r>
              <a:rPr lang="en-US" sz="2400" spc="-7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and</a:t>
            </a:r>
            <a:r>
              <a:rPr lang="en-US" sz="2400" spc="-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pregnancy</a:t>
            </a:r>
            <a:r>
              <a:rPr lang="en-US" sz="2400" spc="-65"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outcome</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575"/>
              </a:spcBef>
              <a:buClr>
                <a:srgbClr val="30B6FC"/>
              </a:buClr>
              <a:buFont typeface="Symbol"/>
              <a:buChar char=""/>
              <a:tabLst>
                <a:tab pos="287020" algn="l"/>
              </a:tabLst>
            </a:pPr>
            <a:r>
              <a:rPr lang="en-US" sz="2400" spc="-30" dirty="0">
                <a:latin typeface="Calibri" panose="020F0502020204030204" pitchFamily="34" charset="0"/>
                <a:cs typeface="Calibri" panose="020F0502020204030204" pitchFamily="34" charset="0"/>
              </a:rPr>
              <a:t>To</a:t>
            </a:r>
            <a:r>
              <a:rPr lang="en-US" sz="2400" spc="-4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discuss</a:t>
            </a:r>
            <a:r>
              <a:rPr lang="en-US" sz="2400" spc="-7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management</a:t>
            </a:r>
            <a:r>
              <a:rPr lang="en-US" sz="2400" spc="-2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of</a:t>
            </a:r>
            <a:r>
              <a:rPr lang="en-US" sz="2400" spc="-6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perinatal</a:t>
            </a:r>
            <a:r>
              <a:rPr lang="en-US" sz="2400" spc="-45"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infections</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580"/>
              </a:spcBef>
              <a:buClr>
                <a:srgbClr val="30B6FC"/>
              </a:buClr>
              <a:buFont typeface="Symbol"/>
              <a:buChar char=""/>
              <a:tabLst>
                <a:tab pos="287020" algn="l"/>
              </a:tabLst>
            </a:pPr>
            <a:r>
              <a:rPr lang="en-US" sz="2400" spc="-30" dirty="0">
                <a:latin typeface="Calibri" panose="020F0502020204030204" pitchFamily="34" charset="0"/>
                <a:cs typeface="Calibri" panose="020F0502020204030204" pitchFamily="34" charset="0"/>
              </a:rPr>
              <a:t>Factor influencing transmission of infection</a:t>
            </a:r>
            <a:endParaRPr lang="en-US"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518920">
              <a:lnSpc>
                <a:spcPct val="100000"/>
              </a:lnSpc>
              <a:spcBef>
                <a:spcPts val="95"/>
              </a:spcBef>
            </a:pPr>
            <a:r>
              <a:rPr dirty="0"/>
              <a:t>Learning</a:t>
            </a:r>
            <a:r>
              <a:rPr spc="-135" dirty="0"/>
              <a:t> </a:t>
            </a:r>
            <a:r>
              <a:rPr spc="-10" dirty="0"/>
              <a:t>objectives</a:t>
            </a:r>
          </a:p>
        </p:txBody>
      </p:sp>
      <p:pic>
        <p:nvPicPr>
          <p:cNvPr id="4" name="object 4"/>
          <p:cNvPicPr/>
          <p:nvPr/>
        </p:nvPicPr>
        <p:blipFill>
          <a:blip r:embed="rId2" cstate="print"/>
          <a:stretch>
            <a:fillRect/>
          </a:stretch>
        </p:blipFill>
        <p:spPr>
          <a:xfrm>
            <a:off x="6248400" y="1219200"/>
            <a:ext cx="2563368" cy="1905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838200" y="2133600"/>
            <a:ext cx="7004050" cy="3948453"/>
          </a:xfrm>
          <a:prstGeom prst="rect">
            <a:avLst/>
          </a:prstGeom>
        </p:spPr>
        <p:txBody>
          <a:bodyPr vert="horz" wrap="square" lIns="0" tIns="12700" rIns="0" bIns="0" rtlCol="0">
            <a:spAutoFit/>
          </a:bodyPr>
          <a:lstStyle/>
          <a:p>
            <a:pPr marL="12700">
              <a:lnSpc>
                <a:spcPts val="2020"/>
              </a:lnSpc>
              <a:spcBef>
                <a:spcPts val="100"/>
              </a:spcBef>
            </a:pPr>
            <a:r>
              <a:rPr sz="2400" b="1" dirty="0">
                <a:latin typeface="Calibri" panose="020F0502020204030204" pitchFamily="34" charset="0"/>
                <a:cs typeface="Calibri" panose="020F0502020204030204" pitchFamily="34" charset="0"/>
              </a:rPr>
              <a:t>Infectious</a:t>
            </a:r>
            <a:r>
              <a:rPr sz="2400" b="1" spc="15"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diseases</a:t>
            </a:r>
            <a:r>
              <a:rPr sz="2400" b="1"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contracted</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during</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pregnancy</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having</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serious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impact </a:t>
            </a:r>
            <a:r>
              <a:rPr sz="2400" spc="-25" dirty="0">
                <a:latin typeface="Calibri" panose="020F0502020204030204" pitchFamily="34" charset="0"/>
                <a:cs typeface="Calibri" panose="020F0502020204030204" pitchFamily="34" charset="0"/>
              </a:rPr>
              <a:t>on</a:t>
            </a:r>
            <a:endParaRPr sz="2400" dirty="0">
              <a:latin typeface="Calibri" panose="020F0502020204030204" pitchFamily="34" charset="0"/>
              <a:cs typeface="Calibri" panose="020F0502020204030204" pitchFamily="34" charset="0"/>
            </a:endParaRPr>
          </a:p>
          <a:p>
            <a:pPr marL="12700">
              <a:lnSpc>
                <a:spcPts val="2020"/>
              </a:lnSpc>
            </a:pPr>
            <a:r>
              <a:rPr sz="2400" dirty="0">
                <a:latin typeface="Calibri" panose="020F0502020204030204" pitchFamily="34" charset="0"/>
                <a:cs typeface="Calibri" panose="020F0502020204030204" pitchFamily="34" charset="0"/>
              </a:rPr>
              <a:t>both</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mother</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&amp; </a:t>
            </a:r>
            <a:r>
              <a:rPr sz="2400" spc="-10" dirty="0">
                <a:latin typeface="Calibri" panose="020F0502020204030204" pitchFamily="34" charset="0"/>
                <a:cs typeface="Calibri" panose="020F0502020204030204" pitchFamily="34" charset="0"/>
              </a:rPr>
              <a:t>fetus.</a:t>
            </a:r>
            <a:endParaRPr sz="2400" dirty="0">
              <a:latin typeface="Calibri" panose="020F0502020204030204" pitchFamily="34" charset="0"/>
              <a:cs typeface="Calibri" panose="020F0502020204030204" pitchFamily="34" charset="0"/>
            </a:endParaRPr>
          </a:p>
          <a:p>
            <a:pPr>
              <a:lnSpc>
                <a:spcPct val="100000"/>
              </a:lnSpc>
              <a:spcBef>
                <a:spcPts val="1830"/>
              </a:spcBef>
            </a:pPr>
            <a:endParaRPr sz="2400" dirty="0">
              <a:latin typeface="Calibri" panose="020F0502020204030204" pitchFamily="34" charset="0"/>
              <a:cs typeface="Calibri" panose="020F0502020204030204" pitchFamily="34" charset="0"/>
            </a:endParaRPr>
          </a:p>
          <a:p>
            <a:pPr marL="12700">
              <a:lnSpc>
                <a:spcPts val="2014"/>
              </a:lnSpc>
              <a:spcBef>
                <a:spcPts val="5"/>
              </a:spcBef>
            </a:pPr>
            <a:r>
              <a:rPr sz="2400" dirty="0">
                <a:latin typeface="Calibri" panose="020F0502020204030204" pitchFamily="34" charset="0"/>
                <a:cs typeface="Calibri" panose="020F0502020204030204" pitchFamily="34" charset="0"/>
              </a:rPr>
              <a:t>Some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cause</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congenital</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abnormalities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(rubella,</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syphilis,</a:t>
            </a:r>
            <a:endParaRPr sz="2400" dirty="0">
              <a:latin typeface="Calibri" panose="020F0502020204030204" pitchFamily="34" charset="0"/>
              <a:cs typeface="Calibri" panose="020F0502020204030204" pitchFamily="34" charset="0"/>
            </a:endParaRPr>
          </a:p>
          <a:p>
            <a:pPr marL="12700">
              <a:lnSpc>
                <a:spcPts val="2014"/>
              </a:lnSpc>
            </a:pPr>
            <a:r>
              <a:rPr sz="2400" dirty="0">
                <a:latin typeface="Calibri" panose="020F0502020204030204" pitchFamily="34" charset="0"/>
                <a:cs typeface="Calibri" panose="020F0502020204030204" pitchFamily="34" charset="0"/>
              </a:rPr>
              <a:t>toxoplasmosis,</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cytomegalovirus,</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chickenpox).</a:t>
            </a:r>
            <a:endParaRPr sz="2400" dirty="0">
              <a:latin typeface="Calibri" panose="020F0502020204030204" pitchFamily="34" charset="0"/>
              <a:cs typeface="Calibri" panose="020F0502020204030204" pitchFamily="34" charset="0"/>
            </a:endParaRPr>
          </a:p>
          <a:p>
            <a:pPr>
              <a:lnSpc>
                <a:spcPct val="100000"/>
              </a:lnSpc>
              <a:spcBef>
                <a:spcPts val="1120"/>
              </a:spcBef>
            </a:pPr>
            <a:endParaRPr sz="2400" dirty="0">
              <a:latin typeface="Calibri" panose="020F0502020204030204" pitchFamily="34" charset="0"/>
              <a:cs typeface="Calibri" panose="020F0502020204030204" pitchFamily="34" charset="0"/>
            </a:endParaRPr>
          </a:p>
          <a:p>
            <a:pPr marL="12700" marR="5080">
              <a:lnSpc>
                <a:spcPct val="87200"/>
              </a:lnSpc>
            </a:pPr>
            <a:r>
              <a:rPr sz="2400" dirty="0">
                <a:latin typeface="Calibri" panose="020F0502020204030204" pitchFamily="34" charset="0"/>
                <a:cs typeface="Calibri" panose="020F0502020204030204" pitchFamily="34" charset="0"/>
              </a:rPr>
              <a:t>Other</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can be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transmitted</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from</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mother</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baby</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during</a:t>
            </a:r>
            <a:r>
              <a:rPr sz="2400" spc="-6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 </a:t>
            </a:r>
            <a:r>
              <a:rPr sz="2400" dirty="0">
                <a:latin typeface="Calibri" panose="020F0502020204030204" pitchFamily="34" charset="0"/>
                <a:cs typeface="Calibri" panose="020F0502020204030204" pitchFamily="34" charset="0"/>
              </a:rPr>
              <a:t>(parvovirus)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or</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around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time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delivery</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(human</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immunodeficiency</a:t>
            </a:r>
            <a:r>
              <a:rPr sz="2400" spc="1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virus </a:t>
            </a:r>
            <a:r>
              <a:rPr sz="2400" dirty="0">
                <a:latin typeface="Calibri" panose="020F0502020204030204" pitchFamily="34" charset="0"/>
                <a:cs typeface="Calibri" panose="020F0502020204030204" pitchFamily="34" charset="0"/>
              </a:rPr>
              <a:t>(HIV),</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hepatitis</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hepatitis</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herpes,</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group</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streptococcus).</a:t>
            </a:r>
            <a:endParaRPr sz="2400" dirty="0">
              <a:latin typeface="Calibri" panose="020F0502020204030204" pitchFamily="34" charset="0"/>
              <a:cs typeface="Calibri" panose="020F0502020204030204" pitchFamily="34" charset="0"/>
            </a:endParaRPr>
          </a:p>
        </p:txBody>
      </p:sp>
      <p:sp>
        <p:nvSpPr>
          <p:cNvPr id="7" name="object 7"/>
          <p:cNvSpPr txBox="1">
            <a:spLocks noGrp="1"/>
          </p:cNvSpPr>
          <p:nvPr>
            <p:ph type="title"/>
          </p:nvPr>
        </p:nvSpPr>
        <p:spPr>
          <a:prstGeom prst="rect">
            <a:avLst/>
          </a:prstGeom>
        </p:spPr>
        <p:txBody>
          <a:bodyPr vert="horz" wrap="square" lIns="0" tIns="12065" rIns="0" bIns="0" rtlCol="0">
            <a:spAutoFit/>
          </a:bodyPr>
          <a:lstStyle/>
          <a:p>
            <a:pPr marL="2653030">
              <a:lnSpc>
                <a:spcPct val="100000"/>
              </a:lnSpc>
              <a:spcBef>
                <a:spcPts val="95"/>
              </a:spcBef>
            </a:pPr>
            <a:r>
              <a:rPr spc="-10" dirty="0"/>
              <a:t>Definition</a:t>
            </a:r>
          </a:p>
        </p:txBody>
      </p:sp>
      <p:sp>
        <p:nvSpPr>
          <p:cNvPr id="8" name="TextBox 7">
            <a:extLst>
              <a:ext uri="{FF2B5EF4-FFF2-40B4-BE49-F238E27FC236}">
                <a16:creationId xmlns:a16="http://schemas.microsoft.com/office/drawing/2014/main" id="{C62FCB71-2CAE-62E8-0AE5-4ECFD081AC86}"/>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4EA0F-A262-C6C5-F3F4-5760FAD6FFA4}"/>
              </a:ext>
            </a:extLst>
          </p:cNvPr>
          <p:cNvSpPr>
            <a:spLocks noGrp="1"/>
          </p:cNvSpPr>
          <p:nvPr>
            <p:ph type="title"/>
          </p:nvPr>
        </p:nvSpPr>
        <p:spPr>
          <a:xfrm>
            <a:off x="7239000" y="-228600"/>
            <a:ext cx="914400" cy="1325563"/>
          </a:xfrm>
        </p:spPr>
        <p:txBody>
          <a:bodyPr>
            <a:normAutofit/>
          </a:bodyPr>
          <a:lstStyle/>
          <a:p>
            <a:r>
              <a:rPr lang="en-US" sz="1600" dirty="0"/>
              <a:t>Spiral </a:t>
            </a:r>
            <a:endParaRPr lang="en-PK" sz="1600" dirty="0"/>
          </a:p>
        </p:txBody>
      </p:sp>
      <p:pic>
        <p:nvPicPr>
          <p:cNvPr id="1026" name="Picture 2" descr="Antimicrobial Peptides in Early-Life Host Defense, Perinatal Infections,  and Necrotizing Enterocolitis&amp;mdash;An Update">
            <a:extLst>
              <a:ext uri="{FF2B5EF4-FFF2-40B4-BE49-F238E27FC236}">
                <a16:creationId xmlns:a16="http://schemas.microsoft.com/office/drawing/2014/main" id="{1F8ED0EF-6958-5636-D4BE-9075D48499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8363"/>
            <a:ext cx="9144000" cy="512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459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222250" y="1670050"/>
          <a:ext cx="8705850" cy="5180964"/>
        </p:xfrm>
        <a:graphic>
          <a:graphicData uri="http://schemas.openxmlformats.org/drawingml/2006/table">
            <a:tbl>
              <a:tblPr firstRow="1" bandRow="1">
                <a:tableStyleId>{2D5ABB26-0587-4C30-8999-92F81FD0307C}</a:tableStyleId>
              </a:tblPr>
              <a:tblGrid>
                <a:gridCol w="1450975">
                  <a:extLst>
                    <a:ext uri="{9D8B030D-6E8A-4147-A177-3AD203B41FA5}">
                      <a16:colId xmlns:a16="http://schemas.microsoft.com/office/drawing/2014/main" val="20000"/>
                    </a:ext>
                  </a:extLst>
                </a:gridCol>
                <a:gridCol w="1450975">
                  <a:extLst>
                    <a:ext uri="{9D8B030D-6E8A-4147-A177-3AD203B41FA5}">
                      <a16:colId xmlns:a16="http://schemas.microsoft.com/office/drawing/2014/main" val="20001"/>
                    </a:ext>
                  </a:extLst>
                </a:gridCol>
                <a:gridCol w="1450975">
                  <a:extLst>
                    <a:ext uri="{9D8B030D-6E8A-4147-A177-3AD203B41FA5}">
                      <a16:colId xmlns:a16="http://schemas.microsoft.com/office/drawing/2014/main" val="20002"/>
                    </a:ext>
                  </a:extLst>
                </a:gridCol>
                <a:gridCol w="1450975">
                  <a:extLst>
                    <a:ext uri="{9D8B030D-6E8A-4147-A177-3AD203B41FA5}">
                      <a16:colId xmlns:a16="http://schemas.microsoft.com/office/drawing/2014/main" val="20003"/>
                    </a:ext>
                  </a:extLst>
                </a:gridCol>
                <a:gridCol w="1450975">
                  <a:extLst>
                    <a:ext uri="{9D8B030D-6E8A-4147-A177-3AD203B41FA5}">
                      <a16:colId xmlns:a16="http://schemas.microsoft.com/office/drawing/2014/main" val="20004"/>
                    </a:ext>
                  </a:extLst>
                </a:gridCol>
                <a:gridCol w="1450975">
                  <a:extLst>
                    <a:ext uri="{9D8B030D-6E8A-4147-A177-3AD203B41FA5}">
                      <a16:colId xmlns:a16="http://schemas.microsoft.com/office/drawing/2014/main" val="20005"/>
                    </a:ext>
                  </a:extLst>
                </a:gridCol>
              </a:tblGrid>
              <a:tr h="1270635">
                <a:tc>
                  <a:txBody>
                    <a:bodyPr/>
                    <a:lstStyle/>
                    <a:p>
                      <a:pPr marL="90805">
                        <a:lnSpc>
                          <a:spcPct val="100000"/>
                        </a:lnSpc>
                        <a:spcBef>
                          <a:spcPts val="295"/>
                        </a:spcBef>
                      </a:pPr>
                      <a:r>
                        <a:rPr sz="1800" b="1" spc="-10" dirty="0">
                          <a:solidFill>
                            <a:srgbClr val="FFFFFF"/>
                          </a:solidFill>
                          <a:latin typeface="Times New Roman"/>
                          <a:cs typeface="Times New Roman"/>
                        </a:rPr>
                        <a:t>Causative</a:t>
                      </a:r>
                      <a:endParaRPr sz="1800">
                        <a:latin typeface="Times New Roman"/>
                        <a:cs typeface="Times New Roman"/>
                      </a:endParaRPr>
                    </a:p>
                    <a:p>
                      <a:pPr marL="90805">
                        <a:lnSpc>
                          <a:spcPct val="100000"/>
                        </a:lnSpc>
                      </a:pPr>
                      <a:r>
                        <a:rPr sz="1800" b="1" spc="-10" dirty="0">
                          <a:solidFill>
                            <a:srgbClr val="FFFFFF"/>
                          </a:solidFill>
                          <a:latin typeface="Times New Roman"/>
                          <a:cs typeface="Times New Roman"/>
                        </a:rPr>
                        <a:t>organism</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marR="120014">
                        <a:lnSpc>
                          <a:spcPct val="100000"/>
                        </a:lnSpc>
                        <a:spcBef>
                          <a:spcPts val="295"/>
                        </a:spcBef>
                      </a:pPr>
                      <a:r>
                        <a:rPr sz="1800" b="1" dirty="0">
                          <a:solidFill>
                            <a:srgbClr val="FFFFFF"/>
                          </a:solidFill>
                          <a:latin typeface="Times New Roman"/>
                          <a:cs typeface="Times New Roman"/>
                        </a:rPr>
                        <a:t>Incidence</a:t>
                      </a:r>
                      <a:r>
                        <a:rPr sz="1800" b="1" spc="-60" dirty="0">
                          <a:solidFill>
                            <a:srgbClr val="FFFFFF"/>
                          </a:solidFill>
                          <a:latin typeface="Times New Roman"/>
                          <a:cs typeface="Times New Roman"/>
                        </a:rPr>
                        <a:t> </a:t>
                      </a:r>
                      <a:r>
                        <a:rPr sz="1800" b="1" spc="-50" dirty="0">
                          <a:solidFill>
                            <a:srgbClr val="FFFFFF"/>
                          </a:solidFill>
                          <a:latin typeface="Times New Roman"/>
                          <a:cs typeface="Times New Roman"/>
                        </a:rPr>
                        <a:t>&amp; </a:t>
                      </a:r>
                      <a:r>
                        <a:rPr sz="1800" b="1" dirty="0">
                          <a:solidFill>
                            <a:srgbClr val="FFFFFF"/>
                          </a:solidFill>
                          <a:latin typeface="Times New Roman"/>
                          <a:cs typeface="Times New Roman"/>
                        </a:rPr>
                        <a:t>mode</a:t>
                      </a:r>
                      <a:r>
                        <a:rPr sz="1800" b="1" spc="-25" dirty="0">
                          <a:solidFill>
                            <a:srgbClr val="FFFFFF"/>
                          </a:solidFill>
                          <a:latin typeface="Times New Roman"/>
                          <a:cs typeface="Times New Roman"/>
                        </a:rPr>
                        <a:t> of </a:t>
                      </a:r>
                      <a:r>
                        <a:rPr sz="1800" b="1" spc="-20" dirty="0">
                          <a:solidFill>
                            <a:srgbClr val="FFFFFF"/>
                          </a:solidFill>
                          <a:latin typeface="Times New Roman"/>
                          <a:cs typeface="Times New Roman"/>
                        </a:rPr>
                        <a:t>transmission</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95"/>
                        </a:spcBef>
                      </a:pPr>
                      <a:r>
                        <a:rPr sz="1800" b="1" spc="-10" dirty="0">
                          <a:solidFill>
                            <a:srgbClr val="FFFFFF"/>
                          </a:solidFill>
                          <a:latin typeface="Times New Roman"/>
                          <a:cs typeface="Times New Roman"/>
                        </a:rPr>
                        <a:t>Clinical</a:t>
                      </a:r>
                      <a:endParaRPr sz="1800">
                        <a:latin typeface="Times New Roman"/>
                        <a:cs typeface="Times New Roman"/>
                      </a:endParaRPr>
                    </a:p>
                    <a:p>
                      <a:pPr marL="92075">
                        <a:lnSpc>
                          <a:spcPct val="100000"/>
                        </a:lnSpc>
                      </a:pPr>
                      <a:r>
                        <a:rPr sz="1800" b="1" spc="-10" dirty="0">
                          <a:solidFill>
                            <a:srgbClr val="FFFFFF"/>
                          </a:solidFill>
                          <a:latin typeface="Times New Roman"/>
                          <a:cs typeface="Times New Roman"/>
                        </a:rPr>
                        <a:t>features</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5"/>
                        </a:spcBef>
                      </a:pPr>
                      <a:r>
                        <a:rPr sz="1800" b="1" spc="-10" dirty="0">
                          <a:solidFill>
                            <a:srgbClr val="FFFFFF"/>
                          </a:solidFill>
                          <a:latin typeface="Times New Roman"/>
                          <a:cs typeface="Times New Roman"/>
                        </a:rPr>
                        <a:t>diagnosis</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Times New Roman"/>
                          <a:cs typeface="Times New Roman"/>
                        </a:rPr>
                        <a:t>complication</a:t>
                      </a:r>
                      <a:endParaRPr sz="1800">
                        <a:latin typeface="Times New Roman"/>
                        <a:cs typeface="Times New Roman"/>
                      </a:endParaRPr>
                    </a:p>
                    <a:p>
                      <a:pPr marL="93345">
                        <a:lnSpc>
                          <a:spcPct val="100000"/>
                        </a:lnSpc>
                      </a:pPr>
                      <a:r>
                        <a:rPr sz="1800" b="1" spc="-50" dirty="0">
                          <a:solidFill>
                            <a:srgbClr val="FFFFFF"/>
                          </a:solidFill>
                          <a:latin typeface="Times New Roman"/>
                          <a:cs typeface="Times New Roman"/>
                        </a:rPr>
                        <a:t>s</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Times New Roman"/>
                          <a:cs typeface="Times New Roman"/>
                        </a:rPr>
                        <a:t>treatment</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910329">
                <a:tc>
                  <a:txBody>
                    <a:bodyPr/>
                    <a:lstStyle/>
                    <a:p>
                      <a:pPr marL="90805">
                        <a:lnSpc>
                          <a:spcPct val="100000"/>
                        </a:lnSpc>
                        <a:spcBef>
                          <a:spcPts val="300"/>
                        </a:spcBef>
                      </a:pPr>
                      <a:r>
                        <a:rPr sz="1800" spc="-10" dirty="0">
                          <a:latin typeface="Times New Roman"/>
                          <a:cs typeface="Times New Roman"/>
                        </a:rPr>
                        <a:t>Toga</a:t>
                      </a:r>
                      <a:r>
                        <a:rPr sz="1800" spc="-100" dirty="0">
                          <a:latin typeface="Times New Roman"/>
                          <a:cs typeface="Times New Roman"/>
                        </a:rPr>
                        <a:t> </a:t>
                      </a:r>
                      <a:r>
                        <a:rPr sz="1800" spc="-10" dirty="0">
                          <a:latin typeface="Times New Roman"/>
                          <a:cs typeface="Times New Roman"/>
                        </a:rPr>
                        <a:t>virus</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marR="102235">
                        <a:lnSpc>
                          <a:spcPct val="100000"/>
                        </a:lnSpc>
                        <a:spcBef>
                          <a:spcPts val="300"/>
                        </a:spcBef>
                      </a:pPr>
                      <a:r>
                        <a:rPr sz="1800" dirty="0">
                          <a:latin typeface="Times New Roman"/>
                          <a:cs typeface="Times New Roman"/>
                        </a:rPr>
                        <a:t>2%</a:t>
                      </a:r>
                      <a:r>
                        <a:rPr sz="1800" spc="-15" dirty="0">
                          <a:latin typeface="Times New Roman"/>
                          <a:cs typeface="Times New Roman"/>
                        </a:rPr>
                        <a:t> </a:t>
                      </a:r>
                      <a:r>
                        <a:rPr sz="1800" spc="-25" dirty="0">
                          <a:latin typeface="Times New Roman"/>
                          <a:cs typeface="Times New Roman"/>
                        </a:rPr>
                        <a:t>in </a:t>
                      </a:r>
                      <a:r>
                        <a:rPr sz="1800" spc="-10" dirty="0">
                          <a:latin typeface="Times New Roman"/>
                          <a:cs typeface="Times New Roman"/>
                        </a:rPr>
                        <a:t>nullipara </a:t>
                      </a:r>
                      <a:r>
                        <a:rPr sz="1800" dirty="0">
                          <a:latin typeface="Times New Roman"/>
                          <a:cs typeface="Times New Roman"/>
                        </a:rPr>
                        <a:t>1.2%</a:t>
                      </a:r>
                      <a:r>
                        <a:rPr sz="1800" spc="-35" dirty="0">
                          <a:latin typeface="Times New Roman"/>
                          <a:cs typeface="Times New Roman"/>
                        </a:rPr>
                        <a:t> </a:t>
                      </a:r>
                      <a:r>
                        <a:rPr sz="1800" dirty="0">
                          <a:latin typeface="Times New Roman"/>
                          <a:cs typeface="Times New Roman"/>
                        </a:rPr>
                        <a:t>in </a:t>
                      </a:r>
                      <a:r>
                        <a:rPr sz="1800" spc="-20" dirty="0">
                          <a:latin typeface="Times New Roman"/>
                          <a:cs typeface="Times New Roman"/>
                        </a:rPr>
                        <a:t>multi</a:t>
                      </a:r>
                      <a:endParaRPr sz="1800">
                        <a:latin typeface="Times New Roman"/>
                        <a:cs typeface="Times New Roman"/>
                      </a:endParaRPr>
                    </a:p>
                    <a:p>
                      <a:pPr>
                        <a:lnSpc>
                          <a:spcPct val="100000"/>
                        </a:lnSpc>
                        <a:spcBef>
                          <a:spcPts val="90"/>
                        </a:spcBef>
                      </a:pPr>
                      <a:endParaRPr sz="1800">
                        <a:latin typeface="Times New Roman"/>
                        <a:cs typeface="Times New Roman"/>
                      </a:endParaRPr>
                    </a:p>
                    <a:p>
                      <a:pPr marL="92075">
                        <a:lnSpc>
                          <a:spcPct val="100000"/>
                        </a:lnSpc>
                      </a:pPr>
                      <a:r>
                        <a:rPr sz="1800" spc="-10" dirty="0">
                          <a:latin typeface="Times New Roman"/>
                          <a:cs typeface="Times New Roman"/>
                        </a:rPr>
                        <a:t>Droplet</a:t>
                      </a:r>
                      <a:endParaRPr sz="1800">
                        <a:latin typeface="Times New Roman"/>
                        <a:cs typeface="Times New Roman"/>
                      </a:endParaRPr>
                    </a:p>
                    <a:p>
                      <a:pPr marL="92075">
                        <a:lnSpc>
                          <a:spcPct val="100000"/>
                        </a:lnSpc>
                        <a:spcBef>
                          <a:spcPts val="5"/>
                        </a:spcBef>
                      </a:pPr>
                      <a:r>
                        <a:rPr sz="1800" spc="-10" dirty="0">
                          <a:latin typeface="Times New Roman"/>
                          <a:cs typeface="Times New Roman"/>
                        </a:rPr>
                        <a:t>infection</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a:lnSpc>
                          <a:spcPct val="100000"/>
                        </a:lnSpc>
                        <a:spcBef>
                          <a:spcPts val="300"/>
                        </a:spcBef>
                      </a:pPr>
                      <a:r>
                        <a:rPr sz="1800" dirty="0">
                          <a:latin typeface="Times New Roman"/>
                          <a:cs typeface="Times New Roman"/>
                        </a:rPr>
                        <a:t>20-</a:t>
                      </a:r>
                      <a:r>
                        <a:rPr sz="1800" spc="-25" dirty="0">
                          <a:latin typeface="Times New Roman"/>
                          <a:cs typeface="Times New Roman"/>
                        </a:rPr>
                        <a:t>50%</a:t>
                      </a:r>
                      <a:endParaRPr sz="1800">
                        <a:latin typeface="Times New Roman"/>
                        <a:cs typeface="Times New Roman"/>
                      </a:endParaRPr>
                    </a:p>
                    <a:p>
                      <a:pPr marL="92075" marR="138430">
                        <a:lnSpc>
                          <a:spcPct val="99500"/>
                        </a:lnSpc>
                        <a:spcBef>
                          <a:spcPts val="10"/>
                        </a:spcBef>
                      </a:pPr>
                      <a:r>
                        <a:rPr sz="1800" spc="-20" dirty="0">
                          <a:latin typeface="Times New Roman"/>
                          <a:cs typeface="Times New Roman"/>
                        </a:rPr>
                        <a:t>asymtomatic, </a:t>
                      </a:r>
                      <a:r>
                        <a:rPr sz="1800" dirty="0">
                          <a:latin typeface="Times New Roman"/>
                          <a:cs typeface="Times New Roman"/>
                        </a:rPr>
                        <a:t>Febrile</a:t>
                      </a:r>
                      <a:r>
                        <a:rPr sz="1800" spc="-45" dirty="0">
                          <a:latin typeface="Times New Roman"/>
                          <a:cs typeface="Times New Roman"/>
                        </a:rPr>
                        <a:t> </a:t>
                      </a:r>
                      <a:r>
                        <a:rPr sz="1800" spc="-20" dirty="0">
                          <a:latin typeface="Times New Roman"/>
                          <a:cs typeface="Times New Roman"/>
                        </a:rPr>
                        <a:t>rash </a:t>
                      </a:r>
                      <a:r>
                        <a:rPr sz="1800" spc="-25" dirty="0">
                          <a:latin typeface="Times New Roman"/>
                          <a:cs typeface="Times New Roman"/>
                        </a:rPr>
                        <a:t>80%</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marR="116839">
                        <a:lnSpc>
                          <a:spcPct val="100000"/>
                        </a:lnSpc>
                        <a:spcBef>
                          <a:spcPts val="300"/>
                        </a:spcBef>
                      </a:pPr>
                      <a:r>
                        <a:rPr sz="1800" dirty="0">
                          <a:latin typeface="Times New Roman"/>
                          <a:cs typeface="Times New Roman"/>
                        </a:rPr>
                        <a:t>80%</a:t>
                      </a:r>
                      <a:r>
                        <a:rPr sz="1800" spc="-30" dirty="0">
                          <a:latin typeface="Times New Roman"/>
                          <a:cs typeface="Times New Roman"/>
                        </a:rPr>
                        <a:t> </a:t>
                      </a:r>
                      <a:r>
                        <a:rPr sz="1800" dirty="0">
                          <a:latin typeface="Times New Roman"/>
                          <a:cs typeface="Times New Roman"/>
                        </a:rPr>
                        <a:t>in </a:t>
                      </a:r>
                      <a:r>
                        <a:rPr sz="1800" spc="-10" dirty="0">
                          <a:latin typeface="Times New Roman"/>
                          <a:cs typeface="Times New Roman"/>
                        </a:rPr>
                        <a:t>first trimester </a:t>
                      </a:r>
                      <a:r>
                        <a:rPr sz="1800" dirty="0">
                          <a:latin typeface="Times New Roman"/>
                          <a:cs typeface="Times New Roman"/>
                        </a:rPr>
                        <a:t>25%</a:t>
                      </a:r>
                      <a:r>
                        <a:rPr sz="1800" spc="-40" dirty="0">
                          <a:latin typeface="Times New Roman"/>
                          <a:cs typeface="Times New Roman"/>
                        </a:rPr>
                        <a:t> </a:t>
                      </a:r>
                      <a:r>
                        <a:rPr sz="1800" dirty="0">
                          <a:latin typeface="Times New Roman"/>
                          <a:cs typeface="Times New Roman"/>
                        </a:rPr>
                        <a:t>at </a:t>
                      </a:r>
                      <a:r>
                        <a:rPr sz="1800" spc="-25" dirty="0">
                          <a:latin typeface="Times New Roman"/>
                          <a:cs typeface="Times New Roman"/>
                        </a:rPr>
                        <a:t>the </a:t>
                      </a:r>
                      <a:r>
                        <a:rPr sz="1800" dirty="0">
                          <a:latin typeface="Times New Roman"/>
                          <a:cs typeface="Times New Roman"/>
                        </a:rPr>
                        <a:t>end</a:t>
                      </a:r>
                      <a:r>
                        <a:rPr sz="1800" spc="-15" dirty="0">
                          <a:latin typeface="Times New Roman"/>
                          <a:cs typeface="Times New Roman"/>
                        </a:rPr>
                        <a:t> </a:t>
                      </a:r>
                      <a:r>
                        <a:rPr sz="1800" dirty="0">
                          <a:latin typeface="Times New Roman"/>
                          <a:cs typeface="Times New Roman"/>
                        </a:rPr>
                        <a:t>of</a:t>
                      </a:r>
                      <a:r>
                        <a:rPr sz="1800" spc="-20" dirty="0">
                          <a:latin typeface="Times New Roman"/>
                          <a:cs typeface="Times New Roman"/>
                        </a:rPr>
                        <a:t> </a:t>
                      </a:r>
                      <a:r>
                        <a:rPr sz="1800" spc="-25" dirty="0">
                          <a:latin typeface="Times New Roman"/>
                          <a:cs typeface="Times New Roman"/>
                        </a:rPr>
                        <a:t>2</a:t>
                      </a:r>
                      <a:r>
                        <a:rPr sz="1800" spc="-37" baseline="25462" dirty="0">
                          <a:latin typeface="Times New Roman"/>
                          <a:cs typeface="Times New Roman"/>
                        </a:rPr>
                        <a:t>nd </a:t>
                      </a:r>
                      <a:r>
                        <a:rPr sz="1800" spc="-10" dirty="0">
                          <a:latin typeface="Times New Roman"/>
                          <a:cs typeface="Times New Roman"/>
                        </a:rPr>
                        <a:t>trimester </a:t>
                      </a:r>
                      <a:r>
                        <a:rPr sz="1800" dirty="0">
                          <a:latin typeface="Times New Roman"/>
                          <a:cs typeface="Times New Roman"/>
                        </a:rPr>
                        <a:t>Occurs</a:t>
                      </a:r>
                      <a:r>
                        <a:rPr sz="1800" spc="-45" dirty="0">
                          <a:latin typeface="Times New Roman"/>
                          <a:cs typeface="Times New Roman"/>
                        </a:rPr>
                        <a:t> </a:t>
                      </a:r>
                      <a:r>
                        <a:rPr sz="1800" spc="-25" dirty="0">
                          <a:latin typeface="Times New Roman"/>
                          <a:cs typeface="Times New Roman"/>
                        </a:rPr>
                        <a:t>in </a:t>
                      </a:r>
                      <a:r>
                        <a:rPr sz="1800" spc="-10" dirty="0">
                          <a:latin typeface="Times New Roman"/>
                          <a:cs typeface="Times New Roman"/>
                        </a:rPr>
                        <a:t>100%of infants </a:t>
                      </a:r>
                      <a:r>
                        <a:rPr sz="1800" dirty="0">
                          <a:latin typeface="Times New Roman"/>
                          <a:cs typeface="Times New Roman"/>
                        </a:rPr>
                        <a:t>infected</a:t>
                      </a:r>
                      <a:r>
                        <a:rPr sz="1800" spc="-70" dirty="0">
                          <a:latin typeface="Times New Roman"/>
                          <a:cs typeface="Times New Roman"/>
                        </a:rPr>
                        <a:t> </a:t>
                      </a:r>
                      <a:r>
                        <a:rPr sz="1800" spc="-25" dirty="0">
                          <a:latin typeface="Times New Roman"/>
                          <a:cs typeface="Times New Roman"/>
                        </a:rPr>
                        <a:t>in </a:t>
                      </a:r>
                      <a:r>
                        <a:rPr sz="1800" dirty="0">
                          <a:latin typeface="Times New Roman"/>
                          <a:cs typeface="Times New Roman"/>
                        </a:rPr>
                        <a:t>first </a:t>
                      </a:r>
                      <a:r>
                        <a:rPr sz="1800" spc="-10" dirty="0">
                          <a:latin typeface="Times New Roman"/>
                          <a:cs typeface="Times New Roman"/>
                        </a:rPr>
                        <a:t>trimester</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88900">
                        <a:lnSpc>
                          <a:spcPct val="100000"/>
                        </a:lnSpc>
                        <a:spcBef>
                          <a:spcPts val="300"/>
                        </a:spcBef>
                      </a:pPr>
                      <a:r>
                        <a:rPr sz="1800" b="1" spc="-20" dirty="0">
                          <a:latin typeface="Times New Roman"/>
                          <a:cs typeface="Times New Roman"/>
                        </a:rPr>
                        <a:t>Cong </a:t>
                      </a:r>
                      <a:r>
                        <a:rPr sz="1800" b="1" spc="-10" dirty="0">
                          <a:latin typeface="Times New Roman"/>
                          <a:cs typeface="Times New Roman"/>
                        </a:rPr>
                        <a:t>Rubella syndrome </a:t>
                      </a:r>
                      <a:r>
                        <a:rPr sz="1800" spc="-10" dirty="0">
                          <a:latin typeface="Times New Roman"/>
                          <a:cs typeface="Times New Roman"/>
                        </a:rPr>
                        <a:t>Sensorineural deafness </a:t>
                      </a:r>
                      <a:r>
                        <a:rPr sz="1800" dirty="0">
                          <a:latin typeface="Times New Roman"/>
                          <a:cs typeface="Times New Roman"/>
                        </a:rPr>
                        <a:t>Cong</a:t>
                      </a:r>
                      <a:r>
                        <a:rPr sz="1800" spc="-20" dirty="0">
                          <a:latin typeface="Times New Roman"/>
                          <a:cs typeface="Times New Roman"/>
                        </a:rPr>
                        <a:t> </a:t>
                      </a:r>
                      <a:r>
                        <a:rPr sz="1800" spc="-10" dirty="0">
                          <a:latin typeface="Times New Roman"/>
                          <a:cs typeface="Times New Roman"/>
                        </a:rPr>
                        <a:t>cataract Blindness Encephalitis Endocrine problems</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386080">
                        <a:lnSpc>
                          <a:spcPct val="100000"/>
                        </a:lnSpc>
                        <a:spcBef>
                          <a:spcPts val="300"/>
                        </a:spcBef>
                      </a:pPr>
                      <a:r>
                        <a:rPr sz="1800" spc="-10" dirty="0">
                          <a:solidFill>
                            <a:srgbClr val="0D0D0D"/>
                          </a:solidFill>
                          <a:latin typeface="Times New Roman"/>
                          <a:cs typeface="Times New Roman"/>
                        </a:rPr>
                        <a:t>&lt;16weeks </a:t>
                      </a:r>
                      <a:r>
                        <a:rPr sz="1800" dirty="0">
                          <a:solidFill>
                            <a:srgbClr val="0D0D0D"/>
                          </a:solidFill>
                          <a:latin typeface="Times New Roman"/>
                          <a:cs typeface="Times New Roman"/>
                        </a:rPr>
                        <a:t>offer</a:t>
                      </a:r>
                      <a:r>
                        <a:rPr sz="1800" spc="-75" dirty="0">
                          <a:solidFill>
                            <a:srgbClr val="0D0D0D"/>
                          </a:solidFill>
                          <a:latin typeface="Times New Roman"/>
                          <a:cs typeface="Times New Roman"/>
                        </a:rPr>
                        <a:t> </a:t>
                      </a:r>
                      <a:r>
                        <a:rPr sz="1800" b="1" spc="-25" dirty="0">
                          <a:solidFill>
                            <a:srgbClr val="0D0D0D"/>
                          </a:solidFill>
                          <a:latin typeface="Times New Roman"/>
                          <a:cs typeface="Times New Roman"/>
                        </a:rPr>
                        <a:t>TOP</a:t>
                      </a:r>
                      <a:endParaRPr sz="1800">
                        <a:latin typeface="Times New Roman"/>
                        <a:cs typeface="Times New Roman"/>
                      </a:endParaRPr>
                    </a:p>
                    <a:p>
                      <a:pPr marL="93345" marR="284480" indent="57785">
                        <a:lnSpc>
                          <a:spcPct val="100000"/>
                        </a:lnSpc>
                      </a:pPr>
                      <a:r>
                        <a:rPr sz="1800" dirty="0">
                          <a:solidFill>
                            <a:srgbClr val="0D0D0D"/>
                          </a:solidFill>
                          <a:latin typeface="Times New Roman"/>
                          <a:cs typeface="Times New Roman"/>
                        </a:rPr>
                        <a:t>&gt;16</a:t>
                      </a:r>
                      <a:r>
                        <a:rPr sz="1800" spc="-15" dirty="0">
                          <a:solidFill>
                            <a:srgbClr val="0D0D0D"/>
                          </a:solidFill>
                          <a:latin typeface="Times New Roman"/>
                          <a:cs typeface="Times New Roman"/>
                        </a:rPr>
                        <a:t> </a:t>
                      </a:r>
                      <a:r>
                        <a:rPr sz="1800" spc="-20" dirty="0">
                          <a:solidFill>
                            <a:srgbClr val="0D0D0D"/>
                          </a:solidFill>
                          <a:latin typeface="Times New Roman"/>
                          <a:cs typeface="Times New Roman"/>
                        </a:rPr>
                        <a:t>weeks </a:t>
                      </a:r>
                      <a:r>
                        <a:rPr sz="1800" spc="-10" dirty="0">
                          <a:solidFill>
                            <a:srgbClr val="0D0D0D"/>
                          </a:solidFill>
                          <a:latin typeface="Times New Roman"/>
                          <a:cs typeface="Times New Roman"/>
                        </a:rPr>
                        <a:t>reassurance</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942590">
              <a:lnSpc>
                <a:spcPct val="100000"/>
              </a:lnSpc>
              <a:spcBef>
                <a:spcPts val="95"/>
              </a:spcBef>
            </a:pPr>
            <a:r>
              <a:rPr spc="-10" dirty="0"/>
              <a:t>Rubella</a:t>
            </a:r>
          </a:p>
        </p:txBody>
      </p:sp>
      <p:sp>
        <p:nvSpPr>
          <p:cNvPr id="4" name="TextBox 3">
            <a:extLst>
              <a:ext uri="{FF2B5EF4-FFF2-40B4-BE49-F238E27FC236}">
                <a16:creationId xmlns:a16="http://schemas.microsoft.com/office/drawing/2014/main" id="{8D04966C-D4F8-319A-3EDE-87F39A8E1DBE}"/>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38200" y="3124200"/>
            <a:ext cx="2971800" cy="3505200"/>
          </a:xfrm>
          <a:prstGeom prst="rect">
            <a:avLst/>
          </a:prstGeom>
        </p:spPr>
      </p:pic>
      <p:pic>
        <p:nvPicPr>
          <p:cNvPr id="3" name="object 3"/>
          <p:cNvPicPr/>
          <p:nvPr/>
        </p:nvPicPr>
        <p:blipFill>
          <a:blip r:embed="rId3" cstate="print"/>
          <a:stretch>
            <a:fillRect/>
          </a:stretch>
        </p:blipFill>
        <p:spPr>
          <a:xfrm>
            <a:off x="4800600" y="3657600"/>
            <a:ext cx="3611879" cy="2895600"/>
          </a:xfrm>
          <a:prstGeom prst="rect">
            <a:avLst/>
          </a:prstGeom>
        </p:spPr>
      </p:pic>
      <p:sp>
        <p:nvSpPr>
          <p:cNvPr id="4" name="object 4"/>
          <p:cNvSpPr txBox="1"/>
          <p:nvPr/>
        </p:nvSpPr>
        <p:spPr>
          <a:xfrm>
            <a:off x="636905" y="1232762"/>
            <a:ext cx="7364095" cy="1859483"/>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0D0D0D"/>
                </a:solidFill>
                <a:latin typeface="Calibri" panose="020F0502020204030204" pitchFamily="34" charset="0"/>
                <a:cs typeface="Calibri" panose="020F0502020204030204" pitchFamily="34" charset="0"/>
              </a:rPr>
              <a:t>Screening</a:t>
            </a:r>
            <a:endParaRPr sz="2400" dirty="0">
              <a:latin typeface="Calibri" panose="020F0502020204030204" pitchFamily="34" charset="0"/>
              <a:cs typeface="Calibri" panose="020F0502020204030204" pitchFamily="34" charset="0"/>
            </a:endParaRPr>
          </a:p>
          <a:p>
            <a:pPr marL="12700" marR="5080">
              <a:lnSpc>
                <a:spcPct val="100000"/>
              </a:lnSpc>
            </a:pPr>
            <a:r>
              <a:rPr sz="2400" dirty="0">
                <a:latin typeface="Calibri" panose="020F0502020204030204" pitchFamily="34" charset="0"/>
                <a:cs typeface="Calibri" panose="020F0502020204030204" pitchFamily="34" charset="0"/>
              </a:rPr>
              <a:t>In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UK,</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NICE</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recommendations</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are</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that</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all</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should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offered</a:t>
            </a:r>
            <a:r>
              <a:rPr sz="2400" spc="1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rubella </a:t>
            </a:r>
            <a:r>
              <a:rPr sz="2400" dirty="0">
                <a:latin typeface="Calibri" panose="020F0502020204030204" pitchFamily="34" charset="0"/>
                <a:cs typeface="Calibri" panose="020F0502020204030204" pitchFamily="34" charset="0"/>
              </a:rPr>
              <a:t>susceptibility</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screening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early</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their</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pregnancy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identify</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risk</a:t>
            </a:r>
            <a:r>
              <a:rPr sz="2400" spc="-3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of </a:t>
            </a:r>
            <a:r>
              <a:rPr sz="2400" dirty="0">
                <a:latin typeface="Calibri" panose="020F0502020204030204" pitchFamily="34" charset="0"/>
                <a:cs typeface="Calibri" panose="020F0502020204030204" pitchFamily="34" charset="0"/>
              </a:rPr>
              <a:t>contracting</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rubella</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infection</a:t>
            </a:r>
            <a:endParaRPr sz="2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AC7E2EBC-F8A1-DDC7-75CF-C818F743E324}"/>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696194215"/>
              </p:ext>
            </p:extLst>
          </p:nvPr>
        </p:nvGraphicFramePr>
        <p:xfrm>
          <a:off x="222250" y="1441450"/>
          <a:ext cx="8686800" cy="4886324"/>
        </p:xfrm>
        <a:graphic>
          <a:graphicData uri="http://schemas.openxmlformats.org/drawingml/2006/table">
            <a:tbl>
              <a:tblPr firstRow="1" bandRow="1">
                <a:tableStyleId>{2D5ABB26-0587-4C30-8999-92F81FD0307C}</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7800">
                  <a:extLst>
                    <a:ext uri="{9D8B030D-6E8A-4147-A177-3AD203B41FA5}">
                      <a16:colId xmlns:a16="http://schemas.microsoft.com/office/drawing/2014/main" val="20005"/>
                    </a:ext>
                  </a:extLst>
                </a:gridCol>
              </a:tblGrid>
              <a:tr h="1188720">
                <a:tc>
                  <a:txBody>
                    <a:bodyPr/>
                    <a:lstStyle/>
                    <a:p>
                      <a:pPr marL="90805" marR="38862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Causative organism</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marR="116839">
                        <a:lnSpc>
                          <a:spcPct val="100000"/>
                        </a:lnSpc>
                        <a:spcBef>
                          <a:spcPts val="295"/>
                        </a:spcBef>
                      </a:pPr>
                      <a:r>
                        <a:rPr sz="1800" b="1" dirty="0">
                          <a:solidFill>
                            <a:srgbClr val="FFFFFF"/>
                          </a:solidFill>
                          <a:latin typeface="Calibri" panose="020F0502020204030204" pitchFamily="34" charset="0"/>
                          <a:cs typeface="Calibri" panose="020F0502020204030204" pitchFamily="34" charset="0"/>
                        </a:rPr>
                        <a:t>Incidence</a:t>
                      </a:r>
                      <a:r>
                        <a:rPr sz="1800" b="1" spc="-60" dirty="0">
                          <a:solidFill>
                            <a:srgbClr val="FFFFFF"/>
                          </a:solidFill>
                          <a:latin typeface="Calibri" panose="020F0502020204030204" pitchFamily="34" charset="0"/>
                          <a:cs typeface="Calibri" panose="020F0502020204030204" pitchFamily="34" charset="0"/>
                        </a:rPr>
                        <a:t> </a:t>
                      </a:r>
                      <a:r>
                        <a:rPr sz="1800" b="1" spc="-50" dirty="0">
                          <a:solidFill>
                            <a:srgbClr val="FFFFFF"/>
                          </a:solidFill>
                          <a:latin typeface="Calibri" panose="020F0502020204030204" pitchFamily="34" charset="0"/>
                          <a:cs typeface="Calibri" panose="020F0502020204030204" pitchFamily="34" charset="0"/>
                        </a:rPr>
                        <a:t>&amp; </a:t>
                      </a:r>
                      <a:r>
                        <a:rPr sz="1800" b="1" dirty="0">
                          <a:solidFill>
                            <a:srgbClr val="FFFFFF"/>
                          </a:solidFill>
                          <a:latin typeface="Calibri" panose="020F0502020204030204" pitchFamily="34" charset="0"/>
                          <a:cs typeface="Calibri" panose="020F0502020204030204" pitchFamily="34" charset="0"/>
                        </a:rPr>
                        <a:t>mode</a:t>
                      </a:r>
                      <a:r>
                        <a:rPr sz="1800" b="1" spc="-30"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20" dirty="0">
                          <a:solidFill>
                            <a:srgbClr val="FFFFFF"/>
                          </a:solidFill>
                          <a:latin typeface="Calibri" panose="020F0502020204030204" pitchFamily="34" charset="0"/>
                          <a:cs typeface="Calibri" panose="020F0502020204030204" pitchFamily="34" charset="0"/>
                        </a:rPr>
                        <a:t>transmission</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marR="56959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Clinical </a:t>
                      </a:r>
                      <a:r>
                        <a:rPr sz="1800" b="1" spc="-20" dirty="0">
                          <a:solidFill>
                            <a:srgbClr val="FFFFFF"/>
                          </a:solidFill>
                          <a:latin typeface="Calibri" panose="020F0502020204030204" pitchFamily="34" charset="0"/>
                          <a:cs typeface="Calibri" panose="020F0502020204030204" pitchFamily="34" charset="0"/>
                        </a:rPr>
                        <a:t>features</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diagnosis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marR="100965">
                        <a:lnSpc>
                          <a:spcPct val="100000"/>
                        </a:lnSpc>
                        <a:spcBef>
                          <a:spcPts val="295"/>
                        </a:spcBef>
                      </a:pPr>
                      <a:r>
                        <a:rPr sz="1800" b="1" spc="-20" dirty="0">
                          <a:solidFill>
                            <a:srgbClr val="FFFFFF"/>
                          </a:solidFill>
                          <a:latin typeface="Calibri" panose="020F0502020204030204" pitchFamily="34" charset="0"/>
                          <a:cs typeface="Calibri" panose="020F0502020204030204" pitchFamily="34" charset="0"/>
                        </a:rPr>
                        <a:t>complication </a:t>
                      </a:r>
                      <a:r>
                        <a:rPr sz="1800" b="1" spc="-50" dirty="0">
                          <a:solidFill>
                            <a:srgbClr val="FFFFFF"/>
                          </a:solidFill>
                          <a:latin typeface="Calibri" panose="020F0502020204030204" pitchFamily="34" charset="0"/>
                          <a:cs typeface="Calibri" panose="020F0502020204030204" pitchFamily="34" charset="0"/>
                        </a:rPr>
                        <a:t>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697604">
                <a:tc>
                  <a:txBody>
                    <a:bodyPr/>
                    <a:lstStyle/>
                    <a:p>
                      <a:pPr marL="90805">
                        <a:lnSpc>
                          <a:spcPct val="100000"/>
                        </a:lnSpc>
                        <a:spcBef>
                          <a:spcPts val="295"/>
                        </a:spcBef>
                      </a:pPr>
                      <a:r>
                        <a:rPr sz="1800" spc="-10" dirty="0">
                          <a:latin typeface="Calibri" panose="020F0502020204030204" pitchFamily="34" charset="0"/>
                          <a:cs typeface="Calibri" panose="020F0502020204030204" pitchFamily="34" charset="0"/>
                        </a:rPr>
                        <a:t>Treponema</a:t>
                      </a:r>
                      <a:endParaRPr sz="1800">
                        <a:latin typeface="Calibri" panose="020F0502020204030204" pitchFamily="34" charset="0"/>
                        <a:cs typeface="Calibri" panose="020F0502020204030204" pitchFamily="34" charset="0"/>
                      </a:endParaRPr>
                    </a:p>
                    <a:p>
                      <a:pPr marL="90805">
                        <a:lnSpc>
                          <a:spcPct val="100000"/>
                        </a:lnSpc>
                        <a:spcBef>
                          <a:spcPts val="5"/>
                        </a:spcBef>
                      </a:pPr>
                      <a:r>
                        <a:rPr sz="1800" spc="-10" dirty="0">
                          <a:latin typeface="Calibri" panose="020F0502020204030204" pitchFamily="34" charset="0"/>
                          <a:cs typeface="Calibri" panose="020F0502020204030204" pitchFamily="34" charset="0"/>
                        </a:rPr>
                        <a:t>pallidium</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a:lnSpc>
                          <a:spcPct val="100000"/>
                        </a:lnSpc>
                        <a:spcBef>
                          <a:spcPts val="305"/>
                        </a:spcBef>
                      </a:pPr>
                      <a:r>
                        <a:rPr sz="1600" spc="-25" dirty="0">
                          <a:latin typeface="Calibri" panose="020F0502020204030204" pitchFamily="34" charset="0"/>
                          <a:cs typeface="Calibri" panose="020F0502020204030204" pitchFamily="34" charset="0"/>
                        </a:rPr>
                        <a:t>STI</a:t>
                      </a:r>
                      <a:endParaRPr sz="1600">
                        <a:latin typeface="Calibri" panose="020F0502020204030204" pitchFamily="34" charset="0"/>
                        <a:cs typeface="Calibri" panose="020F0502020204030204" pitchFamily="34" charset="0"/>
                      </a:endParaRPr>
                    </a:p>
                    <a:p>
                      <a:pPr>
                        <a:lnSpc>
                          <a:spcPct val="100000"/>
                        </a:lnSpc>
                        <a:spcBef>
                          <a:spcPts val="80"/>
                        </a:spcBef>
                      </a:pPr>
                      <a:endParaRPr sz="1600">
                        <a:latin typeface="Calibri" panose="020F0502020204030204" pitchFamily="34" charset="0"/>
                        <a:cs typeface="Calibri" panose="020F0502020204030204" pitchFamily="34" charset="0"/>
                      </a:endParaRPr>
                    </a:p>
                    <a:p>
                      <a:pPr marL="92075" marR="97790">
                        <a:lnSpc>
                          <a:spcPct val="100000"/>
                        </a:lnSpc>
                      </a:pPr>
                      <a:r>
                        <a:rPr sz="1600" dirty="0">
                          <a:latin typeface="Calibri" panose="020F0502020204030204" pitchFamily="34" charset="0"/>
                          <a:cs typeface="Calibri" panose="020F0502020204030204" pitchFamily="34" charset="0"/>
                        </a:rPr>
                        <a:t>Early</a:t>
                      </a:r>
                      <a:r>
                        <a:rPr sz="1600" spc="-3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untreated </a:t>
                      </a:r>
                      <a:r>
                        <a:rPr sz="1600" dirty="0">
                          <a:latin typeface="Calibri" panose="020F0502020204030204" pitchFamily="34" charset="0"/>
                          <a:cs typeface="Calibri" panose="020F0502020204030204" pitchFamily="34" charset="0"/>
                        </a:rPr>
                        <a:t>(primary</a:t>
                      </a:r>
                      <a:r>
                        <a:rPr sz="1600" spc="-6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or </a:t>
                      </a:r>
                      <a:r>
                        <a:rPr sz="1600" spc="-10" dirty="0">
                          <a:latin typeface="Calibri" panose="020F0502020204030204" pitchFamily="34" charset="0"/>
                          <a:cs typeface="Calibri" panose="020F0502020204030204" pitchFamily="34" charset="0"/>
                        </a:rPr>
                        <a:t>secondary) syphilis,</a:t>
                      </a:r>
                      <a:endParaRPr sz="1600">
                        <a:latin typeface="Calibri" panose="020F0502020204030204" pitchFamily="34" charset="0"/>
                        <a:cs typeface="Calibri" panose="020F0502020204030204" pitchFamily="34" charset="0"/>
                      </a:endParaRPr>
                    </a:p>
                    <a:p>
                      <a:pPr marL="92075">
                        <a:lnSpc>
                          <a:spcPct val="100000"/>
                        </a:lnSpc>
                        <a:spcBef>
                          <a:spcPts val="5"/>
                        </a:spcBef>
                      </a:pPr>
                      <a:r>
                        <a:rPr sz="1600" dirty="0">
                          <a:latin typeface="Calibri" panose="020F0502020204030204" pitchFamily="34" charset="0"/>
                          <a:cs typeface="Calibri" panose="020F0502020204030204" pitchFamily="34" charset="0"/>
                        </a:rPr>
                        <a:t>70–100</a:t>
                      </a:r>
                      <a:r>
                        <a:rPr sz="1600" spc="-25"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a:t>
                      </a:r>
                      <a:endParaRPr sz="1600">
                        <a:latin typeface="Calibri" panose="020F0502020204030204" pitchFamily="34" charset="0"/>
                        <a:cs typeface="Calibri" panose="020F0502020204030204" pitchFamily="34" charset="0"/>
                      </a:endParaRPr>
                    </a:p>
                    <a:p>
                      <a:pPr marL="92075" marR="86360">
                        <a:lnSpc>
                          <a:spcPct val="99400"/>
                        </a:lnSpc>
                        <a:spcBef>
                          <a:spcPts val="15"/>
                        </a:spcBef>
                      </a:pPr>
                      <a:r>
                        <a:rPr sz="1600" dirty="0">
                          <a:latin typeface="Calibri" panose="020F0502020204030204" pitchFamily="34" charset="0"/>
                          <a:cs typeface="Calibri" panose="020F0502020204030204" pitchFamily="34" charset="0"/>
                        </a:rPr>
                        <a:t>infants</a:t>
                      </a:r>
                      <a:r>
                        <a:rPr sz="1600" spc="-5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infected </a:t>
                      </a:r>
                      <a:r>
                        <a:rPr sz="1600" dirty="0">
                          <a:latin typeface="Calibri" panose="020F0502020204030204" pitchFamily="34" charset="0"/>
                          <a:cs typeface="Calibri" panose="020F0502020204030204" pitchFamily="34" charset="0"/>
                        </a:rPr>
                        <a:t>25</a:t>
                      </a:r>
                      <a:r>
                        <a:rPr sz="1600" spc="-6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%will</a:t>
                      </a:r>
                      <a:r>
                        <a:rPr sz="1600" spc="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be </a:t>
                      </a:r>
                      <a:r>
                        <a:rPr sz="1600" b="1" spc="-10" dirty="0">
                          <a:latin typeface="Calibri" panose="020F0502020204030204" pitchFamily="34" charset="0"/>
                          <a:cs typeface="Calibri" panose="020F0502020204030204" pitchFamily="34" charset="0"/>
                        </a:rPr>
                        <a:t>stillborn</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marR="107314">
                        <a:lnSpc>
                          <a:spcPct val="100000"/>
                        </a:lnSpc>
                        <a:spcBef>
                          <a:spcPts val="305"/>
                        </a:spcBef>
                      </a:pPr>
                      <a:r>
                        <a:rPr sz="1600" spc="-10" dirty="0">
                          <a:solidFill>
                            <a:srgbClr val="00AF50"/>
                          </a:solidFill>
                          <a:latin typeface="Calibri" panose="020F0502020204030204" pitchFamily="34" charset="0"/>
                          <a:cs typeface="Calibri" panose="020F0502020204030204" pitchFamily="34" charset="0"/>
                        </a:rPr>
                        <a:t>Primary: </a:t>
                      </a:r>
                      <a:r>
                        <a:rPr sz="1600" spc="-10" dirty="0">
                          <a:latin typeface="Calibri" panose="020F0502020204030204" pitchFamily="34" charset="0"/>
                          <a:cs typeface="Calibri" panose="020F0502020204030204" pitchFamily="34" charset="0"/>
                        </a:rPr>
                        <a:t>painless ulcers(condylo mata) </a:t>
                      </a:r>
                      <a:r>
                        <a:rPr sz="1600" spc="-10" dirty="0">
                          <a:solidFill>
                            <a:srgbClr val="00AF50"/>
                          </a:solidFill>
                          <a:latin typeface="Calibri" panose="020F0502020204030204" pitchFamily="34" charset="0"/>
                          <a:cs typeface="Calibri" panose="020F0502020204030204" pitchFamily="34" charset="0"/>
                        </a:rPr>
                        <a:t>Secondary: </a:t>
                      </a:r>
                      <a:r>
                        <a:rPr sz="1600" spc="-10" dirty="0">
                          <a:latin typeface="Calibri" panose="020F0502020204030204" pitchFamily="34" charset="0"/>
                          <a:cs typeface="Calibri" panose="020F0502020204030204" pitchFamily="34" charset="0"/>
                        </a:rPr>
                        <a:t>6weeks- 6months Maculopapular </a:t>
                      </a:r>
                      <a:r>
                        <a:rPr sz="1600" spc="-20" dirty="0">
                          <a:latin typeface="Calibri" panose="020F0502020204030204" pitchFamily="34" charset="0"/>
                          <a:cs typeface="Calibri" panose="020F0502020204030204" pitchFamily="34" charset="0"/>
                        </a:rPr>
                        <a:t>rash</a:t>
                      </a:r>
                      <a:endParaRPr sz="1600" dirty="0">
                        <a:latin typeface="Calibri" panose="020F0502020204030204" pitchFamily="34" charset="0"/>
                        <a:cs typeface="Calibri" panose="020F0502020204030204" pitchFamily="34" charset="0"/>
                      </a:endParaRPr>
                    </a:p>
                    <a:p>
                      <a:pPr marL="92710" marR="155575">
                        <a:lnSpc>
                          <a:spcPct val="100000"/>
                        </a:lnSpc>
                        <a:spcBef>
                          <a:spcPts val="10"/>
                        </a:spcBef>
                      </a:pPr>
                      <a:r>
                        <a:rPr sz="1600" spc="-10" dirty="0">
                          <a:solidFill>
                            <a:srgbClr val="00AF50"/>
                          </a:solidFill>
                          <a:latin typeface="Calibri" panose="020F0502020204030204" pitchFamily="34" charset="0"/>
                          <a:cs typeface="Calibri" panose="020F0502020204030204" pitchFamily="34" charset="0"/>
                        </a:rPr>
                        <a:t>Tertiary: </a:t>
                      </a:r>
                      <a:r>
                        <a:rPr sz="1600" spc="-10" dirty="0">
                          <a:latin typeface="Calibri" panose="020F0502020204030204" pitchFamily="34" charset="0"/>
                          <a:cs typeface="Calibri" panose="020F0502020204030204" pitchFamily="34" charset="0"/>
                        </a:rPr>
                        <a:t>cardiovascular &amp;neurological problems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295"/>
                        </a:spcBef>
                      </a:pPr>
                      <a:r>
                        <a:rPr sz="1800" spc="-20" dirty="0">
                          <a:latin typeface="Calibri" panose="020F0502020204030204" pitchFamily="34" charset="0"/>
                          <a:cs typeface="Calibri" panose="020F0502020204030204" pitchFamily="34" charset="0"/>
                        </a:rPr>
                        <a:t>VDRL</a:t>
                      </a:r>
                      <a:endParaRPr sz="1800" dirty="0">
                        <a:latin typeface="Calibri" panose="020F0502020204030204" pitchFamily="34" charset="0"/>
                        <a:cs typeface="Calibri" panose="020F0502020204030204" pitchFamily="34" charset="0"/>
                      </a:endParaRPr>
                    </a:p>
                    <a:p>
                      <a:pPr marL="92710">
                        <a:lnSpc>
                          <a:spcPct val="100000"/>
                        </a:lnSpc>
                        <a:spcBef>
                          <a:spcPts val="5"/>
                        </a:spcBef>
                      </a:pPr>
                      <a:r>
                        <a:rPr sz="1800" dirty="0">
                          <a:latin typeface="Calibri" panose="020F0502020204030204" pitchFamily="34" charset="0"/>
                          <a:cs typeface="Calibri" panose="020F0502020204030204" pitchFamily="34" charset="0"/>
                        </a:rPr>
                        <a:t>RPR</a:t>
                      </a:r>
                      <a:r>
                        <a:rPr sz="1800" spc="-10" dirty="0">
                          <a:latin typeface="Calibri" panose="020F0502020204030204" pitchFamily="34" charset="0"/>
                          <a:cs typeface="Calibri" panose="020F0502020204030204" pitchFamily="34" charset="0"/>
                        </a:rPr>
                        <a:t> </a:t>
                      </a:r>
                      <a:r>
                        <a:rPr sz="1800" spc="-20" dirty="0">
                          <a:latin typeface="Calibri" panose="020F0502020204030204" pitchFamily="34" charset="0"/>
                          <a:cs typeface="Calibri" panose="020F0502020204030204" pitchFamily="34" charset="0"/>
                        </a:rPr>
                        <a:t>test</a:t>
                      </a:r>
                      <a:endParaRPr sz="1800" dirty="0">
                        <a:latin typeface="Calibri" panose="020F0502020204030204" pitchFamily="34" charset="0"/>
                        <a:cs typeface="Calibri" panose="020F0502020204030204" pitchFamily="34" charset="0"/>
                      </a:endParaRPr>
                    </a:p>
                    <a:p>
                      <a:pPr marL="92710">
                        <a:lnSpc>
                          <a:spcPct val="100000"/>
                        </a:lnSpc>
                      </a:pPr>
                      <a:r>
                        <a:rPr sz="1800" spc="-20" dirty="0">
                          <a:latin typeface="Calibri" panose="020F0502020204030204" pitchFamily="34" charset="0"/>
                          <a:cs typeface="Calibri" panose="020F0502020204030204" pitchFamily="34" charset="0"/>
                        </a:rPr>
                        <a:t>TPHA</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a:lnSpc>
                          <a:spcPct val="100000"/>
                        </a:lnSpc>
                        <a:spcBef>
                          <a:spcPts val="295"/>
                        </a:spcBef>
                      </a:pPr>
                      <a:r>
                        <a:rPr sz="1800" dirty="0">
                          <a:latin typeface="Calibri" panose="020F0502020204030204" pitchFamily="34" charset="0"/>
                          <a:cs typeface="Calibri" panose="020F0502020204030204" pitchFamily="34" charset="0"/>
                        </a:rPr>
                        <a:t>70–100</a:t>
                      </a:r>
                      <a:r>
                        <a:rPr sz="1800" spc="-20" dirty="0">
                          <a:latin typeface="Calibri" panose="020F0502020204030204" pitchFamily="34" charset="0"/>
                          <a:cs typeface="Calibri" panose="020F0502020204030204" pitchFamily="34" charset="0"/>
                        </a:rPr>
                        <a:t> </a:t>
                      </a:r>
                      <a:r>
                        <a:rPr sz="1800" spc="-50" dirty="0">
                          <a:latin typeface="Calibri" panose="020F0502020204030204" pitchFamily="34" charset="0"/>
                          <a:cs typeface="Calibri" panose="020F0502020204030204" pitchFamily="34" charset="0"/>
                        </a:rPr>
                        <a:t>%</a:t>
                      </a:r>
                      <a:endParaRPr sz="1800" dirty="0">
                        <a:latin typeface="Calibri" panose="020F0502020204030204" pitchFamily="34" charset="0"/>
                        <a:cs typeface="Calibri" panose="020F0502020204030204" pitchFamily="34" charset="0"/>
                      </a:endParaRPr>
                    </a:p>
                    <a:p>
                      <a:pPr marL="93345">
                        <a:lnSpc>
                          <a:spcPct val="100000"/>
                        </a:lnSpc>
                        <a:spcBef>
                          <a:spcPts val="5"/>
                        </a:spcBef>
                      </a:pPr>
                      <a:r>
                        <a:rPr sz="1800" spc="-10" dirty="0">
                          <a:latin typeface="Calibri" panose="020F0502020204030204" pitchFamily="34" charset="0"/>
                          <a:cs typeface="Calibri" panose="020F0502020204030204" pitchFamily="34" charset="0"/>
                        </a:rPr>
                        <a:t>infants</a:t>
                      </a:r>
                      <a:endParaRPr sz="1800" dirty="0">
                        <a:latin typeface="Calibri" panose="020F0502020204030204" pitchFamily="34" charset="0"/>
                        <a:cs typeface="Calibri" panose="020F0502020204030204" pitchFamily="34" charset="0"/>
                      </a:endParaRPr>
                    </a:p>
                    <a:p>
                      <a:pPr marL="93345">
                        <a:lnSpc>
                          <a:spcPct val="100000"/>
                        </a:lnSpc>
                      </a:pPr>
                      <a:r>
                        <a:rPr sz="1800" spc="-10" dirty="0">
                          <a:latin typeface="Calibri" panose="020F0502020204030204" pitchFamily="34" charset="0"/>
                          <a:cs typeface="Calibri" panose="020F0502020204030204" pitchFamily="34" charset="0"/>
                        </a:rPr>
                        <a:t>infected</a:t>
                      </a:r>
                      <a:endParaRPr sz="1800" dirty="0">
                        <a:latin typeface="Calibri" panose="020F0502020204030204" pitchFamily="34" charset="0"/>
                        <a:cs typeface="Calibri" panose="020F0502020204030204" pitchFamily="34" charset="0"/>
                      </a:endParaRPr>
                    </a:p>
                    <a:p>
                      <a:pPr marL="93345" marR="240029">
                        <a:lnSpc>
                          <a:spcPts val="2140"/>
                        </a:lnSpc>
                        <a:spcBef>
                          <a:spcPts val="90"/>
                        </a:spcBef>
                      </a:pPr>
                      <a:r>
                        <a:rPr sz="1800" dirty="0">
                          <a:latin typeface="Calibri" panose="020F0502020204030204" pitchFamily="34" charset="0"/>
                          <a:cs typeface="Calibri" panose="020F0502020204030204" pitchFamily="34" charset="0"/>
                        </a:rPr>
                        <a:t>25</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%will </a:t>
                      </a:r>
                      <a:r>
                        <a:rPr sz="1800" spc="-25" dirty="0">
                          <a:latin typeface="Calibri" panose="020F0502020204030204" pitchFamily="34" charset="0"/>
                          <a:cs typeface="Calibri" panose="020F0502020204030204" pitchFamily="34" charset="0"/>
                        </a:rPr>
                        <a:t>be </a:t>
                      </a:r>
                      <a:r>
                        <a:rPr sz="1800" spc="-10" dirty="0">
                          <a:latin typeface="Calibri" panose="020F0502020204030204" pitchFamily="34" charset="0"/>
                          <a:cs typeface="Calibri" panose="020F0502020204030204" pitchFamily="34" charset="0"/>
                        </a:rPr>
                        <a:t>stillborn</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980" marR="464184">
                        <a:lnSpc>
                          <a:spcPct val="100000"/>
                        </a:lnSpc>
                        <a:spcBef>
                          <a:spcPts val="295"/>
                        </a:spcBef>
                      </a:pPr>
                      <a:r>
                        <a:rPr sz="1800" spc="-10" dirty="0">
                          <a:solidFill>
                            <a:srgbClr val="0D0D0D"/>
                          </a:solidFill>
                          <a:latin typeface="Calibri" panose="020F0502020204030204" pitchFamily="34" charset="0"/>
                          <a:cs typeface="Calibri" panose="020F0502020204030204" pitchFamily="34" charset="0"/>
                        </a:rPr>
                        <a:t>Penicillin therapy</a:t>
                      </a:r>
                      <a:r>
                        <a:rPr sz="1800" spc="500" dirty="0">
                          <a:solidFill>
                            <a:srgbClr val="0D0D0D"/>
                          </a:solidFill>
                          <a:latin typeface="Calibri" panose="020F0502020204030204" pitchFamily="34" charset="0"/>
                          <a:cs typeface="Calibri" panose="020F0502020204030204" pitchFamily="34" charset="0"/>
                        </a:rPr>
                        <a:t> </a:t>
                      </a:r>
                      <a:r>
                        <a:rPr sz="1800" dirty="0">
                          <a:solidFill>
                            <a:srgbClr val="0D0D0D"/>
                          </a:solidFill>
                          <a:latin typeface="Calibri" panose="020F0502020204030204" pitchFamily="34" charset="0"/>
                          <a:cs typeface="Calibri" panose="020F0502020204030204" pitchFamily="34" charset="0"/>
                        </a:rPr>
                        <a:t>If </a:t>
                      </a:r>
                      <a:r>
                        <a:rPr sz="1800" spc="-10" dirty="0">
                          <a:solidFill>
                            <a:srgbClr val="0D0D0D"/>
                          </a:solidFill>
                          <a:latin typeface="Calibri" panose="020F0502020204030204" pitchFamily="34" charset="0"/>
                          <a:cs typeface="Calibri" panose="020F0502020204030204" pitchFamily="34" charset="0"/>
                        </a:rPr>
                        <a:t>women untreated</a:t>
                      </a:r>
                      <a:endParaRPr sz="1800" dirty="0">
                        <a:latin typeface="Calibri" panose="020F0502020204030204" pitchFamily="34" charset="0"/>
                        <a:cs typeface="Calibri" panose="020F0502020204030204" pitchFamily="34" charset="0"/>
                      </a:endParaRPr>
                    </a:p>
                    <a:p>
                      <a:pPr marL="93980">
                        <a:lnSpc>
                          <a:spcPct val="100000"/>
                        </a:lnSpc>
                        <a:spcBef>
                          <a:spcPts val="5"/>
                        </a:spcBef>
                      </a:pPr>
                      <a:r>
                        <a:rPr sz="1800" dirty="0">
                          <a:solidFill>
                            <a:srgbClr val="0D0D0D"/>
                          </a:solidFill>
                          <a:latin typeface="Calibri" panose="020F0502020204030204" pitchFamily="34" charset="0"/>
                          <a:cs typeface="Calibri" panose="020F0502020204030204" pitchFamily="34" charset="0"/>
                        </a:rPr>
                        <a:t>then</a:t>
                      </a:r>
                      <a:r>
                        <a:rPr sz="1800" spc="-35" dirty="0">
                          <a:solidFill>
                            <a:srgbClr val="0D0D0D"/>
                          </a:solidFill>
                          <a:latin typeface="Calibri" panose="020F0502020204030204" pitchFamily="34" charset="0"/>
                          <a:cs typeface="Calibri" panose="020F0502020204030204" pitchFamily="34" charset="0"/>
                        </a:rPr>
                        <a:t> </a:t>
                      </a:r>
                      <a:r>
                        <a:rPr sz="1800" dirty="0">
                          <a:solidFill>
                            <a:srgbClr val="0D0D0D"/>
                          </a:solidFill>
                          <a:latin typeface="Calibri" panose="020F0502020204030204" pitchFamily="34" charset="0"/>
                          <a:cs typeface="Calibri" panose="020F0502020204030204" pitchFamily="34" charset="0"/>
                        </a:rPr>
                        <a:t>treat</a:t>
                      </a:r>
                      <a:r>
                        <a:rPr sz="1800" spc="-20" dirty="0">
                          <a:solidFill>
                            <a:srgbClr val="0D0D0D"/>
                          </a:solidFill>
                          <a:latin typeface="Calibri" panose="020F0502020204030204" pitchFamily="34" charset="0"/>
                          <a:cs typeface="Calibri" panose="020F0502020204030204" pitchFamily="34" charset="0"/>
                        </a:rPr>
                        <a:t> </a:t>
                      </a:r>
                      <a:r>
                        <a:rPr sz="1800" spc="-25" dirty="0">
                          <a:solidFill>
                            <a:srgbClr val="0D0D0D"/>
                          </a:solidFill>
                          <a:latin typeface="Calibri" panose="020F0502020204030204" pitchFamily="34" charset="0"/>
                          <a:cs typeface="Calibri" panose="020F0502020204030204" pitchFamily="34" charset="0"/>
                        </a:rPr>
                        <a:t>the</a:t>
                      </a:r>
                      <a:endParaRPr sz="1800" dirty="0">
                        <a:latin typeface="Calibri" panose="020F0502020204030204" pitchFamily="34" charset="0"/>
                        <a:cs typeface="Calibri" panose="020F0502020204030204" pitchFamily="34" charset="0"/>
                      </a:endParaRPr>
                    </a:p>
                    <a:p>
                      <a:pPr marL="93980">
                        <a:lnSpc>
                          <a:spcPct val="100000"/>
                        </a:lnSpc>
                      </a:pPr>
                      <a:r>
                        <a:rPr sz="1800" spc="-20" dirty="0">
                          <a:solidFill>
                            <a:srgbClr val="0D0D0D"/>
                          </a:solidFill>
                          <a:latin typeface="Calibri" panose="020F0502020204030204" pitchFamily="34" charset="0"/>
                          <a:cs typeface="Calibri" panose="020F0502020204030204" pitchFamily="34" charset="0"/>
                        </a:rPr>
                        <a:t>baby</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2985261" y="477318"/>
            <a:ext cx="3173730" cy="947695"/>
          </a:xfrm>
          <a:prstGeom prst="rect">
            <a:avLst/>
          </a:prstGeom>
        </p:spPr>
        <p:txBody>
          <a:bodyPr vert="horz" wrap="square" lIns="0" tIns="11430" rIns="0" bIns="0" rtlCol="0">
            <a:spAutoFit/>
          </a:bodyPr>
          <a:lstStyle/>
          <a:p>
            <a:pPr algn="ctr">
              <a:lnSpc>
                <a:spcPct val="100000"/>
              </a:lnSpc>
              <a:spcBef>
                <a:spcPts val="90"/>
              </a:spcBef>
            </a:pPr>
            <a:r>
              <a:rPr spc="-10" dirty="0"/>
              <a:t>Syphilis</a:t>
            </a:r>
          </a:p>
          <a:p>
            <a:pPr algn="ctr">
              <a:lnSpc>
                <a:spcPct val="100000"/>
              </a:lnSpc>
              <a:spcBef>
                <a:spcPts val="70"/>
              </a:spcBef>
            </a:pPr>
            <a:r>
              <a:rPr sz="2000" dirty="0">
                <a:latin typeface="Times New Roman"/>
                <a:cs typeface="Times New Roman"/>
              </a:rPr>
              <a:t>(NICE</a:t>
            </a:r>
            <a:r>
              <a:rPr sz="2000" spc="-80" dirty="0">
                <a:latin typeface="Times New Roman"/>
                <a:cs typeface="Times New Roman"/>
              </a:rPr>
              <a:t> </a:t>
            </a:r>
            <a:r>
              <a:rPr sz="2000" dirty="0">
                <a:latin typeface="Times New Roman"/>
                <a:cs typeface="Times New Roman"/>
              </a:rPr>
              <a:t>recommends</a:t>
            </a:r>
            <a:r>
              <a:rPr sz="2000" spc="-25" dirty="0">
                <a:latin typeface="Times New Roman"/>
                <a:cs typeface="Times New Roman"/>
              </a:rPr>
              <a:t> </a:t>
            </a:r>
            <a:r>
              <a:rPr sz="2000" spc="-10" dirty="0">
                <a:latin typeface="Times New Roman"/>
                <a:cs typeface="Times New Roman"/>
              </a:rPr>
              <a:t>screening)</a:t>
            </a:r>
            <a:endParaRPr sz="2000" dirty="0">
              <a:latin typeface="Times New Roman"/>
              <a:cs typeface="Times New Roman"/>
            </a:endParaRPr>
          </a:p>
        </p:txBody>
      </p:sp>
      <p:pic>
        <p:nvPicPr>
          <p:cNvPr id="4" name="object 4"/>
          <p:cNvPicPr/>
          <p:nvPr/>
        </p:nvPicPr>
        <p:blipFill>
          <a:blip r:embed="rId2" cstate="print"/>
          <a:stretch>
            <a:fillRect/>
          </a:stretch>
        </p:blipFill>
        <p:spPr>
          <a:xfrm>
            <a:off x="5257800" y="4267200"/>
            <a:ext cx="3429000" cy="2133600"/>
          </a:xfrm>
          <a:prstGeom prst="rect">
            <a:avLst/>
          </a:prstGeom>
        </p:spPr>
      </p:pic>
      <p:sp>
        <p:nvSpPr>
          <p:cNvPr id="5" name="TextBox 4">
            <a:extLst>
              <a:ext uri="{FF2B5EF4-FFF2-40B4-BE49-F238E27FC236}">
                <a16:creationId xmlns:a16="http://schemas.microsoft.com/office/drawing/2014/main" id="{D9871E75-9CD0-A6B9-ECD3-0067971CBEA9}"/>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25</TotalTime>
  <Words>2305</Words>
  <Application>Microsoft Office PowerPoint</Application>
  <PresentationFormat>On-screen Show (4:3)</PresentationFormat>
  <Paragraphs>460</Paragraphs>
  <Slides>36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MS PGothic</vt:lpstr>
      <vt:lpstr>Aptos</vt:lpstr>
      <vt:lpstr>Arial</vt:lpstr>
      <vt:lpstr>Arial MT</vt:lpstr>
      <vt:lpstr>Calibri</vt:lpstr>
      <vt:lpstr>Candara</vt:lpstr>
      <vt:lpstr>Symbol</vt:lpstr>
      <vt:lpstr>Times New Roman</vt:lpstr>
      <vt:lpstr>Office Theme</vt:lpstr>
      <vt:lpstr>Perinatal infections Microbe  Module 3rd Year MBBS</vt:lpstr>
      <vt:lpstr>Professor Umar Model of Integrated Lecture</vt:lpstr>
      <vt:lpstr>Motto Vision; The Dream/Tomorrow</vt:lpstr>
      <vt:lpstr>Learning objectives</vt:lpstr>
      <vt:lpstr>Definition</vt:lpstr>
      <vt:lpstr>Spiral </vt:lpstr>
      <vt:lpstr>Rubella</vt:lpstr>
      <vt:lpstr>PowerPoint Presentation</vt:lpstr>
      <vt:lpstr>Syphilis (NICE recommends screening)</vt:lpstr>
      <vt:lpstr>Toxoplasmosis</vt:lpstr>
      <vt:lpstr>CytomegaloVirus(CMV)</vt:lpstr>
      <vt:lpstr>Chicken pox</vt:lpstr>
      <vt:lpstr>Chicken pox</vt:lpstr>
      <vt:lpstr>Parvo virus</vt:lpstr>
      <vt:lpstr>Gonococal infection</vt:lpstr>
      <vt:lpstr>Chlamydia</vt:lpstr>
      <vt:lpstr>Listeriosis</vt:lpstr>
      <vt:lpstr>Malaria</vt:lpstr>
      <vt:lpstr>Clinical features</vt:lpstr>
      <vt:lpstr>Management</vt:lpstr>
      <vt:lpstr>Group B streptococcus</vt:lpstr>
      <vt:lpstr>Clinical features</vt:lpstr>
      <vt:lpstr>PowerPoint Presentation</vt:lpstr>
      <vt:lpstr>Risk factor based prophylaxis</vt:lpstr>
      <vt:lpstr>Herpes Simpllex</vt:lpstr>
      <vt:lpstr>Clinical features</vt:lpstr>
      <vt:lpstr>Factors influencing transmission</vt:lpstr>
      <vt:lpstr>Management</vt:lpstr>
      <vt:lpstr>Viral Hepatitis B&amp;C</vt:lpstr>
      <vt:lpstr>HIV</vt:lpstr>
      <vt:lpstr>Beneficence</vt:lpstr>
      <vt:lpstr>Ethical Issues</vt:lpstr>
      <vt:lpstr>Refrences</vt:lpstr>
      <vt:lpstr>Take home message</vt:lpstr>
      <vt:lpstr>Family medicine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samma</dc:creator>
  <cp:lastModifiedBy>sammarfatima93@gmail.com</cp:lastModifiedBy>
  <cp:revision>1</cp:revision>
  <dcterms:created xsi:type="dcterms:W3CDTF">2025-02-17T18:42:30Z</dcterms:created>
  <dcterms:modified xsi:type="dcterms:W3CDTF">2025-02-22T07:52:41Z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2024-08-07T00:00:00Z</vt:filetime>
  </property>
  <property fmtid="{D5CDD505-2E9C-101B-9397-08002B2CF9AE}" pid="3" name="Creator">
    <vt:lpwstr>Microsoft® PowerPoint® 2016</vt:lpwstr>
  </property>
  <property fmtid="{D5CDD505-2E9C-101B-9397-08002B2CF9AE}" pid="4" name="LastSaved">
    <vt:filetime>2025-02-17T00:00:00Z</vt:filetime>
  </property>
  <property fmtid="{D5CDD505-2E9C-101B-9397-08002B2CF9AE}" pid="5" name="Producer">
    <vt:lpwstr>www.ilovepdf.com</vt:lpwstr>
  </property>
</Properties>
</file>