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8"/>
  </p:notesMasterIdLst>
  <p:sldIdLst>
    <p:sldId id="314" r:id="rId4"/>
    <p:sldId id="263" r:id="rId5"/>
    <p:sldId id="283" r:id="rId6"/>
    <p:sldId id="296" r:id="rId7"/>
    <p:sldId id="315" r:id="rId8"/>
    <p:sldId id="277" r:id="rId9"/>
    <p:sldId id="317" r:id="rId10"/>
    <p:sldId id="257" r:id="rId11"/>
    <p:sldId id="258" r:id="rId12"/>
    <p:sldId id="259" r:id="rId13"/>
    <p:sldId id="305" r:id="rId14"/>
    <p:sldId id="303" r:id="rId15"/>
    <p:sldId id="304" r:id="rId16"/>
    <p:sldId id="264" r:id="rId17"/>
    <p:sldId id="265" r:id="rId18"/>
    <p:sldId id="266" r:id="rId19"/>
    <p:sldId id="278" r:id="rId20"/>
    <p:sldId id="267" r:id="rId21"/>
    <p:sldId id="260" r:id="rId22"/>
    <p:sldId id="261" r:id="rId23"/>
    <p:sldId id="262" r:id="rId24"/>
    <p:sldId id="306" r:id="rId25"/>
    <p:sldId id="273" r:id="rId26"/>
    <p:sldId id="274" r:id="rId27"/>
    <p:sldId id="318" r:id="rId28"/>
    <p:sldId id="286" r:id="rId29"/>
    <p:sldId id="297" r:id="rId30"/>
    <p:sldId id="298" r:id="rId31"/>
    <p:sldId id="299" r:id="rId32"/>
    <p:sldId id="301" r:id="rId33"/>
    <p:sldId id="300" r:id="rId34"/>
    <p:sldId id="279" r:id="rId35"/>
    <p:sldId id="287"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ED909-80D0-4102-A3C0-9B4409199596}"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60961-DE37-495C-BBB5-7B5C5529B022}" type="slidenum">
              <a:rPr lang="en-US" smtClean="0"/>
              <a:t>‹#›</a:t>
            </a:fld>
            <a:endParaRPr lang="en-US"/>
          </a:p>
        </p:txBody>
      </p:sp>
    </p:spTree>
    <p:extLst>
      <p:ext uri="{BB962C8B-B14F-4D97-AF65-F5344CB8AC3E}">
        <p14:creationId xmlns:p14="http://schemas.microsoft.com/office/powerpoint/2010/main" val="395719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F4EC4E-1019-4452-B470-3788B6E7A1BD}" type="datetime1">
              <a:rPr lang="en-US" smtClean="0"/>
              <a:t>2/17/2025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717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41BB6-E9F7-478A-A3C5-1378A9A589CA}" type="datetime1">
              <a:rPr lang="en-US" smtClean="0"/>
              <a:t>2/17/2025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4955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B18C6-E09A-474E-86BF-9670D5FB7B16}" type="datetime1">
              <a:rPr lang="en-US" smtClean="0"/>
              <a:t>2/17/2025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38838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56CC5F-5AE7-476C-A296-268D2D6B9D63}"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97318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6CC5F-5AE7-476C-A296-268D2D6B9D63}"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15754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56CC5F-5AE7-476C-A296-268D2D6B9D63}"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222791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56CC5F-5AE7-476C-A296-268D2D6B9D63}"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54991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56CC5F-5AE7-476C-A296-268D2D6B9D63}"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86438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56CC5F-5AE7-476C-A296-268D2D6B9D63}"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91520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6CC5F-5AE7-476C-A296-268D2D6B9D63}"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17879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56CC5F-5AE7-476C-A296-268D2D6B9D63}"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2420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7BEF0-2E96-4D3D-862F-D99612286188}" type="datetime1">
              <a:rPr lang="en-US" smtClean="0"/>
              <a:t>2/17/2025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30864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56CC5F-5AE7-476C-A296-268D2D6B9D63}"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72354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6CC5F-5AE7-476C-A296-268D2D6B9D63}"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952333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6CC5F-5AE7-476C-A296-268D2D6B9D63}"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69537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574293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58638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12165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83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341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0836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206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66416B-8ED9-4E06-8813-7DD901BB0E90}" type="datetime1">
              <a:rPr lang="en-US" smtClean="0"/>
              <a:t>2/17/2025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021776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0458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7057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606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696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25B49-0382-43BF-B5C8-F50A8B25CBA9}" type="datetime1">
              <a:rPr lang="en-US" smtClean="0"/>
              <a:t>2/17/2025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491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FFCEA-C118-400A-AA4F-153996E4375D}" type="datetime1">
              <a:rPr lang="en-US" smtClean="0"/>
              <a:t>2/17/2025</a:t>
            </a:fld>
            <a:endParaRPr lang="en-US"/>
          </a:p>
        </p:txBody>
      </p:sp>
      <p:sp>
        <p:nvSpPr>
          <p:cNvPr id="8" name="Footer Placeholder 7"/>
          <p:cNvSpPr>
            <a:spLocks noGrp="1"/>
          </p:cNvSpPr>
          <p:nvPr>
            <p:ph type="ftr" sz="quarter" idx="11"/>
          </p:nvPr>
        </p:nvSpPr>
        <p:spPr/>
        <p:txBody>
          <a:bodyPr/>
          <a:lstStyle/>
          <a:p>
            <a:r>
              <a:rPr lang="en-US"/>
              <a:t>CORE CONCEPT</a:t>
            </a:r>
          </a:p>
        </p:txBody>
      </p:sp>
      <p:sp>
        <p:nvSpPr>
          <p:cNvPr id="9" name="Slide Number Placeholder 8"/>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42999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734EC-3098-4354-B30A-87C1807875B6}" type="datetime1">
              <a:rPr lang="en-US" smtClean="0"/>
              <a:t>2/17/2025</a:t>
            </a:fld>
            <a:endParaRPr lang="en-US"/>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097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C0255-4273-4CB3-AB3A-855FA73FC2EC}" type="datetime1">
              <a:rPr lang="en-US" smtClean="0"/>
              <a:t>2/17/2025</a:t>
            </a:fld>
            <a:endParaRPr lang="en-US"/>
          </a:p>
        </p:txBody>
      </p:sp>
      <p:sp>
        <p:nvSpPr>
          <p:cNvPr id="3" name="Footer Placeholder 2"/>
          <p:cNvSpPr>
            <a:spLocks noGrp="1"/>
          </p:cNvSpPr>
          <p:nvPr>
            <p:ph type="ftr" sz="quarter" idx="11"/>
          </p:nvPr>
        </p:nvSpPr>
        <p:spPr/>
        <p:txBody>
          <a:bodyPr/>
          <a:lstStyle/>
          <a:p>
            <a:r>
              <a:rPr lang="en-US"/>
              <a:t>CORE CONCEPT</a:t>
            </a:r>
          </a:p>
        </p:txBody>
      </p:sp>
      <p:sp>
        <p:nvSpPr>
          <p:cNvPr id="4" name="Slide Number Placeholder 3"/>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38973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1F907-E255-463F-8156-6FE0C28172A6}" type="datetime1">
              <a:rPr lang="en-US" smtClean="0"/>
              <a:t>2/17/2025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09898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2CF871-D582-4DAD-ABB4-8498351CC67A}" type="datetime1">
              <a:rPr lang="en-US" smtClean="0"/>
              <a:t>2/17/2025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22875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AA6CF-6807-4564-95C6-FD0DCD29E95C}" type="datetime1">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CORE CONCEPT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58A4-93E7-48C4-BC13-30970DC65C9C}" type="slidenum">
              <a:rPr lang="en-US" smtClean="0"/>
              <a:t>‹#›</a:t>
            </a:fld>
            <a:endParaRPr lang="en-US"/>
          </a:p>
        </p:txBody>
      </p:sp>
    </p:spTree>
    <p:extLst>
      <p:ext uri="{BB962C8B-B14F-4D97-AF65-F5344CB8AC3E}">
        <p14:creationId xmlns:p14="http://schemas.microsoft.com/office/powerpoint/2010/main" val="17330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6CC5F-5AE7-476C-A296-268D2D6B9D63}"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4973E-768A-4B81-8A31-EB850213BE0E}" type="slidenum">
              <a:rPr lang="en-US" smtClean="0"/>
              <a:t>‹#›</a:t>
            </a:fld>
            <a:endParaRPr lang="en-US"/>
          </a:p>
        </p:txBody>
      </p:sp>
    </p:spTree>
    <p:extLst>
      <p:ext uri="{BB962C8B-B14F-4D97-AF65-F5344CB8AC3E}">
        <p14:creationId xmlns:p14="http://schemas.microsoft.com/office/powerpoint/2010/main" val="58379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56424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cbi.nlm.nih.gov/books/NBK51332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eachmeanatomy.inf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Logo Bismillah.jpg"/>
          <p:cNvPicPr>
            <a:picLocks noChangeAspect="1"/>
          </p:cNvPicPr>
          <p:nvPr/>
        </p:nvPicPr>
        <p:blipFill>
          <a:blip r:embed="rId2" cstate="print"/>
          <a:stretch>
            <a:fillRect/>
          </a:stretch>
        </p:blipFill>
        <p:spPr>
          <a:xfrm>
            <a:off x="609600" y="365125"/>
            <a:ext cx="10871200" cy="6188075"/>
          </a:xfrm>
          <a:prstGeom prst="rect">
            <a:avLst/>
          </a:prstGeom>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core concept</a:t>
            </a:r>
          </a:p>
        </p:txBody>
      </p:sp>
    </p:spTree>
    <p:extLst>
      <p:ext uri="{BB962C8B-B14F-4D97-AF65-F5344CB8AC3E}">
        <p14:creationId xmlns:p14="http://schemas.microsoft.com/office/powerpoint/2010/main" val="29476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POSITIONS OF THE BODY</a:t>
            </a:r>
            <a:endParaRPr lang="en-US" dirty="0"/>
          </a:p>
        </p:txBody>
      </p:sp>
      <p:sp>
        <p:nvSpPr>
          <p:cNvPr id="3" name="Content Placeholder 2"/>
          <p:cNvSpPr>
            <a:spLocks noGrp="1"/>
          </p:cNvSpPr>
          <p:nvPr>
            <p:ph idx="1"/>
          </p:nvPr>
        </p:nvSpPr>
        <p:spPr/>
        <p:txBody>
          <a:bodyPr>
            <a:normAutofit/>
          </a:bodyPr>
          <a:lstStyle/>
          <a:p>
            <a:pPr marL="0" indent="0">
              <a:buNone/>
            </a:pPr>
            <a:r>
              <a:rPr lang="en-US" dirty="0"/>
              <a:t>1. </a:t>
            </a:r>
            <a:r>
              <a:rPr lang="en-US" b="1" dirty="0"/>
              <a:t>Supine position: </a:t>
            </a:r>
            <a:r>
              <a:rPr lang="en-US" dirty="0"/>
              <a:t>the person lies on the back with face</a:t>
            </a:r>
          </a:p>
          <a:p>
            <a:pPr marL="0" indent="0">
              <a:buNone/>
            </a:pPr>
            <a:r>
              <a:rPr lang="en-US" dirty="0"/>
              <a:t>directed upwards.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2. </a:t>
            </a:r>
            <a:r>
              <a:rPr lang="en-US" b="1" dirty="0"/>
              <a:t>Prone position: </a:t>
            </a:r>
            <a:r>
              <a:rPr lang="en-US" dirty="0"/>
              <a:t>the person lies on his belly (abdomen)</a:t>
            </a:r>
          </a:p>
          <a:p>
            <a:pPr marL="0" indent="0">
              <a:buNone/>
            </a:pPr>
            <a:r>
              <a:rPr lang="en-US" dirty="0"/>
              <a:t>with his face directed downwards .</a:t>
            </a:r>
          </a:p>
        </p:txBody>
      </p:sp>
      <p:sp>
        <p:nvSpPr>
          <p:cNvPr id="4" name="Footer Placeholder 3"/>
          <p:cNvSpPr>
            <a:spLocks noGrp="1"/>
          </p:cNvSpPr>
          <p:nvPr>
            <p:ph type="ftr" sz="quarter" idx="11"/>
          </p:nvPr>
        </p:nvSpPr>
        <p:spPr/>
        <p:txBody>
          <a:bodyPr/>
          <a:lstStyle/>
          <a:p>
            <a:r>
              <a:rPr lang="en-US"/>
              <a:t>CORE CONCEPT</a:t>
            </a:r>
          </a:p>
        </p:txBody>
      </p:sp>
      <p:sp>
        <p:nvSpPr>
          <p:cNvPr id="5" name="Rectangle 4">
            <a:extLst>
              <a:ext uri="{FF2B5EF4-FFF2-40B4-BE49-F238E27FC236}">
                <a16:creationId xmlns:a16="http://schemas.microsoft.com/office/drawing/2014/main" id="{4B747936-A3C0-44C3-8533-A7A4C07B9EB1}"/>
              </a:ext>
            </a:extLst>
          </p:cNvPr>
          <p:cNvSpPr/>
          <p:nvPr/>
        </p:nvSpPr>
        <p:spPr>
          <a:xfrm>
            <a:off x="9318661" y="365126"/>
            <a:ext cx="2578813" cy="580096"/>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400" b="1" dirty="0"/>
              <a:t>Core Concept</a:t>
            </a:r>
            <a:endParaRPr lang="en-PK" sz="2400" b="1" dirty="0"/>
          </a:p>
        </p:txBody>
      </p:sp>
    </p:spTree>
    <p:extLst>
      <p:ext uri="{BB962C8B-B14F-4D97-AF65-F5344CB8AC3E}">
        <p14:creationId xmlns:p14="http://schemas.microsoft.com/office/powerpoint/2010/main" val="88206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1D92-9CC1-4B31-B199-029CD869AAF4}"/>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181BDEE4-5025-4BFC-AA65-767090F420E0}"/>
              </a:ext>
            </a:extLst>
          </p:cNvPr>
          <p:cNvPicPr>
            <a:picLocks noGrp="1" noChangeAspect="1"/>
          </p:cNvPicPr>
          <p:nvPr>
            <p:ph idx="1"/>
          </p:nvPr>
        </p:nvPicPr>
        <p:blipFill>
          <a:blip r:embed="rId2"/>
          <a:stretch>
            <a:fillRect/>
          </a:stretch>
        </p:blipFill>
        <p:spPr>
          <a:xfrm>
            <a:off x="380144" y="657546"/>
            <a:ext cx="10973656" cy="5414481"/>
          </a:xfrm>
          <a:prstGeom prst="rect">
            <a:avLst/>
          </a:prstGeom>
        </p:spPr>
      </p:pic>
      <p:sp>
        <p:nvSpPr>
          <p:cNvPr id="4" name="Footer Placeholder 3">
            <a:extLst>
              <a:ext uri="{FF2B5EF4-FFF2-40B4-BE49-F238E27FC236}">
                <a16:creationId xmlns:a16="http://schemas.microsoft.com/office/drawing/2014/main" id="{F4B6AC98-3E91-4927-B9FA-9CE2D24F888E}"/>
              </a:ext>
            </a:extLst>
          </p:cNvPr>
          <p:cNvSpPr>
            <a:spLocks noGrp="1"/>
          </p:cNvSpPr>
          <p:nvPr>
            <p:ph type="ftr" sz="quarter" idx="11"/>
          </p:nvPr>
        </p:nvSpPr>
        <p:spPr/>
        <p:txBody>
          <a:bodyPr/>
          <a:lstStyle/>
          <a:p>
            <a:r>
              <a:rPr lang="en-US"/>
              <a:t>CORE CONCEPT</a:t>
            </a:r>
          </a:p>
        </p:txBody>
      </p:sp>
      <p:pic>
        <p:nvPicPr>
          <p:cNvPr id="3" name="Picture 2">
            <a:extLst>
              <a:ext uri="{FF2B5EF4-FFF2-40B4-BE49-F238E27FC236}">
                <a16:creationId xmlns:a16="http://schemas.microsoft.com/office/drawing/2014/main" id="{88BF1B25-4EBD-4E04-900E-AD088CC990D5}"/>
              </a:ext>
            </a:extLst>
          </p:cNvPr>
          <p:cNvPicPr>
            <a:picLocks noChangeAspect="1"/>
          </p:cNvPicPr>
          <p:nvPr/>
        </p:nvPicPr>
        <p:blipFill>
          <a:blip r:embed="rId3"/>
          <a:stretch>
            <a:fillRect/>
          </a:stretch>
        </p:blipFill>
        <p:spPr>
          <a:xfrm>
            <a:off x="9428113" y="334430"/>
            <a:ext cx="2383743" cy="646232"/>
          </a:xfrm>
          <a:prstGeom prst="rect">
            <a:avLst/>
          </a:prstGeom>
        </p:spPr>
      </p:pic>
    </p:spTree>
    <p:extLst>
      <p:ext uri="{BB962C8B-B14F-4D97-AF65-F5344CB8AC3E}">
        <p14:creationId xmlns:p14="http://schemas.microsoft.com/office/powerpoint/2010/main" val="271431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3E92-A2FA-480A-AF51-FE33CB330918}"/>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273A4D28-C518-46C1-994A-D17AC9F9B7BB}"/>
              </a:ext>
            </a:extLst>
          </p:cNvPr>
          <p:cNvSpPr>
            <a:spLocks noGrp="1"/>
          </p:cNvSpPr>
          <p:nvPr>
            <p:ph idx="1"/>
          </p:nvPr>
        </p:nvSpPr>
        <p:spPr/>
        <p:txBody>
          <a:bodyPr/>
          <a:lstStyle/>
          <a:p>
            <a:r>
              <a:rPr lang="en-US" dirty="0"/>
              <a:t>3. Lithotomy position: the person lies supine with buttocks</a:t>
            </a:r>
          </a:p>
          <a:p>
            <a:pPr marL="0" indent="0">
              <a:buNone/>
            </a:pPr>
            <a:r>
              <a:rPr lang="en-US" dirty="0"/>
              <a:t>at the edge of the table. The hips and knees are </a:t>
            </a:r>
            <a:r>
              <a:rPr lang="en-US" dirty="0" err="1"/>
              <a:t>semiflexed</a:t>
            </a:r>
            <a:r>
              <a:rPr lang="en-US" dirty="0"/>
              <a:t> and the thighs are abducted . </a:t>
            </a:r>
            <a:endParaRPr lang="en-PK" dirty="0"/>
          </a:p>
        </p:txBody>
      </p:sp>
      <p:sp>
        <p:nvSpPr>
          <p:cNvPr id="4" name="Footer Placeholder 3">
            <a:extLst>
              <a:ext uri="{FF2B5EF4-FFF2-40B4-BE49-F238E27FC236}">
                <a16:creationId xmlns:a16="http://schemas.microsoft.com/office/drawing/2014/main" id="{365F3B28-324A-489B-B75B-A8B1500BD439}"/>
              </a:ext>
            </a:extLst>
          </p:cNvPr>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0A818390-67D4-4B52-A1B6-3C068FBFC906}"/>
              </a:ext>
            </a:extLst>
          </p:cNvPr>
          <p:cNvPicPr>
            <a:picLocks noChangeAspect="1"/>
          </p:cNvPicPr>
          <p:nvPr/>
        </p:nvPicPr>
        <p:blipFill>
          <a:blip r:embed="rId2"/>
          <a:stretch>
            <a:fillRect/>
          </a:stretch>
        </p:blipFill>
        <p:spPr>
          <a:xfrm>
            <a:off x="9808257" y="165975"/>
            <a:ext cx="2383743" cy="646232"/>
          </a:xfrm>
          <a:prstGeom prst="rect">
            <a:avLst/>
          </a:prstGeom>
        </p:spPr>
      </p:pic>
    </p:spTree>
    <p:extLst>
      <p:ext uri="{BB962C8B-B14F-4D97-AF65-F5344CB8AC3E}">
        <p14:creationId xmlns:p14="http://schemas.microsoft.com/office/powerpoint/2010/main" val="184968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6C37-F7CC-4E26-B402-7B8F5383CE6F}"/>
              </a:ext>
            </a:extLst>
          </p:cNvPr>
          <p:cNvSpPr>
            <a:spLocks noGrp="1"/>
          </p:cNvSpPr>
          <p:nvPr>
            <p:ph type="title"/>
          </p:nvPr>
        </p:nvSpPr>
        <p:spPr/>
        <p:txBody>
          <a:bodyPr/>
          <a:lstStyle/>
          <a:p>
            <a:r>
              <a:rPr lang="en-US" dirty="0"/>
              <a:t>Lithotomy Table</a:t>
            </a:r>
            <a:endParaRPr lang="en-PK" dirty="0"/>
          </a:p>
        </p:txBody>
      </p:sp>
      <p:pic>
        <p:nvPicPr>
          <p:cNvPr id="5" name="Content Placeholder 4">
            <a:extLst>
              <a:ext uri="{FF2B5EF4-FFF2-40B4-BE49-F238E27FC236}">
                <a16:creationId xmlns:a16="http://schemas.microsoft.com/office/drawing/2014/main" id="{3810C252-40F0-49C7-B930-E49B6ADC01B7}"/>
              </a:ext>
            </a:extLst>
          </p:cNvPr>
          <p:cNvPicPr>
            <a:picLocks noGrp="1" noChangeAspect="1"/>
          </p:cNvPicPr>
          <p:nvPr>
            <p:ph idx="1"/>
          </p:nvPr>
        </p:nvPicPr>
        <p:blipFill>
          <a:blip r:embed="rId2"/>
          <a:stretch>
            <a:fillRect/>
          </a:stretch>
        </p:blipFill>
        <p:spPr>
          <a:xfrm>
            <a:off x="2232156" y="1825625"/>
            <a:ext cx="7727687" cy="4351338"/>
          </a:xfrm>
          <a:prstGeom prst="rect">
            <a:avLst/>
          </a:prstGeom>
        </p:spPr>
      </p:pic>
      <p:sp>
        <p:nvSpPr>
          <p:cNvPr id="4" name="Footer Placeholder 3">
            <a:extLst>
              <a:ext uri="{FF2B5EF4-FFF2-40B4-BE49-F238E27FC236}">
                <a16:creationId xmlns:a16="http://schemas.microsoft.com/office/drawing/2014/main" id="{CA4394E2-2197-4F89-AB9F-05C7FEF7038C}"/>
              </a:ext>
            </a:extLst>
          </p:cNvPr>
          <p:cNvSpPr>
            <a:spLocks noGrp="1"/>
          </p:cNvSpPr>
          <p:nvPr>
            <p:ph type="ftr" sz="quarter" idx="11"/>
          </p:nvPr>
        </p:nvSpPr>
        <p:spPr/>
        <p:txBody>
          <a:bodyPr/>
          <a:lstStyle/>
          <a:p>
            <a:r>
              <a:rPr lang="en-US"/>
              <a:t>CORE CONCEPT</a:t>
            </a:r>
          </a:p>
        </p:txBody>
      </p:sp>
      <p:pic>
        <p:nvPicPr>
          <p:cNvPr id="3" name="Picture 2">
            <a:extLst>
              <a:ext uri="{FF2B5EF4-FFF2-40B4-BE49-F238E27FC236}">
                <a16:creationId xmlns:a16="http://schemas.microsoft.com/office/drawing/2014/main" id="{FC6F8F7F-5F7A-4A53-A9B7-0E76CFD0ED13}"/>
              </a:ext>
            </a:extLst>
          </p:cNvPr>
          <p:cNvPicPr>
            <a:picLocks noChangeAspect="1"/>
          </p:cNvPicPr>
          <p:nvPr/>
        </p:nvPicPr>
        <p:blipFill>
          <a:blip r:embed="rId3"/>
          <a:stretch>
            <a:fillRect/>
          </a:stretch>
        </p:blipFill>
        <p:spPr>
          <a:xfrm>
            <a:off x="9791133" y="131799"/>
            <a:ext cx="2383743" cy="646232"/>
          </a:xfrm>
          <a:prstGeom prst="rect">
            <a:avLst/>
          </a:prstGeom>
        </p:spPr>
      </p:pic>
    </p:spTree>
    <p:extLst>
      <p:ext uri="{BB962C8B-B14F-4D97-AF65-F5344CB8AC3E}">
        <p14:creationId xmlns:p14="http://schemas.microsoft.com/office/powerpoint/2010/main" val="190139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ANATOMICAL PLANES OF THE BODY</a:t>
            </a:r>
            <a:endParaRPr lang="en-US" dirty="0"/>
          </a:p>
        </p:txBody>
      </p:sp>
      <p:sp>
        <p:nvSpPr>
          <p:cNvPr id="3" name="Content Placeholder 2"/>
          <p:cNvSpPr>
            <a:spLocks noGrp="1"/>
          </p:cNvSpPr>
          <p:nvPr>
            <p:ph idx="1"/>
          </p:nvPr>
        </p:nvSpPr>
        <p:spPr/>
        <p:txBody>
          <a:bodyPr>
            <a:normAutofit/>
          </a:bodyPr>
          <a:lstStyle/>
          <a:p>
            <a:pPr marL="0" indent="0">
              <a:buNone/>
            </a:pPr>
            <a:r>
              <a:rPr lang="en-US" dirty="0"/>
              <a:t>1. </a:t>
            </a:r>
            <a:r>
              <a:rPr lang="en-US" b="1" dirty="0"/>
              <a:t>Midsagittal plane (or median plane): </a:t>
            </a:r>
            <a:r>
              <a:rPr lang="en-US" dirty="0"/>
              <a:t>It passes lengthwise,</a:t>
            </a:r>
          </a:p>
          <a:p>
            <a:pPr marL="0" indent="0">
              <a:buNone/>
            </a:pPr>
            <a:r>
              <a:rPr lang="en-US" dirty="0"/>
              <a:t>i.e. longitudinally through the sagittal suture (midline) </a:t>
            </a:r>
            <a:r>
              <a:rPr lang="en-US" dirty="0" err="1"/>
              <a:t>anddivides</a:t>
            </a:r>
            <a:r>
              <a:rPr lang="en-US" dirty="0"/>
              <a:t> the body into equal right and left halves. </a:t>
            </a:r>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FA948F31-80CC-483E-A45E-E95E9DC18FEB}"/>
              </a:ext>
            </a:extLst>
          </p:cNvPr>
          <p:cNvPicPr>
            <a:picLocks noChangeAspect="1"/>
          </p:cNvPicPr>
          <p:nvPr/>
        </p:nvPicPr>
        <p:blipFill>
          <a:blip r:embed="rId2"/>
          <a:stretch>
            <a:fillRect/>
          </a:stretch>
        </p:blipFill>
        <p:spPr>
          <a:xfrm>
            <a:off x="9609692" y="230188"/>
            <a:ext cx="2383743" cy="646232"/>
          </a:xfrm>
          <a:prstGeom prst="rect">
            <a:avLst/>
          </a:prstGeom>
        </p:spPr>
      </p:pic>
    </p:spTree>
    <p:extLst>
      <p:ext uri="{BB962C8B-B14F-4D97-AF65-F5344CB8AC3E}">
        <p14:creationId xmlns:p14="http://schemas.microsoft.com/office/powerpoint/2010/main" val="325056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70000" y="568960"/>
            <a:ext cx="9682480" cy="5862320"/>
          </a:xfrm>
          <a:prstGeom prst="rect">
            <a:avLst/>
          </a:prstGeom>
        </p:spPr>
      </p:pic>
      <p:sp>
        <p:nvSpPr>
          <p:cNvPr id="3" name="Footer Placeholder 2"/>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2A365EB0-6519-4FC7-9CFB-C4E91755B997}"/>
              </a:ext>
            </a:extLst>
          </p:cNvPr>
          <p:cNvPicPr>
            <a:picLocks noChangeAspect="1"/>
          </p:cNvPicPr>
          <p:nvPr/>
        </p:nvPicPr>
        <p:blipFill>
          <a:blip r:embed="rId3"/>
          <a:stretch>
            <a:fillRect/>
          </a:stretch>
        </p:blipFill>
        <p:spPr>
          <a:xfrm>
            <a:off x="9401857" y="245844"/>
            <a:ext cx="2383743" cy="646232"/>
          </a:xfrm>
          <a:prstGeom prst="rect">
            <a:avLst/>
          </a:prstGeom>
        </p:spPr>
      </p:pic>
    </p:spTree>
    <p:extLst>
      <p:ext uri="{BB962C8B-B14F-4D97-AF65-F5344CB8AC3E}">
        <p14:creationId xmlns:p14="http://schemas.microsoft.com/office/powerpoint/2010/main" val="310481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fundamental planes of the human body in</a:t>
            </a:r>
            <a:br>
              <a:rPr lang="en-US" dirty="0"/>
            </a:br>
            <a:r>
              <a:rPr lang="en-US" dirty="0"/>
              <a:t>anatomical position.</a:t>
            </a:r>
          </a:p>
        </p:txBody>
      </p:sp>
      <p:pic>
        <p:nvPicPr>
          <p:cNvPr id="4" name="Content Placeholder 3"/>
          <p:cNvPicPr>
            <a:picLocks noGrp="1" noChangeAspect="1"/>
          </p:cNvPicPr>
          <p:nvPr>
            <p:ph idx="1"/>
          </p:nvPr>
        </p:nvPicPr>
        <p:blipFill>
          <a:blip r:embed="rId2"/>
          <a:stretch>
            <a:fillRect/>
          </a:stretch>
        </p:blipFill>
        <p:spPr>
          <a:xfrm>
            <a:off x="1463040" y="1690688"/>
            <a:ext cx="9357359" cy="4638992"/>
          </a:xfrm>
          <a:prstGeom prst="rect">
            <a:avLst/>
          </a:prstGeom>
        </p:spPr>
      </p:pic>
      <p:sp>
        <p:nvSpPr>
          <p:cNvPr id="3" name="Footer Placeholder 2"/>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81CAD9A8-7B54-4AD4-A750-5A49DFA8AA74}"/>
              </a:ext>
            </a:extLst>
          </p:cNvPr>
          <p:cNvPicPr>
            <a:picLocks noChangeAspect="1"/>
          </p:cNvPicPr>
          <p:nvPr/>
        </p:nvPicPr>
        <p:blipFill>
          <a:blip r:embed="rId3"/>
          <a:stretch>
            <a:fillRect/>
          </a:stretch>
        </p:blipFill>
        <p:spPr>
          <a:xfrm>
            <a:off x="9628527" y="15339"/>
            <a:ext cx="2383743" cy="646232"/>
          </a:xfrm>
          <a:prstGeom prst="rect">
            <a:avLst/>
          </a:prstGeom>
        </p:spPr>
      </p:pic>
    </p:spTree>
    <p:extLst>
      <p:ext uri="{BB962C8B-B14F-4D97-AF65-F5344CB8AC3E}">
        <p14:creationId xmlns:p14="http://schemas.microsoft.com/office/powerpoint/2010/main" val="114774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690880"/>
            <a:ext cx="10388600" cy="5506720"/>
          </a:xfrm>
          <a:prstGeom prst="rect">
            <a:avLst/>
          </a:prstGeom>
        </p:spPr>
      </p:pic>
      <p:sp>
        <p:nvSpPr>
          <p:cNvPr id="3" name="Footer Placeholder 2"/>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45E22631-917D-4FA9-ABDC-0F10D9573174}"/>
              </a:ext>
            </a:extLst>
          </p:cNvPr>
          <p:cNvPicPr>
            <a:picLocks noChangeAspect="1"/>
          </p:cNvPicPr>
          <p:nvPr/>
        </p:nvPicPr>
        <p:blipFill>
          <a:blip r:embed="rId3"/>
          <a:stretch>
            <a:fillRect/>
          </a:stretch>
        </p:blipFill>
        <p:spPr>
          <a:xfrm>
            <a:off x="9681611" y="44648"/>
            <a:ext cx="2383743" cy="646232"/>
          </a:xfrm>
          <a:prstGeom prst="rect">
            <a:avLst/>
          </a:prstGeom>
        </p:spPr>
      </p:pic>
    </p:spTree>
    <p:extLst>
      <p:ext uri="{BB962C8B-B14F-4D97-AF65-F5344CB8AC3E}">
        <p14:creationId xmlns:p14="http://schemas.microsoft.com/office/powerpoint/2010/main" val="66934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ANATOMICAL PLANES OF THE BODY</a:t>
            </a:r>
            <a:endParaRPr lang="en-US" dirty="0"/>
          </a:p>
        </p:txBody>
      </p:sp>
      <p:sp>
        <p:nvSpPr>
          <p:cNvPr id="3" name="Content Placeholder 2"/>
          <p:cNvSpPr>
            <a:spLocks noGrp="1"/>
          </p:cNvSpPr>
          <p:nvPr>
            <p:ph idx="1"/>
          </p:nvPr>
        </p:nvSpPr>
        <p:spPr/>
        <p:txBody>
          <a:bodyPr/>
          <a:lstStyle/>
          <a:p>
            <a:pPr marL="0" indent="0">
              <a:buNone/>
            </a:pPr>
            <a:r>
              <a:rPr lang="en-US" dirty="0"/>
              <a:t>2. </a:t>
            </a:r>
            <a:r>
              <a:rPr lang="en-US" b="1" dirty="0"/>
              <a:t>Sagittal plane: </a:t>
            </a:r>
            <a:r>
              <a:rPr lang="en-US" dirty="0"/>
              <a:t>Any plane parallel to midsagittal plane is</a:t>
            </a:r>
          </a:p>
          <a:p>
            <a:pPr marL="0" indent="0">
              <a:buNone/>
            </a:pPr>
            <a:r>
              <a:rPr lang="en-US" dirty="0"/>
              <a:t>termed sagittal plane. </a:t>
            </a:r>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BB487664-BFDD-42E8-AAA4-4D154A5D1BCA}"/>
              </a:ext>
            </a:extLst>
          </p:cNvPr>
          <p:cNvPicPr>
            <a:picLocks noChangeAspect="1"/>
          </p:cNvPicPr>
          <p:nvPr/>
        </p:nvPicPr>
        <p:blipFill>
          <a:blip r:embed="rId2"/>
          <a:stretch>
            <a:fillRect/>
          </a:stretch>
        </p:blipFill>
        <p:spPr>
          <a:xfrm>
            <a:off x="4616789" y="2424701"/>
            <a:ext cx="5362575" cy="4223802"/>
          </a:xfrm>
          <a:prstGeom prst="rect">
            <a:avLst/>
          </a:prstGeom>
        </p:spPr>
      </p:pic>
      <p:pic>
        <p:nvPicPr>
          <p:cNvPr id="6" name="Picture 5">
            <a:extLst>
              <a:ext uri="{FF2B5EF4-FFF2-40B4-BE49-F238E27FC236}">
                <a16:creationId xmlns:a16="http://schemas.microsoft.com/office/drawing/2014/main" id="{EB8DB19C-F33E-4ED8-81DE-7A3CEEB5B7F5}"/>
              </a:ext>
            </a:extLst>
          </p:cNvPr>
          <p:cNvPicPr>
            <a:picLocks noChangeAspect="1"/>
          </p:cNvPicPr>
          <p:nvPr/>
        </p:nvPicPr>
        <p:blipFill>
          <a:blip r:embed="rId3"/>
          <a:stretch>
            <a:fillRect/>
          </a:stretch>
        </p:blipFill>
        <p:spPr>
          <a:xfrm>
            <a:off x="9558321" y="185738"/>
            <a:ext cx="2383743" cy="646232"/>
          </a:xfrm>
          <a:prstGeom prst="rect">
            <a:avLst/>
          </a:prstGeom>
        </p:spPr>
      </p:pic>
    </p:spTree>
    <p:extLst>
      <p:ext uri="{BB962C8B-B14F-4D97-AF65-F5344CB8AC3E}">
        <p14:creationId xmlns:p14="http://schemas.microsoft.com/office/powerpoint/2010/main" val="117524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ANATOMICAL PLANES OF THE BODY</a:t>
            </a:r>
            <a:endParaRPr lang="en-US" dirty="0"/>
          </a:p>
        </p:txBody>
      </p:sp>
      <p:sp>
        <p:nvSpPr>
          <p:cNvPr id="3" name="Content Placeholder 2"/>
          <p:cNvSpPr>
            <a:spLocks noGrp="1"/>
          </p:cNvSpPr>
          <p:nvPr>
            <p:ph idx="1"/>
          </p:nvPr>
        </p:nvSpPr>
        <p:spPr/>
        <p:txBody>
          <a:bodyPr>
            <a:normAutofit/>
          </a:bodyPr>
          <a:lstStyle/>
          <a:p>
            <a:pPr marL="0" indent="0">
              <a:buNone/>
            </a:pPr>
            <a:r>
              <a:rPr lang="en-US" dirty="0"/>
              <a:t>3. </a:t>
            </a:r>
            <a:r>
              <a:rPr lang="en-US" b="1" dirty="0"/>
              <a:t>Coronal </a:t>
            </a:r>
            <a:r>
              <a:rPr lang="en-US" dirty="0"/>
              <a:t>( </a:t>
            </a:r>
            <a:r>
              <a:rPr lang="en-US" b="1" dirty="0"/>
              <a:t>or frontal) plane: </a:t>
            </a:r>
            <a:r>
              <a:rPr lang="en-US" dirty="0"/>
              <a:t>passes longitudinally at right</a:t>
            </a:r>
          </a:p>
          <a:p>
            <a:pPr marL="0" indent="0">
              <a:buNone/>
            </a:pPr>
            <a:r>
              <a:rPr lang="en-US" dirty="0"/>
              <a:t>angles to the median plane and divides the body into</a:t>
            </a:r>
          </a:p>
          <a:p>
            <a:pPr marL="0" indent="0">
              <a:buNone/>
            </a:pPr>
            <a:r>
              <a:rPr lang="en-US" dirty="0"/>
              <a:t>front and back portions..</a:t>
            </a:r>
          </a:p>
          <a:p>
            <a:pPr marL="0" indent="0">
              <a:buNone/>
            </a:pPr>
            <a:r>
              <a:rPr lang="en-US" dirty="0"/>
              <a:t>.</a:t>
            </a:r>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6973837A-56BD-46DA-A80F-50F9B9DB2D78}"/>
              </a:ext>
            </a:extLst>
          </p:cNvPr>
          <p:cNvPicPr>
            <a:picLocks noChangeAspect="1"/>
          </p:cNvPicPr>
          <p:nvPr/>
        </p:nvPicPr>
        <p:blipFill>
          <a:blip r:embed="rId2"/>
          <a:stretch>
            <a:fillRect/>
          </a:stretch>
        </p:blipFill>
        <p:spPr>
          <a:xfrm>
            <a:off x="6544638" y="2753474"/>
            <a:ext cx="3619660" cy="3937839"/>
          </a:xfrm>
          <a:prstGeom prst="rect">
            <a:avLst/>
          </a:prstGeom>
        </p:spPr>
      </p:pic>
      <p:pic>
        <p:nvPicPr>
          <p:cNvPr id="6" name="Picture 5">
            <a:extLst>
              <a:ext uri="{FF2B5EF4-FFF2-40B4-BE49-F238E27FC236}">
                <a16:creationId xmlns:a16="http://schemas.microsoft.com/office/drawing/2014/main" id="{713897E6-2901-485C-9A64-449052A5286C}"/>
              </a:ext>
            </a:extLst>
          </p:cNvPr>
          <p:cNvPicPr>
            <a:picLocks noChangeAspect="1"/>
          </p:cNvPicPr>
          <p:nvPr/>
        </p:nvPicPr>
        <p:blipFill>
          <a:blip r:embed="rId3"/>
          <a:stretch>
            <a:fillRect/>
          </a:stretch>
        </p:blipFill>
        <p:spPr>
          <a:xfrm>
            <a:off x="9517225" y="152347"/>
            <a:ext cx="2383743" cy="646232"/>
          </a:xfrm>
          <a:prstGeom prst="rect">
            <a:avLst/>
          </a:prstGeom>
        </p:spPr>
      </p:pic>
    </p:spTree>
    <p:extLst>
      <p:ext uri="{BB962C8B-B14F-4D97-AF65-F5344CB8AC3E}">
        <p14:creationId xmlns:p14="http://schemas.microsoft.com/office/powerpoint/2010/main" val="155309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819507"/>
          </a:xfrm>
          <a:ln>
            <a:solidFill>
              <a:schemeClr val="bg1"/>
            </a:solidFill>
          </a:ln>
        </p:spPr>
        <p:txBody>
          <a:bodyPr>
            <a:normAutofit/>
          </a:bodyPr>
          <a:lstStyle/>
          <a:p>
            <a:r>
              <a:rPr lang="en-US" sz="4800" dirty="0"/>
              <a:t>Anatomicomedical Terminologies(Position And Planes)</a:t>
            </a:r>
          </a:p>
        </p:txBody>
      </p:sp>
      <p:sp>
        <p:nvSpPr>
          <p:cNvPr id="3" name="Subtitle 2"/>
          <p:cNvSpPr>
            <a:spLocks noGrp="1"/>
          </p:cNvSpPr>
          <p:nvPr>
            <p:ph type="subTitle" idx="1"/>
          </p:nvPr>
        </p:nvSpPr>
        <p:spPr>
          <a:xfrm>
            <a:off x="1524000" y="5835721"/>
            <a:ext cx="2514600" cy="657545"/>
          </a:xfrm>
        </p:spPr>
        <p:txBody>
          <a:bodyPr/>
          <a:lstStyle/>
          <a:p>
            <a:r>
              <a:rPr lang="en-US" dirty="0"/>
              <a:t>February 2025 </a:t>
            </a:r>
          </a:p>
        </p:txBody>
      </p:sp>
      <p:sp>
        <p:nvSpPr>
          <p:cNvPr id="4" name="Footer Placeholder 3"/>
          <p:cNvSpPr>
            <a:spLocks noGrp="1"/>
          </p:cNvSpPr>
          <p:nvPr>
            <p:ph type="ftr" sz="quarter" idx="11"/>
          </p:nvPr>
        </p:nvSpPr>
        <p:spPr/>
        <p:txBody>
          <a:bodyPr/>
          <a:lstStyle/>
          <a:p>
            <a:r>
              <a:rPr lang="en-US"/>
              <a:t>core concept</a:t>
            </a:r>
          </a:p>
        </p:txBody>
      </p:sp>
      <p:pic>
        <p:nvPicPr>
          <p:cNvPr id="6" name="Picture 5">
            <a:extLst>
              <a:ext uri="{FF2B5EF4-FFF2-40B4-BE49-F238E27FC236}">
                <a16:creationId xmlns:a16="http://schemas.microsoft.com/office/drawing/2014/main" id="{EBA5C075-22FE-4F44-8C39-324DD0E64B9E}"/>
              </a:ext>
            </a:extLst>
          </p:cNvPr>
          <p:cNvPicPr>
            <a:picLocks noChangeAspect="1"/>
          </p:cNvPicPr>
          <p:nvPr/>
        </p:nvPicPr>
        <p:blipFill>
          <a:blip r:embed="rId2"/>
          <a:stretch>
            <a:fillRect/>
          </a:stretch>
        </p:blipFill>
        <p:spPr>
          <a:xfrm>
            <a:off x="915673" y="209597"/>
            <a:ext cx="1707028" cy="1487553"/>
          </a:xfrm>
          <a:prstGeom prst="rect">
            <a:avLst/>
          </a:prstGeom>
        </p:spPr>
      </p:pic>
      <p:sp>
        <p:nvSpPr>
          <p:cNvPr id="10" name="Rectangle 9">
            <a:extLst>
              <a:ext uri="{FF2B5EF4-FFF2-40B4-BE49-F238E27FC236}">
                <a16:creationId xmlns:a16="http://schemas.microsoft.com/office/drawing/2014/main" id="{10C46253-606C-4DF4-BC5A-39056BB71213}"/>
              </a:ext>
            </a:extLst>
          </p:cNvPr>
          <p:cNvSpPr/>
          <p:nvPr/>
        </p:nvSpPr>
        <p:spPr>
          <a:xfrm>
            <a:off x="4325420" y="3208151"/>
            <a:ext cx="3650689" cy="523220"/>
          </a:xfrm>
          <a:prstGeom prst="rect">
            <a:avLst/>
          </a:prstGeom>
        </p:spPr>
        <p:txBody>
          <a:bodyPr wrap="square">
            <a:spAutoFit/>
          </a:bodyPr>
          <a:lstStyle/>
          <a:p>
            <a:r>
              <a:rPr lang="en-US" sz="2800" dirty="0"/>
              <a:t>1st Year MBBS SGD</a:t>
            </a:r>
            <a:endParaRPr lang="en-PK" sz="2800" dirty="0"/>
          </a:p>
        </p:txBody>
      </p:sp>
      <p:pic>
        <p:nvPicPr>
          <p:cNvPr id="5" name="Picture 4">
            <a:extLst>
              <a:ext uri="{FF2B5EF4-FFF2-40B4-BE49-F238E27FC236}">
                <a16:creationId xmlns:a16="http://schemas.microsoft.com/office/drawing/2014/main" id="{62B47A9C-6AD1-4760-9C32-E47D0BFB5432}"/>
              </a:ext>
            </a:extLst>
          </p:cNvPr>
          <p:cNvPicPr>
            <a:picLocks noChangeAspect="1"/>
          </p:cNvPicPr>
          <p:nvPr/>
        </p:nvPicPr>
        <p:blipFill>
          <a:blip r:embed="rId3"/>
          <a:stretch>
            <a:fillRect/>
          </a:stretch>
        </p:blipFill>
        <p:spPr>
          <a:xfrm>
            <a:off x="7976109" y="228511"/>
            <a:ext cx="2691890" cy="1395568"/>
          </a:xfrm>
          <a:prstGeom prst="rect">
            <a:avLst/>
          </a:prstGeom>
        </p:spPr>
      </p:pic>
      <p:pic>
        <p:nvPicPr>
          <p:cNvPr id="8" name="Picture 7">
            <a:extLst>
              <a:ext uri="{FF2B5EF4-FFF2-40B4-BE49-F238E27FC236}">
                <a16:creationId xmlns:a16="http://schemas.microsoft.com/office/drawing/2014/main" id="{EF4C359C-2B9B-4172-871C-B0C7194C70EA}"/>
              </a:ext>
            </a:extLst>
          </p:cNvPr>
          <p:cNvPicPr>
            <a:picLocks noChangeAspect="1"/>
          </p:cNvPicPr>
          <p:nvPr/>
        </p:nvPicPr>
        <p:blipFill>
          <a:blip r:embed="rId4"/>
          <a:stretch>
            <a:fillRect/>
          </a:stretch>
        </p:blipFill>
        <p:spPr>
          <a:xfrm>
            <a:off x="4667413" y="4770710"/>
            <a:ext cx="3123345" cy="1950765"/>
          </a:xfrm>
          <a:prstGeom prst="rect">
            <a:avLst/>
          </a:prstGeom>
        </p:spPr>
      </p:pic>
      <p:sp>
        <p:nvSpPr>
          <p:cNvPr id="12" name="Rectangle 11">
            <a:extLst>
              <a:ext uri="{FF2B5EF4-FFF2-40B4-BE49-F238E27FC236}">
                <a16:creationId xmlns:a16="http://schemas.microsoft.com/office/drawing/2014/main" id="{0EFBAD4B-2DB6-4474-812B-EAF90AC75196}"/>
              </a:ext>
            </a:extLst>
          </p:cNvPr>
          <p:cNvSpPr/>
          <p:nvPr/>
        </p:nvSpPr>
        <p:spPr>
          <a:xfrm>
            <a:off x="3231028" y="1417834"/>
            <a:ext cx="4998572" cy="1006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Foundation Module</a:t>
            </a:r>
            <a:endParaRPr lang="en-PK" sz="4000" b="1" dirty="0"/>
          </a:p>
        </p:txBody>
      </p:sp>
      <p:sp>
        <p:nvSpPr>
          <p:cNvPr id="7" name="Rectangle 6">
            <a:extLst>
              <a:ext uri="{FF2B5EF4-FFF2-40B4-BE49-F238E27FC236}">
                <a16:creationId xmlns:a16="http://schemas.microsoft.com/office/drawing/2014/main" id="{10752DFA-11A7-48D5-B52A-A93CCE43F985}"/>
              </a:ext>
            </a:extLst>
          </p:cNvPr>
          <p:cNvSpPr/>
          <p:nvPr/>
        </p:nvSpPr>
        <p:spPr>
          <a:xfrm>
            <a:off x="9791272" y="5835721"/>
            <a:ext cx="2147299" cy="520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Dr </a:t>
            </a:r>
            <a:r>
              <a:rPr lang="en-US"/>
              <a:t>Zeneara Saqib</a:t>
            </a:r>
            <a:endParaRPr lang="en-PK"/>
          </a:p>
        </p:txBody>
      </p:sp>
    </p:spTree>
    <p:extLst>
      <p:ext uri="{BB962C8B-B14F-4D97-AF65-F5344CB8AC3E}">
        <p14:creationId xmlns:p14="http://schemas.microsoft.com/office/powerpoint/2010/main" val="32274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ANATOMICAL PLANES OF THE BODY</a:t>
            </a:r>
            <a:endParaRPr lang="en-US" dirty="0"/>
          </a:p>
        </p:txBody>
      </p:sp>
      <p:sp>
        <p:nvSpPr>
          <p:cNvPr id="3" name="Content Placeholder 2"/>
          <p:cNvSpPr>
            <a:spLocks noGrp="1"/>
          </p:cNvSpPr>
          <p:nvPr>
            <p:ph idx="1"/>
          </p:nvPr>
        </p:nvSpPr>
        <p:spPr/>
        <p:txBody>
          <a:bodyPr/>
          <a:lstStyle/>
          <a:p>
            <a:pPr marL="0" indent="0">
              <a:buNone/>
            </a:pPr>
            <a:r>
              <a:rPr lang="en-US" dirty="0"/>
              <a:t>4. </a:t>
            </a:r>
            <a:r>
              <a:rPr lang="en-US" b="1" dirty="0"/>
              <a:t>Transverse /horizontal / </a:t>
            </a:r>
            <a:r>
              <a:rPr lang="en-US" b="1" dirty="0" err="1"/>
              <a:t>crosssectional</a:t>
            </a:r>
            <a:r>
              <a:rPr lang="en-US" b="1" dirty="0"/>
              <a:t> plane): </a:t>
            </a:r>
            <a:r>
              <a:rPr lang="en-US" dirty="0"/>
              <a:t>passes parallel to the horizon (ground) and divides the body at any level into upper</a:t>
            </a:r>
          </a:p>
          <a:p>
            <a:pPr marL="0" indent="0">
              <a:buNone/>
            </a:pPr>
            <a:r>
              <a:rPr lang="en-US" dirty="0"/>
              <a:t>and lower portions. It is perpendicular to the median plane.</a:t>
            </a:r>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0B3B66B5-4C51-46DE-9CB2-40E1C6B8F296}"/>
              </a:ext>
            </a:extLst>
          </p:cNvPr>
          <p:cNvPicPr>
            <a:picLocks noChangeAspect="1"/>
          </p:cNvPicPr>
          <p:nvPr/>
        </p:nvPicPr>
        <p:blipFill>
          <a:blip r:embed="rId2"/>
          <a:stretch>
            <a:fillRect/>
          </a:stretch>
        </p:blipFill>
        <p:spPr>
          <a:xfrm>
            <a:off x="6969304" y="3286027"/>
            <a:ext cx="2681287" cy="2980629"/>
          </a:xfrm>
          <a:prstGeom prst="rect">
            <a:avLst/>
          </a:prstGeom>
        </p:spPr>
      </p:pic>
      <p:pic>
        <p:nvPicPr>
          <p:cNvPr id="6" name="Picture 5">
            <a:extLst>
              <a:ext uri="{FF2B5EF4-FFF2-40B4-BE49-F238E27FC236}">
                <a16:creationId xmlns:a16="http://schemas.microsoft.com/office/drawing/2014/main" id="{32855C83-DC9E-458C-9B6E-44C6E7815EBD}"/>
              </a:ext>
            </a:extLst>
          </p:cNvPr>
          <p:cNvPicPr>
            <a:picLocks noChangeAspect="1"/>
          </p:cNvPicPr>
          <p:nvPr/>
        </p:nvPicPr>
        <p:blipFill>
          <a:blip r:embed="rId3"/>
          <a:stretch>
            <a:fillRect/>
          </a:stretch>
        </p:blipFill>
        <p:spPr>
          <a:xfrm>
            <a:off x="9722707" y="230188"/>
            <a:ext cx="2383743" cy="646232"/>
          </a:xfrm>
          <a:prstGeom prst="rect">
            <a:avLst/>
          </a:prstGeom>
        </p:spPr>
      </p:pic>
    </p:spTree>
    <p:extLst>
      <p:ext uri="{BB962C8B-B14F-4D97-AF65-F5344CB8AC3E}">
        <p14:creationId xmlns:p14="http://schemas.microsoft.com/office/powerpoint/2010/main" val="171846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Plane </a:t>
            </a:r>
          </a:p>
        </p:txBody>
      </p:sp>
      <p:sp>
        <p:nvSpPr>
          <p:cNvPr id="3" name="Content Placeholder 2"/>
          <p:cNvSpPr>
            <a:spLocks noGrp="1"/>
          </p:cNvSpPr>
          <p:nvPr>
            <p:ph idx="1"/>
          </p:nvPr>
        </p:nvSpPr>
        <p:spPr>
          <a:xfrm>
            <a:off x="838200" y="1243173"/>
            <a:ext cx="10515600" cy="4933790"/>
          </a:xfrm>
        </p:spPr>
        <p:txBody>
          <a:bodyPr/>
          <a:lstStyle/>
          <a:p>
            <a:pPr marL="0" indent="0">
              <a:buNone/>
            </a:pPr>
            <a:r>
              <a:rPr lang="en-US" dirty="0"/>
              <a:t>Whenever the plane passes through the center of the body, be</a:t>
            </a:r>
          </a:p>
          <a:p>
            <a:pPr marL="0" indent="0">
              <a:buNone/>
            </a:pPr>
            <a:r>
              <a:rPr lang="en-US" dirty="0"/>
              <a:t>it sagittal, frontal or transverse, it is referred to as </a:t>
            </a:r>
            <a:r>
              <a:rPr lang="en-US" b="1" dirty="0"/>
              <a:t>cardinal plane </a:t>
            </a:r>
            <a:r>
              <a:rPr lang="en-US" dirty="0"/>
              <a:t>because it divides the body into equal parts. The point at which the three cardinal planes intersect each other is the </a:t>
            </a:r>
            <a:r>
              <a:rPr lang="en-US" b="1" dirty="0"/>
              <a:t>center of gravity</a:t>
            </a:r>
            <a:endParaRPr lang="en-US" dirty="0"/>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CE46569B-620E-4112-9846-9FC2071A7F44}"/>
              </a:ext>
            </a:extLst>
          </p:cNvPr>
          <p:cNvPicPr>
            <a:picLocks noChangeAspect="1"/>
          </p:cNvPicPr>
          <p:nvPr/>
        </p:nvPicPr>
        <p:blipFill>
          <a:blip r:embed="rId2"/>
          <a:stretch>
            <a:fillRect/>
          </a:stretch>
        </p:blipFill>
        <p:spPr>
          <a:xfrm>
            <a:off x="534256" y="3051425"/>
            <a:ext cx="11096090" cy="3332188"/>
          </a:xfrm>
          <a:prstGeom prst="rect">
            <a:avLst/>
          </a:prstGeom>
        </p:spPr>
      </p:pic>
      <p:pic>
        <p:nvPicPr>
          <p:cNvPr id="6" name="Picture 5">
            <a:extLst>
              <a:ext uri="{FF2B5EF4-FFF2-40B4-BE49-F238E27FC236}">
                <a16:creationId xmlns:a16="http://schemas.microsoft.com/office/drawing/2014/main" id="{AE2E3BC0-2BD0-4774-8187-0084BF26F336}"/>
              </a:ext>
            </a:extLst>
          </p:cNvPr>
          <p:cNvPicPr>
            <a:picLocks noChangeAspect="1"/>
          </p:cNvPicPr>
          <p:nvPr/>
        </p:nvPicPr>
        <p:blipFill>
          <a:blip r:embed="rId3"/>
          <a:stretch>
            <a:fillRect/>
          </a:stretch>
        </p:blipFill>
        <p:spPr>
          <a:xfrm>
            <a:off x="9445305" y="157917"/>
            <a:ext cx="2383743" cy="646232"/>
          </a:xfrm>
          <a:prstGeom prst="rect">
            <a:avLst/>
          </a:prstGeom>
        </p:spPr>
      </p:pic>
    </p:spTree>
    <p:extLst>
      <p:ext uri="{BB962C8B-B14F-4D97-AF65-F5344CB8AC3E}">
        <p14:creationId xmlns:p14="http://schemas.microsoft.com/office/powerpoint/2010/main" val="71792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B663-E58E-4D5E-BE4E-E972FB7682CA}"/>
              </a:ext>
            </a:extLst>
          </p:cNvPr>
          <p:cNvSpPr>
            <a:spLocks noGrp="1"/>
          </p:cNvSpPr>
          <p:nvPr>
            <p:ph type="title"/>
          </p:nvPr>
        </p:nvSpPr>
        <p:spPr/>
        <p:txBody>
          <a:bodyPr/>
          <a:lstStyle/>
          <a:p>
            <a:r>
              <a:rPr lang="en-US" dirty="0"/>
              <a:t>Cardinal Plane</a:t>
            </a:r>
            <a:endParaRPr lang="en-PK" dirty="0"/>
          </a:p>
        </p:txBody>
      </p:sp>
      <p:pic>
        <p:nvPicPr>
          <p:cNvPr id="5" name="Content Placeholder 4">
            <a:extLst>
              <a:ext uri="{FF2B5EF4-FFF2-40B4-BE49-F238E27FC236}">
                <a16:creationId xmlns:a16="http://schemas.microsoft.com/office/drawing/2014/main" id="{249A7124-2B2B-4F13-85BF-65F9D7227DC1}"/>
              </a:ext>
            </a:extLst>
          </p:cNvPr>
          <p:cNvPicPr>
            <a:picLocks noGrp="1" noChangeAspect="1"/>
          </p:cNvPicPr>
          <p:nvPr>
            <p:ph idx="1"/>
          </p:nvPr>
        </p:nvPicPr>
        <p:blipFill>
          <a:blip r:embed="rId2"/>
          <a:stretch>
            <a:fillRect/>
          </a:stretch>
        </p:blipFill>
        <p:spPr>
          <a:xfrm>
            <a:off x="2897312" y="1825625"/>
            <a:ext cx="5041413" cy="4351338"/>
          </a:xfrm>
          <a:prstGeom prst="rect">
            <a:avLst/>
          </a:prstGeom>
        </p:spPr>
      </p:pic>
      <p:sp>
        <p:nvSpPr>
          <p:cNvPr id="4" name="Footer Placeholder 3">
            <a:extLst>
              <a:ext uri="{FF2B5EF4-FFF2-40B4-BE49-F238E27FC236}">
                <a16:creationId xmlns:a16="http://schemas.microsoft.com/office/drawing/2014/main" id="{DC0153B3-125B-4429-A85D-8BD0A72FCE1C}"/>
              </a:ext>
            </a:extLst>
          </p:cNvPr>
          <p:cNvSpPr>
            <a:spLocks noGrp="1"/>
          </p:cNvSpPr>
          <p:nvPr>
            <p:ph type="ftr" sz="quarter" idx="11"/>
          </p:nvPr>
        </p:nvSpPr>
        <p:spPr/>
        <p:txBody>
          <a:bodyPr/>
          <a:lstStyle/>
          <a:p>
            <a:r>
              <a:rPr lang="en-US"/>
              <a:t>CORE CONCEPT</a:t>
            </a:r>
          </a:p>
        </p:txBody>
      </p:sp>
      <p:pic>
        <p:nvPicPr>
          <p:cNvPr id="3" name="Picture 2">
            <a:extLst>
              <a:ext uri="{FF2B5EF4-FFF2-40B4-BE49-F238E27FC236}">
                <a16:creationId xmlns:a16="http://schemas.microsoft.com/office/drawing/2014/main" id="{D8CE96BF-44E0-431D-A8D2-EFB0BB39E754}"/>
              </a:ext>
            </a:extLst>
          </p:cNvPr>
          <p:cNvPicPr>
            <a:picLocks noChangeAspect="1"/>
          </p:cNvPicPr>
          <p:nvPr/>
        </p:nvPicPr>
        <p:blipFill>
          <a:blip r:embed="rId3"/>
          <a:stretch>
            <a:fillRect/>
          </a:stretch>
        </p:blipFill>
        <p:spPr>
          <a:xfrm>
            <a:off x="9424757" y="230188"/>
            <a:ext cx="2383743" cy="646232"/>
          </a:xfrm>
          <a:prstGeom prst="rect">
            <a:avLst/>
          </a:prstGeom>
        </p:spPr>
      </p:pic>
    </p:spTree>
    <p:extLst>
      <p:ext uri="{BB962C8B-B14F-4D97-AF65-F5344CB8AC3E}">
        <p14:creationId xmlns:p14="http://schemas.microsoft.com/office/powerpoint/2010/main" val="367674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79120" y="548640"/>
            <a:ext cx="11165839" cy="6126480"/>
          </a:xfrm>
          <a:prstGeom prst="rect">
            <a:avLst/>
          </a:prstGeom>
        </p:spPr>
      </p:pic>
      <p:sp>
        <p:nvSpPr>
          <p:cNvPr id="3" name="Footer Placeholder 2"/>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7F5911C8-9ED0-4BA8-AC49-F35556630D05}"/>
              </a:ext>
            </a:extLst>
          </p:cNvPr>
          <p:cNvPicPr>
            <a:picLocks noChangeAspect="1"/>
          </p:cNvPicPr>
          <p:nvPr/>
        </p:nvPicPr>
        <p:blipFill>
          <a:blip r:embed="rId3"/>
          <a:stretch>
            <a:fillRect/>
          </a:stretch>
        </p:blipFill>
        <p:spPr>
          <a:xfrm>
            <a:off x="9808257" y="42009"/>
            <a:ext cx="2383743" cy="646232"/>
          </a:xfrm>
          <a:prstGeom prst="rect">
            <a:avLst/>
          </a:prstGeom>
        </p:spPr>
      </p:pic>
    </p:spTree>
    <p:extLst>
      <p:ext uri="{BB962C8B-B14F-4D97-AF65-F5344CB8AC3E}">
        <p14:creationId xmlns:p14="http://schemas.microsoft.com/office/powerpoint/2010/main" val="227514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49680" y="1117600"/>
            <a:ext cx="9814560" cy="3984999"/>
          </a:xfrm>
          <a:prstGeom prst="rect">
            <a:avLst/>
          </a:prstGeom>
        </p:spPr>
      </p:pic>
      <p:sp>
        <p:nvSpPr>
          <p:cNvPr id="3" name="Footer Placeholder 2"/>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EEA1D2CC-3579-4908-9F27-35EFB742495B}"/>
              </a:ext>
            </a:extLst>
          </p:cNvPr>
          <p:cNvPicPr>
            <a:picLocks noChangeAspect="1"/>
          </p:cNvPicPr>
          <p:nvPr/>
        </p:nvPicPr>
        <p:blipFill>
          <a:blip r:embed="rId3"/>
          <a:stretch>
            <a:fillRect/>
          </a:stretch>
        </p:blipFill>
        <p:spPr>
          <a:xfrm>
            <a:off x="9496677" y="198297"/>
            <a:ext cx="2383743" cy="646232"/>
          </a:xfrm>
          <a:prstGeom prst="rect">
            <a:avLst/>
          </a:prstGeom>
        </p:spPr>
      </p:pic>
    </p:spTree>
    <p:extLst>
      <p:ext uri="{BB962C8B-B14F-4D97-AF65-F5344CB8AC3E}">
        <p14:creationId xmlns:p14="http://schemas.microsoft.com/office/powerpoint/2010/main" val="944198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A84C-28E9-427C-93E7-FB361148D999}"/>
              </a:ext>
            </a:extLst>
          </p:cNvPr>
          <p:cNvSpPr>
            <a:spLocks noGrp="1"/>
          </p:cNvSpPr>
          <p:nvPr>
            <p:ph type="title"/>
          </p:nvPr>
        </p:nvSpPr>
        <p:spPr/>
        <p:txBody>
          <a:bodyPr/>
          <a:lstStyle/>
          <a:p>
            <a:endParaRPr lang="en-PK"/>
          </a:p>
        </p:txBody>
      </p:sp>
      <p:pic>
        <p:nvPicPr>
          <p:cNvPr id="5" name="videoplayback (1)">
            <a:hlinkClick r:id="" action="ppaction://media"/>
            <a:extLst>
              <a:ext uri="{FF2B5EF4-FFF2-40B4-BE49-F238E27FC236}">
                <a16:creationId xmlns:a16="http://schemas.microsoft.com/office/drawing/2014/main" id="{9380DA14-534D-4EDD-8B2E-5B01F2C51D8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7951" y="246580"/>
            <a:ext cx="11537878" cy="5930383"/>
          </a:xfrm>
        </p:spPr>
      </p:pic>
      <p:sp>
        <p:nvSpPr>
          <p:cNvPr id="4" name="Footer Placeholder 3">
            <a:extLst>
              <a:ext uri="{FF2B5EF4-FFF2-40B4-BE49-F238E27FC236}">
                <a16:creationId xmlns:a16="http://schemas.microsoft.com/office/drawing/2014/main" id="{E9B80616-0744-4A8D-82E4-A75043AC5767}"/>
              </a:ext>
            </a:extLst>
          </p:cNvPr>
          <p:cNvSpPr>
            <a:spLocks noGrp="1"/>
          </p:cNvSpPr>
          <p:nvPr>
            <p:ph type="ftr" sz="quarter" idx="11"/>
          </p:nvPr>
        </p:nvSpPr>
        <p:spPr/>
        <p:txBody>
          <a:bodyPr/>
          <a:lstStyle/>
          <a:p>
            <a:r>
              <a:rPr lang="en-US"/>
              <a:t>CORE CONCEPT</a:t>
            </a:r>
          </a:p>
        </p:txBody>
      </p:sp>
      <p:pic>
        <p:nvPicPr>
          <p:cNvPr id="3" name="Picture 2">
            <a:extLst>
              <a:ext uri="{FF2B5EF4-FFF2-40B4-BE49-F238E27FC236}">
                <a16:creationId xmlns:a16="http://schemas.microsoft.com/office/drawing/2014/main" id="{A853F21D-7A1B-4CDD-892B-8D6EBA8757BE}"/>
              </a:ext>
            </a:extLst>
          </p:cNvPr>
          <p:cNvPicPr>
            <a:picLocks noChangeAspect="1"/>
          </p:cNvPicPr>
          <p:nvPr/>
        </p:nvPicPr>
        <p:blipFill>
          <a:blip r:embed="rId5"/>
          <a:stretch>
            <a:fillRect/>
          </a:stretch>
        </p:blipFill>
        <p:spPr>
          <a:xfrm>
            <a:off x="9808257" y="42009"/>
            <a:ext cx="2383743" cy="646232"/>
          </a:xfrm>
          <a:prstGeom prst="rect">
            <a:avLst/>
          </a:prstGeom>
        </p:spPr>
      </p:pic>
    </p:spTree>
    <p:extLst>
      <p:ext uri="{BB962C8B-B14F-4D97-AF65-F5344CB8AC3E}">
        <p14:creationId xmlns:p14="http://schemas.microsoft.com/office/powerpoint/2010/main" val="33203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lumOff val="5000"/>
                  </a:schemeClr>
                </a:solidFill>
              </a:rPr>
              <a:t>VERTICAL INTEGRATION</a:t>
            </a:r>
          </a:p>
        </p:txBody>
      </p:sp>
      <p:sp>
        <p:nvSpPr>
          <p:cNvPr id="3" name="Content Placeholder 2"/>
          <p:cNvSpPr>
            <a:spLocks noGrp="1"/>
          </p:cNvSpPr>
          <p:nvPr>
            <p:ph idx="1"/>
          </p:nvPr>
        </p:nvSpPr>
        <p:spPr/>
        <p:txBody>
          <a:bodyPr/>
          <a:lstStyle/>
          <a:p>
            <a:r>
              <a:rPr lang="en-US"/>
              <a:t>DEXTROCARDIA</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99E7A505-7E13-47D6-A375-304DC1E91FFC}"/>
              </a:ext>
            </a:extLst>
          </p:cNvPr>
          <p:cNvPicPr>
            <a:picLocks noChangeAspect="1"/>
          </p:cNvPicPr>
          <p:nvPr/>
        </p:nvPicPr>
        <p:blipFill>
          <a:blip r:embed="rId2"/>
          <a:stretch>
            <a:fillRect/>
          </a:stretch>
        </p:blipFill>
        <p:spPr>
          <a:xfrm>
            <a:off x="4190999" y="1904999"/>
            <a:ext cx="6822897" cy="4012915"/>
          </a:xfrm>
          <a:prstGeom prst="rect">
            <a:avLst/>
          </a:prstGeom>
        </p:spPr>
      </p:pic>
    </p:spTree>
    <p:extLst>
      <p:ext uri="{BB962C8B-B14F-4D97-AF65-F5344CB8AC3E}">
        <p14:creationId xmlns:p14="http://schemas.microsoft.com/office/powerpoint/2010/main" val="2395580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0" indent="0">
              <a:buNone/>
            </a:pPr>
            <a:r>
              <a:rPr lang="en-US" b="1" dirty="0"/>
              <a:t>1. Regarding anatomical position, which of the </a:t>
            </a:r>
            <a:r>
              <a:rPr lang="en-US" dirty="0"/>
              <a:t>following</a:t>
            </a:r>
          </a:p>
          <a:p>
            <a:pPr marL="0" indent="0">
              <a:buNone/>
            </a:pPr>
            <a:r>
              <a:rPr lang="en-US" b="1" dirty="0"/>
              <a:t>statements is </a:t>
            </a:r>
            <a:r>
              <a:rPr lang="en-US" b="1" i="1" dirty="0"/>
              <a:t>not correct:</a:t>
            </a:r>
          </a:p>
          <a:p>
            <a:pPr marL="0" indent="0">
              <a:buNone/>
            </a:pPr>
            <a:r>
              <a:rPr lang="en-US" dirty="0"/>
              <a:t>(a) The body is erect and eyes are directed forward</a:t>
            </a:r>
          </a:p>
          <a:p>
            <a:pPr marL="0" indent="0">
              <a:buNone/>
            </a:pPr>
            <a:r>
              <a:rPr lang="en-US" dirty="0"/>
              <a:t>(b) The upper limbs hang by the side of the body and</a:t>
            </a:r>
          </a:p>
          <a:p>
            <a:pPr marL="0" indent="0">
              <a:buNone/>
            </a:pPr>
            <a:r>
              <a:rPr lang="en-US" dirty="0"/>
              <a:t>palms face anteriorly</a:t>
            </a:r>
          </a:p>
          <a:p>
            <a:pPr marL="0" indent="0">
              <a:buNone/>
            </a:pPr>
            <a:r>
              <a:rPr lang="en-US" dirty="0"/>
              <a:t>( c) The body is in fetal position</a:t>
            </a:r>
          </a:p>
          <a:p>
            <a:pPr marL="0" indent="0">
              <a:buNone/>
            </a:pPr>
            <a:r>
              <a:rPr lang="en-US" dirty="0"/>
              <a:t>(d) The lower limbs and feet are parallel and toes are</a:t>
            </a:r>
          </a:p>
          <a:p>
            <a:pPr marL="0" indent="0">
              <a:buNone/>
            </a:pPr>
            <a:r>
              <a:rPr lang="en-US" dirty="0"/>
              <a:t>directed forward</a:t>
            </a:r>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6843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0" indent="0">
              <a:buNone/>
            </a:pPr>
            <a:r>
              <a:rPr lang="en-US" b="1" dirty="0"/>
              <a:t>2. The sectional plane that divides the body into anterior</a:t>
            </a:r>
          </a:p>
          <a:p>
            <a:pPr marL="0" indent="0">
              <a:buNone/>
            </a:pPr>
            <a:r>
              <a:rPr lang="en-US" b="1" dirty="0"/>
              <a:t>and posterior portions is:</a:t>
            </a:r>
          </a:p>
          <a:p>
            <a:pPr marL="0" indent="0">
              <a:buNone/>
            </a:pPr>
            <a:r>
              <a:rPr lang="en-US" dirty="0"/>
              <a:t>(a) Transverse plane</a:t>
            </a:r>
          </a:p>
          <a:p>
            <a:pPr marL="0" indent="0">
              <a:buNone/>
            </a:pPr>
            <a:r>
              <a:rPr lang="en-US" dirty="0"/>
              <a:t>(b) Sagittal plane</a:t>
            </a:r>
          </a:p>
          <a:p>
            <a:pPr marL="0" indent="0">
              <a:buNone/>
            </a:pPr>
            <a:r>
              <a:rPr lang="en-US" dirty="0"/>
              <a:t>(c) Coronal plane</a:t>
            </a:r>
          </a:p>
          <a:p>
            <a:pPr marL="0" indent="0">
              <a:buNone/>
            </a:pPr>
            <a:r>
              <a:rPr lang="en-US" dirty="0"/>
              <a:t>(d) Oblique plane</a:t>
            </a:r>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321281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0" indent="0">
              <a:buNone/>
            </a:pPr>
            <a:r>
              <a:rPr lang="en-US" b="1" dirty="0"/>
              <a:t>Which of the following is also called frontal plane:</a:t>
            </a:r>
          </a:p>
          <a:p>
            <a:pPr marL="0" indent="0">
              <a:buNone/>
            </a:pPr>
            <a:r>
              <a:rPr lang="en-US" dirty="0"/>
              <a:t>(a) Midsagittal</a:t>
            </a:r>
          </a:p>
          <a:p>
            <a:pPr marL="0" indent="0">
              <a:buNone/>
            </a:pPr>
            <a:r>
              <a:rPr lang="en-US" dirty="0"/>
              <a:t>(b) Sagittal</a:t>
            </a:r>
          </a:p>
          <a:p>
            <a:pPr marL="0" indent="0">
              <a:buNone/>
            </a:pPr>
            <a:r>
              <a:rPr lang="en-US" b="1" dirty="0"/>
              <a:t>(c) Coronal</a:t>
            </a:r>
          </a:p>
          <a:p>
            <a:pPr marL="0" indent="0">
              <a:buNone/>
            </a:pPr>
            <a:r>
              <a:rPr lang="en-US" dirty="0"/>
              <a:t>( d) Transverse</a:t>
            </a:r>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417859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69026" y="1676401"/>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extLst>
      <p:ext uri="{BB962C8B-B14F-4D97-AF65-F5344CB8AC3E}">
        <p14:creationId xmlns:p14="http://schemas.microsoft.com/office/powerpoint/2010/main" val="3363515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lnSpcReduction="10000"/>
          </a:bodyPr>
          <a:lstStyle/>
          <a:p>
            <a:pPr marL="0" indent="0">
              <a:buNone/>
            </a:pPr>
            <a:r>
              <a:rPr lang="en-US" b="1" dirty="0"/>
              <a:t>Select the correct statement:</a:t>
            </a:r>
          </a:p>
          <a:p>
            <a:pPr marL="0" indent="0">
              <a:buNone/>
            </a:pPr>
            <a:r>
              <a:rPr lang="en-US" dirty="0"/>
              <a:t>(a) In the supine position the person lies on the back</a:t>
            </a:r>
          </a:p>
          <a:p>
            <a:pPr marL="0" indent="0">
              <a:buNone/>
            </a:pPr>
            <a:r>
              <a:rPr lang="en-US" dirty="0"/>
              <a:t>with face directed upwards</a:t>
            </a:r>
          </a:p>
          <a:p>
            <a:pPr marL="0" indent="0">
              <a:buNone/>
            </a:pPr>
            <a:r>
              <a:rPr lang="en-US" dirty="0"/>
              <a:t>(b) In prone position the person lies on his back with</a:t>
            </a:r>
          </a:p>
          <a:p>
            <a:pPr marL="0" indent="0">
              <a:buNone/>
            </a:pPr>
            <a:r>
              <a:rPr lang="en-US" dirty="0"/>
              <a:t>face directed upwards</a:t>
            </a:r>
          </a:p>
          <a:p>
            <a:pPr marL="0" indent="0">
              <a:buNone/>
            </a:pPr>
            <a:r>
              <a:rPr lang="en-US" dirty="0"/>
              <a:t>(c) In prone position the person lies on his belly with</a:t>
            </a:r>
          </a:p>
          <a:p>
            <a:pPr marL="0" indent="0">
              <a:buNone/>
            </a:pPr>
            <a:r>
              <a:rPr lang="en-US" dirty="0"/>
              <a:t>face directed to the left side</a:t>
            </a:r>
          </a:p>
          <a:p>
            <a:pPr marL="0" indent="0">
              <a:buNone/>
            </a:pPr>
            <a:r>
              <a:rPr lang="en-US" dirty="0"/>
              <a:t>(d) In supine position the person lies on this back with</a:t>
            </a:r>
          </a:p>
          <a:p>
            <a:pPr marL="0" indent="0">
              <a:buNone/>
            </a:pPr>
            <a:r>
              <a:rPr lang="en-US" dirty="0"/>
              <a:t>face directed to the right side</a:t>
            </a:r>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3362183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0" indent="0">
              <a:buNone/>
            </a:pPr>
            <a:r>
              <a:rPr lang="en-US" b="1" dirty="0"/>
              <a:t>Which of the following is not a fundamental plane:</a:t>
            </a:r>
          </a:p>
          <a:p>
            <a:pPr marL="0" indent="0">
              <a:buNone/>
            </a:pPr>
            <a:r>
              <a:rPr lang="en-US" dirty="0"/>
              <a:t>(a) Coronal</a:t>
            </a:r>
          </a:p>
          <a:p>
            <a:pPr marL="0" indent="0">
              <a:buNone/>
            </a:pPr>
            <a:r>
              <a:rPr lang="en-US" dirty="0"/>
              <a:t>(b) Transverse</a:t>
            </a:r>
          </a:p>
          <a:p>
            <a:pPr marL="0" indent="0">
              <a:buNone/>
            </a:pPr>
            <a:r>
              <a:rPr lang="en-US" dirty="0"/>
              <a:t>( c) Vertical</a:t>
            </a:r>
          </a:p>
          <a:p>
            <a:pPr marL="0" indent="0">
              <a:buNone/>
            </a:pPr>
            <a:r>
              <a:rPr lang="en-US" dirty="0"/>
              <a:t>(d) Midsagittal</a:t>
            </a:r>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6420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article</a:t>
            </a:r>
          </a:p>
        </p:txBody>
      </p:sp>
      <p:sp>
        <p:nvSpPr>
          <p:cNvPr id="3" name="Content Placeholder 2"/>
          <p:cNvSpPr>
            <a:spLocks noGrp="1"/>
          </p:cNvSpPr>
          <p:nvPr>
            <p:ph idx="1"/>
          </p:nvPr>
        </p:nvSpPr>
        <p:spPr/>
        <p:txBody>
          <a:bodyPr>
            <a:normAutofit/>
          </a:bodyPr>
          <a:lstStyle/>
          <a:p>
            <a:endParaRPr lang="en-US" dirty="0"/>
          </a:p>
          <a:p>
            <a:r>
              <a:rPr lang="en-US" dirty="0"/>
              <a:t>Anatomical Position:</a:t>
            </a:r>
          </a:p>
          <a:p>
            <a:r>
              <a:rPr lang="en-US" dirty="0">
                <a:hlinkClick r:id="rId2"/>
              </a:rPr>
              <a:t>https://www.ncbi.nlm.nih.gov/books/NBK513320/</a:t>
            </a:r>
            <a:endParaRPr lang="en-US" dirty="0"/>
          </a:p>
          <a:p>
            <a:endParaRPr lang="en-US" dirty="0"/>
          </a:p>
          <a:p>
            <a:r>
              <a:rPr lang="en-US" dirty="0"/>
              <a:t>This article provides a comprehensive overview of the anatomical position, including its definition and importance in anatomical nomenclature.</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2586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REFRENCES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1.Clinically Oriented Anatomy by Keith Moore 9th edition.</a:t>
            </a:r>
          </a:p>
          <a:p>
            <a:pPr marL="0" indent="0">
              <a:buNone/>
            </a:pPr>
            <a:r>
              <a:rPr lang="en-US" dirty="0"/>
              <a:t>2.Cunningham’s Manual of Practical Anatomy by G.J. </a:t>
            </a:r>
            <a:r>
              <a:rPr lang="en-US" dirty="0" err="1"/>
              <a:t>Romanes</a:t>
            </a:r>
            <a:r>
              <a:rPr lang="en-US" dirty="0"/>
              <a:t>, 16th edition, Vol-I, II and III</a:t>
            </a:r>
          </a:p>
          <a:p>
            <a:pPr marL="0" indent="0">
              <a:buNone/>
            </a:pPr>
            <a:r>
              <a:rPr lang="en-US" dirty="0"/>
              <a:t>3.http://www.anatomyzone.com 3D anatomy</a:t>
            </a:r>
          </a:p>
          <a:p>
            <a:pPr marL="0" indent="0">
              <a:buNone/>
            </a:pPr>
            <a:r>
              <a:rPr lang="en-US" dirty="0">
                <a:hlinkClick r:id="rId2"/>
              </a:rPr>
              <a:t>https://teachmeanatomy.info</a:t>
            </a:r>
            <a:endParaRPr lang="en-US" dirty="0"/>
          </a:p>
          <a:p>
            <a:pPr marL="0" indent="0">
              <a:buNone/>
            </a:pPr>
            <a:r>
              <a:rPr lang="en-US" dirty="0"/>
              <a:t>Special thanks for </a:t>
            </a:r>
            <a:r>
              <a:rPr lang="en-US" dirty="0" err="1"/>
              <a:t>youtube</a:t>
            </a:r>
            <a:r>
              <a:rPr lang="en-US"/>
              <a:t> video</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4149842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3086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prstClr val="black"/>
                </a:solidFill>
                <a:latin typeface="Calibri" panose="020F0502020204030204"/>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tint val="75000"/>
                  </a:prstClr>
                </a:solidFill>
                <a:latin typeface="Calibri" panose="020F0502020204030204"/>
              </a: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Access Digital Library</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dirty="0"/>
              <a:t>Go to the website of HEC National Digital Library.</a:t>
            </a:r>
          </a:p>
          <a:p>
            <a:pPr lvl="0"/>
            <a:r>
              <a:rPr lang="en-US" dirty="0"/>
              <a:t>On Home Page, click on the INSTITUTES.</a:t>
            </a:r>
          </a:p>
          <a:p>
            <a:pPr lvl="0"/>
            <a:r>
              <a:rPr lang="en-US" dirty="0"/>
              <a:t>A page will appear showing the universities from Public and Private Sector and other Institutes which have access to HEC National Digital Library HNDL.</a:t>
            </a:r>
          </a:p>
          <a:p>
            <a:pPr lvl="0"/>
            <a:r>
              <a:rPr lang="en-US" dirty="0"/>
              <a:t>Select your desired Institute.</a:t>
            </a:r>
          </a:p>
          <a:p>
            <a:r>
              <a:rPr lang="en-US" dirty="0"/>
              <a:t>  A page will appear showing the resources of the institution</a:t>
            </a:r>
          </a:p>
          <a:p>
            <a:r>
              <a:rPr lang="en-US" dirty="0"/>
              <a:t>   Journals and Researches will appear</a:t>
            </a:r>
          </a:p>
          <a:p>
            <a:r>
              <a:rPr lang="en-US" dirty="0"/>
              <a:t>   You can find a Journal by clicking on JOURNALS AND DATABASE and enter a keyword to search for  your desired journal.</a:t>
            </a:r>
          </a:p>
          <a:p>
            <a:endParaRPr lang="en-US" dirty="0"/>
          </a:p>
          <a:p>
            <a:endParaRPr lang="en-US" dirty="0"/>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5001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514350" indent="-514350">
              <a:buAutoNum type="arabicPeriod"/>
            </a:pPr>
            <a:r>
              <a:rPr lang="en-US" dirty="0"/>
              <a:t>Describe different anatomical planes of human body and correlate with radiographic sections</a:t>
            </a:r>
          </a:p>
          <a:p>
            <a:pPr marL="514350" indent="-514350">
              <a:buAutoNum type="arabicPeriod"/>
            </a:pPr>
            <a:r>
              <a:rPr lang="en-US" dirty="0"/>
              <a:t>Demonstrate anatomical position of human body</a:t>
            </a:r>
          </a:p>
          <a:p>
            <a:pPr marL="514350" indent="-514350">
              <a:buAutoNum type="arabicPeriod"/>
            </a:pPr>
            <a:r>
              <a:rPr lang="en-US" dirty="0"/>
              <a:t>Apply the strategic use of artificial intelligence in healthcare</a:t>
            </a:r>
          </a:p>
          <a:p>
            <a:pPr marL="514350" indent="-514350">
              <a:buAutoNum type="arabicPeriod"/>
            </a:pPr>
            <a:r>
              <a:rPr lang="en-US" dirty="0"/>
              <a:t>Practice the principles of bioethics</a:t>
            </a:r>
          </a:p>
          <a:p>
            <a:pPr marL="514350" indent="-514350">
              <a:buAutoNum type="arabicPeriod"/>
            </a:pPr>
            <a:r>
              <a:rPr lang="en-US" dirty="0"/>
              <a:t>Able to read a relevant research article</a:t>
            </a:r>
          </a:p>
          <a:p>
            <a:pPr marL="514350" indent="-514350">
              <a:buAutoNum type="arabicPeriod"/>
            </a:pPr>
            <a:endParaRPr lang="en-US" dirty="0"/>
          </a:p>
        </p:txBody>
      </p:sp>
      <p:sp>
        <p:nvSpPr>
          <p:cNvPr id="4" name="Footer Placeholder 3"/>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152407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7CA6-3D33-4CEE-9B00-76C8FEC85741}"/>
              </a:ext>
            </a:extLst>
          </p:cNvPr>
          <p:cNvSpPr>
            <a:spLocks noGrp="1"/>
          </p:cNvSpPr>
          <p:nvPr>
            <p:ph type="title"/>
          </p:nvPr>
        </p:nvSpPr>
        <p:spPr>
          <a:xfrm>
            <a:off x="838200" y="1797977"/>
            <a:ext cx="10515600" cy="1289407"/>
          </a:xfrm>
        </p:spPr>
        <p:txBody>
          <a:bodyPr/>
          <a:lstStyle/>
          <a:p>
            <a:r>
              <a:rPr lang="en-US" b="1" dirty="0">
                <a:solidFill>
                  <a:srgbClr val="C00000"/>
                </a:solidFill>
              </a:rPr>
              <a:t>                       </a:t>
            </a:r>
            <a:r>
              <a:rPr lang="en-US" sz="6000" b="1" dirty="0">
                <a:solidFill>
                  <a:srgbClr val="002060"/>
                </a:solidFill>
              </a:rPr>
              <a:t>Core Concept</a:t>
            </a:r>
            <a:endParaRPr lang="en-PK" sz="6000" b="1" dirty="0">
              <a:solidFill>
                <a:srgbClr val="002060"/>
              </a:solidFill>
            </a:endParaRPr>
          </a:p>
        </p:txBody>
      </p:sp>
      <p:sp>
        <p:nvSpPr>
          <p:cNvPr id="3" name="Content Placeholder 2">
            <a:extLst>
              <a:ext uri="{FF2B5EF4-FFF2-40B4-BE49-F238E27FC236}">
                <a16:creationId xmlns:a16="http://schemas.microsoft.com/office/drawing/2014/main" id="{EC2DE296-42B3-47AA-A499-9E6C079E4A2A}"/>
              </a:ext>
            </a:extLst>
          </p:cNvPr>
          <p:cNvSpPr>
            <a:spLocks noGrp="1"/>
          </p:cNvSpPr>
          <p:nvPr>
            <p:ph idx="1"/>
          </p:nvPr>
        </p:nvSpPr>
        <p:spPr>
          <a:xfrm>
            <a:off x="838200" y="3770615"/>
            <a:ext cx="10515600" cy="2406347"/>
          </a:xfrm>
        </p:spPr>
        <p:txBody>
          <a:bodyPr/>
          <a:lstStyle/>
          <a:p>
            <a:r>
              <a:rPr lang="en-US" dirty="0"/>
              <a:t>                             No Of Slides………………30 </a:t>
            </a:r>
            <a:endParaRPr lang="en-PK" dirty="0"/>
          </a:p>
        </p:txBody>
      </p:sp>
      <p:sp>
        <p:nvSpPr>
          <p:cNvPr id="4" name="Footer Placeholder 3">
            <a:extLst>
              <a:ext uri="{FF2B5EF4-FFF2-40B4-BE49-F238E27FC236}">
                <a16:creationId xmlns:a16="http://schemas.microsoft.com/office/drawing/2014/main" id="{3CE687B7-2BFB-46BE-804B-47DC3EE10865}"/>
              </a:ext>
            </a:extLst>
          </p:cNvPr>
          <p:cNvSpPr>
            <a:spLocks noGrp="1"/>
          </p:cNvSpPr>
          <p:nvPr>
            <p:ph type="ftr" sz="quarter" idx="11"/>
          </p:nvPr>
        </p:nvSpPr>
        <p:spPr/>
        <p:txBody>
          <a:bodyPr/>
          <a:lstStyle/>
          <a:p>
            <a:r>
              <a:rPr lang="en-US"/>
              <a:t>CORE CONCEPT</a:t>
            </a:r>
          </a:p>
        </p:txBody>
      </p:sp>
    </p:spTree>
    <p:extLst>
      <p:ext uri="{BB962C8B-B14F-4D97-AF65-F5344CB8AC3E}">
        <p14:creationId xmlns:p14="http://schemas.microsoft.com/office/powerpoint/2010/main" val="64359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Anatomical Position</a:t>
            </a:r>
          </a:p>
        </p:txBody>
      </p:sp>
      <p:sp>
        <p:nvSpPr>
          <p:cNvPr id="3" name="Content Placeholder 2"/>
          <p:cNvSpPr>
            <a:spLocks noGrp="1"/>
          </p:cNvSpPr>
          <p:nvPr>
            <p:ph idx="1"/>
          </p:nvPr>
        </p:nvSpPr>
        <p:spPr/>
        <p:txBody>
          <a:bodyPr/>
          <a:lstStyle/>
          <a:p>
            <a:r>
              <a:rPr lang="en-US" dirty="0"/>
              <a:t>In anatomical position the body is erect, the eyes are directed forward and look straight, the upper limbs hang by the side of the body with palms of the hand turned forward and the fingers are pointed straight down, the lower limbs, including the feet, are parallel to one another with feet flat on the floor and toes pointing forwards.</a:t>
            </a:r>
          </a:p>
        </p:txBody>
      </p:sp>
      <p:sp>
        <p:nvSpPr>
          <p:cNvPr id="4" name="Footer Placeholder 3"/>
          <p:cNvSpPr>
            <a:spLocks noGrp="1"/>
          </p:cNvSpPr>
          <p:nvPr>
            <p:ph type="ftr" sz="quarter" idx="11"/>
          </p:nvPr>
        </p:nvSpPr>
        <p:spPr/>
        <p:txBody>
          <a:bodyPr/>
          <a:lstStyle/>
          <a:p>
            <a:r>
              <a:rPr lang="en-US"/>
              <a:t>CORE CONCEPT</a:t>
            </a:r>
          </a:p>
        </p:txBody>
      </p:sp>
      <p:pic>
        <p:nvPicPr>
          <p:cNvPr id="5" name="Picture 4">
            <a:extLst>
              <a:ext uri="{FF2B5EF4-FFF2-40B4-BE49-F238E27FC236}">
                <a16:creationId xmlns:a16="http://schemas.microsoft.com/office/drawing/2014/main" id="{5ECE43D7-5820-42F1-BD4B-84D66FA41F9E}"/>
              </a:ext>
            </a:extLst>
          </p:cNvPr>
          <p:cNvPicPr>
            <a:picLocks noChangeAspect="1"/>
          </p:cNvPicPr>
          <p:nvPr/>
        </p:nvPicPr>
        <p:blipFill>
          <a:blip r:embed="rId2"/>
          <a:stretch>
            <a:fillRect/>
          </a:stretch>
        </p:blipFill>
        <p:spPr>
          <a:xfrm>
            <a:off x="9681611" y="365125"/>
            <a:ext cx="2383743" cy="646232"/>
          </a:xfrm>
          <a:prstGeom prst="rect">
            <a:avLst/>
          </a:prstGeom>
        </p:spPr>
      </p:pic>
    </p:spTree>
    <p:extLst>
      <p:ext uri="{BB962C8B-B14F-4D97-AF65-F5344CB8AC3E}">
        <p14:creationId xmlns:p14="http://schemas.microsoft.com/office/powerpoint/2010/main" val="300373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Human Body in Anatomic Position</a:t>
            </a:r>
          </a:p>
        </p:txBody>
      </p:sp>
      <p:pic>
        <p:nvPicPr>
          <p:cNvPr id="4" name="Content Placeholder 3"/>
          <p:cNvPicPr>
            <a:picLocks noGrp="1" noChangeAspect="1"/>
          </p:cNvPicPr>
          <p:nvPr>
            <p:ph idx="1"/>
          </p:nvPr>
        </p:nvPicPr>
        <p:blipFill>
          <a:blip r:embed="rId2"/>
          <a:stretch>
            <a:fillRect/>
          </a:stretch>
        </p:blipFill>
        <p:spPr>
          <a:xfrm>
            <a:off x="5181600" y="2086230"/>
            <a:ext cx="1828800" cy="3830128"/>
          </a:xfrm>
          <a:prstGeom prst="rect">
            <a:avLst/>
          </a:prstGeom>
        </p:spPr>
      </p:pic>
      <p:sp>
        <p:nvSpPr>
          <p:cNvPr id="2" name="Footer Placeholder 1"/>
          <p:cNvSpPr>
            <a:spLocks noGrp="1"/>
          </p:cNvSpPr>
          <p:nvPr>
            <p:ph type="ftr" sz="quarter" idx="11"/>
          </p:nvPr>
        </p:nvSpPr>
        <p:spPr/>
        <p:txBody>
          <a:bodyPr/>
          <a:lstStyle/>
          <a:p>
            <a:r>
              <a:rPr lang="en-US"/>
              <a:t>CORE CONCEPT</a:t>
            </a:r>
          </a:p>
        </p:txBody>
      </p:sp>
      <p:pic>
        <p:nvPicPr>
          <p:cNvPr id="3" name="Picture 2">
            <a:extLst>
              <a:ext uri="{FF2B5EF4-FFF2-40B4-BE49-F238E27FC236}">
                <a16:creationId xmlns:a16="http://schemas.microsoft.com/office/drawing/2014/main" id="{A41A6410-7EAF-4FBB-8DD6-334487AD9C7C}"/>
              </a:ext>
            </a:extLst>
          </p:cNvPr>
          <p:cNvPicPr>
            <a:picLocks noChangeAspect="1"/>
          </p:cNvPicPr>
          <p:nvPr/>
        </p:nvPicPr>
        <p:blipFill>
          <a:blip r:embed="rId3"/>
          <a:stretch>
            <a:fillRect/>
          </a:stretch>
        </p:blipFill>
        <p:spPr>
          <a:xfrm>
            <a:off x="9640514" y="188024"/>
            <a:ext cx="2383743" cy="646232"/>
          </a:xfrm>
          <a:prstGeom prst="rect">
            <a:avLst/>
          </a:prstGeom>
        </p:spPr>
      </p:pic>
    </p:spTree>
    <p:extLst>
      <p:ext uri="{BB962C8B-B14F-4D97-AF65-F5344CB8AC3E}">
        <p14:creationId xmlns:p14="http://schemas.microsoft.com/office/powerpoint/2010/main" val="170137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955</Words>
  <Application>Microsoft Office PowerPoint</Application>
  <PresentationFormat>Widescreen</PresentationFormat>
  <Paragraphs>150</Paragraphs>
  <Slides>34</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Black</vt:lpstr>
      <vt:lpstr>Calibri</vt:lpstr>
      <vt:lpstr>Calibri Light</vt:lpstr>
      <vt:lpstr>Times New Roman</vt:lpstr>
      <vt:lpstr>Office Theme</vt:lpstr>
      <vt:lpstr>1_Office Theme</vt:lpstr>
      <vt:lpstr>2_Office Theme</vt:lpstr>
      <vt:lpstr>PowerPoint Presentation</vt:lpstr>
      <vt:lpstr>Anatomicomedical Terminologies(Position And Planes)</vt:lpstr>
      <vt:lpstr>Vision; The Dream/Tomorrow</vt:lpstr>
      <vt:lpstr>PowerPoint Presentation</vt:lpstr>
      <vt:lpstr>How To Access Digital Library </vt:lpstr>
      <vt:lpstr>Learning Objectives</vt:lpstr>
      <vt:lpstr>                       Core Concept</vt:lpstr>
      <vt:lpstr>Anatomical Position</vt:lpstr>
      <vt:lpstr>Human Body in Anatomic Position</vt:lpstr>
      <vt:lpstr>OTHER POSITIONS OF THE BODY</vt:lpstr>
      <vt:lpstr>PowerPoint Presentation</vt:lpstr>
      <vt:lpstr>PowerPoint Presentation</vt:lpstr>
      <vt:lpstr>Lithotomy Table</vt:lpstr>
      <vt:lpstr>ANATOMICAL PLANES OF THE BODY</vt:lpstr>
      <vt:lpstr>PowerPoint Presentation</vt:lpstr>
      <vt:lpstr>Three fundamental planes of the human body in anatomical position.</vt:lpstr>
      <vt:lpstr>PowerPoint Presentation</vt:lpstr>
      <vt:lpstr>ANATOMICAL PLANES OF THE BODY</vt:lpstr>
      <vt:lpstr>ANATOMICAL PLANES OF THE BODY</vt:lpstr>
      <vt:lpstr>ANATOMICAL PLANES OF THE BODY</vt:lpstr>
      <vt:lpstr>Cardinal Plane </vt:lpstr>
      <vt:lpstr>Cardinal Plane</vt:lpstr>
      <vt:lpstr>PowerPoint Presentation</vt:lpstr>
      <vt:lpstr>PowerPoint Presentation</vt:lpstr>
      <vt:lpstr>PowerPoint Presentation</vt:lpstr>
      <vt:lpstr>VERTICAL INTEGRATION</vt:lpstr>
      <vt:lpstr>Assessment</vt:lpstr>
      <vt:lpstr>Assessment</vt:lpstr>
      <vt:lpstr>Assessment</vt:lpstr>
      <vt:lpstr>Assessment</vt:lpstr>
      <vt:lpstr>Assessment</vt:lpstr>
      <vt:lpstr>Research article</vt:lpstr>
      <vt:lpstr>REFRENCES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Anatomicomedical Terminologies(position and planes)</dc:title>
  <dc:creator>Zeneara Saqib</dc:creator>
  <cp:lastModifiedBy>Zeneara Saqib</cp:lastModifiedBy>
  <cp:revision>120</cp:revision>
  <dcterms:created xsi:type="dcterms:W3CDTF">2023-02-03T17:13:32Z</dcterms:created>
  <dcterms:modified xsi:type="dcterms:W3CDTF">2025-02-17T05:32:06Z</dcterms:modified>
</cp:coreProperties>
</file>