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9"/>
  </p:notesMasterIdLst>
  <p:sldIdLst>
    <p:sldId id="256" r:id="rId2"/>
    <p:sldId id="257" r:id="rId3"/>
    <p:sldId id="277" r:id="rId4"/>
    <p:sldId id="278" r:id="rId5"/>
    <p:sldId id="280" r:id="rId6"/>
    <p:sldId id="259" r:id="rId7"/>
    <p:sldId id="260" r:id="rId8"/>
    <p:sldId id="301" r:id="rId9"/>
    <p:sldId id="300" r:id="rId10"/>
    <p:sldId id="295" r:id="rId11"/>
    <p:sldId id="303" r:id="rId12"/>
    <p:sldId id="347" r:id="rId13"/>
    <p:sldId id="348" r:id="rId14"/>
    <p:sldId id="349" r:id="rId15"/>
    <p:sldId id="350" r:id="rId16"/>
    <p:sldId id="366" r:id="rId17"/>
    <p:sldId id="354" r:id="rId18"/>
    <p:sldId id="356" r:id="rId19"/>
    <p:sldId id="357" r:id="rId20"/>
    <p:sldId id="304" r:id="rId21"/>
    <p:sldId id="358" r:id="rId22"/>
    <p:sldId id="321" r:id="rId23"/>
    <p:sldId id="359" r:id="rId24"/>
    <p:sldId id="361" r:id="rId25"/>
    <p:sldId id="362" r:id="rId26"/>
    <p:sldId id="331" r:id="rId27"/>
    <p:sldId id="332" r:id="rId28"/>
    <p:sldId id="338" r:id="rId29"/>
    <p:sldId id="343" r:id="rId30"/>
    <p:sldId id="344" r:id="rId31"/>
    <p:sldId id="369" r:id="rId32"/>
    <p:sldId id="368" r:id="rId33"/>
    <p:sldId id="370" r:id="rId34"/>
    <p:sldId id="285" r:id="rId35"/>
    <p:sldId id="289" r:id="rId36"/>
    <p:sldId id="291" r:id="rId37"/>
    <p:sldId id="345" r:id="rId38"/>
  </p:sldIdLst>
  <p:sldSz cx="12192000" cy="6858000"/>
  <p:notesSz cx="12192000" cy="6858000"/>
  <p:defaultTextStyle>
    <a:defPPr>
      <a:defRPr kern="0"/>
    </a:def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737" autoAdjust="0"/>
  </p:normalViewPr>
  <p:slideViewPr>
    <p:cSldViewPr>
      <p:cViewPr varScale="1">
        <p:scale>
          <a:sx n="82" d="100"/>
          <a:sy n="82" d="100"/>
        </p:scale>
        <p:origin x="-691" y="-9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29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6905625" y="0"/>
            <a:ext cx="5283200" cy="342900"/>
          </a:xfrm>
          <a:prstGeom prst="rect">
            <a:avLst/>
          </a:prstGeom>
        </p:spPr>
        <p:txBody>
          <a:bodyPr vert="horz" lIns="91440" tIns="45720" rIns="91440" bIns="45720" rtlCol="0"/>
          <a:lstStyle>
            <a:lvl1pPr algn="r">
              <a:defRPr sz="1200"/>
            </a:lvl1pPr>
          </a:lstStyle>
          <a:p>
            <a:fld id="{DE67E27C-7C93-492D-88AD-3EDCB220C932}" type="datetimeFigureOut">
              <a:rPr lang="en-GB" smtClean="0"/>
              <a:t>01/03/2025</a:t>
            </a:fld>
            <a:endParaRPr lang="en-GB"/>
          </a:p>
        </p:txBody>
      </p:sp>
      <p:sp>
        <p:nvSpPr>
          <p:cNvPr id="4" name="Slide Image Placeholder 3"/>
          <p:cNvSpPr>
            <a:spLocks noGrp="1" noRot="1" noChangeAspect="1"/>
          </p:cNvSpPr>
          <p:nvPr>
            <p:ph type="sldImg" idx="2"/>
          </p:nvPr>
        </p:nvSpPr>
        <p:spPr>
          <a:xfrm>
            <a:off x="3810000" y="514350"/>
            <a:ext cx="4572000" cy="257175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1219200" y="3257550"/>
            <a:ext cx="9753600" cy="30861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6513513"/>
            <a:ext cx="5283200" cy="3429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6905625" y="6513513"/>
            <a:ext cx="5283200" cy="342900"/>
          </a:xfrm>
          <a:prstGeom prst="rect">
            <a:avLst/>
          </a:prstGeom>
        </p:spPr>
        <p:txBody>
          <a:bodyPr vert="horz" lIns="91440" tIns="45720" rIns="91440" bIns="45720" rtlCol="0" anchor="b"/>
          <a:lstStyle>
            <a:lvl1pPr algn="r">
              <a:defRPr sz="1200"/>
            </a:lvl1pPr>
          </a:lstStyle>
          <a:p>
            <a:fld id="{21321C0C-2DE8-43FB-959D-15B3BA747653}" type="slidenum">
              <a:rPr lang="en-GB" smtClean="0"/>
              <a:t>‹#›</a:t>
            </a:fld>
            <a:endParaRPr lang="en-GB"/>
          </a:p>
        </p:txBody>
      </p:sp>
    </p:spTree>
    <p:extLst>
      <p:ext uri="{BB962C8B-B14F-4D97-AF65-F5344CB8AC3E}">
        <p14:creationId xmlns:p14="http://schemas.microsoft.com/office/powerpoint/2010/main" val="42492603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1321C0C-2DE8-43FB-959D-15B3BA747653}" type="slidenum">
              <a:rPr lang="en-GB" smtClean="0"/>
              <a:t>10</a:t>
            </a:fld>
            <a:endParaRPr lang="en-GB"/>
          </a:p>
        </p:txBody>
      </p:sp>
    </p:spTree>
    <p:extLst>
      <p:ext uri="{BB962C8B-B14F-4D97-AF65-F5344CB8AC3E}">
        <p14:creationId xmlns:p14="http://schemas.microsoft.com/office/powerpoint/2010/main" val="25661908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2786d249305_0_95:notes"/>
          <p:cNvSpPr>
            <a:spLocks noGrp="1" noRot="1" noChangeAspect="1"/>
          </p:cNvSpPr>
          <p:nvPr>
            <p:ph type="sldImg" idx="2"/>
          </p:nvPr>
        </p:nvSpPr>
        <p:spPr>
          <a:xfrm>
            <a:off x="3810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2786d249305_0_95:notes"/>
          <p:cNvSpPr txBox="1">
            <a:spLocks noGrp="1"/>
          </p:cNvSpPr>
          <p:nvPr>
            <p:ph type="body" idx="1"/>
          </p:nvPr>
        </p:nvSpPr>
        <p:spPr>
          <a:xfrm>
            <a:off x="1219200" y="3257550"/>
            <a:ext cx="97536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2786d249305_0_168:notes"/>
          <p:cNvSpPr>
            <a:spLocks noGrp="1" noRot="1" noChangeAspect="1"/>
          </p:cNvSpPr>
          <p:nvPr>
            <p:ph type="sldImg" idx="2"/>
          </p:nvPr>
        </p:nvSpPr>
        <p:spPr>
          <a:xfrm>
            <a:off x="3810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 name="Google Shape;239;g2786d249305_0_168:notes"/>
          <p:cNvSpPr txBox="1">
            <a:spLocks noGrp="1"/>
          </p:cNvSpPr>
          <p:nvPr>
            <p:ph type="body" idx="1"/>
          </p:nvPr>
        </p:nvSpPr>
        <p:spPr>
          <a:xfrm>
            <a:off x="1219200" y="3257550"/>
            <a:ext cx="97536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2786d249305_0_189:notes"/>
          <p:cNvSpPr>
            <a:spLocks noGrp="1" noRot="1" noChangeAspect="1"/>
          </p:cNvSpPr>
          <p:nvPr>
            <p:ph type="sldImg" idx="2"/>
          </p:nvPr>
        </p:nvSpPr>
        <p:spPr>
          <a:xfrm>
            <a:off x="3810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 name="Google Shape;246;g2786d249305_0_189:notes"/>
          <p:cNvSpPr txBox="1">
            <a:spLocks noGrp="1"/>
          </p:cNvSpPr>
          <p:nvPr>
            <p:ph type="body" idx="1"/>
          </p:nvPr>
        </p:nvSpPr>
        <p:spPr>
          <a:xfrm>
            <a:off x="1219200" y="3257550"/>
            <a:ext cx="97536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1321C0C-2DE8-43FB-959D-15B3BA747653}" type="slidenum">
              <a:rPr lang="en-GB" smtClean="0"/>
              <a:t>37</a:t>
            </a:fld>
            <a:endParaRPr lang="en-GB"/>
          </a:p>
        </p:txBody>
      </p:sp>
    </p:spTree>
    <p:extLst>
      <p:ext uri="{BB962C8B-B14F-4D97-AF65-F5344CB8AC3E}">
        <p14:creationId xmlns:p14="http://schemas.microsoft.com/office/powerpoint/2010/main" val="33262991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278559b210e_0_7:notes"/>
          <p:cNvSpPr>
            <a:spLocks noGrp="1" noRot="1" noChangeAspect="1"/>
          </p:cNvSpPr>
          <p:nvPr>
            <p:ph type="sldImg" idx="2"/>
          </p:nvPr>
        </p:nvSpPr>
        <p:spPr>
          <a:xfrm>
            <a:off x="3810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278559b210e_0_7:notes"/>
          <p:cNvSpPr txBox="1">
            <a:spLocks noGrp="1"/>
          </p:cNvSpPr>
          <p:nvPr>
            <p:ph type="body" idx="1"/>
          </p:nvPr>
        </p:nvSpPr>
        <p:spPr>
          <a:xfrm>
            <a:off x="1219200" y="3257550"/>
            <a:ext cx="97536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2786d249305_0_1:notes"/>
          <p:cNvSpPr>
            <a:spLocks noGrp="1" noRot="1" noChangeAspect="1"/>
          </p:cNvSpPr>
          <p:nvPr>
            <p:ph type="sldImg" idx="2"/>
          </p:nvPr>
        </p:nvSpPr>
        <p:spPr>
          <a:xfrm>
            <a:off x="3810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2786d249305_0_1:notes"/>
          <p:cNvSpPr txBox="1">
            <a:spLocks noGrp="1"/>
          </p:cNvSpPr>
          <p:nvPr>
            <p:ph type="body" idx="1"/>
          </p:nvPr>
        </p:nvSpPr>
        <p:spPr>
          <a:xfrm>
            <a:off x="1219200" y="3257550"/>
            <a:ext cx="97536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2786d249305_0_8:notes"/>
          <p:cNvSpPr>
            <a:spLocks noGrp="1" noRot="1" noChangeAspect="1"/>
          </p:cNvSpPr>
          <p:nvPr>
            <p:ph type="sldImg" idx="2"/>
          </p:nvPr>
        </p:nvSpPr>
        <p:spPr>
          <a:xfrm>
            <a:off x="3810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2786d249305_0_8:notes"/>
          <p:cNvSpPr txBox="1">
            <a:spLocks noGrp="1"/>
          </p:cNvSpPr>
          <p:nvPr>
            <p:ph type="body" idx="1"/>
          </p:nvPr>
        </p:nvSpPr>
        <p:spPr>
          <a:xfrm>
            <a:off x="1219200" y="3257550"/>
            <a:ext cx="97536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2786d249305_0_14:notes"/>
          <p:cNvSpPr>
            <a:spLocks noGrp="1" noRot="1" noChangeAspect="1"/>
          </p:cNvSpPr>
          <p:nvPr>
            <p:ph type="sldImg" idx="2"/>
          </p:nvPr>
        </p:nvSpPr>
        <p:spPr>
          <a:xfrm>
            <a:off x="3810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2786d249305_0_14:notes"/>
          <p:cNvSpPr txBox="1">
            <a:spLocks noGrp="1"/>
          </p:cNvSpPr>
          <p:nvPr>
            <p:ph type="body" idx="1"/>
          </p:nvPr>
        </p:nvSpPr>
        <p:spPr>
          <a:xfrm>
            <a:off x="1219200" y="3257550"/>
            <a:ext cx="97536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2786d249305_0_14:notes"/>
          <p:cNvSpPr>
            <a:spLocks noGrp="1" noRot="1" noChangeAspect="1"/>
          </p:cNvSpPr>
          <p:nvPr>
            <p:ph type="sldImg" idx="2"/>
          </p:nvPr>
        </p:nvSpPr>
        <p:spPr>
          <a:xfrm>
            <a:off x="3810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2786d249305_0_14:notes"/>
          <p:cNvSpPr txBox="1">
            <a:spLocks noGrp="1"/>
          </p:cNvSpPr>
          <p:nvPr>
            <p:ph type="body" idx="1"/>
          </p:nvPr>
        </p:nvSpPr>
        <p:spPr>
          <a:xfrm>
            <a:off x="1219200" y="3257550"/>
            <a:ext cx="97536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2786d249305_0_42:notes"/>
          <p:cNvSpPr>
            <a:spLocks noGrp="1" noRot="1" noChangeAspect="1"/>
          </p:cNvSpPr>
          <p:nvPr>
            <p:ph type="sldImg" idx="2"/>
          </p:nvPr>
        </p:nvSpPr>
        <p:spPr>
          <a:xfrm>
            <a:off x="3810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2786d249305_0_42:notes"/>
          <p:cNvSpPr txBox="1">
            <a:spLocks noGrp="1"/>
          </p:cNvSpPr>
          <p:nvPr>
            <p:ph type="body" idx="1"/>
          </p:nvPr>
        </p:nvSpPr>
        <p:spPr>
          <a:xfrm>
            <a:off x="1219200" y="3257550"/>
            <a:ext cx="97536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2786d249305_0_134:notes"/>
          <p:cNvSpPr>
            <a:spLocks noGrp="1" noRot="1" noChangeAspect="1"/>
          </p:cNvSpPr>
          <p:nvPr>
            <p:ph type="sldImg" idx="2"/>
          </p:nvPr>
        </p:nvSpPr>
        <p:spPr>
          <a:xfrm>
            <a:off x="3810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2786d249305_0_134:notes"/>
          <p:cNvSpPr txBox="1">
            <a:spLocks noGrp="1"/>
          </p:cNvSpPr>
          <p:nvPr>
            <p:ph type="body" idx="1"/>
          </p:nvPr>
        </p:nvSpPr>
        <p:spPr>
          <a:xfrm>
            <a:off x="1219200" y="3257550"/>
            <a:ext cx="97536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2786d249305_0_254:notes"/>
          <p:cNvSpPr>
            <a:spLocks noGrp="1" noRot="1" noChangeAspect="1"/>
          </p:cNvSpPr>
          <p:nvPr>
            <p:ph type="sldImg" idx="2"/>
          </p:nvPr>
        </p:nvSpPr>
        <p:spPr>
          <a:xfrm>
            <a:off x="3810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2786d249305_0_254:notes"/>
          <p:cNvSpPr txBox="1">
            <a:spLocks noGrp="1"/>
          </p:cNvSpPr>
          <p:nvPr>
            <p:ph type="body" idx="1"/>
          </p:nvPr>
        </p:nvSpPr>
        <p:spPr>
          <a:xfrm>
            <a:off x="1219200" y="3257550"/>
            <a:ext cx="97536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sz="4300" b="1" i="1">
                <a:solidFill>
                  <a:srgbClr val="04607A"/>
                </a:solidFill>
                <a:latin typeface="Calibri"/>
                <a:cs typeface="Calibri"/>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sz="2800" b="0" i="0">
                <a:solidFill>
                  <a:schemeClr val="tx1"/>
                </a:solidFill>
                <a:latin typeface="Constantia"/>
                <a:cs typeface="Constantia"/>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300" b="1" i="1">
                <a:solidFill>
                  <a:srgbClr val="04607A"/>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sz="2800" b="0" i="0">
                <a:solidFill>
                  <a:schemeClr val="tx1"/>
                </a:solidFill>
                <a:latin typeface="Constantia"/>
                <a:cs typeface="Constantia"/>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300" b="1" i="1">
                <a:solidFill>
                  <a:srgbClr val="04607A"/>
                </a:solidFill>
                <a:latin typeface="Calibri"/>
                <a:cs typeface="Calibri"/>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300" b="1" i="1">
                <a:solidFill>
                  <a:srgbClr val="04607A"/>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0"/>
            <a:ext cx="12192000" cy="6858000"/>
          </a:xfrm>
          <a:prstGeom prst="rect">
            <a:avLst/>
          </a:prstGeom>
        </p:spPr>
      </p:pic>
      <p:pic>
        <p:nvPicPr>
          <p:cNvPr id="17" name="bg object 17"/>
          <p:cNvPicPr/>
          <p:nvPr/>
        </p:nvPicPr>
        <p:blipFill>
          <a:blip r:embed="rId3" cstate="print"/>
          <a:stretch>
            <a:fillRect/>
          </a:stretch>
        </p:blipFill>
        <p:spPr>
          <a:xfrm>
            <a:off x="0" y="216"/>
            <a:ext cx="12192000" cy="1028699"/>
          </a:xfrm>
          <a:prstGeom prst="rect">
            <a:avLst/>
          </a:prstGeom>
        </p:spPr>
      </p:pic>
      <p:pic>
        <p:nvPicPr>
          <p:cNvPr id="18" name="bg object 18"/>
          <p:cNvPicPr/>
          <p:nvPr/>
        </p:nvPicPr>
        <p:blipFill>
          <a:blip r:embed="rId4" cstate="print"/>
          <a:stretch>
            <a:fillRect/>
          </a:stretch>
        </p:blipFill>
        <p:spPr>
          <a:xfrm>
            <a:off x="5867972" y="0"/>
            <a:ext cx="6324027" cy="599910"/>
          </a:xfrm>
          <a:prstGeom prst="rect">
            <a:avLst/>
          </a:prstGeom>
        </p:spPr>
      </p:pic>
      <p:pic>
        <p:nvPicPr>
          <p:cNvPr id="19" name="bg object 19"/>
          <p:cNvPicPr/>
          <p:nvPr/>
        </p:nvPicPr>
        <p:blipFill>
          <a:blip r:embed="rId5" cstate="print"/>
          <a:stretch>
            <a:fillRect/>
          </a:stretch>
        </p:blipFill>
        <p:spPr>
          <a:xfrm>
            <a:off x="0" y="0"/>
            <a:ext cx="11848668" cy="1092462"/>
          </a:xfrm>
          <a:prstGeom prst="rect">
            <a:avLst/>
          </a:prstGeom>
        </p:spPr>
      </p:pic>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661720"/>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9" y="2228076"/>
            <a:ext cx="5157787" cy="27699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839789" y="2505075"/>
            <a:ext cx="5157787" cy="153888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1" y="2228076"/>
            <a:ext cx="5183188" cy="27699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6172201" y="2505075"/>
            <a:ext cx="5183188" cy="153888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609600" y="6377940"/>
            <a:ext cx="2804160" cy="276999"/>
          </a:xfrm>
        </p:spPr>
        <p:txBody>
          <a:bodyPr/>
          <a:lstStyle/>
          <a:p>
            <a:fld id="{4509A250-FF31-4206-8172-F9D3106AACB1}" type="datetimeFigureOut">
              <a:rPr lang="en-US" smtClean="0"/>
              <a:t>3/1/2025</a:t>
            </a:fld>
            <a:endParaRPr lang="en-US" dirty="0"/>
          </a:p>
        </p:txBody>
      </p:sp>
      <p:sp>
        <p:nvSpPr>
          <p:cNvPr id="8" name="Footer Placeholder 7"/>
          <p:cNvSpPr>
            <a:spLocks noGrp="1"/>
          </p:cNvSpPr>
          <p:nvPr>
            <p:ph type="ftr" sz="quarter" idx="11"/>
          </p:nvPr>
        </p:nvSpPr>
        <p:spPr>
          <a:xfrm>
            <a:off x="4145280" y="6377940"/>
            <a:ext cx="3901440" cy="276999"/>
          </a:xfrm>
        </p:spPr>
        <p:txBody>
          <a:bodyPr/>
          <a:lstStyle/>
          <a:p>
            <a:endParaRPr lang="en-US" dirty="0"/>
          </a:p>
        </p:txBody>
      </p:sp>
      <p:sp>
        <p:nvSpPr>
          <p:cNvPr id="9" name="Slide Number Placeholder 8"/>
          <p:cNvSpPr>
            <a:spLocks noGrp="1"/>
          </p:cNvSpPr>
          <p:nvPr>
            <p:ph type="sldNum" sz="quarter" idx="12"/>
          </p:nvPr>
        </p:nvSpPr>
        <p:spPr>
          <a:xfrm>
            <a:off x="8778240" y="6377940"/>
            <a:ext cx="2804160" cy="276999"/>
          </a:xfrm>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2456390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8"/>
        <p:cNvGrpSpPr/>
        <p:nvPr/>
      </p:nvGrpSpPr>
      <p:grpSpPr>
        <a:xfrm>
          <a:off x="0" y="0"/>
          <a:ext cx="0" cy="0"/>
          <a:chOff x="0" y="0"/>
          <a:chExt cx="0" cy="0"/>
        </a:xfrm>
      </p:grpSpPr>
      <p:sp>
        <p:nvSpPr>
          <p:cNvPr id="20" name="Google Shape;20;p4"/>
          <p:cNvSpPr txBox="1">
            <a:spLocks noGrp="1"/>
          </p:cNvSpPr>
          <p:nvPr>
            <p:ph type="title"/>
          </p:nvPr>
        </p:nvSpPr>
        <p:spPr>
          <a:xfrm>
            <a:off x="415600" y="593367"/>
            <a:ext cx="11360800" cy="763600"/>
          </a:xfrm>
          <a:prstGeom prst="rect">
            <a:avLst/>
          </a:prstGeom>
        </p:spPr>
        <p:txBody>
          <a:bodyPr spcFirstLastPara="1" wrap="square" lIns="121897" tIns="121897" rIns="121897" bIns="121897"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1" name="Google Shape;21;p4"/>
          <p:cNvSpPr txBox="1">
            <a:spLocks noGrp="1"/>
          </p:cNvSpPr>
          <p:nvPr>
            <p:ph type="body" idx="1"/>
          </p:nvPr>
        </p:nvSpPr>
        <p:spPr>
          <a:xfrm>
            <a:off x="415600" y="1536633"/>
            <a:ext cx="11360800" cy="4555200"/>
          </a:xfrm>
          <a:prstGeom prst="rect">
            <a:avLst/>
          </a:prstGeom>
        </p:spPr>
        <p:txBody>
          <a:bodyPr spcFirstLastPara="1" wrap="square" lIns="121897" tIns="121897" rIns="121897" bIns="121897"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22" name="Google Shape;22;p4"/>
          <p:cNvSpPr txBox="1">
            <a:spLocks noGrp="1"/>
          </p:cNvSpPr>
          <p:nvPr>
            <p:ph type="sldNum" idx="12"/>
          </p:nvPr>
        </p:nvSpPr>
        <p:spPr>
          <a:xfrm>
            <a:off x="11296611" y="6217623"/>
            <a:ext cx="731600" cy="524800"/>
          </a:xfrm>
          <a:prstGeom prst="rect">
            <a:avLst/>
          </a:prstGeom>
        </p:spPr>
        <p:txBody>
          <a:bodyPr spcFirstLastPara="1" wrap="square" lIns="121897" tIns="121897" rIns="121897" bIns="121897"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rtl="0"/>
            <a:fld id="{00000000-1234-1234-1234-123412341234}" type="slidenum">
              <a:rPr lang="en" smtClean="0"/>
              <a:pPr rtl="0"/>
              <a:t>‹#›</a:t>
            </a:fld>
            <a:endParaRPr lang="en"/>
          </a:p>
        </p:txBody>
      </p:sp>
    </p:spTree>
    <p:extLst>
      <p:ext uri="{BB962C8B-B14F-4D97-AF65-F5344CB8AC3E}">
        <p14:creationId xmlns:p14="http://schemas.microsoft.com/office/powerpoint/2010/main" val="37311972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13" Type="http://schemas.openxmlformats.org/officeDocument/2006/relationships/image" Target="../media/image5.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png"/><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9" cstate="print"/>
          <a:stretch>
            <a:fillRect/>
          </a:stretch>
        </p:blipFill>
        <p:spPr>
          <a:xfrm>
            <a:off x="0" y="0"/>
            <a:ext cx="12192000" cy="6858000"/>
          </a:xfrm>
          <a:prstGeom prst="rect">
            <a:avLst/>
          </a:prstGeom>
        </p:spPr>
      </p:pic>
      <p:pic>
        <p:nvPicPr>
          <p:cNvPr id="17" name="bg object 17"/>
          <p:cNvPicPr/>
          <p:nvPr/>
        </p:nvPicPr>
        <p:blipFill>
          <a:blip r:embed="rId10" cstate="print"/>
          <a:stretch>
            <a:fillRect/>
          </a:stretch>
        </p:blipFill>
        <p:spPr>
          <a:xfrm>
            <a:off x="0" y="216"/>
            <a:ext cx="12192000" cy="1028699"/>
          </a:xfrm>
          <a:prstGeom prst="rect">
            <a:avLst/>
          </a:prstGeom>
        </p:spPr>
      </p:pic>
      <p:pic>
        <p:nvPicPr>
          <p:cNvPr id="18" name="bg object 18"/>
          <p:cNvPicPr/>
          <p:nvPr/>
        </p:nvPicPr>
        <p:blipFill>
          <a:blip r:embed="rId11" cstate="print"/>
          <a:stretch>
            <a:fillRect/>
          </a:stretch>
        </p:blipFill>
        <p:spPr>
          <a:xfrm>
            <a:off x="5867972" y="0"/>
            <a:ext cx="6324027" cy="599910"/>
          </a:xfrm>
          <a:prstGeom prst="rect">
            <a:avLst/>
          </a:prstGeom>
        </p:spPr>
      </p:pic>
      <p:pic>
        <p:nvPicPr>
          <p:cNvPr id="19" name="bg object 19"/>
          <p:cNvPicPr/>
          <p:nvPr/>
        </p:nvPicPr>
        <p:blipFill>
          <a:blip r:embed="rId12" cstate="print"/>
          <a:stretch>
            <a:fillRect/>
          </a:stretch>
        </p:blipFill>
        <p:spPr>
          <a:xfrm>
            <a:off x="0" y="0"/>
            <a:ext cx="11848668" cy="1092462"/>
          </a:xfrm>
          <a:prstGeom prst="rect">
            <a:avLst/>
          </a:prstGeom>
        </p:spPr>
      </p:pic>
      <p:pic>
        <p:nvPicPr>
          <p:cNvPr id="20" name="bg object 20"/>
          <p:cNvPicPr/>
          <p:nvPr/>
        </p:nvPicPr>
        <p:blipFill>
          <a:blip r:embed="rId13" cstate="print"/>
          <a:stretch>
            <a:fillRect/>
          </a:stretch>
        </p:blipFill>
        <p:spPr>
          <a:xfrm>
            <a:off x="0" y="0"/>
            <a:ext cx="12140177" cy="1026963"/>
          </a:xfrm>
          <a:prstGeom prst="rect">
            <a:avLst/>
          </a:prstGeom>
        </p:spPr>
      </p:pic>
      <p:sp>
        <p:nvSpPr>
          <p:cNvPr id="2" name="Holder 2"/>
          <p:cNvSpPr>
            <a:spLocks noGrp="1"/>
          </p:cNvSpPr>
          <p:nvPr>
            <p:ph type="title"/>
          </p:nvPr>
        </p:nvSpPr>
        <p:spPr>
          <a:xfrm>
            <a:off x="504240" y="-177546"/>
            <a:ext cx="9800310" cy="2105660"/>
          </a:xfrm>
          <a:prstGeom prst="rect">
            <a:avLst/>
          </a:prstGeom>
        </p:spPr>
        <p:txBody>
          <a:bodyPr wrap="square" lIns="0" tIns="0" rIns="0" bIns="0">
            <a:spAutoFit/>
          </a:bodyPr>
          <a:lstStyle>
            <a:lvl1pPr>
              <a:defRPr sz="4300" b="1" i="1">
                <a:solidFill>
                  <a:srgbClr val="04607A"/>
                </a:solidFill>
                <a:latin typeface="Calibri"/>
                <a:cs typeface="Calibri"/>
              </a:defRPr>
            </a:lvl1pPr>
          </a:lstStyle>
          <a:p>
            <a:endParaRPr/>
          </a:p>
        </p:txBody>
      </p:sp>
      <p:sp>
        <p:nvSpPr>
          <p:cNvPr id="3" name="Holder 3"/>
          <p:cNvSpPr>
            <a:spLocks noGrp="1"/>
          </p:cNvSpPr>
          <p:nvPr>
            <p:ph type="body" idx="1"/>
          </p:nvPr>
        </p:nvSpPr>
        <p:spPr>
          <a:xfrm>
            <a:off x="678814" y="1946274"/>
            <a:ext cx="10834370" cy="3097529"/>
          </a:xfrm>
          <a:prstGeom prst="rect">
            <a:avLst/>
          </a:prstGeom>
        </p:spPr>
        <p:txBody>
          <a:bodyPr wrap="square" lIns="0" tIns="0" rIns="0" bIns="0">
            <a:spAutoFit/>
          </a:bodyPr>
          <a:lstStyle>
            <a:lvl1pPr>
              <a:defRPr sz="2800" b="0" i="0">
                <a:solidFill>
                  <a:schemeClr val="tx1"/>
                </a:solidFill>
                <a:latin typeface="Constantia"/>
                <a:cs typeface="Constantia"/>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3/1/2025</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3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3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2192000" cy="6858000"/>
            <a:chOff x="0" y="0"/>
            <a:chExt cx="12192000" cy="6858000"/>
          </a:xfrm>
        </p:grpSpPr>
        <p:pic>
          <p:nvPicPr>
            <p:cNvPr id="3" name="object 3"/>
            <p:cNvPicPr/>
            <p:nvPr/>
          </p:nvPicPr>
          <p:blipFill>
            <a:blip r:embed="rId2" cstate="print"/>
            <a:stretch>
              <a:fillRect/>
            </a:stretch>
          </p:blipFill>
          <p:spPr>
            <a:xfrm>
              <a:off x="0" y="0"/>
              <a:ext cx="12192000" cy="6858000"/>
            </a:xfrm>
            <a:prstGeom prst="rect">
              <a:avLst/>
            </a:prstGeom>
          </p:spPr>
        </p:pic>
        <p:pic>
          <p:nvPicPr>
            <p:cNvPr id="4" name="object 4"/>
            <p:cNvPicPr/>
            <p:nvPr/>
          </p:nvPicPr>
          <p:blipFill>
            <a:blip r:embed="rId3" cstate="print"/>
            <a:stretch>
              <a:fillRect/>
            </a:stretch>
          </p:blipFill>
          <p:spPr>
            <a:xfrm>
              <a:off x="0" y="0"/>
              <a:ext cx="12192000" cy="6858000"/>
            </a:xfrm>
            <a:prstGeom prst="rect">
              <a:avLst/>
            </a:prstGeom>
          </p:spPr>
        </p:pic>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8937" y="-152400"/>
            <a:ext cx="10701510" cy="1194776"/>
          </a:xfrm>
          <a:prstGeom prst="rect">
            <a:avLst/>
          </a:prstGeom>
        </p:spPr>
        <p:txBody>
          <a:bodyPr vert="horz" wrap="square" lIns="0" tIns="421221" rIns="0" bIns="0" rtlCol="0">
            <a:spAutoFit/>
          </a:bodyPr>
          <a:lstStyle/>
          <a:p>
            <a:pPr marL="453390" marR="619125" algn="ctr">
              <a:lnSpc>
                <a:spcPct val="100000"/>
              </a:lnSpc>
              <a:spcBef>
                <a:spcPts val="335"/>
              </a:spcBef>
            </a:pPr>
            <a:r>
              <a:rPr lang="en-GB" sz="3200" i="0" dirty="0" smtClean="0"/>
              <a:t>APPROACH TO HEPATOBILIARY DISEASE IN PREGNANCY</a:t>
            </a:r>
            <a:r>
              <a:rPr lang="en-GB" sz="1800" b="0" i="0" spc="-80" dirty="0"/>
              <a:t/>
            </a:r>
            <a:br>
              <a:rPr lang="en-GB" sz="1800" b="0" i="0" spc="-80" dirty="0"/>
            </a:br>
            <a:r>
              <a:rPr lang="en-GB" sz="1800" b="0" i="0" spc="-80" dirty="0" smtClean="0"/>
              <a:t>                                                                                                                                                                                            </a:t>
            </a:r>
            <a:r>
              <a:rPr lang="en-GB" sz="1800" b="0" i="0" dirty="0" smtClean="0"/>
              <a:t>CORE CONCEPT</a:t>
            </a:r>
            <a:endParaRPr sz="1800" dirty="0"/>
          </a:p>
        </p:txBody>
      </p:sp>
      <p:sp>
        <p:nvSpPr>
          <p:cNvPr id="3" name="object 3"/>
          <p:cNvSpPr txBox="1"/>
          <p:nvPr/>
        </p:nvSpPr>
        <p:spPr>
          <a:xfrm>
            <a:off x="688340" y="1943226"/>
            <a:ext cx="10800715" cy="641842"/>
          </a:xfrm>
          <a:prstGeom prst="rect">
            <a:avLst/>
          </a:prstGeom>
        </p:spPr>
        <p:txBody>
          <a:bodyPr vert="horz" wrap="square" lIns="0" tIns="13335" rIns="0" bIns="0" rtlCol="0">
            <a:spAutoFit/>
          </a:bodyPr>
          <a:lstStyle/>
          <a:p>
            <a:r>
              <a:rPr lang="en-GB" sz="2000" dirty="0" smtClean="0"/>
              <a:t>    </a:t>
            </a:r>
          </a:p>
          <a:p>
            <a:pPr marL="286385" marR="5080" indent="-274320" algn="just">
              <a:lnSpc>
                <a:spcPct val="100000"/>
              </a:lnSpc>
              <a:spcBef>
                <a:spcPts val="105"/>
              </a:spcBef>
              <a:buClr>
                <a:srgbClr val="0AD0D9"/>
              </a:buClr>
              <a:buSzPct val="90625"/>
              <a:buFont typeface="Wingdings"/>
              <a:buChar char=""/>
              <a:tabLst>
                <a:tab pos="286385" algn="l"/>
                <a:tab pos="356235" algn="l"/>
              </a:tabLst>
            </a:pPr>
            <a:endParaRPr sz="2000" dirty="0">
              <a:latin typeface="Constantia"/>
              <a:cs typeface="Constantia"/>
            </a:endParaRPr>
          </a:p>
        </p:txBody>
      </p:sp>
      <p:pic>
        <p:nvPicPr>
          <p:cNvPr id="4" name="object 4"/>
          <p:cNvPicPr/>
          <p:nvPr/>
        </p:nvPicPr>
        <p:blipFill>
          <a:blip r:embed="rId3" cstate="print"/>
          <a:stretch>
            <a:fillRect/>
          </a:stretch>
        </p:blipFill>
        <p:spPr>
          <a:xfrm>
            <a:off x="10672573" y="0"/>
            <a:ext cx="1519427" cy="1264920"/>
          </a:xfrm>
          <a:prstGeom prst="rect">
            <a:avLst/>
          </a:prstGeom>
        </p:spPr>
      </p:pic>
      <p:sp>
        <p:nvSpPr>
          <p:cNvPr id="5" name="Rectangle 4"/>
          <p:cNvSpPr/>
          <p:nvPr/>
        </p:nvSpPr>
        <p:spPr>
          <a:xfrm>
            <a:off x="688340" y="1720840"/>
            <a:ext cx="10132060" cy="4708981"/>
          </a:xfrm>
          <a:prstGeom prst="rect">
            <a:avLst/>
          </a:prstGeom>
        </p:spPr>
        <p:txBody>
          <a:bodyPr wrap="square">
            <a:spAutoFit/>
          </a:bodyPr>
          <a:lstStyle/>
          <a:p>
            <a:pPr marL="285750" indent="-285750">
              <a:buClr>
                <a:schemeClr val="accent1"/>
              </a:buClr>
              <a:buFont typeface="Wingdings" pitchFamily="2" charset="2"/>
              <a:buChar char="q"/>
            </a:pPr>
            <a:r>
              <a:rPr lang="en-GB" sz="2000" dirty="0" smtClean="0">
                <a:latin typeface="+mj-lt"/>
              </a:rPr>
              <a:t>A </a:t>
            </a:r>
            <a:r>
              <a:rPr lang="en-GB" sz="2000" dirty="0">
                <a:latin typeface="+mj-lt"/>
              </a:rPr>
              <a:t>basic workup includes a detailed history, clinical </a:t>
            </a:r>
            <a:r>
              <a:rPr lang="en-GB" sz="2000" dirty="0" smtClean="0">
                <a:latin typeface="+mj-lt"/>
              </a:rPr>
              <a:t>examination</a:t>
            </a:r>
            <a:r>
              <a:rPr lang="en-GB" sz="2000" dirty="0">
                <a:latin typeface="+mj-lt"/>
              </a:rPr>
              <a:t> </a:t>
            </a:r>
            <a:r>
              <a:rPr lang="en-GB" sz="2000" dirty="0" smtClean="0">
                <a:latin typeface="+mj-lt"/>
              </a:rPr>
              <a:t>and diagnostic workup.</a:t>
            </a:r>
          </a:p>
          <a:p>
            <a:pPr>
              <a:buClr>
                <a:schemeClr val="accent1"/>
              </a:buClr>
            </a:pPr>
            <a:endParaRPr lang="en-GB" sz="2000" dirty="0" smtClean="0">
              <a:latin typeface="+mj-lt"/>
            </a:endParaRPr>
          </a:p>
          <a:p>
            <a:pPr marL="285750" indent="-285750">
              <a:buClr>
                <a:schemeClr val="accent1"/>
              </a:buClr>
              <a:buFont typeface="Wingdings" pitchFamily="2" charset="2"/>
              <a:buChar char="q"/>
            </a:pPr>
            <a:r>
              <a:rPr lang="en-GB" sz="2000" b="1" dirty="0" smtClean="0">
                <a:latin typeface="+mj-lt"/>
              </a:rPr>
              <a:t>The </a:t>
            </a:r>
            <a:r>
              <a:rPr lang="en-GB" sz="2000" b="1" dirty="0">
                <a:latin typeface="+mj-lt"/>
              </a:rPr>
              <a:t>history </a:t>
            </a:r>
            <a:r>
              <a:rPr lang="en-GB" sz="2000" dirty="0">
                <a:latin typeface="+mj-lt"/>
              </a:rPr>
              <a:t>should include prior pregnancy and associated liver complications, intravenous drug use, transfusions, the term of pregnancy, and oral contraceptive use</a:t>
            </a:r>
            <a:r>
              <a:rPr lang="en-GB" sz="2000" dirty="0" smtClean="0">
                <a:latin typeface="+mj-lt"/>
              </a:rPr>
              <a:t>.</a:t>
            </a:r>
          </a:p>
          <a:p>
            <a:pPr marL="285750" indent="-285750">
              <a:buClr>
                <a:schemeClr val="accent1"/>
              </a:buClr>
              <a:buFont typeface="Wingdings" pitchFamily="2" charset="2"/>
              <a:buChar char="q"/>
            </a:pPr>
            <a:endParaRPr lang="en-GB" sz="2000" dirty="0" smtClean="0">
              <a:latin typeface="+mj-lt"/>
            </a:endParaRPr>
          </a:p>
          <a:p>
            <a:pPr marL="285750" indent="-285750">
              <a:buClr>
                <a:schemeClr val="accent1"/>
              </a:buClr>
              <a:buFont typeface="Wingdings" pitchFamily="2" charset="2"/>
              <a:buChar char="q"/>
            </a:pPr>
            <a:r>
              <a:rPr lang="en-GB" sz="2000" dirty="0">
                <a:latin typeface="+mj-lt"/>
              </a:rPr>
              <a:t>P</a:t>
            </a:r>
            <a:r>
              <a:rPr lang="en-GB" sz="2000" dirty="0" smtClean="0">
                <a:latin typeface="+mj-lt"/>
              </a:rPr>
              <a:t>atient </a:t>
            </a:r>
            <a:r>
              <a:rPr lang="en-GB" sz="2000" dirty="0">
                <a:latin typeface="+mj-lt"/>
              </a:rPr>
              <a:t>should be evaluated for </a:t>
            </a:r>
            <a:r>
              <a:rPr lang="en-GB" sz="2000" b="1" dirty="0">
                <a:latin typeface="+mj-lt"/>
              </a:rPr>
              <a:t>clinical findings </a:t>
            </a:r>
            <a:r>
              <a:rPr lang="en-GB" sz="2000" dirty="0">
                <a:latin typeface="+mj-lt"/>
              </a:rPr>
              <a:t>such as nausea, vomiting, jaundice, generalized pruritus, polyuria, and polydipsia in the absence of diabetes, and abdominal </a:t>
            </a:r>
            <a:r>
              <a:rPr lang="en-GB" sz="2000" dirty="0" smtClean="0">
                <a:latin typeface="+mj-lt"/>
              </a:rPr>
              <a:t>pain</a:t>
            </a:r>
          </a:p>
          <a:p>
            <a:endParaRPr lang="en-GB" sz="2000" dirty="0">
              <a:latin typeface="+mj-lt"/>
            </a:endParaRPr>
          </a:p>
          <a:p>
            <a:r>
              <a:rPr lang="en-GB" sz="2000" dirty="0" smtClean="0">
                <a:latin typeface="+mj-lt"/>
              </a:rPr>
              <a:t>Liver </a:t>
            </a:r>
            <a:r>
              <a:rPr lang="en-GB" sz="2000" dirty="0">
                <a:latin typeface="+mj-lt"/>
              </a:rPr>
              <a:t>diseases during pregnancy can be classified into three categories: </a:t>
            </a:r>
            <a:endParaRPr lang="en-GB" sz="2000" dirty="0" smtClean="0">
              <a:latin typeface="+mj-lt"/>
            </a:endParaRPr>
          </a:p>
          <a:p>
            <a:endParaRPr lang="en-GB" sz="2000" dirty="0" smtClean="0"/>
          </a:p>
          <a:p>
            <a:r>
              <a:rPr lang="en-GB" sz="2000" dirty="0" smtClean="0"/>
              <a:t/>
            </a:r>
            <a:br>
              <a:rPr lang="en-GB" sz="2000" dirty="0" smtClean="0"/>
            </a:br>
            <a:r>
              <a:rPr lang="en-GB" sz="2000" dirty="0" smtClean="0">
                <a:solidFill>
                  <a:schemeClr val="accent1"/>
                </a:solidFill>
              </a:rPr>
              <a:t>Those </a:t>
            </a:r>
            <a:r>
              <a:rPr lang="en-GB" sz="2000" dirty="0">
                <a:solidFill>
                  <a:schemeClr val="accent1"/>
                </a:solidFill>
              </a:rPr>
              <a:t>unique to </a:t>
            </a:r>
            <a:r>
              <a:rPr lang="en-GB" sz="2000" dirty="0" smtClean="0">
                <a:solidFill>
                  <a:schemeClr val="accent1"/>
                </a:solidFill>
              </a:rPr>
              <a:t>pregnancy                                                Those </a:t>
            </a:r>
            <a:r>
              <a:rPr lang="en-GB" sz="2000" dirty="0">
                <a:solidFill>
                  <a:schemeClr val="accent1"/>
                </a:solidFill>
              </a:rPr>
              <a:t>unrelated to </a:t>
            </a:r>
            <a:r>
              <a:rPr lang="en-GB" sz="2000" dirty="0" smtClean="0">
                <a:solidFill>
                  <a:schemeClr val="accent1"/>
                </a:solidFill>
              </a:rPr>
              <a:t>pregnancy</a:t>
            </a:r>
          </a:p>
          <a:p>
            <a:r>
              <a:rPr lang="en-GB" sz="2000" dirty="0" smtClean="0">
                <a:solidFill>
                  <a:schemeClr val="accent1"/>
                </a:solidFill>
              </a:rPr>
              <a:t> </a:t>
            </a:r>
          </a:p>
          <a:p>
            <a:r>
              <a:rPr lang="en-GB" sz="2000" dirty="0" smtClean="0">
                <a:solidFill>
                  <a:schemeClr val="accent1"/>
                </a:solidFill>
              </a:rPr>
              <a:t>                                                     </a:t>
            </a:r>
          </a:p>
          <a:p>
            <a:r>
              <a:rPr lang="en-GB" sz="2000" dirty="0">
                <a:solidFill>
                  <a:schemeClr val="accent1"/>
                </a:solidFill>
              </a:rPr>
              <a:t> </a:t>
            </a:r>
            <a:r>
              <a:rPr lang="en-GB" sz="2000" dirty="0" smtClean="0">
                <a:solidFill>
                  <a:schemeClr val="accent1"/>
                </a:solidFill>
              </a:rPr>
              <a:t>                                              Those </a:t>
            </a:r>
            <a:r>
              <a:rPr lang="en-GB" sz="2000" dirty="0" err="1">
                <a:solidFill>
                  <a:schemeClr val="accent1"/>
                </a:solidFill>
              </a:rPr>
              <a:t>preexisting</a:t>
            </a:r>
            <a:r>
              <a:rPr lang="en-GB" sz="2000" dirty="0">
                <a:solidFill>
                  <a:schemeClr val="accent1"/>
                </a:solidFill>
              </a:rPr>
              <a:t> the pregnancy</a:t>
            </a:r>
          </a:p>
        </p:txBody>
      </p:sp>
    </p:spTree>
    <p:extLst>
      <p:ext uri="{BB962C8B-B14F-4D97-AF65-F5344CB8AC3E}">
        <p14:creationId xmlns:p14="http://schemas.microsoft.com/office/powerpoint/2010/main" val="34239891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9525"/>
            <a:ext cx="9800310" cy="984885"/>
          </a:xfrm>
        </p:spPr>
        <p:txBody>
          <a:bodyPr/>
          <a:lstStyle/>
          <a:p>
            <a:pPr algn="ctr">
              <a:buClr>
                <a:schemeClr val="accent1"/>
              </a:buClr>
            </a:pPr>
            <a:r>
              <a:rPr lang="en-GB" sz="3200" i="0" dirty="0" smtClean="0"/>
              <a:t>COMMON LIVER DISORDERS DURING PREGNANCY</a:t>
            </a:r>
            <a:r>
              <a:rPr lang="en-GB" sz="3200" dirty="0" smtClean="0"/>
              <a:t>:</a:t>
            </a:r>
            <a:r>
              <a:rPr lang="en-GB" sz="3200" dirty="0"/>
              <a:t/>
            </a:r>
            <a:br>
              <a:rPr lang="en-GB" sz="3200" dirty="0"/>
            </a:br>
            <a:r>
              <a:rPr lang="en-GB" sz="3200" b="0" i="0" spc="-80" dirty="0" smtClean="0"/>
              <a:t>                                                                                                                                                                               </a:t>
            </a:r>
            <a:endParaRPr lang="en-GB" sz="2000" dirty="0"/>
          </a:p>
        </p:txBody>
      </p:sp>
      <p:sp>
        <p:nvSpPr>
          <p:cNvPr id="3" name="Text Placeholder 2"/>
          <p:cNvSpPr>
            <a:spLocks noGrp="1"/>
          </p:cNvSpPr>
          <p:nvPr>
            <p:ph type="body" idx="1"/>
          </p:nvPr>
        </p:nvSpPr>
        <p:spPr>
          <a:xfrm>
            <a:off x="678814" y="762000"/>
            <a:ext cx="10834370" cy="6155531"/>
          </a:xfrm>
        </p:spPr>
        <p:txBody>
          <a:bodyPr/>
          <a:lstStyle/>
          <a:p>
            <a:pPr algn="r"/>
            <a:r>
              <a:rPr lang="en-GB" sz="2000" dirty="0" smtClean="0">
                <a:solidFill>
                  <a:schemeClr val="accent1"/>
                </a:solidFill>
                <a:latin typeface="+mj-lt"/>
              </a:rPr>
              <a:t>CORE CONCEPT</a:t>
            </a:r>
          </a:p>
          <a:p>
            <a:r>
              <a:rPr lang="en-GB" sz="2000" b="1" dirty="0" smtClean="0">
                <a:latin typeface="+mj-lt"/>
              </a:rPr>
              <a:t>Those Unique to pregnancy:</a:t>
            </a:r>
          </a:p>
          <a:p>
            <a:endParaRPr lang="en-GB" sz="2000" b="1" dirty="0">
              <a:latin typeface="+mj-lt"/>
            </a:endParaRPr>
          </a:p>
          <a:p>
            <a:r>
              <a:rPr lang="en-GB" sz="2000" dirty="0" smtClean="0">
                <a:latin typeface="+mj-lt"/>
              </a:rPr>
              <a:t>Hyperemesis </a:t>
            </a:r>
            <a:r>
              <a:rPr lang="en-GB" sz="2000" dirty="0" err="1">
                <a:latin typeface="+mj-lt"/>
              </a:rPr>
              <a:t>gravidarum</a:t>
            </a:r>
            <a:endParaRPr lang="en-GB" sz="2000" dirty="0">
              <a:latin typeface="+mj-lt"/>
            </a:endParaRPr>
          </a:p>
          <a:p>
            <a:r>
              <a:rPr lang="en-GB" sz="2000" dirty="0">
                <a:latin typeface="+mj-lt"/>
              </a:rPr>
              <a:t>Intrahepatic cholestasis of pregnancy (ICP)</a:t>
            </a:r>
          </a:p>
          <a:p>
            <a:r>
              <a:rPr lang="en-GB" sz="2000" dirty="0">
                <a:latin typeface="+mj-lt"/>
              </a:rPr>
              <a:t>Acute fatty liver of pregnancy (AFLP)</a:t>
            </a:r>
          </a:p>
          <a:p>
            <a:r>
              <a:rPr lang="en-GB" sz="2000" dirty="0">
                <a:latin typeface="+mj-lt"/>
              </a:rPr>
              <a:t>Preeclampsia and HELLP </a:t>
            </a:r>
            <a:r>
              <a:rPr lang="en-GB" sz="2000" dirty="0" smtClean="0">
                <a:latin typeface="+mj-lt"/>
              </a:rPr>
              <a:t>syndrome</a:t>
            </a:r>
          </a:p>
          <a:p>
            <a:endParaRPr lang="en-GB" sz="2000" dirty="0" smtClean="0">
              <a:latin typeface="+mj-lt"/>
            </a:endParaRPr>
          </a:p>
          <a:p>
            <a:r>
              <a:rPr lang="en-GB" sz="2000" b="1" dirty="0" smtClean="0">
                <a:latin typeface="+mj-lt"/>
              </a:rPr>
              <a:t>Unrelated </a:t>
            </a:r>
            <a:r>
              <a:rPr lang="en-GB" sz="2000" b="1" dirty="0">
                <a:latin typeface="+mj-lt"/>
              </a:rPr>
              <a:t>to </a:t>
            </a:r>
            <a:r>
              <a:rPr lang="en-GB" sz="2000" b="1" dirty="0" smtClean="0">
                <a:latin typeface="+mj-lt"/>
              </a:rPr>
              <a:t>pregnancy:</a:t>
            </a:r>
          </a:p>
          <a:p>
            <a:endParaRPr lang="en-GB" sz="2000" b="1" dirty="0" smtClean="0">
              <a:latin typeface="+mj-lt"/>
            </a:endParaRPr>
          </a:p>
          <a:p>
            <a:r>
              <a:rPr lang="en-GB" sz="2000" dirty="0" smtClean="0">
                <a:latin typeface="+mj-lt"/>
              </a:rPr>
              <a:t>Viral hepatitis</a:t>
            </a:r>
          </a:p>
          <a:p>
            <a:r>
              <a:rPr lang="en-GB" sz="2000" dirty="0" smtClean="0">
                <a:latin typeface="+mj-lt"/>
              </a:rPr>
              <a:t>Vascular liver disease</a:t>
            </a:r>
          </a:p>
          <a:p>
            <a:r>
              <a:rPr lang="en-GB" sz="2000" dirty="0" smtClean="0">
                <a:latin typeface="+mj-lt"/>
              </a:rPr>
              <a:t>Biliary tract disorders</a:t>
            </a:r>
          </a:p>
          <a:p>
            <a:endParaRPr lang="en-GB" sz="2000" dirty="0" smtClean="0">
              <a:latin typeface="+mj-lt"/>
            </a:endParaRPr>
          </a:p>
          <a:p>
            <a:r>
              <a:rPr lang="en-GB" sz="2000" b="1" dirty="0" err="1" smtClean="0">
                <a:latin typeface="+mj-lt"/>
              </a:rPr>
              <a:t>Preexisting</a:t>
            </a:r>
            <a:r>
              <a:rPr lang="en-GB" sz="2000" b="1" dirty="0" smtClean="0">
                <a:latin typeface="+mj-lt"/>
              </a:rPr>
              <a:t> </a:t>
            </a:r>
            <a:r>
              <a:rPr lang="en-GB" sz="2000" b="1" dirty="0">
                <a:latin typeface="+mj-lt"/>
              </a:rPr>
              <a:t>the </a:t>
            </a:r>
            <a:r>
              <a:rPr lang="en-GB" sz="2000" b="1" dirty="0" smtClean="0">
                <a:latin typeface="+mj-lt"/>
              </a:rPr>
              <a:t>pregnancy</a:t>
            </a:r>
          </a:p>
          <a:p>
            <a:endParaRPr lang="en-GB" sz="2000" b="1" dirty="0">
              <a:latin typeface="+mj-lt"/>
            </a:endParaRPr>
          </a:p>
          <a:p>
            <a:r>
              <a:rPr lang="en-GB" sz="2000" dirty="0" smtClean="0">
                <a:latin typeface="+mj-lt"/>
              </a:rPr>
              <a:t>Cirrhosis</a:t>
            </a:r>
          </a:p>
          <a:p>
            <a:r>
              <a:rPr lang="en-GB" sz="2000" dirty="0" smtClean="0">
                <a:latin typeface="+mj-lt"/>
              </a:rPr>
              <a:t>Autoimmune hepatitis</a:t>
            </a:r>
          </a:p>
          <a:p>
            <a:r>
              <a:rPr lang="en-GB" sz="2000" dirty="0" smtClean="0">
                <a:latin typeface="+mj-lt"/>
              </a:rPr>
              <a:t>Wilsons Diseases </a:t>
            </a:r>
          </a:p>
          <a:p>
            <a:endParaRPr lang="en-GB" sz="2000" dirty="0"/>
          </a:p>
        </p:txBody>
      </p:sp>
    </p:spTree>
    <p:extLst>
      <p:ext uri="{BB962C8B-B14F-4D97-AF65-F5344CB8AC3E}">
        <p14:creationId xmlns:p14="http://schemas.microsoft.com/office/powerpoint/2010/main" val="27501009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pic>
        <p:nvPicPr>
          <p:cNvPr id="77" name="Google Shape;77;p16"/>
          <p:cNvPicPr preferRelativeResize="0"/>
          <p:nvPr/>
        </p:nvPicPr>
        <p:blipFill>
          <a:blip r:embed="rId3">
            <a:alphaModFix/>
          </a:blip>
          <a:stretch>
            <a:fillRect/>
          </a:stretch>
        </p:blipFill>
        <p:spPr>
          <a:xfrm>
            <a:off x="0" y="0"/>
            <a:ext cx="12183900" cy="6595431"/>
          </a:xfrm>
          <a:prstGeom prst="rect">
            <a:avLst/>
          </a:prstGeom>
          <a:noFill/>
          <a:ln>
            <a:noFill/>
          </a:ln>
        </p:spPr>
      </p:pic>
      <p:sp>
        <p:nvSpPr>
          <p:cNvPr id="2" name="Rectangle 1">
            <a:extLst>
              <a:ext uri="{FF2B5EF4-FFF2-40B4-BE49-F238E27FC236}">
                <a16:creationId xmlns:a16="http://schemas.microsoft.com/office/drawing/2014/main" xmlns="" id="{08AEECB7-C597-8ADF-36ED-EBA6F7BA243A}"/>
              </a:ext>
            </a:extLst>
          </p:cNvPr>
          <p:cNvSpPr/>
          <p:nvPr/>
        </p:nvSpPr>
        <p:spPr>
          <a:xfrm>
            <a:off x="7924800" y="1042931"/>
            <a:ext cx="4133163" cy="528809"/>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en-US" sz="2100" b="1" dirty="0">
                <a:solidFill>
                  <a:schemeClr val="accent1"/>
                </a:solidFill>
              </a:rPr>
              <a:t>CORE CONCEPT</a:t>
            </a:r>
            <a:endParaRPr lang="x-none" sz="2100" b="1">
              <a:solidFill>
                <a:schemeClr val="accent1"/>
              </a:solidFill>
            </a:endParaRPr>
          </a:p>
        </p:txBody>
      </p:sp>
      <p:pic>
        <p:nvPicPr>
          <p:cNvPr id="3" name="Picture 2" descr="A circular logo with text and symbols&#10;&#10;Description automatically generated">
            <a:extLst>
              <a:ext uri="{FF2B5EF4-FFF2-40B4-BE49-F238E27FC236}">
                <a16:creationId xmlns:a16="http://schemas.microsoft.com/office/drawing/2014/main" xmlns="" id="{B68D034B-4066-C758-0E81-480B1BAEE062}"/>
              </a:ext>
            </a:extLst>
          </p:cNvPr>
          <p:cNvPicPr>
            <a:picLocks noChangeAspect="1"/>
          </p:cNvPicPr>
          <p:nvPr/>
        </p:nvPicPr>
        <p:blipFill>
          <a:blip r:embed="rId4"/>
          <a:stretch>
            <a:fillRect/>
          </a:stretch>
        </p:blipFill>
        <p:spPr>
          <a:xfrm>
            <a:off x="11080132" y="0"/>
            <a:ext cx="1103768" cy="1042931"/>
          </a:xfrm>
          <a:prstGeom prst="rect">
            <a:avLst/>
          </a:prstGeom>
        </p:spPr>
      </p:pic>
    </p:spTree>
    <p:extLst>
      <p:ext uri="{BB962C8B-B14F-4D97-AF65-F5344CB8AC3E}">
        <p14:creationId xmlns:p14="http://schemas.microsoft.com/office/powerpoint/2010/main" val="10827985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7"/>
          <p:cNvSpPr txBox="1">
            <a:spLocks noGrp="1"/>
          </p:cNvSpPr>
          <p:nvPr>
            <p:ph type="title"/>
          </p:nvPr>
        </p:nvSpPr>
        <p:spPr>
          <a:xfrm>
            <a:off x="-76200" y="0"/>
            <a:ext cx="11360800" cy="763600"/>
          </a:xfrm>
          <a:prstGeom prst="rect">
            <a:avLst/>
          </a:prstGeom>
        </p:spPr>
        <p:txBody>
          <a:bodyPr spcFirstLastPara="1" wrap="square" lIns="121897" tIns="121897" rIns="121897" bIns="121897" anchor="t" anchorCtr="0">
            <a:normAutofit fontScale="90000"/>
          </a:bodyPr>
          <a:lstStyle/>
          <a:p>
            <a:pPr algn="l" rtl="0"/>
            <a:r>
              <a:rPr lang="en" sz="3600" b="1" i="0" dirty="0" smtClean="0"/>
              <a:t>                  INDICATIONS</a:t>
            </a:r>
            <a:r>
              <a:rPr lang="en" sz="3600" b="1" i="0" dirty="0"/>
              <a:t> OF BASELINE LIVER TESTS</a:t>
            </a:r>
            <a:r>
              <a:rPr lang="en" b="1" i="1" dirty="0"/>
              <a:t> </a:t>
            </a:r>
            <a:r>
              <a:rPr lang="en" b="1" i="1" u="sng" dirty="0"/>
              <a:t> </a:t>
            </a:r>
            <a:endParaRPr b="1" i="1" u="sng" dirty="0"/>
          </a:p>
        </p:txBody>
      </p:sp>
      <p:sp>
        <p:nvSpPr>
          <p:cNvPr id="83" name="Google Shape;83;p17"/>
          <p:cNvSpPr txBox="1">
            <a:spLocks noGrp="1"/>
          </p:cNvSpPr>
          <p:nvPr>
            <p:ph type="body" idx="1"/>
          </p:nvPr>
        </p:nvSpPr>
        <p:spPr>
          <a:prstGeom prst="rect">
            <a:avLst/>
          </a:prstGeom>
        </p:spPr>
        <p:txBody>
          <a:bodyPr spcFirstLastPara="1" wrap="square" lIns="121897" tIns="121897" rIns="121897" bIns="121897" anchor="t" anchorCtr="0">
            <a:normAutofit/>
          </a:bodyPr>
          <a:lstStyle/>
          <a:p>
            <a:pPr marL="0" indent="0" algn="l" rtl="0">
              <a:buClr>
                <a:schemeClr val="dk1"/>
              </a:buClr>
              <a:buSzPct val="61111"/>
              <a:buNone/>
            </a:pPr>
            <a:r>
              <a:rPr lang="en" sz="2200" dirty="0" smtClean="0">
                <a:latin typeface="+mj-lt"/>
              </a:rPr>
              <a:t>Obtain </a:t>
            </a:r>
            <a:r>
              <a:rPr lang="en" sz="2200" dirty="0">
                <a:latin typeface="+mj-lt"/>
              </a:rPr>
              <a:t>baseline liver biochemical and function tests in pregnant patients with any of the </a:t>
            </a:r>
            <a:r>
              <a:rPr lang="en" sz="2200" dirty="0" smtClean="0">
                <a:latin typeface="+mj-lt"/>
              </a:rPr>
              <a:t>following</a:t>
            </a:r>
            <a:endParaRPr sz="2200" dirty="0">
              <a:latin typeface="+mj-lt"/>
            </a:endParaRPr>
          </a:p>
          <a:p>
            <a:pPr marL="0" indent="0" algn="l" rtl="0">
              <a:spcBef>
                <a:spcPts val="1600"/>
              </a:spcBef>
              <a:buClr>
                <a:schemeClr val="dk1"/>
              </a:buClr>
              <a:buSzPct val="61111"/>
              <a:buNone/>
            </a:pPr>
            <a:endParaRPr sz="2200" dirty="0">
              <a:latin typeface="+mj-lt"/>
            </a:endParaRPr>
          </a:p>
          <a:p>
            <a:pPr marL="342900" indent="-342900" algn="l" rtl="0">
              <a:spcBef>
                <a:spcPts val="1600"/>
              </a:spcBef>
              <a:buClr>
                <a:schemeClr val="accent1"/>
              </a:buClr>
              <a:buSzPct val="61111"/>
              <a:buFont typeface="Wingdings" pitchFamily="2" charset="2"/>
              <a:buChar char="q"/>
            </a:pPr>
            <a:r>
              <a:rPr lang="en" sz="2200" dirty="0" smtClean="0">
                <a:latin typeface="+mj-lt"/>
              </a:rPr>
              <a:t>History </a:t>
            </a:r>
            <a:r>
              <a:rPr lang="en" sz="2200" dirty="0">
                <a:latin typeface="+mj-lt"/>
              </a:rPr>
              <a:t>of pregnancy-related liver disease in prior pregnancy (eg, intrahepatic cholestasis of pregnancy, </a:t>
            </a:r>
            <a:r>
              <a:rPr lang="en" sz="2200" dirty="0" smtClean="0">
                <a:latin typeface="+mj-lt"/>
              </a:rPr>
              <a:t>preeclampsia, </a:t>
            </a:r>
            <a:r>
              <a:rPr lang="en" sz="2200" dirty="0">
                <a:latin typeface="+mj-lt"/>
              </a:rPr>
              <a:t>hemolysis, elevated liver enzymes, low platelets (HELLP) </a:t>
            </a:r>
            <a:r>
              <a:rPr lang="en" sz="2200" dirty="0" smtClean="0">
                <a:latin typeface="+mj-lt"/>
              </a:rPr>
              <a:t>syndrome, </a:t>
            </a:r>
            <a:r>
              <a:rPr lang="en" sz="2200" dirty="0">
                <a:latin typeface="+mj-lt"/>
              </a:rPr>
              <a:t>acute fatty liver)</a:t>
            </a:r>
            <a:endParaRPr sz="2200" dirty="0">
              <a:latin typeface="+mj-lt"/>
            </a:endParaRPr>
          </a:p>
          <a:p>
            <a:pPr marL="342900" indent="-342900" algn="l" rtl="0">
              <a:spcBef>
                <a:spcPts val="1600"/>
              </a:spcBef>
              <a:buClr>
                <a:schemeClr val="accent1"/>
              </a:buClr>
              <a:buSzPct val="61111"/>
              <a:buFont typeface="Wingdings" pitchFamily="2" charset="2"/>
              <a:buChar char="q"/>
            </a:pPr>
            <a:r>
              <a:rPr lang="en" sz="2200" dirty="0" smtClean="0">
                <a:latin typeface="+mj-lt"/>
              </a:rPr>
              <a:t>History </a:t>
            </a:r>
            <a:r>
              <a:rPr lang="en" sz="2200" dirty="0">
                <a:latin typeface="+mj-lt"/>
              </a:rPr>
              <a:t>of chronic hypertension or gestational hypertension</a:t>
            </a:r>
            <a:endParaRPr sz="2200" dirty="0">
              <a:latin typeface="+mj-lt"/>
            </a:endParaRPr>
          </a:p>
          <a:p>
            <a:pPr marL="342900" indent="-342900" algn="l" rtl="0">
              <a:spcBef>
                <a:spcPts val="1600"/>
              </a:spcBef>
              <a:buClr>
                <a:schemeClr val="accent1"/>
              </a:buClr>
              <a:buSzPct val="61111"/>
              <a:buFont typeface="Wingdings" pitchFamily="2" charset="2"/>
              <a:buChar char="q"/>
            </a:pPr>
            <a:r>
              <a:rPr lang="en" sz="2200" dirty="0" smtClean="0">
                <a:latin typeface="+mj-lt"/>
              </a:rPr>
              <a:t>Risk </a:t>
            </a:r>
            <a:r>
              <a:rPr lang="en" sz="2200" dirty="0">
                <a:latin typeface="+mj-lt"/>
              </a:rPr>
              <a:t>factors for liver disease (eg, metabolic syndrome, alcohol use disorder)</a:t>
            </a:r>
            <a:endParaRPr sz="2200" dirty="0">
              <a:latin typeface="+mj-lt"/>
            </a:endParaRPr>
          </a:p>
          <a:p>
            <a:pPr marL="342900" indent="-342900" algn="l" rtl="0">
              <a:spcBef>
                <a:spcPts val="1600"/>
              </a:spcBef>
              <a:buClr>
                <a:schemeClr val="accent1"/>
              </a:buClr>
              <a:buSzPct val="61111"/>
              <a:buFont typeface="Wingdings" pitchFamily="2" charset="2"/>
              <a:buChar char="q"/>
            </a:pPr>
            <a:r>
              <a:rPr lang="en" sz="2200" dirty="0" smtClean="0">
                <a:latin typeface="+mj-lt"/>
              </a:rPr>
              <a:t>Viral </a:t>
            </a:r>
            <a:r>
              <a:rPr lang="en" sz="2200" dirty="0">
                <a:latin typeface="+mj-lt"/>
              </a:rPr>
              <a:t>hepatitis identified on prenatal screening (eg, hepatitis B surface antigen-positive or anti-hepatitis C virus antibody positive)</a:t>
            </a:r>
            <a:endParaRPr sz="2200" dirty="0">
              <a:latin typeface="+mj-lt"/>
            </a:endParaRPr>
          </a:p>
          <a:p>
            <a:pPr marL="0" indent="0" algn="l" rtl="0">
              <a:spcBef>
                <a:spcPts val="1600"/>
              </a:spcBef>
              <a:buClr>
                <a:schemeClr val="dk1"/>
              </a:buClr>
              <a:buSzPct val="61111"/>
              <a:buNone/>
            </a:pPr>
            <a:endParaRPr sz="2200" dirty="0">
              <a:latin typeface="+mj-lt"/>
            </a:endParaRPr>
          </a:p>
          <a:p>
            <a:pPr marL="0" indent="0" algn="l" rtl="0">
              <a:spcBef>
                <a:spcPts val="1600"/>
              </a:spcBef>
              <a:spcAft>
                <a:spcPts val="1600"/>
              </a:spcAft>
              <a:buNone/>
            </a:pPr>
            <a:endParaRPr dirty="0"/>
          </a:p>
        </p:txBody>
      </p:sp>
      <p:sp>
        <p:nvSpPr>
          <p:cNvPr id="2" name="Rectangle 1">
            <a:extLst>
              <a:ext uri="{FF2B5EF4-FFF2-40B4-BE49-F238E27FC236}">
                <a16:creationId xmlns:a16="http://schemas.microsoft.com/office/drawing/2014/main" xmlns="" id="{E4D3558E-6585-19AB-44E4-62C0344F5E87}"/>
              </a:ext>
            </a:extLst>
          </p:cNvPr>
          <p:cNvSpPr/>
          <p:nvPr/>
        </p:nvSpPr>
        <p:spPr>
          <a:xfrm>
            <a:off x="8763000" y="1042931"/>
            <a:ext cx="3294963" cy="528809"/>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en-US" sz="2100" b="1" dirty="0">
                <a:solidFill>
                  <a:schemeClr val="accent1"/>
                </a:solidFill>
              </a:rPr>
              <a:t>CORE CONCEPT</a:t>
            </a:r>
            <a:endParaRPr lang="x-none" sz="2100" b="1">
              <a:solidFill>
                <a:schemeClr val="accent1"/>
              </a:solidFill>
            </a:endParaRPr>
          </a:p>
        </p:txBody>
      </p:sp>
      <p:pic>
        <p:nvPicPr>
          <p:cNvPr id="3" name="Picture 2" descr="A circular logo with text and symbols&#10;&#10;Description automatically generated">
            <a:extLst>
              <a:ext uri="{FF2B5EF4-FFF2-40B4-BE49-F238E27FC236}">
                <a16:creationId xmlns:a16="http://schemas.microsoft.com/office/drawing/2014/main" xmlns="" id="{6B6950C6-CDBB-4C60-8BFB-12D33A1A4AD0}"/>
              </a:ext>
            </a:extLst>
          </p:cNvPr>
          <p:cNvPicPr>
            <a:picLocks noChangeAspect="1"/>
          </p:cNvPicPr>
          <p:nvPr/>
        </p:nvPicPr>
        <p:blipFill>
          <a:blip r:embed="rId3"/>
          <a:stretch>
            <a:fillRect/>
          </a:stretch>
        </p:blipFill>
        <p:spPr>
          <a:xfrm>
            <a:off x="11080132" y="0"/>
            <a:ext cx="1103768" cy="1042931"/>
          </a:xfrm>
          <a:prstGeom prst="rect">
            <a:avLst/>
          </a:prstGeom>
        </p:spPr>
      </p:pic>
    </p:spTree>
    <p:extLst>
      <p:ext uri="{BB962C8B-B14F-4D97-AF65-F5344CB8AC3E}">
        <p14:creationId xmlns:p14="http://schemas.microsoft.com/office/powerpoint/2010/main" val="41566008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8"/>
          <p:cNvSpPr txBox="1">
            <a:spLocks noGrp="1"/>
          </p:cNvSpPr>
          <p:nvPr>
            <p:ph type="body" idx="1"/>
          </p:nvPr>
        </p:nvSpPr>
        <p:spPr>
          <a:xfrm>
            <a:off x="415600" y="979777"/>
            <a:ext cx="11360800" cy="5360400"/>
          </a:xfrm>
          <a:prstGeom prst="rect">
            <a:avLst/>
          </a:prstGeom>
        </p:spPr>
        <p:txBody>
          <a:bodyPr spcFirstLastPara="1" wrap="square" lIns="121897" tIns="121897" rIns="121897" bIns="121897" anchor="t" anchorCtr="0">
            <a:normAutofit/>
          </a:bodyPr>
          <a:lstStyle/>
          <a:p>
            <a:pPr marL="0" indent="0" algn="l" rtl="0">
              <a:buNone/>
            </a:pPr>
            <a:r>
              <a:rPr lang="en" sz="2000" dirty="0"/>
              <a:t>Liver tests that are commonly measured include:</a:t>
            </a:r>
            <a:endParaRPr sz="2000" dirty="0"/>
          </a:p>
          <a:p>
            <a:pPr marL="457200" indent="-457200" algn="l" rtl="0">
              <a:spcBef>
                <a:spcPts val="1600"/>
              </a:spcBef>
              <a:buClr>
                <a:schemeClr val="accent1"/>
              </a:buClr>
              <a:buFont typeface="Wingdings" pitchFamily="2" charset="2"/>
              <a:buChar char="q"/>
            </a:pPr>
            <a:r>
              <a:rPr lang="en" sz="2000" dirty="0" smtClean="0"/>
              <a:t>Serum </a:t>
            </a:r>
            <a:r>
              <a:rPr lang="en" sz="2000" dirty="0"/>
              <a:t>aminotransferases: ALT and AST</a:t>
            </a:r>
            <a:endParaRPr sz="2000" dirty="0"/>
          </a:p>
          <a:p>
            <a:pPr marL="457200" indent="-457200" algn="l" rtl="0">
              <a:spcBef>
                <a:spcPts val="1600"/>
              </a:spcBef>
              <a:buClr>
                <a:schemeClr val="accent1"/>
              </a:buClr>
              <a:buFont typeface="Wingdings" pitchFamily="2" charset="2"/>
              <a:buChar char="q"/>
            </a:pPr>
            <a:r>
              <a:rPr lang="en" sz="2000" dirty="0" smtClean="0"/>
              <a:t>Alkaline </a:t>
            </a:r>
            <a:r>
              <a:rPr lang="en" sz="2000" dirty="0"/>
              <a:t>phosphatase</a:t>
            </a:r>
            <a:endParaRPr sz="2000" dirty="0"/>
          </a:p>
          <a:p>
            <a:pPr marL="457200" indent="-457200" algn="l" rtl="0">
              <a:spcBef>
                <a:spcPts val="1600"/>
              </a:spcBef>
              <a:buClr>
                <a:schemeClr val="accent1"/>
              </a:buClr>
              <a:buFont typeface="Wingdings" pitchFamily="2" charset="2"/>
              <a:buChar char="q"/>
            </a:pPr>
            <a:r>
              <a:rPr lang="en" sz="2000" dirty="0" smtClean="0"/>
              <a:t>Total </a:t>
            </a:r>
            <a:r>
              <a:rPr lang="en" sz="2000" dirty="0"/>
              <a:t>bilirubin</a:t>
            </a:r>
            <a:endParaRPr sz="2000" dirty="0"/>
          </a:p>
          <a:p>
            <a:pPr marL="457200" indent="-457200" algn="l" rtl="0">
              <a:spcBef>
                <a:spcPts val="1600"/>
              </a:spcBef>
              <a:buClr>
                <a:schemeClr val="accent1"/>
              </a:buClr>
              <a:buFont typeface="Wingdings" pitchFamily="2" charset="2"/>
              <a:buChar char="q"/>
            </a:pPr>
            <a:r>
              <a:rPr lang="en" sz="2000" dirty="0" smtClean="0"/>
              <a:t>Prothrombin </a:t>
            </a:r>
            <a:r>
              <a:rPr lang="en" sz="2000" dirty="0"/>
              <a:t>time/international normalized ratio</a:t>
            </a:r>
            <a:endParaRPr sz="2000" dirty="0"/>
          </a:p>
          <a:p>
            <a:pPr marL="457200" indent="-457200" algn="l" rtl="0">
              <a:spcBef>
                <a:spcPts val="1600"/>
              </a:spcBef>
              <a:buClr>
                <a:schemeClr val="accent1"/>
              </a:buClr>
              <a:buFont typeface="Wingdings" pitchFamily="2" charset="2"/>
              <a:buChar char="q"/>
            </a:pPr>
            <a:r>
              <a:rPr lang="en" sz="2000" dirty="0" smtClean="0"/>
              <a:t>Serum </a:t>
            </a:r>
            <a:r>
              <a:rPr lang="en" sz="2000" dirty="0"/>
              <a:t>albumin</a:t>
            </a:r>
            <a:endParaRPr sz="2000" dirty="0"/>
          </a:p>
          <a:p>
            <a:pPr marL="0" indent="0" algn="l" rtl="0">
              <a:spcBef>
                <a:spcPts val="1600"/>
              </a:spcBef>
              <a:spcAft>
                <a:spcPts val="1600"/>
              </a:spcAft>
              <a:buClr>
                <a:schemeClr val="dk1"/>
              </a:buClr>
              <a:buSzPts val="1100"/>
              <a:buNone/>
            </a:pPr>
            <a:endParaRPr dirty="0"/>
          </a:p>
        </p:txBody>
      </p:sp>
      <p:sp>
        <p:nvSpPr>
          <p:cNvPr id="2" name="Rectangle 1">
            <a:extLst>
              <a:ext uri="{FF2B5EF4-FFF2-40B4-BE49-F238E27FC236}">
                <a16:creationId xmlns:a16="http://schemas.microsoft.com/office/drawing/2014/main" xmlns="" id="{CA39B56A-BED9-E191-2EDB-3FF71E3AEB81}"/>
              </a:ext>
            </a:extLst>
          </p:cNvPr>
          <p:cNvSpPr/>
          <p:nvPr/>
        </p:nvSpPr>
        <p:spPr>
          <a:xfrm>
            <a:off x="8610601" y="521465"/>
            <a:ext cx="2469532" cy="528809"/>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en-US" sz="2100" b="1">
                <a:solidFill>
                  <a:schemeClr val="tx1"/>
                </a:solidFill>
              </a:rPr>
              <a:t>CORE CONCEPT</a:t>
            </a:r>
            <a:endParaRPr lang="x-none" sz="2100" b="1">
              <a:solidFill>
                <a:schemeClr val="tx1"/>
              </a:solidFill>
            </a:endParaRPr>
          </a:p>
        </p:txBody>
      </p:sp>
      <p:pic>
        <p:nvPicPr>
          <p:cNvPr id="3" name="Picture 2" descr="A circular logo with text and symbols&#10;&#10;Description automatically generated">
            <a:extLst>
              <a:ext uri="{FF2B5EF4-FFF2-40B4-BE49-F238E27FC236}">
                <a16:creationId xmlns:a16="http://schemas.microsoft.com/office/drawing/2014/main" xmlns="" id="{51FD3A8A-2330-3F60-D94C-9540DCD3475C}"/>
              </a:ext>
            </a:extLst>
          </p:cNvPr>
          <p:cNvPicPr>
            <a:picLocks noChangeAspect="1"/>
          </p:cNvPicPr>
          <p:nvPr/>
        </p:nvPicPr>
        <p:blipFill>
          <a:blip r:embed="rId3"/>
          <a:stretch>
            <a:fillRect/>
          </a:stretch>
        </p:blipFill>
        <p:spPr>
          <a:xfrm>
            <a:off x="11080132" y="0"/>
            <a:ext cx="1103768" cy="1042931"/>
          </a:xfrm>
          <a:prstGeom prst="rect">
            <a:avLst/>
          </a:prstGeom>
        </p:spPr>
      </p:pic>
    </p:spTree>
    <p:extLst>
      <p:ext uri="{BB962C8B-B14F-4D97-AF65-F5344CB8AC3E}">
        <p14:creationId xmlns:p14="http://schemas.microsoft.com/office/powerpoint/2010/main" val="36271155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9"/>
          <p:cNvSpPr txBox="1">
            <a:spLocks noGrp="1"/>
          </p:cNvSpPr>
          <p:nvPr>
            <p:ph type="title"/>
          </p:nvPr>
        </p:nvSpPr>
        <p:spPr>
          <a:xfrm>
            <a:off x="-280668" y="139665"/>
            <a:ext cx="11360800" cy="763600"/>
          </a:xfrm>
          <a:prstGeom prst="rect">
            <a:avLst/>
          </a:prstGeom>
        </p:spPr>
        <p:txBody>
          <a:bodyPr spcFirstLastPara="1" wrap="square" lIns="121897" tIns="121897" rIns="121897" bIns="121897" anchor="t" anchorCtr="0">
            <a:normAutofit/>
          </a:bodyPr>
          <a:lstStyle/>
          <a:p>
            <a:pPr algn="l" rtl="0"/>
            <a:r>
              <a:rPr lang="en" sz="3200" i="0" u="sng" dirty="0">
                <a:solidFill>
                  <a:schemeClr val="accent1"/>
                </a:solidFill>
              </a:rPr>
              <a:t> </a:t>
            </a:r>
            <a:r>
              <a:rPr lang="en" sz="3200" i="0" u="sng" dirty="0" smtClean="0">
                <a:solidFill>
                  <a:schemeClr val="accent1"/>
                </a:solidFill>
              </a:rPr>
              <a:t>                       </a:t>
            </a:r>
            <a:r>
              <a:rPr lang="en" sz="3200" b="1" i="0" dirty="0" smtClean="0">
                <a:solidFill>
                  <a:schemeClr val="accent1"/>
                </a:solidFill>
              </a:rPr>
              <a:t>EVALUATION </a:t>
            </a:r>
            <a:r>
              <a:rPr lang="en" sz="3200" b="1" i="0" dirty="0">
                <a:solidFill>
                  <a:schemeClr val="accent1"/>
                </a:solidFill>
              </a:rPr>
              <a:t>OF </a:t>
            </a:r>
            <a:r>
              <a:rPr lang="en" sz="3200" b="1" i="0" dirty="0" smtClean="0">
                <a:solidFill>
                  <a:schemeClr val="accent1"/>
                </a:solidFill>
              </a:rPr>
              <a:t> </a:t>
            </a:r>
            <a:r>
              <a:rPr lang="en" sz="3200" b="1" i="0" dirty="0">
                <a:solidFill>
                  <a:schemeClr val="accent1"/>
                </a:solidFill>
              </a:rPr>
              <a:t>LIVER FAILURE</a:t>
            </a:r>
            <a:endParaRPr sz="3200" b="1" i="0" dirty="0">
              <a:solidFill>
                <a:schemeClr val="accent1"/>
              </a:solidFill>
            </a:endParaRPr>
          </a:p>
        </p:txBody>
      </p:sp>
      <p:sp>
        <p:nvSpPr>
          <p:cNvPr id="94" name="Google Shape;94;p19"/>
          <p:cNvSpPr txBox="1">
            <a:spLocks noGrp="1"/>
          </p:cNvSpPr>
          <p:nvPr>
            <p:ph type="body" idx="1"/>
          </p:nvPr>
        </p:nvSpPr>
        <p:spPr>
          <a:xfrm>
            <a:off x="415600" y="1709433"/>
            <a:ext cx="11360800" cy="4555200"/>
          </a:xfrm>
          <a:prstGeom prst="rect">
            <a:avLst/>
          </a:prstGeom>
        </p:spPr>
        <p:txBody>
          <a:bodyPr spcFirstLastPara="1" wrap="square" lIns="121897" tIns="121897" rIns="121897" bIns="121897" anchor="t" anchorCtr="0">
            <a:noAutofit/>
          </a:bodyPr>
          <a:lstStyle/>
          <a:p>
            <a:pPr marL="342900" indent="-342900" algn="l" rtl="0">
              <a:buClr>
                <a:schemeClr val="accent1"/>
              </a:buClr>
              <a:buFont typeface="Wingdings" pitchFamily="2" charset="2"/>
              <a:buChar char="q"/>
            </a:pPr>
            <a:r>
              <a:rPr lang="en" sz="2000" dirty="0">
                <a:latin typeface="+mj-lt"/>
              </a:rPr>
              <a:t>Pregnant patients with </a:t>
            </a:r>
            <a:r>
              <a:rPr lang="en" sz="2000" b="1" dirty="0">
                <a:latin typeface="+mj-lt"/>
              </a:rPr>
              <a:t>acute severe liver injury </a:t>
            </a:r>
            <a:r>
              <a:rPr lang="en" sz="2000" dirty="0">
                <a:latin typeface="+mj-lt"/>
              </a:rPr>
              <a:t>(ie, serum aminotransferases typically more than 10 times the upper limit of normal, hepatic encephalopathy, and coagulopathy) have acute liver failure. </a:t>
            </a:r>
            <a:endParaRPr lang="en" sz="2000" dirty="0" smtClean="0">
              <a:latin typeface="+mj-lt"/>
            </a:endParaRPr>
          </a:p>
          <a:p>
            <a:pPr marL="0" indent="0" algn="l" rtl="0">
              <a:buClr>
                <a:schemeClr val="accent1"/>
              </a:buClr>
              <a:buNone/>
            </a:pPr>
            <a:endParaRPr sz="2000" dirty="0">
              <a:latin typeface="+mj-lt"/>
            </a:endParaRPr>
          </a:p>
          <a:p>
            <a:pPr marL="342900" indent="-342900" algn="l" rtl="0">
              <a:spcBef>
                <a:spcPts val="1600"/>
              </a:spcBef>
              <a:spcAft>
                <a:spcPts val="1600"/>
              </a:spcAft>
              <a:buClr>
                <a:schemeClr val="accent1"/>
              </a:buClr>
              <a:buFont typeface="Wingdings" pitchFamily="2" charset="2"/>
              <a:buChar char="q"/>
            </a:pPr>
            <a:r>
              <a:rPr lang="en" sz="2000" dirty="0">
                <a:latin typeface="+mj-lt"/>
              </a:rPr>
              <a:t>Such patients require urgent consultation with maternal-fetal medicine and hepatology specialists and referral to a liver transplantation center</a:t>
            </a:r>
            <a:r>
              <a:rPr lang="en" sz="2000" dirty="0" smtClean="0">
                <a:latin typeface="+mj-lt"/>
              </a:rPr>
              <a:t>.</a:t>
            </a:r>
          </a:p>
          <a:p>
            <a:pPr marL="342900" indent="-342900" algn="l" rtl="0">
              <a:spcBef>
                <a:spcPts val="1600"/>
              </a:spcBef>
              <a:buClr>
                <a:schemeClr val="accent1"/>
              </a:buClr>
              <a:buFont typeface="Wingdings" pitchFamily="2" charset="2"/>
              <a:buChar char="q"/>
            </a:pPr>
            <a:r>
              <a:rPr lang="en-GB" sz="2000" dirty="0" smtClean="0">
                <a:latin typeface="+mj-lt"/>
              </a:rPr>
              <a:t>The </a:t>
            </a:r>
            <a:r>
              <a:rPr lang="en-GB" sz="2000" dirty="0">
                <a:latin typeface="+mj-lt"/>
              </a:rPr>
              <a:t>initial evaluation for a pregnant patient with elevated liver biochemistries but </a:t>
            </a:r>
            <a:r>
              <a:rPr lang="en-GB" sz="2000" b="1" dirty="0">
                <a:latin typeface="+mj-lt"/>
              </a:rPr>
              <a:t>without acute liver failure</a:t>
            </a:r>
            <a:r>
              <a:rPr lang="en-GB" sz="2000" dirty="0">
                <a:latin typeface="+mj-lt"/>
              </a:rPr>
              <a:t> is similar to the evaluation of a </a:t>
            </a:r>
            <a:r>
              <a:rPr lang="en-GB" sz="2000" dirty="0" err="1">
                <a:latin typeface="+mj-lt"/>
              </a:rPr>
              <a:t>nonpregnant</a:t>
            </a:r>
            <a:r>
              <a:rPr lang="en-GB" sz="2000" dirty="0">
                <a:latin typeface="+mj-lt"/>
              </a:rPr>
              <a:t> </a:t>
            </a:r>
            <a:r>
              <a:rPr lang="en-GB" sz="2000" dirty="0" smtClean="0">
                <a:latin typeface="+mj-lt"/>
              </a:rPr>
              <a:t>patient.. </a:t>
            </a:r>
          </a:p>
          <a:p>
            <a:pPr marL="0" indent="0" algn="l" rtl="0">
              <a:spcBef>
                <a:spcPts val="1600"/>
              </a:spcBef>
              <a:buClr>
                <a:schemeClr val="accent1"/>
              </a:buClr>
              <a:buNone/>
            </a:pPr>
            <a:endParaRPr lang="en-GB" sz="2000" dirty="0">
              <a:latin typeface="+mj-lt"/>
            </a:endParaRPr>
          </a:p>
          <a:p>
            <a:pPr marL="342900" indent="-342900" algn="l" rtl="0">
              <a:spcBef>
                <a:spcPts val="1600"/>
              </a:spcBef>
              <a:buClr>
                <a:schemeClr val="accent1"/>
              </a:buClr>
              <a:buSzPts val="1100"/>
              <a:buFont typeface="Wingdings" pitchFamily="2" charset="2"/>
              <a:buChar char="q"/>
            </a:pPr>
            <a:r>
              <a:rPr lang="en-GB" sz="2000" dirty="0">
                <a:latin typeface="+mj-lt"/>
              </a:rPr>
              <a:t>For pregnant </a:t>
            </a:r>
            <a:r>
              <a:rPr lang="en-GB" sz="2000" dirty="0" smtClean="0">
                <a:latin typeface="+mj-lt"/>
              </a:rPr>
              <a:t>patients </a:t>
            </a:r>
            <a:r>
              <a:rPr lang="en-GB" sz="2000" dirty="0">
                <a:latin typeface="+mj-lt"/>
              </a:rPr>
              <a:t>assessing clinical features and interpreting the liver biochemistries must also take into account the timing of symptom onset and gestational </a:t>
            </a:r>
            <a:r>
              <a:rPr lang="en-GB" sz="2000" dirty="0" smtClean="0">
                <a:latin typeface="+mj-lt"/>
              </a:rPr>
              <a:t>age.</a:t>
            </a:r>
          </a:p>
        </p:txBody>
      </p:sp>
      <p:sp>
        <p:nvSpPr>
          <p:cNvPr id="2" name="Rectangle 1">
            <a:extLst>
              <a:ext uri="{FF2B5EF4-FFF2-40B4-BE49-F238E27FC236}">
                <a16:creationId xmlns:a16="http://schemas.microsoft.com/office/drawing/2014/main" xmlns="" id="{C3AE380A-E8C6-7644-A2F8-1DF0C9CDA585}"/>
              </a:ext>
            </a:extLst>
          </p:cNvPr>
          <p:cNvSpPr/>
          <p:nvPr/>
        </p:nvSpPr>
        <p:spPr>
          <a:xfrm>
            <a:off x="9220200" y="1143000"/>
            <a:ext cx="2910291" cy="528809"/>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en-US" sz="2100" b="1">
                <a:solidFill>
                  <a:schemeClr val="tx1"/>
                </a:solidFill>
              </a:rPr>
              <a:t>CORE CONCEPT</a:t>
            </a:r>
            <a:endParaRPr lang="x-none" sz="2100" b="1">
              <a:solidFill>
                <a:schemeClr val="tx1"/>
              </a:solidFill>
            </a:endParaRPr>
          </a:p>
        </p:txBody>
      </p:sp>
      <p:pic>
        <p:nvPicPr>
          <p:cNvPr id="3" name="Picture 2" descr="A circular logo with text and symbols&#10;&#10;Description automatically generated">
            <a:extLst>
              <a:ext uri="{FF2B5EF4-FFF2-40B4-BE49-F238E27FC236}">
                <a16:creationId xmlns:a16="http://schemas.microsoft.com/office/drawing/2014/main" xmlns="" id="{E75F41D8-7CE6-C673-4F20-36C70F3AA8AE}"/>
              </a:ext>
            </a:extLst>
          </p:cNvPr>
          <p:cNvPicPr>
            <a:picLocks noChangeAspect="1"/>
          </p:cNvPicPr>
          <p:nvPr/>
        </p:nvPicPr>
        <p:blipFill>
          <a:blip r:embed="rId3"/>
          <a:stretch>
            <a:fillRect/>
          </a:stretch>
        </p:blipFill>
        <p:spPr>
          <a:xfrm>
            <a:off x="11080132" y="0"/>
            <a:ext cx="1103768" cy="1042931"/>
          </a:xfrm>
          <a:prstGeom prst="rect">
            <a:avLst/>
          </a:prstGeom>
        </p:spPr>
      </p:pic>
    </p:spTree>
    <p:extLst>
      <p:ext uri="{BB962C8B-B14F-4D97-AF65-F5344CB8AC3E}">
        <p14:creationId xmlns:p14="http://schemas.microsoft.com/office/powerpoint/2010/main" val="23888897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9"/>
          <p:cNvSpPr txBox="1">
            <a:spLocks noGrp="1"/>
          </p:cNvSpPr>
          <p:nvPr>
            <p:ph type="title"/>
          </p:nvPr>
        </p:nvSpPr>
        <p:spPr>
          <a:xfrm>
            <a:off x="-280668" y="139665"/>
            <a:ext cx="11360800" cy="763600"/>
          </a:xfrm>
          <a:prstGeom prst="rect">
            <a:avLst/>
          </a:prstGeom>
        </p:spPr>
        <p:txBody>
          <a:bodyPr spcFirstLastPara="1" wrap="square" lIns="121897" tIns="121897" rIns="121897" bIns="121897" anchor="t" anchorCtr="0">
            <a:normAutofit/>
          </a:bodyPr>
          <a:lstStyle/>
          <a:p>
            <a:pPr algn="l" rtl="0"/>
            <a:r>
              <a:rPr lang="en" sz="3200" i="0" u="sng" dirty="0">
                <a:solidFill>
                  <a:schemeClr val="accent1"/>
                </a:solidFill>
              </a:rPr>
              <a:t> </a:t>
            </a:r>
            <a:r>
              <a:rPr lang="en" sz="3200" i="0" u="sng" dirty="0" smtClean="0">
                <a:solidFill>
                  <a:schemeClr val="accent1"/>
                </a:solidFill>
              </a:rPr>
              <a:t>                       </a:t>
            </a:r>
            <a:r>
              <a:rPr lang="en" sz="3200" b="1" i="0" dirty="0" smtClean="0">
                <a:solidFill>
                  <a:schemeClr val="accent1"/>
                </a:solidFill>
              </a:rPr>
              <a:t>EVALUATION </a:t>
            </a:r>
            <a:r>
              <a:rPr lang="en" sz="3200" b="1" i="0" dirty="0">
                <a:solidFill>
                  <a:schemeClr val="accent1"/>
                </a:solidFill>
              </a:rPr>
              <a:t>OF </a:t>
            </a:r>
            <a:r>
              <a:rPr lang="en" sz="3200" b="1" i="0" dirty="0" smtClean="0">
                <a:solidFill>
                  <a:schemeClr val="accent1"/>
                </a:solidFill>
              </a:rPr>
              <a:t> </a:t>
            </a:r>
            <a:r>
              <a:rPr lang="en" sz="3200" b="1" i="0" dirty="0">
                <a:solidFill>
                  <a:schemeClr val="accent1"/>
                </a:solidFill>
              </a:rPr>
              <a:t>LIVER FAILURE</a:t>
            </a:r>
            <a:endParaRPr sz="3200" b="1" i="0" dirty="0">
              <a:solidFill>
                <a:schemeClr val="accent1"/>
              </a:solidFill>
            </a:endParaRPr>
          </a:p>
        </p:txBody>
      </p:sp>
      <p:sp>
        <p:nvSpPr>
          <p:cNvPr id="94" name="Google Shape;94;p19"/>
          <p:cNvSpPr txBox="1">
            <a:spLocks noGrp="1"/>
          </p:cNvSpPr>
          <p:nvPr>
            <p:ph type="body" idx="1"/>
          </p:nvPr>
        </p:nvSpPr>
        <p:spPr>
          <a:xfrm>
            <a:off x="415600" y="1709433"/>
            <a:ext cx="11360800" cy="4555200"/>
          </a:xfrm>
          <a:prstGeom prst="rect">
            <a:avLst/>
          </a:prstGeom>
        </p:spPr>
        <p:txBody>
          <a:bodyPr spcFirstLastPara="1" wrap="square" lIns="121897" tIns="121897" rIns="121897" bIns="121897" anchor="t" anchorCtr="0">
            <a:noAutofit/>
          </a:bodyPr>
          <a:lstStyle/>
          <a:p>
            <a:pPr marL="0" indent="0" algn="l" rtl="0">
              <a:buNone/>
            </a:pPr>
            <a:r>
              <a:rPr lang="en-GB" sz="2000" dirty="0">
                <a:latin typeface="+mj-lt"/>
              </a:rPr>
              <a:t>Patient history and presentation </a:t>
            </a:r>
          </a:p>
          <a:p>
            <a:pPr marL="0" indent="0" algn="l" rtl="0">
              <a:buNone/>
            </a:pPr>
            <a:endParaRPr lang="en-GB" sz="2000" dirty="0" smtClean="0">
              <a:latin typeface="+mj-lt"/>
            </a:endParaRPr>
          </a:p>
          <a:p>
            <a:pPr marL="0" indent="0" algn="l" rtl="0">
              <a:buNone/>
            </a:pPr>
            <a:r>
              <a:rPr lang="en-GB" sz="2000" dirty="0" smtClean="0">
                <a:latin typeface="+mj-lt"/>
              </a:rPr>
              <a:t>Timing </a:t>
            </a:r>
            <a:r>
              <a:rPr lang="en-GB" sz="2000" dirty="0">
                <a:latin typeface="+mj-lt"/>
              </a:rPr>
              <a:t>of symptom onset – The timing of symptom onset (gestational age) can help guide the evaluation :</a:t>
            </a:r>
          </a:p>
          <a:p>
            <a:pPr marL="0" indent="0" algn="l" rtl="0">
              <a:spcBef>
                <a:spcPts val="1600"/>
              </a:spcBef>
              <a:buNone/>
            </a:pPr>
            <a:r>
              <a:rPr lang="en-GB" sz="2000" dirty="0" smtClean="0">
                <a:latin typeface="+mj-lt"/>
              </a:rPr>
              <a:t>Gestational </a:t>
            </a:r>
            <a:r>
              <a:rPr lang="en-GB" sz="2000" dirty="0">
                <a:latin typeface="+mj-lt"/>
              </a:rPr>
              <a:t>age &lt;20 weeks – Severe nausea and emesis with onset in the first trimester suggests hyperemesis </a:t>
            </a:r>
            <a:r>
              <a:rPr lang="en-GB" sz="2000" dirty="0" err="1">
                <a:latin typeface="+mj-lt"/>
              </a:rPr>
              <a:t>gravidarum</a:t>
            </a:r>
            <a:r>
              <a:rPr lang="en-GB" sz="2000" dirty="0">
                <a:latin typeface="+mj-lt"/>
              </a:rPr>
              <a:t>. </a:t>
            </a:r>
          </a:p>
          <a:p>
            <a:pPr marL="0" indent="0" algn="l" rtl="0">
              <a:spcBef>
                <a:spcPts val="1600"/>
              </a:spcBef>
              <a:buNone/>
            </a:pPr>
            <a:r>
              <a:rPr lang="en-GB" sz="2000" dirty="0" smtClean="0">
                <a:latin typeface="+mj-lt"/>
              </a:rPr>
              <a:t>Gestational </a:t>
            </a:r>
            <a:r>
              <a:rPr lang="en-GB" sz="2000" dirty="0">
                <a:latin typeface="+mj-lt"/>
              </a:rPr>
              <a:t>age ≥20 weeks – New onset hypertension at ≥20 weeks gestation is concerning for </a:t>
            </a:r>
            <a:r>
              <a:rPr lang="en-GB" sz="2000" dirty="0" err="1">
                <a:latin typeface="+mj-lt"/>
              </a:rPr>
              <a:t>Hemolysis</a:t>
            </a:r>
            <a:r>
              <a:rPr lang="en-GB" sz="2000" dirty="0">
                <a:latin typeface="+mj-lt"/>
              </a:rPr>
              <a:t>, elevated liver enzymes, low platelets (HELLP) syndrome or preeclampsia with severe features. </a:t>
            </a:r>
          </a:p>
          <a:p>
            <a:pPr marL="0" indent="0" algn="l" rtl="0">
              <a:spcBef>
                <a:spcPts val="1600"/>
              </a:spcBef>
              <a:spcAft>
                <a:spcPts val="1600"/>
              </a:spcAft>
              <a:buNone/>
            </a:pPr>
            <a:r>
              <a:rPr lang="en-GB" sz="2000" dirty="0">
                <a:latin typeface="+mj-lt"/>
              </a:rPr>
              <a:t>Symptoms of nausea, vomiting, headache, and abdominal pain in the third trimester are concerning for acute fatty liver of pregnancy. </a:t>
            </a:r>
          </a:p>
          <a:p>
            <a:pPr marL="0" indent="0" algn="l" rtl="0">
              <a:spcBef>
                <a:spcPts val="1600"/>
              </a:spcBef>
              <a:buClr>
                <a:schemeClr val="accent1"/>
              </a:buClr>
              <a:buSzPts val="1100"/>
              <a:buNone/>
            </a:pPr>
            <a:endParaRPr lang="en-GB" sz="2000" dirty="0" smtClean="0">
              <a:latin typeface="+mj-lt"/>
            </a:endParaRPr>
          </a:p>
        </p:txBody>
      </p:sp>
      <p:sp>
        <p:nvSpPr>
          <p:cNvPr id="2" name="Rectangle 1">
            <a:extLst>
              <a:ext uri="{FF2B5EF4-FFF2-40B4-BE49-F238E27FC236}">
                <a16:creationId xmlns:a16="http://schemas.microsoft.com/office/drawing/2014/main" xmlns="" id="{C3AE380A-E8C6-7644-A2F8-1DF0C9CDA585}"/>
              </a:ext>
            </a:extLst>
          </p:cNvPr>
          <p:cNvSpPr/>
          <p:nvPr/>
        </p:nvSpPr>
        <p:spPr>
          <a:xfrm>
            <a:off x="8991600" y="1143000"/>
            <a:ext cx="3138891" cy="528809"/>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en-US" sz="2100" b="1" dirty="0" smtClean="0">
                <a:solidFill>
                  <a:schemeClr val="tx1"/>
                </a:solidFill>
              </a:rPr>
              <a:t>VERTICAL INTEGRATION</a:t>
            </a:r>
            <a:endParaRPr lang="x-none" sz="2100" b="1">
              <a:solidFill>
                <a:schemeClr val="tx1"/>
              </a:solidFill>
            </a:endParaRPr>
          </a:p>
        </p:txBody>
      </p:sp>
      <p:pic>
        <p:nvPicPr>
          <p:cNvPr id="3" name="Picture 2" descr="A circular logo with text and symbols&#10;&#10;Description automatically generated">
            <a:extLst>
              <a:ext uri="{FF2B5EF4-FFF2-40B4-BE49-F238E27FC236}">
                <a16:creationId xmlns:a16="http://schemas.microsoft.com/office/drawing/2014/main" xmlns="" id="{E75F41D8-7CE6-C673-4F20-36C70F3AA8AE}"/>
              </a:ext>
            </a:extLst>
          </p:cNvPr>
          <p:cNvPicPr>
            <a:picLocks noChangeAspect="1"/>
          </p:cNvPicPr>
          <p:nvPr/>
        </p:nvPicPr>
        <p:blipFill>
          <a:blip r:embed="rId3"/>
          <a:stretch>
            <a:fillRect/>
          </a:stretch>
        </p:blipFill>
        <p:spPr>
          <a:xfrm>
            <a:off x="11080132" y="0"/>
            <a:ext cx="1103768" cy="1042931"/>
          </a:xfrm>
          <a:prstGeom prst="rect">
            <a:avLst/>
          </a:prstGeom>
        </p:spPr>
      </p:pic>
    </p:spTree>
    <p:extLst>
      <p:ext uri="{BB962C8B-B14F-4D97-AF65-F5344CB8AC3E}">
        <p14:creationId xmlns:p14="http://schemas.microsoft.com/office/powerpoint/2010/main" val="32147345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8" name="Google Shape;118;p23"/>
          <p:cNvSpPr txBox="1">
            <a:spLocks noGrp="1"/>
          </p:cNvSpPr>
          <p:nvPr>
            <p:ph type="body" idx="1"/>
          </p:nvPr>
        </p:nvSpPr>
        <p:spPr>
          <a:prstGeom prst="rect">
            <a:avLst/>
          </a:prstGeom>
        </p:spPr>
        <p:txBody>
          <a:bodyPr spcFirstLastPara="1" wrap="square" lIns="121897" tIns="121897" rIns="121897" bIns="121897" anchor="t" anchorCtr="0">
            <a:normAutofit/>
          </a:bodyPr>
          <a:lstStyle/>
          <a:p>
            <a:pPr marL="342900" indent="-342900" algn="l" rtl="0">
              <a:buClr>
                <a:schemeClr val="accent1"/>
              </a:buClr>
              <a:buFont typeface="Wingdings" pitchFamily="2" charset="2"/>
              <a:buChar char="q"/>
            </a:pPr>
            <a:r>
              <a:rPr lang="en" sz="2000" dirty="0" smtClean="0">
                <a:latin typeface="+mj-lt"/>
              </a:rPr>
              <a:t>Risk </a:t>
            </a:r>
            <a:r>
              <a:rPr lang="en" sz="2000" dirty="0">
                <a:latin typeface="+mj-lt"/>
              </a:rPr>
              <a:t>factors for exposure to potential hepatotoxins (medications, dietary and herbal supplements, alcohol use, illicit substance use) </a:t>
            </a:r>
            <a:endParaRPr lang="en" sz="2000" dirty="0" smtClean="0">
              <a:latin typeface="+mj-lt"/>
            </a:endParaRPr>
          </a:p>
          <a:p>
            <a:pPr marL="0" indent="0" algn="l" rtl="0">
              <a:buClr>
                <a:schemeClr val="accent1"/>
              </a:buClr>
              <a:buNone/>
            </a:pPr>
            <a:endParaRPr sz="2000" dirty="0">
              <a:latin typeface="+mj-lt"/>
            </a:endParaRPr>
          </a:p>
          <a:p>
            <a:pPr marL="342900" indent="-342900" algn="l" rtl="0">
              <a:spcBef>
                <a:spcPts val="1600"/>
              </a:spcBef>
              <a:buClr>
                <a:schemeClr val="accent1"/>
              </a:buClr>
              <a:buSzPts val="1100"/>
              <a:buFont typeface="Wingdings" pitchFamily="2" charset="2"/>
              <a:buChar char="q"/>
            </a:pPr>
            <a:r>
              <a:rPr lang="en" sz="2000" dirty="0" smtClean="0">
                <a:latin typeface="+mj-lt"/>
              </a:rPr>
              <a:t>Risk </a:t>
            </a:r>
            <a:r>
              <a:rPr lang="en" sz="2000" dirty="0">
                <a:latin typeface="+mj-lt"/>
              </a:rPr>
              <a:t>factors for nonalcohol-associated fatty liver disease (metabolic syndrome, dyslipidemia) </a:t>
            </a:r>
            <a:endParaRPr sz="2000" dirty="0">
              <a:latin typeface="+mj-lt"/>
            </a:endParaRPr>
          </a:p>
          <a:p>
            <a:pPr marL="342900" indent="-342900" algn="l" rtl="0">
              <a:spcBef>
                <a:spcPts val="1600"/>
              </a:spcBef>
              <a:buClr>
                <a:schemeClr val="accent1"/>
              </a:buClr>
              <a:buFont typeface="Wingdings" pitchFamily="2" charset="2"/>
              <a:buChar char="q"/>
            </a:pPr>
            <a:r>
              <a:rPr lang="en" sz="2000" dirty="0" smtClean="0">
                <a:latin typeface="+mj-lt"/>
              </a:rPr>
              <a:t>Symptoms </a:t>
            </a:r>
            <a:r>
              <a:rPr lang="en" sz="2000" dirty="0">
                <a:latin typeface="+mj-lt"/>
              </a:rPr>
              <a:t>and signs of hepatobiliary disease (pruritus, jaundice</a:t>
            </a:r>
            <a:r>
              <a:rPr lang="en" sz="2000" dirty="0" smtClean="0">
                <a:latin typeface="+mj-lt"/>
              </a:rPr>
              <a:t>)</a:t>
            </a:r>
          </a:p>
          <a:p>
            <a:pPr marL="342900" indent="-342900" algn="l" rtl="0">
              <a:spcBef>
                <a:spcPts val="1600"/>
              </a:spcBef>
              <a:buClr>
                <a:schemeClr val="accent1"/>
              </a:buClr>
              <a:buFont typeface="Wingdings" pitchFamily="2" charset="2"/>
              <a:buChar char="q"/>
            </a:pPr>
            <a:endParaRPr sz="2000" dirty="0">
              <a:latin typeface="+mj-lt"/>
            </a:endParaRPr>
          </a:p>
          <a:p>
            <a:pPr marL="342900" indent="-342900" algn="l" rtl="0">
              <a:spcBef>
                <a:spcPts val="1600"/>
              </a:spcBef>
              <a:buClr>
                <a:schemeClr val="accent1"/>
              </a:buClr>
              <a:buSzPts val="1100"/>
              <a:buFont typeface="Wingdings" pitchFamily="2" charset="2"/>
              <a:buChar char="q"/>
            </a:pPr>
            <a:r>
              <a:rPr lang="en" sz="2000" dirty="0" smtClean="0">
                <a:latin typeface="+mj-lt"/>
              </a:rPr>
              <a:t>History </a:t>
            </a:r>
            <a:r>
              <a:rPr lang="en" sz="2000" dirty="0">
                <a:latin typeface="+mj-lt"/>
              </a:rPr>
              <a:t>of liver disease with prior pregnancy: Some pregnancy-related diseases (eg, intrahepatic cholestasis of pregnancy) commonly recur in subsequent </a:t>
            </a:r>
            <a:r>
              <a:rPr lang="en" sz="2000" dirty="0" smtClean="0">
                <a:latin typeface="+mj-lt"/>
              </a:rPr>
              <a:t>pregnancies.</a:t>
            </a:r>
            <a:endParaRPr sz="2000" dirty="0">
              <a:latin typeface="+mj-lt"/>
            </a:endParaRPr>
          </a:p>
          <a:p>
            <a:pPr marL="0" indent="0" algn="l" rtl="0">
              <a:spcBef>
                <a:spcPts val="1600"/>
              </a:spcBef>
              <a:spcAft>
                <a:spcPts val="1600"/>
              </a:spcAft>
              <a:buNone/>
            </a:pPr>
            <a:endParaRPr dirty="0"/>
          </a:p>
        </p:txBody>
      </p:sp>
      <p:sp>
        <p:nvSpPr>
          <p:cNvPr id="2" name="Rectangle 1">
            <a:extLst>
              <a:ext uri="{FF2B5EF4-FFF2-40B4-BE49-F238E27FC236}">
                <a16:creationId xmlns:a16="http://schemas.microsoft.com/office/drawing/2014/main" xmlns="" id="{A3C686D9-DB5A-67D7-707C-76B362D75ED0}"/>
              </a:ext>
            </a:extLst>
          </p:cNvPr>
          <p:cNvSpPr/>
          <p:nvPr/>
        </p:nvSpPr>
        <p:spPr>
          <a:xfrm>
            <a:off x="8629084" y="1042931"/>
            <a:ext cx="3554816" cy="528809"/>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en-US" sz="2100" b="1" dirty="0">
                <a:solidFill>
                  <a:schemeClr val="tx1"/>
                </a:solidFill>
              </a:rPr>
              <a:t>VERTICAL INTEGRATION</a:t>
            </a:r>
            <a:endParaRPr lang="x-none" sz="2100" b="1">
              <a:solidFill>
                <a:schemeClr val="tx1"/>
              </a:solidFill>
            </a:endParaRPr>
          </a:p>
        </p:txBody>
      </p:sp>
      <p:pic>
        <p:nvPicPr>
          <p:cNvPr id="3" name="Picture 2" descr="A circular logo with text and symbols&#10;&#10;Description automatically generated">
            <a:extLst>
              <a:ext uri="{FF2B5EF4-FFF2-40B4-BE49-F238E27FC236}">
                <a16:creationId xmlns:a16="http://schemas.microsoft.com/office/drawing/2014/main" xmlns="" id="{1826BB07-EFE8-DDC2-C01C-3D1F8AC720BA}"/>
              </a:ext>
            </a:extLst>
          </p:cNvPr>
          <p:cNvPicPr>
            <a:picLocks noChangeAspect="1"/>
          </p:cNvPicPr>
          <p:nvPr/>
        </p:nvPicPr>
        <p:blipFill>
          <a:blip r:embed="rId3"/>
          <a:stretch>
            <a:fillRect/>
          </a:stretch>
        </p:blipFill>
        <p:spPr>
          <a:xfrm>
            <a:off x="11080132" y="0"/>
            <a:ext cx="1103768" cy="1042931"/>
          </a:xfrm>
          <a:prstGeom prst="rect">
            <a:avLst/>
          </a:prstGeom>
        </p:spPr>
      </p:pic>
    </p:spTree>
    <p:extLst>
      <p:ext uri="{BB962C8B-B14F-4D97-AF65-F5344CB8AC3E}">
        <p14:creationId xmlns:p14="http://schemas.microsoft.com/office/powerpoint/2010/main" val="1204975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2" name="Title 1">
            <a:extLst>
              <a:ext uri="{FF2B5EF4-FFF2-40B4-BE49-F238E27FC236}">
                <a16:creationId xmlns:a16="http://schemas.microsoft.com/office/drawing/2014/main" xmlns="" id="{7FBB2C07-D4CD-CF2C-52D3-5604514E27E2}"/>
              </a:ext>
            </a:extLst>
          </p:cNvPr>
          <p:cNvSpPr>
            <a:spLocks noGrp="1"/>
          </p:cNvSpPr>
          <p:nvPr>
            <p:ph type="title"/>
          </p:nvPr>
        </p:nvSpPr>
        <p:spPr>
          <a:xfrm>
            <a:off x="8229600" y="548355"/>
            <a:ext cx="2723104" cy="445825"/>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normAutofit fontScale="90000"/>
          </a:bodyPr>
          <a:lstStyle/>
          <a:p>
            <a:pPr algn="ctr"/>
            <a:r>
              <a:rPr lang="en-US" sz="2100" dirty="0">
                <a:solidFill>
                  <a:schemeClr val="tx1"/>
                </a:solidFill>
              </a:rPr>
              <a:t>VERTICAL INTEGRATION</a:t>
            </a:r>
            <a:endParaRPr lang="x-none" sz="2100">
              <a:solidFill>
                <a:schemeClr val="tx1"/>
              </a:solidFill>
            </a:endParaRPr>
          </a:p>
        </p:txBody>
      </p:sp>
      <p:sp>
        <p:nvSpPr>
          <p:cNvPr id="124" name="Google Shape;124;p24"/>
          <p:cNvSpPr txBox="1">
            <a:spLocks noGrp="1"/>
          </p:cNvSpPr>
          <p:nvPr>
            <p:ph type="body" idx="1"/>
          </p:nvPr>
        </p:nvSpPr>
        <p:spPr>
          <a:prstGeom prst="rect">
            <a:avLst/>
          </a:prstGeom>
        </p:spPr>
        <p:txBody>
          <a:bodyPr spcFirstLastPara="1" wrap="square" lIns="121897" tIns="121897" rIns="121897" bIns="121897" anchor="t" anchorCtr="0">
            <a:normAutofit/>
          </a:bodyPr>
          <a:lstStyle/>
          <a:p>
            <a:pPr marL="0" indent="0" algn="l" rtl="0">
              <a:spcAft>
                <a:spcPts val="1600"/>
              </a:spcAft>
              <a:buNone/>
            </a:pPr>
            <a:endParaRPr/>
          </a:p>
        </p:txBody>
      </p:sp>
      <p:pic>
        <p:nvPicPr>
          <p:cNvPr id="125" name="Google Shape;125;p24"/>
          <p:cNvPicPr preferRelativeResize="0"/>
          <p:nvPr/>
        </p:nvPicPr>
        <p:blipFill>
          <a:blip r:embed="rId3">
            <a:alphaModFix/>
          </a:blip>
          <a:stretch>
            <a:fillRect/>
          </a:stretch>
        </p:blipFill>
        <p:spPr>
          <a:xfrm>
            <a:off x="0" y="1151017"/>
            <a:ext cx="12192000" cy="5326432"/>
          </a:xfrm>
          <a:prstGeom prst="rect">
            <a:avLst/>
          </a:prstGeom>
          <a:noFill/>
          <a:ln>
            <a:noFill/>
          </a:ln>
        </p:spPr>
      </p:pic>
      <p:pic>
        <p:nvPicPr>
          <p:cNvPr id="3" name="Picture 2" descr="A circular logo with text and symbols&#10;&#10;Description automatically generated">
            <a:extLst>
              <a:ext uri="{FF2B5EF4-FFF2-40B4-BE49-F238E27FC236}">
                <a16:creationId xmlns:a16="http://schemas.microsoft.com/office/drawing/2014/main" xmlns="" id="{A5F142E9-6F2F-9004-D11F-1A4A142E8636}"/>
              </a:ext>
            </a:extLst>
          </p:cNvPr>
          <p:cNvPicPr>
            <a:picLocks noChangeAspect="1"/>
          </p:cNvPicPr>
          <p:nvPr/>
        </p:nvPicPr>
        <p:blipFill>
          <a:blip r:embed="rId4"/>
          <a:stretch>
            <a:fillRect/>
          </a:stretch>
        </p:blipFill>
        <p:spPr>
          <a:xfrm>
            <a:off x="11080132" y="0"/>
            <a:ext cx="1103768" cy="1042931"/>
          </a:xfrm>
          <a:prstGeom prst="rect">
            <a:avLst/>
          </a:prstGeom>
        </p:spPr>
      </p:pic>
    </p:spTree>
    <p:extLst>
      <p:ext uri="{BB962C8B-B14F-4D97-AF65-F5344CB8AC3E}">
        <p14:creationId xmlns:p14="http://schemas.microsoft.com/office/powerpoint/2010/main" val="16307641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5"/>
          <p:cNvSpPr txBox="1">
            <a:spLocks noGrp="1"/>
          </p:cNvSpPr>
          <p:nvPr>
            <p:ph type="title"/>
          </p:nvPr>
        </p:nvSpPr>
        <p:spPr>
          <a:prstGeom prst="rect">
            <a:avLst/>
          </a:prstGeom>
        </p:spPr>
        <p:txBody>
          <a:bodyPr spcFirstLastPara="1" wrap="square" lIns="121897" tIns="121897" rIns="121897" bIns="121897" anchor="t" anchorCtr="0">
            <a:normAutofit fontScale="90000"/>
          </a:bodyPr>
          <a:lstStyle/>
          <a:p>
            <a:pPr algn="l" rtl="0"/>
            <a:endParaRPr/>
          </a:p>
        </p:txBody>
      </p:sp>
      <p:sp>
        <p:nvSpPr>
          <p:cNvPr id="131" name="Google Shape;131;p25"/>
          <p:cNvSpPr txBox="1">
            <a:spLocks noGrp="1"/>
          </p:cNvSpPr>
          <p:nvPr>
            <p:ph type="body" idx="1"/>
          </p:nvPr>
        </p:nvSpPr>
        <p:spPr>
          <a:prstGeom prst="rect">
            <a:avLst/>
          </a:prstGeom>
        </p:spPr>
        <p:txBody>
          <a:bodyPr spcFirstLastPara="1" wrap="square" lIns="121897" tIns="121897" rIns="121897" bIns="121897" anchor="t" anchorCtr="0">
            <a:normAutofit/>
          </a:bodyPr>
          <a:lstStyle/>
          <a:p>
            <a:pPr marL="0" indent="0" algn="l" rtl="0">
              <a:spcAft>
                <a:spcPts val="1600"/>
              </a:spcAft>
              <a:buNone/>
            </a:pPr>
            <a:endParaRPr/>
          </a:p>
        </p:txBody>
      </p:sp>
      <p:pic>
        <p:nvPicPr>
          <p:cNvPr id="132" name="Google Shape;132;p25"/>
          <p:cNvPicPr preferRelativeResize="0"/>
          <p:nvPr/>
        </p:nvPicPr>
        <p:blipFill>
          <a:blip r:embed="rId3">
            <a:alphaModFix/>
          </a:blip>
          <a:stretch>
            <a:fillRect/>
          </a:stretch>
        </p:blipFill>
        <p:spPr>
          <a:xfrm>
            <a:off x="-9331" y="0"/>
            <a:ext cx="12192000" cy="7005637"/>
          </a:xfrm>
          <a:prstGeom prst="rect">
            <a:avLst/>
          </a:prstGeom>
          <a:noFill/>
          <a:ln>
            <a:noFill/>
          </a:ln>
        </p:spPr>
      </p:pic>
    </p:spTree>
    <p:extLst>
      <p:ext uri="{BB962C8B-B14F-4D97-AF65-F5344CB8AC3E}">
        <p14:creationId xmlns:p14="http://schemas.microsoft.com/office/powerpoint/2010/main" val="6808591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6582536" y="3996944"/>
            <a:ext cx="5241925" cy="1342419"/>
          </a:xfrm>
          <a:prstGeom prst="rect">
            <a:avLst/>
          </a:prstGeom>
        </p:spPr>
        <p:txBody>
          <a:bodyPr vert="horz" wrap="square" lIns="0" tIns="12700" rIns="0" bIns="0" rtlCol="0">
            <a:spAutoFit/>
          </a:bodyPr>
          <a:lstStyle/>
          <a:p>
            <a:pPr marL="12700" marR="5080" indent="1991995" algn="r">
              <a:lnSpc>
                <a:spcPct val="120000"/>
              </a:lnSpc>
              <a:spcBef>
                <a:spcPts val="100"/>
              </a:spcBef>
            </a:pPr>
            <a:r>
              <a:rPr lang="en-GB" sz="2400" dirty="0" smtClean="0">
                <a:latin typeface="Constantia"/>
                <a:cs typeface="Constantia"/>
              </a:rPr>
              <a:t>Dr </a:t>
            </a:r>
            <a:r>
              <a:rPr lang="en-GB" sz="2400" dirty="0" err="1" smtClean="0">
                <a:latin typeface="Constantia"/>
                <a:cs typeface="Constantia"/>
              </a:rPr>
              <a:t>Arslan</a:t>
            </a:r>
            <a:r>
              <a:rPr lang="en-GB" sz="2400" dirty="0" smtClean="0">
                <a:latin typeface="Constantia"/>
                <a:cs typeface="Constantia"/>
              </a:rPr>
              <a:t> Ahmad</a:t>
            </a:r>
            <a:br>
              <a:rPr lang="en-GB" sz="2400" dirty="0" smtClean="0">
                <a:latin typeface="Constantia"/>
                <a:cs typeface="Constantia"/>
              </a:rPr>
            </a:br>
            <a:r>
              <a:rPr lang="en-GB" sz="2400" dirty="0" smtClean="0">
                <a:latin typeface="Constantia"/>
                <a:cs typeface="Constantia"/>
              </a:rPr>
              <a:t>Assistant Professor  Medicine</a:t>
            </a:r>
            <a:br>
              <a:rPr lang="en-GB" sz="2400" dirty="0" smtClean="0">
                <a:latin typeface="Constantia"/>
                <a:cs typeface="Constantia"/>
              </a:rPr>
            </a:br>
            <a:r>
              <a:rPr lang="en-GB" sz="2400" dirty="0" smtClean="0">
                <a:latin typeface="Constantia"/>
                <a:cs typeface="Constantia"/>
              </a:rPr>
              <a:t>RMU/HFH</a:t>
            </a:r>
            <a:endParaRPr sz="2400" dirty="0">
              <a:latin typeface="Constantia"/>
              <a:cs typeface="Constantia"/>
            </a:endParaRPr>
          </a:p>
        </p:txBody>
      </p:sp>
      <p:pic>
        <p:nvPicPr>
          <p:cNvPr id="4" name="object 4"/>
          <p:cNvPicPr/>
          <p:nvPr/>
        </p:nvPicPr>
        <p:blipFill>
          <a:blip r:embed="rId2" cstate="print"/>
          <a:stretch>
            <a:fillRect/>
          </a:stretch>
        </p:blipFill>
        <p:spPr>
          <a:xfrm>
            <a:off x="9759695" y="91439"/>
            <a:ext cx="1805940" cy="1749551"/>
          </a:xfrm>
          <a:prstGeom prst="rect">
            <a:avLst/>
          </a:prstGeom>
        </p:spPr>
      </p:pic>
      <p:sp>
        <p:nvSpPr>
          <p:cNvPr id="5" name="Rectangle 4"/>
          <p:cNvSpPr/>
          <p:nvPr/>
        </p:nvSpPr>
        <p:spPr>
          <a:xfrm>
            <a:off x="0" y="2209800"/>
            <a:ext cx="121920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smtClean="0"/>
              <a:t>LIVER DISORDERS AND THROMBOCYTOPENIA IN PREGNANCY</a:t>
            </a:r>
            <a:endParaRPr lang="en-GB" sz="36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240" y="-177546"/>
            <a:ext cx="11306760" cy="1477328"/>
          </a:xfrm>
        </p:spPr>
        <p:txBody>
          <a:bodyPr/>
          <a:lstStyle/>
          <a:p>
            <a:pPr algn="ctr"/>
            <a:r>
              <a:rPr lang="en-GB" sz="3200" i="0" dirty="0" smtClean="0"/>
              <a:t/>
            </a:r>
            <a:br>
              <a:rPr lang="en-GB" sz="3200" i="0" dirty="0" smtClean="0"/>
            </a:br>
            <a:r>
              <a:rPr lang="en-GB" sz="3200" b="0" i="0" dirty="0" smtClean="0"/>
              <a:t>HYPEREMESIS GRAVIDARUM                              </a:t>
            </a:r>
            <a:br>
              <a:rPr lang="en-GB" sz="3200" b="0" i="0" dirty="0" smtClean="0"/>
            </a:br>
            <a:r>
              <a:rPr lang="en-GB" sz="3200" b="0" i="0" dirty="0"/>
              <a:t> </a:t>
            </a:r>
            <a:r>
              <a:rPr lang="en-GB" sz="3200" b="0" i="0" dirty="0" smtClean="0"/>
              <a:t>                                                                                  </a:t>
            </a:r>
            <a:r>
              <a:rPr lang="en-GB" sz="3200" i="0" dirty="0" smtClean="0"/>
              <a:t> </a:t>
            </a:r>
            <a:r>
              <a:rPr lang="en-GB" sz="2000" b="0" i="0" dirty="0" smtClean="0"/>
              <a:t>CORE CONCEPT</a:t>
            </a:r>
            <a:endParaRPr lang="en-GB" sz="2000" b="0" i="0" dirty="0"/>
          </a:p>
        </p:txBody>
      </p:sp>
      <p:sp>
        <p:nvSpPr>
          <p:cNvPr id="3" name="Text Placeholder 2"/>
          <p:cNvSpPr>
            <a:spLocks noGrp="1"/>
          </p:cNvSpPr>
          <p:nvPr>
            <p:ph type="body" idx="1"/>
          </p:nvPr>
        </p:nvSpPr>
        <p:spPr>
          <a:xfrm>
            <a:off x="381000" y="1295400"/>
            <a:ext cx="11506200" cy="4924425"/>
          </a:xfrm>
        </p:spPr>
        <p:txBody>
          <a:bodyPr/>
          <a:lstStyle/>
          <a:p>
            <a:r>
              <a:rPr lang="en-GB" sz="2000" b="1" dirty="0">
                <a:latin typeface="+mj-lt"/>
              </a:rPr>
              <a:t>A</a:t>
            </a:r>
            <a:r>
              <a:rPr lang="en-GB" sz="2000" b="1" dirty="0" smtClean="0">
                <a:latin typeface="+mj-lt"/>
              </a:rPr>
              <a:t>dverse </a:t>
            </a:r>
            <a:r>
              <a:rPr lang="en-GB" sz="2000" b="1" dirty="0">
                <a:latin typeface="+mj-lt"/>
              </a:rPr>
              <a:t>pregnancy </a:t>
            </a:r>
            <a:r>
              <a:rPr lang="en-GB" sz="2000" b="1" dirty="0" smtClean="0">
                <a:latin typeface="+mj-lt"/>
              </a:rPr>
              <a:t>outcomes:</a:t>
            </a:r>
            <a:endParaRPr lang="en-GB" sz="2000" dirty="0" smtClean="0">
              <a:latin typeface="+mj-lt"/>
            </a:endParaRPr>
          </a:p>
          <a:p>
            <a:r>
              <a:rPr lang="en-GB" sz="2000" dirty="0" smtClean="0">
                <a:latin typeface="+mj-lt"/>
              </a:rPr>
              <a:t>Increased </a:t>
            </a:r>
            <a:r>
              <a:rPr lang="en-GB" sz="2000" dirty="0">
                <a:latin typeface="+mj-lt"/>
              </a:rPr>
              <a:t>risk for low birth weight </a:t>
            </a:r>
          </a:p>
          <a:p>
            <a:r>
              <a:rPr lang="en-GB" sz="2000" dirty="0">
                <a:latin typeface="+mj-lt"/>
              </a:rPr>
              <a:t>P</a:t>
            </a:r>
            <a:r>
              <a:rPr lang="en-GB" sz="2000" dirty="0" smtClean="0">
                <a:latin typeface="+mj-lt"/>
              </a:rPr>
              <a:t>reterm </a:t>
            </a:r>
            <a:r>
              <a:rPr lang="en-GB" sz="2000" dirty="0">
                <a:latin typeface="+mj-lt"/>
              </a:rPr>
              <a:t>birth secondary to maternal low weight gain and </a:t>
            </a:r>
            <a:r>
              <a:rPr lang="en-GB" sz="2000" dirty="0" err="1" smtClean="0">
                <a:latin typeface="+mj-lt"/>
              </a:rPr>
              <a:t>undernutrition</a:t>
            </a:r>
            <a:endParaRPr lang="en-GB" sz="2000" dirty="0">
              <a:latin typeface="+mj-lt"/>
            </a:endParaRPr>
          </a:p>
          <a:p>
            <a:r>
              <a:rPr lang="en-GB" sz="2000" dirty="0" smtClean="0">
                <a:latin typeface="+mj-lt"/>
              </a:rPr>
              <a:t>Preeclampsia </a:t>
            </a:r>
          </a:p>
          <a:p>
            <a:r>
              <a:rPr lang="en-GB" sz="2000" dirty="0">
                <a:latin typeface="+mj-lt"/>
              </a:rPr>
              <a:t>P</a:t>
            </a:r>
            <a:r>
              <a:rPr lang="en-GB" sz="2000" dirty="0" smtClean="0">
                <a:latin typeface="+mj-lt"/>
              </a:rPr>
              <a:t>lacental abruption</a:t>
            </a:r>
            <a:endParaRPr lang="en-GB" sz="2000" dirty="0">
              <a:latin typeface="+mj-lt"/>
            </a:endParaRPr>
          </a:p>
          <a:p>
            <a:endParaRPr lang="en-GB" sz="2000" dirty="0" smtClean="0">
              <a:latin typeface="+mj-lt"/>
            </a:endParaRPr>
          </a:p>
          <a:p>
            <a:r>
              <a:rPr lang="en-GB" sz="2000" b="1" dirty="0">
                <a:latin typeface="+mj-lt"/>
              </a:rPr>
              <a:t>Risk </a:t>
            </a:r>
            <a:r>
              <a:rPr lang="en-GB" sz="2000" b="1" dirty="0" smtClean="0">
                <a:latin typeface="+mj-lt"/>
              </a:rPr>
              <a:t>factors:</a:t>
            </a:r>
            <a:endParaRPr lang="en-GB" sz="2000" b="1" dirty="0">
              <a:latin typeface="+mj-lt"/>
            </a:endParaRPr>
          </a:p>
          <a:p>
            <a:r>
              <a:rPr lang="en-GB" sz="2000" dirty="0">
                <a:latin typeface="+mj-lt"/>
              </a:rPr>
              <a:t>P</a:t>
            </a:r>
            <a:r>
              <a:rPr lang="en-GB" sz="2000" dirty="0" smtClean="0">
                <a:latin typeface="+mj-lt"/>
              </a:rPr>
              <a:t>ast </a:t>
            </a:r>
            <a:r>
              <a:rPr lang="en-GB" sz="2000" dirty="0">
                <a:latin typeface="+mj-lt"/>
              </a:rPr>
              <a:t>history of the </a:t>
            </a:r>
            <a:r>
              <a:rPr lang="en-GB" sz="2000" dirty="0" smtClean="0">
                <a:latin typeface="+mj-lt"/>
              </a:rPr>
              <a:t>disease                                Hyperthyroidism                         Psychiatric illness</a:t>
            </a:r>
          </a:p>
          <a:p>
            <a:r>
              <a:rPr lang="en-GB" sz="2000" dirty="0">
                <a:latin typeface="+mj-lt"/>
              </a:rPr>
              <a:t>M</a:t>
            </a:r>
            <a:r>
              <a:rPr lang="en-GB" sz="2000" dirty="0" smtClean="0">
                <a:latin typeface="+mj-lt"/>
              </a:rPr>
              <a:t>olar pregnancy                                                 </a:t>
            </a:r>
            <a:r>
              <a:rPr lang="en-GB" sz="2000" dirty="0" err="1" smtClean="0">
                <a:latin typeface="+mj-lt"/>
              </a:rPr>
              <a:t>Preexisting</a:t>
            </a:r>
            <a:r>
              <a:rPr lang="en-GB" sz="2000" dirty="0" smtClean="0">
                <a:latin typeface="+mj-lt"/>
              </a:rPr>
              <a:t> diabetes                   Multiple gestations </a:t>
            </a:r>
            <a:r>
              <a:rPr lang="en-GB" sz="2000" dirty="0" err="1" smtClean="0">
                <a:latin typeface="+mj-lt"/>
              </a:rPr>
              <a:t>Multiparity</a:t>
            </a:r>
            <a:r>
              <a:rPr lang="en-GB" sz="2000" dirty="0" smtClean="0">
                <a:latin typeface="+mj-lt"/>
              </a:rPr>
              <a:t>                                                            Increased BMI</a:t>
            </a:r>
          </a:p>
          <a:p>
            <a:endParaRPr lang="en-GB" sz="2000" dirty="0" smtClean="0">
              <a:latin typeface="+mj-lt"/>
            </a:endParaRPr>
          </a:p>
          <a:p>
            <a:endParaRPr lang="en-GB" sz="2000" dirty="0" smtClean="0">
              <a:latin typeface="+mj-lt"/>
            </a:endParaRPr>
          </a:p>
          <a:p>
            <a:pPr marL="342900" indent="-342900">
              <a:buClr>
                <a:schemeClr val="accent1"/>
              </a:buClr>
              <a:buFont typeface="Wingdings" pitchFamily="2" charset="2"/>
              <a:buChar char="q"/>
            </a:pPr>
            <a:r>
              <a:rPr lang="en-GB" sz="2000" dirty="0">
                <a:latin typeface="+mj-lt"/>
              </a:rPr>
              <a:t>Treatment of hyperemesis </a:t>
            </a:r>
            <a:r>
              <a:rPr lang="en-GB" sz="2000" dirty="0" err="1">
                <a:latin typeface="+mj-lt"/>
              </a:rPr>
              <a:t>gravidarum</a:t>
            </a:r>
            <a:r>
              <a:rPr lang="en-GB" sz="2000" dirty="0">
                <a:latin typeface="+mj-lt"/>
              </a:rPr>
              <a:t> consists of </a:t>
            </a:r>
            <a:r>
              <a:rPr lang="en-GB" sz="2000" dirty="0" err="1">
                <a:latin typeface="+mj-lt"/>
              </a:rPr>
              <a:t>nonpharmacologic</a:t>
            </a:r>
            <a:r>
              <a:rPr lang="en-GB" sz="2000" dirty="0">
                <a:latin typeface="+mj-lt"/>
              </a:rPr>
              <a:t> and pharmacologic </a:t>
            </a:r>
            <a:r>
              <a:rPr lang="en-GB" sz="2000" dirty="0" smtClean="0">
                <a:latin typeface="+mj-lt"/>
              </a:rPr>
              <a:t>interventions</a:t>
            </a:r>
          </a:p>
          <a:p>
            <a:pPr marL="342900" indent="-342900">
              <a:buClr>
                <a:schemeClr val="accent1"/>
              </a:buClr>
              <a:buFont typeface="Wingdings" pitchFamily="2" charset="2"/>
              <a:buChar char="q"/>
            </a:pPr>
            <a:r>
              <a:rPr lang="en-GB" sz="2000" dirty="0">
                <a:latin typeface="+mj-lt"/>
              </a:rPr>
              <a:t>Clinicians should encourage patients to take prenatal vitamins for 1 month before </a:t>
            </a:r>
            <a:r>
              <a:rPr lang="en-GB" sz="2000" dirty="0" smtClean="0">
                <a:latin typeface="+mj-lt"/>
              </a:rPr>
              <a:t>fertilization</a:t>
            </a:r>
            <a:endParaRPr lang="en-GB" sz="2000" dirty="0">
              <a:latin typeface="+mj-lt"/>
            </a:endParaRPr>
          </a:p>
          <a:p>
            <a:pPr marL="342900" indent="-342900">
              <a:buClr>
                <a:schemeClr val="accent1"/>
              </a:buClr>
              <a:buFont typeface="Wingdings" pitchFamily="2" charset="2"/>
              <a:buChar char="q"/>
            </a:pPr>
            <a:r>
              <a:rPr lang="en-GB" sz="2000" dirty="0">
                <a:latin typeface="+mj-lt"/>
              </a:rPr>
              <a:t>Supportive therapy is recommended for abnormal maternal thyroid tests caused by gestational transient thyrotoxicosis or hyperemesis </a:t>
            </a:r>
            <a:r>
              <a:rPr lang="en-GB" sz="2000" dirty="0" err="1" smtClean="0">
                <a:latin typeface="+mj-lt"/>
              </a:rPr>
              <a:t>gravidarumIntravenous</a:t>
            </a:r>
            <a:r>
              <a:rPr lang="en-GB" sz="2000" dirty="0" smtClean="0">
                <a:latin typeface="+mj-lt"/>
              </a:rPr>
              <a:t> </a:t>
            </a:r>
            <a:endParaRPr lang="en-GB" sz="2000" dirty="0">
              <a:latin typeface="+mj-lt"/>
            </a:endParaRPr>
          </a:p>
        </p:txBody>
      </p:sp>
    </p:spTree>
    <p:extLst>
      <p:ext uri="{BB962C8B-B14F-4D97-AF65-F5344CB8AC3E}">
        <p14:creationId xmlns:p14="http://schemas.microsoft.com/office/powerpoint/2010/main" val="154549847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240" y="-177546"/>
            <a:ext cx="11382960" cy="984885"/>
          </a:xfrm>
        </p:spPr>
        <p:txBody>
          <a:bodyPr/>
          <a:lstStyle/>
          <a:p>
            <a:pPr algn="r"/>
            <a:r>
              <a:rPr lang="en-GB" sz="3200" i="0" dirty="0" smtClean="0"/>
              <a:t/>
            </a:r>
            <a:br>
              <a:rPr lang="en-GB" sz="3200" i="0" dirty="0" smtClean="0"/>
            </a:br>
            <a:r>
              <a:rPr lang="en-GB" sz="3200" i="0" dirty="0" smtClean="0"/>
              <a:t>MANAGEMENT OF HYPEREMESIS GRAVIDARUM              </a:t>
            </a:r>
            <a:r>
              <a:rPr lang="en-GB" sz="2000" b="0" i="0" dirty="0" smtClean="0"/>
              <a:t>CORE CONCEPT</a:t>
            </a:r>
            <a:endParaRPr lang="en-GB" sz="3200" b="0" i="0" dirty="0"/>
          </a:p>
        </p:txBody>
      </p:sp>
      <p:sp>
        <p:nvSpPr>
          <p:cNvPr id="3" name="Text Placeholder 2"/>
          <p:cNvSpPr>
            <a:spLocks noGrp="1"/>
          </p:cNvSpPr>
          <p:nvPr>
            <p:ph type="body" idx="1"/>
          </p:nvPr>
        </p:nvSpPr>
        <p:spPr>
          <a:xfrm>
            <a:off x="457200" y="990600"/>
            <a:ext cx="10834370" cy="5601533"/>
          </a:xfrm>
        </p:spPr>
        <p:txBody>
          <a:bodyPr/>
          <a:lstStyle/>
          <a:p>
            <a:pPr marL="342900" indent="-342900">
              <a:buClr>
                <a:schemeClr val="accent1"/>
              </a:buClr>
              <a:buFont typeface="Wingdings" pitchFamily="2" charset="2"/>
              <a:buChar char="q"/>
            </a:pPr>
            <a:r>
              <a:rPr lang="en-GB" sz="1800" dirty="0" smtClean="0">
                <a:latin typeface="+mj-lt"/>
              </a:rPr>
              <a:t>IV </a:t>
            </a:r>
            <a:r>
              <a:rPr lang="en-GB" sz="1800" dirty="0">
                <a:latin typeface="+mj-lt"/>
              </a:rPr>
              <a:t>hydration should be administered to patients who are unable to tolerate oral (PO) fluids </a:t>
            </a:r>
            <a:endParaRPr lang="en-GB" sz="1800" dirty="0" smtClean="0">
              <a:latin typeface="+mj-lt"/>
            </a:endParaRPr>
          </a:p>
          <a:p>
            <a:pPr>
              <a:buClr>
                <a:schemeClr val="accent1"/>
              </a:buClr>
            </a:pPr>
            <a:endParaRPr lang="en-GB" sz="1800" dirty="0">
              <a:latin typeface="+mj-lt"/>
            </a:endParaRPr>
          </a:p>
          <a:p>
            <a:pPr marL="342900" indent="-342900">
              <a:buClr>
                <a:schemeClr val="accent1"/>
              </a:buClr>
              <a:buFont typeface="Wingdings" pitchFamily="2" charset="2"/>
              <a:buChar char="q"/>
            </a:pPr>
            <a:r>
              <a:rPr lang="en-GB" sz="1800" dirty="0" smtClean="0">
                <a:latin typeface="+mj-lt"/>
              </a:rPr>
              <a:t>Strongly </a:t>
            </a:r>
            <a:r>
              <a:rPr lang="en-GB" sz="1800" dirty="0">
                <a:latin typeface="+mj-lt"/>
              </a:rPr>
              <a:t>consider correction of ketosis and vitamin </a:t>
            </a:r>
            <a:r>
              <a:rPr lang="en-GB" sz="1800" dirty="0" smtClean="0">
                <a:latin typeface="+mj-lt"/>
              </a:rPr>
              <a:t>deficiency</a:t>
            </a:r>
          </a:p>
          <a:p>
            <a:pPr>
              <a:buClr>
                <a:schemeClr val="accent1"/>
              </a:buClr>
            </a:pPr>
            <a:endParaRPr lang="en-GB" sz="1800" dirty="0" smtClean="0">
              <a:latin typeface="+mj-lt"/>
            </a:endParaRPr>
          </a:p>
          <a:p>
            <a:pPr marL="342900" indent="-342900">
              <a:buClr>
                <a:schemeClr val="accent1"/>
              </a:buClr>
              <a:buFont typeface="Wingdings" pitchFamily="2" charset="2"/>
              <a:buChar char="q"/>
            </a:pPr>
            <a:r>
              <a:rPr lang="en-GB" sz="1800" dirty="0" smtClean="0">
                <a:latin typeface="+mj-lt"/>
              </a:rPr>
              <a:t>Include </a:t>
            </a:r>
            <a:r>
              <a:rPr lang="en-GB" sz="1800" dirty="0">
                <a:latin typeface="+mj-lt"/>
              </a:rPr>
              <a:t>dextrose and vitamins in therapy in cases of prolonged </a:t>
            </a:r>
            <a:r>
              <a:rPr lang="en-GB" sz="1800" dirty="0" smtClean="0">
                <a:latin typeface="+mj-lt"/>
              </a:rPr>
              <a:t>vomiting</a:t>
            </a:r>
          </a:p>
          <a:p>
            <a:pPr>
              <a:buClr>
                <a:schemeClr val="accent1"/>
              </a:buClr>
            </a:pPr>
            <a:endParaRPr lang="en-GB" sz="1800" dirty="0" smtClean="0">
              <a:latin typeface="+mj-lt"/>
            </a:endParaRPr>
          </a:p>
          <a:p>
            <a:pPr marL="342900" indent="-342900">
              <a:buClr>
                <a:schemeClr val="accent1"/>
              </a:buClr>
              <a:buFont typeface="Wingdings" pitchFamily="2" charset="2"/>
              <a:buChar char="q"/>
            </a:pPr>
            <a:r>
              <a:rPr lang="en-GB" sz="1800" dirty="0">
                <a:latin typeface="+mj-lt"/>
              </a:rPr>
              <a:t>C</a:t>
            </a:r>
            <a:r>
              <a:rPr lang="en-GB" sz="1800" dirty="0" smtClean="0">
                <a:latin typeface="+mj-lt"/>
              </a:rPr>
              <a:t>onsider </a:t>
            </a:r>
            <a:r>
              <a:rPr lang="en-GB" sz="1800" dirty="0">
                <a:latin typeface="+mj-lt"/>
              </a:rPr>
              <a:t>administering thiamine before dextrose infusion to prevent Wernicke </a:t>
            </a:r>
            <a:r>
              <a:rPr lang="en-GB" sz="1800" dirty="0" smtClean="0">
                <a:latin typeface="+mj-lt"/>
              </a:rPr>
              <a:t>encephalopathy</a:t>
            </a:r>
          </a:p>
          <a:p>
            <a:pPr marL="342900" indent="-342900">
              <a:buClr>
                <a:schemeClr val="accent1"/>
              </a:buClr>
              <a:buFont typeface="Wingdings" pitchFamily="2" charset="2"/>
              <a:buChar char="q"/>
            </a:pPr>
            <a:endParaRPr lang="en-GB" sz="1800" dirty="0">
              <a:latin typeface="+mj-lt"/>
            </a:endParaRPr>
          </a:p>
          <a:p>
            <a:pPr marL="342900" indent="-342900">
              <a:buClr>
                <a:schemeClr val="accent1"/>
              </a:buClr>
              <a:buFont typeface="Wingdings" pitchFamily="2" charset="2"/>
              <a:buChar char="q"/>
            </a:pPr>
            <a:r>
              <a:rPr lang="en-GB" sz="1800" dirty="0" smtClean="0">
                <a:latin typeface="+mj-lt"/>
              </a:rPr>
              <a:t> For non responder to medical therapy begin </a:t>
            </a:r>
            <a:r>
              <a:rPr lang="en-GB" sz="1800" dirty="0">
                <a:latin typeface="+mj-lt"/>
              </a:rPr>
              <a:t>enteral tube </a:t>
            </a:r>
            <a:r>
              <a:rPr lang="en-GB" sz="1800" dirty="0" smtClean="0">
                <a:latin typeface="+mj-lt"/>
              </a:rPr>
              <a:t>feeding</a:t>
            </a:r>
          </a:p>
          <a:p>
            <a:pPr>
              <a:buClr>
                <a:schemeClr val="accent1"/>
              </a:buClr>
            </a:pPr>
            <a:endParaRPr lang="en-GB" sz="1800" dirty="0">
              <a:latin typeface="+mj-lt"/>
            </a:endParaRPr>
          </a:p>
          <a:p>
            <a:pPr marL="342900" indent="-342900">
              <a:buClr>
                <a:schemeClr val="accent1"/>
              </a:buClr>
              <a:buFont typeface="Wingdings" pitchFamily="2" charset="2"/>
              <a:buChar char="q"/>
            </a:pPr>
            <a:r>
              <a:rPr lang="en-GB" sz="1800" dirty="0">
                <a:latin typeface="+mj-lt"/>
              </a:rPr>
              <a:t>Use peripherally inserted central catheters only as a last resort in patients with hyperemesis </a:t>
            </a:r>
            <a:r>
              <a:rPr lang="en-GB" sz="1800" dirty="0" err="1" smtClean="0">
                <a:latin typeface="+mj-lt"/>
              </a:rPr>
              <a:t>gravidarum</a:t>
            </a:r>
            <a:endParaRPr lang="en-GB" sz="1800" dirty="0" smtClean="0">
              <a:latin typeface="+mj-lt"/>
            </a:endParaRPr>
          </a:p>
          <a:p>
            <a:pPr>
              <a:buClr>
                <a:schemeClr val="accent1"/>
              </a:buClr>
            </a:pPr>
            <a:endParaRPr lang="en-GB" sz="1800" dirty="0">
              <a:latin typeface="+mj-lt"/>
            </a:endParaRPr>
          </a:p>
          <a:p>
            <a:pPr marL="342900" indent="-342900">
              <a:buClr>
                <a:schemeClr val="accent1"/>
              </a:buClr>
              <a:buFont typeface="Wingdings" pitchFamily="2" charset="2"/>
              <a:buChar char="q"/>
            </a:pPr>
            <a:r>
              <a:rPr lang="en-GB" sz="1800" dirty="0">
                <a:latin typeface="+mj-lt"/>
              </a:rPr>
              <a:t>Early treatment of nausea and vomiting of pregnancy can help control symptoms and prevent more serious complications </a:t>
            </a:r>
            <a:endParaRPr lang="en-GB" sz="1800" dirty="0" smtClean="0">
              <a:latin typeface="+mj-lt"/>
            </a:endParaRPr>
          </a:p>
          <a:p>
            <a:pPr>
              <a:buClr>
                <a:schemeClr val="accent1"/>
              </a:buClr>
            </a:pPr>
            <a:endParaRPr lang="en-GB" sz="1800" dirty="0" smtClean="0">
              <a:latin typeface="+mj-lt"/>
            </a:endParaRPr>
          </a:p>
          <a:p>
            <a:pPr marL="342900" indent="-342900">
              <a:buClr>
                <a:schemeClr val="accent1"/>
              </a:buClr>
              <a:buFont typeface="Wingdings" pitchFamily="2" charset="2"/>
              <a:buChar char="q"/>
            </a:pPr>
            <a:r>
              <a:rPr lang="en-GB" sz="1800" dirty="0" smtClean="0">
                <a:latin typeface="+mj-lt"/>
              </a:rPr>
              <a:t>Ginger </a:t>
            </a:r>
            <a:r>
              <a:rPr lang="en-GB" sz="1800" dirty="0">
                <a:latin typeface="+mj-lt"/>
              </a:rPr>
              <a:t>may be used </a:t>
            </a:r>
            <a:r>
              <a:rPr lang="en-GB" sz="1800" dirty="0" smtClean="0">
                <a:latin typeface="+mj-lt"/>
              </a:rPr>
              <a:t>for its beneficial </a:t>
            </a:r>
            <a:r>
              <a:rPr lang="en-GB" sz="1800" dirty="0">
                <a:latin typeface="+mj-lt"/>
              </a:rPr>
              <a:t>effects in the treatment of nausea and vomiting of </a:t>
            </a:r>
            <a:r>
              <a:rPr lang="en-GB" sz="1800" dirty="0" smtClean="0">
                <a:latin typeface="+mj-lt"/>
              </a:rPr>
              <a:t>pregnancy</a:t>
            </a:r>
          </a:p>
          <a:p>
            <a:pPr>
              <a:buClr>
                <a:schemeClr val="accent1"/>
              </a:buClr>
            </a:pPr>
            <a:endParaRPr lang="en-GB" sz="1800" dirty="0">
              <a:latin typeface="+mj-lt"/>
            </a:endParaRPr>
          </a:p>
          <a:p>
            <a:pPr marL="342900" indent="-342900">
              <a:buClr>
                <a:schemeClr val="accent1"/>
              </a:buClr>
              <a:buFont typeface="Wingdings" pitchFamily="2" charset="2"/>
              <a:buChar char="q"/>
            </a:pPr>
            <a:r>
              <a:rPr lang="en-GB" sz="1800" dirty="0" smtClean="0">
                <a:latin typeface="+mj-lt"/>
              </a:rPr>
              <a:t>Methylprednisolone </a:t>
            </a:r>
            <a:r>
              <a:rPr lang="en-GB" sz="1800" dirty="0">
                <a:latin typeface="+mj-lt"/>
              </a:rPr>
              <a:t>may be effective in some refractory </a:t>
            </a:r>
          </a:p>
          <a:p>
            <a:endParaRPr lang="en-GB" sz="2000" dirty="0">
              <a:latin typeface="+mj-lt"/>
            </a:endParaRPr>
          </a:p>
          <a:p>
            <a:endParaRPr lang="en-GB" sz="2000" dirty="0">
              <a:latin typeface="+mj-lt"/>
            </a:endParaRPr>
          </a:p>
        </p:txBody>
      </p:sp>
    </p:spTree>
    <p:extLst>
      <p:ext uri="{BB962C8B-B14F-4D97-AF65-F5344CB8AC3E}">
        <p14:creationId xmlns:p14="http://schemas.microsoft.com/office/powerpoint/2010/main" val="219365869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9525"/>
            <a:ext cx="11125200" cy="1969770"/>
          </a:xfrm>
        </p:spPr>
        <p:txBody>
          <a:bodyPr/>
          <a:lstStyle/>
          <a:p>
            <a:pPr algn="ctr">
              <a:buClr>
                <a:schemeClr val="accent1"/>
              </a:buClr>
            </a:pPr>
            <a:r>
              <a:rPr lang="en-GB" sz="3200" i="0" dirty="0" smtClean="0"/>
              <a:t>ACUTE FATTY LIVER OF PREGNANCY</a:t>
            </a:r>
            <a:br>
              <a:rPr lang="en-GB" sz="3200" i="0" dirty="0" smtClean="0"/>
            </a:br>
            <a:r>
              <a:rPr lang="en-GB" sz="3200" i="0" dirty="0"/>
              <a:t> </a:t>
            </a:r>
            <a:r>
              <a:rPr lang="en-GB" sz="3200" i="0" dirty="0" smtClean="0"/>
              <a:t>                                                                                                 </a:t>
            </a:r>
            <a:r>
              <a:rPr lang="en-GB" sz="2000" b="0" i="0" dirty="0" smtClean="0"/>
              <a:t>CORE CONCEPT</a:t>
            </a:r>
            <a:r>
              <a:rPr lang="en-GB" sz="3200" b="0" i="0" dirty="0"/>
              <a:t/>
            </a:r>
            <a:br>
              <a:rPr lang="en-GB" sz="3200" b="0" i="0" dirty="0"/>
            </a:br>
            <a:r>
              <a:rPr lang="en-GB" sz="3200" b="0" i="0" spc="-80" dirty="0"/>
              <a:t/>
            </a:r>
            <a:br>
              <a:rPr lang="en-GB" sz="3200" b="0" i="0" spc="-80" dirty="0"/>
            </a:br>
            <a:r>
              <a:rPr lang="en-GB" sz="3200" b="0" i="0" spc="-80" dirty="0"/>
              <a:t>                                                                                                                                                        </a:t>
            </a:r>
            <a:r>
              <a:rPr lang="en-GB" sz="3200" b="0" i="0" spc="-80" dirty="0" smtClean="0"/>
              <a:t>    </a:t>
            </a:r>
            <a:endParaRPr lang="en-GB" sz="2000" dirty="0"/>
          </a:p>
        </p:txBody>
      </p:sp>
      <p:sp>
        <p:nvSpPr>
          <p:cNvPr id="3" name="Text Placeholder 2"/>
          <p:cNvSpPr>
            <a:spLocks noGrp="1"/>
          </p:cNvSpPr>
          <p:nvPr>
            <p:ph type="body" idx="1"/>
          </p:nvPr>
        </p:nvSpPr>
        <p:spPr>
          <a:xfrm>
            <a:off x="228600" y="1447800"/>
            <a:ext cx="11436986" cy="5232202"/>
          </a:xfrm>
        </p:spPr>
        <p:txBody>
          <a:bodyPr/>
          <a:lstStyle/>
          <a:p>
            <a:pPr marL="342900" indent="-342900">
              <a:buClr>
                <a:schemeClr val="accent1"/>
              </a:buClr>
              <a:buFont typeface="Wingdings" pitchFamily="2" charset="2"/>
              <a:buChar char="q"/>
            </a:pPr>
            <a:r>
              <a:rPr lang="en-GB" sz="2000" dirty="0">
                <a:latin typeface="+mj-lt"/>
              </a:rPr>
              <a:t>This life-threatening condition often develops in the second half of pregnancy </a:t>
            </a:r>
            <a:endParaRPr lang="en-GB" sz="2000" dirty="0" smtClean="0">
              <a:latin typeface="+mj-lt"/>
            </a:endParaRPr>
          </a:p>
          <a:p>
            <a:pPr>
              <a:buClr>
                <a:schemeClr val="accent1"/>
              </a:buClr>
            </a:pPr>
            <a:endParaRPr lang="en-GB" sz="2000" dirty="0">
              <a:latin typeface="+mj-lt"/>
            </a:endParaRPr>
          </a:p>
          <a:p>
            <a:pPr marL="342900" indent="-342900">
              <a:buClr>
                <a:schemeClr val="accent1"/>
              </a:buClr>
              <a:buFont typeface="Wingdings" pitchFamily="2" charset="2"/>
              <a:buChar char="q"/>
            </a:pPr>
            <a:r>
              <a:rPr lang="en-GB" sz="2000" dirty="0" smtClean="0">
                <a:latin typeface="+mj-lt"/>
              </a:rPr>
              <a:t>Symptoms </a:t>
            </a:r>
            <a:r>
              <a:rPr lang="en-GB" sz="2000" dirty="0">
                <a:latin typeface="+mj-lt"/>
              </a:rPr>
              <a:t>usually develop over several days to weeks and include nausea, vomiting, anorexia, lethargy, abdominal pain, ascites, and progressive </a:t>
            </a:r>
            <a:r>
              <a:rPr lang="en-GB" sz="2000" dirty="0" smtClean="0">
                <a:latin typeface="+mj-lt"/>
              </a:rPr>
              <a:t>jaundice</a:t>
            </a:r>
          </a:p>
          <a:p>
            <a:pPr>
              <a:buClr>
                <a:schemeClr val="accent1"/>
              </a:buClr>
            </a:pPr>
            <a:endParaRPr lang="en-GB" sz="2000" dirty="0" smtClean="0">
              <a:latin typeface="+mj-lt"/>
            </a:endParaRPr>
          </a:p>
          <a:p>
            <a:pPr marL="342900" indent="-342900">
              <a:buClr>
                <a:schemeClr val="accent1"/>
              </a:buClr>
              <a:buFont typeface="Wingdings" pitchFamily="2" charset="2"/>
              <a:buChar char="q"/>
            </a:pPr>
            <a:r>
              <a:rPr lang="en-GB" sz="2000" dirty="0" smtClean="0">
                <a:latin typeface="+mj-lt"/>
              </a:rPr>
              <a:t>Transient </a:t>
            </a:r>
            <a:r>
              <a:rPr lang="en-GB" sz="2000" dirty="0">
                <a:latin typeface="+mj-lt"/>
              </a:rPr>
              <a:t>polyuria and polydipsia may also occur due to the development of transient diabetes </a:t>
            </a:r>
            <a:r>
              <a:rPr lang="en-GB" sz="2000" dirty="0" err="1" smtClean="0">
                <a:latin typeface="+mj-lt"/>
              </a:rPr>
              <a:t>insipidus</a:t>
            </a:r>
            <a:endParaRPr lang="en-GB" sz="2000" dirty="0">
              <a:latin typeface="+mj-lt"/>
            </a:endParaRPr>
          </a:p>
          <a:p>
            <a:pPr>
              <a:buClr>
                <a:schemeClr val="accent1"/>
              </a:buClr>
            </a:pPr>
            <a:endParaRPr lang="en-GB" sz="2000" dirty="0" smtClean="0">
              <a:latin typeface="+mj-lt"/>
            </a:endParaRPr>
          </a:p>
          <a:p>
            <a:pPr marL="342900" indent="-342900">
              <a:buClr>
                <a:schemeClr val="accent1"/>
              </a:buClr>
              <a:buFont typeface="Wingdings" pitchFamily="2" charset="2"/>
              <a:buChar char="q"/>
            </a:pPr>
            <a:r>
              <a:rPr lang="en-GB" sz="2000" dirty="0" smtClean="0">
                <a:latin typeface="+mj-lt"/>
              </a:rPr>
              <a:t>Acute </a:t>
            </a:r>
            <a:r>
              <a:rPr lang="en-GB" sz="2000" dirty="0">
                <a:latin typeface="+mj-lt"/>
              </a:rPr>
              <a:t>renal </a:t>
            </a:r>
            <a:r>
              <a:rPr lang="en-GB" sz="2000" dirty="0" smtClean="0">
                <a:latin typeface="+mj-lt"/>
              </a:rPr>
              <a:t>failure occurs </a:t>
            </a:r>
            <a:r>
              <a:rPr lang="en-GB" sz="2000" dirty="0">
                <a:latin typeface="+mj-lt"/>
              </a:rPr>
              <a:t>in 50% of </a:t>
            </a:r>
            <a:r>
              <a:rPr lang="en-GB" sz="2000" dirty="0" smtClean="0">
                <a:latin typeface="+mj-lt"/>
              </a:rPr>
              <a:t>patients</a:t>
            </a:r>
          </a:p>
          <a:p>
            <a:pPr>
              <a:buClr>
                <a:schemeClr val="accent1"/>
              </a:buClr>
            </a:pPr>
            <a:endParaRPr lang="en-GB" sz="2000" dirty="0" smtClean="0">
              <a:latin typeface="+mj-lt"/>
            </a:endParaRPr>
          </a:p>
          <a:p>
            <a:pPr marL="342900" indent="-342900">
              <a:buClr>
                <a:schemeClr val="accent1"/>
              </a:buClr>
              <a:buFont typeface="Wingdings" pitchFamily="2" charset="2"/>
              <a:buChar char="q"/>
            </a:pPr>
            <a:r>
              <a:rPr lang="en-GB" sz="2000" dirty="0" smtClean="0">
                <a:latin typeface="+mj-lt"/>
              </a:rPr>
              <a:t>50</a:t>
            </a:r>
            <a:r>
              <a:rPr lang="en-GB" sz="2000" dirty="0">
                <a:latin typeface="+mj-lt"/>
              </a:rPr>
              <a:t>% of patients also have hypertension, proteinuria, and </a:t>
            </a:r>
            <a:r>
              <a:rPr lang="en-GB" sz="2000" dirty="0" err="1">
                <a:latin typeface="+mj-lt"/>
              </a:rPr>
              <a:t>edema</a:t>
            </a:r>
            <a:r>
              <a:rPr lang="en-GB" sz="2000" dirty="0">
                <a:latin typeface="+mj-lt"/>
              </a:rPr>
              <a:t> suggestive of </a:t>
            </a:r>
            <a:r>
              <a:rPr lang="en-GB" sz="2000" dirty="0" smtClean="0">
                <a:latin typeface="+mj-lt"/>
              </a:rPr>
              <a:t>preeclampsia</a:t>
            </a:r>
          </a:p>
          <a:p>
            <a:pPr>
              <a:buClr>
                <a:schemeClr val="accent1"/>
              </a:buClr>
            </a:pPr>
            <a:endParaRPr lang="en-GB" sz="2000" dirty="0" smtClean="0">
              <a:latin typeface="+mj-lt"/>
            </a:endParaRPr>
          </a:p>
          <a:p>
            <a:r>
              <a:rPr lang="en-GB" sz="2000" b="1" dirty="0" smtClean="0">
                <a:latin typeface="+mj-lt"/>
              </a:rPr>
              <a:t>Risk factors</a:t>
            </a:r>
          </a:p>
          <a:p>
            <a:r>
              <a:rPr lang="en-GB" sz="2000" dirty="0" smtClean="0">
                <a:latin typeface="+mj-lt"/>
              </a:rPr>
              <a:t>Older </a:t>
            </a:r>
            <a:r>
              <a:rPr lang="en-GB" sz="2000" dirty="0">
                <a:latin typeface="+mj-lt"/>
              </a:rPr>
              <a:t>maternal </a:t>
            </a:r>
            <a:r>
              <a:rPr lang="en-GB" sz="2000" dirty="0" smtClean="0">
                <a:latin typeface="+mj-lt"/>
              </a:rPr>
              <a:t>age                                    </a:t>
            </a:r>
            <a:r>
              <a:rPr lang="en-GB" sz="2000" dirty="0" err="1" smtClean="0">
                <a:latin typeface="+mj-lt"/>
              </a:rPr>
              <a:t>Primiparity</a:t>
            </a:r>
            <a:r>
              <a:rPr lang="en-GB" sz="2000" dirty="0">
                <a:latin typeface="+mj-lt"/>
              </a:rPr>
              <a:t> </a:t>
            </a:r>
            <a:r>
              <a:rPr lang="en-GB" sz="2000" dirty="0" smtClean="0">
                <a:latin typeface="+mj-lt"/>
              </a:rPr>
              <a:t>                                         Multiple gestations</a:t>
            </a:r>
          </a:p>
          <a:p>
            <a:r>
              <a:rPr lang="en-GB" sz="2000" dirty="0" smtClean="0">
                <a:latin typeface="+mj-lt"/>
              </a:rPr>
              <a:t>Preeclampsia                                               Male </a:t>
            </a:r>
            <a:r>
              <a:rPr lang="en-GB" sz="2000" dirty="0" err="1" smtClean="0">
                <a:latin typeface="+mj-lt"/>
              </a:rPr>
              <a:t>fetus</a:t>
            </a:r>
            <a:r>
              <a:rPr lang="en-GB" sz="2000" dirty="0" smtClean="0">
                <a:latin typeface="+mj-lt"/>
              </a:rPr>
              <a:t>                                           Underweight</a:t>
            </a:r>
          </a:p>
          <a:p>
            <a:r>
              <a:rPr lang="en-GB" sz="2000" dirty="0" smtClean="0">
                <a:latin typeface="+mj-lt"/>
              </a:rPr>
              <a:t>Previous history of AFLP</a:t>
            </a:r>
          </a:p>
          <a:p>
            <a:r>
              <a:rPr lang="en-GB" sz="2000" dirty="0" smtClean="0">
                <a:latin typeface="+mj-lt"/>
              </a:rPr>
              <a:t>Genetic </a:t>
            </a:r>
            <a:r>
              <a:rPr lang="en-GB" sz="2000" dirty="0">
                <a:latin typeface="+mj-lt"/>
              </a:rPr>
              <a:t>mutation that affects their mitochondrial fatty acid oxidation pathway </a:t>
            </a:r>
            <a:endParaRPr lang="en-GB" sz="2000" dirty="0" smtClean="0">
              <a:latin typeface="+mj-lt"/>
            </a:endParaRPr>
          </a:p>
          <a:p>
            <a:r>
              <a:rPr lang="en-GB" sz="2000" dirty="0" err="1">
                <a:latin typeface="+mj-lt"/>
              </a:rPr>
              <a:t>F</a:t>
            </a:r>
            <a:r>
              <a:rPr lang="en-GB" sz="2000" dirty="0" err="1" smtClean="0">
                <a:latin typeface="+mj-lt"/>
              </a:rPr>
              <a:t>etus</a:t>
            </a:r>
            <a:r>
              <a:rPr lang="en-GB" sz="2000" dirty="0" smtClean="0">
                <a:latin typeface="+mj-lt"/>
              </a:rPr>
              <a:t> </a:t>
            </a:r>
            <a:r>
              <a:rPr lang="en-GB" sz="2000" dirty="0">
                <a:latin typeface="+mj-lt"/>
              </a:rPr>
              <a:t>with a long-chain 3-hydroxyacyl-coenzyme A dehydrogenase (LCHAD) </a:t>
            </a:r>
            <a:r>
              <a:rPr lang="en-GB" sz="2000" dirty="0" smtClean="0">
                <a:latin typeface="+mj-lt"/>
              </a:rPr>
              <a:t>deficiency</a:t>
            </a:r>
          </a:p>
        </p:txBody>
      </p:sp>
    </p:spTree>
    <p:extLst>
      <p:ext uri="{BB962C8B-B14F-4D97-AF65-F5344CB8AC3E}">
        <p14:creationId xmlns:p14="http://schemas.microsoft.com/office/powerpoint/2010/main" val="199844789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240" y="-177546"/>
            <a:ext cx="11078160" cy="1477328"/>
          </a:xfrm>
        </p:spPr>
        <p:txBody>
          <a:bodyPr/>
          <a:lstStyle/>
          <a:p>
            <a:pPr algn="ctr"/>
            <a:r>
              <a:rPr lang="en-GB" sz="3200" i="0" dirty="0" smtClean="0"/>
              <a:t/>
            </a:r>
            <a:br>
              <a:rPr lang="en-GB" sz="3200" i="0" dirty="0" smtClean="0"/>
            </a:br>
            <a:r>
              <a:rPr lang="en-GB" sz="3200" i="0" dirty="0" smtClean="0"/>
              <a:t>MANAGEMENT OF AFLP                                        </a:t>
            </a:r>
            <a:br>
              <a:rPr lang="en-GB" sz="3200" i="0" dirty="0" smtClean="0"/>
            </a:br>
            <a:r>
              <a:rPr lang="en-GB" sz="3200" i="0" dirty="0"/>
              <a:t> </a:t>
            </a:r>
            <a:r>
              <a:rPr lang="en-GB" sz="3200" i="0" dirty="0" smtClean="0"/>
              <a:t>                                                                                      </a:t>
            </a:r>
            <a:r>
              <a:rPr lang="en-GB" sz="2000" b="0" i="0" dirty="0" smtClean="0"/>
              <a:t>CORE CONCEPT</a:t>
            </a:r>
            <a:endParaRPr lang="en-GB" sz="3200" i="0" dirty="0"/>
          </a:p>
        </p:txBody>
      </p:sp>
      <p:sp>
        <p:nvSpPr>
          <p:cNvPr id="3" name="Text Placeholder 2"/>
          <p:cNvSpPr>
            <a:spLocks noGrp="1"/>
          </p:cNvSpPr>
          <p:nvPr>
            <p:ph type="body" idx="1"/>
          </p:nvPr>
        </p:nvSpPr>
        <p:spPr>
          <a:xfrm>
            <a:off x="304800" y="1600200"/>
            <a:ext cx="10834370" cy="4431983"/>
          </a:xfrm>
        </p:spPr>
        <p:txBody>
          <a:bodyPr/>
          <a:lstStyle/>
          <a:p>
            <a:pPr marL="342900" indent="-342900">
              <a:buClr>
                <a:schemeClr val="accent1"/>
              </a:buClr>
              <a:buFont typeface="Wingdings" pitchFamily="2" charset="2"/>
              <a:buChar char="q"/>
            </a:pPr>
            <a:r>
              <a:rPr lang="en-GB" sz="2000" dirty="0" smtClean="0">
                <a:latin typeface="+mj-lt"/>
              </a:rPr>
              <a:t>Patients </a:t>
            </a:r>
            <a:r>
              <a:rPr lang="en-GB" sz="2000" dirty="0">
                <a:latin typeface="+mj-lt"/>
              </a:rPr>
              <a:t>with AFLP should be delivered </a:t>
            </a:r>
            <a:r>
              <a:rPr lang="en-GB" sz="2000" dirty="0" smtClean="0">
                <a:latin typeface="+mj-lt"/>
              </a:rPr>
              <a:t>promptly expectant </a:t>
            </a:r>
            <a:r>
              <a:rPr lang="en-GB" sz="2000" dirty="0">
                <a:latin typeface="+mj-lt"/>
              </a:rPr>
              <a:t>management is not </a:t>
            </a:r>
            <a:r>
              <a:rPr lang="en-GB" sz="2000" dirty="0" smtClean="0">
                <a:latin typeface="+mj-lt"/>
              </a:rPr>
              <a:t>appropriate</a:t>
            </a:r>
          </a:p>
          <a:p>
            <a:pPr>
              <a:buClr>
                <a:schemeClr val="accent1"/>
              </a:buClr>
            </a:pPr>
            <a:endParaRPr lang="en-GB" sz="2000" dirty="0">
              <a:latin typeface="+mj-lt"/>
            </a:endParaRPr>
          </a:p>
          <a:p>
            <a:pPr marL="342900" indent="-342900">
              <a:buClr>
                <a:schemeClr val="accent1"/>
              </a:buClr>
              <a:buFont typeface="Wingdings" pitchFamily="2" charset="2"/>
              <a:buChar char="q"/>
            </a:pPr>
            <a:r>
              <a:rPr lang="en-GB" sz="2000" dirty="0">
                <a:latin typeface="+mj-lt"/>
              </a:rPr>
              <a:t>All patients with AFLP and their children should undergo molecular testing for </a:t>
            </a:r>
            <a:r>
              <a:rPr lang="en-GB" sz="2000" dirty="0" smtClean="0">
                <a:latin typeface="+mj-lt"/>
              </a:rPr>
              <a:t>LCHAD</a:t>
            </a:r>
            <a:endParaRPr lang="en-GB" sz="2000" dirty="0">
              <a:latin typeface="+mj-lt"/>
            </a:endParaRPr>
          </a:p>
          <a:p>
            <a:pPr>
              <a:buClr>
                <a:schemeClr val="accent1"/>
              </a:buClr>
            </a:pPr>
            <a:endParaRPr lang="en-GB" sz="2000" dirty="0" smtClean="0">
              <a:latin typeface="+mj-lt"/>
            </a:endParaRPr>
          </a:p>
          <a:p>
            <a:pPr>
              <a:buClr>
                <a:schemeClr val="accent1"/>
              </a:buClr>
            </a:pPr>
            <a:r>
              <a:rPr lang="en-GB" sz="2000" dirty="0">
                <a:latin typeface="+mj-lt"/>
              </a:rPr>
              <a:t>In addition to early </a:t>
            </a:r>
            <a:r>
              <a:rPr lang="en-GB" sz="2000" dirty="0" smtClean="0">
                <a:latin typeface="+mj-lt"/>
              </a:rPr>
              <a:t>delivery </a:t>
            </a:r>
            <a:r>
              <a:rPr lang="en-GB" sz="2000" dirty="0">
                <a:latin typeface="+mj-lt"/>
              </a:rPr>
              <a:t>supportive treatment is an important part of the management of </a:t>
            </a:r>
            <a:r>
              <a:rPr lang="en-GB" sz="2000" dirty="0" smtClean="0">
                <a:latin typeface="+mj-lt"/>
              </a:rPr>
              <a:t>AFLP</a:t>
            </a:r>
          </a:p>
          <a:p>
            <a:pPr>
              <a:buClr>
                <a:schemeClr val="accent1"/>
              </a:buClr>
            </a:pPr>
            <a:endParaRPr lang="en-GB" sz="2000" dirty="0" smtClean="0">
              <a:latin typeface="+mj-lt"/>
            </a:endParaRPr>
          </a:p>
          <a:p>
            <a:pPr marL="342900" indent="-342900">
              <a:buClr>
                <a:schemeClr val="accent1"/>
              </a:buClr>
              <a:buFont typeface="Wingdings" pitchFamily="2" charset="2"/>
              <a:buChar char="q"/>
            </a:pPr>
            <a:r>
              <a:rPr lang="en-GB" sz="2000" dirty="0">
                <a:latin typeface="+mj-lt"/>
              </a:rPr>
              <a:t>C</a:t>
            </a:r>
            <a:r>
              <a:rPr lang="en-GB" sz="2000" dirty="0" smtClean="0">
                <a:latin typeface="+mj-lt"/>
              </a:rPr>
              <a:t>ritical </a:t>
            </a:r>
            <a:r>
              <a:rPr lang="en-GB" sz="2000" dirty="0">
                <a:latin typeface="+mj-lt"/>
              </a:rPr>
              <a:t>care support for patients and </a:t>
            </a:r>
            <a:r>
              <a:rPr lang="en-GB" sz="2000" dirty="0" err="1" smtClean="0">
                <a:latin typeface="+mj-lt"/>
              </a:rPr>
              <a:t>fetuses</a:t>
            </a:r>
            <a:endParaRPr lang="en-GB" sz="2000" dirty="0" smtClean="0">
              <a:latin typeface="+mj-lt"/>
            </a:endParaRPr>
          </a:p>
          <a:p>
            <a:pPr marL="342900" indent="-342900">
              <a:buClr>
                <a:schemeClr val="accent1"/>
              </a:buClr>
              <a:buFont typeface="Wingdings" pitchFamily="2" charset="2"/>
              <a:buChar char="q"/>
            </a:pPr>
            <a:r>
              <a:rPr lang="en-GB" sz="2000" dirty="0">
                <a:latin typeface="+mj-lt"/>
              </a:rPr>
              <a:t>M</a:t>
            </a:r>
            <a:r>
              <a:rPr lang="en-GB" sz="2000" dirty="0" smtClean="0">
                <a:latin typeface="+mj-lt"/>
              </a:rPr>
              <a:t>onitoring </a:t>
            </a:r>
            <a:r>
              <a:rPr lang="en-GB" sz="2000" dirty="0">
                <a:latin typeface="+mj-lt"/>
              </a:rPr>
              <a:t>and treatment of </a:t>
            </a:r>
            <a:r>
              <a:rPr lang="en-GB" sz="2000" dirty="0" err="1" smtClean="0">
                <a:latin typeface="+mj-lt"/>
              </a:rPr>
              <a:t>hypoglycemia</a:t>
            </a:r>
            <a:endParaRPr lang="en-GB" sz="2000" dirty="0" smtClean="0">
              <a:latin typeface="+mj-lt"/>
            </a:endParaRPr>
          </a:p>
          <a:p>
            <a:pPr marL="342900" indent="-342900">
              <a:buClr>
                <a:schemeClr val="accent1"/>
              </a:buClr>
              <a:buFont typeface="Wingdings" pitchFamily="2" charset="2"/>
              <a:buChar char="q"/>
            </a:pPr>
            <a:r>
              <a:rPr lang="en-GB" sz="2000" dirty="0">
                <a:latin typeface="+mj-lt"/>
              </a:rPr>
              <a:t>M</a:t>
            </a:r>
            <a:r>
              <a:rPr lang="en-GB" sz="2000" dirty="0" smtClean="0">
                <a:latin typeface="+mj-lt"/>
              </a:rPr>
              <a:t>anagement </a:t>
            </a:r>
            <a:r>
              <a:rPr lang="en-GB" sz="2000" dirty="0">
                <a:latin typeface="+mj-lt"/>
              </a:rPr>
              <a:t>of </a:t>
            </a:r>
            <a:r>
              <a:rPr lang="en-GB" sz="2000" dirty="0" smtClean="0">
                <a:latin typeface="+mj-lt"/>
              </a:rPr>
              <a:t>coagulopathy</a:t>
            </a:r>
          </a:p>
          <a:p>
            <a:pPr marL="342900" indent="-342900">
              <a:buClr>
                <a:schemeClr val="accent1"/>
              </a:buClr>
              <a:buFont typeface="Wingdings" pitchFamily="2" charset="2"/>
              <a:buChar char="q"/>
            </a:pPr>
            <a:r>
              <a:rPr lang="en-GB" sz="2000" dirty="0" smtClean="0">
                <a:latin typeface="+mj-lt"/>
              </a:rPr>
              <a:t> Mechanical </a:t>
            </a:r>
            <a:r>
              <a:rPr lang="en-GB" sz="2000" dirty="0">
                <a:latin typeface="+mj-lt"/>
              </a:rPr>
              <a:t>ventilation for acute respiratory distress syndrome (ARDS</a:t>
            </a:r>
            <a:r>
              <a:rPr lang="en-GB" sz="2000" dirty="0" smtClean="0">
                <a:latin typeface="+mj-lt"/>
              </a:rPr>
              <a:t>)</a:t>
            </a:r>
          </a:p>
          <a:p>
            <a:pPr marL="342900" indent="-342900">
              <a:buClr>
                <a:schemeClr val="accent1"/>
              </a:buClr>
              <a:buFont typeface="Wingdings" pitchFamily="2" charset="2"/>
              <a:buChar char="q"/>
            </a:pPr>
            <a:r>
              <a:rPr lang="en-GB" sz="2000" dirty="0" smtClean="0">
                <a:latin typeface="+mj-lt"/>
              </a:rPr>
              <a:t> </a:t>
            </a:r>
            <a:r>
              <a:rPr lang="en-GB" sz="2000" dirty="0">
                <a:latin typeface="+mj-lt"/>
              </a:rPr>
              <a:t>N-</a:t>
            </a:r>
            <a:r>
              <a:rPr lang="en-GB" sz="2000" dirty="0" err="1">
                <a:latin typeface="+mj-lt"/>
              </a:rPr>
              <a:t>acetylcysteine</a:t>
            </a:r>
            <a:r>
              <a:rPr lang="en-GB" sz="2000" dirty="0">
                <a:latin typeface="+mj-lt"/>
              </a:rPr>
              <a:t> </a:t>
            </a:r>
            <a:r>
              <a:rPr lang="en-GB" sz="2000" dirty="0" smtClean="0">
                <a:latin typeface="+mj-lt"/>
              </a:rPr>
              <a:t>treatment</a:t>
            </a:r>
          </a:p>
          <a:p>
            <a:pPr marL="342900" indent="-342900">
              <a:buClr>
                <a:schemeClr val="accent1"/>
              </a:buClr>
              <a:buFont typeface="Wingdings" pitchFamily="2" charset="2"/>
              <a:buChar char="q"/>
            </a:pPr>
            <a:r>
              <a:rPr lang="en-GB" sz="2000" dirty="0" smtClean="0">
                <a:latin typeface="+mj-lt"/>
              </a:rPr>
              <a:t> Dialysis </a:t>
            </a:r>
            <a:r>
              <a:rPr lang="en-GB" sz="2000" dirty="0">
                <a:latin typeface="+mj-lt"/>
              </a:rPr>
              <a:t>or </a:t>
            </a:r>
            <a:r>
              <a:rPr lang="en-GB" sz="2000" dirty="0" err="1">
                <a:latin typeface="+mj-lt"/>
              </a:rPr>
              <a:t>plasmapheresis</a:t>
            </a:r>
            <a:r>
              <a:rPr lang="en-GB" sz="2000" dirty="0" smtClean="0">
                <a:latin typeface="+mj-lt"/>
              </a:rPr>
              <a:t>.</a:t>
            </a:r>
          </a:p>
          <a:p>
            <a:pPr marL="342900" indent="-342900">
              <a:buClr>
                <a:schemeClr val="accent1"/>
              </a:buClr>
              <a:buFont typeface="Wingdings" pitchFamily="2" charset="2"/>
              <a:buChar char="q"/>
            </a:pPr>
            <a:r>
              <a:rPr lang="en-GB" sz="2000" dirty="0" smtClean="0">
                <a:latin typeface="+mj-lt"/>
              </a:rPr>
              <a:t> Liver </a:t>
            </a:r>
            <a:r>
              <a:rPr lang="en-GB" sz="2000" dirty="0">
                <a:latin typeface="+mj-lt"/>
              </a:rPr>
              <a:t>transplantation has been explored as a last </a:t>
            </a:r>
            <a:r>
              <a:rPr lang="en-GB" sz="2000" dirty="0" smtClean="0">
                <a:latin typeface="+mj-lt"/>
              </a:rPr>
              <a:t>measure</a:t>
            </a:r>
            <a:endParaRPr lang="en-GB" b="1" dirty="0">
              <a:latin typeface="+mj-lt"/>
            </a:endParaRPr>
          </a:p>
          <a:p>
            <a:endParaRPr lang="en-GB" dirty="0"/>
          </a:p>
        </p:txBody>
      </p:sp>
    </p:spTree>
    <p:extLst>
      <p:ext uri="{BB962C8B-B14F-4D97-AF65-F5344CB8AC3E}">
        <p14:creationId xmlns:p14="http://schemas.microsoft.com/office/powerpoint/2010/main" val="17650714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76199"/>
            <a:ext cx="12877800" cy="1954381"/>
          </a:xfrm>
        </p:spPr>
        <p:txBody>
          <a:bodyPr/>
          <a:lstStyle/>
          <a:p>
            <a:pPr algn="ctr"/>
            <a:r>
              <a:rPr lang="en-GB" sz="3200" b="0" i="0" dirty="0" smtClean="0"/>
              <a:t/>
            </a:r>
            <a:br>
              <a:rPr lang="en-GB" sz="3200" b="0" i="0" dirty="0" smtClean="0"/>
            </a:br>
            <a:r>
              <a:rPr lang="en-GB" sz="3200" i="0" dirty="0" smtClean="0"/>
              <a:t>INTRAHEPATIC CHOLESTASIS OF PREGNANCY</a:t>
            </a:r>
            <a:br>
              <a:rPr lang="en-GB" sz="3200" i="0" dirty="0" smtClean="0"/>
            </a:br>
            <a:r>
              <a:rPr lang="en-GB" sz="2000" b="0" i="0" dirty="0" smtClean="0"/>
              <a:t>                                                                                                                                                             CORE CONCEPT</a:t>
            </a:r>
            <a:r>
              <a:rPr lang="en-GB" b="0" i="0" dirty="0"/>
              <a:t/>
            </a:r>
            <a:br>
              <a:rPr lang="en-GB" b="0" i="0" dirty="0"/>
            </a:br>
            <a:endParaRPr lang="en-GB" dirty="0"/>
          </a:p>
        </p:txBody>
      </p:sp>
      <p:sp>
        <p:nvSpPr>
          <p:cNvPr id="3" name="Text Placeholder 2"/>
          <p:cNvSpPr>
            <a:spLocks noGrp="1"/>
          </p:cNvSpPr>
          <p:nvPr>
            <p:ph type="body" idx="1"/>
          </p:nvPr>
        </p:nvSpPr>
        <p:spPr>
          <a:xfrm>
            <a:off x="152400" y="1447800"/>
            <a:ext cx="11582400" cy="5232202"/>
          </a:xfrm>
        </p:spPr>
        <p:txBody>
          <a:bodyPr/>
          <a:lstStyle/>
          <a:p>
            <a:pPr marL="342900" indent="-342900">
              <a:buClr>
                <a:schemeClr val="accent1"/>
              </a:buClr>
              <a:buFont typeface="Wingdings" pitchFamily="2" charset="2"/>
              <a:buChar char="q"/>
            </a:pPr>
            <a:r>
              <a:rPr lang="en-GB" sz="2000" dirty="0" smtClean="0">
                <a:latin typeface="+mj-lt"/>
              </a:rPr>
              <a:t>Patients </a:t>
            </a:r>
            <a:r>
              <a:rPr lang="en-GB" sz="2000" dirty="0">
                <a:latin typeface="+mj-lt"/>
              </a:rPr>
              <a:t>with total bile acid levels of ≥100 </a:t>
            </a:r>
            <a:r>
              <a:rPr lang="en-GB" sz="2000" dirty="0" err="1">
                <a:latin typeface="+mj-lt"/>
              </a:rPr>
              <a:t>mmol</a:t>
            </a:r>
            <a:r>
              <a:rPr lang="en-GB" sz="2000" dirty="0">
                <a:latin typeface="+mj-lt"/>
              </a:rPr>
              <a:t>/L should be offered delivery at 36-0/7 weeks of </a:t>
            </a:r>
            <a:r>
              <a:rPr lang="en-GB" sz="2000" dirty="0" smtClean="0">
                <a:latin typeface="+mj-lt"/>
              </a:rPr>
              <a:t>gestation</a:t>
            </a:r>
          </a:p>
          <a:p>
            <a:pPr>
              <a:buClr>
                <a:schemeClr val="accent1"/>
              </a:buClr>
            </a:pPr>
            <a:endParaRPr lang="en-GB" sz="2000" dirty="0">
              <a:latin typeface="+mj-lt"/>
            </a:endParaRPr>
          </a:p>
          <a:p>
            <a:pPr marL="342900" indent="-342900">
              <a:buClr>
                <a:schemeClr val="accent1"/>
              </a:buClr>
              <a:buFont typeface="Wingdings" pitchFamily="2" charset="2"/>
              <a:buChar char="q"/>
            </a:pPr>
            <a:r>
              <a:rPr lang="en-GB" sz="2000" dirty="0">
                <a:latin typeface="+mj-lt"/>
              </a:rPr>
              <a:t>Delivery between 36-0/7 and 39-0/7 weeks of </a:t>
            </a:r>
            <a:r>
              <a:rPr lang="en-GB" sz="2000" dirty="0" smtClean="0">
                <a:latin typeface="+mj-lt"/>
              </a:rPr>
              <a:t>gestation and </a:t>
            </a:r>
            <a:r>
              <a:rPr lang="en-GB" sz="2000" dirty="0">
                <a:latin typeface="+mj-lt"/>
              </a:rPr>
              <a:t>total bile acid levels of &lt; </a:t>
            </a:r>
            <a:r>
              <a:rPr lang="en-GB" sz="2000" dirty="0" smtClean="0">
                <a:latin typeface="+mj-lt"/>
              </a:rPr>
              <a:t>100</a:t>
            </a:r>
          </a:p>
          <a:p>
            <a:pPr>
              <a:buClr>
                <a:schemeClr val="accent1"/>
              </a:buClr>
            </a:pPr>
            <a:endParaRPr lang="en-GB" sz="2000" dirty="0" smtClean="0">
              <a:latin typeface="+mj-lt"/>
            </a:endParaRPr>
          </a:p>
          <a:p>
            <a:pPr marL="342900" indent="-342900">
              <a:buClr>
                <a:schemeClr val="accent1"/>
              </a:buClr>
              <a:buFont typeface="Wingdings" pitchFamily="2" charset="2"/>
              <a:buChar char="q"/>
            </a:pPr>
            <a:r>
              <a:rPr lang="en-GB" sz="2000" dirty="0" smtClean="0">
                <a:latin typeface="+mj-lt"/>
              </a:rPr>
              <a:t> Delivery </a:t>
            </a:r>
            <a:r>
              <a:rPr lang="en-GB" sz="2000" dirty="0">
                <a:latin typeface="+mj-lt"/>
              </a:rPr>
              <a:t>between 34 and 36 weeks of gestation </a:t>
            </a:r>
            <a:r>
              <a:rPr lang="en-GB" sz="2000" dirty="0" smtClean="0">
                <a:latin typeface="+mj-lt"/>
              </a:rPr>
              <a:t>with total </a:t>
            </a:r>
            <a:r>
              <a:rPr lang="en-GB" sz="2000" dirty="0">
                <a:latin typeface="+mj-lt"/>
              </a:rPr>
              <a:t>bile acid levels of ≥100 </a:t>
            </a:r>
            <a:r>
              <a:rPr lang="en-GB" sz="2000" dirty="0" err="1" smtClean="0">
                <a:latin typeface="+mj-lt"/>
              </a:rPr>
              <a:t>mmol</a:t>
            </a:r>
            <a:r>
              <a:rPr lang="en-GB" sz="2000" dirty="0" smtClean="0">
                <a:latin typeface="+mj-lt"/>
              </a:rPr>
              <a:t>/L </a:t>
            </a:r>
            <a:r>
              <a:rPr lang="en-GB" sz="2000" dirty="0">
                <a:latin typeface="+mj-lt"/>
              </a:rPr>
              <a:t>and with any of the following: </a:t>
            </a:r>
            <a:endParaRPr lang="en-GB" sz="2000" dirty="0" smtClean="0">
              <a:latin typeface="+mj-lt"/>
            </a:endParaRPr>
          </a:p>
          <a:p>
            <a:pPr marL="342900" indent="-342900">
              <a:buClr>
                <a:schemeClr val="accent1"/>
              </a:buClr>
              <a:buFont typeface="Wingdings" pitchFamily="2" charset="2"/>
              <a:buChar char="Ø"/>
            </a:pPr>
            <a:r>
              <a:rPr lang="en-GB" sz="2000" dirty="0" smtClean="0">
                <a:latin typeface="+mj-lt"/>
              </a:rPr>
              <a:t>   Unremitting </a:t>
            </a:r>
            <a:r>
              <a:rPr lang="en-GB" sz="2000" dirty="0" err="1" smtClean="0">
                <a:latin typeface="+mj-lt"/>
              </a:rPr>
              <a:t>pruritis</a:t>
            </a:r>
            <a:r>
              <a:rPr lang="en-GB" sz="2000" dirty="0">
                <a:latin typeface="+mj-lt"/>
              </a:rPr>
              <a:t> </a:t>
            </a:r>
            <a:r>
              <a:rPr lang="en-GB" sz="2000" dirty="0" smtClean="0">
                <a:latin typeface="+mj-lt"/>
              </a:rPr>
              <a:t>                                                                             </a:t>
            </a:r>
          </a:p>
          <a:p>
            <a:pPr marL="342900" indent="-342900">
              <a:buClr>
                <a:schemeClr val="accent1"/>
              </a:buClr>
              <a:buFont typeface="Wingdings" pitchFamily="2" charset="2"/>
              <a:buChar char="Ø"/>
            </a:pPr>
            <a:r>
              <a:rPr lang="en-GB" sz="2000" dirty="0" smtClean="0">
                <a:latin typeface="+mj-lt"/>
              </a:rPr>
              <a:t>   History </a:t>
            </a:r>
            <a:r>
              <a:rPr lang="en-GB" sz="2000" dirty="0">
                <a:latin typeface="+mj-lt"/>
              </a:rPr>
              <a:t>of stillbirth before 36 weeks of gestation </a:t>
            </a:r>
            <a:r>
              <a:rPr lang="en-GB" sz="2000" dirty="0" smtClean="0">
                <a:latin typeface="+mj-lt"/>
              </a:rPr>
              <a:t>                  </a:t>
            </a:r>
          </a:p>
          <a:p>
            <a:pPr marL="342900" indent="-342900">
              <a:buClr>
                <a:schemeClr val="accent1"/>
              </a:buClr>
              <a:buFont typeface="Wingdings" pitchFamily="2" charset="2"/>
              <a:buChar char="Ø"/>
            </a:pPr>
            <a:r>
              <a:rPr lang="en-GB" sz="2000" dirty="0" smtClean="0">
                <a:latin typeface="+mj-lt"/>
              </a:rPr>
              <a:t>   Evidence </a:t>
            </a:r>
            <a:r>
              <a:rPr lang="en-GB" sz="2000" dirty="0">
                <a:latin typeface="+mj-lt"/>
              </a:rPr>
              <a:t>of worsening hepatic </a:t>
            </a:r>
            <a:r>
              <a:rPr lang="en-GB" sz="2000" dirty="0" smtClean="0">
                <a:latin typeface="+mj-lt"/>
              </a:rPr>
              <a:t>function</a:t>
            </a:r>
          </a:p>
          <a:p>
            <a:pPr marL="342900" indent="-342900">
              <a:buClr>
                <a:schemeClr val="accent1"/>
              </a:buClr>
              <a:buFont typeface="Wingdings" pitchFamily="2" charset="2"/>
              <a:buChar char="q"/>
            </a:pPr>
            <a:endParaRPr lang="en-GB" sz="2000" dirty="0">
              <a:latin typeface="+mj-lt"/>
            </a:endParaRPr>
          </a:p>
          <a:p>
            <a:pPr marL="342900" indent="-342900">
              <a:buClr>
                <a:schemeClr val="accent1"/>
              </a:buClr>
              <a:buFont typeface="Wingdings" pitchFamily="2" charset="2"/>
              <a:buChar char="q"/>
            </a:pPr>
            <a:r>
              <a:rPr lang="en-GB" sz="2000" dirty="0" err="1">
                <a:latin typeface="+mj-lt"/>
              </a:rPr>
              <a:t>Ursodeoxycholic</a:t>
            </a:r>
            <a:r>
              <a:rPr lang="en-GB" sz="2000" dirty="0">
                <a:latin typeface="+mj-lt"/>
              </a:rPr>
              <a:t> acid </a:t>
            </a:r>
            <a:r>
              <a:rPr lang="en-GB" sz="2000" dirty="0" smtClean="0">
                <a:latin typeface="+mj-lt"/>
              </a:rPr>
              <a:t> </a:t>
            </a:r>
            <a:r>
              <a:rPr lang="en-GB" sz="2000" dirty="0">
                <a:latin typeface="+mj-lt"/>
              </a:rPr>
              <a:t>at 10-15 </a:t>
            </a:r>
            <a:r>
              <a:rPr lang="en-GB" sz="2000" dirty="0" smtClean="0">
                <a:latin typeface="+mj-lt"/>
              </a:rPr>
              <a:t>mg/kg divided </a:t>
            </a:r>
            <a:r>
              <a:rPr lang="en-GB" sz="2000" dirty="0">
                <a:latin typeface="+mj-lt"/>
              </a:rPr>
              <a:t>into two or three daily </a:t>
            </a:r>
            <a:r>
              <a:rPr lang="en-GB" sz="2000" dirty="0" smtClean="0">
                <a:latin typeface="+mj-lt"/>
              </a:rPr>
              <a:t>doses</a:t>
            </a:r>
          </a:p>
          <a:p>
            <a:pPr>
              <a:buClr>
                <a:schemeClr val="accent1"/>
              </a:buClr>
            </a:pPr>
            <a:endParaRPr lang="en-GB" sz="2000" dirty="0" smtClean="0">
              <a:latin typeface="+mj-lt"/>
            </a:endParaRPr>
          </a:p>
          <a:p>
            <a:pPr marL="342900" indent="-342900">
              <a:buClr>
                <a:schemeClr val="accent1"/>
              </a:buClr>
              <a:buFont typeface="Wingdings" pitchFamily="2" charset="2"/>
              <a:buChar char="q"/>
            </a:pPr>
            <a:r>
              <a:rPr lang="en-GB" sz="2000" dirty="0" smtClean="0">
                <a:latin typeface="+mj-lt"/>
              </a:rPr>
              <a:t>Management </a:t>
            </a:r>
            <a:r>
              <a:rPr lang="en-GB" sz="2000" dirty="0">
                <a:latin typeface="+mj-lt"/>
              </a:rPr>
              <a:t>includes symptomatic treatment of the patient as well as close monitoring and possibly early delivery of the </a:t>
            </a:r>
            <a:r>
              <a:rPr lang="en-GB" sz="2000" dirty="0" err="1">
                <a:latin typeface="+mj-lt"/>
              </a:rPr>
              <a:t>fetus</a:t>
            </a:r>
            <a:r>
              <a:rPr lang="en-GB" sz="2000" dirty="0" smtClean="0">
                <a:latin typeface="+mj-lt"/>
              </a:rPr>
              <a:t>.</a:t>
            </a:r>
            <a:endParaRPr lang="en-GB" sz="2000" dirty="0">
              <a:latin typeface="+mj-lt"/>
            </a:endParaRPr>
          </a:p>
          <a:p>
            <a:r>
              <a:rPr lang="en-GB" sz="2000" b="1" dirty="0" smtClean="0">
                <a:latin typeface="+mj-lt"/>
              </a:rPr>
              <a:t>Complications:</a:t>
            </a:r>
          </a:p>
          <a:p>
            <a:endParaRPr lang="en-GB" sz="2000" dirty="0" smtClean="0">
              <a:latin typeface="+mj-lt"/>
            </a:endParaRPr>
          </a:p>
          <a:p>
            <a:r>
              <a:rPr lang="en-GB" sz="2000" dirty="0" err="1">
                <a:latin typeface="+mj-lt"/>
              </a:rPr>
              <a:t>F</a:t>
            </a:r>
            <a:r>
              <a:rPr lang="en-GB" sz="2000" dirty="0" err="1" smtClean="0">
                <a:latin typeface="+mj-lt"/>
              </a:rPr>
              <a:t>etal</a:t>
            </a:r>
            <a:r>
              <a:rPr lang="en-GB" sz="2000" dirty="0" smtClean="0">
                <a:latin typeface="+mj-lt"/>
              </a:rPr>
              <a:t> distress                                                           Prematurity                                                                  Stillbirth</a:t>
            </a:r>
            <a:endParaRPr lang="en-GB" sz="2000" dirty="0">
              <a:latin typeface="+mj-lt"/>
            </a:endParaRPr>
          </a:p>
        </p:txBody>
      </p:sp>
    </p:spTree>
    <p:extLst>
      <p:ext uri="{BB962C8B-B14F-4D97-AF65-F5344CB8AC3E}">
        <p14:creationId xmlns:p14="http://schemas.microsoft.com/office/powerpoint/2010/main" val="282670138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371600"/>
          </a:xfrm>
        </p:spPr>
        <p:txBody>
          <a:bodyPr/>
          <a:lstStyle/>
          <a:p>
            <a:r>
              <a:rPr lang="en-GB" sz="3200" i="0" dirty="0" smtClean="0"/>
              <a:t/>
            </a:r>
            <a:br>
              <a:rPr lang="en-GB" sz="3200" i="0" dirty="0" smtClean="0"/>
            </a:br>
            <a:r>
              <a:rPr lang="en-GB" sz="3200" i="0" dirty="0" smtClean="0"/>
              <a:t>HEMOLYSIS, ELEVATED LIVER ENZYMES, AND LOW PLATELETS SYNDROME                                                                                      </a:t>
            </a:r>
            <a:r>
              <a:rPr lang="en-GB" sz="2000" b="0" i="0" dirty="0" smtClean="0"/>
              <a:t>CORE CONCEPT</a:t>
            </a:r>
            <a:r>
              <a:rPr lang="en-GB" b="0" i="0" dirty="0"/>
              <a:t/>
            </a:r>
            <a:br>
              <a:rPr lang="en-GB" b="0" i="0" dirty="0"/>
            </a:br>
            <a:endParaRPr lang="en-GB" dirty="0"/>
          </a:p>
        </p:txBody>
      </p:sp>
      <p:sp>
        <p:nvSpPr>
          <p:cNvPr id="3" name="Text Placeholder 2"/>
          <p:cNvSpPr>
            <a:spLocks noGrp="1"/>
          </p:cNvSpPr>
          <p:nvPr>
            <p:ph type="body" idx="1"/>
          </p:nvPr>
        </p:nvSpPr>
        <p:spPr>
          <a:xfrm>
            <a:off x="678814" y="1946274"/>
            <a:ext cx="10834370" cy="4924425"/>
          </a:xfrm>
        </p:spPr>
        <p:txBody>
          <a:bodyPr/>
          <a:lstStyle/>
          <a:p>
            <a:pPr marL="342900" indent="-342900">
              <a:buClr>
                <a:schemeClr val="accent1"/>
              </a:buClr>
              <a:buFont typeface="Wingdings" pitchFamily="2" charset="2"/>
              <a:buChar char="q"/>
            </a:pPr>
            <a:r>
              <a:rPr lang="en-GB" sz="2000" dirty="0" smtClean="0">
                <a:latin typeface="+mj-lt"/>
              </a:rPr>
              <a:t>HELLP </a:t>
            </a:r>
            <a:r>
              <a:rPr lang="en-GB" sz="2000" dirty="0">
                <a:latin typeface="+mj-lt"/>
              </a:rPr>
              <a:t>syndrome should be managed by prompt </a:t>
            </a:r>
            <a:r>
              <a:rPr lang="en-GB" sz="2000" dirty="0" smtClean="0">
                <a:latin typeface="+mj-lt"/>
              </a:rPr>
              <a:t>delivery </a:t>
            </a:r>
            <a:r>
              <a:rPr lang="en-GB" sz="2000" dirty="0">
                <a:latin typeface="+mj-lt"/>
              </a:rPr>
              <a:t>especially after 34 weeks' </a:t>
            </a:r>
            <a:r>
              <a:rPr lang="en-GB" sz="2000" dirty="0" smtClean="0">
                <a:latin typeface="+mj-lt"/>
              </a:rPr>
              <a:t>gestation</a:t>
            </a:r>
            <a:endParaRPr lang="en-GB" sz="2000" dirty="0">
              <a:latin typeface="+mj-lt"/>
            </a:endParaRPr>
          </a:p>
          <a:p>
            <a:pPr marL="342900" indent="-342900">
              <a:buClr>
                <a:schemeClr val="accent1"/>
              </a:buClr>
              <a:buFont typeface="Wingdings" pitchFamily="2" charset="2"/>
              <a:buChar char="q"/>
            </a:pPr>
            <a:r>
              <a:rPr lang="en-GB" sz="2000" dirty="0">
                <a:latin typeface="+mj-lt"/>
              </a:rPr>
              <a:t>Platelet transfusion to 40,000-50,000 cells/</a:t>
            </a:r>
            <a:r>
              <a:rPr lang="en-GB" sz="2000" dirty="0" err="1">
                <a:latin typeface="+mj-lt"/>
              </a:rPr>
              <a:t>μL</a:t>
            </a:r>
            <a:r>
              <a:rPr lang="en-GB" sz="2000" dirty="0">
                <a:latin typeface="+mj-lt"/>
              </a:rPr>
              <a:t> should be considered before </a:t>
            </a:r>
            <a:r>
              <a:rPr lang="en-GB" sz="2000" dirty="0" smtClean="0">
                <a:latin typeface="+mj-lt"/>
              </a:rPr>
              <a:t>delivery </a:t>
            </a:r>
            <a:r>
              <a:rPr lang="en-GB" sz="2000" dirty="0">
                <a:latin typeface="+mj-lt"/>
              </a:rPr>
              <a:t>especially if </a:t>
            </a:r>
            <a:r>
              <a:rPr lang="en-GB" sz="2000" dirty="0" err="1">
                <a:latin typeface="+mj-lt"/>
              </a:rPr>
              <a:t>cesarean</a:t>
            </a:r>
            <a:r>
              <a:rPr lang="en-GB" sz="2000" dirty="0">
                <a:latin typeface="+mj-lt"/>
              </a:rPr>
              <a:t> section is likely.</a:t>
            </a:r>
          </a:p>
          <a:p>
            <a:pPr marL="342900" indent="-342900">
              <a:buClr>
                <a:schemeClr val="accent1"/>
              </a:buClr>
              <a:buFont typeface="Wingdings" pitchFamily="2" charset="2"/>
              <a:buChar char="q"/>
            </a:pPr>
            <a:endParaRPr lang="en-GB" sz="2000" dirty="0" smtClean="0">
              <a:latin typeface="+mj-lt"/>
            </a:endParaRPr>
          </a:p>
          <a:p>
            <a:pPr marL="342900" indent="-342900">
              <a:buClr>
                <a:schemeClr val="accent1"/>
              </a:buClr>
              <a:buFont typeface="Wingdings" pitchFamily="2" charset="2"/>
              <a:buChar char="q"/>
            </a:pPr>
            <a:r>
              <a:rPr lang="en-GB" sz="2000" dirty="0" smtClean="0">
                <a:latin typeface="+mj-lt"/>
              </a:rPr>
              <a:t>If </a:t>
            </a:r>
            <a:r>
              <a:rPr lang="en-GB" sz="2000" dirty="0">
                <a:latin typeface="+mj-lt"/>
              </a:rPr>
              <a:t>the diagnosis of HELLP syndrome is still in </a:t>
            </a:r>
            <a:r>
              <a:rPr lang="en-GB" sz="2000" dirty="0" smtClean="0">
                <a:latin typeface="+mj-lt"/>
              </a:rPr>
              <a:t>question the </a:t>
            </a:r>
            <a:r>
              <a:rPr lang="en-GB" sz="2000" dirty="0">
                <a:latin typeface="+mj-lt"/>
              </a:rPr>
              <a:t>patient should be stabilized initially with good blood pressure control. </a:t>
            </a:r>
            <a:endParaRPr lang="en-GB" sz="2000" dirty="0" smtClean="0">
              <a:latin typeface="+mj-lt"/>
            </a:endParaRPr>
          </a:p>
          <a:p>
            <a:pPr marL="342900" indent="-342900">
              <a:buClr>
                <a:schemeClr val="accent1"/>
              </a:buClr>
              <a:buFont typeface="Wingdings" pitchFamily="2" charset="2"/>
              <a:buChar char="q"/>
            </a:pPr>
            <a:r>
              <a:rPr lang="en-GB" sz="2000" dirty="0" smtClean="0">
                <a:latin typeface="+mj-lt"/>
              </a:rPr>
              <a:t>Intravenous </a:t>
            </a:r>
            <a:r>
              <a:rPr lang="en-GB" sz="2000" dirty="0">
                <a:latin typeface="+mj-lt"/>
              </a:rPr>
              <a:t>hydralazine or labetalol may be used to maintain the systolic blood pressure below 160 mm Hg and the diastolic blood pressure below 110 mm </a:t>
            </a:r>
            <a:r>
              <a:rPr lang="en-GB" sz="2000" dirty="0" smtClean="0">
                <a:latin typeface="+mj-lt"/>
              </a:rPr>
              <a:t>Hg</a:t>
            </a:r>
            <a:endParaRPr lang="en-GB" sz="2000" dirty="0">
              <a:latin typeface="+mj-lt"/>
            </a:endParaRPr>
          </a:p>
          <a:p>
            <a:pPr>
              <a:buClr>
                <a:schemeClr val="accent1"/>
              </a:buClr>
            </a:pPr>
            <a:endParaRPr lang="en-GB" sz="2000" dirty="0" smtClean="0">
              <a:latin typeface="+mj-lt"/>
            </a:endParaRPr>
          </a:p>
          <a:p>
            <a:r>
              <a:rPr lang="en-GB" sz="2000" b="1" dirty="0" smtClean="0">
                <a:latin typeface="+mj-lt"/>
              </a:rPr>
              <a:t>Complications:</a:t>
            </a:r>
          </a:p>
          <a:p>
            <a:r>
              <a:rPr lang="en-GB" sz="2000" dirty="0">
                <a:latin typeface="+mj-lt"/>
              </a:rPr>
              <a:t>HELLP syndrome is associated with increased maternal and </a:t>
            </a:r>
            <a:r>
              <a:rPr lang="en-GB" sz="2000" dirty="0" err="1">
                <a:latin typeface="+mj-lt"/>
              </a:rPr>
              <a:t>fetal</a:t>
            </a:r>
            <a:r>
              <a:rPr lang="en-GB" sz="2000" dirty="0">
                <a:latin typeface="+mj-lt"/>
              </a:rPr>
              <a:t> morbidity and </a:t>
            </a:r>
            <a:r>
              <a:rPr lang="en-GB" sz="2000" dirty="0" smtClean="0">
                <a:latin typeface="+mj-lt"/>
              </a:rPr>
              <a:t>mortality</a:t>
            </a:r>
          </a:p>
          <a:p>
            <a:r>
              <a:rPr lang="en-GB" sz="2000" dirty="0" smtClean="0">
                <a:latin typeface="+mj-lt"/>
              </a:rPr>
              <a:t> </a:t>
            </a:r>
            <a:r>
              <a:rPr lang="en-GB" sz="2000" dirty="0">
                <a:latin typeface="+mj-lt"/>
              </a:rPr>
              <a:t>The risk of maternal death is approximately 1</a:t>
            </a:r>
            <a:r>
              <a:rPr lang="en-GB" sz="2000" dirty="0" smtClean="0">
                <a:latin typeface="+mj-lt"/>
              </a:rPr>
              <a:t>% </a:t>
            </a:r>
          </a:p>
          <a:p>
            <a:endParaRPr lang="en-GB" sz="2000" dirty="0" smtClean="0">
              <a:latin typeface="+mj-lt"/>
            </a:endParaRPr>
          </a:p>
          <a:p>
            <a:r>
              <a:rPr lang="en-GB" sz="2000" dirty="0">
                <a:latin typeface="+mj-lt"/>
              </a:rPr>
              <a:t>P</a:t>
            </a:r>
            <a:r>
              <a:rPr lang="en-GB" sz="2000" dirty="0" smtClean="0">
                <a:latin typeface="+mj-lt"/>
              </a:rPr>
              <a:t>ulmonary </a:t>
            </a:r>
            <a:r>
              <a:rPr lang="en-GB" sz="2000" dirty="0" err="1" smtClean="0">
                <a:latin typeface="+mj-lt"/>
              </a:rPr>
              <a:t>edema</a:t>
            </a:r>
            <a:r>
              <a:rPr lang="en-GB" sz="2000" dirty="0">
                <a:latin typeface="+mj-lt"/>
              </a:rPr>
              <a:t> </a:t>
            </a:r>
            <a:r>
              <a:rPr lang="en-GB" sz="2000" dirty="0" smtClean="0">
                <a:latin typeface="+mj-lt"/>
              </a:rPr>
              <a:t>                             </a:t>
            </a:r>
            <a:r>
              <a:rPr lang="en-GB" sz="2000" dirty="0">
                <a:latin typeface="+mj-lt"/>
              </a:rPr>
              <a:t>A</a:t>
            </a:r>
            <a:r>
              <a:rPr lang="en-GB" sz="2000" dirty="0" smtClean="0">
                <a:latin typeface="+mj-lt"/>
              </a:rPr>
              <a:t>cute </a:t>
            </a:r>
            <a:r>
              <a:rPr lang="en-GB" sz="2000" dirty="0">
                <a:latin typeface="+mj-lt"/>
              </a:rPr>
              <a:t>renal </a:t>
            </a:r>
            <a:r>
              <a:rPr lang="en-GB" sz="2000" dirty="0" smtClean="0">
                <a:latin typeface="+mj-lt"/>
              </a:rPr>
              <a:t>failure                        DIC                     </a:t>
            </a:r>
            <a:r>
              <a:rPr lang="en-GB" sz="2000" dirty="0" err="1">
                <a:latin typeface="+mj-lt"/>
              </a:rPr>
              <a:t>A</a:t>
            </a:r>
            <a:r>
              <a:rPr lang="en-GB" sz="2000" dirty="0" err="1" smtClean="0">
                <a:latin typeface="+mj-lt"/>
              </a:rPr>
              <a:t>bruptio</a:t>
            </a:r>
            <a:r>
              <a:rPr lang="en-GB" sz="2000" dirty="0" smtClean="0">
                <a:latin typeface="+mj-lt"/>
              </a:rPr>
              <a:t> placenta</a:t>
            </a:r>
          </a:p>
          <a:p>
            <a:r>
              <a:rPr lang="en-GB" sz="2000" dirty="0">
                <a:latin typeface="+mj-lt"/>
              </a:rPr>
              <a:t>L</a:t>
            </a:r>
            <a:r>
              <a:rPr lang="en-GB" sz="2000" dirty="0" smtClean="0">
                <a:latin typeface="+mj-lt"/>
              </a:rPr>
              <a:t>iver </a:t>
            </a:r>
            <a:r>
              <a:rPr lang="en-GB" sz="2000" dirty="0" err="1" smtClean="0">
                <a:latin typeface="+mj-lt"/>
              </a:rPr>
              <a:t>hemorrhage</a:t>
            </a:r>
            <a:r>
              <a:rPr lang="en-GB" sz="2000" dirty="0" smtClean="0">
                <a:latin typeface="+mj-lt"/>
              </a:rPr>
              <a:t>                               Retinal detachment                      ARDS                 Stroke</a:t>
            </a:r>
            <a:endParaRPr lang="en-GB" sz="2000" dirty="0">
              <a:latin typeface="+mj-lt"/>
            </a:endParaRPr>
          </a:p>
          <a:p>
            <a:endParaRPr lang="en-GB" sz="2000" dirty="0">
              <a:latin typeface="+mj-lt"/>
            </a:endParaRPr>
          </a:p>
        </p:txBody>
      </p:sp>
    </p:spTree>
    <p:extLst>
      <p:ext uri="{BB962C8B-B14F-4D97-AF65-F5344CB8AC3E}">
        <p14:creationId xmlns:p14="http://schemas.microsoft.com/office/powerpoint/2010/main" val="427126229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240" y="-177546"/>
            <a:ext cx="10773360" cy="1969770"/>
          </a:xfrm>
        </p:spPr>
        <p:txBody>
          <a:bodyPr/>
          <a:lstStyle/>
          <a:p>
            <a:r>
              <a:rPr lang="en-GB" sz="3200" i="0" dirty="0" smtClean="0"/>
              <a:t/>
            </a:r>
            <a:br>
              <a:rPr lang="en-GB" sz="3200" i="0" dirty="0" smtClean="0"/>
            </a:br>
            <a:r>
              <a:rPr lang="en-GB" sz="3200" i="0" dirty="0" smtClean="0"/>
              <a:t>               MANAGEMENT OF PREECLAMPSIA</a:t>
            </a:r>
            <a:r>
              <a:rPr lang="en-GB" sz="3200" b="0" i="0" dirty="0"/>
              <a:t/>
            </a:r>
            <a:br>
              <a:rPr lang="en-GB" sz="3200" b="0" i="0" dirty="0"/>
            </a:br>
            <a:r>
              <a:rPr lang="en-GB" sz="3200" i="0" dirty="0" smtClean="0"/>
              <a:t/>
            </a:r>
            <a:br>
              <a:rPr lang="en-GB" sz="3200" i="0" dirty="0" smtClean="0"/>
            </a:br>
            <a:r>
              <a:rPr lang="en-GB" sz="3200" i="0" dirty="0"/>
              <a:t> </a:t>
            </a:r>
            <a:r>
              <a:rPr lang="en-GB" sz="3200" i="0" dirty="0" smtClean="0"/>
              <a:t>                                                                                    </a:t>
            </a:r>
            <a:r>
              <a:rPr lang="en-GB" sz="2000" b="0" i="0" dirty="0" smtClean="0"/>
              <a:t>CORE KNOWLEDGE </a:t>
            </a:r>
            <a:endParaRPr lang="en-GB" sz="2000" b="0" i="0" dirty="0"/>
          </a:p>
        </p:txBody>
      </p:sp>
      <p:sp>
        <p:nvSpPr>
          <p:cNvPr id="3" name="Text Placeholder 2"/>
          <p:cNvSpPr>
            <a:spLocks noGrp="1"/>
          </p:cNvSpPr>
          <p:nvPr>
            <p:ph type="body" idx="1"/>
          </p:nvPr>
        </p:nvSpPr>
        <p:spPr>
          <a:xfrm>
            <a:off x="685800" y="1905000"/>
            <a:ext cx="10834370" cy="4862870"/>
          </a:xfrm>
        </p:spPr>
        <p:txBody>
          <a:bodyPr/>
          <a:lstStyle/>
          <a:p>
            <a:pPr marL="342900" indent="-342900">
              <a:buClr>
                <a:schemeClr val="accent1"/>
              </a:buClr>
              <a:buFont typeface="Wingdings" pitchFamily="2" charset="2"/>
              <a:buChar char="q"/>
            </a:pPr>
            <a:endParaRPr lang="en-GB" sz="2000" dirty="0" smtClean="0">
              <a:latin typeface="+mj-lt"/>
            </a:endParaRPr>
          </a:p>
          <a:p>
            <a:pPr marL="342900" indent="-342900">
              <a:buClr>
                <a:schemeClr val="accent1"/>
              </a:buClr>
              <a:buFont typeface="Wingdings" pitchFamily="2" charset="2"/>
              <a:buChar char="q"/>
            </a:pPr>
            <a:r>
              <a:rPr lang="en-GB" sz="2000" dirty="0" smtClean="0">
                <a:latin typeface="+mj-lt"/>
              </a:rPr>
              <a:t> </a:t>
            </a:r>
            <a:r>
              <a:rPr lang="en-GB" sz="2000" dirty="0">
                <a:latin typeface="+mj-lt"/>
              </a:rPr>
              <a:t>The optimal management of a woman with preeclampsia depends on gestational age and disease </a:t>
            </a:r>
            <a:r>
              <a:rPr lang="en-GB" sz="2000" dirty="0" smtClean="0">
                <a:latin typeface="+mj-lt"/>
              </a:rPr>
              <a:t>severity </a:t>
            </a:r>
            <a:endParaRPr lang="en-GB" sz="2000" dirty="0" smtClean="0">
              <a:latin typeface="+mj-lt"/>
            </a:endParaRPr>
          </a:p>
          <a:p>
            <a:pPr>
              <a:buClr>
                <a:schemeClr val="accent1"/>
              </a:buClr>
            </a:pPr>
            <a:endParaRPr lang="en-GB" sz="2000" dirty="0" smtClean="0">
              <a:latin typeface="+mj-lt"/>
            </a:endParaRPr>
          </a:p>
          <a:p>
            <a:pPr marL="342900" indent="-342900">
              <a:buClr>
                <a:schemeClr val="accent1"/>
              </a:buClr>
              <a:buFont typeface="Wingdings" pitchFamily="2" charset="2"/>
              <a:buChar char="q"/>
            </a:pPr>
            <a:r>
              <a:rPr lang="en-GB" sz="2000" dirty="0" smtClean="0">
                <a:latin typeface="+mj-lt"/>
              </a:rPr>
              <a:t>Because </a:t>
            </a:r>
            <a:r>
              <a:rPr lang="en-GB" sz="2000" dirty="0">
                <a:latin typeface="+mj-lt"/>
              </a:rPr>
              <a:t>delivery is the only cure for </a:t>
            </a:r>
            <a:r>
              <a:rPr lang="en-GB" sz="2000" dirty="0" smtClean="0">
                <a:latin typeface="+mj-lt"/>
              </a:rPr>
              <a:t>preeclampsia </a:t>
            </a:r>
            <a:r>
              <a:rPr lang="en-GB" sz="2000" dirty="0">
                <a:latin typeface="+mj-lt"/>
              </a:rPr>
              <a:t>clinicians must try to minimize maternal risk while maximizing </a:t>
            </a:r>
            <a:r>
              <a:rPr lang="en-GB" sz="2000" dirty="0" err="1">
                <a:latin typeface="+mj-lt"/>
              </a:rPr>
              <a:t>fetal</a:t>
            </a:r>
            <a:r>
              <a:rPr lang="en-GB" sz="2000" dirty="0">
                <a:latin typeface="+mj-lt"/>
              </a:rPr>
              <a:t> </a:t>
            </a:r>
            <a:r>
              <a:rPr lang="en-GB" sz="2000" dirty="0" smtClean="0">
                <a:latin typeface="+mj-lt"/>
              </a:rPr>
              <a:t>maturity</a:t>
            </a:r>
            <a:endParaRPr lang="en-GB" sz="2000" dirty="0" smtClean="0">
              <a:latin typeface="+mj-lt"/>
            </a:endParaRPr>
          </a:p>
          <a:p>
            <a:pPr>
              <a:buClr>
                <a:schemeClr val="accent1"/>
              </a:buClr>
            </a:pPr>
            <a:endParaRPr lang="en-GB" sz="2000" dirty="0" smtClean="0">
              <a:latin typeface="+mj-lt"/>
            </a:endParaRPr>
          </a:p>
          <a:p>
            <a:pPr marL="342900" indent="-342900">
              <a:buClr>
                <a:schemeClr val="accent1"/>
              </a:buClr>
              <a:buFont typeface="Wingdings" pitchFamily="2" charset="2"/>
              <a:buChar char="q"/>
            </a:pPr>
            <a:r>
              <a:rPr lang="en-GB" sz="2000" dirty="0" smtClean="0">
                <a:latin typeface="+mj-lt"/>
              </a:rPr>
              <a:t>The </a:t>
            </a:r>
            <a:r>
              <a:rPr lang="en-GB" sz="2000" dirty="0">
                <a:latin typeface="+mj-lt"/>
              </a:rPr>
              <a:t>primary objective is the safety of the mother and then the delivery of a healthy </a:t>
            </a:r>
            <a:r>
              <a:rPr lang="en-GB" sz="2000" dirty="0" err="1" smtClean="0">
                <a:latin typeface="+mj-lt"/>
              </a:rPr>
              <a:t>newborn</a:t>
            </a:r>
            <a:r>
              <a:rPr lang="en-GB" sz="2000" dirty="0" smtClean="0">
                <a:latin typeface="+mj-lt"/>
              </a:rPr>
              <a:t> </a:t>
            </a:r>
            <a:endParaRPr lang="en-GB" sz="2000" dirty="0" smtClean="0">
              <a:latin typeface="+mj-lt"/>
            </a:endParaRPr>
          </a:p>
          <a:p>
            <a:pPr>
              <a:buClr>
                <a:schemeClr val="accent1"/>
              </a:buClr>
            </a:pPr>
            <a:endParaRPr lang="en-GB" sz="2000" dirty="0" smtClean="0">
              <a:latin typeface="+mj-lt"/>
            </a:endParaRPr>
          </a:p>
          <a:p>
            <a:pPr marL="342900" indent="-342900">
              <a:buClr>
                <a:schemeClr val="accent1"/>
              </a:buClr>
              <a:buFont typeface="Wingdings" pitchFamily="2" charset="2"/>
              <a:buChar char="q"/>
            </a:pPr>
            <a:r>
              <a:rPr lang="en-GB" sz="2000" dirty="0" smtClean="0">
                <a:latin typeface="+mj-lt"/>
              </a:rPr>
              <a:t>Obstetric </a:t>
            </a:r>
            <a:r>
              <a:rPr lang="en-GB" sz="2000" dirty="0">
                <a:latin typeface="+mj-lt"/>
              </a:rPr>
              <a:t>consultation should be sought early to coordinate transfer to an obstetric </a:t>
            </a:r>
            <a:r>
              <a:rPr lang="en-GB" sz="2000" dirty="0" smtClean="0">
                <a:latin typeface="+mj-lt"/>
              </a:rPr>
              <a:t>floor as </a:t>
            </a:r>
            <a:r>
              <a:rPr lang="en-GB" sz="2000" dirty="0" smtClean="0">
                <a:latin typeface="+mj-lt"/>
              </a:rPr>
              <a:t>appropriate</a:t>
            </a:r>
            <a:endParaRPr lang="en-GB" sz="2000" baseline="30000" dirty="0" smtClean="0">
              <a:latin typeface="+mj-lt"/>
            </a:endParaRPr>
          </a:p>
          <a:p>
            <a:pPr>
              <a:buClr>
                <a:schemeClr val="accent1"/>
              </a:buClr>
            </a:pPr>
            <a:endParaRPr lang="en-GB" sz="2000" dirty="0">
              <a:latin typeface="+mj-lt"/>
            </a:endParaRPr>
          </a:p>
          <a:p>
            <a:pPr marL="342900" indent="-342900">
              <a:buClr>
                <a:schemeClr val="accent1"/>
              </a:buClr>
              <a:buFont typeface="Wingdings" pitchFamily="2" charset="2"/>
              <a:buChar char="q"/>
            </a:pPr>
            <a:r>
              <a:rPr lang="en-GB" sz="2000" dirty="0">
                <a:latin typeface="+mj-lt"/>
              </a:rPr>
              <a:t>Patients with preeclampsia without severe features are often induced after 37 weeks' </a:t>
            </a:r>
            <a:r>
              <a:rPr lang="en-GB" sz="2000" dirty="0" smtClean="0">
                <a:latin typeface="+mj-lt"/>
              </a:rPr>
              <a:t>gestation</a:t>
            </a:r>
            <a:endParaRPr lang="en-GB" sz="2000" dirty="0">
              <a:latin typeface="+mj-lt"/>
            </a:endParaRPr>
          </a:p>
          <a:p>
            <a:r>
              <a:rPr lang="en-GB" dirty="0"/>
              <a:t/>
            </a:r>
            <a:br>
              <a:rPr lang="en-GB" dirty="0"/>
            </a:br>
            <a:endParaRPr lang="en-GB" dirty="0"/>
          </a:p>
        </p:txBody>
      </p:sp>
    </p:spTree>
    <p:extLst>
      <p:ext uri="{BB962C8B-B14F-4D97-AF65-F5344CB8AC3E}">
        <p14:creationId xmlns:p14="http://schemas.microsoft.com/office/powerpoint/2010/main" val="210333728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240" y="-177546"/>
            <a:ext cx="10773360" cy="1969770"/>
          </a:xfrm>
        </p:spPr>
        <p:txBody>
          <a:bodyPr/>
          <a:lstStyle/>
          <a:p>
            <a:r>
              <a:rPr lang="en-GB" sz="3200" i="0" dirty="0" smtClean="0"/>
              <a:t/>
            </a:r>
            <a:br>
              <a:rPr lang="en-GB" sz="3200" i="0" dirty="0" smtClean="0"/>
            </a:br>
            <a:r>
              <a:rPr lang="en-GB" sz="3200" i="0" dirty="0" smtClean="0"/>
              <a:t>               MANAGEMENT OF PREECLAMPSIA</a:t>
            </a:r>
            <a:r>
              <a:rPr lang="en-GB" sz="3200" b="0" i="0" dirty="0"/>
              <a:t/>
            </a:r>
            <a:br>
              <a:rPr lang="en-GB" sz="3200" b="0" i="0" dirty="0"/>
            </a:br>
            <a:r>
              <a:rPr lang="en-GB" sz="3200" i="0" dirty="0" smtClean="0"/>
              <a:t/>
            </a:r>
            <a:br>
              <a:rPr lang="en-GB" sz="3200" i="0" dirty="0" smtClean="0"/>
            </a:br>
            <a:r>
              <a:rPr lang="en-GB" sz="3200" i="0" dirty="0"/>
              <a:t> </a:t>
            </a:r>
            <a:r>
              <a:rPr lang="en-GB" sz="3200" i="0" dirty="0" smtClean="0"/>
              <a:t>                                                                                    </a:t>
            </a:r>
            <a:r>
              <a:rPr lang="en-GB" sz="2000" b="0" i="0" dirty="0" smtClean="0"/>
              <a:t>CORE KNOWLEDGE </a:t>
            </a:r>
            <a:endParaRPr lang="en-GB" sz="2000" b="0" i="0" dirty="0"/>
          </a:p>
        </p:txBody>
      </p:sp>
      <p:sp>
        <p:nvSpPr>
          <p:cNvPr id="3" name="Text Placeholder 2"/>
          <p:cNvSpPr>
            <a:spLocks noGrp="1"/>
          </p:cNvSpPr>
          <p:nvPr>
            <p:ph type="body" idx="1"/>
          </p:nvPr>
        </p:nvSpPr>
        <p:spPr>
          <a:xfrm>
            <a:off x="685800" y="1905000"/>
            <a:ext cx="10834370" cy="3323987"/>
          </a:xfrm>
        </p:spPr>
        <p:txBody>
          <a:bodyPr/>
          <a:lstStyle/>
          <a:p>
            <a:pPr>
              <a:buClr>
                <a:schemeClr val="accent1"/>
              </a:buClr>
            </a:pPr>
            <a:endParaRPr lang="en-GB" sz="2000" dirty="0" smtClean="0">
              <a:latin typeface="+mj-lt"/>
            </a:endParaRPr>
          </a:p>
          <a:p>
            <a:pPr marL="342900" indent="-342900">
              <a:buClr>
                <a:schemeClr val="accent1"/>
              </a:buClr>
              <a:buFont typeface="Wingdings" pitchFamily="2" charset="2"/>
              <a:buChar char="q"/>
            </a:pPr>
            <a:r>
              <a:rPr lang="en-GB" sz="2000" dirty="0" smtClean="0">
                <a:latin typeface="+mj-lt"/>
              </a:rPr>
              <a:t> </a:t>
            </a:r>
            <a:r>
              <a:rPr lang="en-GB" sz="2000" dirty="0">
                <a:latin typeface="+mj-lt"/>
              </a:rPr>
              <a:t>Before </a:t>
            </a:r>
            <a:r>
              <a:rPr lang="en-GB" sz="2000" dirty="0" smtClean="0">
                <a:latin typeface="+mj-lt"/>
              </a:rPr>
              <a:t>this </a:t>
            </a:r>
            <a:r>
              <a:rPr lang="en-GB" sz="2000" dirty="0">
                <a:latin typeface="+mj-lt"/>
              </a:rPr>
              <a:t>the immature </a:t>
            </a:r>
            <a:r>
              <a:rPr lang="en-GB" sz="2000" dirty="0" err="1">
                <a:latin typeface="+mj-lt"/>
              </a:rPr>
              <a:t>fetus</a:t>
            </a:r>
            <a:r>
              <a:rPr lang="en-GB" sz="2000" dirty="0">
                <a:latin typeface="+mj-lt"/>
              </a:rPr>
              <a:t> is treated with expectant management with corticosteroids to accelerate lung maturity in preparation for early </a:t>
            </a:r>
            <a:r>
              <a:rPr lang="en-GB" sz="2000" dirty="0" smtClean="0">
                <a:latin typeface="+mj-lt"/>
              </a:rPr>
              <a:t>delivery</a:t>
            </a:r>
          </a:p>
          <a:p>
            <a:pPr>
              <a:buClr>
                <a:schemeClr val="accent1"/>
              </a:buClr>
            </a:pPr>
            <a:endParaRPr lang="en-GB" sz="2000" dirty="0">
              <a:latin typeface="+mj-lt"/>
            </a:endParaRPr>
          </a:p>
          <a:p>
            <a:pPr marL="342900" indent="-342900">
              <a:buClr>
                <a:schemeClr val="accent1"/>
              </a:buClr>
              <a:buFont typeface="Wingdings" pitchFamily="2" charset="2"/>
              <a:buChar char="q"/>
            </a:pPr>
            <a:r>
              <a:rPr lang="en-GB" sz="2000" dirty="0">
                <a:latin typeface="+mj-lt"/>
              </a:rPr>
              <a:t>In patients with preeclampsia with severe </a:t>
            </a:r>
            <a:r>
              <a:rPr lang="en-GB" sz="2000" dirty="0" smtClean="0">
                <a:latin typeface="+mj-lt"/>
              </a:rPr>
              <a:t>features </a:t>
            </a:r>
            <a:r>
              <a:rPr lang="en-GB" sz="2000" dirty="0">
                <a:latin typeface="+mj-lt"/>
              </a:rPr>
              <a:t>induction of delivery should be considered after 34 weeks' </a:t>
            </a:r>
            <a:r>
              <a:rPr lang="en-GB" sz="2000" dirty="0" smtClean="0">
                <a:latin typeface="+mj-lt"/>
              </a:rPr>
              <a:t>gestation</a:t>
            </a:r>
          </a:p>
          <a:p>
            <a:pPr marL="342900" indent="-342900">
              <a:buClr>
                <a:schemeClr val="accent1"/>
              </a:buClr>
              <a:buFont typeface="Wingdings" pitchFamily="2" charset="2"/>
              <a:buChar char="q"/>
            </a:pPr>
            <a:endParaRPr lang="en-GB" sz="2000" dirty="0" smtClean="0">
              <a:latin typeface="+mj-lt"/>
            </a:endParaRPr>
          </a:p>
          <a:p>
            <a:pPr marL="342900" indent="-342900">
              <a:buClr>
                <a:schemeClr val="accent1"/>
              </a:buClr>
              <a:buFont typeface="Wingdings" pitchFamily="2" charset="2"/>
              <a:buChar char="q"/>
            </a:pPr>
            <a:r>
              <a:rPr lang="en-GB" sz="2000" dirty="0" smtClean="0">
                <a:latin typeface="+mj-lt"/>
              </a:rPr>
              <a:t> </a:t>
            </a:r>
            <a:r>
              <a:rPr lang="en-GB" sz="2000" dirty="0">
                <a:latin typeface="+mj-lt"/>
              </a:rPr>
              <a:t>In the emergency </a:t>
            </a:r>
            <a:r>
              <a:rPr lang="en-GB" sz="2000" dirty="0" smtClean="0">
                <a:latin typeface="+mj-lt"/>
              </a:rPr>
              <a:t>setting </a:t>
            </a:r>
            <a:r>
              <a:rPr lang="en-GB" sz="2000" dirty="0">
                <a:latin typeface="+mj-lt"/>
              </a:rPr>
              <a:t>control of BP and seizures should be </a:t>
            </a:r>
            <a:r>
              <a:rPr lang="en-GB" sz="2000" dirty="0" smtClean="0">
                <a:latin typeface="+mj-lt"/>
              </a:rPr>
              <a:t>priorities</a:t>
            </a:r>
            <a:endParaRPr lang="en-GB" sz="2000" dirty="0">
              <a:latin typeface="+mj-lt"/>
            </a:endParaRPr>
          </a:p>
          <a:p>
            <a:r>
              <a:rPr lang="en-GB" dirty="0"/>
              <a:t/>
            </a:r>
            <a:br>
              <a:rPr lang="en-GB" dirty="0"/>
            </a:br>
            <a:endParaRPr lang="en-GB" dirty="0"/>
          </a:p>
        </p:txBody>
      </p:sp>
    </p:spTree>
    <p:extLst>
      <p:ext uri="{BB962C8B-B14F-4D97-AF65-F5344CB8AC3E}">
        <p14:creationId xmlns:p14="http://schemas.microsoft.com/office/powerpoint/2010/main" val="210333728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240" y="-177546"/>
            <a:ext cx="10773360" cy="1477328"/>
          </a:xfrm>
        </p:spPr>
        <p:txBody>
          <a:bodyPr/>
          <a:lstStyle/>
          <a:p>
            <a:r>
              <a:rPr lang="en-GB" sz="3200" i="0" dirty="0" smtClean="0"/>
              <a:t/>
            </a:r>
            <a:br>
              <a:rPr lang="en-GB" sz="3200" i="0" dirty="0" smtClean="0"/>
            </a:br>
            <a:r>
              <a:rPr lang="en-GB" sz="3200" i="0" dirty="0" smtClean="0"/>
              <a:t>SEIZURE TREATMENT AND PROPHYLAXIS  </a:t>
            </a:r>
            <a:br>
              <a:rPr lang="en-GB" sz="3200" i="0" dirty="0" smtClean="0"/>
            </a:br>
            <a:r>
              <a:rPr lang="en-GB" sz="3200" i="0" dirty="0"/>
              <a:t> </a:t>
            </a:r>
            <a:r>
              <a:rPr lang="en-GB" sz="3200" i="0" dirty="0" smtClean="0"/>
              <a:t>                                                                                           </a:t>
            </a:r>
            <a:r>
              <a:rPr lang="en-GB" sz="2000" b="0" i="0" dirty="0" smtClean="0"/>
              <a:t>CORE KNOWLEDGE </a:t>
            </a:r>
            <a:endParaRPr lang="en-GB" sz="2000" b="0" i="0" dirty="0"/>
          </a:p>
        </p:txBody>
      </p:sp>
      <p:sp>
        <p:nvSpPr>
          <p:cNvPr id="3" name="Text Placeholder 2"/>
          <p:cNvSpPr>
            <a:spLocks noGrp="1"/>
          </p:cNvSpPr>
          <p:nvPr>
            <p:ph type="body" idx="1"/>
          </p:nvPr>
        </p:nvSpPr>
        <p:spPr>
          <a:xfrm>
            <a:off x="609600" y="1371600"/>
            <a:ext cx="10834370" cy="5847755"/>
          </a:xfrm>
        </p:spPr>
        <p:txBody>
          <a:bodyPr/>
          <a:lstStyle/>
          <a:p>
            <a:pPr>
              <a:buClr>
                <a:schemeClr val="accent1"/>
              </a:buClr>
            </a:pPr>
            <a:endParaRPr lang="en-GB" sz="2000" dirty="0">
              <a:latin typeface="+mn-lt"/>
            </a:endParaRPr>
          </a:p>
          <a:p>
            <a:pPr marL="342900" indent="-342900">
              <a:buClr>
                <a:schemeClr val="accent1"/>
              </a:buClr>
              <a:buFont typeface="Wingdings" pitchFamily="2" charset="2"/>
              <a:buChar char="Ø"/>
            </a:pPr>
            <a:r>
              <a:rPr lang="en-GB" sz="2000" dirty="0" smtClean="0">
                <a:latin typeface="+mn-lt"/>
              </a:rPr>
              <a:t>Active </a:t>
            </a:r>
            <a:r>
              <a:rPr lang="en-GB" sz="2000" dirty="0">
                <a:latin typeface="+mn-lt"/>
              </a:rPr>
              <a:t>seizures should be treated with intravenous magnesium </a:t>
            </a:r>
            <a:r>
              <a:rPr lang="en-GB" sz="2000" dirty="0" err="1">
                <a:latin typeface="+mn-lt"/>
              </a:rPr>
              <a:t>sulfate</a:t>
            </a:r>
            <a:r>
              <a:rPr lang="en-GB" sz="2000" dirty="0">
                <a:latin typeface="+mn-lt"/>
              </a:rPr>
              <a:t> as a first-line agent.</a:t>
            </a:r>
            <a:r>
              <a:rPr lang="en-GB" sz="2000" baseline="30000" dirty="0">
                <a:latin typeface="+mn-lt"/>
              </a:rPr>
              <a:t> </a:t>
            </a:r>
            <a:endParaRPr lang="en-GB" sz="2000" baseline="30000" dirty="0" smtClean="0">
              <a:latin typeface="+mn-lt"/>
            </a:endParaRPr>
          </a:p>
          <a:p>
            <a:pPr marL="342900" indent="-342900">
              <a:buClr>
                <a:schemeClr val="accent1"/>
              </a:buClr>
              <a:buFont typeface="Wingdings" pitchFamily="2" charset="2"/>
              <a:buChar char="Ø"/>
            </a:pPr>
            <a:endParaRPr lang="en-GB" sz="2000" baseline="30000" dirty="0" smtClean="0">
              <a:latin typeface="+mn-lt"/>
            </a:endParaRPr>
          </a:p>
          <a:p>
            <a:pPr marL="342900" indent="-342900">
              <a:buClr>
                <a:schemeClr val="accent1"/>
              </a:buClr>
              <a:buFont typeface="Wingdings" pitchFamily="2" charset="2"/>
              <a:buChar char="Ø"/>
            </a:pPr>
            <a:endParaRPr lang="en-GB" sz="2000" baseline="30000" dirty="0">
              <a:latin typeface="+mn-lt"/>
            </a:endParaRPr>
          </a:p>
          <a:p>
            <a:pPr marL="342900" indent="-342900">
              <a:buClr>
                <a:schemeClr val="accent1"/>
              </a:buClr>
              <a:buFont typeface="Wingdings" pitchFamily="2" charset="2"/>
              <a:buChar char="Ø"/>
            </a:pPr>
            <a:endParaRPr lang="en-GB" sz="2000" baseline="30000" dirty="0">
              <a:latin typeface="+mn-lt"/>
            </a:endParaRPr>
          </a:p>
          <a:p>
            <a:pPr marL="342900" indent="-342900">
              <a:buClr>
                <a:schemeClr val="accent1"/>
              </a:buClr>
              <a:buFont typeface="Wingdings" pitchFamily="2" charset="2"/>
              <a:buChar char="Ø"/>
            </a:pPr>
            <a:r>
              <a:rPr lang="en-GB" sz="2000" baseline="30000" dirty="0">
                <a:latin typeface="+mn-lt"/>
              </a:rPr>
              <a:t> </a:t>
            </a:r>
            <a:r>
              <a:rPr lang="en-GB" sz="2000" dirty="0">
                <a:latin typeface="+mn-lt"/>
              </a:rPr>
              <a:t>A loading dose of 4 g should be given by an infusion pump over 5-10 </a:t>
            </a:r>
            <a:r>
              <a:rPr lang="en-GB" sz="2000" dirty="0" smtClean="0">
                <a:latin typeface="+mn-lt"/>
              </a:rPr>
              <a:t>minutes </a:t>
            </a:r>
            <a:r>
              <a:rPr lang="en-GB" sz="2000" dirty="0">
                <a:latin typeface="+mn-lt"/>
              </a:rPr>
              <a:t>followed by an infusion of 1 g/h maintained for 24 hours after the last seizure</a:t>
            </a:r>
            <a:r>
              <a:rPr lang="en-GB" sz="2000" dirty="0" smtClean="0">
                <a:latin typeface="+mn-lt"/>
              </a:rPr>
              <a:t>.</a:t>
            </a:r>
          </a:p>
          <a:p>
            <a:pPr marL="342900" indent="-342900">
              <a:buClr>
                <a:schemeClr val="accent1"/>
              </a:buClr>
              <a:buFont typeface="Wingdings" pitchFamily="2" charset="2"/>
              <a:buChar char="Ø"/>
            </a:pPr>
            <a:endParaRPr lang="en-GB" sz="2000" dirty="0">
              <a:latin typeface="+mn-lt"/>
            </a:endParaRPr>
          </a:p>
          <a:p>
            <a:pPr marL="342900" indent="-342900">
              <a:buClr>
                <a:schemeClr val="accent1"/>
              </a:buClr>
              <a:buFont typeface="Wingdings" pitchFamily="2" charset="2"/>
              <a:buChar char="Ø"/>
            </a:pPr>
            <a:endParaRPr lang="en-GB" sz="2000" dirty="0" smtClean="0">
              <a:latin typeface="+mn-lt"/>
            </a:endParaRPr>
          </a:p>
          <a:p>
            <a:pPr marL="342900" indent="-342900">
              <a:buClr>
                <a:schemeClr val="accent1"/>
              </a:buClr>
              <a:buFont typeface="Wingdings" pitchFamily="2" charset="2"/>
              <a:buChar char="Ø"/>
            </a:pPr>
            <a:r>
              <a:rPr lang="en-GB" sz="2000" dirty="0" smtClean="0">
                <a:latin typeface="+mn-lt"/>
              </a:rPr>
              <a:t> </a:t>
            </a:r>
            <a:r>
              <a:rPr lang="en-GB" sz="2000" dirty="0">
                <a:latin typeface="+mn-lt"/>
              </a:rPr>
              <a:t>Recurrent seizures should be treated with an additional bolus of 2 g or an increase in the infusion rate to 1.5 g or 2 g per hour</a:t>
            </a:r>
            <a:r>
              <a:rPr lang="en-GB" sz="2000" dirty="0" smtClean="0">
                <a:latin typeface="+mn-lt"/>
              </a:rPr>
              <a:t>.</a:t>
            </a:r>
          </a:p>
          <a:p>
            <a:pPr marL="342900" indent="-342900">
              <a:buClr>
                <a:schemeClr val="accent1"/>
              </a:buClr>
              <a:buFont typeface="Wingdings" pitchFamily="2" charset="2"/>
              <a:buChar char="Ø"/>
            </a:pPr>
            <a:endParaRPr lang="en-GB" sz="2000" dirty="0">
              <a:latin typeface="+mn-lt"/>
            </a:endParaRPr>
          </a:p>
          <a:p>
            <a:pPr marL="342900" indent="-342900">
              <a:buClr>
                <a:schemeClr val="accent1"/>
              </a:buClr>
              <a:buFont typeface="Wingdings" pitchFamily="2" charset="2"/>
              <a:buChar char="Ø"/>
            </a:pPr>
            <a:endParaRPr lang="en-GB" sz="2000" dirty="0">
              <a:latin typeface="+mn-lt"/>
            </a:endParaRPr>
          </a:p>
          <a:p>
            <a:pPr marL="342900" indent="-342900">
              <a:buClr>
                <a:schemeClr val="accent1"/>
              </a:buClr>
              <a:buFont typeface="Wingdings" pitchFamily="2" charset="2"/>
              <a:buChar char="Ø"/>
            </a:pPr>
            <a:r>
              <a:rPr lang="en-GB" sz="2000" dirty="0">
                <a:latin typeface="+mn-lt"/>
              </a:rPr>
              <a:t>Prophylactic treatment with magnesium </a:t>
            </a:r>
            <a:r>
              <a:rPr lang="en-GB" sz="2000" dirty="0" err="1">
                <a:latin typeface="+mn-lt"/>
              </a:rPr>
              <a:t>sulfate</a:t>
            </a:r>
            <a:r>
              <a:rPr lang="en-GB" sz="2000" dirty="0">
                <a:latin typeface="+mn-lt"/>
              </a:rPr>
              <a:t> is indicated for all patients with severe </a:t>
            </a:r>
            <a:r>
              <a:rPr lang="en-GB" sz="2000" dirty="0" smtClean="0">
                <a:latin typeface="+mn-lt"/>
              </a:rPr>
              <a:t>preeclampsia.</a:t>
            </a:r>
          </a:p>
          <a:p>
            <a:pPr marL="342900" indent="-342900">
              <a:buClr>
                <a:schemeClr val="accent1"/>
              </a:buClr>
              <a:buFont typeface="Wingdings" pitchFamily="2" charset="2"/>
              <a:buChar char="Ø"/>
            </a:pPr>
            <a:endParaRPr lang="en-GB" sz="2000" dirty="0">
              <a:latin typeface="+mn-lt"/>
            </a:endParaRPr>
          </a:p>
          <a:p>
            <a:pPr marL="342900" indent="-342900">
              <a:buClr>
                <a:schemeClr val="accent1"/>
              </a:buClr>
              <a:buFont typeface="Wingdings" pitchFamily="2" charset="2"/>
              <a:buChar char="Ø"/>
            </a:pPr>
            <a:r>
              <a:rPr lang="en-GB" sz="2000" dirty="0">
                <a:latin typeface="+mn-lt"/>
              </a:rPr>
              <a:t>For </a:t>
            </a:r>
            <a:r>
              <a:rPr lang="en-GB" sz="2000" dirty="0" err="1">
                <a:latin typeface="+mn-lt"/>
              </a:rPr>
              <a:t>eclamptic</a:t>
            </a:r>
            <a:r>
              <a:rPr lang="en-GB" sz="2000" dirty="0">
                <a:latin typeface="+mn-lt"/>
              </a:rPr>
              <a:t> seizures that are refractory to magnesium </a:t>
            </a:r>
            <a:r>
              <a:rPr lang="en-GB" sz="2000" dirty="0" err="1">
                <a:latin typeface="+mn-lt"/>
              </a:rPr>
              <a:t>sulfate</a:t>
            </a:r>
            <a:r>
              <a:rPr lang="en-GB" sz="2000" dirty="0">
                <a:latin typeface="+mn-lt"/>
              </a:rPr>
              <a:t>, </a:t>
            </a:r>
            <a:r>
              <a:rPr lang="en-GB" sz="2000" dirty="0" err="1">
                <a:latin typeface="+mn-lt"/>
              </a:rPr>
              <a:t>lorazepam</a:t>
            </a:r>
            <a:r>
              <a:rPr lang="en-GB" sz="2000" dirty="0">
                <a:latin typeface="+mn-lt"/>
              </a:rPr>
              <a:t> and phenytoin may be used as second-line agents.</a:t>
            </a:r>
          </a:p>
          <a:p>
            <a:pPr marL="342900" indent="-342900">
              <a:buClr>
                <a:schemeClr val="accent1"/>
              </a:buClr>
              <a:buFont typeface="Wingdings" pitchFamily="2" charset="2"/>
              <a:buChar char="Ø"/>
            </a:pPr>
            <a:endParaRPr lang="en-GB" sz="2000" dirty="0">
              <a:latin typeface="+mn-lt"/>
            </a:endParaRPr>
          </a:p>
          <a:p>
            <a:pPr>
              <a:buClr>
                <a:schemeClr val="accent1"/>
              </a:buClr>
            </a:pPr>
            <a:r>
              <a:rPr lang="en-GB" sz="2000" dirty="0">
                <a:latin typeface="+mj-lt"/>
              </a:rPr>
              <a:t/>
            </a:r>
            <a:br>
              <a:rPr lang="en-GB" sz="2000" dirty="0">
                <a:latin typeface="+mj-lt"/>
              </a:rPr>
            </a:br>
            <a:endParaRPr lang="en-GB" sz="2000" dirty="0">
              <a:latin typeface="+mj-lt"/>
            </a:endParaRPr>
          </a:p>
        </p:txBody>
      </p:sp>
    </p:spTree>
    <p:extLst>
      <p:ext uri="{BB962C8B-B14F-4D97-AF65-F5344CB8AC3E}">
        <p14:creationId xmlns:p14="http://schemas.microsoft.com/office/powerpoint/2010/main" val="202900804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7200" y="379987"/>
            <a:ext cx="6477000" cy="997709"/>
          </a:xfrm>
          <a:prstGeom prst="rect">
            <a:avLst/>
          </a:prstGeom>
        </p:spPr>
        <p:txBody>
          <a:bodyPr vert="horz" wrap="square" lIns="0" tIns="12700" rIns="0" bIns="0" rtlCol="0">
            <a:spAutoFit/>
          </a:bodyPr>
          <a:lstStyle/>
          <a:p>
            <a:pPr marL="12700">
              <a:spcBef>
                <a:spcPts val="100"/>
              </a:spcBef>
            </a:pPr>
            <a:r>
              <a:rPr lang="en-GB" sz="3200" i="0" dirty="0" smtClean="0">
                <a:solidFill>
                  <a:schemeClr val="accent1"/>
                </a:solidFill>
              </a:rPr>
              <a:t>COMPLICATIONS OF PREECLAMPSIA</a:t>
            </a:r>
            <a:r>
              <a:rPr lang="en-GB" sz="3200" dirty="0"/>
              <a:t/>
            </a:r>
            <a:br>
              <a:rPr lang="en-GB" sz="3200" dirty="0"/>
            </a:br>
            <a:endParaRPr sz="3200" i="0" dirty="0"/>
          </a:p>
        </p:txBody>
      </p:sp>
      <p:sp>
        <p:nvSpPr>
          <p:cNvPr id="3" name="object 3"/>
          <p:cNvSpPr txBox="1"/>
          <p:nvPr/>
        </p:nvSpPr>
        <p:spPr>
          <a:xfrm>
            <a:off x="6705600" y="330230"/>
            <a:ext cx="3880612" cy="961802"/>
          </a:xfrm>
          <a:prstGeom prst="rect">
            <a:avLst/>
          </a:prstGeom>
        </p:spPr>
        <p:txBody>
          <a:bodyPr vert="horz" wrap="square" lIns="0" tIns="12700" rIns="0" bIns="0" rtlCol="0">
            <a:spAutoFit/>
          </a:bodyPr>
          <a:lstStyle/>
          <a:p>
            <a:pPr marL="12700">
              <a:lnSpc>
                <a:spcPct val="100000"/>
              </a:lnSpc>
              <a:spcBef>
                <a:spcPts val="100"/>
              </a:spcBef>
            </a:pPr>
            <a:r>
              <a:rPr lang="en-GB" sz="2000" spc="-20" dirty="0" smtClean="0">
                <a:solidFill>
                  <a:schemeClr val="accent1"/>
                </a:solidFill>
                <a:latin typeface="Calibri"/>
                <a:cs typeface="Calibri"/>
              </a:rPr>
              <a:t>    </a:t>
            </a:r>
          </a:p>
          <a:p>
            <a:pPr marL="12700">
              <a:lnSpc>
                <a:spcPct val="100000"/>
              </a:lnSpc>
              <a:spcBef>
                <a:spcPts val="100"/>
              </a:spcBef>
            </a:pPr>
            <a:endParaRPr lang="en-GB" sz="2000" spc="-20" dirty="0" smtClean="0">
              <a:solidFill>
                <a:schemeClr val="accent1"/>
              </a:solidFill>
              <a:latin typeface="Calibri"/>
              <a:cs typeface="Calibri"/>
            </a:endParaRPr>
          </a:p>
          <a:p>
            <a:pPr marL="12700">
              <a:lnSpc>
                <a:spcPct val="100000"/>
              </a:lnSpc>
              <a:spcBef>
                <a:spcPts val="100"/>
              </a:spcBef>
            </a:pPr>
            <a:r>
              <a:rPr lang="en-GB" sz="2000" spc="-20" dirty="0" smtClean="0">
                <a:solidFill>
                  <a:schemeClr val="accent1"/>
                </a:solidFill>
                <a:latin typeface="Calibri"/>
                <a:cs typeface="Calibri"/>
              </a:rPr>
              <a:t>VERTICAL</a:t>
            </a:r>
            <a:r>
              <a:rPr sz="2000" spc="-85" dirty="0" smtClean="0">
                <a:solidFill>
                  <a:schemeClr val="accent1"/>
                </a:solidFill>
                <a:latin typeface="Calibri"/>
                <a:cs typeface="Calibri"/>
              </a:rPr>
              <a:t> </a:t>
            </a:r>
            <a:r>
              <a:rPr lang="en-GB" sz="2000" spc="-10" dirty="0" smtClean="0">
                <a:solidFill>
                  <a:schemeClr val="accent1"/>
                </a:solidFill>
                <a:latin typeface="Calibri"/>
                <a:cs typeface="Calibri"/>
              </a:rPr>
              <a:t>INTEGRATION</a:t>
            </a:r>
            <a:endParaRPr sz="2000" dirty="0">
              <a:solidFill>
                <a:schemeClr val="accent1"/>
              </a:solidFill>
              <a:latin typeface="Calibri"/>
              <a:cs typeface="Calibri"/>
            </a:endParaRPr>
          </a:p>
        </p:txBody>
      </p:sp>
      <p:sp>
        <p:nvSpPr>
          <p:cNvPr id="4" name="object 4"/>
          <p:cNvSpPr txBox="1">
            <a:spLocks noGrp="1"/>
          </p:cNvSpPr>
          <p:nvPr>
            <p:ph type="body" idx="1"/>
          </p:nvPr>
        </p:nvSpPr>
        <p:spPr>
          <a:xfrm>
            <a:off x="228600" y="2086689"/>
            <a:ext cx="5562600" cy="4780155"/>
          </a:xfrm>
          <a:prstGeom prst="rect">
            <a:avLst/>
          </a:prstGeom>
        </p:spPr>
        <p:txBody>
          <a:bodyPr vert="horz" wrap="square" lIns="0" tIns="12065" rIns="0" bIns="0" rtlCol="0">
            <a:spAutoFit/>
          </a:bodyPr>
          <a:lstStyle/>
          <a:p>
            <a:r>
              <a:rPr lang="en-GB" sz="2400" b="1" dirty="0" smtClean="0">
                <a:solidFill>
                  <a:schemeClr val="accent1"/>
                </a:solidFill>
                <a:latin typeface="+mj-lt"/>
              </a:rPr>
              <a:t>Maternal Complications</a:t>
            </a:r>
          </a:p>
          <a:p>
            <a:endParaRPr lang="en-GB" sz="2400" b="1" dirty="0">
              <a:solidFill>
                <a:schemeClr val="accent1"/>
              </a:solidFill>
              <a:latin typeface="+mj-lt"/>
            </a:endParaRPr>
          </a:p>
          <a:p>
            <a:r>
              <a:rPr lang="en-GB" sz="2000" b="1" dirty="0">
                <a:solidFill>
                  <a:schemeClr val="accent1"/>
                </a:solidFill>
                <a:latin typeface="+mj-lt"/>
              </a:rPr>
              <a:t>Neurological</a:t>
            </a:r>
            <a:endParaRPr lang="en-GB" sz="2000" dirty="0">
              <a:solidFill>
                <a:schemeClr val="accent1"/>
              </a:solidFill>
              <a:latin typeface="+mj-lt"/>
            </a:endParaRPr>
          </a:p>
          <a:p>
            <a:pPr lvl="1"/>
            <a:r>
              <a:rPr lang="en-GB" sz="2000" dirty="0">
                <a:latin typeface="+mj-lt"/>
              </a:rPr>
              <a:t>Recurrent seizures (status </a:t>
            </a:r>
            <a:r>
              <a:rPr lang="en-GB" sz="2000" dirty="0" err="1">
                <a:latin typeface="+mj-lt"/>
              </a:rPr>
              <a:t>epilepticus</a:t>
            </a:r>
            <a:r>
              <a:rPr lang="en-GB" sz="2000" dirty="0">
                <a:latin typeface="+mj-lt"/>
              </a:rPr>
              <a:t>)</a:t>
            </a:r>
          </a:p>
          <a:p>
            <a:pPr lvl="1"/>
            <a:r>
              <a:rPr lang="en-GB" sz="2000" dirty="0">
                <a:latin typeface="+mj-lt"/>
              </a:rPr>
              <a:t>Cerebral </a:t>
            </a:r>
            <a:r>
              <a:rPr lang="en-GB" sz="2000" dirty="0" err="1">
                <a:latin typeface="+mj-lt"/>
              </a:rPr>
              <a:t>edema</a:t>
            </a:r>
            <a:endParaRPr lang="en-GB" sz="2000" dirty="0">
              <a:latin typeface="+mj-lt"/>
            </a:endParaRPr>
          </a:p>
          <a:p>
            <a:pPr lvl="1"/>
            <a:r>
              <a:rPr lang="en-GB" sz="2000" dirty="0">
                <a:latin typeface="+mj-lt"/>
              </a:rPr>
              <a:t>Intracranial </a:t>
            </a:r>
            <a:r>
              <a:rPr lang="en-GB" sz="2000" dirty="0" err="1">
                <a:latin typeface="+mj-lt"/>
              </a:rPr>
              <a:t>hemorrhage</a:t>
            </a:r>
            <a:r>
              <a:rPr lang="en-GB" sz="2000" dirty="0">
                <a:latin typeface="+mj-lt"/>
              </a:rPr>
              <a:t> (stroke)</a:t>
            </a:r>
          </a:p>
          <a:p>
            <a:pPr lvl="1"/>
            <a:r>
              <a:rPr lang="en-GB" sz="2000" dirty="0">
                <a:latin typeface="+mj-lt"/>
              </a:rPr>
              <a:t>Cortical blindness</a:t>
            </a:r>
          </a:p>
          <a:p>
            <a:r>
              <a:rPr lang="en-GB" sz="2000" b="1" dirty="0">
                <a:solidFill>
                  <a:schemeClr val="accent1"/>
                </a:solidFill>
                <a:latin typeface="+mj-lt"/>
              </a:rPr>
              <a:t>Cardiovascular</a:t>
            </a:r>
            <a:endParaRPr lang="en-GB" sz="2000" dirty="0">
              <a:solidFill>
                <a:schemeClr val="accent1"/>
              </a:solidFill>
              <a:latin typeface="+mj-lt"/>
            </a:endParaRPr>
          </a:p>
          <a:p>
            <a:pPr lvl="1"/>
            <a:r>
              <a:rPr lang="en-GB" sz="2000" dirty="0">
                <a:latin typeface="+mj-lt"/>
              </a:rPr>
              <a:t>Hypertensive crisis</a:t>
            </a:r>
          </a:p>
          <a:p>
            <a:pPr lvl="1"/>
            <a:r>
              <a:rPr lang="en-GB" sz="2000" dirty="0">
                <a:latin typeface="+mj-lt"/>
              </a:rPr>
              <a:t>Myocardial infarction</a:t>
            </a:r>
          </a:p>
          <a:p>
            <a:pPr lvl="1"/>
            <a:r>
              <a:rPr lang="en-GB" sz="2000" dirty="0">
                <a:latin typeface="+mj-lt"/>
              </a:rPr>
              <a:t>Pulmonary </a:t>
            </a:r>
            <a:r>
              <a:rPr lang="en-GB" sz="2000" dirty="0" err="1">
                <a:latin typeface="+mj-lt"/>
              </a:rPr>
              <a:t>edema</a:t>
            </a:r>
            <a:endParaRPr lang="en-GB" sz="2000" dirty="0">
              <a:latin typeface="+mj-lt"/>
            </a:endParaRPr>
          </a:p>
          <a:p>
            <a:pPr lvl="1"/>
            <a:r>
              <a:rPr lang="en-GB" sz="2000" dirty="0">
                <a:latin typeface="+mj-lt"/>
              </a:rPr>
              <a:t>Disseminated intravascular coagulation (DIC)</a:t>
            </a:r>
          </a:p>
          <a:p>
            <a:endParaRPr spc="-20" dirty="0"/>
          </a:p>
          <a:p>
            <a:pPr marL="20955" marR="123189">
              <a:lnSpc>
                <a:spcPct val="100000"/>
              </a:lnSpc>
              <a:spcBef>
                <a:spcPts val="675"/>
              </a:spcBef>
              <a:buClr>
                <a:srgbClr val="0AD0D9"/>
              </a:buClr>
              <a:buSzPct val="91071"/>
              <a:tabLst>
                <a:tab pos="295910" algn="l"/>
                <a:tab pos="322580" algn="l"/>
              </a:tabLst>
            </a:pPr>
            <a:endParaRPr spc="-10" dirty="0"/>
          </a:p>
        </p:txBody>
      </p:sp>
      <p:pic>
        <p:nvPicPr>
          <p:cNvPr id="5" name="object 5"/>
          <p:cNvPicPr/>
          <p:nvPr/>
        </p:nvPicPr>
        <p:blipFill>
          <a:blip r:embed="rId2" cstate="print"/>
          <a:stretch>
            <a:fillRect/>
          </a:stretch>
        </p:blipFill>
        <p:spPr>
          <a:xfrm>
            <a:off x="10096500" y="0"/>
            <a:ext cx="2095500" cy="1377696"/>
          </a:xfrm>
          <a:prstGeom prst="rect">
            <a:avLst/>
          </a:prstGeom>
        </p:spPr>
      </p:pic>
      <p:sp>
        <p:nvSpPr>
          <p:cNvPr id="7" name="object 4"/>
          <p:cNvSpPr txBox="1">
            <a:spLocks/>
          </p:cNvSpPr>
          <p:nvPr/>
        </p:nvSpPr>
        <p:spPr>
          <a:xfrm>
            <a:off x="6019800" y="2209800"/>
            <a:ext cx="5562600" cy="4349268"/>
          </a:xfrm>
          <a:prstGeom prst="rect">
            <a:avLst/>
          </a:prstGeom>
        </p:spPr>
        <p:txBody>
          <a:bodyPr vert="horz" wrap="square" lIns="0" tIns="12065" rIns="0" bIns="0" rtlCol="0">
            <a:spAutoFit/>
          </a:bodyPr>
          <a:lstStyle>
            <a:lvl1pPr marL="0">
              <a:defRPr sz="2800" b="0" i="0">
                <a:solidFill>
                  <a:schemeClr val="tx1"/>
                </a:solidFill>
                <a:latin typeface="Constantia"/>
                <a:ea typeface="+mn-ea"/>
                <a:cs typeface="Constantia"/>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GB" sz="2000" b="1" dirty="0" smtClean="0">
                <a:solidFill>
                  <a:schemeClr val="accent1"/>
                </a:solidFill>
                <a:latin typeface="+mj-lt"/>
              </a:rPr>
              <a:t>Renal</a:t>
            </a:r>
            <a:endParaRPr lang="en-GB" sz="2000" dirty="0" smtClean="0">
              <a:solidFill>
                <a:schemeClr val="accent1"/>
              </a:solidFill>
              <a:latin typeface="+mj-lt"/>
            </a:endParaRPr>
          </a:p>
          <a:p>
            <a:pPr lvl="1"/>
            <a:r>
              <a:rPr lang="en-GB" sz="2000" dirty="0" smtClean="0">
                <a:latin typeface="+mj-lt"/>
              </a:rPr>
              <a:t>Acute kidney injury (AKI)</a:t>
            </a:r>
          </a:p>
          <a:p>
            <a:pPr lvl="1"/>
            <a:r>
              <a:rPr lang="en-GB" sz="2000" dirty="0" smtClean="0">
                <a:latin typeface="+mj-lt"/>
              </a:rPr>
              <a:t>Oliguria or anuria</a:t>
            </a:r>
          </a:p>
          <a:p>
            <a:pPr lvl="1"/>
            <a:r>
              <a:rPr lang="en-GB" sz="2000" dirty="0" smtClean="0">
                <a:latin typeface="+mj-lt"/>
              </a:rPr>
              <a:t>Proteinuria progression</a:t>
            </a:r>
          </a:p>
          <a:p>
            <a:r>
              <a:rPr lang="en-GB" sz="2000" b="1" dirty="0" smtClean="0">
                <a:solidFill>
                  <a:schemeClr val="accent1"/>
                </a:solidFill>
                <a:latin typeface="+mj-lt"/>
              </a:rPr>
              <a:t>Hepatic</a:t>
            </a:r>
            <a:endParaRPr lang="en-GB" sz="2000" dirty="0" smtClean="0">
              <a:solidFill>
                <a:schemeClr val="accent1"/>
              </a:solidFill>
              <a:latin typeface="+mj-lt"/>
            </a:endParaRPr>
          </a:p>
          <a:p>
            <a:pPr lvl="1"/>
            <a:r>
              <a:rPr lang="en-GB" sz="2000" dirty="0" smtClean="0">
                <a:latin typeface="+mj-lt"/>
              </a:rPr>
              <a:t>Liver rupture or </a:t>
            </a:r>
            <a:r>
              <a:rPr lang="en-GB" sz="2000" dirty="0" err="1" smtClean="0">
                <a:latin typeface="+mj-lt"/>
              </a:rPr>
              <a:t>hemorrhage</a:t>
            </a:r>
            <a:endParaRPr lang="en-GB" sz="2000" dirty="0" smtClean="0">
              <a:latin typeface="+mj-lt"/>
            </a:endParaRPr>
          </a:p>
          <a:p>
            <a:pPr lvl="1"/>
            <a:r>
              <a:rPr lang="en-GB" sz="2000" dirty="0" smtClean="0">
                <a:latin typeface="+mj-lt"/>
              </a:rPr>
              <a:t>Elevated liver enzymes (HELLP syndrome)</a:t>
            </a:r>
          </a:p>
          <a:p>
            <a:pPr lvl="1"/>
            <a:endParaRPr lang="en-GB" sz="2000" dirty="0" smtClean="0">
              <a:latin typeface="+mj-lt"/>
            </a:endParaRPr>
          </a:p>
          <a:p>
            <a:r>
              <a:rPr lang="en-GB" sz="2000" b="1" dirty="0" smtClean="0">
                <a:solidFill>
                  <a:schemeClr val="accent1"/>
                </a:solidFill>
                <a:latin typeface="+mj-lt"/>
              </a:rPr>
              <a:t>Hematologic</a:t>
            </a:r>
            <a:endParaRPr lang="en-GB" sz="2000" dirty="0" smtClean="0">
              <a:solidFill>
                <a:schemeClr val="accent1"/>
              </a:solidFill>
              <a:latin typeface="+mj-lt"/>
            </a:endParaRPr>
          </a:p>
          <a:p>
            <a:pPr lvl="1"/>
            <a:r>
              <a:rPr lang="en-GB" sz="2000" dirty="0" smtClean="0">
                <a:latin typeface="+mj-lt"/>
              </a:rPr>
              <a:t>DIC (excessive clotting and bleeding)</a:t>
            </a:r>
          </a:p>
          <a:p>
            <a:pPr lvl="1"/>
            <a:r>
              <a:rPr lang="en-GB" sz="2000" dirty="0" smtClean="0">
                <a:latin typeface="+mj-lt"/>
              </a:rPr>
              <a:t>Thrombocytopenia</a:t>
            </a:r>
          </a:p>
          <a:p>
            <a:endParaRPr lang="en-GB" spc="-20" dirty="0" smtClean="0"/>
          </a:p>
          <a:p>
            <a:pPr marL="20955" marR="123189">
              <a:spcBef>
                <a:spcPts val="675"/>
              </a:spcBef>
              <a:buClr>
                <a:srgbClr val="0AD0D9"/>
              </a:buClr>
              <a:buSzPct val="91071"/>
              <a:tabLst>
                <a:tab pos="295910" algn="l"/>
                <a:tab pos="322580" algn="l"/>
              </a:tabLst>
            </a:pPr>
            <a:endParaRPr lang="en-GB" spc="-10" dirty="0"/>
          </a:p>
        </p:txBody>
      </p:sp>
    </p:spTree>
    <p:extLst>
      <p:ext uri="{BB962C8B-B14F-4D97-AF65-F5344CB8AC3E}">
        <p14:creationId xmlns:p14="http://schemas.microsoft.com/office/powerpoint/2010/main" val="16110303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240" y="304801"/>
            <a:ext cx="11230560" cy="6477000"/>
          </a:xfrm>
          <a:ln>
            <a:solidFill>
              <a:schemeClr val="tx1"/>
            </a:solidFill>
          </a:ln>
        </p:spPr>
        <p:txBody>
          <a:bodyPr/>
          <a:lstStyle/>
          <a:p>
            <a:pPr fontAlgn="base"/>
            <a:r>
              <a:rPr lang="en-GB" dirty="0" smtClean="0"/>
              <a:t/>
            </a:r>
            <a:br>
              <a:rPr lang="en-GB" dirty="0" smtClean="0"/>
            </a:br>
            <a:r>
              <a:rPr lang="en-GB" dirty="0" smtClean="0"/>
              <a:t/>
            </a:r>
            <a:br>
              <a:rPr lang="en-GB" dirty="0" smtClean="0"/>
            </a:br>
            <a:r>
              <a:rPr lang="en-GB" dirty="0" smtClean="0"/>
              <a:t/>
            </a:r>
            <a:br>
              <a:rPr lang="en-GB" dirty="0" smtClean="0"/>
            </a:br>
            <a:r>
              <a:rPr lang="en-GB" sz="2400" dirty="0" smtClean="0">
                <a:latin typeface="Constantia" pitchFamily="18" charset="0"/>
              </a:rPr>
              <a:t>Mission Statement:  </a:t>
            </a:r>
            <a:r>
              <a:rPr lang="en-GB" sz="2400" b="0" i="0" dirty="0" smtClean="0">
                <a:solidFill>
                  <a:schemeClr val="tx1">
                    <a:lumMod val="75000"/>
                    <a:lumOff val="25000"/>
                  </a:schemeClr>
                </a:solidFill>
                <a:latin typeface="Constantia" pitchFamily="18" charset="0"/>
              </a:rPr>
              <a:t>To </a:t>
            </a:r>
            <a:r>
              <a:rPr lang="en-GB" sz="2400" b="0" i="0" dirty="0">
                <a:solidFill>
                  <a:schemeClr val="tx1">
                    <a:lumMod val="75000"/>
                    <a:lumOff val="25000"/>
                  </a:schemeClr>
                </a:solidFill>
                <a:latin typeface="Constantia" pitchFamily="18" charset="0"/>
              </a:rPr>
              <a:t>impart evidence based research oriented health professional education in order to provide best possible patient care and inculcate the values of mutual respect, ethical practice of healthcare and social accountability</a:t>
            </a:r>
            <a:r>
              <a:rPr lang="en-GB" sz="2400" b="0" i="0" dirty="0" smtClean="0">
                <a:solidFill>
                  <a:schemeClr val="tx1">
                    <a:lumMod val="75000"/>
                    <a:lumOff val="25000"/>
                  </a:schemeClr>
                </a:solidFill>
                <a:latin typeface="Constantia" pitchFamily="18" charset="0"/>
              </a:rPr>
              <a:t>.</a:t>
            </a:r>
            <a:br>
              <a:rPr lang="en-GB" sz="2400" b="0" i="0" dirty="0" smtClean="0">
                <a:solidFill>
                  <a:schemeClr val="tx1">
                    <a:lumMod val="75000"/>
                    <a:lumOff val="25000"/>
                  </a:schemeClr>
                </a:solidFill>
                <a:latin typeface="Constantia" pitchFamily="18" charset="0"/>
              </a:rPr>
            </a:br>
            <a:r>
              <a:rPr lang="en-GB" sz="2400" b="0" i="0" dirty="0">
                <a:solidFill>
                  <a:schemeClr val="tx1">
                    <a:lumMod val="75000"/>
                    <a:lumOff val="25000"/>
                  </a:schemeClr>
                </a:solidFill>
                <a:latin typeface="Constantia" pitchFamily="18" charset="0"/>
              </a:rPr>
              <a:t/>
            </a:r>
            <a:br>
              <a:rPr lang="en-GB" sz="2400" b="0" i="0" dirty="0">
                <a:solidFill>
                  <a:schemeClr val="tx1">
                    <a:lumMod val="75000"/>
                    <a:lumOff val="25000"/>
                  </a:schemeClr>
                </a:solidFill>
                <a:latin typeface="Constantia" pitchFamily="18" charset="0"/>
              </a:rPr>
            </a:br>
            <a:r>
              <a:rPr lang="en-GB" sz="2400" dirty="0" smtClean="0">
                <a:latin typeface="Constantia" pitchFamily="18" charset="0"/>
              </a:rPr>
              <a:t>Vision: </a:t>
            </a:r>
            <a:r>
              <a:rPr lang="en-GB" sz="2400" b="0" i="0" dirty="0">
                <a:solidFill>
                  <a:schemeClr val="tx1">
                    <a:lumMod val="75000"/>
                    <a:lumOff val="25000"/>
                  </a:schemeClr>
                </a:solidFill>
                <a:latin typeface="Constantia" pitchFamily="18" charset="0"/>
              </a:rPr>
              <a:t>Highly recognized and accredited centre of excellence in Medical Education, using evidence-based training techniques for development of highly competent health professionals, who are lifelong experiential learner and are socially accountable.</a:t>
            </a:r>
            <a:r>
              <a:rPr lang="en-GB" sz="2400" b="0" i="0" dirty="0">
                <a:latin typeface="Constantia" pitchFamily="18" charset="0"/>
              </a:rPr>
              <a:t/>
            </a:r>
            <a:br>
              <a:rPr lang="en-GB" sz="2400" b="0" i="0" dirty="0">
                <a:latin typeface="Constantia" pitchFamily="18" charset="0"/>
              </a:rPr>
            </a:br>
            <a:r>
              <a:rPr lang="en-GB" sz="2400" b="0" i="0" dirty="0" smtClean="0">
                <a:solidFill>
                  <a:schemeClr val="tx1">
                    <a:lumMod val="75000"/>
                    <a:lumOff val="25000"/>
                  </a:schemeClr>
                </a:solidFill>
                <a:latin typeface="Constantia" pitchFamily="18" charset="0"/>
              </a:rPr>
              <a:t/>
            </a:r>
            <a:br>
              <a:rPr lang="en-GB" sz="2400" b="0" i="0" dirty="0" smtClean="0">
                <a:solidFill>
                  <a:schemeClr val="tx1">
                    <a:lumMod val="75000"/>
                    <a:lumOff val="25000"/>
                  </a:schemeClr>
                </a:solidFill>
                <a:latin typeface="Constantia" pitchFamily="18" charset="0"/>
              </a:rPr>
            </a:br>
            <a:r>
              <a:rPr lang="en-GB" sz="2400" dirty="0" smtClean="0">
                <a:latin typeface="Constantia" pitchFamily="18" charset="0"/>
              </a:rPr>
              <a:t>Values:</a:t>
            </a:r>
            <a:r>
              <a:rPr lang="en-GB" sz="2400" b="0" dirty="0">
                <a:latin typeface="Constantia" pitchFamily="18" charset="0"/>
              </a:rPr>
              <a:t> </a:t>
            </a:r>
            <a:r>
              <a:rPr lang="en-GB" sz="2400" b="0" i="0" dirty="0" smtClean="0">
                <a:solidFill>
                  <a:schemeClr val="tx1">
                    <a:lumMod val="75000"/>
                    <a:lumOff val="25000"/>
                  </a:schemeClr>
                </a:solidFill>
                <a:latin typeface="Constantia" pitchFamily="18" charset="0"/>
              </a:rPr>
              <a:t>Merit</a:t>
            </a:r>
            <a:r>
              <a:rPr lang="en-GB" sz="2400" i="0" dirty="0" smtClean="0">
                <a:solidFill>
                  <a:schemeClr val="tx1">
                    <a:lumMod val="75000"/>
                    <a:lumOff val="25000"/>
                  </a:schemeClr>
                </a:solidFill>
                <a:latin typeface="Constantia" pitchFamily="18" charset="0"/>
              </a:rPr>
              <a:t> ,</a:t>
            </a:r>
            <a:r>
              <a:rPr lang="en-GB" sz="2400" b="0" i="0" dirty="0" smtClean="0">
                <a:solidFill>
                  <a:schemeClr val="tx1">
                    <a:lumMod val="75000"/>
                    <a:lumOff val="25000"/>
                  </a:schemeClr>
                </a:solidFill>
                <a:latin typeface="Constantia" pitchFamily="18" charset="0"/>
              </a:rPr>
              <a:t>Pursuit </a:t>
            </a:r>
            <a:r>
              <a:rPr lang="en-GB" sz="2400" b="0" i="0" dirty="0">
                <a:solidFill>
                  <a:schemeClr val="tx1">
                    <a:lumMod val="75000"/>
                    <a:lumOff val="25000"/>
                  </a:schemeClr>
                </a:solidFill>
                <a:latin typeface="Constantia" pitchFamily="18" charset="0"/>
              </a:rPr>
              <a:t>of </a:t>
            </a:r>
            <a:r>
              <a:rPr lang="en-GB" sz="2400" b="0" i="0" dirty="0" smtClean="0">
                <a:solidFill>
                  <a:schemeClr val="tx1">
                    <a:lumMod val="75000"/>
                    <a:lumOff val="25000"/>
                  </a:schemeClr>
                </a:solidFill>
                <a:latin typeface="Constantia" pitchFamily="18" charset="0"/>
              </a:rPr>
              <a:t>Excellence</a:t>
            </a:r>
            <a:r>
              <a:rPr lang="en-GB" sz="2400" i="0" dirty="0" smtClean="0">
                <a:solidFill>
                  <a:schemeClr val="tx1">
                    <a:lumMod val="75000"/>
                    <a:lumOff val="25000"/>
                  </a:schemeClr>
                </a:solidFill>
                <a:latin typeface="Constantia" pitchFamily="18" charset="0"/>
              </a:rPr>
              <a:t>, </a:t>
            </a:r>
            <a:r>
              <a:rPr lang="en-GB" sz="2400" b="0" i="0" dirty="0" smtClean="0">
                <a:solidFill>
                  <a:schemeClr val="tx1">
                    <a:lumMod val="75000"/>
                    <a:lumOff val="25000"/>
                  </a:schemeClr>
                </a:solidFill>
                <a:latin typeface="Constantia" pitchFamily="18" charset="0"/>
              </a:rPr>
              <a:t>Integrity</a:t>
            </a:r>
            <a:r>
              <a:rPr lang="en-GB" sz="2400" i="0" dirty="0" smtClean="0">
                <a:solidFill>
                  <a:schemeClr val="tx1">
                    <a:lumMod val="75000"/>
                    <a:lumOff val="25000"/>
                  </a:schemeClr>
                </a:solidFill>
                <a:latin typeface="Constantia" pitchFamily="18" charset="0"/>
              </a:rPr>
              <a:t> ,</a:t>
            </a:r>
            <a:r>
              <a:rPr lang="en-GB" sz="2400" b="0" i="0" dirty="0" smtClean="0">
                <a:solidFill>
                  <a:schemeClr val="tx1">
                    <a:lumMod val="75000"/>
                    <a:lumOff val="25000"/>
                  </a:schemeClr>
                </a:solidFill>
                <a:latin typeface="Constantia" pitchFamily="18" charset="0"/>
              </a:rPr>
              <a:t>Diversity </a:t>
            </a:r>
            <a:r>
              <a:rPr lang="en-GB" sz="2400" b="0" i="0" dirty="0">
                <a:solidFill>
                  <a:schemeClr val="tx1">
                    <a:lumMod val="75000"/>
                    <a:lumOff val="25000"/>
                  </a:schemeClr>
                </a:solidFill>
                <a:latin typeface="Constantia" pitchFamily="18" charset="0"/>
              </a:rPr>
              <a:t>&amp; </a:t>
            </a:r>
            <a:r>
              <a:rPr lang="en-GB" sz="2400" b="0" i="0" dirty="0" smtClean="0">
                <a:solidFill>
                  <a:schemeClr val="tx1">
                    <a:lumMod val="75000"/>
                    <a:lumOff val="25000"/>
                  </a:schemeClr>
                </a:solidFill>
                <a:latin typeface="Constantia" pitchFamily="18" charset="0"/>
              </a:rPr>
              <a:t>Inclusivity</a:t>
            </a:r>
            <a:r>
              <a:rPr lang="en-GB" sz="2400" i="0" dirty="0" smtClean="0">
                <a:solidFill>
                  <a:schemeClr val="tx1">
                    <a:lumMod val="75000"/>
                    <a:lumOff val="25000"/>
                  </a:schemeClr>
                </a:solidFill>
                <a:latin typeface="Constantia" pitchFamily="18" charset="0"/>
              </a:rPr>
              <a:t> ,</a:t>
            </a:r>
            <a:r>
              <a:rPr lang="en-GB" sz="2400" b="0" i="0" dirty="0" smtClean="0">
                <a:solidFill>
                  <a:schemeClr val="tx1">
                    <a:lumMod val="75000"/>
                    <a:lumOff val="25000"/>
                  </a:schemeClr>
                </a:solidFill>
                <a:latin typeface="Constantia" pitchFamily="18" charset="0"/>
              </a:rPr>
              <a:t>Social Impact</a:t>
            </a:r>
            <a:br>
              <a:rPr lang="en-GB" sz="2400" b="0" i="0" dirty="0" smtClean="0">
                <a:solidFill>
                  <a:schemeClr val="tx1">
                    <a:lumMod val="75000"/>
                    <a:lumOff val="25000"/>
                  </a:schemeClr>
                </a:solidFill>
                <a:latin typeface="Constantia" pitchFamily="18" charset="0"/>
              </a:rPr>
            </a:br>
            <a:r>
              <a:rPr lang="en-GB" sz="2400" b="0" i="0" dirty="0">
                <a:solidFill>
                  <a:schemeClr val="tx1">
                    <a:lumMod val="75000"/>
                    <a:lumOff val="25000"/>
                  </a:schemeClr>
                </a:solidFill>
                <a:latin typeface="Constantia" pitchFamily="18" charset="0"/>
              </a:rPr>
              <a:t/>
            </a:r>
            <a:br>
              <a:rPr lang="en-GB" sz="2400" b="0" i="0" dirty="0">
                <a:solidFill>
                  <a:schemeClr val="tx1">
                    <a:lumMod val="75000"/>
                    <a:lumOff val="25000"/>
                  </a:schemeClr>
                </a:solidFill>
                <a:latin typeface="Constantia" pitchFamily="18" charset="0"/>
              </a:rPr>
            </a:br>
            <a:r>
              <a:rPr lang="en-GB" sz="2400" dirty="0" smtClean="0">
                <a:latin typeface="Constantia" pitchFamily="18" charset="0"/>
              </a:rPr>
              <a:t>MOTO</a:t>
            </a:r>
            <a:r>
              <a:rPr lang="en-GB" sz="2400" dirty="0" smtClean="0">
                <a:solidFill>
                  <a:schemeClr val="tx1">
                    <a:lumMod val="75000"/>
                    <a:lumOff val="25000"/>
                  </a:schemeClr>
                </a:solidFill>
                <a:latin typeface="Constantia" pitchFamily="18" charset="0"/>
              </a:rPr>
              <a:t>:                                </a:t>
            </a:r>
            <a:r>
              <a:rPr lang="en-GB" sz="2400" b="0" i="0" dirty="0" smtClean="0">
                <a:solidFill>
                  <a:schemeClr val="tx1">
                    <a:lumMod val="75000"/>
                    <a:lumOff val="25000"/>
                  </a:schemeClr>
                </a:solidFill>
                <a:latin typeface="Constantia" pitchFamily="18" charset="0"/>
              </a:rPr>
              <a:t>Service                   Truth              Wisdom</a:t>
            </a:r>
            <a:r>
              <a:rPr lang="en-GB" sz="2400" dirty="0"/>
              <a:t/>
            </a:r>
            <a:br>
              <a:rPr lang="en-GB" sz="2400" dirty="0"/>
            </a:br>
            <a:endParaRPr lang="en-GB" sz="24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04800"/>
            <a:ext cx="1135380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665042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7200" y="379987"/>
            <a:ext cx="6477000" cy="997709"/>
          </a:xfrm>
          <a:prstGeom prst="rect">
            <a:avLst/>
          </a:prstGeom>
        </p:spPr>
        <p:txBody>
          <a:bodyPr vert="horz" wrap="square" lIns="0" tIns="12700" rIns="0" bIns="0" rtlCol="0">
            <a:spAutoFit/>
          </a:bodyPr>
          <a:lstStyle/>
          <a:p>
            <a:pPr marL="12700">
              <a:spcBef>
                <a:spcPts val="100"/>
              </a:spcBef>
            </a:pPr>
            <a:r>
              <a:rPr lang="en-GB" sz="3200" i="0" dirty="0" smtClean="0">
                <a:solidFill>
                  <a:schemeClr val="accent1"/>
                </a:solidFill>
              </a:rPr>
              <a:t>COMPLICATIONS OF PREECLAMPSIA</a:t>
            </a:r>
            <a:r>
              <a:rPr lang="en-GB" sz="3200" dirty="0"/>
              <a:t/>
            </a:r>
            <a:br>
              <a:rPr lang="en-GB" sz="3200" dirty="0"/>
            </a:br>
            <a:endParaRPr sz="3200" i="0" dirty="0"/>
          </a:p>
        </p:txBody>
      </p:sp>
      <p:sp>
        <p:nvSpPr>
          <p:cNvPr id="3" name="object 3"/>
          <p:cNvSpPr txBox="1"/>
          <p:nvPr/>
        </p:nvSpPr>
        <p:spPr>
          <a:xfrm>
            <a:off x="6705600" y="330230"/>
            <a:ext cx="3880612" cy="961802"/>
          </a:xfrm>
          <a:prstGeom prst="rect">
            <a:avLst/>
          </a:prstGeom>
        </p:spPr>
        <p:txBody>
          <a:bodyPr vert="horz" wrap="square" lIns="0" tIns="12700" rIns="0" bIns="0" rtlCol="0">
            <a:spAutoFit/>
          </a:bodyPr>
          <a:lstStyle/>
          <a:p>
            <a:pPr marL="12700">
              <a:lnSpc>
                <a:spcPct val="100000"/>
              </a:lnSpc>
              <a:spcBef>
                <a:spcPts val="100"/>
              </a:spcBef>
            </a:pPr>
            <a:r>
              <a:rPr lang="en-GB" sz="2000" spc="-20" dirty="0" smtClean="0">
                <a:solidFill>
                  <a:schemeClr val="accent1"/>
                </a:solidFill>
                <a:latin typeface="Calibri"/>
                <a:cs typeface="Calibri"/>
              </a:rPr>
              <a:t>    </a:t>
            </a:r>
          </a:p>
          <a:p>
            <a:pPr marL="12700">
              <a:lnSpc>
                <a:spcPct val="100000"/>
              </a:lnSpc>
              <a:spcBef>
                <a:spcPts val="100"/>
              </a:spcBef>
            </a:pPr>
            <a:endParaRPr lang="en-GB" sz="2000" spc="-20" smtClean="0">
              <a:solidFill>
                <a:schemeClr val="accent1"/>
              </a:solidFill>
              <a:latin typeface="Calibri"/>
              <a:cs typeface="Calibri"/>
            </a:endParaRPr>
          </a:p>
          <a:p>
            <a:pPr marL="12700">
              <a:lnSpc>
                <a:spcPct val="100000"/>
              </a:lnSpc>
              <a:spcBef>
                <a:spcPts val="100"/>
              </a:spcBef>
            </a:pPr>
            <a:r>
              <a:rPr lang="en-GB" sz="2000" spc="-20" smtClean="0">
                <a:solidFill>
                  <a:schemeClr val="accent1"/>
                </a:solidFill>
                <a:latin typeface="Calibri"/>
                <a:cs typeface="Calibri"/>
              </a:rPr>
              <a:t>VERTICAL</a:t>
            </a:r>
            <a:r>
              <a:rPr sz="2000" spc="-85" dirty="0" smtClean="0">
                <a:solidFill>
                  <a:schemeClr val="accent1"/>
                </a:solidFill>
                <a:latin typeface="Calibri"/>
                <a:cs typeface="Calibri"/>
              </a:rPr>
              <a:t> </a:t>
            </a:r>
            <a:r>
              <a:rPr lang="en-GB" sz="2000" spc="-10" dirty="0" smtClean="0">
                <a:solidFill>
                  <a:schemeClr val="accent1"/>
                </a:solidFill>
                <a:latin typeface="Calibri"/>
                <a:cs typeface="Calibri"/>
              </a:rPr>
              <a:t>INTEGRATION</a:t>
            </a:r>
            <a:endParaRPr sz="2000" dirty="0">
              <a:solidFill>
                <a:schemeClr val="accent1"/>
              </a:solidFill>
              <a:latin typeface="Calibri"/>
              <a:cs typeface="Calibri"/>
            </a:endParaRPr>
          </a:p>
        </p:txBody>
      </p:sp>
      <p:sp>
        <p:nvSpPr>
          <p:cNvPr id="4" name="object 4"/>
          <p:cNvSpPr txBox="1">
            <a:spLocks noGrp="1"/>
          </p:cNvSpPr>
          <p:nvPr>
            <p:ph type="body" idx="1"/>
          </p:nvPr>
        </p:nvSpPr>
        <p:spPr>
          <a:xfrm>
            <a:off x="-4665" y="1219200"/>
            <a:ext cx="5562600" cy="963725"/>
          </a:xfrm>
          <a:prstGeom prst="rect">
            <a:avLst/>
          </a:prstGeom>
        </p:spPr>
        <p:txBody>
          <a:bodyPr vert="horz" wrap="square" lIns="0" tIns="12065" rIns="0" bIns="0" rtlCol="0">
            <a:spAutoFit/>
          </a:bodyPr>
          <a:lstStyle/>
          <a:p>
            <a:endParaRPr spc="-20" dirty="0"/>
          </a:p>
          <a:p>
            <a:pPr marL="20955" marR="123189">
              <a:lnSpc>
                <a:spcPct val="100000"/>
              </a:lnSpc>
              <a:spcBef>
                <a:spcPts val="675"/>
              </a:spcBef>
              <a:buClr>
                <a:srgbClr val="0AD0D9"/>
              </a:buClr>
              <a:buSzPct val="91071"/>
              <a:tabLst>
                <a:tab pos="295910" algn="l"/>
                <a:tab pos="322580" algn="l"/>
              </a:tabLst>
            </a:pPr>
            <a:endParaRPr spc="-10" dirty="0"/>
          </a:p>
        </p:txBody>
      </p:sp>
      <p:pic>
        <p:nvPicPr>
          <p:cNvPr id="5" name="object 5"/>
          <p:cNvPicPr/>
          <p:nvPr/>
        </p:nvPicPr>
        <p:blipFill>
          <a:blip r:embed="rId2" cstate="print"/>
          <a:stretch>
            <a:fillRect/>
          </a:stretch>
        </p:blipFill>
        <p:spPr>
          <a:xfrm>
            <a:off x="10096500" y="0"/>
            <a:ext cx="2095500" cy="1377696"/>
          </a:xfrm>
          <a:prstGeom prst="rect">
            <a:avLst/>
          </a:prstGeom>
        </p:spPr>
      </p:pic>
      <p:sp>
        <p:nvSpPr>
          <p:cNvPr id="6" name="object 4"/>
          <p:cNvSpPr txBox="1">
            <a:spLocks/>
          </p:cNvSpPr>
          <p:nvPr/>
        </p:nvSpPr>
        <p:spPr>
          <a:xfrm>
            <a:off x="838200" y="1295400"/>
            <a:ext cx="10849947" cy="4657044"/>
          </a:xfrm>
          <a:prstGeom prst="rect">
            <a:avLst/>
          </a:prstGeom>
        </p:spPr>
        <p:txBody>
          <a:bodyPr vert="horz" wrap="square" lIns="0" tIns="12065" rIns="0" bIns="0" rtlCol="0">
            <a:spAutoFit/>
          </a:bodyPr>
          <a:lstStyle>
            <a:lvl1pPr marL="0">
              <a:defRPr sz="2800" b="0" i="0">
                <a:solidFill>
                  <a:schemeClr val="tx1"/>
                </a:solidFill>
                <a:latin typeface="Constantia"/>
                <a:ea typeface="+mn-ea"/>
                <a:cs typeface="Constantia"/>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GB" sz="2000" b="1" dirty="0" smtClean="0">
                <a:solidFill>
                  <a:schemeClr val="accent1"/>
                </a:solidFill>
                <a:latin typeface="+mj-lt"/>
              </a:rPr>
              <a:t>Obstetric </a:t>
            </a:r>
            <a:r>
              <a:rPr lang="en-GB" sz="2000" b="1" dirty="0" err="1" smtClean="0">
                <a:solidFill>
                  <a:schemeClr val="accent1"/>
                </a:solidFill>
                <a:latin typeface="+mj-lt"/>
              </a:rPr>
              <a:t>Compliactions</a:t>
            </a:r>
            <a:r>
              <a:rPr lang="en-GB" sz="2000" b="1" dirty="0" smtClean="0">
                <a:solidFill>
                  <a:schemeClr val="accent1"/>
                </a:solidFill>
                <a:latin typeface="+mj-lt"/>
              </a:rPr>
              <a:t> </a:t>
            </a:r>
          </a:p>
          <a:p>
            <a:r>
              <a:rPr lang="en-GB" sz="2000" dirty="0" smtClean="0">
                <a:latin typeface="+mj-lt"/>
              </a:rPr>
              <a:t>Placental abruption</a:t>
            </a:r>
          </a:p>
          <a:p>
            <a:r>
              <a:rPr lang="en-GB" sz="2000" dirty="0" smtClean="0">
                <a:latin typeface="+mj-lt"/>
              </a:rPr>
              <a:t>Postpartum </a:t>
            </a:r>
            <a:r>
              <a:rPr lang="en-GB" sz="2000" dirty="0" err="1" smtClean="0">
                <a:latin typeface="+mj-lt"/>
              </a:rPr>
              <a:t>hemorrhage</a:t>
            </a:r>
            <a:r>
              <a:rPr lang="en-GB" sz="2000" dirty="0" smtClean="0">
                <a:latin typeface="+mj-lt"/>
              </a:rPr>
              <a:t> (PPH)</a:t>
            </a:r>
          </a:p>
          <a:p>
            <a:r>
              <a:rPr lang="en-GB" sz="2000" dirty="0" smtClean="0">
                <a:latin typeface="+mj-lt"/>
              </a:rPr>
              <a:t>Uterine </a:t>
            </a:r>
            <a:r>
              <a:rPr lang="en-GB" sz="2000" dirty="0" err="1" smtClean="0">
                <a:latin typeface="+mj-lt"/>
              </a:rPr>
              <a:t>atony</a:t>
            </a:r>
            <a:endParaRPr lang="en-GB" sz="2000" dirty="0" smtClean="0">
              <a:latin typeface="+mj-lt"/>
            </a:endParaRPr>
          </a:p>
          <a:p>
            <a:r>
              <a:rPr lang="en-GB" sz="2000" dirty="0" err="1" smtClean="0">
                <a:latin typeface="+mj-lt"/>
              </a:rPr>
              <a:t>Eclampsia</a:t>
            </a:r>
            <a:r>
              <a:rPr lang="en-GB" sz="2000" dirty="0" smtClean="0">
                <a:latin typeface="+mj-lt"/>
              </a:rPr>
              <a:t> remains a leading cause of maternal mortality globally.</a:t>
            </a:r>
          </a:p>
          <a:p>
            <a:endParaRPr lang="en-GB" sz="2000" dirty="0" smtClean="0">
              <a:latin typeface="+mj-lt"/>
            </a:endParaRPr>
          </a:p>
          <a:p>
            <a:r>
              <a:rPr lang="en-GB" sz="2000" b="1" dirty="0" err="1" smtClean="0">
                <a:solidFill>
                  <a:schemeClr val="accent1"/>
                </a:solidFill>
                <a:latin typeface="+mj-lt"/>
              </a:rPr>
              <a:t>Fetal</a:t>
            </a:r>
            <a:r>
              <a:rPr lang="en-GB" sz="2000" b="1" dirty="0" smtClean="0">
                <a:solidFill>
                  <a:schemeClr val="accent1"/>
                </a:solidFill>
                <a:latin typeface="+mj-lt"/>
              </a:rPr>
              <a:t> Complications</a:t>
            </a:r>
          </a:p>
          <a:p>
            <a:r>
              <a:rPr lang="en-GB" sz="2000" dirty="0" smtClean="0">
                <a:latin typeface="+mj-lt"/>
              </a:rPr>
              <a:t>Intrauterine Growth Restriction (IUGR) </a:t>
            </a:r>
          </a:p>
          <a:p>
            <a:r>
              <a:rPr lang="en-GB" sz="2000" dirty="0" smtClean="0">
                <a:latin typeface="+mj-lt"/>
              </a:rPr>
              <a:t>Preterm Birth</a:t>
            </a:r>
          </a:p>
          <a:p>
            <a:r>
              <a:rPr lang="en-GB" sz="2000" dirty="0" err="1" smtClean="0">
                <a:latin typeface="+mj-lt"/>
              </a:rPr>
              <a:t>Fetal</a:t>
            </a:r>
            <a:r>
              <a:rPr lang="en-GB" sz="2000" dirty="0" smtClean="0">
                <a:latin typeface="+mj-lt"/>
              </a:rPr>
              <a:t> Distress</a:t>
            </a:r>
            <a:endParaRPr lang="en-GB" sz="2000" dirty="0">
              <a:latin typeface="+mj-lt"/>
            </a:endParaRPr>
          </a:p>
          <a:p>
            <a:r>
              <a:rPr lang="en-GB" sz="2000" dirty="0" smtClean="0">
                <a:latin typeface="+mj-lt"/>
              </a:rPr>
              <a:t>Stillbirth or Intrauterine </a:t>
            </a:r>
            <a:r>
              <a:rPr lang="en-GB" sz="2000" dirty="0" err="1" smtClean="0">
                <a:latin typeface="+mj-lt"/>
              </a:rPr>
              <a:t>Fetal</a:t>
            </a:r>
            <a:r>
              <a:rPr lang="en-GB" sz="2000" dirty="0" smtClean="0">
                <a:latin typeface="+mj-lt"/>
              </a:rPr>
              <a:t> Demise (IUFD)</a:t>
            </a:r>
          </a:p>
          <a:p>
            <a:r>
              <a:rPr lang="en-GB" sz="2000" dirty="0" smtClean="0">
                <a:latin typeface="+mj-lt"/>
              </a:rPr>
              <a:t>Neonatal Hypoxia &amp; Neurodevelopmental Delay</a:t>
            </a:r>
          </a:p>
          <a:p>
            <a:endParaRPr lang="en-GB" spc="-20" dirty="0" smtClean="0"/>
          </a:p>
          <a:p>
            <a:pPr marL="20955" marR="123189">
              <a:spcBef>
                <a:spcPts val="675"/>
              </a:spcBef>
              <a:buClr>
                <a:srgbClr val="0AD0D9"/>
              </a:buClr>
              <a:buSzPct val="91071"/>
              <a:tabLst>
                <a:tab pos="295910" algn="l"/>
                <a:tab pos="322580" algn="l"/>
              </a:tabLst>
            </a:pPr>
            <a:endParaRPr lang="en-GB" spc="-10" dirty="0"/>
          </a:p>
        </p:txBody>
      </p:sp>
    </p:spTree>
    <p:extLst>
      <p:ext uri="{BB962C8B-B14F-4D97-AF65-F5344CB8AC3E}">
        <p14:creationId xmlns:p14="http://schemas.microsoft.com/office/powerpoint/2010/main" val="245962060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35"/>
          <p:cNvSpPr txBox="1">
            <a:spLocks noGrp="1"/>
          </p:cNvSpPr>
          <p:nvPr>
            <p:ph type="title"/>
          </p:nvPr>
        </p:nvSpPr>
        <p:spPr>
          <a:xfrm>
            <a:off x="152400" y="246674"/>
            <a:ext cx="11360800" cy="763600"/>
          </a:xfrm>
          <a:prstGeom prst="rect">
            <a:avLst/>
          </a:prstGeom>
        </p:spPr>
        <p:txBody>
          <a:bodyPr spcFirstLastPara="1" wrap="square" lIns="121897" tIns="121897" rIns="121897" bIns="121897" anchor="t" anchorCtr="0">
            <a:normAutofit/>
          </a:bodyPr>
          <a:lstStyle/>
          <a:p>
            <a:pPr algn="l" rtl="0"/>
            <a:r>
              <a:rPr lang="en-GB" sz="3200" b="1" i="0" dirty="0" smtClean="0">
                <a:solidFill>
                  <a:schemeClr val="accent1"/>
                </a:solidFill>
              </a:rPr>
              <a:t>SUBSEQUENT TESTING</a:t>
            </a:r>
            <a:endParaRPr lang="en-GB" sz="3200" b="1" i="0" dirty="0">
              <a:solidFill>
                <a:schemeClr val="accent1"/>
              </a:solidFill>
            </a:endParaRPr>
          </a:p>
        </p:txBody>
      </p:sp>
      <p:sp>
        <p:nvSpPr>
          <p:cNvPr id="191" name="Google Shape;191;p35"/>
          <p:cNvSpPr txBox="1">
            <a:spLocks noGrp="1"/>
          </p:cNvSpPr>
          <p:nvPr>
            <p:ph type="body" idx="1"/>
          </p:nvPr>
        </p:nvSpPr>
        <p:spPr>
          <a:prstGeom prst="rect">
            <a:avLst/>
          </a:prstGeom>
        </p:spPr>
        <p:txBody>
          <a:bodyPr spcFirstLastPara="1" wrap="square" lIns="121897" tIns="121897" rIns="121897" bIns="121897" anchor="t" anchorCtr="0">
            <a:normAutofit fontScale="25000" lnSpcReduction="20000"/>
          </a:bodyPr>
          <a:lstStyle/>
          <a:p>
            <a:pPr marL="0" indent="0" algn="l" rtl="0">
              <a:buNone/>
            </a:pPr>
            <a:r>
              <a:rPr lang="en" sz="8000" b="1" dirty="0">
                <a:latin typeface="+mj-lt"/>
              </a:rPr>
              <a:t>Determining liver injury </a:t>
            </a:r>
            <a:r>
              <a:rPr lang="en" sz="8000" b="1" dirty="0" smtClean="0">
                <a:latin typeface="+mj-lt"/>
              </a:rPr>
              <a:t>pattern</a:t>
            </a:r>
            <a:endParaRPr lang="en" sz="8000" b="1" dirty="0">
              <a:latin typeface="+mj-lt"/>
            </a:endParaRPr>
          </a:p>
          <a:p>
            <a:pPr marL="0" indent="0" algn="l" rtl="0">
              <a:buNone/>
            </a:pPr>
            <a:r>
              <a:rPr lang="en" sz="8000" dirty="0" smtClean="0">
                <a:latin typeface="+mj-lt"/>
              </a:rPr>
              <a:t>For </a:t>
            </a:r>
            <a:r>
              <a:rPr lang="en" sz="8000" dirty="0">
                <a:latin typeface="+mj-lt"/>
              </a:rPr>
              <a:t>pregnant patients without a suspected etiology of abnormal liver biochemistries based on initial evaluation, subsequent testing is guided by the predominant pattern of liver injury </a:t>
            </a:r>
            <a:r>
              <a:rPr lang="en" sz="8000" dirty="0" smtClean="0">
                <a:latin typeface="+mj-lt"/>
              </a:rPr>
              <a:t>:</a:t>
            </a:r>
          </a:p>
          <a:p>
            <a:pPr marL="0" indent="0" algn="l" rtl="0">
              <a:buNone/>
            </a:pPr>
            <a:endParaRPr lang="en" sz="8000" dirty="0" smtClean="0">
              <a:latin typeface="+mj-lt"/>
            </a:endParaRPr>
          </a:p>
          <a:p>
            <a:pPr marL="0" lvl="0" indent="0" algn="l" rtl="0">
              <a:buNone/>
            </a:pPr>
            <a:r>
              <a:rPr lang="en-GB" sz="8000" b="1" u="sng" dirty="0">
                <a:latin typeface="+mj-lt"/>
              </a:rPr>
              <a:t>Patients with hepatocellular injury</a:t>
            </a:r>
            <a:r>
              <a:rPr lang="en-GB" sz="8000" dirty="0">
                <a:latin typeface="+mj-lt"/>
              </a:rPr>
              <a:t> </a:t>
            </a:r>
          </a:p>
          <a:p>
            <a:pPr marL="0" lvl="0" indent="0" algn="l" rtl="0">
              <a:spcBef>
                <a:spcPts val="1200"/>
              </a:spcBef>
              <a:buClr>
                <a:schemeClr val="dk1"/>
              </a:buClr>
              <a:buSzPts val="1100"/>
              <a:buNone/>
            </a:pPr>
            <a:r>
              <a:rPr lang="en-GB" sz="8000" dirty="0" smtClean="0">
                <a:latin typeface="+mj-lt"/>
              </a:rPr>
              <a:t>Acute </a:t>
            </a:r>
            <a:r>
              <a:rPr lang="en-GB" sz="8000" dirty="0">
                <a:latin typeface="+mj-lt"/>
              </a:rPr>
              <a:t>viral </a:t>
            </a:r>
            <a:r>
              <a:rPr lang="en-GB" sz="8000" dirty="0" smtClean="0">
                <a:latin typeface="+mj-lt"/>
              </a:rPr>
              <a:t>hepatitis</a:t>
            </a:r>
            <a:endParaRPr lang="en-GB" sz="8000" dirty="0">
              <a:latin typeface="+mj-lt"/>
            </a:endParaRPr>
          </a:p>
          <a:p>
            <a:pPr marL="0" lvl="0" indent="0" algn="l" rtl="0">
              <a:spcBef>
                <a:spcPts val="1200"/>
              </a:spcBef>
              <a:buClr>
                <a:schemeClr val="dk1"/>
              </a:buClr>
              <a:buSzPts val="1100"/>
              <a:buNone/>
            </a:pPr>
            <a:r>
              <a:rPr lang="en-GB" sz="8000" dirty="0" smtClean="0">
                <a:latin typeface="+mj-lt"/>
              </a:rPr>
              <a:t>Immunoglobulin </a:t>
            </a:r>
            <a:r>
              <a:rPr lang="en-GB" sz="8000" dirty="0">
                <a:latin typeface="+mj-lt"/>
              </a:rPr>
              <a:t>M (</a:t>
            </a:r>
            <a:r>
              <a:rPr lang="en-GB" sz="8000" dirty="0" err="1">
                <a:latin typeface="+mj-lt"/>
              </a:rPr>
              <a:t>IgM</a:t>
            </a:r>
            <a:r>
              <a:rPr lang="en-GB" sz="8000" dirty="0">
                <a:latin typeface="+mj-lt"/>
              </a:rPr>
              <a:t>) anti-hepatitis A virus</a:t>
            </a:r>
          </a:p>
          <a:p>
            <a:pPr marL="0" lvl="0" indent="0" algn="l" rtl="0">
              <a:spcBef>
                <a:spcPts val="1200"/>
              </a:spcBef>
              <a:buClr>
                <a:schemeClr val="dk1"/>
              </a:buClr>
              <a:buSzPts val="1100"/>
              <a:buNone/>
            </a:pPr>
            <a:r>
              <a:rPr lang="en-GB" sz="8000" dirty="0" smtClean="0">
                <a:latin typeface="+mj-lt"/>
              </a:rPr>
              <a:t>Hepatitis </a:t>
            </a:r>
            <a:r>
              <a:rPr lang="en-GB" sz="8000" dirty="0">
                <a:latin typeface="+mj-lt"/>
              </a:rPr>
              <a:t>B surface antigen (</a:t>
            </a:r>
            <a:r>
              <a:rPr lang="en-GB" sz="8000" dirty="0" err="1">
                <a:latin typeface="+mj-lt"/>
              </a:rPr>
              <a:t>HBsAg</a:t>
            </a:r>
            <a:r>
              <a:rPr lang="en-GB" sz="8000" dirty="0">
                <a:latin typeface="+mj-lt"/>
              </a:rPr>
              <a:t>), </a:t>
            </a:r>
            <a:r>
              <a:rPr lang="en-GB" sz="8000" dirty="0" err="1">
                <a:latin typeface="+mj-lt"/>
              </a:rPr>
              <a:t>IgM</a:t>
            </a:r>
            <a:r>
              <a:rPr lang="en-GB" sz="8000" dirty="0">
                <a:latin typeface="+mj-lt"/>
              </a:rPr>
              <a:t> antibody to hepatitis B core antigen, antibody to </a:t>
            </a:r>
            <a:r>
              <a:rPr lang="en-GB" sz="8000" dirty="0" err="1">
                <a:latin typeface="+mj-lt"/>
              </a:rPr>
              <a:t>HBsAg</a:t>
            </a:r>
            <a:endParaRPr lang="en-GB" sz="8000" dirty="0">
              <a:latin typeface="+mj-lt"/>
            </a:endParaRPr>
          </a:p>
          <a:p>
            <a:pPr marL="0" lvl="0" indent="0" algn="l" rtl="0">
              <a:spcBef>
                <a:spcPts val="1200"/>
              </a:spcBef>
              <a:buClr>
                <a:schemeClr val="dk1"/>
              </a:buClr>
              <a:buSzPts val="1100"/>
              <a:buNone/>
            </a:pPr>
            <a:r>
              <a:rPr lang="en-GB" sz="8000" dirty="0" smtClean="0">
                <a:latin typeface="+mj-lt"/>
              </a:rPr>
              <a:t>Anti-hepatitis </a:t>
            </a:r>
            <a:r>
              <a:rPr lang="en-GB" sz="8000" dirty="0">
                <a:latin typeface="+mj-lt"/>
              </a:rPr>
              <a:t>C virus antibody </a:t>
            </a:r>
            <a:endParaRPr lang="en-GB" sz="8000" dirty="0" smtClean="0">
              <a:latin typeface="+mj-lt"/>
            </a:endParaRPr>
          </a:p>
          <a:p>
            <a:pPr marL="0" lvl="0" indent="0" algn="l" rtl="0">
              <a:spcBef>
                <a:spcPts val="1200"/>
              </a:spcBef>
              <a:buClr>
                <a:schemeClr val="dk1"/>
              </a:buClr>
              <a:buSzPts val="1100"/>
              <a:buNone/>
            </a:pPr>
            <a:r>
              <a:rPr lang="en-GB" sz="8000" dirty="0">
                <a:latin typeface="+mj-lt"/>
              </a:rPr>
              <a:t>A</a:t>
            </a:r>
            <a:r>
              <a:rPr lang="en-GB" sz="8000" dirty="0" smtClean="0">
                <a:latin typeface="+mj-lt"/>
              </a:rPr>
              <a:t>nti-hepatitis </a:t>
            </a:r>
            <a:r>
              <a:rPr lang="en-GB" sz="8000" dirty="0">
                <a:latin typeface="+mj-lt"/>
              </a:rPr>
              <a:t>E virus (in regions where HEV infection is endemic) </a:t>
            </a:r>
          </a:p>
          <a:p>
            <a:pPr marL="0" lvl="0" indent="0" algn="l" rtl="0">
              <a:spcBef>
                <a:spcPts val="1200"/>
              </a:spcBef>
              <a:buClr>
                <a:schemeClr val="dk1"/>
              </a:buClr>
              <a:buSzPts val="1100"/>
              <a:buNone/>
            </a:pPr>
            <a:r>
              <a:rPr lang="en-GB" sz="8000" dirty="0" smtClean="0">
                <a:latin typeface="+mj-lt"/>
              </a:rPr>
              <a:t>Herpes </a:t>
            </a:r>
            <a:r>
              <a:rPr lang="en-GB" sz="8000" dirty="0">
                <a:latin typeface="+mj-lt"/>
              </a:rPr>
              <a:t>simplex virus DNA by polymerase chain reaction</a:t>
            </a:r>
          </a:p>
          <a:p>
            <a:pPr marL="0" lvl="0" indent="0" algn="l" rtl="0">
              <a:spcBef>
                <a:spcPts val="1200"/>
              </a:spcBef>
              <a:buClr>
                <a:schemeClr val="dk1"/>
              </a:buClr>
              <a:buSzPts val="1100"/>
              <a:buNone/>
            </a:pPr>
            <a:r>
              <a:rPr lang="en-GB" sz="8000" dirty="0" smtClean="0">
                <a:latin typeface="+mj-lt"/>
              </a:rPr>
              <a:t>Cytomegalovirus </a:t>
            </a:r>
            <a:r>
              <a:rPr lang="en-GB" sz="8000" dirty="0">
                <a:latin typeface="+mj-lt"/>
              </a:rPr>
              <a:t>DNA assay </a:t>
            </a:r>
          </a:p>
          <a:p>
            <a:pPr marL="0" lvl="0" indent="0" algn="l" rtl="0">
              <a:spcBef>
                <a:spcPts val="1200"/>
              </a:spcBef>
              <a:buClr>
                <a:schemeClr val="dk1"/>
              </a:buClr>
              <a:buSzPts val="1100"/>
              <a:buNone/>
            </a:pPr>
            <a:r>
              <a:rPr lang="en-GB" sz="8000" dirty="0" smtClean="0">
                <a:latin typeface="+mj-lt"/>
              </a:rPr>
              <a:t>Epstein-Barr </a:t>
            </a:r>
            <a:r>
              <a:rPr lang="en-GB" sz="8000" dirty="0">
                <a:latin typeface="+mj-lt"/>
              </a:rPr>
              <a:t>virus </a:t>
            </a:r>
            <a:r>
              <a:rPr lang="en-GB" sz="8000" dirty="0" err="1">
                <a:latin typeface="+mj-lt"/>
              </a:rPr>
              <a:t>serologies</a:t>
            </a:r>
            <a:r>
              <a:rPr lang="en-GB" sz="8000" dirty="0">
                <a:latin typeface="+mj-lt"/>
              </a:rPr>
              <a:t> </a:t>
            </a:r>
          </a:p>
          <a:p>
            <a:pPr marL="0" lvl="0" indent="0" algn="l" rtl="0">
              <a:buClr>
                <a:schemeClr val="dk1"/>
              </a:buClr>
              <a:buSzPts val="1100"/>
              <a:buNone/>
            </a:pPr>
            <a:endParaRPr sz="3800" dirty="0"/>
          </a:p>
          <a:p>
            <a:pPr marL="0" indent="0" algn="l" rtl="0">
              <a:spcBef>
                <a:spcPts val="1600"/>
              </a:spcBef>
              <a:buNone/>
            </a:pPr>
            <a:endParaRPr sz="3800" dirty="0"/>
          </a:p>
          <a:p>
            <a:pPr marL="0" indent="0" algn="l" rtl="0">
              <a:spcBef>
                <a:spcPts val="1600"/>
              </a:spcBef>
              <a:spcAft>
                <a:spcPts val="1600"/>
              </a:spcAft>
              <a:buNone/>
            </a:pPr>
            <a:endParaRPr dirty="0"/>
          </a:p>
        </p:txBody>
      </p:sp>
      <p:sp>
        <p:nvSpPr>
          <p:cNvPr id="2" name="Rectangle 1">
            <a:extLst>
              <a:ext uri="{FF2B5EF4-FFF2-40B4-BE49-F238E27FC236}">
                <a16:creationId xmlns:a16="http://schemas.microsoft.com/office/drawing/2014/main" xmlns="" id="{C4B322B6-1938-9858-E37E-6306A2E76D20}"/>
              </a:ext>
            </a:extLst>
          </p:cNvPr>
          <p:cNvSpPr/>
          <p:nvPr/>
        </p:nvSpPr>
        <p:spPr>
          <a:xfrm>
            <a:off x="8839200" y="481465"/>
            <a:ext cx="2240932" cy="528809"/>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en-US" sz="2100" b="1" dirty="0">
                <a:solidFill>
                  <a:schemeClr val="tx1"/>
                </a:solidFill>
              </a:rPr>
              <a:t>VERTICAL INTEGRATION</a:t>
            </a:r>
            <a:endParaRPr lang="x-none" sz="2100" b="1">
              <a:solidFill>
                <a:schemeClr val="tx1"/>
              </a:solidFill>
            </a:endParaRPr>
          </a:p>
        </p:txBody>
      </p:sp>
      <p:pic>
        <p:nvPicPr>
          <p:cNvPr id="3" name="Picture 2" descr="A circular logo with text and symbols&#10;&#10;Description automatically generated">
            <a:extLst>
              <a:ext uri="{FF2B5EF4-FFF2-40B4-BE49-F238E27FC236}">
                <a16:creationId xmlns:a16="http://schemas.microsoft.com/office/drawing/2014/main" xmlns="" id="{4396D0EA-4CA3-65EE-F65B-D7CA22C05342}"/>
              </a:ext>
            </a:extLst>
          </p:cNvPr>
          <p:cNvPicPr>
            <a:picLocks noChangeAspect="1"/>
          </p:cNvPicPr>
          <p:nvPr/>
        </p:nvPicPr>
        <p:blipFill>
          <a:blip r:embed="rId3"/>
          <a:stretch>
            <a:fillRect/>
          </a:stretch>
        </p:blipFill>
        <p:spPr>
          <a:xfrm>
            <a:off x="11080132" y="0"/>
            <a:ext cx="1103768" cy="1042931"/>
          </a:xfrm>
          <a:prstGeom prst="rect">
            <a:avLst/>
          </a:prstGeom>
        </p:spPr>
      </p:pic>
    </p:spTree>
    <p:extLst>
      <p:ext uri="{BB962C8B-B14F-4D97-AF65-F5344CB8AC3E}">
        <p14:creationId xmlns:p14="http://schemas.microsoft.com/office/powerpoint/2010/main" val="178665710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pic>
        <p:nvPicPr>
          <p:cNvPr id="243" name="Google Shape;243;p44"/>
          <p:cNvPicPr preferRelativeResize="0"/>
          <p:nvPr/>
        </p:nvPicPr>
        <p:blipFill>
          <a:blip r:embed="rId3">
            <a:alphaModFix/>
          </a:blip>
          <a:stretch>
            <a:fillRect/>
          </a:stretch>
        </p:blipFill>
        <p:spPr>
          <a:xfrm>
            <a:off x="0" y="0"/>
            <a:ext cx="12192000" cy="6858000"/>
          </a:xfrm>
          <a:prstGeom prst="rect">
            <a:avLst/>
          </a:prstGeom>
          <a:noFill/>
          <a:ln>
            <a:noFill/>
          </a:ln>
        </p:spPr>
      </p:pic>
      <p:sp>
        <p:nvSpPr>
          <p:cNvPr id="2" name="Rectangle 1">
            <a:extLst>
              <a:ext uri="{FF2B5EF4-FFF2-40B4-BE49-F238E27FC236}">
                <a16:creationId xmlns:a16="http://schemas.microsoft.com/office/drawing/2014/main" xmlns="" id="{3EBA4451-0933-9092-F36F-0F474E09BB2E}"/>
              </a:ext>
            </a:extLst>
          </p:cNvPr>
          <p:cNvSpPr/>
          <p:nvPr/>
        </p:nvSpPr>
        <p:spPr>
          <a:xfrm>
            <a:off x="8305800" y="1042931"/>
            <a:ext cx="3886200" cy="528809"/>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en-US" sz="2100" b="1">
                <a:solidFill>
                  <a:schemeClr val="tx1"/>
                </a:solidFill>
              </a:rPr>
              <a:t>VERTICAL INTEGRATION</a:t>
            </a:r>
            <a:endParaRPr lang="x-none" sz="2100" b="1">
              <a:solidFill>
                <a:schemeClr val="tx1"/>
              </a:solidFill>
            </a:endParaRPr>
          </a:p>
        </p:txBody>
      </p:sp>
      <p:pic>
        <p:nvPicPr>
          <p:cNvPr id="3" name="Picture 2" descr="A circular logo with text and symbols&#10;&#10;Description automatically generated">
            <a:extLst>
              <a:ext uri="{FF2B5EF4-FFF2-40B4-BE49-F238E27FC236}">
                <a16:creationId xmlns:a16="http://schemas.microsoft.com/office/drawing/2014/main" xmlns="" id="{EA499D08-925B-B29F-D9E4-B57784690D47}"/>
              </a:ext>
            </a:extLst>
          </p:cNvPr>
          <p:cNvPicPr>
            <a:picLocks noChangeAspect="1"/>
          </p:cNvPicPr>
          <p:nvPr/>
        </p:nvPicPr>
        <p:blipFill>
          <a:blip r:embed="rId4"/>
          <a:stretch>
            <a:fillRect/>
          </a:stretch>
        </p:blipFill>
        <p:spPr>
          <a:xfrm>
            <a:off x="11080132" y="0"/>
            <a:ext cx="1103768" cy="1042931"/>
          </a:xfrm>
          <a:prstGeom prst="rect">
            <a:avLst/>
          </a:prstGeom>
        </p:spPr>
      </p:pic>
    </p:spTree>
    <p:extLst>
      <p:ext uri="{BB962C8B-B14F-4D97-AF65-F5344CB8AC3E}">
        <p14:creationId xmlns:p14="http://schemas.microsoft.com/office/powerpoint/2010/main" val="275222002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pic>
        <p:nvPicPr>
          <p:cNvPr id="250" name="Google Shape;250;p45"/>
          <p:cNvPicPr preferRelativeResize="0"/>
          <p:nvPr/>
        </p:nvPicPr>
        <p:blipFill>
          <a:blip r:embed="rId3">
            <a:alphaModFix/>
          </a:blip>
          <a:stretch>
            <a:fillRect/>
          </a:stretch>
        </p:blipFill>
        <p:spPr>
          <a:xfrm>
            <a:off x="-58756" y="2"/>
            <a:ext cx="12309512" cy="6857999"/>
          </a:xfrm>
          <a:prstGeom prst="rect">
            <a:avLst/>
          </a:prstGeom>
          <a:noFill/>
          <a:ln>
            <a:noFill/>
          </a:ln>
        </p:spPr>
      </p:pic>
      <p:sp>
        <p:nvSpPr>
          <p:cNvPr id="2" name="Rectangle 1">
            <a:extLst>
              <a:ext uri="{FF2B5EF4-FFF2-40B4-BE49-F238E27FC236}">
                <a16:creationId xmlns:a16="http://schemas.microsoft.com/office/drawing/2014/main" xmlns="" id="{0242CE84-BE06-1C46-2EBD-619D9109DBD3}"/>
              </a:ext>
            </a:extLst>
          </p:cNvPr>
          <p:cNvSpPr/>
          <p:nvPr/>
        </p:nvSpPr>
        <p:spPr>
          <a:xfrm>
            <a:off x="9448800" y="1143000"/>
            <a:ext cx="2758751" cy="528809"/>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en-US" sz="2100" b="1">
                <a:solidFill>
                  <a:schemeClr val="tx1"/>
                </a:solidFill>
              </a:rPr>
              <a:t>VERTICAL INTEGRATION</a:t>
            </a:r>
            <a:endParaRPr lang="x-none" sz="2100" b="1">
              <a:solidFill>
                <a:schemeClr val="tx1"/>
              </a:solidFill>
            </a:endParaRPr>
          </a:p>
        </p:txBody>
      </p:sp>
      <p:pic>
        <p:nvPicPr>
          <p:cNvPr id="3" name="Picture 2" descr="A circular logo with text and symbols&#10;&#10;Description automatically generated">
            <a:extLst>
              <a:ext uri="{FF2B5EF4-FFF2-40B4-BE49-F238E27FC236}">
                <a16:creationId xmlns:a16="http://schemas.microsoft.com/office/drawing/2014/main" xmlns="" id="{474947A4-4FF7-A384-D4AD-B66AF41333E8}"/>
              </a:ext>
            </a:extLst>
          </p:cNvPr>
          <p:cNvPicPr>
            <a:picLocks noChangeAspect="1"/>
          </p:cNvPicPr>
          <p:nvPr/>
        </p:nvPicPr>
        <p:blipFill>
          <a:blip r:embed="rId4"/>
          <a:stretch>
            <a:fillRect/>
          </a:stretch>
        </p:blipFill>
        <p:spPr>
          <a:xfrm>
            <a:off x="11080132" y="0"/>
            <a:ext cx="1103768" cy="1042931"/>
          </a:xfrm>
          <a:prstGeom prst="rect">
            <a:avLst/>
          </a:prstGeom>
        </p:spPr>
      </p:pic>
    </p:spTree>
    <p:extLst>
      <p:ext uri="{BB962C8B-B14F-4D97-AF65-F5344CB8AC3E}">
        <p14:creationId xmlns:p14="http://schemas.microsoft.com/office/powerpoint/2010/main" val="415649996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7200" y="967181"/>
            <a:ext cx="6477000" cy="505267"/>
          </a:xfrm>
          <a:prstGeom prst="rect">
            <a:avLst/>
          </a:prstGeom>
        </p:spPr>
        <p:txBody>
          <a:bodyPr vert="horz" wrap="square" lIns="0" tIns="12700" rIns="0" bIns="0" rtlCol="0">
            <a:spAutoFit/>
          </a:bodyPr>
          <a:lstStyle/>
          <a:p>
            <a:pPr marL="12700">
              <a:lnSpc>
                <a:spcPct val="100000"/>
              </a:lnSpc>
              <a:spcBef>
                <a:spcPts val="100"/>
              </a:spcBef>
            </a:pPr>
            <a:r>
              <a:rPr lang="en-GB" sz="3200" i="0" dirty="0" smtClean="0"/>
              <a:t>Preventive Strategies </a:t>
            </a:r>
            <a:r>
              <a:rPr lang="en-GB" sz="3200" dirty="0" smtClean="0"/>
              <a:t>/</a:t>
            </a:r>
            <a:r>
              <a:rPr lang="en-GB" sz="3200" i="0" dirty="0" smtClean="0"/>
              <a:t>Public Health</a:t>
            </a:r>
            <a:endParaRPr sz="3200" i="0" dirty="0"/>
          </a:p>
        </p:txBody>
      </p:sp>
      <p:sp>
        <p:nvSpPr>
          <p:cNvPr id="3" name="object 3"/>
          <p:cNvSpPr txBox="1"/>
          <p:nvPr/>
        </p:nvSpPr>
        <p:spPr>
          <a:xfrm>
            <a:off x="6781801" y="1348485"/>
            <a:ext cx="3880612" cy="382156"/>
          </a:xfrm>
          <a:prstGeom prst="rect">
            <a:avLst/>
          </a:prstGeom>
        </p:spPr>
        <p:txBody>
          <a:bodyPr vert="horz" wrap="square" lIns="0" tIns="12700" rIns="0" bIns="0" rtlCol="0">
            <a:spAutoFit/>
          </a:bodyPr>
          <a:lstStyle/>
          <a:p>
            <a:pPr marL="12700">
              <a:lnSpc>
                <a:spcPct val="100000"/>
              </a:lnSpc>
              <a:spcBef>
                <a:spcPts val="100"/>
              </a:spcBef>
            </a:pPr>
            <a:r>
              <a:rPr lang="en-GB" sz="2400" spc="-20" dirty="0" smtClean="0">
                <a:solidFill>
                  <a:srgbClr val="04607A"/>
                </a:solidFill>
                <a:latin typeface="Calibri"/>
                <a:cs typeface="Calibri"/>
              </a:rPr>
              <a:t>VERTICAL</a:t>
            </a:r>
            <a:r>
              <a:rPr sz="2400" spc="-85" dirty="0" smtClean="0">
                <a:solidFill>
                  <a:srgbClr val="04607A"/>
                </a:solidFill>
                <a:latin typeface="Calibri"/>
                <a:cs typeface="Calibri"/>
              </a:rPr>
              <a:t> </a:t>
            </a:r>
            <a:r>
              <a:rPr lang="en-GB" sz="2400" spc="-10" dirty="0" smtClean="0">
                <a:solidFill>
                  <a:srgbClr val="04607A"/>
                </a:solidFill>
                <a:latin typeface="Calibri"/>
                <a:cs typeface="Calibri"/>
              </a:rPr>
              <a:t>INTEGRATION</a:t>
            </a:r>
            <a:endParaRPr sz="2400" dirty="0">
              <a:latin typeface="Calibri"/>
              <a:cs typeface="Calibri"/>
            </a:endParaRPr>
          </a:p>
        </p:txBody>
      </p:sp>
      <p:sp>
        <p:nvSpPr>
          <p:cNvPr id="4" name="object 4"/>
          <p:cNvSpPr txBox="1">
            <a:spLocks noGrp="1"/>
          </p:cNvSpPr>
          <p:nvPr>
            <p:ph type="body" idx="1"/>
          </p:nvPr>
        </p:nvSpPr>
        <p:spPr>
          <a:xfrm>
            <a:off x="678814" y="1946274"/>
            <a:ext cx="10834370" cy="3141245"/>
          </a:xfrm>
          <a:prstGeom prst="rect">
            <a:avLst/>
          </a:prstGeom>
        </p:spPr>
        <p:txBody>
          <a:bodyPr vert="horz" wrap="square" lIns="0" tIns="12065" rIns="0" bIns="0" rtlCol="0">
            <a:spAutoFit/>
          </a:bodyPr>
          <a:lstStyle/>
          <a:p>
            <a:r>
              <a:rPr lang="en-GB" sz="2000" b="1" dirty="0">
                <a:latin typeface="+mj-lt"/>
              </a:rPr>
              <a:t>Prevention &amp; Early Identification</a:t>
            </a:r>
            <a:endParaRPr lang="en-GB" sz="2000" dirty="0">
              <a:latin typeface="+mj-lt"/>
            </a:endParaRPr>
          </a:p>
          <a:p>
            <a:r>
              <a:rPr lang="en-GB" sz="2000" dirty="0">
                <a:latin typeface="+mj-lt"/>
              </a:rPr>
              <a:t>Routine liver function tests in high-risk pregnancies</a:t>
            </a:r>
          </a:p>
          <a:p>
            <a:r>
              <a:rPr lang="en-GB" sz="2000" dirty="0">
                <a:latin typeface="+mj-lt"/>
              </a:rPr>
              <a:t>Screening for hepatitis B &amp; C during antenatal visits</a:t>
            </a:r>
          </a:p>
          <a:p>
            <a:r>
              <a:rPr lang="en-GB" sz="2000" dirty="0">
                <a:latin typeface="+mj-lt"/>
              </a:rPr>
              <a:t>Identifying high-risk groups (e.g., history of liver disease, metabolic disorders</a:t>
            </a:r>
            <a:r>
              <a:rPr lang="en-GB" sz="2000" dirty="0" smtClean="0">
                <a:latin typeface="+mj-lt"/>
              </a:rPr>
              <a:t>)</a:t>
            </a:r>
          </a:p>
          <a:p>
            <a:pPr marL="20955" marR="5080">
              <a:spcBef>
                <a:spcPts val="95"/>
              </a:spcBef>
              <a:buClr>
                <a:srgbClr val="0AD0D9"/>
              </a:buClr>
              <a:buSzPct val="91071"/>
              <a:tabLst>
                <a:tab pos="295910" algn="l"/>
                <a:tab pos="322580" algn="l"/>
              </a:tabLst>
            </a:pPr>
            <a:r>
              <a:rPr lang="en-GB" sz="2000" dirty="0">
                <a:latin typeface="+mj-lt"/>
              </a:rPr>
              <a:t>Optimizing Maternal Health </a:t>
            </a:r>
          </a:p>
          <a:p>
            <a:pPr marL="20955" marR="5080">
              <a:spcBef>
                <a:spcPts val="95"/>
              </a:spcBef>
              <a:buClr>
                <a:srgbClr val="0AD0D9"/>
              </a:buClr>
              <a:buSzPct val="91071"/>
              <a:tabLst>
                <a:tab pos="295910" algn="l"/>
                <a:tab pos="322580" algn="l"/>
              </a:tabLst>
            </a:pPr>
            <a:r>
              <a:rPr lang="en-GB" sz="2000" dirty="0">
                <a:latin typeface="+mj-lt"/>
              </a:rPr>
              <a:t>Preconception </a:t>
            </a:r>
            <a:r>
              <a:rPr lang="en-GB" sz="2000" dirty="0" err="1">
                <a:latin typeface="+mj-lt"/>
              </a:rPr>
              <a:t>Counseling</a:t>
            </a:r>
            <a:r>
              <a:rPr lang="en-GB" sz="2000" dirty="0">
                <a:latin typeface="+mj-lt"/>
              </a:rPr>
              <a:t> </a:t>
            </a:r>
          </a:p>
          <a:p>
            <a:r>
              <a:rPr lang="en-GB" sz="2000" dirty="0">
                <a:latin typeface="+mj-lt"/>
              </a:rPr>
              <a:t>Ensuring access to prenatal care &amp; </a:t>
            </a:r>
            <a:r>
              <a:rPr lang="en-GB" sz="2000" dirty="0" err="1">
                <a:latin typeface="+mj-lt"/>
              </a:rPr>
              <a:t>hepatology</a:t>
            </a:r>
            <a:r>
              <a:rPr lang="en-GB" sz="2000" dirty="0">
                <a:latin typeface="+mj-lt"/>
              </a:rPr>
              <a:t> services</a:t>
            </a:r>
          </a:p>
          <a:p>
            <a:pPr marL="20955" marR="5080">
              <a:spcBef>
                <a:spcPts val="95"/>
              </a:spcBef>
              <a:buClr>
                <a:srgbClr val="0AD0D9"/>
              </a:buClr>
              <a:buSzPct val="91071"/>
              <a:tabLst>
                <a:tab pos="295910" algn="l"/>
                <a:tab pos="322580" algn="l"/>
              </a:tabLst>
            </a:pPr>
            <a:endParaRPr lang="en-GB" sz="2000" dirty="0" smtClean="0">
              <a:latin typeface="+mj-lt"/>
            </a:endParaRPr>
          </a:p>
          <a:p>
            <a:pPr marL="20955" marR="5080">
              <a:spcBef>
                <a:spcPts val="95"/>
              </a:spcBef>
              <a:buClr>
                <a:srgbClr val="0AD0D9"/>
              </a:buClr>
              <a:buSzPct val="91071"/>
              <a:tabLst>
                <a:tab pos="295910" algn="l"/>
                <a:tab pos="322580" algn="l"/>
              </a:tabLst>
            </a:pPr>
            <a:r>
              <a:rPr lang="en-GB" sz="2000" dirty="0" smtClean="0">
                <a:latin typeface="+mj-lt"/>
              </a:rPr>
              <a:t>Advise </a:t>
            </a:r>
            <a:r>
              <a:rPr lang="en-GB" sz="2000" dirty="0">
                <a:latin typeface="+mj-lt"/>
              </a:rPr>
              <a:t>pregnant women at high risk of pre-</a:t>
            </a:r>
            <a:r>
              <a:rPr lang="en-GB" sz="2000" dirty="0" err="1">
                <a:latin typeface="+mj-lt"/>
              </a:rPr>
              <a:t>eclampsia</a:t>
            </a:r>
            <a:r>
              <a:rPr lang="en-GB" sz="2000" dirty="0">
                <a:latin typeface="+mj-lt"/>
              </a:rPr>
              <a:t> to take 75 mg to 150 mg of aspirin daily from 12 weeks until the birth of the baby. </a:t>
            </a:r>
            <a:endParaRPr lang="en-GB" sz="2000" dirty="0" smtClean="0">
              <a:latin typeface="+mj-lt"/>
            </a:endParaRPr>
          </a:p>
        </p:txBody>
      </p:sp>
      <p:pic>
        <p:nvPicPr>
          <p:cNvPr id="5" name="object 5"/>
          <p:cNvPicPr/>
          <p:nvPr/>
        </p:nvPicPr>
        <p:blipFill>
          <a:blip r:embed="rId2" cstate="print"/>
          <a:stretch>
            <a:fillRect/>
          </a:stretch>
        </p:blipFill>
        <p:spPr>
          <a:xfrm>
            <a:off x="10096500" y="0"/>
            <a:ext cx="2095500" cy="1377696"/>
          </a:xfrm>
          <a:prstGeom prst="rect">
            <a:avLst/>
          </a:prstGeom>
        </p:spPr>
      </p:pic>
    </p:spTree>
    <p:extLst>
      <p:ext uri="{BB962C8B-B14F-4D97-AF65-F5344CB8AC3E}">
        <p14:creationId xmlns:p14="http://schemas.microsoft.com/office/powerpoint/2010/main" val="110608779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04800" y="164920"/>
            <a:ext cx="8763000" cy="505267"/>
          </a:xfrm>
          <a:prstGeom prst="rect">
            <a:avLst/>
          </a:prstGeom>
        </p:spPr>
        <p:txBody>
          <a:bodyPr vert="horz" wrap="square" lIns="0" tIns="12700" rIns="0" bIns="0" rtlCol="0">
            <a:spAutoFit/>
          </a:bodyPr>
          <a:lstStyle/>
          <a:p>
            <a:pPr marL="12700">
              <a:lnSpc>
                <a:spcPct val="100000"/>
              </a:lnSpc>
              <a:spcBef>
                <a:spcPts val="100"/>
              </a:spcBef>
            </a:pPr>
            <a:r>
              <a:rPr lang="en-GB" sz="3200" i="0" dirty="0" smtClean="0"/>
              <a:t>RECENT ADVANCES/RESARCH ARTICLE</a:t>
            </a:r>
            <a:endParaRPr sz="3200" i="0" dirty="0"/>
          </a:p>
        </p:txBody>
      </p:sp>
      <p:sp>
        <p:nvSpPr>
          <p:cNvPr id="4" name="object 4"/>
          <p:cNvSpPr txBox="1">
            <a:spLocks noGrp="1"/>
          </p:cNvSpPr>
          <p:nvPr>
            <p:ph type="body" idx="1"/>
          </p:nvPr>
        </p:nvSpPr>
        <p:spPr>
          <a:xfrm>
            <a:off x="457200" y="838200"/>
            <a:ext cx="10834370" cy="640560"/>
          </a:xfrm>
          <a:prstGeom prst="rect">
            <a:avLst/>
          </a:prstGeom>
        </p:spPr>
        <p:txBody>
          <a:bodyPr vert="horz" wrap="square" lIns="0" tIns="12065" rIns="0" bIns="0" rtlCol="0">
            <a:spAutoFit/>
          </a:bodyPr>
          <a:lstStyle/>
          <a:p>
            <a:pPr marL="20955" marR="5080">
              <a:spcBef>
                <a:spcPts val="95"/>
              </a:spcBef>
              <a:buClr>
                <a:srgbClr val="0AD0D9"/>
              </a:buClr>
              <a:buSzPct val="91071"/>
              <a:tabLst>
                <a:tab pos="295910" algn="l"/>
                <a:tab pos="322580" algn="l"/>
              </a:tabLst>
            </a:pPr>
            <a:r>
              <a:rPr lang="en-GB" sz="2000" b="1" dirty="0">
                <a:latin typeface="+mj-lt"/>
              </a:rPr>
              <a:t>Diagnosis and treatment of hyperemesis </a:t>
            </a:r>
            <a:r>
              <a:rPr lang="en-GB" sz="2000" b="1" dirty="0" err="1">
                <a:latin typeface="+mj-lt"/>
              </a:rPr>
              <a:t>gravidarum</a:t>
            </a:r>
            <a:endParaRPr lang="en-GB" sz="2000" b="1" dirty="0">
              <a:latin typeface="+mj-lt"/>
            </a:endParaRPr>
          </a:p>
          <a:p>
            <a:pPr marL="20955" marR="5080">
              <a:lnSpc>
                <a:spcPct val="100000"/>
              </a:lnSpc>
              <a:spcBef>
                <a:spcPts val="95"/>
              </a:spcBef>
              <a:buClr>
                <a:srgbClr val="0AD0D9"/>
              </a:buClr>
              <a:buSzPct val="91071"/>
              <a:tabLst>
                <a:tab pos="295910" algn="l"/>
                <a:tab pos="322580" algn="l"/>
              </a:tabLst>
            </a:pPr>
            <a:r>
              <a:rPr lang="en-GB" sz="2000" dirty="0">
                <a:latin typeface="+mj-lt"/>
              </a:rPr>
              <a:t>PMCID: PMC11019608  PMID: </a:t>
            </a:r>
            <a:r>
              <a:rPr lang="en-GB" sz="2000" u="sng" dirty="0">
                <a:latin typeface="+mj-lt"/>
              </a:rPr>
              <a:t>38621783</a:t>
            </a:r>
            <a:endParaRPr lang="pt-BR" sz="2000" b="1" dirty="0">
              <a:latin typeface="+mj-lt"/>
            </a:endParaRPr>
          </a:p>
        </p:txBody>
      </p:sp>
      <p:pic>
        <p:nvPicPr>
          <p:cNvPr id="5" name="object 5"/>
          <p:cNvPicPr/>
          <p:nvPr/>
        </p:nvPicPr>
        <p:blipFill>
          <a:blip r:embed="rId2" cstate="print"/>
          <a:stretch>
            <a:fillRect/>
          </a:stretch>
        </p:blipFill>
        <p:spPr>
          <a:xfrm>
            <a:off x="10096500" y="0"/>
            <a:ext cx="2095500" cy="1377696"/>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05000"/>
            <a:ext cx="1219200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511179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914400" y="441666"/>
            <a:ext cx="9067800" cy="1951816"/>
          </a:xfrm>
          <a:prstGeom prst="rect">
            <a:avLst/>
          </a:prstGeom>
        </p:spPr>
        <p:txBody>
          <a:bodyPr vert="horz" wrap="square" lIns="0" tIns="12700" rIns="0" bIns="0" rtlCol="0">
            <a:spAutoFit/>
          </a:bodyPr>
          <a:lstStyle/>
          <a:p>
            <a:pPr marL="12700" marR="5080">
              <a:spcBef>
                <a:spcPts val="100"/>
              </a:spcBef>
            </a:pPr>
            <a:r>
              <a:rPr lang="en-GB" sz="3600" i="0" spc="-35" dirty="0" smtClean="0"/>
              <a:t>MULTIDISCIPLINARY APPROACH</a:t>
            </a:r>
            <a:r>
              <a:rPr lang="en-GB" sz="4500" spc="-10" dirty="0" smtClean="0"/>
              <a:t/>
            </a:r>
            <a:br>
              <a:rPr lang="en-GB" sz="4500" spc="-10" dirty="0" smtClean="0"/>
            </a:br>
            <a:r>
              <a:rPr lang="en-GB" sz="4500" spc="-10" dirty="0" smtClean="0"/>
              <a:t>                            </a:t>
            </a:r>
            <a:r>
              <a:rPr lang="en-GB" sz="2400" dirty="0" smtClean="0"/>
              <a:t>VERTICAL/HORIZONTAL </a:t>
            </a:r>
            <a:r>
              <a:rPr lang="en-GB" sz="2400" dirty="0"/>
              <a:t>INTEGRATION</a:t>
            </a:r>
            <a:r>
              <a:rPr lang="en-GB" sz="2400" spc="-10" dirty="0" smtClean="0"/>
              <a:t>                      </a:t>
            </a:r>
            <a:r>
              <a:rPr lang="en-GB" sz="4800" dirty="0"/>
              <a:t/>
            </a:r>
            <a:br>
              <a:rPr lang="en-GB" sz="4800" dirty="0"/>
            </a:br>
            <a:endParaRPr sz="4500" dirty="0"/>
          </a:p>
        </p:txBody>
      </p:sp>
      <p:sp>
        <p:nvSpPr>
          <p:cNvPr id="4" name="object 4"/>
          <p:cNvSpPr txBox="1"/>
          <p:nvPr/>
        </p:nvSpPr>
        <p:spPr>
          <a:xfrm>
            <a:off x="688340" y="2571699"/>
            <a:ext cx="10824210" cy="4569841"/>
          </a:xfrm>
          <a:prstGeom prst="rect">
            <a:avLst/>
          </a:prstGeom>
          <a:ln>
            <a:solidFill>
              <a:schemeClr val="accent5">
                <a:lumMod val="60000"/>
                <a:lumOff val="40000"/>
              </a:schemeClr>
            </a:solidFill>
          </a:ln>
        </p:spPr>
        <p:txBody>
          <a:bodyPr vert="horz" wrap="square" lIns="0" tIns="12065" rIns="0" bIns="0" rtlCol="0">
            <a:spAutoFit/>
          </a:bodyPr>
          <a:lstStyle/>
          <a:p>
            <a:pPr marL="12700" marR="5080" indent="381635" algn="just">
              <a:spcBef>
                <a:spcPts val="95"/>
              </a:spcBef>
              <a:buClr>
                <a:srgbClr val="0AD0D9"/>
              </a:buClr>
              <a:buSzPct val="94642"/>
              <a:buFont typeface="Wingdings"/>
              <a:buChar char=""/>
              <a:tabLst>
                <a:tab pos="394335" algn="l"/>
              </a:tabLst>
            </a:pPr>
            <a:r>
              <a:rPr lang="en-GB" sz="2400" dirty="0" smtClean="0"/>
              <a:t>The management of liver disorders in pregnancy requires a </a:t>
            </a:r>
            <a:r>
              <a:rPr lang="en-GB" sz="2400" b="1" dirty="0" smtClean="0">
                <a:solidFill>
                  <a:schemeClr val="tx2">
                    <a:lumMod val="60000"/>
                    <a:lumOff val="40000"/>
                  </a:schemeClr>
                </a:solidFill>
              </a:rPr>
              <a:t>vertically integrated, multidisciplinary approach</a:t>
            </a:r>
            <a:r>
              <a:rPr lang="en-GB" sz="2400" dirty="0" smtClean="0"/>
              <a:t>, beginning with an understanding of the underlying pathophysiology ,risk factors, and diagnosis.</a:t>
            </a:r>
          </a:p>
          <a:p>
            <a:pPr marL="12700" marR="5080" algn="just">
              <a:spcBef>
                <a:spcPts val="95"/>
              </a:spcBef>
              <a:buClr>
                <a:srgbClr val="0AD0D9"/>
              </a:buClr>
              <a:buSzPct val="94642"/>
              <a:tabLst>
                <a:tab pos="394335" algn="l"/>
              </a:tabLst>
            </a:pPr>
            <a:endParaRPr lang="en-GB" sz="2400" dirty="0" smtClean="0"/>
          </a:p>
          <a:p>
            <a:pPr marL="12700" marR="5080" indent="381635" algn="just">
              <a:spcBef>
                <a:spcPts val="95"/>
              </a:spcBef>
              <a:buClr>
                <a:srgbClr val="0AD0D9"/>
              </a:buClr>
              <a:buSzPct val="94642"/>
              <a:buFont typeface="Wingdings"/>
              <a:buChar char=""/>
              <a:tabLst>
                <a:tab pos="394335" algn="l"/>
              </a:tabLst>
            </a:pPr>
            <a:r>
              <a:rPr lang="en-GB" sz="2400" dirty="0" smtClean="0"/>
              <a:t>Effective management involves collaboration among </a:t>
            </a:r>
            <a:r>
              <a:rPr lang="en-GB" sz="2400" b="1" dirty="0" smtClean="0">
                <a:solidFill>
                  <a:schemeClr val="tx2">
                    <a:lumMod val="60000"/>
                    <a:lumOff val="40000"/>
                  </a:schemeClr>
                </a:solidFill>
              </a:rPr>
              <a:t>obstetricians, </a:t>
            </a:r>
            <a:r>
              <a:rPr lang="en-GB" sz="2400" b="1" dirty="0" err="1" smtClean="0">
                <a:solidFill>
                  <a:schemeClr val="tx2">
                    <a:lumMod val="60000"/>
                    <a:lumOff val="40000"/>
                  </a:schemeClr>
                </a:solidFill>
              </a:rPr>
              <a:t>hepatologist</a:t>
            </a:r>
            <a:r>
              <a:rPr lang="en-GB" sz="2400" b="1" dirty="0" smtClean="0">
                <a:solidFill>
                  <a:schemeClr val="tx2">
                    <a:lumMod val="60000"/>
                    <a:lumOff val="40000"/>
                  </a:schemeClr>
                </a:solidFill>
              </a:rPr>
              <a:t>, </a:t>
            </a:r>
            <a:r>
              <a:rPr lang="en-GB" sz="2400" b="1" dirty="0" err="1" smtClean="0">
                <a:solidFill>
                  <a:schemeClr val="tx2">
                    <a:lumMod val="60000"/>
                    <a:lumOff val="40000"/>
                  </a:schemeClr>
                </a:solidFill>
              </a:rPr>
              <a:t>pediatricians</a:t>
            </a:r>
            <a:r>
              <a:rPr lang="en-GB" sz="2400" b="1" dirty="0" smtClean="0">
                <a:solidFill>
                  <a:schemeClr val="tx2">
                    <a:lumMod val="60000"/>
                    <a:lumOff val="40000"/>
                  </a:schemeClr>
                </a:solidFill>
              </a:rPr>
              <a:t>, nutritionists, and internal medicine specialists</a:t>
            </a:r>
            <a:r>
              <a:rPr lang="en-GB" sz="2400" dirty="0">
                <a:solidFill>
                  <a:schemeClr val="tx2">
                    <a:lumMod val="60000"/>
                    <a:lumOff val="40000"/>
                  </a:schemeClr>
                </a:solidFill>
              </a:rPr>
              <a:t> </a:t>
            </a:r>
            <a:r>
              <a:rPr lang="en-GB" sz="2400" dirty="0" smtClean="0"/>
              <a:t>along with the integration of lifestyle modifications, pharmacological treatment, and obstetric monitoring</a:t>
            </a:r>
          </a:p>
          <a:p>
            <a:pPr marL="12700" marR="5080" algn="just">
              <a:spcBef>
                <a:spcPts val="95"/>
              </a:spcBef>
              <a:buClr>
                <a:srgbClr val="0AD0D9"/>
              </a:buClr>
              <a:buSzPct val="94642"/>
              <a:tabLst>
                <a:tab pos="394335" algn="l"/>
              </a:tabLst>
            </a:pPr>
            <a:endParaRPr lang="en-GB" sz="2400" dirty="0" smtClean="0"/>
          </a:p>
          <a:p>
            <a:pPr marL="12700" marR="5080" indent="381635" algn="just">
              <a:spcBef>
                <a:spcPts val="95"/>
              </a:spcBef>
              <a:buClr>
                <a:srgbClr val="0AD0D9"/>
              </a:buClr>
              <a:buSzPct val="94642"/>
              <a:buFont typeface="Wingdings"/>
              <a:buChar char=""/>
              <a:tabLst>
                <a:tab pos="394335" algn="l"/>
              </a:tabLst>
            </a:pPr>
            <a:r>
              <a:rPr lang="en-GB" sz="2400" dirty="0" smtClean="0"/>
              <a:t> Additionally, postpartum follow-up and public health interventions play a crucial role in preventing long-term complications for both the mother and child.</a:t>
            </a:r>
          </a:p>
          <a:p>
            <a:pPr marL="12700" marR="5080" algn="just">
              <a:lnSpc>
                <a:spcPct val="100000"/>
              </a:lnSpc>
              <a:spcBef>
                <a:spcPts val="95"/>
              </a:spcBef>
              <a:buClr>
                <a:srgbClr val="0AD0D9"/>
              </a:buClr>
              <a:buSzPct val="94642"/>
              <a:tabLst>
                <a:tab pos="394335" algn="l"/>
              </a:tabLst>
            </a:pPr>
            <a:endParaRPr sz="2800" dirty="0">
              <a:latin typeface="Constantia"/>
              <a:cs typeface="Constantia"/>
            </a:endParaRPr>
          </a:p>
        </p:txBody>
      </p:sp>
      <p:pic>
        <p:nvPicPr>
          <p:cNvPr id="5" name="object 5"/>
          <p:cNvPicPr/>
          <p:nvPr/>
        </p:nvPicPr>
        <p:blipFill>
          <a:blip r:embed="rId2" cstate="print"/>
          <a:stretch>
            <a:fillRect/>
          </a:stretch>
        </p:blipFill>
        <p:spPr>
          <a:xfrm>
            <a:off x="9982200" y="32003"/>
            <a:ext cx="2209798" cy="1720597"/>
          </a:xfrm>
          <a:prstGeom prst="rect">
            <a:avLst/>
          </a:prstGeom>
        </p:spPr>
      </p:pic>
    </p:spTree>
    <p:extLst>
      <p:ext uri="{BB962C8B-B14F-4D97-AF65-F5344CB8AC3E}">
        <p14:creationId xmlns:p14="http://schemas.microsoft.com/office/powerpoint/2010/main" val="255027371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345305" y="838200"/>
            <a:ext cx="5386917" cy="553998"/>
          </a:xfrm>
          <a:solidFill>
            <a:schemeClr val="accent2"/>
          </a:solidFill>
          <a:ln>
            <a:solidFill>
              <a:schemeClr val="accent6">
                <a:lumMod val="60000"/>
                <a:lumOff val="40000"/>
              </a:schemeClr>
            </a:solidFill>
          </a:ln>
        </p:spPr>
        <p:txBody>
          <a:bodyPr/>
          <a:lstStyle/>
          <a:p>
            <a:pPr algn="ctr"/>
            <a:r>
              <a:rPr lang="en-US" dirty="0" smtClean="0"/>
              <a:t>Resources/References</a:t>
            </a:r>
          </a:p>
          <a:p>
            <a:pPr algn="ctr"/>
            <a:endParaRPr lang="en-US" dirty="0"/>
          </a:p>
        </p:txBody>
      </p:sp>
      <p:pic>
        <p:nvPicPr>
          <p:cNvPr id="3074" name="Picture 2"/>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1320801" y="2013585"/>
            <a:ext cx="1930400" cy="15210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59201" y="2013585"/>
            <a:ext cx="1828800" cy="15210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3038764" y="5371624"/>
            <a:ext cx="2327563" cy="369332"/>
          </a:xfrm>
          <a:prstGeom prst="rect">
            <a:avLst/>
          </a:prstGeom>
          <a:noFill/>
          <a:ln>
            <a:solidFill>
              <a:schemeClr val="accent1"/>
            </a:solidFill>
          </a:ln>
        </p:spPr>
        <p:txBody>
          <a:bodyPr wrap="square" rtlCol="0">
            <a:spAutoFit/>
          </a:bodyPr>
          <a:lstStyle/>
          <a:p>
            <a:r>
              <a:rPr lang="en-US" dirty="0" smtClean="0"/>
              <a:t>RCOG GUIDELINES</a:t>
            </a:r>
            <a:endParaRPr lang="en-US" dirty="0"/>
          </a:p>
        </p:txBody>
      </p:sp>
      <p:pic>
        <p:nvPicPr>
          <p:cNvPr id="11"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0065" y="4639152"/>
            <a:ext cx="2298700"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2711670" y="3920359"/>
            <a:ext cx="2654657" cy="646331"/>
          </a:xfrm>
          <a:prstGeom prst="rect">
            <a:avLst/>
          </a:prstGeom>
          <a:noFill/>
          <a:ln>
            <a:solidFill>
              <a:schemeClr val="accent1"/>
            </a:solidFill>
          </a:ln>
        </p:spPr>
        <p:txBody>
          <a:bodyPr wrap="square" rtlCol="0">
            <a:spAutoFit/>
          </a:bodyPr>
          <a:lstStyle/>
          <a:p>
            <a:pPr algn="ctr"/>
            <a:r>
              <a:rPr lang="en-US" dirty="0" smtClean="0">
                <a:solidFill>
                  <a:srgbClr val="C00000"/>
                </a:solidFill>
              </a:rPr>
              <a:t>MEDSCAPE</a:t>
            </a:r>
          </a:p>
          <a:p>
            <a:pPr algn="ctr"/>
            <a:r>
              <a:rPr lang="en-US" dirty="0" smtClean="0">
                <a:solidFill>
                  <a:srgbClr val="C00000"/>
                </a:solidFill>
              </a:rPr>
              <a:t>RCOG Guidelines</a:t>
            </a:r>
            <a:endParaRPr lang="en-US" dirty="0">
              <a:solidFill>
                <a:srgbClr val="C00000"/>
              </a:solidFill>
            </a:endParaRPr>
          </a:p>
        </p:txBody>
      </p:sp>
      <p:sp>
        <p:nvSpPr>
          <p:cNvPr id="2" name="Text Placeholder 1"/>
          <p:cNvSpPr>
            <a:spLocks noGrp="1"/>
          </p:cNvSpPr>
          <p:nvPr>
            <p:ph type="body" sz="quarter" idx="3"/>
          </p:nvPr>
        </p:nvSpPr>
        <p:spPr/>
        <p:txBody>
          <a:bodyPr/>
          <a:lstStyle/>
          <a:p>
            <a:endParaRPr lang="en-GB" dirty="0"/>
          </a:p>
        </p:txBody>
      </p:sp>
      <p:pic>
        <p:nvPicPr>
          <p:cNvPr id="2050" name="Picture 2"/>
          <p:cNvPicPr>
            <a:picLocks noGrp="1" noChangeAspect="1" noChangeArrowheads="1"/>
          </p:cNvPicPr>
          <p:nvPr>
            <p:ph sz="quarter" idx="4"/>
          </p:nvPr>
        </p:nvPicPr>
        <p:blipFill>
          <a:blip r:embed="rId6">
            <a:extLst>
              <a:ext uri="{28A0092B-C50C-407E-A947-70E740481C1C}">
                <a14:useLocalDpi xmlns:a14="http://schemas.microsoft.com/office/drawing/2010/main" val="0"/>
              </a:ext>
            </a:extLst>
          </a:blip>
          <a:srcRect/>
          <a:stretch>
            <a:fillRect/>
          </a:stretch>
        </p:blipFill>
        <p:spPr bwMode="auto">
          <a:xfrm>
            <a:off x="6096000" y="0"/>
            <a:ext cx="6096000" cy="693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2422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240" y="-177546"/>
            <a:ext cx="9800310" cy="1985159"/>
          </a:xfrm>
        </p:spPr>
        <p:txBody>
          <a:bodyPr/>
          <a:lstStyle/>
          <a:p>
            <a:r>
              <a:rPr lang="en-GB" dirty="0"/>
              <a:t/>
            </a:r>
            <a:br>
              <a:rPr lang="en-GB" dirty="0"/>
            </a:br>
            <a:r>
              <a:rPr lang="en-GB" dirty="0" smtClean="0"/>
              <a:t/>
            </a:r>
            <a:br>
              <a:rPr lang="en-GB" dirty="0" smtClean="0"/>
            </a:br>
            <a:r>
              <a:rPr lang="en-GB" i="0" dirty="0" smtClean="0"/>
              <a:t>SEQUENCE OF LGIS</a:t>
            </a:r>
            <a:endParaRPr lang="en-GB" i="0" dirty="0"/>
          </a:p>
        </p:txBody>
      </p:sp>
      <p:sp>
        <p:nvSpPr>
          <p:cNvPr id="3" name="Text Placeholder 2"/>
          <p:cNvSpPr>
            <a:spLocks noGrp="1"/>
          </p:cNvSpPr>
          <p:nvPr>
            <p:ph type="body" idx="1"/>
          </p:nvPr>
        </p:nvSpPr>
        <p:spPr>
          <a:xfrm>
            <a:off x="533400" y="2590800"/>
            <a:ext cx="11208386" cy="3447098"/>
          </a:xfrm>
        </p:spPr>
        <p:txBody>
          <a:bodyPr/>
          <a:lstStyle/>
          <a:p>
            <a:r>
              <a:rPr lang="en-GB" dirty="0" smtClean="0">
                <a:latin typeface="+mj-lt"/>
              </a:rPr>
              <a:t>Learning Objectives</a:t>
            </a:r>
          </a:p>
          <a:p>
            <a:r>
              <a:rPr lang="en-GB" dirty="0" smtClean="0">
                <a:latin typeface="+mj-lt"/>
              </a:rPr>
              <a:t>Introduction /</a:t>
            </a:r>
            <a:r>
              <a:rPr lang="en-GB" dirty="0" err="1" smtClean="0">
                <a:latin typeface="+mj-lt"/>
              </a:rPr>
              <a:t>Etiology</a:t>
            </a:r>
            <a:r>
              <a:rPr lang="en-GB" dirty="0" smtClean="0">
                <a:latin typeface="+mj-lt"/>
              </a:rPr>
              <a:t>/ Common liver disorders in Pregnancy (Core Concept)</a:t>
            </a:r>
          </a:p>
          <a:p>
            <a:r>
              <a:rPr lang="en-GB" dirty="0" smtClean="0">
                <a:latin typeface="+mj-lt"/>
              </a:rPr>
              <a:t>Related Pathophysiology(Horizontal Integration)</a:t>
            </a:r>
          </a:p>
          <a:p>
            <a:r>
              <a:rPr lang="en-GB" dirty="0" smtClean="0">
                <a:latin typeface="+mj-lt"/>
              </a:rPr>
              <a:t>Diagnosis and Management of Liver disorders in Pregnancy ( Core Concept)</a:t>
            </a:r>
          </a:p>
          <a:p>
            <a:r>
              <a:rPr lang="en-GB" dirty="0" smtClean="0">
                <a:latin typeface="+mj-lt"/>
              </a:rPr>
              <a:t>Complications of liver disorders in Pregnancy(Vertical Integration)</a:t>
            </a:r>
          </a:p>
          <a:p>
            <a:r>
              <a:rPr lang="en-GB" dirty="0" smtClean="0">
                <a:latin typeface="+mj-lt"/>
              </a:rPr>
              <a:t>Family Medicine/Research/MDM/Ethics</a:t>
            </a:r>
            <a:endParaRPr lang="en-GB" dirty="0">
              <a:latin typeface="+mj-lt"/>
            </a:endParaRPr>
          </a:p>
          <a:p>
            <a:endParaRPr lang="en-GB" dirty="0" smtClean="0"/>
          </a:p>
          <a:p>
            <a:endParaRPr lang="en-GB" dirty="0" smtClean="0"/>
          </a:p>
        </p:txBody>
      </p:sp>
    </p:spTree>
    <p:extLst>
      <p:ext uri="{BB962C8B-B14F-4D97-AF65-F5344CB8AC3E}">
        <p14:creationId xmlns:p14="http://schemas.microsoft.com/office/powerpoint/2010/main" val="13850269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240" y="-177546"/>
            <a:ext cx="9800310" cy="1985159"/>
          </a:xfrm>
        </p:spPr>
        <p:txBody>
          <a:bodyPr/>
          <a:lstStyle/>
          <a:p>
            <a:r>
              <a:rPr lang="en-GB" dirty="0"/>
              <a:t/>
            </a:r>
            <a:br>
              <a:rPr lang="en-GB" dirty="0"/>
            </a:br>
            <a:r>
              <a:rPr lang="en-GB" dirty="0" smtClean="0"/>
              <a:t/>
            </a:r>
            <a:br>
              <a:rPr lang="en-GB" dirty="0" smtClean="0"/>
            </a:br>
            <a:r>
              <a:rPr lang="en-GB" i="0" dirty="0" smtClean="0"/>
              <a:t>Prof </a:t>
            </a:r>
            <a:r>
              <a:rPr lang="en-GB" i="0" dirty="0" err="1" smtClean="0"/>
              <a:t>Umer</a:t>
            </a:r>
            <a:r>
              <a:rPr lang="en-GB" i="0" dirty="0" smtClean="0"/>
              <a:t> Model of Integrated Lecture</a:t>
            </a:r>
            <a:endParaRPr lang="en-GB" i="0" dirty="0"/>
          </a:p>
        </p:txBody>
      </p:sp>
      <p:sp>
        <p:nvSpPr>
          <p:cNvPr id="3" name="Text Placeholder 2"/>
          <p:cNvSpPr>
            <a:spLocks noGrp="1"/>
          </p:cNvSpPr>
          <p:nvPr>
            <p:ph type="body" idx="1"/>
          </p:nvPr>
        </p:nvSpPr>
        <p:spPr/>
        <p:txBody>
          <a:bodyPr/>
          <a:lstStyle/>
          <a:p>
            <a:endParaRPr lang="en-GB"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81200"/>
            <a:ext cx="12192000"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684903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96900" y="426465"/>
            <a:ext cx="5281930" cy="711200"/>
          </a:xfrm>
          <a:prstGeom prst="rect">
            <a:avLst/>
          </a:prstGeom>
        </p:spPr>
        <p:txBody>
          <a:bodyPr vert="horz" wrap="square" lIns="0" tIns="12700" rIns="0" bIns="0" rtlCol="0">
            <a:spAutoFit/>
          </a:bodyPr>
          <a:lstStyle/>
          <a:p>
            <a:pPr marL="12700">
              <a:lnSpc>
                <a:spcPct val="100000"/>
              </a:lnSpc>
              <a:spcBef>
                <a:spcPts val="100"/>
              </a:spcBef>
            </a:pPr>
            <a:r>
              <a:rPr sz="4500" b="0" i="0" dirty="0">
                <a:latin typeface="Calibri"/>
                <a:cs typeface="Calibri"/>
              </a:rPr>
              <a:t>LEARNING</a:t>
            </a:r>
            <a:r>
              <a:rPr sz="4500" b="0" i="0" spc="-100" dirty="0">
                <a:latin typeface="Calibri"/>
                <a:cs typeface="Calibri"/>
              </a:rPr>
              <a:t> </a:t>
            </a:r>
            <a:r>
              <a:rPr sz="4500" b="0" i="0" spc="-10" dirty="0">
                <a:latin typeface="Calibri"/>
                <a:cs typeface="Calibri"/>
              </a:rPr>
              <a:t>OBJECTIVES</a:t>
            </a:r>
            <a:endParaRPr sz="4500" dirty="0">
              <a:latin typeface="Calibri"/>
              <a:cs typeface="Calibri"/>
            </a:endParaRPr>
          </a:p>
        </p:txBody>
      </p:sp>
      <p:sp>
        <p:nvSpPr>
          <p:cNvPr id="3" name="object 3"/>
          <p:cNvSpPr txBox="1"/>
          <p:nvPr/>
        </p:nvSpPr>
        <p:spPr>
          <a:xfrm>
            <a:off x="688340" y="1314957"/>
            <a:ext cx="10589895" cy="4768613"/>
          </a:xfrm>
          <a:prstGeom prst="rect">
            <a:avLst/>
          </a:prstGeom>
        </p:spPr>
        <p:txBody>
          <a:bodyPr vert="horz" wrap="square" lIns="0" tIns="13335" rIns="0" bIns="0" rtlCol="0">
            <a:spAutoFit/>
          </a:bodyPr>
          <a:lstStyle/>
          <a:p>
            <a:pPr marL="833755" algn="ctr">
              <a:lnSpc>
                <a:spcPct val="100000"/>
              </a:lnSpc>
              <a:spcBef>
                <a:spcPts val="105"/>
              </a:spcBef>
            </a:pPr>
            <a:r>
              <a:rPr lang="en-GB" sz="2900" dirty="0" smtClean="0">
                <a:solidFill>
                  <a:srgbClr val="04607A"/>
                </a:solidFill>
                <a:latin typeface="Calibri"/>
                <a:cs typeface="Calibri"/>
              </a:rPr>
              <a:t>                                                                                 </a:t>
            </a:r>
            <a:r>
              <a:rPr sz="2400" dirty="0" smtClean="0">
                <a:solidFill>
                  <a:srgbClr val="04607A"/>
                </a:solidFill>
                <a:latin typeface="Calibri"/>
                <a:cs typeface="Calibri"/>
              </a:rPr>
              <a:t>CORE</a:t>
            </a:r>
            <a:r>
              <a:rPr sz="2400" spc="-75" dirty="0" smtClean="0">
                <a:solidFill>
                  <a:srgbClr val="04607A"/>
                </a:solidFill>
                <a:latin typeface="Calibri"/>
                <a:cs typeface="Calibri"/>
              </a:rPr>
              <a:t> </a:t>
            </a:r>
            <a:r>
              <a:rPr sz="2400" spc="-10" dirty="0" smtClean="0">
                <a:solidFill>
                  <a:srgbClr val="04607A"/>
                </a:solidFill>
                <a:latin typeface="Calibri"/>
                <a:cs typeface="Calibri"/>
              </a:rPr>
              <a:t>CONCEPT</a:t>
            </a:r>
            <a:endParaRPr sz="2000" dirty="0">
              <a:latin typeface="+mj-lt"/>
              <a:cs typeface="Calibri"/>
            </a:endParaRPr>
          </a:p>
          <a:p>
            <a:pPr marL="354330" marR="861694" indent="-342900">
              <a:lnSpc>
                <a:spcPct val="100000"/>
              </a:lnSpc>
              <a:spcBef>
                <a:spcPts val="625"/>
              </a:spcBef>
              <a:buClr>
                <a:srgbClr val="0AD0D9"/>
              </a:buClr>
              <a:buSzPct val="94230"/>
              <a:buFont typeface="Wingdings" pitchFamily="2" charset="2"/>
              <a:buChar char="q"/>
              <a:tabLst>
                <a:tab pos="286385" algn="l"/>
                <a:tab pos="3242945" algn="l"/>
              </a:tabLst>
            </a:pPr>
            <a:r>
              <a:rPr lang="en-GB" sz="2000" dirty="0" smtClean="0">
                <a:latin typeface="+mn-lt"/>
              </a:rPr>
              <a:t>Identify the normal physiological changes in the liver during pregnancy</a:t>
            </a:r>
          </a:p>
          <a:p>
            <a:pPr marL="354330" marR="861694" indent="-342900">
              <a:spcBef>
                <a:spcPts val="625"/>
              </a:spcBef>
              <a:buClr>
                <a:srgbClr val="0AD0D9"/>
              </a:buClr>
              <a:buSzPct val="94230"/>
              <a:buFont typeface="Wingdings" pitchFamily="2" charset="2"/>
              <a:buChar char="q"/>
              <a:tabLst>
                <a:tab pos="286385" algn="l"/>
                <a:tab pos="3242945" algn="l"/>
              </a:tabLst>
            </a:pPr>
            <a:r>
              <a:rPr lang="en-GB" sz="2000" dirty="0" smtClean="0">
                <a:latin typeface="+mn-lt"/>
              </a:rPr>
              <a:t>Identify the risk factors and populations at  risk for developing liver disease </a:t>
            </a:r>
            <a:r>
              <a:rPr lang="en-GB" sz="2000" dirty="0" smtClean="0">
                <a:latin typeface="+mn-lt"/>
                <a:cs typeface="Constantia"/>
              </a:rPr>
              <a:t> </a:t>
            </a:r>
            <a:r>
              <a:rPr lang="en-GB" sz="2000" spc="-25" dirty="0" smtClean="0">
                <a:latin typeface="+mn-lt"/>
                <a:cs typeface="Constantia"/>
              </a:rPr>
              <a:t>in </a:t>
            </a:r>
            <a:r>
              <a:rPr lang="en-GB" sz="2000" spc="-10" dirty="0" smtClean="0">
                <a:latin typeface="+mn-lt"/>
                <a:cs typeface="Constantia"/>
              </a:rPr>
              <a:t>pregnancy</a:t>
            </a:r>
          </a:p>
          <a:p>
            <a:pPr marL="354330" marR="861694" indent="-342900">
              <a:spcBef>
                <a:spcPts val="625"/>
              </a:spcBef>
              <a:buClr>
                <a:srgbClr val="0AD0D9"/>
              </a:buClr>
              <a:buSzPct val="94230"/>
              <a:buFont typeface="Wingdings" pitchFamily="2" charset="2"/>
              <a:buChar char="q"/>
              <a:tabLst>
                <a:tab pos="286385" algn="l"/>
                <a:tab pos="3242945" algn="l"/>
              </a:tabLst>
            </a:pPr>
            <a:r>
              <a:rPr lang="en-GB" sz="2000" dirty="0" smtClean="0">
                <a:latin typeface="+mn-lt"/>
              </a:rPr>
              <a:t>Explain the liver diseases that are unique during pregnancy and their management</a:t>
            </a:r>
          </a:p>
          <a:p>
            <a:pPr marL="354330" marR="861694" indent="-342900">
              <a:spcBef>
                <a:spcPts val="625"/>
              </a:spcBef>
              <a:buClr>
                <a:srgbClr val="0AD0D9"/>
              </a:buClr>
              <a:buSzPct val="94230"/>
              <a:buFont typeface="Wingdings" pitchFamily="2" charset="2"/>
              <a:buChar char="q"/>
              <a:tabLst>
                <a:tab pos="286385" algn="l"/>
                <a:tab pos="3242945" algn="l"/>
              </a:tabLst>
            </a:pPr>
            <a:r>
              <a:rPr lang="en-GB" sz="2000" dirty="0" smtClean="0">
                <a:latin typeface="+mn-lt"/>
              </a:rPr>
              <a:t>Identify and workup common liver disorders in pregnancy, including Intrahepatic Cholestasis of Pregnancy (ICP), Acute Fatty Liver of Pregnancy (AFLP), HELLP Syndrome, and viral hepatitis.</a:t>
            </a:r>
          </a:p>
          <a:p>
            <a:pPr marL="354330" marR="861694" indent="-342900">
              <a:lnSpc>
                <a:spcPct val="100000"/>
              </a:lnSpc>
              <a:spcBef>
                <a:spcPts val="625"/>
              </a:spcBef>
              <a:buClr>
                <a:srgbClr val="0AD0D9"/>
              </a:buClr>
              <a:buSzPct val="94230"/>
              <a:buFont typeface="Wingdings" pitchFamily="2" charset="2"/>
              <a:buChar char="q"/>
              <a:tabLst>
                <a:tab pos="286385" algn="l"/>
                <a:tab pos="3242945" algn="l"/>
              </a:tabLst>
            </a:pPr>
            <a:r>
              <a:rPr lang="en-GB" sz="2000" dirty="0" smtClean="0">
                <a:latin typeface="+mn-lt"/>
              </a:rPr>
              <a:t>Explain the maternal and </a:t>
            </a:r>
            <a:r>
              <a:rPr lang="en-GB" sz="2000" dirty="0" err="1" smtClean="0">
                <a:latin typeface="+mn-lt"/>
              </a:rPr>
              <a:t>fetal</a:t>
            </a:r>
            <a:r>
              <a:rPr lang="en-GB" sz="2000" dirty="0" smtClean="0">
                <a:latin typeface="+mn-lt"/>
              </a:rPr>
              <a:t> complications associated with </a:t>
            </a:r>
            <a:r>
              <a:rPr lang="en-GB" sz="2000" dirty="0" smtClean="0">
                <a:latin typeface="+mn-lt"/>
                <a:cs typeface="Constantia"/>
              </a:rPr>
              <a:t>liver disorders </a:t>
            </a:r>
            <a:r>
              <a:rPr lang="en-GB" sz="2000" spc="-25" dirty="0" smtClean="0">
                <a:latin typeface="+mn-lt"/>
                <a:cs typeface="Constantia"/>
              </a:rPr>
              <a:t>in </a:t>
            </a:r>
            <a:r>
              <a:rPr lang="en-GB" sz="2000" spc="-10" dirty="0" smtClean="0">
                <a:latin typeface="+mn-lt"/>
                <a:cs typeface="Constantia"/>
              </a:rPr>
              <a:t>pregnancy</a:t>
            </a:r>
            <a:endParaRPr lang="en-GB" sz="2000" dirty="0" smtClean="0">
              <a:latin typeface="+mn-lt"/>
              <a:cs typeface="Constantia"/>
            </a:endParaRPr>
          </a:p>
          <a:p>
            <a:pPr marL="354330" marR="861694" indent="-342900">
              <a:spcBef>
                <a:spcPts val="625"/>
              </a:spcBef>
              <a:buClr>
                <a:srgbClr val="0AD0D9"/>
              </a:buClr>
              <a:buSzPct val="94230"/>
              <a:buFont typeface="Wingdings" pitchFamily="2" charset="2"/>
              <a:buChar char="q"/>
              <a:tabLst>
                <a:tab pos="286385" algn="l"/>
                <a:tab pos="3242945" algn="l"/>
              </a:tabLst>
            </a:pPr>
            <a:r>
              <a:rPr lang="en-GB" sz="2000" dirty="0" smtClean="0">
                <a:latin typeface="+mn-lt"/>
              </a:rPr>
              <a:t>Compare the pharmacological options available for management.</a:t>
            </a:r>
            <a:r>
              <a:rPr lang="en-GB" sz="2000" b="1" dirty="0" smtClean="0">
                <a:latin typeface="+mn-lt"/>
              </a:rPr>
              <a:t> </a:t>
            </a:r>
          </a:p>
          <a:p>
            <a:pPr marL="354330" marR="861694" indent="-342900">
              <a:spcBef>
                <a:spcPts val="625"/>
              </a:spcBef>
              <a:buClr>
                <a:srgbClr val="0AD0D9"/>
              </a:buClr>
              <a:buSzPct val="94230"/>
              <a:buFont typeface="Wingdings" pitchFamily="2" charset="2"/>
              <a:buChar char="q"/>
              <a:tabLst>
                <a:tab pos="286385" algn="l"/>
                <a:tab pos="3242945" algn="l"/>
              </a:tabLst>
            </a:pPr>
            <a:r>
              <a:rPr lang="en-GB" sz="2000" dirty="0" smtClean="0">
                <a:latin typeface="+mn-lt"/>
              </a:rPr>
              <a:t>Recognize the importance of early detection, timely intervention, and appropriate delivery planning in improving maternal and </a:t>
            </a:r>
            <a:r>
              <a:rPr lang="en-GB" sz="2000" dirty="0" err="1" smtClean="0">
                <a:latin typeface="+mn-lt"/>
              </a:rPr>
              <a:t>fetal</a:t>
            </a:r>
            <a:r>
              <a:rPr lang="en-GB" sz="2000" dirty="0" smtClean="0">
                <a:latin typeface="+mn-lt"/>
              </a:rPr>
              <a:t> outcomes</a:t>
            </a:r>
            <a:r>
              <a:rPr lang="en-GB" sz="2000" b="1" dirty="0" smtClean="0">
                <a:latin typeface="+mn-lt"/>
              </a:rPr>
              <a:t>.</a:t>
            </a:r>
            <a:endParaRPr lang="en-GB" sz="2000" dirty="0">
              <a:latin typeface="+mn-lt"/>
            </a:endParaRPr>
          </a:p>
          <a:p>
            <a:pPr marL="354330" marR="861694" indent="-342900">
              <a:spcBef>
                <a:spcPts val="625"/>
              </a:spcBef>
              <a:buClr>
                <a:srgbClr val="0AD0D9"/>
              </a:buClr>
              <a:buSzPct val="94230"/>
              <a:buFont typeface="Wingdings" pitchFamily="2" charset="2"/>
              <a:buChar char="q"/>
              <a:tabLst>
                <a:tab pos="286385" algn="l"/>
                <a:tab pos="3242945" algn="l"/>
              </a:tabLst>
            </a:pPr>
            <a:r>
              <a:rPr lang="en-GB" sz="2000" dirty="0" smtClean="0">
                <a:latin typeface="+mn-lt"/>
              </a:rPr>
              <a:t>Identify public health strategies/MDM for early detection and management in at- risk populations.</a:t>
            </a:r>
          </a:p>
        </p:txBody>
      </p:sp>
      <p:pic>
        <p:nvPicPr>
          <p:cNvPr id="4" name="object 4"/>
          <p:cNvPicPr/>
          <p:nvPr/>
        </p:nvPicPr>
        <p:blipFill>
          <a:blip r:embed="rId2" cstate="print"/>
          <a:stretch>
            <a:fillRect/>
          </a:stretch>
        </p:blipFill>
        <p:spPr>
          <a:xfrm>
            <a:off x="10620756" y="0"/>
            <a:ext cx="1571244" cy="1368552"/>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533400" y="1264920"/>
            <a:ext cx="10955655" cy="4937890"/>
          </a:xfrm>
          <a:prstGeom prst="rect">
            <a:avLst/>
          </a:prstGeom>
        </p:spPr>
        <p:txBody>
          <a:bodyPr vert="horz" wrap="square" lIns="0" tIns="13335" rIns="0" bIns="0" rtlCol="0">
            <a:spAutoFit/>
          </a:bodyPr>
          <a:lstStyle/>
          <a:p>
            <a:endParaRPr lang="en-GB" sz="2000" dirty="0" smtClean="0"/>
          </a:p>
          <a:p>
            <a:endParaRPr lang="en-GB" sz="2000" dirty="0" smtClean="0"/>
          </a:p>
          <a:p>
            <a:pPr marL="342900" indent="-342900">
              <a:buClr>
                <a:schemeClr val="accent1"/>
              </a:buClr>
              <a:buFont typeface="Wingdings" pitchFamily="2" charset="2"/>
              <a:buChar char="q"/>
            </a:pPr>
            <a:r>
              <a:rPr lang="en-GB" sz="2000" dirty="0" smtClean="0">
                <a:latin typeface="+mn-lt"/>
              </a:rPr>
              <a:t>Pregnancy induces significant physiological changes in liver function and coagulation.</a:t>
            </a:r>
          </a:p>
          <a:p>
            <a:pPr>
              <a:buClr>
                <a:schemeClr val="accent1"/>
              </a:buClr>
            </a:pPr>
            <a:endParaRPr lang="en-GB" sz="2000" dirty="0" smtClean="0">
              <a:latin typeface="+mn-lt"/>
            </a:endParaRPr>
          </a:p>
          <a:p>
            <a:pPr marL="342900" indent="-342900">
              <a:buClr>
                <a:schemeClr val="accent1"/>
              </a:buClr>
              <a:buFont typeface="Wingdings" pitchFamily="2" charset="2"/>
              <a:buChar char="q"/>
            </a:pPr>
            <a:r>
              <a:rPr lang="en-GB" sz="2000" dirty="0" smtClean="0">
                <a:latin typeface="+mn-lt"/>
              </a:rPr>
              <a:t>Some disorders are unique to pregnancy while others are pre-existing conditions exacerbated by it.</a:t>
            </a:r>
          </a:p>
          <a:p>
            <a:pPr>
              <a:buClr>
                <a:schemeClr val="accent1"/>
              </a:buClr>
            </a:pPr>
            <a:endParaRPr lang="en-GB" sz="2000" dirty="0" smtClean="0">
              <a:latin typeface="+mn-lt"/>
            </a:endParaRPr>
          </a:p>
          <a:p>
            <a:pPr marL="342900" indent="-342900">
              <a:buClr>
                <a:schemeClr val="accent1"/>
              </a:buClr>
              <a:buFont typeface="Wingdings" pitchFamily="2" charset="2"/>
              <a:buChar char="q"/>
            </a:pPr>
            <a:r>
              <a:rPr lang="en-GB" sz="2000" dirty="0" smtClean="0">
                <a:latin typeface="+mn-lt"/>
              </a:rPr>
              <a:t>The </a:t>
            </a:r>
            <a:r>
              <a:rPr lang="en-GB" sz="2000" dirty="0">
                <a:latin typeface="+mn-lt"/>
              </a:rPr>
              <a:t>levels of </a:t>
            </a:r>
            <a:r>
              <a:rPr lang="en-GB" sz="2000" dirty="0" err="1">
                <a:latin typeface="+mn-lt"/>
              </a:rPr>
              <a:t>estrogens</a:t>
            </a:r>
            <a:r>
              <a:rPr lang="en-GB" sz="2000" dirty="0">
                <a:latin typeface="+mn-lt"/>
              </a:rPr>
              <a:t> (</a:t>
            </a:r>
            <a:r>
              <a:rPr lang="en-GB" sz="2000" dirty="0" err="1">
                <a:latin typeface="+mn-lt"/>
              </a:rPr>
              <a:t>estradiol</a:t>
            </a:r>
            <a:r>
              <a:rPr lang="en-GB" sz="2000" dirty="0">
                <a:latin typeface="+mn-lt"/>
              </a:rPr>
              <a:t>) and progesterone increase progressively during pregnancy. </a:t>
            </a:r>
            <a:endParaRPr lang="en-GB" sz="2000" dirty="0" smtClean="0">
              <a:latin typeface="+mn-lt"/>
            </a:endParaRPr>
          </a:p>
          <a:p>
            <a:pPr>
              <a:buClr>
                <a:schemeClr val="accent1"/>
              </a:buClr>
            </a:pPr>
            <a:endParaRPr lang="en-GB" sz="2000" dirty="0" smtClean="0">
              <a:latin typeface="+mn-lt"/>
            </a:endParaRPr>
          </a:p>
          <a:p>
            <a:pPr marL="342900" indent="-342900">
              <a:buClr>
                <a:schemeClr val="accent1"/>
              </a:buClr>
              <a:buFont typeface="Wingdings" pitchFamily="2" charset="2"/>
              <a:buChar char="q"/>
            </a:pPr>
            <a:r>
              <a:rPr lang="en-GB" sz="2000" dirty="0" smtClean="0">
                <a:latin typeface="+mn-lt"/>
              </a:rPr>
              <a:t>These </a:t>
            </a:r>
            <a:r>
              <a:rPr lang="en-GB" sz="2000" dirty="0">
                <a:latin typeface="+mn-lt"/>
              </a:rPr>
              <a:t>sex hormones have effects on hepatic </a:t>
            </a:r>
            <a:r>
              <a:rPr lang="en-GB" sz="2000" dirty="0" smtClean="0">
                <a:latin typeface="+mn-lt"/>
              </a:rPr>
              <a:t>metabolic synthesis </a:t>
            </a:r>
            <a:r>
              <a:rPr lang="en-GB" sz="2000" dirty="0">
                <a:latin typeface="+mn-lt"/>
              </a:rPr>
              <a:t>and excretory functions</a:t>
            </a:r>
            <a:r>
              <a:rPr lang="en-GB" sz="2000" dirty="0" smtClean="0">
                <a:latin typeface="+mn-lt"/>
              </a:rPr>
              <a:t>.</a:t>
            </a:r>
          </a:p>
          <a:p>
            <a:pPr>
              <a:buClr>
                <a:schemeClr val="accent1"/>
              </a:buClr>
            </a:pPr>
            <a:endParaRPr lang="en-GB" sz="2000" dirty="0" smtClean="0">
              <a:latin typeface="+mn-lt"/>
            </a:endParaRPr>
          </a:p>
          <a:p>
            <a:pPr marL="342900" indent="-342900">
              <a:buClr>
                <a:schemeClr val="accent1"/>
              </a:buClr>
              <a:buFont typeface="Wingdings" pitchFamily="2" charset="2"/>
              <a:buChar char="q"/>
            </a:pPr>
            <a:r>
              <a:rPr lang="en-GB" sz="2000" dirty="0" smtClean="0">
                <a:latin typeface="+mn-lt"/>
              </a:rPr>
              <a:t> The </a:t>
            </a:r>
            <a:r>
              <a:rPr lang="en-GB" sz="2000" dirty="0">
                <a:latin typeface="+mn-lt"/>
              </a:rPr>
              <a:t>phenomenon of </a:t>
            </a:r>
            <a:r>
              <a:rPr lang="en-GB" sz="2000" dirty="0" err="1">
                <a:latin typeface="+mn-lt"/>
              </a:rPr>
              <a:t>hemodilution</a:t>
            </a:r>
            <a:r>
              <a:rPr lang="en-GB" sz="2000" dirty="0">
                <a:latin typeface="+mn-lt"/>
              </a:rPr>
              <a:t> secondary to the increase in plasma volume decreases the serum protein concentrations. </a:t>
            </a:r>
            <a:endParaRPr lang="en-GB" sz="2000" dirty="0" smtClean="0">
              <a:latin typeface="+mn-lt"/>
            </a:endParaRPr>
          </a:p>
          <a:p>
            <a:pPr>
              <a:buClr>
                <a:schemeClr val="accent1"/>
              </a:buClr>
            </a:pPr>
            <a:endParaRPr lang="en-GB" sz="2000" dirty="0" smtClean="0">
              <a:latin typeface="+mn-lt"/>
            </a:endParaRPr>
          </a:p>
          <a:p>
            <a:pPr marL="342900" indent="-342900">
              <a:buClr>
                <a:schemeClr val="accent1"/>
              </a:buClr>
              <a:buFont typeface="Wingdings" pitchFamily="2" charset="2"/>
              <a:buChar char="q"/>
            </a:pPr>
            <a:r>
              <a:rPr lang="en-GB" sz="2000" dirty="0" smtClean="0">
                <a:latin typeface="+mn-lt"/>
              </a:rPr>
              <a:t>Liver </a:t>
            </a:r>
            <a:r>
              <a:rPr lang="en-GB" sz="2000" dirty="0">
                <a:latin typeface="+mn-lt"/>
              </a:rPr>
              <a:t>disease during pregnancy can be very complicated to </a:t>
            </a:r>
            <a:r>
              <a:rPr lang="en-GB" sz="2000" dirty="0" smtClean="0">
                <a:latin typeface="+mn-lt"/>
              </a:rPr>
              <a:t>manage, It </a:t>
            </a:r>
            <a:r>
              <a:rPr lang="en-GB" sz="2000" dirty="0">
                <a:latin typeface="+mn-lt"/>
              </a:rPr>
              <a:t>is important to identify the underlying </a:t>
            </a:r>
            <a:r>
              <a:rPr lang="en-GB" sz="2000" dirty="0" err="1">
                <a:latin typeface="+mn-lt"/>
              </a:rPr>
              <a:t>etiology</a:t>
            </a:r>
            <a:r>
              <a:rPr lang="en-GB" sz="2000" dirty="0">
                <a:latin typeface="+mn-lt"/>
              </a:rPr>
              <a:t> as it will direct the proper </a:t>
            </a:r>
            <a:r>
              <a:rPr lang="en-GB" sz="2000" dirty="0" smtClean="0">
                <a:latin typeface="+mn-lt"/>
              </a:rPr>
              <a:t>treatment.</a:t>
            </a:r>
          </a:p>
          <a:p>
            <a:endParaRPr lang="en-GB" sz="2000" dirty="0"/>
          </a:p>
        </p:txBody>
      </p:sp>
      <p:pic>
        <p:nvPicPr>
          <p:cNvPr id="4" name="object 4"/>
          <p:cNvPicPr/>
          <p:nvPr/>
        </p:nvPicPr>
        <p:blipFill>
          <a:blip r:embed="rId2" cstate="print"/>
          <a:stretch>
            <a:fillRect/>
          </a:stretch>
        </p:blipFill>
        <p:spPr>
          <a:xfrm>
            <a:off x="10672573" y="0"/>
            <a:ext cx="1519427" cy="1264920"/>
          </a:xfrm>
          <a:prstGeom prst="rect">
            <a:avLst/>
          </a:prstGeom>
        </p:spPr>
      </p:pic>
      <p:sp>
        <p:nvSpPr>
          <p:cNvPr id="5" name="Title 4"/>
          <p:cNvSpPr>
            <a:spLocks noGrp="1"/>
          </p:cNvSpPr>
          <p:nvPr>
            <p:ph type="title"/>
          </p:nvPr>
        </p:nvSpPr>
        <p:spPr>
          <a:xfrm>
            <a:off x="457200" y="280035"/>
            <a:ext cx="9800310" cy="1415772"/>
          </a:xfrm>
        </p:spPr>
        <p:txBody>
          <a:bodyPr/>
          <a:lstStyle/>
          <a:p>
            <a:pPr algn="ctr"/>
            <a:r>
              <a:rPr lang="en-GB" sz="3200" i="0" dirty="0" smtClean="0"/>
              <a:t>  </a:t>
            </a:r>
            <a:r>
              <a:rPr lang="en-GB" sz="2800" i="0" dirty="0" smtClean="0"/>
              <a:t>INTRODUCTION AND CLINICAL SIGNIFICANCE OF LIVER DISORDERS IN PREGNANCY</a:t>
            </a:r>
            <a:r>
              <a:rPr lang="en-GB" sz="3200" dirty="0" smtClean="0"/>
              <a:t/>
            </a:r>
            <a:br>
              <a:rPr lang="en-GB" sz="3200" dirty="0" smtClean="0"/>
            </a:br>
            <a:r>
              <a:rPr lang="en-GB" sz="3200" dirty="0"/>
              <a:t> </a:t>
            </a:r>
            <a:r>
              <a:rPr lang="en-GB" sz="3200" dirty="0" smtClean="0"/>
              <a:t>                                                                                       </a:t>
            </a:r>
            <a:r>
              <a:rPr lang="en-GB" sz="2000" b="0" i="0" dirty="0" smtClean="0"/>
              <a:t>CORE CONCEPT</a:t>
            </a:r>
            <a:endParaRPr lang="en-GB" sz="2000" b="0" i="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1687760" cy="1646605"/>
          </a:xfrm>
        </p:spPr>
        <p:txBody>
          <a:bodyPr/>
          <a:lstStyle/>
          <a:p>
            <a:pPr algn="ctr"/>
            <a:r>
              <a:rPr lang="en-GB" sz="3200" i="0" dirty="0" smtClean="0"/>
              <a:t/>
            </a:r>
            <a:br>
              <a:rPr lang="en-GB" sz="3200" i="0" dirty="0" smtClean="0"/>
            </a:br>
            <a:r>
              <a:rPr lang="en-GB" sz="3200" i="0" dirty="0" smtClean="0"/>
              <a:t>PHYSIOLOGICAL </a:t>
            </a:r>
            <a:r>
              <a:rPr lang="en-GB" sz="3200" i="0" dirty="0"/>
              <a:t>CHANGES DURING PREGNANCY</a:t>
            </a:r>
            <a:r>
              <a:rPr lang="en-GB" i="0" dirty="0"/>
              <a:t/>
            </a:r>
            <a:br>
              <a:rPr lang="en-GB" i="0" dirty="0"/>
            </a:br>
            <a:r>
              <a:rPr lang="en-GB" i="0" dirty="0" smtClean="0"/>
              <a:t>                                                           </a:t>
            </a:r>
            <a:r>
              <a:rPr lang="en-GB" sz="2000" b="0" i="0" dirty="0" smtClean="0"/>
              <a:t>VERTICAL </a:t>
            </a:r>
            <a:r>
              <a:rPr lang="en-GB" sz="2000" b="0" i="0" dirty="0"/>
              <a:t>INTEGRATION</a:t>
            </a:r>
            <a:endParaRPr lang="en-GB" dirty="0"/>
          </a:p>
        </p:txBody>
      </p:sp>
      <p:sp>
        <p:nvSpPr>
          <p:cNvPr id="3" name="Text Placeholder 2"/>
          <p:cNvSpPr>
            <a:spLocks noGrp="1"/>
          </p:cNvSpPr>
          <p:nvPr>
            <p:ph type="body" idx="1"/>
          </p:nvPr>
        </p:nvSpPr>
        <p:spPr>
          <a:xfrm>
            <a:off x="678814" y="1946274"/>
            <a:ext cx="10834370" cy="5232202"/>
          </a:xfrm>
        </p:spPr>
        <p:txBody>
          <a:bodyPr/>
          <a:lstStyle/>
          <a:p>
            <a:pPr marL="342900" indent="-342900">
              <a:buClr>
                <a:schemeClr val="accent1"/>
              </a:buClr>
              <a:buFont typeface="Wingdings" pitchFamily="2" charset="2"/>
              <a:buChar char="q"/>
            </a:pPr>
            <a:r>
              <a:rPr lang="en-GB" sz="2000" b="1" dirty="0"/>
              <a:t> </a:t>
            </a:r>
            <a:r>
              <a:rPr lang="en-GB" sz="2000" dirty="0">
                <a:latin typeface="+mj-lt"/>
              </a:rPr>
              <a:t>During </a:t>
            </a:r>
            <a:r>
              <a:rPr lang="en-GB" sz="2000" dirty="0" smtClean="0">
                <a:latin typeface="+mj-lt"/>
              </a:rPr>
              <a:t>Pregnancy </a:t>
            </a:r>
            <a:r>
              <a:rPr lang="en-GB" sz="2000" dirty="0">
                <a:latin typeface="+mj-lt"/>
              </a:rPr>
              <a:t>the gross examination of the liver is relatively </a:t>
            </a:r>
            <a:r>
              <a:rPr lang="en-GB" sz="2000" dirty="0" smtClean="0">
                <a:latin typeface="+mj-lt"/>
              </a:rPr>
              <a:t>unchanged</a:t>
            </a:r>
            <a:endParaRPr lang="en-GB" sz="2000" dirty="0" smtClean="0">
              <a:latin typeface="+mj-lt"/>
            </a:endParaRPr>
          </a:p>
          <a:p>
            <a:pPr>
              <a:buClr>
                <a:schemeClr val="accent1"/>
              </a:buClr>
            </a:pPr>
            <a:endParaRPr lang="en-GB" sz="2000" dirty="0" smtClean="0">
              <a:latin typeface="+mj-lt"/>
            </a:endParaRPr>
          </a:p>
          <a:p>
            <a:pPr marL="342900" indent="-342900">
              <a:buClr>
                <a:schemeClr val="accent1"/>
              </a:buClr>
              <a:buFont typeface="Wingdings" pitchFamily="2" charset="2"/>
              <a:buChar char="q"/>
            </a:pPr>
            <a:r>
              <a:rPr lang="en-GB" sz="2000" dirty="0">
                <a:latin typeface="+mj-lt"/>
              </a:rPr>
              <a:t>S</a:t>
            </a:r>
            <a:r>
              <a:rPr lang="en-GB" sz="2000" dirty="0" smtClean="0">
                <a:latin typeface="+mj-lt"/>
              </a:rPr>
              <a:t>kin </a:t>
            </a:r>
            <a:r>
              <a:rPr lang="en-GB" sz="2000" dirty="0">
                <a:latin typeface="+mj-lt"/>
              </a:rPr>
              <a:t>findings such as spider </a:t>
            </a:r>
            <a:r>
              <a:rPr lang="en-GB" sz="2000" dirty="0" err="1">
                <a:latin typeface="+mj-lt"/>
              </a:rPr>
              <a:t>angiomata</a:t>
            </a:r>
            <a:r>
              <a:rPr lang="en-GB" sz="2000" dirty="0">
                <a:latin typeface="+mj-lt"/>
              </a:rPr>
              <a:t> (vascular spider) and palmer erythema can be </a:t>
            </a:r>
            <a:r>
              <a:rPr lang="en-GB" sz="2000" dirty="0" smtClean="0">
                <a:latin typeface="+mj-lt"/>
              </a:rPr>
              <a:t>seen especially </a:t>
            </a:r>
            <a:r>
              <a:rPr lang="en-GB" sz="2000" dirty="0">
                <a:latin typeface="+mj-lt"/>
              </a:rPr>
              <a:t>prominent in the latter half of the </a:t>
            </a:r>
            <a:r>
              <a:rPr lang="en-GB" sz="2000" dirty="0" smtClean="0">
                <a:latin typeface="+mj-lt"/>
              </a:rPr>
              <a:t>pregnancy</a:t>
            </a:r>
          </a:p>
          <a:p>
            <a:pPr>
              <a:buClr>
                <a:schemeClr val="accent1"/>
              </a:buClr>
            </a:pPr>
            <a:endParaRPr lang="en-GB" sz="2000" dirty="0">
              <a:latin typeface="+mj-lt"/>
            </a:endParaRPr>
          </a:p>
          <a:p>
            <a:pPr marL="342900" indent="-342900">
              <a:buClr>
                <a:schemeClr val="accent1"/>
              </a:buClr>
              <a:buFont typeface="Wingdings" pitchFamily="2" charset="2"/>
              <a:buChar char="q"/>
            </a:pPr>
            <a:r>
              <a:rPr lang="en-GB" sz="2000" dirty="0" smtClean="0">
                <a:latin typeface="+mj-lt"/>
              </a:rPr>
              <a:t>Serum </a:t>
            </a:r>
            <a:r>
              <a:rPr lang="en-GB" sz="2000" dirty="0">
                <a:latin typeface="+mj-lt"/>
              </a:rPr>
              <a:t>alkaline phosphate (ALP) increases markedly (up to four times the normal) in the third trimester which results from the increased levels of placental alkaline </a:t>
            </a:r>
            <a:r>
              <a:rPr lang="en-GB" sz="2000" dirty="0" smtClean="0">
                <a:latin typeface="+mj-lt"/>
              </a:rPr>
              <a:t>phosphate</a:t>
            </a:r>
          </a:p>
          <a:p>
            <a:pPr>
              <a:buClr>
                <a:schemeClr val="accent1"/>
              </a:buClr>
            </a:pPr>
            <a:endParaRPr lang="en-GB" sz="2000" dirty="0" smtClean="0">
              <a:latin typeface="+mj-lt"/>
            </a:endParaRPr>
          </a:p>
          <a:p>
            <a:pPr marL="342900" indent="-342900">
              <a:buClr>
                <a:schemeClr val="accent1"/>
              </a:buClr>
              <a:buFont typeface="Wingdings" pitchFamily="2" charset="2"/>
              <a:buChar char="q"/>
            </a:pPr>
            <a:r>
              <a:rPr lang="en-GB" sz="2000" dirty="0">
                <a:latin typeface="+mj-lt"/>
              </a:rPr>
              <a:t>S</a:t>
            </a:r>
            <a:r>
              <a:rPr lang="en-GB" sz="2000" dirty="0" smtClean="0">
                <a:latin typeface="+mj-lt"/>
              </a:rPr>
              <a:t>erum </a:t>
            </a:r>
            <a:r>
              <a:rPr lang="en-GB" sz="2000" dirty="0">
                <a:latin typeface="+mj-lt"/>
              </a:rPr>
              <a:t>alanine </a:t>
            </a:r>
            <a:r>
              <a:rPr lang="en-GB" sz="2000" dirty="0" err="1">
                <a:latin typeface="+mj-lt"/>
              </a:rPr>
              <a:t>transferase</a:t>
            </a:r>
            <a:r>
              <a:rPr lang="en-GB" sz="2000" dirty="0">
                <a:latin typeface="+mj-lt"/>
              </a:rPr>
              <a:t> (ALT), aspartate aminotransferase (AST), and total and free bilirubin typically remain within normal </a:t>
            </a:r>
            <a:r>
              <a:rPr lang="en-GB" sz="2000" dirty="0" smtClean="0">
                <a:latin typeface="+mj-lt"/>
              </a:rPr>
              <a:t>limits</a:t>
            </a:r>
          </a:p>
          <a:p>
            <a:pPr>
              <a:buClr>
                <a:schemeClr val="accent1"/>
              </a:buClr>
            </a:pPr>
            <a:endParaRPr lang="en-GB" sz="2000" dirty="0" smtClean="0">
              <a:latin typeface="+mj-lt"/>
            </a:endParaRPr>
          </a:p>
          <a:p>
            <a:pPr marL="342900" indent="-342900">
              <a:buClr>
                <a:schemeClr val="accent1"/>
              </a:buClr>
              <a:buFont typeface="Wingdings" pitchFamily="2" charset="2"/>
              <a:buChar char="q"/>
            </a:pPr>
            <a:r>
              <a:rPr lang="en-GB" sz="2000" dirty="0" err="1" smtClean="0">
                <a:latin typeface="+mj-lt"/>
              </a:rPr>
              <a:t>Hemodilution</a:t>
            </a:r>
            <a:r>
              <a:rPr lang="en-GB" sz="2000" dirty="0" smtClean="0">
                <a:latin typeface="+mj-lt"/>
              </a:rPr>
              <a:t> </a:t>
            </a:r>
            <a:r>
              <a:rPr lang="en-GB" sz="2000" dirty="0">
                <a:latin typeface="+mj-lt"/>
              </a:rPr>
              <a:t>results in a decrease in serum albumin which worsens as pregnancy </a:t>
            </a:r>
            <a:r>
              <a:rPr lang="en-GB" sz="2000" dirty="0" smtClean="0">
                <a:latin typeface="+mj-lt"/>
              </a:rPr>
              <a:t>progresses</a:t>
            </a:r>
            <a:endParaRPr lang="en-GB" sz="2000" dirty="0" smtClean="0">
              <a:latin typeface="+mj-lt"/>
            </a:endParaRPr>
          </a:p>
          <a:p>
            <a:pPr marL="342900" indent="-342900">
              <a:buClr>
                <a:schemeClr val="accent1"/>
              </a:buClr>
              <a:buFont typeface="Wingdings" pitchFamily="2" charset="2"/>
              <a:buChar char="q"/>
            </a:pPr>
            <a:endParaRPr lang="en-GB" sz="2000" dirty="0" smtClean="0">
              <a:latin typeface="+mj-lt"/>
            </a:endParaRPr>
          </a:p>
          <a:p>
            <a:pPr marL="342900" indent="-342900">
              <a:buClr>
                <a:schemeClr val="accent1"/>
              </a:buClr>
              <a:buFont typeface="Wingdings" pitchFamily="2" charset="2"/>
              <a:buChar char="q"/>
            </a:pPr>
            <a:r>
              <a:rPr lang="en-GB" sz="2000" dirty="0" smtClean="0">
                <a:latin typeface="+mj-lt"/>
              </a:rPr>
              <a:t>Total </a:t>
            </a:r>
            <a:r>
              <a:rPr lang="en-GB" sz="2000" dirty="0">
                <a:latin typeface="+mj-lt"/>
              </a:rPr>
              <a:t>cholesterol, triglyceride, fibrinogen, and </a:t>
            </a:r>
            <a:r>
              <a:rPr lang="en-GB" sz="2000" dirty="0" err="1">
                <a:latin typeface="+mj-lt"/>
              </a:rPr>
              <a:t>ceruloplasmin</a:t>
            </a:r>
            <a:r>
              <a:rPr lang="en-GB" sz="2000" dirty="0">
                <a:latin typeface="+mj-lt"/>
              </a:rPr>
              <a:t> are few other laboratory findings that are noticeably augmented during </a:t>
            </a:r>
            <a:r>
              <a:rPr lang="en-GB" sz="2000" dirty="0" smtClean="0">
                <a:latin typeface="+mj-lt"/>
              </a:rPr>
              <a:t>pregnancy</a:t>
            </a:r>
            <a:endParaRPr lang="en-GB" sz="2000" dirty="0">
              <a:latin typeface="+mj-lt"/>
            </a:endParaRPr>
          </a:p>
          <a:p>
            <a:endParaRPr lang="en-GB" sz="2000" dirty="0"/>
          </a:p>
          <a:p>
            <a:pPr>
              <a:buClr>
                <a:schemeClr val="tx2"/>
              </a:buClr>
            </a:pPr>
            <a:endParaRPr lang="en-GB" sz="2000" dirty="0">
              <a:latin typeface="+mj-lt"/>
            </a:endParaRPr>
          </a:p>
        </p:txBody>
      </p:sp>
    </p:spTree>
    <p:extLst>
      <p:ext uri="{BB962C8B-B14F-4D97-AF65-F5344CB8AC3E}">
        <p14:creationId xmlns:p14="http://schemas.microsoft.com/office/powerpoint/2010/main" val="38358543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240" y="0"/>
            <a:ext cx="11459160" cy="969496"/>
          </a:xfrm>
        </p:spPr>
        <p:txBody>
          <a:bodyPr/>
          <a:lstStyle/>
          <a:p>
            <a:pPr algn="r"/>
            <a:r>
              <a:rPr lang="en-GB" i="0" dirty="0" smtClean="0"/>
              <a:t>PHYSIOLOGICAL CHANGES DURING PREGNANCY</a:t>
            </a:r>
            <a:br>
              <a:rPr lang="en-GB" i="0" dirty="0" smtClean="0"/>
            </a:br>
            <a:r>
              <a:rPr lang="en-GB" sz="2000" b="0" i="0" dirty="0" smtClean="0"/>
              <a:t>VERTICAL INTEGRATION</a:t>
            </a:r>
            <a:endParaRPr lang="en-GB" sz="2000" b="0" i="0" dirty="0"/>
          </a:p>
        </p:txBody>
      </p:sp>
      <p:sp>
        <p:nvSpPr>
          <p:cNvPr id="3" name="Text Placeholder 2"/>
          <p:cNvSpPr>
            <a:spLocks noGrp="1"/>
          </p:cNvSpPr>
          <p:nvPr>
            <p:ph type="body" idx="1"/>
          </p:nvPr>
        </p:nvSpPr>
        <p:spPr>
          <a:xfrm>
            <a:off x="678814" y="1946274"/>
            <a:ext cx="10834370" cy="1292662"/>
          </a:xfrm>
        </p:spPr>
        <p:txBody>
          <a:bodyPr/>
          <a:lstStyle/>
          <a:p>
            <a:r>
              <a:rPr lang="en-GB" dirty="0"/>
              <a:t/>
            </a:r>
            <a:br>
              <a:rPr lang="en-GB" dirty="0"/>
            </a:br>
            <a:r>
              <a:rPr lang="en-GB" dirty="0"/>
              <a:t/>
            </a:r>
            <a:br>
              <a:rPr lang="en-GB" dirty="0"/>
            </a:br>
            <a:endParaRPr lang="en-GB" dirty="0"/>
          </a:p>
        </p:txBody>
      </p:sp>
      <p:graphicFrame>
        <p:nvGraphicFramePr>
          <p:cNvPr id="5" name="Table 4"/>
          <p:cNvGraphicFramePr>
            <a:graphicFrameLocks noGrp="1"/>
          </p:cNvGraphicFramePr>
          <p:nvPr>
            <p:extLst>
              <p:ext uri="{D42A27DB-BD31-4B8C-83A1-F6EECF244321}">
                <p14:modId xmlns:p14="http://schemas.microsoft.com/office/powerpoint/2010/main" val="2215258249"/>
              </p:ext>
            </p:extLst>
          </p:nvPr>
        </p:nvGraphicFramePr>
        <p:xfrm>
          <a:off x="-2" y="990604"/>
          <a:ext cx="12192004" cy="5486393"/>
        </p:xfrm>
        <a:graphic>
          <a:graphicData uri="http://schemas.openxmlformats.org/drawingml/2006/table">
            <a:tbl>
              <a:tblPr/>
              <a:tblGrid>
                <a:gridCol w="3048001"/>
                <a:gridCol w="3048001"/>
                <a:gridCol w="3048001"/>
                <a:gridCol w="3048001"/>
              </a:tblGrid>
              <a:tr h="467039">
                <a:tc>
                  <a:txBody>
                    <a:bodyPr/>
                    <a:lstStyle/>
                    <a:p>
                      <a:pPr algn="ctr" fontAlgn="t"/>
                      <a:endParaRPr lang="en-GB" sz="2400" dirty="0">
                        <a:effectLst/>
                      </a:endParaRPr>
                    </a:p>
                  </a:txBody>
                  <a:tcPr marL="65898" marR="65898" marT="32949" marB="32949">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0F0F0"/>
                    </a:solidFill>
                  </a:tcPr>
                </a:tc>
                <a:tc gridSpan="3">
                  <a:txBody>
                    <a:bodyPr/>
                    <a:lstStyle/>
                    <a:p>
                      <a:pPr algn="ctr" fontAlgn="t"/>
                      <a:r>
                        <a:rPr lang="en-GB" sz="2400" dirty="0">
                          <a:effectLst/>
                        </a:rPr>
                        <a:t>Pregnancy Trimester</a:t>
                      </a:r>
                    </a:p>
                  </a:txBody>
                  <a:tcPr marL="65898" marR="65898" marT="32949" marB="32949">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0F0F0"/>
                    </a:solidFill>
                  </a:tcPr>
                </a:tc>
                <a:tc hMerge="1">
                  <a:txBody>
                    <a:bodyPr/>
                    <a:lstStyle/>
                    <a:p>
                      <a:endParaRPr lang="en-GB"/>
                    </a:p>
                  </a:txBody>
                  <a:tcPr/>
                </a:tc>
                <a:tc hMerge="1">
                  <a:txBody>
                    <a:bodyPr/>
                    <a:lstStyle/>
                    <a:p>
                      <a:endParaRPr lang="en-GB"/>
                    </a:p>
                  </a:txBody>
                  <a:tcPr/>
                </a:tc>
              </a:tr>
              <a:tr h="467039">
                <a:tc>
                  <a:txBody>
                    <a:bodyPr/>
                    <a:lstStyle/>
                    <a:p>
                      <a:pPr algn="ctr" fontAlgn="t"/>
                      <a:r>
                        <a:rPr lang="en-GB" sz="2400">
                          <a:effectLst/>
                        </a:rPr>
                        <a:t>Tests</a:t>
                      </a:r>
                    </a:p>
                  </a:txBody>
                  <a:tcPr marL="65898" marR="65898" marT="32949" marB="32949">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0F0F0"/>
                    </a:solidFill>
                  </a:tcPr>
                </a:tc>
                <a:tc>
                  <a:txBody>
                    <a:bodyPr/>
                    <a:lstStyle/>
                    <a:p>
                      <a:pPr algn="ctr" fontAlgn="t"/>
                      <a:r>
                        <a:rPr lang="en-GB" sz="2400">
                          <a:effectLst/>
                        </a:rPr>
                        <a:t>First</a:t>
                      </a:r>
                    </a:p>
                  </a:txBody>
                  <a:tcPr marL="65898" marR="65898" marT="32949" marB="32949">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0F0F0"/>
                    </a:solidFill>
                  </a:tcPr>
                </a:tc>
                <a:tc>
                  <a:txBody>
                    <a:bodyPr/>
                    <a:lstStyle/>
                    <a:p>
                      <a:pPr algn="ctr" fontAlgn="t"/>
                      <a:r>
                        <a:rPr lang="en-GB" sz="2400">
                          <a:effectLst/>
                        </a:rPr>
                        <a:t>Second</a:t>
                      </a:r>
                    </a:p>
                  </a:txBody>
                  <a:tcPr marL="65898" marR="65898" marT="32949" marB="32949">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0F0F0"/>
                    </a:solidFill>
                  </a:tcPr>
                </a:tc>
                <a:tc>
                  <a:txBody>
                    <a:bodyPr/>
                    <a:lstStyle/>
                    <a:p>
                      <a:pPr algn="ctr" fontAlgn="t"/>
                      <a:r>
                        <a:rPr lang="en-GB" sz="2400">
                          <a:effectLst/>
                        </a:rPr>
                        <a:t>Third</a:t>
                      </a:r>
                    </a:p>
                  </a:txBody>
                  <a:tcPr marL="65898" marR="65898" marT="32949" marB="32949">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0F0F0"/>
                    </a:solidFill>
                  </a:tcPr>
                </a:tc>
              </a:tr>
              <a:tr h="467039">
                <a:tc>
                  <a:txBody>
                    <a:bodyPr/>
                    <a:lstStyle/>
                    <a:p>
                      <a:pPr fontAlgn="t"/>
                      <a:r>
                        <a:rPr lang="en-GB" sz="2400">
                          <a:effectLst/>
                        </a:rPr>
                        <a:t>Albumin</a:t>
                      </a:r>
                    </a:p>
                  </a:txBody>
                  <a:tcPr marL="65898" marR="65898" marT="32949" marB="32949">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fontAlgn="t"/>
                      <a:r>
                        <a:rPr lang="en-GB" sz="2400">
                          <a:effectLst/>
                        </a:rPr>
                        <a:t>&lt;</a:t>
                      </a:r>
                    </a:p>
                  </a:txBody>
                  <a:tcPr marL="65898" marR="65898" marT="32949" marB="32949">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fontAlgn="t"/>
                      <a:r>
                        <a:rPr lang="en-GB" sz="2400">
                          <a:effectLst/>
                        </a:rPr>
                        <a:t>&lt;</a:t>
                      </a:r>
                    </a:p>
                  </a:txBody>
                  <a:tcPr marL="65898" marR="65898" marT="32949" marB="32949">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fontAlgn="t"/>
                      <a:r>
                        <a:rPr lang="en-GB" sz="2400">
                          <a:effectLst/>
                        </a:rPr>
                        <a:t>&lt;</a:t>
                      </a:r>
                    </a:p>
                  </a:txBody>
                  <a:tcPr marL="65898" marR="65898" marT="32949" marB="32949">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r>
              <a:tr h="467039">
                <a:tc>
                  <a:txBody>
                    <a:bodyPr/>
                    <a:lstStyle/>
                    <a:p>
                      <a:pPr fontAlgn="t"/>
                      <a:r>
                        <a:rPr lang="en-GB" sz="2400">
                          <a:effectLst/>
                        </a:rPr>
                        <a:t>ALT</a:t>
                      </a:r>
                    </a:p>
                  </a:txBody>
                  <a:tcPr marL="65898" marR="65898" marT="32949" marB="32949">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fontAlgn="t"/>
                      <a:r>
                        <a:rPr lang="en-GB" sz="2400">
                          <a:effectLst/>
                        </a:rPr>
                        <a:t>=</a:t>
                      </a:r>
                    </a:p>
                  </a:txBody>
                  <a:tcPr marL="65898" marR="65898" marT="32949" marB="32949">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fontAlgn="t"/>
                      <a:r>
                        <a:rPr lang="en-GB" sz="2400">
                          <a:effectLst/>
                        </a:rPr>
                        <a:t>=</a:t>
                      </a:r>
                    </a:p>
                  </a:txBody>
                  <a:tcPr marL="65898" marR="65898" marT="32949" marB="32949">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fontAlgn="t"/>
                      <a:r>
                        <a:rPr lang="en-GB" sz="2400">
                          <a:effectLst/>
                        </a:rPr>
                        <a:t>=</a:t>
                      </a:r>
                    </a:p>
                  </a:txBody>
                  <a:tcPr marL="65898" marR="65898" marT="32949" marB="32949">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r>
              <a:tr h="467039">
                <a:tc>
                  <a:txBody>
                    <a:bodyPr/>
                    <a:lstStyle/>
                    <a:p>
                      <a:pPr fontAlgn="t"/>
                      <a:r>
                        <a:rPr lang="en-GB" sz="2400">
                          <a:effectLst/>
                        </a:rPr>
                        <a:t>AST</a:t>
                      </a:r>
                    </a:p>
                  </a:txBody>
                  <a:tcPr marL="65898" marR="65898" marT="32949" marB="32949">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fontAlgn="t"/>
                      <a:r>
                        <a:rPr lang="en-GB" sz="2400">
                          <a:effectLst/>
                        </a:rPr>
                        <a:t>=</a:t>
                      </a:r>
                    </a:p>
                  </a:txBody>
                  <a:tcPr marL="65898" marR="65898" marT="32949" marB="32949">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fontAlgn="t"/>
                      <a:r>
                        <a:rPr lang="en-GB" sz="2400">
                          <a:effectLst/>
                        </a:rPr>
                        <a:t>=</a:t>
                      </a:r>
                    </a:p>
                  </a:txBody>
                  <a:tcPr marL="65898" marR="65898" marT="32949" marB="32949">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fontAlgn="t"/>
                      <a:r>
                        <a:rPr lang="en-GB" sz="2400">
                          <a:effectLst/>
                        </a:rPr>
                        <a:t>=</a:t>
                      </a:r>
                    </a:p>
                  </a:txBody>
                  <a:tcPr marL="65898" marR="65898" marT="32949" marB="32949">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r>
              <a:tr h="467039">
                <a:tc>
                  <a:txBody>
                    <a:bodyPr/>
                    <a:lstStyle/>
                    <a:p>
                      <a:pPr fontAlgn="t"/>
                      <a:r>
                        <a:rPr lang="en-GB" sz="2400">
                          <a:effectLst/>
                        </a:rPr>
                        <a:t>Total bilirubin</a:t>
                      </a:r>
                    </a:p>
                  </a:txBody>
                  <a:tcPr marL="65898" marR="65898" marT="32949" marB="32949">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fontAlgn="t"/>
                      <a:r>
                        <a:rPr lang="en-GB" sz="2400">
                          <a:effectLst/>
                        </a:rPr>
                        <a:t>&lt;</a:t>
                      </a:r>
                    </a:p>
                  </a:txBody>
                  <a:tcPr marL="65898" marR="65898" marT="32949" marB="32949">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fontAlgn="t"/>
                      <a:r>
                        <a:rPr lang="en-GB" sz="2400">
                          <a:effectLst/>
                        </a:rPr>
                        <a:t>&lt;</a:t>
                      </a:r>
                    </a:p>
                  </a:txBody>
                  <a:tcPr marL="65898" marR="65898" marT="32949" marB="32949">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fontAlgn="t"/>
                      <a:r>
                        <a:rPr lang="en-GB" sz="2400">
                          <a:effectLst/>
                        </a:rPr>
                        <a:t>&lt;</a:t>
                      </a:r>
                    </a:p>
                  </a:txBody>
                  <a:tcPr marL="65898" marR="65898" marT="32949" marB="32949">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r>
              <a:tr h="467039">
                <a:tc>
                  <a:txBody>
                    <a:bodyPr/>
                    <a:lstStyle/>
                    <a:p>
                      <a:pPr fontAlgn="t"/>
                      <a:r>
                        <a:rPr lang="en-GB" sz="2400">
                          <a:effectLst/>
                        </a:rPr>
                        <a:t>Alkaline phosphatase</a:t>
                      </a:r>
                    </a:p>
                  </a:txBody>
                  <a:tcPr marL="65898" marR="65898" marT="32949" marB="32949">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fontAlgn="t"/>
                      <a:r>
                        <a:rPr lang="en-GB" sz="2400">
                          <a:effectLst/>
                        </a:rPr>
                        <a:t>=</a:t>
                      </a:r>
                    </a:p>
                  </a:txBody>
                  <a:tcPr marL="65898" marR="65898" marT="32949" marB="32949">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fontAlgn="t"/>
                      <a:r>
                        <a:rPr lang="en-GB" sz="2400">
                          <a:effectLst/>
                        </a:rPr>
                        <a:t>= or &gt;</a:t>
                      </a:r>
                    </a:p>
                  </a:txBody>
                  <a:tcPr marL="65898" marR="65898" marT="32949" marB="32949">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fontAlgn="t"/>
                      <a:r>
                        <a:rPr lang="en-GB" sz="2400" dirty="0">
                          <a:effectLst/>
                        </a:rPr>
                        <a:t>&gt;</a:t>
                      </a:r>
                    </a:p>
                  </a:txBody>
                  <a:tcPr marL="65898" marR="65898" marT="32949" marB="32949">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r>
              <a:tr h="467039">
                <a:tc>
                  <a:txBody>
                    <a:bodyPr/>
                    <a:lstStyle/>
                    <a:p>
                      <a:pPr fontAlgn="t"/>
                      <a:r>
                        <a:rPr lang="en-GB" sz="2400">
                          <a:effectLst/>
                        </a:rPr>
                        <a:t>GGT</a:t>
                      </a:r>
                    </a:p>
                  </a:txBody>
                  <a:tcPr marL="65898" marR="65898" marT="32949" marB="32949">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fontAlgn="t"/>
                      <a:r>
                        <a:rPr lang="en-GB" sz="2400">
                          <a:effectLst/>
                        </a:rPr>
                        <a:t>=</a:t>
                      </a:r>
                    </a:p>
                  </a:txBody>
                  <a:tcPr marL="65898" marR="65898" marT="32949" marB="32949">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fontAlgn="t"/>
                      <a:r>
                        <a:rPr lang="en-GB" sz="2400">
                          <a:effectLst/>
                        </a:rPr>
                        <a:t>&lt;</a:t>
                      </a:r>
                    </a:p>
                  </a:txBody>
                  <a:tcPr marL="65898" marR="65898" marT="32949" marB="32949">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fontAlgn="t"/>
                      <a:r>
                        <a:rPr lang="en-GB" sz="2400">
                          <a:effectLst/>
                        </a:rPr>
                        <a:t>&lt;</a:t>
                      </a:r>
                    </a:p>
                  </a:txBody>
                  <a:tcPr marL="65898" marR="65898" marT="32949" marB="32949">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r>
              <a:tr h="467039">
                <a:tc>
                  <a:txBody>
                    <a:bodyPr/>
                    <a:lstStyle/>
                    <a:p>
                      <a:pPr fontAlgn="t"/>
                      <a:r>
                        <a:rPr lang="en-GB" sz="2400">
                          <a:effectLst/>
                        </a:rPr>
                        <a:t>5'-nucleotidase</a:t>
                      </a:r>
                    </a:p>
                  </a:txBody>
                  <a:tcPr marL="65898" marR="65898" marT="32949" marB="32949">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fontAlgn="t"/>
                      <a:r>
                        <a:rPr lang="en-GB" sz="2400">
                          <a:effectLst/>
                        </a:rPr>
                        <a:t>=</a:t>
                      </a:r>
                    </a:p>
                  </a:txBody>
                  <a:tcPr marL="65898" marR="65898" marT="32949" marB="32949">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fontAlgn="t"/>
                      <a:r>
                        <a:rPr lang="en-GB" sz="2400">
                          <a:effectLst/>
                        </a:rPr>
                        <a:t>= or &gt;</a:t>
                      </a:r>
                    </a:p>
                  </a:txBody>
                  <a:tcPr marL="65898" marR="65898" marT="32949" marB="32949">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fontAlgn="t"/>
                      <a:r>
                        <a:rPr lang="en-GB" sz="2400">
                          <a:effectLst/>
                        </a:rPr>
                        <a:t>= or &gt;</a:t>
                      </a:r>
                    </a:p>
                  </a:txBody>
                  <a:tcPr marL="65898" marR="65898" marT="32949" marB="32949">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r>
              <a:tr h="816003">
                <a:tc>
                  <a:txBody>
                    <a:bodyPr/>
                    <a:lstStyle/>
                    <a:p>
                      <a:pPr fontAlgn="t"/>
                      <a:r>
                        <a:rPr lang="en-GB" sz="2400">
                          <a:effectLst/>
                        </a:rPr>
                        <a:t>Total bile acids (fasting state)</a:t>
                      </a:r>
                    </a:p>
                  </a:txBody>
                  <a:tcPr marL="65898" marR="65898" marT="32949" marB="32949">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fontAlgn="t"/>
                      <a:r>
                        <a:rPr lang="en-GB" sz="2400">
                          <a:effectLst/>
                        </a:rPr>
                        <a:t>=</a:t>
                      </a:r>
                    </a:p>
                  </a:txBody>
                  <a:tcPr marL="65898" marR="65898" marT="32949" marB="32949">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fontAlgn="t"/>
                      <a:r>
                        <a:rPr lang="en-GB" sz="2400">
                          <a:effectLst/>
                        </a:rPr>
                        <a:t>=</a:t>
                      </a:r>
                    </a:p>
                  </a:txBody>
                  <a:tcPr marL="65898" marR="65898" marT="32949" marB="32949">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fontAlgn="t"/>
                      <a:r>
                        <a:rPr lang="en-GB" sz="2400">
                          <a:effectLst/>
                        </a:rPr>
                        <a:t>=</a:t>
                      </a:r>
                    </a:p>
                  </a:txBody>
                  <a:tcPr marL="65898" marR="65898" marT="32949" marB="32949">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r>
              <a:tr h="467039">
                <a:tc>
                  <a:txBody>
                    <a:bodyPr/>
                    <a:lstStyle/>
                    <a:p>
                      <a:pPr fontAlgn="t"/>
                      <a:r>
                        <a:rPr lang="en-GB" sz="2400" dirty="0" err="1">
                          <a:effectLst/>
                        </a:rPr>
                        <a:t>Prothrombin</a:t>
                      </a:r>
                      <a:r>
                        <a:rPr lang="en-GB" sz="2400" dirty="0">
                          <a:effectLst/>
                        </a:rPr>
                        <a:t> time</a:t>
                      </a:r>
                    </a:p>
                  </a:txBody>
                  <a:tcPr marL="65898" marR="65898" marT="32949" marB="32949">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fontAlgn="t"/>
                      <a:r>
                        <a:rPr lang="en-GB" sz="2400" dirty="0">
                          <a:effectLst/>
                        </a:rPr>
                        <a:t>=</a:t>
                      </a:r>
                    </a:p>
                  </a:txBody>
                  <a:tcPr marL="65898" marR="65898" marT="32949" marB="32949">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fontAlgn="t"/>
                      <a:r>
                        <a:rPr lang="en-GB" sz="2400" dirty="0">
                          <a:effectLst/>
                        </a:rPr>
                        <a:t>=</a:t>
                      </a:r>
                    </a:p>
                  </a:txBody>
                  <a:tcPr marL="65898" marR="65898" marT="32949" marB="32949">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fontAlgn="t"/>
                      <a:r>
                        <a:rPr lang="en-GB" sz="2400" dirty="0">
                          <a:effectLst/>
                        </a:rPr>
                        <a:t>=</a:t>
                      </a:r>
                    </a:p>
                  </a:txBody>
                  <a:tcPr marL="65898" marR="65898" marT="32949" marB="32949">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r>
            </a:tbl>
          </a:graphicData>
        </a:graphic>
      </p:graphicFrame>
      <p:sp>
        <p:nvSpPr>
          <p:cNvPr id="6" name="Rectangle 3"/>
          <p:cNvSpPr>
            <a:spLocks noChangeArrowheads="1"/>
          </p:cNvSpPr>
          <p:nvPr/>
        </p:nvSpPr>
        <p:spPr bwMode="auto">
          <a:xfrm>
            <a:off x="2895600" y="6248400"/>
            <a:ext cx="5536681" cy="95980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58700" tIns="109503" rIns="126960" bIns="109503" numCol="1" anchor="ctr" anchorCtr="0" compatLnSpc="1">
            <a:prstTxWarp prst="textNoShape">
              <a:avLst/>
            </a:prstTxWarp>
            <a:spAutoFit/>
          </a:bodyPr>
          <a:lstStyle/>
          <a:p>
            <a:pPr marL="457200" marR="0" lvl="1" indent="-457200" algn="l" defTabSz="914400" rtl="0" eaLnBrk="0" fontAlgn="t" latinLnBrk="0" hangingPunct="0">
              <a:lnSpc>
                <a:spcPct val="100000"/>
              </a:lnSpc>
              <a:spcBef>
                <a:spcPct val="0"/>
              </a:spcBef>
              <a:spcAft>
                <a:spcPct val="0"/>
              </a:spcAft>
              <a:buClrTx/>
              <a:buSzTx/>
              <a:buFontTx/>
              <a:buNone/>
              <a:tabLst/>
            </a:pPr>
            <a:endParaRPr lang="en-US" dirty="0">
              <a:solidFill>
                <a:srgbClr val="000000"/>
              </a:solidFill>
              <a:latin typeface="Times New Roman" pitchFamily="18" charset="0"/>
              <a:cs typeface="Times New Roman" pitchFamily="18" charset="0"/>
            </a:endParaRPr>
          </a:p>
          <a:p>
            <a:pPr marL="457200" marR="0" lvl="1" indent="-457200" algn="l" defTabSz="914400" rtl="0" eaLnBrk="0" fontAlgn="t"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Times New Roman" pitchFamily="18" charset="0"/>
                <a:cs typeface="Times New Roman" pitchFamily="18" charset="0"/>
              </a:rPr>
              <a:t>= : no or slight changes, &gt; : increase, &lt; : decrease compared to non-pregnant women.</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6509537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15284</TotalTime>
  <Words>2126</Words>
  <Application>Microsoft Office PowerPoint</Application>
  <PresentationFormat>Custom</PresentationFormat>
  <Paragraphs>382</Paragraphs>
  <Slides>37</Slides>
  <Notes>13</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Office Theme</vt:lpstr>
      <vt:lpstr>PowerPoint Presentation</vt:lpstr>
      <vt:lpstr>Dr Arslan Ahmad Assistant Professor  Medicine RMU/HFH</vt:lpstr>
      <vt:lpstr>   Mission Statement:  To impart evidence based research oriented health professional education in order to provide best possible patient care and inculcate the values of mutual respect, ethical practice of healthcare and social accountability.  Vision: Highly recognized and accredited centre of excellence in Medical Education, using evidence-based training techniques for development of highly competent health professionals, who are lifelong experiential learner and are socially accountable.  Values: Merit ,Pursuit of Excellence, Integrity ,Diversity &amp; Inclusivity ,Social Impact  MOTO:                                Service                   Truth              Wisdom </vt:lpstr>
      <vt:lpstr>  SEQUENCE OF LGIS</vt:lpstr>
      <vt:lpstr>  Prof Umer Model of Integrated Lecture</vt:lpstr>
      <vt:lpstr>LEARNING OBJECTIVES</vt:lpstr>
      <vt:lpstr>  INTRODUCTION AND CLINICAL SIGNIFICANCE OF LIVER DISORDERS IN PREGNANCY                                                                                         CORE CONCEPT</vt:lpstr>
      <vt:lpstr> PHYSIOLOGICAL CHANGES DURING PREGNANCY                                                            VERTICAL INTEGRATION</vt:lpstr>
      <vt:lpstr>PHYSIOLOGICAL CHANGES DURING PREGNANCY VERTICAL INTEGRATION</vt:lpstr>
      <vt:lpstr>APPROACH TO HEPATOBILIARY DISEASE IN PREGNANCY                                                                                                                                                                                             CORE CONCEPT</vt:lpstr>
      <vt:lpstr>COMMON LIVER DISORDERS DURING PREGNANCY:                                                                                                                                                                                </vt:lpstr>
      <vt:lpstr>PowerPoint Presentation</vt:lpstr>
      <vt:lpstr>                  INDICATIONS OF BASELINE LIVER TESTS  </vt:lpstr>
      <vt:lpstr>PowerPoint Presentation</vt:lpstr>
      <vt:lpstr>                        EVALUATION OF  LIVER FAILURE</vt:lpstr>
      <vt:lpstr>                        EVALUATION OF  LIVER FAILURE</vt:lpstr>
      <vt:lpstr>PowerPoint Presentation</vt:lpstr>
      <vt:lpstr>VERTICAL INTEGRATION</vt:lpstr>
      <vt:lpstr>PowerPoint Presentation</vt:lpstr>
      <vt:lpstr> HYPEREMESIS GRAVIDARUM                                                                                                                   CORE CONCEPT</vt:lpstr>
      <vt:lpstr> MANAGEMENT OF HYPEREMESIS GRAVIDARUM              CORE CONCEPT</vt:lpstr>
      <vt:lpstr>ACUTE FATTY LIVER OF PREGNANCY                                                                                                   CORE CONCEPT                                                                                                                                                              </vt:lpstr>
      <vt:lpstr> MANAGEMENT OF AFLP                                                                                                                                CORE CONCEPT</vt:lpstr>
      <vt:lpstr> INTRAHEPATIC CHOLESTASIS OF PREGNANCY                                                                                                                                                              CORE CONCEPT </vt:lpstr>
      <vt:lpstr> HEMOLYSIS, ELEVATED LIVER ENZYMES, AND LOW PLATELETS SYNDROME                                                                                      CORE CONCEPT </vt:lpstr>
      <vt:lpstr>                MANAGEMENT OF PREECLAMPSIA                                                                                       CORE KNOWLEDGE </vt:lpstr>
      <vt:lpstr>                MANAGEMENT OF PREECLAMPSIA                                                                                       CORE KNOWLEDGE </vt:lpstr>
      <vt:lpstr> SEIZURE TREATMENT AND PROPHYLAXIS                                                                                               CORE KNOWLEDGE </vt:lpstr>
      <vt:lpstr>COMPLICATIONS OF PREECLAMPSIA </vt:lpstr>
      <vt:lpstr>COMPLICATIONS OF PREECLAMPSIA </vt:lpstr>
      <vt:lpstr>SUBSEQUENT TESTING</vt:lpstr>
      <vt:lpstr>PowerPoint Presentation</vt:lpstr>
      <vt:lpstr>PowerPoint Presentation</vt:lpstr>
      <vt:lpstr>Preventive Strategies /Public Health</vt:lpstr>
      <vt:lpstr>RECENT ADVANCES/RESARCH ARTICLE</vt:lpstr>
      <vt:lpstr>MULTIDISCIPLINARY APPROACH                             VERTICAL/HORIZONTAL INTEGRATION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PREGNANCY AND DIABETES</dc:title>
  <dc:creator>Nida Anjum</dc:creator>
  <cp:lastModifiedBy>Saira Mushtaq</cp:lastModifiedBy>
  <cp:revision>112</cp:revision>
  <dcterms:created xsi:type="dcterms:W3CDTF">2025-02-04T15:05:08Z</dcterms:created>
  <dcterms:modified xsi:type="dcterms:W3CDTF">2025-03-01T03:56:12Z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2024-08-01T00:00:00Z</vt:filetime>
  </property>
  <property fmtid="{D5CDD505-2E9C-101B-9397-08002B2CF9AE}" pid="3" name="Creator">
    <vt:lpwstr>Microsoft® PowerPoint® LTSC</vt:lpwstr>
  </property>
  <property fmtid="{D5CDD505-2E9C-101B-9397-08002B2CF9AE}" pid="4" name="LastSaved">
    <vt:filetime>2025-02-04T00:00:00Z</vt:filetime>
  </property>
  <property fmtid="{D5CDD505-2E9C-101B-9397-08002B2CF9AE}" pid="5" name="Producer">
    <vt:lpwstr>Microsoft® PowerPoint® LTSC</vt:lpwstr>
  </property>
</Properties>
</file>