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309" r:id="rId3"/>
    <p:sldId id="313" r:id="rId4"/>
    <p:sldId id="314" r:id="rId5"/>
    <p:sldId id="315" r:id="rId6"/>
    <p:sldId id="257" r:id="rId7"/>
    <p:sldId id="260" r:id="rId8"/>
    <p:sldId id="259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310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302" r:id="rId31"/>
    <p:sldId id="283" r:id="rId32"/>
    <p:sldId id="284" r:id="rId33"/>
    <p:sldId id="285" r:id="rId34"/>
    <p:sldId id="287" r:id="rId35"/>
    <p:sldId id="291" r:id="rId36"/>
    <p:sldId id="292" r:id="rId37"/>
    <p:sldId id="293" r:id="rId38"/>
    <p:sldId id="308" r:id="rId39"/>
    <p:sldId id="297" r:id="rId40"/>
    <p:sldId id="311" r:id="rId41"/>
    <p:sldId id="298" r:id="rId42"/>
    <p:sldId id="299" r:id="rId43"/>
    <p:sldId id="312" r:id="rId44"/>
    <p:sldId id="317" r:id="rId45"/>
    <p:sldId id="31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20B22-5273-4BC3-944F-026DC77890C9}" type="doc">
      <dgm:prSet loTypeId="urn:microsoft.com/office/officeart/2005/8/layout/hierarchy6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3D7E12-4106-48BD-A158-37B71EF68BCA}">
      <dgm:prSet phldrT="[Text]"/>
      <dgm:spPr/>
      <dgm:t>
        <a:bodyPr/>
        <a:lstStyle/>
        <a:p>
          <a:r>
            <a:rPr lang="en-US" dirty="0"/>
            <a:t>Optic Neuritis</a:t>
          </a:r>
        </a:p>
      </dgm:t>
    </dgm:pt>
    <dgm:pt modelId="{4DC911C3-020B-4A9D-BC11-119393DAD653}" type="parTrans" cxnId="{22B13635-3395-4CDD-A5A3-CD1FE4E9CE50}">
      <dgm:prSet/>
      <dgm:spPr/>
      <dgm:t>
        <a:bodyPr/>
        <a:lstStyle/>
        <a:p>
          <a:endParaRPr lang="en-US"/>
        </a:p>
      </dgm:t>
    </dgm:pt>
    <dgm:pt modelId="{AB2F4E20-CCB1-4F00-9198-F575CB032E2F}" type="sibTrans" cxnId="{22B13635-3395-4CDD-A5A3-CD1FE4E9CE50}">
      <dgm:prSet/>
      <dgm:spPr/>
      <dgm:t>
        <a:bodyPr/>
        <a:lstStyle/>
        <a:p>
          <a:endParaRPr lang="en-US"/>
        </a:p>
      </dgm:t>
    </dgm:pt>
    <dgm:pt modelId="{4CFE698E-6296-4E6B-8EC7-DBC0CAA8EE2E}">
      <dgm:prSet phldrT="[Text]"/>
      <dgm:spPr/>
      <dgm:t>
        <a:bodyPr/>
        <a:lstStyle/>
        <a:p>
          <a:r>
            <a:rPr lang="en-US" dirty="0"/>
            <a:t>Acute</a:t>
          </a:r>
        </a:p>
      </dgm:t>
    </dgm:pt>
    <dgm:pt modelId="{B9E54A8E-90CD-4528-9B13-73610CA53A5F}" type="parTrans" cxnId="{C9CDF495-6704-45DE-BC3E-B708CD6B5EAF}">
      <dgm:prSet/>
      <dgm:spPr/>
      <dgm:t>
        <a:bodyPr/>
        <a:lstStyle/>
        <a:p>
          <a:endParaRPr lang="en-US"/>
        </a:p>
      </dgm:t>
    </dgm:pt>
    <dgm:pt modelId="{C384B093-A64F-4933-8371-582BDC897AFA}" type="sibTrans" cxnId="{C9CDF495-6704-45DE-BC3E-B708CD6B5EAF}">
      <dgm:prSet/>
      <dgm:spPr/>
      <dgm:t>
        <a:bodyPr/>
        <a:lstStyle/>
        <a:p>
          <a:endParaRPr lang="en-US"/>
        </a:p>
      </dgm:t>
    </dgm:pt>
    <dgm:pt modelId="{7E4A58BD-BD58-4AF2-91E6-629D91426489}">
      <dgm:prSet phldrT="[Text]"/>
      <dgm:spPr/>
      <dgm:t>
        <a:bodyPr/>
        <a:lstStyle/>
        <a:p>
          <a:r>
            <a:rPr lang="en-US" dirty="0" err="1"/>
            <a:t>Papillitis</a:t>
          </a:r>
          <a:endParaRPr lang="en-US" dirty="0"/>
        </a:p>
      </dgm:t>
    </dgm:pt>
    <dgm:pt modelId="{C2517FA4-91C7-4DA0-9CDF-87D3288413F4}" type="parTrans" cxnId="{3DE31C61-989C-4A97-B868-49BD7F84A2CF}">
      <dgm:prSet/>
      <dgm:spPr/>
      <dgm:t>
        <a:bodyPr/>
        <a:lstStyle/>
        <a:p>
          <a:endParaRPr lang="en-US"/>
        </a:p>
      </dgm:t>
    </dgm:pt>
    <dgm:pt modelId="{E9DC1714-6A88-443A-BF1F-F66027102CB8}" type="sibTrans" cxnId="{3DE31C61-989C-4A97-B868-49BD7F84A2CF}">
      <dgm:prSet/>
      <dgm:spPr/>
      <dgm:t>
        <a:bodyPr/>
        <a:lstStyle/>
        <a:p>
          <a:endParaRPr lang="en-US"/>
        </a:p>
      </dgm:t>
    </dgm:pt>
    <dgm:pt modelId="{FBB4A327-ABB5-48F5-BE9A-885E7D9EC827}">
      <dgm:prSet phldrT="[Text]"/>
      <dgm:spPr/>
      <dgm:t>
        <a:bodyPr/>
        <a:lstStyle/>
        <a:p>
          <a:r>
            <a:rPr lang="en-US" dirty="0" err="1"/>
            <a:t>Retrobulbar</a:t>
          </a:r>
          <a:r>
            <a:rPr lang="en-US" dirty="0"/>
            <a:t> Neuritis</a:t>
          </a:r>
        </a:p>
      </dgm:t>
    </dgm:pt>
    <dgm:pt modelId="{C4DFFD1E-628E-47B3-9B3E-142EC1F7F879}" type="parTrans" cxnId="{5A66E146-E226-4577-8669-57F8DC397919}">
      <dgm:prSet/>
      <dgm:spPr/>
      <dgm:t>
        <a:bodyPr/>
        <a:lstStyle/>
        <a:p>
          <a:endParaRPr lang="en-US"/>
        </a:p>
      </dgm:t>
    </dgm:pt>
    <dgm:pt modelId="{BA59F072-3408-4A85-8ACC-C1BBBFBB5545}" type="sibTrans" cxnId="{5A66E146-E226-4577-8669-57F8DC397919}">
      <dgm:prSet/>
      <dgm:spPr/>
      <dgm:t>
        <a:bodyPr/>
        <a:lstStyle/>
        <a:p>
          <a:endParaRPr lang="en-US"/>
        </a:p>
      </dgm:t>
    </dgm:pt>
    <dgm:pt modelId="{791BF29A-E0FC-41AA-88A7-4ACCF19EE189}">
      <dgm:prSet phldrT="[Text]"/>
      <dgm:spPr/>
      <dgm:t>
        <a:bodyPr/>
        <a:lstStyle/>
        <a:p>
          <a:r>
            <a:rPr lang="en-US" dirty="0"/>
            <a:t>Chronic</a:t>
          </a:r>
        </a:p>
      </dgm:t>
    </dgm:pt>
    <dgm:pt modelId="{03432CCE-53CE-41E2-ACA8-2B6BDC3C5A33}" type="parTrans" cxnId="{5E1AF8BD-7FC5-49EC-A548-F60E7EE62B5F}">
      <dgm:prSet/>
      <dgm:spPr/>
      <dgm:t>
        <a:bodyPr/>
        <a:lstStyle/>
        <a:p>
          <a:endParaRPr lang="en-US"/>
        </a:p>
      </dgm:t>
    </dgm:pt>
    <dgm:pt modelId="{89EA4F62-B17C-4267-B61A-968A38B8ADBA}" type="sibTrans" cxnId="{5E1AF8BD-7FC5-49EC-A548-F60E7EE62B5F}">
      <dgm:prSet/>
      <dgm:spPr/>
      <dgm:t>
        <a:bodyPr/>
        <a:lstStyle/>
        <a:p>
          <a:endParaRPr lang="en-US"/>
        </a:p>
      </dgm:t>
    </dgm:pt>
    <dgm:pt modelId="{0B643BFC-2DBA-49FA-8C88-38A90B4376F0}">
      <dgm:prSet phldrT="[Text]"/>
      <dgm:spPr/>
      <dgm:t>
        <a:bodyPr/>
        <a:lstStyle/>
        <a:p>
          <a:r>
            <a:rPr lang="en-US" dirty="0"/>
            <a:t>Toxic </a:t>
          </a:r>
          <a:r>
            <a:rPr lang="en-US" dirty="0" err="1"/>
            <a:t>amblyopias</a:t>
          </a:r>
          <a:endParaRPr lang="en-US" dirty="0"/>
        </a:p>
      </dgm:t>
    </dgm:pt>
    <dgm:pt modelId="{DD129B34-60BB-418E-BC2E-F8D025813EC2}" type="parTrans" cxnId="{C49E6B8D-3F66-43B5-82EC-7B39471CF94A}">
      <dgm:prSet/>
      <dgm:spPr/>
      <dgm:t>
        <a:bodyPr/>
        <a:lstStyle/>
        <a:p>
          <a:endParaRPr lang="en-US"/>
        </a:p>
      </dgm:t>
    </dgm:pt>
    <dgm:pt modelId="{813050AF-EBE4-4DD1-BAA6-60E24101D59C}" type="sibTrans" cxnId="{C49E6B8D-3F66-43B5-82EC-7B39471CF94A}">
      <dgm:prSet/>
      <dgm:spPr/>
      <dgm:t>
        <a:bodyPr/>
        <a:lstStyle/>
        <a:p>
          <a:endParaRPr lang="en-US"/>
        </a:p>
      </dgm:t>
    </dgm:pt>
    <dgm:pt modelId="{D24EECFB-134E-45F3-8776-2FDE26E3EC9E}">
      <dgm:prSet/>
      <dgm:spPr/>
      <dgm:t>
        <a:bodyPr/>
        <a:lstStyle/>
        <a:p>
          <a:r>
            <a:rPr lang="en-US" dirty="0" err="1"/>
            <a:t>Neuroretinitis</a:t>
          </a:r>
          <a:endParaRPr lang="en-US" dirty="0"/>
        </a:p>
      </dgm:t>
    </dgm:pt>
    <dgm:pt modelId="{F9B322FE-6F06-4311-A6E0-79DCD63D1C02}" type="parTrans" cxnId="{2324FCF8-79D2-4131-A73C-BF97482268FA}">
      <dgm:prSet/>
      <dgm:spPr/>
      <dgm:t>
        <a:bodyPr/>
        <a:lstStyle/>
        <a:p>
          <a:endParaRPr lang="en-US"/>
        </a:p>
      </dgm:t>
    </dgm:pt>
    <dgm:pt modelId="{AD6C933B-2FCD-401F-A18B-D34D6AFA51D5}" type="sibTrans" cxnId="{2324FCF8-79D2-4131-A73C-BF97482268FA}">
      <dgm:prSet/>
      <dgm:spPr/>
      <dgm:t>
        <a:bodyPr/>
        <a:lstStyle/>
        <a:p>
          <a:endParaRPr lang="en-US"/>
        </a:p>
      </dgm:t>
    </dgm:pt>
    <dgm:pt modelId="{554F963C-FD4C-49D7-AE9B-0067E8CF3290}" type="pres">
      <dgm:prSet presAssocID="{F9820B22-5273-4BC3-944F-026DC77890C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D107E-DD46-4128-8E40-E5FD5A1E497E}" type="pres">
      <dgm:prSet presAssocID="{F9820B22-5273-4BC3-944F-026DC77890C9}" presName="hierFlow" presStyleCnt="0"/>
      <dgm:spPr/>
    </dgm:pt>
    <dgm:pt modelId="{283DD406-F3CC-4F4C-A811-28F3CA120ED3}" type="pres">
      <dgm:prSet presAssocID="{F9820B22-5273-4BC3-944F-026DC77890C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C546C00-47BF-4F19-BB8E-49BB53EFB150}" type="pres">
      <dgm:prSet presAssocID="{9B3D7E12-4106-48BD-A158-37B71EF68BCA}" presName="Name14" presStyleCnt="0"/>
      <dgm:spPr/>
    </dgm:pt>
    <dgm:pt modelId="{DA0176A6-A7E1-4A86-9934-D1726EB4FB42}" type="pres">
      <dgm:prSet presAssocID="{9B3D7E12-4106-48BD-A158-37B71EF68BC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C7EF53-3239-4820-BA0D-043780B28022}" type="pres">
      <dgm:prSet presAssocID="{9B3D7E12-4106-48BD-A158-37B71EF68BCA}" presName="hierChild2" presStyleCnt="0"/>
      <dgm:spPr/>
    </dgm:pt>
    <dgm:pt modelId="{9AE36DF4-D233-485D-A15E-9452F0FB75A1}" type="pres">
      <dgm:prSet presAssocID="{B9E54A8E-90CD-4528-9B13-73610CA53A5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191BC9ED-BA4F-46A5-AAF7-84914B6828AE}" type="pres">
      <dgm:prSet presAssocID="{4CFE698E-6296-4E6B-8EC7-DBC0CAA8EE2E}" presName="Name21" presStyleCnt="0"/>
      <dgm:spPr/>
    </dgm:pt>
    <dgm:pt modelId="{72B32724-F253-4C58-979E-B052EB380C87}" type="pres">
      <dgm:prSet presAssocID="{4CFE698E-6296-4E6B-8EC7-DBC0CAA8EE2E}" presName="level2Shape" presStyleLbl="node2" presStyleIdx="0" presStyleCnt="2"/>
      <dgm:spPr/>
      <dgm:t>
        <a:bodyPr/>
        <a:lstStyle/>
        <a:p>
          <a:endParaRPr lang="en-US"/>
        </a:p>
      </dgm:t>
    </dgm:pt>
    <dgm:pt modelId="{F07B2777-5408-4567-8E3B-F6C804EB6476}" type="pres">
      <dgm:prSet presAssocID="{4CFE698E-6296-4E6B-8EC7-DBC0CAA8EE2E}" presName="hierChild3" presStyleCnt="0"/>
      <dgm:spPr/>
    </dgm:pt>
    <dgm:pt modelId="{3D995A97-3791-493F-8860-F37DF80EC94D}" type="pres">
      <dgm:prSet presAssocID="{C2517FA4-91C7-4DA0-9CDF-87D3288413F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1D787A74-0F93-4489-82D8-CF1BB0B5150F}" type="pres">
      <dgm:prSet presAssocID="{7E4A58BD-BD58-4AF2-91E6-629D91426489}" presName="Name21" presStyleCnt="0"/>
      <dgm:spPr/>
    </dgm:pt>
    <dgm:pt modelId="{B0C694E4-6022-4908-812F-74B051C4C7CE}" type="pres">
      <dgm:prSet presAssocID="{7E4A58BD-BD58-4AF2-91E6-629D91426489}" presName="level2Shape" presStyleLbl="node3" presStyleIdx="0" presStyleCnt="4"/>
      <dgm:spPr/>
      <dgm:t>
        <a:bodyPr/>
        <a:lstStyle/>
        <a:p>
          <a:endParaRPr lang="en-US"/>
        </a:p>
      </dgm:t>
    </dgm:pt>
    <dgm:pt modelId="{BE208BF1-56A9-4632-8604-4A5E34D6D9A2}" type="pres">
      <dgm:prSet presAssocID="{7E4A58BD-BD58-4AF2-91E6-629D91426489}" presName="hierChild3" presStyleCnt="0"/>
      <dgm:spPr/>
    </dgm:pt>
    <dgm:pt modelId="{34B11C43-32E8-4C5B-B3D0-E9B21E023F37}" type="pres">
      <dgm:prSet presAssocID="{C4DFFD1E-628E-47B3-9B3E-142EC1F7F879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103CB8F-59B2-41EA-A435-690C50F8FA10}" type="pres">
      <dgm:prSet presAssocID="{FBB4A327-ABB5-48F5-BE9A-885E7D9EC827}" presName="Name21" presStyleCnt="0"/>
      <dgm:spPr/>
    </dgm:pt>
    <dgm:pt modelId="{6443EF8F-59C6-4E5F-B4E8-3BF993B86BCB}" type="pres">
      <dgm:prSet presAssocID="{FBB4A327-ABB5-48F5-BE9A-885E7D9EC827}" presName="level2Shape" presStyleLbl="node3" presStyleIdx="1" presStyleCnt="4"/>
      <dgm:spPr/>
      <dgm:t>
        <a:bodyPr/>
        <a:lstStyle/>
        <a:p>
          <a:endParaRPr lang="en-US"/>
        </a:p>
      </dgm:t>
    </dgm:pt>
    <dgm:pt modelId="{72827CBC-D290-4AC4-A96B-EC7DD13FC2D5}" type="pres">
      <dgm:prSet presAssocID="{FBB4A327-ABB5-48F5-BE9A-885E7D9EC827}" presName="hierChild3" presStyleCnt="0"/>
      <dgm:spPr/>
    </dgm:pt>
    <dgm:pt modelId="{76340294-3CB1-4C0D-939F-BA564045859D}" type="pres">
      <dgm:prSet presAssocID="{F9B322FE-6F06-4311-A6E0-79DCD63D1C02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72756E3-5EE8-4437-B1AA-5077BBF2CF54}" type="pres">
      <dgm:prSet presAssocID="{D24EECFB-134E-45F3-8776-2FDE26E3EC9E}" presName="Name21" presStyleCnt="0"/>
      <dgm:spPr/>
    </dgm:pt>
    <dgm:pt modelId="{DB4A5536-07E7-441A-9997-77E585CF90BD}" type="pres">
      <dgm:prSet presAssocID="{D24EECFB-134E-45F3-8776-2FDE26E3EC9E}" presName="level2Shape" presStyleLbl="node3" presStyleIdx="2" presStyleCnt="4"/>
      <dgm:spPr/>
      <dgm:t>
        <a:bodyPr/>
        <a:lstStyle/>
        <a:p>
          <a:endParaRPr lang="en-US"/>
        </a:p>
      </dgm:t>
    </dgm:pt>
    <dgm:pt modelId="{C8AD2979-CE50-4777-8329-5F1A756578A4}" type="pres">
      <dgm:prSet presAssocID="{D24EECFB-134E-45F3-8776-2FDE26E3EC9E}" presName="hierChild3" presStyleCnt="0"/>
      <dgm:spPr/>
    </dgm:pt>
    <dgm:pt modelId="{F616943F-6786-4AF5-9A2C-2ED18F1F41E1}" type="pres">
      <dgm:prSet presAssocID="{03432CCE-53CE-41E2-ACA8-2B6BDC3C5A3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8735E33-E0E2-46F2-B8F7-74F7F9308B37}" type="pres">
      <dgm:prSet presAssocID="{791BF29A-E0FC-41AA-88A7-4ACCF19EE189}" presName="Name21" presStyleCnt="0"/>
      <dgm:spPr/>
    </dgm:pt>
    <dgm:pt modelId="{A949E20D-4315-42D7-8FFD-FA7748339F05}" type="pres">
      <dgm:prSet presAssocID="{791BF29A-E0FC-41AA-88A7-4ACCF19EE189}" presName="level2Shape" presStyleLbl="node2" presStyleIdx="1" presStyleCnt="2"/>
      <dgm:spPr/>
      <dgm:t>
        <a:bodyPr/>
        <a:lstStyle/>
        <a:p>
          <a:endParaRPr lang="en-US"/>
        </a:p>
      </dgm:t>
    </dgm:pt>
    <dgm:pt modelId="{3738B75B-4DA2-4B87-8E72-C4C0D3EBEED3}" type="pres">
      <dgm:prSet presAssocID="{791BF29A-E0FC-41AA-88A7-4ACCF19EE189}" presName="hierChild3" presStyleCnt="0"/>
      <dgm:spPr/>
    </dgm:pt>
    <dgm:pt modelId="{517ED7EB-B167-498C-8FCE-D3948361EDAC}" type="pres">
      <dgm:prSet presAssocID="{DD129B34-60BB-418E-BC2E-F8D025813EC2}" presName="Name19" presStyleLbl="parChTrans1D3" presStyleIdx="3" presStyleCnt="4"/>
      <dgm:spPr/>
      <dgm:t>
        <a:bodyPr/>
        <a:lstStyle/>
        <a:p>
          <a:endParaRPr lang="en-US"/>
        </a:p>
      </dgm:t>
    </dgm:pt>
    <dgm:pt modelId="{6FA9B157-BA8A-4ADB-8099-A505DEC966B9}" type="pres">
      <dgm:prSet presAssocID="{0B643BFC-2DBA-49FA-8C88-38A90B4376F0}" presName="Name21" presStyleCnt="0"/>
      <dgm:spPr/>
    </dgm:pt>
    <dgm:pt modelId="{11DDA2C2-383B-4597-A345-7E4D024CBEA0}" type="pres">
      <dgm:prSet presAssocID="{0B643BFC-2DBA-49FA-8C88-38A90B4376F0}" presName="level2Shape" presStyleLbl="node3" presStyleIdx="3" presStyleCnt="4"/>
      <dgm:spPr/>
      <dgm:t>
        <a:bodyPr/>
        <a:lstStyle/>
        <a:p>
          <a:endParaRPr lang="en-US"/>
        </a:p>
      </dgm:t>
    </dgm:pt>
    <dgm:pt modelId="{32157CFB-76E0-4B4C-9A5F-3A7DF3F267D6}" type="pres">
      <dgm:prSet presAssocID="{0B643BFC-2DBA-49FA-8C88-38A90B4376F0}" presName="hierChild3" presStyleCnt="0"/>
      <dgm:spPr/>
    </dgm:pt>
    <dgm:pt modelId="{18102F6B-6FEB-4672-B5A1-637156EAA9F8}" type="pres">
      <dgm:prSet presAssocID="{F9820B22-5273-4BC3-944F-026DC77890C9}" presName="bgShapesFlow" presStyleCnt="0"/>
      <dgm:spPr/>
    </dgm:pt>
  </dgm:ptLst>
  <dgm:cxnLst>
    <dgm:cxn modelId="{897EFF1B-74B6-475F-83DA-CBBF87397A99}" type="presOf" srcId="{9B3D7E12-4106-48BD-A158-37B71EF68BCA}" destId="{DA0176A6-A7E1-4A86-9934-D1726EB4FB42}" srcOrd="0" destOrd="0" presId="urn:microsoft.com/office/officeart/2005/8/layout/hierarchy6"/>
    <dgm:cxn modelId="{3E745D0E-4FEE-4B13-A9A1-5211F3101069}" type="presOf" srcId="{D24EECFB-134E-45F3-8776-2FDE26E3EC9E}" destId="{DB4A5536-07E7-441A-9997-77E585CF90BD}" srcOrd="0" destOrd="0" presId="urn:microsoft.com/office/officeart/2005/8/layout/hierarchy6"/>
    <dgm:cxn modelId="{EBB587BF-BEE7-40E0-811A-C5BACF7AFDFE}" type="presOf" srcId="{4CFE698E-6296-4E6B-8EC7-DBC0CAA8EE2E}" destId="{72B32724-F253-4C58-979E-B052EB380C87}" srcOrd="0" destOrd="0" presId="urn:microsoft.com/office/officeart/2005/8/layout/hierarchy6"/>
    <dgm:cxn modelId="{5A66E146-E226-4577-8669-57F8DC397919}" srcId="{4CFE698E-6296-4E6B-8EC7-DBC0CAA8EE2E}" destId="{FBB4A327-ABB5-48F5-BE9A-885E7D9EC827}" srcOrd="1" destOrd="0" parTransId="{C4DFFD1E-628E-47B3-9B3E-142EC1F7F879}" sibTransId="{BA59F072-3408-4A85-8ACC-C1BBBFBB5545}"/>
    <dgm:cxn modelId="{CABFA3EA-45B4-49F3-B8A9-2E6F94F32BAF}" type="presOf" srcId="{C2517FA4-91C7-4DA0-9CDF-87D3288413F4}" destId="{3D995A97-3791-493F-8860-F37DF80EC94D}" srcOrd="0" destOrd="0" presId="urn:microsoft.com/office/officeart/2005/8/layout/hierarchy6"/>
    <dgm:cxn modelId="{2324FCF8-79D2-4131-A73C-BF97482268FA}" srcId="{4CFE698E-6296-4E6B-8EC7-DBC0CAA8EE2E}" destId="{D24EECFB-134E-45F3-8776-2FDE26E3EC9E}" srcOrd="2" destOrd="0" parTransId="{F9B322FE-6F06-4311-A6E0-79DCD63D1C02}" sibTransId="{AD6C933B-2FCD-401F-A18B-D34D6AFA51D5}"/>
    <dgm:cxn modelId="{2EF3AF23-8C1F-4B0A-9C1D-520FEBDBE62E}" type="presOf" srcId="{791BF29A-E0FC-41AA-88A7-4ACCF19EE189}" destId="{A949E20D-4315-42D7-8FFD-FA7748339F05}" srcOrd="0" destOrd="0" presId="urn:microsoft.com/office/officeart/2005/8/layout/hierarchy6"/>
    <dgm:cxn modelId="{11317262-2213-4793-BDB0-298200C45E87}" type="presOf" srcId="{C4DFFD1E-628E-47B3-9B3E-142EC1F7F879}" destId="{34B11C43-32E8-4C5B-B3D0-E9B21E023F37}" srcOrd="0" destOrd="0" presId="urn:microsoft.com/office/officeart/2005/8/layout/hierarchy6"/>
    <dgm:cxn modelId="{B0DADE01-AC38-4081-9916-BB6538FE640B}" type="presOf" srcId="{03432CCE-53CE-41E2-ACA8-2B6BDC3C5A33}" destId="{F616943F-6786-4AF5-9A2C-2ED18F1F41E1}" srcOrd="0" destOrd="0" presId="urn:microsoft.com/office/officeart/2005/8/layout/hierarchy6"/>
    <dgm:cxn modelId="{84650AED-D521-49B4-B2C9-F5B8BACA47C9}" type="presOf" srcId="{B9E54A8E-90CD-4528-9B13-73610CA53A5F}" destId="{9AE36DF4-D233-485D-A15E-9452F0FB75A1}" srcOrd="0" destOrd="0" presId="urn:microsoft.com/office/officeart/2005/8/layout/hierarchy6"/>
    <dgm:cxn modelId="{C49E6B8D-3F66-43B5-82EC-7B39471CF94A}" srcId="{791BF29A-E0FC-41AA-88A7-4ACCF19EE189}" destId="{0B643BFC-2DBA-49FA-8C88-38A90B4376F0}" srcOrd="0" destOrd="0" parTransId="{DD129B34-60BB-418E-BC2E-F8D025813EC2}" sibTransId="{813050AF-EBE4-4DD1-BAA6-60E24101D59C}"/>
    <dgm:cxn modelId="{3D1FCEC5-EB8B-44BA-BFFB-DB5E942F47F6}" type="presOf" srcId="{0B643BFC-2DBA-49FA-8C88-38A90B4376F0}" destId="{11DDA2C2-383B-4597-A345-7E4D024CBEA0}" srcOrd="0" destOrd="0" presId="urn:microsoft.com/office/officeart/2005/8/layout/hierarchy6"/>
    <dgm:cxn modelId="{22B13635-3395-4CDD-A5A3-CD1FE4E9CE50}" srcId="{F9820B22-5273-4BC3-944F-026DC77890C9}" destId="{9B3D7E12-4106-48BD-A158-37B71EF68BCA}" srcOrd="0" destOrd="0" parTransId="{4DC911C3-020B-4A9D-BC11-119393DAD653}" sibTransId="{AB2F4E20-CCB1-4F00-9198-F575CB032E2F}"/>
    <dgm:cxn modelId="{C9CDF495-6704-45DE-BC3E-B708CD6B5EAF}" srcId="{9B3D7E12-4106-48BD-A158-37B71EF68BCA}" destId="{4CFE698E-6296-4E6B-8EC7-DBC0CAA8EE2E}" srcOrd="0" destOrd="0" parTransId="{B9E54A8E-90CD-4528-9B13-73610CA53A5F}" sibTransId="{C384B093-A64F-4933-8371-582BDC897AFA}"/>
    <dgm:cxn modelId="{3DE31C61-989C-4A97-B868-49BD7F84A2CF}" srcId="{4CFE698E-6296-4E6B-8EC7-DBC0CAA8EE2E}" destId="{7E4A58BD-BD58-4AF2-91E6-629D91426489}" srcOrd="0" destOrd="0" parTransId="{C2517FA4-91C7-4DA0-9CDF-87D3288413F4}" sibTransId="{E9DC1714-6A88-443A-BF1F-F66027102CB8}"/>
    <dgm:cxn modelId="{5E1AF8BD-7FC5-49EC-A548-F60E7EE62B5F}" srcId="{9B3D7E12-4106-48BD-A158-37B71EF68BCA}" destId="{791BF29A-E0FC-41AA-88A7-4ACCF19EE189}" srcOrd="1" destOrd="0" parTransId="{03432CCE-53CE-41E2-ACA8-2B6BDC3C5A33}" sibTransId="{89EA4F62-B17C-4267-B61A-968A38B8ADBA}"/>
    <dgm:cxn modelId="{6947C414-2722-41B2-8487-ED6B59D24F3C}" type="presOf" srcId="{FBB4A327-ABB5-48F5-BE9A-885E7D9EC827}" destId="{6443EF8F-59C6-4E5F-B4E8-3BF993B86BCB}" srcOrd="0" destOrd="0" presId="urn:microsoft.com/office/officeart/2005/8/layout/hierarchy6"/>
    <dgm:cxn modelId="{D4CFE629-2F79-4116-B10A-DCB49628CB09}" type="presOf" srcId="{7E4A58BD-BD58-4AF2-91E6-629D91426489}" destId="{B0C694E4-6022-4908-812F-74B051C4C7CE}" srcOrd="0" destOrd="0" presId="urn:microsoft.com/office/officeart/2005/8/layout/hierarchy6"/>
    <dgm:cxn modelId="{23DBEC97-5A4B-4CB1-98ED-496D6347E9E2}" type="presOf" srcId="{F9B322FE-6F06-4311-A6E0-79DCD63D1C02}" destId="{76340294-3CB1-4C0D-939F-BA564045859D}" srcOrd="0" destOrd="0" presId="urn:microsoft.com/office/officeart/2005/8/layout/hierarchy6"/>
    <dgm:cxn modelId="{612649CC-D5FB-464B-B64C-7821498268DD}" type="presOf" srcId="{DD129B34-60BB-418E-BC2E-F8D025813EC2}" destId="{517ED7EB-B167-498C-8FCE-D3948361EDAC}" srcOrd="0" destOrd="0" presId="urn:microsoft.com/office/officeart/2005/8/layout/hierarchy6"/>
    <dgm:cxn modelId="{55DDDC8B-3E92-4F6F-AC0E-A146975AB90E}" type="presOf" srcId="{F9820B22-5273-4BC3-944F-026DC77890C9}" destId="{554F963C-FD4C-49D7-AE9B-0067E8CF3290}" srcOrd="0" destOrd="0" presId="urn:microsoft.com/office/officeart/2005/8/layout/hierarchy6"/>
    <dgm:cxn modelId="{0FDECE22-4152-4334-B301-D086058A9DD0}" type="presParOf" srcId="{554F963C-FD4C-49D7-AE9B-0067E8CF3290}" destId="{0F9D107E-DD46-4128-8E40-E5FD5A1E497E}" srcOrd="0" destOrd="0" presId="urn:microsoft.com/office/officeart/2005/8/layout/hierarchy6"/>
    <dgm:cxn modelId="{4EE68FFC-192D-4B48-AE13-E9CC049003A2}" type="presParOf" srcId="{0F9D107E-DD46-4128-8E40-E5FD5A1E497E}" destId="{283DD406-F3CC-4F4C-A811-28F3CA120ED3}" srcOrd="0" destOrd="0" presId="urn:microsoft.com/office/officeart/2005/8/layout/hierarchy6"/>
    <dgm:cxn modelId="{4797C6EE-CB98-4247-9609-C55B2CD18390}" type="presParOf" srcId="{283DD406-F3CC-4F4C-A811-28F3CA120ED3}" destId="{2C546C00-47BF-4F19-BB8E-49BB53EFB150}" srcOrd="0" destOrd="0" presId="urn:microsoft.com/office/officeart/2005/8/layout/hierarchy6"/>
    <dgm:cxn modelId="{2898D697-18F9-4445-BE30-FE2F754B3FAA}" type="presParOf" srcId="{2C546C00-47BF-4F19-BB8E-49BB53EFB150}" destId="{DA0176A6-A7E1-4A86-9934-D1726EB4FB42}" srcOrd="0" destOrd="0" presId="urn:microsoft.com/office/officeart/2005/8/layout/hierarchy6"/>
    <dgm:cxn modelId="{6535D861-5042-494A-B189-5476B8CA9ABF}" type="presParOf" srcId="{2C546C00-47BF-4F19-BB8E-49BB53EFB150}" destId="{1DC7EF53-3239-4820-BA0D-043780B28022}" srcOrd="1" destOrd="0" presId="urn:microsoft.com/office/officeart/2005/8/layout/hierarchy6"/>
    <dgm:cxn modelId="{C6AEA3BF-72AF-434E-A18F-1A3CBAFFC20F}" type="presParOf" srcId="{1DC7EF53-3239-4820-BA0D-043780B28022}" destId="{9AE36DF4-D233-485D-A15E-9452F0FB75A1}" srcOrd="0" destOrd="0" presId="urn:microsoft.com/office/officeart/2005/8/layout/hierarchy6"/>
    <dgm:cxn modelId="{BEF54D24-CEDF-4075-9648-BCE384A74C1B}" type="presParOf" srcId="{1DC7EF53-3239-4820-BA0D-043780B28022}" destId="{191BC9ED-BA4F-46A5-AAF7-84914B6828AE}" srcOrd="1" destOrd="0" presId="urn:microsoft.com/office/officeart/2005/8/layout/hierarchy6"/>
    <dgm:cxn modelId="{1C65DC89-F6F1-4804-950C-9E134BBECA74}" type="presParOf" srcId="{191BC9ED-BA4F-46A5-AAF7-84914B6828AE}" destId="{72B32724-F253-4C58-979E-B052EB380C87}" srcOrd="0" destOrd="0" presId="urn:microsoft.com/office/officeart/2005/8/layout/hierarchy6"/>
    <dgm:cxn modelId="{80202511-9C6E-4EF0-BAD8-2FDCAD35580F}" type="presParOf" srcId="{191BC9ED-BA4F-46A5-AAF7-84914B6828AE}" destId="{F07B2777-5408-4567-8E3B-F6C804EB6476}" srcOrd="1" destOrd="0" presId="urn:microsoft.com/office/officeart/2005/8/layout/hierarchy6"/>
    <dgm:cxn modelId="{BEC987A4-A311-4D6B-A2EB-25D16F31AC63}" type="presParOf" srcId="{F07B2777-5408-4567-8E3B-F6C804EB6476}" destId="{3D995A97-3791-493F-8860-F37DF80EC94D}" srcOrd="0" destOrd="0" presId="urn:microsoft.com/office/officeart/2005/8/layout/hierarchy6"/>
    <dgm:cxn modelId="{27B68219-FFBA-493E-B348-7C0939330145}" type="presParOf" srcId="{F07B2777-5408-4567-8E3B-F6C804EB6476}" destId="{1D787A74-0F93-4489-82D8-CF1BB0B5150F}" srcOrd="1" destOrd="0" presId="urn:microsoft.com/office/officeart/2005/8/layout/hierarchy6"/>
    <dgm:cxn modelId="{64708D5B-D90E-4CA3-AB3F-BC602C7DCD2A}" type="presParOf" srcId="{1D787A74-0F93-4489-82D8-CF1BB0B5150F}" destId="{B0C694E4-6022-4908-812F-74B051C4C7CE}" srcOrd="0" destOrd="0" presId="urn:microsoft.com/office/officeart/2005/8/layout/hierarchy6"/>
    <dgm:cxn modelId="{8CBAFF87-098A-4EEC-AC7A-9435B5832C60}" type="presParOf" srcId="{1D787A74-0F93-4489-82D8-CF1BB0B5150F}" destId="{BE208BF1-56A9-4632-8604-4A5E34D6D9A2}" srcOrd="1" destOrd="0" presId="urn:microsoft.com/office/officeart/2005/8/layout/hierarchy6"/>
    <dgm:cxn modelId="{3F5565EC-BA8D-453A-9906-C102DE9A80AF}" type="presParOf" srcId="{F07B2777-5408-4567-8E3B-F6C804EB6476}" destId="{34B11C43-32E8-4C5B-B3D0-E9B21E023F37}" srcOrd="2" destOrd="0" presId="urn:microsoft.com/office/officeart/2005/8/layout/hierarchy6"/>
    <dgm:cxn modelId="{A9146057-945A-4674-A65A-5E84420697F2}" type="presParOf" srcId="{F07B2777-5408-4567-8E3B-F6C804EB6476}" destId="{B103CB8F-59B2-41EA-A435-690C50F8FA10}" srcOrd="3" destOrd="0" presId="urn:microsoft.com/office/officeart/2005/8/layout/hierarchy6"/>
    <dgm:cxn modelId="{AD956968-7A1A-4E57-A269-0E81BBBACB1F}" type="presParOf" srcId="{B103CB8F-59B2-41EA-A435-690C50F8FA10}" destId="{6443EF8F-59C6-4E5F-B4E8-3BF993B86BCB}" srcOrd="0" destOrd="0" presId="urn:microsoft.com/office/officeart/2005/8/layout/hierarchy6"/>
    <dgm:cxn modelId="{379EAD2E-627D-450A-A741-03F69844BD2F}" type="presParOf" srcId="{B103CB8F-59B2-41EA-A435-690C50F8FA10}" destId="{72827CBC-D290-4AC4-A96B-EC7DD13FC2D5}" srcOrd="1" destOrd="0" presId="urn:microsoft.com/office/officeart/2005/8/layout/hierarchy6"/>
    <dgm:cxn modelId="{759088D7-EC30-441C-A83A-EB8C83465D7C}" type="presParOf" srcId="{F07B2777-5408-4567-8E3B-F6C804EB6476}" destId="{76340294-3CB1-4C0D-939F-BA564045859D}" srcOrd="4" destOrd="0" presId="urn:microsoft.com/office/officeart/2005/8/layout/hierarchy6"/>
    <dgm:cxn modelId="{DFB2C82A-D447-4652-9901-19171F998CB0}" type="presParOf" srcId="{F07B2777-5408-4567-8E3B-F6C804EB6476}" destId="{672756E3-5EE8-4437-B1AA-5077BBF2CF54}" srcOrd="5" destOrd="0" presId="urn:microsoft.com/office/officeart/2005/8/layout/hierarchy6"/>
    <dgm:cxn modelId="{25FD947A-DD2C-4F4E-B7FF-B0E76ACADD1F}" type="presParOf" srcId="{672756E3-5EE8-4437-B1AA-5077BBF2CF54}" destId="{DB4A5536-07E7-441A-9997-77E585CF90BD}" srcOrd="0" destOrd="0" presId="urn:microsoft.com/office/officeart/2005/8/layout/hierarchy6"/>
    <dgm:cxn modelId="{2541F70A-5F82-400F-B8BC-082F8239AAE9}" type="presParOf" srcId="{672756E3-5EE8-4437-B1AA-5077BBF2CF54}" destId="{C8AD2979-CE50-4777-8329-5F1A756578A4}" srcOrd="1" destOrd="0" presId="urn:microsoft.com/office/officeart/2005/8/layout/hierarchy6"/>
    <dgm:cxn modelId="{942C08FC-5C92-459D-A3BE-3A0025CADBF4}" type="presParOf" srcId="{1DC7EF53-3239-4820-BA0D-043780B28022}" destId="{F616943F-6786-4AF5-9A2C-2ED18F1F41E1}" srcOrd="2" destOrd="0" presId="urn:microsoft.com/office/officeart/2005/8/layout/hierarchy6"/>
    <dgm:cxn modelId="{3A62DDDF-350C-4028-BF20-BFE4042AD1C2}" type="presParOf" srcId="{1DC7EF53-3239-4820-BA0D-043780B28022}" destId="{D8735E33-E0E2-46F2-B8F7-74F7F9308B37}" srcOrd="3" destOrd="0" presId="urn:microsoft.com/office/officeart/2005/8/layout/hierarchy6"/>
    <dgm:cxn modelId="{F4797854-157F-49C1-9ABB-0FDE8BF160F6}" type="presParOf" srcId="{D8735E33-E0E2-46F2-B8F7-74F7F9308B37}" destId="{A949E20D-4315-42D7-8FFD-FA7748339F05}" srcOrd="0" destOrd="0" presId="urn:microsoft.com/office/officeart/2005/8/layout/hierarchy6"/>
    <dgm:cxn modelId="{AED0AC0B-B03C-4525-A442-9EBAEE567498}" type="presParOf" srcId="{D8735E33-E0E2-46F2-B8F7-74F7F9308B37}" destId="{3738B75B-4DA2-4B87-8E72-C4C0D3EBEED3}" srcOrd="1" destOrd="0" presId="urn:microsoft.com/office/officeart/2005/8/layout/hierarchy6"/>
    <dgm:cxn modelId="{1D3D19EE-848D-4C99-B753-10B593AEECA3}" type="presParOf" srcId="{3738B75B-4DA2-4B87-8E72-C4C0D3EBEED3}" destId="{517ED7EB-B167-498C-8FCE-D3948361EDAC}" srcOrd="0" destOrd="0" presId="urn:microsoft.com/office/officeart/2005/8/layout/hierarchy6"/>
    <dgm:cxn modelId="{6A16D908-F79B-43D6-ACDE-88478F398C56}" type="presParOf" srcId="{3738B75B-4DA2-4B87-8E72-C4C0D3EBEED3}" destId="{6FA9B157-BA8A-4ADB-8099-A505DEC966B9}" srcOrd="1" destOrd="0" presId="urn:microsoft.com/office/officeart/2005/8/layout/hierarchy6"/>
    <dgm:cxn modelId="{ADDE1F91-F472-4488-86AF-6888DE2B5329}" type="presParOf" srcId="{6FA9B157-BA8A-4ADB-8099-A505DEC966B9}" destId="{11DDA2C2-383B-4597-A345-7E4D024CBEA0}" srcOrd="0" destOrd="0" presId="urn:microsoft.com/office/officeart/2005/8/layout/hierarchy6"/>
    <dgm:cxn modelId="{78F0DF43-7A29-4E4C-BBF4-569F08E5DDFA}" type="presParOf" srcId="{6FA9B157-BA8A-4ADB-8099-A505DEC966B9}" destId="{32157CFB-76E0-4B4C-9A5F-3A7DF3F267D6}" srcOrd="1" destOrd="0" presId="urn:microsoft.com/office/officeart/2005/8/layout/hierarchy6"/>
    <dgm:cxn modelId="{8CA0E985-A782-4E39-ABBF-52304CE859DB}" type="presParOf" srcId="{554F963C-FD4C-49D7-AE9B-0067E8CF3290}" destId="{18102F6B-6FEB-4672-B5A1-637156EAA9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76A6-A7E1-4A86-9934-D1726EB4FB42}">
      <dsp:nvSpPr>
        <dsp:cNvPr id="0" name=""/>
        <dsp:cNvSpPr/>
      </dsp:nvSpPr>
      <dsp:spPr>
        <a:xfrm>
          <a:off x="4366449" y="37132"/>
          <a:ext cx="1677665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Optic Neuritis</a:t>
          </a:r>
        </a:p>
      </dsp:txBody>
      <dsp:txXfrm>
        <a:off x="4399207" y="69890"/>
        <a:ext cx="1612149" cy="1052927"/>
      </dsp:txXfrm>
    </dsp:sp>
    <dsp:sp modelId="{9AE36DF4-D233-485D-A15E-9452F0FB75A1}">
      <dsp:nvSpPr>
        <dsp:cNvPr id="0" name=""/>
        <dsp:cNvSpPr/>
      </dsp:nvSpPr>
      <dsp:spPr>
        <a:xfrm>
          <a:off x="3024317" y="1155575"/>
          <a:ext cx="2180964" cy="447377"/>
        </a:xfrm>
        <a:custGeom>
          <a:avLst/>
          <a:gdLst/>
          <a:ahLst/>
          <a:cxnLst/>
          <a:rect l="0" t="0" r="0" b="0"/>
          <a:pathLst>
            <a:path>
              <a:moveTo>
                <a:pt x="2180964" y="0"/>
              </a:moveTo>
              <a:lnTo>
                <a:pt x="2180964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32724-F253-4C58-979E-B052EB380C87}">
      <dsp:nvSpPr>
        <dsp:cNvPr id="0" name=""/>
        <dsp:cNvSpPr/>
      </dsp:nvSpPr>
      <dsp:spPr>
        <a:xfrm>
          <a:off x="2185485" y="1602953"/>
          <a:ext cx="1677665" cy="111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Acute</a:t>
          </a:r>
        </a:p>
      </dsp:txBody>
      <dsp:txXfrm>
        <a:off x="2218243" y="1635711"/>
        <a:ext cx="1612149" cy="1052927"/>
      </dsp:txXfrm>
    </dsp:sp>
    <dsp:sp modelId="{3D995A97-3791-493F-8860-F37DF80EC94D}">
      <dsp:nvSpPr>
        <dsp:cNvPr id="0" name=""/>
        <dsp:cNvSpPr/>
      </dsp:nvSpPr>
      <dsp:spPr>
        <a:xfrm>
          <a:off x="843353" y="2721396"/>
          <a:ext cx="2180964" cy="447377"/>
        </a:xfrm>
        <a:custGeom>
          <a:avLst/>
          <a:gdLst/>
          <a:ahLst/>
          <a:cxnLst/>
          <a:rect l="0" t="0" r="0" b="0"/>
          <a:pathLst>
            <a:path>
              <a:moveTo>
                <a:pt x="2180964" y="0"/>
              </a:moveTo>
              <a:lnTo>
                <a:pt x="2180964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694E4-6022-4908-812F-74B051C4C7CE}">
      <dsp:nvSpPr>
        <dsp:cNvPr id="0" name=""/>
        <dsp:cNvSpPr/>
      </dsp:nvSpPr>
      <dsp:spPr>
        <a:xfrm>
          <a:off x="4520" y="3168774"/>
          <a:ext cx="1677665" cy="111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Papillitis</a:t>
          </a:r>
          <a:endParaRPr lang="en-US" sz="2000" kern="1200" dirty="0"/>
        </a:p>
      </dsp:txBody>
      <dsp:txXfrm>
        <a:off x="37278" y="3201532"/>
        <a:ext cx="1612149" cy="1052927"/>
      </dsp:txXfrm>
    </dsp:sp>
    <dsp:sp modelId="{34B11C43-32E8-4C5B-B3D0-E9B21E023F37}">
      <dsp:nvSpPr>
        <dsp:cNvPr id="0" name=""/>
        <dsp:cNvSpPr/>
      </dsp:nvSpPr>
      <dsp:spPr>
        <a:xfrm>
          <a:off x="2978597" y="2721396"/>
          <a:ext cx="91440" cy="447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3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3EF8F-59C6-4E5F-B4E8-3BF993B86BCB}">
      <dsp:nvSpPr>
        <dsp:cNvPr id="0" name=""/>
        <dsp:cNvSpPr/>
      </dsp:nvSpPr>
      <dsp:spPr>
        <a:xfrm>
          <a:off x="2185485" y="3168774"/>
          <a:ext cx="1677665" cy="111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Retrobulbar</a:t>
          </a:r>
          <a:r>
            <a:rPr lang="en-US" sz="2000" kern="1200" dirty="0"/>
            <a:t> Neuritis</a:t>
          </a:r>
        </a:p>
      </dsp:txBody>
      <dsp:txXfrm>
        <a:off x="2218243" y="3201532"/>
        <a:ext cx="1612149" cy="1052927"/>
      </dsp:txXfrm>
    </dsp:sp>
    <dsp:sp modelId="{76340294-3CB1-4C0D-939F-BA564045859D}">
      <dsp:nvSpPr>
        <dsp:cNvPr id="0" name=""/>
        <dsp:cNvSpPr/>
      </dsp:nvSpPr>
      <dsp:spPr>
        <a:xfrm>
          <a:off x="3024317" y="2721396"/>
          <a:ext cx="2180964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2180964" y="223688"/>
              </a:lnTo>
              <a:lnTo>
                <a:pt x="2180964" y="4473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A5536-07E7-441A-9997-77E585CF90BD}">
      <dsp:nvSpPr>
        <dsp:cNvPr id="0" name=""/>
        <dsp:cNvSpPr/>
      </dsp:nvSpPr>
      <dsp:spPr>
        <a:xfrm>
          <a:off x="4366449" y="3168774"/>
          <a:ext cx="1677665" cy="111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Neuroretinitis</a:t>
          </a:r>
          <a:endParaRPr lang="en-US" sz="2000" kern="1200" dirty="0"/>
        </a:p>
      </dsp:txBody>
      <dsp:txXfrm>
        <a:off x="4399207" y="3201532"/>
        <a:ext cx="1612149" cy="1052927"/>
      </dsp:txXfrm>
    </dsp:sp>
    <dsp:sp modelId="{F616943F-6786-4AF5-9A2C-2ED18F1F41E1}">
      <dsp:nvSpPr>
        <dsp:cNvPr id="0" name=""/>
        <dsp:cNvSpPr/>
      </dsp:nvSpPr>
      <dsp:spPr>
        <a:xfrm>
          <a:off x="5205282" y="1155575"/>
          <a:ext cx="2180964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2180964" y="223688"/>
              </a:lnTo>
              <a:lnTo>
                <a:pt x="2180964" y="447377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9E20D-4315-42D7-8FFD-FA7748339F05}">
      <dsp:nvSpPr>
        <dsp:cNvPr id="0" name=""/>
        <dsp:cNvSpPr/>
      </dsp:nvSpPr>
      <dsp:spPr>
        <a:xfrm>
          <a:off x="6547414" y="1602953"/>
          <a:ext cx="1677665" cy="111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Chronic</a:t>
          </a:r>
        </a:p>
      </dsp:txBody>
      <dsp:txXfrm>
        <a:off x="6580172" y="1635711"/>
        <a:ext cx="1612149" cy="1052927"/>
      </dsp:txXfrm>
    </dsp:sp>
    <dsp:sp modelId="{517ED7EB-B167-498C-8FCE-D3948361EDAC}">
      <dsp:nvSpPr>
        <dsp:cNvPr id="0" name=""/>
        <dsp:cNvSpPr/>
      </dsp:nvSpPr>
      <dsp:spPr>
        <a:xfrm>
          <a:off x="7340526" y="2721396"/>
          <a:ext cx="91440" cy="447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3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DA2C2-383B-4597-A345-7E4D024CBEA0}">
      <dsp:nvSpPr>
        <dsp:cNvPr id="0" name=""/>
        <dsp:cNvSpPr/>
      </dsp:nvSpPr>
      <dsp:spPr>
        <a:xfrm>
          <a:off x="6547414" y="3168774"/>
          <a:ext cx="1677665" cy="111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Toxic </a:t>
          </a:r>
          <a:r>
            <a:rPr lang="en-US" sz="2000" kern="1200" dirty="0" err="1"/>
            <a:t>amblyopias</a:t>
          </a:r>
          <a:endParaRPr lang="en-US" sz="2000" kern="1200" dirty="0"/>
        </a:p>
      </dsp:txBody>
      <dsp:txXfrm>
        <a:off x="6580172" y="3201532"/>
        <a:ext cx="1612149" cy="105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FB11-82AE-4087-BB9D-9E9F6F7771C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B1B6-F30C-4B01-974C-0EA1EF74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B1B6-F30C-4B01-974C-0EA1EF74901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8077200" cy="1673352"/>
          </a:xfrm>
        </p:spPr>
        <p:txBody>
          <a:bodyPr/>
          <a:lstStyle/>
          <a:p>
            <a:r>
              <a:rPr lang="en-US" dirty="0"/>
              <a:t>OPTIC </a:t>
            </a:r>
            <a:r>
              <a:rPr lang="en-US" dirty="0" smtClean="0"/>
              <a:t>NERVE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77200" cy="1499616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. Ali Ahmad\Desktop\Memb GN\normal-fund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1234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Papillitis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optic nerve head, (</a:t>
            </a:r>
            <a:r>
              <a:rPr lang="en-US" dirty="0" err="1"/>
              <a:t>hyperaemia</a:t>
            </a:r>
            <a:r>
              <a:rPr lang="en-US" dirty="0"/>
              <a:t> and </a:t>
            </a:r>
            <a:r>
              <a:rPr lang="en-US" dirty="0" err="1"/>
              <a:t>oedema</a:t>
            </a:r>
            <a:r>
              <a:rPr lang="en-US" dirty="0"/>
              <a:t> of optic disc)</a:t>
            </a:r>
          </a:p>
          <a:p>
            <a:r>
              <a:rPr lang="en-US" dirty="0"/>
              <a:t>Inflammation of intraocular portion of optic nerve</a:t>
            </a:r>
          </a:p>
          <a:p>
            <a:r>
              <a:rPr lang="en-US" dirty="0"/>
              <a:t>More in children</a:t>
            </a:r>
          </a:p>
        </p:txBody>
      </p:sp>
      <p:pic>
        <p:nvPicPr>
          <p:cNvPr id="10242" name="Picture 2" descr="C:\Users\Dr. Ali Ahmad\Desktop\Memb GN\opticneuritispapillitis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Retrobulbar</a:t>
            </a:r>
            <a:r>
              <a:rPr lang="en-US" dirty="0"/>
              <a:t> Neuritis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orbital part of optic nerve, optic disc appears normal</a:t>
            </a:r>
          </a:p>
          <a:p>
            <a:r>
              <a:rPr lang="en-US" dirty="0"/>
              <a:t>More in adults</a:t>
            </a:r>
          </a:p>
        </p:txBody>
      </p:sp>
      <p:pic>
        <p:nvPicPr>
          <p:cNvPr id="11268" name="Picture 4" descr="C:\Users\Dr. Ali Ahmad\Desktop\Memb GN\images (2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4343400" cy="3962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Neuroretinitis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Papillitis</a:t>
            </a:r>
            <a:r>
              <a:rPr lang="en-US" dirty="0"/>
              <a:t> with inflammation of retinal </a:t>
            </a:r>
            <a:r>
              <a:rPr lang="en-US" dirty="0" err="1"/>
              <a:t>fibres</a:t>
            </a:r>
            <a:endParaRPr lang="en-US" dirty="0"/>
          </a:p>
        </p:txBody>
      </p:sp>
      <p:pic>
        <p:nvPicPr>
          <p:cNvPr id="12290" name="Picture 2" descr="C:\Users\Dr. Ali Ahmad\Desktop\Memb GN\download (3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648200" cy="3886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/>
              <a:t>Toxic </a:t>
            </a:r>
            <a:r>
              <a:rPr lang="en-US" dirty="0" smtClean="0"/>
              <a:t>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2175"/>
            <a:ext cx="8229600" cy="462560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Optic nerve </a:t>
            </a:r>
            <a:r>
              <a:rPr lang="en-US" dirty="0" err="1"/>
              <a:t>fibres</a:t>
            </a:r>
            <a:r>
              <a:rPr lang="en-US" dirty="0"/>
              <a:t> damaged by exogenous poisons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MILD TOXIC AGENTS: tobacco, ethyl alcohol; central </a:t>
            </a:r>
            <a:r>
              <a:rPr lang="en-US" dirty="0" err="1"/>
              <a:t>scotoma</a:t>
            </a:r>
            <a:r>
              <a:rPr lang="en-US" dirty="0"/>
              <a:t> due to effect on </a:t>
            </a:r>
            <a:r>
              <a:rPr lang="en-US" dirty="0" err="1"/>
              <a:t>papillomacular</a:t>
            </a:r>
            <a:r>
              <a:rPr lang="en-US" dirty="0"/>
              <a:t> bundle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SEVERE AMBLYOPIA: quinine, arsenic, organic </a:t>
            </a:r>
            <a:r>
              <a:rPr lang="en-US" dirty="0" err="1"/>
              <a:t>etc</a:t>
            </a:r>
            <a:r>
              <a:rPr lang="en-US" dirty="0"/>
              <a:t>; peripheral contraction of visual field or blindness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3314" name="Picture 2" descr="C:\Users\Dr. Ali Ahmad\Desktop\Memb GN\download (4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22656"/>
            <a:ext cx="3746090" cy="177903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SYMPTOMS: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Acute or </a:t>
            </a:r>
            <a:r>
              <a:rPr lang="en-US" dirty="0" err="1"/>
              <a:t>subacute</a:t>
            </a:r>
            <a:r>
              <a:rPr lang="en-US" dirty="0"/>
              <a:t> visual loss; unilateral but bilateral in viral disease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Pain; on </a:t>
            </a:r>
            <a:r>
              <a:rPr lang="en-US" dirty="0" err="1"/>
              <a:t>extraocular</a:t>
            </a:r>
            <a:r>
              <a:rPr lang="en-US" dirty="0"/>
              <a:t> movements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 descr="C:\Users\Dr. Ali Ahmad\Desktop\Memb GN\image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4648200" cy="2667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SIGNS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Visual Acuity; reduced from moderate to complete loss of vision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Colour</a:t>
            </a:r>
            <a:r>
              <a:rPr lang="en-US" dirty="0"/>
              <a:t> vision; red and green </a:t>
            </a:r>
            <a:r>
              <a:rPr lang="en-US" dirty="0" err="1"/>
              <a:t>colour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Relative afferent pupillary defect(RAPD); always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Tenderness; of globe ,deep orbital pain, brow pain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 descr="C:\Users\Dr. Ali Ahmad\Desktop\Memb GN\pasted image 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038600" cy="1600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FUNDUS EXAMINATION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retrobulbar</a:t>
            </a:r>
            <a:r>
              <a:rPr lang="en-US" dirty="0"/>
              <a:t> neuritis, fundus appears normal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papillitis</a:t>
            </a:r>
            <a:r>
              <a:rPr lang="en-US" dirty="0"/>
              <a:t>, swollen disc with inflammatory cells in the vitreous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neuroretinitis</a:t>
            </a:r>
            <a:r>
              <a:rPr lang="en-US" dirty="0"/>
              <a:t>, swollen disc with inflammatory cells in the vitreous and macular </a:t>
            </a:r>
            <a:r>
              <a:rPr lang="en-US" dirty="0" err="1"/>
              <a:t>oedema</a:t>
            </a:r>
            <a:r>
              <a:rPr lang="en-US" dirty="0"/>
              <a:t> ( macular star) </a:t>
            </a:r>
          </a:p>
        </p:txBody>
      </p:sp>
      <p:pic>
        <p:nvPicPr>
          <p:cNvPr id="6146" name="Picture 2" descr="C:\Users\Dr. Ali Ahmad\Desktop\Memb GN\download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514600" cy="22002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0899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9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Dr. Ali Ahmad\Desktop\Memb GN\html-fig-fullres-fig_08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2610"/>
            <a:ext cx="8229600" cy="417040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SYSTEMIC</a:t>
            </a:r>
          </a:p>
          <a:p>
            <a:r>
              <a:rPr lang="en-US" dirty="0" smtClean="0"/>
              <a:t>Blood </a:t>
            </a:r>
            <a:r>
              <a:rPr lang="en-US" dirty="0"/>
              <a:t>CP and ESR: variable according to cause</a:t>
            </a:r>
          </a:p>
          <a:p>
            <a:r>
              <a:rPr lang="en-US" dirty="0"/>
              <a:t>Serological tests: positive according to </a:t>
            </a:r>
            <a:r>
              <a:rPr lang="en-US" dirty="0" smtClean="0"/>
              <a:t>cause</a:t>
            </a:r>
          </a:p>
          <a:p>
            <a:r>
              <a:rPr lang="en-US" dirty="0"/>
              <a:t>MRI brain: periventricular plaques in MS</a:t>
            </a:r>
          </a:p>
          <a:p>
            <a:endParaRPr lang="en-US" dirty="0" smtClean="0"/>
          </a:p>
          <a:p>
            <a:r>
              <a:rPr lang="en-US" b="1" i="1" dirty="0" smtClean="0"/>
              <a:t>OCULAR</a:t>
            </a:r>
          </a:p>
          <a:p>
            <a:r>
              <a:rPr lang="en-US" dirty="0" err="1"/>
              <a:t>Perimetry</a:t>
            </a:r>
            <a:r>
              <a:rPr lang="en-US" dirty="0"/>
              <a:t>: central or </a:t>
            </a:r>
            <a:r>
              <a:rPr lang="en-US" dirty="0" err="1"/>
              <a:t>centrocaecal</a:t>
            </a:r>
            <a:r>
              <a:rPr lang="en-US" dirty="0"/>
              <a:t> </a:t>
            </a:r>
            <a:r>
              <a:rPr lang="en-US" dirty="0" err="1"/>
              <a:t>scotoma</a:t>
            </a:r>
            <a:endParaRPr lang="en-US" dirty="0"/>
          </a:p>
          <a:p>
            <a:r>
              <a:rPr lang="en-US" dirty="0"/>
              <a:t>Visual evoked potential: abnormal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eith R. Parsons on Twitter: &amp;quot;The illiterate of the 21st century will not  be those who cannot read and write, but those who cannot learn, unlearn,  and relearn. Alvin Toffler Great quote!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3007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good, visual acuity and </a:t>
            </a:r>
            <a:r>
              <a:rPr lang="en-US" dirty="0" err="1"/>
              <a:t>colour</a:t>
            </a:r>
            <a:r>
              <a:rPr lang="en-US" dirty="0"/>
              <a:t> vision recovers in 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Depends upon cause</a:t>
            </a:r>
          </a:p>
          <a:p>
            <a:r>
              <a:rPr lang="en-US" dirty="0"/>
              <a:t>Corticosteroid : shorten period of visual loss</a:t>
            </a:r>
          </a:p>
          <a:p>
            <a:r>
              <a:rPr lang="en-US" dirty="0"/>
              <a:t>Oral prednisolone </a:t>
            </a:r>
            <a:r>
              <a:rPr lang="en-US" dirty="0" smtClean="0"/>
              <a:t>only CI </a:t>
            </a:r>
            <a:r>
              <a:rPr lang="en-US" dirty="0"/>
              <a:t>: higher recurrence rate</a:t>
            </a:r>
          </a:p>
          <a:p>
            <a:r>
              <a:rPr lang="en-US" dirty="0"/>
              <a:t>Multiple sclerosis: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IV methylprednisolone Na Succinate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IM interferon beta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Vitamin B1, B6, B12 injections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Vertical Integration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tual Coffee Break: English Conversation - 30 JUL 2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6" y="2133600"/>
            <a:ext cx="8839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>
                <a:latin typeface="Bookman Old Style" panose="02050604050505020204" pitchFamily="18" charset="0"/>
              </a:rPr>
              <a:t>P</a:t>
            </a:r>
            <a:r>
              <a:rPr lang="en-US" sz="6000" dirty="0" err="1" smtClean="0">
                <a:latin typeface="Bookman Old Style" panose="02050604050505020204" pitchFamily="18" charset="0"/>
              </a:rPr>
              <a:t>apilloedema</a:t>
            </a:r>
            <a:endParaRPr lang="en-US" sz="6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DEFINITION: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     “It is the passive edema of the optic nerve</a:t>
            </a:r>
          </a:p>
          <a:p>
            <a:pPr marL="0" indent="0">
              <a:buNone/>
            </a:pPr>
            <a:r>
              <a:rPr lang="en-US" sz="2800" dirty="0"/>
              <a:t>           head secondary to raised intracranial </a:t>
            </a:r>
          </a:p>
          <a:p>
            <a:pPr marL="0" indent="0">
              <a:buNone/>
            </a:pPr>
            <a:r>
              <a:rPr lang="en-US" sz="2800" dirty="0"/>
              <a:t>           pressure”.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It </a:t>
            </a:r>
            <a:r>
              <a:rPr lang="en-US" sz="2800" dirty="0" smtClean="0"/>
              <a:t>is </a:t>
            </a:r>
            <a:r>
              <a:rPr lang="en-US" sz="2800" dirty="0"/>
              <a:t>always </a:t>
            </a:r>
            <a:r>
              <a:rPr lang="en-US" sz="2800" dirty="0">
                <a:solidFill>
                  <a:schemeClr val="tx2"/>
                </a:solidFill>
              </a:rPr>
              <a:t>bilateral.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sz="3600" b="1" dirty="0">
                <a:latin typeface="Bell MT" panose="02020503060305020303" pitchFamily="18" charset="0"/>
              </a:rPr>
              <a:t>ETIOLOGY: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Impaired CSF circulation due to obstruction of ventricular system e.g. </a:t>
            </a:r>
            <a:r>
              <a:rPr lang="en-US" sz="2800" dirty="0">
                <a:solidFill>
                  <a:schemeClr val="tx2"/>
                </a:solidFill>
              </a:rPr>
              <a:t>aqueduct stenosis</a:t>
            </a:r>
          </a:p>
          <a:p>
            <a:r>
              <a:rPr lang="en-US" sz="2800" dirty="0"/>
              <a:t>Intracranial infection e.g. </a:t>
            </a:r>
            <a:r>
              <a:rPr lang="en-US" sz="2800" dirty="0">
                <a:solidFill>
                  <a:schemeClr val="tx2"/>
                </a:solidFill>
              </a:rPr>
              <a:t>meningitis</a:t>
            </a:r>
            <a:endParaRPr lang="en-US" sz="2800" dirty="0"/>
          </a:p>
          <a:p>
            <a:r>
              <a:rPr lang="en-US" sz="2800" dirty="0"/>
              <a:t>Intracranial hemorrhage</a:t>
            </a:r>
          </a:p>
          <a:p>
            <a:r>
              <a:rPr lang="en-US" sz="2800" dirty="0"/>
              <a:t>Diffuse cerebral edema</a:t>
            </a:r>
          </a:p>
          <a:p>
            <a:r>
              <a:rPr lang="en-US" sz="2800" dirty="0"/>
              <a:t>Intracranial space occupying lesion e.g.</a:t>
            </a:r>
            <a:r>
              <a:rPr lang="en-US" sz="2800" dirty="0">
                <a:solidFill>
                  <a:schemeClr val="tx2"/>
                </a:solidFill>
              </a:rPr>
              <a:t> tumor, abcess</a:t>
            </a:r>
            <a:endParaRPr lang="en-US" sz="2800" dirty="0"/>
          </a:p>
          <a:p>
            <a:r>
              <a:rPr lang="en-US" sz="2800" dirty="0"/>
              <a:t>Benign intracranial hypertension (pseudotumor cerebri)</a:t>
            </a:r>
          </a:p>
          <a:p>
            <a:r>
              <a:rPr lang="en-US" sz="2800" dirty="0"/>
              <a:t>Tumors of spinal cord</a:t>
            </a:r>
          </a:p>
          <a:p>
            <a:pPr marL="118872" indent="0">
              <a:buNone/>
            </a:pPr>
            <a:r>
              <a:rPr lang="en-US" sz="2800" dirty="0" smtClean="0"/>
              <a:t>                                                                                                 </a:t>
            </a:r>
            <a:r>
              <a:rPr lang="en-US" sz="2400" dirty="0" err="1" smtClean="0"/>
              <a:t>contd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Horizontal Integration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Systemic conditions:</a:t>
            </a:r>
          </a:p>
          <a:p>
            <a:pPr marL="0" indent="0">
              <a:buNone/>
            </a:pPr>
            <a:r>
              <a:rPr lang="en-US" sz="2800" dirty="0"/>
              <a:t>                     malignant hypertension                    </a:t>
            </a:r>
          </a:p>
          <a:p>
            <a:pPr marL="0" indent="0">
              <a:buNone/>
            </a:pPr>
            <a:r>
              <a:rPr lang="en-US" sz="2800" dirty="0"/>
              <a:t>                    toxemia of pregnancy</a:t>
            </a:r>
          </a:p>
          <a:p>
            <a:r>
              <a:rPr lang="en-US" sz="2800" dirty="0"/>
              <a:t>Vitamin A deficiency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7" y="720361"/>
            <a:ext cx="7924800" cy="762000"/>
          </a:xfrm>
        </p:spPr>
        <p:txBody>
          <a:bodyPr/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PATHOGENESIS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161"/>
            <a:ext cx="7924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Raised </a:t>
            </a:r>
            <a:r>
              <a:rPr lang="en-US" sz="2800" dirty="0" smtClean="0"/>
              <a:t>ICP       </a:t>
            </a:r>
            <a:r>
              <a:rPr lang="en-US" sz="2800" dirty="0" err="1" smtClean="0"/>
              <a:t>perineural</a:t>
            </a:r>
            <a:r>
              <a:rPr lang="en-US" sz="2800" dirty="0" smtClean="0"/>
              <a:t> </a:t>
            </a:r>
            <a:r>
              <a:rPr lang="en-US" sz="2800" dirty="0"/>
              <a:t>subarachnoid space </a:t>
            </a:r>
          </a:p>
          <a:p>
            <a:pPr marL="118872" indent="0">
              <a:buNone/>
            </a:pPr>
            <a:r>
              <a:rPr lang="en-US" sz="2800" dirty="0" smtClean="0"/>
              <a:t>  CSF </a:t>
            </a:r>
            <a:r>
              <a:rPr lang="en-US" sz="2800" dirty="0"/>
              <a:t>under pressure diffuses into optic nerve      increased tissue pressure       blocks axoplasmic flow in retinal nerve fibers at level of lamina </a:t>
            </a:r>
            <a:r>
              <a:rPr lang="en-US" sz="2800" dirty="0" err="1" smtClean="0"/>
              <a:t>cribrosa</a:t>
            </a:r>
            <a:r>
              <a:rPr lang="en-US" sz="2800" dirty="0" smtClean="0"/>
              <a:t>       </a:t>
            </a:r>
            <a:r>
              <a:rPr lang="en-US" sz="2800" dirty="0"/>
              <a:t>accumulation of axoplasm and swelling of optic nerve fibers.</a:t>
            </a:r>
          </a:p>
          <a:p>
            <a:r>
              <a:rPr lang="en-US" sz="2800" dirty="0"/>
              <a:t>Swollen </a:t>
            </a:r>
            <a:r>
              <a:rPr lang="en-US" sz="2800" dirty="0" smtClean="0"/>
              <a:t>axons        circulatory </a:t>
            </a:r>
            <a:r>
              <a:rPr lang="en-US" sz="2800" dirty="0"/>
              <a:t>stasis in the prelaminar region</a:t>
            </a:r>
          </a:p>
          <a:p>
            <a:r>
              <a:rPr lang="en-US" sz="2800" dirty="0"/>
              <a:t>Venous stasis and dilatation     breakdown of optic disc </a:t>
            </a:r>
            <a:r>
              <a:rPr lang="en-US" sz="2800" dirty="0" smtClean="0"/>
              <a:t>barrier          edema</a:t>
            </a:r>
            <a:r>
              <a:rPr lang="en-US" sz="2800" dirty="0"/>
              <a:t>, exudates, hemorrhage and cotton wool spots.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5791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0" y="192205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189931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6675" y="281940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01000" y="3352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92037" y="4544704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97607" y="5410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Horizontal Integration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CLINICAL FEATURES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</a:t>
            </a:r>
            <a:r>
              <a:rPr lang="en-US" sz="2800" i="1" u="sng" dirty="0"/>
              <a:t>SYSTEMIC SYMPTOMS:</a:t>
            </a:r>
          </a:p>
          <a:p>
            <a:r>
              <a:rPr lang="en-US" sz="2800" dirty="0">
                <a:solidFill>
                  <a:schemeClr val="tx2"/>
                </a:solidFill>
              </a:rPr>
              <a:t>HEADACHE: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Intensity and site are variable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May occur at any time of day but specifically early morning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Aggravated by coughing, sneezing and straining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Typically relieved by vomiting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NAUSEA AND VOMITING</a:t>
            </a:r>
          </a:p>
          <a:p>
            <a:pPr marL="0" indent="0">
              <a:buNone/>
            </a:pPr>
            <a:r>
              <a:rPr lang="en-US" sz="2800" dirty="0"/>
              <a:t>Vomiting is sudden and often projectile</a:t>
            </a:r>
          </a:p>
          <a:p>
            <a:r>
              <a:rPr lang="en-US" sz="2800" dirty="0">
                <a:solidFill>
                  <a:schemeClr val="tx2"/>
                </a:solidFill>
              </a:rPr>
              <a:t>DETERIORATION OF CONSCIOUSNESS</a:t>
            </a:r>
          </a:p>
          <a:p>
            <a:pPr marL="0" indent="0">
              <a:buNone/>
            </a:pPr>
            <a:r>
              <a:rPr lang="en-US" sz="2800" dirty="0"/>
              <a:t>Slight drowsiness to severe unconsciousness</a:t>
            </a:r>
          </a:p>
          <a:p>
            <a:pPr marL="0" indent="0">
              <a:buNone/>
            </a:pPr>
            <a:r>
              <a:rPr lang="en-US" sz="2800" dirty="0"/>
              <a:t>2.</a:t>
            </a:r>
            <a:r>
              <a:rPr lang="en-US" sz="2800" i="1" u="sng" dirty="0"/>
              <a:t>OCULAR SYMPTOMS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Blacking out/graying out</a:t>
            </a:r>
            <a:r>
              <a:rPr lang="en-US" sz="2800" dirty="0"/>
              <a:t>       recurrent attacks of transient obscuration of vision, unilateral or bilateral, lasting 10-15 sec, precipitated by sudden change of posture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Diplopia</a:t>
            </a:r>
            <a:r>
              <a:rPr lang="en-US" sz="2800" dirty="0"/>
              <a:t>      due to extraocular muscle palsy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4800600" cy="4625609"/>
          </a:xfrm>
        </p:spPr>
        <p:txBody>
          <a:bodyPr>
            <a:noAutofit/>
          </a:bodyPr>
          <a:lstStyle/>
          <a:p>
            <a:r>
              <a:rPr lang="en-US" dirty="0">
                <a:latin typeface="Calibri" pitchFamily="34" charset="0"/>
              </a:rPr>
              <a:t>VERTICAL INTEGRATION</a:t>
            </a:r>
          </a:p>
          <a:p>
            <a:r>
              <a:rPr lang="en-US" dirty="0">
                <a:latin typeface="Calibri" pitchFamily="34" charset="0"/>
              </a:rPr>
              <a:t>HORIZONTAL INTEGRATION</a:t>
            </a:r>
          </a:p>
          <a:p>
            <a:r>
              <a:rPr lang="en-US" dirty="0">
                <a:latin typeface="Calibri" pitchFamily="34" charset="0"/>
              </a:rPr>
              <a:t>CORE SUBJECT</a:t>
            </a:r>
          </a:p>
          <a:p>
            <a:r>
              <a:rPr lang="en-US" dirty="0">
                <a:latin typeface="Calibri" pitchFamily="34" charset="0"/>
              </a:rPr>
              <a:t>EOLA (END OF LECTURE ASSESSMENT)</a:t>
            </a:r>
          </a:p>
          <a:p>
            <a:r>
              <a:rPr lang="en-US" dirty="0">
                <a:latin typeface="Calibri" pitchFamily="34" charset="0"/>
              </a:rPr>
              <a:t>DIGITAL LIBRARY REFERENCES (RESEARCH, BIOETHICS, ARTIFICIAL INTELLIGENCE.)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76514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806575"/>
            <a:ext cx="6076950" cy="456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OCULAR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Visual acuity-</a:t>
            </a:r>
            <a:r>
              <a:rPr lang="en-US" sz="2800" dirty="0"/>
              <a:t> normal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Pupil reactions-</a:t>
            </a:r>
            <a:r>
              <a:rPr lang="en-US" sz="2800" dirty="0"/>
              <a:t>normal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Opthalmoscopic features:</a:t>
            </a:r>
          </a:p>
          <a:p>
            <a:r>
              <a:rPr lang="en-US" sz="2800" i="1" dirty="0"/>
              <a:t>Disc     hyperemic, elevated, blurred margins</a:t>
            </a:r>
          </a:p>
          <a:p>
            <a:r>
              <a:rPr lang="en-US" sz="2800" i="1" dirty="0"/>
              <a:t>Blood vessels     obscured as they cross the disc margin, veins are engorged and tortuous</a:t>
            </a:r>
          </a:p>
          <a:p>
            <a:r>
              <a:rPr lang="en-US" sz="2800" i="1" dirty="0"/>
              <a:t>Venous pulsation     absent</a:t>
            </a:r>
          </a:p>
          <a:p>
            <a:pPr marL="0" indent="0">
              <a:buNone/>
            </a:pPr>
            <a:r>
              <a:rPr lang="en-US" sz="2800" dirty="0"/>
              <a:t>Venous pulsation ceases when ICP exceeds 200 +/- 25mmhg</a:t>
            </a:r>
          </a:p>
          <a:p>
            <a:pPr marL="0" indent="0">
              <a:buNone/>
            </a:pPr>
            <a:endParaRPr lang="en-US" sz="28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86742" y="4038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89118" y="4419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05200" y="5181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i="1" dirty="0"/>
              <a:t>Hemorrhages     splinter and flame shaped, may be present on or around the disc</a:t>
            </a:r>
          </a:p>
          <a:p>
            <a:r>
              <a:rPr lang="en-US" sz="2800" i="1" dirty="0"/>
              <a:t>Exudates and cotton wool spots     </a:t>
            </a:r>
            <a:r>
              <a:rPr lang="en-US" sz="2800" i="1" dirty="0" smtClean="0"/>
              <a:t>   may </a:t>
            </a:r>
            <a:r>
              <a:rPr lang="en-US" sz="2800" i="1" dirty="0"/>
              <a:t>be present around the disc</a:t>
            </a:r>
          </a:p>
          <a:p>
            <a:r>
              <a:rPr lang="en-US" sz="2800" i="1" dirty="0"/>
              <a:t>Macular star      incomplete macular star with temporal margin missing</a:t>
            </a:r>
          </a:p>
          <a:p>
            <a:r>
              <a:rPr lang="en-US" sz="2800" i="1" dirty="0"/>
              <a:t>PATON’S lines     circumferential retinal folds in the peripapillary region</a:t>
            </a:r>
          </a:p>
          <a:p>
            <a:r>
              <a:rPr lang="en-US" sz="2800" i="1" dirty="0"/>
              <a:t>Central cup       is retained but obliterated in the later stage</a:t>
            </a:r>
          </a:p>
          <a:p>
            <a:endParaRPr lang="en-US" sz="28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75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1447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83155" y="2590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4343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76182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01000" cy="405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80018" cy="4840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INVESTIGATIONS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most imp factor in such a patient is to rule out the space occupying lesion causing raised ICP.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1.EXAMINATION</a:t>
            </a:r>
          </a:p>
          <a:p>
            <a:r>
              <a:rPr lang="en-US" sz="2800" dirty="0"/>
              <a:t>Blood pressure</a:t>
            </a:r>
          </a:p>
          <a:p>
            <a:r>
              <a:rPr lang="en-US" sz="2800" dirty="0"/>
              <a:t>Fundus exam to rule out ocular causes</a:t>
            </a:r>
          </a:p>
          <a:p>
            <a:r>
              <a:rPr lang="en-US" sz="2800" dirty="0"/>
              <a:t>Full neurological exam</a:t>
            </a:r>
          </a:p>
          <a:p>
            <a:r>
              <a:rPr lang="en-US" sz="2800" dirty="0"/>
              <a:t>Pharyngeal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2. LAB INVESTIGATIONS</a:t>
            </a:r>
          </a:p>
          <a:p>
            <a:r>
              <a:rPr lang="en-US" sz="2800" dirty="0"/>
              <a:t>Blood CP and ESR</a:t>
            </a:r>
          </a:p>
          <a:p>
            <a:r>
              <a:rPr lang="en-US" sz="2800" dirty="0"/>
              <a:t>Blood sugar</a:t>
            </a:r>
          </a:p>
          <a:p>
            <a:r>
              <a:rPr lang="en-US" sz="2800" dirty="0"/>
              <a:t>Serology of syphilis</a:t>
            </a:r>
          </a:p>
          <a:p>
            <a:r>
              <a:rPr lang="en-US" sz="2800" dirty="0"/>
              <a:t>Lumbar puncture for opening pressure and CSF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3. IMAGING</a:t>
            </a:r>
          </a:p>
          <a:p>
            <a:r>
              <a:rPr lang="en-US" sz="2800" dirty="0"/>
              <a:t>X-ray</a:t>
            </a:r>
          </a:p>
          <a:p>
            <a:r>
              <a:rPr lang="en-US" sz="2800" dirty="0"/>
              <a:t>MRI</a:t>
            </a:r>
          </a:p>
          <a:p>
            <a:r>
              <a:rPr lang="en-US" sz="2800" dirty="0"/>
              <a:t>CT-Scan</a:t>
            </a:r>
          </a:p>
          <a:p>
            <a:r>
              <a:rPr lang="en-US" sz="2800" dirty="0"/>
              <a:t>Magnetic resonance angiography (MRA)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93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685800"/>
          </a:xfrm>
        </p:spPr>
        <p:txBody>
          <a:bodyPr/>
          <a:lstStyle/>
          <a:p>
            <a:r>
              <a:rPr lang="en-US" sz="3600" dirty="0" smtClean="0">
                <a:latin typeface="Bell MT" panose="02020503060305020303" pitchFamily="18" charset="0"/>
              </a:rPr>
              <a:t>TREATMENT</a:t>
            </a:r>
            <a:endParaRPr lang="en-US" sz="36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Treat the underlying cause first</a:t>
            </a:r>
          </a:p>
          <a:p>
            <a:r>
              <a:rPr lang="en-US" sz="2800" dirty="0"/>
              <a:t>Control of raised ICP: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Diuretics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Repeated lumbar puncture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Ventriculo lumboperitoneal shunt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Pressure on optic nerve can be relieved by </a:t>
            </a:r>
            <a:r>
              <a:rPr lang="en-US" sz="2800" i="1" dirty="0">
                <a:solidFill>
                  <a:schemeClr val="accent1"/>
                </a:solidFill>
              </a:rPr>
              <a:t>optic nerve sheath decompression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91440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 B/W PAPILLITIS AND PAPILLOEDEMA</a:t>
            </a:r>
            <a:endParaRPr lang="en-US" sz="3600" dirty="0"/>
          </a:p>
        </p:txBody>
      </p:sp>
      <p:pic>
        <p:nvPicPr>
          <p:cNvPr id="1026" name="Picture 2" descr="Better Brainstorming: The Most Effective Ways to Generate More Ide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412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81860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airamAhmed\Desktop\vision-loss-dif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7738"/>
            <a:ext cx="8546525" cy="50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625609"/>
          </a:xfrm>
        </p:spPr>
        <p:txBody>
          <a:bodyPr>
            <a:normAutofit/>
          </a:bodyPr>
          <a:lstStyle/>
          <a:p>
            <a:pPr marL="118872" lvl="0" indent="0">
              <a:buNone/>
            </a:pPr>
            <a:r>
              <a:rPr lang="en-US" dirty="0" smtClean="0"/>
              <a:t>At the end of this session, student will be able to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Recall </a:t>
            </a:r>
            <a:r>
              <a:rPr lang="en-US" dirty="0"/>
              <a:t>anatomy and pathway of Optic nerve </a:t>
            </a:r>
          </a:p>
          <a:p>
            <a:pPr lvl="0"/>
            <a:r>
              <a:rPr lang="en-US" dirty="0" smtClean="0"/>
              <a:t>Optic Neuritis and its types</a:t>
            </a:r>
            <a:endParaRPr lang="en-US" dirty="0"/>
          </a:p>
          <a:p>
            <a:pPr lvl="0"/>
            <a:r>
              <a:rPr lang="en-US" dirty="0" smtClean="0"/>
              <a:t>Know </a:t>
            </a:r>
            <a:r>
              <a:rPr lang="en-US" dirty="0"/>
              <a:t>the Clinical Features of </a:t>
            </a:r>
            <a:r>
              <a:rPr lang="en-US" dirty="0" smtClean="0"/>
              <a:t>Optic </a:t>
            </a:r>
            <a:r>
              <a:rPr lang="en-US" dirty="0"/>
              <a:t>N</a:t>
            </a:r>
            <a:r>
              <a:rPr lang="en-US" dirty="0" smtClean="0"/>
              <a:t>euritis</a:t>
            </a:r>
            <a:r>
              <a:rPr lang="en-US" dirty="0"/>
              <a:t>, </a:t>
            </a:r>
            <a:r>
              <a:rPr lang="en-US" dirty="0" smtClean="0"/>
              <a:t>Papilledema </a:t>
            </a:r>
            <a:endParaRPr lang="en-US" dirty="0"/>
          </a:p>
          <a:p>
            <a:r>
              <a:rPr lang="en-US" dirty="0" smtClean="0"/>
              <a:t>Discuss the different treatment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36" y="87209"/>
            <a:ext cx="8229600" cy="1252728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Quiz In Comic Pop Art Style Quiz Brainy Game Word Vector Illustration  Design Stock Illustration - Download Image Now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592752" cy="61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23 year old female presents to OPD with complaint of sudden decrease in vision in right eye. On examination she has faulty </a:t>
            </a:r>
            <a:r>
              <a:rPr lang="en-US" dirty="0" err="1"/>
              <a:t>colour</a:t>
            </a:r>
            <a:r>
              <a:rPr lang="en-US" dirty="0"/>
              <a:t> vision decrease contrast sensitivity. On examination there is RAPD and disc edema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40 year old male presents to OPD with complaints of headache. On examination his vision is 6/6 in both eyes. On examination there is bilateral disc edema.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rgent VS Important - A Feeling of Symme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1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76200"/>
            <a:ext cx="4040188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Ethics and research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05007"/>
            <a:ext cx="4041775" cy="111419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Artificial intelligence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05204"/>
            <a:ext cx="3659386" cy="464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886200" cy="464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https://www.ncbi.nlm.nih.gov/pmc/articles/PMC2701125/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8586" y="6043127"/>
            <a:ext cx="411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https://www.ncbi.nlm.nih.gov/pmc/articles/PMC8899937/</a:t>
            </a:r>
          </a:p>
        </p:txBody>
      </p:sp>
    </p:spTree>
    <p:extLst>
      <p:ext uri="{BB962C8B-B14F-4D97-AF65-F5344CB8AC3E}">
        <p14:creationId xmlns:p14="http://schemas.microsoft.com/office/powerpoint/2010/main" val="141788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AAO, NEURO-OPHTHALMOLOGY, BCSC 2016-2017</a:t>
            </a:r>
          </a:p>
          <a:p>
            <a:r>
              <a:rPr lang="en-US" dirty="0"/>
              <a:t>OPHTHALMOLOGY AT A GLANCE  2015</a:t>
            </a:r>
          </a:p>
          <a:p>
            <a:r>
              <a:rPr lang="en-US" dirty="0"/>
              <a:t>KANSKI’S CLINICAL OPHTHALMOLOGY 9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5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0"/>
            <a:ext cx="14282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Vertical Integration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228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252728"/>
          </a:xfrm>
        </p:spPr>
        <p:txBody>
          <a:bodyPr/>
          <a:lstStyle/>
          <a:p>
            <a:r>
              <a:rPr lang="en-US" dirty="0" smtClean="0"/>
              <a:t>Optic Neuritis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optic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1027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86246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Demyelinating disease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Multiple sclerosis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Neuromyelitis</a:t>
            </a:r>
            <a:r>
              <a:rPr lang="en-US" dirty="0"/>
              <a:t> </a:t>
            </a:r>
            <a:r>
              <a:rPr lang="en-US" dirty="0" err="1"/>
              <a:t>Optica</a:t>
            </a:r>
            <a:r>
              <a:rPr lang="en-US" dirty="0"/>
              <a:t> (</a:t>
            </a:r>
            <a:r>
              <a:rPr lang="en-US" dirty="0" err="1"/>
              <a:t>Devic’s</a:t>
            </a:r>
            <a:r>
              <a:rPr lang="en-US" dirty="0"/>
              <a:t> disease)</a:t>
            </a:r>
          </a:p>
          <a:p>
            <a:r>
              <a:rPr lang="en-US" b="1" dirty="0"/>
              <a:t>Para Infections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With or after a viral infection e.g., measles, mumps, rubella or whooping cough</a:t>
            </a:r>
          </a:p>
          <a:p>
            <a:r>
              <a:rPr lang="en-US" b="1" dirty="0"/>
              <a:t>Infection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Viral : Varicella zoster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Bacteria : Syphilis, </a:t>
            </a:r>
            <a:r>
              <a:rPr lang="en-US" dirty="0" err="1"/>
              <a:t>lyme</a:t>
            </a:r>
            <a:r>
              <a:rPr lang="en-US" dirty="0"/>
              <a:t>, Cat scratch fever</a:t>
            </a:r>
          </a:p>
          <a:p>
            <a:r>
              <a:rPr lang="en-US" b="1" dirty="0"/>
              <a:t>Contagious inflammation of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Meninges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Orbit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Sinuses</a:t>
            </a:r>
          </a:p>
          <a:p>
            <a:r>
              <a:rPr lang="en-US" b="1" dirty="0"/>
              <a:t>Intraocular Inflammation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Uveitis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Endophthalmitis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58060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4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Horizontal Integration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Ali Ahmad\Desktop\Memb GN\anatomy-of-optic-nerve-and-its-clinical-significanc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9" y="609600"/>
            <a:ext cx="15806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</TotalTime>
  <Words>1019</Words>
  <Application>Microsoft Office PowerPoint</Application>
  <PresentationFormat>On-screen Show (4:3)</PresentationFormat>
  <Paragraphs>210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Bell MT</vt:lpstr>
      <vt:lpstr>Bookman Old Style</vt:lpstr>
      <vt:lpstr>Calibri</vt:lpstr>
      <vt:lpstr>Corbel</vt:lpstr>
      <vt:lpstr>Wingdings</vt:lpstr>
      <vt:lpstr>Wingdings 2</vt:lpstr>
      <vt:lpstr>Wingdings 3</vt:lpstr>
      <vt:lpstr>Module</vt:lpstr>
      <vt:lpstr>OPTIC NERVE</vt:lpstr>
      <vt:lpstr>PowerPoint Presentation</vt:lpstr>
      <vt:lpstr>Sequence of Lecture</vt:lpstr>
      <vt:lpstr>Learning Objectives</vt:lpstr>
      <vt:lpstr>PowerPoint Presentation</vt:lpstr>
      <vt:lpstr>Optic Neuritis</vt:lpstr>
      <vt:lpstr>TYPES</vt:lpstr>
      <vt:lpstr>ETIOLOGY</vt:lpstr>
      <vt:lpstr>PowerPoint Presentation</vt:lpstr>
      <vt:lpstr>PowerPoint Presentation</vt:lpstr>
      <vt:lpstr>Papillitis</vt:lpstr>
      <vt:lpstr>Retrobulbar Neuritis</vt:lpstr>
      <vt:lpstr>Neuroretinitis</vt:lpstr>
      <vt:lpstr>Toxic Neuropathy</vt:lpstr>
      <vt:lpstr>CLINICAL FEATURES</vt:lpstr>
      <vt:lpstr>PowerPoint Presentation</vt:lpstr>
      <vt:lpstr>PowerPoint Presentation</vt:lpstr>
      <vt:lpstr>PowerPoint Presentation</vt:lpstr>
      <vt:lpstr>INVESTIGATIONS</vt:lpstr>
      <vt:lpstr>PROGNOSIS</vt:lpstr>
      <vt:lpstr>TREATMENT</vt:lpstr>
      <vt:lpstr>PowerPoint Presentation</vt:lpstr>
      <vt:lpstr>Papilloedema</vt:lpstr>
      <vt:lpstr>DEFINITION:</vt:lpstr>
      <vt:lpstr>ETIOLOGY:</vt:lpstr>
      <vt:lpstr>PowerPoint Presentation</vt:lpstr>
      <vt:lpstr>PATHOGENESIS</vt:lpstr>
      <vt:lpstr>CLINICAL FEATURES</vt:lpstr>
      <vt:lpstr>PowerPoint Presentation</vt:lpstr>
      <vt:lpstr>STAGES</vt:lpstr>
      <vt:lpstr>OCULAR SIGNS</vt:lpstr>
      <vt:lpstr>PowerPoint Presentation</vt:lpstr>
      <vt:lpstr>PowerPoint Presentation</vt:lpstr>
      <vt:lpstr>PowerPoint Presentation</vt:lpstr>
      <vt:lpstr>INVESTIGATIONS</vt:lpstr>
      <vt:lpstr>PowerPoint Presentation</vt:lpstr>
      <vt:lpstr>TREATMENT</vt:lpstr>
      <vt:lpstr>DIFF B/W PAPILLITIS AND PAPILLOEDEMA</vt:lpstr>
      <vt:lpstr>PowerPoint Presentation</vt:lpstr>
      <vt:lpstr>PowerPoint Presentation</vt:lpstr>
      <vt:lpstr>End of Lecture Assessment</vt:lpstr>
      <vt:lpstr>Case Scenario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 NEURITIS</dc:title>
  <dc:creator>SairamAhmed</dc:creator>
  <cp:lastModifiedBy>Dr Rida Fatima Jafar</cp:lastModifiedBy>
  <cp:revision>46</cp:revision>
  <dcterms:created xsi:type="dcterms:W3CDTF">2006-08-16T00:00:00Z</dcterms:created>
  <dcterms:modified xsi:type="dcterms:W3CDTF">2023-04-27T05:14:53Z</dcterms:modified>
</cp:coreProperties>
</file>