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  <p:sldId id="258" r:id="rId3"/>
    <p:sldId id="259" r:id="rId4"/>
    <p:sldId id="292" r:id="rId5"/>
    <p:sldId id="260" r:id="rId6"/>
    <p:sldId id="261" r:id="rId7"/>
    <p:sldId id="286" r:id="rId8"/>
    <p:sldId id="287" r:id="rId9"/>
    <p:sldId id="269" r:id="rId10"/>
    <p:sldId id="288" r:id="rId11"/>
    <p:sldId id="267" r:id="rId12"/>
    <p:sldId id="262" r:id="rId13"/>
    <p:sldId id="263" r:id="rId14"/>
    <p:sldId id="264" r:id="rId15"/>
    <p:sldId id="265" r:id="rId16"/>
    <p:sldId id="266" r:id="rId17"/>
    <p:sldId id="268" r:id="rId18"/>
    <p:sldId id="271" r:id="rId19"/>
    <p:sldId id="270" r:id="rId20"/>
    <p:sldId id="272" r:id="rId21"/>
    <p:sldId id="273" r:id="rId22"/>
    <p:sldId id="274" r:id="rId23"/>
    <p:sldId id="277" r:id="rId24"/>
    <p:sldId id="276" r:id="rId25"/>
    <p:sldId id="275" r:id="rId26"/>
    <p:sldId id="279" r:id="rId27"/>
    <p:sldId id="278" r:id="rId28"/>
    <p:sldId id="280" r:id="rId29"/>
    <p:sldId id="281" r:id="rId30"/>
    <p:sldId id="282" r:id="rId31"/>
    <p:sldId id="285" r:id="rId32"/>
    <p:sldId id="289" r:id="rId33"/>
    <p:sldId id="291" r:id="rId34"/>
    <p:sldId id="290" r:id="rId35"/>
    <p:sldId id="284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301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5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52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142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40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38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77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25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79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8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3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2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0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50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77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1724AD-0484-4A4E-89F7-BB19D4A924C0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C0C7B9-BE62-426B-B737-EC92C8188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8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62330-DAF9-4268-8169-68D8605FA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-728541" y="255710"/>
            <a:ext cx="9808636" cy="140468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Lacrimal system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C76B4-546B-4A08-BE8C-C45D75B9D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71396" y="1365034"/>
            <a:ext cx="10878520" cy="3013253"/>
          </a:xfrm>
        </p:spPr>
        <p:txBody>
          <a:bodyPr/>
          <a:lstStyle/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 AMBREEN GUL  (MBBS, FCPS, CHPE, CHR)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MEMBER ESCRS, APSCRS,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EuRETINA</a:t>
            </a:r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Ophthalmology Department, BBH, RMU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Sources: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Kanskis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-Clinical-Ophthalmology-Systematic-Approach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Oxford Handbook of Ophthalmology Book by Philip I. Murray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434984D-624F-DF01-AA5D-21646C737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55" y="-36589"/>
            <a:ext cx="753260" cy="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2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AEAF-29D0-48D0-AD97-D312FD48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COMMUNITY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30FC8-B9D5-4A72-92DC-7549811ABE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2850893"/>
          </a:xfrm>
        </p:spPr>
        <p:txBody>
          <a:bodyPr>
            <a:normAutofit/>
          </a:bodyPr>
          <a:lstStyle/>
          <a:p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Congenital nasolacrimal duct (NLD) obstruction (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dacryostenosis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) occurs in approximately 6 percent of newborns and is the most common cause of persistent tearing and ocular discharge in infants and young children.</a:t>
            </a:r>
          </a:p>
          <a:p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Acquired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dacryocystitis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is more common in females than in males and is most common in patients older than 40 years, with a peak in patients aged 60-70 years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97C9648-1233-0263-0D15-119C72B27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009" y="56371"/>
            <a:ext cx="990275" cy="9333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1B6D31-E0D3-4FE5-8741-18F443DB8BA9}"/>
              </a:ext>
            </a:extLst>
          </p:cNvPr>
          <p:cNvSpPr/>
          <p:nvPr/>
        </p:nvSpPr>
        <p:spPr>
          <a:xfrm>
            <a:off x="7986469" y="622982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Horizontal integration</a:t>
            </a:r>
          </a:p>
        </p:txBody>
      </p:sp>
    </p:spTree>
    <p:extLst>
      <p:ext uri="{BB962C8B-B14F-4D97-AF65-F5344CB8AC3E}">
        <p14:creationId xmlns:p14="http://schemas.microsoft.com/office/powerpoint/2010/main" val="252972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56C18-313E-42ED-BDCA-646E3DF4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Congenital nasolacrimal duct obstruction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C7ACA26-F155-4062-54CF-912B074BD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82" y="39670"/>
            <a:ext cx="1151126" cy="108499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424ABC-4B41-4905-A2EE-78D256483C8E}"/>
              </a:ext>
            </a:extLst>
          </p:cNvPr>
          <p:cNvSpPr/>
          <p:nvPr/>
        </p:nvSpPr>
        <p:spPr>
          <a:xfrm>
            <a:off x="8491972" y="662999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368584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0006-18E5-4BF7-B45A-87C798ACC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Congenital </a:t>
            </a:r>
            <a:r>
              <a:rPr lang="en-US" dirty="0" err="1"/>
              <a:t>nld</a:t>
            </a:r>
            <a:r>
              <a:rPr lang="en-US" dirty="0"/>
              <a:t> obstruction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9797B-7921-4CB6-8260-040F83FF8C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-353960"/>
            <a:ext cx="10394707" cy="5728546"/>
          </a:xfrm>
        </p:spPr>
        <p:txBody>
          <a:bodyPr>
            <a:normAutofit/>
          </a:bodyPr>
          <a:lstStyle/>
          <a:p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Persistent epiphora or mucopurulent discharge</a:t>
            </a:r>
          </a:p>
          <a:p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Positive regurgitation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9C41A-B081-49C2-BF84-D89BF8EE2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62" y="3170902"/>
            <a:ext cx="3912791" cy="22595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DCAC67-CFA3-4FF0-8CB5-9362D652C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849" y="3142950"/>
            <a:ext cx="4709160" cy="225959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111BB71-BDC0-16EB-CB23-F35BC81B3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110" y="-6419"/>
            <a:ext cx="1083295" cy="10210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803F535-4BEF-400B-825D-1567F9FCC6EF}"/>
              </a:ext>
            </a:extLst>
          </p:cNvPr>
          <p:cNvSpPr/>
          <p:nvPr/>
        </p:nvSpPr>
        <p:spPr>
          <a:xfrm>
            <a:off x="8714498" y="336122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3499122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0E79-B80A-4184-9886-A68A2FAE6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1F667F-E95F-412C-935D-F5EF7AB174D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44" y="2035278"/>
            <a:ext cx="6541461" cy="333999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E29B3A-A585-91B4-03BB-91B87CADD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94" y="-6419"/>
            <a:ext cx="862811" cy="8132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8F0F85-8C82-4D65-8BC6-7D25439C05A0}"/>
              </a:ext>
            </a:extLst>
          </p:cNvPr>
          <p:cNvSpPr/>
          <p:nvPr/>
        </p:nvSpPr>
        <p:spPr>
          <a:xfrm>
            <a:off x="8794138" y="141758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79542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5C7A1-8290-44E5-9652-B55A160B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BE411-BAFD-4A2D-8AAB-2A4CE0EE55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685800"/>
            <a:ext cx="10394707" cy="4688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cap="none" dirty="0">
                <a:latin typeface="Arial" panose="020B0604020202020204" pitchFamily="34" charset="0"/>
                <a:cs typeface="Arial" panose="020B0604020202020204" pitchFamily="34" charset="0"/>
              </a:rPr>
              <a:t>Conservative </a:t>
            </a:r>
          </a:p>
          <a:p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Massage over lacrimal sac</a:t>
            </a:r>
          </a:p>
          <a:p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Antibiotic drops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6B2CBE-6ADE-45F7-B7DE-96C06164B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83416"/>
            <a:ext cx="4262284" cy="369326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BE47A8E5-1842-FDE3-8424-216346085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731" y="40799"/>
            <a:ext cx="911710" cy="8593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7A62BEF-4D08-4245-84EE-23151C62A2CB}"/>
              </a:ext>
            </a:extLst>
          </p:cNvPr>
          <p:cNvSpPr/>
          <p:nvPr/>
        </p:nvSpPr>
        <p:spPr>
          <a:xfrm>
            <a:off x="8766893" y="470465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156991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BB4E4-DD9D-451F-AE22-69F01745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4F11E-B2A2-4174-97B5-6CB23FAF30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78078"/>
            <a:ext cx="10394707" cy="3796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cap="none" dirty="0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Probing and syringing of nasolacrimal duct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Primary intubation with silicone tube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Dacryocystorhinostomy (DCR)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151767E-3D7B-BAC8-70BE-B024B7093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381" y="-17943"/>
            <a:ext cx="1212250" cy="11426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91DDE5-3827-4A1F-A49A-9C602A683BE6}"/>
              </a:ext>
            </a:extLst>
          </p:cNvPr>
          <p:cNvSpPr/>
          <p:nvPr/>
        </p:nvSpPr>
        <p:spPr>
          <a:xfrm>
            <a:off x="8597769" y="658874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1664915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714A8-C660-453C-9CB4-7F41E3EF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PROBING AND SYRINGING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999B79-BEAD-4C16-8E12-029B57BD8F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8" y="2138515"/>
            <a:ext cx="4542503" cy="306766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2C0920-6E89-474B-85D7-1449D828D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87" y="2138515"/>
            <a:ext cx="4542503" cy="30676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12918A-67E7-24E3-E503-B52D3D322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110" y="-29465"/>
            <a:ext cx="1107746" cy="10441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0CBA2A-C9FD-4254-9027-4AD606252797}"/>
              </a:ext>
            </a:extLst>
          </p:cNvPr>
          <p:cNvSpPr/>
          <p:nvPr/>
        </p:nvSpPr>
        <p:spPr>
          <a:xfrm>
            <a:off x="8714498" y="552977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1639141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829B-1246-4B3C-8379-FB9EB908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Dacryocystorhinostomy (DCR)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2D09E1-F0E5-4CDB-B401-0CBEC64F4A5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535" y="1681316"/>
            <a:ext cx="7182465" cy="3693959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13BC06-614E-A758-4B81-2777DBABE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049" y="-40986"/>
            <a:ext cx="1094031" cy="10311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F1EEBF-F953-4337-ABE4-E82627A4843E}"/>
              </a:ext>
            </a:extLst>
          </p:cNvPr>
          <p:cNvSpPr/>
          <p:nvPr/>
        </p:nvSpPr>
        <p:spPr>
          <a:xfrm>
            <a:off x="8154379" y="501134"/>
            <a:ext cx="202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3808252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56C18-313E-42ED-BDCA-646E3DF4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       ACUTE DACRYOCYSTITIS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5FE0EF4-02E3-948C-BA82-7820B4AC3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322" y="-40986"/>
            <a:ext cx="1107000" cy="10434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40AB51-B3FE-46D0-9A7C-7DA216448CA7}"/>
              </a:ext>
            </a:extLst>
          </p:cNvPr>
          <p:cNvSpPr/>
          <p:nvPr/>
        </p:nvSpPr>
        <p:spPr>
          <a:xfrm>
            <a:off x="8623710" y="540753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342553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CC8C-36A9-40B9-91AC-6B6BF667F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E642D-746F-4795-806A-7A576B147C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  Acute 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suppurative inflammation 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of lacrimal sac</a:t>
            </a:r>
          </a:p>
          <a:p>
            <a:pPr marL="0" indent="0"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  Pathogens staphylococcus, streptococcus, pneumococcus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Swelling , redness , tenderness over lacrimal sac area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Lacrimal sac abscess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Lacrimal fistula ( An epithelialized tract from lacrimal </a:t>
            </a:r>
          </a:p>
          <a:p>
            <a:pPr marL="0" indent="0"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   system to the skin)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94830-B254-4A46-9A68-631DD9F53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582" y="3718990"/>
            <a:ext cx="2828925" cy="161925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6BB1FFA-DDCA-00C9-D411-2E98BA66A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989" y="28147"/>
            <a:ext cx="994743" cy="9375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0E8879-06BA-41EE-AA68-7DED7B9CA825}"/>
              </a:ext>
            </a:extLst>
          </p:cNvPr>
          <p:cNvSpPr/>
          <p:nvPr/>
        </p:nvSpPr>
        <p:spPr>
          <a:xfrm>
            <a:off x="8660579" y="543102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1618293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756665-1969-4746-AF86-202AF6661AE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466" y="811161"/>
            <a:ext cx="4812889" cy="41737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A9244F-297C-4CB7-8EDB-59A17B145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" y="811161"/>
            <a:ext cx="5029199" cy="417379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DE24CA2-7C80-F402-B782-F0BF63DD7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370" y="154322"/>
            <a:ext cx="1164607" cy="109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0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5E48-9992-4B0E-A1C4-7841EDB42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Lacrimal fistula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45901C-D58F-49E8-9E12-14BBF62447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87" y="2315497"/>
            <a:ext cx="4070555" cy="296442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781E3-72BF-454D-9DB6-888D07B5F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6" y="2197510"/>
            <a:ext cx="4520072" cy="30824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F0F59A-C59D-E136-D549-CBEFFAE723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049" y="16626"/>
            <a:ext cx="1032908" cy="97356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22A434-4D72-46D9-9E24-22AF7F397514}"/>
              </a:ext>
            </a:extLst>
          </p:cNvPr>
          <p:cNvSpPr/>
          <p:nvPr/>
        </p:nvSpPr>
        <p:spPr>
          <a:xfrm>
            <a:off x="8634639" y="536562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1281021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CDC8-34E7-44D6-81EB-3B3CC21B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5C914-0E3E-49E6-9C15-EAB7A738CA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Orbital cellulitis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Cavernous sinus thrombosis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Osteomyelitis of lacrimal bone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E060BF-F3F0-4BBD-8D5F-0DE28EBF1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31" y="2478449"/>
            <a:ext cx="3697297" cy="2481081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1D1B8CC-7499-7DAE-0081-76FD6B50D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109" y="-17943"/>
            <a:ext cx="1095522" cy="10325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B9FCA8-9CA8-4595-BE42-666B80DDAD2C}"/>
              </a:ext>
            </a:extLst>
          </p:cNvPr>
          <p:cNvSpPr/>
          <p:nvPr/>
        </p:nvSpPr>
        <p:spPr>
          <a:xfrm>
            <a:off x="8714497" y="665792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252471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07E5-F620-4B16-A511-9AE569F0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1F6B2-8CBC-4837-96FF-3662466425E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946788"/>
            <a:ext cx="10394707" cy="34277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  Medical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Systemic antibiotics, analgesics, anti-inflammatory agents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Hot fomentation</a:t>
            </a:r>
          </a:p>
          <a:p>
            <a:pPr marL="0" indent="0">
              <a:buNone/>
            </a:pP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  Surgical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Incision and drainage of lacrimal sac abscess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Fistulectomy (Excision of fistula tract and suturing)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3F0FC9D-FEA6-3740-A939-228B58930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750" y="240031"/>
            <a:ext cx="1002417" cy="944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76B745-05C1-4FF8-80EE-B829337E1499}"/>
              </a:ext>
            </a:extLst>
          </p:cNvPr>
          <p:cNvSpPr/>
          <p:nvPr/>
        </p:nvSpPr>
        <p:spPr>
          <a:xfrm>
            <a:off x="8688340" y="757537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172383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456C18-313E-42ED-BDCA-646E3DF4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   CHRONIC DACRYOCYSTITIS WITH NASOLACRIMAL DUCT OBSTRUCTION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4BD7D69-6AC8-220A-F71C-15B05AECC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298" y="131008"/>
            <a:ext cx="1002417" cy="94482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C56B5B-BE3E-477B-B1F8-F456B0E27302}"/>
              </a:ext>
            </a:extLst>
          </p:cNvPr>
          <p:cNvSpPr/>
          <p:nvPr/>
        </p:nvSpPr>
        <p:spPr>
          <a:xfrm>
            <a:off x="9036888" y="603422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769658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6100-21CF-4B84-A183-E71B44A7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&amp; ETIOLOGY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AD870-3A3C-4A67-A62F-065C14C67CD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4707" cy="35368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Chronic suppurative inflammation 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of the lacrimal sac resulting from obstruction of nasolacrimal duct</a:t>
            </a:r>
          </a:p>
          <a:p>
            <a:pPr marL="0" indent="0">
              <a:buNone/>
            </a:pP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Etiology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Inferior turbinate hypertrophy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Nasal polyp pressure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Nasal septum deviation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Inflammation of nasal mucosa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DD65D5B-A23A-BFCA-F83D-042687236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45" y="213385"/>
            <a:ext cx="1002417" cy="944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2EE789-6BA1-4481-A40C-97EEC58E485D}"/>
              </a:ext>
            </a:extLst>
          </p:cNvPr>
          <p:cNvSpPr/>
          <p:nvPr/>
        </p:nvSpPr>
        <p:spPr>
          <a:xfrm>
            <a:off x="8673583" y="682282"/>
            <a:ext cx="169166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1803949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F65C3-7373-4D8F-949B-E23F92A4B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8AD45-425E-489F-89DC-5B438CE6AE3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Constant epiphora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Pain, swelling or redness in case of infection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Positive regurgitation test (mucopurulent discharge)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Mucocele formation (Swelling at lacrimal sac area)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BE96F4-EBAC-4A59-B7AC-132AE6CF5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332" y="3718990"/>
            <a:ext cx="2667000" cy="171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4BE58F-665B-426E-9AC3-15F2987819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434" y="1185672"/>
            <a:ext cx="2649897" cy="224332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6F5581E-F0F5-81CA-37BC-0440030D7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41" y="-20486"/>
            <a:ext cx="1090689" cy="10280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E0949A-ADA8-4051-BCFF-DB3F44ED9EE3}"/>
              </a:ext>
            </a:extLst>
          </p:cNvPr>
          <p:cNvSpPr/>
          <p:nvPr/>
        </p:nvSpPr>
        <p:spPr>
          <a:xfrm>
            <a:off x="8722029" y="543102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2173822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B8522-73ED-4521-B0E0-992B14F0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BFD8A-E710-4CD6-8234-953F161437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Lacrimal sac abscess</a:t>
            </a:r>
          </a:p>
          <a:p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Lacrimal sac fistula</a:t>
            </a:r>
          </a:p>
          <a:p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Non healing corneal ulcers</a:t>
            </a:r>
          </a:p>
          <a:p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Pan ophthalmitis if any ocular surgery planned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73396B8-76A2-A544-011B-02A81D7D6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750" y="100570"/>
            <a:ext cx="1002417" cy="944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1DE19C0-201A-4AF5-A714-8B7FF26EB0B5}"/>
              </a:ext>
            </a:extLst>
          </p:cNvPr>
          <p:cNvSpPr/>
          <p:nvPr/>
        </p:nvSpPr>
        <p:spPr>
          <a:xfrm>
            <a:off x="8688340" y="594285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226177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3079-13AA-455B-86F3-0AADA74EF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B575D-772B-4B49-BAE6-2458E76EAF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Nasal examination 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to rule out turbinate hypertrophy and Deviated Nasal Septum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Dacryocystography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using urografin and x-ray </a:t>
            </a:r>
          </a:p>
          <a:p>
            <a:pPr marL="0" indent="0"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    to find out site of obstruction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Subtraction macrodacryocystography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CED94-1A4A-40BB-B4D7-D94B11F67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880" y="2555876"/>
            <a:ext cx="3421627" cy="304434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D9C1C112-3ADE-4E5D-2E58-3C933415C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180" y="100570"/>
            <a:ext cx="1002417" cy="9448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ED5ADE-6E2D-4FB0-AD03-6039DBF7AE01}"/>
              </a:ext>
            </a:extLst>
          </p:cNvPr>
          <p:cNvSpPr/>
          <p:nvPr/>
        </p:nvSpPr>
        <p:spPr>
          <a:xfrm>
            <a:off x="8795245" y="622420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4169961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F044-E714-4CAA-B4FE-2E1803048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D0B42-1265-4115-ADD5-5E3D2BCF0A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  Conservative in fresh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Repeated syringing of nasolacrimal duct and antibiotic drops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For diagnostic and therapeutic purposes</a:t>
            </a:r>
          </a:p>
          <a:p>
            <a:pPr marL="0" indent="0">
              <a:buNone/>
            </a:pP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  Surgical in long standing resistant cases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Dacryocystectomy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Dacryocystorhinostomy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Insertion of special tubes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lester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jones tubes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29D0AE0-6504-200B-D3DE-488FE7660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82" y="213385"/>
            <a:ext cx="1002417" cy="944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36D7B7-F21E-418C-B6F1-E89277E389B3}"/>
              </a:ext>
            </a:extLst>
          </p:cNvPr>
          <p:cNvSpPr/>
          <p:nvPr/>
        </p:nvSpPr>
        <p:spPr>
          <a:xfrm>
            <a:off x="8837448" y="696549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7940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349BB-F6CA-498D-9699-F3FEE797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DACRYOCYSTORHINOSTOMY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1605D-C50C-4794-97A2-CEFBF5E0964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560320"/>
            <a:ext cx="10394707" cy="281426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cap="none" dirty="0">
                <a:latin typeface="Arial" panose="020B0604020202020204" pitchFamily="34" charset="0"/>
                <a:cs typeface="Arial" panose="020B0604020202020204" pitchFamily="34" charset="0"/>
              </a:rPr>
              <a:t>Surgical procedure to restore the flow of tears from the lacrimal sac into the nasal cavity to bypass the route of nasolacrimal duct</a:t>
            </a:r>
          </a:p>
          <a:p>
            <a:pPr marL="0" indent="0">
              <a:buNone/>
            </a:pPr>
            <a:r>
              <a:rPr lang="en-US" sz="7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600" b="1" cap="none" dirty="0">
                <a:latin typeface="Arial" panose="020B0604020202020204" pitchFamily="34" charset="0"/>
                <a:cs typeface="Arial" panose="020B0604020202020204" pitchFamily="34" charset="0"/>
              </a:rPr>
              <a:t>External DCR</a:t>
            </a:r>
          </a:p>
          <a:p>
            <a:pPr marL="0" indent="0">
              <a:buNone/>
            </a:pPr>
            <a:r>
              <a:rPr lang="en-US" sz="9600" b="1" cap="none" dirty="0">
                <a:latin typeface="Arial" panose="020B0604020202020204" pitchFamily="34" charset="0"/>
                <a:cs typeface="Arial" panose="020B0604020202020204" pitchFamily="34" charset="0"/>
              </a:rPr>
              <a:t> Endoscopic DCR</a:t>
            </a:r>
          </a:p>
          <a:p>
            <a:pPr marL="0" indent="0">
              <a:buNone/>
            </a:pPr>
            <a:r>
              <a:rPr lang="en-US" sz="9600" b="1" cap="none" dirty="0">
                <a:latin typeface="Arial" panose="020B0604020202020204" pitchFamily="34" charset="0"/>
                <a:cs typeface="Arial" panose="020B0604020202020204" pitchFamily="34" charset="0"/>
              </a:rPr>
              <a:t>Complications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cap="none" dirty="0">
                <a:latin typeface="Arial" panose="020B0604020202020204" pitchFamily="34" charset="0"/>
                <a:cs typeface="Arial" panose="020B0604020202020204" pitchFamily="34" charset="0"/>
              </a:rPr>
              <a:t>Hemorrhage into nasal cavity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cap="none" dirty="0">
                <a:latin typeface="Arial" panose="020B0604020202020204" pitchFamily="34" charset="0"/>
                <a:cs typeface="Arial" panose="020B0604020202020204" pitchFamily="34" charset="0"/>
              </a:rPr>
              <a:t>Failed DCR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9600" cap="none" dirty="0">
                <a:latin typeface="Arial" panose="020B0604020202020204" pitchFamily="34" charset="0"/>
                <a:cs typeface="Arial" panose="020B0604020202020204" pitchFamily="34" charset="0"/>
              </a:rPr>
              <a:t>SUMP syndrome </a:t>
            </a: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4A92F745-EEE4-A757-D8C7-7A978B59E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316" y="317841"/>
            <a:ext cx="939558" cy="8855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9C8B7C-5D16-4324-801E-6472397DFB57}"/>
              </a:ext>
            </a:extLst>
          </p:cNvPr>
          <p:cNvSpPr/>
          <p:nvPr/>
        </p:nvSpPr>
        <p:spPr>
          <a:xfrm>
            <a:off x="8706513" y="741757"/>
            <a:ext cx="1542410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Agency FB" panose="020B0503020202020204" pitchFamily="34" charset="0"/>
              </a:rPr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81433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5B71-35BE-45B8-A9CE-DB626802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722306" cy="964521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Learning objectives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58175-516D-42D4-A467-5F77DF924FC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268360"/>
            <a:ext cx="10820399" cy="6607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At the end of one hour large group interactive session (LGIS) using the PowerPoint , fourth year medical student should be able to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Describe anatomy of lacrimal system and tears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Describe clinical features along with treatment options of congenital and acquired nasolacrimal duct obstruction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Differentiate between acute and chronic 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dacryocystitis</a:t>
            </a:r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13E666E-0486-063A-8098-D38F5E5E3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808" y="47676"/>
            <a:ext cx="1066391" cy="10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B7CD9-18FC-4CDF-8100-381203B9E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2FF8E0-E3E7-46A6-BACA-898611DBB40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75" y="2174994"/>
            <a:ext cx="3060198" cy="303276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EAC5A6-4F49-4E3A-8F17-D00645F46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0"/>
          <a:stretch/>
        </p:blipFill>
        <p:spPr>
          <a:xfrm>
            <a:off x="7484012" y="2278967"/>
            <a:ext cx="3598671" cy="29287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D618A2-B5D9-43C8-B11F-E3CC4DA08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43" y="2278966"/>
            <a:ext cx="3060198" cy="29287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41F60C-506B-B679-A182-B0BE13BE91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775" y="199268"/>
            <a:ext cx="1002417" cy="9448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CA40C91-907C-48EF-8685-175D1D7B7C22}"/>
              </a:ext>
            </a:extLst>
          </p:cNvPr>
          <p:cNvSpPr/>
          <p:nvPr/>
        </p:nvSpPr>
        <p:spPr>
          <a:xfrm>
            <a:off x="8148933" y="779379"/>
            <a:ext cx="202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2958660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5926-C7D0-4A59-BFAB-D496D1DE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EOLA</a:t>
            </a:r>
            <a:r>
              <a:rPr lang="en-ZA" b="1" cap="none" dirty="0">
                <a:latin typeface="Arial" panose="020B0604020202020204" pitchFamily="34" charset="0"/>
                <a:cs typeface="Arial" panose="020B0604020202020204" pitchFamily="34" charset="0"/>
              </a:rPr>
              <a:t>( End Of Lecture Assessment)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EBFA2-E6C6-421B-9579-3FC3D78E79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A 30 years old female presented to ophthalmic clinic with complaints of watering right eye since 3 years and redness ,swelling along with purulent discharge of right eye from last 2 days. Examination reveals swelling over lacrimal sac area along with signs of inflammation. What is your provisional diagnosis for this patient? How will you treat this patient?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3A1AEE80-F0F8-B605-99B0-72641C507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316" y="172197"/>
            <a:ext cx="1002417" cy="9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95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08CA7-9330-04AA-8A81-CDCB0A82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34" y="418700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en-GB" dirty="0"/>
              <a:t>RECENT ADVANCES IN DCR- Endoscopic DCR ( </a:t>
            </a:r>
            <a:r>
              <a:rPr lang="en-GB" dirty="0" err="1"/>
              <a:t>sutureless</a:t>
            </a:r>
            <a:r>
              <a:rPr lang="en-GB" dirty="0"/>
              <a:t> surgery)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DD5067-35A5-9FB1-87A8-43F10BBF57B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9" y="1684261"/>
            <a:ext cx="4228591" cy="2594349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8224468-77C7-3553-0E63-88B238551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78" y="1638307"/>
            <a:ext cx="4228591" cy="25943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F08737-0065-66ED-6C62-355C2614DAF0}"/>
              </a:ext>
            </a:extLst>
          </p:cNvPr>
          <p:cNvSpPr txBox="1"/>
          <p:nvPr/>
        </p:nvSpPr>
        <p:spPr>
          <a:xfrm>
            <a:off x="916845" y="4434353"/>
            <a:ext cx="4009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i="0" dirty="0">
                <a:solidFill>
                  <a:srgbClr val="282828"/>
                </a:solidFill>
                <a:effectLst/>
                <a:latin typeface="MuseoSans"/>
              </a:rPr>
              <a:t>A light pipe inserted from the upper canaliculus into the sac. The illumination of sac located in front of the middle turbinate.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E547BB-0A34-3EB7-24B3-3160E57C73C8}"/>
              </a:ext>
            </a:extLst>
          </p:cNvPr>
          <p:cNvSpPr txBox="1"/>
          <p:nvPr/>
        </p:nvSpPr>
        <p:spPr>
          <a:xfrm>
            <a:off x="5921778" y="4401390"/>
            <a:ext cx="4413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0" i="0" dirty="0">
                <a:solidFill>
                  <a:srgbClr val="282828"/>
                </a:solidFill>
                <a:effectLst/>
                <a:latin typeface="MuseoSans"/>
              </a:rPr>
              <a:t>The pushed-type </a:t>
            </a:r>
            <a:r>
              <a:rPr lang="en-GB" b="0" i="0" dirty="0" err="1">
                <a:solidFill>
                  <a:srgbClr val="282828"/>
                </a:solidFill>
                <a:effectLst/>
                <a:latin typeface="MuseoSans"/>
              </a:rPr>
              <a:t>bicanalicular</a:t>
            </a:r>
            <a:r>
              <a:rPr lang="en-GB" b="0" i="0" dirty="0">
                <a:solidFill>
                  <a:srgbClr val="282828"/>
                </a:solidFill>
                <a:effectLst/>
                <a:latin typeface="MuseoSans"/>
              </a:rPr>
              <a:t> silicone stent (Nunchaku</a:t>
            </a:r>
            <a:r>
              <a:rPr lang="en-GB" b="0" i="0" baseline="30000" dirty="0">
                <a:solidFill>
                  <a:srgbClr val="3E3D40"/>
                </a:solidFill>
                <a:effectLst/>
                <a:latin typeface="MuseoSans"/>
              </a:rPr>
              <a:t>®</a:t>
            </a:r>
            <a:r>
              <a:rPr lang="en-GB" b="0" i="0" dirty="0">
                <a:solidFill>
                  <a:srgbClr val="282828"/>
                </a:solidFill>
                <a:effectLst/>
                <a:latin typeface="MuseoSans"/>
              </a:rPr>
              <a:t>) was pushed through the lower and upper puncta into the nasal cavity.</a:t>
            </a:r>
          </a:p>
          <a:p>
            <a:pPr algn="l"/>
            <a:r>
              <a:rPr lang="en-GB" b="0" i="0" dirty="0">
                <a:solidFill>
                  <a:srgbClr val="282828"/>
                </a:solidFill>
                <a:effectLst/>
                <a:latin typeface="MuseoSans"/>
              </a:rPr>
              <a:t>No knots or suture needed for fixation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46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1F95-1C53-0933-3AF0-F6FFF3EC7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BIOETHICS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7F33-4547-DF15-CDCE-C6FA1D49DE2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Success rates of both external DCR and endo-</a:t>
            </a:r>
            <a:r>
              <a:rPr lang="en-US" sz="2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dcr</a:t>
            </a: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 should be properly explained to the patient before going to surgery.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C86C6D-FB97-4A03-BF61-E52EDFE3D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82" y="213385"/>
            <a:ext cx="1002417" cy="9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5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9CAB-8A3D-C111-E10E-CB4F9837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Role of AI IN LACRIMAL APPARATUS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E660A-F7FF-2A3F-09A7-1E11A56E9E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r>
              <a:rPr lang="en-GB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Park et al. developed machine and deep learning algorithms using Lacrimal Scintigraphy images to classify lacrimal duct pathology in patients with epiphora. The system showed accuracy comparable to a trained oculoplastic specialist.</a:t>
            </a:r>
          </a:p>
          <a:p>
            <a:r>
              <a:rPr lang="en-GB" sz="2400" cap="none" dirty="0">
                <a:latin typeface="Arial" panose="020B0604020202020204" pitchFamily="34" charset="0"/>
                <a:cs typeface="Arial" panose="020B0604020202020204" pitchFamily="34" charset="0"/>
              </a:rPr>
              <a:t>5 models were developed using machine learning tools, Python-based TensorFlow, R, and Microsoft Azure Machine Learning Studio (MAMLS)pp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9CAD13-019D-4520-AE82-ED7291FF1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782" y="316953"/>
            <a:ext cx="1002417" cy="94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85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D3F3E-23C0-454C-B072-7F48E653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mber\Downloads\download (76).jpg">
            <a:extLst>
              <a:ext uri="{FF2B5EF4-FFF2-40B4-BE49-F238E27FC236}">
                <a16:creationId xmlns:a16="http://schemas.microsoft.com/office/drawing/2014/main" id="{1C800B38-E63C-4E49-8260-A1DF8DF674A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318" y="685800"/>
            <a:ext cx="9666534" cy="4673991"/>
          </a:xfrm>
          <a:prstGeom prst="rect">
            <a:avLst/>
          </a:prstGeom>
          <a:noFill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8CB0943-043C-911D-6051-759CB8388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995" y="-64031"/>
            <a:ext cx="795534" cy="74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2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0CC0-9875-4158-AD3D-75304E06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97504"/>
            <a:ext cx="10396882" cy="1151965"/>
          </a:xfrm>
        </p:spPr>
        <p:txBody>
          <a:bodyPr/>
          <a:lstStyle/>
          <a:p>
            <a:r>
              <a:rPr lang="en-US" dirty="0"/>
              <a:t>Sequence of lecture: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FDA5F-6B64-44F8-8C4A-89C0EF19401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Core Subject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Spiral Integration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Horizontal Integration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Vertical integration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EOLA(End of lecture assessment)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Digital Library References</a:t>
            </a:r>
          </a:p>
          <a:p>
            <a:pPr marL="0" indent="0">
              <a:buNone/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( Research, Bioethics, Artificial Intelligence)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F602B-54D0-4FC3-B719-DBF869CF9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462" y="1483415"/>
            <a:ext cx="4147795" cy="32988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57E6C7A-F9F8-4E39-962F-643A0EEE5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808" y="47676"/>
            <a:ext cx="1066391" cy="100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48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CA39-4CF0-44E0-A576-80AB1925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8714916" cy="768927"/>
          </a:xfrm>
        </p:spPr>
        <p:txBody>
          <a:bodyPr>
            <a:normAutofit fontScale="90000"/>
          </a:bodyPr>
          <a:lstStyle/>
          <a:p>
            <a:r>
              <a:rPr lang="en-US" dirty="0"/>
              <a:t>Anatomy of lacrimal system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62AF56-0CC4-4E98-8EAA-AF574F9AAF1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961535"/>
            <a:ext cx="4830095" cy="33331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9591AD-A0B6-4E98-9D38-843A4E3EEC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48" y="1961535"/>
            <a:ext cx="4688394" cy="3333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4F5B1A-2484-31C7-9F84-2F42D6E2F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895" y="48899"/>
            <a:ext cx="967411" cy="9118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753598-FB2A-4C3A-8E74-9C2C0036AEC9}"/>
              </a:ext>
            </a:extLst>
          </p:cNvPr>
          <p:cNvSpPr/>
          <p:nvPr/>
        </p:nvSpPr>
        <p:spPr>
          <a:xfrm>
            <a:off x="8505450" y="153355"/>
            <a:ext cx="202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1635768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C0960-21D9-4B47-A6D3-D22E4E5C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710081" cy="1172339"/>
          </a:xfrm>
        </p:spPr>
        <p:txBody>
          <a:bodyPr/>
          <a:lstStyle/>
          <a:p>
            <a:r>
              <a:rPr lang="en-US" dirty="0"/>
              <a:t>Tear film anatomy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91CB18-B074-4334-9219-3ECA31084F0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5" y="1961535"/>
            <a:ext cx="3775586" cy="32593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AC43A8-FC7F-4633-96FC-33EA34CAD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6" y="1961535"/>
            <a:ext cx="5552038" cy="3259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F58579-8C95-6676-9038-90E5730D3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137" y="-6419"/>
            <a:ext cx="1005477" cy="9477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95D4E9-09E6-4380-A66D-F37408EECBAB}"/>
              </a:ext>
            </a:extLst>
          </p:cNvPr>
          <p:cNvSpPr/>
          <p:nvPr/>
        </p:nvSpPr>
        <p:spPr>
          <a:xfrm>
            <a:off x="8588845" y="467437"/>
            <a:ext cx="202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4103576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F235-29E3-42A0-9C20-108D56E22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89" y="685800"/>
            <a:ext cx="10396882" cy="805601"/>
          </a:xfrm>
        </p:spPr>
        <p:txBody>
          <a:bodyPr>
            <a:normAutofit fontScale="90000"/>
          </a:bodyPr>
          <a:lstStyle/>
          <a:p>
            <a:r>
              <a:rPr lang="en-US" dirty="0"/>
              <a:t>physiology</a:t>
            </a:r>
          </a:p>
        </p:txBody>
      </p:sp>
      <p:pic>
        <p:nvPicPr>
          <p:cNvPr id="1026" name="Picture 2" descr="anatomy And Physiology of tear film">
            <a:extLst>
              <a:ext uri="{FF2B5EF4-FFF2-40B4-BE49-F238E27FC236}">
                <a16:creationId xmlns:a16="http://schemas.microsoft.com/office/drawing/2014/main" id="{F2BD4864-D53C-420E-8B6F-9DA33727F57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29" y="1955409"/>
            <a:ext cx="9310154" cy="354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BCD9E4-A0D8-60D2-E12F-5BB806CFF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271" y="-52508"/>
            <a:ext cx="824077" cy="7767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E1BF91-7F44-47A8-BAEA-BBB6228B4705}"/>
              </a:ext>
            </a:extLst>
          </p:cNvPr>
          <p:cNvSpPr/>
          <p:nvPr/>
        </p:nvSpPr>
        <p:spPr>
          <a:xfrm>
            <a:off x="8656601" y="402233"/>
            <a:ext cx="2022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vertical integration</a:t>
            </a:r>
          </a:p>
        </p:txBody>
      </p:sp>
    </p:spTree>
    <p:extLst>
      <p:ext uri="{BB962C8B-B14F-4D97-AF65-F5344CB8AC3E}">
        <p14:creationId xmlns:p14="http://schemas.microsoft.com/office/powerpoint/2010/main" val="347508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1FF8-223D-4162-A7B3-6AFCCFDC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7125718" cy="21882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 pathology</a:t>
            </a:r>
          </a:p>
        </p:txBody>
      </p:sp>
      <p:pic>
        <p:nvPicPr>
          <p:cNvPr id="1026" name="Picture 2" descr="JaypeeDigital | eBook Reader">
            <a:extLst>
              <a:ext uri="{FF2B5EF4-FFF2-40B4-BE49-F238E27FC236}">
                <a16:creationId xmlns:a16="http://schemas.microsoft.com/office/drawing/2014/main" id="{BD458A80-88CF-4309-AFD6-D0FF6658187F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96" y="1091807"/>
            <a:ext cx="7849772" cy="44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EEC379-4D9F-09E3-1A0F-1326D7F28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42" y="-6419"/>
            <a:ext cx="1165164" cy="1098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25CD43-97C0-49DE-BA36-F30C3AB8AB8F}"/>
              </a:ext>
            </a:extLst>
          </p:cNvPr>
          <p:cNvSpPr/>
          <p:nvPr/>
        </p:nvSpPr>
        <p:spPr>
          <a:xfrm>
            <a:off x="7847059" y="685800"/>
            <a:ext cx="2252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Horizontal integration</a:t>
            </a:r>
          </a:p>
        </p:txBody>
      </p:sp>
    </p:spTree>
    <p:extLst>
      <p:ext uri="{BB962C8B-B14F-4D97-AF65-F5344CB8AC3E}">
        <p14:creationId xmlns:p14="http://schemas.microsoft.com/office/powerpoint/2010/main" val="154730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9EA7-8CE6-48DF-A313-97AAC64B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94599"/>
            <a:ext cx="7150167" cy="1043166"/>
          </a:xfrm>
        </p:spPr>
        <p:txBody>
          <a:bodyPr/>
          <a:lstStyle/>
          <a:p>
            <a:r>
              <a:rPr lang="en-US" dirty="0"/>
              <a:t>Causes of epiphora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1529D-96A5-4AC2-B73C-703B28F076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961536"/>
            <a:ext cx="10394707" cy="34130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Punctal occlusion (congenital absence, atresia, stenosis , occlusion due to foreign body)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Congenital delayed canalization of nasolacrimal duct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Chronic dacryocystitis with nasolacrimal duct obstruction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Inferior meatus growth or inflammation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cap="none" dirty="0">
                <a:latin typeface="Arial" panose="020B0604020202020204" pitchFamily="34" charset="0"/>
                <a:cs typeface="Arial" panose="020B0604020202020204" pitchFamily="34" charset="0"/>
              </a:rPr>
              <a:t>Ectropion , Bell’s palsy</a:t>
            </a:r>
          </a:p>
          <a:p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BE17291-93E4-CAE2-CECC-27EA9B204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968" y="138638"/>
            <a:ext cx="958540" cy="9034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149F4E-F2EA-4C63-97AE-85B75B80464D}"/>
              </a:ext>
            </a:extLst>
          </p:cNvPr>
          <p:cNvSpPr/>
          <p:nvPr/>
        </p:nvSpPr>
        <p:spPr>
          <a:xfrm>
            <a:off x="8731844" y="672778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Core subject</a:t>
            </a:r>
          </a:p>
        </p:txBody>
      </p:sp>
    </p:spTree>
    <p:extLst>
      <p:ext uri="{BB962C8B-B14F-4D97-AF65-F5344CB8AC3E}">
        <p14:creationId xmlns:p14="http://schemas.microsoft.com/office/powerpoint/2010/main" val="7436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1302</TotalTime>
  <Words>837</Words>
  <Application>Microsoft Office PowerPoint</Application>
  <PresentationFormat>Widescreen</PresentationFormat>
  <Paragraphs>151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Agency FB</vt:lpstr>
      <vt:lpstr>Arial</vt:lpstr>
      <vt:lpstr>Calibri</vt:lpstr>
      <vt:lpstr>Impact</vt:lpstr>
      <vt:lpstr>MuseoSans</vt:lpstr>
      <vt:lpstr>Times New Roman</vt:lpstr>
      <vt:lpstr>Wingdings</vt:lpstr>
      <vt:lpstr>Main Event</vt:lpstr>
      <vt:lpstr>Lacrimal system </vt:lpstr>
      <vt:lpstr>PowerPoint Presentation</vt:lpstr>
      <vt:lpstr>Learning objectives </vt:lpstr>
      <vt:lpstr>Sequence of lecture:</vt:lpstr>
      <vt:lpstr>Anatomy of lacrimal system</vt:lpstr>
      <vt:lpstr>Tear film anatomy</vt:lpstr>
      <vt:lpstr>physiology</vt:lpstr>
      <vt:lpstr> pathology</vt:lpstr>
      <vt:lpstr>Causes of epiphora </vt:lpstr>
      <vt:lpstr>COMMUNITY MEDICINE</vt:lpstr>
      <vt:lpstr>Congenital nasolacrimal duct obstruction</vt:lpstr>
      <vt:lpstr>Congenital nld obstruction</vt:lpstr>
      <vt:lpstr>etiology</vt:lpstr>
      <vt:lpstr>treatment</vt:lpstr>
      <vt:lpstr>Treatment </vt:lpstr>
      <vt:lpstr>PROBING AND SYRINGING </vt:lpstr>
      <vt:lpstr>Dacryocystorhinostomy (DCR)</vt:lpstr>
      <vt:lpstr>       ACUTE DACRYOCYSTITIS</vt:lpstr>
      <vt:lpstr>Clinical features</vt:lpstr>
      <vt:lpstr>Lacrimal fistula</vt:lpstr>
      <vt:lpstr>complications</vt:lpstr>
      <vt:lpstr>treatment</vt:lpstr>
      <vt:lpstr>   CHRONIC DACRYOCYSTITIS WITH NASOLACRIMAL DUCT OBSTRUCTION</vt:lpstr>
      <vt:lpstr>INTRODUCTION &amp; ETIOLOGY</vt:lpstr>
      <vt:lpstr>CLINICAL FEATURES</vt:lpstr>
      <vt:lpstr>COMPLICATIONS</vt:lpstr>
      <vt:lpstr>Investigations </vt:lpstr>
      <vt:lpstr>TREATMENT</vt:lpstr>
      <vt:lpstr>DACRYOCYSTORHINOSTOMY</vt:lpstr>
      <vt:lpstr>STEPS</vt:lpstr>
      <vt:lpstr>EOLA( End Of Lecture Assessment)</vt:lpstr>
      <vt:lpstr>RECENT ADVANCES IN DCR- Endoscopic DCR ( sutureless surgery)</vt:lpstr>
      <vt:lpstr>BIOETHICS</vt:lpstr>
      <vt:lpstr>Role of AI IN LACRIMAL APPARATUS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AT</cp:lastModifiedBy>
  <cp:revision>53</cp:revision>
  <dcterms:created xsi:type="dcterms:W3CDTF">2021-09-17T10:38:26Z</dcterms:created>
  <dcterms:modified xsi:type="dcterms:W3CDTF">2023-03-17T05:53:58Z</dcterms:modified>
</cp:coreProperties>
</file>