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sldIdLst>
    <p:sldId id="256" r:id="rId2"/>
    <p:sldId id="257" r:id="rId3"/>
    <p:sldId id="258" r:id="rId4"/>
    <p:sldId id="259" r:id="rId5"/>
    <p:sldId id="260" r:id="rId6"/>
    <p:sldId id="261" r:id="rId7"/>
    <p:sldId id="31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11" r:id="rId24"/>
    <p:sldId id="313" r:id="rId25"/>
    <p:sldId id="312" r:id="rId26"/>
    <p:sldId id="310" r:id="rId27"/>
    <p:sldId id="277" r:id="rId28"/>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CBF5379B-65F6-4886-B310-FA6E6CF0B548}"/>
    <pc:docChg chg="custSel addSld modSld">
      <pc:chgData name="sammarfatima93@gmail.com" userId="d44883e3c0456043" providerId="LiveId" clId="{CBF5379B-65F6-4886-B310-FA6E6CF0B548}" dt="2025-02-22T03:31:10.022" v="57" actId="20577"/>
      <pc:docMkLst>
        <pc:docMk/>
      </pc:docMkLst>
      <pc:sldChg chg="modSp mod">
        <pc:chgData name="sammarfatima93@gmail.com" userId="d44883e3c0456043" providerId="LiveId" clId="{CBF5379B-65F6-4886-B310-FA6E6CF0B548}" dt="2025-02-18T10:36:56.153" v="22" actId="207"/>
        <pc:sldMkLst>
          <pc:docMk/>
          <pc:sldMk cId="0" sldId="256"/>
        </pc:sldMkLst>
        <pc:spChg chg="mod">
          <ac:chgData name="sammarfatima93@gmail.com" userId="d44883e3c0456043" providerId="LiveId" clId="{CBF5379B-65F6-4886-B310-FA6E6CF0B548}" dt="2025-02-18T10:36:56.153" v="22" actId="207"/>
          <ac:spMkLst>
            <pc:docMk/>
            <pc:sldMk cId="0" sldId="256"/>
            <ac:spMk id="2" creationId="{00000000-0000-0000-0000-000000000000}"/>
          </ac:spMkLst>
        </pc:spChg>
      </pc:sldChg>
      <pc:sldChg chg="modSp mod">
        <pc:chgData name="sammarfatima93@gmail.com" userId="d44883e3c0456043" providerId="LiveId" clId="{CBF5379B-65F6-4886-B310-FA6E6CF0B548}" dt="2025-02-22T03:31:10.022" v="57" actId="20577"/>
        <pc:sldMkLst>
          <pc:docMk/>
          <pc:sldMk cId="0" sldId="260"/>
        </pc:sldMkLst>
        <pc:spChg chg="mod">
          <ac:chgData name="sammarfatima93@gmail.com" userId="d44883e3c0456043" providerId="LiveId" clId="{CBF5379B-65F6-4886-B310-FA6E6CF0B548}" dt="2025-02-22T03:31:10.022" v="57" actId="20577"/>
          <ac:spMkLst>
            <pc:docMk/>
            <pc:sldMk cId="0" sldId="260"/>
            <ac:spMk id="3" creationId="{00000000-0000-0000-0000-000000000000}"/>
          </ac:spMkLst>
        </pc:spChg>
      </pc:sldChg>
      <pc:sldChg chg="addSp modSp new mod">
        <pc:chgData name="sammarfatima93@gmail.com" userId="d44883e3c0456043" providerId="LiveId" clId="{CBF5379B-65F6-4886-B310-FA6E6CF0B548}" dt="2025-02-17T06:48:12.453" v="21" actId="207"/>
        <pc:sldMkLst>
          <pc:docMk/>
          <pc:sldMk cId="415586985" sldId="313"/>
        </pc:sldMkLst>
        <pc:spChg chg="mod">
          <ac:chgData name="sammarfatima93@gmail.com" userId="d44883e3c0456043" providerId="LiveId" clId="{CBF5379B-65F6-4886-B310-FA6E6CF0B548}" dt="2025-02-17T06:46:37.379" v="12" actId="5793"/>
          <ac:spMkLst>
            <pc:docMk/>
            <pc:sldMk cId="415586985" sldId="313"/>
            <ac:spMk id="2" creationId="{7108B50A-6908-A19E-F805-C19A361401A9}"/>
          </ac:spMkLst>
        </pc:spChg>
        <pc:spChg chg="mod">
          <ac:chgData name="sammarfatima93@gmail.com" userId="d44883e3c0456043" providerId="LiveId" clId="{CBF5379B-65F6-4886-B310-FA6E6CF0B548}" dt="2025-02-17T06:48:01.744" v="19" actId="1076"/>
          <ac:spMkLst>
            <pc:docMk/>
            <pc:sldMk cId="415586985" sldId="313"/>
            <ac:spMk id="3" creationId="{B4D05595-C0A4-DFFC-9011-9E597F9E9AE9}"/>
          </ac:spMkLst>
        </pc:spChg>
        <pc:spChg chg="add mod">
          <ac:chgData name="sammarfatima93@gmail.com" userId="d44883e3c0456043" providerId="LiveId" clId="{CBF5379B-65F6-4886-B310-FA6E6CF0B548}" dt="2025-02-17T06:48:12.453" v="21" actId="207"/>
          <ac:spMkLst>
            <pc:docMk/>
            <pc:sldMk cId="415586985" sldId="313"/>
            <ac:spMk id="4" creationId="{F3DA347D-F3D5-9A2E-363C-68F325F7824A}"/>
          </ac:spMkLst>
        </pc:spChg>
      </pc:sldChg>
      <pc:sldChg chg="addSp modSp new mod">
        <pc:chgData name="sammarfatima93@gmail.com" userId="d44883e3c0456043" providerId="LiveId" clId="{CBF5379B-65F6-4886-B310-FA6E6CF0B548}" dt="2025-02-18T10:38:19.623" v="40" actId="14100"/>
        <pc:sldMkLst>
          <pc:docMk/>
          <pc:sldMk cId="3832004663" sldId="314"/>
        </pc:sldMkLst>
        <pc:spChg chg="mod">
          <ac:chgData name="sammarfatima93@gmail.com" userId="d44883e3c0456043" providerId="LiveId" clId="{CBF5379B-65F6-4886-B310-FA6E6CF0B548}" dt="2025-02-18T10:38:19.623" v="40" actId="14100"/>
          <ac:spMkLst>
            <pc:docMk/>
            <pc:sldMk cId="3832004663" sldId="314"/>
            <ac:spMk id="2" creationId="{1E8DAE01-A331-1D8C-6DF7-E47A3C6A5A34}"/>
          </ac:spMkLst>
        </pc:spChg>
        <pc:picChg chg="add mod">
          <ac:chgData name="sammarfatima93@gmail.com" userId="d44883e3c0456043" providerId="LiveId" clId="{CBF5379B-65F6-4886-B310-FA6E6CF0B548}" dt="2025-02-18T10:38:06.531" v="30" actId="14100"/>
          <ac:picMkLst>
            <pc:docMk/>
            <pc:sldMk cId="3832004663" sldId="314"/>
            <ac:picMk id="1026" creationId="{631F88CE-2363-57FD-4452-2D52969766A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98BE-0B5E-838B-8AF0-702F7DD4FA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B9BC23B8-F666-7B8E-B723-51E462900F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7BE24A10-B6ED-A0C5-1B51-F8AB563918FF}"/>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502DEBB8-42BF-0F1B-2FCB-DA8E2C8D809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6096267-285F-DF68-661A-0DA7DA94BC2D}"/>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99844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C5AA-7461-46A1-1A89-168B6D7AE8F8}"/>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68B163A-1849-A6C6-F456-26C6B9242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57FD2AF-B660-49FD-D702-E2E526AE1A67}"/>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27CFBB92-E531-1DE3-14DC-523C35B59BC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56AC9897-C298-D406-D837-E656CAA327DD}"/>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9292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36B2F-9BBF-F4E0-D6FE-9FF7922D489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1E79267-8CA4-6D43-542F-B005AE348CF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FA71742-66A8-800C-9B7B-A0C1EE4B592D}"/>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D53580B7-9DEA-6AE1-7D3F-7BCDA592698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5ADE03B-19A5-1C80-4992-496A0A921A43}"/>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1076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6303" y="318592"/>
            <a:ext cx="3634740" cy="726440"/>
          </a:xfrm>
          <a:prstGeom prst="rect">
            <a:avLst/>
          </a:prstGeom>
        </p:spPr>
        <p:txBody>
          <a:bodyPr wrap="square" lIns="0" tIns="0" rIns="0" bIns="0">
            <a:spAutoFit/>
          </a:bodyPr>
          <a:lstStyle>
            <a:lvl1pPr>
              <a:defRPr sz="4400" b="0" i="0">
                <a:solidFill>
                  <a:srgbClr val="675E46"/>
                </a:solidFill>
                <a:latin typeface="Cambria"/>
                <a:cs typeface="Cambr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0" i="0">
                <a:solidFill>
                  <a:srgbClr val="2E2B1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037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75E46"/>
                </a:solidFill>
                <a:latin typeface="Cambria"/>
                <a:cs typeface="Cambria"/>
              </a:defRPr>
            </a:lvl1pPr>
          </a:lstStyle>
          <a:p>
            <a:endParaRPr/>
          </a:p>
        </p:txBody>
      </p:sp>
      <p:sp>
        <p:nvSpPr>
          <p:cNvPr id="3" name="Holder 3"/>
          <p:cNvSpPr>
            <a:spLocks noGrp="1"/>
          </p:cNvSpPr>
          <p:nvPr>
            <p:ph sz="half" idx="2"/>
          </p:nvPr>
        </p:nvSpPr>
        <p:spPr>
          <a:xfrm>
            <a:off x="650240" y="1165352"/>
            <a:ext cx="3122929" cy="3775710"/>
          </a:xfrm>
          <a:prstGeom prst="rect">
            <a:avLst/>
          </a:prstGeom>
        </p:spPr>
        <p:txBody>
          <a:bodyPr wrap="square" lIns="0" tIns="0" rIns="0" bIns="0">
            <a:spAutoFit/>
          </a:bodyPr>
          <a:lstStyle>
            <a:lvl1pPr>
              <a:defRPr sz="2400" b="1" i="0">
                <a:solidFill>
                  <a:srgbClr val="675E46"/>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228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534-34D1-93C2-ED1D-14CF3DB70F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F9B7EEF-F97F-9538-B04F-367F6241E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50E3C4D-CD38-618D-F902-A74614B58ADC}"/>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02AE4ED4-EECE-9E1E-14B0-0BC699390CB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3D0A586-BF0A-F787-A569-C56F4F642E9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84802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C227-1FB7-1AA0-3A32-AC1C8FF2D63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4469B23A-C445-7C69-57A2-130ABD8E861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9191F-ABA0-D11B-2CC7-B9F6E8304D11}"/>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245AD48B-533F-339A-B6E5-FF9FF34C76F4}"/>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F44B138-B811-A58E-77C7-1E9BC17831CC}"/>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886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A150-D618-FC7C-EC9E-387A13BA1099}"/>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AD4BD3F8-5671-1BA7-3415-268ADE52496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67C990F9-DC7A-14F8-BFC5-02E9DBAB5C4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051DBD71-A4DF-F258-F01A-A4A0E649474B}"/>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3F55302E-1E7E-757D-4270-FC13DCABDB6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CFCDA94C-ACF3-8B21-032A-F68841988F2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6340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5A8E-BDA4-C3C3-BF61-F1B9FA91E8C4}"/>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1FF21EF-682C-C930-67E4-F7FD761B1D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8880C6-8F5A-5F03-FDCF-2C2817498F7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8D82643-E11B-FE2B-E608-BFD10530A2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18358-07C3-E3E8-4B0B-B98B25D0429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7DB9E1A4-2EA9-1BEB-5369-A20DB1559733}"/>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8" name="Footer Placeholder 7">
            <a:extLst>
              <a:ext uri="{FF2B5EF4-FFF2-40B4-BE49-F238E27FC236}">
                <a16:creationId xmlns:a16="http://schemas.microsoft.com/office/drawing/2014/main" id="{5EA78061-C5A3-5E58-E484-65A446065CB4}"/>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52D4EBD8-6474-C352-D884-4BA374DDC12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54791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3D3B-84C1-CEEC-F3D0-783778D19F5F}"/>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B7EA2E-22B6-0D00-003E-7908D4C2C6EF}"/>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4" name="Footer Placeholder 3">
            <a:extLst>
              <a:ext uri="{FF2B5EF4-FFF2-40B4-BE49-F238E27FC236}">
                <a16:creationId xmlns:a16="http://schemas.microsoft.com/office/drawing/2014/main" id="{81B58104-80C4-633B-44E1-01526606127A}"/>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0200FD6C-9A12-2A41-CC40-9D86F2955EE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54062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F2306-4FCC-875E-1D78-75864EF1B0F2}"/>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3" name="Footer Placeholder 2">
            <a:extLst>
              <a:ext uri="{FF2B5EF4-FFF2-40B4-BE49-F238E27FC236}">
                <a16:creationId xmlns:a16="http://schemas.microsoft.com/office/drawing/2014/main" id="{B774C10A-712B-3415-9578-C327BC18276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297B91CF-AA59-03F0-F98E-0503722A923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29166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D5FC-2210-53F1-DCF0-3A18FA0549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44F7E5EF-5813-FDDA-1CEA-697E24D6CE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219EC7E1-1E02-01FB-9BFE-B7CC5D95F6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9B859B-CEBE-7E83-3D7B-FDBA80A6FEBE}"/>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F3A7B86D-C1F5-B0CD-696F-8FE001691D75}"/>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E8D034A-6D16-F9E8-6CD2-EFAB563AAE3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17873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34A9-9BD8-760B-1403-C20AE9C021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2AE31796-65C3-92E3-E349-BE44715EE1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ECC8400F-8E11-AE49-64A3-C79C7556D1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ECE58C-F7F0-7237-AD72-52D6080DAC95}"/>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431F85EB-837F-2850-7576-81C104B1AC8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CBF3AA39-CA1F-F24A-F486-17435A6B4412}"/>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391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56524-7AB0-DD57-44F4-E990D184A9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9E0834AA-84EE-91E9-6929-3068F96946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dirty="0"/>
          </a:p>
        </p:txBody>
      </p:sp>
      <p:sp>
        <p:nvSpPr>
          <p:cNvPr id="4" name="Date Placeholder 3">
            <a:extLst>
              <a:ext uri="{FF2B5EF4-FFF2-40B4-BE49-F238E27FC236}">
                <a16:creationId xmlns:a16="http://schemas.microsoft.com/office/drawing/2014/main" id="{27752249-7C8D-5E6A-75C1-C432934C70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86E9231D-4828-1F85-72AB-3D9B8E2B7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77B0C868-2623-84F7-633F-8DA602575F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4657989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term=%22Stewart%20A%22%5BAuthor%5D" TargetMode="External"/><Relationship Id="rId7" Type="http://schemas.openxmlformats.org/officeDocument/2006/relationships/hyperlink" Target="https://pubmed.ncbi.nlm.nih.gov/34149321/" TargetMode="External"/><Relationship Id="rId2" Type="http://schemas.openxmlformats.org/officeDocument/2006/relationships/hyperlink" Target="https://pubmed.ncbi.nlm.nih.gov/?term=%22Peri%20AM%22%5BAuthor%5D" TargetMode="External"/><Relationship Id="rId1" Type="http://schemas.openxmlformats.org/officeDocument/2006/relationships/slideLayout" Target="../slideLayouts/slideLayout2.xml"/><Relationship Id="rId6" Type="http://schemas.openxmlformats.org/officeDocument/2006/relationships/hyperlink" Target="https://pubmed.ncbi.nlm.nih.gov/?term=%22Harris%20PNA%22%5BAuthor%5D" TargetMode="External"/><Relationship Id="rId5" Type="http://schemas.openxmlformats.org/officeDocument/2006/relationships/hyperlink" Target="https://pubmed.ncbi.nlm.nih.gov/?term=%22Irwin%20A%22%5BAuthor%5D" TargetMode="External"/><Relationship Id="rId4" Type="http://schemas.openxmlformats.org/officeDocument/2006/relationships/hyperlink" Target="https://pubmed.ncbi.nlm.nih.gov/?term=%22Hume%20A%22%5BAuthor%5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095" y="1506380"/>
            <a:ext cx="7369809" cy="4198585"/>
          </a:xfrm>
          <a:prstGeom prst="rect">
            <a:avLst/>
          </a:prstGeom>
        </p:spPr>
        <p:txBody>
          <a:bodyPr vert="horz" wrap="square" lIns="0" tIns="12700" rIns="0" bIns="0" rtlCol="0">
            <a:spAutoFit/>
          </a:bodyPr>
          <a:lstStyle/>
          <a:p>
            <a:pPr marL="12700" marR="5080" algn="ctr">
              <a:lnSpc>
                <a:spcPct val="100000"/>
              </a:lnSpc>
              <a:spcBef>
                <a:spcPts val="100"/>
              </a:spcBef>
            </a:pPr>
            <a:r>
              <a:rPr lang="en-US" sz="4000" spc="-160" dirty="0">
                <a:latin typeface="Calibri" panose="020F0502020204030204" pitchFamily="34" charset="0"/>
                <a:cs typeface="Calibri" panose="020F0502020204030204" pitchFamily="34" charset="0"/>
              </a:rPr>
              <a:t>Laboratory</a:t>
            </a:r>
            <a:r>
              <a:rPr lang="en-US" sz="4000" spc="-215" dirty="0">
                <a:latin typeface="Calibri" panose="020F0502020204030204" pitchFamily="34" charset="0"/>
                <a:cs typeface="Calibri" panose="020F0502020204030204" pitchFamily="34" charset="0"/>
              </a:rPr>
              <a:t> </a:t>
            </a:r>
            <a:r>
              <a:rPr lang="en-US" sz="4000" spc="-100" dirty="0">
                <a:latin typeface="Calibri" panose="020F0502020204030204" pitchFamily="34" charset="0"/>
                <a:cs typeface="Calibri" panose="020F0502020204030204" pitchFamily="34" charset="0"/>
              </a:rPr>
              <a:t>diagnosis </a:t>
            </a:r>
            <a:r>
              <a:rPr lang="en-US" sz="4000" spc="-45" dirty="0">
                <a:latin typeface="Calibri" panose="020F0502020204030204" pitchFamily="34" charset="0"/>
                <a:cs typeface="Calibri" panose="020F0502020204030204" pitchFamily="34" charset="0"/>
              </a:rPr>
              <a:t>of</a:t>
            </a:r>
            <a:r>
              <a:rPr lang="en-US" sz="4000" spc="-245" dirty="0">
                <a:latin typeface="Calibri" panose="020F0502020204030204" pitchFamily="34" charset="0"/>
                <a:cs typeface="Calibri" panose="020F0502020204030204" pitchFamily="34" charset="0"/>
              </a:rPr>
              <a:t> </a:t>
            </a:r>
            <a:r>
              <a:rPr lang="en-US" sz="4000" spc="-10" dirty="0">
                <a:latin typeface="Calibri" panose="020F0502020204030204" pitchFamily="34" charset="0"/>
                <a:cs typeface="Calibri" panose="020F0502020204030204" pitchFamily="34" charset="0"/>
              </a:rPr>
              <a:t>bacterial infections</a:t>
            </a:r>
            <a:br>
              <a:rPr lang="en-US" sz="4000" spc="-10" dirty="0">
                <a:latin typeface="Calibri" panose="020F0502020204030204" pitchFamily="34" charset="0"/>
                <a:cs typeface="Calibri" panose="020F0502020204030204" pitchFamily="34" charset="0"/>
              </a:rPr>
            </a:br>
            <a:r>
              <a:rPr lang="en-US" altLang="en-US" sz="4000" b="1" dirty="0">
                <a:ea typeface="ＭＳ Ｐゴシック" pitchFamily="34" charset="-128"/>
              </a:rPr>
              <a:t>Microbe  Module</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3</a:t>
            </a:r>
            <a:r>
              <a:rPr lang="en-US" altLang="en-US" sz="4000" b="1" baseline="30000" dirty="0">
                <a:solidFill>
                  <a:schemeClr val="tx1"/>
                </a:solidFill>
                <a:ea typeface="ＭＳ Ｐゴシック" pitchFamily="34" charset="-128"/>
              </a:rPr>
              <a:t>rd</a:t>
            </a:r>
            <a:r>
              <a:rPr lang="en-US" altLang="en-US" sz="4000" b="1" dirty="0">
                <a:solidFill>
                  <a:schemeClr val="tx1"/>
                </a:solidFill>
                <a:ea typeface="ＭＳ Ｐゴシック" pitchFamily="34" charset="-128"/>
              </a:rPr>
              <a:t> Year MBBS</a:t>
            </a:r>
            <a:br>
              <a:rPr lang="en-US" sz="4000" spc="-10" dirty="0">
                <a:latin typeface="Calibri" panose="020F0502020204030204" pitchFamily="34" charset="0"/>
                <a:cs typeface="Calibri" panose="020F0502020204030204" pitchFamily="34" charset="0"/>
              </a:rPr>
            </a:br>
            <a:br>
              <a:rPr lang="en-US" sz="40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By: Dr Kiran Fatima</a:t>
            </a:r>
            <a:br>
              <a:rPr lang="en-US" sz="24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Pathology Department</a:t>
            </a:r>
            <a:br>
              <a:rPr lang="en-US" sz="24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Rawalpindi Medical University</a:t>
            </a: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05917"/>
            <a:ext cx="7886700" cy="1243981"/>
          </a:xfrm>
          <a:prstGeom prst="rect">
            <a:avLst/>
          </a:prstGeom>
        </p:spPr>
        <p:txBody>
          <a:bodyPr vert="horz" wrap="square" lIns="0" tIns="530910" rIns="0" bIns="0" rtlCol="0">
            <a:spAutoFit/>
          </a:bodyPr>
          <a:lstStyle/>
          <a:p>
            <a:pPr marL="73660">
              <a:lnSpc>
                <a:spcPct val="100000"/>
              </a:lnSpc>
              <a:spcBef>
                <a:spcPts val="95"/>
              </a:spcBef>
            </a:pPr>
            <a:r>
              <a:rPr sz="4600" spc="-125" dirty="0">
                <a:latin typeface="Calibri" panose="020F0502020204030204" pitchFamily="34" charset="0"/>
                <a:cs typeface="Calibri" panose="020F0502020204030204" pitchFamily="34" charset="0"/>
              </a:rPr>
              <a:t>Gram</a:t>
            </a:r>
            <a:r>
              <a:rPr sz="4600" spc="-180" dirty="0">
                <a:latin typeface="Calibri" panose="020F0502020204030204" pitchFamily="34" charset="0"/>
                <a:cs typeface="Calibri" panose="020F0502020204030204" pitchFamily="34" charset="0"/>
              </a:rPr>
              <a:t> </a:t>
            </a:r>
            <a:r>
              <a:rPr sz="4600" spc="-95" dirty="0">
                <a:latin typeface="Calibri" panose="020F0502020204030204" pitchFamily="34" charset="0"/>
                <a:cs typeface="Calibri" panose="020F0502020204030204" pitchFamily="34" charset="0"/>
              </a:rPr>
              <a:t>staining</a:t>
            </a:r>
            <a:r>
              <a:rPr sz="4600" spc="-210" dirty="0">
                <a:latin typeface="Calibri" panose="020F0502020204030204" pitchFamily="34" charset="0"/>
                <a:cs typeface="Calibri" panose="020F0502020204030204" pitchFamily="34" charset="0"/>
              </a:rPr>
              <a:t> </a:t>
            </a:r>
            <a:r>
              <a:rPr sz="4600" spc="-90" dirty="0">
                <a:latin typeface="Calibri" panose="020F0502020204030204" pitchFamily="34" charset="0"/>
                <a:cs typeface="Calibri" panose="020F0502020204030204" pitchFamily="34" charset="0"/>
              </a:rPr>
              <a:t>and</a:t>
            </a:r>
            <a:r>
              <a:rPr sz="4600" spc="-190" dirty="0">
                <a:latin typeface="Calibri" panose="020F0502020204030204" pitchFamily="34" charset="0"/>
                <a:cs typeface="Calibri" panose="020F0502020204030204" pitchFamily="34" charset="0"/>
              </a:rPr>
              <a:t> </a:t>
            </a:r>
            <a:r>
              <a:rPr sz="4600" spc="-60" dirty="0">
                <a:latin typeface="Calibri" panose="020F0502020204030204" pitchFamily="34" charset="0"/>
                <a:cs typeface="Calibri" panose="020F0502020204030204" pitchFamily="34" charset="0"/>
              </a:rPr>
              <a:t>ZN</a:t>
            </a:r>
            <a:r>
              <a:rPr sz="4600" spc="-190" dirty="0">
                <a:latin typeface="Calibri" panose="020F0502020204030204" pitchFamily="34" charset="0"/>
                <a:cs typeface="Calibri" panose="020F0502020204030204" pitchFamily="34" charset="0"/>
              </a:rPr>
              <a:t> </a:t>
            </a:r>
            <a:r>
              <a:rPr sz="4600" spc="-55" dirty="0">
                <a:latin typeface="Calibri" panose="020F0502020204030204" pitchFamily="34" charset="0"/>
                <a:cs typeface="Calibri" panose="020F0502020204030204" pitchFamily="34" charset="0"/>
              </a:rPr>
              <a:t>staining</a:t>
            </a:r>
            <a:endParaRPr sz="46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467537" y="1988781"/>
            <a:ext cx="3672459" cy="3672459"/>
          </a:xfrm>
          <a:prstGeom prst="rect">
            <a:avLst/>
          </a:prstGeom>
        </p:spPr>
      </p:pic>
      <p:pic>
        <p:nvPicPr>
          <p:cNvPr id="4" name="object 4"/>
          <p:cNvPicPr/>
          <p:nvPr/>
        </p:nvPicPr>
        <p:blipFill>
          <a:blip r:embed="rId3" cstate="print"/>
          <a:stretch>
            <a:fillRect/>
          </a:stretch>
        </p:blipFill>
        <p:spPr>
          <a:xfrm>
            <a:off x="4211954" y="1988781"/>
            <a:ext cx="3537966" cy="3672459"/>
          </a:xfrm>
          <a:prstGeom prst="rect">
            <a:avLst/>
          </a:prstGeom>
        </p:spPr>
      </p:pic>
      <p:sp>
        <p:nvSpPr>
          <p:cNvPr id="5" name="TextBox 4">
            <a:extLst>
              <a:ext uri="{FF2B5EF4-FFF2-40B4-BE49-F238E27FC236}">
                <a16:creationId xmlns:a16="http://schemas.microsoft.com/office/drawing/2014/main" id="{AD7C0682-7AEF-EA60-3304-271E72C4F7F5}"/>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14" dirty="0"/>
              <a:t>Microscopic</a:t>
            </a:r>
            <a:r>
              <a:rPr spc="-135" dirty="0"/>
              <a:t> </a:t>
            </a:r>
            <a:r>
              <a:rPr spc="-85" dirty="0"/>
              <a:t>examination</a:t>
            </a:r>
          </a:p>
        </p:txBody>
      </p:sp>
      <p:sp>
        <p:nvSpPr>
          <p:cNvPr id="3" name="object 3"/>
          <p:cNvSpPr txBox="1"/>
          <p:nvPr/>
        </p:nvSpPr>
        <p:spPr>
          <a:xfrm>
            <a:off x="650240" y="1607261"/>
            <a:ext cx="7002145" cy="2803973"/>
          </a:xfrm>
          <a:prstGeom prst="rect">
            <a:avLst/>
          </a:prstGeom>
        </p:spPr>
        <p:txBody>
          <a:bodyPr vert="horz" wrap="square" lIns="0" tIns="13335" rIns="0" bIns="0" rtlCol="0">
            <a:spAutoFit/>
          </a:bodyPr>
          <a:lstStyle/>
          <a:p>
            <a:pPr marL="241300" marR="678180" indent="-228600">
              <a:lnSpc>
                <a:spcPct val="100000"/>
              </a:lnSpc>
              <a:spcBef>
                <a:spcPts val="105"/>
              </a:spcBef>
              <a:buClr>
                <a:srgbClr val="A9A47B"/>
              </a:buClr>
              <a:buFont typeface="Arial MT"/>
              <a:buChar char="•"/>
              <a:tabLst>
                <a:tab pos="241300" algn="l"/>
              </a:tabLst>
            </a:pPr>
            <a:r>
              <a:rPr sz="2400" u="sng" dirty="0">
                <a:solidFill>
                  <a:srgbClr val="2E2B1F"/>
                </a:solidFill>
                <a:uFill>
                  <a:solidFill>
                    <a:srgbClr val="2E2B1F"/>
                  </a:solidFill>
                </a:uFill>
                <a:latin typeface="Calibri"/>
                <a:cs typeface="Calibri"/>
              </a:rPr>
              <a:t>Gram</a:t>
            </a:r>
            <a:r>
              <a:rPr sz="2400" u="sng" spc="-8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staining</a:t>
            </a:r>
            <a:r>
              <a:rPr sz="2400" u="sng" spc="-95" dirty="0">
                <a:solidFill>
                  <a:srgbClr val="2E2B1F"/>
                </a:solidFill>
                <a:uFill>
                  <a:solidFill>
                    <a:srgbClr val="2E2B1F"/>
                  </a:solidFill>
                </a:uFill>
                <a:latin typeface="Calibri"/>
                <a:cs typeface="Calibri"/>
              </a:rPr>
              <a:t> </a:t>
            </a:r>
            <a:r>
              <a:rPr sz="2400" dirty="0">
                <a:solidFill>
                  <a:srgbClr val="2E2B1F"/>
                </a:solidFill>
                <a:latin typeface="Calibri"/>
                <a:cs typeface="Calibri"/>
              </a:rPr>
              <a:t>will</a:t>
            </a:r>
            <a:r>
              <a:rPr sz="2400" spc="-70" dirty="0">
                <a:solidFill>
                  <a:srgbClr val="2E2B1F"/>
                </a:solidFill>
                <a:latin typeface="Calibri"/>
                <a:cs typeface="Calibri"/>
              </a:rPr>
              <a:t> </a:t>
            </a:r>
            <a:r>
              <a:rPr sz="2400" dirty="0">
                <a:solidFill>
                  <a:srgbClr val="2E2B1F"/>
                </a:solidFill>
                <a:latin typeface="Calibri"/>
                <a:cs typeface="Calibri"/>
              </a:rPr>
              <a:t>reveal</a:t>
            </a:r>
            <a:r>
              <a:rPr sz="2400" spc="-114" dirty="0">
                <a:solidFill>
                  <a:srgbClr val="2E2B1F"/>
                </a:solidFill>
                <a:latin typeface="Calibri"/>
                <a:cs typeface="Calibri"/>
              </a:rPr>
              <a:t> </a:t>
            </a:r>
            <a:r>
              <a:rPr sz="2400" dirty="0">
                <a:solidFill>
                  <a:srgbClr val="2E2B1F"/>
                </a:solidFill>
                <a:latin typeface="Calibri"/>
                <a:cs typeface="Calibri"/>
              </a:rPr>
              <a:t>either</a:t>
            </a:r>
            <a:r>
              <a:rPr sz="2400" spc="-85" dirty="0">
                <a:solidFill>
                  <a:srgbClr val="2E2B1F"/>
                </a:solidFill>
                <a:latin typeface="Calibri"/>
                <a:cs typeface="Calibri"/>
              </a:rPr>
              <a:t> </a:t>
            </a:r>
            <a:r>
              <a:rPr sz="2400" spc="-20" dirty="0">
                <a:solidFill>
                  <a:srgbClr val="2E2B1F"/>
                </a:solidFill>
                <a:latin typeface="Calibri"/>
                <a:cs typeface="Calibri"/>
              </a:rPr>
              <a:t>gram </a:t>
            </a:r>
            <a:r>
              <a:rPr sz="2400" dirty="0">
                <a:solidFill>
                  <a:srgbClr val="2E2B1F"/>
                </a:solidFill>
                <a:latin typeface="Calibri"/>
                <a:cs typeface="Calibri"/>
              </a:rPr>
              <a:t>positive</a:t>
            </a:r>
            <a:r>
              <a:rPr sz="2400" spc="-60" dirty="0">
                <a:solidFill>
                  <a:srgbClr val="2E2B1F"/>
                </a:solidFill>
                <a:latin typeface="Calibri"/>
                <a:cs typeface="Calibri"/>
              </a:rPr>
              <a:t> </a:t>
            </a:r>
            <a:r>
              <a:rPr sz="2400" dirty="0">
                <a:solidFill>
                  <a:srgbClr val="2E2B1F"/>
                </a:solidFill>
                <a:latin typeface="Calibri"/>
                <a:cs typeface="Calibri"/>
              </a:rPr>
              <a:t>or</a:t>
            </a:r>
            <a:r>
              <a:rPr sz="2400" spc="-80" dirty="0">
                <a:solidFill>
                  <a:srgbClr val="2E2B1F"/>
                </a:solidFill>
                <a:latin typeface="Calibri"/>
                <a:cs typeface="Calibri"/>
              </a:rPr>
              <a:t> </a:t>
            </a:r>
            <a:r>
              <a:rPr sz="2400" dirty="0">
                <a:solidFill>
                  <a:srgbClr val="2E2B1F"/>
                </a:solidFill>
                <a:latin typeface="Calibri"/>
                <a:cs typeface="Calibri"/>
              </a:rPr>
              <a:t>gram</a:t>
            </a:r>
            <a:r>
              <a:rPr sz="2400" spc="-75" dirty="0">
                <a:solidFill>
                  <a:srgbClr val="2E2B1F"/>
                </a:solidFill>
                <a:latin typeface="Calibri"/>
                <a:cs typeface="Calibri"/>
              </a:rPr>
              <a:t> </a:t>
            </a:r>
            <a:r>
              <a:rPr sz="2400" spc="-10" dirty="0">
                <a:solidFill>
                  <a:srgbClr val="2E2B1F"/>
                </a:solidFill>
                <a:latin typeface="Calibri"/>
                <a:cs typeface="Calibri"/>
              </a:rPr>
              <a:t>negative</a:t>
            </a:r>
            <a:endParaRPr sz="2400" dirty="0">
              <a:latin typeface="Calibri"/>
              <a:cs typeface="Calibri"/>
            </a:endParaRPr>
          </a:p>
          <a:p>
            <a:pPr marL="240029" marR="638810" indent="-227329">
              <a:lnSpc>
                <a:spcPct val="100000"/>
              </a:lnSpc>
              <a:spcBef>
                <a:spcPts val="770"/>
              </a:spcBef>
              <a:buClr>
                <a:srgbClr val="A9A47B"/>
              </a:buClr>
              <a:buFont typeface="Arial MT"/>
              <a:buChar char="•"/>
              <a:tabLst>
                <a:tab pos="241300" algn="l"/>
              </a:tabLst>
            </a:pPr>
            <a:r>
              <a:rPr sz="2400" u="sng" dirty="0">
                <a:solidFill>
                  <a:srgbClr val="2E2B1F"/>
                </a:solidFill>
                <a:uFill>
                  <a:solidFill>
                    <a:srgbClr val="2E2B1F"/>
                  </a:solidFill>
                </a:uFill>
                <a:latin typeface="Calibri"/>
                <a:cs typeface="Calibri"/>
              </a:rPr>
              <a:t>Shape</a:t>
            </a:r>
            <a:r>
              <a:rPr sz="2400" u="sng" spc="-40"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of</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bacteria</a:t>
            </a:r>
            <a:r>
              <a:rPr sz="2400" u="sng" spc="-70" dirty="0">
                <a:solidFill>
                  <a:srgbClr val="2E2B1F"/>
                </a:solidFill>
                <a:uFill>
                  <a:solidFill>
                    <a:srgbClr val="2E2B1F"/>
                  </a:solidFill>
                </a:uFill>
                <a:latin typeface="Calibri"/>
                <a:cs typeface="Calibri"/>
              </a:rPr>
              <a:t> </a:t>
            </a:r>
            <a:r>
              <a:rPr sz="2400" dirty="0">
                <a:solidFill>
                  <a:srgbClr val="2E2B1F"/>
                </a:solidFill>
                <a:latin typeface="Calibri"/>
                <a:cs typeface="Calibri"/>
              </a:rPr>
              <a:t>will</a:t>
            </a:r>
            <a:r>
              <a:rPr sz="2400" spc="-40" dirty="0">
                <a:solidFill>
                  <a:srgbClr val="2E2B1F"/>
                </a:solidFill>
                <a:latin typeface="Calibri"/>
                <a:cs typeface="Calibri"/>
              </a:rPr>
              <a:t> </a:t>
            </a:r>
            <a:r>
              <a:rPr sz="2400" dirty="0">
                <a:solidFill>
                  <a:srgbClr val="2E2B1F"/>
                </a:solidFill>
                <a:latin typeface="Calibri"/>
                <a:cs typeface="Calibri"/>
              </a:rPr>
              <a:t>also</a:t>
            </a:r>
            <a:r>
              <a:rPr sz="2400" spc="-55" dirty="0">
                <a:solidFill>
                  <a:srgbClr val="2E2B1F"/>
                </a:solidFill>
                <a:latin typeface="Calibri"/>
                <a:cs typeface="Calibri"/>
              </a:rPr>
              <a:t> </a:t>
            </a:r>
            <a:r>
              <a:rPr sz="2400" spc="-10" dirty="0">
                <a:solidFill>
                  <a:srgbClr val="2E2B1F"/>
                </a:solidFill>
                <a:latin typeface="Calibri"/>
                <a:cs typeface="Calibri"/>
              </a:rPr>
              <a:t>determine 	</a:t>
            </a:r>
            <a:r>
              <a:rPr sz="2400" dirty="0">
                <a:solidFill>
                  <a:srgbClr val="2E2B1F"/>
                </a:solidFill>
                <a:latin typeface="Calibri"/>
                <a:cs typeface="Calibri"/>
              </a:rPr>
              <a:t>either</a:t>
            </a:r>
            <a:r>
              <a:rPr sz="2400" spc="-20" dirty="0">
                <a:solidFill>
                  <a:srgbClr val="2E2B1F"/>
                </a:solidFill>
                <a:latin typeface="Calibri"/>
                <a:cs typeface="Calibri"/>
              </a:rPr>
              <a:t> </a:t>
            </a:r>
            <a:r>
              <a:rPr sz="2400" dirty="0">
                <a:solidFill>
                  <a:srgbClr val="2E2B1F"/>
                </a:solidFill>
                <a:latin typeface="Calibri"/>
                <a:cs typeface="Calibri"/>
              </a:rPr>
              <a:t>cocci</a:t>
            </a:r>
            <a:r>
              <a:rPr sz="2400" spc="-10" dirty="0">
                <a:solidFill>
                  <a:srgbClr val="2E2B1F"/>
                </a:solidFill>
                <a:latin typeface="Calibri"/>
                <a:cs typeface="Calibri"/>
              </a:rPr>
              <a:t> </a:t>
            </a:r>
            <a:r>
              <a:rPr sz="2400" dirty="0">
                <a:solidFill>
                  <a:srgbClr val="2E2B1F"/>
                </a:solidFill>
                <a:latin typeface="Calibri"/>
                <a:cs typeface="Calibri"/>
              </a:rPr>
              <a:t>or</a:t>
            </a:r>
            <a:r>
              <a:rPr sz="2400" spc="-10" dirty="0">
                <a:solidFill>
                  <a:srgbClr val="2E2B1F"/>
                </a:solidFill>
                <a:latin typeface="Calibri"/>
                <a:cs typeface="Calibri"/>
              </a:rPr>
              <a:t> bacilli</a:t>
            </a:r>
            <a:endParaRPr sz="2400" dirty="0">
              <a:latin typeface="Calibri"/>
              <a:cs typeface="Calibri"/>
            </a:endParaRPr>
          </a:p>
          <a:p>
            <a:pPr marL="240029" marR="5080" indent="-227329">
              <a:lnSpc>
                <a:spcPct val="100000"/>
              </a:lnSpc>
              <a:spcBef>
                <a:spcPts val="770"/>
              </a:spcBef>
              <a:buClr>
                <a:srgbClr val="A9A47B"/>
              </a:buClr>
              <a:buFont typeface="Arial MT"/>
              <a:buChar char="•"/>
              <a:tabLst>
                <a:tab pos="241300" algn="l"/>
              </a:tabLst>
            </a:pPr>
            <a:r>
              <a:rPr sz="2400" u="sng" spc="-10" dirty="0">
                <a:solidFill>
                  <a:srgbClr val="2E2B1F"/>
                </a:solidFill>
                <a:uFill>
                  <a:solidFill>
                    <a:srgbClr val="2E2B1F"/>
                  </a:solidFill>
                </a:uFill>
                <a:latin typeface="Calibri"/>
                <a:cs typeface="Calibri"/>
              </a:rPr>
              <a:t>Arrangement</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of</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bacteria</a:t>
            </a:r>
            <a:r>
              <a:rPr sz="2400" spc="-80" dirty="0">
                <a:solidFill>
                  <a:srgbClr val="2E2B1F"/>
                </a:solidFill>
                <a:latin typeface="Calibri"/>
                <a:cs typeface="Calibri"/>
              </a:rPr>
              <a:t> </a:t>
            </a:r>
            <a:r>
              <a:rPr sz="2400" dirty="0">
                <a:solidFill>
                  <a:srgbClr val="2E2B1F"/>
                </a:solidFill>
                <a:latin typeface="Calibri"/>
                <a:cs typeface="Calibri"/>
              </a:rPr>
              <a:t>show</a:t>
            </a:r>
            <a:r>
              <a:rPr sz="2400" spc="-40" dirty="0">
                <a:solidFill>
                  <a:srgbClr val="2E2B1F"/>
                </a:solidFill>
                <a:latin typeface="Calibri"/>
                <a:cs typeface="Calibri"/>
              </a:rPr>
              <a:t> </a:t>
            </a:r>
            <a:r>
              <a:rPr sz="2400" spc="-10" dirty="0">
                <a:solidFill>
                  <a:srgbClr val="2E2B1F"/>
                </a:solidFill>
                <a:latin typeface="Calibri"/>
                <a:cs typeface="Calibri"/>
              </a:rPr>
              <a:t>specific 	</a:t>
            </a:r>
            <a:r>
              <a:rPr sz="2400" dirty="0">
                <a:solidFill>
                  <a:srgbClr val="2E2B1F"/>
                </a:solidFill>
                <a:latin typeface="Calibri"/>
                <a:cs typeface="Calibri"/>
              </a:rPr>
              <a:t>bacteria</a:t>
            </a:r>
            <a:r>
              <a:rPr sz="2400" spc="-50" dirty="0">
                <a:solidFill>
                  <a:srgbClr val="2E2B1F"/>
                </a:solidFill>
                <a:latin typeface="Calibri"/>
                <a:cs typeface="Calibri"/>
              </a:rPr>
              <a:t> </a:t>
            </a:r>
            <a:r>
              <a:rPr sz="2400" dirty="0">
                <a:solidFill>
                  <a:srgbClr val="2E2B1F"/>
                </a:solidFill>
                <a:latin typeface="Calibri"/>
                <a:cs typeface="Calibri"/>
              </a:rPr>
              <a:t>as</a:t>
            </a:r>
            <a:r>
              <a:rPr sz="2400" spc="-55" dirty="0">
                <a:solidFill>
                  <a:srgbClr val="2E2B1F"/>
                </a:solidFill>
                <a:latin typeface="Calibri"/>
                <a:cs typeface="Calibri"/>
              </a:rPr>
              <a:t> </a:t>
            </a:r>
            <a:r>
              <a:rPr sz="2400" spc="-10" dirty="0">
                <a:solidFill>
                  <a:srgbClr val="2E2B1F"/>
                </a:solidFill>
                <a:latin typeface="Calibri"/>
                <a:cs typeface="Calibri"/>
              </a:rPr>
              <a:t>staphylococcus</a:t>
            </a:r>
            <a:r>
              <a:rPr sz="2400" spc="-60" dirty="0">
                <a:solidFill>
                  <a:srgbClr val="2E2B1F"/>
                </a:solidFill>
                <a:latin typeface="Calibri"/>
                <a:cs typeface="Calibri"/>
              </a:rPr>
              <a:t> </a:t>
            </a:r>
            <a:r>
              <a:rPr sz="2400" dirty="0">
                <a:solidFill>
                  <a:srgbClr val="2E2B1F"/>
                </a:solidFill>
                <a:latin typeface="Calibri"/>
                <a:cs typeface="Calibri"/>
              </a:rPr>
              <a:t>in</a:t>
            </a:r>
            <a:r>
              <a:rPr sz="2400" spc="-50" dirty="0">
                <a:solidFill>
                  <a:srgbClr val="2E2B1F"/>
                </a:solidFill>
                <a:latin typeface="Calibri"/>
                <a:cs typeface="Calibri"/>
              </a:rPr>
              <a:t> </a:t>
            </a:r>
            <a:r>
              <a:rPr sz="2400" dirty="0">
                <a:solidFill>
                  <a:srgbClr val="2E2B1F"/>
                </a:solidFill>
                <a:latin typeface="Calibri"/>
                <a:cs typeface="Calibri"/>
              </a:rPr>
              <a:t>grape</a:t>
            </a:r>
            <a:r>
              <a:rPr sz="2400" spc="-55" dirty="0">
                <a:solidFill>
                  <a:srgbClr val="2E2B1F"/>
                </a:solidFill>
                <a:latin typeface="Calibri"/>
                <a:cs typeface="Calibri"/>
              </a:rPr>
              <a:t> </a:t>
            </a:r>
            <a:r>
              <a:rPr sz="2400" spc="-20" dirty="0">
                <a:solidFill>
                  <a:srgbClr val="2E2B1F"/>
                </a:solidFill>
                <a:latin typeface="Calibri"/>
                <a:cs typeface="Calibri"/>
              </a:rPr>
              <a:t>like 	</a:t>
            </a:r>
            <a:r>
              <a:rPr sz="2400" spc="-10" dirty="0">
                <a:solidFill>
                  <a:srgbClr val="2E2B1F"/>
                </a:solidFill>
                <a:latin typeface="Calibri"/>
                <a:cs typeface="Calibri"/>
              </a:rPr>
              <a:t>arrangement,</a:t>
            </a:r>
            <a:r>
              <a:rPr sz="2400" spc="-80" dirty="0">
                <a:solidFill>
                  <a:srgbClr val="2E2B1F"/>
                </a:solidFill>
                <a:latin typeface="Calibri"/>
                <a:cs typeface="Calibri"/>
              </a:rPr>
              <a:t> </a:t>
            </a:r>
            <a:r>
              <a:rPr sz="2400" dirty="0">
                <a:solidFill>
                  <a:srgbClr val="2E2B1F"/>
                </a:solidFill>
                <a:latin typeface="Calibri"/>
                <a:cs typeface="Calibri"/>
              </a:rPr>
              <a:t>streptococci</a:t>
            </a:r>
            <a:r>
              <a:rPr sz="2400" spc="-75" dirty="0">
                <a:solidFill>
                  <a:srgbClr val="2E2B1F"/>
                </a:solidFill>
                <a:latin typeface="Calibri"/>
                <a:cs typeface="Calibri"/>
              </a:rPr>
              <a:t> </a:t>
            </a:r>
            <a:r>
              <a:rPr sz="2400" dirty="0">
                <a:solidFill>
                  <a:srgbClr val="2E2B1F"/>
                </a:solidFill>
                <a:latin typeface="Calibri"/>
                <a:cs typeface="Calibri"/>
              </a:rPr>
              <a:t>in</a:t>
            </a:r>
            <a:r>
              <a:rPr sz="2400" spc="-80" dirty="0">
                <a:solidFill>
                  <a:srgbClr val="2E2B1F"/>
                </a:solidFill>
                <a:latin typeface="Calibri"/>
                <a:cs typeface="Calibri"/>
              </a:rPr>
              <a:t> </a:t>
            </a:r>
            <a:r>
              <a:rPr sz="2400" dirty="0">
                <a:solidFill>
                  <a:srgbClr val="2E2B1F"/>
                </a:solidFill>
                <a:latin typeface="Calibri"/>
                <a:cs typeface="Calibri"/>
              </a:rPr>
              <a:t>diplococci</a:t>
            </a:r>
            <a:r>
              <a:rPr sz="2400" spc="-65" dirty="0">
                <a:solidFill>
                  <a:srgbClr val="2E2B1F"/>
                </a:solidFill>
                <a:latin typeface="Calibri"/>
                <a:cs typeface="Calibri"/>
              </a:rPr>
              <a:t> </a:t>
            </a:r>
            <a:r>
              <a:rPr sz="2400" spc="-50" dirty="0">
                <a:solidFill>
                  <a:srgbClr val="2E2B1F"/>
                </a:solidFill>
                <a:latin typeface="Calibri"/>
                <a:cs typeface="Calibri"/>
              </a:rPr>
              <a:t>/ 	</a:t>
            </a:r>
            <a:r>
              <a:rPr sz="2400" dirty="0">
                <a:solidFill>
                  <a:srgbClr val="2E2B1F"/>
                </a:solidFill>
                <a:latin typeface="Calibri"/>
                <a:cs typeface="Calibri"/>
              </a:rPr>
              <a:t>chains</a:t>
            </a:r>
            <a:r>
              <a:rPr sz="2400" spc="-90" dirty="0">
                <a:solidFill>
                  <a:srgbClr val="2E2B1F"/>
                </a:solidFill>
                <a:latin typeface="Calibri"/>
                <a:cs typeface="Calibri"/>
              </a:rPr>
              <a:t> </a:t>
            </a:r>
            <a:r>
              <a:rPr sz="2400" spc="-20" dirty="0">
                <a:solidFill>
                  <a:srgbClr val="2E2B1F"/>
                </a:solidFill>
                <a:latin typeface="Calibri"/>
                <a:cs typeface="Calibri"/>
              </a:rPr>
              <a:t>form</a:t>
            </a:r>
            <a:endParaRPr sz="2400" dirty="0">
              <a:latin typeface="Calibri"/>
              <a:cs typeface="Calibri"/>
            </a:endParaRPr>
          </a:p>
        </p:txBody>
      </p:sp>
      <p:sp>
        <p:nvSpPr>
          <p:cNvPr id="4" name="TextBox 3">
            <a:extLst>
              <a:ext uri="{FF2B5EF4-FFF2-40B4-BE49-F238E27FC236}">
                <a16:creationId xmlns:a16="http://schemas.microsoft.com/office/drawing/2014/main" id="{A2EDDAE5-9854-CF41-A164-0001323F4DDD}"/>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3390900" cy="726440"/>
          </a:xfrm>
          <a:prstGeom prst="rect">
            <a:avLst/>
          </a:prstGeom>
        </p:spPr>
        <p:txBody>
          <a:bodyPr vert="horz" wrap="square" lIns="0" tIns="12065" rIns="0" bIns="0" rtlCol="0">
            <a:spAutoFit/>
          </a:bodyPr>
          <a:lstStyle/>
          <a:p>
            <a:pPr marL="12700">
              <a:lnSpc>
                <a:spcPct val="100000"/>
              </a:lnSpc>
              <a:spcBef>
                <a:spcPts val="95"/>
              </a:spcBef>
            </a:pPr>
            <a:r>
              <a:rPr sz="4600" spc="-110" dirty="0"/>
              <a:t>Culture</a:t>
            </a:r>
            <a:r>
              <a:rPr sz="4600" spc="-200" dirty="0"/>
              <a:t> </a:t>
            </a:r>
            <a:r>
              <a:rPr sz="4600" spc="-60" dirty="0"/>
              <a:t>media</a:t>
            </a:r>
            <a:endParaRPr sz="4600" dirty="0"/>
          </a:p>
        </p:txBody>
      </p:sp>
      <p:sp>
        <p:nvSpPr>
          <p:cNvPr id="3" name="object 3"/>
          <p:cNvSpPr txBox="1"/>
          <p:nvPr/>
        </p:nvSpPr>
        <p:spPr>
          <a:xfrm>
            <a:off x="650240" y="1607261"/>
            <a:ext cx="7173595" cy="1613903"/>
          </a:xfrm>
          <a:prstGeom prst="rect">
            <a:avLst/>
          </a:prstGeom>
        </p:spPr>
        <p:txBody>
          <a:bodyPr vert="horz" wrap="square" lIns="0" tIns="13335" rIns="0" bIns="0" rtlCol="0">
            <a:spAutoFit/>
          </a:bodyPr>
          <a:lstStyle/>
          <a:p>
            <a:pPr marL="241300" marR="5080" indent="-228600">
              <a:lnSpc>
                <a:spcPct val="100000"/>
              </a:lnSpc>
              <a:spcBef>
                <a:spcPts val="105"/>
              </a:spcBef>
              <a:buClr>
                <a:srgbClr val="A9A47B"/>
              </a:buClr>
              <a:buFont typeface="Arial MT"/>
              <a:buChar char="•"/>
              <a:tabLst>
                <a:tab pos="241300" algn="l"/>
              </a:tabLst>
            </a:pPr>
            <a:r>
              <a:rPr sz="2400" b="1" dirty="0">
                <a:solidFill>
                  <a:srgbClr val="2E2B1F"/>
                </a:solidFill>
                <a:latin typeface="Calibri"/>
                <a:cs typeface="Calibri"/>
              </a:rPr>
              <a:t>Culture</a:t>
            </a:r>
            <a:r>
              <a:rPr sz="2400" b="1" spc="-40" dirty="0">
                <a:solidFill>
                  <a:srgbClr val="2E2B1F"/>
                </a:solidFill>
                <a:latin typeface="Calibri"/>
                <a:cs typeface="Calibri"/>
              </a:rPr>
              <a:t> </a:t>
            </a:r>
            <a:r>
              <a:rPr sz="2400" b="1" dirty="0">
                <a:solidFill>
                  <a:srgbClr val="2E2B1F"/>
                </a:solidFill>
                <a:latin typeface="Calibri"/>
                <a:cs typeface="Calibri"/>
              </a:rPr>
              <a:t>media</a:t>
            </a:r>
            <a:r>
              <a:rPr sz="2400" b="1" spc="-60" dirty="0">
                <a:solidFill>
                  <a:srgbClr val="2E2B1F"/>
                </a:solidFill>
                <a:latin typeface="Calibri"/>
                <a:cs typeface="Calibri"/>
              </a:rPr>
              <a:t> </a:t>
            </a:r>
            <a:r>
              <a:rPr sz="2400" dirty="0">
                <a:solidFill>
                  <a:srgbClr val="2E2B1F"/>
                </a:solidFill>
                <a:latin typeface="Calibri"/>
                <a:cs typeface="Calibri"/>
              </a:rPr>
              <a:t>is</a:t>
            </a:r>
            <a:r>
              <a:rPr sz="2400" spc="-35" dirty="0">
                <a:solidFill>
                  <a:srgbClr val="2E2B1F"/>
                </a:solidFill>
                <a:latin typeface="Calibri"/>
                <a:cs typeface="Calibri"/>
              </a:rPr>
              <a:t> </a:t>
            </a:r>
            <a:r>
              <a:rPr sz="2400" dirty="0">
                <a:solidFill>
                  <a:srgbClr val="2E2B1F"/>
                </a:solidFill>
                <a:latin typeface="Calibri"/>
                <a:cs typeface="Calibri"/>
              </a:rPr>
              <a:t>a</a:t>
            </a:r>
            <a:r>
              <a:rPr sz="2400" spc="-30" dirty="0">
                <a:solidFill>
                  <a:srgbClr val="2E2B1F"/>
                </a:solidFill>
                <a:latin typeface="Calibri"/>
                <a:cs typeface="Calibri"/>
              </a:rPr>
              <a:t> </a:t>
            </a:r>
            <a:r>
              <a:rPr sz="2400" dirty="0">
                <a:solidFill>
                  <a:srgbClr val="2E2B1F"/>
                </a:solidFill>
                <a:latin typeface="Calibri"/>
                <a:cs typeface="Calibri"/>
              </a:rPr>
              <a:t>gel</a:t>
            </a:r>
            <a:r>
              <a:rPr sz="2400" spc="-45" dirty="0">
                <a:solidFill>
                  <a:srgbClr val="2E2B1F"/>
                </a:solidFill>
                <a:latin typeface="Calibri"/>
                <a:cs typeface="Calibri"/>
              </a:rPr>
              <a:t> </a:t>
            </a:r>
            <a:r>
              <a:rPr sz="2400" dirty="0">
                <a:solidFill>
                  <a:srgbClr val="2E2B1F"/>
                </a:solidFill>
                <a:latin typeface="Calibri"/>
                <a:cs typeface="Calibri"/>
              </a:rPr>
              <a:t>or</a:t>
            </a:r>
            <a:r>
              <a:rPr sz="2400" spc="-45" dirty="0">
                <a:solidFill>
                  <a:srgbClr val="2E2B1F"/>
                </a:solidFill>
                <a:latin typeface="Calibri"/>
                <a:cs typeface="Calibri"/>
              </a:rPr>
              <a:t> </a:t>
            </a:r>
            <a:r>
              <a:rPr sz="2400" dirty="0">
                <a:solidFill>
                  <a:srgbClr val="2E2B1F"/>
                </a:solidFill>
                <a:latin typeface="Calibri"/>
                <a:cs typeface="Calibri"/>
              </a:rPr>
              <a:t>liquid </a:t>
            </a:r>
            <a:r>
              <a:rPr sz="2400" spc="-20" dirty="0">
                <a:solidFill>
                  <a:srgbClr val="2E2B1F"/>
                </a:solidFill>
                <a:latin typeface="Calibri"/>
                <a:cs typeface="Calibri"/>
              </a:rPr>
              <a:t>that </a:t>
            </a:r>
            <a:r>
              <a:rPr sz="2400" spc="-10" dirty="0">
                <a:solidFill>
                  <a:srgbClr val="2E2B1F"/>
                </a:solidFill>
                <a:latin typeface="Calibri"/>
                <a:cs typeface="Calibri"/>
              </a:rPr>
              <a:t>contains</a:t>
            </a:r>
            <a:r>
              <a:rPr sz="2400" spc="-70" dirty="0">
                <a:solidFill>
                  <a:srgbClr val="2E2B1F"/>
                </a:solidFill>
                <a:latin typeface="Calibri"/>
                <a:cs typeface="Calibri"/>
              </a:rPr>
              <a:t> </a:t>
            </a:r>
            <a:r>
              <a:rPr sz="2400" dirty="0">
                <a:solidFill>
                  <a:srgbClr val="2E2B1F"/>
                </a:solidFill>
                <a:latin typeface="Calibri"/>
                <a:cs typeface="Calibri"/>
              </a:rPr>
              <a:t>nutrients</a:t>
            </a:r>
            <a:r>
              <a:rPr sz="2400" spc="-45" dirty="0">
                <a:solidFill>
                  <a:srgbClr val="2E2B1F"/>
                </a:solidFill>
                <a:latin typeface="Calibri"/>
                <a:cs typeface="Calibri"/>
              </a:rPr>
              <a:t> </a:t>
            </a:r>
            <a:r>
              <a:rPr sz="2400" dirty="0">
                <a:solidFill>
                  <a:srgbClr val="2E2B1F"/>
                </a:solidFill>
                <a:latin typeface="Calibri"/>
                <a:cs typeface="Calibri"/>
              </a:rPr>
              <a:t>and</a:t>
            </a:r>
            <a:r>
              <a:rPr sz="2400" spc="-45" dirty="0">
                <a:solidFill>
                  <a:srgbClr val="2E2B1F"/>
                </a:solidFill>
                <a:latin typeface="Calibri"/>
                <a:cs typeface="Calibri"/>
              </a:rPr>
              <a:t> </a:t>
            </a:r>
            <a:r>
              <a:rPr sz="2400" dirty="0">
                <a:solidFill>
                  <a:srgbClr val="2E2B1F"/>
                </a:solidFill>
                <a:latin typeface="Calibri"/>
                <a:cs typeface="Calibri"/>
              </a:rPr>
              <a:t>is</a:t>
            </a:r>
            <a:r>
              <a:rPr sz="2400" spc="-70" dirty="0">
                <a:solidFill>
                  <a:srgbClr val="2E2B1F"/>
                </a:solidFill>
                <a:latin typeface="Calibri"/>
                <a:cs typeface="Calibri"/>
              </a:rPr>
              <a:t> </a:t>
            </a:r>
            <a:r>
              <a:rPr sz="2400" dirty="0">
                <a:solidFill>
                  <a:srgbClr val="2E2B1F"/>
                </a:solidFill>
                <a:latin typeface="Calibri"/>
                <a:cs typeface="Calibri"/>
              </a:rPr>
              <a:t>used</a:t>
            </a:r>
            <a:r>
              <a:rPr sz="2400" spc="-55" dirty="0">
                <a:solidFill>
                  <a:srgbClr val="2E2B1F"/>
                </a:solidFill>
                <a:latin typeface="Calibri"/>
                <a:cs typeface="Calibri"/>
              </a:rPr>
              <a:t> </a:t>
            </a:r>
            <a:r>
              <a:rPr sz="2400" dirty="0">
                <a:solidFill>
                  <a:srgbClr val="2E2B1F"/>
                </a:solidFill>
                <a:latin typeface="Calibri"/>
                <a:cs typeface="Calibri"/>
              </a:rPr>
              <a:t>to</a:t>
            </a:r>
            <a:r>
              <a:rPr sz="2400" spc="-60" dirty="0">
                <a:solidFill>
                  <a:srgbClr val="2E2B1F"/>
                </a:solidFill>
                <a:latin typeface="Calibri"/>
                <a:cs typeface="Calibri"/>
              </a:rPr>
              <a:t> </a:t>
            </a:r>
            <a:r>
              <a:rPr sz="2400" spc="-20" dirty="0">
                <a:solidFill>
                  <a:srgbClr val="2E2B1F"/>
                </a:solidFill>
                <a:latin typeface="Calibri"/>
                <a:cs typeface="Calibri"/>
              </a:rPr>
              <a:t>grow </a:t>
            </a:r>
            <a:r>
              <a:rPr sz="2400" dirty="0">
                <a:solidFill>
                  <a:srgbClr val="2E2B1F"/>
                </a:solidFill>
                <a:latin typeface="Calibri"/>
                <a:cs typeface="Calibri"/>
              </a:rPr>
              <a:t>bacteria</a:t>
            </a:r>
            <a:r>
              <a:rPr sz="2400" spc="-60" dirty="0">
                <a:solidFill>
                  <a:srgbClr val="2E2B1F"/>
                </a:solidFill>
                <a:latin typeface="Calibri"/>
                <a:cs typeface="Calibri"/>
              </a:rPr>
              <a:t> </a:t>
            </a:r>
            <a:r>
              <a:rPr sz="2400" dirty="0">
                <a:solidFill>
                  <a:srgbClr val="2E2B1F"/>
                </a:solidFill>
                <a:latin typeface="Calibri"/>
                <a:cs typeface="Calibri"/>
              </a:rPr>
              <a:t>or</a:t>
            </a:r>
            <a:r>
              <a:rPr sz="2400" spc="-60" dirty="0">
                <a:solidFill>
                  <a:srgbClr val="2E2B1F"/>
                </a:solidFill>
                <a:latin typeface="Calibri"/>
                <a:cs typeface="Calibri"/>
              </a:rPr>
              <a:t> </a:t>
            </a:r>
            <a:r>
              <a:rPr sz="2400" spc="-10" dirty="0">
                <a:solidFill>
                  <a:srgbClr val="2E2B1F"/>
                </a:solidFill>
                <a:latin typeface="Calibri"/>
                <a:cs typeface="Calibri"/>
              </a:rPr>
              <a:t>microorganisms.</a:t>
            </a:r>
            <a:r>
              <a:rPr sz="2400" spc="-45" dirty="0">
                <a:solidFill>
                  <a:srgbClr val="2E2B1F"/>
                </a:solidFill>
                <a:latin typeface="Calibri"/>
                <a:cs typeface="Calibri"/>
              </a:rPr>
              <a:t> </a:t>
            </a:r>
            <a:r>
              <a:rPr sz="2400" dirty="0">
                <a:solidFill>
                  <a:srgbClr val="2E2B1F"/>
                </a:solidFill>
                <a:latin typeface="Calibri"/>
                <a:cs typeface="Calibri"/>
              </a:rPr>
              <a:t>They</a:t>
            </a:r>
            <a:r>
              <a:rPr sz="2400" spc="-50" dirty="0">
                <a:solidFill>
                  <a:srgbClr val="2E2B1F"/>
                </a:solidFill>
                <a:latin typeface="Calibri"/>
                <a:cs typeface="Calibri"/>
              </a:rPr>
              <a:t> </a:t>
            </a:r>
            <a:r>
              <a:rPr sz="2400" dirty="0">
                <a:solidFill>
                  <a:srgbClr val="2E2B1F"/>
                </a:solidFill>
                <a:latin typeface="Calibri"/>
                <a:cs typeface="Calibri"/>
              </a:rPr>
              <a:t>are</a:t>
            </a:r>
            <a:r>
              <a:rPr sz="2400" spc="-65" dirty="0">
                <a:solidFill>
                  <a:srgbClr val="2E2B1F"/>
                </a:solidFill>
                <a:latin typeface="Calibri"/>
                <a:cs typeface="Calibri"/>
              </a:rPr>
              <a:t> </a:t>
            </a:r>
            <a:r>
              <a:rPr sz="2400" spc="-20" dirty="0">
                <a:solidFill>
                  <a:srgbClr val="2E2B1F"/>
                </a:solidFill>
                <a:latin typeface="Calibri"/>
                <a:cs typeface="Calibri"/>
              </a:rPr>
              <a:t>also </a:t>
            </a:r>
            <a:r>
              <a:rPr sz="2400" dirty="0">
                <a:solidFill>
                  <a:srgbClr val="2E2B1F"/>
                </a:solidFill>
                <a:latin typeface="Calibri"/>
                <a:cs typeface="Calibri"/>
              </a:rPr>
              <a:t>termed</a:t>
            </a:r>
            <a:r>
              <a:rPr sz="2400" spc="-70" dirty="0">
                <a:solidFill>
                  <a:srgbClr val="2E2B1F"/>
                </a:solidFill>
                <a:latin typeface="Calibri"/>
                <a:cs typeface="Calibri"/>
              </a:rPr>
              <a:t> </a:t>
            </a:r>
            <a:r>
              <a:rPr sz="2400" dirty="0">
                <a:solidFill>
                  <a:srgbClr val="2E2B1F"/>
                </a:solidFill>
                <a:latin typeface="Calibri"/>
                <a:cs typeface="Calibri"/>
              </a:rPr>
              <a:t>growth</a:t>
            </a:r>
            <a:r>
              <a:rPr sz="2400" spc="-85" dirty="0">
                <a:solidFill>
                  <a:srgbClr val="2E2B1F"/>
                </a:solidFill>
                <a:latin typeface="Calibri"/>
                <a:cs typeface="Calibri"/>
              </a:rPr>
              <a:t> </a:t>
            </a:r>
            <a:r>
              <a:rPr sz="2400" dirty="0">
                <a:solidFill>
                  <a:srgbClr val="2E2B1F"/>
                </a:solidFill>
                <a:latin typeface="Calibri"/>
                <a:cs typeface="Calibri"/>
              </a:rPr>
              <a:t>media.</a:t>
            </a:r>
            <a:r>
              <a:rPr sz="2400" spc="-45" dirty="0">
                <a:solidFill>
                  <a:srgbClr val="2E2B1F"/>
                </a:solidFill>
                <a:latin typeface="Calibri"/>
                <a:cs typeface="Calibri"/>
              </a:rPr>
              <a:t> </a:t>
            </a:r>
            <a:r>
              <a:rPr sz="2400" spc="-20" dirty="0">
                <a:solidFill>
                  <a:srgbClr val="2E2B1F"/>
                </a:solidFill>
                <a:latin typeface="Calibri"/>
                <a:cs typeface="Calibri"/>
              </a:rPr>
              <a:t>Different</a:t>
            </a:r>
            <a:r>
              <a:rPr sz="2400" spc="-70" dirty="0">
                <a:solidFill>
                  <a:srgbClr val="2E2B1F"/>
                </a:solidFill>
                <a:latin typeface="Calibri"/>
                <a:cs typeface="Calibri"/>
              </a:rPr>
              <a:t> </a:t>
            </a:r>
            <a:r>
              <a:rPr sz="2400" dirty="0">
                <a:solidFill>
                  <a:srgbClr val="2E2B1F"/>
                </a:solidFill>
                <a:latin typeface="Calibri"/>
                <a:cs typeface="Calibri"/>
              </a:rPr>
              <a:t>cell</a:t>
            </a:r>
            <a:r>
              <a:rPr sz="2400" spc="-70" dirty="0">
                <a:solidFill>
                  <a:srgbClr val="2E2B1F"/>
                </a:solidFill>
                <a:latin typeface="Calibri"/>
                <a:cs typeface="Calibri"/>
              </a:rPr>
              <a:t> </a:t>
            </a:r>
            <a:r>
              <a:rPr sz="2400" spc="-10" dirty="0">
                <a:solidFill>
                  <a:srgbClr val="2E2B1F"/>
                </a:solidFill>
                <a:latin typeface="Calibri"/>
                <a:cs typeface="Calibri"/>
              </a:rPr>
              <a:t>types </a:t>
            </a:r>
            <a:r>
              <a:rPr sz="2400" dirty="0">
                <a:solidFill>
                  <a:srgbClr val="2E2B1F"/>
                </a:solidFill>
                <a:latin typeface="Calibri"/>
                <a:cs typeface="Calibri"/>
              </a:rPr>
              <a:t>are</a:t>
            </a:r>
            <a:r>
              <a:rPr sz="2400" spc="-50" dirty="0">
                <a:solidFill>
                  <a:srgbClr val="2E2B1F"/>
                </a:solidFill>
                <a:latin typeface="Calibri"/>
                <a:cs typeface="Calibri"/>
              </a:rPr>
              <a:t> </a:t>
            </a:r>
            <a:r>
              <a:rPr sz="2400" dirty="0">
                <a:solidFill>
                  <a:srgbClr val="2E2B1F"/>
                </a:solidFill>
                <a:latin typeface="Calibri"/>
                <a:cs typeface="Calibri"/>
              </a:rPr>
              <a:t>grown</a:t>
            </a:r>
            <a:r>
              <a:rPr sz="2400" spc="-40" dirty="0">
                <a:solidFill>
                  <a:srgbClr val="2E2B1F"/>
                </a:solidFill>
                <a:latin typeface="Calibri"/>
                <a:cs typeface="Calibri"/>
              </a:rPr>
              <a:t> </a:t>
            </a:r>
            <a:r>
              <a:rPr sz="2400" dirty="0">
                <a:solidFill>
                  <a:srgbClr val="2E2B1F"/>
                </a:solidFill>
                <a:latin typeface="Calibri"/>
                <a:cs typeface="Calibri"/>
              </a:rPr>
              <a:t>in</a:t>
            </a:r>
            <a:r>
              <a:rPr sz="2400" spc="-45" dirty="0">
                <a:solidFill>
                  <a:srgbClr val="2E2B1F"/>
                </a:solidFill>
                <a:latin typeface="Calibri"/>
                <a:cs typeface="Calibri"/>
              </a:rPr>
              <a:t> </a:t>
            </a:r>
            <a:r>
              <a:rPr sz="2400" dirty="0">
                <a:solidFill>
                  <a:srgbClr val="2E2B1F"/>
                </a:solidFill>
                <a:latin typeface="Calibri"/>
                <a:cs typeface="Calibri"/>
              </a:rPr>
              <a:t>various</a:t>
            </a:r>
            <a:r>
              <a:rPr sz="2400" spc="-25" dirty="0">
                <a:solidFill>
                  <a:srgbClr val="2E2B1F"/>
                </a:solidFill>
                <a:latin typeface="Calibri"/>
                <a:cs typeface="Calibri"/>
              </a:rPr>
              <a:t> </a:t>
            </a:r>
            <a:r>
              <a:rPr sz="2400" dirty="0">
                <a:solidFill>
                  <a:srgbClr val="2E2B1F"/>
                </a:solidFill>
                <a:latin typeface="Calibri"/>
                <a:cs typeface="Calibri"/>
              </a:rPr>
              <a:t>types</a:t>
            </a:r>
            <a:r>
              <a:rPr sz="2400" spc="-35" dirty="0">
                <a:solidFill>
                  <a:srgbClr val="2E2B1F"/>
                </a:solidFill>
                <a:latin typeface="Calibri"/>
                <a:cs typeface="Calibri"/>
              </a:rPr>
              <a:t> </a:t>
            </a:r>
            <a:r>
              <a:rPr sz="2400" dirty="0">
                <a:solidFill>
                  <a:srgbClr val="2E2B1F"/>
                </a:solidFill>
                <a:latin typeface="Calibri"/>
                <a:cs typeface="Calibri"/>
              </a:rPr>
              <a:t>of</a:t>
            </a:r>
            <a:r>
              <a:rPr sz="2400" spc="-30" dirty="0">
                <a:solidFill>
                  <a:srgbClr val="2E2B1F"/>
                </a:solidFill>
                <a:latin typeface="Calibri"/>
                <a:cs typeface="Calibri"/>
              </a:rPr>
              <a:t> </a:t>
            </a:r>
            <a:r>
              <a:rPr sz="2400" spc="-10" dirty="0">
                <a:solidFill>
                  <a:srgbClr val="2E2B1F"/>
                </a:solidFill>
                <a:latin typeface="Calibri"/>
                <a:cs typeface="Calibri"/>
              </a:rPr>
              <a:t>medium</a:t>
            </a:r>
            <a:r>
              <a:rPr sz="3200" spc="-10" dirty="0">
                <a:solidFill>
                  <a:srgbClr val="2E2B1F"/>
                </a:solidFill>
                <a:latin typeface="Calibri"/>
                <a:cs typeface="Calibri"/>
              </a:rPr>
              <a:t>.</a:t>
            </a:r>
            <a:endParaRPr sz="3200" dirty="0">
              <a:latin typeface="Calibri"/>
              <a:cs typeface="Calibri"/>
            </a:endParaRPr>
          </a:p>
        </p:txBody>
      </p:sp>
      <p:sp>
        <p:nvSpPr>
          <p:cNvPr id="4" name="TextBox 3">
            <a:extLst>
              <a:ext uri="{FF2B5EF4-FFF2-40B4-BE49-F238E27FC236}">
                <a16:creationId xmlns:a16="http://schemas.microsoft.com/office/drawing/2014/main" id="{0369DEEB-F915-31CD-D577-A0D33EB4E822}"/>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10" dirty="0"/>
              <a:t>Culture</a:t>
            </a:r>
            <a:r>
              <a:rPr spc="-204" dirty="0"/>
              <a:t> </a:t>
            </a:r>
            <a:r>
              <a:rPr spc="-65" dirty="0"/>
              <a:t>Medias</a:t>
            </a:r>
          </a:p>
        </p:txBody>
      </p:sp>
      <p:pic>
        <p:nvPicPr>
          <p:cNvPr id="3" name="object 3"/>
          <p:cNvPicPr/>
          <p:nvPr/>
        </p:nvPicPr>
        <p:blipFill>
          <a:blip r:embed="rId2" cstate="print"/>
          <a:stretch>
            <a:fillRect/>
          </a:stretch>
        </p:blipFill>
        <p:spPr>
          <a:xfrm>
            <a:off x="323532" y="260692"/>
            <a:ext cx="8084693" cy="6192646"/>
          </a:xfrm>
          <a:prstGeom prst="rect">
            <a:avLst/>
          </a:prstGeom>
        </p:spPr>
      </p:pic>
      <p:sp>
        <p:nvSpPr>
          <p:cNvPr id="4" name="TextBox 3">
            <a:extLst>
              <a:ext uri="{FF2B5EF4-FFF2-40B4-BE49-F238E27FC236}">
                <a16:creationId xmlns:a16="http://schemas.microsoft.com/office/drawing/2014/main" id="{A747911C-6079-FA23-DC74-7543534135FB}"/>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303" y="-50850"/>
            <a:ext cx="5768340" cy="757555"/>
          </a:xfrm>
          <a:prstGeom prst="rect">
            <a:avLst/>
          </a:prstGeom>
        </p:spPr>
        <p:txBody>
          <a:bodyPr vert="horz" wrap="square" lIns="0" tIns="12700" rIns="0" bIns="0" rtlCol="0">
            <a:spAutoFit/>
          </a:bodyPr>
          <a:lstStyle/>
          <a:p>
            <a:pPr marL="12700">
              <a:lnSpc>
                <a:spcPct val="100000"/>
              </a:lnSpc>
              <a:spcBef>
                <a:spcPts val="100"/>
              </a:spcBef>
            </a:pPr>
            <a:r>
              <a:rPr sz="4800" spc="-105" dirty="0"/>
              <a:t>Culture</a:t>
            </a:r>
            <a:r>
              <a:rPr sz="4800" spc="-215" dirty="0"/>
              <a:t> </a:t>
            </a:r>
            <a:r>
              <a:rPr sz="4800" spc="-90" dirty="0"/>
              <a:t>based</a:t>
            </a:r>
            <a:r>
              <a:rPr sz="4800" spc="-180" dirty="0"/>
              <a:t> </a:t>
            </a:r>
            <a:r>
              <a:rPr sz="4800" spc="-70" dirty="0"/>
              <a:t>methods</a:t>
            </a:r>
            <a:endParaRPr sz="4800"/>
          </a:p>
        </p:txBody>
      </p:sp>
      <p:sp>
        <p:nvSpPr>
          <p:cNvPr id="3" name="object 3"/>
          <p:cNvSpPr txBox="1"/>
          <p:nvPr/>
        </p:nvSpPr>
        <p:spPr>
          <a:xfrm>
            <a:off x="650240" y="888339"/>
            <a:ext cx="7180580" cy="4038285"/>
          </a:xfrm>
          <a:prstGeom prst="rect">
            <a:avLst/>
          </a:prstGeom>
        </p:spPr>
        <p:txBody>
          <a:bodyPr vert="horz" wrap="square" lIns="0" tIns="113030" rIns="0" bIns="0" rtlCol="0">
            <a:spAutoFit/>
          </a:bodyPr>
          <a:lstStyle/>
          <a:p>
            <a:pPr marL="12700">
              <a:lnSpc>
                <a:spcPct val="100000"/>
              </a:lnSpc>
              <a:spcBef>
                <a:spcPts val="890"/>
              </a:spcBef>
            </a:pPr>
            <a:r>
              <a:rPr sz="2400" dirty="0">
                <a:solidFill>
                  <a:srgbClr val="2E2B1F"/>
                </a:solidFill>
                <a:latin typeface="Calibri"/>
                <a:cs typeface="Calibri"/>
              </a:rPr>
              <a:t>Commonly</a:t>
            </a:r>
            <a:r>
              <a:rPr sz="2400" spc="-75" dirty="0">
                <a:solidFill>
                  <a:srgbClr val="2E2B1F"/>
                </a:solidFill>
                <a:latin typeface="Calibri"/>
                <a:cs typeface="Calibri"/>
              </a:rPr>
              <a:t> </a:t>
            </a:r>
            <a:r>
              <a:rPr sz="2400" dirty="0">
                <a:solidFill>
                  <a:srgbClr val="2E2B1F"/>
                </a:solidFill>
                <a:latin typeface="Calibri"/>
                <a:cs typeface="Calibri"/>
              </a:rPr>
              <a:t>used</a:t>
            </a:r>
            <a:r>
              <a:rPr sz="2400" spc="-75" dirty="0">
                <a:solidFill>
                  <a:srgbClr val="2E2B1F"/>
                </a:solidFill>
                <a:latin typeface="Calibri"/>
                <a:cs typeface="Calibri"/>
              </a:rPr>
              <a:t> </a:t>
            </a:r>
            <a:r>
              <a:rPr sz="2400" dirty="0">
                <a:solidFill>
                  <a:srgbClr val="2E2B1F"/>
                </a:solidFill>
                <a:latin typeface="Calibri"/>
                <a:cs typeface="Calibri"/>
              </a:rPr>
              <a:t>culture</a:t>
            </a:r>
            <a:r>
              <a:rPr sz="2400" spc="-80" dirty="0">
                <a:solidFill>
                  <a:srgbClr val="2E2B1F"/>
                </a:solidFill>
                <a:latin typeface="Calibri"/>
                <a:cs typeface="Calibri"/>
              </a:rPr>
              <a:t> </a:t>
            </a:r>
            <a:r>
              <a:rPr sz="2400" dirty="0">
                <a:solidFill>
                  <a:srgbClr val="2E2B1F"/>
                </a:solidFill>
                <a:latin typeface="Calibri"/>
                <a:cs typeface="Calibri"/>
              </a:rPr>
              <a:t>medias</a:t>
            </a:r>
            <a:r>
              <a:rPr sz="2400" spc="-75" dirty="0">
                <a:solidFill>
                  <a:srgbClr val="2E2B1F"/>
                </a:solidFill>
                <a:latin typeface="Calibri"/>
                <a:cs typeface="Calibri"/>
              </a:rPr>
              <a:t> </a:t>
            </a:r>
            <a:r>
              <a:rPr sz="2400" dirty="0">
                <a:solidFill>
                  <a:srgbClr val="2E2B1F"/>
                </a:solidFill>
                <a:latin typeface="Calibri"/>
                <a:cs typeface="Calibri"/>
              </a:rPr>
              <a:t>and</a:t>
            </a:r>
            <a:r>
              <a:rPr sz="2400" spc="-70" dirty="0">
                <a:solidFill>
                  <a:srgbClr val="2E2B1F"/>
                </a:solidFill>
                <a:latin typeface="Calibri"/>
                <a:cs typeface="Calibri"/>
              </a:rPr>
              <a:t> </a:t>
            </a:r>
            <a:r>
              <a:rPr sz="2400" spc="-20" dirty="0">
                <a:solidFill>
                  <a:srgbClr val="2E2B1F"/>
                </a:solidFill>
                <a:latin typeface="Calibri"/>
                <a:cs typeface="Calibri"/>
              </a:rPr>
              <a:t>agar</a:t>
            </a:r>
            <a:endParaRPr sz="2400" dirty="0">
              <a:latin typeface="Calibri"/>
              <a:cs typeface="Calibri"/>
            </a:endParaRPr>
          </a:p>
          <a:p>
            <a:pPr marL="469900" indent="-457200">
              <a:lnSpc>
                <a:spcPct val="100000"/>
              </a:lnSpc>
              <a:spcBef>
                <a:spcPts val="790"/>
              </a:spcBef>
              <a:buClr>
                <a:srgbClr val="A9A47B"/>
              </a:buClr>
              <a:buAutoNum type="arabicPeriod"/>
              <a:tabLst>
                <a:tab pos="469900" algn="l"/>
              </a:tabLst>
            </a:pPr>
            <a:r>
              <a:rPr sz="2400" dirty="0">
                <a:solidFill>
                  <a:srgbClr val="2E2B1F"/>
                </a:solidFill>
                <a:latin typeface="Calibri"/>
                <a:cs typeface="Calibri"/>
              </a:rPr>
              <a:t>Blood</a:t>
            </a:r>
            <a:r>
              <a:rPr sz="2400" spc="-55" dirty="0">
                <a:solidFill>
                  <a:srgbClr val="2E2B1F"/>
                </a:solidFill>
                <a:latin typeface="Calibri"/>
                <a:cs typeface="Calibri"/>
              </a:rPr>
              <a:t> </a:t>
            </a:r>
            <a:r>
              <a:rPr sz="2400" dirty="0">
                <a:solidFill>
                  <a:srgbClr val="2E2B1F"/>
                </a:solidFill>
                <a:latin typeface="Calibri"/>
                <a:cs typeface="Calibri"/>
              </a:rPr>
              <a:t>agar</a:t>
            </a:r>
            <a:r>
              <a:rPr sz="2400" spc="-50" dirty="0">
                <a:solidFill>
                  <a:srgbClr val="2E2B1F"/>
                </a:solidFill>
                <a:latin typeface="Calibri"/>
                <a:cs typeface="Calibri"/>
              </a:rPr>
              <a:t> </a:t>
            </a:r>
            <a:r>
              <a:rPr sz="2400" dirty="0">
                <a:solidFill>
                  <a:srgbClr val="2E2B1F"/>
                </a:solidFill>
                <a:latin typeface="Wingdings"/>
                <a:cs typeface="Wingdings"/>
              </a:rPr>
              <a:t></a:t>
            </a:r>
            <a:r>
              <a:rPr sz="2400" spc="-125" dirty="0">
                <a:solidFill>
                  <a:srgbClr val="2E2B1F"/>
                </a:solidFill>
                <a:latin typeface="Times New Roman"/>
                <a:cs typeface="Times New Roman"/>
              </a:rPr>
              <a:t> </a:t>
            </a:r>
            <a:r>
              <a:rPr sz="2400" dirty="0">
                <a:solidFill>
                  <a:srgbClr val="2E2B1F"/>
                </a:solidFill>
                <a:latin typeface="Calibri"/>
                <a:cs typeface="Calibri"/>
              </a:rPr>
              <a:t>various</a:t>
            </a:r>
            <a:r>
              <a:rPr sz="2400" spc="-45" dirty="0">
                <a:solidFill>
                  <a:srgbClr val="2E2B1F"/>
                </a:solidFill>
                <a:latin typeface="Calibri"/>
                <a:cs typeface="Calibri"/>
              </a:rPr>
              <a:t> </a:t>
            </a:r>
            <a:r>
              <a:rPr sz="2400" spc="-10" dirty="0">
                <a:solidFill>
                  <a:srgbClr val="2E2B1F"/>
                </a:solidFill>
                <a:latin typeface="Calibri"/>
                <a:cs typeface="Calibri"/>
              </a:rPr>
              <a:t>bacteria</a:t>
            </a:r>
            <a:endParaRPr sz="2400" dirty="0">
              <a:latin typeface="Calibri"/>
              <a:cs typeface="Calibri"/>
            </a:endParaRPr>
          </a:p>
          <a:p>
            <a:pPr marL="469900" marR="5080" indent="-457834">
              <a:lnSpc>
                <a:spcPts val="3820"/>
              </a:lnSpc>
              <a:spcBef>
                <a:spcPts val="915"/>
              </a:spcBef>
              <a:buClr>
                <a:srgbClr val="A9A47B"/>
              </a:buClr>
              <a:buAutoNum type="arabicPeriod"/>
              <a:tabLst>
                <a:tab pos="469900" algn="l"/>
              </a:tabLst>
            </a:pPr>
            <a:r>
              <a:rPr sz="2400" dirty="0">
                <a:solidFill>
                  <a:srgbClr val="2E2B1F"/>
                </a:solidFill>
                <a:latin typeface="Calibri"/>
                <a:cs typeface="Calibri"/>
              </a:rPr>
              <a:t>Chocolate</a:t>
            </a:r>
            <a:r>
              <a:rPr sz="2400" spc="-75" dirty="0">
                <a:solidFill>
                  <a:srgbClr val="2E2B1F"/>
                </a:solidFill>
                <a:latin typeface="Calibri"/>
                <a:cs typeface="Calibri"/>
              </a:rPr>
              <a:t> </a:t>
            </a:r>
            <a:r>
              <a:rPr sz="2400" dirty="0">
                <a:solidFill>
                  <a:srgbClr val="2E2B1F"/>
                </a:solidFill>
                <a:latin typeface="Calibri"/>
                <a:cs typeface="Calibri"/>
              </a:rPr>
              <a:t>agar</a:t>
            </a:r>
            <a:r>
              <a:rPr sz="2400" spc="-70" dirty="0">
                <a:solidFill>
                  <a:srgbClr val="2E2B1F"/>
                </a:solidFill>
                <a:latin typeface="Calibri"/>
                <a:cs typeface="Calibri"/>
              </a:rPr>
              <a:t> </a:t>
            </a:r>
            <a:r>
              <a:rPr sz="2400" dirty="0">
                <a:solidFill>
                  <a:srgbClr val="2E2B1F"/>
                </a:solidFill>
                <a:latin typeface="Wingdings"/>
                <a:cs typeface="Wingdings"/>
              </a:rPr>
              <a:t></a:t>
            </a:r>
            <a:r>
              <a:rPr sz="2400" spc="-150" dirty="0">
                <a:solidFill>
                  <a:srgbClr val="2E2B1F"/>
                </a:solidFill>
                <a:latin typeface="Times New Roman"/>
                <a:cs typeface="Times New Roman"/>
              </a:rPr>
              <a:t> </a:t>
            </a:r>
            <a:r>
              <a:rPr sz="2400" i="1" dirty="0">
                <a:solidFill>
                  <a:srgbClr val="2E2B1F"/>
                </a:solidFill>
                <a:latin typeface="Calibri"/>
                <a:cs typeface="Calibri"/>
              </a:rPr>
              <a:t>N.</a:t>
            </a:r>
            <a:r>
              <a:rPr sz="2400" i="1" spc="-65" dirty="0">
                <a:solidFill>
                  <a:srgbClr val="2E2B1F"/>
                </a:solidFill>
                <a:latin typeface="Calibri"/>
                <a:cs typeface="Calibri"/>
              </a:rPr>
              <a:t> </a:t>
            </a:r>
            <a:r>
              <a:rPr sz="2400" i="1" dirty="0">
                <a:solidFill>
                  <a:srgbClr val="2E2B1F"/>
                </a:solidFill>
                <a:latin typeface="Calibri"/>
                <a:cs typeface="Calibri"/>
              </a:rPr>
              <a:t>meningitidis</a:t>
            </a:r>
            <a:r>
              <a:rPr sz="2400" i="1" spc="-50" dirty="0">
                <a:solidFill>
                  <a:srgbClr val="2E2B1F"/>
                </a:solidFill>
                <a:latin typeface="Calibri"/>
                <a:cs typeface="Calibri"/>
              </a:rPr>
              <a:t> </a:t>
            </a:r>
            <a:r>
              <a:rPr sz="2400" i="1" dirty="0">
                <a:solidFill>
                  <a:srgbClr val="2E2B1F"/>
                </a:solidFill>
                <a:latin typeface="Calibri"/>
                <a:cs typeface="Calibri"/>
              </a:rPr>
              <a:t>and</a:t>
            </a:r>
            <a:r>
              <a:rPr sz="2400" i="1" spc="-70" dirty="0">
                <a:solidFill>
                  <a:srgbClr val="2E2B1F"/>
                </a:solidFill>
                <a:latin typeface="Calibri"/>
                <a:cs typeface="Calibri"/>
              </a:rPr>
              <a:t> </a:t>
            </a:r>
            <a:r>
              <a:rPr sz="2400" i="1" spc="-25" dirty="0">
                <a:solidFill>
                  <a:srgbClr val="2E2B1F"/>
                </a:solidFill>
                <a:latin typeface="Calibri"/>
                <a:cs typeface="Calibri"/>
              </a:rPr>
              <a:t>N. </a:t>
            </a:r>
            <a:r>
              <a:rPr sz="2400" i="1" spc="-10" dirty="0">
                <a:solidFill>
                  <a:srgbClr val="2E2B1F"/>
                </a:solidFill>
                <a:latin typeface="Calibri"/>
                <a:cs typeface="Calibri"/>
              </a:rPr>
              <a:t>gonorrhoae</a:t>
            </a:r>
            <a:endParaRPr sz="2400" dirty="0">
              <a:latin typeface="Calibri"/>
              <a:cs typeface="Calibri"/>
            </a:endParaRPr>
          </a:p>
          <a:p>
            <a:pPr marL="469900" indent="-457200">
              <a:lnSpc>
                <a:spcPct val="100000"/>
              </a:lnSpc>
              <a:spcBef>
                <a:spcPts val="665"/>
              </a:spcBef>
              <a:buClr>
                <a:srgbClr val="A9A47B"/>
              </a:buClr>
              <a:buAutoNum type="arabicPeriod"/>
              <a:tabLst>
                <a:tab pos="469900" algn="l"/>
              </a:tabLst>
            </a:pPr>
            <a:r>
              <a:rPr sz="2400" spc="-10" dirty="0">
                <a:solidFill>
                  <a:srgbClr val="2E2B1F"/>
                </a:solidFill>
                <a:latin typeface="Calibri"/>
                <a:cs typeface="Calibri"/>
              </a:rPr>
              <a:t>MacConkey</a:t>
            </a:r>
            <a:r>
              <a:rPr sz="2400" spc="-90" dirty="0">
                <a:solidFill>
                  <a:srgbClr val="2E2B1F"/>
                </a:solidFill>
                <a:latin typeface="Calibri"/>
                <a:cs typeface="Calibri"/>
              </a:rPr>
              <a:t> </a:t>
            </a:r>
            <a:r>
              <a:rPr sz="2400" dirty="0">
                <a:solidFill>
                  <a:srgbClr val="2E2B1F"/>
                </a:solidFill>
                <a:latin typeface="Wingdings"/>
                <a:cs typeface="Wingdings"/>
              </a:rPr>
              <a:t></a:t>
            </a:r>
            <a:r>
              <a:rPr sz="2400" spc="-160" dirty="0">
                <a:solidFill>
                  <a:srgbClr val="2E2B1F"/>
                </a:solidFill>
                <a:latin typeface="Times New Roman"/>
                <a:cs typeface="Times New Roman"/>
              </a:rPr>
              <a:t> </a:t>
            </a:r>
            <a:r>
              <a:rPr sz="2400" dirty="0">
                <a:solidFill>
                  <a:srgbClr val="2E2B1F"/>
                </a:solidFill>
                <a:latin typeface="Calibri"/>
                <a:cs typeface="Calibri"/>
              </a:rPr>
              <a:t>various</a:t>
            </a:r>
            <a:r>
              <a:rPr sz="2400" spc="-90" dirty="0">
                <a:solidFill>
                  <a:srgbClr val="2E2B1F"/>
                </a:solidFill>
                <a:latin typeface="Calibri"/>
                <a:cs typeface="Calibri"/>
              </a:rPr>
              <a:t> </a:t>
            </a:r>
            <a:r>
              <a:rPr sz="2400" dirty="0">
                <a:solidFill>
                  <a:srgbClr val="2E2B1F"/>
                </a:solidFill>
                <a:latin typeface="Calibri"/>
                <a:cs typeface="Calibri"/>
              </a:rPr>
              <a:t>gram</a:t>
            </a:r>
            <a:r>
              <a:rPr sz="2400" spc="-85" dirty="0">
                <a:solidFill>
                  <a:srgbClr val="2E2B1F"/>
                </a:solidFill>
                <a:latin typeface="Calibri"/>
                <a:cs typeface="Calibri"/>
              </a:rPr>
              <a:t> </a:t>
            </a:r>
            <a:r>
              <a:rPr sz="2400" spc="-10" dirty="0">
                <a:solidFill>
                  <a:srgbClr val="2E2B1F"/>
                </a:solidFill>
                <a:latin typeface="Calibri"/>
                <a:cs typeface="Calibri"/>
              </a:rPr>
              <a:t>negative</a:t>
            </a:r>
            <a:endParaRPr sz="2400" dirty="0">
              <a:latin typeface="Calibri"/>
              <a:cs typeface="Calibri"/>
            </a:endParaRPr>
          </a:p>
          <a:p>
            <a:pPr marL="469900" marR="496570" indent="-457834">
              <a:lnSpc>
                <a:spcPts val="3820"/>
              </a:lnSpc>
              <a:spcBef>
                <a:spcPts val="910"/>
              </a:spcBef>
              <a:buClr>
                <a:srgbClr val="A9A47B"/>
              </a:buClr>
              <a:buAutoNum type="arabicPeriod"/>
              <a:tabLst>
                <a:tab pos="469900" algn="l"/>
              </a:tabLst>
            </a:pPr>
            <a:r>
              <a:rPr sz="2400" dirty="0">
                <a:solidFill>
                  <a:srgbClr val="2E2B1F"/>
                </a:solidFill>
                <a:latin typeface="Calibri"/>
                <a:cs typeface="Calibri"/>
              </a:rPr>
              <a:t>Thayer</a:t>
            </a:r>
            <a:r>
              <a:rPr sz="2400" spc="-50" dirty="0">
                <a:solidFill>
                  <a:srgbClr val="2E2B1F"/>
                </a:solidFill>
                <a:latin typeface="Calibri"/>
                <a:cs typeface="Calibri"/>
              </a:rPr>
              <a:t> </a:t>
            </a:r>
            <a:r>
              <a:rPr sz="2400" dirty="0">
                <a:solidFill>
                  <a:srgbClr val="2E2B1F"/>
                </a:solidFill>
                <a:latin typeface="Calibri"/>
                <a:cs typeface="Calibri"/>
              </a:rPr>
              <a:t>Martin</a:t>
            </a:r>
            <a:r>
              <a:rPr sz="2400" spc="-35" dirty="0">
                <a:solidFill>
                  <a:srgbClr val="2E2B1F"/>
                </a:solidFill>
                <a:latin typeface="Calibri"/>
                <a:cs typeface="Calibri"/>
              </a:rPr>
              <a:t> </a:t>
            </a:r>
            <a:r>
              <a:rPr sz="2400" dirty="0">
                <a:solidFill>
                  <a:srgbClr val="2E2B1F"/>
                </a:solidFill>
                <a:latin typeface="Wingdings"/>
                <a:cs typeface="Wingdings"/>
              </a:rPr>
              <a:t></a:t>
            </a:r>
            <a:r>
              <a:rPr sz="2400" spc="-130" dirty="0">
                <a:solidFill>
                  <a:srgbClr val="2E2B1F"/>
                </a:solidFill>
                <a:latin typeface="Times New Roman"/>
                <a:cs typeface="Times New Roman"/>
              </a:rPr>
              <a:t> </a:t>
            </a:r>
            <a:r>
              <a:rPr sz="2400" i="1" dirty="0">
                <a:solidFill>
                  <a:srgbClr val="2E2B1F"/>
                </a:solidFill>
                <a:latin typeface="Calibri"/>
                <a:cs typeface="Calibri"/>
              </a:rPr>
              <a:t>N.</a:t>
            </a:r>
            <a:r>
              <a:rPr sz="2400" i="1" spc="-40" dirty="0">
                <a:solidFill>
                  <a:srgbClr val="2E2B1F"/>
                </a:solidFill>
                <a:latin typeface="Calibri"/>
                <a:cs typeface="Calibri"/>
              </a:rPr>
              <a:t> </a:t>
            </a:r>
            <a:r>
              <a:rPr sz="2400" i="1" dirty="0">
                <a:solidFill>
                  <a:srgbClr val="2E2B1F"/>
                </a:solidFill>
                <a:latin typeface="Calibri"/>
                <a:cs typeface="Calibri"/>
              </a:rPr>
              <a:t>gonorrhoae</a:t>
            </a:r>
            <a:r>
              <a:rPr sz="2400" i="1" spc="-65" dirty="0">
                <a:solidFill>
                  <a:srgbClr val="2E2B1F"/>
                </a:solidFill>
                <a:latin typeface="Calibri"/>
                <a:cs typeface="Calibri"/>
              </a:rPr>
              <a:t> </a:t>
            </a:r>
            <a:r>
              <a:rPr sz="2400" i="1" spc="-20" dirty="0">
                <a:solidFill>
                  <a:srgbClr val="2E2B1F"/>
                </a:solidFill>
                <a:latin typeface="Calibri"/>
                <a:cs typeface="Calibri"/>
              </a:rPr>
              <a:t>from </a:t>
            </a:r>
            <a:r>
              <a:rPr sz="2400" i="1" dirty="0">
                <a:solidFill>
                  <a:srgbClr val="2E2B1F"/>
                </a:solidFill>
                <a:latin typeface="Calibri"/>
                <a:cs typeface="Calibri"/>
              </a:rPr>
              <a:t>non</a:t>
            </a:r>
            <a:r>
              <a:rPr sz="2400" i="1" spc="-60" dirty="0">
                <a:solidFill>
                  <a:srgbClr val="2E2B1F"/>
                </a:solidFill>
                <a:latin typeface="Calibri"/>
                <a:cs typeface="Calibri"/>
              </a:rPr>
              <a:t> </a:t>
            </a:r>
            <a:r>
              <a:rPr sz="2400" i="1" dirty="0">
                <a:solidFill>
                  <a:srgbClr val="2E2B1F"/>
                </a:solidFill>
                <a:latin typeface="Calibri"/>
                <a:cs typeface="Calibri"/>
              </a:rPr>
              <a:t>sterile</a:t>
            </a:r>
            <a:r>
              <a:rPr sz="2400" i="1" spc="-55" dirty="0">
                <a:solidFill>
                  <a:srgbClr val="2E2B1F"/>
                </a:solidFill>
                <a:latin typeface="Calibri"/>
                <a:cs typeface="Calibri"/>
              </a:rPr>
              <a:t> </a:t>
            </a:r>
            <a:r>
              <a:rPr sz="2400" i="1" spc="-20" dirty="0">
                <a:solidFill>
                  <a:srgbClr val="2E2B1F"/>
                </a:solidFill>
                <a:latin typeface="Calibri"/>
                <a:cs typeface="Calibri"/>
              </a:rPr>
              <a:t>site</a:t>
            </a:r>
            <a:endParaRPr sz="2400" dirty="0">
              <a:latin typeface="Calibri"/>
              <a:cs typeface="Calibri"/>
            </a:endParaRPr>
          </a:p>
          <a:p>
            <a:pPr marL="469900" indent="-457200">
              <a:lnSpc>
                <a:spcPct val="100000"/>
              </a:lnSpc>
              <a:spcBef>
                <a:spcPts val="670"/>
              </a:spcBef>
              <a:buClr>
                <a:srgbClr val="A9A47B"/>
              </a:buClr>
              <a:buAutoNum type="arabicPeriod"/>
              <a:tabLst>
                <a:tab pos="469900" algn="l"/>
              </a:tabLst>
            </a:pPr>
            <a:r>
              <a:rPr sz="2400" spc="-10" dirty="0">
                <a:solidFill>
                  <a:srgbClr val="2E2B1F"/>
                </a:solidFill>
                <a:latin typeface="Calibri"/>
                <a:cs typeface="Calibri"/>
              </a:rPr>
              <a:t>Chocolate</a:t>
            </a:r>
            <a:r>
              <a:rPr sz="2400" spc="-50" dirty="0">
                <a:solidFill>
                  <a:srgbClr val="2E2B1F"/>
                </a:solidFill>
                <a:latin typeface="Calibri"/>
                <a:cs typeface="Calibri"/>
              </a:rPr>
              <a:t> </a:t>
            </a:r>
            <a:r>
              <a:rPr sz="2400" dirty="0">
                <a:solidFill>
                  <a:srgbClr val="2E2B1F"/>
                </a:solidFill>
                <a:latin typeface="Calibri"/>
                <a:cs typeface="Calibri"/>
              </a:rPr>
              <a:t>agar</a:t>
            </a:r>
            <a:r>
              <a:rPr sz="2400" spc="-45" dirty="0">
                <a:solidFill>
                  <a:srgbClr val="2E2B1F"/>
                </a:solidFill>
                <a:latin typeface="Calibri"/>
                <a:cs typeface="Calibri"/>
              </a:rPr>
              <a:t> </a:t>
            </a:r>
            <a:r>
              <a:rPr sz="2400" dirty="0">
                <a:solidFill>
                  <a:srgbClr val="2E2B1F"/>
                </a:solidFill>
                <a:latin typeface="Calibri"/>
                <a:cs typeface="Calibri"/>
              </a:rPr>
              <a:t>X</a:t>
            </a:r>
            <a:r>
              <a:rPr sz="2400" spc="-35" dirty="0">
                <a:solidFill>
                  <a:srgbClr val="2E2B1F"/>
                </a:solidFill>
                <a:latin typeface="Calibri"/>
                <a:cs typeface="Calibri"/>
              </a:rPr>
              <a:t> </a:t>
            </a:r>
            <a:r>
              <a:rPr sz="2400" dirty="0">
                <a:solidFill>
                  <a:srgbClr val="2E2B1F"/>
                </a:solidFill>
                <a:latin typeface="Calibri"/>
                <a:cs typeface="Calibri"/>
              </a:rPr>
              <a:t>and</a:t>
            </a:r>
            <a:r>
              <a:rPr sz="2400" spc="-30" dirty="0">
                <a:solidFill>
                  <a:srgbClr val="2E2B1F"/>
                </a:solidFill>
                <a:latin typeface="Calibri"/>
                <a:cs typeface="Calibri"/>
              </a:rPr>
              <a:t> </a:t>
            </a:r>
            <a:r>
              <a:rPr sz="2400" dirty="0">
                <a:solidFill>
                  <a:srgbClr val="2E2B1F"/>
                </a:solidFill>
                <a:latin typeface="Calibri"/>
                <a:cs typeface="Calibri"/>
              </a:rPr>
              <a:t>V</a:t>
            </a:r>
            <a:r>
              <a:rPr sz="2400" spc="-60" dirty="0">
                <a:solidFill>
                  <a:srgbClr val="2E2B1F"/>
                </a:solidFill>
                <a:latin typeface="Calibri"/>
                <a:cs typeface="Calibri"/>
              </a:rPr>
              <a:t> </a:t>
            </a:r>
            <a:r>
              <a:rPr sz="2400" dirty="0">
                <a:solidFill>
                  <a:srgbClr val="2E2B1F"/>
                </a:solidFill>
                <a:latin typeface="Wingdings"/>
                <a:cs typeface="Wingdings"/>
              </a:rPr>
              <a:t></a:t>
            </a:r>
            <a:r>
              <a:rPr sz="2400" spc="-120" dirty="0">
                <a:solidFill>
                  <a:srgbClr val="2E2B1F"/>
                </a:solidFill>
                <a:latin typeface="Times New Roman"/>
                <a:cs typeface="Times New Roman"/>
              </a:rPr>
              <a:t> </a:t>
            </a:r>
            <a:r>
              <a:rPr sz="2400" i="1" dirty="0">
                <a:solidFill>
                  <a:srgbClr val="2E2B1F"/>
                </a:solidFill>
                <a:latin typeface="Calibri"/>
                <a:cs typeface="Calibri"/>
              </a:rPr>
              <a:t>H.</a:t>
            </a:r>
            <a:r>
              <a:rPr sz="2400" i="1" spc="-30" dirty="0">
                <a:solidFill>
                  <a:srgbClr val="2E2B1F"/>
                </a:solidFill>
                <a:latin typeface="Calibri"/>
                <a:cs typeface="Calibri"/>
              </a:rPr>
              <a:t> </a:t>
            </a:r>
            <a:r>
              <a:rPr sz="2400" i="1" spc="-10" dirty="0">
                <a:solidFill>
                  <a:srgbClr val="2E2B1F"/>
                </a:solidFill>
                <a:latin typeface="Calibri"/>
                <a:cs typeface="Calibri"/>
              </a:rPr>
              <a:t>influenzae</a:t>
            </a:r>
            <a:endParaRPr sz="2400" dirty="0">
              <a:latin typeface="Calibri"/>
              <a:cs typeface="Calibri"/>
            </a:endParaRPr>
          </a:p>
          <a:p>
            <a:pPr marL="469900" indent="-457200">
              <a:lnSpc>
                <a:spcPct val="100000"/>
              </a:lnSpc>
              <a:spcBef>
                <a:spcPts val="765"/>
              </a:spcBef>
              <a:buClr>
                <a:srgbClr val="A9A47B"/>
              </a:buClr>
              <a:buAutoNum type="arabicPeriod"/>
              <a:tabLst>
                <a:tab pos="469900" algn="l"/>
              </a:tabLst>
            </a:pPr>
            <a:r>
              <a:rPr sz="2400" dirty="0">
                <a:solidFill>
                  <a:srgbClr val="2E2B1F"/>
                </a:solidFill>
                <a:latin typeface="Calibri"/>
                <a:cs typeface="Calibri"/>
              </a:rPr>
              <a:t>Lowenstein</a:t>
            </a:r>
            <a:r>
              <a:rPr sz="2400" spc="-55" dirty="0">
                <a:solidFill>
                  <a:srgbClr val="2E2B1F"/>
                </a:solidFill>
                <a:latin typeface="Calibri"/>
                <a:cs typeface="Calibri"/>
              </a:rPr>
              <a:t> </a:t>
            </a:r>
            <a:r>
              <a:rPr sz="2400" dirty="0">
                <a:solidFill>
                  <a:srgbClr val="2E2B1F"/>
                </a:solidFill>
                <a:latin typeface="Calibri"/>
                <a:cs typeface="Calibri"/>
              </a:rPr>
              <a:t>Jensen</a:t>
            </a:r>
            <a:r>
              <a:rPr sz="2400" spc="-50" dirty="0">
                <a:solidFill>
                  <a:srgbClr val="2E2B1F"/>
                </a:solidFill>
                <a:latin typeface="Calibri"/>
                <a:cs typeface="Calibri"/>
              </a:rPr>
              <a:t> </a:t>
            </a:r>
            <a:r>
              <a:rPr sz="2400" dirty="0">
                <a:solidFill>
                  <a:srgbClr val="2E2B1F"/>
                </a:solidFill>
                <a:latin typeface="Wingdings"/>
                <a:cs typeface="Wingdings"/>
              </a:rPr>
              <a:t></a:t>
            </a:r>
            <a:r>
              <a:rPr sz="2400" spc="-135" dirty="0">
                <a:solidFill>
                  <a:srgbClr val="2E2B1F"/>
                </a:solidFill>
                <a:latin typeface="Times New Roman"/>
                <a:cs typeface="Times New Roman"/>
              </a:rPr>
              <a:t> </a:t>
            </a:r>
            <a:r>
              <a:rPr sz="2400" i="1" dirty="0">
                <a:solidFill>
                  <a:srgbClr val="2E2B1F"/>
                </a:solidFill>
                <a:latin typeface="Calibri"/>
                <a:cs typeface="Calibri"/>
              </a:rPr>
              <a:t>M.</a:t>
            </a:r>
            <a:r>
              <a:rPr sz="2400" i="1" spc="-60" dirty="0">
                <a:solidFill>
                  <a:srgbClr val="2E2B1F"/>
                </a:solidFill>
                <a:latin typeface="Calibri"/>
                <a:cs typeface="Calibri"/>
              </a:rPr>
              <a:t> </a:t>
            </a:r>
            <a:r>
              <a:rPr sz="2400" i="1" spc="-10" dirty="0">
                <a:solidFill>
                  <a:srgbClr val="2E2B1F"/>
                </a:solidFill>
                <a:latin typeface="Calibri"/>
                <a:cs typeface="Calibri"/>
              </a:rPr>
              <a:t>tuberculosis</a:t>
            </a:r>
            <a:endParaRPr sz="2400" dirty="0">
              <a:latin typeface="Calibri"/>
              <a:cs typeface="Calibri"/>
            </a:endParaRPr>
          </a:p>
        </p:txBody>
      </p:sp>
      <p:sp>
        <p:nvSpPr>
          <p:cNvPr id="4" name="TextBox 3">
            <a:extLst>
              <a:ext uri="{FF2B5EF4-FFF2-40B4-BE49-F238E27FC236}">
                <a16:creationId xmlns:a16="http://schemas.microsoft.com/office/drawing/2014/main" id="{6A48218A-78CE-2451-A90F-4775A546C52E}"/>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z="4600" spc="-114" dirty="0"/>
              <a:t>Types</a:t>
            </a:r>
            <a:r>
              <a:rPr sz="4600" spc="-210" dirty="0"/>
              <a:t> </a:t>
            </a:r>
            <a:r>
              <a:rPr sz="4600" spc="-55" dirty="0"/>
              <a:t>of</a:t>
            </a:r>
            <a:r>
              <a:rPr sz="4600" spc="-190" dirty="0"/>
              <a:t> </a:t>
            </a:r>
            <a:r>
              <a:rPr sz="4600" spc="-60" dirty="0"/>
              <a:t>media</a:t>
            </a:r>
            <a:endParaRPr sz="4600"/>
          </a:p>
        </p:txBody>
      </p:sp>
      <p:pic>
        <p:nvPicPr>
          <p:cNvPr id="3" name="object 3"/>
          <p:cNvPicPr/>
          <p:nvPr/>
        </p:nvPicPr>
        <p:blipFill>
          <a:blip r:embed="rId2" cstate="print"/>
          <a:stretch>
            <a:fillRect/>
          </a:stretch>
        </p:blipFill>
        <p:spPr>
          <a:xfrm>
            <a:off x="1622" y="1340827"/>
            <a:ext cx="4861305" cy="5112512"/>
          </a:xfrm>
          <a:prstGeom prst="rect">
            <a:avLst/>
          </a:prstGeom>
        </p:spPr>
      </p:pic>
      <p:pic>
        <p:nvPicPr>
          <p:cNvPr id="4" name="object 4"/>
          <p:cNvPicPr/>
          <p:nvPr/>
        </p:nvPicPr>
        <p:blipFill>
          <a:blip r:embed="rId3" cstate="print"/>
          <a:stretch>
            <a:fillRect/>
          </a:stretch>
        </p:blipFill>
        <p:spPr>
          <a:xfrm>
            <a:off x="5148071" y="1700783"/>
            <a:ext cx="3315589" cy="4663427"/>
          </a:xfrm>
          <a:prstGeom prst="rect">
            <a:avLst/>
          </a:prstGeom>
        </p:spPr>
      </p:pic>
      <p:sp>
        <p:nvSpPr>
          <p:cNvPr id="5" name="object 5"/>
          <p:cNvSpPr txBox="1"/>
          <p:nvPr/>
        </p:nvSpPr>
        <p:spPr>
          <a:xfrm>
            <a:off x="5266435" y="1285493"/>
            <a:ext cx="2985135" cy="36068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2E2B1F"/>
                </a:solidFill>
                <a:latin typeface="Calibri"/>
                <a:cs typeface="Calibri"/>
              </a:rPr>
              <a:t>Lowenstein</a:t>
            </a:r>
            <a:r>
              <a:rPr sz="2200" b="1" spc="-60" dirty="0">
                <a:solidFill>
                  <a:srgbClr val="2E2B1F"/>
                </a:solidFill>
                <a:latin typeface="Calibri"/>
                <a:cs typeface="Calibri"/>
              </a:rPr>
              <a:t> </a:t>
            </a:r>
            <a:r>
              <a:rPr sz="2200" b="1" dirty="0">
                <a:solidFill>
                  <a:srgbClr val="2E2B1F"/>
                </a:solidFill>
                <a:latin typeface="Calibri"/>
                <a:cs typeface="Calibri"/>
              </a:rPr>
              <a:t>Jensen</a:t>
            </a:r>
            <a:r>
              <a:rPr sz="2200" b="1" spc="-85" dirty="0">
                <a:solidFill>
                  <a:srgbClr val="2E2B1F"/>
                </a:solidFill>
                <a:latin typeface="Calibri"/>
                <a:cs typeface="Calibri"/>
              </a:rPr>
              <a:t> </a:t>
            </a:r>
            <a:r>
              <a:rPr sz="2200" b="1" spc="-10" dirty="0">
                <a:solidFill>
                  <a:srgbClr val="2E2B1F"/>
                </a:solidFill>
                <a:latin typeface="Calibri"/>
                <a:cs typeface="Calibri"/>
              </a:rPr>
              <a:t>media</a:t>
            </a:r>
            <a:endParaRPr sz="2200">
              <a:latin typeface="Calibri"/>
              <a:cs typeface="Calibri"/>
            </a:endParaRPr>
          </a:p>
        </p:txBody>
      </p:sp>
      <p:sp>
        <p:nvSpPr>
          <p:cNvPr id="6" name="TextBox 5">
            <a:extLst>
              <a:ext uri="{FF2B5EF4-FFF2-40B4-BE49-F238E27FC236}">
                <a16:creationId xmlns:a16="http://schemas.microsoft.com/office/drawing/2014/main" id="{CCBDB42C-5C54-EAC0-826D-BE6695711051}"/>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603875" cy="726440"/>
          </a:xfrm>
          <a:prstGeom prst="rect">
            <a:avLst/>
          </a:prstGeom>
        </p:spPr>
        <p:txBody>
          <a:bodyPr vert="horz" wrap="square" lIns="0" tIns="12065" rIns="0" bIns="0" rtlCol="0">
            <a:spAutoFit/>
          </a:bodyPr>
          <a:lstStyle/>
          <a:p>
            <a:pPr marL="12700">
              <a:lnSpc>
                <a:spcPct val="100000"/>
              </a:lnSpc>
              <a:spcBef>
                <a:spcPts val="95"/>
              </a:spcBef>
            </a:pPr>
            <a:r>
              <a:rPr sz="4600" spc="-100" dirty="0"/>
              <a:t>Amie’s</a:t>
            </a:r>
            <a:r>
              <a:rPr sz="4600" spc="-220" dirty="0"/>
              <a:t> </a:t>
            </a:r>
            <a:r>
              <a:rPr sz="4600" spc="-110" dirty="0"/>
              <a:t>transport</a:t>
            </a:r>
            <a:r>
              <a:rPr sz="4600" spc="-170" dirty="0"/>
              <a:t> </a:t>
            </a:r>
            <a:r>
              <a:rPr sz="4600" spc="-35" dirty="0"/>
              <a:t>media</a:t>
            </a:r>
            <a:endParaRPr sz="4600" dirty="0"/>
          </a:p>
        </p:txBody>
      </p:sp>
      <p:pic>
        <p:nvPicPr>
          <p:cNvPr id="3" name="object 3"/>
          <p:cNvPicPr/>
          <p:nvPr/>
        </p:nvPicPr>
        <p:blipFill>
          <a:blip r:embed="rId2" cstate="print"/>
          <a:stretch>
            <a:fillRect/>
          </a:stretch>
        </p:blipFill>
        <p:spPr>
          <a:xfrm>
            <a:off x="611555" y="2132838"/>
            <a:ext cx="4977638" cy="3312414"/>
          </a:xfrm>
          <a:prstGeom prst="rect">
            <a:avLst/>
          </a:prstGeom>
        </p:spPr>
      </p:pic>
      <p:sp>
        <p:nvSpPr>
          <p:cNvPr id="4" name="TextBox 3">
            <a:extLst>
              <a:ext uri="{FF2B5EF4-FFF2-40B4-BE49-F238E27FC236}">
                <a16:creationId xmlns:a16="http://schemas.microsoft.com/office/drawing/2014/main" id="{10254B71-6915-EDB4-A888-76B31AA1BF8E}"/>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303" y="64465"/>
            <a:ext cx="5198110" cy="726440"/>
          </a:xfrm>
          <a:prstGeom prst="rect">
            <a:avLst/>
          </a:prstGeom>
        </p:spPr>
        <p:txBody>
          <a:bodyPr vert="horz" wrap="square" lIns="0" tIns="12065" rIns="0" bIns="0" rtlCol="0">
            <a:spAutoFit/>
          </a:bodyPr>
          <a:lstStyle/>
          <a:p>
            <a:pPr marL="12700">
              <a:lnSpc>
                <a:spcPct val="100000"/>
              </a:lnSpc>
              <a:spcBef>
                <a:spcPts val="95"/>
              </a:spcBef>
            </a:pPr>
            <a:r>
              <a:rPr sz="4600" spc="-105" dirty="0"/>
              <a:t>Specimens</a:t>
            </a:r>
            <a:r>
              <a:rPr sz="4600" spc="-185" dirty="0"/>
              <a:t> </a:t>
            </a:r>
            <a:r>
              <a:rPr sz="4600" spc="-95" dirty="0"/>
              <a:t>for</a:t>
            </a:r>
            <a:r>
              <a:rPr sz="4600" spc="-170" dirty="0"/>
              <a:t> </a:t>
            </a:r>
            <a:r>
              <a:rPr sz="4600" spc="-75" dirty="0"/>
              <a:t>culture</a:t>
            </a:r>
            <a:endParaRPr sz="4600" dirty="0"/>
          </a:p>
        </p:txBody>
      </p:sp>
      <p:sp>
        <p:nvSpPr>
          <p:cNvPr id="3" name="object 3"/>
          <p:cNvSpPr txBox="1"/>
          <p:nvPr/>
        </p:nvSpPr>
        <p:spPr>
          <a:xfrm>
            <a:off x="650240" y="980338"/>
            <a:ext cx="7259320" cy="4462568"/>
          </a:xfrm>
          <a:prstGeom prst="rect">
            <a:avLst/>
          </a:prstGeom>
        </p:spPr>
        <p:txBody>
          <a:bodyPr vert="horz" wrap="square" lIns="0" tIns="97790" rIns="0" bIns="0" rtlCol="0">
            <a:spAutoFit/>
          </a:bodyPr>
          <a:lstStyle/>
          <a:p>
            <a:pPr marL="240029" indent="-227329">
              <a:lnSpc>
                <a:spcPct val="100000"/>
              </a:lnSpc>
              <a:spcBef>
                <a:spcPts val="770"/>
              </a:spcBef>
              <a:buClr>
                <a:srgbClr val="A9A47B"/>
              </a:buClr>
              <a:buFont typeface="Arial MT"/>
              <a:buChar char="•"/>
              <a:tabLst>
                <a:tab pos="240029" algn="l"/>
              </a:tabLst>
            </a:pPr>
            <a:r>
              <a:rPr sz="2400" dirty="0">
                <a:solidFill>
                  <a:srgbClr val="2E2B1F"/>
                </a:solidFill>
                <a:latin typeface="+mj-lt"/>
                <a:cs typeface="Calibri"/>
              </a:rPr>
              <a:t>Blood</a:t>
            </a:r>
            <a:r>
              <a:rPr sz="2400" spc="-65" dirty="0">
                <a:solidFill>
                  <a:srgbClr val="2E2B1F"/>
                </a:solidFill>
                <a:latin typeface="+mj-lt"/>
                <a:cs typeface="Calibri"/>
              </a:rPr>
              <a:t> </a:t>
            </a:r>
            <a:r>
              <a:rPr sz="2400" dirty="0">
                <a:solidFill>
                  <a:srgbClr val="2E2B1F"/>
                </a:solidFill>
                <a:latin typeface="+mj-lt"/>
                <a:cs typeface="Calibri"/>
              </a:rPr>
              <a:t>culture</a:t>
            </a:r>
            <a:r>
              <a:rPr sz="2400" spc="-65" dirty="0">
                <a:solidFill>
                  <a:srgbClr val="2E2B1F"/>
                </a:solidFill>
                <a:latin typeface="+mj-lt"/>
                <a:cs typeface="Calibri"/>
              </a:rPr>
              <a:t> </a:t>
            </a:r>
            <a:r>
              <a:rPr sz="2400" dirty="0">
                <a:solidFill>
                  <a:srgbClr val="2E2B1F"/>
                </a:solidFill>
                <a:latin typeface="+mj-lt"/>
                <a:cs typeface="Wingdings"/>
              </a:rPr>
              <a:t></a:t>
            </a:r>
            <a:r>
              <a:rPr sz="2400" spc="-130" dirty="0">
                <a:solidFill>
                  <a:srgbClr val="2E2B1F"/>
                </a:solidFill>
                <a:latin typeface="+mj-lt"/>
                <a:cs typeface="Times New Roman"/>
              </a:rPr>
              <a:t> </a:t>
            </a:r>
            <a:r>
              <a:rPr sz="2400" dirty="0">
                <a:solidFill>
                  <a:srgbClr val="2E2B1F"/>
                </a:solidFill>
                <a:latin typeface="+mj-lt"/>
                <a:cs typeface="Calibri"/>
              </a:rPr>
              <a:t>in</a:t>
            </a:r>
            <a:r>
              <a:rPr sz="2400" spc="-70" dirty="0">
                <a:solidFill>
                  <a:srgbClr val="2E2B1F"/>
                </a:solidFill>
                <a:latin typeface="+mj-lt"/>
                <a:cs typeface="Calibri"/>
              </a:rPr>
              <a:t> </a:t>
            </a:r>
            <a:r>
              <a:rPr sz="2400" dirty="0">
                <a:solidFill>
                  <a:srgbClr val="2E2B1F"/>
                </a:solidFill>
                <a:latin typeface="+mj-lt"/>
                <a:cs typeface="Calibri"/>
              </a:rPr>
              <a:t>culture</a:t>
            </a:r>
            <a:r>
              <a:rPr sz="2400" spc="-50" dirty="0">
                <a:solidFill>
                  <a:srgbClr val="2E2B1F"/>
                </a:solidFill>
                <a:latin typeface="+mj-lt"/>
                <a:cs typeface="Calibri"/>
              </a:rPr>
              <a:t> </a:t>
            </a:r>
            <a:r>
              <a:rPr sz="2400" spc="-10" dirty="0">
                <a:solidFill>
                  <a:srgbClr val="2E2B1F"/>
                </a:solidFill>
                <a:latin typeface="+mj-lt"/>
                <a:cs typeface="Calibri"/>
              </a:rPr>
              <a:t>bottles</a:t>
            </a:r>
            <a:endParaRPr sz="2400" dirty="0">
              <a:latin typeface="+mj-lt"/>
              <a:cs typeface="Calibri"/>
            </a:endParaRPr>
          </a:p>
          <a:p>
            <a:pPr marL="240029" marR="537210" indent="-227329">
              <a:lnSpc>
                <a:spcPts val="3340"/>
              </a:lnSpc>
              <a:spcBef>
                <a:spcPts val="800"/>
              </a:spcBef>
              <a:buClr>
                <a:srgbClr val="A9A47B"/>
              </a:buClr>
              <a:buFont typeface="Arial MT"/>
              <a:buChar char="•"/>
              <a:tabLst>
                <a:tab pos="241300" algn="l"/>
              </a:tabLst>
            </a:pPr>
            <a:r>
              <a:rPr sz="2400" dirty="0">
                <a:solidFill>
                  <a:srgbClr val="2E2B1F"/>
                </a:solidFill>
                <a:latin typeface="+mj-lt"/>
                <a:cs typeface="Calibri"/>
              </a:rPr>
              <a:t>Throat</a:t>
            </a:r>
            <a:r>
              <a:rPr sz="2400" spc="-70" dirty="0">
                <a:solidFill>
                  <a:srgbClr val="2E2B1F"/>
                </a:solidFill>
                <a:latin typeface="+mj-lt"/>
                <a:cs typeface="Calibri"/>
              </a:rPr>
              <a:t> </a:t>
            </a:r>
            <a:r>
              <a:rPr sz="2400" dirty="0">
                <a:solidFill>
                  <a:srgbClr val="2E2B1F"/>
                </a:solidFill>
                <a:latin typeface="+mj-lt"/>
                <a:cs typeface="Calibri"/>
              </a:rPr>
              <a:t>culture</a:t>
            </a:r>
            <a:r>
              <a:rPr sz="2400" spc="-65" dirty="0">
                <a:solidFill>
                  <a:srgbClr val="2E2B1F"/>
                </a:solidFill>
                <a:latin typeface="+mj-lt"/>
                <a:cs typeface="Calibri"/>
              </a:rPr>
              <a:t> </a:t>
            </a:r>
            <a:r>
              <a:rPr sz="2400" dirty="0">
                <a:solidFill>
                  <a:srgbClr val="2E2B1F"/>
                </a:solidFill>
                <a:latin typeface="+mj-lt"/>
                <a:cs typeface="Wingdings"/>
              </a:rPr>
              <a:t></a:t>
            </a:r>
            <a:r>
              <a:rPr sz="2400" spc="-120" dirty="0">
                <a:solidFill>
                  <a:srgbClr val="2E2B1F"/>
                </a:solidFill>
                <a:latin typeface="+mj-lt"/>
                <a:cs typeface="Times New Roman"/>
              </a:rPr>
              <a:t> </a:t>
            </a:r>
            <a:r>
              <a:rPr sz="2400" dirty="0">
                <a:solidFill>
                  <a:srgbClr val="2E2B1F"/>
                </a:solidFill>
                <a:latin typeface="+mj-lt"/>
                <a:cs typeface="Calibri"/>
              </a:rPr>
              <a:t>in</a:t>
            </a:r>
            <a:r>
              <a:rPr sz="2400" spc="-60" dirty="0">
                <a:solidFill>
                  <a:srgbClr val="2E2B1F"/>
                </a:solidFill>
                <a:latin typeface="+mj-lt"/>
                <a:cs typeface="Calibri"/>
              </a:rPr>
              <a:t> </a:t>
            </a:r>
            <a:r>
              <a:rPr sz="2400" dirty="0">
                <a:solidFill>
                  <a:srgbClr val="2E2B1F"/>
                </a:solidFill>
                <a:latin typeface="+mj-lt"/>
                <a:cs typeface="Calibri"/>
              </a:rPr>
              <a:t>gel</a:t>
            </a:r>
            <a:r>
              <a:rPr sz="2400" spc="-80" dirty="0">
                <a:solidFill>
                  <a:srgbClr val="2E2B1F"/>
                </a:solidFill>
                <a:latin typeface="+mj-lt"/>
                <a:cs typeface="Calibri"/>
              </a:rPr>
              <a:t> </a:t>
            </a:r>
            <a:r>
              <a:rPr sz="2400" dirty="0">
                <a:solidFill>
                  <a:srgbClr val="2E2B1F"/>
                </a:solidFill>
                <a:latin typeface="+mj-lt"/>
                <a:cs typeface="Calibri"/>
              </a:rPr>
              <a:t>swab</a:t>
            </a:r>
            <a:r>
              <a:rPr sz="2400" spc="-55" dirty="0">
                <a:solidFill>
                  <a:srgbClr val="2E2B1F"/>
                </a:solidFill>
                <a:latin typeface="+mj-lt"/>
                <a:cs typeface="Calibri"/>
              </a:rPr>
              <a:t> </a:t>
            </a:r>
            <a:r>
              <a:rPr sz="2400" dirty="0">
                <a:solidFill>
                  <a:srgbClr val="2E2B1F"/>
                </a:solidFill>
                <a:latin typeface="+mj-lt"/>
                <a:cs typeface="Calibri"/>
              </a:rPr>
              <a:t>or</a:t>
            </a:r>
            <a:r>
              <a:rPr sz="2400" spc="-55" dirty="0">
                <a:solidFill>
                  <a:srgbClr val="2E2B1F"/>
                </a:solidFill>
                <a:latin typeface="+mj-lt"/>
                <a:cs typeface="Calibri"/>
              </a:rPr>
              <a:t> </a:t>
            </a:r>
            <a:r>
              <a:rPr sz="2400" spc="-10" dirty="0">
                <a:solidFill>
                  <a:srgbClr val="2E2B1F"/>
                </a:solidFill>
                <a:latin typeface="+mj-lt"/>
                <a:cs typeface="Calibri"/>
              </a:rPr>
              <a:t>sterilized</a:t>
            </a:r>
            <a:r>
              <a:rPr sz="2400" spc="-55" dirty="0">
                <a:solidFill>
                  <a:srgbClr val="2E2B1F"/>
                </a:solidFill>
                <a:latin typeface="+mj-lt"/>
                <a:cs typeface="Calibri"/>
              </a:rPr>
              <a:t> </a:t>
            </a:r>
            <a:r>
              <a:rPr sz="2400" spc="-25" dirty="0">
                <a:solidFill>
                  <a:srgbClr val="2E2B1F"/>
                </a:solidFill>
                <a:latin typeface="+mj-lt"/>
                <a:cs typeface="Calibri"/>
              </a:rPr>
              <a:t>dry 	</a:t>
            </a:r>
            <a:r>
              <a:rPr sz="2400" spc="-20" dirty="0">
                <a:solidFill>
                  <a:srgbClr val="2E2B1F"/>
                </a:solidFill>
                <a:latin typeface="+mj-lt"/>
                <a:cs typeface="Calibri"/>
              </a:rPr>
              <a:t>swab</a:t>
            </a:r>
            <a:endParaRPr sz="2400" dirty="0">
              <a:latin typeface="+mj-lt"/>
              <a:cs typeface="Calibri"/>
            </a:endParaRPr>
          </a:p>
          <a:p>
            <a:pPr marL="240029" marR="245745" indent="-227329">
              <a:lnSpc>
                <a:spcPct val="99600"/>
              </a:lnSpc>
              <a:spcBef>
                <a:spcPts val="600"/>
              </a:spcBef>
              <a:buClr>
                <a:srgbClr val="A9A47B"/>
              </a:buClr>
              <a:buFont typeface="Arial MT"/>
              <a:buChar char="•"/>
              <a:tabLst>
                <a:tab pos="241300" algn="l"/>
              </a:tabLst>
            </a:pPr>
            <a:r>
              <a:rPr sz="2400" dirty="0">
                <a:solidFill>
                  <a:srgbClr val="2E2B1F"/>
                </a:solidFill>
                <a:latin typeface="+mj-lt"/>
                <a:cs typeface="Calibri"/>
              </a:rPr>
              <a:t>Sputum</a:t>
            </a:r>
            <a:r>
              <a:rPr sz="2400" spc="-25" dirty="0">
                <a:solidFill>
                  <a:srgbClr val="2E2B1F"/>
                </a:solidFill>
                <a:latin typeface="+mj-lt"/>
                <a:cs typeface="Calibri"/>
              </a:rPr>
              <a:t> </a:t>
            </a:r>
            <a:r>
              <a:rPr sz="2400" dirty="0">
                <a:solidFill>
                  <a:srgbClr val="2E2B1F"/>
                </a:solidFill>
                <a:latin typeface="+mj-lt"/>
                <a:cs typeface="Calibri"/>
              </a:rPr>
              <a:t>culture</a:t>
            </a:r>
            <a:r>
              <a:rPr sz="2400" spc="-80" dirty="0">
                <a:solidFill>
                  <a:srgbClr val="2E2B1F"/>
                </a:solidFill>
                <a:latin typeface="+mj-lt"/>
                <a:cs typeface="Calibri"/>
              </a:rPr>
              <a:t> </a:t>
            </a:r>
            <a:r>
              <a:rPr sz="2400" dirty="0">
                <a:solidFill>
                  <a:srgbClr val="2E2B1F"/>
                </a:solidFill>
                <a:latin typeface="+mj-lt"/>
                <a:cs typeface="Wingdings"/>
              </a:rPr>
              <a:t></a:t>
            </a:r>
            <a:r>
              <a:rPr sz="2400" spc="-140" dirty="0">
                <a:solidFill>
                  <a:srgbClr val="2E2B1F"/>
                </a:solidFill>
                <a:latin typeface="+mj-lt"/>
                <a:cs typeface="Times New Roman"/>
              </a:rPr>
              <a:t> </a:t>
            </a:r>
            <a:r>
              <a:rPr sz="2400" dirty="0">
                <a:solidFill>
                  <a:srgbClr val="2E2B1F"/>
                </a:solidFill>
                <a:latin typeface="+mj-lt"/>
                <a:cs typeface="Calibri"/>
              </a:rPr>
              <a:t>in</a:t>
            </a:r>
            <a:r>
              <a:rPr sz="2400" spc="-70" dirty="0">
                <a:solidFill>
                  <a:srgbClr val="2E2B1F"/>
                </a:solidFill>
                <a:latin typeface="+mj-lt"/>
                <a:cs typeface="Calibri"/>
              </a:rPr>
              <a:t> </a:t>
            </a:r>
            <a:r>
              <a:rPr sz="2400" spc="-10" dirty="0">
                <a:solidFill>
                  <a:srgbClr val="2E2B1F"/>
                </a:solidFill>
                <a:latin typeface="+mj-lt"/>
                <a:cs typeface="Calibri"/>
              </a:rPr>
              <a:t>sterilized</a:t>
            </a:r>
            <a:r>
              <a:rPr sz="2400" spc="-65" dirty="0">
                <a:solidFill>
                  <a:srgbClr val="2E2B1F"/>
                </a:solidFill>
                <a:latin typeface="+mj-lt"/>
                <a:cs typeface="Calibri"/>
              </a:rPr>
              <a:t> </a:t>
            </a:r>
            <a:r>
              <a:rPr sz="2400" dirty="0">
                <a:solidFill>
                  <a:srgbClr val="2E2B1F"/>
                </a:solidFill>
                <a:latin typeface="+mj-lt"/>
                <a:cs typeface="Calibri"/>
              </a:rPr>
              <a:t>container</a:t>
            </a:r>
            <a:r>
              <a:rPr sz="2400" spc="-60" dirty="0">
                <a:solidFill>
                  <a:srgbClr val="2E2B1F"/>
                </a:solidFill>
                <a:latin typeface="+mj-lt"/>
                <a:cs typeface="Calibri"/>
              </a:rPr>
              <a:t> </a:t>
            </a:r>
            <a:r>
              <a:rPr sz="2400" dirty="0">
                <a:solidFill>
                  <a:srgbClr val="2E2B1F"/>
                </a:solidFill>
                <a:latin typeface="+mj-lt"/>
                <a:cs typeface="Calibri"/>
              </a:rPr>
              <a:t>(</a:t>
            </a:r>
            <a:r>
              <a:rPr sz="2400" spc="-70" dirty="0">
                <a:solidFill>
                  <a:srgbClr val="2E2B1F"/>
                </a:solidFill>
                <a:latin typeface="+mj-lt"/>
                <a:cs typeface="Calibri"/>
              </a:rPr>
              <a:t> </a:t>
            </a:r>
            <a:r>
              <a:rPr sz="2400" spc="-50" dirty="0">
                <a:solidFill>
                  <a:srgbClr val="2E2B1F"/>
                </a:solidFill>
                <a:latin typeface="+mj-lt"/>
                <a:cs typeface="Calibri"/>
              </a:rPr>
              <a:t>a 	</a:t>
            </a:r>
            <a:r>
              <a:rPr sz="2400" dirty="0">
                <a:solidFill>
                  <a:srgbClr val="2E2B1F"/>
                </a:solidFill>
                <a:latin typeface="+mj-lt"/>
                <a:cs typeface="Calibri"/>
              </a:rPr>
              <a:t>reliable</a:t>
            </a:r>
            <a:r>
              <a:rPr sz="2400" spc="-65" dirty="0">
                <a:solidFill>
                  <a:srgbClr val="2E2B1F"/>
                </a:solidFill>
                <a:latin typeface="+mj-lt"/>
                <a:cs typeface="Calibri"/>
              </a:rPr>
              <a:t> </a:t>
            </a:r>
            <a:r>
              <a:rPr sz="2400" dirty="0">
                <a:solidFill>
                  <a:srgbClr val="2E2B1F"/>
                </a:solidFill>
                <a:latin typeface="+mj-lt"/>
                <a:cs typeface="Calibri"/>
              </a:rPr>
              <a:t>specimen</a:t>
            </a:r>
            <a:r>
              <a:rPr sz="2400" spc="-35" dirty="0">
                <a:solidFill>
                  <a:srgbClr val="2E2B1F"/>
                </a:solidFill>
                <a:latin typeface="+mj-lt"/>
                <a:cs typeface="Calibri"/>
              </a:rPr>
              <a:t> </a:t>
            </a:r>
            <a:r>
              <a:rPr sz="2400" dirty="0">
                <a:solidFill>
                  <a:srgbClr val="2E2B1F"/>
                </a:solidFill>
                <a:latin typeface="+mj-lt"/>
                <a:cs typeface="Calibri"/>
              </a:rPr>
              <a:t>has</a:t>
            </a:r>
            <a:r>
              <a:rPr sz="2400" spc="-50" dirty="0">
                <a:solidFill>
                  <a:srgbClr val="2E2B1F"/>
                </a:solidFill>
                <a:latin typeface="+mj-lt"/>
                <a:cs typeface="Calibri"/>
              </a:rPr>
              <a:t> </a:t>
            </a:r>
            <a:r>
              <a:rPr sz="2400" dirty="0">
                <a:solidFill>
                  <a:srgbClr val="2E2B1F"/>
                </a:solidFill>
                <a:latin typeface="+mj-lt"/>
                <a:cs typeface="Calibri"/>
              </a:rPr>
              <a:t>more</a:t>
            </a:r>
            <a:r>
              <a:rPr sz="2400" spc="-55" dirty="0">
                <a:solidFill>
                  <a:srgbClr val="2E2B1F"/>
                </a:solidFill>
                <a:latin typeface="+mj-lt"/>
                <a:cs typeface="Calibri"/>
              </a:rPr>
              <a:t> </a:t>
            </a:r>
            <a:r>
              <a:rPr sz="2400" dirty="0">
                <a:solidFill>
                  <a:srgbClr val="2E2B1F"/>
                </a:solidFill>
                <a:latin typeface="+mj-lt"/>
                <a:cs typeface="Calibri"/>
              </a:rPr>
              <a:t>than</a:t>
            </a:r>
            <a:r>
              <a:rPr sz="2400" spc="-40" dirty="0">
                <a:solidFill>
                  <a:srgbClr val="2E2B1F"/>
                </a:solidFill>
                <a:latin typeface="+mj-lt"/>
                <a:cs typeface="Calibri"/>
              </a:rPr>
              <a:t> </a:t>
            </a:r>
            <a:r>
              <a:rPr sz="2400" dirty="0">
                <a:solidFill>
                  <a:srgbClr val="2E2B1F"/>
                </a:solidFill>
                <a:latin typeface="+mj-lt"/>
                <a:cs typeface="Calibri"/>
              </a:rPr>
              <a:t>25</a:t>
            </a:r>
            <a:r>
              <a:rPr sz="2400" spc="-50" dirty="0">
                <a:solidFill>
                  <a:srgbClr val="2E2B1F"/>
                </a:solidFill>
                <a:latin typeface="+mj-lt"/>
                <a:cs typeface="Calibri"/>
              </a:rPr>
              <a:t> </a:t>
            </a:r>
            <a:r>
              <a:rPr sz="2400" spc="-10" dirty="0">
                <a:solidFill>
                  <a:srgbClr val="2E2B1F"/>
                </a:solidFill>
                <a:latin typeface="+mj-lt"/>
                <a:cs typeface="Calibri"/>
              </a:rPr>
              <a:t>leukocytes 	</a:t>
            </a:r>
            <a:r>
              <a:rPr sz="2400" dirty="0">
                <a:solidFill>
                  <a:srgbClr val="2E2B1F"/>
                </a:solidFill>
                <a:latin typeface="+mj-lt"/>
                <a:cs typeface="Calibri"/>
              </a:rPr>
              <a:t>and</a:t>
            </a:r>
            <a:r>
              <a:rPr sz="2400" spc="-30" dirty="0">
                <a:solidFill>
                  <a:srgbClr val="2E2B1F"/>
                </a:solidFill>
                <a:latin typeface="+mj-lt"/>
                <a:cs typeface="Calibri"/>
              </a:rPr>
              <a:t> </a:t>
            </a:r>
            <a:r>
              <a:rPr sz="2400" dirty="0">
                <a:solidFill>
                  <a:srgbClr val="2E2B1F"/>
                </a:solidFill>
                <a:latin typeface="+mj-lt"/>
                <a:cs typeface="Calibri"/>
              </a:rPr>
              <a:t>less</a:t>
            </a:r>
            <a:r>
              <a:rPr sz="2400" spc="-20" dirty="0">
                <a:solidFill>
                  <a:srgbClr val="2E2B1F"/>
                </a:solidFill>
                <a:latin typeface="+mj-lt"/>
                <a:cs typeface="Calibri"/>
              </a:rPr>
              <a:t> </a:t>
            </a:r>
            <a:r>
              <a:rPr sz="2400" dirty="0">
                <a:solidFill>
                  <a:srgbClr val="2E2B1F"/>
                </a:solidFill>
                <a:latin typeface="+mj-lt"/>
                <a:cs typeface="Calibri"/>
              </a:rPr>
              <a:t>than</a:t>
            </a:r>
            <a:r>
              <a:rPr sz="2400" spc="-30" dirty="0">
                <a:solidFill>
                  <a:srgbClr val="2E2B1F"/>
                </a:solidFill>
                <a:latin typeface="+mj-lt"/>
                <a:cs typeface="Calibri"/>
              </a:rPr>
              <a:t> </a:t>
            </a:r>
            <a:r>
              <a:rPr sz="2400" dirty="0">
                <a:solidFill>
                  <a:srgbClr val="2E2B1F"/>
                </a:solidFill>
                <a:latin typeface="+mj-lt"/>
                <a:cs typeface="Calibri"/>
              </a:rPr>
              <a:t>10</a:t>
            </a:r>
            <a:r>
              <a:rPr sz="2400" spc="-15" dirty="0">
                <a:solidFill>
                  <a:srgbClr val="2E2B1F"/>
                </a:solidFill>
                <a:latin typeface="+mj-lt"/>
                <a:cs typeface="Calibri"/>
              </a:rPr>
              <a:t> </a:t>
            </a:r>
            <a:r>
              <a:rPr sz="2400" dirty="0">
                <a:solidFill>
                  <a:srgbClr val="2E2B1F"/>
                </a:solidFill>
                <a:latin typeface="+mj-lt"/>
                <a:cs typeface="Calibri"/>
              </a:rPr>
              <a:t>epithelial</a:t>
            </a:r>
            <a:r>
              <a:rPr sz="2400" spc="-30" dirty="0">
                <a:solidFill>
                  <a:srgbClr val="2E2B1F"/>
                </a:solidFill>
                <a:latin typeface="+mj-lt"/>
                <a:cs typeface="Calibri"/>
              </a:rPr>
              <a:t> </a:t>
            </a:r>
            <a:r>
              <a:rPr sz="2400" dirty="0">
                <a:solidFill>
                  <a:srgbClr val="2E2B1F"/>
                </a:solidFill>
                <a:latin typeface="+mj-lt"/>
                <a:cs typeface="Calibri"/>
              </a:rPr>
              <a:t>cells</a:t>
            </a:r>
            <a:r>
              <a:rPr sz="2400" spc="-30" dirty="0">
                <a:solidFill>
                  <a:srgbClr val="2E2B1F"/>
                </a:solidFill>
                <a:latin typeface="+mj-lt"/>
                <a:cs typeface="Calibri"/>
              </a:rPr>
              <a:t> </a:t>
            </a:r>
            <a:r>
              <a:rPr sz="2400" dirty="0">
                <a:solidFill>
                  <a:srgbClr val="2E2B1F"/>
                </a:solidFill>
                <a:latin typeface="+mj-lt"/>
                <a:cs typeface="Calibri"/>
              </a:rPr>
              <a:t>per</a:t>
            </a:r>
            <a:r>
              <a:rPr sz="2400" spc="-35" dirty="0">
                <a:solidFill>
                  <a:srgbClr val="2E2B1F"/>
                </a:solidFill>
                <a:latin typeface="+mj-lt"/>
                <a:cs typeface="Calibri"/>
              </a:rPr>
              <a:t> </a:t>
            </a:r>
            <a:r>
              <a:rPr sz="2400" dirty="0">
                <a:solidFill>
                  <a:srgbClr val="2E2B1F"/>
                </a:solidFill>
                <a:latin typeface="+mj-lt"/>
                <a:cs typeface="Calibri"/>
              </a:rPr>
              <a:t>100X</a:t>
            </a:r>
            <a:r>
              <a:rPr sz="2400" spc="-15" dirty="0">
                <a:solidFill>
                  <a:srgbClr val="2E2B1F"/>
                </a:solidFill>
                <a:latin typeface="+mj-lt"/>
                <a:cs typeface="Calibri"/>
              </a:rPr>
              <a:t> </a:t>
            </a:r>
            <a:r>
              <a:rPr sz="2400" spc="-10" dirty="0">
                <a:solidFill>
                  <a:srgbClr val="2E2B1F"/>
                </a:solidFill>
                <a:latin typeface="+mj-lt"/>
                <a:cs typeface="Calibri"/>
              </a:rPr>
              <a:t>field</a:t>
            </a:r>
            <a:endParaRPr sz="2400" dirty="0">
              <a:latin typeface="+mj-lt"/>
              <a:cs typeface="Calibri"/>
            </a:endParaRPr>
          </a:p>
          <a:p>
            <a:pPr marL="240029" marR="1164590" indent="-227329">
              <a:lnSpc>
                <a:spcPts val="3340"/>
              </a:lnSpc>
              <a:spcBef>
                <a:spcPts val="830"/>
              </a:spcBef>
              <a:buClr>
                <a:srgbClr val="A9A47B"/>
              </a:buClr>
              <a:buFont typeface="Arial MT"/>
              <a:buChar char="•"/>
              <a:tabLst>
                <a:tab pos="241300" algn="l"/>
              </a:tabLst>
            </a:pPr>
            <a:r>
              <a:rPr sz="2400" dirty="0">
                <a:solidFill>
                  <a:srgbClr val="2E2B1F"/>
                </a:solidFill>
                <a:latin typeface="+mj-lt"/>
                <a:cs typeface="Calibri"/>
              </a:rPr>
              <a:t>CSF</a:t>
            </a:r>
            <a:r>
              <a:rPr sz="2400" spc="-35" dirty="0">
                <a:solidFill>
                  <a:srgbClr val="2E2B1F"/>
                </a:solidFill>
                <a:latin typeface="+mj-lt"/>
                <a:cs typeface="Calibri"/>
              </a:rPr>
              <a:t> </a:t>
            </a:r>
            <a:r>
              <a:rPr sz="2400" dirty="0">
                <a:solidFill>
                  <a:srgbClr val="2E2B1F"/>
                </a:solidFill>
                <a:latin typeface="+mj-lt"/>
                <a:cs typeface="Wingdings"/>
              </a:rPr>
              <a:t></a:t>
            </a:r>
            <a:r>
              <a:rPr sz="2400" spc="-114" dirty="0">
                <a:solidFill>
                  <a:srgbClr val="2E2B1F"/>
                </a:solidFill>
                <a:latin typeface="+mj-lt"/>
                <a:cs typeface="Times New Roman"/>
              </a:rPr>
              <a:t> </a:t>
            </a:r>
            <a:r>
              <a:rPr sz="2400" dirty="0">
                <a:solidFill>
                  <a:srgbClr val="2E2B1F"/>
                </a:solidFill>
                <a:latin typeface="+mj-lt"/>
                <a:cs typeface="Calibri"/>
              </a:rPr>
              <a:t>is</a:t>
            </a:r>
            <a:r>
              <a:rPr sz="2400" spc="-50" dirty="0">
                <a:solidFill>
                  <a:srgbClr val="2E2B1F"/>
                </a:solidFill>
                <a:latin typeface="+mj-lt"/>
                <a:cs typeface="Calibri"/>
              </a:rPr>
              <a:t> </a:t>
            </a:r>
            <a:r>
              <a:rPr sz="2400" dirty="0">
                <a:solidFill>
                  <a:srgbClr val="2E2B1F"/>
                </a:solidFill>
                <a:latin typeface="+mj-lt"/>
                <a:cs typeface="Calibri"/>
              </a:rPr>
              <a:t>a</a:t>
            </a:r>
            <a:r>
              <a:rPr sz="2400" spc="-40" dirty="0">
                <a:solidFill>
                  <a:srgbClr val="2E2B1F"/>
                </a:solidFill>
                <a:latin typeface="+mj-lt"/>
                <a:cs typeface="Calibri"/>
              </a:rPr>
              <a:t> </a:t>
            </a:r>
            <a:r>
              <a:rPr sz="2400" dirty="0">
                <a:solidFill>
                  <a:srgbClr val="2E2B1F"/>
                </a:solidFill>
                <a:latin typeface="+mj-lt"/>
                <a:cs typeface="Calibri"/>
              </a:rPr>
              <a:t>critical</a:t>
            </a:r>
            <a:r>
              <a:rPr sz="2400" spc="-35" dirty="0">
                <a:solidFill>
                  <a:srgbClr val="2E2B1F"/>
                </a:solidFill>
                <a:latin typeface="+mj-lt"/>
                <a:cs typeface="Calibri"/>
              </a:rPr>
              <a:t> </a:t>
            </a:r>
            <a:r>
              <a:rPr sz="2400" dirty="0">
                <a:solidFill>
                  <a:srgbClr val="2E2B1F"/>
                </a:solidFill>
                <a:latin typeface="+mj-lt"/>
                <a:cs typeface="Calibri"/>
              </a:rPr>
              <a:t>sample</a:t>
            </a:r>
            <a:r>
              <a:rPr sz="2400" spc="-35" dirty="0">
                <a:solidFill>
                  <a:srgbClr val="2E2B1F"/>
                </a:solidFill>
                <a:latin typeface="+mj-lt"/>
                <a:cs typeface="Calibri"/>
              </a:rPr>
              <a:t> </a:t>
            </a:r>
            <a:r>
              <a:rPr sz="2400" dirty="0">
                <a:solidFill>
                  <a:srgbClr val="2E2B1F"/>
                </a:solidFill>
                <a:latin typeface="+mj-lt"/>
                <a:cs typeface="Calibri"/>
              </a:rPr>
              <a:t>should</a:t>
            </a:r>
            <a:r>
              <a:rPr sz="2400" spc="-10" dirty="0">
                <a:solidFill>
                  <a:srgbClr val="2E2B1F"/>
                </a:solidFill>
                <a:latin typeface="+mj-lt"/>
                <a:cs typeface="Calibri"/>
              </a:rPr>
              <a:t> </a:t>
            </a:r>
            <a:r>
              <a:rPr sz="2400" dirty="0">
                <a:solidFill>
                  <a:srgbClr val="2E2B1F"/>
                </a:solidFill>
                <a:latin typeface="+mj-lt"/>
                <a:cs typeface="Calibri"/>
              </a:rPr>
              <a:t>be</a:t>
            </a:r>
            <a:r>
              <a:rPr sz="2400" spc="-45" dirty="0">
                <a:solidFill>
                  <a:srgbClr val="2E2B1F"/>
                </a:solidFill>
                <a:latin typeface="+mj-lt"/>
                <a:cs typeface="Calibri"/>
              </a:rPr>
              <a:t> </a:t>
            </a:r>
            <a:r>
              <a:rPr sz="2400" spc="-20" dirty="0">
                <a:solidFill>
                  <a:srgbClr val="2E2B1F"/>
                </a:solidFill>
                <a:latin typeface="+mj-lt"/>
                <a:cs typeface="Calibri"/>
              </a:rPr>
              <a:t>sent 	</a:t>
            </a:r>
            <a:r>
              <a:rPr sz="2400" dirty="0">
                <a:solidFill>
                  <a:srgbClr val="2E2B1F"/>
                </a:solidFill>
                <a:latin typeface="+mj-lt"/>
                <a:cs typeface="Calibri"/>
              </a:rPr>
              <a:t>immediately</a:t>
            </a:r>
            <a:r>
              <a:rPr sz="2400" spc="-105" dirty="0">
                <a:solidFill>
                  <a:srgbClr val="2E2B1F"/>
                </a:solidFill>
                <a:latin typeface="+mj-lt"/>
                <a:cs typeface="Calibri"/>
              </a:rPr>
              <a:t> </a:t>
            </a:r>
            <a:r>
              <a:rPr sz="2400" dirty="0">
                <a:solidFill>
                  <a:srgbClr val="2E2B1F"/>
                </a:solidFill>
                <a:latin typeface="+mj-lt"/>
                <a:cs typeface="Calibri"/>
              </a:rPr>
              <a:t>to</a:t>
            </a:r>
            <a:r>
              <a:rPr sz="2400" spc="-100" dirty="0">
                <a:solidFill>
                  <a:srgbClr val="2E2B1F"/>
                </a:solidFill>
                <a:latin typeface="+mj-lt"/>
                <a:cs typeface="Calibri"/>
              </a:rPr>
              <a:t> </a:t>
            </a:r>
            <a:r>
              <a:rPr sz="2400" spc="-25" dirty="0">
                <a:solidFill>
                  <a:srgbClr val="2E2B1F"/>
                </a:solidFill>
                <a:latin typeface="+mj-lt"/>
                <a:cs typeface="Calibri"/>
              </a:rPr>
              <a:t>lab</a:t>
            </a:r>
            <a:endParaRPr sz="2400" dirty="0">
              <a:latin typeface="+mj-lt"/>
              <a:cs typeface="Calibri"/>
            </a:endParaRPr>
          </a:p>
          <a:p>
            <a:pPr marL="240029" marR="5080" indent="-227329">
              <a:lnSpc>
                <a:spcPts val="3340"/>
              </a:lnSpc>
              <a:spcBef>
                <a:spcPts val="695"/>
              </a:spcBef>
              <a:buClr>
                <a:srgbClr val="A9A47B"/>
              </a:buClr>
              <a:buFont typeface="Arial MT"/>
              <a:buChar char="•"/>
              <a:tabLst>
                <a:tab pos="241300" algn="l"/>
              </a:tabLst>
            </a:pPr>
            <a:r>
              <a:rPr sz="2400" dirty="0">
                <a:solidFill>
                  <a:srgbClr val="2E2B1F"/>
                </a:solidFill>
                <a:latin typeface="+mj-lt"/>
                <a:cs typeface="Calibri"/>
              </a:rPr>
              <a:t>Stool</a:t>
            </a:r>
            <a:r>
              <a:rPr sz="2400" spc="-65" dirty="0">
                <a:solidFill>
                  <a:srgbClr val="2E2B1F"/>
                </a:solidFill>
                <a:latin typeface="+mj-lt"/>
                <a:cs typeface="Calibri"/>
              </a:rPr>
              <a:t> </a:t>
            </a:r>
            <a:r>
              <a:rPr sz="2400" dirty="0">
                <a:solidFill>
                  <a:srgbClr val="2E2B1F"/>
                </a:solidFill>
                <a:latin typeface="+mj-lt"/>
                <a:cs typeface="Calibri"/>
              </a:rPr>
              <a:t>culture</a:t>
            </a:r>
            <a:r>
              <a:rPr sz="2400" spc="-60" dirty="0">
                <a:solidFill>
                  <a:srgbClr val="2E2B1F"/>
                </a:solidFill>
                <a:latin typeface="+mj-lt"/>
                <a:cs typeface="Calibri"/>
              </a:rPr>
              <a:t> </a:t>
            </a:r>
            <a:r>
              <a:rPr sz="2400" dirty="0">
                <a:solidFill>
                  <a:srgbClr val="2E2B1F"/>
                </a:solidFill>
                <a:latin typeface="+mj-lt"/>
                <a:cs typeface="Wingdings"/>
              </a:rPr>
              <a:t></a:t>
            </a:r>
            <a:r>
              <a:rPr sz="2400" spc="-125" dirty="0">
                <a:solidFill>
                  <a:srgbClr val="2E2B1F"/>
                </a:solidFill>
                <a:latin typeface="+mj-lt"/>
                <a:cs typeface="Times New Roman"/>
              </a:rPr>
              <a:t> </a:t>
            </a:r>
            <a:r>
              <a:rPr sz="2400" spc="-65" dirty="0">
                <a:solidFill>
                  <a:srgbClr val="2E2B1F"/>
                </a:solidFill>
                <a:latin typeface="+mj-lt"/>
                <a:cs typeface="Calibri"/>
              </a:rPr>
              <a:t>APW,</a:t>
            </a:r>
            <a:r>
              <a:rPr sz="2400" spc="-35" dirty="0">
                <a:solidFill>
                  <a:srgbClr val="2E2B1F"/>
                </a:solidFill>
                <a:latin typeface="+mj-lt"/>
                <a:cs typeface="Calibri"/>
              </a:rPr>
              <a:t> </a:t>
            </a:r>
            <a:r>
              <a:rPr sz="2400" dirty="0">
                <a:solidFill>
                  <a:srgbClr val="2E2B1F"/>
                </a:solidFill>
                <a:latin typeface="+mj-lt"/>
                <a:cs typeface="Calibri"/>
              </a:rPr>
              <a:t>Selenite</a:t>
            </a:r>
            <a:r>
              <a:rPr sz="2400" spc="-60" dirty="0">
                <a:solidFill>
                  <a:srgbClr val="2E2B1F"/>
                </a:solidFill>
                <a:latin typeface="+mj-lt"/>
                <a:cs typeface="Calibri"/>
              </a:rPr>
              <a:t> </a:t>
            </a:r>
            <a:r>
              <a:rPr sz="2400" dirty="0">
                <a:solidFill>
                  <a:srgbClr val="2E2B1F"/>
                </a:solidFill>
                <a:latin typeface="+mj-lt"/>
                <a:cs typeface="Calibri"/>
              </a:rPr>
              <a:t>F</a:t>
            </a:r>
            <a:r>
              <a:rPr sz="2400" spc="-60" dirty="0">
                <a:solidFill>
                  <a:srgbClr val="2E2B1F"/>
                </a:solidFill>
                <a:latin typeface="+mj-lt"/>
                <a:cs typeface="Calibri"/>
              </a:rPr>
              <a:t> </a:t>
            </a:r>
            <a:r>
              <a:rPr sz="2400" dirty="0">
                <a:solidFill>
                  <a:srgbClr val="2E2B1F"/>
                </a:solidFill>
                <a:latin typeface="+mj-lt"/>
                <a:cs typeface="Calibri"/>
              </a:rPr>
              <a:t>broth,</a:t>
            </a:r>
            <a:r>
              <a:rPr sz="2400" spc="-35" dirty="0">
                <a:solidFill>
                  <a:srgbClr val="2E2B1F"/>
                </a:solidFill>
                <a:latin typeface="+mj-lt"/>
                <a:cs typeface="Calibri"/>
              </a:rPr>
              <a:t> </a:t>
            </a:r>
            <a:r>
              <a:rPr sz="2400" dirty="0">
                <a:solidFill>
                  <a:srgbClr val="2E2B1F"/>
                </a:solidFill>
                <a:latin typeface="+mj-lt"/>
                <a:cs typeface="Calibri"/>
              </a:rPr>
              <a:t>Cary</a:t>
            </a:r>
            <a:r>
              <a:rPr sz="2400" spc="-55" dirty="0">
                <a:solidFill>
                  <a:srgbClr val="2E2B1F"/>
                </a:solidFill>
                <a:latin typeface="+mj-lt"/>
                <a:cs typeface="Calibri"/>
              </a:rPr>
              <a:t> </a:t>
            </a:r>
            <a:r>
              <a:rPr sz="2400" spc="-10" dirty="0">
                <a:solidFill>
                  <a:srgbClr val="2E2B1F"/>
                </a:solidFill>
                <a:latin typeface="+mj-lt"/>
                <a:cs typeface="Calibri"/>
              </a:rPr>
              <a:t>blair 	</a:t>
            </a:r>
            <a:r>
              <a:rPr sz="2400" dirty="0">
                <a:solidFill>
                  <a:srgbClr val="2E2B1F"/>
                </a:solidFill>
                <a:latin typeface="+mj-lt"/>
                <a:cs typeface="Calibri"/>
              </a:rPr>
              <a:t>medium,</a:t>
            </a:r>
            <a:r>
              <a:rPr sz="2400" spc="-75" dirty="0">
                <a:solidFill>
                  <a:srgbClr val="2E2B1F"/>
                </a:solidFill>
                <a:latin typeface="+mj-lt"/>
                <a:cs typeface="Calibri"/>
              </a:rPr>
              <a:t> </a:t>
            </a:r>
            <a:r>
              <a:rPr sz="2400" dirty="0">
                <a:solidFill>
                  <a:srgbClr val="2E2B1F"/>
                </a:solidFill>
                <a:latin typeface="+mj-lt"/>
                <a:cs typeface="Calibri"/>
              </a:rPr>
              <a:t>skirrow</a:t>
            </a:r>
            <a:r>
              <a:rPr sz="2400" spc="-50" dirty="0">
                <a:solidFill>
                  <a:srgbClr val="2E2B1F"/>
                </a:solidFill>
                <a:latin typeface="+mj-lt"/>
                <a:cs typeface="Calibri"/>
              </a:rPr>
              <a:t> </a:t>
            </a:r>
            <a:r>
              <a:rPr sz="2400" spc="-10" dirty="0">
                <a:solidFill>
                  <a:srgbClr val="2E2B1F"/>
                </a:solidFill>
                <a:latin typeface="+mj-lt"/>
                <a:cs typeface="Calibri"/>
              </a:rPr>
              <a:t>medium</a:t>
            </a:r>
            <a:endParaRPr sz="2400" dirty="0">
              <a:latin typeface="+mj-lt"/>
              <a:cs typeface="Calibri"/>
            </a:endParaRPr>
          </a:p>
        </p:txBody>
      </p:sp>
      <p:sp>
        <p:nvSpPr>
          <p:cNvPr id="4" name="TextBox 3">
            <a:extLst>
              <a:ext uri="{FF2B5EF4-FFF2-40B4-BE49-F238E27FC236}">
                <a16:creationId xmlns:a16="http://schemas.microsoft.com/office/drawing/2014/main" id="{0ACE4AE0-A512-FE51-8E6C-07FC567E022A}"/>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198110" cy="726440"/>
          </a:xfrm>
          <a:prstGeom prst="rect">
            <a:avLst/>
          </a:prstGeom>
        </p:spPr>
        <p:txBody>
          <a:bodyPr vert="horz" wrap="square" lIns="0" tIns="12065" rIns="0" bIns="0" rtlCol="0">
            <a:spAutoFit/>
          </a:bodyPr>
          <a:lstStyle/>
          <a:p>
            <a:pPr marL="12700">
              <a:lnSpc>
                <a:spcPct val="100000"/>
              </a:lnSpc>
              <a:spcBef>
                <a:spcPts val="95"/>
              </a:spcBef>
            </a:pPr>
            <a:r>
              <a:rPr sz="4600" spc="-110" dirty="0"/>
              <a:t>Specimens</a:t>
            </a:r>
            <a:r>
              <a:rPr sz="4600" spc="-210" dirty="0"/>
              <a:t> </a:t>
            </a:r>
            <a:r>
              <a:rPr sz="4600" spc="-85" dirty="0"/>
              <a:t>for</a:t>
            </a:r>
            <a:r>
              <a:rPr sz="4600" spc="-180" dirty="0"/>
              <a:t> </a:t>
            </a:r>
            <a:r>
              <a:rPr sz="4600" spc="-65" dirty="0"/>
              <a:t>culture</a:t>
            </a:r>
            <a:endParaRPr sz="4600"/>
          </a:p>
        </p:txBody>
      </p:sp>
      <p:sp>
        <p:nvSpPr>
          <p:cNvPr id="3" name="object 3"/>
          <p:cNvSpPr txBox="1"/>
          <p:nvPr/>
        </p:nvSpPr>
        <p:spPr>
          <a:xfrm>
            <a:off x="650240" y="1613357"/>
            <a:ext cx="7192645" cy="3265804"/>
          </a:xfrm>
          <a:prstGeom prst="rect">
            <a:avLst/>
          </a:prstGeom>
        </p:spPr>
        <p:txBody>
          <a:bodyPr vert="horz" wrap="square" lIns="0" tIns="28575" rIns="0" bIns="0" rtlCol="0">
            <a:spAutoFit/>
          </a:bodyPr>
          <a:lstStyle/>
          <a:p>
            <a:pPr marL="240029" marR="332740" indent="-227329">
              <a:lnSpc>
                <a:spcPts val="3340"/>
              </a:lnSpc>
              <a:spcBef>
                <a:spcPts val="225"/>
              </a:spcBef>
              <a:buClr>
                <a:srgbClr val="A9A47B"/>
              </a:buClr>
              <a:buFont typeface="Arial MT"/>
              <a:buChar char="•"/>
              <a:tabLst>
                <a:tab pos="241300" algn="l"/>
                <a:tab pos="5901055" algn="l"/>
              </a:tabLst>
            </a:pPr>
            <a:r>
              <a:rPr sz="2400" dirty="0">
                <a:solidFill>
                  <a:srgbClr val="2E2B1F"/>
                </a:solidFill>
                <a:latin typeface="+mj-lt"/>
                <a:cs typeface="Calibri"/>
              </a:rPr>
              <a:t>Urine</a:t>
            </a:r>
            <a:r>
              <a:rPr sz="2400" spc="-35" dirty="0">
                <a:solidFill>
                  <a:srgbClr val="2E2B1F"/>
                </a:solidFill>
                <a:latin typeface="+mj-lt"/>
                <a:cs typeface="Calibri"/>
              </a:rPr>
              <a:t> </a:t>
            </a:r>
            <a:r>
              <a:rPr sz="2400" dirty="0">
                <a:solidFill>
                  <a:srgbClr val="2E2B1F"/>
                </a:solidFill>
                <a:latin typeface="+mj-lt"/>
                <a:cs typeface="Calibri"/>
              </a:rPr>
              <a:t>culture</a:t>
            </a:r>
            <a:r>
              <a:rPr sz="2400" spc="-45" dirty="0">
                <a:solidFill>
                  <a:srgbClr val="2E2B1F"/>
                </a:solidFill>
                <a:latin typeface="+mj-lt"/>
                <a:cs typeface="Calibri"/>
              </a:rPr>
              <a:t> </a:t>
            </a:r>
            <a:r>
              <a:rPr sz="2400" dirty="0">
                <a:solidFill>
                  <a:srgbClr val="2E2B1F"/>
                </a:solidFill>
                <a:latin typeface="+mj-lt"/>
                <a:cs typeface="Wingdings"/>
              </a:rPr>
              <a:t></a:t>
            </a:r>
            <a:r>
              <a:rPr sz="2400" spc="-110" dirty="0">
                <a:solidFill>
                  <a:srgbClr val="2E2B1F"/>
                </a:solidFill>
                <a:latin typeface="+mj-lt"/>
                <a:cs typeface="Times New Roman"/>
              </a:rPr>
              <a:t> </a:t>
            </a:r>
            <a:r>
              <a:rPr sz="2400" dirty="0">
                <a:solidFill>
                  <a:srgbClr val="2E2B1F"/>
                </a:solidFill>
                <a:latin typeface="+mj-lt"/>
                <a:cs typeface="Calibri"/>
              </a:rPr>
              <a:t>in</a:t>
            </a:r>
            <a:r>
              <a:rPr sz="2400" spc="-50" dirty="0">
                <a:solidFill>
                  <a:srgbClr val="2E2B1F"/>
                </a:solidFill>
                <a:latin typeface="+mj-lt"/>
                <a:cs typeface="Calibri"/>
              </a:rPr>
              <a:t> </a:t>
            </a:r>
            <a:r>
              <a:rPr sz="2400" spc="-10" dirty="0">
                <a:solidFill>
                  <a:srgbClr val="2E2B1F"/>
                </a:solidFill>
                <a:latin typeface="+mj-lt"/>
                <a:cs typeface="Calibri"/>
              </a:rPr>
              <a:t>sterilized</a:t>
            </a:r>
            <a:r>
              <a:rPr sz="2400" spc="-40" dirty="0">
                <a:solidFill>
                  <a:srgbClr val="2E2B1F"/>
                </a:solidFill>
                <a:latin typeface="+mj-lt"/>
                <a:cs typeface="Calibri"/>
              </a:rPr>
              <a:t> </a:t>
            </a:r>
            <a:r>
              <a:rPr sz="2400" spc="-10" dirty="0">
                <a:solidFill>
                  <a:srgbClr val="2E2B1F"/>
                </a:solidFill>
                <a:latin typeface="+mj-lt"/>
                <a:cs typeface="Calibri"/>
              </a:rPr>
              <a:t>container</a:t>
            </a:r>
            <a:r>
              <a:rPr sz="2400" dirty="0">
                <a:solidFill>
                  <a:srgbClr val="2E2B1F"/>
                </a:solidFill>
                <a:latin typeface="+mj-lt"/>
                <a:cs typeface="Calibri"/>
              </a:rPr>
              <a:t>	can</a:t>
            </a:r>
            <a:r>
              <a:rPr sz="2400" spc="-60" dirty="0">
                <a:solidFill>
                  <a:srgbClr val="2E2B1F"/>
                </a:solidFill>
                <a:latin typeface="+mj-lt"/>
                <a:cs typeface="Calibri"/>
              </a:rPr>
              <a:t> </a:t>
            </a:r>
            <a:r>
              <a:rPr sz="2400" spc="-25" dirty="0">
                <a:solidFill>
                  <a:srgbClr val="2E2B1F"/>
                </a:solidFill>
                <a:latin typeface="+mj-lt"/>
                <a:cs typeface="Calibri"/>
              </a:rPr>
              <a:t>be 	</a:t>
            </a:r>
            <a:r>
              <a:rPr sz="2400" dirty="0">
                <a:solidFill>
                  <a:srgbClr val="2E2B1F"/>
                </a:solidFill>
                <a:latin typeface="+mj-lt"/>
                <a:cs typeface="Calibri"/>
              </a:rPr>
              <a:t>stored</a:t>
            </a:r>
            <a:r>
              <a:rPr sz="2400" spc="-40" dirty="0">
                <a:solidFill>
                  <a:srgbClr val="2E2B1F"/>
                </a:solidFill>
                <a:latin typeface="+mj-lt"/>
                <a:cs typeface="Calibri"/>
              </a:rPr>
              <a:t> </a:t>
            </a:r>
            <a:r>
              <a:rPr sz="2400" dirty="0">
                <a:solidFill>
                  <a:srgbClr val="2E2B1F"/>
                </a:solidFill>
                <a:latin typeface="+mj-lt"/>
                <a:cs typeface="Calibri"/>
              </a:rPr>
              <a:t>at</a:t>
            </a:r>
            <a:r>
              <a:rPr sz="2400" spc="-70" dirty="0">
                <a:solidFill>
                  <a:srgbClr val="2E2B1F"/>
                </a:solidFill>
                <a:latin typeface="+mj-lt"/>
                <a:cs typeface="Calibri"/>
              </a:rPr>
              <a:t> </a:t>
            </a:r>
            <a:r>
              <a:rPr sz="2400" dirty="0">
                <a:solidFill>
                  <a:srgbClr val="2E2B1F"/>
                </a:solidFill>
                <a:latin typeface="+mj-lt"/>
                <a:cs typeface="Calibri"/>
              </a:rPr>
              <a:t>4oC</a:t>
            </a:r>
            <a:r>
              <a:rPr sz="2400" spc="-50" dirty="0">
                <a:solidFill>
                  <a:srgbClr val="2E2B1F"/>
                </a:solidFill>
                <a:latin typeface="+mj-lt"/>
                <a:cs typeface="Calibri"/>
              </a:rPr>
              <a:t> </a:t>
            </a:r>
            <a:r>
              <a:rPr sz="2400" dirty="0">
                <a:solidFill>
                  <a:srgbClr val="2E2B1F"/>
                </a:solidFill>
                <a:latin typeface="+mj-lt"/>
                <a:cs typeface="Calibri"/>
              </a:rPr>
              <a:t>or</a:t>
            </a:r>
            <a:r>
              <a:rPr sz="2400" spc="-55" dirty="0">
                <a:solidFill>
                  <a:srgbClr val="2E2B1F"/>
                </a:solidFill>
                <a:latin typeface="+mj-lt"/>
                <a:cs typeface="Calibri"/>
              </a:rPr>
              <a:t> </a:t>
            </a:r>
            <a:r>
              <a:rPr sz="2400" dirty="0">
                <a:solidFill>
                  <a:srgbClr val="2E2B1F"/>
                </a:solidFill>
                <a:latin typeface="+mj-lt"/>
                <a:cs typeface="Calibri"/>
              </a:rPr>
              <a:t>boric</a:t>
            </a:r>
            <a:r>
              <a:rPr sz="2400" spc="-35" dirty="0">
                <a:solidFill>
                  <a:srgbClr val="2E2B1F"/>
                </a:solidFill>
                <a:latin typeface="+mj-lt"/>
                <a:cs typeface="Calibri"/>
              </a:rPr>
              <a:t> </a:t>
            </a:r>
            <a:r>
              <a:rPr sz="2400" dirty="0">
                <a:solidFill>
                  <a:srgbClr val="2E2B1F"/>
                </a:solidFill>
                <a:latin typeface="+mj-lt"/>
                <a:cs typeface="Calibri"/>
              </a:rPr>
              <a:t>acid</a:t>
            </a:r>
            <a:r>
              <a:rPr sz="2400" spc="-70" dirty="0">
                <a:solidFill>
                  <a:srgbClr val="2E2B1F"/>
                </a:solidFill>
                <a:latin typeface="+mj-lt"/>
                <a:cs typeface="Calibri"/>
              </a:rPr>
              <a:t> </a:t>
            </a:r>
            <a:r>
              <a:rPr sz="2400" spc="-10" dirty="0">
                <a:solidFill>
                  <a:srgbClr val="2E2B1F"/>
                </a:solidFill>
                <a:latin typeface="+mj-lt"/>
                <a:cs typeface="Calibri"/>
              </a:rPr>
              <a:t>container</a:t>
            </a:r>
            <a:endParaRPr sz="2400" dirty="0">
              <a:latin typeface="+mj-lt"/>
              <a:cs typeface="Calibri"/>
            </a:endParaRPr>
          </a:p>
          <a:p>
            <a:pPr marL="240029" marR="5080" indent="-227329">
              <a:lnSpc>
                <a:spcPts val="3340"/>
              </a:lnSpc>
              <a:spcBef>
                <a:spcPts val="715"/>
              </a:spcBef>
              <a:buClr>
                <a:srgbClr val="A9A47B"/>
              </a:buClr>
              <a:buFont typeface="Arial MT"/>
              <a:buChar char="•"/>
              <a:tabLst>
                <a:tab pos="241300" algn="l"/>
              </a:tabLst>
            </a:pPr>
            <a:r>
              <a:rPr sz="2400" dirty="0">
                <a:solidFill>
                  <a:srgbClr val="2E2B1F"/>
                </a:solidFill>
                <a:latin typeface="+mj-lt"/>
                <a:cs typeface="Calibri"/>
              </a:rPr>
              <a:t>Genital</a:t>
            </a:r>
            <a:r>
              <a:rPr sz="2400" spc="-40" dirty="0">
                <a:solidFill>
                  <a:srgbClr val="2E2B1F"/>
                </a:solidFill>
                <a:latin typeface="+mj-lt"/>
                <a:cs typeface="Calibri"/>
              </a:rPr>
              <a:t> </a:t>
            </a:r>
            <a:r>
              <a:rPr sz="2400" dirty="0">
                <a:solidFill>
                  <a:srgbClr val="2E2B1F"/>
                </a:solidFill>
                <a:latin typeface="+mj-lt"/>
                <a:cs typeface="Calibri"/>
              </a:rPr>
              <a:t>tract</a:t>
            </a:r>
            <a:r>
              <a:rPr sz="2400" spc="-60" dirty="0">
                <a:solidFill>
                  <a:srgbClr val="2E2B1F"/>
                </a:solidFill>
                <a:latin typeface="+mj-lt"/>
                <a:cs typeface="Calibri"/>
              </a:rPr>
              <a:t> </a:t>
            </a:r>
            <a:r>
              <a:rPr sz="2400" dirty="0">
                <a:solidFill>
                  <a:srgbClr val="2E2B1F"/>
                </a:solidFill>
                <a:latin typeface="+mj-lt"/>
                <a:cs typeface="Calibri"/>
              </a:rPr>
              <a:t>medium</a:t>
            </a:r>
            <a:r>
              <a:rPr sz="2400" spc="-65" dirty="0">
                <a:solidFill>
                  <a:srgbClr val="2E2B1F"/>
                </a:solidFill>
                <a:latin typeface="+mj-lt"/>
                <a:cs typeface="Calibri"/>
              </a:rPr>
              <a:t> </a:t>
            </a:r>
            <a:r>
              <a:rPr sz="2400" dirty="0">
                <a:solidFill>
                  <a:srgbClr val="2E2B1F"/>
                </a:solidFill>
                <a:latin typeface="+mj-lt"/>
                <a:cs typeface="Wingdings"/>
              </a:rPr>
              <a:t></a:t>
            </a:r>
            <a:r>
              <a:rPr sz="2400" spc="-105" dirty="0">
                <a:solidFill>
                  <a:srgbClr val="2E2B1F"/>
                </a:solidFill>
                <a:latin typeface="+mj-lt"/>
                <a:cs typeface="Times New Roman"/>
              </a:rPr>
              <a:t> </a:t>
            </a:r>
            <a:r>
              <a:rPr sz="2400" dirty="0">
                <a:solidFill>
                  <a:srgbClr val="2E2B1F"/>
                </a:solidFill>
                <a:latin typeface="+mj-lt"/>
                <a:cs typeface="Calibri"/>
              </a:rPr>
              <a:t>in</a:t>
            </a:r>
            <a:r>
              <a:rPr sz="2400" spc="-55" dirty="0">
                <a:solidFill>
                  <a:srgbClr val="2E2B1F"/>
                </a:solidFill>
                <a:latin typeface="+mj-lt"/>
                <a:cs typeface="Calibri"/>
              </a:rPr>
              <a:t> </a:t>
            </a:r>
            <a:r>
              <a:rPr sz="2400" dirty="0">
                <a:solidFill>
                  <a:srgbClr val="2E2B1F"/>
                </a:solidFill>
                <a:latin typeface="+mj-lt"/>
                <a:cs typeface="Calibri"/>
              </a:rPr>
              <a:t>gel</a:t>
            </a:r>
            <a:r>
              <a:rPr sz="2400" spc="-70" dirty="0">
                <a:solidFill>
                  <a:srgbClr val="2E2B1F"/>
                </a:solidFill>
                <a:latin typeface="+mj-lt"/>
                <a:cs typeface="Calibri"/>
              </a:rPr>
              <a:t> </a:t>
            </a:r>
            <a:r>
              <a:rPr sz="2400" dirty="0">
                <a:solidFill>
                  <a:srgbClr val="2E2B1F"/>
                </a:solidFill>
                <a:latin typeface="+mj-lt"/>
                <a:cs typeface="Calibri"/>
              </a:rPr>
              <a:t>swab</a:t>
            </a:r>
            <a:r>
              <a:rPr sz="2400" spc="-40" dirty="0">
                <a:solidFill>
                  <a:srgbClr val="2E2B1F"/>
                </a:solidFill>
                <a:latin typeface="+mj-lt"/>
                <a:cs typeface="Calibri"/>
              </a:rPr>
              <a:t> </a:t>
            </a:r>
            <a:r>
              <a:rPr sz="2400" dirty="0">
                <a:solidFill>
                  <a:srgbClr val="2E2B1F"/>
                </a:solidFill>
                <a:latin typeface="+mj-lt"/>
                <a:cs typeface="Calibri"/>
              </a:rPr>
              <a:t>or</a:t>
            </a:r>
            <a:r>
              <a:rPr sz="2400" spc="-45" dirty="0">
                <a:solidFill>
                  <a:srgbClr val="2E2B1F"/>
                </a:solidFill>
                <a:latin typeface="+mj-lt"/>
                <a:cs typeface="Calibri"/>
              </a:rPr>
              <a:t> </a:t>
            </a:r>
            <a:r>
              <a:rPr sz="2400" spc="-10" dirty="0">
                <a:solidFill>
                  <a:srgbClr val="2E2B1F"/>
                </a:solidFill>
                <a:latin typeface="+mj-lt"/>
                <a:cs typeface="Calibri"/>
              </a:rPr>
              <a:t>sterilized 	</a:t>
            </a:r>
            <a:r>
              <a:rPr sz="2400" dirty="0">
                <a:solidFill>
                  <a:srgbClr val="2E2B1F"/>
                </a:solidFill>
                <a:latin typeface="+mj-lt"/>
                <a:cs typeface="Calibri"/>
              </a:rPr>
              <a:t>dry </a:t>
            </a:r>
            <a:r>
              <a:rPr sz="2400" spc="-20" dirty="0">
                <a:solidFill>
                  <a:srgbClr val="2E2B1F"/>
                </a:solidFill>
                <a:latin typeface="+mj-lt"/>
                <a:cs typeface="Calibri"/>
              </a:rPr>
              <a:t>swab</a:t>
            </a:r>
            <a:endParaRPr sz="2400" dirty="0">
              <a:latin typeface="+mj-lt"/>
              <a:cs typeface="Calibri"/>
            </a:endParaRPr>
          </a:p>
          <a:p>
            <a:pPr marL="240029" indent="-227329">
              <a:lnSpc>
                <a:spcPct val="100000"/>
              </a:lnSpc>
              <a:spcBef>
                <a:spcPts val="585"/>
              </a:spcBef>
              <a:buClr>
                <a:srgbClr val="A9A47B"/>
              </a:buClr>
              <a:buFont typeface="Arial MT"/>
              <a:buChar char="•"/>
              <a:tabLst>
                <a:tab pos="240029" algn="l"/>
              </a:tabLst>
            </a:pPr>
            <a:r>
              <a:rPr sz="2400" dirty="0">
                <a:solidFill>
                  <a:srgbClr val="2E2B1F"/>
                </a:solidFill>
                <a:latin typeface="+mj-lt"/>
                <a:cs typeface="Calibri"/>
              </a:rPr>
              <a:t>Pus</a:t>
            </a:r>
            <a:r>
              <a:rPr sz="2400" spc="-20" dirty="0">
                <a:solidFill>
                  <a:srgbClr val="2E2B1F"/>
                </a:solidFill>
                <a:latin typeface="+mj-lt"/>
                <a:cs typeface="Calibri"/>
              </a:rPr>
              <a:t> </a:t>
            </a:r>
            <a:r>
              <a:rPr sz="2400" dirty="0">
                <a:solidFill>
                  <a:srgbClr val="2E2B1F"/>
                </a:solidFill>
                <a:latin typeface="+mj-lt"/>
                <a:cs typeface="Wingdings"/>
              </a:rPr>
              <a:t></a:t>
            </a:r>
            <a:r>
              <a:rPr sz="2400" spc="-120" dirty="0">
                <a:solidFill>
                  <a:srgbClr val="2E2B1F"/>
                </a:solidFill>
                <a:latin typeface="+mj-lt"/>
                <a:cs typeface="Times New Roman"/>
              </a:rPr>
              <a:t> </a:t>
            </a:r>
            <a:r>
              <a:rPr sz="2400" dirty="0">
                <a:solidFill>
                  <a:srgbClr val="2E2B1F"/>
                </a:solidFill>
                <a:latin typeface="+mj-lt"/>
                <a:cs typeface="Calibri"/>
              </a:rPr>
              <a:t>in</a:t>
            </a:r>
            <a:r>
              <a:rPr sz="2400" spc="-45" dirty="0">
                <a:solidFill>
                  <a:srgbClr val="2E2B1F"/>
                </a:solidFill>
                <a:latin typeface="+mj-lt"/>
                <a:cs typeface="Calibri"/>
              </a:rPr>
              <a:t> </a:t>
            </a:r>
            <a:r>
              <a:rPr sz="2400" spc="-10" dirty="0">
                <a:solidFill>
                  <a:srgbClr val="2E2B1F"/>
                </a:solidFill>
                <a:latin typeface="+mj-lt"/>
                <a:cs typeface="Calibri"/>
              </a:rPr>
              <a:t>sterilized</a:t>
            </a:r>
            <a:r>
              <a:rPr sz="2400" spc="-45" dirty="0">
                <a:solidFill>
                  <a:srgbClr val="2E2B1F"/>
                </a:solidFill>
                <a:latin typeface="+mj-lt"/>
                <a:cs typeface="Calibri"/>
              </a:rPr>
              <a:t> </a:t>
            </a:r>
            <a:r>
              <a:rPr sz="2400" spc="-10" dirty="0">
                <a:solidFill>
                  <a:srgbClr val="2E2B1F"/>
                </a:solidFill>
                <a:latin typeface="+mj-lt"/>
                <a:cs typeface="Calibri"/>
              </a:rPr>
              <a:t>container</a:t>
            </a:r>
            <a:endParaRPr sz="2400" dirty="0">
              <a:latin typeface="+mj-lt"/>
              <a:cs typeface="Calibri"/>
            </a:endParaRPr>
          </a:p>
          <a:p>
            <a:pPr marL="240029" marR="577215" indent="-227329">
              <a:lnSpc>
                <a:spcPts val="3340"/>
              </a:lnSpc>
              <a:spcBef>
                <a:spcPts val="790"/>
              </a:spcBef>
              <a:buClr>
                <a:srgbClr val="A9A47B"/>
              </a:buClr>
              <a:buFont typeface="Arial MT"/>
              <a:buChar char="•"/>
              <a:tabLst>
                <a:tab pos="241300" algn="l"/>
              </a:tabLst>
            </a:pPr>
            <a:r>
              <a:rPr sz="2400" spc="-10" dirty="0">
                <a:solidFill>
                  <a:srgbClr val="2E2B1F"/>
                </a:solidFill>
                <a:latin typeface="+mj-lt"/>
                <a:cs typeface="Calibri"/>
              </a:rPr>
              <a:t>Wound</a:t>
            </a:r>
            <a:r>
              <a:rPr sz="2400" spc="-35" dirty="0">
                <a:solidFill>
                  <a:srgbClr val="2E2B1F"/>
                </a:solidFill>
                <a:latin typeface="+mj-lt"/>
                <a:cs typeface="Calibri"/>
              </a:rPr>
              <a:t> </a:t>
            </a:r>
            <a:r>
              <a:rPr sz="2400" dirty="0">
                <a:solidFill>
                  <a:srgbClr val="2E2B1F"/>
                </a:solidFill>
                <a:latin typeface="+mj-lt"/>
                <a:cs typeface="Calibri"/>
              </a:rPr>
              <a:t>/</a:t>
            </a:r>
            <a:r>
              <a:rPr sz="2400" spc="-45" dirty="0">
                <a:solidFill>
                  <a:srgbClr val="2E2B1F"/>
                </a:solidFill>
                <a:latin typeface="+mj-lt"/>
                <a:cs typeface="Calibri"/>
              </a:rPr>
              <a:t> </a:t>
            </a:r>
            <a:r>
              <a:rPr sz="2400" dirty="0">
                <a:solidFill>
                  <a:srgbClr val="2E2B1F"/>
                </a:solidFill>
                <a:latin typeface="+mj-lt"/>
                <a:cs typeface="Calibri"/>
              </a:rPr>
              <a:t>abscess</a:t>
            </a:r>
            <a:r>
              <a:rPr sz="2400" spc="-35" dirty="0">
                <a:solidFill>
                  <a:srgbClr val="2E2B1F"/>
                </a:solidFill>
                <a:latin typeface="+mj-lt"/>
                <a:cs typeface="Calibri"/>
              </a:rPr>
              <a:t> </a:t>
            </a:r>
            <a:r>
              <a:rPr sz="2400" spc="-10" dirty="0">
                <a:solidFill>
                  <a:srgbClr val="2E2B1F"/>
                </a:solidFill>
                <a:latin typeface="+mj-lt"/>
                <a:cs typeface="Calibri"/>
              </a:rPr>
              <a:t>secretion</a:t>
            </a:r>
            <a:r>
              <a:rPr sz="2400" spc="-85" dirty="0">
                <a:solidFill>
                  <a:srgbClr val="2E2B1F"/>
                </a:solidFill>
                <a:latin typeface="+mj-lt"/>
                <a:cs typeface="Calibri"/>
              </a:rPr>
              <a:t> </a:t>
            </a:r>
            <a:r>
              <a:rPr sz="2400" dirty="0">
                <a:solidFill>
                  <a:srgbClr val="2E2B1F"/>
                </a:solidFill>
                <a:latin typeface="+mj-lt"/>
                <a:cs typeface="Wingdings"/>
              </a:rPr>
              <a:t></a:t>
            </a:r>
            <a:r>
              <a:rPr sz="2400" spc="-130" dirty="0">
                <a:solidFill>
                  <a:srgbClr val="2E2B1F"/>
                </a:solidFill>
                <a:latin typeface="+mj-lt"/>
                <a:cs typeface="Times New Roman"/>
              </a:rPr>
              <a:t> </a:t>
            </a:r>
            <a:r>
              <a:rPr sz="2400" dirty="0">
                <a:solidFill>
                  <a:srgbClr val="2E2B1F"/>
                </a:solidFill>
                <a:latin typeface="+mj-lt"/>
                <a:cs typeface="Calibri"/>
              </a:rPr>
              <a:t>in</a:t>
            </a:r>
            <a:r>
              <a:rPr sz="2400" spc="-60" dirty="0">
                <a:solidFill>
                  <a:srgbClr val="2E2B1F"/>
                </a:solidFill>
                <a:latin typeface="+mj-lt"/>
                <a:cs typeface="Calibri"/>
              </a:rPr>
              <a:t> </a:t>
            </a:r>
            <a:r>
              <a:rPr sz="2400" dirty="0">
                <a:solidFill>
                  <a:srgbClr val="2E2B1F"/>
                </a:solidFill>
                <a:latin typeface="+mj-lt"/>
                <a:cs typeface="Calibri"/>
              </a:rPr>
              <a:t>gel</a:t>
            </a:r>
            <a:r>
              <a:rPr sz="2400" spc="-65" dirty="0">
                <a:solidFill>
                  <a:srgbClr val="2E2B1F"/>
                </a:solidFill>
                <a:latin typeface="+mj-lt"/>
                <a:cs typeface="Calibri"/>
              </a:rPr>
              <a:t> </a:t>
            </a:r>
            <a:r>
              <a:rPr sz="2400" dirty="0">
                <a:solidFill>
                  <a:srgbClr val="2E2B1F"/>
                </a:solidFill>
                <a:latin typeface="+mj-lt"/>
                <a:cs typeface="Calibri"/>
              </a:rPr>
              <a:t>swab</a:t>
            </a:r>
            <a:r>
              <a:rPr sz="2400" spc="-50" dirty="0">
                <a:solidFill>
                  <a:srgbClr val="2E2B1F"/>
                </a:solidFill>
                <a:latin typeface="+mj-lt"/>
                <a:cs typeface="Calibri"/>
              </a:rPr>
              <a:t> </a:t>
            </a:r>
            <a:r>
              <a:rPr sz="2400" spc="-25" dirty="0">
                <a:solidFill>
                  <a:srgbClr val="2E2B1F"/>
                </a:solidFill>
                <a:latin typeface="+mj-lt"/>
                <a:cs typeface="Calibri"/>
              </a:rPr>
              <a:t>or 	</a:t>
            </a:r>
            <a:r>
              <a:rPr sz="2400" spc="-10" dirty="0">
                <a:solidFill>
                  <a:srgbClr val="2E2B1F"/>
                </a:solidFill>
                <a:latin typeface="+mj-lt"/>
                <a:cs typeface="Calibri"/>
              </a:rPr>
              <a:t>sterilized</a:t>
            </a:r>
            <a:r>
              <a:rPr sz="2400" spc="-50" dirty="0">
                <a:solidFill>
                  <a:srgbClr val="2E2B1F"/>
                </a:solidFill>
                <a:latin typeface="+mj-lt"/>
                <a:cs typeface="Calibri"/>
              </a:rPr>
              <a:t> </a:t>
            </a:r>
            <a:r>
              <a:rPr sz="2400" dirty="0">
                <a:solidFill>
                  <a:srgbClr val="2E2B1F"/>
                </a:solidFill>
                <a:latin typeface="+mj-lt"/>
                <a:cs typeface="Calibri"/>
              </a:rPr>
              <a:t>dry</a:t>
            </a:r>
            <a:r>
              <a:rPr sz="2400" spc="-35" dirty="0">
                <a:solidFill>
                  <a:srgbClr val="2E2B1F"/>
                </a:solidFill>
                <a:latin typeface="+mj-lt"/>
                <a:cs typeface="Calibri"/>
              </a:rPr>
              <a:t> </a:t>
            </a:r>
            <a:r>
              <a:rPr sz="2400" spc="-20" dirty="0">
                <a:solidFill>
                  <a:srgbClr val="2E2B1F"/>
                </a:solidFill>
                <a:latin typeface="+mj-lt"/>
                <a:cs typeface="Calibri"/>
              </a:rPr>
              <a:t>swab</a:t>
            </a:r>
            <a:endParaRPr sz="2400" dirty="0">
              <a:latin typeface="+mj-lt"/>
              <a:cs typeface="Calibri"/>
            </a:endParaRPr>
          </a:p>
        </p:txBody>
      </p:sp>
      <p:sp>
        <p:nvSpPr>
          <p:cNvPr id="4" name="TextBox 3">
            <a:extLst>
              <a:ext uri="{FF2B5EF4-FFF2-40B4-BE49-F238E27FC236}">
                <a16:creationId xmlns:a16="http://schemas.microsoft.com/office/drawing/2014/main" id="{945F11A1-3E24-3267-D7DD-9E01CBB623E5}"/>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229225" cy="726440"/>
          </a:xfrm>
          <a:prstGeom prst="rect">
            <a:avLst/>
          </a:prstGeom>
        </p:spPr>
        <p:txBody>
          <a:bodyPr vert="horz" wrap="square" lIns="0" tIns="12065" rIns="0" bIns="0" rtlCol="0">
            <a:spAutoFit/>
          </a:bodyPr>
          <a:lstStyle/>
          <a:p>
            <a:pPr marL="12700">
              <a:lnSpc>
                <a:spcPct val="100000"/>
              </a:lnSpc>
              <a:spcBef>
                <a:spcPts val="95"/>
              </a:spcBef>
            </a:pPr>
            <a:r>
              <a:rPr sz="4600" spc="-105" dirty="0"/>
              <a:t>Containers</a:t>
            </a:r>
            <a:r>
              <a:rPr sz="4600" spc="-210" dirty="0"/>
              <a:t> </a:t>
            </a:r>
            <a:r>
              <a:rPr sz="4600" spc="-85" dirty="0"/>
              <a:t>for</a:t>
            </a:r>
            <a:r>
              <a:rPr sz="4600" spc="-185" dirty="0"/>
              <a:t> </a:t>
            </a:r>
            <a:r>
              <a:rPr sz="4600" spc="-70" dirty="0"/>
              <a:t>culture</a:t>
            </a:r>
            <a:endParaRPr sz="4600" dirty="0"/>
          </a:p>
        </p:txBody>
      </p:sp>
      <p:grpSp>
        <p:nvGrpSpPr>
          <p:cNvPr id="3" name="object 3"/>
          <p:cNvGrpSpPr/>
          <p:nvPr/>
        </p:nvGrpSpPr>
        <p:grpSpPr>
          <a:xfrm>
            <a:off x="467537" y="1268793"/>
            <a:ext cx="7920990" cy="4473575"/>
            <a:chOff x="467537" y="1268793"/>
            <a:chExt cx="7920990" cy="4473575"/>
          </a:xfrm>
        </p:grpSpPr>
        <p:pic>
          <p:nvPicPr>
            <p:cNvPr id="4" name="object 4"/>
            <p:cNvPicPr/>
            <p:nvPr/>
          </p:nvPicPr>
          <p:blipFill>
            <a:blip r:embed="rId2" cstate="print"/>
            <a:stretch>
              <a:fillRect/>
            </a:stretch>
          </p:blipFill>
          <p:spPr>
            <a:xfrm>
              <a:off x="467537" y="1268793"/>
              <a:ext cx="2738501" cy="4473194"/>
            </a:xfrm>
            <a:prstGeom prst="rect">
              <a:avLst/>
            </a:prstGeom>
          </p:spPr>
        </p:pic>
        <p:pic>
          <p:nvPicPr>
            <p:cNvPr id="5" name="object 5"/>
            <p:cNvPicPr/>
            <p:nvPr/>
          </p:nvPicPr>
          <p:blipFill>
            <a:blip r:embed="rId3" cstate="print"/>
            <a:stretch>
              <a:fillRect/>
            </a:stretch>
          </p:blipFill>
          <p:spPr>
            <a:xfrm>
              <a:off x="3203828" y="1317891"/>
              <a:ext cx="2304288" cy="4401172"/>
            </a:xfrm>
            <a:prstGeom prst="rect">
              <a:avLst/>
            </a:prstGeom>
          </p:spPr>
        </p:pic>
        <p:pic>
          <p:nvPicPr>
            <p:cNvPr id="6" name="object 6"/>
            <p:cNvPicPr/>
            <p:nvPr/>
          </p:nvPicPr>
          <p:blipFill>
            <a:blip r:embed="rId4" cstate="print"/>
            <a:stretch>
              <a:fillRect/>
            </a:stretch>
          </p:blipFill>
          <p:spPr>
            <a:xfrm>
              <a:off x="5364098" y="1317891"/>
              <a:ext cx="3024378" cy="4401172"/>
            </a:xfrm>
            <a:prstGeom prst="rect">
              <a:avLst/>
            </a:prstGeom>
          </p:spPr>
        </p:pic>
      </p:grpSp>
      <p:sp>
        <p:nvSpPr>
          <p:cNvPr id="7" name="TextBox 6">
            <a:extLst>
              <a:ext uri="{FF2B5EF4-FFF2-40B4-BE49-F238E27FC236}">
                <a16:creationId xmlns:a16="http://schemas.microsoft.com/office/drawing/2014/main" id="{0B7E6EF6-951A-7C20-7630-B68999FFCEC6}"/>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33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118313"/>
            <a:ext cx="4843145" cy="726440"/>
          </a:xfrm>
          <a:prstGeom prst="rect">
            <a:avLst/>
          </a:prstGeom>
        </p:spPr>
        <p:txBody>
          <a:bodyPr vert="horz" wrap="square" lIns="0" tIns="12065" rIns="0" bIns="0" rtlCol="0">
            <a:spAutoFit/>
          </a:bodyPr>
          <a:lstStyle/>
          <a:p>
            <a:pPr marL="12700">
              <a:lnSpc>
                <a:spcPct val="100000"/>
              </a:lnSpc>
              <a:spcBef>
                <a:spcPts val="95"/>
              </a:spcBef>
            </a:pPr>
            <a:r>
              <a:rPr sz="4600" spc="-110" dirty="0">
                <a:solidFill>
                  <a:schemeClr val="tx1"/>
                </a:solidFill>
                <a:latin typeface="+mj-lt"/>
              </a:rPr>
              <a:t>Serological</a:t>
            </a:r>
            <a:r>
              <a:rPr sz="4600" spc="-200" dirty="0">
                <a:solidFill>
                  <a:schemeClr val="tx1"/>
                </a:solidFill>
                <a:latin typeface="+mj-lt"/>
              </a:rPr>
              <a:t> </a:t>
            </a:r>
            <a:r>
              <a:rPr sz="4600" spc="-65" dirty="0">
                <a:solidFill>
                  <a:schemeClr val="tx1"/>
                </a:solidFill>
                <a:latin typeface="+mj-lt"/>
              </a:rPr>
              <a:t>methods</a:t>
            </a:r>
            <a:endParaRPr sz="4600" dirty="0">
              <a:solidFill>
                <a:schemeClr val="tx1"/>
              </a:solidFill>
              <a:latin typeface="+mj-lt"/>
            </a:endParaRPr>
          </a:p>
        </p:txBody>
      </p:sp>
      <p:sp>
        <p:nvSpPr>
          <p:cNvPr id="3" name="object 3"/>
          <p:cNvSpPr txBox="1">
            <a:spLocks noGrp="1"/>
          </p:cNvSpPr>
          <p:nvPr>
            <p:ph sz="half" idx="2"/>
          </p:nvPr>
        </p:nvSpPr>
        <p:spPr>
          <a:xfrm>
            <a:off x="650240" y="1165352"/>
            <a:ext cx="3122929" cy="3901068"/>
          </a:xfrm>
          <a:prstGeom prst="rect">
            <a:avLst/>
          </a:prstGeom>
        </p:spPr>
        <p:txBody>
          <a:bodyPr vert="horz" wrap="square" lIns="0" tIns="12700" rIns="0" bIns="0" rtlCol="0">
            <a:spAutoFit/>
          </a:bodyPr>
          <a:lstStyle/>
          <a:p>
            <a:pPr marL="184785" marR="5080" indent="-3175" algn="ctr">
              <a:lnSpc>
                <a:spcPct val="100000"/>
              </a:lnSpc>
              <a:spcBef>
                <a:spcPts val="100"/>
              </a:spcBef>
            </a:pPr>
            <a:r>
              <a:rPr spc="-10" dirty="0">
                <a:solidFill>
                  <a:schemeClr val="tx1"/>
                </a:solidFill>
              </a:rPr>
              <a:t>Identification</a:t>
            </a:r>
            <a:r>
              <a:rPr spc="-15" dirty="0">
                <a:solidFill>
                  <a:schemeClr val="tx1"/>
                </a:solidFill>
              </a:rPr>
              <a:t> </a:t>
            </a:r>
            <a:r>
              <a:rPr dirty="0">
                <a:solidFill>
                  <a:schemeClr val="tx1"/>
                </a:solidFill>
              </a:rPr>
              <a:t>of</a:t>
            </a:r>
            <a:r>
              <a:rPr spc="-45" dirty="0">
                <a:solidFill>
                  <a:schemeClr val="tx1"/>
                </a:solidFill>
              </a:rPr>
              <a:t> </a:t>
            </a:r>
            <a:r>
              <a:rPr spc="-25" dirty="0">
                <a:solidFill>
                  <a:schemeClr val="tx1"/>
                </a:solidFill>
              </a:rPr>
              <a:t>an </a:t>
            </a:r>
            <a:r>
              <a:rPr spc="-10" dirty="0">
                <a:solidFill>
                  <a:schemeClr val="tx1"/>
                </a:solidFill>
              </a:rPr>
              <a:t>organism</a:t>
            </a:r>
            <a:r>
              <a:rPr spc="-65" dirty="0">
                <a:solidFill>
                  <a:schemeClr val="tx1"/>
                </a:solidFill>
              </a:rPr>
              <a:t> </a:t>
            </a:r>
            <a:r>
              <a:rPr dirty="0">
                <a:solidFill>
                  <a:schemeClr val="tx1"/>
                </a:solidFill>
              </a:rPr>
              <a:t>with</a:t>
            </a:r>
            <a:r>
              <a:rPr spc="-45" dirty="0">
                <a:solidFill>
                  <a:schemeClr val="tx1"/>
                </a:solidFill>
              </a:rPr>
              <a:t> </a:t>
            </a:r>
            <a:r>
              <a:rPr spc="-10" dirty="0">
                <a:solidFill>
                  <a:schemeClr val="tx1"/>
                </a:solidFill>
              </a:rPr>
              <a:t>KNOWN ANTI-SERUM</a:t>
            </a:r>
          </a:p>
          <a:p>
            <a:pPr>
              <a:lnSpc>
                <a:spcPct val="100000"/>
              </a:lnSpc>
              <a:spcBef>
                <a:spcPts val="1825"/>
              </a:spcBef>
            </a:pPr>
            <a:endParaRPr spc="-10" dirty="0">
              <a:solidFill>
                <a:schemeClr val="tx1"/>
              </a:solidFill>
            </a:endParaRPr>
          </a:p>
          <a:p>
            <a:pPr marL="240029" indent="-227329">
              <a:lnSpc>
                <a:spcPct val="100000"/>
              </a:lnSpc>
              <a:buClr>
                <a:srgbClr val="A9A47B"/>
              </a:buClr>
              <a:buFont typeface="Arial MT"/>
              <a:buChar char="•"/>
              <a:tabLst>
                <a:tab pos="240029" algn="l"/>
              </a:tabLst>
            </a:pPr>
            <a:r>
              <a:rPr b="0" dirty="0">
                <a:solidFill>
                  <a:schemeClr val="tx1"/>
                </a:solidFill>
                <a:latin typeface="Calibri"/>
                <a:cs typeface="Calibri"/>
              </a:rPr>
              <a:t>Slide</a:t>
            </a:r>
            <a:r>
              <a:rPr b="0" spc="-25" dirty="0">
                <a:solidFill>
                  <a:schemeClr val="tx1"/>
                </a:solidFill>
                <a:latin typeface="Calibri"/>
                <a:cs typeface="Calibri"/>
              </a:rPr>
              <a:t> </a:t>
            </a:r>
            <a:r>
              <a:rPr b="0" spc="-10" dirty="0">
                <a:solidFill>
                  <a:schemeClr val="tx1"/>
                </a:solidFill>
                <a:latin typeface="Calibri"/>
                <a:cs typeface="Calibri"/>
              </a:rPr>
              <a:t>agglutination</a:t>
            </a:r>
          </a:p>
          <a:p>
            <a:pPr marL="240029" indent="-227329">
              <a:lnSpc>
                <a:spcPct val="100000"/>
              </a:lnSpc>
              <a:spcBef>
                <a:spcPts val="575"/>
              </a:spcBef>
              <a:buClr>
                <a:srgbClr val="A9A47B"/>
              </a:buClr>
              <a:buFont typeface="Arial MT"/>
              <a:buChar char="•"/>
              <a:tabLst>
                <a:tab pos="240029" algn="l"/>
              </a:tabLst>
            </a:pPr>
            <a:r>
              <a:rPr b="0" dirty="0">
                <a:solidFill>
                  <a:schemeClr val="tx1"/>
                </a:solidFill>
                <a:latin typeface="Calibri"/>
                <a:cs typeface="Calibri"/>
              </a:rPr>
              <a:t>Latex</a:t>
            </a:r>
            <a:r>
              <a:rPr b="0" spc="-110" dirty="0">
                <a:solidFill>
                  <a:schemeClr val="tx1"/>
                </a:solidFill>
                <a:latin typeface="Calibri"/>
                <a:cs typeface="Calibri"/>
              </a:rPr>
              <a:t> </a:t>
            </a:r>
            <a:r>
              <a:rPr b="0" spc="-10" dirty="0">
                <a:solidFill>
                  <a:schemeClr val="tx1"/>
                </a:solidFill>
                <a:latin typeface="Calibri"/>
                <a:cs typeface="Calibri"/>
              </a:rPr>
              <a:t>agglutination</a:t>
            </a:r>
          </a:p>
          <a:p>
            <a:pPr marL="240029" indent="-227329">
              <a:lnSpc>
                <a:spcPct val="100000"/>
              </a:lnSpc>
              <a:spcBef>
                <a:spcPts val="580"/>
              </a:spcBef>
              <a:buClr>
                <a:srgbClr val="A9A47B"/>
              </a:buClr>
              <a:buFont typeface="Arial MT"/>
              <a:buChar char="•"/>
              <a:tabLst>
                <a:tab pos="240029" algn="l"/>
              </a:tabLst>
            </a:pPr>
            <a:r>
              <a:rPr b="0" spc="-10" dirty="0">
                <a:solidFill>
                  <a:schemeClr val="tx1"/>
                </a:solidFill>
                <a:latin typeface="Calibri"/>
                <a:cs typeface="Calibri"/>
              </a:rPr>
              <a:t>ELISA</a:t>
            </a:r>
          </a:p>
          <a:p>
            <a:pPr marL="240029" marR="233045" indent="-227329">
              <a:lnSpc>
                <a:spcPct val="100000"/>
              </a:lnSpc>
              <a:spcBef>
                <a:spcPts val="575"/>
              </a:spcBef>
              <a:buClr>
                <a:srgbClr val="A9A47B"/>
              </a:buClr>
              <a:buFont typeface="Arial MT"/>
              <a:buChar char="•"/>
              <a:tabLst>
                <a:tab pos="241300" algn="l"/>
              </a:tabLst>
            </a:pPr>
            <a:r>
              <a:rPr b="0" dirty="0">
                <a:solidFill>
                  <a:schemeClr val="tx1"/>
                </a:solidFill>
                <a:latin typeface="Calibri"/>
                <a:cs typeface="Calibri"/>
              </a:rPr>
              <a:t>Fluorescent</a:t>
            </a:r>
            <a:r>
              <a:rPr b="0" spc="-125" dirty="0">
                <a:solidFill>
                  <a:schemeClr val="tx1"/>
                </a:solidFill>
                <a:latin typeface="Calibri"/>
                <a:cs typeface="Calibri"/>
              </a:rPr>
              <a:t> </a:t>
            </a:r>
            <a:r>
              <a:rPr b="0" spc="-10" dirty="0">
                <a:solidFill>
                  <a:schemeClr val="tx1"/>
                </a:solidFill>
                <a:latin typeface="Calibri"/>
                <a:cs typeface="Calibri"/>
              </a:rPr>
              <a:t>Antibody 	tests</a:t>
            </a:r>
          </a:p>
        </p:txBody>
      </p:sp>
      <p:sp>
        <p:nvSpPr>
          <p:cNvPr id="4" name="object 4"/>
          <p:cNvSpPr txBox="1"/>
          <p:nvPr/>
        </p:nvSpPr>
        <p:spPr>
          <a:xfrm>
            <a:off x="4435221" y="1165352"/>
            <a:ext cx="3118485" cy="4799965"/>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Calibri"/>
                <a:cs typeface="Calibri"/>
              </a:rPr>
              <a:t>Identification</a:t>
            </a:r>
            <a:r>
              <a:rPr sz="2400" b="1" spc="-20" dirty="0">
                <a:latin typeface="Calibri"/>
                <a:cs typeface="Calibri"/>
              </a:rPr>
              <a:t> </a:t>
            </a:r>
            <a:r>
              <a:rPr sz="2400" b="1" dirty="0">
                <a:latin typeface="Calibri"/>
                <a:cs typeface="Calibri"/>
              </a:rPr>
              <a:t>of</a:t>
            </a:r>
            <a:r>
              <a:rPr sz="2400" b="1" spc="-80" dirty="0">
                <a:latin typeface="Calibri"/>
                <a:cs typeface="Calibri"/>
              </a:rPr>
              <a:t> </a:t>
            </a:r>
            <a:r>
              <a:rPr sz="2400" b="1" spc="-10" dirty="0">
                <a:latin typeface="Calibri"/>
                <a:cs typeface="Calibri"/>
              </a:rPr>
              <a:t>serum antibodies</a:t>
            </a:r>
            <a:r>
              <a:rPr sz="2400" b="1" spc="-45" dirty="0">
                <a:latin typeface="Calibri"/>
                <a:cs typeface="Calibri"/>
              </a:rPr>
              <a:t> </a:t>
            </a:r>
            <a:r>
              <a:rPr sz="2400" b="1" dirty="0">
                <a:latin typeface="Calibri"/>
                <a:cs typeface="Calibri"/>
              </a:rPr>
              <a:t>with</a:t>
            </a:r>
            <a:r>
              <a:rPr sz="2400" b="1" spc="-50" dirty="0">
                <a:latin typeface="Calibri"/>
                <a:cs typeface="Calibri"/>
              </a:rPr>
              <a:t> </a:t>
            </a:r>
            <a:r>
              <a:rPr sz="2400" b="1" spc="-10" dirty="0">
                <a:latin typeface="Calibri"/>
                <a:cs typeface="Calibri"/>
              </a:rPr>
              <a:t>KNOWN ANTIGENS</a:t>
            </a:r>
            <a:endParaRPr sz="2400" dirty="0">
              <a:latin typeface="Calibri"/>
              <a:cs typeface="Calibri"/>
            </a:endParaRPr>
          </a:p>
          <a:p>
            <a:pPr>
              <a:lnSpc>
                <a:spcPct val="100000"/>
              </a:lnSpc>
              <a:spcBef>
                <a:spcPts val="1825"/>
              </a:spcBef>
            </a:pPr>
            <a:endParaRPr sz="2400" dirty="0">
              <a:latin typeface="Calibri"/>
              <a:cs typeface="Calibri"/>
            </a:endParaRPr>
          </a:p>
          <a:p>
            <a:pPr marL="417830" marR="1057910" indent="-227329" algn="just">
              <a:lnSpc>
                <a:spcPct val="100000"/>
              </a:lnSpc>
              <a:buClr>
                <a:srgbClr val="A9A47B"/>
              </a:buClr>
              <a:buFont typeface="Arial MT"/>
              <a:buChar char="•"/>
              <a:tabLst>
                <a:tab pos="419100" algn="l"/>
              </a:tabLst>
            </a:pPr>
            <a:r>
              <a:rPr sz="2400" dirty="0">
                <a:latin typeface="Calibri"/>
                <a:cs typeface="Calibri"/>
              </a:rPr>
              <a:t>Slide</a:t>
            </a:r>
            <a:r>
              <a:rPr sz="2400" spc="-35" dirty="0">
                <a:latin typeface="Calibri"/>
                <a:cs typeface="Calibri"/>
              </a:rPr>
              <a:t> </a:t>
            </a:r>
            <a:r>
              <a:rPr sz="2400" dirty="0">
                <a:latin typeface="Calibri"/>
                <a:cs typeface="Calibri"/>
              </a:rPr>
              <a:t>or</a:t>
            </a:r>
            <a:r>
              <a:rPr sz="2400" spc="-25" dirty="0">
                <a:latin typeface="Calibri"/>
                <a:cs typeface="Calibri"/>
              </a:rPr>
              <a:t> </a:t>
            </a:r>
            <a:r>
              <a:rPr sz="2400" spc="-20" dirty="0">
                <a:latin typeface="Calibri"/>
                <a:cs typeface="Calibri"/>
              </a:rPr>
              <a:t>tube 	</a:t>
            </a:r>
            <a:r>
              <a:rPr sz="2400" spc="-10" dirty="0">
                <a:latin typeface="Calibri"/>
                <a:cs typeface="Calibri"/>
              </a:rPr>
              <a:t>agglutination</a:t>
            </a:r>
            <a:endParaRPr sz="2400" dirty="0">
              <a:latin typeface="Calibri"/>
              <a:cs typeface="Calibri"/>
            </a:endParaRPr>
          </a:p>
          <a:p>
            <a:pPr marL="417830" marR="241300" indent="-227329" algn="just">
              <a:lnSpc>
                <a:spcPct val="100000"/>
              </a:lnSpc>
              <a:spcBef>
                <a:spcPts val="580"/>
              </a:spcBef>
              <a:buClr>
                <a:srgbClr val="A9A47B"/>
              </a:buClr>
              <a:buFont typeface="Arial MT"/>
              <a:buChar char="•"/>
              <a:tabLst>
                <a:tab pos="419100" algn="l"/>
              </a:tabLst>
            </a:pPr>
            <a:r>
              <a:rPr sz="2400" spc="-10" dirty="0">
                <a:latin typeface="Calibri"/>
                <a:cs typeface="Calibri"/>
              </a:rPr>
              <a:t>Serological</a:t>
            </a:r>
            <a:r>
              <a:rPr sz="2400" spc="-70" dirty="0">
                <a:latin typeface="Calibri"/>
                <a:cs typeface="Calibri"/>
              </a:rPr>
              <a:t> </a:t>
            </a:r>
            <a:r>
              <a:rPr sz="2400" dirty="0">
                <a:latin typeface="Calibri"/>
                <a:cs typeface="Calibri"/>
              </a:rPr>
              <a:t>tests</a:t>
            </a:r>
            <a:r>
              <a:rPr sz="2400" spc="-60" dirty="0">
                <a:latin typeface="Calibri"/>
                <a:cs typeface="Calibri"/>
              </a:rPr>
              <a:t> </a:t>
            </a:r>
            <a:r>
              <a:rPr sz="2400" spc="-25" dirty="0">
                <a:latin typeface="Calibri"/>
                <a:cs typeface="Calibri"/>
              </a:rPr>
              <a:t>for 	</a:t>
            </a:r>
            <a:r>
              <a:rPr sz="2400" dirty="0">
                <a:latin typeface="Calibri"/>
                <a:cs typeface="Calibri"/>
              </a:rPr>
              <a:t>Syphilis</a:t>
            </a:r>
            <a:r>
              <a:rPr sz="2400" spc="-75" dirty="0">
                <a:latin typeface="Calibri"/>
                <a:cs typeface="Calibri"/>
              </a:rPr>
              <a:t> </a:t>
            </a:r>
            <a:r>
              <a:rPr sz="2400" dirty="0">
                <a:latin typeface="Calibri"/>
                <a:cs typeface="Calibri"/>
              </a:rPr>
              <a:t>(VDRL,</a:t>
            </a:r>
            <a:r>
              <a:rPr sz="2400" spc="-75" dirty="0">
                <a:latin typeface="Calibri"/>
                <a:cs typeface="Calibri"/>
              </a:rPr>
              <a:t> </a:t>
            </a:r>
            <a:r>
              <a:rPr sz="2400" spc="-20" dirty="0">
                <a:latin typeface="Calibri"/>
                <a:cs typeface="Calibri"/>
              </a:rPr>
              <a:t>RPR, 	</a:t>
            </a:r>
            <a:r>
              <a:rPr sz="2400" spc="-10" dirty="0">
                <a:latin typeface="Calibri"/>
                <a:cs typeface="Calibri"/>
              </a:rPr>
              <a:t>TTPA)</a:t>
            </a:r>
            <a:endParaRPr sz="2400" dirty="0">
              <a:latin typeface="Calibri"/>
              <a:cs typeface="Calibri"/>
            </a:endParaRPr>
          </a:p>
          <a:p>
            <a:pPr marL="417830" marR="329565" indent="-227329">
              <a:lnSpc>
                <a:spcPct val="100000"/>
              </a:lnSpc>
              <a:spcBef>
                <a:spcPts val="575"/>
              </a:spcBef>
              <a:buClr>
                <a:srgbClr val="A9A47B"/>
              </a:buClr>
              <a:buFont typeface="Arial MT"/>
              <a:buChar char="•"/>
              <a:tabLst>
                <a:tab pos="419100" algn="l"/>
              </a:tabLst>
            </a:pPr>
            <a:r>
              <a:rPr sz="2400" dirty="0">
                <a:latin typeface="Calibri"/>
                <a:cs typeface="Calibri"/>
              </a:rPr>
              <a:t>Cold</a:t>
            </a:r>
            <a:r>
              <a:rPr sz="2400" spc="-40" dirty="0">
                <a:latin typeface="Calibri"/>
                <a:cs typeface="Calibri"/>
              </a:rPr>
              <a:t> </a:t>
            </a:r>
            <a:r>
              <a:rPr sz="2400" dirty="0">
                <a:latin typeface="Calibri"/>
                <a:cs typeface="Calibri"/>
              </a:rPr>
              <a:t>agglutinin</a:t>
            </a:r>
            <a:r>
              <a:rPr sz="2400" spc="-40" dirty="0">
                <a:latin typeface="Calibri"/>
                <a:cs typeface="Calibri"/>
              </a:rPr>
              <a:t> </a:t>
            </a:r>
            <a:r>
              <a:rPr sz="2400" spc="-20" dirty="0">
                <a:latin typeface="Calibri"/>
                <a:cs typeface="Calibri"/>
              </a:rPr>
              <a:t>(for 	</a:t>
            </a:r>
            <a:r>
              <a:rPr sz="2400" spc="-10" dirty="0">
                <a:latin typeface="Calibri"/>
                <a:cs typeface="Calibri"/>
              </a:rPr>
              <a:t>Mycoplasma 	pneumoniae)</a:t>
            </a:r>
            <a:endParaRPr sz="2400" dirty="0">
              <a:latin typeface="Calibri"/>
              <a:cs typeface="Calibri"/>
            </a:endParaRPr>
          </a:p>
        </p:txBody>
      </p:sp>
      <p:sp>
        <p:nvSpPr>
          <p:cNvPr id="5" name="TextBox 4">
            <a:extLst>
              <a:ext uri="{FF2B5EF4-FFF2-40B4-BE49-F238E27FC236}">
                <a16:creationId xmlns:a16="http://schemas.microsoft.com/office/drawing/2014/main" id="{52A0DB73-0CB6-EB85-B577-0FA38E22E22A}"/>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448300" cy="726440"/>
          </a:xfrm>
          <a:prstGeom prst="rect">
            <a:avLst/>
          </a:prstGeom>
        </p:spPr>
        <p:txBody>
          <a:bodyPr vert="horz" wrap="square" lIns="0" tIns="12065" rIns="0" bIns="0" rtlCol="0">
            <a:spAutoFit/>
          </a:bodyPr>
          <a:lstStyle/>
          <a:p>
            <a:pPr marL="12700">
              <a:lnSpc>
                <a:spcPct val="100000"/>
              </a:lnSpc>
              <a:spcBef>
                <a:spcPts val="95"/>
              </a:spcBef>
            </a:pPr>
            <a:r>
              <a:rPr sz="4600" spc="-105" dirty="0"/>
              <a:t>Slide</a:t>
            </a:r>
            <a:r>
              <a:rPr sz="4600" spc="-135" dirty="0"/>
              <a:t> </a:t>
            </a:r>
            <a:r>
              <a:rPr sz="4600" spc="-110" dirty="0"/>
              <a:t>agglutination</a:t>
            </a:r>
            <a:r>
              <a:rPr sz="4600" spc="-155" dirty="0"/>
              <a:t> </a:t>
            </a:r>
            <a:r>
              <a:rPr sz="4600" spc="-25" dirty="0"/>
              <a:t>test</a:t>
            </a:r>
            <a:endParaRPr sz="4600" dirty="0"/>
          </a:p>
        </p:txBody>
      </p:sp>
      <p:pic>
        <p:nvPicPr>
          <p:cNvPr id="3" name="object 3"/>
          <p:cNvPicPr/>
          <p:nvPr/>
        </p:nvPicPr>
        <p:blipFill>
          <a:blip r:embed="rId2" cstate="print"/>
          <a:stretch>
            <a:fillRect/>
          </a:stretch>
        </p:blipFill>
        <p:spPr>
          <a:xfrm>
            <a:off x="467537" y="1988896"/>
            <a:ext cx="7632827" cy="4120896"/>
          </a:xfrm>
          <a:prstGeom prst="rect">
            <a:avLst/>
          </a:prstGeom>
        </p:spPr>
      </p:pic>
      <p:sp>
        <p:nvSpPr>
          <p:cNvPr id="4" name="TextBox 3">
            <a:extLst>
              <a:ext uri="{FF2B5EF4-FFF2-40B4-BE49-F238E27FC236}">
                <a16:creationId xmlns:a16="http://schemas.microsoft.com/office/drawing/2014/main" id="{12F7F715-6CCD-0BC5-CBA6-E3B6994C9648}"/>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00" dirty="0"/>
              <a:t>Molecular</a:t>
            </a:r>
            <a:r>
              <a:rPr spc="-200" dirty="0"/>
              <a:t> </a:t>
            </a:r>
            <a:r>
              <a:rPr spc="-100" dirty="0"/>
              <a:t>diagnostic</a:t>
            </a:r>
            <a:r>
              <a:rPr spc="-195" dirty="0"/>
              <a:t> </a:t>
            </a:r>
            <a:r>
              <a:rPr spc="-55" dirty="0"/>
              <a:t>methods</a:t>
            </a:r>
          </a:p>
        </p:txBody>
      </p:sp>
      <p:sp>
        <p:nvSpPr>
          <p:cNvPr id="3" name="object 3"/>
          <p:cNvSpPr txBox="1">
            <a:spLocks noGrp="1"/>
          </p:cNvSpPr>
          <p:nvPr>
            <p:ph idx="1"/>
          </p:nvPr>
        </p:nvSpPr>
        <p:spPr>
          <a:prstGeom prst="rect">
            <a:avLst/>
          </a:prstGeom>
        </p:spPr>
        <p:txBody>
          <a:bodyPr vert="horz" wrap="square" lIns="0" tIns="98425" rIns="0" bIns="0" rtlCol="0">
            <a:spAutoFit/>
          </a:bodyPr>
          <a:lstStyle/>
          <a:p>
            <a:pPr marL="240029" indent="-227329">
              <a:lnSpc>
                <a:spcPct val="100000"/>
              </a:lnSpc>
              <a:spcBef>
                <a:spcPts val="775"/>
              </a:spcBef>
              <a:buClr>
                <a:srgbClr val="A9A47B"/>
              </a:buClr>
              <a:buFont typeface="Arial MT"/>
              <a:buChar char="•"/>
              <a:tabLst>
                <a:tab pos="240029" algn="l"/>
              </a:tabLst>
            </a:pPr>
            <a:r>
              <a:rPr spc="-40" dirty="0"/>
              <a:t>NAAT</a:t>
            </a:r>
            <a:r>
              <a:rPr spc="-95" dirty="0"/>
              <a:t> </a:t>
            </a:r>
            <a:r>
              <a:rPr spc="-10" dirty="0"/>
              <a:t>(PCR)</a:t>
            </a:r>
          </a:p>
          <a:p>
            <a:pPr marL="240029" indent="-227329">
              <a:lnSpc>
                <a:spcPct val="100000"/>
              </a:lnSpc>
              <a:spcBef>
                <a:spcPts val="675"/>
              </a:spcBef>
              <a:buClr>
                <a:srgbClr val="A9A47B"/>
              </a:buClr>
              <a:buFont typeface="Arial MT"/>
              <a:buChar char="•"/>
              <a:tabLst>
                <a:tab pos="240029" algn="l"/>
                <a:tab pos="2891790" algn="l"/>
              </a:tabLst>
            </a:pPr>
            <a:r>
              <a:rPr dirty="0"/>
              <a:t>Gene</a:t>
            </a:r>
            <a:r>
              <a:rPr spc="5" dirty="0"/>
              <a:t> </a:t>
            </a:r>
            <a:r>
              <a:rPr spc="-10" dirty="0"/>
              <a:t>sequencing</a:t>
            </a:r>
            <a:r>
              <a:rPr dirty="0"/>
              <a:t>	</a:t>
            </a:r>
            <a:r>
              <a:rPr spc="-10" dirty="0"/>
              <a:t>analysis</a:t>
            </a:r>
          </a:p>
          <a:p>
            <a:pPr marL="240029" indent="-227329">
              <a:lnSpc>
                <a:spcPct val="100000"/>
              </a:lnSpc>
              <a:spcBef>
                <a:spcPts val="675"/>
              </a:spcBef>
              <a:buClr>
                <a:srgbClr val="A9A47B"/>
              </a:buClr>
              <a:buFont typeface="Arial MT"/>
              <a:buChar char="•"/>
              <a:tabLst>
                <a:tab pos="240029" algn="l"/>
              </a:tabLst>
            </a:pPr>
            <a:r>
              <a:rPr spc="-15" dirty="0"/>
              <a:t>MALDI-</a:t>
            </a:r>
            <a:r>
              <a:rPr dirty="0"/>
              <a:t>TOF</a:t>
            </a:r>
            <a:r>
              <a:rPr spc="-70" dirty="0"/>
              <a:t> </a:t>
            </a:r>
            <a:r>
              <a:rPr dirty="0"/>
              <a:t>mass</a:t>
            </a:r>
            <a:r>
              <a:rPr spc="-80" dirty="0"/>
              <a:t> </a:t>
            </a:r>
            <a:r>
              <a:rPr spc="-10" dirty="0"/>
              <a:t>spectrometry</a:t>
            </a:r>
          </a:p>
        </p:txBody>
      </p:sp>
      <p:sp>
        <p:nvSpPr>
          <p:cNvPr id="4" name="TextBox 3">
            <a:extLst>
              <a:ext uri="{FF2B5EF4-FFF2-40B4-BE49-F238E27FC236}">
                <a16:creationId xmlns:a16="http://schemas.microsoft.com/office/drawing/2014/main" id="{E07F0757-0AC9-1C27-CC18-B3314926D4CF}"/>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6132-9FEE-EC39-CE56-C0BD02DBC9AB}"/>
              </a:ext>
            </a:extLst>
          </p:cNvPr>
          <p:cNvSpPr>
            <a:spLocks noGrp="1"/>
          </p:cNvSpPr>
          <p:nvPr>
            <p:ph type="title"/>
          </p:nvPr>
        </p:nvSpPr>
        <p:spPr/>
        <p:txBody>
          <a:bodyPr/>
          <a:lstStyle/>
          <a:p>
            <a:r>
              <a:rPr lang="en-US" dirty="0"/>
              <a:t>Family medicine</a:t>
            </a:r>
            <a:endParaRPr lang="en-PK" dirty="0"/>
          </a:p>
        </p:txBody>
      </p:sp>
      <p:sp>
        <p:nvSpPr>
          <p:cNvPr id="3" name="Content Placeholder 2">
            <a:extLst>
              <a:ext uri="{FF2B5EF4-FFF2-40B4-BE49-F238E27FC236}">
                <a16:creationId xmlns:a16="http://schemas.microsoft.com/office/drawing/2014/main" id="{20653A31-FC35-1371-F4DF-1B9BB6CE464B}"/>
              </a:ext>
            </a:extLst>
          </p:cNvPr>
          <p:cNvSpPr>
            <a:spLocks noGrp="1"/>
          </p:cNvSpPr>
          <p:nvPr>
            <p:ph idx="1"/>
          </p:nvPr>
        </p:nvSpPr>
        <p:spPr/>
        <p:txBody>
          <a:bodyPr/>
          <a:lstStyle/>
          <a:p>
            <a:r>
              <a:rPr lang="en-US" dirty="0"/>
              <a:t>A 25-year-old female presents with dysuria, frequency, and urgency. A urine culture is ordered. The Gram stain of the urine shows numerous gram-negative rods. Which of the following would be the MOST appropriate next step in the laboratory?</a:t>
            </a:r>
          </a:p>
          <a:p>
            <a:r>
              <a:rPr lang="en-US" dirty="0"/>
              <a:t>a) Acid-fast staining b) Catalase test c) Antimicrobial susceptibility testing d) India ink preparation</a:t>
            </a:r>
          </a:p>
          <a:p>
            <a:r>
              <a:rPr lang="en-US" b="1" dirty="0"/>
              <a:t>Correct Answer:</a:t>
            </a:r>
            <a:r>
              <a:rPr lang="en-US" dirty="0"/>
              <a:t> c) Antimicrobial susceptibility testing</a:t>
            </a:r>
          </a:p>
          <a:p>
            <a:endParaRPr lang="en-PK" dirty="0"/>
          </a:p>
        </p:txBody>
      </p:sp>
      <p:sp>
        <p:nvSpPr>
          <p:cNvPr id="4" name="TextBox 3">
            <a:extLst>
              <a:ext uri="{FF2B5EF4-FFF2-40B4-BE49-F238E27FC236}">
                <a16:creationId xmlns:a16="http://schemas.microsoft.com/office/drawing/2014/main" id="{84DABC6E-9B2E-107B-E6C5-3DC93BBC901E}"/>
              </a:ext>
            </a:extLst>
          </p:cNvPr>
          <p:cNvSpPr txBox="1"/>
          <p:nvPr/>
        </p:nvSpPr>
        <p:spPr>
          <a:xfrm>
            <a:off x="7010400" y="82751"/>
            <a:ext cx="1504950" cy="369332"/>
          </a:xfrm>
          <a:prstGeom prst="rect">
            <a:avLst/>
          </a:prstGeom>
          <a:noFill/>
        </p:spPr>
        <p:txBody>
          <a:bodyPr wrap="square" rtlCol="0">
            <a:spAutoFit/>
          </a:bodyPr>
          <a:lstStyle/>
          <a:p>
            <a:r>
              <a:rPr lang="en-US" dirty="0"/>
              <a:t>Longitudinal </a:t>
            </a:r>
            <a:endParaRPr lang="en-PK" dirty="0"/>
          </a:p>
        </p:txBody>
      </p:sp>
    </p:spTree>
    <p:extLst>
      <p:ext uri="{BB962C8B-B14F-4D97-AF65-F5344CB8AC3E}">
        <p14:creationId xmlns:p14="http://schemas.microsoft.com/office/powerpoint/2010/main" val="227951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B50A-6908-A19E-F805-C19A361401A9}"/>
              </a:ext>
            </a:extLst>
          </p:cNvPr>
          <p:cNvSpPr>
            <a:spLocks noGrp="1"/>
          </p:cNvSpPr>
          <p:nvPr>
            <p:ph type="title"/>
          </p:nvPr>
        </p:nvSpPr>
        <p:spPr/>
        <p:txBody>
          <a:bodyPr/>
          <a:lstStyle/>
          <a:p>
            <a:r>
              <a:rPr lang="en-US" dirty="0"/>
              <a:t>Research </a:t>
            </a:r>
            <a:endParaRPr lang="en-PK" dirty="0"/>
          </a:p>
        </p:txBody>
      </p:sp>
      <p:sp>
        <p:nvSpPr>
          <p:cNvPr id="3" name="Content Placeholder 2">
            <a:extLst>
              <a:ext uri="{FF2B5EF4-FFF2-40B4-BE49-F238E27FC236}">
                <a16:creationId xmlns:a16="http://schemas.microsoft.com/office/drawing/2014/main" id="{B4D05595-C0A4-DFFC-9011-9E597F9E9AE9}"/>
              </a:ext>
            </a:extLst>
          </p:cNvPr>
          <p:cNvSpPr>
            <a:spLocks noGrp="1"/>
          </p:cNvSpPr>
          <p:nvPr>
            <p:ph idx="1"/>
          </p:nvPr>
        </p:nvSpPr>
        <p:spPr>
          <a:xfrm>
            <a:off x="1828800" y="5645618"/>
            <a:ext cx="5192078" cy="4351338"/>
          </a:xfrm>
        </p:spPr>
        <p:txBody>
          <a:bodyPr/>
          <a:lstStyle/>
          <a:p>
            <a:r>
              <a:rPr lang="en-US" dirty="0"/>
              <a:t>https://pmc.ncbi.nlm.nih.gov/articles/PMC8207499/</a:t>
            </a:r>
            <a:endParaRPr lang="en-PK" dirty="0"/>
          </a:p>
        </p:txBody>
      </p:sp>
      <p:sp>
        <p:nvSpPr>
          <p:cNvPr id="4" name="Rectangle 1">
            <a:extLst>
              <a:ext uri="{FF2B5EF4-FFF2-40B4-BE49-F238E27FC236}">
                <a16:creationId xmlns:a16="http://schemas.microsoft.com/office/drawing/2014/main" id="{F3DA347D-F3D5-9A2E-363C-68F325F7824A}"/>
              </a:ext>
            </a:extLst>
          </p:cNvPr>
          <p:cNvSpPr>
            <a:spLocks noChangeArrowheads="1"/>
          </p:cNvSpPr>
          <p:nvPr/>
        </p:nvSpPr>
        <p:spPr bwMode="auto">
          <a:xfrm>
            <a:off x="1562100" y="1806105"/>
            <a:ext cx="6019800" cy="3724096"/>
          </a:xfrm>
          <a:prstGeom prst="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chemeClr val="tx1"/>
                </a:solidFill>
                <a:effectLst/>
                <a:latin typeface="Source Sans Pro Web"/>
              </a:rPr>
              <a:t>New Microbiological Techniques for the Diagnosis of Bacterial Infections and Sepsis in ICU Including Point of Care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200" b="0" i="0" u="sng" strike="noStrike" cap="none" normalizeH="0" baseline="0" dirty="0">
                <a:ln>
                  <a:noFill/>
                </a:ln>
                <a:solidFill>
                  <a:srgbClr val="005EA2"/>
                </a:solidFill>
                <a:effectLst/>
                <a:latin typeface="Source Sans Pro Web"/>
                <a:hlinkClick r:id="rId2"/>
              </a:rPr>
              <a:t>Anna Maria Peri</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3"/>
              </a:rPr>
              <a:t>Adam Stewart</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1,2</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4"/>
              </a:rPr>
              <a:t>Anna Hume</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2,3</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5"/>
              </a:rPr>
              <a:t>Adam Irwin</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1,4</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6"/>
              </a:rPr>
              <a:t>Patrick N A Harris</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1,3,✉</a:t>
            </a:r>
            <a:endParaRPr kumimoji="0" lang="en-PK" altLang="en-PK" sz="12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1200" b="0" i="0" u="none" strike="noStrike" cap="none" normalizeH="0" baseline="0" dirty="0">
                <a:ln>
                  <a:noFill/>
                </a:ln>
                <a:solidFill>
                  <a:schemeClr val="tx1"/>
                </a:solidFill>
                <a:effectLst/>
                <a:latin typeface="Source Sans Pro Web"/>
              </a:rPr>
              <a:t>PMCID: PMC8207499  PMID: </a:t>
            </a:r>
            <a:r>
              <a:rPr kumimoji="0" lang="en-PK" altLang="en-PK" sz="1200" b="0" i="0" u="sng" strike="noStrike" cap="none" normalizeH="0" baseline="0" dirty="0">
                <a:ln>
                  <a:noFill/>
                </a:ln>
                <a:solidFill>
                  <a:srgbClr val="005EA2"/>
                </a:solidFill>
                <a:effectLst/>
                <a:latin typeface="Source Sans Pro Web"/>
                <a:hlinkClick r:id="rId7"/>
              </a:rPr>
              <a:t>34149321</a:t>
            </a:r>
            <a:endParaRPr kumimoji="0" lang="en-PK" altLang="en-PK" sz="17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700" b="0" i="0" u="none" strike="noStrike" cap="none" normalizeH="0" baseline="0" dirty="0">
                <a:ln>
                  <a:noFill/>
                </a:ln>
                <a:solidFill>
                  <a:schemeClr val="tx1"/>
                </a:solidFill>
                <a:effectLst/>
                <a:latin typeface="Source Sans Pro Web"/>
              </a:rPr>
              <a:t>Abstract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500" b="0" i="0" u="none" strike="noStrike" cap="none" normalizeH="0" baseline="0" dirty="0">
                <a:ln>
                  <a:noFill/>
                </a:ln>
                <a:solidFill>
                  <a:schemeClr val="tx1"/>
                </a:solidFill>
                <a:effectLst/>
                <a:latin typeface="Source Sans Pro Web"/>
              </a:rPr>
              <a:t>Purpose of Review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dirty="0">
                <a:ln>
                  <a:noFill/>
                </a:ln>
                <a:solidFill>
                  <a:schemeClr val="tx1"/>
                </a:solidFill>
                <a:effectLst/>
              </a:rPr>
              <a:t>The aim of this article is to review current and emerging microbiological techniques that support the rapid diagnosis of bacterial infections in critically ill patients, including their performance, strengths and pitfalls, as well as available data evaluating their clinical impact.</a:t>
            </a: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500" b="0" i="0" u="none" strike="noStrike" cap="none" normalizeH="0" baseline="0" dirty="0">
                <a:ln>
                  <a:noFill/>
                </a:ln>
                <a:solidFill>
                  <a:schemeClr val="tx1"/>
                </a:solidFill>
                <a:effectLst/>
                <a:latin typeface="Source Sans Pro Web"/>
              </a:rPr>
              <a:t>Recent Findings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dirty="0">
                <a:ln>
                  <a:noFill/>
                </a:ln>
                <a:solidFill>
                  <a:schemeClr val="tx1"/>
                </a:solidFill>
                <a:effectLst/>
              </a:rPr>
              <a:t>Bacterial infections and sepsis are responsible for significant morbidity and mortality in patients admitted to the intensive care unit and their management is further complicated by the increase in the global burden of antimicrobial resistance. In this setting, new diagnostic methods able to overcome the limits of traditional microbiology in terms of turn-around time and accuracy are highly warranted. We discuss the following broad themes: optimisation of existing culture-based methodologies, rapid antigen detection, nucleic acid detection (including multiplex PCR assays and microarrays), sepsis biomarkers, novel methods of pathogen detection (e.g. T2 magnetic resonance) and susceptibility testing (e.g. </a:t>
            </a:r>
            <a:r>
              <a:rPr kumimoji="0" lang="en-PK" altLang="en-PK" sz="800" b="0" i="0" u="none" strike="noStrike" cap="none" normalizeH="0" baseline="0" dirty="0" err="1">
                <a:ln>
                  <a:noFill/>
                </a:ln>
                <a:solidFill>
                  <a:schemeClr val="tx1"/>
                </a:solidFill>
                <a:effectLst/>
              </a:rPr>
              <a:t>morphokinetic</a:t>
            </a:r>
            <a:r>
              <a:rPr kumimoji="0" lang="en-PK" altLang="en-PK" sz="800" b="0" i="0" u="none" strike="noStrike" cap="none" normalizeH="0" baseline="0" dirty="0">
                <a:ln>
                  <a:noFill/>
                </a:ln>
                <a:solidFill>
                  <a:schemeClr val="tx1"/>
                </a:solidFill>
                <a:effectLst/>
              </a:rPr>
              <a:t> cellular analysis) and the application of direct metagenomics on clinical samples. The assessment of the host response through new “omics” technologies might also aid in early diagnosis of infections, as well as define non-infectious inflammatory states.</a:t>
            </a: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58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5C55-8F2A-F4EA-3A4B-C9CCB774507D}"/>
              </a:ext>
            </a:extLst>
          </p:cNvPr>
          <p:cNvSpPr>
            <a:spLocks noGrp="1"/>
          </p:cNvSpPr>
          <p:nvPr>
            <p:ph type="title"/>
          </p:nvPr>
        </p:nvSpPr>
        <p:spPr/>
        <p:txBody>
          <a:bodyPr/>
          <a:lstStyle/>
          <a:p>
            <a:r>
              <a:rPr lang="en-US" dirty="0"/>
              <a:t>Take home message</a:t>
            </a:r>
            <a:br>
              <a:rPr lang="en-US" dirty="0"/>
            </a:br>
            <a:endParaRPr lang="en-PK" dirty="0"/>
          </a:p>
        </p:txBody>
      </p:sp>
      <p:sp>
        <p:nvSpPr>
          <p:cNvPr id="3" name="Content Placeholder 2">
            <a:extLst>
              <a:ext uri="{FF2B5EF4-FFF2-40B4-BE49-F238E27FC236}">
                <a16:creationId xmlns:a16="http://schemas.microsoft.com/office/drawing/2014/main" id="{A89461FD-FD0F-DF65-4941-96EF663EA1AD}"/>
              </a:ext>
            </a:extLst>
          </p:cNvPr>
          <p:cNvSpPr>
            <a:spLocks noGrp="1"/>
          </p:cNvSpPr>
          <p:nvPr>
            <p:ph idx="1"/>
          </p:nvPr>
        </p:nvSpPr>
        <p:spPr/>
        <p:txBody>
          <a:bodyPr/>
          <a:lstStyle/>
          <a:p>
            <a:r>
              <a:rPr lang="en-US" dirty="0"/>
              <a:t>Lab diagnosis of bacterial infections involves a multi-step process: specimen collection and processing, microscopic examination (e.g., Gram stain), and culture to isolate and identify the causative organism. Antimicrobial susceptibility testing is crucial to guide appropriate treatment. Serological tests and molecular methods may also be used in certain cases.</a:t>
            </a:r>
            <a:endParaRPr lang="en-PK" dirty="0"/>
          </a:p>
        </p:txBody>
      </p:sp>
    </p:spTree>
    <p:extLst>
      <p:ext uri="{BB962C8B-B14F-4D97-AF65-F5344CB8AC3E}">
        <p14:creationId xmlns:p14="http://schemas.microsoft.com/office/powerpoint/2010/main" val="29824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79474"/>
            <a:ext cx="9144000" cy="6478905"/>
            <a:chOff x="0" y="379474"/>
            <a:chExt cx="9144000" cy="6478905"/>
          </a:xfrm>
        </p:grpSpPr>
        <p:pic>
          <p:nvPicPr>
            <p:cNvPr id="3" name="object 3"/>
            <p:cNvPicPr/>
            <p:nvPr/>
          </p:nvPicPr>
          <p:blipFill>
            <a:blip r:embed="rId2" cstate="print"/>
            <a:stretch>
              <a:fillRect/>
            </a:stretch>
          </p:blipFill>
          <p:spPr>
            <a:xfrm>
              <a:off x="582168" y="588263"/>
              <a:ext cx="2606040" cy="429767"/>
            </a:xfrm>
            <a:prstGeom prst="rect">
              <a:avLst/>
            </a:prstGeom>
          </p:spPr>
        </p:pic>
        <p:pic>
          <p:nvPicPr>
            <p:cNvPr id="4" name="object 4"/>
            <p:cNvPicPr/>
            <p:nvPr/>
          </p:nvPicPr>
          <p:blipFill>
            <a:blip r:embed="rId3" cstate="print"/>
            <a:stretch>
              <a:fillRect/>
            </a:stretch>
          </p:blipFill>
          <p:spPr>
            <a:xfrm>
              <a:off x="0" y="379474"/>
              <a:ext cx="9144000" cy="6478524"/>
            </a:xfrm>
            <a:prstGeom prst="rect">
              <a:avLst/>
            </a:prstGeom>
          </p:spPr>
        </p:pic>
      </p:grpSp>
      <p:sp>
        <p:nvSpPr>
          <p:cNvPr id="5" name="object 5"/>
          <p:cNvSpPr txBox="1"/>
          <p:nvPr/>
        </p:nvSpPr>
        <p:spPr>
          <a:xfrm>
            <a:off x="7455789" y="16255"/>
            <a:ext cx="1245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212121"/>
                </a:solidFill>
                <a:latin typeface="Lucida Sans Unicode"/>
                <a:cs typeface="Lucida Sans Unicode"/>
              </a:rPr>
              <a:t>Longitudinal</a:t>
            </a:r>
            <a:endParaRPr sz="1600">
              <a:latin typeface="Lucida Sans Unicode"/>
              <a:cs typeface="Lucida Sans Unicode"/>
            </a:endParaRPr>
          </a:p>
        </p:txBody>
      </p:sp>
    </p:spTree>
    <p:extLst>
      <p:ext uri="{BB962C8B-B14F-4D97-AF65-F5344CB8AC3E}">
        <p14:creationId xmlns:p14="http://schemas.microsoft.com/office/powerpoint/2010/main" val="661059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3465829" cy="726440"/>
          </a:xfrm>
          <a:prstGeom prst="rect">
            <a:avLst/>
          </a:prstGeom>
        </p:spPr>
        <p:txBody>
          <a:bodyPr vert="horz" wrap="square" lIns="0" tIns="12065" rIns="0" bIns="0" rtlCol="0">
            <a:spAutoFit/>
          </a:bodyPr>
          <a:lstStyle/>
          <a:p>
            <a:pPr marL="12700">
              <a:lnSpc>
                <a:spcPct val="100000"/>
              </a:lnSpc>
              <a:spcBef>
                <a:spcPts val="95"/>
              </a:spcBef>
            </a:pPr>
            <a:r>
              <a:rPr sz="4600" spc="-100" dirty="0"/>
              <a:t>Thank</a:t>
            </a:r>
            <a:r>
              <a:rPr sz="4600" spc="-195" dirty="0"/>
              <a:t> </a:t>
            </a:r>
            <a:r>
              <a:rPr sz="4600" spc="-535" dirty="0"/>
              <a:t>Y</a:t>
            </a:r>
            <a:r>
              <a:rPr sz="4600" spc="-114" dirty="0"/>
              <a:t>o</a:t>
            </a:r>
            <a:r>
              <a:rPr sz="4600" spc="-15" dirty="0"/>
              <a:t>u</a:t>
            </a:r>
            <a:r>
              <a:rPr sz="4600" spc="-180" dirty="0"/>
              <a:t> </a:t>
            </a:r>
            <a:r>
              <a:rPr sz="4600" spc="-30" dirty="0"/>
              <a:t>…..!</a:t>
            </a:r>
            <a:endParaRPr sz="4600"/>
          </a:p>
        </p:txBody>
      </p:sp>
      <p:pic>
        <p:nvPicPr>
          <p:cNvPr id="3" name="object 3"/>
          <p:cNvPicPr/>
          <p:nvPr/>
        </p:nvPicPr>
        <p:blipFill>
          <a:blip r:embed="rId2" cstate="print"/>
          <a:stretch>
            <a:fillRect/>
          </a:stretch>
        </p:blipFill>
        <p:spPr>
          <a:xfrm>
            <a:off x="179514" y="1412773"/>
            <a:ext cx="81280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3899" y="457200"/>
            <a:ext cx="7331836" cy="26325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45920" y="0"/>
            <a:ext cx="6408420" cy="5391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0910" rIns="0" bIns="0" rtlCol="0">
            <a:spAutoFit/>
          </a:bodyPr>
          <a:lstStyle/>
          <a:p>
            <a:pPr marL="73660">
              <a:lnSpc>
                <a:spcPct val="100000"/>
              </a:lnSpc>
              <a:spcBef>
                <a:spcPts val="95"/>
              </a:spcBef>
            </a:pPr>
            <a:r>
              <a:rPr sz="4600" spc="-100" dirty="0"/>
              <a:t>Learning</a:t>
            </a:r>
            <a:r>
              <a:rPr sz="4600" spc="-185" dirty="0"/>
              <a:t> </a:t>
            </a:r>
            <a:r>
              <a:rPr sz="4600" spc="-100" dirty="0"/>
              <a:t>objectives</a:t>
            </a:r>
            <a:endParaRPr sz="4600"/>
          </a:p>
        </p:txBody>
      </p:sp>
      <p:sp>
        <p:nvSpPr>
          <p:cNvPr id="3" name="object 3"/>
          <p:cNvSpPr txBox="1"/>
          <p:nvPr/>
        </p:nvSpPr>
        <p:spPr>
          <a:xfrm>
            <a:off x="650240" y="1610309"/>
            <a:ext cx="6950709" cy="3477234"/>
          </a:xfrm>
          <a:prstGeom prst="rect">
            <a:avLst/>
          </a:prstGeom>
        </p:spPr>
        <p:txBody>
          <a:bodyPr vert="horz" wrap="square" lIns="0" tIns="12065" rIns="0" bIns="0" rtlCol="0">
            <a:spAutoFit/>
          </a:bodyPr>
          <a:lstStyle/>
          <a:p>
            <a:pPr marL="240029" marR="80645" indent="-227329">
              <a:lnSpc>
                <a:spcPct val="100000"/>
              </a:lnSpc>
              <a:spcBef>
                <a:spcPts val="95"/>
              </a:spcBef>
              <a:buClr>
                <a:srgbClr val="A9A47B"/>
              </a:buClr>
              <a:buFont typeface="Arial MT"/>
              <a:buChar char="•"/>
              <a:tabLst>
                <a:tab pos="241300" algn="l"/>
              </a:tabLst>
            </a:pPr>
            <a:r>
              <a:rPr sz="2800" dirty="0">
                <a:solidFill>
                  <a:srgbClr val="2E2B1F"/>
                </a:solidFill>
                <a:latin typeface="Calibri"/>
                <a:cs typeface="Calibri"/>
              </a:rPr>
              <a:t>Approach</a:t>
            </a:r>
            <a:r>
              <a:rPr sz="2800" spc="-65" dirty="0">
                <a:solidFill>
                  <a:srgbClr val="2E2B1F"/>
                </a:solidFill>
                <a:latin typeface="Calibri"/>
                <a:cs typeface="Calibri"/>
              </a:rPr>
              <a:t> </a:t>
            </a:r>
            <a:r>
              <a:rPr sz="2800" dirty="0">
                <a:solidFill>
                  <a:srgbClr val="2E2B1F"/>
                </a:solidFill>
                <a:latin typeface="Calibri"/>
                <a:cs typeface="Calibri"/>
              </a:rPr>
              <a:t>to</a:t>
            </a:r>
            <a:r>
              <a:rPr sz="2800" spc="-95" dirty="0">
                <a:solidFill>
                  <a:srgbClr val="2E2B1F"/>
                </a:solidFill>
                <a:latin typeface="Calibri"/>
                <a:cs typeface="Calibri"/>
              </a:rPr>
              <a:t> </a:t>
            </a:r>
            <a:r>
              <a:rPr sz="2800" dirty="0">
                <a:solidFill>
                  <a:srgbClr val="2E2B1F"/>
                </a:solidFill>
                <a:latin typeface="Calibri"/>
                <a:cs typeface="Calibri"/>
              </a:rPr>
              <a:t>laboratory</a:t>
            </a:r>
            <a:r>
              <a:rPr sz="2800" spc="-85" dirty="0">
                <a:solidFill>
                  <a:srgbClr val="2E2B1F"/>
                </a:solidFill>
                <a:latin typeface="Calibri"/>
                <a:cs typeface="Calibri"/>
              </a:rPr>
              <a:t> </a:t>
            </a:r>
            <a:r>
              <a:rPr sz="2800" dirty="0">
                <a:solidFill>
                  <a:srgbClr val="2E2B1F"/>
                </a:solidFill>
                <a:latin typeface="Calibri"/>
                <a:cs typeface="Calibri"/>
              </a:rPr>
              <a:t>diagnosis</a:t>
            </a:r>
            <a:r>
              <a:rPr sz="2800" spc="-80" dirty="0">
                <a:solidFill>
                  <a:srgbClr val="2E2B1F"/>
                </a:solidFill>
                <a:latin typeface="Calibri"/>
                <a:cs typeface="Calibri"/>
              </a:rPr>
              <a:t> </a:t>
            </a:r>
            <a:r>
              <a:rPr sz="2800" dirty="0">
                <a:solidFill>
                  <a:srgbClr val="2E2B1F"/>
                </a:solidFill>
                <a:latin typeface="Calibri"/>
                <a:cs typeface="Calibri"/>
              </a:rPr>
              <a:t>for</a:t>
            </a:r>
            <a:r>
              <a:rPr sz="2800" spc="-95" dirty="0">
                <a:solidFill>
                  <a:srgbClr val="2E2B1F"/>
                </a:solidFill>
                <a:latin typeface="Calibri"/>
                <a:cs typeface="Calibri"/>
              </a:rPr>
              <a:t> </a:t>
            </a:r>
            <a:r>
              <a:rPr sz="2800" spc="-10" dirty="0">
                <a:solidFill>
                  <a:srgbClr val="2E2B1F"/>
                </a:solidFill>
                <a:latin typeface="Calibri"/>
                <a:cs typeface="Calibri"/>
              </a:rPr>
              <a:t>bacterial 	infections</a:t>
            </a:r>
            <a:endParaRPr sz="2800" dirty="0">
              <a:latin typeface="Calibri"/>
              <a:cs typeface="Calibri"/>
            </a:endParaRPr>
          </a:p>
          <a:p>
            <a:pPr marL="240029" marR="5080" indent="-227329">
              <a:lnSpc>
                <a:spcPct val="100000"/>
              </a:lnSpc>
              <a:spcBef>
                <a:spcPts val="675"/>
              </a:spcBef>
              <a:buClr>
                <a:srgbClr val="A9A47B"/>
              </a:buClr>
              <a:buFont typeface="Arial MT"/>
              <a:buChar char="•"/>
              <a:tabLst>
                <a:tab pos="241300" algn="l"/>
              </a:tabLst>
            </a:pPr>
            <a:r>
              <a:rPr sz="2800" dirty="0">
                <a:solidFill>
                  <a:srgbClr val="2E2B1F"/>
                </a:solidFill>
                <a:latin typeface="Calibri"/>
                <a:cs typeface="Calibri"/>
              </a:rPr>
              <a:t>Methods</a:t>
            </a:r>
            <a:r>
              <a:rPr sz="2800" spc="-55" dirty="0">
                <a:solidFill>
                  <a:srgbClr val="2E2B1F"/>
                </a:solidFill>
                <a:latin typeface="Calibri"/>
                <a:cs typeface="Calibri"/>
              </a:rPr>
              <a:t> </a:t>
            </a:r>
            <a:r>
              <a:rPr sz="2800" dirty="0">
                <a:solidFill>
                  <a:srgbClr val="2E2B1F"/>
                </a:solidFill>
                <a:latin typeface="Calibri"/>
                <a:cs typeface="Calibri"/>
              </a:rPr>
              <a:t>of</a:t>
            </a:r>
            <a:r>
              <a:rPr sz="2800" spc="-80" dirty="0">
                <a:solidFill>
                  <a:srgbClr val="2E2B1F"/>
                </a:solidFill>
                <a:latin typeface="Calibri"/>
                <a:cs typeface="Calibri"/>
              </a:rPr>
              <a:t> </a:t>
            </a:r>
            <a:r>
              <a:rPr sz="2800" spc="-10" dirty="0">
                <a:solidFill>
                  <a:srgbClr val="2E2B1F"/>
                </a:solidFill>
                <a:latin typeface="Calibri"/>
                <a:cs typeface="Calibri"/>
              </a:rPr>
              <a:t>laboratory</a:t>
            </a:r>
            <a:r>
              <a:rPr sz="2800" spc="-75" dirty="0">
                <a:solidFill>
                  <a:srgbClr val="2E2B1F"/>
                </a:solidFill>
                <a:latin typeface="Calibri"/>
                <a:cs typeface="Calibri"/>
              </a:rPr>
              <a:t> </a:t>
            </a:r>
            <a:r>
              <a:rPr sz="2800" dirty="0">
                <a:solidFill>
                  <a:srgbClr val="2E2B1F"/>
                </a:solidFill>
                <a:latin typeface="Calibri"/>
                <a:cs typeface="Calibri"/>
              </a:rPr>
              <a:t>diagnosis</a:t>
            </a:r>
            <a:r>
              <a:rPr lang="en-US" sz="2800" spc="-70" dirty="0">
                <a:solidFill>
                  <a:srgbClr val="2E2B1F"/>
                </a:solidFill>
                <a:latin typeface="Calibri"/>
                <a:cs typeface="Calibri"/>
              </a:rPr>
              <a:t>;</a:t>
            </a:r>
          </a:p>
          <a:p>
            <a:pPr marL="240029" marR="5080" indent="-227329">
              <a:lnSpc>
                <a:spcPct val="100000"/>
              </a:lnSpc>
              <a:spcBef>
                <a:spcPts val="675"/>
              </a:spcBef>
              <a:buClr>
                <a:srgbClr val="A9A47B"/>
              </a:buClr>
              <a:buFont typeface="Arial MT"/>
              <a:buChar char="•"/>
              <a:tabLst>
                <a:tab pos="241300" algn="l"/>
              </a:tabLst>
            </a:pPr>
            <a:r>
              <a:rPr sz="2800" spc="-10" dirty="0">
                <a:solidFill>
                  <a:srgbClr val="2E2B1F"/>
                </a:solidFill>
                <a:latin typeface="Calibri"/>
                <a:cs typeface="Calibri"/>
              </a:rPr>
              <a:t>Microscopic</a:t>
            </a:r>
            <a:endParaRPr lang="en-US" sz="2800" spc="-10" dirty="0">
              <a:solidFill>
                <a:srgbClr val="2E2B1F"/>
              </a:solidFill>
              <a:latin typeface="Calibri"/>
              <a:cs typeface="Calibri"/>
            </a:endParaRPr>
          </a:p>
          <a:p>
            <a:pPr marL="240029" marR="5080" indent="-227329">
              <a:lnSpc>
                <a:spcPct val="100000"/>
              </a:lnSpc>
              <a:spcBef>
                <a:spcPts val="675"/>
              </a:spcBef>
              <a:buClr>
                <a:srgbClr val="A9A47B"/>
              </a:buClr>
              <a:buFont typeface="Arial MT"/>
              <a:buChar char="•"/>
              <a:tabLst>
                <a:tab pos="241300" algn="l"/>
              </a:tabLst>
            </a:pPr>
            <a:r>
              <a:rPr sz="2800" spc="-10" dirty="0">
                <a:solidFill>
                  <a:srgbClr val="2E2B1F"/>
                </a:solidFill>
                <a:latin typeface="Calibri"/>
                <a:cs typeface="Calibri"/>
              </a:rPr>
              <a:t>	</a:t>
            </a:r>
            <a:r>
              <a:rPr sz="2800" dirty="0">
                <a:solidFill>
                  <a:srgbClr val="2E2B1F"/>
                </a:solidFill>
                <a:latin typeface="Calibri"/>
                <a:cs typeface="Calibri"/>
              </a:rPr>
              <a:t>culture</a:t>
            </a:r>
            <a:r>
              <a:rPr sz="2800" spc="-60" dirty="0">
                <a:solidFill>
                  <a:srgbClr val="2E2B1F"/>
                </a:solidFill>
                <a:latin typeface="Calibri"/>
                <a:cs typeface="Calibri"/>
              </a:rPr>
              <a:t> </a:t>
            </a:r>
            <a:r>
              <a:rPr sz="2800" dirty="0">
                <a:solidFill>
                  <a:srgbClr val="2E2B1F"/>
                </a:solidFill>
                <a:latin typeface="Calibri"/>
                <a:cs typeface="Calibri"/>
              </a:rPr>
              <a:t>based</a:t>
            </a:r>
            <a:endParaRPr lang="en-US" sz="2800" dirty="0">
              <a:solidFill>
                <a:srgbClr val="2E2B1F"/>
              </a:solidFill>
              <a:latin typeface="Calibri"/>
              <a:cs typeface="Calibri"/>
            </a:endParaRPr>
          </a:p>
          <a:p>
            <a:pPr marL="240029" marR="5080" indent="-227329">
              <a:lnSpc>
                <a:spcPct val="100000"/>
              </a:lnSpc>
              <a:spcBef>
                <a:spcPts val="675"/>
              </a:spcBef>
              <a:buClr>
                <a:srgbClr val="A9A47B"/>
              </a:buClr>
              <a:buFont typeface="Arial MT"/>
              <a:buChar char="•"/>
              <a:tabLst>
                <a:tab pos="241300" algn="l"/>
              </a:tabLst>
            </a:pPr>
            <a:r>
              <a:rPr sz="2800" dirty="0">
                <a:solidFill>
                  <a:srgbClr val="2E2B1F"/>
                </a:solidFill>
                <a:latin typeface="Calibri"/>
                <a:cs typeface="Calibri"/>
              </a:rPr>
              <a:t>serological</a:t>
            </a:r>
            <a:r>
              <a:rPr sz="2800" spc="-80" dirty="0">
                <a:solidFill>
                  <a:srgbClr val="2E2B1F"/>
                </a:solidFill>
                <a:latin typeface="Calibri"/>
                <a:cs typeface="Calibri"/>
              </a:rPr>
              <a:t> </a:t>
            </a:r>
            <a:endParaRPr lang="en-US" sz="2800" spc="-80" dirty="0">
              <a:solidFill>
                <a:srgbClr val="2E2B1F"/>
              </a:solidFill>
              <a:latin typeface="Calibri"/>
              <a:cs typeface="Calibri"/>
            </a:endParaRPr>
          </a:p>
          <a:p>
            <a:pPr marL="240029" marR="5080" indent="-227329">
              <a:lnSpc>
                <a:spcPct val="100000"/>
              </a:lnSpc>
              <a:spcBef>
                <a:spcPts val="675"/>
              </a:spcBef>
              <a:buClr>
                <a:srgbClr val="A9A47B"/>
              </a:buClr>
              <a:buFont typeface="Arial MT"/>
              <a:buChar char="•"/>
              <a:tabLst>
                <a:tab pos="241300" algn="l"/>
              </a:tabLst>
            </a:pPr>
            <a:r>
              <a:rPr sz="2800" spc="-10" dirty="0">
                <a:solidFill>
                  <a:srgbClr val="2E2B1F"/>
                </a:solidFill>
                <a:latin typeface="Calibri"/>
                <a:cs typeface="Calibri"/>
              </a:rPr>
              <a:t>molecular methods</a:t>
            </a:r>
            <a:endParaRPr sz="28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8"/>
            </a:xfrm>
            <a:prstGeom prst="rect">
              <a:avLst/>
            </a:prstGeom>
          </p:spPr>
        </p:pic>
        <p:sp>
          <p:nvSpPr>
            <p:cNvPr id="4" name="object 4"/>
            <p:cNvSpPr/>
            <p:nvPr/>
          </p:nvSpPr>
          <p:spPr>
            <a:xfrm>
              <a:off x="499097" y="5944780"/>
              <a:ext cx="4898390" cy="913765"/>
            </a:xfrm>
            <a:custGeom>
              <a:avLst/>
              <a:gdLst/>
              <a:ahLst/>
              <a:cxnLst/>
              <a:rect l="l" t="t" r="r" b="b"/>
              <a:pathLst>
                <a:path w="4898390" h="913765">
                  <a:moveTo>
                    <a:pt x="85725" y="21361"/>
                  </a:moveTo>
                  <a:lnTo>
                    <a:pt x="660" y="0"/>
                  </a:lnTo>
                  <a:lnTo>
                    <a:pt x="0" y="5473"/>
                  </a:lnTo>
                  <a:lnTo>
                    <a:pt x="85725" y="21361"/>
                  </a:lnTo>
                  <a:close/>
                </a:path>
                <a:path w="4898390" h="913765">
                  <a:moveTo>
                    <a:pt x="4898275" y="913218"/>
                  </a:moveTo>
                  <a:lnTo>
                    <a:pt x="85725" y="21361"/>
                  </a:lnTo>
                  <a:lnTo>
                    <a:pt x="3637419" y="913218"/>
                  </a:lnTo>
                  <a:lnTo>
                    <a:pt x="4898275" y="913218"/>
                  </a:lnTo>
                  <a:close/>
                </a:path>
              </a:pathLst>
            </a:custGeom>
            <a:solidFill>
              <a:srgbClr val="9FC9DC">
                <a:alpha val="39999"/>
              </a:srgbClr>
            </a:solidFill>
          </p:spPr>
          <p:txBody>
            <a:bodyPr wrap="square" lIns="0" tIns="0" rIns="0" bIns="0" rtlCol="0"/>
            <a:lstStyle/>
            <a:p>
              <a:endParaRPr/>
            </a:p>
          </p:txBody>
        </p:sp>
        <p:sp>
          <p:nvSpPr>
            <p:cNvPr id="5" name="object 5"/>
            <p:cNvSpPr/>
            <p:nvPr/>
          </p:nvSpPr>
          <p:spPr>
            <a:xfrm>
              <a:off x="485990" y="5939091"/>
              <a:ext cx="3652520" cy="919480"/>
            </a:xfrm>
            <a:custGeom>
              <a:avLst/>
              <a:gdLst/>
              <a:ahLst/>
              <a:cxnLst/>
              <a:rect l="l" t="t" r="r" b="b"/>
              <a:pathLst>
                <a:path w="3652520" h="919479">
                  <a:moveTo>
                    <a:pt x="0" y="0"/>
                  </a:moveTo>
                  <a:lnTo>
                    <a:pt x="7924" y="6350"/>
                  </a:lnTo>
                  <a:lnTo>
                    <a:pt x="2868841" y="918906"/>
                  </a:lnTo>
                  <a:lnTo>
                    <a:pt x="3651923" y="918906"/>
                  </a:lnTo>
                  <a:lnTo>
                    <a:pt x="0"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5789676"/>
              <a:ext cx="3396233" cy="1066037"/>
            </a:xfrm>
            <a:prstGeom prst="rect">
              <a:avLst/>
            </a:prstGeom>
          </p:spPr>
        </p:pic>
        <p:pic>
          <p:nvPicPr>
            <p:cNvPr id="7" name="object 7"/>
            <p:cNvPicPr/>
            <p:nvPr/>
          </p:nvPicPr>
          <p:blipFill>
            <a:blip r:embed="rId4" cstate="print"/>
            <a:stretch>
              <a:fillRect/>
            </a:stretch>
          </p:blipFill>
          <p:spPr>
            <a:xfrm>
              <a:off x="0" y="5784730"/>
              <a:ext cx="3370579" cy="1073264"/>
            </a:xfrm>
            <a:prstGeom prst="rect">
              <a:avLst/>
            </a:prstGeom>
          </p:spPr>
        </p:pic>
        <p:pic>
          <p:nvPicPr>
            <p:cNvPr id="8" name="object 8"/>
            <p:cNvPicPr/>
            <p:nvPr/>
          </p:nvPicPr>
          <p:blipFill>
            <a:blip r:embed="rId5" cstate="print"/>
            <a:stretch>
              <a:fillRect/>
            </a:stretch>
          </p:blipFill>
          <p:spPr>
            <a:xfrm>
              <a:off x="3579876" y="2976372"/>
              <a:ext cx="289534" cy="333755"/>
            </a:xfrm>
            <a:prstGeom prst="rect">
              <a:avLst/>
            </a:prstGeom>
          </p:spPr>
        </p:pic>
        <p:pic>
          <p:nvPicPr>
            <p:cNvPr id="9" name="object 9"/>
            <p:cNvPicPr/>
            <p:nvPr/>
          </p:nvPicPr>
          <p:blipFill>
            <a:blip r:embed="rId6" cstate="print"/>
            <a:stretch>
              <a:fillRect/>
            </a:stretch>
          </p:blipFill>
          <p:spPr>
            <a:xfrm>
              <a:off x="3636264" y="3005327"/>
              <a:ext cx="182879" cy="228600"/>
            </a:xfrm>
            <a:prstGeom prst="rect">
              <a:avLst/>
            </a:prstGeom>
          </p:spPr>
        </p:pic>
        <p:sp>
          <p:nvSpPr>
            <p:cNvPr id="10" name="object 10"/>
            <p:cNvSpPr/>
            <p:nvPr/>
          </p:nvSpPr>
          <p:spPr>
            <a:xfrm>
              <a:off x="3636264" y="3005327"/>
              <a:ext cx="182880" cy="228600"/>
            </a:xfrm>
            <a:custGeom>
              <a:avLst/>
              <a:gdLst/>
              <a:ahLst/>
              <a:cxnLst/>
              <a:rect l="l" t="t" r="r" b="b"/>
              <a:pathLst>
                <a:path w="182879" h="228600">
                  <a:moveTo>
                    <a:pt x="0" y="0"/>
                  </a:moveTo>
                  <a:lnTo>
                    <a:pt x="91439" y="0"/>
                  </a:lnTo>
                  <a:lnTo>
                    <a:pt x="182880" y="114300"/>
                  </a:lnTo>
                  <a:lnTo>
                    <a:pt x="91439" y="228600"/>
                  </a:lnTo>
                  <a:lnTo>
                    <a:pt x="0" y="228600"/>
                  </a:lnTo>
                  <a:lnTo>
                    <a:pt x="91439" y="114300"/>
                  </a:lnTo>
                  <a:lnTo>
                    <a:pt x="0" y="0"/>
                  </a:lnTo>
                  <a:close/>
                </a:path>
              </a:pathLst>
            </a:custGeom>
            <a:ln w="3175">
              <a:solidFill>
                <a:srgbClr val="1E768A"/>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3393947" y="2976372"/>
              <a:ext cx="289534" cy="333755"/>
            </a:xfrm>
            <a:prstGeom prst="rect">
              <a:avLst/>
            </a:prstGeom>
          </p:spPr>
        </p:pic>
        <p:pic>
          <p:nvPicPr>
            <p:cNvPr id="12" name="object 12"/>
            <p:cNvPicPr/>
            <p:nvPr/>
          </p:nvPicPr>
          <p:blipFill>
            <a:blip r:embed="rId7" cstate="print"/>
            <a:stretch>
              <a:fillRect/>
            </a:stretch>
          </p:blipFill>
          <p:spPr>
            <a:xfrm>
              <a:off x="3450335" y="3005327"/>
              <a:ext cx="182879" cy="228600"/>
            </a:xfrm>
            <a:prstGeom prst="rect">
              <a:avLst/>
            </a:prstGeom>
          </p:spPr>
        </p:pic>
        <p:sp>
          <p:nvSpPr>
            <p:cNvPr id="13" name="object 13"/>
            <p:cNvSpPr/>
            <p:nvPr/>
          </p:nvSpPr>
          <p:spPr>
            <a:xfrm>
              <a:off x="3450335" y="3005327"/>
              <a:ext cx="182880" cy="228600"/>
            </a:xfrm>
            <a:custGeom>
              <a:avLst/>
              <a:gdLst/>
              <a:ahLst/>
              <a:cxnLst/>
              <a:rect l="l" t="t" r="r" b="b"/>
              <a:pathLst>
                <a:path w="182879" h="228600">
                  <a:moveTo>
                    <a:pt x="0" y="0"/>
                  </a:moveTo>
                  <a:lnTo>
                    <a:pt x="91439" y="0"/>
                  </a:lnTo>
                  <a:lnTo>
                    <a:pt x="182879" y="114300"/>
                  </a:lnTo>
                  <a:lnTo>
                    <a:pt x="91439" y="228600"/>
                  </a:lnTo>
                  <a:lnTo>
                    <a:pt x="0" y="228600"/>
                  </a:lnTo>
                  <a:lnTo>
                    <a:pt x="91439" y="114300"/>
                  </a:lnTo>
                  <a:lnTo>
                    <a:pt x="0" y="0"/>
                  </a:lnTo>
                  <a:close/>
                </a:path>
              </a:pathLst>
            </a:custGeom>
            <a:ln w="3175">
              <a:solidFill>
                <a:srgbClr val="1E768A"/>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844039" y="2171700"/>
              <a:ext cx="6555485" cy="512825"/>
            </a:xfrm>
            <a:prstGeom prst="rect">
              <a:avLst/>
            </a:prstGeom>
          </p:spPr>
        </p:pic>
      </p:grpSp>
      <p:sp>
        <p:nvSpPr>
          <p:cNvPr id="15" name="object 15"/>
          <p:cNvSpPr txBox="1">
            <a:spLocks noGrp="1"/>
          </p:cNvSpPr>
          <p:nvPr>
            <p:ph type="title"/>
          </p:nvPr>
        </p:nvSpPr>
        <p:spPr>
          <a:xfrm>
            <a:off x="4002151" y="2928874"/>
            <a:ext cx="3932554" cy="1245870"/>
          </a:xfrm>
          <a:prstGeom prst="rect">
            <a:avLst/>
          </a:prstGeom>
        </p:spPr>
        <p:txBody>
          <a:bodyPr vert="horz" wrap="square" lIns="0" tIns="13335" rIns="0" bIns="0" rtlCol="0">
            <a:spAutoFit/>
          </a:bodyPr>
          <a:lstStyle/>
          <a:p>
            <a:pPr marL="12700" marR="5080">
              <a:lnSpc>
                <a:spcPct val="100000"/>
              </a:lnSpc>
              <a:spcBef>
                <a:spcPts val="105"/>
              </a:spcBef>
            </a:pPr>
            <a:r>
              <a:rPr sz="2000" u="sng" spc="-10" dirty="0">
                <a:solidFill>
                  <a:srgbClr val="006EC0"/>
                </a:solidFill>
                <a:uFill>
                  <a:solidFill>
                    <a:srgbClr val="006EC0"/>
                  </a:solidFill>
                </a:uFill>
              </a:rPr>
              <a:t>Levinson,</a:t>
            </a:r>
            <a:r>
              <a:rPr sz="2000" u="sng" spc="-50" dirty="0">
                <a:solidFill>
                  <a:srgbClr val="006EC0"/>
                </a:solidFill>
                <a:uFill>
                  <a:solidFill>
                    <a:srgbClr val="006EC0"/>
                  </a:solidFill>
                </a:uFill>
              </a:rPr>
              <a:t> </a:t>
            </a:r>
            <a:r>
              <a:rPr sz="2000" u="sng" spc="-100" dirty="0">
                <a:solidFill>
                  <a:srgbClr val="006EC0"/>
                </a:solidFill>
                <a:uFill>
                  <a:solidFill>
                    <a:srgbClr val="006EC0"/>
                  </a:solidFill>
                </a:uFill>
              </a:rPr>
              <a:t>W.</a:t>
            </a:r>
            <a:r>
              <a:rPr sz="2000" u="sng" spc="-40" dirty="0">
                <a:solidFill>
                  <a:srgbClr val="006EC0"/>
                </a:solidFill>
                <a:uFill>
                  <a:solidFill>
                    <a:srgbClr val="006EC0"/>
                  </a:solidFill>
                </a:uFill>
              </a:rPr>
              <a:t> </a:t>
            </a:r>
            <a:r>
              <a:rPr sz="2000" u="sng" spc="-10" dirty="0">
                <a:solidFill>
                  <a:srgbClr val="006EC0"/>
                </a:solidFill>
                <a:uFill>
                  <a:solidFill>
                    <a:srgbClr val="006EC0"/>
                  </a:solidFill>
                </a:uFill>
              </a:rPr>
              <a:t>Review</a:t>
            </a:r>
            <a:r>
              <a:rPr sz="2000" u="sng" spc="-35" dirty="0">
                <a:solidFill>
                  <a:srgbClr val="006EC0"/>
                </a:solidFill>
                <a:uFill>
                  <a:solidFill>
                    <a:srgbClr val="006EC0"/>
                  </a:solidFill>
                </a:uFill>
              </a:rPr>
              <a:t> </a:t>
            </a:r>
            <a:r>
              <a:rPr sz="2000" u="sng" dirty="0">
                <a:solidFill>
                  <a:srgbClr val="006EC0"/>
                </a:solidFill>
                <a:uFill>
                  <a:solidFill>
                    <a:srgbClr val="006EC0"/>
                  </a:solidFill>
                </a:uFill>
              </a:rPr>
              <a:t>of</a:t>
            </a:r>
            <a:r>
              <a:rPr sz="2000" u="sng" spc="-30" dirty="0">
                <a:solidFill>
                  <a:srgbClr val="006EC0"/>
                </a:solidFill>
                <a:uFill>
                  <a:solidFill>
                    <a:srgbClr val="006EC0"/>
                  </a:solidFill>
                </a:uFill>
              </a:rPr>
              <a:t> </a:t>
            </a:r>
            <a:r>
              <a:rPr sz="2000" u="sng" spc="-10" dirty="0">
                <a:solidFill>
                  <a:srgbClr val="006EC0"/>
                </a:solidFill>
                <a:uFill>
                  <a:solidFill>
                    <a:srgbClr val="006EC0"/>
                  </a:solidFill>
                </a:uFill>
              </a:rPr>
              <a:t>Medical</a:t>
            </a:r>
            <a:r>
              <a:rPr sz="2000" spc="-10" dirty="0">
                <a:solidFill>
                  <a:srgbClr val="006EC0"/>
                </a:solidFill>
              </a:rPr>
              <a:t> </a:t>
            </a:r>
            <a:r>
              <a:rPr sz="2000" u="sng" spc="-10" dirty="0">
                <a:solidFill>
                  <a:srgbClr val="006EC0"/>
                </a:solidFill>
                <a:uFill>
                  <a:solidFill>
                    <a:srgbClr val="006EC0"/>
                  </a:solidFill>
                </a:uFill>
              </a:rPr>
              <a:t>Microbiology</a:t>
            </a:r>
            <a:r>
              <a:rPr sz="2000" u="sng" spc="-100" dirty="0">
                <a:solidFill>
                  <a:srgbClr val="006EC0"/>
                </a:solidFill>
                <a:uFill>
                  <a:solidFill>
                    <a:srgbClr val="006EC0"/>
                  </a:solidFill>
                </a:uFill>
              </a:rPr>
              <a:t> </a:t>
            </a:r>
            <a:r>
              <a:rPr sz="2000" u="sng" dirty="0">
                <a:solidFill>
                  <a:srgbClr val="006EC0"/>
                </a:solidFill>
                <a:uFill>
                  <a:solidFill>
                    <a:srgbClr val="006EC0"/>
                  </a:solidFill>
                </a:uFill>
              </a:rPr>
              <a:t>and</a:t>
            </a:r>
            <a:r>
              <a:rPr sz="2000" u="sng" spc="-110" dirty="0">
                <a:solidFill>
                  <a:srgbClr val="006EC0"/>
                </a:solidFill>
                <a:uFill>
                  <a:solidFill>
                    <a:srgbClr val="006EC0"/>
                  </a:solidFill>
                </a:uFill>
              </a:rPr>
              <a:t> </a:t>
            </a:r>
            <a:r>
              <a:rPr sz="2000" u="sng" dirty="0">
                <a:solidFill>
                  <a:srgbClr val="006EC0"/>
                </a:solidFill>
                <a:uFill>
                  <a:solidFill>
                    <a:srgbClr val="006EC0"/>
                  </a:solidFill>
                </a:uFill>
              </a:rPr>
              <a:t>Immunology.</a:t>
            </a:r>
            <a:r>
              <a:rPr sz="2000" spc="165" dirty="0">
                <a:solidFill>
                  <a:srgbClr val="006EC0"/>
                </a:solidFill>
              </a:rPr>
              <a:t> </a:t>
            </a:r>
            <a:r>
              <a:rPr sz="2000" u="sng" spc="-45" dirty="0">
                <a:solidFill>
                  <a:srgbClr val="006EC0"/>
                </a:solidFill>
                <a:uFill>
                  <a:solidFill>
                    <a:srgbClr val="006EC0"/>
                  </a:solidFill>
                </a:uFill>
              </a:rPr>
              <a:t>15th</a:t>
            </a:r>
            <a:r>
              <a:rPr sz="2000" spc="-45" dirty="0">
                <a:solidFill>
                  <a:srgbClr val="006EC0"/>
                </a:solidFill>
              </a:rPr>
              <a:t> </a:t>
            </a:r>
            <a:r>
              <a:rPr sz="2000" u="sng" dirty="0">
                <a:solidFill>
                  <a:srgbClr val="006EC0"/>
                </a:solidFill>
                <a:uFill>
                  <a:solidFill>
                    <a:srgbClr val="006EC0"/>
                  </a:solidFill>
                </a:uFill>
              </a:rPr>
              <a:t>ed.</a:t>
            </a:r>
            <a:r>
              <a:rPr sz="2000" u="sng" spc="10" dirty="0">
                <a:solidFill>
                  <a:srgbClr val="006EC0"/>
                </a:solidFill>
                <a:uFill>
                  <a:solidFill>
                    <a:srgbClr val="006EC0"/>
                  </a:solidFill>
                </a:uFill>
              </a:rPr>
              <a:t> </a:t>
            </a:r>
            <a:r>
              <a:rPr sz="2000" u="sng" spc="-120" dirty="0">
                <a:solidFill>
                  <a:srgbClr val="006EC0"/>
                </a:solidFill>
                <a:uFill>
                  <a:solidFill>
                    <a:srgbClr val="006EC0"/>
                  </a:solidFill>
                </a:uFill>
              </a:rPr>
              <a:t>McGraw-</a:t>
            </a:r>
            <a:r>
              <a:rPr sz="2000" u="sng" spc="-85" dirty="0">
                <a:solidFill>
                  <a:srgbClr val="006EC0"/>
                </a:solidFill>
                <a:uFill>
                  <a:solidFill>
                    <a:srgbClr val="006EC0"/>
                  </a:solidFill>
                </a:uFill>
              </a:rPr>
              <a:t>Hill</a:t>
            </a:r>
            <a:r>
              <a:rPr sz="2000" u="sng" spc="-165" dirty="0">
                <a:solidFill>
                  <a:srgbClr val="006EC0"/>
                </a:solidFill>
                <a:uFill>
                  <a:solidFill>
                    <a:srgbClr val="006EC0"/>
                  </a:solidFill>
                </a:uFill>
              </a:rPr>
              <a:t> </a:t>
            </a:r>
            <a:r>
              <a:rPr sz="2000" u="sng" spc="-10" dirty="0">
                <a:solidFill>
                  <a:srgbClr val="006EC0"/>
                </a:solidFill>
                <a:uFill>
                  <a:solidFill>
                    <a:srgbClr val="006EC0"/>
                  </a:solidFill>
                </a:uFill>
              </a:rPr>
              <a:t>Education</a:t>
            </a:r>
            <a:r>
              <a:rPr sz="2000" u="sng" spc="-60" dirty="0">
                <a:solidFill>
                  <a:srgbClr val="006EC0"/>
                </a:solidFill>
                <a:uFill>
                  <a:solidFill>
                    <a:srgbClr val="006EC0"/>
                  </a:solidFill>
                </a:uFill>
              </a:rPr>
              <a:t> </a:t>
            </a:r>
            <a:r>
              <a:rPr sz="2000" u="sng" dirty="0">
                <a:solidFill>
                  <a:srgbClr val="006EC0"/>
                </a:solidFill>
                <a:uFill>
                  <a:solidFill>
                    <a:srgbClr val="006EC0"/>
                  </a:solidFill>
                </a:uFill>
              </a:rPr>
              <a:t>/</a:t>
            </a:r>
            <a:r>
              <a:rPr sz="2000" u="sng" spc="-195" dirty="0">
                <a:solidFill>
                  <a:srgbClr val="006EC0"/>
                </a:solidFill>
                <a:uFill>
                  <a:solidFill>
                    <a:srgbClr val="006EC0"/>
                  </a:solidFill>
                </a:uFill>
              </a:rPr>
              <a:t> </a:t>
            </a:r>
            <a:r>
              <a:rPr sz="2000" u="sng" spc="-10" dirty="0">
                <a:solidFill>
                  <a:srgbClr val="006EC0"/>
                </a:solidFill>
                <a:uFill>
                  <a:solidFill>
                    <a:srgbClr val="006EC0"/>
                  </a:solidFill>
                </a:uFill>
              </a:rPr>
              <a:t>Medical;</a:t>
            </a:r>
            <a:r>
              <a:rPr sz="2000" spc="-10" dirty="0">
                <a:solidFill>
                  <a:srgbClr val="006EC0"/>
                </a:solidFill>
              </a:rPr>
              <a:t> </a:t>
            </a:r>
            <a:r>
              <a:rPr sz="2000" u="sng" spc="-20" dirty="0">
                <a:solidFill>
                  <a:srgbClr val="006EC0"/>
                </a:solidFill>
                <a:uFill>
                  <a:solidFill>
                    <a:srgbClr val="006EC0"/>
                  </a:solidFill>
                </a:uFill>
              </a:rPr>
              <a:t>2020</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AE01-A331-1D8C-6DF7-E47A3C6A5A34}"/>
              </a:ext>
            </a:extLst>
          </p:cNvPr>
          <p:cNvSpPr>
            <a:spLocks noGrp="1"/>
          </p:cNvSpPr>
          <p:nvPr>
            <p:ph type="title"/>
          </p:nvPr>
        </p:nvSpPr>
        <p:spPr>
          <a:xfrm>
            <a:off x="7467600" y="365127"/>
            <a:ext cx="1047750" cy="1006474"/>
          </a:xfrm>
        </p:spPr>
        <p:txBody>
          <a:bodyPr>
            <a:normAutofit/>
          </a:bodyPr>
          <a:lstStyle/>
          <a:p>
            <a:r>
              <a:rPr lang="en-US" sz="1600" dirty="0"/>
              <a:t>spiral</a:t>
            </a:r>
            <a:endParaRPr lang="en-PK" sz="1600" dirty="0"/>
          </a:p>
        </p:txBody>
      </p:sp>
      <p:pic>
        <p:nvPicPr>
          <p:cNvPr id="1026" name="Picture 2" descr="Laboratory diagnosis of bacteria | PPT">
            <a:extLst>
              <a:ext uri="{FF2B5EF4-FFF2-40B4-BE49-F238E27FC236}">
                <a16:creationId xmlns:a16="http://schemas.microsoft.com/office/drawing/2014/main" id="{631F88CE-2363-57FD-4452-2D5296976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99" b="25000"/>
          <a:stretch/>
        </p:blipFill>
        <p:spPr bwMode="auto">
          <a:xfrm>
            <a:off x="1" y="1653818"/>
            <a:ext cx="9144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0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05917"/>
            <a:ext cx="7886700" cy="1243981"/>
          </a:xfrm>
          <a:prstGeom prst="rect">
            <a:avLst/>
          </a:prstGeom>
        </p:spPr>
        <p:txBody>
          <a:bodyPr vert="horz" wrap="square" lIns="0" tIns="530910" rIns="0" bIns="0" rtlCol="0">
            <a:spAutoFit/>
          </a:bodyPr>
          <a:lstStyle/>
          <a:p>
            <a:pPr marL="73660">
              <a:lnSpc>
                <a:spcPct val="100000"/>
              </a:lnSpc>
              <a:spcBef>
                <a:spcPts val="95"/>
              </a:spcBef>
            </a:pPr>
            <a:r>
              <a:rPr sz="4600" spc="-114" dirty="0">
                <a:latin typeface="Calibri" panose="020F0502020204030204" pitchFamily="34" charset="0"/>
                <a:cs typeface="Calibri" panose="020F0502020204030204" pitchFamily="34" charset="0"/>
              </a:rPr>
              <a:t>Laboratory</a:t>
            </a:r>
            <a:r>
              <a:rPr sz="4600" spc="-160" dirty="0">
                <a:latin typeface="Calibri" panose="020F0502020204030204" pitchFamily="34" charset="0"/>
                <a:cs typeface="Calibri" panose="020F0502020204030204" pitchFamily="34" charset="0"/>
              </a:rPr>
              <a:t> </a:t>
            </a:r>
            <a:r>
              <a:rPr sz="4600" spc="-80" dirty="0">
                <a:latin typeface="Calibri" panose="020F0502020204030204" pitchFamily="34" charset="0"/>
                <a:cs typeface="Calibri" panose="020F0502020204030204" pitchFamily="34" charset="0"/>
              </a:rPr>
              <a:t>diagnosis</a:t>
            </a:r>
            <a:endParaRPr sz="4600" dirty="0">
              <a:latin typeface="Calibri" panose="020F0502020204030204" pitchFamily="34" charset="0"/>
              <a:cs typeface="Calibri" panose="020F0502020204030204" pitchFamily="34" charset="0"/>
            </a:endParaRPr>
          </a:p>
        </p:txBody>
      </p:sp>
      <p:sp>
        <p:nvSpPr>
          <p:cNvPr id="3" name="object 3"/>
          <p:cNvSpPr txBox="1"/>
          <p:nvPr/>
        </p:nvSpPr>
        <p:spPr>
          <a:xfrm>
            <a:off x="650240" y="1523961"/>
            <a:ext cx="4850765" cy="2305118"/>
          </a:xfrm>
          <a:prstGeom prst="rect">
            <a:avLst/>
          </a:prstGeom>
        </p:spPr>
        <p:txBody>
          <a:bodyPr vert="horz" wrap="square" lIns="0" tIns="98425" rIns="0" bIns="0" rtlCol="0">
            <a:spAutoFit/>
          </a:bodyPr>
          <a:lstStyle/>
          <a:p>
            <a:pPr marL="12700">
              <a:lnSpc>
                <a:spcPct val="100000"/>
              </a:lnSpc>
              <a:spcBef>
                <a:spcPts val="775"/>
              </a:spcBef>
            </a:pPr>
            <a:r>
              <a:rPr sz="2400" dirty="0">
                <a:solidFill>
                  <a:srgbClr val="2E2B1F"/>
                </a:solidFill>
                <a:latin typeface="Calibri"/>
                <a:cs typeface="Calibri"/>
              </a:rPr>
              <a:t>4</a:t>
            </a:r>
            <a:r>
              <a:rPr sz="2400" spc="-55" dirty="0">
                <a:solidFill>
                  <a:srgbClr val="2E2B1F"/>
                </a:solidFill>
                <a:latin typeface="Calibri"/>
                <a:cs typeface="Calibri"/>
              </a:rPr>
              <a:t> </a:t>
            </a:r>
            <a:r>
              <a:rPr sz="2400" dirty="0">
                <a:solidFill>
                  <a:srgbClr val="2E2B1F"/>
                </a:solidFill>
                <a:latin typeface="Calibri"/>
                <a:cs typeface="Calibri"/>
              </a:rPr>
              <a:t>major</a:t>
            </a:r>
            <a:r>
              <a:rPr sz="2400" spc="-65" dirty="0">
                <a:solidFill>
                  <a:srgbClr val="2E2B1F"/>
                </a:solidFill>
                <a:latin typeface="Calibri"/>
                <a:cs typeface="Calibri"/>
              </a:rPr>
              <a:t> </a:t>
            </a:r>
            <a:r>
              <a:rPr sz="2400" dirty="0">
                <a:solidFill>
                  <a:srgbClr val="2E2B1F"/>
                </a:solidFill>
                <a:latin typeface="Calibri"/>
                <a:cs typeface="Calibri"/>
              </a:rPr>
              <a:t>methods</a:t>
            </a:r>
            <a:r>
              <a:rPr sz="2400" spc="-35" dirty="0">
                <a:solidFill>
                  <a:srgbClr val="2E2B1F"/>
                </a:solidFill>
                <a:latin typeface="Calibri"/>
                <a:cs typeface="Calibri"/>
              </a:rPr>
              <a:t> </a:t>
            </a:r>
            <a:r>
              <a:rPr sz="2400" spc="-20" dirty="0">
                <a:solidFill>
                  <a:srgbClr val="2E2B1F"/>
                </a:solidFill>
                <a:latin typeface="Calibri"/>
                <a:cs typeface="Calibri"/>
              </a:rPr>
              <a:t>are:</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spc="-10" dirty="0">
                <a:solidFill>
                  <a:srgbClr val="2E2B1F"/>
                </a:solidFill>
                <a:latin typeface="Calibri"/>
                <a:cs typeface="Calibri"/>
              </a:rPr>
              <a:t>Microscopic</a:t>
            </a:r>
            <a:r>
              <a:rPr sz="2400" spc="-80" dirty="0">
                <a:solidFill>
                  <a:srgbClr val="2E2B1F"/>
                </a:solidFill>
                <a:latin typeface="Calibri"/>
                <a:cs typeface="Calibri"/>
              </a:rPr>
              <a:t> </a:t>
            </a:r>
            <a:r>
              <a:rPr sz="2400" spc="-10" dirty="0">
                <a:solidFill>
                  <a:srgbClr val="2E2B1F"/>
                </a:solidFill>
                <a:latin typeface="Calibri"/>
                <a:cs typeface="Calibri"/>
              </a:rPr>
              <a:t>examination</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dirty="0">
                <a:solidFill>
                  <a:srgbClr val="2E2B1F"/>
                </a:solidFill>
                <a:latin typeface="Calibri"/>
                <a:cs typeface="Calibri"/>
              </a:rPr>
              <a:t>Culture</a:t>
            </a:r>
            <a:r>
              <a:rPr sz="2400" spc="-70" dirty="0">
                <a:solidFill>
                  <a:srgbClr val="2E2B1F"/>
                </a:solidFill>
                <a:latin typeface="Calibri"/>
                <a:cs typeface="Calibri"/>
              </a:rPr>
              <a:t> </a:t>
            </a:r>
            <a:r>
              <a:rPr sz="2400" dirty="0">
                <a:solidFill>
                  <a:srgbClr val="2E2B1F"/>
                </a:solidFill>
                <a:latin typeface="Calibri"/>
                <a:cs typeface="Calibri"/>
              </a:rPr>
              <a:t>based</a:t>
            </a:r>
            <a:r>
              <a:rPr sz="2400" spc="-75"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a:p>
            <a:pPr marL="469900" indent="-457200">
              <a:lnSpc>
                <a:spcPct val="100000"/>
              </a:lnSpc>
              <a:spcBef>
                <a:spcPts val="670"/>
              </a:spcBef>
              <a:buClr>
                <a:srgbClr val="A9A47B"/>
              </a:buClr>
              <a:buAutoNum type="arabicPeriod"/>
              <a:tabLst>
                <a:tab pos="469900" algn="l"/>
              </a:tabLst>
            </a:pPr>
            <a:r>
              <a:rPr sz="2400" dirty="0">
                <a:solidFill>
                  <a:srgbClr val="2E2B1F"/>
                </a:solidFill>
                <a:latin typeface="Calibri"/>
                <a:cs typeface="Calibri"/>
              </a:rPr>
              <a:t>Serological</a:t>
            </a:r>
            <a:r>
              <a:rPr sz="2400" spc="-100"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dirty="0">
                <a:solidFill>
                  <a:srgbClr val="2E2B1F"/>
                </a:solidFill>
                <a:latin typeface="Calibri"/>
                <a:cs typeface="Calibri"/>
              </a:rPr>
              <a:t>Molecular</a:t>
            </a:r>
            <a:r>
              <a:rPr sz="2400" spc="-135" dirty="0">
                <a:solidFill>
                  <a:srgbClr val="2E2B1F"/>
                </a:solidFill>
                <a:latin typeface="Calibri"/>
                <a:cs typeface="Calibri"/>
              </a:rPr>
              <a:t> </a:t>
            </a:r>
            <a:r>
              <a:rPr sz="2400" dirty="0">
                <a:solidFill>
                  <a:srgbClr val="2E2B1F"/>
                </a:solidFill>
                <a:latin typeface="Calibri"/>
                <a:cs typeface="Calibri"/>
              </a:rPr>
              <a:t>diagnostic</a:t>
            </a:r>
            <a:r>
              <a:rPr sz="2400" spc="-114"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p:txBody>
      </p:sp>
      <p:sp>
        <p:nvSpPr>
          <p:cNvPr id="4" name="TextBox 3">
            <a:extLst>
              <a:ext uri="{FF2B5EF4-FFF2-40B4-BE49-F238E27FC236}">
                <a16:creationId xmlns:a16="http://schemas.microsoft.com/office/drawing/2014/main" id="{1917899F-4864-A61C-31EC-4C4416B4CFFF}"/>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516228"/>
            <a:ext cx="7886700" cy="1023357"/>
          </a:xfrm>
          <a:prstGeom prst="rect">
            <a:avLst/>
          </a:prstGeom>
        </p:spPr>
        <p:txBody>
          <a:bodyPr vert="horz" wrap="square" lIns="0" tIns="403860" rIns="0" bIns="0" rtlCol="0">
            <a:spAutoFit/>
          </a:bodyPr>
          <a:lstStyle/>
          <a:p>
            <a:pPr marL="73660">
              <a:lnSpc>
                <a:spcPct val="100000"/>
              </a:lnSpc>
              <a:spcBef>
                <a:spcPts val="100"/>
              </a:spcBef>
            </a:pPr>
            <a:r>
              <a:rPr sz="4000" spc="-120" dirty="0">
                <a:latin typeface="Calibri" panose="020F0502020204030204" pitchFamily="34" charset="0"/>
                <a:cs typeface="Calibri" panose="020F0502020204030204" pitchFamily="34" charset="0"/>
              </a:rPr>
              <a:t>Microscopic</a:t>
            </a:r>
            <a:r>
              <a:rPr sz="4000" spc="-95" dirty="0">
                <a:latin typeface="Calibri" panose="020F0502020204030204" pitchFamily="34" charset="0"/>
                <a:cs typeface="Calibri" panose="020F0502020204030204" pitchFamily="34" charset="0"/>
              </a:rPr>
              <a:t> </a:t>
            </a:r>
            <a:r>
              <a:rPr sz="4000" spc="-90" dirty="0">
                <a:latin typeface="Calibri" panose="020F0502020204030204" pitchFamily="34" charset="0"/>
                <a:cs typeface="Calibri" panose="020F0502020204030204" pitchFamily="34" charset="0"/>
              </a:rPr>
              <a:t>examination</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628650" y="1660207"/>
            <a:ext cx="7261225" cy="2077492"/>
          </a:xfrm>
          <a:prstGeom prst="rect">
            <a:avLst/>
          </a:prstGeom>
        </p:spPr>
        <p:txBody>
          <a:bodyPr vert="horz" wrap="square" lIns="0" tIns="12700" rIns="0" bIns="0" rtlCol="0">
            <a:spAutoFit/>
          </a:bodyPr>
          <a:lstStyle/>
          <a:p>
            <a:pPr marL="241300" marR="1285875" indent="-228600">
              <a:lnSpc>
                <a:spcPct val="100000"/>
              </a:lnSpc>
              <a:spcBef>
                <a:spcPts val="100"/>
              </a:spcBef>
              <a:buClr>
                <a:srgbClr val="A9A47B"/>
              </a:buClr>
              <a:buFont typeface="Arial MT"/>
              <a:buChar char="•"/>
              <a:tabLst>
                <a:tab pos="241300" algn="l"/>
              </a:tabLst>
            </a:pPr>
            <a:r>
              <a:rPr sz="2400" dirty="0">
                <a:solidFill>
                  <a:srgbClr val="2E2B1F"/>
                </a:solidFill>
                <a:latin typeface="Calibri" panose="020F0502020204030204" pitchFamily="34" charset="0"/>
                <a:cs typeface="Calibri" panose="020F0502020204030204" pitchFamily="34" charset="0"/>
              </a:rPr>
              <a:t>Gram</a:t>
            </a:r>
            <a:r>
              <a:rPr sz="2400" spc="-7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staining</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or</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ZN</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staining</a:t>
            </a:r>
            <a:r>
              <a:rPr sz="2400" spc="-75" dirty="0">
                <a:solidFill>
                  <a:srgbClr val="2E2B1F"/>
                </a:solidFill>
                <a:latin typeface="Calibri" panose="020F0502020204030204" pitchFamily="34" charset="0"/>
                <a:cs typeface="Calibri" panose="020F0502020204030204" pitchFamily="34" charset="0"/>
              </a:rPr>
              <a:t> </a:t>
            </a:r>
            <a:r>
              <a:rPr sz="2400" spc="-25" dirty="0">
                <a:solidFill>
                  <a:srgbClr val="2E2B1F"/>
                </a:solidFill>
                <a:latin typeface="Calibri" panose="020F0502020204030204" pitchFamily="34" charset="0"/>
                <a:cs typeface="Calibri" panose="020F0502020204030204" pitchFamily="34" charset="0"/>
              </a:rPr>
              <a:t>of </a:t>
            </a:r>
            <a:r>
              <a:rPr sz="2400" dirty="0">
                <a:solidFill>
                  <a:srgbClr val="2E2B1F"/>
                </a:solidFill>
                <a:latin typeface="Calibri" panose="020F0502020204030204" pitchFamily="34" charset="0"/>
                <a:cs typeface="Calibri" panose="020F0502020204030204" pitchFamily="34" charset="0"/>
              </a:rPr>
              <a:t>collected</a:t>
            </a:r>
            <a:r>
              <a:rPr sz="2400" spc="-105" dirty="0">
                <a:solidFill>
                  <a:srgbClr val="2E2B1F"/>
                </a:solidFill>
                <a:latin typeface="Calibri" panose="020F0502020204030204" pitchFamily="34" charset="0"/>
                <a:cs typeface="Calibri" panose="020F0502020204030204" pitchFamily="34" charset="0"/>
              </a:rPr>
              <a:t> </a:t>
            </a:r>
            <a:r>
              <a:rPr sz="2400" spc="-10" dirty="0">
                <a:solidFill>
                  <a:srgbClr val="2E2B1F"/>
                </a:solidFill>
                <a:latin typeface="Calibri" panose="020F0502020204030204" pitchFamily="34" charset="0"/>
                <a:cs typeface="Calibri" panose="020F0502020204030204" pitchFamily="34" charset="0"/>
              </a:rPr>
              <a:t>samples</a:t>
            </a:r>
            <a:endParaRPr sz="2400" dirty="0">
              <a:latin typeface="Calibri" panose="020F0502020204030204" pitchFamily="34" charset="0"/>
              <a:cs typeface="Calibri" panose="020F0502020204030204" pitchFamily="34" charset="0"/>
            </a:endParaRPr>
          </a:p>
          <a:p>
            <a:pPr marL="240665" indent="-227965">
              <a:lnSpc>
                <a:spcPct val="100000"/>
              </a:lnSpc>
              <a:spcBef>
                <a:spcPts val="865"/>
              </a:spcBef>
              <a:buClr>
                <a:srgbClr val="A9A47B"/>
              </a:buClr>
              <a:buFont typeface="Arial MT"/>
              <a:buChar char="•"/>
              <a:tabLst>
                <a:tab pos="240665" algn="l"/>
              </a:tabLst>
            </a:pPr>
            <a:r>
              <a:rPr sz="2400" dirty="0">
                <a:solidFill>
                  <a:srgbClr val="2E2B1F"/>
                </a:solidFill>
                <a:latin typeface="Calibri" panose="020F0502020204030204" pitchFamily="34" charset="0"/>
                <a:cs typeface="Calibri" panose="020F0502020204030204" pitchFamily="34" charset="0"/>
              </a:rPr>
              <a:t>Some</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areas</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t>
            </a:r>
            <a:r>
              <a:rPr sz="2400" spc="-4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sterile</a:t>
            </a:r>
            <a:r>
              <a:rPr sz="2400" spc="-6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parts</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of</a:t>
            </a:r>
            <a:r>
              <a:rPr sz="2400" spc="-50" dirty="0">
                <a:solidFill>
                  <a:srgbClr val="2E2B1F"/>
                </a:solidFill>
                <a:latin typeface="Calibri" panose="020F0502020204030204" pitchFamily="34" charset="0"/>
                <a:cs typeface="Calibri" panose="020F0502020204030204" pitchFamily="34" charset="0"/>
              </a:rPr>
              <a:t> </a:t>
            </a:r>
            <a:r>
              <a:rPr sz="2400" spc="-20" dirty="0">
                <a:solidFill>
                  <a:srgbClr val="2E2B1F"/>
                </a:solidFill>
                <a:latin typeface="Calibri" panose="020F0502020204030204" pitchFamily="34" charset="0"/>
                <a:cs typeface="Calibri" panose="020F0502020204030204" pitchFamily="34" charset="0"/>
              </a:rPr>
              <a:t>body</a:t>
            </a:r>
            <a:endParaRPr sz="2400" dirty="0">
              <a:latin typeface="Calibri" panose="020F0502020204030204" pitchFamily="34" charset="0"/>
              <a:cs typeface="Calibri" panose="020F0502020204030204" pitchFamily="34" charset="0"/>
            </a:endParaRPr>
          </a:p>
          <a:p>
            <a:pPr marL="241300">
              <a:lnSpc>
                <a:spcPct val="100000"/>
              </a:lnSpc>
              <a:spcBef>
                <a:spcPts val="25"/>
              </a:spcBef>
            </a:pPr>
            <a:r>
              <a:rPr sz="2400" dirty="0">
                <a:solidFill>
                  <a:srgbClr val="2E2B1F"/>
                </a:solidFill>
                <a:latin typeface="Calibri" panose="020F0502020204030204" pitchFamily="34" charset="0"/>
                <a:cs typeface="Calibri" panose="020F0502020204030204" pitchFamily="34" charset="0"/>
              </a:rPr>
              <a:t></a:t>
            </a:r>
            <a:r>
              <a:rPr sz="2400" spc="-145" dirty="0">
                <a:solidFill>
                  <a:srgbClr val="2E2B1F"/>
                </a:solidFill>
                <a:latin typeface="Calibri" panose="020F0502020204030204" pitchFamily="34" charset="0"/>
                <a:cs typeface="Calibri" panose="020F0502020204030204" pitchFamily="34" charset="0"/>
              </a:rPr>
              <a:t> </a:t>
            </a:r>
            <a:r>
              <a:rPr sz="2400" spc="-70" dirty="0">
                <a:solidFill>
                  <a:srgbClr val="2E2B1F"/>
                </a:solidFill>
                <a:latin typeface="Calibri" panose="020F0502020204030204" pitchFamily="34" charset="0"/>
                <a:cs typeface="Calibri" panose="020F0502020204030204" pitchFamily="34" charset="0"/>
              </a:rPr>
              <a:t>CSF,</a:t>
            </a:r>
            <a:r>
              <a:rPr sz="2400" spc="-4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joint</a:t>
            </a:r>
            <a:r>
              <a:rPr sz="2400" spc="-6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fluid,</a:t>
            </a:r>
            <a:r>
              <a:rPr sz="2400" spc="-70" dirty="0">
                <a:solidFill>
                  <a:srgbClr val="2E2B1F"/>
                </a:solidFill>
                <a:latin typeface="Calibri" panose="020F0502020204030204" pitchFamily="34" charset="0"/>
                <a:cs typeface="Calibri" panose="020F0502020204030204" pitchFamily="34" charset="0"/>
              </a:rPr>
              <a:t> </a:t>
            </a:r>
            <a:r>
              <a:rPr sz="2400" spc="-10" dirty="0">
                <a:solidFill>
                  <a:srgbClr val="2E2B1F"/>
                </a:solidFill>
                <a:latin typeface="Calibri" panose="020F0502020204030204" pitchFamily="34" charset="0"/>
                <a:cs typeface="Calibri" panose="020F0502020204030204" pitchFamily="34" charset="0"/>
              </a:rPr>
              <a:t>blood</a:t>
            </a:r>
            <a:endParaRPr sz="2400" dirty="0">
              <a:latin typeface="Calibri" panose="020F0502020204030204" pitchFamily="34" charset="0"/>
              <a:cs typeface="Calibri" panose="020F0502020204030204" pitchFamily="34" charset="0"/>
            </a:endParaRPr>
          </a:p>
          <a:p>
            <a:pPr marL="241300" marR="5080" indent="-228600">
              <a:lnSpc>
                <a:spcPct val="100000"/>
              </a:lnSpc>
              <a:spcBef>
                <a:spcPts val="840"/>
              </a:spcBef>
              <a:buClr>
                <a:srgbClr val="A9A47B"/>
              </a:buClr>
              <a:buFont typeface="Arial MT"/>
              <a:buChar char="•"/>
              <a:tabLst>
                <a:tab pos="241300" algn="l"/>
              </a:tabLst>
            </a:pPr>
            <a:r>
              <a:rPr sz="2400" dirty="0">
                <a:solidFill>
                  <a:srgbClr val="2E2B1F"/>
                </a:solidFill>
                <a:latin typeface="Calibri" panose="020F0502020204030204" pitchFamily="34" charset="0"/>
                <a:cs typeface="Calibri" panose="020F0502020204030204" pitchFamily="34" charset="0"/>
              </a:rPr>
              <a:t>Presence</a:t>
            </a:r>
            <a:r>
              <a:rPr sz="2400" spc="-4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of</a:t>
            </a:r>
            <a:r>
              <a:rPr sz="2400" spc="-2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bacteria</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in</a:t>
            </a:r>
            <a:r>
              <a:rPr sz="2400" spc="-3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those</a:t>
            </a:r>
            <a:r>
              <a:rPr sz="2400" spc="-2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a:t>
            </a:r>
            <a:r>
              <a:rPr sz="2400" spc="-45" dirty="0">
                <a:solidFill>
                  <a:srgbClr val="2E2B1F"/>
                </a:solidFill>
                <a:latin typeface="Calibri" panose="020F0502020204030204" pitchFamily="34" charset="0"/>
                <a:cs typeface="Calibri" panose="020F0502020204030204" pitchFamily="34" charset="0"/>
              </a:rPr>
              <a:t> </a:t>
            </a:r>
            <a:r>
              <a:rPr sz="2400" spc="-25" dirty="0">
                <a:solidFill>
                  <a:srgbClr val="2E2B1F"/>
                </a:solidFill>
                <a:latin typeface="Calibri" panose="020F0502020204030204" pitchFamily="34" charset="0"/>
                <a:cs typeface="Calibri" panose="020F0502020204030204" pitchFamily="34" charset="0"/>
              </a:rPr>
              <a:t>are </a:t>
            </a:r>
            <a:r>
              <a:rPr sz="2400" spc="-10" dirty="0">
                <a:solidFill>
                  <a:srgbClr val="2E2B1F"/>
                </a:solidFill>
                <a:latin typeface="Calibri" panose="020F0502020204030204" pitchFamily="34" charset="0"/>
                <a:cs typeface="Calibri" panose="020F0502020204030204" pitchFamily="34" charset="0"/>
              </a:rPr>
              <a:t>critical</a:t>
            </a:r>
            <a:endParaRPr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DC907BA-C9E9-982A-2B98-D97647ED6270}"/>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935</TotalTime>
  <Words>910</Words>
  <Application>Microsoft Office PowerPoint</Application>
  <PresentationFormat>On-screen Show (4:3)</PresentationFormat>
  <Paragraphs>104</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Arial MT</vt:lpstr>
      <vt:lpstr>Calibri</vt:lpstr>
      <vt:lpstr>Cambria</vt:lpstr>
      <vt:lpstr>Lucida Sans Unicode</vt:lpstr>
      <vt:lpstr>Source Sans Pro Web</vt:lpstr>
      <vt:lpstr>Times New Roman</vt:lpstr>
      <vt:lpstr>Wingdings</vt:lpstr>
      <vt:lpstr>Office Theme</vt:lpstr>
      <vt:lpstr>Laboratory diagnosis of bacterial infections Microbe  Module 3rd Year MBBS  By: Dr Kiran Fatima Pathology Department Rawalpindi Medical University</vt:lpstr>
      <vt:lpstr>PowerPoint Presentation</vt:lpstr>
      <vt:lpstr>PowerPoint Presentation</vt:lpstr>
      <vt:lpstr>PowerPoint Presentation</vt:lpstr>
      <vt:lpstr>Learning objectives</vt:lpstr>
      <vt:lpstr>Levinson, W. Review of Medical Microbiology and Immunology. 15th ed. McGraw-Hill Education / Medical; 2020</vt:lpstr>
      <vt:lpstr>spiral</vt:lpstr>
      <vt:lpstr>Laboratory diagnosis</vt:lpstr>
      <vt:lpstr>Microscopic examination</vt:lpstr>
      <vt:lpstr>Gram staining and ZN staining</vt:lpstr>
      <vt:lpstr>Microscopic examination</vt:lpstr>
      <vt:lpstr>Culture media</vt:lpstr>
      <vt:lpstr>Culture Medias</vt:lpstr>
      <vt:lpstr>Culture based methods</vt:lpstr>
      <vt:lpstr>Types of media</vt:lpstr>
      <vt:lpstr>Amie’s transport media</vt:lpstr>
      <vt:lpstr>Specimens for culture</vt:lpstr>
      <vt:lpstr>Specimens for culture</vt:lpstr>
      <vt:lpstr>Containers for culture</vt:lpstr>
      <vt:lpstr>Serological methods</vt:lpstr>
      <vt:lpstr>Slide agglutination test</vt:lpstr>
      <vt:lpstr>Molecular diagnostic methods</vt:lpstr>
      <vt:lpstr>Family medicine</vt:lpstr>
      <vt:lpstr>Research </vt:lpstr>
      <vt:lpstr>Take home message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DIAGNOSIS OF BACTERIAL INFECTIONS</dc:title>
  <dc:creator>Dell</dc:creator>
  <cp:lastModifiedBy>sammarfatima93@gmail.com</cp:lastModifiedBy>
  <cp:revision>1</cp:revision>
  <dcterms:created xsi:type="dcterms:W3CDTF">2025-02-17T06:12:48Z</dcterms:created>
  <dcterms:modified xsi:type="dcterms:W3CDTF">2025-02-22T03:31:40Z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2024-08-07T00:00:00Z</vt:filetime>
  </property>
  <property fmtid="{D5CDD505-2E9C-101B-9397-08002B2CF9AE}" pid="3" name="Creator">
    <vt:lpwstr>Microsoft® PowerPoint® LTSC</vt:lpwstr>
  </property>
  <property fmtid="{D5CDD505-2E9C-101B-9397-08002B2CF9AE}" pid="4" name="LastSaved">
    <vt:filetime>2025-02-17T00:00:00Z</vt:filetime>
  </property>
  <property fmtid="{D5CDD505-2E9C-101B-9397-08002B2CF9AE}" pid="5" name="Producer">
    <vt:lpwstr>Microsoft® PowerPoint® LTSC</vt:lpwstr>
  </property>
</Properties>
</file>