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330" r:id="rId3"/>
    <p:sldId id="331" r:id="rId4"/>
    <p:sldId id="256" r:id="rId5"/>
    <p:sldId id="305" r:id="rId6"/>
    <p:sldId id="307" r:id="rId7"/>
    <p:sldId id="315" r:id="rId8"/>
    <p:sldId id="308" r:id="rId9"/>
    <p:sldId id="309" r:id="rId10"/>
    <p:sldId id="259" r:id="rId11"/>
    <p:sldId id="323" r:id="rId12"/>
    <p:sldId id="321" r:id="rId13"/>
    <p:sldId id="263" r:id="rId14"/>
    <p:sldId id="319" r:id="rId15"/>
    <p:sldId id="324" r:id="rId16"/>
    <p:sldId id="264" r:id="rId17"/>
    <p:sldId id="317" r:id="rId18"/>
    <p:sldId id="328" r:id="rId19"/>
    <p:sldId id="269" r:id="rId20"/>
    <p:sldId id="320" r:id="rId21"/>
    <p:sldId id="313" r:id="rId22"/>
    <p:sldId id="271" r:id="rId23"/>
    <p:sldId id="272" r:id="rId24"/>
    <p:sldId id="325" r:id="rId25"/>
    <p:sldId id="274" r:id="rId26"/>
    <p:sldId id="273" r:id="rId27"/>
    <p:sldId id="275" r:id="rId28"/>
    <p:sldId id="327" r:id="rId29"/>
    <p:sldId id="326" r:id="rId30"/>
    <p:sldId id="276" r:id="rId31"/>
    <p:sldId id="277" r:id="rId32"/>
    <p:sldId id="278" r:id="rId33"/>
    <p:sldId id="329" r:id="rId34"/>
    <p:sldId id="279" r:id="rId35"/>
    <p:sldId id="280" r:id="rId36"/>
    <p:sldId id="286" r:id="rId37"/>
    <p:sldId id="288" r:id="rId38"/>
    <p:sldId id="287" r:id="rId39"/>
    <p:sldId id="289" r:id="rId40"/>
    <p:sldId id="290" r:id="rId41"/>
    <p:sldId id="291" r:id="rId42"/>
    <p:sldId id="292" r:id="rId43"/>
    <p:sldId id="293" r:id="rId44"/>
    <p:sldId id="294" r:id="rId45"/>
    <p:sldId id="302" r:id="rId46"/>
    <p:sldId id="304" r:id="rId47"/>
    <p:sldId id="295" r:id="rId48"/>
    <p:sldId id="297" r:id="rId49"/>
    <p:sldId id="29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4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8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09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9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5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5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8306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62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43D9B5E-9B79-49A4-B87C-8049DCEA6F11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E5C83D-0FF5-46D6-A6E1-E26612E98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2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00200"/>
            <a:ext cx="8077200" cy="1982162"/>
          </a:xfrm>
        </p:spPr>
        <p:txBody>
          <a:bodyPr>
            <a:normAutofit/>
          </a:bodyPr>
          <a:lstStyle/>
          <a:p>
            <a:r>
              <a:rPr lang="en-US" b="1" dirty="0"/>
              <a:t>THE ABDOMINAL WALL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6632" y="4495800"/>
            <a:ext cx="6803136" cy="807720"/>
          </a:xfrm>
        </p:spPr>
        <p:txBody>
          <a:bodyPr>
            <a:noAutofit/>
          </a:bodyPr>
          <a:lstStyle/>
          <a:p>
            <a:r>
              <a:rPr lang="en-US" dirty="0"/>
              <a:t>Professor Jahangir </a:t>
            </a:r>
            <a:r>
              <a:rPr lang="en-US" dirty="0" err="1"/>
              <a:t>Sarwar</a:t>
            </a:r>
            <a:r>
              <a:rPr lang="en-US" dirty="0"/>
              <a:t> Khan</a:t>
            </a:r>
          </a:p>
          <a:p>
            <a:r>
              <a:rPr lang="en-US" dirty="0"/>
              <a:t>HOD SU-1 </a:t>
            </a:r>
          </a:p>
          <a:p>
            <a:r>
              <a:rPr lang="en-US" dirty="0"/>
              <a:t>Holy Family Hospital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“THE ABDOMINAL WALL”?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568486"/>
            <a:ext cx="2895600" cy="32895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83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08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845851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4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8600" y="3048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cdn.lecturio.com/assets/Diagram-of-the-layers-of-abdominal-wall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838" y="2392756"/>
            <a:ext cx="7680325" cy="33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0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BENIGN SOFT TISSUE SWELLINGS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172717" y="4682061"/>
            <a:ext cx="6803136" cy="50292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4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b="10303"/>
          <a:stretch>
            <a:fillRect/>
          </a:stretch>
        </p:blipFill>
        <p:spPr>
          <a:xfrm>
            <a:off x="3124201" y="-19663"/>
            <a:ext cx="3124200" cy="23818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520" y="1219200"/>
            <a:ext cx="7345680" cy="393192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 </a:t>
            </a:r>
          </a:p>
          <a:p>
            <a:r>
              <a:rPr lang="en-US" sz="3200" b="1" dirty="0"/>
              <a:t>Lump </a:t>
            </a:r>
            <a:r>
              <a:rPr lang="en-US" sz="3200" dirty="0"/>
              <a:t>in the abdominal wall.</a:t>
            </a:r>
          </a:p>
          <a:p>
            <a:r>
              <a:rPr lang="en-US" sz="3200" dirty="0"/>
              <a:t>May vary from </a:t>
            </a:r>
            <a:r>
              <a:rPr lang="en-US" sz="3200" b="1" dirty="0"/>
              <a:t>soft to hard</a:t>
            </a:r>
            <a:r>
              <a:rPr lang="en-US" sz="3200" dirty="0"/>
              <a:t>.</a:t>
            </a:r>
          </a:p>
          <a:p>
            <a:r>
              <a:rPr lang="en-US" sz="3200" b="1" dirty="0"/>
              <a:t>Painless or painful.</a:t>
            </a:r>
          </a:p>
          <a:p>
            <a:r>
              <a:rPr lang="en-US" sz="3200" dirty="0"/>
              <a:t>Can be differentiated from intra abdominal masses by </a:t>
            </a:r>
            <a:r>
              <a:rPr lang="en-US" sz="3200" b="1" dirty="0" err="1"/>
              <a:t>Carnett’s</a:t>
            </a:r>
            <a:r>
              <a:rPr lang="en-US" sz="3200" b="1" dirty="0"/>
              <a:t> sign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40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4-09-15 at 1.39.58 PM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" y="2163763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301294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602" name="AutoShape 2" descr="https://els-jbs-prod-cdn.jbs.elsevierhealth.com/cms/attachment/37c7aada-7603-447b-9f1c-c4bf4edd0bde/gr1_lr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r="19284"/>
          <a:stretch/>
        </p:blipFill>
        <p:spPr bwMode="auto">
          <a:xfrm>
            <a:off x="731520" y="533400"/>
            <a:ext cx="7543800" cy="6190112"/>
          </a:xfrm>
        </p:spPr>
      </p:pic>
    </p:spTree>
    <p:extLst>
      <p:ext uri="{BB962C8B-B14F-4D97-AF65-F5344CB8AC3E}">
        <p14:creationId xmlns:p14="http://schemas.microsoft.com/office/powerpoint/2010/main" val="121356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Types of Abdominal Wall Swellings: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68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520" y="914400"/>
            <a:ext cx="7680960" cy="5120640"/>
          </a:xfrm>
        </p:spPr>
        <p:txBody>
          <a:bodyPr>
            <a:noAutofit/>
          </a:bodyPr>
          <a:lstStyle/>
          <a:p>
            <a:r>
              <a:rPr lang="en-US" sz="2400" b="1" dirty="0"/>
              <a:t>Traumatic swellings</a:t>
            </a:r>
            <a:r>
              <a:rPr lang="en-US" sz="2400" dirty="0"/>
              <a:t>: Caused by direct blows to the abdominal wall, leading to hematomas or seromas.</a:t>
            </a:r>
          </a:p>
          <a:p>
            <a:r>
              <a:rPr lang="en-US" sz="2400" dirty="0"/>
              <a:t> </a:t>
            </a:r>
            <a:r>
              <a:rPr lang="en-US" sz="2400" b="1" dirty="0"/>
              <a:t>Infectious swellings</a:t>
            </a:r>
            <a:r>
              <a:rPr lang="en-US" sz="2400" dirty="0"/>
              <a:t>: Resulting from infections like cellulitis, abscesses, or necrotizing fasciitis.</a:t>
            </a:r>
          </a:p>
          <a:p>
            <a:r>
              <a:rPr lang="en-US" sz="2400" dirty="0"/>
              <a:t> </a:t>
            </a:r>
            <a:r>
              <a:rPr lang="en-US" sz="2400" b="1" dirty="0"/>
              <a:t>Inflammatory swelling</a:t>
            </a:r>
            <a:r>
              <a:rPr lang="en-US" sz="2400" dirty="0"/>
              <a:t>s: Associated with conditions like appendicitis, diverticulitis, or inflammatory bowel disease.</a:t>
            </a:r>
          </a:p>
          <a:p>
            <a:r>
              <a:rPr lang="en-US" sz="2400" dirty="0"/>
              <a:t> </a:t>
            </a:r>
            <a:r>
              <a:rPr lang="en-US" sz="2400" b="1" dirty="0"/>
              <a:t>Neoplastic swellings</a:t>
            </a:r>
            <a:r>
              <a:rPr lang="en-US" sz="2400" dirty="0"/>
              <a:t>:  benign or malignant tumors as lipomas, sarcomas, or </a:t>
            </a:r>
            <a:r>
              <a:rPr lang="en-US" sz="2400" dirty="0" err="1"/>
              <a:t>desmoid</a:t>
            </a:r>
            <a:r>
              <a:rPr lang="en-US" sz="2400" dirty="0"/>
              <a:t> tumors.</a:t>
            </a:r>
          </a:p>
          <a:p>
            <a:r>
              <a:rPr lang="en-US" sz="2400" dirty="0"/>
              <a:t> </a:t>
            </a:r>
            <a:r>
              <a:rPr lang="en-US" sz="2400" b="1" dirty="0"/>
              <a:t>Vascular swellings</a:t>
            </a:r>
            <a:r>
              <a:rPr lang="en-US" sz="2400" dirty="0"/>
              <a:t>: vascular malformations, aneurysms, or deep vein thrombosis</a:t>
            </a:r>
          </a:p>
          <a:p>
            <a:pPr marL="109728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4010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Rectus sheath hematoma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0634" y="1960102"/>
            <a:ext cx="8183880" cy="393192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endParaRPr lang="en-US" dirty="0"/>
          </a:p>
          <a:p>
            <a:r>
              <a:rPr lang="en-US" sz="2800" b="1" dirty="0"/>
              <a:t>History of trauma may or may not be present</a:t>
            </a:r>
            <a:r>
              <a:rPr lang="en-US" sz="2800" dirty="0"/>
              <a:t>.</a:t>
            </a:r>
          </a:p>
          <a:p>
            <a:r>
              <a:rPr lang="en-US" sz="2800" dirty="0"/>
              <a:t>Can  result from severe coughing, sneezing or vigorous physical activity. </a:t>
            </a:r>
          </a:p>
          <a:p>
            <a:r>
              <a:rPr lang="en-US" sz="2800" dirty="0"/>
              <a:t>Elderly with anticoagulants</a:t>
            </a:r>
          </a:p>
          <a:p>
            <a:r>
              <a:rPr lang="en-US" sz="2800" dirty="0"/>
              <a:t>May not be associated with skin bruising.</a:t>
            </a:r>
          </a:p>
          <a:p>
            <a:r>
              <a:rPr lang="en-US" sz="2800" dirty="0"/>
              <a:t>Tender mass in abdomen.</a:t>
            </a:r>
          </a:p>
          <a:p>
            <a:r>
              <a:rPr lang="en-US" sz="2800" dirty="0" err="1"/>
              <a:t>Carnett’s</a:t>
            </a:r>
            <a:r>
              <a:rPr lang="en-US" sz="2800" dirty="0"/>
              <a:t> positive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24444" t="30741" r="23333" b="20370"/>
          <a:stretch>
            <a:fillRect/>
          </a:stretch>
        </p:blipFill>
        <p:spPr bwMode="auto">
          <a:xfrm>
            <a:off x="228600" y="76200"/>
            <a:ext cx="9067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04800"/>
            <a:ext cx="7680960" cy="990600"/>
          </a:xfrm>
        </p:spPr>
        <p:txBody>
          <a:bodyPr/>
          <a:lstStyle/>
          <a:p>
            <a:r>
              <a:rPr lang="en-US" b="1" dirty="0"/>
              <a:t>Ultrasound abdomen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371600"/>
            <a:ext cx="891539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9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/>
              <a:t>CT scan abdomen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5575" y="2133600"/>
            <a:ext cx="8759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utoShape 2" descr="https://pubs.rsna.org/cms/10.1148/rg.2020190170/asset/images/large/rg.2020190170.fig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110006"/>
          </a:xfrm>
        </p:spPr>
        <p:txBody>
          <a:bodyPr/>
          <a:lstStyle/>
          <a:p>
            <a:pPr algn="ctr"/>
            <a:r>
              <a:rPr lang="en-US" b="1" dirty="0"/>
              <a:t>Management: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103120"/>
            <a:ext cx="8610600" cy="3931920"/>
          </a:xfrm>
        </p:spPr>
        <p:txBody>
          <a:bodyPr>
            <a:normAutofit/>
          </a:bodyPr>
          <a:lstStyle/>
          <a:p>
            <a:r>
              <a:rPr lang="en-US" sz="3200" b="1" dirty="0"/>
              <a:t>Small hematomas regress spontaneously</a:t>
            </a:r>
            <a:r>
              <a:rPr lang="en-US" sz="3200" dirty="0"/>
              <a:t>.</a:t>
            </a:r>
          </a:p>
          <a:p>
            <a:r>
              <a:rPr lang="en-US" sz="3200" dirty="0"/>
              <a:t>Large may require </a:t>
            </a:r>
            <a:r>
              <a:rPr lang="en-US" sz="3200" b="1" dirty="0"/>
              <a:t>hospitalization and transfusions</a:t>
            </a:r>
            <a:r>
              <a:rPr lang="en-US" sz="3200" dirty="0"/>
              <a:t> of blood products and coagulation factors.</a:t>
            </a:r>
          </a:p>
          <a:p>
            <a:r>
              <a:rPr lang="en-US" sz="3200" dirty="0"/>
              <a:t>Rarely, Expanding hematomas may require </a:t>
            </a:r>
            <a:r>
              <a:rPr lang="en-US" sz="3200" b="1" dirty="0" err="1"/>
              <a:t>angio</a:t>
            </a:r>
            <a:r>
              <a:rPr lang="en-US" sz="3200" b="1" dirty="0"/>
              <a:t>-embolization.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1"/>
            <a:ext cx="8915399" cy="56318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LIPOMAS and NEUROFIBROMAS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" y="1997161"/>
            <a:ext cx="4160838" cy="437387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54563" y="1905000"/>
            <a:ext cx="3657600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0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Most </a:t>
            </a:r>
            <a:r>
              <a:rPr lang="en-US" sz="3200" b="1" dirty="0"/>
              <a:t>common benign </a:t>
            </a:r>
            <a:r>
              <a:rPr lang="en-US" sz="3200" dirty="0"/>
              <a:t>disorders of the abdominal wall</a:t>
            </a:r>
          </a:p>
          <a:p>
            <a:r>
              <a:rPr lang="en-US" sz="3200" dirty="0"/>
              <a:t>May be a part of “DERCUM’s Disease” (generalized disorder of disseminated lipomas).</a:t>
            </a:r>
          </a:p>
          <a:p>
            <a:r>
              <a:rPr lang="en-US" sz="3200" dirty="0"/>
              <a:t>Local excision indicated only for symptomatic lesions.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7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0" y="1306623"/>
            <a:ext cx="8367019" cy="5115949"/>
          </a:xfrm>
        </p:spPr>
      </p:pic>
    </p:spTree>
    <p:extLst>
      <p:ext uri="{BB962C8B-B14F-4D97-AF65-F5344CB8AC3E}">
        <p14:creationId xmlns:p14="http://schemas.microsoft.com/office/powerpoint/2010/main" val="413965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575" y="2091263"/>
            <a:ext cx="6801146" cy="2590800"/>
          </a:xfrm>
        </p:spPr>
        <p:txBody>
          <a:bodyPr/>
          <a:lstStyle/>
          <a:p>
            <a:r>
              <a:rPr lang="en-US" dirty="0"/>
              <a:t>Border line: </a:t>
            </a:r>
            <a:r>
              <a:rPr lang="en-US" b="1" dirty="0"/>
              <a:t>THE DESMOID TUMOR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91600" cy="685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DESMOID TUMOR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Borderline tumor.</a:t>
            </a:r>
          </a:p>
          <a:p>
            <a:r>
              <a:rPr lang="en-US" sz="3200" dirty="0"/>
              <a:t>Arises from </a:t>
            </a:r>
            <a:r>
              <a:rPr lang="en-US" sz="3200" b="1" dirty="0"/>
              <a:t>MUSCULO-APONEUROTIC part of abdominal wall</a:t>
            </a:r>
            <a:r>
              <a:rPr lang="en-US" sz="3200" dirty="0"/>
              <a:t>.</a:t>
            </a:r>
          </a:p>
          <a:p>
            <a:r>
              <a:rPr lang="en-US" sz="3200" dirty="0"/>
              <a:t>Female predominance.</a:t>
            </a:r>
          </a:p>
          <a:p>
            <a:r>
              <a:rPr lang="en-US" sz="3200" dirty="0"/>
              <a:t>Also known as </a:t>
            </a:r>
            <a:r>
              <a:rPr lang="en-US" sz="3200" b="1" i="1" dirty="0"/>
              <a:t>aggressive fibrosis</a:t>
            </a:r>
            <a:r>
              <a:rPr lang="en-US" b="1" i="1" dirty="0"/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smoid tumors (1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325" y="2103438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3870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Why Borderline?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211" y="2103438"/>
            <a:ext cx="2835579" cy="3932237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90600"/>
            <a:ext cx="8915400" cy="5491779"/>
          </a:xfrm>
        </p:spPr>
        <p:txBody>
          <a:bodyPr>
            <a:normAutofit/>
          </a:bodyPr>
          <a:lstStyle/>
          <a:p>
            <a:r>
              <a:rPr lang="en-US" sz="2800" dirty="0"/>
              <a:t>It has both malignant and benign characteristics</a:t>
            </a:r>
          </a:p>
          <a:p>
            <a:r>
              <a:rPr lang="en-US" sz="2800" b="1" dirty="0"/>
              <a:t>Malignant character</a:t>
            </a:r>
            <a:r>
              <a:rPr lang="en-US" sz="2800" dirty="0"/>
              <a:t>: 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800" dirty="0"/>
              <a:t>Aggressive and fast growing.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800" dirty="0"/>
              <a:t>Locally infiltrative.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800" dirty="0"/>
              <a:t>Recurrence rate as high as 80% if margins involved.</a:t>
            </a:r>
          </a:p>
          <a:p>
            <a:pPr marL="624078" indent="-514350">
              <a:buNone/>
            </a:pPr>
            <a:r>
              <a:rPr lang="en-US" sz="2800" b="1" dirty="0"/>
              <a:t>Benign character</a:t>
            </a:r>
            <a:r>
              <a:rPr lang="en-US" sz="2800" dirty="0"/>
              <a:t>: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800" dirty="0"/>
              <a:t>No metastatic potential</a:t>
            </a:r>
          </a:p>
          <a:p>
            <a:pPr marL="624078" indent="-514350">
              <a:buFont typeface="+mj-lt"/>
              <a:buAutoNum type="arabicPeriod"/>
            </a:pPr>
            <a:r>
              <a:rPr lang="en-US" sz="2800" dirty="0"/>
              <a:t>No characteristics of anaplasia on histopatholog</a:t>
            </a:r>
            <a:r>
              <a:rPr lang="en-US" dirty="0"/>
              <a:t>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Excision of </a:t>
            </a:r>
            <a:r>
              <a:rPr lang="en-US" dirty="0" err="1"/>
              <a:t>desmoid</a:t>
            </a:r>
            <a:r>
              <a:rPr lang="en-US" dirty="0"/>
              <a:t> tumor with composite mesh reconstruction</a:t>
            </a: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31838" y="2393936"/>
            <a:ext cx="7680325" cy="335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8600" y="3048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1100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520" y="642594"/>
            <a:ext cx="7680960" cy="5392446"/>
          </a:xfrm>
        </p:spPr>
        <p:txBody>
          <a:bodyPr>
            <a:noAutofit/>
          </a:bodyPr>
          <a:lstStyle/>
          <a:p>
            <a:r>
              <a:rPr lang="en-US" sz="2800" b="1" dirty="0"/>
              <a:t>Chemotherapy</a:t>
            </a:r>
            <a:r>
              <a:rPr lang="en-US" sz="2800" dirty="0"/>
              <a:t> with doxorubicin and </a:t>
            </a:r>
            <a:r>
              <a:rPr lang="en-US" sz="2800" dirty="0" err="1"/>
              <a:t>dacarbazine</a:t>
            </a:r>
            <a:r>
              <a:rPr lang="en-US" sz="2800" dirty="0"/>
              <a:t> produce remissions in 50% pts.</a:t>
            </a:r>
          </a:p>
          <a:p>
            <a:r>
              <a:rPr lang="en-US" sz="2800" b="1" dirty="0"/>
              <a:t>Radiation </a:t>
            </a:r>
            <a:r>
              <a:rPr lang="en-US" sz="2800" dirty="0"/>
              <a:t>therapy also has good results in adjuvant and palliative roles.</a:t>
            </a:r>
          </a:p>
          <a:p>
            <a:r>
              <a:rPr lang="en-US" sz="2800" b="1" dirty="0"/>
              <a:t>Prognosis is excellent </a:t>
            </a:r>
            <a:r>
              <a:rPr lang="en-US" sz="2800" dirty="0"/>
              <a:t>if margin free excision is done</a:t>
            </a:r>
          </a:p>
          <a:p>
            <a:r>
              <a:rPr lang="en-US" sz="2800" dirty="0"/>
              <a:t> </a:t>
            </a:r>
            <a:r>
              <a:rPr lang="en-US" sz="2800" b="1" dirty="0"/>
              <a:t>Poor with FAP </a:t>
            </a:r>
            <a:r>
              <a:rPr lang="en-US" sz="2800" dirty="0"/>
              <a:t>and advanced disease with 5-year mortality of 50%.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Miscellaneous soft tissue swellings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Soft tissue swellings of the abdominal 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62" name="AutoShape 2" descr="https://ars.els-cdn.com/content/image/1-s2.0-S2210261220310026-gr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 l="37482" t="26042" r="37921" b="29167"/>
          <a:stretch>
            <a:fillRect/>
          </a:stretch>
        </p:blipFill>
        <p:spPr bwMode="auto">
          <a:xfrm>
            <a:off x="155575" y="2590800"/>
            <a:ext cx="8912225" cy="413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42594"/>
            <a:ext cx="8610600" cy="1371600"/>
          </a:xfrm>
        </p:spPr>
        <p:txBody>
          <a:bodyPr>
            <a:normAutofit/>
          </a:bodyPr>
          <a:lstStyle/>
          <a:p>
            <a:r>
              <a:rPr lang="en-US" b="1" dirty="0" err="1"/>
              <a:t>Endometrioma</a:t>
            </a:r>
            <a:r>
              <a:rPr lang="en-US" b="1" dirty="0"/>
              <a:t> of abdominal wall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520" y="1905000"/>
            <a:ext cx="7680960" cy="4130040"/>
          </a:xfrm>
        </p:spPr>
        <p:txBody>
          <a:bodyPr>
            <a:normAutofit/>
          </a:bodyPr>
          <a:lstStyle/>
          <a:p>
            <a:r>
              <a:rPr lang="en-US" sz="2800" dirty="0"/>
              <a:t>This rare form of endometriosis </a:t>
            </a:r>
            <a:r>
              <a:rPr lang="en-US" sz="2800" b="1" dirty="0"/>
              <a:t>occur in post C-section scars.</a:t>
            </a:r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Cyclical pain </a:t>
            </a:r>
            <a:r>
              <a:rPr lang="en-US" sz="2800" dirty="0"/>
              <a:t>with menstruation.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In advanced cases, pain association with menstrual cycle may not be there.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940" y="228600"/>
            <a:ext cx="916506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520" y="2103120"/>
            <a:ext cx="8031480" cy="3931920"/>
          </a:xfrm>
        </p:spPr>
        <p:txBody>
          <a:bodyPr>
            <a:normAutofit/>
          </a:bodyPr>
          <a:lstStyle/>
          <a:p>
            <a:r>
              <a:rPr lang="en-US" sz="4000" dirty="0"/>
              <a:t>Treatment of choice is </a:t>
            </a:r>
            <a:r>
              <a:rPr lang="en-US" sz="4000" b="1" dirty="0"/>
              <a:t>surgical excision</a:t>
            </a:r>
            <a:r>
              <a:rPr lang="en-US" sz="4000" dirty="0"/>
              <a:t>.</a:t>
            </a:r>
          </a:p>
          <a:p>
            <a:r>
              <a:rPr lang="en-US" sz="4000" dirty="0"/>
              <a:t>Hormonal therapy is not as effective as in other forms of endometriosis.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Malignant soft tissue swellings</a:t>
            </a:r>
            <a:r>
              <a:rPr lang="en-US" dirty="0"/>
              <a:t>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Primary soft tissue tumors of the abdominal wall are </a:t>
            </a:r>
            <a:r>
              <a:rPr lang="en-US" sz="2800" b="1" dirty="0"/>
              <a:t>exceedingly rare.</a:t>
            </a:r>
          </a:p>
          <a:p>
            <a:r>
              <a:rPr lang="en-US" sz="3200" u="sng" dirty="0"/>
              <a:t>FIBROSARCOMAS</a:t>
            </a:r>
          </a:p>
          <a:p>
            <a:r>
              <a:rPr lang="en-US" sz="3200" u="sng" dirty="0"/>
              <a:t>LEIOMYOSARCOMAS</a:t>
            </a:r>
          </a:p>
          <a:p>
            <a:r>
              <a:rPr lang="en-US" sz="3200" u="sng" dirty="0" err="1"/>
              <a:t>Dermatofibrosarcoma</a:t>
            </a:r>
            <a:r>
              <a:rPr lang="en-US" sz="3200" u="sng" dirty="0"/>
              <a:t> </a:t>
            </a:r>
            <a:r>
              <a:rPr lang="en-US" sz="3200" u="sng" dirty="0" err="1"/>
              <a:t>protuberans</a:t>
            </a:r>
            <a:r>
              <a:rPr lang="en-US" sz="3200" u="sng" dirty="0"/>
              <a:t>.</a:t>
            </a:r>
          </a:p>
          <a:p>
            <a:r>
              <a:rPr lang="en-US" sz="3200" u="sng" dirty="0" err="1"/>
              <a:t>Melonoma</a:t>
            </a:r>
            <a:r>
              <a:rPr lang="en-US" sz="3200" u="sng" dirty="0"/>
              <a:t>.</a:t>
            </a:r>
          </a:p>
          <a:p>
            <a:r>
              <a:rPr lang="en-US" sz="2800" b="1" dirty="0"/>
              <a:t>Surgical excision with </a:t>
            </a:r>
            <a:r>
              <a:rPr lang="en-US" sz="2800" b="1" dirty="0" err="1"/>
              <a:t>myocutaneous</a:t>
            </a:r>
            <a:r>
              <a:rPr lang="en-US" sz="2800" b="1" dirty="0"/>
              <a:t> flap reconstruction is treatment of choice.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Metastatic tumors</a:t>
            </a:r>
            <a:r>
              <a:rPr lang="en-US" dirty="0"/>
              <a:t>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014194"/>
            <a:ext cx="4602480" cy="3931920"/>
          </a:xfrm>
        </p:spPr>
        <p:txBody>
          <a:bodyPr>
            <a:normAutofit/>
          </a:bodyPr>
          <a:lstStyle/>
          <a:p>
            <a:r>
              <a:rPr lang="en-US" sz="3200" b="1" dirty="0"/>
              <a:t>Sister </a:t>
            </a:r>
            <a:r>
              <a:rPr lang="en-US" sz="3200" b="1" dirty="0" err="1"/>
              <a:t>mary</a:t>
            </a:r>
            <a:r>
              <a:rPr lang="en-US" sz="3200" b="1" dirty="0"/>
              <a:t> joseph nodule</a:t>
            </a:r>
            <a:r>
              <a:rPr lang="en-US" sz="3200" dirty="0"/>
              <a:t> most common example from stomach ca.</a:t>
            </a:r>
          </a:p>
          <a:p>
            <a:r>
              <a:rPr lang="en-US" sz="3200" dirty="0"/>
              <a:t>Other tumors may also Involve abdominal wall.</a:t>
            </a:r>
          </a:p>
          <a:p>
            <a:endParaRPr lang="en-US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2861" y="1752600"/>
            <a:ext cx="3962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Recent advances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ROBOTIC ABDOMINAL WALL RECONSTRUCTION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227" t="9375" r="43777" b="14583"/>
          <a:stretch>
            <a:fillRect/>
          </a:stretch>
        </p:blipFill>
        <p:spPr bwMode="auto">
          <a:xfrm>
            <a:off x="228600" y="1295400"/>
            <a:ext cx="8915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033806"/>
          </a:xfrm>
        </p:spPr>
        <p:txBody>
          <a:bodyPr/>
          <a:lstStyle/>
          <a:p>
            <a:pPr algn="ctr"/>
            <a:r>
              <a:rPr lang="en-US" b="1" dirty="0"/>
              <a:t>Take home message</a:t>
            </a:r>
            <a:r>
              <a:rPr lang="en-US" dirty="0"/>
              <a:t>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76400"/>
            <a:ext cx="8458200" cy="4358640"/>
          </a:xfrm>
        </p:spPr>
        <p:txBody>
          <a:bodyPr>
            <a:noAutofit/>
          </a:bodyPr>
          <a:lstStyle/>
          <a:p>
            <a:r>
              <a:rPr lang="en-US" sz="3200" dirty="0"/>
              <a:t>Abdominal wall soft tissue swellings may </a:t>
            </a:r>
            <a:r>
              <a:rPr lang="en-US" sz="3200" b="1" dirty="0"/>
              <a:t>vary greatly from benign harmless </a:t>
            </a:r>
            <a:r>
              <a:rPr lang="en-US" sz="3200" dirty="0"/>
              <a:t>tumors to frank malignant lesions.</a:t>
            </a:r>
          </a:p>
          <a:p>
            <a:r>
              <a:rPr lang="en-US" sz="3200" dirty="0"/>
              <a:t>Have to be </a:t>
            </a:r>
            <a:r>
              <a:rPr lang="en-US" sz="3200" b="1" dirty="0"/>
              <a:t>investigated if clinically suspicious.</a:t>
            </a:r>
          </a:p>
          <a:p>
            <a:r>
              <a:rPr lang="en-US" sz="3200" b="1" dirty="0"/>
              <a:t>Curative resections </a:t>
            </a:r>
            <a:r>
              <a:rPr lang="en-US" sz="3200" dirty="0"/>
              <a:t>with abdominal wall reconstruction is treatment of choice for borderline and malignant lesions.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s://www.slideteam.net/media/catalog/product/cache/1280x720/q/u/question_ppt_powerpoint_presentation_file_pictures_Slid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89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990600"/>
            <a:ext cx="8401050" cy="5410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A 45 year male </a:t>
            </a:r>
            <a:r>
              <a:rPr lang="en-US" sz="2800" b="1" dirty="0"/>
              <a:t>construction worker </a:t>
            </a:r>
            <a:r>
              <a:rPr lang="en-US" sz="2800" dirty="0"/>
              <a:t>presents to the emergency department with  2 days history of </a:t>
            </a:r>
            <a:r>
              <a:rPr lang="en-US" sz="2800" b="1" dirty="0"/>
              <a:t>increasing abdominal wall swelling and pain. </a:t>
            </a:r>
          </a:p>
          <a:p>
            <a:r>
              <a:rPr lang="en-US" sz="2800" dirty="0"/>
              <a:t>He reports a recent history of heavy lifting and denies any trauma or previous abdominal surgery.</a:t>
            </a:r>
          </a:p>
          <a:p>
            <a:r>
              <a:rPr lang="en-US" sz="2800" dirty="0"/>
              <a:t> </a:t>
            </a:r>
            <a:r>
              <a:rPr lang="en-US" sz="2800" b="1" dirty="0"/>
              <a:t>Medical History</a:t>
            </a:r>
            <a:r>
              <a:rPr lang="en-US" sz="2800" dirty="0"/>
              <a:t>: Hypertension, Osteoarthritis</a:t>
            </a:r>
          </a:p>
          <a:p>
            <a:r>
              <a:rPr lang="en-US" sz="2800" b="1" dirty="0"/>
              <a:t>Current Medication</a:t>
            </a:r>
            <a:r>
              <a:rPr lang="en-US" sz="2800" dirty="0"/>
              <a:t>: Lisinopril, Ibuprofen </a:t>
            </a:r>
          </a:p>
        </p:txBody>
      </p:sp>
    </p:spTree>
    <p:extLst>
      <p:ext uri="{BB962C8B-B14F-4D97-AF65-F5344CB8AC3E}">
        <p14:creationId xmlns:p14="http://schemas.microsoft.com/office/powerpoint/2010/main" val="3871460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Examination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28600" y="1891843"/>
            <a:ext cx="8915400" cy="604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latin typeface="Arial" panose="020B0604020202020204" pitchFamily="34" charset="0"/>
              </a:rPr>
              <a:t>Inspection</a:t>
            </a:r>
            <a:r>
              <a:rPr lang="en-US" altLang="en-US" sz="2800" dirty="0">
                <a:latin typeface="Arial" panose="020B0604020202020204" pitchFamily="34" charset="0"/>
              </a:rPr>
              <a:t>:</a:t>
            </a:r>
            <a:r>
              <a:rPr lang="en-US" altLang="en-US" sz="2400" dirty="0">
                <a:latin typeface="Arial" panose="020B0604020202020204" pitchFamily="34" charset="0"/>
              </a:rPr>
              <a:t> swelling </a:t>
            </a:r>
            <a:r>
              <a:rPr lang="en-US" altLang="en-US" sz="2800" dirty="0">
                <a:latin typeface="Arial" panose="020B0604020202020204" pitchFamily="34" charset="0"/>
              </a:rPr>
              <a:t>in the right lower quadrant of the abdomen, which is more pronounced when the patient stands.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b="1" dirty="0">
                <a:latin typeface="Arial" panose="020B0604020202020204" pitchFamily="34" charset="0"/>
              </a:rPr>
              <a:t>Palpation:</a:t>
            </a:r>
            <a:r>
              <a:rPr lang="en-US" altLang="en-US" sz="2800" dirty="0">
                <a:latin typeface="Arial" panose="020B0604020202020204" pitchFamily="34" charset="0"/>
              </a:rPr>
              <a:t> A </a:t>
            </a:r>
            <a:r>
              <a:rPr lang="en-US" altLang="en-US" sz="2800" b="1" dirty="0">
                <a:latin typeface="Arial" panose="020B0604020202020204" pitchFamily="34" charset="0"/>
              </a:rPr>
              <a:t>firm, non reducible tender </a:t>
            </a:r>
            <a:r>
              <a:rPr lang="en-US" altLang="en-US" sz="2800" dirty="0">
                <a:latin typeface="Arial" panose="020B0604020202020204" pitchFamily="34" charset="0"/>
              </a:rPr>
              <a:t>mass </a:t>
            </a:r>
            <a:r>
              <a:rPr lang="en-US" altLang="en-US" sz="2800" b="1" dirty="0">
                <a:latin typeface="Arial" panose="020B0604020202020204" pitchFamily="34" charset="0"/>
              </a:rPr>
              <a:t>distinct</a:t>
            </a:r>
            <a:r>
              <a:rPr lang="en-US" altLang="en-US" sz="2800" dirty="0">
                <a:latin typeface="Arial" panose="020B0604020202020204" pitchFamily="34" charset="0"/>
              </a:rPr>
              <a:t> from the surrounding tissue. No rebound tenderness or guarding noted.</a:t>
            </a: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Percussion:</a:t>
            </a:r>
            <a:r>
              <a:rPr lang="en-US" altLang="en-US" sz="2800" dirty="0">
                <a:latin typeface="Arial" panose="020B0604020202020204" pitchFamily="34" charset="0"/>
              </a:rPr>
              <a:t> Dullness over the mass area.</a:t>
            </a: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Auscultation:</a:t>
            </a:r>
            <a:r>
              <a:rPr lang="en-US" altLang="en-US" sz="2800" dirty="0">
                <a:latin typeface="Arial" panose="020B0604020202020204" pitchFamily="34" charset="0"/>
              </a:rPr>
              <a:t> Normal bowel sounds. </a:t>
            </a: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Ultrasound: shows a large fluid collection in the rectus sheath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35" y="2103438"/>
            <a:ext cx="6572330" cy="3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8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3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520" y="1905000"/>
            <a:ext cx="8183880" cy="4130040"/>
          </a:xfrm>
        </p:spPr>
        <p:txBody>
          <a:bodyPr>
            <a:noAutofit/>
          </a:bodyPr>
          <a:lstStyle/>
          <a:p>
            <a:r>
              <a:rPr lang="en-US" sz="2400" b="1" dirty="0"/>
              <a:t>1. </a:t>
            </a:r>
            <a:r>
              <a:rPr lang="en-US" sz="2400" b="1" u="sng" dirty="0"/>
              <a:t>Define</a:t>
            </a:r>
            <a:r>
              <a:rPr lang="en-US" sz="2400" b="1" dirty="0"/>
              <a:t> soft tissue swelling of the abdominal wall and explain its causes.</a:t>
            </a:r>
          </a:p>
          <a:p>
            <a:pPr marL="109728" indent="0">
              <a:buNone/>
            </a:pPr>
            <a:endParaRPr lang="en-US" sz="2400" b="1" dirty="0"/>
          </a:p>
          <a:p>
            <a:r>
              <a:rPr lang="en-US" sz="2400" b="1" dirty="0"/>
              <a:t>2. Describe the </a:t>
            </a:r>
            <a:r>
              <a:rPr lang="en-US" sz="2400" b="1" u="sng" dirty="0"/>
              <a:t>clinical features </a:t>
            </a:r>
            <a:r>
              <a:rPr lang="en-US" sz="2400" b="1" dirty="0"/>
              <a:t>and signs of soft tissue swelling of the abdominal wall.</a:t>
            </a:r>
          </a:p>
          <a:p>
            <a:pPr marL="109728" indent="0">
              <a:buNone/>
            </a:pPr>
            <a:endParaRPr lang="en-US" sz="2400" b="1" dirty="0"/>
          </a:p>
          <a:p>
            <a:r>
              <a:rPr lang="en-US" sz="2400" b="1" dirty="0"/>
              <a:t>3. Understand the </a:t>
            </a:r>
            <a:r>
              <a:rPr lang="en-US" sz="2400" b="1" u="sng" dirty="0"/>
              <a:t>diagnostic approach</a:t>
            </a:r>
            <a:r>
              <a:rPr lang="en-US" sz="2400" b="1" dirty="0"/>
              <a:t>, including imaging studies and laboratory tests.</a:t>
            </a:r>
          </a:p>
          <a:p>
            <a:r>
              <a:rPr lang="en-US" sz="2400" b="1" dirty="0"/>
              <a:t>  4. Explain the </a:t>
            </a:r>
            <a:r>
              <a:rPr lang="en-US" sz="2400" b="1" u="sng" dirty="0"/>
              <a:t>management principles.</a:t>
            </a:r>
          </a:p>
        </p:txBody>
      </p:sp>
    </p:spTree>
    <p:extLst>
      <p:ext uri="{BB962C8B-B14F-4D97-AF65-F5344CB8AC3E}">
        <p14:creationId xmlns:p14="http://schemas.microsoft.com/office/powerpoint/2010/main" val="4337395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7533</TotalTime>
  <Words>735</Words>
  <Application>Microsoft Office PowerPoint</Application>
  <PresentationFormat>On-screen Show (4:3)</PresentationFormat>
  <Paragraphs>108</Paragraphs>
  <Slides>49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Savon</vt:lpstr>
      <vt:lpstr>THE ABDOMINAL WALL</vt:lpstr>
      <vt:lpstr>PowerPoint Presentation</vt:lpstr>
      <vt:lpstr>PowerPoint Presentation</vt:lpstr>
      <vt:lpstr> Soft tissue swellings of the abdominal wall</vt:lpstr>
      <vt:lpstr>PowerPoint Presentation</vt:lpstr>
      <vt:lpstr>Examination</vt:lpstr>
      <vt:lpstr>Ultrasound: shows a large fluid collection in the rectus sheath</vt:lpstr>
      <vt:lpstr>PowerPoint Presentation</vt:lpstr>
      <vt:lpstr>Learning objectives:</vt:lpstr>
      <vt:lpstr>WHAT IS “THE ABDOMINAL WALL”?</vt:lpstr>
      <vt:lpstr>PowerPoint Presentation</vt:lpstr>
      <vt:lpstr>PowerPoint Presentation</vt:lpstr>
      <vt:lpstr>PowerPoint Presentation</vt:lpstr>
      <vt:lpstr>PowerPoint Presentation</vt:lpstr>
      <vt:lpstr>BENIGN SOFT TISSUE SWELLINGS</vt:lpstr>
      <vt:lpstr>Clinical presentation</vt:lpstr>
      <vt:lpstr>PowerPoint Presentation</vt:lpstr>
      <vt:lpstr>PowerPoint Presentation</vt:lpstr>
      <vt:lpstr>PowerPoint Presentation</vt:lpstr>
      <vt:lpstr>Types of Abdominal Wall Swellings:</vt:lpstr>
      <vt:lpstr>PowerPoint Presentation</vt:lpstr>
      <vt:lpstr>Rectus sheath hematoma</vt:lpstr>
      <vt:lpstr>PowerPoint Presentation</vt:lpstr>
      <vt:lpstr>Ultrasound abdomen</vt:lpstr>
      <vt:lpstr> CT scan abdomen</vt:lpstr>
      <vt:lpstr>Management:</vt:lpstr>
      <vt:lpstr>PowerPoint Presentation</vt:lpstr>
      <vt:lpstr>LIPOMAS and NEUROFIBROMAS</vt:lpstr>
      <vt:lpstr>PowerPoint Presentation</vt:lpstr>
      <vt:lpstr>Border line: THE DESMOID TUMOR</vt:lpstr>
      <vt:lpstr>PowerPoint Presentation</vt:lpstr>
      <vt:lpstr>THE DESMOID TUMOR</vt:lpstr>
      <vt:lpstr>PowerPoint Presentation</vt:lpstr>
      <vt:lpstr>Why Borderline?</vt:lpstr>
      <vt:lpstr>PowerPoint Presentation</vt:lpstr>
      <vt:lpstr>Excision of desmoid tumor with composite mesh reconstruction</vt:lpstr>
      <vt:lpstr>PowerPoint Presentation</vt:lpstr>
      <vt:lpstr>PowerPoint Presentation</vt:lpstr>
      <vt:lpstr>Miscellaneous soft tissue swellings</vt:lpstr>
      <vt:lpstr>Endometrioma of abdominal wall</vt:lpstr>
      <vt:lpstr>PowerPoint Presentation</vt:lpstr>
      <vt:lpstr>PowerPoint Presentation</vt:lpstr>
      <vt:lpstr>Malignant soft tissue swellings.</vt:lpstr>
      <vt:lpstr>Metastatic tumors.</vt:lpstr>
      <vt:lpstr>Recent advances </vt:lpstr>
      <vt:lpstr>ROBOTIC ABDOMINAL WALL RECONSTRUCTION</vt:lpstr>
      <vt:lpstr>Take home message.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Year Lecture Week 10:THE ABDOMINAL WALL</dc:title>
  <dc:creator>dell</dc:creator>
  <cp:lastModifiedBy>H.A.R</cp:lastModifiedBy>
  <cp:revision>194</cp:revision>
  <dcterms:created xsi:type="dcterms:W3CDTF">2022-05-10T19:21:44Z</dcterms:created>
  <dcterms:modified xsi:type="dcterms:W3CDTF">2025-03-05T07:13:03Z</dcterms:modified>
</cp:coreProperties>
</file>