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56" r:id="rId3"/>
    <p:sldId id="479" r:id="rId4"/>
    <p:sldId id="478" r:id="rId5"/>
    <p:sldId id="297" r:id="rId6"/>
    <p:sldId id="418" r:id="rId7"/>
    <p:sldId id="421" r:id="rId8"/>
    <p:sldId id="419" r:id="rId9"/>
    <p:sldId id="465" r:id="rId10"/>
    <p:sldId id="466" r:id="rId11"/>
    <p:sldId id="422" r:id="rId12"/>
    <p:sldId id="423" r:id="rId13"/>
    <p:sldId id="424" r:id="rId14"/>
    <p:sldId id="427" r:id="rId15"/>
    <p:sldId id="429" r:id="rId16"/>
    <p:sldId id="430" r:id="rId17"/>
    <p:sldId id="431" r:id="rId18"/>
    <p:sldId id="432" r:id="rId19"/>
    <p:sldId id="433" r:id="rId20"/>
    <p:sldId id="434" r:id="rId21"/>
    <p:sldId id="435" r:id="rId22"/>
    <p:sldId id="436" r:id="rId23"/>
    <p:sldId id="477" r:id="rId24"/>
    <p:sldId id="450" r:id="rId25"/>
    <p:sldId id="439" r:id="rId26"/>
    <p:sldId id="440" r:id="rId27"/>
    <p:sldId id="441" r:id="rId28"/>
    <p:sldId id="451" r:id="rId29"/>
    <p:sldId id="452" r:id="rId30"/>
    <p:sldId id="453" r:id="rId31"/>
    <p:sldId id="472" r:id="rId32"/>
    <p:sldId id="459" r:id="rId33"/>
    <p:sldId id="473" r:id="rId34"/>
    <p:sldId id="474" r:id="rId35"/>
    <p:sldId id="462" r:id="rId36"/>
    <p:sldId id="475" r:id="rId37"/>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4660"/>
  </p:normalViewPr>
  <p:slideViewPr>
    <p:cSldViewPr snapToGrid="0">
      <p:cViewPr varScale="1">
        <p:scale>
          <a:sx n="69" d="100"/>
          <a:sy n="69" d="100"/>
        </p:scale>
        <p:origin x="6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a:latin typeface="Arial Black" pitchFamily="34" charset="0"/>
            </a:rPr>
            <a:t>Servic</a:t>
          </a:r>
          <a:r>
            <a:rPr lang="en-US">
              <a:latin typeface="Arial Black" pitchFamily="34" charset="0"/>
            </a:rPr>
            <a:t>e</a:t>
          </a:r>
          <a:r>
            <a:rPr lang="en-US"/>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custLinFactNeighborX="-2197" custLinFactNeighborY="-4465">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410F1FDE-A4D6-442C-A594-4D113A4637CE}" type="presOf" srcId="{DACAB5BA-B8B4-4D66-8B11-1D02259E020B}" destId="{8BC64EA7-2794-42B6-96C9-F39A52CB985A}" srcOrd="2" destOrd="0" presId="urn:microsoft.com/office/officeart/2005/8/layout/gear1#1"/>
    <dgm:cxn modelId="{F5091273-74B8-4CCE-881C-DB4099A6EF50}" type="presOf" srcId="{663C1E13-76F9-4B70-A2F2-CA23180743CE}" destId="{93300324-D62F-4E58-B882-734182BDB462}" srcOrd="0" destOrd="0" presId="urn:microsoft.com/office/officeart/2005/8/layout/gear1#1"/>
    <dgm:cxn modelId="{605B270E-86DE-4B61-BE78-4CCEE8A1EB58}" type="presOf" srcId="{663C1E13-76F9-4B70-A2F2-CA23180743CE}" destId="{4822A78E-EAEC-401F-941A-3A84E13E2357}" srcOrd="2" destOrd="0" presId="urn:microsoft.com/office/officeart/2005/8/layout/gear1#1"/>
    <dgm:cxn modelId="{B7F5E9B5-E228-4F8B-9C75-553DC2DBB7DF}" type="presOf" srcId="{399ACE2F-90C5-48B1-9E65-700A32562848}" destId="{23DC08E4-3725-4448-BFFF-1CCEA2F2987E}" srcOrd="1"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7C4913C1-9DC8-4658-A4FC-A894F8F82CF0}" srcId="{F9CEBA05-2F10-437E-89B2-54F4D9FAF478}" destId="{399ACE2F-90C5-48B1-9E65-700A32562848}" srcOrd="2" destOrd="0" parTransId="{1911F9CB-1EEA-4FFD-A302-90DCBC7D11BE}" sibTransId="{DA82EADB-2721-42A0-95EA-F9B5521A38A6}"/>
    <dgm:cxn modelId="{5EF56850-2412-497A-A024-3A0A16865374}" type="presOf" srcId="{DA82EADB-2721-42A0-95EA-F9B5521A38A6}" destId="{A09CEA93-9338-4361-A5E6-CF85B6019F5A}" srcOrd="0" destOrd="0" presId="urn:microsoft.com/office/officeart/2005/8/layout/gear1#1"/>
    <dgm:cxn modelId="{2A6A37A7-B101-4975-BBCF-3FF5DABC6FD8}" type="presOf" srcId="{F9CEBA05-2F10-437E-89B2-54F4D9FAF478}" destId="{5ED88519-AC6C-4AA3-B76D-812B93A167E4}" srcOrd="0" destOrd="0" presId="urn:microsoft.com/office/officeart/2005/8/layout/gear1#1"/>
    <dgm:cxn modelId="{6E3B8D05-6F87-4741-8A81-CCB7138A33FB}" type="presOf" srcId="{DACAB5BA-B8B4-4D66-8B11-1D02259E020B}" destId="{87622A90-D0D8-4EA3-BC0D-D537801AF2B1}" srcOrd="0" destOrd="0" presId="urn:microsoft.com/office/officeart/2005/8/layout/gear1#1"/>
    <dgm:cxn modelId="{BD569E87-656A-4896-9429-567EA53F180C}" type="presOf" srcId="{DACAB5BA-B8B4-4D66-8B11-1D02259E020B}" destId="{B6B6B41B-120B-4968-AB6A-FC6E7C8EF3C0}" srcOrd="1" destOrd="0" presId="urn:microsoft.com/office/officeart/2005/8/layout/gear1#1"/>
    <dgm:cxn modelId="{4219B2A9-795E-4E34-B8ED-772EE1960B81}" type="presOf" srcId="{663C1E13-76F9-4B70-A2F2-CA23180743CE}" destId="{B9330EE9-43E4-4FD4-8144-E92B1DD0FCDF}" srcOrd="1"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4B4191F-2C45-4E7F-966E-4D9B48BAA792}" type="presOf" srcId="{399ACE2F-90C5-48B1-9E65-700A32562848}" destId="{7D3EFDB4-E5D1-439A-86D8-1FCF80D959BA}" srcOrd="2" destOrd="0" presId="urn:microsoft.com/office/officeart/2005/8/layout/gear1#1"/>
    <dgm:cxn modelId="{058E864E-1FD9-45C0-910F-0052944CB1CB}" type="presOf" srcId="{399ACE2F-90C5-48B1-9E65-700A32562848}" destId="{59EDF28D-6C67-49D0-B5A1-DE5C3CBA2292}" srcOrd="0" destOrd="0" presId="urn:microsoft.com/office/officeart/2005/8/layout/gear1#1"/>
    <dgm:cxn modelId="{F9E15AEB-20F1-4AEA-9D40-3A9878AD6327}" type="presOf" srcId="{23718C41-0A1F-40BF-86BE-8A5476EC271E}" destId="{398423B3-DD54-4226-99D7-017EFC1488DF}" srcOrd="0" destOrd="0" presId="urn:microsoft.com/office/officeart/2005/8/layout/gear1#1"/>
    <dgm:cxn modelId="{B70EFF6D-2E5D-4856-9751-8BBDF2C35F80}" type="presOf" srcId="{188C389E-9423-41DE-9C5E-D4A7E95C7E62}" destId="{6DF3A3A0-5919-4E69-80DD-61760D6340A0}" srcOrd="0" destOrd="0" presId="urn:microsoft.com/office/officeart/2005/8/layout/gear1#1"/>
    <dgm:cxn modelId="{6440A2DD-E224-4076-A19B-99D3E1B544F3}" type="presOf" srcId="{399ACE2F-90C5-48B1-9E65-700A32562848}" destId="{9815588C-16D0-4475-B64C-847FC87C8C32}" srcOrd="3" destOrd="0" presId="urn:microsoft.com/office/officeart/2005/8/layout/gear1#1"/>
    <dgm:cxn modelId="{7F687D22-B983-4D52-BACA-D0A5BC6E63C5}" type="presParOf" srcId="{5ED88519-AC6C-4AA3-B76D-812B93A167E4}" destId="{87622A90-D0D8-4EA3-BC0D-D537801AF2B1}" srcOrd="0" destOrd="0" presId="urn:microsoft.com/office/officeart/2005/8/layout/gear1#1"/>
    <dgm:cxn modelId="{A72E6EE8-C272-4CB0-8DDB-ED8E6E7B0030}" type="presParOf" srcId="{5ED88519-AC6C-4AA3-B76D-812B93A167E4}" destId="{B6B6B41B-120B-4968-AB6A-FC6E7C8EF3C0}" srcOrd="1" destOrd="0" presId="urn:microsoft.com/office/officeart/2005/8/layout/gear1#1"/>
    <dgm:cxn modelId="{AD4CC512-60F0-4B7C-9C31-30BD2151FF05}" type="presParOf" srcId="{5ED88519-AC6C-4AA3-B76D-812B93A167E4}" destId="{8BC64EA7-2794-42B6-96C9-F39A52CB985A}" srcOrd="2" destOrd="0" presId="urn:microsoft.com/office/officeart/2005/8/layout/gear1#1"/>
    <dgm:cxn modelId="{F1F8A5A7-FF72-4AEE-A1CD-C34E0A112428}" type="presParOf" srcId="{5ED88519-AC6C-4AA3-B76D-812B93A167E4}" destId="{93300324-D62F-4E58-B882-734182BDB462}" srcOrd="3" destOrd="0" presId="urn:microsoft.com/office/officeart/2005/8/layout/gear1#1"/>
    <dgm:cxn modelId="{A106581D-B995-464D-8821-14E08A1E4D3A}" type="presParOf" srcId="{5ED88519-AC6C-4AA3-B76D-812B93A167E4}" destId="{B9330EE9-43E4-4FD4-8144-E92B1DD0FCDF}" srcOrd="4" destOrd="0" presId="urn:microsoft.com/office/officeart/2005/8/layout/gear1#1"/>
    <dgm:cxn modelId="{DEF59CA7-8F8B-45C7-96FA-E891560312A0}" type="presParOf" srcId="{5ED88519-AC6C-4AA3-B76D-812B93A167E4}" destId="{4822A78E-EAEC-401F-941A-3A84E13E2357}" srcOrd="5" destOrd="0" presId="urn:microsoft.com/office/officeart/2005/8/layout/gear1#1"/>
    <dgm:cxn modelId="{BF65D35C-A52E-40C4-8A24-85887CBBC4A9}" type="presParOf" srcId="{5ED88519-AC6C-4AA3-B76D-812B93A167E4}" destId="{59EDF28D-6C67-49D0-B5A1-DE5C3CBA2292}" srcOrd="6" destOrd="0" presId="urn:microsoft.com/office/officeart/2005/8/layout/gear1#1"/>
    <dgm:cxn modelId="{74F6372E-7F6C-41C0-8661-D75C973224F9}" type="presParOf" srcId="{5ED88519-AC6C-4AA3-B76D-812B93A167E4}" destId="{23DC08E4-3725-4448-BFFF-1CCEA2F2987E}" srcOrd="7" destOrd="0" presId="urn:microsoft.com/office/officeart/2005/8/layout/gear1#1"/>
    <dgm:cxn modelId="{7B1FE776-7C17-4357-A17E-CA615F1BC2A7}" type="presParOf" srcId="{5ED88519-AC6C-4AA3-B76D-812B93A167E4}" destId="{7D3EFDB4-E5D1-439A-86D8-1FCF80D959BA}" srcOrd="8" destOrd="0" presId="urn:microsoft.com/office/officeart/2005/8/layout/gear1#1"/>
    <dgm:cxn modelId="{D5292136-594F-4B36-AB5E-5A659E992D40}" type="presParOf" srcId="{5ED88519-AC6C-4AA3-B76D-812B93A167E4}" destId="{9815588C-16D0-4475-B64C-847FC87C8C32}" srcOrd="9" destOrd="0" presId="urn:microsoft.com/office/officeart/2005/8/layout/gear1#1"/>
    <dgm:cxn modelId="{8B764582-19D3-4BF6-8AA1-20B4D830C1D2}" type="presParOf" srcId="{5ED88519-AC6C-4AA3-B76D-812B93A167E4}" destId="{398423B3-DD54-4226-99D7-017EFC1488DF}" srcOrd="10" destOrd="0" presId="urn:microsoft.com/office/officeart/2005/8/layout/gear1#1"/>
    <dgm:cxn modelId="{01AB29DD-0100-42E5-BE7B-EBB4D03A3DB0}" type="presParOf" srcId="{5ED88519-AC6C-4AA3-B76D-812B93A167E4}" destId="{6DF3A3A0-5919-4E69-80DD-61760D6340A0}" srcOrd="11" destOrd="0" presId="urn:microsoft.com/office/officeart/2005/8/layout/gear1#1"/>
    <dgm:cxn modelId="{80998D26-A6EC-4876-BD8B-815B6888A76E}"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467355" y="2008233"/>
          <a:ext cx="1798270" cy="17982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a:latin typeface="Arial Black" pitchFamily="34" charset="0"/>
            </a:rPr>
            <a:t>Wisdom</a:t>
          </a:r>
        </a:p>
      </dsp:txBody>
      <dsp:txXfrm>
        <a:off x="1828887" y="2429469"/>
        <a:ext cx="1075206" cy="924348"/>
      </dsp:txXfrm>
    </dsp:sp>
    <dsp:sp modelId="{93300324-D62F-4E58-B882-734182BDB462}">
      <dsp:nvSpPr>
        <dsp:cNvPr id="0" name=""/>
        <dsp:cNvSpPr/>
      </dsp:nvSpPr>
      <dsp:spPr>
        <a:xfrm>
          <a:off x="396312" y="1528749"/>
          <a:ext cx="1307832" cy="1307832"/>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Arial Black" pitchFamily="34" charset="0"/>
            </a:rPr>
            <a:t>Truth</a:t>
          </a:r>
          <a:r>
            <a:rPr lang="en-US" sz="1200" kern="1200" dirty="0"/>
            <a:t> </a:t>
          </a:r>
        </a:p>
      </dsp:txBody>
      <dsp:txXfrm>
        <a:off x="725563" y="1859990"/>
        <a:ext cx="649330" cy="645350"/>
      </dsp:txXfrm>
    </dsp:sp>
    <dsp:sp modelId="{59EDF28D-6C67-49D0-B5A1-DE5C3CBA2292}">
      <dsp:nvSpPr>
        <dsp:cNvPr id="0" name=""/>
        <dsp:cNvSpPr/>
      </dsp:nvSpPr>
      <dsp:spPr>
        <a:xfrm rot="20700000">
          <a:off x="1157565" y="684873"/>
          <a:ext cx="1281409" cy="1281409"/>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a:latin typeface="Arial Black" pitchFamily="34" charset="0"/>
            </a:rPr>
            <a:t>Servic</a:t>
          </a:r>
          <a:r>
            <a:rPr lang="en-US" sz="1200" kern="1200">
              <a:latin typeface="Arial Black" pitchFamily="34" charset="0"/>
            </a:rPr>
            <a:t>e</a:t>
          </a:r>
          <a:r>
            <a:rPr lang="en-US" sz="1200" kern="1200"/>
            <a:t> </a:t>
          </a:r>
        </a:p>
      </dsp:txBody>
      <dsp:txXfrm rot="-20700000">
        <a:off x="1438616" y="965923"/>
        <a:ext cx="719308" cy="719308"/>
      </dsp:txXfrm>
    </dsp:sp>
    <dsp:sp modelId="{398423B3-DD54-4226-99D7-017EFC1488DF}">
      <dsp:nvSpPr>
        <dsp:cNvPr id="0" name=""/>
        <dsp:cNvSpPr/>
      </dsp:nvSpPr>
      <dsp:spPr>
        <a:xfrm>
          <a:off x="1323153" y="1746409"/>
          <a:ext cx="2301785" cy="2301785"/>
        </a:xfrm>
        <a:prstGeom prst="circularArrow">
          <a:avLst>
            <a:gd name="adj1" fmla="val 4687"/>
            <a:gd name="adj2" fmla="val 299029"/>
            <a:gd name="adj3" fmla="val 2489219"/>
            <a:gd name="adj4" fmla="val 15920595"/>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193430" y="1301738"/>
          <a:ext cx="1672391" cy="1672391"/>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861162" y="408164"/>
          <a:ext cx="1803174" cy="1803174"/>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D5E0B-A15C-47CC-8252-9D93C8B508EA}" type="datetimeFigureOut">
              <a:rPr lang="en-PK" smtClean="0"/>
              <a:t>06/03/2025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72170-ACA9-490C-B68E-5AE813F4FD83}" type="slidenum">
              <a:rPr lang="en-PK" smtClean="0"/>
              <a:t>‹#›</a:t>
            </a:fld>
            <a:endParaRPr lang="en-PK"/>
          </a:p>
        </p:txBody>
      </p:sp>
    </p:spTree>
    <p:extLst>
      <p:ext uri="{BB962C8B-B14F-4D97-AF65-F5344CB8AC3E}">
        <p14:creationId xmlns:p14="http://schemas.microsoft.com/office/powerpoint/2010/main" val="4103927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BE924B-647E-4C04-8932-E515AB078F82}" type="slidenum">
              <a:rPr lang="en-US" smtClean="0"/>
              <a:pPr/>
              <a:t>6</a:t>
            </a:fld>
            <a:endParaRPr lang="en-US"/>
          </a:p>
        </p:txBody>
      </p:sp>
    </p:spTree>
    <p:extLst>
      <p:ext uri="{BB962C8B-B14F-4D97-AF65-F5344CB8AC3E}">
        <p14:creationId xmlns:p14="http://schemas.microsoft.com/office/powerpoint/2010/main" val="199565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A08438-7884-4285-8C3E-04DC6A445499}" type="slidenum">
              <a:rPr lang="en-GB" altLang="en-US"/>
              <a:pPr/>
              <a:t>11</a:t>
            </a:fld>
            <a:endParaRPr lang="en-GB" altLang="en-US"/>
          </a:p>
        </p:txBody>
      </p:sp>
    </p:spTree>
    <p:extLst>
      <p:ext uri="{BB962C8B-B14F-4D97-AF65-F5344CB8AC3E}">
        <p14:creationId xmlns:p14="http://schemas.microsoft.com/office/powerpoint/2010/main" val="2032672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EA54F-ADCD-4A1C-E358-8C8A9AE27C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xmlns="" id="{6DAE7856-83BE-75E6-E62B-D9DE8250F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xmlns="" id="{E73EE3C7-63B1-0BC0-6C1E-29682F2E00FF}"/>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65548437-10FF-E319-2FEC-179531A7CE9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DBA21CC9-9D17-6900-3AE2-C9ED678F7ECF}"/>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9412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30433C-53A7-FDB5-D987-DA753AC70099}"/>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B1DEDFF9-CC2F-30F9-E2AE-0064159286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05B27E20-AE0C-12B1-676A-0B12C3968A54}"/>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698397AB-735F-BFFD-FB7C-DA95F5036EC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43E03A91-638C-BB74-FEFA-30C89F86592C}"/>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35607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B7E5D60-7D1D-47E1-21FC-1A7C5C93D8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11C3F5FB-4641-14B7-CF43-6212EFD1A8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AAF60280-6F2F-0921-0525-0D197D20D7A7}"/>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47713B4C-D275-0DC8-A6CA-C90D66E5A00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2EC48431-EE42-1D06-68FA-818ABAACAB76}"/>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1552338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582400" y="920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8020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97394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954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8048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333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495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5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093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9FA44-C35D-7FAB-F741-617042835AC2}"/>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D0709726-7706-9348-1F5E-AF5DD5D894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D6CF25E2-B092-8137-4CEA-7086C1D9451B}"/>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DDD3D838-7F77-F946-2FAB-FE7B628A6332}"/>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A0B5ADEE-CB82-474E-0189-94273ED3F6F6}"/>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3019909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1582400" y="64166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7590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582400" y="62642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166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1582400" y="6340476"/>
            <a:ext cx="609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61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E331D7-2C31-D90C-BC57-A088FB4FFF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xmlns="" id="{4F57DEBF-4E44-ABB2-53E0-CCA2C66BED2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C555DC-26A8-6AA5-B0AC-62BA9EF68758}"/>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37266365-8957-AB92-07C9-99B54B4FCD0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2874601F-036B-C2C6-FBA2-2C9F7CA23C61}"/>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66735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17D4A0-190B-F6BB-2C93-1A427B8F2613}"/>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61D5062C-ADCE-7F10-E3B9-993E50F492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xmlns="" id="{29845C4B-0EDA-A44B-00A7-5D5949582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xmlns="" id="{DF10A56D-390E-CBC8-7752-1A9504118461}"/>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6" name="Footer Placeholder 5">
            <a:extLst>
              <a:ext uri="{FF2B5EF4-FFF2-40B4-BE49-F238E27FC236}">
                <a16:creationId xmlns:a16="http://schemas.microsoft.com/office/drawing/2014/main" xmlns="" id="{24AC1DB0-7BB3-5145-2547-8C2BAEE4F3FE}"/>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4358DD7A-71D7-503C-9F1C-441C73567CAC}"/>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3941450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69EBF5-5BD8-E825-7881-1D63E0B1F3F8}"/>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B82BA818-889A-377B-659C-1A6E05CEA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F391C92-232D-50AC-B29E-15F00E540F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xmlns="" id="{FB5E604D-F5D4-D756-F497-3707AA2D0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042CADE-8D37-BB46-3DD4-726FF306E1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xmlns="" id="{76590C38-F92F-DA33-B018-969895114F1D}"/>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8" name="Footer Placeholder 7">
            <a:extLst>
              <a:ext uri="{FF2B5EF4-FFF2-40B4-BE49-F238E27FC236}">
                <a16:creationId xmlns:a16="http://schemas.microsoft.com/office/drawing/2014/main" xmlns="" id="{8DF48C9D-7362-B6AF-489D-AA7F93549CB1}"/>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xmlns="" id="{5D03B922-4ABF-176F-6E58-E64079C01052}"/>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1621955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CC5C5-8609-4FC5-B399-53D6A072B731}"/>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xmlns="" id="{45830B2E-A1C6-9A5E-385E-5B3F321E3E1D}"/>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4" name="Footer Placeholder 3">
            <a:extLst>
              <a:ext uri="{FF2B5EF4-FFF2-40B4-BE49-F238E27FC236}">
                <a16:creationId xmlns:a16="http://schemas.microsoft.com/office/drawing/2014/main" xmlns="" id="{E501970D-13CB-C56E-960B-F2EE146C1533}"/>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xmlns="" id="{EBE21F11-DCA4-DEDF-B724-1A1ACB7D590D}"/>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400478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585F74-1718-D4DC-3AA9-BE979C58215A}"/>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3" name="Footer Placeholder 2">
            <a:extLst>
              <a:ext uri="{FF2B5EF4-FFF2-40B4-BE49-F238E27FC236}">
                <a16:creationId xmlns:a16="http://schemas.microsoft.com/office/drawing/2014/main" xmlns="" id="{EADB1D48-F787-8828-05BD-676D6F21705E}"/>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xmlns="" id="{14F2C0C6-D052-AB1A-BE16-06E8F077BD66}"/>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378243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F065DE-4EBE-54E2-0364-27914A60F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688CDFA9-5AE5-2764-69AE-5E80ABBCC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xmlns="" id="{D5D0B51B-04EB-C782-9BCF-79F2CA2621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0114C0-0C93-A30B-9086-BD2014491190}"/>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6" name="Footer Placeholder 5">
            <a:extLst>
              <a:ext uri="{FF2B5EF4-FFF2-40B4-BE49-F238E27FC236}">
                <a16:creationId xmlns:a16="http://schemas.microsoft.com/office/drawing/2014/main" xmlns="" id="{1DE3209C-7439-9B1E-F1FA-82B9612B4D31}"/>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0368233A-3EFF-6714-D36A-29698C86A46D}"/>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158136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9170C0-9E83-BC3D-F66A-C6216FB4AD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xmlns="" id="{A8A930FE-A2D5-B260-FE38-0E55CFBA48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xmlns="" id="{79E9F28A-C528-B776-3A30-6A75158B3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BCF127-FC15-B10C-1AB3-E9B9ACADEAF4}"/>
              </a:ext>
            </a:extLst>
          </p:cNvPr>
          <p:cNvSpPr>
            <a:spLocks noGrp="1"/>
          </p:cNvSpPr>
          <p:nvPr>
            <p:ph type="dt" sz="half" idx="10"/>
          </p:nvPr>
        </p:nvSpPr>
        <p:spPr/>
        <p:txBody>
          <a:bodyPr/>
          <a:lstStyle/>
          <a:p>
            <a:fld id="{A94E53E1-C339-4D99-A577-FD64D5776061}" type="datetimeFigureOut">
              <a:rPr lang="en-PK" smtClean="0"/>
              <a:t>06/03/2025</a:t>
            </a:fld>
            <a:endParaRPr lang="en-PK"/>
          </a:p>
        </p:txBody>
      </p:sp>
      <p:sp>
        <p:nvSpPr>
          <p:cNvPr id="6" name="Footer Placeholder 5">
            <a:extLst>
              <a:ext uri="{FF2B5EF4-FFF2-40B4-BE49-F238E27FC236}">
                <a16:creationId xmlns:a16="http://schemas.microsoft.com/office/drawing/2014/main" xmlns="" id="{1048D6B2-9CEF-2F2B-23F0-5334EB7EB996}"/>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B21AF061-5912-A376-C91D-0B8C9CC1CEC2}"/>
              </a:ext>
            </a:extLst>
          </p:cNvPr>
          <p:cNvSpPr>
            <a:spLocks noGrp="1"/>
          </p:cNvSpPr>
          <p:nvPr>
            <p:ph type="sldNum" sz="quarter" idx="12"/>
          </p:nvPr>
        </p:nvSpPr>
        <p:spPr/>
        <p:txBody>
          <a:bodyPr/>
          <a:lstStyle/>
          <a:p>
            <a:fld id="{546C926C-EB33-44D2-9011-BA1E0EE0EC1E}" type="slidenum">
              <a:rPr lang="en-PK" smtClean="0"/>
              <a:t>‹#›</a:t>
            </a:fld>
            <a:endParaRPr lang="en-PK"/>
          </a:p>
        </p:txBody>
      </p:sp>
    </p:spTree>
    <p:extLst>
      <p:ext uri="{BB962C8B-B14F-4D97-AF65-F5344CB8AC3E}">
        <p14:creationId xmlns:p14="http://schemas.microsoft.com/office/powerpoint/2010/main" val="3193864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1209B81-F0CB-D981-7516-96D1FD3BA3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0F27054F-35BC-1D9E-8072-AD5C16B1E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B9C78B9D-635E-97A9-CAEF-E3557B41C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4E53E1-C339-4D99-A577-FD64D5776061}" type="datetimeFigureOut">
              <a:rPr lang="en-PK" smtClean="0"/>
              <a:t>06/03/2025</a:t>
            </a:fld>
            <a:endParaRPr lang="en-PK"/>
          </a:p>
        </p:txBody>
      </p:sp>
      <p:sp>
        <p:nvSpPr>
          <p:cNvPr id="5" name="Footer Placeholder 4">
            <a:extLst>
              <a:ext uri="{FF2B5EF4-FFF2-40B4-BE49-F238E27FC236}">
                <a16:creationId xmlns:a16="http://schemas.microsoft.com/office/drawing/2014/main" xmlns="" id="{C3679D1C-7CEB-569F-3B0A-5ADF9F5E1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xmlns="" id="{D44FD67D-1349-E7EB-1BE1-DC24455968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6C926C-EB33-44D2-9011-BA1E0EE0EC1E}" type="slidenum">
              <a:rPr lang="en-PK" smtClean="0"/>
              <a:t>‹#›</a:t>
            </a:fld>
            <a:endParaRPr lang="en-PK"/>
          </a:p>
        </p:txBody>
      </p:sp>
    </p:spTree>
    <p:extLst>
      <p:ext uri="{BB962C8B-B14F-4D97-AF65-F5344CB8AC3E}">
        <p14:creationId xmlns:p14="http://schemas.microsoft.com/office/powerpoint/2010/main" val="4209822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xmlns="" id="{AFEB4810-4233-4C9A-AF6C-0E698013A9B8}"/>
              </a:ext>
            </a:extLst>
          </p:cNvPr>
          <p:cNvSpPr>
            <a:spLocks noGrp="1"/>
          </p:cNvSpPr>
          <p:nvPr>
            <p:ph type="sldNum" sz="quarter" idx="4"/>
          </p:nvPr>
        </p:nvSpPr>
        <p:spPr>
          <a:xfrm>
            <a:off x="11455400" y="6324600"/>
            <a:ext cx="73660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579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doi.org/10.1007/s13258-022-01282-5"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9D8C94-D357-DC7B-382A-704D6055C1F5}"/>
              </a:ext>
            </a:extLst>
          </p:cNvPr>
          <p:cNvSpPr>
            <a:spLocks noGrp="1"/>
          </p:cNvSpPr>
          <p:nvPr>
            <p:ph type="ctrTitle"/>
          </p:nvPr>
        </p:nvSpPr>
        <p:spPr>
          <a:xfrm>
            <a:off x="1578964" y="509180"/>
            <a:ext cx="9144000" cy="1424482"/>
          </a:xfrm>
        </p:spPr>
        <p:txBody>
          <a:bodyPr>
            <a:normAutofit fontScale="90000"/>
          </a:bodyPr>
          <a:lstStyle/>
          <a:p>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Gastrointestinal Tract (GIT) </a:t>
            </a:r>
            <a:r>
              <a:rPr kumimoji="0" lang="en-US" sz="36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Module -</a:t>
            </a:r>
            <a:r>
              <a:rPr kumimoji="0" lang="en-US" sz="3600" b="1" i="0" u="none" strike="noStrike" kern="1200" cap="none" spc="0" normalizeH="0" noProof="0" dirty="0" smtClean="0">
                <a:ln>
                  <a:noFill/>
                </a:ln>
                <a:solidFill>
                  <a:prstClr val="black"/>
                </a:solidFill>
                <a:effectLst/>
                <a:uLnTx/>
                <a:uFillTx/>
                <a:latin typeface="Calibri"/>
                <a:ea typeface="+mj-ea"/>
                <a:cs typeface="Times New Roman" pitchFamily="18" charset="0"/>
              </a:rPr>
              <a:t> I</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2</a:t>
            </a:r>
            <a:r>
              <a:rPr kumimoji="0" lang="en-US" sz="2900" b="0" i="0" u="none" strike="noStrike" kern="1200" cap="none" spc="0" normalizeH="0" baseline="30000" noProof="0" dirty="0">
                <a:ln>
                  <a:noFill/>
                </a:ln>
                <a:solidFill>
                  <a:prstClr val="black"/>
                </a:solidFill>
                <a:effectLst/>
                <a:uLnTx/>
                <a:uFillTx/>
                <a:latin typeface="Calibri"/>
                <a:ea typeface="+mj-ea"/>
                <a:cs typeface="Times New Roman" pitchFamily="18" charset="0"/>
              </a:rPr>
              <a:t>nd</a:t>
            </a:r>
            <a:r>
              <a:rPr kumimoji="0" lang="en-US" sz="2900" b="0" i="0" u="none" strike="noStrike" kern="1200" cap="none" spc="0" normalizeH="0" baseline="0" noProof="0" dirty="0">
                <a:ln>
                  <a:noFill/>
                </a:ln>
                <a:solidFill>
                  <a:prstClr val="black"/>
                </a:solidFill>
                <a:effectLst/>
                <a:uLnTx/>
                <a:uFillTx/>
                <a:latin typeface="Calibri"/>
                <a:ea typeface="+mj-ea"/>
                <a:cs typeface="Times New Roman" pitchFamily="18" charset="0"/>
              </a:rPr>
              <a:t> Year MBBS(LGIS)</a:t>
            </a:r>
            <a: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6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600" b="1" dirty="0">
                <a:solidFill>
                  <a:prstClr val="black"/>
                </a:solidFill>
                <a:latin typeface="Calibri"/>
                <a:cs typeface="Times New Roman" pitchFamily="18" charset="0"/>
              </a:rPr>
              <a:t>Development</a:t>
            </a:r>
            <a:r>
              <a:rPr kumimoji="0" lang="en-US" sz="3600" b="1" i="0" u="none" strike="noStrike" kern="1200" cap="none" spc="0" normalizeH="0" baseline="0" noProof="0" dirty="0">
                <a:ln>
                  <a:noFill/>
                </a:ln>
                <a:solidFill>
                  <a:prstClr val="black"/>
                </a:solidFill>
                <a:effectLst/>
                <a:uLnTx/>
                <a:uFillTx/>
                <a:latin typeface="Calibri"/>
                <a:ea typeface="+mj-ea"/>
                <a:cs typeface="Times New Roman" pitchFamily="18" charset="0"/>
              </a:rPr>
              <a:t> of Tongue</a:t>
            </a:r>
            <a:endParaRPr lang="en-PK" dirty="0"/>
          </a:p>
        </p:txBody>
      </p:sp>
      <p:sp>
        <p:nvSpPr>
          <p:cNvPr id="3" name="Subtitle 2">
            <a:extLst>
              <a:ext uri="{FF2B5EF4-FFF2-40B4-BE49-F238E27FC236}">
                <a16:creationId xmlns:a16="http://schemas.microsoft.com/office/drawing/2014/main" xmlns="" id="{83DDC314-DC8B-5EF4-F397-6C4E9D495582}"/>
              </a:ext>
            </a:extLst>
          </p:cNvPr>
          <p:cNvSpPr>
            <a:spLocks noGrp="1"/>
          </p:cNvSpPr>
          <p:nvPr>
            <p:ph type="subTitle" idx="1"/>
          </p:nvPr>
        </p:nvSpPr>
        <p:spPr>
          <a:xfrm>
            <a:off x="1524000" y="4801251"/>
            <a:ext cx="9144000" cy="1655762"/>
          </a:xfrm>
        </p:spPr>
        <p:txBody>
          <a:bodyPr>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b="1" dirty="0">
              <a:solidFill>
                <a:prstClr val="black">
                  <a:tint val="75000"/>
                </a:prstClr>
              </a:solidFill>
              <a:latin typeface="Calibri"/>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none" strike="noStrike" kern="1200" cap="none" spc="0" normalizeH="0" baseline="0" noProof="0" dirty="0">
                <a:ln>
                  <a:noFill/>
                </a:ln>
                <a:effectLst/>
                <a:uLnTx/>
                <a:uFillTx/>
                <a:latin typeface="Calibri"/>
                <a:ea typeface="+mn-ea"/>
                <a:cs typeface="Times New Roman" pitchFamily="18" charset="0"/>
              </a:rPr>
              <a:t>Presenter: Prof</a:t>
            </a:r>
            <a:r>
              <a:rPr kumimoji="0" lang="en-US" b="1" i="0" u="none" strike="noStrike" kern="1200" cap="none" spc="0" normalizeH="0" baseline="0" noProof="0" dirty="0" smtClean="0">
                <a:ln>
                  <a:noFill/>
                </a:ln>
                <a:effectLst/>
                <a:uLnTx/>
                <a:uFillTx/>
                <a:latin typeface="Calibri"/>
                <a:ea typeface="+mn-ea"/>
                <a:cs typeface="Times New Roman" pitchFamily="18" charset="0"/>
              </a:rPr>
              <a:t>. Dr</a:t>
            </a:r>
            <a:r>
              <a:rPr kumimoji="0" lang="en-US" b="1" i="0" u="none" strike="noStrike" kern="1200" cap="none" spc="0" normalizeH="0" baseline="0" noProof="0" dirty="0">
                <a:ln>
                  <a:noFill/>
                </a:ln>
                <a:effectLst/>
                <a:uLnTx/>
                <a:uFillTx/>
                <a:latin typeface="Calibri"/>
                <a:ea typeface="+mn-ea"/>
                <a:cs typeface="Times New Roman" pitchFamily="18" charset="0"/>
              </a:rPr>
              <a:t>. </a:t>
            </a:r>
            <a:r>
              <a:rPr lang="en-US" b="1" dirty="0" smtClean="0">
                <a:latin typeface="Calibri"/>
                <a:cs typeface="Times New Roman" pitchFamily="18" charset="0"/>
              </a:rPr>
              <a:t>XYZ</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b="1" i="0" u="none" strike="noStrike" kern="1200" cap="none" spc="0" normalizeH="0" baseline="0" noProof="0" dirty="0">
                <a:ln>
                  <a:noFill/>
                </a:ln>
                <a:effectLst/>
                <a:uLnTx/>
                <a:uFillTx/>
                <a:latin typeface="Calibri"/>
                <a:ea typeface="+mn-ea"/>
                <a:cs typeface="Times New Roman" pitchFamily="18" charset="0"/>
              </a:rPr>
              <a:t>        Date: </a:t>
            </a:r>
            <a:r>
              <a:rPr lang="en-US" b="1" dirty="0" smtClean="0">
                <a:latin typeface="Calibri"/>
                <a:cs typeface="Times New Roman" pitchFamily="18" charset="0"/>
              </a:rPr>
              <a:t>00</a:t>
            </a:r>
            <a:r>
              <a:rPr kumimoji="0" lang="en-US" b="1" i="0" u="none" strike="noStrike" kern="1200" cap="none" spc="0" normalizeH="0" baseline="0" noProof="0" dirty="0" smtClean="0">
                <a:ln>
                  <a:noFill/>
                </a:ln>
                <a:effectLst/>
                <a:uLnTx/>
                <a:uFillTx/>
                <a:latin typeface="Calibri"/>
                <a:ea typeface="+mn-ea"/>
                <a:cs typeface="Times New Roman" pitchFamily="18" charset="0"/>
              </a:rPr>
              <a:t>-00-25</a:t>
            </a:r>
            <a:endParaRPr kumimoji="0" lang="en-US" b="1" i="0" u="none" strike="noStrike" kern="1200" cap="none" spc="0" normalizeH="0" baseline="0" noProof="0" dirty="0">
              <a:ln>
                <a:noFill/>
              </a:ln>
              <a:effectLst/>
              <a:uLnTx/>
              <a:uFillTx/>
              <a:latin typeface="Calibri"/>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8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6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endParaRPr kumimoji="0" lang="en-US" sz="600" b="1" i="0" u="none" strike="noStrike" kern="1200" cap="none" spc="0" normalizeH="0" baseline="0" noProof="0" dirty="0">
              <a:ln>
                <a:noFill/>
              </a:ln>
              <a:solidFill>
                <a:prstClr val="black">
                  <a:tint val="75000"/>
                </a:prstClr>
              </a:solidFill>
              <a:effectLst/>
              <a:uLnTx/>
              <a:uFillTx/>
              <a:latin typeface="Calibri"/>
              <a:ea typeface="+mn-ea"/>
              <a:cs typeface="+mn-cs"/>
            </a:endParaRPr>
          </a:p>
          <a:p>
            <a:endParaRPr lang="en-PK" dirty="0"/>
          </a:p>
        </p:txBody>
      </p:sp>
      <p:pic>
        <p:nvPicPr>
          <p:cNvPr id="4" name="Picture 3">
            <a:extLst>
              <a:ext uri="{FF2B5EF4-FFF2-40B4-BE49-F238E27FC236}">
                <a16:creationId xmlns:a16="http://schemas.microsoft.com/office/drawing/2014/main" xmlns="" id="{78E4B9CA-8B7F-0CC4-7F86-39A9B5FC18E2}"/>
              </a:ext>
            </a:extLst>
          </p:cNvPr>
          <p:cNvPicPr>
            <a:picLocks noChangeAspect="1"/>
          </p:cNvPicPr>
          <p:nvPr/>
        </p:nvPicPr>
        <p:blipFill>
          <a:blip r:embed="rId2"/>
          <a:stretch>
            <a:fillRect/>
          </a:stretch>
        </p:blipFill>
        <p:spPr>
          <a:xfrm>
            <a:off x="336690" y="400987"/>
            <a:ext cx="1189848" cy="1213646"/>
          </a:xfrm>
          <a:prstGeom prst="rect">
            <a:avLst/>
          </a:prstGeom>
        </p:spPr>
      </p:pic>
      <p:pic>
        <p:nvPicPr>
          <p:cNvPr id="5" name="Picture 4">
            <a:extLst>
              <a:ext uri="{FF2B5EF4-FFF2-40B4-BE49-F238E27FC236}">
                <a16:creationId xmlns:a16="http://schemas.microsoft.com/office/drawing/2014/main" xmlns="" id="{6162EE77-AB07-2E3A-A362-68B0B983BCC6}"/>
              </a:ext>
            </a:extLst>
          </p:cNvPr>
          <p:cNvPicPr>
            <a:picLocks noChangeAspect="1"/>
          </p:cNvPicPr>
          <p:nvPr/>
        </p:nvPicPr>
        <p:blipFill>
          <a:blip r:embed="rId3"/>
          <a:stretch>
            <a:fillRect/>
          </a:stretch>
        </p:blipFill>
        <p:spPr>
          <a:xfrm>
            <a:off x="10158001" y="614598"/>
            <a:ext cx="1440290" cy="1213646"/>
          </a:xfrm>
          <a:prstGeom prst="rect">
            <a:avLst/>
          </a:prstGeom>
        </p:spPr>
      </p:pic>
      <p:pic>
        <p:nvPicPr>
          <p:cNvPr id="6" name="Picture 5">
            <a:extLst>
              <a:ext uri="{FF2B5EF4-FFF2-40B4-BE49-F238E27FC236}">
                <a16:creationId xmlns:a16="http://schemas.microsoft.com/office/drawing/2014/main" xmlns="" id="{6B29261D-B0F3-4153-BB61-D07CAAAA6182}"/>
              </a:ext>
            </a:extLst>
          </p:cNvPr>
          <p:cNvPicPr>
            <a:picLocks noChangeAspect="1"/>
          </p:cNvPicPr>
          <p:nvPr/>
        </p:nvPicPr>
        <p:blipFill>
          <a:blip r:embed="rId4"/>
          <a:srcRect l="3067" t="-1" r="49356" b="45976"/>
          <a:stretch/>
        </p:blipFill>
        <p:spPr>
          <a:xfrm>
            <a:off x="4038826" y="2300796"/>
            <a:ext cx="4606409" cy="3096576"/>
          </a:xfrm>
          <a:prstGeom prst="rect">
            <a:avLst/>
          </a:prstGeom>
        </p:spPr>
      </p:pic>
    </p:spTree>
    <p:extLst>
      <p:ext uri="{BB962C8B-B14F-4D97-AF65-F5344CB8AC3E}">
        <p14:creationId xmlns:p14="http://schemas.microsoft.com/office/powerpoint/2010/main" val="439931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6158" y="857250"/>
            <a:ext cx="6081842" cy="5143500"/>
          </a:xfrm>
          <a:prstGeom prst="rect">
            <a:avLst/>
          </a:prstGeom>
        </p:spPr>
      </p:pic>
      <p:sp>
        <p:nvSpPr>
          <p:cNvPr id="4" name="Oval 3"/>
          <p:cNvSpPr/>
          <p:nvPr/>
        </p:nvSpPr>
        <p:spPr>
          <a:xfrm>
            <a:off x="353594" y="283568"/>
            <a:ext cx="1246606"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Recall </a:t>
            </a:r>
          </a:p>
        </p:txBody>
      </p:sp>
      <p:sp>
        <p:nvSpPr>
          <p:cNvPr id="6" name="Slide Number Placeholder 5"/>
          <p:cNvSpPr>
            <a:spLocks noGrp="1"/>
          </p:cNvSpPr>
          <p:nvPr>
            <p:ph type="sldNum" sz="quarter" idx="12"/>
          </p:nvPr>
        </p:nvSpPr>
        <p:spPr/>
        <p:txBody>
          <a:bodyPr/>
          <a:lstStyle/>
          <a:p>
            <a:pPr>
              <a:defRPr/>
            </a:pPr>
            <a:fld id="{D829B39B-E19B-4684-B84C-73DF500C59FE}" type="slidenum">
              <a:rPr lang="en-US" smtClean="0"/>
              <a:pPr>
                <a:defRPr/>
              </a:pPr>
              <a:t>10</a:t>
            </a:fld>
            <a:endParaRPr lang="en-US"/>
          </a:p>
        </p:txBody>
      </p:sp>
      <p:pic>
        <p:nvPicPr>
          <p:cNvPr id="5" name="Picture 4"/>
          <p:cNvPicPr>
            <a:picLocks noChangeAspect="1"/>
          </p:cNvPicPr>
          <p:nvPr/>
        </p:nvPicPr>
        <p:blipFill>
          <a:blip r:embed="rId3"/>
          <a:stretch>
            <a:fillRect/>
          </a:stretch>
        </p:blipFill>
        <p:spPr>
          <a:xfrm>
            <a:off x="1600200" y="1981201"/>
            <a:ext cx="3352800" cy="2334251"/>
          </a:xfrm>
          <a:prstGeom prst="rect">
            <a:avLst/>
          </a:prstGeom>
        </p:spPr>
      </p:pic>
      <p:pic>
        <p:nvPicPr>
          <p:cNvPr id="7" name="Picture 6"/>
          <p:cNvPicPr>
            <a:picLocks noChangeAspect="1"/>
          </p:cNvPicPr>
          <p:nvPr/>
        </p:nvPicPr>
        <p:blipFill>
          <a:blip r:embed="rId4"/>
          <a:stretch>
            <a:fillRect/>
          </a:stretch>
        </p:blipFill>
        <p:spPr>
          <a:xfrm>
            <a:off x="213259" y="6356207"/>
            <a:ext cx="2316681" cy="499915"/>
          </a:xfrm>
          <a:prstGeom prst="rect">
            <a:avLst/>
          </a:prstGeom>
        </p:spPr>
      </p:pic>
    </p:spTree>
    <p:extLst>
      <p:ext uri="{BB962C8B-B14F-4D97-AF65-F5344CB8AC3E}">
        <p14:creationId xmlns:p14="http://schemas.microsoft.com/office/powerpoint/2010/main" val="385825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1547763" y="684064"/>
            <a:ext cx="6288881" cy="975122"/>
          </a:xfrm>
        </p:spPr>
        <p:txBody>
          <a:bodyPr>
            <a:normAutofit fontScale="90000"/>
          </a:bodyPr>
          <a:lstStyle/>
          <a:p>
            <a:pPr algn="l"/>
            <a:r>
              <a:rPr lang="en-US" altLang="en-US" sz="3600" b="1" dirty="0">
                <a:solidFill>
                  <a:srgbClr val="CA5E6D"/>
                </a:solidFill>
              </a:rPr>
              <a:t/>
            </a:r>
            <a:br>
              <a:rPr lang="en-US" altLang="en-US" sz="3600" b="1" dirty="0">
                <a:solidFill>
                  <a:srgbClr val="CA5E6D"/>
                </a:solidFill>
              </a:rPr>
            </a:br>
            <a:r>
              <a:rPr lang="en-US" altLang="en-US" sz="3600" b="1" dirty="0">
                <a:solidFill>
                  <a:schemeClr val="accent4">
                    <a:lumMod val="75000"/>
                  </a:schemeClr>
                </a:solidFill>
              </a:rPr>
              <a:t>Introduction</a:t>
            </a:r>
          </a:p>
        </p:txBody>
      </p:sp>
      <p:sp>
        <p:nvSpPr>
          <p:cNvPr id="19459" name="Rectangle 3"/>
          <p:cNvSpPr>
            <a:spLocks noGrp="1" noRot="1" noChangeArrowheads="1"/>
          </p:cNvSpPr>
          <p:nvPr>
            <p:ph sz="quarter" idx="4294967295"/>
          </p:nvPr>
        </p:nvSpPr>
        <p:spPr>
          <a:xfrm>
            <a:off x="1524002" y="2286000"/>
            <a:ext cx="4124459" cy="3714750"/>
          </a:xfrm>
          <a:prstGeom prst="rect">
            <a:avLst/>
          </a:prstGeom>
        </p:spPr>
        <p:txBody>
          <a:bodyPr>
            <a:normAutofit/>
          </a:bodyPr>
          <a:lstStyle/>
          <a:p>
            <a:pPr algn="just">
              <a:lnSpc>
                <a:spcPct val="80000"/>
              </a:lnSpc>
            </a:pPr>
            <a:r>
              <a:rPr lang="en-US" altLang="en-US" sz="2400" b="1" dirty="0">
                <a:solidFill>
                  <a:srgbClr val="0070C0"/>
                </a:solidFill>
              </a:rPr>
              <a:t>Pharyngeal arches </a:t>
            </a:r>
            <a:r>
              <a:rPr lang="en-US" altLang="en-US" sz="2400" dirty="0"/>
              <a:t>appear in the </a:t>
            </a:r>
            <a:r>
              <a:rPr lang="en-US" altLang="en-US" sz="2400" b="1" dirty="0">
                <a:solidFill>
                  <a:srgbClr val="FF0000"/>
                </a:solidFill>
              </a:rPr>
              <a:t>4th and 5th weeks </a:t>
            </a:r>
            <a:r>
              <a:rPr lang="en-US" altLang="en-US" sz="2400" dirty="0"/>
              <a:t>of development.</a:t>
            </a:r>
          </a:p>
          <a:p>
            <a:pPr algn="just">
              <a:lnSpc>
                <a:spcPct val="80000"/>
              </a:lnSpc>
            </a:pPr>
            <a:endParaRPr lang="en-US" altLang="en-US" sz="2400" dirty="0"/>
          </a:p>
          <a:p>
            <a:pPr algn="just">
              <a:lnSpc>
                <a:spcPct val="80000"/>
              </a:lnSpc>
            </a:pPr>
            <a:r>
              <a:rPr lang="en-US" altLang="en-US" sz="2400" dirty="0"/>
              <a:t>Initially they consist of bars of mesenchymal tissue </a:t>
            </a:r>
          </a:p>
          <a:p>
            <a:pPr algn="just">
              <a:lnSpc>
                <a:spcPct val="80000"/>
              </a:lnSpc>
            </a:pPr>
            <a:endParaRPr lang="en-US" altLang="en-US" sz="2400" dirty="0"/>
          </a:p>
          <a:p>
            <a:pPr algn="just">
              <a:lnSpc>
                <a:spcPct val="80000"/>
              </a:lnSpc>
            </a:pPr>
            <a:r>
              <a:rPr lang="en-US" altLang="en-US" sz="2400" dirty="0"/>
              <a:t>Separated by deep clefts known as </a:t>
            </a:r>
            <a:r>
              <a:rPr lang="en-US" altLang="en-US" sz="2400" b="1" dirty="0"/>
              <a:t>pharyngeal </a:t>
            </a:r>
            <a:r>
              <a:rPr lang="en-US" altLang="en-US" sz="2400" dirty="0"/>
              <a:t>or </a:t>
            </a:r>
            <a:r>
              <a:rPr lang="en-US" altLang="en-US" sz="2400" b="1" dirty="0"/>
              <a:t>branchial clefts.</a:t>
            </a:r>
            <a:r>
              <a:rPr lang="en-US" altLang="en-US" sz="2700" dirty="0"/>
              <a:t> </a:t>
            </a:r>
          </a:p>
          <a:p>
            <a:pPr algn="just">
              <a:lnSpc>
                <a:spcPct val="80000"/>
              </a:lnSpc>
            </a:pPr>
            <a:endParaRPr lang="en-US" altLang="en-US" sz="2700" dirty="0"/>
          </a:p>
        </p:txBody>
      </p:sp>
      <p:pic>
        <p:nvPicPr>
          <p:cNvPr id="2" name="Picture 1"/>
          <p:cNvPicPr>
            <a:picLocks noChangeAspect="1"/>
          </p:cNvPicPr>
          <p:nvPr/>
        </p:nvPicPr>
        <p:blipFill rotWithShape="1">
          <a:blip r:embed="rId3"/>
          <a:srcRect b="8732"/>
          <a:stretch/>
        </p:blipFill>
        <p:spPr>
          <a:xfrm>
            <a:off x="5965748" y="1415725"/>
            <a:ext cx="4681471" cy="4892362"/>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pic>
        <p:nvPicPr>
          <p:cNvPr id="3" name="Picture 2"/>
          <p:cNvPicPr>
            <a:picLocks noChangeAspect="1"/>
          </p:cNvPicPr>
          <p:nvPr/>
        </p:nvPicPr>
        <p:blipFill>
          <a:blip r:embed="rId4"/>
          <a:stretch>
            <a:fillRect/>
          </a:stretch>
        </p:blipFill>
        <p:spPr>
          <a:xfrm>
            <a:off x="157841" y="6308087"/>
            <a:ext cx="2316681" cy="499915"/>
          </a:xfrm>
          <a:prstGeom prst="rect">
            <a:avLst/>
          </a:prstGeom>
        </p:spPr>
      </p:pic>
    </p:spTree>
    <p:extLst>
      <p:ext uri="{BB962C8B-B14F-4D97-AF65-F5344CB8AC3E}">
        <p14:creationId xmlns:p14="http://schemas.microsoft.com/office/powerpoint/2010/main" val="3376743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Rot="1" noChangeArrowheads="1"/>
          </p:cNvSpPr>
          <p:nvPr>
            <p:ph sz="quarter" idx="4294967295"/>
          </p:nvPr>
        </p:nvSpPr>
        <p:spPr>
          <a:xfrm>
            <a:off x="983673" y="171449"/>
            <a:ext cx="4501166" cy="5829300"/>
          </a:xfrm>
        </p:spPr>
        <p:txBody>
          <a:bodyPr>
            <a:normAutofit/>
          </a:bodyPr>
          <a:lstStyle/>
          <a:p>
            <a:endParaRPr lang="en-US" altLang="en-US" sz="2400" dirty="0"/>
          </a:p>
          <a:p>
            <a:endParaRPr lang="en-US" altLang="en-US" sz="2400" dirty="0"/>
          </a:p>
          <a:p>
            <a:r>
              <a:rPr lang="en-US" altLang="en-US" sz="2600" dirty="0"/>
              <a:t>Simultaneously, a number of </a:t>
            </a:r>
            <a:r>
              <a:rPr lang="en-US" altLang="en-US" sz="2600" dirty="0" err="1"/>
              <a:t>outpocketings</a:t>
            </a:r>
            <a:r>
              <a:rPr lang="en-US" altLang="en-US" sz="2600" dirty="0"/>
              <a:t>, the </a:t>
            </a:r>
            <a:r>
              <a:rPr lang="en-US" altLang="en-US" sz="2600" b="1" dirty="0">
                <a:solidFill>
                  <a:srgbClr val="FF0000"/>
                </a:solidFill>
              </a:rPr>
              <a:t>pharyngeal pouches</a:t>
            </a:r>
            <a:r>
              <a:rPr lang="en-US" altLang="en-US" sz="2600" dirty="0"/>
              <a:t>, appear along the lateral walls of the pharyngeal gut </a:t>
            </a:r>
          </a:p>
          <a:p>
            <a:endParaRPr lang="en-US" altLang="en-US" sz="2600" b="1" dirty="0"/>
          </a:p>
          <a:p>
            <a:r>
              <a:rPr lang="en-US" altLang="en-US" sz="2400" b="1" dirty="0">
                <a:solidFill>
                  <a:srgbClr val="00B050"/>
                </a:solidFill>
              </a:rPr>
              <a:t>but do not establish an open communication</a:t>
            </a:r>
            <a:r>
              <a:rPr lang="en-US" altLang="en-US" sz="2400" dirty="0">
                <a:solidFill>
                  <a:srgbClr val="00B050"/>
                </a:solidFill>
              </a:rPr>
              <a:t> </a:t>
            </a:r>
            <a:r>
              <a:rPr lang="en-US" altLang="en-US" sz="2400" dirty="0"/>
              <a:t>with the external clefts.</a:t>
            </a:r>
          </a:p>
          <a:p>
            <a:endParaRPr lang="en-US" altLang="en-US" sz="2400" dirty="0"/>
          </a:p>
        </p:txBody>
      </p:sp>
      <p:pic>
        <p:nvPicPr>
          <p:cNvPr id="2" name="Picture 1"/>
          <p:cNvPicPr>
            <a:picLocks noChangeAspect="1"/>
          </p:cNvPicPr>
          <p:nvPr/>
        </p:nvPicPr>
        <p:blipFill>
          <a:blip r:embed="rId2"/>
          <a:stretch>
            <a:fillRect/>
          </a:stretch>
        </p:blipFill>
        <p:spPr>
          <a:xfrm>
            <a:off x="7110211" y="1028700"/>
            <a:ext cx="4472189" cy="4972049"/>
          </a:xfrm>
          <a:prstGeom prst="rect">
            <a:avLst/>
          </a:prstGeom>
        </p:spPr>
      </p:pic>
      <p:sp>
        <p:nvSpPr>
          <p:cNvPr id="5" name="Slide Number Placeholder 4"/>
          <p:cNvSpPr>
            <a:spLocks noGrp="1"/>
          </p:cNvSpPr>
          <p:nvPr>
            <p:ph type="sldNum" sz="quarter" idx="12"/>
          </p:nvPr>
        </p:nvSpPr>
        <p:spPr/>
        <p:txBody>
          <a:bodyPr/>
          <a:lstStyle/>
          <a:p>
            <a:pPr>
              <a:defRPr/>
            </a:pPr>
            <a:fld id="{D829B39B-E19B-4684-B84C-73DF500C59FE}" type="slidenum">
              <a:rPr lang="en-US" smtClean="0"/>
              <a:pPr>
                <a:defRPr/>
              </a:pPr>
              <a:t>12</a:t>
            </a:fld>
            <a:endParaRPr lang="en-US"/>
          </a:p>
        </p:txBody>
      </p:sp>
      <p:pic>
        <p:nvPicPr>
          <p:cNvPr id="4" name="Picture 3"/>
          <p:cNvPicPr>
            <a:picLocks noChangeAspect="1"/>
          </p:cNvPicPr>
          <p:nvPr/>
        </p:nvPicPr>
        <p:blipFill>
          <a:blip r:embed="rId3"/>
          <a:stretch>
            <a:fillRect/>
          </a:stretch>
        </p:blipFill>
        <p:spPr>
          <a:xfrm>
            <a:off x="157841" y="6323448"/>
            <a:ext cx="2316681" cy="499915"/>
          </a:xfrm>
          <a:prstGeom prst="rect">
            <a:avLst/>
          </a:prstGeom>
        </p:spPr>
      </p:pic>
    </p:spTree>
    <p:extLst>
      <p:ext uri="{BB962C8B-B14F-4D97-AF65-F5344CB8AC3E}">
        <p14:creationId xmlns:p14="http://schemas.microsoft.com/office/powerpoint/2010/main" val="359558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9471"/>
            <a:ext cx="5332322" cy="521346"/>
          </a:xfrm>
        </p:spPr>
        <p:txBody>
          <a:bodyPr>
            <a:normAutofit fontScale="90000"/>
          </a:bodyPr>
          <a:lstStyle/>
          <a:p>
            <a:pPr algn="l"/>
            <a:r>
              <a:rPr lang="en-US" b="1" dirty="0">
                <a:solidFill>
                  <a:srgbClr val="C00000"/>
                </a:solidFill>
              </a:rPr>
              <a:t/>
            </a:r>
            <a:br>
              <a:rPr lang="en-US" b="1" dirty="0">
                <a:solidFill>
                  <a:srgbClr val="C00000"/>
                </a:solidFill>
              </a:rPr>
            </a:br>
            <a:r>
              <a:rPr lang="en-US" sz="3300" dirty="0">
                <a:solidFill>
                  <a:schemeClr val="accent4">
                    <a:lumMod val="75000"/>
                  </a:schemeClr>
                </a:solidFill>
              </a:rPr>
              <a:t>Development of tongue</a:t>
            </a:r>
          </a:p>
        </p:txBody>
      </p:sp>
      <p:sp>
        <p:nvSpPr>
          <p:cNvPr id="3" name="Content Placeholder 2"/>
          <p:cNvSpPr>
            <a:spLocks noGrp="1"/>
          </p:cNvSpPr>
          <p:nvPr>
            <p:ph sz="quarter" idx="4294967295"/>
          </p:nvPr>
        </p:nvSpPr>
        <p:spPr>
          <a:xfrm>
            <a:off x="910763" y="1371600"/>
            <a:ext cx="5484722" cy="5486400"/>
          </a:xfrm>
          <a:prstGeom prst="rect">
            <a:avLst/>
          </a:prstGeom>
        </p:spPr>
        <p:txBody>
          <a:bodyPr>
            <a:normAutofit fontScale="32500" lnSpcReduction="20000"/>
          </a:bodyPr>
          <a:lstStyle/>
          <a:p>
            <a:pPr algn="just"/>
            <a:endParaRPr lang="en-US" b="1" dirty="0">
              <a:solidFill>
                <a:srgbClr val="C00000"/>
              </a:solidFill>
            </a:endParaRPr>
          </a:p>
          <a:p>
            <a:pPr algn="just"/>
            <a:r>
              <a:rPr lang="en-US" sz="7400" dirty="0">
                <a:solidFill>
                  <a:srgbClr val="0070C0"/>
                </a:solidFill>
              </a:rPr>
              <a:t>Near the end of the fourth week</a:t>
            </a:r>
            <a:r>
              <a:rPr lang="en-US" sz="7400" dirty="0"/>
              <a:t>, a median triangular elevation appears in the floor of the primordial pharynx, just rostral to the foramen cecum This swelling-</a:t>
            </a:r>
          </a:p>
          <a:p>
            <a:pPr algn="just"/>
            <a:endParaRPr lang="en-US" sz="4900" b="1" dirty="0">
              <a:solidFill>
                <a:srgbClr val="C00000"/>
              </a:solidFill>
            </a:endParaRPr>
          </a:p>
          <a:p>
            <a:pPr algn="just"/>
            <a:endParaRPr lang="en-US" sz="4900" b="1" dirty="0">
              <a:solidFill>
                <a:srgbClr val="C00000"/>
              </a:solidFill>
            </a:endParaRPr>
          </a:p>
          <a:p>
            <a:pPr algn="just"/>
            <a:r>
              <a:rPr lang="en-US" sz="7400" dirty="0">
                <a:solidFill>
                  <a:srgbClr val="0070C0"/>
                </a:solidFill>
              </a:rPr>
              <a:t>The median lingual swelling (tongue bud) (Latin, </a:t>
            </a:r>
            <a:r>
              <a:rPr lang="en-US" sz="7400" i="1" dirty="0">
                <a:solidFill>
                  <a:srgbClr val="0070C0"/>
                </a:solidFill>
              </a:rPr>
              <a:t>tuberculum </a:t>
            </a:r>
            <a:r>
              <a:rPr lang="en-US" sz="7400" i="1" dirty="0" err="1">
                <a:solidFill>
                  <a:srgbClr val="0070C0"/>
                </a:solidFill>
              </a:rPr>
              <a:t>impar</a:t>
            </a:r>
            <a:r>
              <a:rPr lang="en-US" sz="7400" dirty="0">
                <a:solidFill>
                  <a:srgbClr val="0070C0"/>
                </a:solidFill>
              </a:rPr>
              <a:t>)-is the first indication of tongue development</a:t>
            </a:r>
            <a:r>
              <a:rPr lang="en-US" sz="7400" dirty="0"/>
              <a:t>.</a:t>
            </a:r>
          </a:p>
          <a:p>
            <a:pPr algn="just"/>
            <a:r>
              <a:rPr lang="en-US" sz="7400" dirty="0"/>
              <a:t>Soon, two oval </a:t>
            </a:r>
            <a:r>
              <a:rPr lang="en-US" sz="7400" b="1" dirty="0"/>
              <a:t>lateral lingual swellings</a:t>
            </a:r>
            <a:r>
              <a:rPr lang="en-US" sz="7400" dirty="0"/>
              <a:t> (distal tongue buds) develop on each side of the median tongue bud. </a:t>
            </a:r>
          </a:p>
          <a:p>
            <a:pPr algn="just"/>
            <a:endParaRPr lang="en-US" sz="4000" b="1" dirty="0">
              <a:solidFill>
                <a:schemeClr val="accent1">
                  <a:lumMod val="75000"/>
                </a:schemeClr>
              </a:solidFill>
            </a:endParaRPr>
          </a:p>
          <a:p>
            <a:pPr algn="just"/>
            <a:endParaRPr lang="en-US" sz="4000" b="1" dirty="0">
              <a:solidFill>
                <a:schemeClr val="accent1">
                  <a:lumMod val="75000"/>
                </a:schemeClr>
              </a:solidFill>
            </a:endParaRPr>
          </a:p>
          <a:p>
            <a:pPr algn="just"/>
            <a:r>
              <a:rPr lang="en-US" sz="4900" b="1" dirty="0">
                <a:solidFill>
                  <a:schemeClr val="accent1">
                    <a:lumMod val="75000"/>
                  </a:schemeClr>
                </a:solidFill>
              </a:rPr>
              <a:t>      </a:t>
            </a:r>
            <a:r>
              <a:rPr lang="en-US" sz="7400" b="1" dirty="0">
                <a:solidFill>
                  <a:schemeClr val="accent1">
                    <a:lumMod val="75000"/>
                  </a:schemeClr>
                </a:solidFill>
              </a:rPr>
              <a:t>Cause of swelling</a:t>
            </a:r>
          </a:p>
        </p:txBody>
      </p:sp>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5" name="Picture 4"/>
          <p:cNvPicPr>
            <a:picLocks noChangeAspect="1"/>
          </p:cNvPicPr>
          <p:nvPr/>
        </p:nvPicPr>
        <p:blipFill>
          <a:blip r:embed="rId2"/>
          <a:stretch>
            <a:fillRect/>
          </a:stretch>
        </p:blipFill>
        <p:spPr>
          <a:xfrm>
            <a:off x="185550" y="6337302"/>
            <a:ext cx="2316681" cy="499915"/>
          </a:xfrm>
          <a:prstGeom prst="rect">
            <a:avLst/>
          </a:prstGeom>
        </p:spPr>
      </p:pic>
      <p:pic>
        <p:nvPicPr>
          <p:cNvPr id="4" name="Picture 3"/>
          <p:cNvPicPr>
            <a:picLocks noChangeAspect="1"/>
          </p:cNvPicPr>
          <p:nvPr/>
        </p:nvPicPr>
        <p:blipFill rotWithShape="1">
          <a:blip r:embed="rId3"/>
          <a:srcRect r="50099"/>
          <a:stretch/>
        </p:blipFill>
        <p:spPr>
          <a:xfrm>
            <a:off x="7625197" y="309471"/>
            <a:ext cx="3489494" cy="2970407"/>
          </a:xfrm>
          <a:prstGeom prst="rect">
            <a:avLst/>
          </a:prstGeom>
        </p:spPr>
      </p:pic>
      <p:pic>
        <p:nvPicPr>
          <p:cNvPr id="8" name="Picture 7"/>
          <p:cNvPicPr>
            <a:picLocks noChangeAspect="1"/>
          </p:cNvPicPr>
          <p:nvPr/>
        </p:nvPicPr>
        <p:blipFill rotWithShape="1">
          <a:blip r:embed="rId3"/>
          <a:srcRect l="49512"/>
          <a:stretch/>
        </p:blipFill>
        <p:spPr>
          <a:xfrm>
            <a:off x="7625197" y="3561831"/>
            <a:ext cx="3429054" cy="2885007"/>
          </a:xfrm>
          <a:prstGeom prst="rect">
            <a:avLst/>
          </a:prstGeom>
        </p:spPr>
      </p:pic>
    </p:spTree>
    <p:extLst>
      <p:ext uri="{BB962C8B-B14F-4D97-AF65-F5344CB8AC3E}">
        <p14:creationId xmlns:p14="http://schemas.microsoft.com/office/powerpoint/2010/main" val="38218506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1" y="533400"/>
            <a:ext cx="4876799" cy="6324600"/>
          </a:xfrm>
          <a:prstGeom prst="rect">
            <a:avLst/>
          </a:prstGeom>
        </p:spPr>
        <p:txBody>
          <a:bodyPr>
            <a:normAutofit fontScale="40000" lnSpcReduction="20000"/>
          </a:bodyPr>
          <a:lstStyle/>
          <a:p>
            <a:endParaRPr lang="en-US" sz="2250" b="1" dirty="0">
              <a:solidFill>
                <a:srgbClr val="C00000"/>
              </a:solidFill>
            </a:endParaRPr>
          </a:p>
          <a:p>
            <a:pPr algn="just"/>
            <a:endParaRPr lang="en-US" sz="2250" b="1" dirty="0">
              <a:solidFill>
                <a:srgbClr val="C00000"/>
              </a:solidFill>
            </a:endParaRPr>
          </a:p>
          <a:p>
            <a:pPr algn="just"/>
            <a:r>
              <a:rPr lang="en-US" sz="6000" dirty="0">
                <a:solidFill>
                  <a:srgbClr val="0070C0"/>
                </a:solidFill>
              </a:rPr>
              <a:t>Formation of the posterior third </a:t>
            </a:r>
            <a:r>
              <a:rPr lang="en-US" sz="6000" dirty="0"/>
              <a:t>(pharyngeal part) of the tongue is indicated in the fetus by two elevations that develop caudal to the foramen cecum </a:t>
            </a:r>
          </a:p>
          <a:p>
            <a:pPr algn="just"/>
            <a:endParaRPr lang="en-US" sz="4000" b="1" dirty="0">
              <a:solidFill>
                <a:srgbClr val="C00000"/>
              </a:solidFill>
            </a:endParaRPr>
          </a:p>
          <a:p>
            <a:pPr algn="just"/>
            <a:endParaRPr lang="en-US" sz="3500" b="1" dirty="0">
              <a:solidFill>
                <a:srgbClr val="C00000"/>
              </a:solidFill>
            </a:endParaRPr>
          </a:p>
          <a:p>
            <a:pPr algn="just"/>
            <a:r>
              <a:rPr lang="en-US" sz="6000" dirty="0">
                <a:solidFill>
                  <a:srgbClr val="0070C0"/>
                </a:solidFill>
              </a:rPr>
              <a:t>The copula (Latin, bond, tie) forms by fusion of the ventromedial parts of the second pair of pharyngeal arches.</a:t>
            </a:r>
          </a:p>
          <a:p>
            <a:pPr algn="just"/>
            <a:endParaRPr lang="en-US" sz="4000" dirty="0">
              <a:solidFill>
                <a:srgbClr val="0070C0"/>
              </a:solidFill>
            </a:endParaRPr>
          </a:p>
          <a:p>
            <a:pPr algn="just"/>
            <a:endParaRPr lang="en-US" sz="3500" dirty="0">
              <a:solidFill>
                <a:srgbClr val="0070C0"/>
              </a:solidFill>
            </a:endParaRPr>
          </a:p>
          <a:p>
            <a:pPr algn="just"/>
            <a:r>
              <a:rPr lang="en-US" sz="6000" dirty="0"/>
              <a:t>The </a:t>
            </a:r>
            <a:r>
              <a:rPr lang="en-US" sz="6000" b="1" dirty="0" err="1"/>
              <a:t>hypopharyngeal</a:t>
            </a:r>
            <a:r>
              <a:rPr lang="en-US" sz="6000" b="1" dirty="0"/>
              <a:t> eminence develops </a:t>
            </a:r>
            <a:r>
              <a:rPr lang="en-US" sz="6000" dirty="0"/>
              <a:t>caudal to the copula from mesenchyme in the ventromedial parts of the </a:t>
            </a:r>
            <a:r>
              <a:rPr lang="en-US" sz="6000" b="1" dirty="0"/>
              <a:t>third and fourth pairs of arches. </a:t>
            </a:r>
          </a:p>
          <a:p>
            <a:pPr algn="just"/>
            <a:endParaRPr lang="en-US" sz="4500" dirty="0"/>
          </a:p>
        </p:txBody>
      </p:sp>
      <p:pic>
        <p:nvPicPr>
          <p:cNvPr id="5" name="Picture 4"/>
          <p:cNvPicPr>
            <a:picLocks noChangeAspect="1"/>
          </p:cNvPicPr>
          <p:nvPr/>
        </p:nvPicPr>
        <p:blipFill>
          <a:blip r:embed="rId2"/>
          <a:stretch>
            <a:fillRect/>
          </a:stretch>
        </p:blipFill>
        <p:spPr>
          <a:xfrm>
            <a:off x="7329055" y="1336965"/>
            <a:ext cx="4036648" cy="4078577"/>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pic>
        <p:nvPicPr>
          <p:cNvPr id="2" name="Picture 1"/>
          <p:cNvPicPr>
            <a:picLocks noChangeAspect="1"/>
          </p:cNvPicPr>
          <p:nvPr/>
        </p:nvPicPr>
        <p:blipFill>
          <a:blip r:embed="rId3"/>
          <a:stretch>
            <a:fillRect/>
          </a:stretch>
        </p:blipFill>
        <p:spPr>
          <a:xfrm>
            <a:off x="116278" y="6379443"/>
            <a:ext cx="2316681" cy="499915"/>
          </a:xfrm>
          <a:prstGeom prst="rect">
            <a:avLst/>
          </a:prstGeom>
        </p:spPr>
      </p:pic>
    </p:spTree>
    <p:extLst>
      <p:ext uri="{BB962C8B-B14F-4D97-AF65-F5344CB8AC3E}">
        <p14:creationId xmlns:p14="http://schemas.microsoft.com/office/powerpoint/2010/main" val="35654198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4211" y="890964"/>
            <a:ext cx="4374921" cy="5120091"/>
          </a:xfrm>
        </p:spPr>
        <p:txBody>
          <a:bodyPr>
            <a:noAutofit/>
          </a:bodyPr>
          <a:lstStyle/>
          <a:p>
            <a:pPr algn="just"/>
            <a:r>
              <a:rPr lang="en-US" sz="2400" dirty="0"/>
              <a:t>As the tongue develops, the copula is gradually overgrown by the </a:t>
            </a:r>
            <a:r>
              <a:rPr lang="en-US" sz="2400" dirty="0" err="1"/>
              <a:t>hypopharyngeal</a:t>
            </a:r>
            <a:r>
              <a:rPr lang="en-US" sz="2400" dirty="0"/>
              <a:t> eminence and disappears </a:t>
            </a:r>
          </a:p>
          <a:p>
            <a:pPr algn="just"/>
            <a:endParaRPr lang="en-US" sz="2400" dirty="0"/>
          </a:p>
          <a:p>
            <a:pPr algn="just"/>
            <a:endParaRPr lang="en-US" sz="2400" dirty="0"/>
          </a:p>
          <a:p>
            <a:pPr algn="just"/>
            <a:r>
              <a:rPr lang="en-US" sz="2400" dirty="0"/>
              <a:t>As a result, the posterior third of the tongue develops from the rostral part of the </a:t>
            </a:r>
            <a:r>
              <a:rPr lang="en-US" sz="2400" dirty="0" err="1"/>
              <a:t>hypopharyngeal</a:t>
            </a:r>
            <a:r>
              <a:rPr lang="en-US" sz="2400" dirty="0"/>
              <a:t> eminence. </a:t>
            </a:r>
          </a:p>
        </p:txBody>
      </p:sp>
      <p:pic>
        <p:nvPicPr>
          <p:cNvPr id="4" name="Picture 3"/>
          <p:cNvPicPr>
            <a:picLocks noChangeAspect="1"/>
          </p:cNvPicPr>
          <p:nvPr/>
        </p:nvPicPr>
        <p:blipFill rotWithShape="1">
          <a:blip r:embed="rId2"/>
          <a:srcRect t="52067" b="19073"/>
          <a:stretch/>
        </p:blipFill>
        <p:spPr>
          <a:xfrm>
            <a:off x="6897221" y="1942292"/>
            <a:ext cx="4989979" cy="3017434"/>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2" name="Picture 1"/>
          <p:cNvPicPr>
            <a:picLocks noChangeAspect="1"/>
          </p:cNvPicPr>
          <p:nvPr/>
        </p:nvPicPr>
        <p:blipFill>
          <a:blip r:embed="rId3"/>
          <a:stretch>
            <a:fillRect/>
          </a:stretch>
        </p:blipFill>
        <p:spPr>
          <a:xfrm>
            <a:off x="102423" y="6264276"/>
            <a:ext cx="2316681" cy="499915"/>
          </a:xfrm>
          <a:prstGeom prst="rect">
            <a:avLst/>
          </a:prstGeom>
        </p:spPr>
      </p:pic>
    </p:spTree>
    <p:extLst>
      <p:ext uri="{BB962C8B-B14F-4D97-AF65-F5344CB8AC3E}">
        <p14:creationId xmlns:p14="http://schemas.microsoft.com/office/powerpoint/2010/main" val="9811401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2511" y="381000"/>
            <a:ext cx="5427690" cy="6324600"/>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16</a:t>
            </a:fld>
            <a:endParaRPr lang="en-US"/>
          </a:p>
        </p:txBody>
      </p:sp>
      <p:pic>
        <p:nvPicPr>
          <p:cNvPr id="3" name="Picture 2"/>
          <p:cNvPicPr>
            <a:picLocks noChangeAspect="1"/>
          </p:cNvPicPr>
          <p:nvPr/>
        </p:nvPicPr>
        <p:blipFill>
          <a:blip r:embed="rId3"/>
          <a:stretch>
            <a:fillRect/>
          </a:stretch>
        </p:blipFill>
        <p:spPr>
          <a:xfrm>
            <a:off x="138545" y="6279432"/>
            <a:ext cx="2316681" cy="499915"/>
          </a:xfrm>
          <a:prstGeom prst="rect">
            <a:avLst/>
          </a:prstGeom>
        </p:spPr>
      </p:pic>
    </p:spTree>
    <p:extLst>
      <p:ext uri="{BB962C8B-B14F-4D97-AF65-F5344CB8AC3E}">
        <p14:creationId xmlns:p14="http://schemas.microsoft.com/office/powerpoint/2010/main" val="220879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662152" y="299545"/>
            <a:ext cx="6083122" cy="6858000"/>
          </a:xfrm>
          <a:prstGeom prst="rect">
            <a:avLst/>
          </a:prstGeom>
        </p:spPr>
        <p:txBody>
          <a:bodyPr>
            <a:normAutofit fontScale="32500" lnSpcReduction="20000"/>
          </a:bodyPr>
          <a:lstStyle/>
          <a:p>
            <a:endParaRPr lang="en-US" dirty="0"/>
          </a:p>
          <a:p>
            <a:pPr algn="just"/>
            <a:endParaRPr lang="en-US" sz="1950" dirty="0"/>
          </a:p>
          <a:p>
            <a:pPr algn="just"/>
            <a:r>
              <a:rPr lang="en-US" sz="7000" dirty="0"/>
              <a:t>The line of fusion of the anterior and posterior parts of the tongue is roughly indicated by a V-shaped groove-</a:t>
            </a:r>
            <a:r>
              <a:rPr lang="en-US" sz="7000" dirty="0">
                <a:solidFill>
                  <a:srgbClr val="C00000"/>
                </a:solidFill>
              </a:rPr>
              <a:t>the terminal sulcus</a:t>
            </a:r>
          </a:p>
          <a:p>
            <a:pPr algn="just"/>
            <a:endParaRPr lang="en-US" sz="4500" dirty="0">
              <a:solidFill>
                <a:srgbClr val="C00000"/>
              </a:solidFill>
            </a:endParaRPr>
          </a:p>
          <a:p>
            <a:pPr algn="just"/>
            <a:r>
              <a:rPr lang="en-US" sz="7400" dirty="0">
                <a:solidFill>
                  <a:schemeClr val="tx2"/>
                </a:solidFill>
              </a:rPr>
              <a:t>Pharyngeal arch mesenchyme forms the connective tissue and vasculature of the tongue</a:t>
            </a:r>
            <a:r>
              <a:rPr lang="en-US" sz="4500" dirty="0">
                <a:solidFill>
                  <a:srgbClr val="C00000"/>
                </a:solidFill>
              </a:rPr>
              <a:t>.</a:t>
            </a:r>
          </a:p>
          <a:p>
            <a:pPr algn="just"/>
            <a:endParaRPr lang="en-US" sz="4500" dirty="0"/>
          </a:p>
          <a:p>
            <a:endParaRPr lang="en-US" sz="4500" dirty="0"/>
          </a:p>
          <a:p>
            <a:pPr algn="just"/>
            <a:r>
              <a:rPr lang="en-US" sz="4500" dirty="0"/>
              <a:t> </a:t>
            </a:r>
            <a:r>
              <a:rPr lang="en-US" sz="7000" dirty="0">
                <a:solidFill>
                  <a:schemeClr val="accent1">
                    <a:lumMod val="75000"/>
                  </a:schemeClr>
                </a:solidFill>
              </a:rPr>
              <a:t>Most of the tongue muscles are derived from myoblasts that migrate from the occipital myotomes </a:t>
            </a:r>
          </a:p>
          <a:p>
            <a:endParaRPr lang="en-US" sz="4500" dirty="0"/>
          </a:p>
          <a:p>
            <a:endParaRPr lang="en-US" sz="4500" dirty="0"/>
          </a:p>
          <a:p>
            <a:endParaRPr lang="en-US" sz="4500" dirty="0"/>
          </a:p>
          <a:p>
            <a:pPr algn="just"/>
            <a:r>
              <a:rPr lang="en-US" sz="7000" dirty="0"/>
              <a:t>The hypoglossal nerve (CN XII) accompanies the myoblasts during their migration and innervates the tongue </a:t>
            </a:r>
            <a:r>
              <a:rPr lang="en-US" sz="7000" dirty="0" smtClean="0"/>
              <a:t>muscles.</a:t>
            </a:r>
            <a:endParaRPr lang="en-US" sz="4000" dirty="0"/>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5" name="Picture 4"/>
          <p:cNvPicPr>
            <a:picLocks noChangeAspect="1"/>
          </p:cNvPicPr>
          <p:nvPr/>
        </p:nvPicPr>
        <p:blipFill>
          <a:blip r:embed="rId2"/>
          <a:stretch>
            <a:fillRect/>
          </a:stretch>
        </p:blipFill>
        <p:spPr>
          <a:xfrm>
            <a:off x="116277" y="6264276"/>
            <a:ext cx="2316681" cy="499915"/>
          </a:xfrm>
          <a:prstGeom prst="rect">
            <a:avLst/>
          </a:prstGeom>
        </p:spPr>
      </p:pic>
      <p:pic>
        <p:nvPicPr>
          <p:cNvPr id="4" name="Picture 3"/>
          <p:cNvPicPr>
            <a:picLocks noChangeAspect="1"/>
          </p:cNvPicPr>
          <p:nvPr/>
        </p:nvPicPr>
        <p:blipFill>
          <a:blip r:embed="rId3"/>
          <a:stretch>
            <a:fillRect/>
          </a:stretch>
        </p:blipFill>
        <p:spPr>
          <a:xfrm>
            <a:off x="6965525" y="1135118"/>
            <a:ext cx="4921675" cy="4761186"/>
          </a:xfrm>
          <a:prstGeom prst="rect">
            <a:avLst/>
          </a:prstGeom>
        </p:spPr>
      </p:pic>
    </p:spTree>
    <p:extLst>
      <p:ext uri="{BB962C8B-B14F-4D97-AF65-F5344CB8AC3E}">
        <p14:creationId xmlns:p14="http://schemas.microsoft.com/office/powerpoint/2010/main" val="253977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sz="4000" dirty="0">
                <a:solidFill>
                  <a:schemeClr val="accent4">
                    <a:lumMod val="75000"/>
                  </a:schemeClr>
                </a:solidFill>
              </a:rPr>
              <a:t>Position of tongue</a:t>
            </a:r>
          </a:p>
        </p:txBody>
      </p:sp>
      <p:sp>
        <p:nvSpPr>
          <p:cNvPr id="3" name="Content Placeholder 2"/>
          <p:cNvSpPr>
            <a:spLocks noGrp="1"/>
          </p:cNvSpPr>
          <p:nvPr>
            <p:ph idx="1"/>
          </p:nvPr>
        </p:nvSpPr>
        <p:spPr>
          <a:xfrm>
            <a:off x="929390" y="2448306"/>
            <a:ext cx="9738610" cy="3038094"/>
          </a:xfrm>
        </p:spPr>
        <p:txBody>
          <a:bodyPr>
            <a:normAutofit/>
          </a:bodyPr>
          <a:lstStyle/>
          <a:p>
            <a:endParaRPr lang="en-US" sz="2100" dirty="0"/>
          </a:p>
          <a:p>
            <a:r>
              <a:rPr lang="en-US" sz="2800" dirty="0"/>
              <a:t>Both the anterior and posterior portions of the tongue are located within the oral cavity at birth</a:t>
            </a:r>
          </a:p>
          <a:p>
            <a:r>
              <a:rPr lang="en-US" sz="2800" b="1" dirty="0" smtClean="0">
                <a:solidFill>
                  <a:schemeClr val="accent1">
                    <a:lumMod val="75000"/>
                  </a:schemeClr>
                </a:solidFill>
              </a:rPr>
              <a:t>Posterior </a:t>
            </a:r>
            <a:r>
              <a:rPr lang="en-US" sz="2800" b="1" dirty="0">
                <a:solidFill>
                  <a:schemeClr val="accent1">
                    <a:lumMod val="75000"/>
                  </a:schemeClr>
                </a:solidFill>
              </a:rPr>
              <a:t>third descends into the oropharynx by 4 years of age. </a:t>
            </a:r>
          </a:p>
          <a:p>
            <a:endParaRPr lang="en-US" sz="2100" dirty="0"/>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pic>
        <p:nvPicPr>
          <p:cNvPr id="5" name="Picture 4"/>
          <p:cNvPicPr>
            <a:picLocks noChangeAspect="1"/>
          </p:cNvPicPr>
          <p:nvPr/>
        </p:nvPicPr>
        <p:blipFill>
          <a:blip r:embed="rId2"/>
          <a:stretch>
            <a:fillRect/>
          </a:stretch>
        </p:blipFill>
        <p:spPr>
          <a:xfrm>
            <a:off x="213259" y="6285057"/>
            <a:ext cx="2316681" cy="499915"/>
          </a:xfrm>
          <a:prstGeom prst="rect">
            <a:avLst/>
          </a:prstGeom>
        </p:spPr>
      </p:pic>
    </p:spTree>
    <p:extLst>
      <p:ext uri="{BB962C8B-B14F-4D97-AF65-F5344CB8AC3E}">
        <p14:creationId xmlns:p14="http://schemas.microsoft.com/office/powerpoint/2010/main" val="22109337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488" y="34637"/>
            <a:ext cx="7773338" cy="763073"/>
          </a:xfrm>
        </p:spPr>
        <p:txBody>
          <a:bodyPr>
            <a:noAutofit/>
          </a:bodyPr>
          <a:lstStyle/>
          <a:p>
            <a:r>
              <a:rPr lang="en-US" sz="3000" b="1" dirty="0">
                <a:solidFill>
                  <a:srgbClr val="C00000"/>
                </a:solidFill>
              </a:rPr>
              <a:t/>
            </a:r>
            <a:br>
              <a:rPr lang="en-US" sz="3000" b="1" dirty="0">
                <a:solidFill>
                  <a:srgbClr val="C00000"/>
                </a:solidFill>
              </a:rPr>
            </a:br>
            <a:r>
              <a:rPr lang="en-US" sz="3600" b="1" dirty="0">
                <a:solidFill>
                  <a:srgbClr val="C00000"/>
                </a:solidFill>
              </a:rPr>
              <a:t/>
            </a:r>
            <a:br>
              <a:rPr lang="en-US" sz="3600" b="1" dirty="0">
                <a:solidFill>
                  <a:srgbClr val="C00000"/>
                </a:solidFill>
              </a:rPr>
            </a:br>
            <a:r>
              <a:rPr lang="en-US" sz="3600" dirty="0">
                <a:solidFill>
                  <a:schemeClr val="accent4">
                    <a:lumMod val="75000"/>
                  </a:schemeClr>
                </a:solidFill>
              </a:rPr>
              <a:t>Development of papillae and taste buds</a:t>
            </a:r>
          </a:p>
        </p:txBody>
      </p:sp>
      <p:sp>
        <p:nvSpPr>
          <p:cNvPr id="3" name="Content Placeholder 2"/>
          <p:cNvSpPr>
            <a:spLocks noGrp="1"/>
          </p:cNvSpPr>
          <p:nvPr>
            <p:ph sz="quarter" idx="4294967295"/>
          </p:nvPr>
        </p:nvSpPr>
        <p:spPr>
          <a:xfrm>
            <a:off x="295734" y="1295132"/>
            <a:ext cx="5660839" cy="5562867"/>
          </a:xfrm>
          <a:prstGeom prst="rect">
            <a:avLst/>
          </a:prstGeom>
        </p:spPr>
        <p:txBody>
          <a:bodyPr>
            <a:normAutofit/>
          </a:bodyPr>
          <a:lstStyle/>
          <a:p>
            <a:pPr marL="0" indent="0" algn="just">
              <a:buNone/>
            </a:pPr>
            <a:endParaRPr lang="en-US" sz="1800" b="1" dirty="0">
              <a:solidFill>
                <a:schemeClr val="bg2">
                  <a:lumMod val="50000"/>
                </a:schemeClr>
              </a:solidFill>
            </a:endParaRPr>
          </a:p>
          <a:p>
            <a:pPr algn="just"/>
            <a:r>
              <a:rPr lang="en-US" sz="2800" b="1" dirty="0">
                <a:solidFill>
                  <a:schemeClr val="bg2">
                    <a:lumMod val="50000"/>
                  </a:schemeClr>
                </a:solidFill>
              </a:rPr>
              <a:t>Lingual papillae appear toward the end of the </a:t>
            </a:r>
            <a:r>
              <a:rPr lang="en-US" sz="2800" b="1" dirty="0">
                <a:solidFill>
                  <a:schemeClr val="accent4">
                    <a:lumMod val="75000"/>
                  </a:schemeClr>
                </a:solidFill>
              </a:rPr>
              <a:t>eighth week</a:t>
            </a:r>
            <a:r>
              <a:rPr lang="en-US" sz="2800" dirty="0">
                <a:solidFill>
                  <a:schemeClr val="accent4">
                    <a:lumMod val="75000"/>
                  </a:schemeClr>
                </a:solidFill>
              </a:rPr>
              <a:t>. </a:t>
            </a:r>
          </a:p>
          <a:p>
            <a:pPr algn="just"/>
            <a:r>
              <a:rPr lang="en-US" sz="2800" b="1" dirty="0">
                <a:solidFill>
                  <a:srgbClr val="00B050"/>
                </a:solidFill>
              </a:rPr>
              <a:t>The </a:t>
            </a:r>
            <a:r>
              <a:rPr lang="en-US" sz="2800" b="1" dirty="0" err="1">
                <a:solidFill>
                  <a:srgbClr val="00B050"/>
                </a:solidFill>
              </a:rPr>
              <a:t>vallate</a:t>
            </a:r>
            <a:r>
              <a:rPr lang="en-US" sz="2800" b="1" dirty="0">
                <a:solidFill>
                  <a:srgbClr val="00B050"/>
                </a:solidFill>
              </a:rPr>
              <a:t> and foliate papillae </a:t>
            </a:r>
            <a:r>
              <a:rPr lang="en-US" sz="2800" dirty="0"/>
              <a:t>appear first, close to terminal branches of the glossopharyngeal nerve (CN IX). </a:t>
            </a:r>
          </a:p>
          <a:p>
            <a:pPr algn="just"/>
            <a:r>
              <a:rPr lang="en-US" sz="2800" b="1" dirty="0">
                <a:solidFill>
                  <a:srgbClr val="00B050"/>
                </a:solidFill>
              </a:rPr>
              <a:t>The fungiform papillae appear later </a:t>
            </a:r>
            <a:r>
              <a:rPr lang="en-US" sz="2800" dirty="0"/>
              <a:t>near terminations of the chorda tympani branch of the facial nerve (CN VII). </a:t>
            </a:r>
          </a:p>
        </p:txBody>
      </p:sp>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p:cNvPicPr>
            <a:picLocks noChangeAspect="1"/>
          </p:cNvPicPr>
          <p:nvPr/>
        </p:nvPicPr>
        <p:blipFill>
          <a:blip r:embed="rId2"/>
          <a:stretch>
            <a:fillRect/>
          </a:stretch>
        </p:blipFill>
        <p:spPr>
          <a:xfrm>
            <a:off x="143986" y="6264276"/>
            <a:ext cx="2316681" cy="499915"/>
          </a:xfrm>
          <a:prstGeom prst="rect">
            <a:avLst/>
          </a:prstGeom>
        </p:spPr>
      </p:pic>
      <p:pic>
        <p:nvPicPr>
          <p:cNvPr id="5" name="Picture 4"/>
          <p:cNvPicPr>
            <a:picLocks noChangeAspect="1"/>
          </p:cNvPicPr>
          <p:nvPr/>
        </p:nvPicPr>
        <p:blipFill>
          <a:blip r:embed="rId3"/>
          <a:stretch>
            <a:fillRect/>
          </a:stretch>
        </p:blipFill>
        <p:spPr>
          <a:xfrm>
            <a:off x="5956573" y="1702676"/>
            <a:ext cx="5926685" cy="4003456"/>
          </a:xfrm>
          <a:prstGeom prst="rect">
            <a:avLst/>
          </a:prstGeom>
        </p:spPr>
      </p:pic>
    </p:spTree>
    <p:extLst>
      <p:ext uri="{BB962C8B-B14F-4D97-AF65-F5344CB8AC3E}">
        <p14:creationId xmlns:p14="http://schemas.microsoft.com/office/powerpoint/2010/main" val="1238116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ext uri="{D42A27DB-BD31-4B8C-83A1-F6EECF244321}">
                <p14:modId xmlns:p14="http://schemas.microsoft.com/office/powerpoint/2010/main" val="1387828030"/>
              </p:ext>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561801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522" y="1028699"/>
            <a:ext cx="5108446" cy="4800600"/>
          </a:xfrm>
        </p:spPr>
        <p:txBody>
          <a:bodyPr>
            <a:normAutofit lnSpcReduction="10000"/>
          </a:bodyPr>
          <a:lstStyle/>
          <a:p>
            <a:pPr algn="just"/>
            <a:r>
              <a:rPr lang="en-US" sz="2800" dirty="0"/>
              <a:t>The most common lingual papillae, known </a:t>
            </a:r>
            <a:r>
              <a:rPr lang="en-US" sz="2800" dirty="0">
                <a:solidFill>
                  <a:schemeClr val="accent4">
                    <a:lumMod val="75000"/>
                  </a:schemeClr>
                </a:solidFill>
              </a:rPr>
              <a:t>as filiform papillae because of their threadlike shape, develop during the early fetal period (10-11 weeks). </a:t>
            </a:r>
          </a:p>
          <a:p>
            <a:pPr algn="just"/>
            <a:endParaRPr lang="en-US" sz="4400" b="1" dirty="0">
              <a:solidFill>
                <a:srgbClr val="00B050"/>
              </a:solidFill>
            </a:endParaRPr>
          </a:p>
          <a:p>
            <a:pPr algn="just"/>
            <a:r>
              <a:rPr lang="en-US" sz="2800" dirty="0"/>
              <a:t>They contain afferent nerve endings that are sensitive to touch</a:t>
            </a:r>
            <a:r>
              <a:rPr lang="en-US" dirty="0"/>
              <a:t>.</a:t>
            </a:r>
          </a:p>
        </p:txBody>
      </p:sp>
      <p:pic>
        <p:nvPicPr>
          <p:cNvPr id="4" name="Picture 3"/>
          <p:cNvPicPr>
            <a:picLocks noChangeAspect="1"/>
          </p:cNvPicPr>
          <p:nvPr/>
        </p:nvPicPr>
        <p:blipFill rotWithShape="1">
          <a:blip r:embed="rId2"/>
          <a:srcRect l="5550" t="4562"/>
          <a:stretch/>
        </p:blipFill>
        <p:spPr>
          <a:xfrm>
            <a:off x="6583680" y="1350497"/>
            <a:ext cx="5187155" cy="4004911"/>
          </a:xfrm>
          <a:prstGeom prst="rect">
            <a:avLst/>
          </a:prstGeom>
        </p:spPr>
      </p:pic>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2" name="Picture 1"/>
          <p:cNvPicPr>
            <a:picLocks noChangeAspect="1"/>
          </p:cNvPicPr>
          <p:nvPr/>
        </p:nvPicPr>
        <p:blipFill>
          <a:blip r:embed="rId3"/>
          <a:stretch>
            <a:fillRect/>
          </a:stretch>
        </p:blipFill>
        <p:spPr>
          <a:xfrm>
            <a:off x="157841" y="6358085"/>
            <a:ext cx="2316681" cy="499915"/>
          </a:xfrm>
          <a:prstGeom prst="rect">
            <a:avLst/>
          </a:prstGeom>
        </p:spPr>
      </p:pic>
    </p:spTree>
    <p:extLst>
      <p:ext uri="{BB962C8B-B14F-4D97-AF65-F5344CB8AC3E}">
        <p14:creationId xmlns:p14="http://schemas.microsoft.com/office/powerpoint/2010/main" val="28821743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60280" y="588369"/>
            <a:ext cx="5129012" cy="5702389"/>
          </a:xfrm>
          <a:prstGeom prst="rect">
            <a:avLst/>
          </a:prstGeom>
        </p:spPr>
        <p:txBody>
          <a:bodyPr>
            <a:normAutofit lnSpcReduction="10000"/>
          </a:bodyPr>
          <a:lstStyle/>
          <a:p>
            <a:pPr marL="0" indent="0" algn="just">
              <a:buNone/>
            </a:pPr>
            <a:r>
              <a:rPr lang="en-US" dirty="0"/>
              <a:t> </a:t>
            </a:r>
            <a:r>
              <a:rPr lang="en-US" sz="2700" b="1" dirty="0">
                <a:solidFill>
                  <a:schemeClr val="accent4">
                    <a:lumMod val="75000"/>
                  </a:schemeClr>
                </a:solidFill>
              </a:rPr>
              <a:t>Taste buds </a:t>
            </a:r>
          </a:p>
          <a:p>
            <a:pPr algn="just"/>
            <a:r>
              <a:rPr lang="en-US" sz="2800" dirty="0"/>
              <a:t>Develop during </a:t>
            </a:r>
            <a:r>
              <a:rPr lang="en-US" sz="2800" b="1" dirty="0">
                <a:solidFill>
                  <a:srgbClr val="00B050"/>
                </a:solidFill>
              </a:rPr>
              <a:t>weeks 11 to 13 </a:t>
            </a:r>
            <a:r>
              <a:rPr lang="en-US" sz="2800" dirty="0"/>
              <a:t>by inductive interaction between the epithelial cells of the tongue and invading gustatory nerve cells from the chorda tympani, glossopharyngeal, and </a:t>
            </a:r>
            <a:r>
              <a:rPr lang="en-US" sz="2800" dirty="0" err="1"/>
              <a:t>vagus</a:t>
            </a:r>
            <a:r>
              <a:rPr lang="en-US" sz="2800" dirty="0"/>
              <a:t> nerves. </a:t>
            </a:r>
          </a:p>
          <a:p>
            <a:pPr algn="just"/>
            <a:endParaRPr lang="en-US" sz="2800" dirty="0"/>
          </a:p>
          <a:p>
            <a:pPr algn="just"/>
            <a:endParaRPr lang="en-US" sz="2800" dirty="0"/>
          </a:p>
          <a:p>
            <a:pPr algn="just"/>
            <a:r>
              <a:rPr lang="en-US" sz="2800" dirty="0"/>
              <a:t>Most taste buds form on the dorsal surface of the tongue, </a:t>
            </a:r>
          </a:p>
        </p:txBody>
      </p:sp>
      <p:pic>
        <p:nvPicPr>
          <p:cNvPr id="2" name="Picture 1"/>
          <p:cNvPicPr>
            <a:picLocks noChangeAspect="1"/>
          </p:cNvPicPr>
          <p:nvPr/>
        </p:nvPicPr>
        <p:blipFill>
          <a:blip r:embed="rId2"/>
          <a:stretch>
            <a:fillRect/>
          </a:stretch>
        </p:blipFill>
        <p:spPr>
          <a:xfrm>
            <a:off x="7391468" y="1259174"/>
            <a:ext cx="4640252" cy="3916825"/>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5" name="Picture 4"/>
          <p:cNvPicPr>
            <a:picLocks noChangeAspect="1"/>
          </p:cNvPicPr>
          <p:nvPr/>
        </p:nvPicPr>
        <p:blipFill>
          <a:blip r:embed="rId3"/>
          <a:stretch>
            <a:fillRect/>
          </a:stretch>
        </p:blipFill>
        <p:spPr>
          <a:xfrm>
            <a:off x="74008" y="6379443"/>
            <a:ext cx="2316681" cy="499915"/>
          </a:xfrm>
          <a:prstGeom prst="rect">
            <a:avLst/>
          </a:prstGeom>
        </p:spPr>
      </p:pic>
    </p:spTree>
    <p:extLst>
      <p:ext uri="{BB962C8B-B14F-4D97-AF65-F5344CB8AC3E}">
        <p14:creationId xmlns:p14="http://schemas.microsoft.com/office/powerpoint/2010/main" val="2448940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Recap </a:t>
            </a:r>
            <a:endParaRPr lang="en-US" dirty="0"/>
          </a:p>
        </p:txBody>
      </p:sp>
      <p:pic>
        <p:nvPicPr>
          <p:cNvPr id="5" name="Development_of_the_Tongue(360p)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27909"/>
            <a:ext cx="8045450" cy="4525963"/>
          </a:xfrm>
        </p:spPr>
      </p:pic>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3786756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4545">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Biochemical Aspect </a:t>
            </a:r>
          </a:p>
        </p:txBody>
      </p:sp>
      <p:sp>
        <p:nvSpPr>
          <p:cNvPr id="3" name="Content Placeholder 2"/>
          <p:cNvSpPr>
            <a:spLocks noGrp="1"/>
          </p:cNvSpPr>
          <p:nvPr>
            <p:ph idx="1"/>
          </p:nvPr>
        </p:nvSpPr>
        <p:spPr/>
        <p:txBody>
          <a:bodyPr/>
          <a:lstStyle/>
          <a:p>
            <a:r>
              <a:rPr lang="en-US" dirty="0"/>
              <a:t>Development of tongue is due to the complex interactions between genes </a:t>
            </a:r>
            <a:r>
              <a:rPr lang="en-US" dirty="0">
                <a:solidFill>
                  <a:schemeClr val="accent4">
                    <a:lumMod val="75000"/>
                  </a:schemeClr>
                </a:solidFill>
              </a:rPr>
              <a:t>Pax3 and Pax7</a:t>
            </a:r>
          </a:p>
          <a:p>
            <a:r>
              <a:rPr lang="en-US" dirty="0"/>
              <a:t>These are responsible for expansion and survival </a:t>
            </a:r>
            <a:r>
              <a:rPr lang="en-US" dirty="0" smtClean="0"/>
              <a:t>of </a:t>
            </a:r>
            <a:r>
              <a:rPr lang="en-US" dirty="0"/>
              <a:t>muscles as well as patterning information in tongue </a:t>
            </a:r>
            <a:r>
              <a:rPr lang="en-US" dirty="0" err="1"/>
              <a:t>myogenesis</a:t>
            </a:r>
            <a:r>
              <a:rPr lang="en-US" dirty="0"/>
              <a:t> </a:t>
            </a:r>
          </a:p>
          <a:p>
            <a:r>
              <a:rPr lang="en-US" dirty="0"/>
              <a:t>Some studies show role of TGF in proliferation of </a:t>
            </a:r>
            <a:r>
              <a:rPr lang="en-US" dirty="0" smtClean="0"/>
              <a:t>myogenic </a:t>
            </a:r>
            <a:r>
              <a:rPr lang="en-US" dirty="0"/>
              <a:t>cells during tongue morphogenesis </a:t>
            </a:r>
          </a:p>
        </p:txBody>
      </p:sp>
      <p:sp>
        <p:nvSpPr>
          <p:cNvPr id="4" name="Rounded Rectangle 3"/>
          <p:cNvSpPr/>
          <p:nvPr/>
        </p:nvSpPr>
        <p:spPr>
          <a:xfrm>
            <a:off x="108677" y="6126164"/>
            <a:ext cx="2775199" cy="639762"/>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000" dirty="0">
                <a:solidFill>
                  <a:schemeClr val="tx1"/>
                </a:solidFill>
              </a:rPr>
              <a:t>Horizontal integration</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Tree>
    <p:extLst>
      <p:ext uri="{BB962C8B-B14F-4D97-AF65-F5344CB8AC3E}">
        <p14:creationId xmlns:p14="http://schemas.microsoft.com/office/powerpoint/2010/main" val="3385185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8206" y="381000"/>
            <a:ext cx="8422784" cy="6477000"/>
          </a:xfrm>
          <a:prstGeom prst="rect">
            <a:avLst/>
          </a:prstGeom>
        </p:spPr>
      </p:pic>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24</a:t>
            </a:fld>
            <a:endParaRPr lang="en-US"/>
          </a:p>
        </p:txBody>
      </p:sp>
    </p:spTree>
    <p:extLst>
      <p:ext uri="{BB962C8B-B14F-4D97-AF65-F5344CB8AC3E}">
        <p14:creationId xmlns:p14="http://schemas.microsoft.com/office/powerpoint/2010/main" val="129640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857251"/>
            <a:ext cx="9050628" cy="5848349"/>
          </a:xfrm>
        </p:spPr>
        <p:txBody>
          <a:bodyPr>
            <a:normAutofit/>
          </a:bodyPr>
          <a:lstStyle/>
          <a:p>
            <a:pPr marL="0" indent="0">
              <a:buNone/>
            </a:pPr>
            <a:endParaRPr lang="en-US" b="1" dirty="0"/>
          </a:p>
          <a:p>
            <a:pPr marL="0" indent="0">
              <a:buNone/>
            </a:pPr>
            <a:r>
              <a:rPr lang="en-US" sz="3600" dirty="0">
                <a:solidFill>
                  <a:schemeClr val="accent4">
                    <a:lumMod val="75000"/>
                  </a:schemeClr>
                </a:solidFill>
              </a:rPr>
              <a:t>Taste Receptors</a:t>
            </a:r>
          </a:p>
          <a:p>
            <a:pPr marL="0" indent="0" algn="just">
              <a:buNone/>
            </a:pPr>
            <a:r>
              <a:rPr lang="en-US" sz="2800" dirty="0"/>
              <a:t>A very large number of molecules elicit taste sensations through a rather small number of taste receptors. Furthermore, it appears that individual taste receptor cells bear receptors for one type of taste. In other words, within a taste bud, some taste receptor cells sense sweet, while others have receptors for bitter, sour, salty and umami tastes. </a:t>
            </a:r>
          </a:p>
          <a:p>
            <a:pPr algn="just"/>
            <a:endParaRPr lang="en-US" sz="2800" dirty="0"/>
          </a:p>
          <a:p>
            <a:pPr algn="just"/>
            <a:endParaRPr lang="en-US" sz="2800" dirty="0"/>
          </a:p>
          <a:p>
            <a:pPr algn="just"/>
            <a:endParaRPr lang="en-US" sz="2800" dirty="0"/>
          </a:p>
        </p:txBody>
      </p:sp>
      <p:sp>
        <p:nvSpPr>
          <p:cNvPr id="2" name="Rounded Rectangle 1"/>
          <p:cNvSpPr/>
          <p:nvPr/>
        </p:nvSpPr>
        <p:spPr>
          <a:xfrm>
            <a:off x="110544" y="6087414"/>
            <a:ext cx="1870656" cy="618186"/>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600" dirty="0">
                <a:solidFill>
                  <a:schemeClr val="tx1"/>
                </a:solidFill>
              </a:rPr>
              <a:t>HORIZONTAL INTEGRATION</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Tree>
    <p:extLst>
      <p:ext uri="{BB962C8B-B14F-4D97-AF65-F5344CB8AC3E}">
        <p14:creationId xmlns:p14="http://schemas.microsoft.com/office/powerpoint/2010/main" val="3537650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21709" y="159392"/>
            <a:ext cx="6439436" cy="6586067"/>
          </a:xfrm>
          <a:prstGeom prst="rect">
            <a:avLst/>
          </a:prstGeom>
        </p:spPr>
      </p:pic>
      <p:sp>
        <p:nvSpPr>
          <p:cNvPr id="3" name="Rectangle 2"/>
          <p:cNvSpPr/>
          <p:nvPr/>
        </p:nvSpPr>
        <p:spPr>
          <a:xfrm>
            <a:off x="314442" y="271933"/>
            <a:ext cx="2131454" cy="1132535"/>
          </a:xfrm>
          <a:prstGeom prst="rect">
            <a:avLst/>
          </a:prstGeom>
          <a:solidFill>
            <a:schemeClr val="accent2">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chemeClr val="tx1"/>
                </a:solidFill>
              </a:rPr>
              <a:t>Taste Pathway </a:t>
            </a:r>
          </a:p>
        </p:txBody>
      </p:sp>
      <p:sp>
        <p:nvSpPr>
          <p:cNvPr id="4" name="Rounded Rectangle 3"/>
          <p:cNvSpPr/>
          <p:nvPr/>
        </p:nvSpPr>
        <p:spPr>
          <a:xfrm>
            <a:off x="198942" y="5943601"/>
            <a:ext cx="2405713" cy="685800"/>
          </a:xfrm>
          <a:prstGeom prst="round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Horizontal Integration</a:t>
            </a:r>
          </a:p>
        </p:txBody>
      </p:sp>
      <p:sp>
        <p:nvSpPr>
          <p:cNvPr id="6" name="Slide Number Placeholder 5"/>
          <p:cNvSpPr>
            <a:spLocks noGrp="1"/>
          </p:cNvSpPr>
          <p:nvPr>
            <p:ph type="sldNum" sz="quarter" idx="12"/>
          </p:nvPr>
        </p:nvSpPr>
        <p:spPr/>
        <p:txBody>
          <a:bodyPr/>
          <a:lstStyle/>
          <a:p>
            <a:pPr>
              <a:defRPr/>
            </a:pPr>
            <a:fld id="{D829B39B-E19B-4684-B84C-73DF500C59FE}" type="slidenum">
              <a:rPr lang="en-US" smtClean="0"/>
              <a:pPr>
                <a:defRPr/>
              </a:pPr>
              <a:t>26</a:t>
            </a:fld>
            <a:endParaRPr lang="en-US"/>
          </a:p>
        </p:txBody>
      </p:sp>
    </p:spTree>
    <p:extLst>
      <p:ext uri="{BB962C8B-B14F-4D97-AF65-F5344CB8AC3E}">
        <p14:creationId xmlns:p14="http://schemas.microsoft.com/office/powerpoint/2010/main" val="970373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br>
              <a:rPr lang="en-US" dirty="0"/>
            </a:br>
            <a:r>
              <a:rPr lang="en-US" dirty="0"/>
              <a:t/>
            </a:r>
            <a:br>
              <a:rPr lang="en-US" dirty="0"/>
            </a:b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8722781"/>
              </p:ext>
            </p:extLst>
          </p:nvPr>
        </p:nvGraphicFramePr>
        <p:xfrm>
          <a:off x="344774" y="509666"/>
          <a:ext cx="6589426" cy="5358569"/>
        </p:xfrm>
        <a:graphic>
          <a:graphicData uri="http://schemas.openxmlformats.org/drawingml/2006/table">
            <a:tbl>
              <a:tblPr/>
              <a:tblGrid>
                <a:gridCol w="6589426">
                  <a:extLst>
                    <a:ext uri="{9D8B030D-6E8A-4147-A177-3AD203B41FA5}">
                      <a16:colId xmlns:a16="http://schemas.microsoft.com/office/drawing/2014/main" xmlns="" val="20000"/>
                    </a:ext>
                  </a:extLst>
                </a:gridCol>
              </a:tblGrid>
              <a:tr h="552959">
                <a:tc>
                  <a:txBody>
                    <a:bodyPr/>
                    <a:lstStyle/>
                    <a:p>
                      <a:endParaRPr lang="en-US" sz="14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0"/>
                  </a:ext>
                </a:extLst>
              </a:tr>
              <a:tr h="849347">
                <a:tc>
                  <a:txBody>
                    <a:bodyPr/>
                    <a:lstStyle/>
                    <a:p>
                      <a:pPr algn="ctr"/>
                      <a:r>
                        <a:rPr lang="en-US" sz="2800" dirty="0"/>
                        <a:t>Congenital Lingual Cysts and Fistulas</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3956263">
                <a:tc>
                  <a:txBody>
                    <a:bodyPr/>
                    <a:lstStyle/>
                    <a:p>
                      <a:pPr marL="285750" indent="-285750" algn="just">
                        <a:buFont typeface="Arial" panose="020B0604020202020204" pitchFamily="34" charset="0"/>
                        <a:buChar char="•"/>
                      </a:pPr>
                      <a:r>
                        <a:rPr lang="en-US" sz="2400" dirty="0"/>
                        <a:t>Cysts in the tongue may be derived from remnants of the </a:t>
                      </a:r>
                      <a:r>
                        <a:rPr lang="en-US" sz="2400" dirty="0" err="1"/>
                        <a:t>thyroglossal</a:t>
                      </a:r>
                      <a:r>
                        <a:rPr lang="en-US" sz="2400" dirty="0"/>
                        <a:t> duct </a:t>
                      </a:r>
                    </a:p>
                    <a:p>
                      <a:pPr marL="285750" indent="-285750" algn="just">
                        <a:buFont typeface="Arial" panose="020B0604020202020204" pitchFamily="34" charset="0"/>
                        <a:buChar char="•"/>
                      </a:pPr>
                      <a:r>
                        <a:rPr lang="en-US" sz="2400" dirty="0"/>
                        <a:t>They may enlarge and produce symptoms of pharyngeal discomfort and/or dysphagia (difficulty in swallowing). Fistulas are also derived from persistence of lingual parts of the </a:t>
                      </a:r>
                      <a:r>
                        <a:rPr lang="en-US" sz="2400" dirty="0" err="1"/>
                        <a:t>thyroglossal</a:t>
                      </a:r>
                      <a:r>
                        <a:rPr lang="en-US" sz="2400" dirty="0"/>
                        <a:t> duct; they open through the foramen cecum into the oral cavity.</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2"/>
                  </a:ext>
                </a:extLst>
              </a:tr>
            </a:tbl>
          </a:graphicData>
        </a:graphic>
      </p:graphicFrame>
      <p:sp>
        <p:nvSpPr>
          <p:cNvPr id="5" name="AutoShape 1" descr="mk:@MSITStore:C:\Users\HP\Desktop\main%20folder\books\EMB%20BOOK%20DEVELOPINH%20HUMAN-8TH.chm::/HTML/HC009019_files/pixel.gif"/>
          <p:cNvSpPr>
            <a:spLocks noChangeAspect="1" noChangeArrowheads="1"/>
          </p:cNvSpPr>
          <p:nvPr/>
        </p:nvSpPr>
        <p:spPr bwMode="auto">
          <a:xfrm>
            <a:off x="1524000" y="857250"/>
            <a:ext cx="7144" cy="71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Rounded Rectangle 2"/>
          <p:cNvSpPr/>
          <p:nvPr/>
        </p:nvSpPr>
        <p:spPr>
          <a:xfrm>
            <a:off x="149902" y="6184329"/>
            <a:ext cx="2149953" cy="533400"/>
          </a:xfrm>
          <a:prstGeom prst="round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Vertical integration</a:t>
            </a:r>
          </a:p>
        </p:txBody>
      </p:sp>
      <p:pic>
        <p:nvPicPr>
          <p:cNvPr id="6" name="Picture 5"/>
          <p:cNvPicPr>
            <a:picLocks noChangeAspect="1"/>
          </p:cNvPicPr>
          <p:nvPr/>
        </p:nvPicPr>
        <p:blipFill rotWithShape="1">
          <a:blip r:embed="rId2"/>
          <a:srcRect l="6118" t="48499" r="48875"/>
          <a:stretch/>
        </p:blipFill>
        <p:spPr>
          <a:xfrm>
            <a:off x="7567209" y="928688"/>
            <a:ext cx="4015191" cy="4487812"/>
          </a:xfrm>
          <a:prstGeom prst="rect">
            <a:avLst/>
          </a:prstGeom>
        </p:spPr>
      </p:pic>
      <p:sp>
        <p:nvSpPr>
          <p:cNvPr id="8" name="Slide Number Placeholder 7"/>
          <p:cNvSpPr>
            <a:spLocks noGrp="1"/>
          </p:cNvSpPr>
          <p:nvPr>
            <p:ph type="sldNum" sz="quarter" idx="12"/>
          </p:nvPr>
        </p:nvSpPr>
        <p:spPr/>
        <p:txBody>
          <a:bodyPr/>
          <a:lstStyle/>
          <a:p>
            <a:pPr>
              <a:defRPr/>
            </a:pPr>
            <a:fld id="{BDA394D7-9785-4BE5-AFD5-4F918A689025}" type="slidenum">
              <a:rPr lang="en-US" smtClean="0"/>
              <a:pPr>
                <a:defRPr/>
              </a:pPr>
              <a:t>27</a:t>
            </a:fld>
            <a:endParaRPr lang="en-US"/>
          </a:p>
        </p:txBody>
      </p:sp>
    </p:spTree>
    <p:extLst>
      <p:ext uri="{BB962C8B-B14F-4D97-AF65-F5344CB8AC3E}">
        <p14:creationId xmlns:p14="http://schemas.microsoft.com/office/powerpoint/2010/main" val="3657440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9486385"/>
              </p:ext>
            </p:extLst>
          </p:nvPr>
        </p:nvGraphicFramePr>
        <p:xfrm>
          <a:off x="269823" y="274638"/>
          <a:ext cx="6854877" cy="6171644"/>
        </p:xfrm>
        <a:graphic>
          <a:graphicData uri="http://schemas.openxmlformats.org/drawingml/2006/table">
            <a:tbl>
              <a:tblPr/>
              <a:tblGrid>
                <a:gridCol w="6854877">
                  <a:extLst>
                    <a:ext uri="{9D8B030D-6E8A-4147-A177-3AD203B41FA5}">
                      <a16:colId xmlns:a16="http://schemas.microsoft.com/office/drawing/2014/main" xmlns="" val="20000"/>
                    </a:ext>
                  </a:extLst>
                </a:gridCol>
              </a:tblGrid>
              <a:tr h="210096">
                <a:tc>
                  <a:txBody>
                    <a:bodyPr/>
                    <a:lstStyle/>
                    <a:p>
                      <a:endParaRPr lang="en-US" sz="12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0"/>
                  </a:ext>
                </a:extLst>
              </a:tr>
              <a:tr h="492082">
                <a:tc>
                  <a:txBody>
                    <a:bodyPr/>
                    <a:lstStyle/>
                    <a:p>
                      <a:pPr algn="ctr"/>
                      <a:r>
                        <a:rPr lang="en-US" sz="3600" dirty="0"/>
                        <a:t>Ankyloglossia</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4920826">
                <a:tc>
                  <a:txBody>
                    <a:bodyPr/>
                    <a:lstStyle/>
                    <a:p>
                      <a:pPr algn="just"/>
                      <a:r>
                        <a:rPr lang="en-US" sz="2400" dirty="0"/>
                        <a:t>The lingual frenulum normally connects the inferior surface of the tongue to the floor of the mouth. Sometimes the frenulum is short and extends to the tip of the tongue This interferes with its free protrusion and may make </a:t>
                      </a:r>
                      <a:r>
                        <a:rPr lang="en-US" sz="2400" dirty="0" smtClean="0"/>
                        <a:t>feeding </a:t>
                      </a:r>
                      <a:r>
                        <a:rPr lang="en-US" sz="2400" dirty="0"/>
                        <a:t>difficult. </a:t>
                      </a:r>
                    </a:p>
                    <a:p>
                      <a:pPr algn="just"/>
                      <a:endParaRPr lang="en-US" sz="2400" dirty="0"/>
                    </a:p>
                    <a:p>
                      <a:pPr algn="just"/>
                      <a:endParaRPr lang="en-US" sz="2400" dirty="0"/>
                    </a:p>
                    <a:p>
                      <a:pPr algn="just"/>
                      <a:r>
                        <a:rPr lang="en-US" sz="2400" dirty="0"/>
                        <a:t>A short frenulum usually stretches with time, making surgical correction of the anomaly unnecessary.</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2"/>
                  </a:ext>
                </a:extLst>
              </a:tr>
              <a:tr h="492082">
                <a:tc>
                  <a:txBody>
                    <a:bodyPr/>
                    <a:lstStyle/>
                    <a:p>
                      <a:pPr algn="just"/>
                      <a:endParaRPr lang="en-US" sz="20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3"/>
                  </a:ext>
                </a:extLst>
              </a:tr>
            </a:tbl>
          </a:graphicData>
        </a:graphic>
      </p:graphicFrame>
      <p:sp>
        <p:nvSpPr>
          <p:cNvPr id="5" name="AutoShape 1" descr="mk:@MSITStore:C:\Users\HP\Desktop\main%20folder\books\EMB%20BOOK%20DEVELOPINH%20HUMAN-8TH.chm::/HTML/HC009019_files/pixel.gif"/>
          <p:cNvSpPr>
            <a:spLocks noChangeAspect="1" noChangeArrowheads="1"/>
          </p:cNvSpPr>
          <p:nvPr/>
        </p:nvSpPr>
        <p:spPr bwMode="auto">
          <a:xfrm>
            <a:off x="3752850" y="2446735"/>
            <a:ext cx="7144" cy="71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6" name="AutoShape 2" descr="mk:@MSITStore:C:\Users\HP\Desktop\main%20folder\books\EMB%20BOOK%20DEVELOPINH%20HUMAN-8TH.chm::/HTML/HC009019_files/pixel.gif"/>
          <p:cNvSpPr>
            <a:spLocks noChangeAspect="1" noChangeArrowheads="1"/>
          </p:cNvSpPr>
          <p:nvPr/>
        </p:nvSpPr>
        <p:spPr bwMode="auto">
          <a:xfrm>
            <a:off x="3752850" y="2446735"/>
            <a:ext cx="7144" cy="71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3" name="Rounded Rectangle 2"/>
          <p:cNvSpPr/>
          <p:nvPr/>
        </p:nvSpPr>
        <p:spPr>
          <a:xfrm>
            <a:off x="155653" y="6264276"/>
            <a:ext cx="2116491" cy="533400"/>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Vertical integration</a:t>
            </a:r>
          </a:p>
        </p:txBody>
      </p:sp>
      <p:pic>
        <p:nvPicPr>
          <p:cNvPr id="7" name="Picture 6"/>
          <p:cNvPicPr>
            <a:picLocks noChangeAspect="1"/>
          </p:cNvPicPr>
          <p:nvPr/>
        </p:nvPicPr>
        <p:blipFill>
          <a:blip r:embed="rId2"/>
          <a:stretch>
            <a:fillRect/>
          </a:stretch>
        </p:blipFill>
        <p:spPr>
          <a:xfrm>
            <a:off x="8534136" y="1221927"/>
            <a:ext cx="3048264" cy="2469094"/>
          </a:xfrm>
          <a:prstGeom prst="rect">
            <a:avLst/>
          </a:prstGeom>
        </p:spPr>
      </p:pic>
      <p:sp>
        <p:nvSpPr>
          <p:cNvPr id="9" name="Slide Number Placeholder 8"/>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8" name="Picture 7"/>
          <p:cNvPicPr>
            <a:picLocks noChangeAspect="1"/>
          </p:cNvPicPr>
          <p:nvPr/>
        </p:nvPicPr>
        <p:blipFill rotWithShape="1">
          <a:blip r:embed="rId3"/>
          <a:srcRect l="28571" t="15298" r="27382" b="8207"/>
          <a:stretch/>
        </p:blipFill>
        <p:spPr>
          <a:xfrm>
            <a:off x="8547991" y="3978276"/>
            <a:ext cx="3034409" cy="2286000"/>
          </a:xfrm>
          <a:prstGeom prst="rect">
            <a:avLst/>
          </a:prstGeom>
        </p:spPr>
      </p:pic>
    </p:spTree>
    <p:extLst>
      <p:ext uri="{BB962C8B-B14F-4D97-AF65-F5344CB8AC3E}">
        <p14:creationId xmlns:p14="http://schemas.microsoft.com/office/powerpoint/2010/main" val="2280760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3258781"/>
              </p:ext>
            </p:extLst>
          </p:nvPr>
        </p:nvGraphicFramePr>
        <p:xfrm>
          <a:off x="314793" y="1538261"/>
          <a:ext cx="5705007" cy="2989790"/>
        </p:xfrm>
        <a:graphic>
          <a:graphicData uri="http://schemas.openxmlformats.org/drawingml/2006/table">
            <a:tbl>
              <a:tblPr/>
              <a:tblGrid>
                <a:gridCol w="5705007">
                  <a:extLst>
                    <a:ext uri="{9D8B030D-6E8A-4147-A177-3AD203B41FA5}">
                      <a16:colId xmlns:a16="http://schemas.microsoft.com/office/drawing/2014/main" xmlns="" val="20000"/>
                    </a:ext>
                  </a:extLst>
                </a:gridCol>
              </a:tblGrid>
              <a:tr h="559255">
                <a:tc>
                  <a:txBody>
                    <a:bodyPr/>
                    <a:lstStyle/>
                    <a:p>
                      <a:endParaRPr lang="en-US" sz="1400" dirty="0"/>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0"/>
                  </a:ext>
                </a:extLst>
              </a:tr>
              <a:tr h="601735">
                <a:tc>
                  <a:txBody>
                    <a:bodyPr/>
                    <a:lstStyle/>
                    <a:p>
                      <a:pPr algn="just"/>
                      <a:r>
                        <a:rPr lang="en-US" sz="2400" dirty="0"/>
                        <a:t>Bifid or Cleft Tongue (</a:t>
                      </a:r>
                      <a:r>
                        <a:rPr lang="en-US" sz="2400" dirty="0" err="1"/>
                        <a:t>Glossoschisis</a:t>
                      </a:r>
                      <a:r>
                        <a:rPr lang="en-US" sz="2400" dirty="0"/>
                        <a:t>)</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1805205">
                <a:tc>
                  <a:txBody>
                    <a:bodyPr/>
                    <a:lstStyle/>
                    <a:p>
                      <a:pPr algn="just"/>
                      <a:r>
                        <a:rPr lang="en-US" sz="2400" dirty="0"/>
                        <a:t>Incomplete fusion of the lateral lingual swellings results in a deep midline groove in the tongue; usually this cleft does not extend to the tip of the tongue. This is a very uncommon anomaly.</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2"/>
                  </a:ext>
                </a:extLst>
              </a:tr>
            </a:tbl>
          </a:graphicData>
        </a:graphic>
      </p:graphicFrame>
      <p:sp>
        <p:nvSpPr>
          <p:cNvPr id="5" name="Rounded Rectangle 4"/>
          <p:cNvSpPr/>
          <p:nvPr/>
        </p:nvSpPr>
        <p:spPr>
          <a:xfrm>
            <a:off x="132413" y="6086555"/>
            <a:ext cx="2125878" cy="595312"/>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tx1"/>
                </a:solidFill>
              </a:rPr>
              <a:t>Vertical integration</a:t>
            </a:r>
          </a:p>
        </p:txBody>
      </p:sp>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6" name="Picture 5"/>
          <p:cNvPicPr>
            <a:picLocks noChangeAspect="1"/>
          </p:cNvPicPr>
          <p:nvPr/>
        </p:nvPicPr>
        <p:blipFill>
          <a:blip r:embed="rId2"/>
          <a:stretch>
            <a:fillRect/>
          </a:stretch>
        </p:blipFill>
        <p:spPr>
          <a:xfrm>
            <a:off x="6781800" y="2190606"/>
            <a:ext cx="3733800" cy="2781346"/>
          </a:xfrm>
          <a:prstGeom prst="rect">
            <a:avLst/>
          </a:prstGeom>
        </p:spPr>
      </p:pic>
    </p:spTree>
    <p:extLst>
      <p:ext uri="{BB962C8B-B14F-4D97-AF65-F5344CB8AC3E}">
        <p14:creationId xmlns:p14="http://schemas.microsoft.com/office/powerpoint/2010/main" val="40285638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0261749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567" y="198438"/>
            <a:ext cx="10972800" cy="1143000"/>
          </a:xfrm>
        </p:spPr>
        <p:txBody>
          <a:bodyPr>
            <a:normAutofit/>
          </a:bodyPr>
          <a:lstStyle/>
          <a:p>
            <a:r>
              <a:rPr lang="en-US" sz="3200" dirty="0"/>
              <a:t>Congenital Abnormalities</a:t>
            </a:r>
          </a:p>
        </p:txBody>
      </p:sp>
      <p:pic>
        <p:nvPicPr>
          <p:cNvPr id="4" name="Content Placeholder 3"/>
          <p:cNvPicPr>
            <a:picLocks noGrp="1" noChangeAspect="1"/>
          </p:cNvPicPr>
          <p:nvPr>
            <p:ph idx="1"/>
          </p:nvPr>
        </p:nvPicPr>
        <p:blipFill>
          <a:blip r:embed="rId2"/>
          <a:stretch>
            <a:fillRect/>
          </a:stretch>
        </p:blipFill>
        <p:spPr>
          <a:xfrm>
            <a:off x="1457903" y="3827690"/>
            <a:ext cx="3545832" cy="2801711"/>
          </a:xfrm>
          <a:prstGeom prst="rect">
            <a:avLst/>
          </a:prstGeom>
        </p:spPr>
      </p:pic>
      <p:pic>
        <p:nvPicPr>
          <p:cNvPr id="7" name="Picture 6"/>
          <p:cNvPicPr>
            <a:picLocks noChangeAspect="1"/>
          </p:cNvPicPr>
          <p:nvPr/>
        </p:nvPicPr>
        <p:blipFill>
          <a:blip r:embed="rId3"/>
          <a:stretch>
            <a:fillRect/>
          </a:stretch>
        </p:blipFill>
        <p:spPr>
          <a:xfrm>
            <a:off x="6414868" y="3871092"/>
            <a:ext cx="3840480" cy="275830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70154929"/>
              </p:ext>
            </p:extLst>
          </p:nvPr>
        </p:nvGraphicFramePr>
        <p:xfrm>
          <a:off x="1233055" y="454747"/>
          <a:ext cx="9256936" cy="3291840"/>
        </p:xfrm>
        <a:graphic>
          <a:graphicData uri="http://schemas.openxmlformats.org/drawingml/2006/table">
            <a:tbl>
              <a:tblPr/>
              <a:tblGrid>
                <a:gridCol w="9256936">
                  <a:extLst>
                    <a:ext uri="{9D8B030D-6E8A-4147-A177-3AD203B41FA5}">
                      <a16:colId xmlns:a16="http://schemas.microsoft.com/office/drawing/2014/main" xmlns="" val="20000"/>
                    </a:ext>
                  </a:extLst>
                </a:gridCol>
              </a:tblGrid>
              <a:tr h="316618">
                <a:tc>
                  <a:txBody>
                    <a:bodyPr/>
                    <a:lstStyle/>
                    <a:p>
                      <a:pPr algn="just"/>
                      <a:r>
                        <a:rPr lang="en-US" sz="2400" dirty="0" err="1"/>
                        <a:t>Macroglossia</a:t>
                      </a:r>
                      <a:endParaRPr lang="en-US" sz="24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0"/>
                  </a:ext>
                </a:extLst>
              </a:tr>
              <a:tr h="949854">
                <a:tc>
                  <a:txBody>
                    <a:bodyPr/>
                    <a:lstStyle/>
                    <a:p>
                      <a:pPr algn="just"/>
                      <a:r>
                        <a:rPr lang="en-US" sz="2400" dirty="0"/>
                        <a:t>An excessively large tongue is not common. It results from generalized hypertrophy of the developing tongue, usually resulting from </a:t>
                      </a:r>
                      <a:r>
                        <a:rPr lang="en-US" sz="2400" dirty="0" err="1"/>
                        <a:t>lymphangioma</a:t>
                      </a:r>
                      <a:r>
                        <a:rPr lang="en-US" sz="2400" dirty="0"/>
                        <a:t> (a lymph tumor) or muscular hypertrophy.</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1"/>
                  </a:ext>
                </a:extLst>
              </a:tr>
              <a:tr h="316618">
                <a:tc>
                  <a:txBody>
                    <a:bodyPr/>
                    <a:lstStyle/>
                    <a:p>
                      <a:pPr algn="just"/>
                      <a:endParaRPr lang="en-US" sz="24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2"/>
                  </a:ext>
                </a:extLst>
              </a:tr>
              <a:tr h="316618">
                <a:tc>
                  <a:txBody>
                    <a:bodyPr/>
                    <a:lstStyle/>
                    <a:p>
                      <a:pPr algn="just"/>
                      <a:r>
                        <a:rPr lang="en-US" sz="2400" dirty="0" err="1"/>
                        <a:t>Microglossia</a:t>
                      </a:r>
                      <a:endParaRPr lang="en-US" sz="2400" dirty="0"/>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3"/>
                  </a:ext>
                </a:extLst>
              </a:tr>
              <a:tr h="949854">
                <a:tc>
                  <a:txBody>
                    <a:bodyPr/>
                    <a:lstStyle/>
                    <a:p>
                      <a:pPr algn="just"/>
                      <a:r>
                        <a:rPr lang="en-US" sz="2400" dirty="0"/>
                        <a:t>An abnormally small tongue is extremely rare and is usually associated with </a:t>
                      </a:r>
                      <a:r>
                        <a:rPr lang="en-US" sz="2400" dirty="0" err="1"/>
                        <a:t>micrognathia</a:t>
                      </a:r>
                      <a:r>
                        <a:rPr lang="en-US" sz="2400" dirty="0"/>
                        <a:t> (underdeveloped mandible and recession of the chin) and limb defects (</a:t>
                      </a:r>
                      <a:r>
                        <a:rPr lang="en-US" sz="2400" dirty="0" err="1"/>
                        <a:t>Hanhart's</a:t>
                      </a:r>
                      <a:r>
                        <a:rPr lang="en-US" sz="2400" dirty="0"/>
                        <a:t> syndrome).</a:t>
                      </a: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xmlns="" val="10004"/>
                  </a:ext>
                </a:extLst>
              </a:tr>
            </a:tbl>
          </a:graphicData>
        </a:graphic>
      </p:graphicFrame>
      <p:sp>
        <p:nvSpPr>
          <p:cNvPr id="9" name="Slide Number Placeholder 8"/>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spTree>
    <p:extLst>
      <p:ext uri="{BB962C8B-B14F-4D97-AF65-F5344CB8AC3E}">
        <p14:creationId xmlns:p14="http://schemas.microsoft.com/office/powerpoint/2010/main" val="3148731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265" y="228600"/>
            <a:ext cx="10972800" cy="1371600"/>
          </a:xfrm>
        </p:spPr>
        <p:txBody>
          <a:bodyPr>
            <a:normAutofit/>
          </a:bodyPr>
          <a:lstStyle/>
          <a:p>
            <a:pPr algn="l"/>
            <a:r>
              <a:rPr lang="en-US" sz="2800" dirty="0" smtClean="0">
                <a:solidFill>
                  <a:schemeClr val="accent4">
                    <a:lumMod val="75000"/>
                  </a:schemeClr>
                </a:solidFill>
              </a:rPr>
              <a:t>Gene </a:t>
            </a:r>
            <a:r>
              <a:rPr lang="en-US" sz="2800" dirty="0">
                <a:solidFill>
                  <a:schemeClr val="accent4">
                    <a:lumMod val="75000"/>
                  </a:schemeClr>
                </a:solidFill>
              </a:rPr>
              <a:t>profiling in </a:t>
            </a:r>
            <a:r>
              <a:rPr lang="en-US" sz="2800" dirty="0" err="1">
                <a:solidFill>
                  <a:schemeClr val="accent4">
                    <a:lumMod val="75000"/>
                  </a:schemeClr>
                </a:solidFill>
              </a:rPr>
              <a:t>dorso</a:t>
            </a:r>
            <a:r>
              <a:rPr lang="en-US" sz="2800" dirty="0">
                <a:solidFill>
                  <a:schemeClr val="accent4">
                    <a:lumMod val="75000"/>
                  </a:schemeClr>
                </a:solidFill>
              </a:rPr>
              <a:t>-ventral patterning of mouse </a:t>
            </a:r>
            <a:r>
              <a:rPr lang="en-US" sz="2800" dirty="0" smtClean="0">
                <a:solidFill>
                  <a:schemeClr val="accent4">
                    <a:lumMod val="75000"/>
                  </a:schemeClr>
                </a:solidFill>
              </a:rPr>
              <a:t> tongue development</a:t>
            </a:r>
            <a:endParaRPr lang="en-US" sz="3600" dirty="0">
              <a:solidFill>
                <a:schemeClr val="accent4">
                  <a:lumMod val="75000"/>
                </a:schemeClr>
              </a:solidFill>
            </a:endParaRPr>
          </a:p>
        </p:txBody>
      </p:sp>
      <p:sp>
        <p:nvSpPr>
          <p:cNvPr id="3" name="Content Placeholder 2"/>
          <p:cNvSpPr>
            <a:spLocks noGrp="1"/>
          </p:cNvSpPr>
          <p:nvPr>
            <p:ph idx="1"/>
          </p:nvPr>
        </p:nvSpPr>
        <p:spPr>
          <a:xfrm>
            <a:off x="1828800" y="1777856"/>
            <a:ext cx="9548734" cy="4525963"/>
          </a:xfrm>
        </p:spPr>
        <p:txBody>
          <a:bodyPr>
            <a:normAutofit fontScale="92500" lnSpcReduction="10000"/>
          </a:bodyPr>
          <a:lstStyle/>
          <a:p>
            <a:pPr marL="0" indent="0">
              <a:buNone/>
            </a:pPr>
            <a:r>
              <a:rPr lang="en-US" sz="2800" dirty="0"/>
              <a:t>Objective: To reveal the </a:t>
            </a:r>
            <a:r>
              <a:rPr lang="en-US" sz="2800" dirty="0" err="1"/>
              <a:t>signalling</a:t>
            </a:r>
            <a:r>
              <a:rPr lang="en-US" sz="2800" dirty="0"/>
              <a:t> molecules involved in the formation of the dorsal and ventral parts of the tongue through microarray analysis.</a:t>
            </a:r>
          </a:p>
          <a:p>
            <a:pPr marL="0" indent="0">
              <a:buNone/>
            </a:pPr>
            <a:r>
              <a:rPr lang="en-US" sz="2400" dirty="0"/>
              <a:t>Tae-Young Kim1  · Hyun-</a:t>
            </a:r>
            <a:r>
              <a:rPr lang="en-US" sz="2400" dirty="0" err="1"/>
              <a:t>Geuk</a:t>
            </a:r>
            <a:r>
              <a:rPr lang="en-US" sz="2400" dirty="0"/>
              <a:t> Jung1  · Elina Pokharel1  · Ji-</a:t>
            </a:r>
            <a:r>
              <a:rPr lang="en-US" sz="2400" dirty="0" err="1"/>
              <a:t>Youn</a:t>
            </a:r>
            <a:r>
              <a:rPr lang="en-US" sz="2400" dirty="0"/>
              <a:t> Kim2  · Jung-Hong Ha3  · </a:t>
            </a:r>
            <a:r>
              <a:rPr lang="en-US" sz="2400" dirty="0" err="1"/>
              <a:t>Seo</a:t>
            </a:r>
            <a:r>
              <a:rPr lang="en-US" sz="2400" dirty="0"/>
              <a:t>-Young An4  Genes &amp; Genomics (2022) 44:1181–1189 </a:t>
            </a:r>
            <a:r>
              <a:rPr lang="en-US" sz="2400" dirty="0">
                <a:solidFill>
                  <a:srgbClr val="FF0000"/>
                </a:solidFill>
                <a:hlinkClick r:id="rId2"/>
              </a:rPr>
              <a:t>https://doi.org/10.1007/s13258-022-01282-5</a:t>
            </a:r>
            <a:endParaRPr lang="en-US" sz="2400" dirty="0">
              <a:solidFill>
                <a:srgbClr val="FF0000"/>
              </a:solidFill>
            </a:endParaRPr>
          </a:p>
          <a:p>
            <a:pPr marL="0" indent="0">
              <a:buNone/>
            </a:pPr>
            <a:endParaRPr lang="en-US" sz="2400" dirty="0">
              <a:solidFill>
                <a:srgbClr val="FF0000"/>
              </a:solidFill>
            </a:endParaRPr>
          </a:p>
          <a:p>
            <a:pPr marL="0" indent="0">
              <a:buNone/>
            </a:pPr>
            <a:endParaRPr lang="en-US" sz="2400" dirty="0">
              <a:solidFill>
                <a:srgbClr val="FF0000"/>
              </a:solidFill>
            </a:endParaRPr>
          </a:p>
          <a:p>
            <a:pPr marL="0" indent="0">
              <a:buNone/>
            </a:pPr>
            <a:r>
              <a:rPr lang="en-US" sz="2400" dirty="0">
                <a:solidFill>
                  <a:srgbClr val="FF0000"/>
                </a:solidFill>
              </a:rPr>
              <a:t>What is </a:t>
            </a:r>
            <a:r>
              <a:rPr lang="en-US" sz="2400" dirty="0" err="1">
                <a:solidFill>
                  <a:srgbClr val="FF0000"/>
                </a:solidFill>
              </a:rPr>
              <a:t>doi</a:t>
            </a:r>
            <a:r>
              <a:rPr lang="en-US" sz="2400" dirty="0">
                <a:solidFill>
                  <a:srgbClr val="FF0000"/>
                </a:solidFill>
              </a:rPr>
              <a:t>?</a:t>
            </a:r>
          </a:p>
          <a:p>
            <a:pPr marL="0" indent="0">
              <a:buNone/>
            </a:pPr>
            <a:r>
              <a:rPr lang="en-US" sz="2800" dirty="0">
                <a:solidFill>
                  <a:schemeClr val="accent4">
                    <a:lumMod val="75000"/>
                  </a:schemeClr>
                </a:solidFill>
              </a:rPr>
              <a:t>A DOI, or Digital Object Identifier, is a string of numbers, letters and symbols used to uniquely identify an article or document, and to provide it with a permanent web address (URL).</a:t>
            </a:r>
          </a:p>
          <a:p>
            <a:pPr marL="0" indent="0">
              <a:buNone/>
            </a:pPr>
            <a:endParaRPr lang="en-US" sz="1600" b="1" dirty="0"/>
          </a:p>
          <a:p>
            <a:endParaRPr lang="en-US" sz="1600" b="1" dirty="0"/>
          </a:p>
        </p:txBody>
      </p:sp>
      <p:sp>
        <p:nvSpPr>
          <p:cNvPr id="4" name="Rounded Rectangle 3"/>
          <p:cNvSpPr/>
          <p:nvPr/>
        </p:nvSpPr>
        <p:spPr>
          <a:xfrm>
            <a:off x="96982" y="6253306"/>
            <a:ext cx="2286000" cy="543576"/>
          </a:xfrm>
          <a:prstGeom prst="round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rPr>
              <a:t>Spiral  </a:t>
            </a:r>
            <a:r>
              <a:rPr lang="en-US" dirty="0">
                <a:solidFill>
                  <a:schemeClr val="tx1"/>
                </a:solidFill>
              </a:rPr>
              <a:t>integration</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
        <p:nvSpPr>
          <p:cNvPr id="5" name="Rectangle 4"/>
          <p:cNvSpPr/>
          <p:nvPr/>
        </p:nvSpPr>
        <p:spPr>
          <a:xfrm>
            <a:off x="10062648" y="6123709"/>
            <a:ext cx="1417319" cy="505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Research</a:t>
            </a:r>
            <a:endParaRPr lang="en-US" dirty="0"/>
          </a:p>
        </p:txBody>
      </p:sp>
    </p:spTree>
    <p:extLst>
      <p:ext uri="{BB962C8B-B14F-4D97-AF65-F5344CB8AC3E}">
        <p14:creationId xmlns:p14="http://schemas.microsoft.com/office/powerpoint/2010/main" val="22508876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rPr>
              <a:t>Approach towards patient of Tongue tie </a:t>
            </a:r>
          </a:p>
        </p:txBody>
      </p:sp>
      <p:sp>
        <p:nvSpPr>
          <p:cNvPr id="3" name="Content Placeholder 2"/>
          <p:cNvSpPr>
            <a:spLocks noGrp="1"/>
          </p:cNvSpPr>
          <p:nvPr>
            <p:ph idx="1"/>
          </p:nvPr>
        </p:nvSpPr>
        <p:spPr>
          <a:xfrm>
            <a:off x="1524000" y="1600200"/>
            <a:ext cx="9144000" cy="5257800"/>
          </a:xfrm>
        </p:spPr>
        <p:txBody>
          <a:bodyPr>
            <a:noAutofit/>
          </a:bodyPr>
          <a:lstStyle/>
          <a:p>
            <a:pPr algn="just"/>
            <a:r>
              <a:rPr lang="en-US" sz="2400" dirty="0"/>
              <a:t>Tongue-tie, also called </a:t>
            </a:r>
            <a:r>
              <a:rPr lang="en-US" sz="2400" dirty="0" err="1"/>
              <a:t>ankyloglossia</a:t>
            </a:r>
            <a:r>
              <a:rPr lang="en-US" sz="2400" dirty="0"/>
              <a:t>, is a congenital condition caused by an abnormally short lingual frenulum that limits tongue protrusion. </a:t>
            </a:r>
          </a:p>
          <a:p>
            <a:pPr algn="just"/>
            <a:r>
              <a:rPr lang="en-US" sz="2400" dirty="0"/>
              <a:t>In the past, it was thought that tongue-tie rarely caused feeding problems. However, the increasing popularity of breastfeeding, which requires more oral work by the infant than bottle feeding, brought this idea into question</a:t>
            </a:r>
          </a:p>
          <a:p>
            <a:pPr algn="just"/>
            <a:r>
              <a:rPr lang="en-US" sz="2400" dirty="0"/>
              <a:t> Several randomized trials have shown that in infants with tongue-tie and breastfeeding problems, </a:t>
            </a:r>
            <a:r>
              <a:rPr lang="en-US" sz="2400" dirty="0">
                <a:solidFill>
                  <a:schemeClr val="accent4">
                    <a:lumMod val="75000"/>
                  </a:schemeClr>
                </a:solidFill>
              </a:rPr>
              <a:t>frenulectomy </a:t>
            </a:r>
            <a:r>
              <a:rPr lang="en-US" sz="2400" dirty="0"/>
              <a:t>is superior to education and lactation support alone.</a:t>
            </a:r>
          </a:p>
        </p:txBody>
      </p:sp>
      <p:sp>
        <p:nvSpPr>
          <p:cNvPr id="4" name="Rectangle 3"/>
          <p:cNvSpPr/>
          <p:nvPr/>
        </p:nvSpPr>
        <p:spPr>
          <a:xfrm>
            <a:off x="9480484" y="6142038"/>
            <a:ext cx="1895006"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Family Medicine</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5" name="Rectangle 4"/>
          <p:cNvSpPr/>
          <p:nvPr/>
        </p:nvSpPr>
        <p:spPr>
          <a:xfrm>
            <a:off x="166255" y="6026727"/>
            <a:ext cx="2618509" cy="6026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Spiral integration</a:t>
            </a:r>
            <a:endParaRPr lang="en-US" dirty="0">
              <a:solidFill>
                <a:schemeClr val="tx1"/>
              </a:solidFill>
            </a:endParaRPr>
          </a:p>
        </p:txBody>
      </p:sp>
    </p:spTree>
    <p:extLst>
      <p:ext uri="{BB962C8B-B14F-4D97-AF65-F5344CB8AC3E}">
        <p14:creationId xmlns:p14="http://schemas.microsoft.com/office/powerpoint/2010/main" val="116036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Bioethical concerns in management of tongue tie</a:t>
            </a:r>
          </a:p>
        </p:txBody>
      </p:sp>
      <p:sp>
        <p:nvSpPr>
          <p:cNvPr id="3" name="Content Placeholder 2"/>
          <p:cNvSpPr>
            <a:spLocks noGrp="1"/>
          </p:cNvSpPr>
          <p:nvPr>
            <p:ph idx="1"/>
          </p:nvPr>
        </p:nvSpPr>
        <p:spPr>
          <a:xfrm>
            <a:off x="457199" y="1250157"/>
            <a:ext cx="11355049" cy="5181600"/>
          </a:xfrm>
        </p:spPr>
        <p:txBody>
          <a:bodyPr>
            <a:noAutofit/>
          </a:bodyPr>
          <a:lstStyle/>
          <a:p>
            <a:pPr marL="0" indent="0" algn="just">
              <a:buNone/>
            </a:pPr>
            <a:r>
              <a:rPr lang="en-US" sz="2400" dirty="0"/>
              <a:t>Tongue-tie has provoked controversy because it pits varieties of medicine that emphasize surgical intervention against those that emphasize care and support, and because it raises questions about the basis of clinicians’ authority to diagnose (by sight or palpation).</a:t>
            </a:r>
          </a:p>
          <a:p>
            <a:pPr marL="0" indent="0" algn="just">
              <a:buNone/>
            </a:pPr>
            <a:r>
              <a:rPr lang="en-US" sz="2400" dirty="0"/>
              <a:t>Frenotomy also raises a contentious bioethical question regarding the grounds on which it is justified to inflict pain on an infant</a:t>
            </a:r>
            <a:r>
              <a:rPr lang="en-US" sz="2400" dirty="0" smtClean="0"/>
              <a:t>.</a:t>
            </a:r>
          </a:p>
          <a:p>
            <a:pPr marL="0" indent="0" algn="just">
              <a:buNone/>
            </a:pPr>
            <a:r>
              <a:rPr lang="en-US" sz="2400" dirty="0" smtClean="0"/>
              <a:t> </a:t>
            </a:r>
            <a:r>
              <a:rPr lang="en-US" sz="2400" dirty="0"/>
              <a:t>How much confidence should we have in the benefits of a procedure in order to justify both the immediate pain of surgery and the risks associated with it? </a:t>
            </a:r>
          </a:p>
          <a:p>
            <a:pPr marL="0" indent="0" algn="just">
              <a:buNone/>
            </a:pPr>
            <a:endParaRPr lang="en-US" sz="2400" dirty="0"/>
          </a:p>
          <a:p>
            <a:pPr marL="0" indent="0">
              <a:buNone/>
            </a:pPr>
            <a:r>
              <a:rPr lang="en-US" sz="1600" i="1" dirty="0" smtClean="0"/>
              <a:t>Reference</a:t>
            </a:r>
            <a:r>
              <a:rPr lang="en-US" sz="1600" i="1" dirty="0"/>
              <a:t>: Medical Anthropology Volume 41, 2022 - Issue 4</a:t>
            </a:r>
          </a:p>
          <a:p>
            <a:pPr marL="0" indent="0">
              <a:buNone/>
            </a:pPr>
            <a:r>
              <a:rPr lang="en-US" sz="1600" i="1" dirty="0"/>
              <a:t>Controversy Over Tongue-Tie: Divisions in the Community of Healthcare Professionals</a:t>
            </a:r>
          </a:p>
          <a:p>
            <a:pPr marL="0" indent="0">
              <a:buNone/>
            </a:pPr>
            <a:r>
              <a:rPr lang="en-US" sz="1600" i="1" dirty="0"/>
              <a:t>Maria Larrain ORCID Icon &amp;Edward G.J. Stevenson ORCID Icon</a:t>
            </a:r>
          </a:p>
          <a:p>
            <a:pPr marL="0" indent="0">
              <a:buNone/>
            </a:pPr>
            <a:r>
              <a:rPr lang="en-US" sz="1600" i="1" dirty="0"/>
              <a:t>Pages 446-459 | Published online: 08 Apr 2022</a:t>
            </a:r>
          </a:p>
          <a:p>
            <a:pPr marL="0" indent="0">
              <a:buNone/>
            </a:pPr>
            <a:r>
              <a:rPr lang="en-US" sz="1600" i="1" dirty="0"/>
              <a:t>https://doi.org/10.1080/01459740.2022.2056843</a:t>
            </a:r>
          </a:p>
          <a:p>
            <a:pPr marL="0" indent="0" algn="just">
              <a:buNone/>
            </a:pPr>
            <a:endParaRPr lang="en-US" sz="2400" dirty="0"/>
          </a:p>
        </p:txBody>
      </p:sp>
      <p:sp>
        <p:nvSpPr>
          <p:cNvPr id="4" name="Rectangle 3"/>
          <p:cNvSpPr/>
          <p:nvPr/>
        </p:nvSpPr>
        <p:spPr>
          <a:xfrm>
            <a:off x="9955738" y="6203157"/>
            <a:ext cx="1524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BIOETHICS</a:t>
            </a:r>
            <a:r>
              <a:rPr lang="en-US" dirty="0"/>
              <a:t> </a:t>
            </a:r>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
        <p:nvSpPr>
          <p:cNvPr id="5" name="Rectangle 4"/>
          <p:cNvSpPr/>
          <p:nvPr/>
        </p:nvSpPr>
        <p:spPr>
          <a:xfrm>
            <a:off x="77447" y="6340476"/>
            <a:ext cx="2036618" cy="411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Spiral integration</a:t>
            </a:r>
            <a:endParaRPr lang="en-US" dirty="0">
              <a:solidFill>
                <a:schemeClr val="tx1"/>
              </a:solidFill>
            </a:endParaRPr>
          </a:p>
        </p:txBody>
      </p:sp>
    </p:spTree>
    <p:extLst>
      <p:ext uri="{BB962C8B-B14F-4D97-AF65-F5344CB8AC3E}">
        <p14:creationId xmlns:p14="http://schemas.microsoft.com/office/powerpoint/2010/main" val="24798331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32091"/>
            <a:ext cx="7543800" cy="476873"/>
          </a:xfrm>
        </p:spPr>
        <p:txBody>
          <a:bodyPr>
            <a:normAutofit fontScale="90000"/>
          </a:bodyPr>
          <a:lstStyle/>
          <a:p>
            <a:r>
              <a:rPr lang="en-US" dirty="0" smtClean="0">
                <a:solidFill>
                  <a:schemeClr val="accent4">
                    <a:lumMod val="75000"/>
                  </a:schemeClr>
                </a:solidFill>
              </a:rPr>
              <a:t>Home Assignment </a:t>
            </a:r>
            <a:endParaRPr lang="en-US" dirty="0">
              <a:solidFill>
                <a:schemeClr val="accent4">
                  <a:lumMod val="75000"/>
                </a:schemeClr>
              </a:solidFill>
            </a:endParaRPr>
          </a:p>
        </p:txBody>
      </p:sp>
      <p:sp>
        <p:nvSpPr>
          <p:cNvPr id="3" name="Content Placeholder 2"/>
          <p:cNvSpPr>
            <a:spLocks noGrp="1"/>
          </p:cNvSpPr>
          <p:nvPr>
            <p:ph idx="1"/>
          </p:nvPr>
        </p:nvSpPr>
        <p:spPr>
          <a:xfrm>
            <a:off x="1389089" y="1372228"/>
            <a:ext cx="6297769" cy="4113544"/>
          </a:xfrm>
        </p:spPr>
        <p:txBody>
          <a:bodyPr>
            <a:noAutofit/>
          </a:bodyPr>
          <a:lstStyle/>
          <a:p>
            <a:pPr algn="just"/>
            <a:r>
              <a:rPr lang="en-US" sz="2400" dirty="0"/>
              <a:t>A female patient aged 14 years was referred to oral surgery consultation for management of bifid tongue. </a:t>
            </a:r>
          </a:p>
          <a:p>
            <a:pPr algn="just"/>
            <a:r>
              <a:rPr lang="en-US" sz="2400" dirty="0"/>
              <a:t>On initial interaction, the patient was found to be mildly mentally deficient and gave history of a previous surgery for correction of </a:t>
            </a:r>
            <a:r>
              <a:rPr lang="en-US" sz="2400" dirty="0" err="1"/>
              <a:t>ankyloglossia</a:t>
            </a:r>
            <a:endParaRPr lang="en-US" sz="2400" dirty="0"/>
          </a:p>
          <a:p>
            <a:pPr algn="just"/>
            <a:r>
              <a:rPr lang="en-US" sz="2400" dirty="0">
                <a:solidFill>
                  <a:schemeClr val="accent4">
                    <a:lumMod val="75000"/>
                  </a:schemeClr>
                </a:solidFill>
              </a:rPr>
              <a:t>Give embryological basis of bifid tongue?</a:t>
            </a:r>
          </a:p>
          <a:p>
            <a:pPr algn="just"/>
            <a:r>
              <a:rPr lang="en-US" sz="2400" dirty="0">
                <a:solidFill>
                  <a:schemeClr val="accent4">
                    <a:lumMod val="75000"/>
                  </a:schemeClr>
                </a:solidFill>
              </a:rPr>
              <a:t>Describe nerve supply of tongue on the basis of development</a:t>
            </a:r>
          </a:p>
          <a:p>
            <a:pPr algn="just"/>
            <a:r>
              <a:rPr lang="en-US" sz="2400" dirty="0">
                <a:solidFill>
                  <a:schemeClr val="accent4">
                    <a:lumMod val="75000"/>
                  </a:schemeClr>
                </a:solidFill>
              </a:rPr>
              <a:t>Will be discussed in next lecture prior to  discussion on new topic</a:t>
            </a:r>
          </a:p>
          <a:p>
            <a:pPr marL="0" indent="0" algn="just">
              <a:buNone/>
            </a:pPr>
            <a:endParaRPr lang="en-US" sz="2400" dirty="0"/>
          </a:p>
          <a:p>
            <a:pPr algn="just"/>
            <a:endParaRPr lang="en-US" sz="2400" dirty="0"/>
          </a:p>
        </p:txBody>
      </p:sp>
      <p:pic>
        <p:nvPicPr>
          <p:cNvPr id="4" name="Picture 3"/>
          <p:cNvPicPr>
            <a:picLocks noChangeAspect="1"/>
          </p:cNvPicPr>
          <p:nvPr/>
        </p:nvPicPr>
        <p:blipFill rotWithShape="1">
          <a:blip r:embed="rId2"/>
          <a:srcRect l="24068" t="33817" r="8185"/>
          <a:stretch/>
        </p:blipFill>
        <p:spPr>
          <a:xfrm>
            <a:off x="8716373" y="1887207"/>
            <a:ext cx="3189693" cy="2354672"/>
          </a:xfrm>
          <a:prstGeom prst="rect">
            <a:avLst/>
          </a:prstGeom>
        </p:spPr>
      </p:pic>
      <p:sp>
        <p:nvSpPr>
          <p:cNvPr id="5" name="Rectangle 4"/>
          <p:cNvSpPr/>
          <p:nvPr/>
        </p:nvSpPr>
        <p:spPr>
          <a:xfrm>
            <a:off x="89933" y="6225909"/>
            <a:ext cx="2598312" cy="51435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chemeClr val="tx1"/>
                </a:solidFill>
              </a:rPr>
              <a:t>Interactive Session </a:t>
            </a:r>
          </a:p>
        </p:txBody>
      </p:sp>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Tree>
    <p:extLst>
      <p:ext uri="{BB962C8B-B14F-4D97-AF65-F5344CB8AC3E}">
        <p14:creationId xmlns:p14="http://schemas.microsoft.com/office/powerpoint/2010/main" val="1142810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F05A18D-3684-1162-ACBB-ACA1449DE340}"/>
              </a:ext>
            </a:extLst>
          </p:cNvPr>
          <p:cNvSpPr>
            <a:spLocks noGrp="1"/>
          </p:cNvSpPr>
          <p:nvPr>
            <p:ph type="sldNum" sz="quarter" idx="12"/>
          </p:nvPr>
        </p:nvSpPr>
        <p:spPr/>
        <p:txBody>
          <a:bodyPr/>
          <a:lstStyle/>
          <a:p>
            <a:fld id="{B6F15528-21DE-4FAA-801E-634DDDAF4B2B}" type="slidenum">
              <a:rPr lang="en-US" smtClean="0"/>
              <a:pPr/>
              <a:t>35</a:t>
            </a:fld>
            <a:endParaRPr lang="en-US"/>
          </a:p>
        </p:txBody>
      </p:sp>
      <p:pic>
        <p:nvPicPr>
          <p:cNvPr id="3" name="Picture 2">
            <a:extLst>
              <a:ext uri="{FF2B5EF4-FFF2-40B4-BE49-F238E27FC236}">
                <a16:creationId xmlns:a16="http://schemas.microsoft.com/office/drawing/2014/main" xmlns="" id="{6D5E9B0B-69A6-CAFA-340B-5F9D183E009D}"/>
              </a:ext>
            </a:extLst>
          </p:cNvPr>
          <p:cNvPicPr>
            <a:picLocks noChangeAspect="1"/>
          </p:cNvPicPr>
          <p:nvPr/>
        </p:nvPicPr>
        <p:blipFill>
          <a:blip r:embed="rId2"/>
          <a:stretch>
            <a:fillRect/>
          </a:stretch>
        </p:blipFill>
        <p:spPr>
          <a:xfrm>
            <a:off x="3438985" y="2097911"/>
            <a:ext cx="5829002" cy="3275158"/>
          </a:xfrm>
          <a:prstGeom prst="rect">
            <a:avLst/>
          </a:prstGeom>
        </p:spPr>
      </p:pic>
    </p:spTree>
    <p:extLst>
      <p:ext uri="{BB962C8B-B14F-4D97-AF65-F5344CB8AC3E}">
        <p14:creationId xmlns:p14="http://schemas.microsoft.com/office/powerpoint/2010/main" val="883961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15962"/>
          </a:xfrm>
        </p:spPr>
        <p:txBody>
          <a:bodyPr>
            <a:normAutofit/>
          </a:bodyPr>
          <a:lstStyle/>
          <a:p>
            <a:r>
              <a:rPr lang="en-US" sz="3600" b="1" dirty="0">
                <a:latin typeface="+mn-lt"/>
              </a:rPr>
              <a:t>Motto, Vision, Dream</a:t>
            </a:r>
          </a:p>
        </p:txBody>
      </p:sp>
      <p:graphicFrame>
        <p:nvGraphicFramePr>
          <p:cNvPr id="4" name="Content Placeholder 3">
            <a:extLst>
              <a:ext uri="{FF2B5EF4-FFF2-40B4-BE49-F238E27FC236}">
                <a16:creationId xmlns:a16="http://schemas.microsoft.com/office/drawing/2014/main" xmlns="" id="{A267C48E-C722-45BA-ABA8-7A339C617CBD}"/>
              </a:ext>
            </a:extLst>
          </p:cNvPr>
          <p:cNvGraphicFramePr>
            <a:graphicFrameLocks noGrp="1"/>
          </p:cNvGraphicFramePr>
          <p:nvPr>
            <p:ph idx="1"/>
          </p:nvPr>
        </p:nvGraphicFramePr>
        <p:xfrm>
          <a:off x="2152650" y="1825625"/>
          <a:ext cx="326958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6096001" y="1295401"/>
            <a:ext cx="4114799" cy="5262979"/>
          </a:xfrm>
          <a:prstGeom prst="rect">
            <a:avLst/>
          </a:prstGeom>
        </p:spPr>
        <p:txBody>
          <a:bodyPr wrap="square">
            <a:spAutoFit/>
          </a:bodyPr>
          <a:lstStyle/>
          <a:p>
            <a:pPr marL="285750" indent="-285750">
              <a:buFont typeface="Arial" panose="020B0604020202020204" pitchFamily="34" charset="0"/>
              <a:buChar char="•"/>
              <a:defRPr/>
            </a:pPr>
            <a:r>
              <a:rPr lang="en-US" altLang="en-US" sz="2800" dirty="0">
                <a:solidFill>
                  <a:prstClr val="black"/>
                </a:solidFill>
                <a:latin typeface="Calibri"/>
              </a:rPr>
              <a:t>To impart evidence-based research oriented medical education</a:t>
            </a:r>
          </a:p>
          <a:p>
            <a:pPr marL="285750" indent="-285750">
              <a:buFont typeface="Arial" panose="020B0604020202020204" pitchFamily="34" charset="0"/>
              <a:buChar char="•"/>
              <a:defRPr/>
            </a:pPr>
            <a:endParaRPr lang="en-US" altLang="en-US" sz="2800" dirty="0">
              <a:solidFill>
                <a:prstClr val="black"/>
              </a:solidFill>
              <a:latin typeface="Calibri"/>
            </a:endParaRPr>
          </a:p>
          <a:p>
            <a:pPr marL="285750" indent="-285750">
              <a:buFont typeface="Arial" panose="020B0604020202020204" pitchFamily="34" charset="0"/>
              <a:buChar char="•"/>
              <a:defRPr/>
            </a:pPr>
            <a:r>
              <a:rPr lang="en-US" altLang="en-US" sz="2800" dirty="0">
                <a:solidFill>
                  <a:prstClr val="black"/>
                </a:solidFill>
                <a:latin typeface="Calibri"/>
              </a:rPr>
              <a:t>To provide best possible patient care</a:t>
            </a:r>
          </a:p>
          <a:p>
            <a:pPr marL="285750" indent="-285750">
              <a:buFont typeface="Arial" panose="020B0604020202020204" pitchFamily="34" charset="0"/>
              <a:buChar char="•"/>
              <a:defRPr/>
            </a:pPr>
            <a:endParaRPr lang="en-US" altLang="en-US" sz="2800" dirty="0">
              <a:solidFill>
                <a:prstClr val="black"/>
              </a:solidFill>
              <a:latin typeface="Calibri"/>
            </a:endParaRPr>
          </a:p>
          <a:p>
            <a:pPr marL="285750" indent="-285750">
              <a:buFont typeface="Arial" panose="020B0604020202020204" pitchFamily="34" charset="0"/>
              <a:buChar char="•"/>
              <a:defRPr/>
            </a:pPr>
            <a:r>
              <a:rPr lang="en-US" altLang="en-US" sz="2800" dirty="0">
                <a:solidFill>
                  <a:prstClr val="black"/>
                </a:solidFill>
                <a:latin typeface="Calibri"/>
              </a:rPr>
              <a:t>To inculcate the values of mutual respect and ethical practice of medicine</a:t>
            </a:r>
          </a:p>
          <a:p>
            <a:pPr marL="285750" indent="-285750">
              <a:buFont typeface="Arial" panose="020B0604020202020204" pitchFamily="34" charset="0"/>
              <a:buChar char="•"/>
              <a:defRPr/>
            </a:pPr>
            <a:endParaRPr lang="en-US" altLang="en-US" sz="2800" dirty="0">
              <a:solidFill>
                <a:prstClr val="black"/>
              </a:solidFill>
              <a:latin typeface="Calibri"/>
            </a:endParaRPr>
          </a:p>
        </p:txBody>
      </p:sp>
      <p:sp>
        <p:nvSpPr>
          <p:cNvPr id="8" name="Slide Number Placeholder 7"/>
          <p:cNvSpPr>
            <a:spLocks noGrp="1"/>
          </p:cNvSpPr>
          <p:nvPr>
            <p:ph type="sldNum" sz="quarter" idx="12"/>
          </p:nvPr>
        </p:nvSpPr>
        <p:spPr/>
        <p:txBody>
          <a:bodyPr/>
          <a:lstStyle/>
          <a:p>
            <a:fld id="{B6F15528-21DE-4FAA-801E-634DDDAF4B2B}" type="slidenum">
              <a:rPr lang="en-US">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663554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latin typeface="Arial" panose="020B0604020202020204" pitchFamily="34" charset="0"/>
                <a:cs typeface="Arial" panose="020B0604020202020204" pitchFamily="34" charset="0"/>
              </a:rPr>
              <a:t>Sequence of LGIS</a:t>
            </a:r>
          </a:p>
        </p:txBody>
      </p:sp>
      <p:sp>
        <p:nvSpPr>
          <p:cNvPr id="3" name="Content Placeholder 2"/>
          <p:cNvSpPr>
            <a:spLocks noGrp="1"/>
          </p:cNvSpPr>
          <p:nvPr>
            <p:ph idx="1"/>
          </p:nvPr>
        </p:nvSpPr>
        <p:spPr>
          <a:xfrm>
            <a:off x="2057400" y="1676401"/>
            <a:ext cx="8229600" cy="4525963"/>
          </a:xfrm>
        </p:spPr>
        <p:txBody>
          <a:bodyPr>
            <a:normAutofit fontScale="77500" lnSpcReduction="20000"/>
          </a:bodyPr>
          <a:lstStyle/>
          <a:p>
            <a:r>
              <a:rPr lang="en-US" dirty="0"/>
              <a:t>Learning Objectives</a:t>
            </a:r>
          </a:p>
          <a:p>
            <a:r>
              <a:rPr lang="en-US" dirty="0"/>
              <a:t>Clinical Scenario</a:t>
            </a:r>
          </a:p>
          <a:p>
            <a:r>
              <a:rPr lang="en-US" dirty="0"/>
              <a:t>Development of tongue (</a:t>
            </a:r>
            <a:r>
              <a:rPr lang="en-US" dirty="0">
                <a:solidFill>
                  <a:schemeClr val="accent5">
                    <a:lumMod val="75000"/>
                  </a:schemeClr>
                </a:solidFill>
              </a:rPr>
              <a:t>Core concept=70%)</a:t>
            </a:r>
          </a:p>
          <a:p>
            <a:r>
              <a:rPr lang="en-US" dirty="0"/>
              <a:t>Related Physiology and </a:t>
            </a:r>
            <a:r>
              <a:rPr lang="en-US" dirty="0" smtClean="0"/>
              <a:t>Biochemistry</a:t>
            </a:r>
          </a:p>
          <a:p>
            <a:pPr marL="0" indent="0">
              <a:buNone/>
            </a:pPr>
            <a:r>
              <a:rPr lang="en-US" dirty="0" smtClean="0"/>
              <a:t> </a:t>
            </a:r>
            <a:r>
              <a:rPr lang="en-US" dirty="0">
                <a:solidFill>
                  <a:schemeClr val="accent5">
                    <a:lumMod val="75000"/>
                  </a:schemeClr>
                </a:solidFill>
              </a:rPr>
              <a:t>(Horizontal Integration-15%)</a:t>
            </a:r>
          </a:p>
          <a:p>
            <a:r>
              <a:rPr lang="en-US" dirty="0"/>
              <a:t>Related clinical/congenital abnormalities </a:t>
            </a:r>
            <a:endParaRPr lang="en-US" dirty="0" smtClean="0"/>
          </a:p>
          <a:p>
            <a:pPr marL="0" indent="0">
              <a:buNone/>
            </a:pPr>
            <a:r>
              <a:rPr lang="en-US" dirty="0" smtClean="0">
                <a:solidFill>
                  <a:schemeClr val="accent5">
                    <a:lumMod val="75000"/>
                  </a:schemeClr>
                </a:solidFill>
              </a:rPr>
              <a:t>  (</a:t>
            </a:r>
            <a:r>
              <a:rPr lang="en-US" dirty="0">
                <a:solidFill>
                  <a:schemeClr val="accent5">
                    <a:lumMod val="75000"/>
                  </a:schemeClr>
                </a:solidFill>
              </a:rPr>
              <a:t>Vertical integration- 7%)</a:t>
            </a:r>
          </a:p>
          <a:p>
            <a:pPr marL="0" indent="0">
              <a:buNone/>
            </a:pPr>
            <a:r>
              <a:rPr lang="en-US" dirty="0">
                <a:solidFill>
                  <a:schemeClr val="accent5">
                    <a:lumMod val="75000"/>
                  </a:schemeClr>
                </a:solidFill>
              </a:rPr>
              <a:t>Spiral </a:t>
            </a:r>
            <a:r>
              <a:rPr lang="en-US" dirty="0" smtClean="0">
                <a:solidFill>
                  <a:schemeClr val="accent5">
                    <a:lumMod val="75000"/>
                  </a:schemeClr>
                </a:solidFill>
              </a:rPr>
              <a:t>Integration- 8% </a:t>
            </a:r>
            <a:endParaRPr lang="en-US" dirty="0">
              <a:solidFill>
                <a:schemeClr val="accent5">
                  <a:lumMod val="75000"/>
                </a:schemeClr>
              </a:solidFill>
            </a:endParaRPr>
          </a:p>
          <a:p>
            <a:r>
              <a:rPr lang="en-US" dirty="0"/>
              <a:t>Research (4%)</a:t>
            </a:r>
          </a:p>
          <a:p>
            <a:r>
              <a:rPr lang="en-US" dirty="0"/>
              <a:t>Family Medicine(2%)</a:t>
            </a:r>
          </a:p>
          <a:p>
            <a:r>
              <a:rPr lang="en-US" dirty="0"/>
              <a:t>Ethics (2%)</a:t>
            </a:r>
          </a:p>
        </p:txBody>
      </p:sp>
      <p:sp>
        <p:nvSpPr>
          <p:cNvPr id="5" name="Slide Number Placeholder 4"/>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3425009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6386" y="1220725"/>
            <a:ext cx="7543800" cy="476873"/>
          </a:xfrm>
        </p:spPr>
        <p:txBody>
          <a:bodyPr>
            <a:normAutofit fontScale="90000"/>
          </a:bodyPr>
          <a:lstStyle/>
          <a:p>
            <a:pPr algn="l"/>
            <a:r>
              <a:rPr lang="en-US" dirty="0">
                <a:solidFill>
                  <a:schemeClr val="accent4">
                    <a:lumMod val="75000"/>
                  </a:schemeClr>
                </a:solidFill>
              </a:rPr>
              <a:t>Clinical Scenario</a:t>
            </a:r>
          </a:p>
        </p:txBody>
      </p:sp>
      <p:sp>
        <p:nvSpPr>
          <p:cNvPr id="3" name="Content Placeholder 2"/>
          <p:cNvSpPr>
            <a:spLocks noGrp="1"/>
          </p:cNvSpPr>
          <p:nvPr>
            <p:ph idx="1"/>
          </p:nvPr>
        </p:nvSpPr>
        <p:spPr>
          <a:xfrm>
            <a:off x="1524000" y="1887206"/>
            <a:ext cx="5181601" cy="4113544"/>
          </a:xfrm>
        </p:spPr>
        <p:txBody>
          <a:bodyPr>
            <a:noAutofit/>
          </a:bodyPr>
          <a:lstStyle/>
          <a:p>
            <a:pPr algn="just"/>
            <a:r>
              <a:rPr lang="en-US" sz="2400" dirty="0"/>
              <a:t>A female patient aged 14 years was referred to oral surgery consultation for management of bifid tongue. </a:t>
            </a:r>
          </a:p>
          <a:p>
            <a:pPr algn="just"/>
            <a:r>
              <a:rPr lang="en-US" sz="2400" dirty="0"/>
              <a:t>On initial interaction, the patient was found to be mildly mentally deficient and gave history of a previous surgery for correction of </a:t>
            </a:r>
            <a:r>
              <a:rPr lang="en-US" sz="2400" dirty="0" err="1"/>
              <a:t>ankyloglossia</a:t>
            </a:r>
            <a:endParaRPr lang="en-US" sz="2400" dirty="0"/>
          </a:p>
        </p:txBody>
      </p:sp>
      <p:sp>
        <p:nvSpPr>
          <p:cNvPr id="5" name="Rectangle 4"/>
          <p:cNvSpPr/>
          <p:nvPr/>
        </p:nvSpPr>
        <p:spPr>
          <a:xfrm>
            <a:off x="224844" y="6190870"/>
            <a:ext cx="2598312" cy="51193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chemeClr val="tx1"/>
                </a:solidFill>
              </a:rPr>
              <a:t>Interactive Session </a:t>
            </a:r>
          </a:p>
        </p:txBody>
      </p:sp>
      <p:pic>
        <p:nvPicPr>
          <p:cNvPr id="6" name="Picture 5"/>
          <p:cNvPicPr>
            <a:picLocks noChangeAspect="1"/>
          </p:cNvPicPr>
          <p:nvPr/>
        </p:nvPicPr>
        <p:blipFill>
          <a:blip r:embed="rId3"/>
          <a:stretch>
            <a:fillRect/>
          </a:stretch>
        </p:blipFill>
        <p:spPr>
          <a:xfrm>
            <a:off x="7286010" y="3780927"/>
            <a:ext cx="3315841" cy="1960418"/>
          </a:xfrm>
          <a:prstGeom prst="rect">
            <a:avLst/>
          </a:prstGeom>
        </p:spPr>
      </p:pic>
      <p:sp>
        <p:nvSpPr>
          <p:cNvPr id="8" name="Slide Number Placeholder 7"/>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pic>
        <p:nvPicPr>
          <p:cNvPr id="7" name="Picture 6"/>
          <p:cNvPicPr>
            <a:picLocks noChangeAspect="1"/>
          </p:cNvPicPr>
          <p:nvPr/>
        </p:nvPicPr>
        <p:blipFill rotWithShape="1">
          <a:blip r:embed="rId4"/>
          <a:srcRect l="14068" r="17415"/>
          <a:stretch/>
        </p:blipFill>
        <p:spPr>
          <a:xfrm>
            <a:off x="7292937" y="640051"/>
            <a:ext cx="3315841" cy="2589276"/>
          </a:xfrm>
          <a:prstGeom prst="rect">
            <a:avLst/>
          </a:prstGeom>
        </p:spPr>
      </p:pic>
    </p:spTree>
    <p:extLst>
      <p:ext uri="{BB962C8B-B14F-4D97-AF65-F5344CB8AC3E}">
        <p14:creationId xmlns:p14="http://schemas.microsoft.com/office/powerpoint/2010/main" val="1345150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0" y="685800"/>
            <a:ext cx="9144000" cy="6172200"/>
          </a:xfrm>
          <a:prstGeom prst="rect">
            <a:avLst/>
          </a:prstGeom>
        </p:spPr>
        <p:txBody>
          <a:bodyPr>
            <a:normAutofit/>
          </a:bodyPr>
          <a:lstStyle/>
          <a:p>
            <a:pPr marL="0" indent="0">
              <a:buNone/>
            </a:pPr>
            <a:endParaRPr lang="en-US" sz="2700" b="1" dirty="0">
              <a:solidFill>
                <a:srgbClr val="C00000"/>
              </a:solidFill>
            </a:endParaRPr>
          </a:p>
          <a:p>
            <a:pPr marL="0" indent="0">
              <a:buNone/>
            </a:pPr>
            <a:r>
              <a:rPr lang="en-US" sz="3600" dirty="0" smtClean="0">
                <a:solidFill>
                  <a:schemeClr val="accent4">
                    <a:lumMod val="75000"/>
                  </a:schemeClr>
                </a:solidFill>
              </a:rPr>
              <a:t>Learning Objectives</a:t>
            </a:r>
          </a:p>
          <a:p>
            <a:pPr marL="0" indent="0">
              <a:buNone/>
            </a:pPr>
            <a:endParaRPr lang="en-US" sz="1800" dirty="0"/>
          </a:p>
          <a:p>
            <a:pPr marL="0" indent="0">
              <a:buNone/>
            </a:pPr>
            <a:r>
              <a:rPr lang="en-US" sz="2200" dirty="0"/>
              <a:t>At the end of the lecture, students will be able to</a:t>
            </a:r>
          </a:p>
          <a:p>
            <a:r>
              <a:rPr lang="en-US" sz="2400" dirty="0"/>
              <a:t>Describe role of pharyngeal apparatus in embryogenesis of tongue</a:t>
            </a:r>
          </a:p>
          <a:p>
            <a:r>
              <a:rPr lang="en-US" sz="2400" dirty="0"/>
              <a:t>Describe development of tongue</a:t>
            </a:r>
          </a:p>
          <a:p>
            <a:r>
              <a:rPr lang="en-US" sz="2400" dirty="0"/>
              <a:t>Integrate physiological  and biochemical aspects of tongue with its developmental anatomy </a:t>
            </a:r>
          </a:p>
          <a:p>
            <a:r>
              <a:rPr lang="en-US" sz="2400" dirty="0"/>
              <a:t>Explain associated congenital abnormalities</a:t>
            </a:r>
          </a:p>
          <a:p>
            <a:r>
              <a:rPr lang="en-US" sz="2400" dirty="0"/>
              <a:t>Correlate and build core knowledge  on the basis of latest research</a:t>
            </a:r>
          </a:p>
          <a:p>
            <a:r>
              <a:rPr lang="en-US" sz="2400" dirty="0"/>
              <a:t>Approach to a patient of bifid tongue</a:t>
            </a:r>
          </a:p>
          <a:p>
            <a:endParaRPr lang="en-US" sz="2400" dirty="0"/>
          </a:p>
          <a:p>
            <a:endParaRPr lang="en-US" sz="2400" dirty="0"/>
          </a:p>
          <a:p>
            <a:endParaRPr lang="en-US" sz="2400" dirty="0"/>
          </a:p>
          <a:p>
            <a:endParaRPr lang="en-US" sz="2400"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spTree>
    <p:extLst>
      <p:ext uri="{BB962C8B-B14F-4D97-AF65-F5344CB8AC3E}">
        <p14:creationId xmlns:p14="http://schemas.microsoft.com/office/powerpoint/2010/main" val="624516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accent4">
                    <a:lumMod val="75000"/>
                  </a:schemeClr>
                </a:solidFill>
              </a:rPr>
              <a:t>Gross Anatomy </a:t>
            </a:r>
          </a:p>
        </p:txBody>
      </p:sp>
      <p:sp>
        <p:nvSpPr>
          <p:cNvPr id="3" name="Content Placeholder 2"/>
          <p:cNvSpPr>
            <a:spLocks noGrp="1"/>
          </p:cNvSpPr>
          <p:nvPr>
            <p:ph idx="1"/>
          </p:nvPr>
        </p:nvSpPr>
        <p:spPr>
          <a:xfrm>
            <a:off x="1524000" y="1600200"/>
            <a:ext cx="5486400" cy="5257800"/>
          </a:xfrm>
        </p:spPr>
        <p:txBody>
          <a:bodyPr>
            <a:normAutofit/>
          </a:bodyPr>
          <a:lstStyle/>
          <a:p>
            <a:pPr marL="0" indent="0" algn="just">
              <a:buNone/>
            </a:pPr>
            <a:r>
              <a:rPr lang="en-US" sz="2800" dirty="0"/>
              <a:t>The tongue is a unique organ located in the oral cavity that not only </a:t>
            </a:r>
          </a:p>
          <a:p>
            <a:pPr algn="just"/>
            <a:r>
              <a:rPr lang="en-US" sz="2800" dirty="0"/>
              <a:t>facilitates perception of gustatory stimuli but </a:t>
            </a:r>
          </a:p>
          <a:p>
            <a:pPr algn="just"/>
            <a:r>
              <a:rPr lang="en-US" sz="2800" dirty="0"/>
              <a:t>also plays important roles in mastication and swallowing</a:t>
            </a:r>
          </a:p>
          <a:p>
            <a:pPr algn="just"/>
            <a:r>
              <a:rPr lang="en-US" sz="2800" dirty="0"/>
              <a:t>integral component of the speech pathway</a:t>
            </a:r>
            <a:endParaRPr lang="en-US" sz="2800" dirty="0">
              <a:solidFill>
                <a:schemeClr val="accent4">
                  <a:lumMod val="75000"/>
                </a:schemeClr>
              </a:solidFill>
            </a:endParaRPr>
          </a:p>
        </p:txBody>
      </p:sp>
      <p:pic>
        <p:nvPicPr>
          <p:cNvPr id="4" name="Picture 3"/>
          <p:cNvPicPr>
            <a:picLocks noChangeAspect="1"/>
          </p:cNvPicPr>
          <p:nvPr/>
        </p:nvPicPr>
        <p:blipFill rotWithShape="1">
          <a:blip r:embed="rId2"/>
          <a:srcRect l="28000" r="22000"/>
          <a:stretch/>
        </p:blipFill>
        <p:spPr>
          <a:xfrm>
            <a:off x="7904018" y="1898074"/>
            <a:ext cx="3124200" cy="3276600"/>
          </a:xfrm>
          <a:prstGeom prst="rect">
            <a:avLst/>
          </a:prstGeom>
        </p:spPr>
      </p:pic>
      <p:sp>
        <p:nvSpPr>
          <p:cNvPr id="7" name="Slide Number Placeholder 6"/>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6" name="Picture 5"/>
          <p:cNvPicPr>
            <a:picLocks noChangeAspect="1"/>
          </p:cNvPicPr>
          <p:nvPr/>
        </p:nvPicPr>
        <p:blipFill>
          <a:blip r:embed="rId3"/>
          <a:stretch>
            <a:fillRect/>
          </a:stretch>
        </p:blipFill>
        <p:spPr>
          <a:xfrm>
            <a:off x="157841" y="6264276"/>
            <a:ext cx="2316681" cy="499915"/>
          </a:xfrm>
          <a:prstGeom prst="rect">
            <a:avLst/>
          </a:prstGeom>
        </p:spPr>
      </p:pic>
    </p:spTree>
    <p:extLst>
      <p:ext uri="{BB962C8B-B14F-4D97-AF65-F5344CB8AC3E}">
        <p14:creationId xmlns:p14="http://schemas.microsoft.com/office/powerpoint/2010/main" val="585240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7114" y="363391"/>
            <a:ext cx="5562600" cy="6400800"/>
          </a:xfrm>
        </p:spPr>
        <p:txBody>
          <a:bodyPr>
            <a:noAutofit/>
          </a:bodyPr>
          <a:lstStyle/>
          <a:p>
            <a:pPr algn="just"/>
            <a:r>
              <a:rPr lang="en-US" sz="2800" b="1" dirty="0">
                <a:solidFill>
                  <a:schemeClr val="accent4">
                    <a:lumMod val="75000"/>
                  </a:schemeClr>
                </a:solidFill>
              </a:rPr>
              <a:t>The tip or apex of the tongue </a:t>
            </a:r>
            <a:r>
              <a:rPr lang="en-US" sz="2800" dirty="0"/>
              <a:t>is the most anterior, and most mobile aspect of the organ.</a:t>
            </a:r>
          </a:p>
          <a:p>
            <a:pPr algn="just"/>
            <a:r>
              <a:rPr lang="en-US" sz="2800" dirty="0"/>
              <a:t>The tip is followed by the </a:t>
            </a:r>
            <a:r>
              <a:rPr lang="en-US" sz="2800" b="1" dirty="0">
                <a:solidFill>
                  <a:schemeClr val="accent4">
                    <a:lumMod val="75000"/>
                  </a:schemeClr>
                </a:solidFill>
              </a:rPr>
              <a:t>body of the tongue.</a:t>
            </a:r>
            <a:r>
              <a:rPr lang="en-US" sz="2800" dirty="0"/>
              <a:t> </a:t>
            </a:r>
          </a:p>
          <a:p>
            <a:pPr algn="just"/>
            <a:r>
              <a:rPr lang="en-US" sz="2800" dirty="0"/>
              <a:t>rough dorsal (superior) is populated with taste buds and lingual papillae, </a:t>
            </a:r>
          </a:p>
          <a:p>
            <a:pPr algn="just"/>
            <a:r>
              <a:rPr lang="en-US" sz="2800" dirty="0"/>
              <a:t>and a smooth ventral (inferior) surface attached to the floor of the oral cavity by the lingual frenulum.</a:t>
            </a:r>
          </a:p>
          <a:p>
            <a:pPr algn="just"/>
            <a:endParaRPr lang="en-US" sz="2400" dirty="0"/>
          </a:p>
        </p:txBody>
      </p:sp>
      <p:pic>
        <p:nvPicPr>
          <p:cNvPr id="2" name="Picture 1"/>
          <p:cNvPicPr>
            <a:picLocks noChangeAspect="1"/>
          </p:cNvPicPr>
          <p:nvPr/>
        </p:nvPicPr>
        <p:blipFill rotWithShape="1">
          <a:blip r:embed="rId2"/>
          <a:srcRect r="37500"/>
          <a:stretch/>
        </p:blipFill>
        <p:spPr>
          <a:xfrm>
            <a:off x="8305800" y="363391"/>
            <a:ext cx="3276600" cy="3886200"/>
          </a:xfrm>
          <a:prstGeom prst="rect">
            <a:avLst/>
          </a:prstGeom>
        </p:spPr>
      </p:pic>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pic>
        <p:nvPicPr>
          <p:cNvPr id="4" name="Picture 3"/>
          <p:cNvPicPr>
            <a:picLocks noChangeAspect="1"/>
          </p:cNvPicPr>
          <p:nvPr/>
        </p:nvPicPr>
        <p:blipFill>
          <a:blip r:embed="rId3"/>
          <a:stretch>
            <a:fillRect/>
          </a:stretch>
        </p:blipFill>
        <p:spPr>
          <a:xfrm>
            <a:off x="227114" y="6264276"/>
            <a:ext cx="2316681" cy="499915"/>
          </a:xfrm>
          <a:prstGeom prst="rect">
            <a:avLst/>
          </a:prstGeom>
        </p:spPr>
      </p:pic>
      <p:pic>
        <p:nvPicPr>
          <p:cNvPr id="5" name="Picture 4"/>
          <p:cNvPicPr>
            <a:picLocks noChangeAspect="1"/>
          </p:cNvPicPr>
          <p:nvPr/>
        </p:nvPicPr>
        <p:blipFill>
          <a:blip r:embed="rId4"/>
          <a:stretch>
            <a:fillRect/>
          </a:stretch>
        </p:blipFill>
        <p:spPr>
          <a:xfrm>
            <a:off x="6301090" y="4360350"/>
            <a:ext cx="4837965" cy="2497649"/>
          </a:xfrm>
          <a:prstGeom prst="rect">
            <a:avLst/>
          </a:prstGeom>
        </p:spPr>
      </p:pic>
    </p:spTree>
    <p:extLst>
      <p:ext uri="{BB962C8B-B14F-4D97-AF65-F5344CB8AC3E}">
        <p14:creationId xmlns:p14="http://schemas.microsoft.com/office/powerpoint/2010/main" val="70190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228</TotalTime>
  <Words>1537</Words>
  <Application>Microsoft Office PowerPoint</Application>
  <PresentationFormat>Widescreen</PresentationFormat>
  <Paragraphs>240</Paragraphs>
  <Slides>35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Aptos</vt:lpstr>
      <vt:lpstr>Aptos Display</vt:lpstr>
      <vt:lpstr>Arial</vt:lpstr>
      <vt:lpstr>Arial Black</vt:lpstr>
      <vt:lpstr>Calibri</vt:lpstr>
      <vt:lpstr>Times New Roman</vt:lpstr>
      <vt:lpstr>Wingdings</vt:lpstr>
      <vt:lpstr>Office Theme</vt:lpstr>
      <vt:lpstr>1_Office Theme</vt:lpstr>
      <vt:lpstr>Gastrointestinal Tract (GIT) Module - I 2nd Year MBBS(LGIS) Development of Tongue</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Motto, Vision, Dream</vt:lpstr>
      <vt:lpstr>Sequence of LGIS</vt:lpstr>
      <vt:lpstr>Clinical Scenario</vt:lpstr>
      <vt:lpstr>PowerPoint Presentation</vt:lpstr>
      <vt:lpstr>Gross Anatomy </vt:lpstr>
      <vt:lpstr>PowerPoint Presentation</vt:lpstr>
      <vt:lpstr>PowerPoint Presentation</vt:lpstr>
      <vt:lpstr> Introduction</vt:lpstr>
      <vt:lpstr>PowerPoint Presentation</vt:lpstr>
      <vt:lpstr> Development of tongue</vt:lpstr>
      <vt:lpstr>PowerPoint Presentation</vt:lpstr>
      <vt:lpstr>PowerPoint Presentation</vt:lpstr>
      <vt:lpstr>PowerPoint Presentation</vt:lpstr>
      <vt:lpstr>PowerPoint Presentation</vt:lpstr>
      <vt:lpstr> Position of tongue</vt:lpstr>
      <vt:lpstr>  Development of papillae and taste buds</vt:lpstr>
      <vt:lpstr>PowerPoint Presentation</vt:lpstr>
      <vt:lpstr>PowerPoint Presentation</vt:lpstr>
      <vt:lpstr>Video Recap </vt:lpstr>
      <vt:lpstr>Biochemical Aspect </vt:lpstr>
      <vt:lpstr>PowerPoint Presentation</vt:lpstr>
      <vt:lpstr>PowerPoint Presentation</vt:lpstr>
      <vt:lpstr>PowerPoint Presentation</vt:lpstr>
      <vt:lpstr>          </vt:lpstr>
      <vt:lpstr>PowerPoint Presentation</vt:lpstr>
      <vt:lpstr>PowerPoint Presentation</vt:lpstr>
      <vt:lpstr>Congenital Abnormalities</vt:lpstr>
      <vt:lpstr>Gene profiling in dorso-ventral patterning of mouse  tongue development</vt:lpstr>
      <vt:lpstr>Approach towards patient of Tongue tie </vt:lpstr>
      <vt:lpstr>Bioethical concerns in management of tongue tie</vt:lpstr>
      <vt:lpstr>Home Assignment </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Tongue</dc:title>
  <dc:creator>DME RMU</dc:creator>
  <cp:lastModifiedBy>Musharaf Baig</cp:lastModifiedBy>
  <cp:revision>16</cp:revision>
  <dcterms:created xsi:type="dcterms:W3CDTF">2025-01-27T12:58:58Z</dcterms:created>
  <dcterms:modified xsi:type="dcterms:W3CDTF">2025-03-06T02:27:30Z</dcterms:modified>
</cp:coreProperties>
</file>