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3"/>
  </p:notesMasterIdLst>
  <p:sldIdLst>
    <p:sldId id="256" r:id="rId3"/>
    <p:sldId id="478" r:id="rId4"/>
    <p:sldId id="509" r:id="rId5"/>
    <p:sldId id="510" r:id="rId6"/>
    <p:sldId id="480" r:id="rId7"/>
    <p:sldId id="511" r:id="rId8"/>
    <p:sldId id="483" r:id="rId9"/>
    <p:sldId id="484" r:id="rId10"/>
    <p:sldId id="485" r:id="rId11"/>
    <p:sldId id="487" r:id="rId12"/>
    <p:sldId id="486" r:id="rId13"/>
    <p:sldId id="489" r:id="rId14"/>
    <p:sldId id="490" r:id="rId15"/>
    <p:sldId id="491" r:id="rId16"/>
    <p:sldId id="492" r:id="rId17"/>
    <p:sldId id="493" r:id="rId18"/>
    <p:sldId id="495" r:id="rId19"/>
    <p:sldId id="496" r:id="rId20"/>
    <p:sldId id="497" r:id="rId21"/>
    <p:sldId id="498" r:id="rId22"/>
    <p:sldId id="499" r:id="rId23"/>
    <p:sldId id="500" r:id="rId24"/>
    <p:sldId id="501" r:id="rId25"/>
    <p:sldId id="502" r:id="rId26"/>
    <p:sldId id="503" r:id="rId27"/>
    <p:sldId id="504" r:id="rId28"/>
    <p:sldId id="505" r:id="rId29"/>
    <p:sldId id="506" r:id="rId30"/>
    <p:sldId id="507" r:id="rId31"/>
    <p:sldId id="475" r:id="rId32"/>
  </p:sldIdLst>
  <p:sldSz cx="12192000" cy="6858000"/>
  <p:notesSz cx="6858000" cy="9144000"/>
  <p:defaultTextStyle>
    <a:defPPr>
      <a:defRPr lang="en-P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132" autoAdjust="0"/>
    <p:restoredTop sz="94660"/>
  </p:normalViewPr>
  <p:slideViewPr>
    <p:cSldViewPr snapToGrid="0">
      <p:cViewPr>
        <p:scale>
          <a:sx n="60" d="100"/>
          <a:sy n="60" d="100"/>
        </p:scale>
        <p:origin x="1014" y="2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PK"/>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AD5E0B-A15C-47CC-8252-9D93C8B508EA}" type="datetimeFigureOut">
              <a:rPr lang="en-PK" smtClean="0"/>
              <a:t>22/03/2025</a:t>
            </a:fld>
            <a:endParaRPr lang="en-PK"/>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PK"/>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PK"/>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D72170-ACA9-490C-B68E-5AE813F4FD83}" type="slidenum">
              <a:rPr lang="en-PK" smtClean="0"/>
              <a:t>‹#›</a:t>
            </a:fld>
            <a:endParaRPr lang="en-PK"/>
          </a:p>
        </p:txBody>
      </p:sp>
    </p:spTree>
    <p:extLst>
      <p:ext uri="{BB962C8B-B14F-4D97-AF65-F5344CB8AC3E}">
        <p14:creationId xmlns:p14="http://schemas.microsoft.com/office/powerpoint/2010/main" val="41039278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ABE924B-647E-4C04-8932-E515AB078F82}" type="slidenum">
              <a:rPr lang="en-US" smtClean="0"/>
              <a:pPr/>
              <a:t>8</a:t>
            </a:fld>
            <a:endParaRPr lang="en-US"/>
          </a:p>
        </p:txBody>
      </p:sp>
    </p:spTree>
    <p:extLst>
      <p:ext uri="{BB962C8B-B14F-4D97-AF65-F5344CB8AC3E}">
        <p14:creationId xmlns:p14="http://schemas.microsoft.com/office/powerpoint/2010/main" val="2611803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0FEA54F-ADCD-4A1C-E358-8C8A9AE27C2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PK"/>
          </a:p>
        </p:txBody>
      </p:sp>
      <p:sp>
        <p:nvSpPr>
          <p:cNvPr id="3" name="Subtitle 2">
            <a:extLst>
              <a:ext uri="{FF2B5EF4-FFF2-40B4-BE49-F238E27FC236}">
                <a16:creationId xmlns:a16="http://schemas.microsoft.com/office/drawing/2014/main" xmlns="" id="{6DAE7856-83BE-75E6-E62B-D9DE8250F62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PK"/>
          </a:p>
        </p:txBody>
      </p:sp>
      <p:sp>
        <p:nvSpPr>
          <p:cNvPr id="4" name="Date Placeholder 3">
            <a:extLst>
              <a:ext uri="{FF2B5EF4-FFF2-40B4-BE49-F238E27FC236}">
                <a16:creationId xmlns:a16="http://schemas.microsoft.com/office/drawing/2014/main" xmlns="" id="{E73EE3C7-63B1-0BC0-6C1E-29682F2E00FF}"/>
              </a:ext>
            </a:extLst>
          </p:cNvPr>
          <p:cNvSpPr>
            <a:spLocks noGrp="1"/>
          </p:cNvSpPr>
          <p:nvPr>
            <p:ph type="dt" sz="half" idx="10"/>
          </p:nvPr>
        </p:nvSpPr>
        <p:spPr/>
        <p:txBody>
          <a:bodyPr/>
          <a:lstStyle/>
          <a:p>
            <a:fld id="{A94E53E1-C339-4D99-A577-FD64D5776061}" type="datetimeFigureOut">
              <a:rPr lang="en-PK" smtClean="0"/>
              <a:t>22/03/2025</a:t>
            </a:fld>
            <a:endParaRPr lang="en-PK"/>
          </a:p>
        </p:txBody>
      </p:sp>
      <p:sp>
        <p:nvSpPr>
          <p:cNvPr id="5" name="Footer Placeholder 4">
            <a:extLst>
              <a:ext uri="{FF2B5EF4-FFF2-40B4-BE49-F238E27FC236}">
                <a16:creationId xmlns:a16="http://schemas.microsoft.com/office/drawing/2014/main" xmlns="" id="{65548437-10FF-E319-2FEC-179531A7CE99}"/>
              </a:ext>
            </a:extLst>
          </p:cNvPr>
          <p:cNvSpPr>
            <a:spLocks noGrp="1"/>
          </p:cNvSpPr>
          <p:nvPr>
            <p:ph type="ftr" sz="quarter" idx="11"/>
          </p:nvPr>
        </p:nvSpPr>
        <p:spPr/>
        <p:txBody>
          <a:bodyPr/>
          <a:lstStyle/>
          <a:p>
            <a:endParaRPr lang="en-PK"/>
          </a:p>
        </p:txBody>
      </p:sp>
      <p:sp>
        <p:nvSpPr>
          <p:cNvPr id="6" name="Slide Number Placeholder 5">
            <a:extLst>
              <a:ext uri="{FF2B5EF4-FFF2-40B4-BE49-F238E27FC236}">
                <a16:creationId xmlns:a16="http://schemas.microsoft.com/office/drawing/2014/main" xmlns="" id="{DBA21CC9-9D17-6900-3AE2-C9ED678F7ECF}"/>
              </a:ext>
            </a:extLst>
          </p:cNvPr>
          <p:cNvSpPr>
            <a:spLocks noGrp="1"/>
          </p:cNvSpPr>
          <p:nvPr>
            <p:ph type="sldNum" sz="quarter" idx="12"/>
          </p:nvPr>
        </p:nvSpPr>
        <p:spPr/>
        <p:txBody>
          <a:bodyPr/>
          <a:lstStyle/>
          <a:p>
            <a:fld id="{546C926C-EB33-44D2-9011-BA1E0EE0EC1E}" type="slidenum">
              <a:rPr lang="en-PK" smtClean="0"/>
              <a:t>‹#›</a:t>
            </a:fld>
            <a:endParaRPr lang="en-PK"/>
          </a:p>
        </p:txBody>
      </p:sp>
    </p:spTree>
    <p:extLst>
      <p:ext uri="{BB962C8B-B14F-4D97-AF65-F5344CB8AC3E}">
        <p14:creationId xmlns:p14="http://schemas.microsoft.com/office/powerpoint/2010/main" val="941211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D30433C-53A7-FDB5-D987-DA753AC70099}"/>
              </a:ext>
            </a:extLst>
          </p:cNvPr>
          <p:cNvSpPr>
            <a:spLocks noGrp="1"/>
          </p:cNvSpPr>
          <p:nvPr>
            <p:ph type="title"/>
          </p:nvPr>
        </p:nvSpPr>
        <p:spPr/>
        <p:txBody>
          <a:bodyPr/>
          <a:lstStyle/>
          <a:p>
            <a:r>
              <a:rPr lang="en-US"/>
              <a:t>Click to edit Master title style</a:t>
            </a:r>
            <a:endParaRPr lang="en-PK"/>
          </a:p>
        </p:txBody>
      </p:sp>
      <p:sp>
        <p:nvSpPr>
          <p:cNvPr id="3" name="Vertical Text Placeholder 2">
            <a:extLst>
              <a:ext uri="{FF2B5EF4-FFF2-40B4-BE49-F238E27FC236}">
                <a16:creationId xmlns:a16="http://schemas.microsoft.com/office/drawing/2014/main" xmlns="" id="{B1DEDFF9-CC2F-30F9-E2AE-0064159286E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4" name="Date Placeholder 3">
            <a:extLst>
              <a:ext uri="{FF2B5EF4-FFF2-40B4-BE49-F238E27FC236}">
                <a16:creationId xmlns:a16="http://schemas.microsoft.com/office/drawing/2014/main" xmlns="" id="{05B27E20-AE0C-12B1-676A-0B12C3968A54}"/>
              </a:ext>
            </a:extLst>
          </p:cNvPr>
          <p:cNvSpPr>
            <a:spLocks noGrp="1"/>
          </p:cNvSpPr>
          <p:nvPr>
            <p:ph type="dt" sz="half" idx="10"/>
          </p:nvPr>
        </p:nvSpPr>
        <p:spPr/>
        <p:txBody>
          <a:bodyPr/>
          <a:lstStyle/>
          <a:p>
            <a:fld id="{A94E53E1-C339-4D99-A577-FD64D5776061}" type="datetimeFigureOut">
              <a:rPr lang="en-PK" smtClean="0"/>
              <a:t>22/03/2025</a:t>
            </a:fld>
            <a:endParaRPr lang="en-PK"/>
          </a:p>
        </p:txBody>
      </p:sp>
      <p:sp>
        <p:nvSpPr>
          <p:cNvPr id="5" name="Footer Placeholder 4">
            <a:extLst>
              <a:ext uri="{FF2B5EF4-FFF2-40B4-BE49-F238E27FC236}">
                <a16:creationId xmlns:a16="http://schemas.microsoft.com/office/drawing/2014/main" xmlns="" id="{698397AB-735F-BFFD-FB7C-DA95F5036ECB}"/>
              </a:ext>
            </a:extLst>
          </p:cNvPr>
          <p:cNvSpPr>
            <a:spLocks noGrp="1"/>
          </p:cNvSpPr>
          <p:nvPr>
            <p:ph type="ftr" sz="quarter" idx="11"/>
          </p:nvPr>
        </p:nvSpPr>
        <p:spPr/>
        <p:txBody>
          <a:bodyPr/>
          <a:lstStyle/>
          <a:p>
            <a:endParaRPr lang="en-PK"/>
          </a:p>
        </p:txBody>
      </p:sp>
      <p:sp>
        <p:nvSpPr>
          <p:cNvPr id="6" name="Slide Number Placeholder 5">
            <a:extLst>
              <a:ext uri="{FF2B5EF4-FFF2-40B4-BE49-F238E27FC236}">
                <a16:creationId xmlns:a16="http://schemas.microsoft.com/office/drawing/2014/main" xmlns="" id="{43E03A91-638C-BB74-FEFA-30C89F86592C}"/>
              </a:ext>
            </a:extLst>
          </p:cNvPr>
          <p:cNvSpPr>
            <a:spLocks noGrp="1"/>
          </p:cNvSpPr>
          <p:nvPr>
            <p:ph type="sldNum" sz="quarter" idx="12"/>
          </p:nvPr>
        </p:nvSpPr>
        <p:spPr/>
        <p:txBody>
          <a:bodyPr/>
          <a:lstStyle/>
          <a:p>
            <a:fld id="{546C926C-EB33-44D2-9011-BA1E0EE0EC1E}" type="slidenum">
              <a:rPr lang="en-PK" smtClean="0"/>
              <a:t>‹#›</a:t>
            </a:fld>
            <a:endParaRPr lang="en-PK"/>
          </a:p>
        </p:txBody>
      </p:sp>
    </p:spTree>
    <p:extLst>
      <p:ext uri="{BB962C8B-B14F-4D97-AF65-F5344CB8AC3E}">
        <p14:creationId xmlns:p14="http://schemas.microsoft.com/office/powerpoint/2010/main" val="35607097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9B7E5D60-7D1D-47E1-21FC-1A7C5C93D88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PK"/>
          </a:p>
        </p:txBody>
      </p:sp>
      <p:sp>
        <p:nvSpPr>
          <p:cNvPr id="3" name="Vertical Text Placeholder 2">
            <a:extLst>
              <a:ext uri="{FF2B5EF4-FFF2-40B4-BE49-F238E27FC236}">
                <a16:creationId xmlns:a16="http://schemas.microsoft.com/office/drawing/2014/main" xmlns="" id="{11C3F5FB-4641-14B7-CF43-6212EFD1A84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4" name="Date Placeholder 3">
            <a:extLst>
              <a:ext uri="{FF2B5EF4-FFF2-40B4-BE49-F238E27FC236}">
                <a16:creationId xmlns:a16="http://schemas.microsoft.com/office/drawing/2014/main" xmlns="" id="{AAF60280-6F2F-0921-0525-0D197D20D7A7}"/>
              </a:ext>
            </a:extLst>
          </p:cNvPr>
          <p:cNvSpPr>
            <a:spLocks noGrp="1"/>
          </p:cNvSpPr>
          <p:nvPr>
            <p:ph type="dt" sz="half" idx="10"/>
          </p:nvPr>
        </p:nvSpPr>
        <p:spPr/>
        <p:txBody>
          <a:bodyPr/>
          <a:lstStyle/>
          <a:p>
            <a:fld id="{A94E53E1-C339-4D99-A577-FD64D5776061}" type="datetimeFigureOut">
              <a:rPr lang="en-PK" smtClean="0"/>
              <a:t>22/03/2025</a:t>
            </a:fld>
            <a:endParaRPr lang="en-PK"/>
          </a:p>
        </p:txBody>
      </p:sp>
      <p:sp>
        <p:nvSpPr>
          <p:cNvPr id="5" name="Footer Placeholder 4">
            <a:extLst>
              <a:ext uri="{FF2B5EF4-FFF2-40B4-BE49-F238E27FC236}">
                <a16:creationId xmlns:a16="http://schemas.microsoft.com/office/drawing/2014/main" xmlns="" id="{47713B4C-D275-0DC8-A6CA-C90D66E5A00B}"/>
              </a:ext>
            </a:extLst>
          </p:cNvPr>
          <p:cNvSpPr>
            <a:spLocks noGrp="1"/>
          </p:cNvSpPr>
          <p:nvPr>
            <p:ph type="ftr" sz="quarter" idx="11"/>
          </p:nvPr>
        </p:nvSpPr>
        <p:spPr/>
        <p:txBody>
          <a:bodyPr/>
          <a:lstStyle/>
          <a:p>
            <a:endParaRPr lang="en-PK"/>
          </a:p>
        </p:txBody>
      </p:sp>
      <p:sp>
        <p:nvSpPr>
          <p:cNvPr id="6" name="Slide Number Placeholder 5">
            <a:extLst>
              <a:ext uri="{FF2B5EF4-FFF2-40B4-BE49-F238E27FC236}">
                <a16:creationId xmlns:a16="http://schemas.microsoft.com/office/drawing/2014/main" xmlns="" id="{2EC48431-EE42-1D06-68FA-818ABAACAB76}"/>
              </a:ext>
            </a:extLst>
          </p:cNvPr>
          <p:cNvSpPr>
            <a:spLocks noGrp="1"/>
          </p:cNvSpPr>
          <p:nvPr>
            <p:ph type="sldNum" sz="quarter" idx="12"/>
          </p:nvPr>
        </p:nvSpPr>
        <p:spPr/>
        <p:txBody>
          <a:bodyPr/>
          <a:lstStyle/>
          <a:p>
            <a:fld id="{546C926C-EB33-44D2-9011-BA1E0EE0EC1E}" type="slidenum">
              <a:rPr lang="en-PK" smtClean="0"/>
              <a:t>‹#›</a:t>
            </a:fld>
            <a:endParaRPr lang="en-PK"/>
          </a:p>
        </p:txBody>
      </p:sp>
    </p:spTree>
    <p:extLst>
      <p:ext uri="{BB962C8B-B14F-4D97-AF65-F5344CB8AC3E}">
        <p14:creationId xmlns:p14="http://schemas.microsoft.com/office/powerpoint/2010/main" val="15523383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11582400" y="92076"/>
            <a:ext cx="6096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680208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11582400" y="6264276"/>
            <a:ext cx="609600" cy="365125"/>
          </a:xfrm>
          <a:prstGeom prst="rect">
            <a:avLst/>
          </a:prstGeom>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8973942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11582400" y="6340476"/>
            <a:ext cx="6096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509543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11582400" y="6340476"/>
            <a:ext cx="6096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780486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a:xfrm>
            <a:off x="4165600" y="6356351"/>
            <a:ext cx="3860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11582400" y="6264276"/>
            <a:ext cx="6096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333358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a:xfrm>
            <a:off x="4165600" y="6356351"/>
            <a:ext cx="3860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11582400" y="6340476"/>
            <a:ext cx="6096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449577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a:xfrm>
            <a:off x="4165600" y="6356351"/>
            <a:ext cx="3860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11582400" y="6264276"/>
            <a:ext cx="6096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325745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11582400" y="6264276"/>
            <a:ext cx="6096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709367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E59FA44-C35D-7FAB-F741-617042835AC2}"/>
              </a:ext>
            </a:extLst>
          </p:cNvPr>
          <p:cNvSpPr>
            <a:spLocks noGrp="1"/>
          </p:cNvSpPr>
          <p:nvPr>
            <p:ph type="title"/>
          </p:nvPr>
        </p:nvSpPr>
        <p:spPr/>
        <p:txBody>
          <a:bodyPr/>
          <a:lstStyle/>
          <a:p>
            <a:r>
              <a:rPr lang="en-US"/>
              <a:t>Click to edit Master title style</a:t>
            </a:r>
            <a:endParaRPr lang="en-PK"/>
          </a:p>
        </p:txBody>
      </p:sp>
      <p:sp>
        <p:nvSpPr>
          <p:cNvPr id="3" name="Content Placeholder 2">
            <a:extLst>
              <a:ext uri="{FF2B5EF4-FFF2-40B4-BE49-F238E27FC236}">
                <a16:creationId xmlns:a16="http://schemas.microsoft.com/office/drawing/2014/main" xmlns="" id="{D0709726-7706-9348-1F5E-AF5DD5D8945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4" name="Date Placeholder 3">
            <a:extLst>
              <a:ext uri="{FF2B5EF4-FFF2-40B4-BE49-F238E27FC236}">
                <a16:creationId xmlns:a16="http://schemas.microsoft.com/office/drawing/2014/main" xmlns="" id="{D6CF25E2-B092-8137-4CEA-7086C1D9451B}"/>
              </a:ext>
            </a:extLst>
          </p:cNvPr>
          <p:cNvSpPr>
            <a:spLocks noGrp="1"/>
          </p:cNvSpPr>
          <p:nvPr>
            <p:ph type="dt" sz="half" idx="10"/>
          </p:nvPr>
        </p:nvSpPr>
        <p:spPr/>
        <p:txBody>
          <a:bodyPr/>
          <a:lstStyle/>
          <a:p>
            <a:fld id="{A94E53E1-C339-4D99-A577-FD64D5776061}" type="datetimeFigureOut">
              <a:rPr lang="en-PK" smtClean="0"/>
              <a:t>22/03/2025</a:t>
            </a:fld>
            <a:endParaRPr lang="en-PK"/>
          </a:p>
        </p:txBody>
      </p:sp>
      <p:sp>
        <p:nvSpPr>
          <p:cNvPr id="5" name="Footer Placeholder 4">
            <a:extLst>
              <a:ext uri="{FF2B5EF4-FFF2-40B4-BE49-F238E27FC236}">
                <a16:creationId xmlns:a16="http://schemas.microsoft.com/office/drawing/2014/main" xmlns="" id="{DDD3D838-7F77-F946-2FAB-FE7B628A6332}"/>
              </a:ext>
            </a:extLst>
          </p:cNvPr>
          <p:cNvSpPr>
            <a:spLocks noGrp="1"/>
          </p:cNvSpPr>
          <p:nvPr>
            <p:ph type="ftr" sz="quarter" idx="11"/>
          </p:nvPr>
        </p:nvSpPr>
        <p:spPr/>
        <p:txBody>
          <a:bodyPr/>
          <a:lstStyle/>
          <a:p>
            <a:endParaRPr lang="en-PK"/>
          </a:p>
        </p:txBody>
      </p:sp>
      <p:sp>
        <p:nvSpPr>
          <p:cNvPr id="6" name="Slide Number Placeholder 5">
            <a:extLst>
              <a:ext uri="{FF2B5EF4-FFF2-40B4-BE49-F238E27FC236}">
                <a16:creationId xmlns:a16="http://schemas.microsoft.com/office/drawing/2014/main" xmlns="" id="{A0B5ADEE-CB82-474E-0189-94273ED3F6F6}"/>
              </a:ext>
            </a:extLst>
          </p:cNvPr>
          <p:cNvSpPr>
            <a:spLocks noGrp="1"/>
          </p:cNvSpPr>
          <p:nvPr>
            <p:ph type="sldNum" sz="quarter" idx="12"/>
          </p:nvPr>
        </p:nvSpPr>
        <p:spPr/>
        <p:txBody>
          <a:bodyPr/>
          <a:lstStyle/>
          <a:p>
            <a:fld id="{546C926C-EB33-44D2-9011-BA1E0EE0EC1E}" type="slidenum">
              <a:rPr lang="en-PK" smtClean="0"/>
              <a:t>‹#›</a:t>
            </a:fld>
            <a:endParaRPr lang="en-PK"/>
          </a:p>
        </p:txBody>
      </p:sp>
    </p:spTree>
    <p:extLst>
      <p:ext uri="{BB962C8B-B14F-4D97-AF65-F5344CB8AC3E}">
        <p14:creationId xmlns:p14="http://schemas.microsoft.com/office/powerpoint/2010/main" val="30199093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11582400" y="6416676"/>
            <a:ext cx="6096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875905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11582400" y="6264276"/>
            <a:ext cx="6096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116693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11582400" y="6340476"/>
            <a:ext cx="6096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806141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FE331D7-2C31-D90C-BC57-A088FB4FFF8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PK"/>
          </a:p>
        </p:txBody>
      </p:sp>
      <p:sp>
        <p:nvSpPr>
          <p:cNvPr id="3" name="Text Placeholder 2">
            <a:extLst>
              <a:ext uri="{FF2B5EF4-FFF2-40B4-BE49-F238E27FC236}">
                <a16:creationId xmlns:a16="http://schemas.microsoft.com/office/drawing/2014/main" xmlns="" id="{4F57DEBF-4E44-ABB2-53E0-CCA2C66BED2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C9C555DC-26A8-6AA5-B0AC-62BA9EF68758}"/>
              </a:ext>
            </a:extLst>
          </p:cNvPr>
          <p:cNvSpPr>
            <a:spLocks noGrp="1"/>
          </p:cNvSpPr>
          <p:nvPr>
            <p:ph type="dt" sz="half" idx="10"/>
          </p:nvPr>
        </p:nvSpPr>
        <p:spPr/>
        <p:txBody>
          <a:bodyPr/>
          <a:lstStyle/>
          <a:p>
            <a:fld id="{A94E53E1-C339-4D99-A577-FD64D5776061}" type="datetimeFigureOut">
              <a:rPr lang="en-PK" smtClean="0"/>
              <a:t>22/03/2025</a:t>
            </a:fld>
            <a:endParaRPr lang="en-PK"/>
          </a:p>
        </p:txBody>
      </p:sp>
      <p:sp>
        <p:nvSpPr>
          <p:cNvPr id="5" name="Footer Placeholder 4">
            <a:extLst>
              <a:ext uri="{FF2B5EF4-FFF2-40B4-BE49-F238E27FC236}">
                <a16:creationId xmlns:a16="http://schemas.microsoft.com/office/drawing/2014/main" xmlns="" id="{37266365-8957-AB92-07C9-99B54B4FCD03}"/>
              </a:ext>
            </a:extLst>
          </p:cNvPr>
          <p:cNvSpPr>
            <a:spLocks noGrp="1"/>
          </p:cNvSpPr>
          <p:nvPr>
            <p:ph type="ftr" sz="quarter" idx="11"/>
          </p:nvPr>
        </p:nvSpPr>
        <p:spPr/>
        <p:txBody>
          <a:bodyPr/>
          <a:lstStyle/>
          <a:p>
            <a:endParaRPr lang="en-PK"/>
          </a:p>
        </p:txBody>
      </p:sp>
      <p:sp>
        <p:nvSpPr>
          <p:cNvPr id="6" name="Slide Number Placeholder 5">
            <a:extLst>
              <a:ext uri="{FF2B5EF4-FFF2-40B4-BE49-F238E27FC236}">
                <a16:creationId xmlns:a16="http://schemas.microsoft.com/office/drawing/2014/main" xmlns="" id="{2874601F-036B-C2C6-FBA2-2C9F7CA23C61}"/>
              </a:ext>
            </a:extLst>
          </p:cNvPr>
          <p:cNvSpPr>
            <a:spLocks noGrp="1"/>
          </p:cNvSpPr>
          <p:nvPr>
            <p:ph type="sldNum" sz="quarter" idx="12"/>
          </p:nvPr>
        </p:nvSpPr>
        <p:spPr/>
        <p:txBody>
          <a:bodyPr/>
          <a:lstStyle/>
          <a:p>
            <a:fld id="{546C926C-EB33-44D2-9011-BA1E0EE0EC1E}" type="slidenum">
              <a:rPr lang="en-PK" smtClean="0"/>
              <a:t>‹#›</a:t>
            </a:fld>
            <a:endParaRPr lang="en-PK"/>
          </a:p>
        </p:txBody>
      </p:sp>
    </p:spTree>
    <p:extLst>
      <p:ext uri="{BB962C8B-B14F-4D97-AF65-F5344CB8AC3E}">
        <p14:creationId xmlns:p14="http://schemas.microsoft.com/office/powerpoint/2010/main" val="6673529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717D4A0-190B-F6BB-2C93-1A427B8F2613}"/>
              </a:ext>
            </a:extLst>
          </p:cNvPr>
          <p:cNvSpPr>
            <a:spLocks noGrp="1"/>
          </p:cNvSpPr>
          <p:nvPr>
            <p:ph type="title"/>
          </p:nvPr>
        </p:nvSpPr>
        <p:spPr/>
        <p:txBody>
          <a:bodyPr/>
          <a:lstStyle/>
          <a:p>
            <a:r>
              <a:rPr lang="en-US"/>
              <a:t>Click to edit Master title style</a:t>
            </a:r>
            <a:endParaRPr lang="en-PK"/>
          </a:p>
        </p:txBody>
      </p:sp>
      <p:sp>
        <p:nvSpPr>
          <p:cNvPr id="3" name="Content Placeholder 2">
            <a:extLst>
              <a:ext uri="{FF2B5EF4-FFF2-40B4-BE49-F238E27FC236}">
                <a16:creationId xmlns:a16="http://schemas.microsoft.com/office/drawing/2014/main" xmlns="" id="{61D5062C-ADCE-7F10-E3B9-993E50F4926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4" name="Content Placeholder 3">
            <a:extLst>
              <a:ext uri="{FF2B5EF4-FFF2-40B4-BE49-F238E27FC236}">
                <a16:creationId xmlns:a16="http://schemas.microsoft.com/office/drawing/2014/main" xmlns="" id="{29845C4B-0EDA-A44B-00A7-5D594958233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5" name="Date Placeholder 4">
            <a:extLst>
              <a:ext uri="{FF2B5EF4-FFF2-40B4-BE49-F238E27FC236}">
                <a16:creationId xmlns:a16="http://schemas.microsoft.com/office/drawing/2014/main" xmlns="" id="{DF10A56D-390E-CBC8-7752-1A9504118461}"/>
              </a:ext>
            </a:extLst>
          </p:cNvPr>
          <p:cNvSpPr>
            <a:spLocks noGrp="1"/>
          </p:cNvSpPr>
          <p:nvPr>
            <p:ph type="dt" sz="half" idx="10"/>
          </p:nvPr>
        </p:nvSpPr>
        <p:spPr/>
        <p:txBody>
          <a:bodyPr/>
          <a:lstStyle/>
          <a:p>
            <a:fld id="{A94E53E1-C339-4D99-A577-FD64D5776061}" type="datetimeFigureOut">
              <a:rPr lang="en-PK" smtClean="0"/>
              <a:t>22/03/2025</a:t>
            </a:fld>
            <a:endParaRPr lang="en-PK"/>
          </a:p>
        </p:txBody>
      </p:sp>
      <p:sp>
        <p:nvSpPr>
          <p:cNvPr id="6" name="Footer Placeholder 5">
            <a:extLst>
              <a:ext uri="{FF2B5EF4-FFF2-40B4-BE49-F238E27FC236}">
                <a16:creationId xmlns:a16="http://schemas.microsoft.com/office/drawing/2014/main" xmlns="" id="{24AC1DB0-7BB3-5145-2547-8C2BAEE4F3FE}"/>
              </a:ext>
            </a:extLst>
          </p:cNvPr>
          <p:cNvSpPr>
            <a:spLocks noGrp="1"/>
          </p:cNvSpPr>
          <p:nvPr>
            <p:ph type="ftr" sz="quarter" idx="11"/>
          </p:nvPr>
        </p:nvSpPr>
        <p:spPr/>
        <p:txBody>
          <a:bodyPr/>
          <a:lstStyle/>
          <a:p>
            <a:endParaRPr lang="en-PK"/>
          </a:p>
        </p:txBody>
      </p:sp>
      <p:sp>
        <p:nvSpPr>
          <p:cNvPr id="7" name="Slide Number Placeholder 6">
            <a:extLst>
              <a:ext uri="{FF2B5EF4-FFF2-40B4-BE49-F238E27FC236}">
                <a16:creationId xmlns:a16="http://schemas.microsoft.com/office/drawing/2014/main" xmlns="" id="{4358DD7A-71D7-503C-9F1C-441C73567CAC}"/>
              </a:ext>
            </a:extLst>
          </p:cNvPr>
          <p:cNvSpPr>
            <a:spLocks noGrp="1"/>
          </p:cNvSpPr>
          <p:nvPr>
            <p:ph type="sldNum" sz="quarter" idx="12"/>
          </p:nvPr>
        </p:nvSpPr>
        <p:spPr/>
        <p:txBody>
          <a:bodyPr/>
          <a:lstStyle/>
          <a:p>
            <a:fld id="{546C926C-EB33-44D2-9011-BA1E0EE0EC1E}" type="slidenum">
              <a:rPr lang="en-PK" smtClean="0"/>
              <a:t>‹#›</a:t>
            </a:fld>
            <a:endParaRPr lang="en-PK"/>
          </a:p>
        </p:txBody>
      </p:sp>
    </p:spTree>
    <p:extLst>
      <p:ext uri="{BB962C8B-B14F-4D97-AF65-F5344CB8AC3E}">
        <p14:creationId xmlns:p14="http://schemas.microsoft.com/office/powerpoint/2010/main" val="39414501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869EBF5-5BD8-E825-7881-1D63E0B1F3F8}"/>
              </a:ext>
            </a:extLst>
          </p:cNvPr>
          <p:cNvSpPr>
            <a:spLocks noGrp="1"/>
          </p:cNvSpPr>
          <p:nvPr>
            <p:ph type="title"/>
          </p:nvPr>
        </p:nvSpPr>
        <p:spPr>
          <a:xfrm>
            <a:off x="839788" y="365125"/>
            <a:ext cx="10515600" cy="1325563"/>
          </a:xfrm>
        </p:spPr>
        <p:txBody>
          <a:bodyPr/>
          <a:lstStyle/>
          <a:p>
            <a:r>
              <a:rPr lang="en-US"/>
              <a:t>Click to edit Master title style</a:t>
            </a:r>
            <a:endParaRPr lang="en-PK"/>
          </a:p>
        </p:txBody>
      </p:sp>
      <p:sp>
        <p:nvSpPr>
          <p:cNvPr id="3" name="Text Placeholder 2">
            <a:extLst>
              <a:ext uri="{FF2B5EF4-FFF2-40B4-BE49-F238E27FC236}">
                <a16:creationId xmlns:a16="http://schemas.microsoft.com/office/drawing/2014/main" xmlns="" id="{B82BA818-889A-377B-659C-1A6E05CEA24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0F391C92-232D-50AC-B29E-15F00E540F8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5" name="Text Placeholder 4">
            <a:extLst>
              <a:ext uri="{FF2B5EF4-FFF2-40B4-BE49-F238E27FC236}">
                <a16:creationId xmlns:a16="http://schemas.microsoft.com/office/drawing/2014/main" xmlns="" id="{FB5E604D-F5D4-D756-F497-3707AA2D0C0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E042CADE-8D37-BB46-3DD4-726FF306E1A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7" name="Date Placeholder 6">
            <a:extLst>
              <a:ext uri="{FF2B5EF4-FFF2-40B4-BE49-F238E27FC236}">
                <a16:creationId xmlns:a16="http://schemas.microsoft.com/office/drawing/2014/main" xmlns="" id="{76590C38-F92F-DA33-B018-969895114F1D}"/>
              </a:ext>
            </a:extLst>
          </p:cNvPr>
          <p:cNvSpPr>
            <a:spLocks noGrp="1"/>
          </p:cNvSpPr>
          <p:nvPr>
            <p:ph type="dt" sz="half" idx="10"/>
          </p:nvPr>
        </p:nvSpPr>
        <p:spPr/>
        <p:txBody>
          <a:bodyPr/>
          <a:lstStyle/>
          <a:p>
            <a:fld id="{A94E53E1-C339-4D99-A577-FD64D5776061}" type="datetimeFigureOut">
              <a:rPr lang="en-PK" smtClean="0"/>
              <a:t>22/03/2025</a:t>
            </a:fld>
            <a:endParaRPr lang="en-PK"/>
          </a:p>
        </p:txBody>
      </p:sp>
      <p:sp>
        <p:nvSpPr>
          <p:cNvPr id="8" name="Footer Placeholder 7">
            <a:extLst>
              <a:ext uri="{FF2B5EF4-FFF2-40B4-BE49-F238E27FC236}">
                <a16:creationId xmlns:a16="http://schemas.microsoft.com/office/drawing/2014/main" xmlns="" id="{8DF48C9D-7362-B6AF-489D-AA7F93549CB1}"/>
              </a:ext>
            </a:extLst>
          </p:cNvPr>
          <p:cNvSpPr>
            <a:spLocks noGrp="1"/>
          </p:cNvSpPr>
          <p:nvPr>
            <p:ph type="ftr" sz="quarter" idx="11"/>
          </p:nvPr>
        </p:nvSpPr>
        <p:spPr/>
        <p:txBody>
          <a:bodyPr/>
          <a:lstStyle/>
          <a:p>
            <a:endParaRPr lang="en-PK"/>
          </a:p>
        </p:txBody>
      </p:sp>
      <p:sp>
        <p:nvSpPr>
          <p:cNvPr id="9" name="Slide Number Placeholder 8">
            <a:extLst>
              <a:ext uri="{FF2B5EF4-FFF2-40B4-BE49-F238E27FC236}">
                <a16:creationId xmlns:a16="http://schemas.microsoft.com/office/drawing/2014/main" xmlns="" id="{5D03B922-4ABF-176F-6E58-E64079C01052}"/>
              </a:ext>
            </a:extLst>
          </p:cNvPr>
          <p:cNvSpPr>
            <a:spLocks noGrp="1"/>
          </p:cNvSpPr>
          <p:nvPr>
            <p:ph type="sldNum" sz="quarter" idx="12"/>
          </p:nvPr>
        </p:nvSpPr>
        <p:spPr/>
        <p:txBody>
          <a:bodyPr/>
          <a:lstStyle/>
          <a:p>
            <a:fld id="{546C926C-EB33-44D2-9011-BA1E0EE0EC1E}" type="slidenum">
              <a:rPr lang="en-PK" smtClean="0"/>
              <a:t>‹#›</a:t>
            </a:fld>
            <a:endParaRPr lang="en-PK"/>
          </a:p>
        </p:txBody>
      </p:sp>
    </p:spTree>
    <p:extLst>
      <p:ext uri="{BB962C8B-B14F-4D97-AF65-F5344CB8AC3E}">
        <p14:creationId xmlns:p14="http://schemas.microsoft.com/office/powerpoint/2010/main" val="16219559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26CC5C5-8609-4FC5-B399-53D6A072B731}"/>
              </a:ext>
            </a:extLst>
          </p:cNvPr>
          <p:cNvSpPr>
            <a:spLocks noGrp="1"/>
          </p:cNvSpPr>
          <p:nvPr>
            <p:ph type="title"/>
          </p:nvPr>
        </p:nvSpPr>
        <p:spPr/>
        <p:txBody>
          <a:bodyPr/>
          <a:lstStyle/>
          <a:p>
            <a:r>
              <a:rPr lang="en-US"/>
              <a:t>Click to edit Master title style</a:t>
            </a:r>
            <a:endParaRPr lang="en-PK"/>
          </a:p>
        </p:txBody>
      </p:sp>
      <p:sp>
        <p:nvSpPr>
          <p:cNvPr id="3" name="Date Placeholder 2">
            <a:extLst>
              <a:ext uri="{FF2B5EF4-FFF2-40B4-BE49-F238E27FC236}">
                <a16:creationId xmlns:a16="http://schemas.microsoft.com/office/drawing/2014/main" xmlns="" id="{45830B2E-A1C6-9A5E-385E-5B3F321E3E1D}"/>
              </a:ext>
            </a:extLst>
          </p:cNvPr>
          <p:cNvSpPr>
            <a:spLocks noGrp="1"/>
          </p:cNvSpPr>
          <p:nvPr>
            <p:ph type="dt" sz="half" idx="10"/>
          </p:nvPr>
        </p:nvSpPr>
        <p:spPr/>
        <p:txBody>
          <a:bodyPr/>
          <a:lstStyle/>
          <a:p>
            <a:fld id="{A94E53E1-C339-4D99-A577-FD64D5776061}" type="datetimeFigureOut">
              <a:rPr lang="en-PK" smtClean="0"/>
              <a:t>22/03/2025</a:t>
            </a:fld>
            <a:endParaRPr lang="en-PK"/>
          </a:p>
        </p:txBody>
      </p:sp>
      <p:sp>
        <p:nvSpPr>
          <p:cNvPr id="4" name="Footer Placeholder 3">
            <a:extLst>
              <a:ext uri="{FF2B5EF4-FFF2-40B4-BE49-F238E27FC236}">
                <a16:creationId xmlns:a16="http://schemas.microsoft.com/office/drawing/2014/main" xmlns="" id="{E501970D-13CB-C56E-960B-F2EE146C1533}"/>
              </a:ext>
            </a:extLst>
          </p:cNvPr>
          <p:cNvSpPr>
            <a:spLocks noGrp="1"/>
          </p:cNvSpPr>
          <p:nvPr>
            <p:ph type="ftr" sz="quarter" idx="11"/>
          </p:nvPr>
        </p:nvSpPr>
        <p:spPr/>
        <p:txBody>
          <a:bodyPr/>
          <a:lstStyle/>
          <a:p>
            <a:endParaRPr lang="en-PK"/>
          </a:p>
        </p:txBody>
      </p:sp>
      <p:sp>
        <p:nvSpPr>
          <p:cNvPr id="5" name="Slide Number Placeholder 4">
            <a:extLst>
              <a:ext uri="{FF2B5EF4-FFF2-40B4-BE49-F238E27FC236}">
                <a16:creationId xmlns:a16="http://schemas.microsoft.com/office/drawing/2014/main" xmlns="" id="{EBE21F11-DCA4-DEDF-B724-1A1ACB7D590D}"/>
              </a:ext>
            </a:extLst>
          </p:cNvPr>
          <p:cNvSpPr>
            <a:spLocks noGrp="1"/>
          </p:cNvSpPr>
          <p:nvPr>
            <p:ph type="sldNum" sz="quarter" idx="12"/>
          </p:nvPr>
        </p:nvSpPr>
        <p:spPr/>
        <p:txBody>
          <a:bodyPr/>
          <a:lstStyle/>
          <a:p>
            <a:fld id="{546C926C-EB33-44D2-9011-BA1E0EE0EC1E}" type="slidenum">
              <a:rPr lang="en-PK" smtClean="0"/>
              <a:t>‹#›</a:t>
            </a:fld>
            <a:endParaRPr lang="en-PK"/>
          </a:p>
        </p:txBody>
      </p:sp>
    </p:spTree>
    <p:extLst>
      <p:ext uri="{BB962C8B-B14F-4D97-AF65-F5344CB8AC3E}">
        <p14:creationId xmlns:p14="http://schemas.microsoft.com/office/powerpoint/2010/main" val="40047855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A3585F74-1718-D4DC-3AA9-BE979C58215A}"/>
              </a:ext>
            </a:extLst>
          </p:cNvPr>
          <p:cNvSpPr>
            <a:spLocks noGrp="1"/>
          </p:cNvSpPr>
          <p:nvPr>
            <p:ph type="dt" sz="half" idx="10"/>
          </p:nvPr>
        </p:nvSpPr>
        <p:spPr/>
        <p:txBody>
          <a:bodyPr/>
          <a:lstStyle/>
          <a:p>
            <a:fld id="{A94E53E1-C339-4D99-A577-FD64D5776061}" type="datetimeFigureOut">
              <a:rPr lang="en-PK" smtClean="0"/>
              <a:t>22/03/2025</a:t>
            </a:fld>
            <a:endParaRPr lang="en-PK"/>
          </a:p>
        </p:txBody>
      </p:sp>
      <p:sp>
        <p:nvSpPr>
          <p:cNvPr id="3" name="Footer Placeholder 2">
            <a:extLst>
              <a:ext uri="{FF2B5EF4-FFF2-40B4-BE49-F238E27FC236}">
                <a16:creationId xmlns:a16="http://schemas.microsoft.com/office/drawing/2014/main" xmlns="" id="{EADB1D48-F787-8828-05BD-676D6F21705E}"/>
              </a:ext>
            </a:extLst>
          </p:cNvPr>
          <p:cNvSpPr>
            <a:spLocks noGrp="1"/>
          </p:cNvSpPr>
          <p:nvPr>
            <p:ph type="ftr" sz="quarter" idx="11"/>
          </p:nvPr>
        </p:nvSpPr>
        <p:spPr/>
        <p:txBody>
          <a:bodyPr/>
          <a:lstStyle/>
          <a:p>
            <a:endParaRPr lang="en-PK"/>
          </a:p>
        </p:txBody>
      </p:sp>
      <p:sp>
        <p:nvSpPr>
          <p:cNvPr id="4" name="Slide Number Placeholder 3">
            <a:extLst>
              <a:ext uri="{FF2B5EF4-FFF2-40B4-BE49-F238E27FC236}">
                <a16:creationId xmlns:a16="http://schemas.microsoft.com/office/drawing/2014/main" xmlns="" id="{14F2C0C6-D052-AB1A-BE16-06E8F077BD66}"/>
              </a:ext>
            </a:extLst>
          </p:cNvPr>
          <p:cNvSpPr>
            <a:spLocks noGrp="1"/>
          </p:cNvSpPr>
          <p:nvPr>
            <p:ph type="sldNum" sz="quarter" idx="12"/>
          </p:nvPr>
        </p:nvSpPr>
        <p:spPr/>
        <p:txBody>
          <a:bodyPr/>
          <a:lstStyle/>
          <a:p>
            <a:fld id="{546C926C-EB33-44D2-9011-BA1E0EE0EC1E}" type="slidenum">
              <a:rPr lang="en-PK" smtClean="0"/>
              <a:t>‹#›</a:t>
            </a:fld>
            <a:endParaRPr lang="en-PK"/>
          </a:p>
        </p:txBody>
      </p:sp>
    </p:spTree>
    <p:extLst>
      <p:ext uri="{BB962C8B-B14F-4D97-AF65-F5344CB8AC3E}">
        <p14:creationId xmlns:p14="http://schemas.microsoft.com/office/powerpoint/2010/main" val="37824319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4F065DE-4EBE-54E2-0364-27914A60F12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PK"/>
          </a:p>
        </p:txBody>
      </p:sp>
      <p:sp>
        <p:nvSpPr>
          <p:cNvPr id="3" name="Content Placeholder 2">
            <a:extLst>
              <a:ext uri="{FF2B5EF4-FFF2-40B4-BE49-F238E27FC236}">
                <a16:creationId xmlns:a16="http://schemas.microsoft.com/office/drawing/2014/main" xmlns="" id="{688CDFA9-5AE5-2764-69AE-5E80ABBCCDE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4" name="Text Placeholder 3">
            <a:extLst>
              <a:ext uri="{FF2B5EF4-FFF2-40B4-BE49-F238E27FC236}">
                <a16:creationId xmlns:a16="http://schemas.microsoft.com/office/drawing/2014/main" xmlns="" id="{D5D0B51B-04EB-C782-9BCF-79F2CA2621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5E0114C0-0C93-A30B-9086-BD2014491190}"/>
              </a:ext>
            </a:extLst>
          </p:cNvPr>
          <p:cNvSpPr>
            <a:spLocks noGrp="1"/>
          </p:cNvSpPr>
          <p:nvPr>
            <p:ph type="dt" sz="half" idx="10"/>
          </p:nvPr>
        </p:nvSpPr>
        <p:spPr/>
        <p:txBody>
          <a:bodyPr/>
          <a:lstStyle/>
          <a:p>
            <a:fld id="{A94E53E1-C339-4D99-A577-FD64D5776061}" type="datetimeFigureOut">
              <a:rPr lang="en-PK" smtClean="0"/>
              <a:t>22/03/2025</a:t>
            </a:fld>
            <a:endParaRPr lang="en-PK"/>
          </a:p>
        </p:txBody>
      </p:sp>
      <p:sp>
        <p:nvSpPr>
          <p:cNvPr id="6" name="Footer Placeholder 5">
            <a:extLst>
              <a:ext uri="{FF2B5EF4-FFF2-40B4-BE49-F238E27FC236}">
                <a16:creationId xmlns:a16="http://schemas.microsoft.com/office/drawing/2014/main" xmlns="" id="{1DE3209C-7439-9B1E-F1FA-82B9612B4D31}"/>
              </a:ext>
            </a:extLst>
          </p:cNvPr>
          <p:cNvSpPr>
            <a:spLocks noGrp="1"/>
          </p:cNvSpPr>
          <p:nvPr>
            <p:ph type="ftr" sz="quarter" idx="11"/>
          </p:nvPr>
        </p:nvSpPr>
        <p:spPr/>
        <p:txBody>
          <a:bodyPr/>
          <a:lstStyle/>
          <a:p>
            <a:endParaRPr lang="en-PK"/>
          </a:p>
        </p:txBody>
      </p:sp>
      <p:sp>
        <p:nvSpPr>
          <p:cNvPr id="7" name="Slide Number Placeholder 6">
            <a:extLst>
              <a:ext uri="{FF2B5EF4-FFF2-40B4-BE49-F238E27FC236}">
                <a16:creationId xmlns:a16="http://schemas.microsoft.com/office/drawing/2014/main" xmlns="" id="{0368233A-3EFF-6714-D36A-29698C86A46D}"/>
              </a:ext>
            </a:extLst>
          </p:cNvPr>
          <p:cNvSpPr>
            <a:spLocks noGrp="1"/>
          </p:cNvSpPr>
          <p:nvPr>
            <p:ph type="sldNum" sz="quarter" idx="12"/>
          </p:nvPr>
        </p:nvSpPr>
        <p:spPr/>
        <p:txBody>
          <a:bodyPr/>
          <a:lstStyle/>
          <a:p>
            <a:fld id="{546C926C-EB33-44D2-9011-BA1E0EE0EC1E}" type="slidenum">
              <a:rPr lang="en-PK" smtClean="0"/>
              <a:t>‹#›</a:t>
            </a:fld>
            <a:endParaRPr lang="en-PK"/>
          </a:p>
        </p:txBody>
      </p:sp>
    </p:spTree>
    <p:extLst>
      <p:ext uri="{BB962C8B-B14F-4D97-AF65-F5344CB8AC3E}">
        <p14:creationId xmlns:p14="http://schemas.microsoft.com/office/powerpoint/2010/main" val="15813675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29170C0-9E83-BC3D-F66A-C6216FB4AD2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PK"/>
          </a:p>
        </p:txBody>
      </p:sp>
      <p:sp>
        <p:nvSpPr>
          <p:cNvPr id="3" name="Picture Placeholder 2">
            <a:extLst>
              <a:ext uri="{FF2B5EF4-FFF2-40B4-BE49-F238E27FC236}">
                <a16:creationId xmlns:a16="http://schemas.microsoft.com/office/drawing/2014/main" xmlns="" id="{A8A930FE-A2D5-B260-FE38-0E55CFBA48E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PK"/>
          </a:p>
        </p:txBody>
      </p:sp>
      <p:sp>
        <p:nvSpPr>
          <p:cNvPr id="4" name="Text Placeholder 3">
            <a:extLst>
              <a:ext uri="{FF2B5EF4-FFF2-40B4-BE49-F238E27FC236}">
                <a16:creationId xmlns:a16="http://schemas.microsoft.com/office/drawing/2014/main" xmlns="" id="{79E9F28A-C528-B776-3A30-6A75158B32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EDBCF127-FC15-B10C-1AB3-E9B9ACADEAF4}"/>
              </a:ext>
            </a:extLst>
          </p:cNvPr>
          <p:cNvSpPr>
            <a:spLocks noGrp="1"/>
          </p:cNvSpPr>
          <p:nvPr>
            <p:ph type="dt" sz="half" idx="10"/>
          </p:nvPr>
        </p:nvSpPr>
        <p:spPr/>
        <p:txBody>
          <a:bodyPr/>
          <a:lstStyle/>
          <a:p>
            <a:fld id="{A94E53E1-C339-4D99-A577-FD64D5776061}" type="datetimeFigureOut">
              <a:rPr lang="en-PK" smtClean="0"/>
              <a:t>22/03/2025</a:t>
            </a:fld>
            <a:endParaRPr lang="en-PK"/>
          </a:p>
        </p:txBody>
      </p:sp>
      <p:sp>
        <p:nvSpPr>
          <p:cNvPr id="6" name="Footer Placeholder 5">
            <a:extLst>
              <a:ext uri="{FF2B5EF4-FFF2-40B4-BE49-F238E27FC236}">
                <a16:creationId xmlns:a16="http://schemas.microsoft.com/office/drawing/2014/main" xmlns="" id="{1048D6B2-9CEF-2F2B-23F0-5334EB7EB996}"/>
              </a:ext>
            </a:extLst>
          </p:cNvPr>
          <p:cNvSpPr>
            <a:spLocks noGrp="1"/>
          </p:cNvSpPr>
          <p:nvPr>
            <p:ph type="ftr" sz="quarter" idx="11"/>
          </p:nvPr>
        </p:nvSpPr>
        <p:spPr/>
        <p:txBody>
          <a:bodyPr/>
          <a:lstStyle/>
          <a:p>
            <a:endParaRPr lang="en-PK"/>
          </a:p>
        </p:txBody>
      </p:sp>
      <p:sp>
        <p:nvSpPr>
          <p:cNvPr id="7" name="Slide Number Placeholder 6">
            <a:extLst>
              <a:ext uri="{FF2B5EF4-FFF2-40B4-BE49-F238E27FC236}">
                <a16:creationId xmlns:a16="http://schemas.microsoft.com/office/drawing/2014/main" xmlns="" id="{B21AF061-5912-A376-C91D-0B8C9CC1CEC2}"/>
              </a:ext>
            </a:extLst>
          </p:cNvPr>
          <p:cNvSpPr>
            <a:spLocks noGrp="1"/>
          </p:cNvSpPr>
          <p:nvPr>
            <p:ph type="sldNum" sz="quarter" idx="12"/>
          </p:nvPr>
        </p:nvSpPr>
        <p:spPr/>
        <p:txBody>
          <a:bodyPr/>
          <a:lstStyle/>
          <a:p>
            <a:fld id="{546C926C-EB33-44D2-9011-BA1E0EE0EC1E}" type="slidenum">
              <a:rPr lang="en-PK" smtClean="0"/>
              <a:t>‹#›</a:t>
            </a:fld>
            <a:endParaRPr lang="en-PK"/>
          </a:p>
        </p:txBody>
      </p:sp>
    </p:spTree>
    <p:extLst>
      <p:ext uri="{BB962C8B-B14F-4D97-AF65-F5344CB8AC3E}">
        <p14:creationId xmlns:p14="http://schemas.microsoft.com/office/powerpoint/2010/main" val="31938644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81209B81-F0CB-D981-7516-96D1FD3BA38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PK"/>
          </a:p>
        </p:txBody>
      </p:sp>
      <p:sp>
        <p:nvSpPr>
          <p:cNvPr id="3" name="Text Placeholder 2">
            <a:extLst>
              <a:ext uri="{FF2B5EF4-FFF2-40B4-BE49-F238E27FC236}">
                <a16:creationId xmlns:a16="http://schemas.microsoft.com/office/drawing/2014/main" xmlns="" id="{0F27054F-35BC-1D9E-8072-AD5C16B1E9C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4" name="Date Placeholder 3">
            <a:extLst>
              <a:ext uri="{FF2B5EF4-FFF2-40B4-BE49-F238E27FC236}">
                <a16:creationId xmlns:a16="http://schemas.microsoft.com/office/drawing/2014/main" xmlns="" id="{B9C78B9D-635E-97A9-CAEF-E3557B41C8A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94E53E1-C339-4D99-A577-FD64D5776061}" type="datetimeFigureOut">
              <a:rPr lang="en-PK" smtClean="0"/>
              <a:t>22/03/2025</a:t>
            </a:fld>
            <a:endParaRPr lang="en-PK"/>
          </a:p>
        </p:txBody>
      </p:sp>
      <p:sp>
        <p:nvSpPr>
          <p:cNvPr id="5" name="Footer Placeholder 4">
            <a:extLst>
              <a:ext uri="{FF2B5EF4-FFF2-40B4-BE49-F238E27FC236}">
                <a16:creationId xmlns:a16="http://schemas.microsoft.com/office/drawing/2014/main" xmlns="" id="{C3679D1C-7CEB-569F-3B0A-5ADF9F5E117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PK"/>
          </a:p>
        </p:txBody>
      </p:sp>
      <p:sp>
        <p:nvSpPr>
          <p:cNvPr id="6" name="Slide Number Placeholder 5">
            <a:extLst>
              <a:ext uri="{FF2B5EF4-FFF2-40B4-BE49-F238E27FC236}">
                <a16:creationId xmlns:a16="http://schemas.microsoft.com/office/drawing/2014/main" xmlns="" id="{D44FD67D-1349-E7EB-1BE1-DC244559687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46C926C-EB33-44D2-9011-BA1E0EE0EC1E}" type="slidenum">
              <a:rPr lang="en-PK" smtClean="0"/>
              <a:t>‹#›</a:t>
            </a:fld>
            <a:endParaRPr lang="en-PK"/>
          </a:p>
        </p:txBody>
      </p:sp>
    </p:spTree>
    <p:extLst>
      <p:ext uri="{BB962C8B-B14F-4D97-AF65-F5344CB8AC3E}">
        <p14:creationId xmlns:p14="http://schemas.microsoft.com/office/powerpoint/2010/main" val="42098221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P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7" name="Slide Number Placeholder 5">
            <a:extLst>
              <a:ext uri="{FF2B5EF4-FFF2-40B4-BE49-F238E27FC236}">
                <a16:creationId xmlns:a16="http://schemas.microsoft.com/office/drawing/2014/main" xmlns="" id="{AFEB4810-4233-4C9A-AF6C-0E698013A9B8}"/>
              </a:ext>
            </a:extLst>
          </p:cNvPr>
          <p:cNvSpPr>
            <a:spLocks noGrp="1"/>
          </p:cNvSpPr>
          <p:nvPr>
            <p:ph type="sldNum" sz="quarter" idx="4"/>
          </p:nvPr>
        </p:nvSpPr>
        <p:spPr>
          <a:xfrm>
            <a:off x="11455400" y="6324600"/>
            <a:ext cx="736600" cy="533400"/>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615790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www.sciencedirect.com/topics/medicine-and-dentistry/spinal-reflex"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www.sciencedirect.com/topics/medicine-and-dentistry/bladder-neck"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s://doi.org/10.1093/ckj/sfad182"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rmur.edu.pk/department-of-anatomy/"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49D8C94-D357-DC7B-382A-704D6055C1F5}"/>
              </a:ext>
            </a:extLst>
          </p:cNvPr>
          <p:cNvSpPr>
            <a:spLocks noGrp="1"/>
          </p:cNvSpPr>
          <p:nvPr>
            <p:ph type="ctrTitle"/>
          </p:nvPr>
        </p:nvSpPr>
        <p:spPr>
          <a:xfrm>
            <a:off x="1578964" y="509180"/>
            <a:ext cx="9144000" cy="1424482"/>
          </a:xfrm>
        </p:spPr>
        <p:txBody>
          <a:bodyPr>
            <a:normAutofit fontScale="90000"/>
          </a:bodyPr>
          <a:lstStyle/>
          <a:p>
            <a:r>
              <a:rPr kumimoji="0" lang="en-US" sz="3600" b="1" i="0" u="none" strike="noStrike" kern="1200" cap="none" spc="0" normalizeH="0" baseline="0" noProof="0" dirty="0" smtClean="0">
                <a:ln>
                  <a:noFill/>
                </a:ln>
                <a:solidFill>
                  <a:prstClr val="black"/>
                </a:solidFill>
                <a:effectLst/>
                <a:uLnTx/>
                <a:uFillTx/>
                <a:latin typeface="Calibri"/>
                <a:ea typeface="+mj-ea"/>
                <a:cs typeface="Times New Roman" pitchFamily="18" charset="0"/>
              </a:rPr>
              <a:t> Renal</a:t>
            </a:r>
            <a:r>
              <a:rPr kumimoji="0" lang="en-US" sz="3600" b="1" i="0" u="none" strike="noStrike" kern="1200" cap="none" spc="0" normalizeH="0" noProof="0" dirty="0" smtClean="0">
                <a:ln>
                  <a:noFill/>
                </a:ln>
                <a:solidFill>
                  <a:prstClr val="black"/>
                </a:solidFill>
                <a:effectLst/>
                <a:uLnTx/>
                <a:uFillTx/>
                <a:latin typeface="Calibri"/>
                <a:ea typeface="+mj-ea"/>
                <a:cs typeface="Times New Roman" pitchFamily="18" charset="0"/>
              </a:rPr>
              <a:t> </a:t>
            </a:r>
            <a:r>
              <a:rPr kumimoji="0" lang="en-US" sz="3600" b="1" i="0" u="none" strike="noStrike" kern="1200" cap="none" spc="0" normalizeH="0" baseline="0" noProof="0" dirty="0" smtClean="0">
                <a:ln>
                  <a:noFill/>
                </a:ln>
                <a:solidFill>
                  <a:prstClr val="black"/>
                </a:solidFill>
                <a:effectLst/>
                <a:uLnTx/>
                <a:uFillTx/>
                <a:latin typeface="Calibri"/>
                <a:ea typeface="+mj-ea"/>
                <a:cs typeface="Times New Roman" pitchFamily="18" charset="0"/>
              </a:rPr>
              <a:t> </a:t>
            </a:r>
            <a:r>
              <a:rPr kumimoji="0" lang="en-US" sz="3600" b="1" i="0" u="none" strike="noStrike" kern="1200" cap="none" spc="0" normalizeH="0" baseline="0" noProof="0" dirty="0">
                <a:ln>
                  <a:noFill/>
                </a:ln>
                <a:solidFill>
                  <a:prstClr val="black"/>
                </a:solidFill>
                <a:effectLst/>
                <a:uLnTx/>
                <a:uFillTx/>
                <a:latin typeface="Calibri"/>
                <a:ea typeface="+mj-ea"/>
                <a:cs typeface="Times New Roman" pitchFamily="18" charset="0"/>
              </a:rPr>
              <a:t>Module</a:t>
            </a:r>
            <a:r>
              <a:rPr kumimoji="0" lang="en-US" sz="3600" b="0" i="0" u="sng" strike="noStrike" kern="1200" cap="none" spc="0" normalizeH="0" baseline="0" noProof="0" dirty="0">
                <a:ln>
                  <a:noFill/>
                </a:ln>
                <a:solidFill>
                  <a:prstClr val="black"/>
                </a:solidFill>
                <a:effectLst/>
                <a:uLnTx/>
                <a:uFillTx/>
                <a:latin typeface="Calibri"/>
                <a:ea typeface="+mj-ea"/>
                <a:cs typeface="Times New Roman" pitchFamily="18" charset="0"/>
              </a:rPr>
              <a:t/>
            </a:r>
            <a:br>
              <a:rPr kumimoji="0" lang="en-US" sz="3600" b="0" i="0" u="sng" strike="noStrike" kern="1200" cap="none" spc="0" normalizeH="0" baseline="0" noProof="0" dirty="0">
                <a:ln>
                  <a:noFill/>
                </a:ln>
                <a:solidFill>
                  <a:prstClr val="black"/>
                </a:solidFill>
                <a:effectLst/>
                <a:uLnTx/>
                <a:uFillTx/>
                <a:latin typeface="Calibri"/>
                <a:ea typeface="+mj-ea"/>
                <a:cs typeface="Times New Roman" pitchFamily="18" charset="0"/>
              </a:rPr>
            </a:br>
            <a:r>
              <a:rPr kumimoji="0" lang="en-US" sz="2900" b="0" i="0" u="none" strike="noStrike" kern="1200" cap="none" spc="0" normalizeH="0" baseline="0" noProof="0" dirty="0">
                <a:ln>
                  <a:noFill/>
                </a:ln>
                <a:solidFill>
                  <a:prstClr val="black"/>
                </a:solidFill>
                <a:effectLst/>
                <a:uLnTx/>
                <a:uFillTx/>
                <a:latin typeface="Calibri"/>
                <a:ea typeface="+mj-ea"/>
                <a:cs typeface="Times New Roman" pitchFamily="18" charset="0"/>
              </a:rPr>
              <a:t>2</a:t>
            </a:r>
            <a:r>
              <a:rPr kumimoji="0" lang="en-US" sz="2900" b="0" i="0" u="none" strike="noStrike" kern="1200" cap="none" spc="0" normalizeH="0" baseline="30000" noProof="0" dirty="0">
                <a:ln>
                  <a:noFill/>
                </a:ln>
                <a:solidFill>
                  <a:prstClr val="black"/>
                </a:solidFill>
                <a:effectLst/>
                <a:uLnTx/>
                <a:uFillTx/>
                <a:latin typeface="Calibri"/>
                <a:ea typeface="+mj-ea"/>
                <a:cs typeface="Times New Roman" pitchFamily="18" charset="0"/>
              </a:rPr>
              <a:t>nd</a:t>
            </a:r>
            <a:r>
              <a:rPr kumimoji="0" lang="en-US" sz="2900" b="0" i="0" u="none" strike="noStrike" kern="1200" cap="none" spc="0" normalizeH="0" baseline="0" noProof="0" dirty="0">
                <a:ln>
                  <a:noFill/>
                </a:ln>
                <a:solidFill>
                  <a:prstClr val="black"/>
                </a:solidFill>
                <a:effectLst/>
                <a:uLnTx/>
                <a:uFillTx/>
                <a:latin typeface="Calibri"/>
                <a:ea typeface="+mj-ea"/>
                <a:cs typeface="Times New Roman" pitchFamily="18" charset="0"/>
              </a:rPr>
              <a:t> Year MBBS(LGIS)</a:t>
            </a:r>
            <a:r>
              <a:rPr kumimoji="0" lang="en-US" sz="3600" b="0" i="0" u="sng" strike="noStrike" kern="1200" cap="none" spc="0" normalizeH="0" baseline="0" noProof="0" dirty="0">
                <a:ln>
                  <a:noFill/>
                </a:ln>
                <a:solidFill>
                  <a:prstClr val="black"/>
                </a:solidFill>
                <a:effectLst/>
                <a:uLnTx/>
                <a:uFillTx/>
                <a:latin typeface="Calibri"/>
                <a:ea typeface="+mj-ea"/>
                <a:cs typeface="Times New Roman" pitchFamily="18" charset="0"/>
              </a:rPr>
              <a:t/>
            </a:r>
            <a:br>
              <a:rPr kumimoji="0" lang="en-US" sz="3600" b="0" i="0" u="sng" strike="noStrike" kern="1200" cap="none" spc="0" normalizeH="0" baseline="0" noProof="0" dirty="0">
                <a:ln>
                  <a:noFill/>
                </a:ln>
                <a:solidFill>
                  <a:prstClr val="black"/>
                </a:solidFill>
                <a:effectLst/>
                <a:uLnTx/>
                <a:uFillTx/>
                <a:latin typeface="Calibri"/>
                <a:ea typeface="+mj-ea"/>
                <a:cs typeface="Times New Roman" pitchFamily="18" charset="0"/>
              </a:rPr>
            </a:br>
            <a:r>
              <a:rPr lang="en-US" sz="3600" b="1" dirty="0">
                <a:solidFill>
                  <a:prstClr val="black"/>
                </a:solidFill>
                <a:latin typeface="Calibri"/>
                <a:cs typeface="Times New Roman" pitchFamily="18" charset="0"/>
              </a:rPr>
              <a:t>Development</a:t>
            </a:r>
            <a:r>
              <a:rPr kumimoji="0" lang="en-US" sz="3600" b="1" i="0" u="none" strike="noStrike" kern="1200" cap="none" spc="0" normalizeH="0" baseline="0" noProof="0" dirty="0">
                <a:ln>
                  <a:noFill/>
                </a:ln>
                <a:solidFill>
                  <a:prstClr val="black"/>
                </a:solidFill>
                <a:effectLst/>
                <a:uLnTx/>
                <a:uFillTx/>
                <a:latin typeface="Calibri"/>
                <a:ea typeface="+mj-ea"/>
                <a:cs typeface="Times New Roman" pitchFamily="18" charset="0"/>
              </a:rPr>
              <a:t> of </a:t>
            </a:r>
            <a:r>
              <a:rPr lang="en-US" sz="3600" b="1" dirty="0" smtClean="0">
                <a:solidFill>
                  <a:prstClr val="black"/>
                </a:solidFill>
                <a:latin typeface="Calibri"/>
                <a:cs typeface="Times New Roman" pitchFamily="18" charset="0"/>
              </a:rPr>
              <a:t>Urinary Bladder</a:t>
            </a:r>
            <a:endParaRPr lang="en-PK" dirty="0"/>
          </a:p>
        </p:txBody>
      </p:sp>
      <p:sp>
        <p:nvSpPr>
          <p:cNvPr id="3" name="Subtitle 2">
            <a:extLst>
              <a:ext uri="{FF2B5EF4-FFF2-40B4-BE49-F238E27FC236}">
                <a16:creationId xmlns:a16="http://schemas.microsoft.com/office/drawing/2014/main" xmlns="" id="{83DDC314-DC8B-5EF4-F397-6C4E9D495582}"/>
              </a:ext>
            </a:extLst>
          </p:cNvPr>
          <p:cNvSpPr>
            <a:spLocks noGrp="1"/>
          </p:cNvSpPr>
          <p:nvPr>
            <p:ph type="subTitle" idx="1"/>
          </p:nvPr>
        </p:nvSpPr>
        <p:spPr>
          <a:xfrm>
            <a:off x="1524000" y="4801251"/>
            <a:ext cx="9144000" cy="1655762"/>
          </a:xfrm>
        </p:spPr>
        <p:txBody>
          <a:bodyPr>
            <a:normAutofit lnSpcReduction="10000"/>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b="1" i="0" u="none" strike="noStrike" kern="1200" cap="none" spc="0" normalizeH="0" baseline="0" noProof="0" dirty="0">
              <a:ln>
                <a:noFill/>
              </a:ln>
              <a:solidFill>
                <a:prstClr val="black">
                  <a:tint val="75000"/>
                </a:prstClr>
              </a:solidFill>
              <a:effectLst/>
              <a:uLnTx/>
              <a:uFillTx/>
              <a:latin typeface="Calibri"/>
              <a:ea typeface="+mn-ea"/>
              <a:cs typeface="Times New Roman" pitchFamily="18" charset="0"/>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lang="en-US" b="1" dirty="0">
              <a:solidFill>
                <a:prstClr val="black">
                  <a:tint val="75000"/>
                </a:prstClr>
              </a:solidFill>
              <a:latin typeface="Calibri"/>
              <a:cs typeface="Times New Roman" pitchFamily="18" charset="0"/>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b="1" i="0" u="none" strike="noStrike" kern="1200" cap="none" spc="0" normalizeH="0" baseline="0" noProof="0" dirty="0">
                <a:ln>
                  <a:noFill/>
                </a:ln>
                <a:effectLst/>
                <a:uLnTx/>
                <a:uFillTx/>
                <a:latin typeface="Calibri"/>
                <a:ea typeface="+mn-ea"/>
                <a:cs typeface="Times New Roman" pitchFamily="18" charset="0"/>
              </a:rPr>
              <a:t>Presenter: </a:t>
            </a:r>
            <a:r>
              <a:rPr kumimoji="0" lang="en-US" b="1" i="0" u="none" strike="noStrike" kern="1200" cap="none" spc="0" normalizeH="0" baseline="0" noProof="0" dirty="0" err="1">
                <a:ln>
                  <a:noFill/>
                </a:ln>
                <a:effectLst/>
                <a:uLnTx/>
                <a:uFillTx/>
                <a:latin typeface="Calibri"/>
                <a:ea typeface="+mn-ea"/>
                <a:cs typeface="Times New Roman" pitchFamily="18" charset="0"/>
              </a:rPr>
              <a:t>Prof.Dr</a:t>
            </a:r>
            <a:r>
              <a:rPr kumimoji="0" lang="en-US" b="1" i="0" u="none" strike="noStrike" kern="1200" cap="none" spc="0" normalizeH="0" baseline="0" noProof="0" dirty="0">
                <a:ln>
                  <a:noFill/>
                </a:ln>
                <a:effectLst/>
                <a:uLnTx/>
                <a:uFillTx/>
                <a:latin typeface="Calibri"/>
                <a:ea typeface="+mn-ea"/>
                <a:cs typeface="Times New Roman" pitchFamily="18" charset="0"/>
              </a:rPr>
              <a:t>. </a:t>
            </a:r>
            <a:r>
              <a:rPr kumimoji="0" lang="en-US" b="1" i="0" u="none" strike="noStrike" kern="1200" cap="none" spc="0" normalizeH="0" baseline="0" noProof="0" dirty="0" err="1">
                <a:ln>
                  <a:noFill/>
                </a:ln>
                <a:effectLst/>
                <a:uLnTx/>
                <a:uFillTx/>
                <a:latin typeface="Calibri"/>
                <a:ea typeface="+mn-ea"/>
                <a:cs typeface="Times New Roman" pitchFamily="18" charset="0"/>
              </a:rPr>
              <a:t>Ifra</a:t>
            </a:r>
            <a:r>
              <a:rPr kumimoji="0" lang="en-US" b="1" i="0" u="none" strike="noStrike" kern="1200" cap="none" spc="0" normalizeH="0" baseline="0" noProof="0" dirty="0">
                <a:ln>
                  <a:noFill/>
                </a:ln>
                <a:effectLst/>
                <a:uLnTx/>
                <a:uFillTx/>
                <a:latin typeface="Calibri"/>
                <a:ea typeface="+mn-ea"/>
                <a:cs typeface="Times New Roman" pitchFamily="18" charset="0"/>
              </a:rPr>
              <a:t> Saeed</a:t>
            </a:r>
            <a:r>
              <a:rPr kumimoji="0" lang="en-US" b="1" i="0" u="none" strike="noStrike" kern="1200" cap="none" spc="0" normalizeH="0" baseline="0" noProof="0" dirty="0">
                <a:ln>
                  <a:noFill/>
                </a:ln>
                <a:solidFill>
                  <a:prstClr val="black">
                    <a:tint val="75000"/>
                  </a:prstClr>
                </a:solidFill>
                <a:effectLst/>
                <a:uLnTx/>
                <a:uFillTx/>
                <a:latin typeface="Calibri"/>
                <a:ea typeface="+mn-ea"/>
                <a:cs typeface="Times New Roman" pitchFamily="18" charset="0"/>
              </a:rPr>
              <a:t>		</a:t>
            </a:r>
            <a:r>
              <a:rPr kumimoji="0" lang="en-US" sz="1800" b="1" i="0" u="none" strike="noStrike" kern="1200" cap="none" spc="0" normalizeH="0" baseline="0" noProof="0" dirty="0">
                <a:ln>
                  <a:noFill/>
                </a:ln>
                <a:solidFill>
                  <a:prstClr val="black">
                    <a:tint val="75000"/>
                  </a:prstClr>
                </a:solidFill>
                <a:effectLst/>
                <a:uLnTx/>
                <a:uFillTx/>
                <a:latin typeface="Calibri"/>
                <a:ea typeface="+mn-ea"/>
                <a:cs typeface="Times New Roman" pitchFamily="18" charset="0"/>
              </a:rPr>
              <a:t>	</a:t>
            </a:r>
            <a:r>
              <a:rPr kumimoji="0" lang="en-US" b="1" i="0" u="none" strike="noStrike" kern="1200" cap="none" spc="0" normalizeH="0" baseline="0" noProof="0" dirty="0">
                <a:ln>
                  <a:noFill/>
                </a:ln>
                <a:solidFill>
                  <a:prstClr val="black">
                    <a:tint val="75000"/>
                  </a:prstClr>
                </a:solidFill>
                <a:effectLst/>
                <a:uLnTx/>
                <a:uFillTx/>
                <a:latin typeface="Calibri"/>
                <a:ea typeface="+mn-ea"/>
                <a:cs typeface="Times New Roman" pitchFamily="18" charset="0"/>
              </a:rPr>
              <a:t>	</a:t>
            </a:r>
            <a:r>
              <a:rPr kumimoji="0" lang="en-US" b="1" i="0" u="none" strike="noStrike" kern="1200" cap="none" spc="0" normalizeH="0" baseline="0" noProof="0" dirty="0">
                <a:ln>
                  <a:noFill/>
                </a:ln>
                <a:effectLst/>
                <a:uLnTx/>
                <a:uFillTx/>
                <a:latin typeface="Calibri"/>
                <a:ea typeface="+mn-ea"/>
                <a:cs typeface="Times New Roman" pitchFamily="18" charset="0"/>
              </a:rPr>
              <a:t>        Date: </a:t>
            </a:r>
            <a:r>
              <a:rPr lang="en-US" b="1" dirty="0" smtClean="0">
                <a:latin typeface="Calibri"/>
                <a:cs typeface="Times New Roman" pitchFamily="18" charset="0"/>
              </a:rPr>
              <a:t>00</a:t>
            </a:r>
            <a:r>
              <a:rPr kumimoji="0" lang="en-US" b="1" i="0" u="none" strike="noStrike" kern="1200" cap="none" spc="0" normalizeH="0" baseline="0" noProof="0" dirty="0" smtClean="0">
                <a:ln>
                  <a:noFill/>
                </a:ln>
                <a:effectLst/>
                <a:uLnTx/>
                <a:uFillTx/>
                <a:latin typeface="Calibri"/>
                <a:ea typeface="+mn-ea"/>
                <a:cs typeface="Times New Roman" pitchFamily="18" charset="0"/>
              </a:rPr>
              <a:t>-04-25</a:t>
            </a:r>
            <a:endParaRPr kumimoji="0" lang="en-US" b="1" i="0" u="none" strike="noStrike" kern="1200" cap="none" spc="0" normalizeH="0" baseline="0" noProof="0" dirty="0">
              <a:ln>
                <a:noFill/>
              </a:ln>
              <a:effectLst/>
              <a:uLnTx/>
              <a:uFillTx/>
              <a:latin typeface="Calibri"/>
              <a:ea typeface="+mn-ea"/>
              <a:cs typeface="Times New Roman" pitchFamily="18" charset="0"/>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800" b="1" i="0" u="none" strike="noStrike" kern="1200" cap="none" spc="0" normalizeH="0" baseline="0" noProof="0" dirty="0">
                <a:ln>
                  <a:noFill/>
                </a:ln>
                <a:solidFill>
                  <a:prstClr val="black">
                    <a:tint val="75000"/>
                  </a:prstClr>
                </a:solidFill>
                <a:effectLst/>
                <a:uLnTx/>
                <a:uFillTx/>
                <a:latin typeface="Calibri"/>
                <a:ea typeface="+mn-ea"/>
                <a:cs typeface="Times New Roman" pitchFamily="18" charset="0"/>
              </a:rPr>
              <a:t>                                      			</a:t>
            </a:r>
            <a:r>
              <a:rPr kumimoji="0" lang="en-US" sz="800" b="1" i="0" u="none" strike="noStrike" kern="1200" cap="none" spc="0" normalizeH="0" baseline="0" noProof="0" dirty="0">
                <a:ln>
                  <a:noFill/>
                </a:ln>
                <a:solidFill>
                  <a:prstClr val="black">
                    <a:tint val="75000"/>
                  </a:prstClr>
                </a:solidFill>
                <a:effectLst/>
                <a:uLnTx/>
                <a:uFillTx/>
                <a:latin typeface="Calibri"/>
                <a:ea typeface="+mn-ea"/>
                <a:cs typeface="Times New Roman" pitchFamily="18" charset="0"/>
              </a:rPr>
              <a:t>			</a:t>
            </a:r>
            <a:r>
              <a:rPr kumimoji="0" lang="en-US" sz="600" b="1" i="0" u="none" strike="noStrike" kern="1200" cap="none" spc="0" normalizeH="0" baseline="0" noProof="0" dirty="0">
                <a:ln>
                  <a:noFill/>
                </a:ln>
                <a:solidFill>
                  <a:prstClr val="black">
                    <a:tint val="75000"/>
                  </a:prstClr>
                </a:solidFill>
                <a:effectLst/>
                <a:uLnTx/>
                <a:uFillTx/>
                <a:latin typeface="Calibri"/>
                <a:ea typeface="+mn-ea"/>
                <a:cs typeface="Times New Roman" pitchFamily="18" charset="0"/>
              </a:rPr>
              <a:t>		</a:t>
            </a:r>
            <a:endParaRPr kumimoji="0" lang="en-US" sz="600" b="1" i="0" u="none" strike="noStrike" kern="1200" cap="none" spc="0" normalizeH="0" baseline="0" noProof="0" dirty="0">
              <a:ln>
                <a:noFill/>
              </a:ln>
              <a:solidFill>
                <a:prstClr val="black">
                  <a:tint val="75000"/>
                </a:prstClr>
              </a:solidFill>
              <a:effectLst/>
              <a:uLnTx/>
              <a:uFillTx/>
              <a:latin typeface="Calibri"/>
              <a:ea typeface="+mn-ea"/>
              <a:cs typeface="+mn-cs"/>
            </a:endParaRPr>
          </a:p>
          <a:p>
            <a:endParaRPr lang="en-PK" dirty="0"/>
          </a:p>
        </p:txBody>
      </p:sp>
      <p:pic>
        <p:nvPicPr>
          <p:cNvPr id="4" name="Picture 3">
            <a:extLst>
              <a:ext uri="{FF2B5EF4-FFF2-40B4-BE49-F238E27FC236}">
                <a16:creationId xmlns:a16="http://schemas.microsoft.com/office/drawing/2014/main" xmlns="" id="{78E4B9CA-8B7F-0CC4-7F86-39A9B5FC18E2}"/>
              </a:ext>
            </a:extLst>
          </p:cNvPr>
          <p:cNvPicPr>
            <a:picLocks noChangeAspect="1"/>
          </p:cNvPicPr>
          <p:nvPr/>
        </p:nvPicPr>
        <p:blipFill>
          <a:blip r:embed="rId2"/>
          <a:stretch>
            <a:fillRect/>
          </a:stretch>
        </p:blipFill>
        <p:spPr>
          <a:xfrm>
            <a:off x="336690" y="400987"/>
            <a:ext cx="1189848" cy="1213646"/>
          </a:xfrm>
          <a:prstGeom prst="rect">
            <a:avLst/>
          </a:prstGeom>
        </p:spPr>
      </p:pic>
      <p:pic>
        <p:nvPicPr>
          <p:cNvPr id="5" name="Picture 4">
            <a:extLst>
              <a:ext uri="{FF2B5EF4-FFF2-40B4-BE49-F238E27FC236}">
                <a16:creationId xmlns:a16="http://schemas.microsoft.com/office/drawing/2014/main" xmlns="" id="{6162EE77-AB07-2E3A-A362-68B0B983BCC6}"/>
              </a:ext>
            </a:extLst>
          </p:cNvPr>
          <p:cNvPicPr>
            <a:picLocks noChangeAspect="1"/>
          </p:cNvPicPr>
          <p:nvPr/>
        </p:nvPicPr>
        <p:blipFill>
          <a:blip r:embed="rId3"/>
          <a:stretch>
            <a:fillRect/>
          </a:stretch>
        </p:blipFill>
        <p:spPr>
          <a:xfrm>
            <a:off x="10158001" y="614598"/>
            <a:ext cx="1440290" cy="1213646"/>
          </a:xfrm>
          <a:prstGeom prst="rect">
            <a:avLst/>
          </a:prstGeom>
        </p:spPr>
      </p:pic>
      <p:pic>
        <p:nvPicPr>
          <p:cNvPr id="6" name="Picture 5"/>
          <p:cNvPicPr>
            <a:picLocks noChangeAspect="1"/>
          </p:cNvPicPr>
          <p:nvPr/>
        </p:nvPicPr>
        <p:blipFill>
          <a:blip r:embed="rId4"/>
          <a:stretch>
            <a:fillRect/>
          </a:stretch>
        </p:blipFill>
        <p:spPr>
          <a:xfrm>
            <a:off x="4444407" y="2182854"/>
            <a:ext cx="3413113" cy="3335462"/>
          </a:xfrm>
          <a:prstGeom prst="rect">
            <a:avLst/>
          </a:prstGeom>
        </p:spPr>
      </p:pic>
    </p:spTree>
    <p:extLst>
      <p:ext uri="{BB962C8B-B14F-4D97-AF65-F5344CB8AC3E}">
        <p14:creationId xmlns:p14="http://schemas.microsoft.com/office/powerpoint/2010/main" val="4399311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6778" y="658091"/>
            <a:ext cx="5915891" cy="5257800"/>
          </a:xfrm>
        </p:spPr>
        <p:txBody>
          <a:bodyPr>
            <a:normAutofit lnSpcReduction="10000"/>
          </a:bodyPr>
          <a:lstStyle/>
          <a:p>
            <a:pPr marL="0" indent="0">
              <a:buNone/>
            </a:pPr>
            <a:r>
              <a:rPr lang="en-US" sz="3200" dirty="0">
                <a:latin typeface="Arial" panose="020B0604020202020204" pitchFamily="34" charset="0"/>
                <a:cs typeface="Arial" panose="020B0604020202020204" pitchFamily="34" charset="0"/>
              </a:rPr>
              <a:t>T</a:t>
            </a:r>
            <a:r>
              <a:rPr lang="en-US" sz="3200" dirty="0" smtClean="0">
                <a:latin typeface="Arial" panose="020B0604020202020204" pitchFamily="34" charset="0"/>
                <a:cs typeface="Arial" panose="020B0604020202020204" pitchFamily="34" charset="0"/>
              </a:rPr>
              <a:t>he </a:t>
            </a:r>
            <a:r>
              <a:rPr lang="en-US" sz="3200" dirty="0">
                <a:latin typeface="Arial" panose="020B0604020202020204" pitchFamily="34" charset="0"/>
                <a:cs typeface="Arial" panose="020B0604020202020204" pitchFamily="34" charset="0"/>
              </a:rPr>
              <a:t>urogenital sinus </a:t>
            </a:r>
            <a:endParaRPr lang="en-US" sz="3200" dirty="0" smtClean="0">
              <a:latin typeface="Arial" panose="020B0604020202020204" pitchFamily="34" charset="0"/>
              <a:cs typeface="Arial" panose="020B0604020202020204" pitchFamily="34" charset="0"/>
            </a:endParaRPr>
          </a:p>
          <a:p>
            <a:pPr marL="0" indent="0">
              <a:buNone/>
            </a:pPr>
            <a:endParaRPr lang="en-US" sz="2400" dirty="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is </a:t>
            </a:r>
            <a:r>
              <a:rPr lang="en-US" sz="2400" dirty="0">
                <a:latin typeface="Arial" panose="020B0604020202020204" pitchFamily="34" charset="0"/>
                <a:cs typeface="Arial" panose="020B0604020202020204" pitchFamily="34" charset="0"/>
              </a:rPr>
              <a:t>divided into three </a:t>
            </a:r>
            <a:r>
              <a:rPr lang="en-US" sz="2400" dirty="0" smtClean="0">
                <a:latin typeface="Arial" panose="020B0604020202020204" pitchFamily="34" charset="0"/>
                <a:cs typeface="Arial" panose="020B0604020202020204" pitchFamily="34" charset="0"/>
              </a:rPr>
              <a:t>parts</a:t>
            </a:r>
          </a:p>
          <a:p>
            <a:pPr marL="0" indent="0">
              <a:buNone/>
            </a:pPr>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A cranial </a:t>
            </a:r>
            <a:r>
              <a:rPr lang="en-US" sz="2400" dirty="0">
                <a:solidFill>
                  <a:schemeClr val="accent4">
                    <a:lumMod val="75000"/>
                  </a:schemeClr>
                </a:solidFill>
                <a:latin typeface="Arial" panose="020B0604020202020204" pitchFamily="34" charset="0"/>
                <a:cs typeface="Arial" panose="020B0604020202020204" pitchFamily="34" charset="0"/>
              </a:rPr>
              <a:t>vesical part </a:t>
            </a:r>
            <a:r>
              <a:rPr lang="en-US" sz="2400" dirty="0">
                <a:latin typeface="Arial" panose="020B0604020202020204" pitchFamily="34" charset="0"/>
                <a:cs typeface="Arial" panose="020B0604020202020204" pitchFamily="34" charset="0"/>
              </a:rPr>
              <a:t>that forms most of the bladder and is continuous with the allantois</a:t>
            </a:r>
          </a:p>
          <a:p>
            <a:r>
              <a:rPr lang="en-US" sz="2400" dirty="0">
                <a:latin typeface="Arial" panose="020B0604020202020204" pitchFamily="34" charset="0"/>
                <a:cs typeface="Arial" panose="020B0604020202020204" pitchFamily="34" charset="0"/>
              </a:rPr>
              <a:t>A middle </a:t>
            </a:r>
            <a:r>
              <a:rPr lang="en-US" sz="2400" dirty="0">
                <a:solidFill>
                  <a:schemeClr val="accent4">
                    <a:lumMod val="75000"/>
                  </a:schemeClr>
                </a:solidFill>
                <a:latin typeface="Arial" panose="020B0604020202020204" pitchFamily="34" charset="0"/>
                <a:cs typeface="Arial" panose="020B0604020202020204" pitchFamily="34" charset="0"/>
              </a:rPr>
              <a:t>pelvic part </a:t>
            </a:r>
            <a:r>
              <a:rPr lang="en-US" sz="2400" dirty="0">
                <a:latin typeface="Arial" panose="020B0604020202020204" pitchFamily="34" charset="0"/>
                <a:cs typeface="Arial" panose="020B0604020202020204" pitchFamily="34" charset="0"/>
              </a:rPr>
              <a:t>that becomes the urethra in the bladder neck, the prostatic part of the urethra in males, and the entire urethra in females</a:t>
            </a:r>
          </a:p>
          <a:p>
            <a:r>
              <a:rPr lang="en-US" sz="2400" dirty="0">
                <a:latin typeface="Arial" panose="020B0604020202020204" pitchFamily="34" charset="0"/>
                <a:cs typeface="Arial" panose="020B0604020202020204" pitchFamily="34" charset="0"/>
              </a:rPr>
              <a:t>A caudal </a:t>
            </a:r>
            <a:r>
              <a:rPr lang="en-US" sz="2400" dirty="0">
                <a:solidFill>
                  <a:schemeClr val="accent4">
                    <a:lumMod val="75000"/>
                  </a:schemeClr>
                </a:solidFill>
                <a:latin typeface="Arial" panose="020B0604020202020204" pitchFamily="34" charset="0"/>
                <a:cs typeface="Arial" panose="020B0604020202020204" pitchFamily="34" charset="0"/>
              </a:rPr>
              <a:t>phallic part </a:t>
            </a:r>
            <a:r>
              <a:rPr lang="en-US" sz="2400" dirty="0">
                <a:latin typeface="Arial" panose="020B0604020202020204" pitchFamily="34" charset="0"/>
                <a:cs typeface="Arial" panose="020B0604020202020204" pitchFamily="34" charset="0"/>
              </a:rPr>
              <a:t>that grows toward the genital tubercle (primordium of the penis or clitoris) </a:t>
            </a:r>
          </a:p>
          <a:p>
            <a:pPr marL="0" indent="0">
              <a:buNone/>
            </a:pPr>
            <a:endParaRPr lang="en-US" sz="2400"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2"/>
          </p:nvPr>
        </p:nvSpPr>
        <p:spPr/>
        <p:txBody>
          <a:bodyPr/>
          <a:lstStyle/>
          <a:p>
            <a:pPr>
              <a:defRPr/>
            </a:pPr>
            <a:fld id="{BDA394D7-9785-4BE5-AFD5-4F918A689025}" type="slidenum">
              <a:rPr lang="en-US" smtClean="0"/>
              <a:pPr>
                <a:defRPr/>
              </a:pPr>
              <a:t>10</a:t>
            </a:fld>
            <a:endParaRPr lang="en-US"/>
          </a:p>
        </p:txBody>
      </p:sp>
      <p:pic>
        <p:nvPicPr>
          <p:cNvPr id="6" name="Picture 5"/>
          <p:cNvPicPr>
            <a:picLocks noChangeAspect="1"/>
          </p:cNvPicPr>
          <p:nvPr/>
        </p:nvPicPr>
        <p:blipFill>
          <a:blip r:embed="rId2"/>
          <a:stretch>
            <a:fillRect/>
          </a:stretch>
        </p:blipFill>
        <p:spPr>
          <a:xfrm>
            <a:off x="0" y="6215463"/>
            <a:ext cx="2078916" cy="506012"/>
          </a:xfrm>
          <a:prstGeom prst="rect">
            <a:avLst/>
          </a:prstGeom>
        </p:spPr>
      </p:pic>
      <p:pic>
        <p:nvPicPr>
          <p:cNvPr id="9" name="Picture 8"/>
          <p:cNvPicPr>
            <a:picLocks noChangeAspect="1"/>
          </p:cNvPicPr>
          <p:nvPr/>
        </p:nvPicPr>
        <p:blipFill>
          <a:blip r:embed="rId3"/>
          <a:stretch>
            <a:fillRect/>
          </a:stretch>
        </p:blipFill>
        <p:spPr>
          <a:xfrm>
            <a:off x="6389077" y="1524000"/>
            <a:ext cx="5235203" cy="4253602"/>
          </a:xfrm>
          <a:prstGeom prst="rect">
            <a:avLst/>
          </a:prstGeom>
        </p:spPr>
      </p:pic>
    </p:spTree>
    <p:extLst>
      <p:ext uri="{BB962C8B-B14F-4D97-AF65-F5344CB8AC3E}">
        <p14:creationId xmlns:p14="http://schemas.microsoft.com/office/powerpoint/2010/main" val="3848324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694593" y="1862538"/>
            <a:ext cx="5337907" cy="4337050"/>
          </a:xfrm>
          <a:prstGeom prst="rect">
            <a:avLst/>
          </a:prstGeom>
        </p:spPr>
      </p:pic>
      <p:sp>
        <p:nvSpPr>
          <p:cNvPr id="3" name="Slide Number Placeholder 2"/>
          <p:cNvSpPr>
            <a:spLocks noGrp="1"/>
          </p:cNvSpPr>
          <p:nvPr>
            <p:ph type="sldNum" sz="quarter" idx="12"/>
          </p:nvPr>
        </p:nvSpPr>
        <p:spPr/>
        <p:txBody>
          <a:bodyPr/>
          <a:lstStyle/>
          <a:p>
            <a:pPr>
              <a:defRPr/>
            </a:pPr>
            <a:fld id="{BDA394D7-9785-4BE5-AFD5-4F918A689025}" type="slidenum">
              <a:rPr lang="en-US" smtClean="0"/>
              <a:pPr>
                <a:defRPr/>
              </a:pPr>
              <a:t>11</a:t>
            </a:fld>
            <a:endParaRPr lang="en-US"/>
          </a:p>
        </p:txBody>
      </p:sp>
      <p:pic>
        <p:nvPicPr>
          <p:cNvPr id="4" name="Picture 3"/>
          <p:cNvPicPr>
            <a:picLocks noChangeAspect="1"/>
          </p:cNvPicPr>
          <p:nvPr/>
        </p:nvPicPr>
        <p:blipFill>
          <a:blip r:embed="rId3"/>
          <a:stretch>
            <a:fillRect/>
          </a:stretch>
        </p:blipFill>
        <p:spPr>
          <a:xfrm>
            <a:off x="249014" y="6199588"/>
            <a:ext cx="2078916" cy="506012"/>
          </a:xfrm>
          <a:prstGeom prst="rect">
            <a:avLst/>
          </a:prstGeom>
        </p:spPr>
      </p:pic>
      <p:pic>
        <p:nvPicPr>
          <p:cNvPr id="2" name="Picture 1"/>
          <p:cNvPicPr>
            <a:picLocks noChangeAspect="1"/>
          </p:cNvPicPr>
          <p:nvPr/>
        </p:nvPicPr>
        <p:blipFill>
          <a:blip r:embed="rId4"/>
          <a:stretch>
            <a:fillRect/>
          </a:stretch>
        </p:blipFill>
        <p:spPr>
          <a:xfrm>
            <a:off x="6478079" y="2101318"/>
            <a:ext cx="5364945" cy="3487214"/>
          </a:xfrm>
          <a:prstGeom prst="rect">
            <a:avLst/>
          </a:prstGeom>
        </p:spPr>
      </p:pic>
      <p:sp>
        <p:nvSpPr>
          <p:cNvPr id="6" name="Rectangle 5"/>
          <p:cNvSpPr/>
          <p:nvPr/>
        </p:nvSpPr>
        <p:spPr>
          <a:xfrm>
            <a:off x="2175642" y="408920"/>
            <a:ext cx="6637282" cy="9476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chemeClr val="tx1"/>
                </a:solidFill>
                <a:latin typeface="Arial" panose="020B0604020202020204" pitchFamily="34" charset="0"/>
                <a:cs typeface="Arial" panose="020B0604020202020204" pitchFamily="34" charset="0"/>
              </a:rPr>
              <a:t>Parts of urogenital Sinus</a:t>
            </a:r>
            <a:endParaRPr lang="en-US" sz="36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348739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latin typeface="Arial" panose="020B0604020202020204" pitchFamily="34" charset="0"/>
                <a:cs typeface="Arial" panose="020B0604020202020204" pitchFamily="34" charset="0"/>
              </a:rPr>
              <a:t>Summary</a:t>
            </a:r>
            <a:r>
              <a:rPr lang="en-US" dirty="0" smtClean="0"/>
              <a:t> </a:t>
            </a:r>
            <a:endParaRPr lang="en-US" dirty="0"/>
          </a:p>
        </p:txBody>
      </p:sp>
      <p:sp>
        <p:nvSpPr>
          <p:cNvPr id="3" name="Content Placeholder 2"/>
          <p:cNvSpPr>
            <a:spLocks noGrp="1"/>
          </p:cNvSpPr>
          <p:nvPr>
            <p:ph idx="1"/>
          </p:nvPr>
        </p:nvSpPr>
        <p:spPr/>
        <p:txBody>
          <a:bodyPr>
            <a:normAutofit/>
          </a:bodyPr>
          <a:lstStyle/>
          <a:p>
            <a:r>
              <a:rPr lang="en-US" dirty="0">
                <a:latin typeface="Arial" panose="020B0604020202020204" pitchFamily="34" charset="0"/>
                <a:cs typeface="Arial" panose="020B0604020202020204" pitchFamily="34" charset="0"/>
              </a:rPr>
              <a:t>The bladder develops mainly from the vesical part of the urogenital sinus, but its trigone region is derived from the caudal ends of the mesonephric ducts </a:t>
            </a:r>
          </a:p>
          <a:p>
            <a:r>
              <a:rPr lang="en-US" dirty="0">
                <a:latin typeface="Arial" panose="020B0604020202020204" pitchFamily="34" charset="0"/>
                <a:cs typeface="Arial" panose="020B0604020202020204" pitchFamily="34" charset="0"/>
              </a:rPr>
              <a:t>The entire epithelium of the bladder is derived from the endoderm of the vesical part. </a:t>
            </a:r>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The </a:t>
            </a:r>
            <a:r>
              <a:rPr lang="en-US" dirty="0">
                <a:latin typeface="Arial" panose="020B0604020202020204" pitchFamily="34" charset="0"/>
                <a:cs typeface="Arial" panose="020B0604020202020204" pitchFamily="34" charset="0"/>
              </a:rPr>
              <a:t>other layers of its wall develop from adjacent splanchnic mesenchyme. </a:t>
            </a:r>
          </a:p>
          <a:p>
            <a:endParaRPr lang="en-US"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2"/>
          </p:nvPr>
        </p:nvSpPr>
        <p:spPr/>
        <p:txBody>
          <a:bodyPr/>
          <a:lstStyle/>
          <a:p>
            <a:pPr>
              <a:defRPr/>
            </a:pPr>
            <a:fld id="{BDA394D7-9785-4BE5-AFD5-4F918A689025}" type="slidenum">
              <a:rPr lang="en-US" smtClean="0"/>
              <a:pPr>
                <a:defRPr/>
              </a:pPr>
              <a:t>12</a:t>
            </a:fld>
            <a:endParaRPr lang="en-US"/>
          </a:p>
        </p:txBody>
      </p:sp>
      <p:pic>
        <p:nvPicPr>
          <p:cNvPr id="6" name="Picture 5"/>
          <p:cNvPicPr>
            <a:picLocks noChangeAspect="1"/>
          </p:cNvPicPr>
          <p:nvPr/>
        </p:nvPicPr>
        <p:blipFill>
          <a:blip r:embed="rId2"/>
          <a:stretch>
            <a:fillRect/>
          </a:stretch>
        </p:blipFill>
        <p:spPr>
          <a:xfrm>
            <a:off x="262869" y="6176963"/>
            <a:ext cx="2078916" cy="506012"/>
          </a:xfrm>
          <a:prstGeom prst="rect">
            <a:avLst/>
          </a:prstGeom>
        </p:spPr>
      </p:pic>
    </p:spTree>
    <p:extLst>
      <p:ext uri="{BB962C8B-B14F-4D97-AF65-F5344CB8AC3E}">
        <p14:creationId xmlns:p14="http://schemas.microsoft.com/office/powerpoint/2010/main" val="38371974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err="1" smtClean="0">
                <a:latin typeface="Arial" panose="020B0604020202020204" pitchFamily="34" charset="0"/>
                <a:cs typeface="Arial" panose="020B0604020202020204" pitchFamily="34" charset="0"/>
              </a:rPr>
              <a:t>Urachus</a:t>
            </a:r>
            <a:endParaRPr lang="en-US" sz="36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24691" y="1591614"/>
            <a:ext cx="5590309" cy="5257800"/>
          </a:xfrm>
        </p:spPr>
        <p:txBody>
          <a:bodyPr>
            <a:normAutofit/>
          </a:bodyPr>
          <a:lstStyle/>
          <a:p>
            <a:pPr algn="just"/>
            <a:r>
              <a:rPr lang="en-US" sz="2400" dirty="0">
                <a:latin typeface="Arial" panose="020B0604020202020204" pitchFamily="34" charset="0"/>
                <a:cs typeface="Arial" panose="020B0604020202020204" pitchFamily="34" charset="0"/>
              </a:rPr>
              <a:t>Initially the bladder is continuous with the </a:t>
            </a:r>
            <a:r>
              <a:rPr lang="en-US" sz="2400" b="1" dirty="0">
                <a:latin typeface="Arial" panose="020B0604020202020204" pitchFamily="34" charset="0"/>
                <a:cs typeface="Arial" panose="020B0604020202020204" pitchFamily="34" charset="0"/>
              </a:rPr>
              <a:t>allantois</a:t>
            </a:r>
            <a:r>
              <a:rPr lang="en-US" sz="2400" dirty="0">
                <a:latin typeface="Arial" panose="020B0604020202020204" pitchFamily="34" charset="0"/>
                <a:cs typeface="Arial" panose="020B0604020202020204" pitchFamily="34" charset="0"/>
              </a:rPr>
              <a:t>, </a:t>
            </a:r>
            <a:endParaRPr lang="en-US" sz="2400" dirty="0" smtClean="0">
              <a:latin typeface="Arial" panose="020B0604020202020204" pitchFamily="34" charset="0"/>
              <a:cs typeface="Arial" panose="020B0604020202020204" pitchFamily="34" charset="0"/>
            </a:endParaRPr>
          </a:p>
          <a:p>
            <a:pPr algn="just"/>
            <a:r>
              <a:rPr lang="en-US" sz="2400" dirty="0" smtClean="0">
                <a:latin typeface="Arial" panose="020B0604020202020204" pitchFamily="34" charset="0"/>
                <a:cs typeface="Arial" panose="020B0604020202020204" pitchFamily="34" charset="0"/>
              </a:rPr>
              <a:t>The </a:t>
            </a:r>
            <a:r>
              <a:rPr lang="en-US" sz="2400" dirty="0">
                <a:latin typeface="Arial" panose="020B0604020202020204" pitchFamily="34" charset="0"/>
                <a:cs typeface="Arial" panose="020B0604020202020204" pitchFamily="34" charset="0"/>
              </a:rPr>
              <a:t>allantois soon constricts and becomes a thick fibrous cord, the </a:t>
            </a:r>
            <a:r>
              <a:rPr lang="en-US" sz="2400" b="1" dirty="0" err="1">
                <a:latin typeface="Arial" panose="020B0604020202020204" pitchFamily="34" charset="0"/>
                <a:cs typeface="Arial" panose="020B0604020202020204" pitchFamily="34" charset="0"/>
              </a:rPr>
              <a:t>urachus</a:t>
            </a:r>
            <a:r>
              <a:rPr lang="en-US" sz="2400" dirty="0">
                <a:latin typeface="Arial" panose="020B0604020202020204" pitchFamily="34" charset="0"/>
                <a:cs typeface="Arial" panose="020B0604020202020204" pitchFamily="34" charset="0"/>
              </a:rPr>
              <a:t>. It extends from the apex of the bladder to the umbilicus </a:t>
            </a:r>
            <a:endParaRPr lang="en-US" sz="2400" dirty="0" smtClean="0">
              <a:latin typeface="Arial" panose="020B0604020202020204" pitchFamily="34" charset="0"/>
              <a:cs typeface="Arial" panose="020B0604020202020204" pitchFamily="34" charset="0"/>
            </a:endParaRPr>
          </a:p>
          <a:p>
            <a:pPr algn="just"/>
            <a:r>
              <a:rPr lang="en-US" sz="2400" dirty="0" smtClean="0">
                <a:latin typeface="Arial" panose="020B0604020202020204" pitchFamily="34" charset="0"/>
                <a:cs typeface="Arial" panose="020B0604020202020204" pitchFamily="34" charset="0"/>
              </a:rPr>
              <a:t>In </a:t>
            </a:r>
            <a:r>
              <a:rPr lang="en-US" sz="2400" dirty="0">
                <a:latin typeface="Arial" panose="020B0604020202020204" pitchFamily="34" charset="0"/>
                <a:cs typeface="Arial" panose="020B0604020202020204" pitchFamily="34" charset="0"/>
              </a:rPr>
              <a:t>the adult, the </a:t>
            </a:r>
            <a:r>
              <a:rPr lang="en-US" sz="2400" dirty="0" err="1">
                <a:latin typeface="Arial" panose="020B0604020202020204" pitchFamily="34" charset="0"/>
                <a:cs typeface="Arial" panose="020B0604020202020204" pitchFamily="34" charset="0"/>
              </a:rPr>
              <a:t>urachus</a:t>
            </a:r>
            <a:r>
              <a:rPr lang="en-US" sz="2400" dirty="0">
                <a:latin typeface="Arial" panose="020B0604020202020204" pitchFamily="34" charset="0"/>
                <a:cs typeface="Arial" panose="020B0604020202020204" pitchFamily="34" charset="0"/>
              </a:rPr>
              <a:t> is represented by the </a:t>
            </a:r>
            <a:r>
              <a:rPr lang="en-US" sz="2400" b="1" dirty="0">
                <a:latin typeface="Arial" panose="020B0604020202020204" pitchFamily="34" charset="0"/>
                <a:cs typeface="Arial" panose="020B0604020202020204" pitchFamily="34" charset="0"/>
              </a:rPr>
              <a:t>median umbilical ligament</a:t>
            </a:r>
            <a:r>
              <a:rPr lang="en-US" sz="2400" dirty="0">
                <a:latin typeface="Arial" panose="020B0604020202020204" pitchFamily="34" charset="0"/>
                <a:cs typeface="Arial" panose="020B0604020202020204" pitchFamily="34" charset="0"/>
              </a:rPr>
              <a:t>. </a:t>
            </a:r>
          </a:p>
        </p:txBody>
      </p:sp>
      <p:pic>
        <p:nvPicPr>
          <p:cNvPr id="4" name="Picture 3"/>
          <p:cNvPicPr>
            <a:picLocks noChangeAspect="1"/>
          </p:cNvPicPr>
          <p:nvPr/>
        </p:nvPicPr>
        <p:blipFill>
          <a:blip r:embed="rId2"/>
          <a:stretch>
            <a:fillRect/>
          </a:stretch>
        </p:blipFill>
        <p:spPr>
          <a:xfrm>
            <a:off x="6441169" y="686580"/>
            <a:ext cx="4843359" cy="4724400"/>
          </a:xfrm>
          <a:prstGeom prst="rect">
            <a:avLst/>
          </a:prstGeom>
        </p:spPr>
      </p:pic>
      <p:sp>
        <p:nvSpPr>
          <p:cNvPr id="6" name="Slide Number Placeholder 5"/>
          <p:cNvSpPr>
            <a:spLocks noGrp="1"/>
          </p:cNvSpPr>
          <p:nvPr>
            <p:ph type="sldNum" sz="quarter" idx="12"/>
          </p:nvPr>
        </p:nvSpPr>
        <p:spPr/>
        <p:txBody>
          <a:bodyPr/>
          <a:lstStyle/>
          <a:p>
            <a:pPr>
              <a:defRPr/>
            </a:pPr>
            <a:fld id="{BDA394D7-9785-4BE5-AFD5-4F918A689025}" type="slidenum">
              <a:rPr lang="en-US" smtClean="0"/>
              <a:pPr>
                <a:defRPr/>
              </a:pPr>
              <a:t>13</a:t>
            </a:fld>
            <a:endParaRPr lang="en-US"/>
          </a:p>
        </p:txBody>
      </p:sp>
      <p:pic>
        <p:nvPicPr>
          <p:cNvPr id="7" name="Picture 6"/>
          <p:cNvPicPr>
            <a:picLocks noChangeAspect="1"/>
          </p:cNvPicPr>
          <p:nvPr/>
        </p:nvPicPr>
        <p:blipFill>
          <a:blip r:embed="rId3"/>
          <a:stretch>
            <a:fillRect/>
          </a:stretch>
        </p:blipFill>
        <p:spPr>
          <a:xfrm>
            <a:off x="0" y="6215463"/>
            <a:ext cx="2078916" cy="506012"/>
          </a:xfrm>
          <a:prstGeom prst="rect">
            <a:avLst/>
          </a:prstGeom>
        </p:spPr>
      </p:pic>
    </p:spTree>
    <p:extLst>
      <p:ext uri="{BB962C8B-B14F-4D97-AF65-F5344CB8AC3E}">
        <p14:creationId xmlns:p14="http://schemas.microsoft.com/office/powerpoint/2010/main" val="24407163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1673" y="609600"/>
            <a:ext cx="10446327" cy="2514600"/>
          </a:xfrm>
        </p:spPr>
        <p:txBody>
          <a:bodyPr>
            <a:normAutofit/>
          </a:bodyPr>
          <a:lstStyle/>
          <a:p>
            <a:pPr algn="just"/>
            <a:r>
              <a:rPr lang="en-US" sz="2400" dirty="0">
                <a:latin typeface="Arial" panose="020B0604020202020204" pitchFamily="34" charset="0"/>
                <a:cs typeface="Arial" panose="020B0604020202020204" pitchFamily="34" charset="0"/>
              </a:rPr>
              <a:t>As the bladder enlarges, distal parts of the mesonephric ducts are incorporated into its dorsal wall These ducts contribute to the formation of the connective tissue in the </a:t>
            </a:r>
            <a:r>
              <a:rPr lang="en-US" sz="2400" b="1" dirty="0">
                <a:latin typeface="Arial" panose="020B0604020202020204" pitchFamily="34" charset="0"/>
                <a:cs typeface="Arial" panose="020B0604020202020204" pitchFamily="34" charset="0"/>
              </a:rPr>
              <a:t>trigone of the bladder</a:t>
            </a:r>
            <a:r>
              <a:rPr lang="en-US" sz="2400" dirty="0">
                <a:latin typeface="Arial" panose="020B0604020202020204" pitchFamily="34" charset="0"/>
                <a:cs typeface="Arial" panose="020B0604020202020204" pitchFamily="34" charset="0"/>
              </a:rPr>
              <a:t>. </a:t>
            </a:r>
            <a:endParaRPr lang="en-US" sz="2400" dirty="0" smtClean="0">
              <a:latin typeface="Arial" panose="020B0604020202020204" pitchFamily="34" charset="0"/>
              <a:cs typeface="Arial" panose="020B0604020202020204" pitchFamily="34" charset="0"/>
            </a:endParaRPr>
          </a:p>
          <a:p>
            <a:pPr algn="just"/>
            <a:r>
              <a:rPr lang="en-US" sz="2400" dirty="0" smtClean="0">
                <a:latin typeface="Arial" panose="020B0604020202020204" pitchFamily="34" charset="0"/>
                <a:cs typeface="Arial" panose="020B0604020202020204" pitchFamily="34" charset="0"/>
              </a:rPr>
              <a:t>As </a:t>
            </a:r>
            <a:r>
              <a:rPr lang="en-US" sz="2400" dirty="0">
                <a:latin typeface="Arial" panose="020B0604020202020204" pitchFamily="34" charset="0"/>
                <a:cs typeface="Arial" panose="020B0604020202020204" pitchFamily="34" charset="0"/>
              </a:rPr>
              <a:t>the mesonephric ducts are absorbed, the ureters come to open separately into the urinary bladder</a:t>
            </a:r>
          </a:p>
          <a:p>
            <a:endParaRPr lang="en-US" dirty="0"/>
          </a:p>
        </p:txBody>
      </p:sp>
      <p:pic>
        <p:nvPicPr>
          <p:cNvPr id="4" name="Picture 3"/>
          <p:cNvPicPr>
            <a:picLocks noChangeAspect="1"/>
          </p:cNvPicPr>
          <p:nvPr/>
        </p:nvPicPr>
        <p:blipFill>
          <a:blip r:embed="rId2"/>
          <a:stretch>
            <a:fillRect/>
          </a:stretch>
        </p:blipFill>
        <p:spPr>
          <a:xfrm>
            <a:off x="2438400" y="2874820"/>
            <a:ext cx="6702136" cy="3114675"/>
          </a:xfrm>
          <a:prstGeom prst="rect">
            <a:avLst/>
          </a:prstGeom>
        </p:spPr>
      </p:pic>
      <p:sp>
        <p:nvSpPr>
          <p:cNvPr id="5" name="Slide Number Placeholder 4"/>
          <p:cNvSpPr>
            <a:spLocks noGrp="1"/>
          </p:cNvSpPr>
          <p:nvPr>
            <p:ph type="sldNum" sz="quarter" idx="12"/>
          </p:nvPr>
        </p:nvSpPr>
        <p:spPr/>
        <p:txBody>
          <a:bodyPr/>
          <a:lstStyle/>
          <a:p>
            <a:pPr>
              <a:defRPr/>
            </a:pPr>
            <a:fld id="{BDA394D7-9785-4BE5-AFD5-4F918A689025}" type="slidenum">
              <a:rPr lang="en-US" smtClean="0"/>
              <a:pPr>
                <a:defRPr/>
              </a:pPr>
              <a:t>14</a:t>
            </a:fld>
            <a:endParaRPr lang="en-US"/>
          </a:p>
        </p:txBody>
      </p:sp>
      <p:pic>
        <p:nvPicPr>
          <p:cNvPr id="6" name="Picture 5"/>
          <p:cNvPicPr>
            <a:picLocks noChangeAspect="1"/>
          </p:cNvPicPr>
          <p:nvPr/>
        </p:nvPicPr>
        <p:blipFill>
          <a:blip r:embed="rId3"/>
          <a:stretch>
            <a:fillRect/>
          </a:stretch>
        </p:blipFill>
        <p:spPr>
          <a:xfrm>
            <a:off x="221673" y="6215463"/>
            <a:ext cx="2078916" cy="506012"/>
          </a:xfrm>
          <a:prstGeom prst="rect">
            <a:avLst/>
          </a:prstGeom>
        </p:spPr>
      </p:pic>
    </p:spTree>
    <p:extLst>
      <p:ext uri="{BB962C8B-B14F-4D97-AF65-F5344CB8AC3E}">
        <p14:creationId xmlns:p14="http://schemas.microsoft.com/office/powerpoint/2010/main" val="18497192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Final Position of Ureters</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84909" y="1600200"/>
            <a:ext cx="9725891" cy="5257800"/>
          </a:xfrm>
        </p:spPr>
        <p:txBody>
          <a:bodyPr>
            <a:normAutofit/>
          </a:bodyPr>
          <a:lstStyle/>
          <a:p>
            <a:r>
              <a:rPr lang="en-US" sz="2400" dirty="0">
                <a:latin typeface="Arial" panose="020B0604020202020204" pitchFamily="34" charset="0"/>
                <a:cs typeface="Arial" panose="020B0604020202020204" pitchFamily="34" charset="0"/>
              </a:rPr>
              <a:t>Traction exerted by the kidneys during their positional change causes the orifices of the ureters move </a:t>
            </a:r>
            <a:r>
              <a:rPr lang="en-US" sz="2400" dirty="0" err="1">
                <a:latin typeface="Arial" panose="020B0604020202020204" pitchFamily="34" charset="0"/>
                <a:cs typeface="Arial" panose="020B0604020202020204" pitchFamily="34" charset="0"/>
              </a:rPr>
              <a:t>superolaterally</a:t>
            </a:r>
            <a:r>
              <a:rPr lang="en-US" sz="2400" dirty="0">
                <a:latin typeface="Arial" panose="020B0604020202020204" pitchFamily="34" charset="0"/>
                <a:cs typeface="Arial" panose="020B0604020202020204" pitchFamily="34" charset="0"/>
              </a:rPr>
              <a:t> and the ureters enter obliquely through the base of the bladder</a:t>
            </a:r>
            <a:r>
              <a:rPr lang="en-US" sz="2400" dirty="0" smtClean="0">
                <a:latin typeface="Arial" panose="020B0604020202020204" pitchFamily="34" charset="0"/>
                <a:cs typeface="Arial" panose="020B0604020202020204" pitchFamily="34" charset="0"/>
              </a:rPr>
              <a:t>.</a:t>
            </a:r>
          </a:p>
          <a:p>
            <a:pPr marL="0" indent="0">
              <a:buNone/>
            </a:pPr>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 The orifices of the mesonephric ducts move close together and enter the prostatic part of the urethra as the caudal ends of these ducts develop into the ejaculatory ducts. </a:t>
            </a:r>
            <a:endParaRPr lang="en-US" sz="2400" dirty="0" smtClean="0">
              <a:latin typeface="Arial" panose="020B0604020202020204" pitchFamily="34" charset="0"/>
              <a:cs typeface="Arial" panose="020B0604020202020204" pitchFamily="34" charset="0"/>
            </a:endParaRPr>
          </a:p>
          <a:p>
            <a:pPr marL="0" indent="0">
              <a:buNone/>
            </a:pPr>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In females, the distal ends of the mesonephric ducts degenerate. </a:t>
            </a:r>
          </a:p>
          <a:p>
            <a:endParaRPr lang="en-US" dirty="0"/>
          </a:p>
        </p:txBody>
      </p:sp>
      <p:sp>
        <p:nvSpPr>
          <p:cNvPr id="5" name="Slide Number Placeholder 4"/>
          <p:cNvSpPr>
            <a:spLocks noGrp="1"/>
          </p:cNvSpPr>
          <p:nvPr>
            <p:ph type="sldNum" sz="quarter" idx="12"/>
          </p:nvPr>
        </p:nvSpPr>
        <p:spPr/>
        <p:txBody>
          <a:bodyPr/>
          <a:lstStyle/>
          <a:p>
            <a:pPr>
              <a:defRPr/>
            </a:pPr>
            <a:fld id="{BDA394D7-9785-4BE5-AFD5-4F918A689025}" type="slidenum">
              <a:rPr lang="en-US" smtClean="0"/>
              <a:pPr>
                <a:defRPr/>
              </a:pPr>
              <a:t>15</a:t>
            </a:fld>
            <a:endParaRPr lang="en-US"/>
          </a:p>
        </p:txBody>
      </p:sp>
      <p:pic>
        <p:nvPicPr>
          <p:cNvPr id="4" name="Picture 3"/>
          <p:cNvPicPr>
            <a:picLocks noChangeAspect="1"/>
          </p:cNvPicPr>
          <p:nvPr/>
        </p:nvPicPr>
        <p:blipFill>
          <a:blip r:embed="rId2"/>
          <a:stretch>
            <a:fillRect/>
          </a:stretch>
        </p:blipFill>
        <p:spPr>
          <a:xfrm>
            <a:off x="373705" y="6103344"/>
            <a:ext cx="2078916" cy="506012"/>
          </a:xfrm>
          <a:prstGeom prst="rect">
            <a:avLst/>
          </a:prstGeom>
        </p:spPr>
      </p:pic>
    </p:spTree>
    <p:extLst>
      <p:ext uri="{BB962C8B-B14F-4D97-AF65-F5344CB8AC3E}">
        <p14:creationId xmlns:p14="http://schemas.microsoft.com/office/powerpoint/2010/main" val="26579916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259024" y="1219201"/>
            <a:ext cx="7848600" cy="5638799"/>
          </a:xfrm>
          <a:prstGeom prst="rect">
            <a:avLst/>
          </a:prstGeom>
        </p:spPr>
      </p:pic>
      <p:sp>
        <p:nvSpPr>
          <p:cNvPr id="3" name="Slide Number Placeholder 2"/>
          <p:cNvSpPr>
            <a:spLocks noGrp="1"/>
          </p:cNvSpPr>
          <p:nvPr>
            <p:ph type="sldNum" sz="quarter" idx="12"/>
          </p:nvPr>
        </p:nvSpPr>
        <p:spPr/>
        <p:txBody>
          <a:bodyPr/>
          <a:lstStyle/>
          <a:p>
            <a:pPr>
              <a:defRPr/>
            </a:pPr>
            <a:fld id="{BDA394D7-9785-4BE5-AFD5-4F918A689025}" type="slidenum">
              <a:rPr lang="en-US" smtClean="0"/>
              <a:pPr>
                <a:defRPr/>
              </a:pPr>
              <a:t>16</a:t>
            </a:fld>
            <a:endParaRPr lang="en-US"/>
          </a:p>
        </p:txBody>
      </p:sp>
      <p:pic>
        <p:nvPicPr>
          <p:cNvPr id="5" name="Picture 4"/>
          <p:cNvPicPr>
            <a:picLocks noChangeAspect="1"/>
          </p:cNvPicPr>
          <p:nvPr/>
        </p:nvPicPr>
        <p:blipFill>
          <a:blip r:embed="rId3"/>
          <a:stretch>
            <a:fillRect/>
          </a:stretch>
        </p:blipFill>
        <p:spPr>
          <a:xfrm>
            <a:off x="249014" y="6215463"/>
            <a:ext cx="2078916" cy="506012"/>
          </a:xfrm>
          <a:prstGeom prst="rect">
            <a:avLst/>
          </a:prstGeom>
        </p:spPr>
      </p:pic>
      <p:sp>
        <p:nvSpPr>
          <p:cNvPr id="2" name="Rectangle 1"/>
          <p:cNvSpPr/>
          <p:nvPr/>
        </p:nvSpPr>
        <p:spPr>
          <a:xfrm>
            <a:off x="1704109" y="223693"/>
            <a:ext cx="6906491" cy="8589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latin typeface="Arial" panose="020B0604020202020204" pitchFamily="34" charset="0"/>
                <a:cs typeface="Arial" panose="020B0604020202020204" pitchFamily="34" charset="0"/>
              </a:rPr>
              <a:t>Final Developmental Changes</a:t>
            </a:r>
            <a:endParaRPr lang="en-US" sz="32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395580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3452"/>
            <a:ext cx="10515600" cy="1325563"/>
          </a:xfrm>
        </p:spPr>
        <p:txBody>
          <a:bodyPr>
            <a:normAutofit/>
          </a:bodyPr>
          <a:lstStyle/>
          <a:p>
            <a:r>
              <a:rPr lang="en-US" sz="3600" dirty="0" smtClean="0">
                <a:latin typeface="Arial" panose="020B0604020202020204" pitchFamily="34" charset="0"/>
                <a:cs typeface="Arial" panose="020B0604020202020204" pitchFamily="34" charset="0"/>
              </a:rPr>
              <a:t>Micturition Reflex</a:t>
            </a:r>
            <a:endParaRPr lang="en-US" sz="3600" dirty="0">
              <a:latin typeface="Arial" panose="020B0604020202020204" pitchFamily="34" charset="0"/>
              <a:cs typeface="Arial" panose="020B0604020202020204" pitchFamily="34" charset="0"/>
            </a:endParaRPr>
          </a:p>
        </p:txBody>
      </p:sp>
      <p:pic>
        <p:nvPicPr>
          <p:cNvPr id="4" name="Content Placeholder 3"/>
          <p:cNvPicPr>
            <a:picLocks noGrp="1" noChangeAspect="1"/>
          </p:cNvPicPr>
          <p:nvPr>
            <p:ph idx="1"/>
          </p:nvPr>
        </p:nvPicPr>
        <p:blipFill rotWithShape="1">
          <a:blip r:embed="rId2"/>
          <a:srcRect l="1795" t="2972" r="1695" b="1194"/>
          <a:stretch/>
        </p:blipFill>
        <p:spPr>
          <a:xfrm>
            <a:off x="3006435" y="985791"/>
            <a:ext cx="7245929" cy="5359592"/>
          </a:xfrm>
          <a:prstGeom prst="rect">
            <a:avLst/>
          </a:prstGeom>
        </p:spPr>
      </p:pic>
      <p:sp>
        <p:nvSpPr>
          <p:cNvPr id="3" name="Rectangle 2"/>
          <p:cNvSpPr/>
          <p:nvPr/>
        </p:nvSpPr>
        <p:spPr>
          <a:xfrm>
            <a:off x="428513" y="6273295"/>
            <a:ext cx="22860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ysClr val="windowText" lastClr="000000"/>
                </a:solidFill>
                <a:latin typeface="Arial" panose="020B0604020202020204" pitchFamily="34" charset="0"/>
                <a:cs typeface="Arial" panose="020B0604020202020204" pitchFamily="34" charset="0"/>
              </a:rPr>
              <a:t>Horizontal</a:t>
            </a:r>
            <a:r>
              <a:rPr lang="en-US" sz="1600" dirty="0">
                <a:solidFill>
                  <a:sysClr val="windowText" lastClr="000000"/>
                </a:solidFill>
              </a:rPr>
              <a:t> </a:t>
            </a:r>
            <a:r>
              <a:rPr lang="en-US" sz="1600" dirty="0">
                <a:solidFill>
                  <a:sysClr val="windowText" lastClr="000000"/>
                </a:solidFill>
                <a:latin typeface="Arial" panose="020B0604020202020204" pitchFamily="34" charset="0"/>
                <a:cs typeface="Arial" panose="020B0604020202020204" pitchFamily="34" charset="0"/>
              </a:rPr>
              <a:t>Integration</a:t>
            </a:r>
            <a:r>
              <a:rPr lang="en-US" sz="1600" dirty="0">
                <a:solidFill>
                  <a:sysClr val="windowText" lastClr="000000"/>
                </a:solidFill>
              </a:rPr>
              <a:t> </a:t>
            </a:r>
          </a:p>
        </p:txBody>
      </p:sp>
      <p:sp>
        <p:nvSpPr>
          <p:cNvPr id="5" name="Slide Number Placeholder 4"/>
          <p:cNvSpPr>
            <a:spLocks noGrp="1"/>
          </p:cNvSpPr>
          <p:nvPr>
            <p:ph type="sldNum" sz="quarter" idx="12"/>
          </p:nvPr>
        </p:nvSpPr>
        <p:spPr/>
        <p:txBody>
          <a:bodyPr/>
          <a:lstStyle/>
          <a:p>
            <a:pPr>
              <a:defRPr/>
            </a:pPr>
            <a:fld id="{BDA394D7-9785-4BE5-AFD5-4F918A689025}" type="slidenum">
              <a:rPr lang="en-US" smtClean="0"/>
              <a:pPr>
                <a:defRPr/>
              </a:pPr>
              <a:t>17</a:t>
            </a:fld>
            <a:endParaRPr lang="en-US" dirty="0"/>
          </a:p>
        </p:txBody>
      </p:sp>
    </p:spTree>
    <p:extLst>
      <p:ext uri="{BB962C8B-B14F-4D97-AF65-F5344CB8AC3E}">
        <p14:creationId xmlns:p14="http://schemas.microsoft.com/office/powerpoint/2010/main" val="7094019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Micturition </a:t>
            </a:r>
            <a:r>
              <a:rPr lang="en-US" dirty="0">
                <a:latin typeface="Arial" panose="020B0604020202020204" pitchFamily="34" charset="0"/>
                <a:cs typeface="Arial" panose="020B0604020202020204" pitchFamily="34" charset="0"/>
              </a:rPr>
              <a:t>reflex</a:t>
            </a:r>
            <a:endParaRPr lang="en-US" dirty="0"/>
          </a:p>
        </p:txBody>
      </p:sp>
      <p:sp>
        <p:nvSpPr>
          <p:cNvPr id="3" name="Content Placeholder 2"/>
          <p:cNvSpPr>
            <a:spLocks noGrp="1"/>
          </p:cNvSpPr>
          <p:nvPr>
            <p:ph idx="1"/>
          </p:nvPr>
        </p:nvSpPr>
        <p:spPr/>
        <p:txBody>
          <a:bodyPr>
            <a:normAutofit/>
          </a:bodyPr>
          <a:lstStyle/>
          <a:p>
            <a:r>
              <a:rPr lang="en-US" sz="2400" dirty="0">
                <a:latin typeface="Arial" panose="020B0604020202020204" pitchFamily="34" charset="0"/>
                <a:cs typeface="Arial" panose="020B0604020202020204" pitchFamily="34" charset="0"/>
              </a:rPr>
              <a:t>The micturition reflex is an autonomic </a:t>
            </a:r>
            <a:r>
              <a:rPr lang="en-US" sz="2400" dirty="0">
                <a:latin typeface="Arial" panose="020B0604020202020204" pitchFamily="34" charset="0"/>
                <a:cs typeface="Arial" panose="020B0604020202020204" pitchFamily="34" charset="0"/>
                <a:hlinkClick r:id="rId2" tooltip="Learn more about spinal cord reflex from ScienceDirect's AI-generated Topic Pages"/>
              </a:rPr>
              <a:t>spinal cord reflex</a:t>
            </a:r>
            <a:r>
              <a:rPr lang="en-US" sz="2400" dirty="0">
                <a:latin typeface="Arial" panose="020B0604020202020204" pitchFamily="34" charset="0"/>
                <a:cs typeface="Arial" panose="020B0604020202020204" pitchFamily="34" charset="0"/>
              </a:rPr>
              <a:t>, but it can be inhibited or facilitated by centers in the brain. </a:t>
            </a:r>
          </a:p>
          <a:p>
            <a:pPr marL="0" indent="0">
              <a:buNone/>
            </a:pPr>
            <a:r>
              <a:rPr lang="en-US" sz="2400" dirty="0">
                <a:latin typeface="Arial" panose="020B0604020202020204" pitchFamily="34" charset="0"/>
                <a:cs typeface="Arial" panose="020B0604020202020204" pitchFamily="34" charset="0"/>
              </a:rPr>
              <a:t>These centers include the following:</a:t>
            </a:r>
          </a:p>
          <a:p>
            <a:pPr marL="0" indent="0">
              <a:buNone/>
            </a:pPr>
            <a:r>
              <a:rPr lang="en-US" sz="2400" dirty="0" smtClean="0">
                <a:latin typeface="Arial" panose="020B0604020202020204" pitchFamily="34" charset="0"/>
                <a:cs typeface="Arial" panose="020B0604020202020204" pitchFamily="34" charset="0"/>
              </a:rPr>
              <a:t>(</a:t>
            </a:r>
            <a:r>
              <a:rPr lang="en-US" sz="2400" dirty="0">
                <a:latin typeface="Arial" panose="020B0604020202020204" pitchFamily="34" charset="0"/>
                <a:cs typeface="Arial" panose="020B0604020202020204" pitchFamily="34" charset="0"/>
              </a:rPr>
              <a:t>1) strong facilitative and inhibitory centers in the brain stem, located mainly in the pons; and</a:t>
            </a:r>
          </a:p>
          <a:p>
            <a:pPr marL="0" indent="0">
              <a:buNone/>
            </a:pPr>
            <a:r>
              <a:rPr lang="en-US" sz="2400" dirty="0" smtClean="0">
                <a:latin typeface="Arial" panose="020B0604020202020204" pitchFamily="34" charset="0"/>
                <a:cs typeface="Arial" panose="020B0604020202020204" pitchFamily="34" charset="0"/>
              </a:rPr>
              <a:t>(</a:t>
            </a:r>
            <a:r>
              <a:rPr lang="en-US" sz="2400" dirty="0">
                <a:latin typeface="Arial" panose="020B0604020202020204" pitchFamily="34" charset="0"/>
                <a:cs typeface="Arial" panose="020B0604020202020204" pitchFamily="34" charset="0"/>
              </a:rPr>
              <a:t>2) several centers located in the cerebral cortex that are mainly inhibitory but can become excitatory.</a:t>
            </a:r>
          </a:p>
          <a:p>
            <a:pPr marL="0" indent="0">
              <a:buNone/>
            </a:pPr>
            <a:endParaRPr lang="en-US" dirty="0"/>
          </a:p>
          <a:p>
            <a:endParaRPr lang="en-US" dirty="0"/>
          </a:p>
        </p:txBody>
      </p:sp>
      <p:sp>
        <p:nvSpPr>
          <p:cNvPr id="5" name="Slide Number Placeholder 4"/>
          <p:cNvSpPr>
            <a:spLocks noGrp="1"/>
          </p:cNvSpPr>
          <p:nvPr>
            <p:ph type="sldNum" sz="quarter" idx="12"/>
          </p:nvPr>
        </p:nvSpPr>
        <p:spPr/>
        <p:txBody>
          <a:bodyPr/>
          <a:lstStyle/>
          <a:p>
            <a:pPr>
              <a:defRPr/>
            </a:pPr>
            <a:fld id="{BDA394D7-9785-4BE5-AFD5-4F918A689025}" type="slidenum">
              <a:rPr lang="en-US" smtClean="0"/>
              <a:pPr>
                <a:defRPr/>
              </a:pPr>
              <a:t>18</a:t>
            </a:fld>
            <a:endParaRPr lang="en-US"/>
          </a:p>
        </p:txBody>
      </p:sp>
      <p:sp>
        <p:nvSpPr>
          <p:cNvPr id="7" name="Rectangle 6"/>
          <p:cNvSpPr/>
          <p:nvPr/>
        </p:nvSpPr>
        <p:spPr>
          <a:xfrm>
            <a:off x="193964" y="6067857"/>
            <a:ext cx="2881745" cy="47105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ysClr val="windowText" lastClr="000000"/>
                </a:solidFill>
                <a:latin typeface="Arial" panose="020B0604020202020204" pitchFamily="34" charset="0"/>
                <a:cs typeface="Arial" panose="020B0604020202020204" pitchFamily="34" charset="0"/>
              </a:rPr>
              <a:t>Horizontal Integration</a:t>
            </a:r>
            <a:endParaRPr lang="en-US" dirty="0">
              <a:solidFill>
                <a:sysClr val="windowText" lastClr="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345816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943"/>
            <a:ext cx="10515600" cy="1325563"/>
          </a:xfrm>
        </p:spPr>
        <p:txBody>
          <a:bodyPr>
            <a:normAutofit/>
          </a:bodyPr>
          <a:lstStyle/>
          <a:p>
            <a:r>
              <a:rPr lang="en-US" sz="3600" dirty="0" smtClean="0">
                <a:solidFill>
                  <a:schemeClr val="accent4">
                    <a:lumMod val="75000"/>
                  </a:schemeClr>
                </a:solidFill>
                <a:latin typeface="Arial" panose="020B0604020202020204" pitchFamily="34" charset="0"/>
                <a:cs typeface="Arial" panose="020B0604020202020204" pitchFamily="34" charset="0"/>
              </a:rPr>
              <a:t>Role of higher centers</a:t>
            </a:r>
            <a:endParaRPr lang="en-US" sz="3600" dirty="0">
              <a:solidFill>
                <a:schemeClr val="accent4">
                  <a:lumMod val="75000"/>
                </a:schemeClr>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43345" y="1219201"/>
            <a:ext cx="9767455" cy="4525963"/>
          </a:xfrm>
        </p:spPr>
        <p:txBody>
          <a:bodyPr>
            <a:noAutofit/>
          </a:bodyPr>
          <a:lstStyle/>
          <a:p>
            <a:pPr algn="just"/>
            <a:r>
              <a:rPr lang="en-US" dirty="0">
                <a:latin typeface="Arial" panose="020B0604020202020204" pitchFamily="34" charset="0"/>
                <a:cs typeface="Arial" panose="020B0604020202020204" pitchFamily="34" charset="0"/>
              </a:rPr>
              <a:t>The higher centers keep the micturition reflex partially inhibited, except when micturition is </a:t>
            </a:r>
            <a:r>
              <a:rPr lang="en-US" dirty="0" smtClean="0">
                <a:latin typeface="Arial" panose="020B0604020202020204" pitchFamily="34" charset="0"/>
                <a:cs typeface="Arial" panose="020B0604020202020204" pitchFamily="34" charset="0"/>
              </a:rPr>
              <a:t>desired.</a:t>
            </a:r>
          </a:p>
          <a:p>
            <a:pPr algn="just"/>
            <a:r>
              <a:rPr lang="en-US" dirty="0" smtClean="0">
                <a:latin typeface="Arial" panose="020B0604020202020204" pitchFamily="34" charset="0"/>
                <a:cs typeface="Arial" panose="020B0604020202020204" pitchFamily="34" charset="0"/>
              </a:rPr>
              <a:t>The </a:t>
            </a:r>
            <a:r>
              <a:rPr lang="en-US" dirty="0">
                <a:latin typeface="Arial" panose="020B0604020202020204" pitchFamily="34" charset="0"/>
                <a:cs typeface="Arial" panose="020B0604020202020204" pitchFamily="34" charset="0"/>
              </a:rPr>
              <a:t>higher centers can prevent micturition, even if the micturition reflex occurs, by tonic contraction of the external bladder sphincter until a convenient time presents </a:t>
            </a:r>
            <a:r>
              <a:rPr lang="en-US" dirty="0" smtClean="0">
                <a:latin typeface="Arial" panose="020B0604020202020204" pitchFamily="34" charset="0"/>
                <a:cs typeface="Arial" panose="020B0604020202020204" pitchFamily="34" charset="0"/>
              </a:rPr>
              <a:t>itself.</a:t>
            </a:r>
          </a:p>
          <a:p>
            <a:pPr algn="just"/>
            <a:r>
              <a:rPr lang="en-US" dirty="0" smtClean="0">
                <a:latin typeface="Arial" panose="020B0604020202020204" pitchFamily="34" charset="0"/>
                <a:cs typeface="Arial" panose="020B0604020202020204" pitchFamily="34" charset="0"/>
              </a:rPr>
              <a:t>When </a:t>
            </a:r>
            <a:r>
              <a:rPr lang="en-US" dirty="0">
                <a:latin typeface="Arial" panose="020B0604020202020204" pitchFamily="34" charset="0"/>
                <a:cs typeface="Arial" panose="020B0604020202020204" pitchFamily="34" charset="0"/>
              </a:rPr>
              <a:t>it is time to urinate, the cortical centers can facilitate the sacral micturition centers to help initiate a micturition reflex and, at the same time, inhibit the external urinary sphincter so that urination can occur.</a:t>
            </a:r>
          </a:p>
        </p:txBody>
      </p:sp>
      <p:sp>
        <p:nvSpPr>
          <p:cNvPr id="5" name="Slide Number Placeholder 4"/>
          <p:cNvSpPr>
            <a:spLocks noGrp="1"/>
          </p:cNvSpPr>
          <p:nvPr>
            <p:ph type="sldNum" sz="quarter" idx="12"/>
          </p:nvPr>
        </p:nvSpPr>
        <p:spPr/>
        <p:txBody>
          <a:bodyPr/>
          <a:lstStyle/>
          <a:p>
            <a:pPr>
              <a:defRPr/>
            </a:pPr>
            <a:fld id="{BDA394D7-9785-4BE5-AFD5-4F918A689025}" type="slidenum">
              <a:rPr lang="en-US" smtClean="0"/>
              <a:pPr>
                <a:defRPr/>
              </a:pPr>
              <a:t>19</a:t>
            </a:fld>
            <a:endParaRPr lang="en-US"/>
          </a:p>
        </p:txBody>
      </p:sp>
      <p:pic>
        <p:nvPicPr>
          <p:cNvPr id="6" name="Picture 5"/>
          <p:cNvPicPr>
            <a:picLocks noChangeAspect="1"/>
          </p:cNvPicPr>
          <p:nvPr/>
        </p:nvPicPr>
        <p:blipFill>
          <a:blip r:embed="rId2"/>
          <a:stretch>
            <a:fillRect/>
          </a:stretch>
        </p:blipFill>
        <p:spPr>
          <a:xfrm>
            <a:off x="197717" y="6094199"/>
            <a:ext cx="2901948" cy="524301"/>
          </a:xfrm>
          <a:prstGeom prst="rect">
            <a:avLst/>
          </a:prstGeom>
        </p:spPr>
      </p:pic>
    </p:spTree>
    <p:extLst>
      <p:ext uri="{BB962C8B-B14F-4D97-AF65-F5344CB8AC3E}">
        <p14:creationId xmlns:p14="http://schemas.microsoft.com/office/powerpoint/2010/main" val="12681853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D829B39B-E19B-4684-B84C-73DF500C59FE}" type="slidenum">
              <a:rPr lang="en-US" smtClean="0"/>
              <a:pPr>
                <a:defRPr/>
              </a:pPr>
              <a:t>2</a:t>
            </a:fld>
            <a:endParaRPr lang="en-US"/>
          </a:p>
        </p:txBody>
      </p:sp>
      <p:pic>
        <p:nvPicPr>
          <p:cNvPr id="4" name="Picture 3"/>
          <p:cNvPicPr>
            <a:picLocks noChangeAspect="1"/>
          </p:cNvPicPr>
          <p:nvPr/>
        </p:nvPicPr>
        <p:blipFill>
          <a:blip r:embed="rId2"/>
          <a:stretch>
            <a:fillRect/>
          </a:stretch>
        </p:blipFill>
        <p:spPr>
          <a:xfrm>
            <a:off x="3181860" y="511811"/>
            <a:ext cx="5828281" cy="5834378"/>
          </a:xfrm>
          <a:prstGeom prst="rect">
            <a:avLst/>
          </a:prstGeom>
        </p:spPr>
      </p:pic>
      <p:pic>
        <p:nvPicPr>
          <p:cNvPr id="5" name="Picture 4"/>
          <p:cNvPicPr>
            <a:picLocks noChangeAspect="1"/>
          </p:cNvPicPr>
          <p:nvPr/>
        </p:nvPicPr>
        <p:blipFill>
          <a:blip r:embed="rId3"/>
          <a:stretch>
            <a:fillRect/>
          </a:stretch>
        </p:blipFill>
        <p:spPr>
          <a:xfrm>
            <a:off x="471055" y="276284"/>
            <a:ext cx="1713124" cy="1725318"/>
          </a:xfrm>
          <a:prstGeom prst="rect">
            <a:avLst/>
          </a:prstGeom>
        </p:spPr>
      </p:pic>
    </p:spTree>
    <p:extLst>
      <p:ext uri="{BB962C8B-B14F-4D97-AF65-F5344CB8AC3E}">
        <p14:creationId xmlns:p14="http://schemas.microsoft.com/office/powerpoint/2010/main" val="126364051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4507"/>
            <a:ext cx="10515600" cy="1325563"/>
          </a:xfrm>
        </p:spPr>
        <p:txBody>
          <a:bodyPr>
            <a:normAutofit/>
          </a:bodyPr>
          <a:lstStyle/>
          <a:p>
            <a:r>
              <a:rPr lang="en-US" sz="3600" dirty="0">
                <a:solidFill>
                  <a:schemeClr val="accent4">
                    <a:lumMod val="75000"/>
                  </a:schemeClr>
                </a:solidFill>
                <a:latin typeface="Arial" panose="020B0604020202020204" pitchFamily="34" charset="0"/>
                <a:cs typeface="Arial" panose="020B0604020202020204" pitchFamily="34" charset="0"/>
              </a:rPr>
              <a:t>Voluntary urination</a:t>
            </a:r>
            <a:r>
              <a:rPr lang="en-US" dirty="0"/>
              <a:t> </a:t>
            </a:r>
          </a:p>
        </p:txBody>
      </p:sp>
      <p:sp>
        <p:nvSpPr>
          <p:cNvPr id="3" name="Content Placeholder 2"/>
          <p:cNvSpPr>
            <a:spLocks noGrp="1"/>
          </p:cNvSpPr>
          <p:nvPr>
            <p:ph idx="1"/>
          </p:nvPr>
        </p:nvSpPr>
        <p:spPr>
          <a:xfrm>
            <a:off x="1981200" y="1219200"/>
            <a:ext cx="8229600" cy="5562600"/>
          </a:xfrm>
        </p:spPr>
        <p:txBody>
          <a:bodyPr>
            <a:normAutofit/>
          </a:bodyPr>
          <a:lstStyle/>
          <a:p>
            <a:pPr algn="just"/>
            <a:r>
              <a:rPr lang="en-US" dirty="0">
                <a:latin typeface="Arial" panose="020B0604020202020204" pitchFamily="34" charset="0"/>
                <a:cs typeface="Arial" panose="020B0604020202020204" pitchFamily="34" charset="0"/>
              </a:rPr>
              <a:t>First, a person voluntarily contracts the abdominal muscles, </a:t>
            </a:r>
          </a:p>
          <a:p>
            <a:pPr algn="just"/>
            <a:r>
              <a:rPr lang="en-US" dirty="0">
                <a:latin typeface="Arial" panose="020B0604020202020204" pitchFamily="34" charset="0"/>
                <a:cs typeface="Arial" panose="020B0604020202020204" pitchFamily="34" charset="0"/>
              </a:rPr>
              <a:t>which increases pressure in the bladder and allows extra urine to enter the </a:t>
            </a:r>
            <a:r>
              <a:rPr lang="en-US" dirty="0">
                <a:latin typeface="Arial" panose="020B0604020202020204" pitchFamily="34" charset="0"/>
                <a:cs typeface="Arial" panose="020B0604020202020204" pitchFamily="34" charset="0"/>
                <a:hlinkClick r:id="rId2" tooltip="Learn more about bladder neck from ScienceDirect's AI-generated Topic Pages"/>
              </a:rPr>
              <a:t>bladder neck</a:t>
            </a:r>
            <a:r>
              <a:rPr lang="en-US" dirty="0">
                <a:latin typeface="Arial" panose="020B0604020202020204" pitchFamily="34" charset="0"/>
                <a:cs typeface="Arial" panose="020B0604020202020204" pitchFamily="34" charset="0"/>
              </a:rPr>
              <a:t> and posterior urethra under pressure, thus stretching their walls. </a:t>
            </a:r>
          </a:p>
          <a:p>
            <a:pPr algn="just"/>
            <a:r>
              <a:rPr lang="en-US" dirty="0">
                <a:latin typeface="Arial" panose="020B0604020202020204" pitchFamily="34" charset="0"/>
                <a:cs typeface="Arial" panose="020B0604020202020204" pitchFamily="34" charset="0"/>
              </a:rPr>
              <a:t>This action stimulates the stretch receptors, which excites the micturition reflex and simultaneously inhibits the external urethral sphincter. </a:t>
            </a:r>
          </a:p>
          <a:p>
            <a:pPr algn="just"/>
            <a:r>
              <a:rPr lang="en-US" dirty="0">
                <a:latin typeface="Arial" panose="020B0604020202020204" pitchFamily="34" charset="0"/>
                <a:cs typeface="Arial" panose="020B0604020202020204" pitchFamily="34" charset="0"/>
              </a:rPr>
              <a:t>Ordinarily, all the urine will be emptied, with rarely more than 5 to 10 milliliters left in the bladder</a:t>
            </a:r>
            <a:r>
              <a:rPr lang="en-US" dirty="0"/>
              <a:t>.</a:t>
            </a:r>
          </a:p>
        </p:txBody>
      </p:sp>
      <p:sp>
        <p:nvSpPr>
          <p:cNvPr id="5" name="Slide Number Placeholder 4"/>
          <p:cNvSpPr>
            <a:spLocks noGrp="1"/>
          </p:cNvSpPr>
          <p:nvPr>
            <p:ph type="sldNum" sz="quarter" idx="12"/>
          </p:nvPr>
        </p:nvSpPr>
        <p:spPr/>
        <p:txBody>
          <a:bodyPr/>
          <a:lstStyle/>
          <a:p>
            <a:pPr>
              <a:defRPr/>
            </a:pPr>
            <a:fld id="{BDA394D7-9785-4BE5-AFD5-4F918A689025}" type="slidenum">
              <a:rPr lang="en-US" smtClean="0"/>
              <a:pPr>
                <a:defRPr/>
              </a:pPr>
              <a:t>20</a:t>
            </a:fld>
            <a:endParaRPr lang="en-US"/>
          </a:p>
        </p:txBody>
      </p:sp>
      <p:pic>
        <p:nvPicPr>
          <p:cNvPr id="6" name="Picture 5"/>
          <p:cNvPicPr>
            <a:picLocks noChangeAspect="1"/>
          </p:cNvPicPr>
          <p:nvPr/>
        </p:nvPicPr>
        <p:blipFill>
          <a:blip r:embed="rId3"/>
          <a:stretch>
            <a:fillRect/>
          </a:stretch>
        </p:blipFill>
        <p:spPr>
          <a:xfrm>
            <a:off x="142299" y="6204100"/>
            <a:ext cx="2901948" cy="524301"/>
          </a:xfrm>
          <a:prstGeom prst="rect">
            <a:avLst/>
          </a:prstGeom>
        </p:spPr>
      </p:pic>
    </p:spTree>
    <p:extLst>
      <p:ext uri="{BB962C8B-B14F-4D97-AF65-F5344CB8AC3E}">
        <p14:creationId xmlns:p14="http://schemas.microsoft.com/office/powerpoint/2010/main" val="419962980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lnSpc>
                <a:spcPct val="100000"/>
              </a:lnSpc>
              <a:spcBef>
                <a:spcPts val="0"/>
              </a:spcBef>
            </a:pPr>
            <a:r>
              <a:rPr lang="en-US" sz="3200" dirty="0" smtClean="0">
                <a:latin typeface="Arial" panose="020B0604020202020204" pitchFamily="34" charset="0"/>
                <a:cs typeface="Arial" panose="020B0604020202020204" pitchFamily="34" charset="0"/>
              </a:rPr>
              <a:t/>
            </a:r>
            <a:br>
              <a:rPr lang="en-US" sz="3200" dirty="0" smtClean="0">
                <a:latin typeface="Arial" panose="020B0604020202020204" pitchFamily="34" charset="0"/>
                <a:cs typeface="Arial" panose="020B0604020202020204" pitchFamily="34" charset="0"/>
              </a:rPr>
            </a:br>
            <a:r>
              <a:rPr lang="en-US" sz="3200" dirty="0" smtClean="0">
                <a:latin typeface="Arial" panose="020B0604020202020204" pitchFamily="34" charset="0"/>
                <a:cs typeface="Arial" panose="020B0604020202020204" pitchFamily="34" charset="0"/>
              </a:rPr>
              <a:t/>
            </a:r>
            <a:br>
              <a:rPr lang="en-US" sz="3200" dirty="0" smtClean="0">
                <a:latin typeface="Arial" panose="020B0604020202020204" pitchFamily="34" charset="0"/>
                <a:cs typeface="Arial" panose="020B0604020202020204" pitchFamily="34" charset="0"/>
              </a:rPr>
            </a:br>
            <a:r>
              <a:rPr lang="en-US" sz="3200" dirty="0" err="1" smtClean="0">
                <a:latin typeface="Arial" panose="020B0604020202020204" pitchFamily="34" charset="0"/>
                <a:cs typeface="Arial" panose="020B0604020202020204" pitchFamily="34" charset="0"/>
              </a:rPr>
              <a:t>Urachal</a:t>
            </a:r>
            <a:r>
              <a:rPr lang="en-US" sz="3200" dirty="0" smtClean="0">
                <a:latin typeface="Arial" panose="020B0604020202020204" pitchFamily="34" charset="0"/>
                <a:cs typeface="Arial" panose="020B0604020202020204" pitchFamily="34" charset="0"/>
              </a:rPr>
              <a:t> </a:t>
            </a:r>
            <a:r>
              <a:rPr lang="en-US" sz="3200" dirty="0">
                <a:latin typeface="Arial" panose="020B0604020202020204" pitchFamily="34" charset="0"/>
                <a:cs typeface="Arial" panose="020B0604020202020204" pitchFamily="34" charset="0"/>
              </a:rPr>
              <a:t>Anomalies</a:t>
            </a:r>
            <a:r>
              <a:rPr lang="en-US" sz="2400" dirty="0">
                <a:solidFill>
                  <a:srgbClr val="0F9ED5">
                    <a:lumMod val="75000"/>
                  </a:srgbClr>
                </a:solidFill>
                <a:latin typeface="Aptos" panose="02110004020202020204"/>
              </a:rPr>
              <a:t/>
            </a:r>
            <a:br>
              <a:rPr lang="en-US" sz="2400" dirty="0">
                <a:solidFill>
                  <a:srgbClr val="0F9ED5">
                    <a:lumMod val="75000"/>
                  </a:srgbClr>
                </a:solidFill>
                <a:latin typeface="Aptos" panose="02110004020202020204"/>
              </a:rPr>
            </a:b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51869103"/>
              </p:ext>
            </p:extLst>
          </p:nvPr>
        </p:nvGraphicFramePr>
        <p:xfrm>
          <a:off x="1607127" y="1449387"/>
          <a:ext cx="8382000" cy="4906963"/>
        </p:xfrm>
        <a:graphic>
          <a:graphicData uri="http://schemas.openxmlformats.org/drawingml/2006/table">
            <a:tbl>
              <a:tblPr/>
              <a:tblGrid>
                <a:gridCol w="8382000"/>
              </a:tblGrid>
              <a:tr h="377459">
                <a:tc>
                  <a:txBody>
                    <a:bodyPr/>
                    <a:lstStyle/>
                    <a:p>
                      <a:endParaRPr lang="en-US" dirty="0"/>
                    </a:p>
                  </a:txBody>
                  <a:tcPr marL="0" marR="0" marT="0" marB="0" anchor="ctr">
                    <a:lnL>
                      <a:noFill/>
                    </a:lnL>
                    <a:lnR>
                      <a:noFill/>
                    </a:lnR>
                    <a:lnT>
                      <a:noFill/>
                    </a:lnT>
                    <a:lnB>
                      <a:noFill/>
                    </a:lnB>
                    <a:solidFill>
                      <a:srgbClr val="FFFFFF"/>
                    </a:solidFill>
                  </a:tcPr>
                </a:tc>
              </a:tr>
              <a:tr h="377459">
                <a:tc>
                  <a:txBody>
                    <a:bodyPr/>
                    <a:lstStyle/>
                    <a:p>
                      <a:pPr algn="ctr"/>
                      <a:endParaRPr lang="en-US" sz="2400" dirty="0">
                        <a:solidFill>
                          <a:schemeClr val="accent4">
                            <a:lumMod val="75000"/>
                          </a:schemeClr>
                        </a:solidFill>
                      </a:endParaRPr>
                    </a:p>
                  </a:txBody>
                  <a:tcPr marL="0" marR="0" marT="0" marB="0" anchor="ctr">
                    <a:lnL>
                      <a:noFill/>
                    </a:lnL>
                    <a:lnR>
                      <a:noFill/>
                    </a:lnR>
                    <a:lnT>
                      <a:noFill/>
                    </a:lnT>
                    <a:lnB>
                      <a:noFill/>
                    </a:lnB>
                    <a:solidFill>
                      <a:srgbClr val="FFFFFF"/>
                    </a:solidFill>
                  </a:tcPr>
                </a:tc>
              </a:tr>
              <a:tr h="4152045">
                <a:tc>
                  <a:txBody>
                    <a:bodyPr/>
                    <a:lstStyle/>
                    <a:p>
                      <a:pPr algn="just"/>
                      <a:r>
                        <a:rPr lang="en-US" sz="2000" dirty="0" smtClean="0">
                          <a:latin typeface="Arial" panose="020B0604020202020204" pitchFamily="34" charset="0"/>
                          <a:cs typeface="Arial" panose="020B0604020202020204" pitchFamily="34" charset="0"/>
                        </a:rPr>
                        <a:t>In </a:t>
                      </a:r>
                      <a:r>
                        <a:rPr lang="en-US" sz="2000" dirty="0">
                          <a:latin typeface="Arial" panose="020B0604020202020204" pitchFamily="34" charset="0"/>
                          <a:cs typeface="Arial" panose="020B0604020202020204" pitchFamily="34" charset="0"/>
                        </a:rPr>
                        <a:t>infants, a remnant of the lumen may persist in the inferior part of the </a:t>
                      </a:r>
                      <a:r>
                        <a:rPr lang="en-US" sz="2000" dirty="0" err="1">
                          <a:latin typeface="Arial" panose="020B0604020202020204" pitchFamily="34" charset="0"/>
                          <a:cs typeface="Arial" panose="020B0604020202020204" pitchFamily="34" charset="0"/>
                        </a:rPr>
                        <a:t>urachus</a:t>
                      </a:r>
                      <a:r>
                        <a:rPr lang="en-US" sz="2000" dirty="0">
                          <a:latin typeface="Arial" panose="020B0604020202020204" pitchFamily="34" charset="0"/>
                          <a:cs typeface="Arial" panose="020B0604020202020204" pitchFamily="34" charset="0"/>
                        </a:rPr>
                        <a:t>. In approximately 50% of cases, the lumen is continuous with the cavity of the bladder. Remnants of the epithelial lining of the </a:t>
                      </a:r>
                      <a:r>
                        <a:rPr lang="en-US" sz="2000" dirty="0" err="1">
                          <a:latin typeface="Arial" panose="020B0604020202020204" pitchFamily="34" charset="0"/>
                          <a:cs typeface="Arial" panose="020B0604020202020204" pitchFamily="34" charset="0"/>
                        </a:rPr>
                        <a:t>urachus</a:t>
                      </a:r>
                      <a:r>
                        <a:rPr lang="en-US" sz="2000" dirty="0">
                          <a:latin typeface="Arial" panose="020B0604020202020204" pitchFamily="34" charset="0"/>
                          <a:cs typeface="Arial" panose="020B0604020202020204" pitchFamily="34" charset="0"/>
                        </a:rPr>
                        <a:t> may give rise to </a:t>
                      </a:r>
                      <a:r>
                        <a:rPr lang="en-US" sz="2000" b="1" dirty="0">
                          <a:latin typeface="Arial" panose="020B0604020202020204" pitchFamily="34" charset="0"/>
                          <a:cs typeface="Arial" panose="020B0604020202020204" pitchFamily="34" charset="0"/>
                        </a:rPr>
                        <a:t>urachal </a:t>
                      </a:r>
                      <a:r>
                        <a:rPr lang="en-US" sz="2000" b="1" dirty="0" smtClean="0">
                          <a:latin typeface="Arial" panose="020B0604020202020204" pitchFamily="34" charset="0"/>
                          <a:cs typeface="Arial" panose="020B0604020202020204" pitchFamily="34" charset="0"/>
                        </a:rPr>
                        <a:t>cysts</a:t>
                      </a:r>
                      <a:r>
                        <a:rPr lang="en-US" sz="2000" dirty="0" smtClean="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which are not usually detected except during a postmortem unless they become infected and enlarge. The patent inferior end of the </a:t>
                      </a:r>
                      <a:r>
                        <a:rPr lang="en-US" sz="2000" dirty="0" err="1">
                          <a:latin typeface="Arial" panose="020B0604020202020204" pitchFamily="34" charset="0"/>
                          <a:cs typeface="Arial" panose="020B0604020202020204" pitchFamily="34" charset="0"/>
                        </a:rPr>
                        <a:t>urachus</a:t>
                      </a:r>
                      <a:r>
                        <a:rPr lang="en-US" sz="2000" dirty="0">
                          <a:latin typeface="Arial" panose="020B0604020202020204" pitchFamily="34" charset="0"/>
                          <a:cs typeface="Arial" panose="020B0604020202020204" pitchFamily="34" charset="0"/>
                        </a:rPr>
                        <a:t> may dilate to form a </a:t>
                      </a:r>
                      <a:r>
                        <a:rPr lang="en-US" sz="2000" b="1" dirty="0">
                          <a:latin typeface="Arial" panose="020B0604020202020204" pitchFamily="34" charset="0"/>
                          <a:cs typeface="Arial" panose="020B0604020202020204" pitchFamily="34" charset="0"/>
                        </a:rPr>
                        <a:t>urachal sinus</a:t>
                      </a:r>
                      <a:r>
                        <a:rPr lang="en-US" sz="2000" dirty="0">
                          <a:latin typeface="Arial" panose="020B0604020202020204" pitchFamily="34" charset="0"/>
                          <a:cs typeface="Arial" panose="020B0604020202020204" pitchFamily="34" charset="0"/>
                        </a:rPr>
                        <a:t> that opens into the bladder. The lumen in the superior part of the </a:t>
                      </a:r>
                      <a:r>
                        <a:rPr lang="en-US" sz="2000" dirty="0" err="1">
                          <a:latin typeface="Arial" panose="020B0604020202020204" pitchFamily="34" charset="0"/>
                          <a:cs typeface="Arial" panose="020B0604020202020204" pitchFamily="34" charset="0"/>
                        </a:rPr>
                        <a:t>urachus</a:t>
                      </a:r>
                      <a:r>
                        <a:rPr lang="en-US" sz="2000" dirty="0">
                          <a:latin typeface="Arial" panose="020B0604020202020204" pitchFamily="34" charset="0"/>
                          <a:cs typeface="Arial" panose="020B0604020202020204" pitchFamily="34" charset="0"/>
                        </a:rPr>
                        <a:t> may also remain patent and form a urachal sinus that opens at the umbilicus </a:t>
                      </a:r>
                      <a:endParaRPr lang="en-US" sz="2000" dirty="0" smtClean="0">
                        <a:latin typeface="Arial" panose="020B0604020202020204" pitchFamily="34" charset="0"/>
                        <a:cs typeface="Arial" panose="020B0604020202020204" pitchFamily="34" charset="0"/>
                      </a:endParaRPr>
                    </a:p>
                    <a:p>
                      <a:pPr algn="just"/>
                      <a:r>
                        <a:rPr lang="en-US" sz="2000" dirty="0" smtClean="0">
                          <a:latin typeface="Arial" panose="020B0604020202020204" pitchFamily="34" charset="0"/>
                          <a:cs typeface="Arial" panose="020B0604020202020204" pitchFamily="34" charset="0"/>
                        </a:rPr>
                        <a:t>Very </a:t>
                      </a:r>
                      <a:r>
                        <a:rPr lang="en-US" sz="2000" dirty="0">
                          <a:latin typeface="Arial" panose="020B0604020202020204" pitchFamily="34" charset="0"/>
                          <a:cs typeface="Arial" panose="020B0604020202020204" pitchFamily="34" charset="0"/>
                        </a:rPr>
                        <a:t>rarely the entire </a:t>
                      </a:r>
                      <a:r>
                        <a:rPr lang="en-US" sz="2000" dirty="0" err="1">
                          <a:latin typeface="Arial" panose="020B0604020202020204" pitchFamily="34" charset="0"/>
                          <a:cs typeface="Arial" panose="020B0604020202020204" pitchFamily="34" charset="0"/>
                        </a:rPr>
                        <a:t>urachus</a:t>
                      </a:r>
                      <a:r>
                        <a:rPr lang="en-US" sz="2000" dirty="0">
                          <a:latin typeface="Arial" panose="020B0604020202020204" pitchFamily="34" charset="0"/>
                          <a:cs typeface="Arial" panose="020B0604020202020204" pitchFamily="34" charset="0"/>
                        </a:rPr>
                        <a:t> remains patent and forms a </a:t>
                      </a:r>
                      <a:r>
                        <a:rPr lang="en-US" sz="2000" b="1" dirty="0">
                          <a:latin typeface="Arial" panose="020B0604020202020204" pitchFamily="34" charset="0"/>
                          <a:cs typeface="Arial" panose="020B0604020202020204" pitchFamily="34" charset="0"/>
                        </a:rPr>
                        <a:t>urachal fistula</a:t>
                      </a:r>
                      <a:r>
                        <a:rPr lang="en-US" sz="2000" dirty="0">
                          <a:latin typeface="Arial" panose="020B0604020202020204" pitchFamily="34" charset="0"/>
                          <a:cs typeface="Arial" panose="020B0604020202020204" pitchFamily="34" charset="0"/>
                        </a:rPr>
                        <a:t> that allows urine to escape from its umbilical </a:t>
                      </a:r>
                      <a:r>
                        <a:rPr lang="en-US" sz="2000" dirty="0" smtClean="0">
                          <a:latin typeface="Arial" panose="020B0604020202020204" pitchFamily="34" charset="0"/>
                          <a:cs typeface="Arial" panose="020B0604020202020204" pitchFamily="34" charset="0"/>
                        </a:rPr>
                        <a:t>orifice</a:t>
                      </a:r>
                      <a:endParaRPr lang="en-US" sz="2000" dirty="0">
                        <a:latin typeface="Arial" panose="020B0604020202020204" pitchFamily="34" charset="0"/>
                        <a:cs typeface="Arial" panose="020B0604020202020204" pitchFamily="34" charset="0"/>
                      </a:endParaRPr>
                    </a:p>
                  </a:txBody>
                  <a:tcPr marL="0" marR="0" marT="0" marB="0" anchor="ctr">
                    <a:lnL>
                      <a:noFill/>
                    </a:lnL>
                    <a:lnR>
                      <a:noFill/>
                    </a:lnR>
                    <a:lnT>
                      <a:noFill/>
                    </a:lnT>
                    <a:lnB>
                      <a:noFill/>
                    </a:lnB>
                    <a:solidFill>
                      <a:schemeClr val="bg1"/>
                    </a:solidFill>
                  </a:tcPr>
                </a:tc>
              </a:tr>
            </a:tbl>
          </a:graphicData>
        </a:graphic>
      </p:graphicFrame>
      <p:sp>
        <p:nvSpPr>
          <p:cNvPr id="3" name="Rectangle 2"/>
          <p:cNvSpPr/>
          <p:nvPr/>
        </p:nvSpPr>
        <p:spPr>
          <a:xfrm>
            <a:off x="214744" y="6089650"/>
            <a:ext cx="2417619"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panose="020B0604020202020204" pitchFamily="34" charset="0"/>
                <a:cs typeface="Arial" panose="020B0604020202020204" pitchFamily="34" charset="0"/>
              </a:rPr>
              <a:t>Vertical Integration</a:t>
            </a:r>
          </a:p>
        </p:txBody>
      </p:sp>
      <p:sp>
        <p:nvSpPr>
          <p:cNvPr id="5" name="Slide Number Placeholder 4"/>
          <p:cNvSpPr>
            <a:spLocks noGrp="1"/>
          </p:cNvSpPr>
          <p:nvPr>
            <p:ph type="sldNum" sz="quarter" idx="12"/>
          </p:nvPr>
        </p:nvSpPr>
        <p:spPr/>
        <p:txBody>
          <a:bodyPr/>
          <a:lstStyle/>
          <a:p>
            <a:pPr>
              <a:defRPr/>
            </a:pPr>
            <a:fld id="{BDA394D7-9785-4BE5-AFD5-4F918A689025}" type="slidenum">
              <a:rPr lang="en-US" smtClean="0"/>
              <a:pPr>
                <a:defRPr/>
              </a:pPr>
              <a:t>21</a:t>
            </a:fld>
            <a:endParaRPr lang="en-US"/>
          </a:p>
        </p:txBody>
      </p:sp>
    </p:spTree>
    <p:extLst>
      <p:ext uri="{BB962C8B-B14F-4D97-AF65-F5344CB8AC3E}">
        <p14:creationId xmlns:p14="http://schemas.microsoft.com/office/powerpoint/2010/main" val="272643214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srcRect b="2132"/>
          <a:stretch/>
        </p:blipFill>
        <p:spPr>
          <a:xfrm>
            <a:off x="3505201" y="609600"/>
            <a:ext cx="4859299" cy="6040582"/>
          </a:xfrm>
          <a:prstGeom prst="rect">
            <a:avLst/>
          </a:prstGeom>
        </p:spPr>
      </p:pic>
      <p:sp>
        <p:nvSpPr>
          <p:cNvPr id="3" name="Slide Number Placeholder 2"/>
          <p:cNvSpPr>
            <a:spLocks noGrp="1"/>
          </p:cNvSpPr>
          <p:nvPr>
            <p:ph type="sldNum" sz="quarter" idx="12"/>
          </p:nvPr>
        </p:nvSpPr>
        <p:spPr/>
        <p:txBody>
          <a:bodyPr/>
          <a:lstStyle/>
          <a:p>
            <a:pPr>
              <a:defRPr/>
            </a:pPr>
            <a:fld id="{BDA394D7-9785-4BE5-AFD5-4F918A689025}" type="slidenum">
              <a:rPr lang="en-US" smtClean="0"/>
              <a:pPr>
                <a:defRPr/>
              </a:pPr>
              <a:t>22</a:t>
            </a:fld>
            <a:endParaRPr lang="en-US"/>
          </a:p>
        </p:txBody>
      </p:sp>
      <p:pic>
        <p:nvPicPr>
          <p:cNvPr id="5" name="Picture 4"/>
          <p:cNvPicPr>
            <a:picLocks noChangeAspect="1"/>
          </p:cNvPicPr>
          <p:nvPr/>
        </p:nvPicPr>
        <p:blipFill>
          <a:blip r:embed="rId3"/>
          <a:stretch>
            <a:fillRect/>
          </a:stretch>
        </p:blipFill>
        <p:spPr>
          <a:xfrm>
            <a:off x="184333" y="6230064"/>
            <a:ext cx="2420322" cy="548688"/>
          </a:xfrm>
          <a:prstGeom prst="rect">
            <a:avLst/>
          </a:prstGeom>
        </p:spPr>
      </p:pic>
    </p:spTree>
    <p:extLst>
      <p:ext uri="{BB962C8B-B14F-4D97-AF65-F5344CB8AC3E}">
        <p14:creationId xmlns:p14="http://schemas.microsoft.com/office/powerpoint/2010/main" val="27487535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sz="4000" dirty="0" err="1">
                <a:solidFill>
                  <a:schemeClr val="accent4">
                    <a:lumMod val="75000"/>
                  </a:schemeClr>
                </a:solidFill>
                <a:latin typeface="Arial" panose="020B0604020202020204" pitchFamily="34" charset="0"/>
                <a:cs typeface="Arial" panose="020B0604020202020204" pitchFamily="34" charset="0"/>
              </a:rPr>
              <a:t>Exstrophy</a:t>
            </a:r>
            <a:r>
              <a:rPr lang="en-US" sz="4000" dirty="0">
                <a:solidFill>
                  <a:schemeClr val="accent4">
                    <a:lumMod val="75000"/>
                  </a:schemeClr>
                </a:solidFill>
                <a:latin typeface="Arial" panose="020B0604020202020204" pitchFamily="34" charset="0"/>
                <a:cs typeface="Arial" panose="020B0604020202020204" pitchFamily="34" charset="0"/>
              </a:rPr>
              <a:t> of Bladder </a:t>
            </a:r>
            <a:r>
              <a:rPr lang="en-US" dirty="0">
                <a:solidFill>
                  <a:schemeClr val="accent4">
                    <a:lumMod val="75000"/>
                  </a:schemeClr>
                </a:solidFill>
                <a:latin typeface="Arial" panose="020B0604020202020204" pitchFamily="34" charset="0"/>
                <a:cs typeface="Arial" panose="020B0604020202020204" pitchFamily="34" charset="0"/>
              </a:rPr>
              <a:t/>
            </a:r>
            <a:br>
              <a:rPr lang="en-US" dirty="0">
                <a:solidFill>
                  <a:schemeClr val="accent4">
                    <a:lumMod val="75000"/>
                  </a:schemeClr>
                </a:solidFill>
                <a:latin typeface="Arial" panose="020B0604020202020204" pitchFamily="34" charset="0"/>
                <a:cs typeface="Arial" panose="020B0604020202020204" pitchFamily="34" charset="0"/>
              </a:rPr>
            </a:br>
            <a:endParaRPr lang="en-US" dirty="0">
              <a:solidFill>
                <a:schemeClr val="accent4">
                  <a:lumMod val="75000"/>
                </a:schemeClr>
              </a:solidFill>
              <a:latin typeface="Arial" panose="020B0604020202020204" pitchFamily="34" charset="0"/>
              <a:cs typeface="Arial" panose="020B0604020202020204" pitchFamily="34" charset="0"/>
            </a:endParaRPr>
          </a:p>
        </p:txBody>
      </p:sp>
      <p:sp>
        <p:nvSpPr>
          <p:cNvPr id="6" name="Content Placeholder 5"/>
          <p:cNvSpPr>
            <a:spLocks noGrp="1"/>
          </p:cNvSpPr>
          <p:nvPr>
            <p:ph idx="1"/>
          </p:nvPr>
        </p:nvSpPr>
        <p:spPr>
          <a:xfrm>
            <a:off x="1524000" y="1579808"/>
            <a:ext cx="9110730" cy="5257800"/>
          </a:xfrm>
          <a:solidFill>
            <a:schemeClr val="bg1"/>
          </a:solidFill>
        </p:spPr>
        <p:txBody>
          <a:bodyPr>
            <a:noAutofit/>
          </a:bodyPr>
          <a:lstStyle/>
          <a:p>
            <a:pPr algn="just"/>
            <a:r>
              <a:rPr lang="en-US" sz="2400" dirty="0" err="1">
                <a:latin typeface="Arial" panose="020B0604020202020204" pitchFamily="34" charset="0"/>
                <a:cs typeface="Arial" panose="020B0604020202020204" pitchFamily="34" charset="0"/>
              </a:rPr>
              <a:t>Exstrophy</a:t>
            </a:r>
            <a:r>
              <a:rPr lang="en-US" sz="2400" dirty="0">
                <a:latin typeface="Arial" panose="020B0604020202020204" pitchFamily="34" charset="0"/>
                <a:cs typeface="Arial" panose="020B0604020202020204" pitchFamily="34" charset="0"/>
              </a:rPr>
              <a:t> of the bladder is caused by incomplete median closure of the inferior part of the anterior abdominal wall</a:t>
            </a:r>
          </a:p>
          <a:p>
            <a:pPr algn="just"/>
            <a:r>
              <a:rPr lang="en-US" sz="2400" dirty="0">
                <a:latin typeface="Arial" panose="020B0604020202020204" pitchFamily="34" charset="0"/>
                <a:cs typeface="Arial" panose="020B0604020202020204" pitchFamily="34" charset="0"/>
              </a:rPr>
              <a:t>The defect involves both the anterior abdominal wall and the anterior wall of the urinary bladder and results from failure of mesenchymal cells to migrate between the ectoderm and endoderm of the abdominal wall</a:t>
            </a:r>
          </a:p>
          <a:p>
            <a:pPr algn="just"/>
            <a:endParaRPr lang="en-US" sz="2400" dirty="0">
              <a:latin typeface="Arial" panose="020B0604020202020204" pitchFamily="34" charset="0"/>
              <a:cs typeface="Arial" panose="020B0604020202020204" pitchFamily="34" charset="0"/>
            </a:endParaRPr>
          </a:p>
          <a:p>
            <a:pPr algn="just"/>
            <a:r>
              <a:rPr lang="en-US" sz="2400" dirty="0">
                <a:latin typeface="Arial" panose="020B0604020202020204" pitchFamily="34" charset="0"/>
                <a:cs typeface="Arial" panose="020B0604020202020204" pitchFamily="34" charset="0"/>
              </a:rPr>
              <a:t>As a result, the inferior parts of the rectus muscles are absent, and the external and internal oblique and the transverse abdominal muscles are deficient. No muscle and connective tissue form in the anterior abdominal wall over the urinary bladder.. </a:t>
            </a:r>
          </a:p>
        </p:txBody>
      </p:sp>
      <p:sp>
        <p:nvSpPr>
          <p:cNvPr id="4" name="Slide Number Placeholder 3"/>
          <p:cNvSpPr>
            <a:spLocks noGrp="1"/>
          </p:cNvSpPr>
          <p:nvPr>
            <p:ph type="sldNum" sz="quarter" idx="12"/>
          </p:nvPr>
        </p:nvSpPr>
        <p:spPr/>
        <p:txBody>
          <a:bodyPr/>
          <a:lstStyle/>
          <a:p>
            <a:pPr>
              <a:defRPr/>
            </a:pPr>
            <a:fld id="{BDA394D7-9785-4BE5-AFD5-4F918A689025}" type="slidenum">
              <a:rPr lang="en-US" smtClean="0"/>
              <a:pPr>
                <a:defRPr/>
              </a:pPr>
              <a:t>23</a:t>
            </a:fld>
            <a:endParaRPr lang="en-US"/>
          </a:p>
        </p:txBody>
      </p:sp>
      <p:pic>
        <p:nvPicPr>
          <p:cNvPr id="5" name="Picture 4"/>
          <p:cNvPicPr>
            <a:picLocks noChangeAspect="1"/>
          </p:cNvPicPr>
          <p:nvPr/>
        </p:nvPicPr>
        <p:blipFill>
          <a:blip r:embed="rId2"/>
          <a:stretch>
            <a:fillRect/>
          </a:stretch>
        </p:blipFill>
        <p:spPr>
          <a:xfrm>
            <a:off x="133730" y="6175248"/>
            <a:ext cx="2420322" cy="548688"/>
          </a:xfrm>
          <a:prstGeom prst="rect">
            <a:avLst/>
          </a:prstGeom>
        </p:spPr>
      </p:pic>
    </p:spTree>
    <p:extLst>
      <p:ext uri="{BB962C8B-B14F-4D97-AF65-F5344CB8AC3E}">
        <p14:creationId xmlns:p14="http://schemas.microsoft.com/office/powerpoint/2010/main" val="401895383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229759" y="1094509"/>
            <a:ext cx="6870203" cy="4890653"/>
          </a:xfrm>
          <a:prstGeom prst="rect">
            <a:avLst/>
          </a:prstGeom>
        </p:spPr>
      </p:pic>
      <p:sp>
        <p:nvSpPr>
          <p:cNvPr id="4" name="Slide Number Placeholder 3"/>
          <p:cNvSpPr>
            <a:spLocks noGrp="1"/>
          </p:cNvSpPr>
          <p:nvPr>
            <p:ph type="sldNum" sz="quarter" idx="12"/>
          </p:nvPr>
        </p:nvSpPr>
        <p:spPr/>
        <p:txBody>
          <a:bodyPr/>
          <a:lstStyle/>
          <a:p>
            <a:pPr>
              <a:defRPr/>
            </a:pPr>
            <a:fld id="{D829B39B-E19B-4684-B84C-73DF500C59FE}" type="slidenum">
              <a:rPr lang="en-US" smtClean="0"/>
              <a:pPr>
                <a:defRPr/>
              </a:pPr>
              <a:t>24</a:t>
            </a:fld>
            <a:endParaRPr lang="en-US"/>
          </a:p>
        </p:txBody>
      </p:sp>
    </p:spTree>
    <p:extLst>
      <p:ext uri="{BB962C8B-B14F-4D97-AF65-F5344CB8AC3E}">
        <p14:creationId xmlns:p14="http://schemas.microsoft.com/office/powerpoint/2010/main" val="178907029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7310" y="706582"/>
            <a:ext cx="11339944" cy="1172296"/>
          </a:xfrm>
        </p:spPr>
        <p:txBody>
          <a:bodyPr>
            <a:noAutofit/>
          </a:bodyPr>
          <a:lstStyle/>
          <a:p>
            <a:r>
              <a:rPr lang="en-US" sz="2400" dirty="0">
                <a:latin typeface="Arial" panose="020B0604020202020204" pitchFamily="34" charset="0"/>
                <a:cs typeface="Arial" panose="020B0604020202020204" pitchFamily="34" charset="0"/>
              </a:rPr>
              <a:t>A Rare Case of Urinary Bladder </a:t>
            </a:r>
            <a:r>
              <a:rPr lang="en-US" sz="2400" dirty="0" err="1">
                <a:latin typeface="Arial" panose="020B0604020202020204" pitchFamily="34" charset="0"/>
                <a:cs typeface="Arial" panose="020B0604020202020204" pitchFamily="34" charset="0"/>
              </a:rPr>
              <a:t>Exstrophy</a:t>
            </a:r>
            <a:r>
              <a:rPr lang="en-US" sz="2400" dirty="0">
                <a:latin typeface="Arial" panose="020B0604020202020204" pitchFamily="34" charset="0"/>
                <a:cs typeface="Arial" panose="020B0604020202020204" pitchFamily="34" charset="0"/>
              </a:rPr>
              <a:t> Presenting With Signet Ring Cell Adenocarcinoma in an Adult</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DOI: 10.7759/cureus.34308</a:t>
            </a:r>
            <a:br>
              <a:rPr lang="en-US" sz="20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Received 01/05/2023 Review began 01/13/2023 Review ended 01/21/2023 Published 01/28/2023 </a:t>
            </a:r>
            <a:r>
              <a:rPr lang="en-US" sz="2000" dirty="0">
                <a:latin typeface="Arial" panose="020B0604020202020204" pitchFamily="34" charset="0"/>
                <a:cs typeface="Arial" panose="020B0604020202020204" pitchFamily="34" charset="0"/>
              </a:rPr>
              <a:t/>
            </a:r>
            <a:br>
              <a:rPr lang="en-US" sz="2000" dirty="0">
                <a:latin typeface="Arial" panose="020B0604020202020204" pitchFamily="34" charset="0"/>
                <a:cs typeface="Arial" panose="020B0604020202020204" pitchFamily="34" charset="0"/>
              </a:rPr>
            </a:br>
            <a:endParaRPr lang="en-US" sz="20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239982" y="1922895"/>
            <a:ext cx="10113818" cy="4525963"/>
          </a:xfrm>
        </p:spPr>
        <p:txBody>
          <a:bodyPr>
            <a:normAutofit/>
          </a:bodyPr>
          <a:lstStyle/>
          <a:p>
            <a:pPr algn="just"/>
            <a:r>
              <a:rPr lang="en-US" dirty="0" smtClean="0"/>
              <a:t> </a:t>
            </a:r>
            <a:r>
              <a:rPr lang="en-US" sz="2200" dirty="0">
                <a:latin typeface="Arial" panose="020B0604020202020204" pitchFamily="34" charset="0"/>
                <a:cs typeface="Arial" panose="020B0604020202020204" pitchFamily="34" charset="0"/>
              </a:rPr>
              <a:t>An adult presenting with bladder </a:t>
            </a:r>
            <a:r>
              <a:rPr lang="en-US" sz="2200" dirty="0" err="1">
                <a:latin typeface="Arial" panose="020B0604020202020204" pitchFamily="34" charset="0"/>
                <a:cs typeface="Arial" panose="020B0604020202020204" pitchFamily="34" charset="0"/>
              </a:rPr>
              <a:t>exstrophy</a:t>
            </a:r>
            <a:r>
              <a:rPr lang="en-US" sz="2200" dirty="0">
                <a:latin typeface="Arial" panose="020B0604020202020204" pitchFamily="34" charset="0"/>
                <a:cs typeface="Arial" panose="020B0604020202020204" pitchFamily="34" charset="0"/>
              </a:rPr>
              <a:t> is quite uncommon. We present a 32-year-old man with a bladder mass that existed since birth. He complained of an unpleasant discharge from the mass upon presentation, and on examination, a mass was seen on the urinary bladder's exposed surface, </a:t>
            </a:r>
            <a:r>
              <a:rPr lang="en-US" sz="2200" dirty="0" smtClean="0">
                <a:latin typeface="Arial" panose="020B0604020202020204" pitchFamily="34" charset="0"/>
                <a:cs typeface="Arial" panose="020B0604020202020204" pitchFamily="34" charset="0"/>
              </a:rPr>
              <a:t>,a </a:t>
            </a:r>
            <a:r>
              <a:rPr lang="en-US" sz="2200" dirty="0">
                <a:latin typeface="Arial" panose="020B0604020202020204" pitchFamily="34" charset="0"/>
                <a:cs typeface="Arial" panose="020B0604020202020204" pitchFamily="34" charset="0"/>
              </a:rPr>
              <a:t>deformed scrotum, and undersized bilateral testicles. Ultrasonography of the kidneys, ureters and urinary bladder (USG KUB), contrast-enhanced computed tomography (CECT) of the abdomen and pelvis, and mass biopsy were all used to investigate the patient</a:t>
            </a:r>
            <a:r>
              <a:rPr lang="en-US" sz="2200" dirty="0" smtClean="0">
                <a:latin typeface="Arial" panose="020B0604020202020204" pitchFamily="34" charset="0"/>
                <a:cs typeface="Arial" panose="020B0604020202020204" pitchFamily="34" charset="0"/>
              </a:rPr>
              <a:t>.</a:t>
            </a:r>
          </a:p>
          <a:p>
            <a:pPr algn="just"/>
            <a:r>
              <a:rPr lang="en-US" sz="2200" dirty="0" smtClean="0">
                <a:latin typeface="Arial" panose="020B0604020202020204" pitchFamily="34" charset="0"/>
                <a:cs typeface="Arial" panose="020B0604020202020204" pitchFamily="34" charset="0"/>
              </a:rPr>
              <a:t> </a:t>
            </a:r>
            <a:r>
              <a:rPr lang="en-US" sz="2200" dirty="0">
                <a:latin typeface="Arial" panose="020B0604020202020204" pitchFamily="34" charset="0"/>
                <a:cs typeface="Arial" panose="020B0604020202020204" pitchFamily="34" charset="0"/>
              </a:rPr>
              <a:t>The patient was found to have signet ring adenocarcinoma of the urinary bladder. A radical cystectomy with an anterolateral thigh flap was performed. The clinical and radiological characteristics, treatments, and results of this uncommon presentation are discussed in this case report.</a:t>
            </a:r>
          </a:p>
        </p:txBody>
      </p:sp>
      <p:sp>
        <p:nvSpPr>
          <p:cNvPr id="4" name="Rectangle 3"/>
          <p:cNvSpPr/>
          <p:nvPr/>
        </p:nvSpPr>
        <p:spPr>
          <a:xfrm>
            <a:off x="9587345" y="6220258"/>
            <a:ext cx="2389909"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panose="020B0604020202020204" pitchFamily="34" charset="0"/>
                <a:cs typeface="Arial" panose="020B0604020202020204" pitchFamily="34" charset="0"/>
              </a:rPr>
              <a:t>Research Article </a:t>
            </a:r>
          </a:p>
        </p:txBody>
      </p:sp>
      <p:sp>
        <p:nvSpPr>
          <p:cNvPr id="5" name="Slide Number Placeholder 4"/>
          <p:cNvSpPr>
            <a:spLocks noGrp="1"/>
          </p:cNvSpPr>
          <p:nvPr>
            <p:ph type="sldNum" sz="quarter" idx="12"/>
          </p:nvPr>
        </p:nvSpPr>
        <p:spPr/>
        <p:txBody>
          <a:bodyPr/>
          <a:lstStyle/>
          <a:p>
            <a:pPr>
              <a:defRPr/>
            </a:pPr>
            <a:fld id="{BDA394D7-9785-4BE5-AFD5-4F918A689025}" type="slidenum">
              <a:rPr lang="en-US" smtClean="0"/>
              <a:pPr>
                <a:defRPr/>
              </a:pPr>
              <a:t>25</a:t>
            </a:fld>
            <a:endParaRPr lang="en-US"/>
          </a:p>
        </p:txBody>
      </p:sp>
    </p:spTree>
    <p:extLst>
      <p:ext uri="{BB962C8B-B14F-4D97-AF65-F5344CB8AC3E}">
        <p14:creationId xmlns:p14="http://schemas.microsoft.com/office/powerpoint/2010/main" val="92994475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latin typeface="Arial" panose="020B0604020202020204" pitchFamily="34" charset="0"/>
                <a:cs typeface="Arial" panose="020B0604020202020204" pitchFamily="34" charset="0"/>
              </a:rPr>
              <a:t>Approach to a patient of CKD </a:t>
            </a:r>
          </a:p>
        </p:txBody>
      </p:sp>
      <p:sp>
        <p:nvSpPr>
          <p:cNvPr id="3" name="Content Placeholder 2"/>
          <p:cNvSpPr>
            <a:spLocks noGrp="1"/>
          </p:cNvSpPr>
          <p:nvPr>
            <p:ph idx="1"/>
          </p:nvPr>
        </p:nvSpPr>
        <p:spPr/>
        <p:txBody>
          <a:bodyPr>
            <a:normAutofit/>
          </a:bodyPr>
          <a:lstStyle/>
          <a:p>
            <a:pPr marL="0" indent="0" algn="just">
              <a:buNone/>
            </a:pPr>
            <a:r>
              <a:rPr lang="en-US" sz="2400" dirty="0">
                <a:latin typeface="Arial" panose="020B0604020202020204" pitchFamily="34" charset="0"/>
                <a:cs typeface="Arial" panose="020B0604020202020204" pitchFamily="34" charset="0"/>
              </a:rPr>
              <a:t>Most patients with CKD can be managed in primary care. Serial follow-up is essential to identify patients at high risk of progression to advanced stages of CKD, including end-stage renal disease. Primary care providers must continue to work together with local nephrologists to improve the lives of those living with CKD.</a:t>
            </a:r>
          </a:p>
          <a:p>
            <a:pPr marL="0" indent="0">
              <a:buNone/>
            </a:pPr>
            <a:endParaRPr lang="en-US" sz="2000" i="1" dirty="0">
              <a:latin typeface="Arial" panose="020B0604020202020204" pitchFamily="34" charset="0"/>
              <a:cs typeface="Arial" panose="020B0604020202020204" pitchFamily="34" charset="0"/>
            </a:endParaRPr>
          </a:p>
          <a:p>
            <a:pPr marL="0" indent="0">
              <a:buNone/>
            </a:pPr>
            <a:endParaRPr lang="en-US" sz="2000" i="1" dirty="0">
              <a:latin typeface="Arial" panose="020B0604020202020204" pitchFamily="34" charset="0"/>
              <a:cs typeface="Arial" panose="020B0604020202020204" pitchFamily="34" charset="0"/>
            </a:endParaRPr>
          </a:p>
          <a:p>
            <a:pPr marL="0" indent="0">
              <a:buNone/>
            </a:pPr>
            <a:r>
              <a:rPr lang="en-US" sz="2000" i="1" dirty="0">
                <a:latin typeface="Arial" panose="020B0604020202020204" pitchFamily="34" charset="0"/>
                <a:cs typeface="Arial" panose="020B0604020202020204" pitchFamily="34" charset="0"/>
              </a:rPr>
              <a:t>Reference: Grill AK, Brimble S. Approach to the detection and management of chronic kidney disease: What primary care providers need to know. Can Fam Physician. 2018 Oct;64(10):728-735. PMID: 30315015; PMCID: PMC6184972</a:t>
            </a:r>
            <a:r>
              <a:rPr lang="en-US" sz="2000" dirty="0">
                <a:latin typeface="Arial" panose="020B0604020202020204" pitchFamily="34" charset="0"/>
                <a:cs typeface="Arial" panose="020B0604020202020204" pitchFamily="34" charset="0"/>
              </a:rPr>
              <a:t> </a:t>
            </a:r>
          </a:p>
        </p:txBody>
      </p:sp>
      <p:sp>
        <p:nvSpPr>
          <p:cNvPr id="4" name="Rectangle 3"/>
          <p:cNvSpPr/>
          <p:nvPr/>
        </p:nvSpPr>
        <p:spPr>
          <a:xfrm>
            <a:off x="9428018" y="6176963"/>
            <a:ext cx="2251364" cy="45719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panose="020B0604020202020204" pitchFamily="34" charset="0"/>
                <a:cs typeface="Arial" panose="020B0604020202020204" pitchFamily="34" charset="0"/>
              </a:rPr>
              <a:t>Family Medicine </a:t>
            </a:r>
          </a:p>
        </p:txBody>
      </p:sp>
    </p:spTree>
    <p:extLst>
      <p:ext uri="{BB962C8B-B14F-4D97-AF65-F5344CB8AC3E}">
        <p14:creationId xmlns:p14="http://schemas.microsoft.com/office/powerpoint/2010/main" val="216271064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latin typeface="Arial" panose="020B0604020202020204" pitchFamily="34" charset="0"/>
                <a:cs typeface="Arial" panose="020B0604020202020204" pitchFamily="34" charset="0"/>
              </a:rPr>
              <a:t>Artificial intelligence: a new field of knowledge for nephrologists?</a:t>
            </a:r>
          </a:p>
        </p:txBody>
      </p:sp>
      <p:sp>
        <p:nvSpPr>
          <p:cNvPr id="3" name="Content Placeholder 2"/>
          <p:cNvSpPr>
            <a:spLocks noGrp="1"/>
          </p:cNvSpPr>
          <p:nvPr>
            <p:ph idx="1"/>
          </p:nvPr>
        </p:nvSpPr>
        <p:spPr/>
        <p:txBody>
          <a:bodyPr>
            <a:normAutofit/>
          </a:bodyPr>
          <a:lstStyle/>
          <a:p>
            <a:pPr marL="0" indent="0">
              <a:buNone/>
            </a:pPr>
            <a:r>
              <a:rPr lang="en-US" sz="1600" i="1" dirty="0">
                <a:latin typeface="Arial" panose="020B0604020202020204" pitchFamily="34" charset="0"/>
                <a:cs typeface="Arial" panose="020B0604020202020204" pitchFamily="34" charset="0"/>
              </a:rPr>
              <a:t>Reference</a:t>
            </a:r>
            <a:r>
              <a:rPr lang="en-US" sz="1600" dirty="0">
                <a:latin typeface="Arial" panose="020B0604020202020204" pitchFamily="34" charset="0"/>
                <a:cs typeface="Arial" panose="020B0604020202020204" pitchFamily="34" charset="0"/>
              </a:rPr>
              <a:t> Leonor </a:t>
            </a:r>
            <a:r>
              <a:rPr lang="en-US" sz="1600" dirty="0" err="1">
                <a:latin typeface="Arial" panose="020B0604020202020204" pitchFamily="34" charset="0"/>
                <a:cs typeface="Arial" panose="020B0604020202020204" pitchFamily="34" charset="0"/>
              </a:rPr>
              <a:t>Fayos</a:t>
            </a:r>
            <a:r>
              <a:rPr lang="en-US" sz="1600" dirty="0">
                <a:latin typeface="Arial" panose="020B0604020202020204" pitchFamily="34" charset="0"/>
                <a:cs typeface="Arial" panose="020B0604020202020204" pitchFamily="34" charset="0"/>
              </a:rPr>
              <a:t> De </a:t>
            </a:r>
            <a:r>
              <a:rPr lang="en-US" sz="1600" dirty="0" err="1">
                <a:latin typeface="Arial" panose="020B0604020202020204" pitchFamily="34" charset="0"/>
                <a:cs typeface="Arial" panose="020B0604020202020204" pitchFamily="34" charset="0"/>
              </a:rPr>
              <a:t>Arizón</a:t>
            </a:r>
            <a:r>
              <a:rPr lang="en-US" sz="1600" dirty="0">
                <a:latin typeface="Arial" panose="020B0604020202020204" pitchFamily="34" charset="0"/>
                <a:cs typeface="Arial" panose="020B0604020202020204" pitchFamily="34" charset="0"/>
              </a:rPr>
              <a:t>, Elizabeth R </a:t>
            </a:r>
            <a:r>
              <a:rPr lang="en-US" sz="1600" dirty="0" err="1">
                <a:latin typeface="Arial" panose="020B0604020202020204" pitchFamily="34" charset="0"/>
                <a:cs typeface="Arial" panose="020B0604020202020204" pitchFamily="34" charset="0"/>
              </a:rPr>
              <a:t>Viera</a:t>
            </a:r>
            <a:r>
              <a:rPr lang="en-US" sz="1600" dirty="0">
                <a:latin typeface="Arial" panose="020B0604020202020204" pitchFamily="34" charset="0"/>
                <a:cs typeface="Arial" panose="020B0604020202020204" pitchFamily="34" charset="0"/>
              </a:rPr>
              <a:t>, Melissa </a:t>
            </a:r>
            <a:r>
              <a:rPr lang="en-US" sz="1600" dirty="0" err="1">
                <a:latin typeface="Arial" panose="020B0604020202020204" pitchFamily="34" charset="0"/>
                <a:cs typeface="Arial" panose="020B0604020202020204" pitchFamily="34" charset="0"/>
              </a:rPr>
              <a:t>Pilco</a:t>
            </a:r>
            <a:r>
              <a:rPr lang="en-US" sz="1600" dirty="0">
                <a:latin typeface="Arial" panose="020B0604020202020204" pitchFamily="34" charset="0"/>
                <a:cs typeface="Arial" panose="020B0604020202020204" pitchFamily="34" charset="0"/>
              </a:rPr>
              <a:t>, Alexandre </a:t>
            </a:r>
            <a:r>
              <a:rPr lang="en-US" sz="1600" dirty="0" err="1">
                <a:latin typeface="Arial" panose="020B0604020202020204" pitchFamily="34" charset="0"/>
                <a:cs typeface="Arial" panose="020B0604020202020204" pitchFamily="34" charset="0"/>
              </a:rPr>
              <a:t>Perera</a:t>
            </a:r>
            <a:r>
              <a:rPr lang="en-US" sz="1600" dirty="0">
                <a:latin typeface="Arial" panose="020B0604020202020204" pitchFamily="34" charset="0"/>
                <a:cs typeface="Arial" panose="020B0604020202020204" pitchFamily="34" charset="0"/>
              </a:rPr>
              <a:t>, Gabriel De </a:t>
            </a:r>
            <a:r>
              <a:rPr lang="en-US" sz="1600" dirty="0" err="1">
                <a:latin typeface="Arial" panose="020B0604020202020204" pitchFamily="34" charset="0"/>
                <a:cs typeface="Arial" panose="020B0604020202020204" pitchFamily="34" charset="0"/>
              </a:rPr>
              <a:t>Maeztu</a:t>
            </a:r>
            <a:r>
              <a:rPr lang="en-US" sz="1600" dirty="0">
                <a:latin typeface="Arial" panose="020B0604020202020204" pitchFamily="34" charset="0"/>
                <a:cs typeface="Arial" panose="020B0604020202020204" pitchFamily="34" charset="0"/>
              </a:rPr>
              <a:t>, Anna </a:t>
            </a:r>
            <a:r>
              <a:rPr lang="en-US" sz="1600" dirty="0" err="1">
                <a:latin typeface="Arial" panose="020B0604020202020204" pitchFamily="34" charset="0"/>
                <a:cs typeface="Arial" panose="020B0604020202020204" pitchFamily="34" charset="0"/>
              </a:rPr>
              <a:t>Nicolau</a:t>
            </a:r>
            <a:r>
              <a:rPr lang="en-US" sz="1600" dirty="0">
                <a:latin typeface="Arial" panose="020B0604020202020204" pitchFamily="34" charset="0"/>
                <a:cs typeface="Arial" panose="020B0604020202020204" pitchFamily="34" charset="0"/>
              </a:rPr>
              <a:t>, Monica </a:t>
            </a:r>
            <a:r>
              <a:rPr lang="en-US" sz="1600" dirty="0" err="1">
                <a:latin typeface="Arial" panose="020B0604020202020204" pitchFamily="34" charset="0"/>
                <a:cs typeface="Arial" panose="020B0604020202020204" pitchFamily="34" charset="0"/>
              </a:rPr>
              <a:t>Furlano</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Roser</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Torra</a:t>
            </a:r>
            <a:r>
              <a:rPr lang="en-US" sz="1600" dirty="0">
                <a:latin typeface="Arial" panose="020B0604020202020204" pitchFamily="34" charset="0"/>
                <a:cs typeface="Arial" panose="020B0604020202020204" pitchFamily="34" charset="0"/>
              </a:rPr>
              <a:t>, Artificial intelligence: a new field of knowledge for nephrologists?, Clinical Kidney Journal, Volume 16, Issue 12, December 2023, Pages 2314–2326, </a:t>
            </a:r>
            <a:r>
              <a:rPr lang="en-US" sz="1600" dirty="0">
                <a:latin typeface="Arial" panose="020B0604020202020204" pitchFamily="34" charset="0"/>
                <a:cs typeface="Arial" panose="020B0604020202020204" pitchFamily="34" charset="0"/>
                <a:hlinkClick r:id="rId2"/>
              </a:rPr>
              <a:t>https://doi.org/10.1093/ckj/sfad182</a:t>
            </a:r>
            <a:endParaRPr lang="en-US" sz="1600" dirty="0">
              <a:latin typeface="Arial" panose="020B0604020202020204" pitchFamily="34" charset="0"/>
              <a:cs typeface="Arial" panose="020B0604020202020204" pitchFamily="34" charset="0"/>
            </a:endParaRPr>
          </a:p>
          <a:p>
            <a:pPr marL="0" indent="0" algn="just">
              <a:buNone/>
            </a:pPr>
            <a:r>
              <a:rPr lang="en-US" sz="2400" dirty="0">
                <a:latin typeface="Arial" panose="020B0604020202020204" pitchFamily="34" charset="0"/>
                <a:cs typeface="Arial" panose="020B0604020202020204" pitchFamily="34" charset="0"/>
              </a:rPr>
              <a:t>Abstract: </a:t>
            </a:r>
            <a:r>
              <a:rPr lang="en-US" sz="1900" dirty="0">
                <a:latin typeface="Arial" panose="020B0604020202020204" pitchFamily="34" charset="0"/>
                <a:cs typeface="Arial" panose="020B0604020202020204" pitchFamily="34" charset="0"/>
              </a:rPr>
              <a:t>The potential of AI in the field of nephrology is vast, particularly in the areas of diagnosis, treatment and prediction. One of the most significant advantages of AI is the ability to improve diagnostic accuracy. Machine learning algorithms can be trained to recognize patterns in patient data, including lab results, imaging and medical history, in order to identify early signs of kidney disease and thereby allow timely diagnoses and prompt initiation of treatment plans that can improve outcomes for patients. In short, AI holds the promise of advancing personalized medicine to new levels. While AI has tremendous potential, there are also significant challenges to its implementation, including data access and quality, data privacy and security, bias, trustworthiness, computing power, AI integration and legal issues </a:t>
            </a:r>
          </a:p>
        </p:txBody>
      </p:sp>
      <p:sp>
        <p:nvSpPr>
          <p:cNvPr id="4" name="Rectangle 3"/>
          <p:cNvSpPr/>
          <p:nvPr/>
        </p:nvSpPr>
        <p:spPr>
          <a:xfrm>
            <a:off x="7606145" y="6297993"/>
            <a:ext cx="3200399"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Arial" panose="020B0604020202020204" pitchFamily="34" charset="0"/>
                <a:cs typeface="Arial" panose="020B0604020202020204" pitchFamily="34" charset="0"/>
              </a:rPr>
              <a:t>Artificial Intelligence </a:t>
            </a:r>
          </a:p>
        </p:txBody>
      </p:sp>
      <p:sp>
        <p:nvSpPr>
          <p:cNvPr id="5" name="Slide Number Placeholder 4"/>
          <p:cNvSpPr>
            <a:spLocks noGrp="1"/>
          </p:cNvSpPr>
          <p:nvPr>
            <p:ph type="sldNum" sz="quarter" idx="12"/>
          </p:nvPr>
        </p:nvSpPr>
        <p:spPr/>
        <p:txBody>
          <a:bodyPr/>
          <a:lstStyle/>
          <a:p>
            <a:pPr>
              <a:defRPr/>
            </a:pPr>
            <a:fld id="{BDA394D7-9785-4BE5-AFD5-4F918A689025}" type="slidenum">
              <a:rPr lang="en-US" smtClean="0"/>
              <a:pPr>
                <a:defRPr/>
              </a:pPr>
              <a:t>27</a:t>
            </a:fld>
            <a:endParaRPr lang="en-US"/>
          </a:p>
        </p:txBody>
      </p:sp>
    </p:spTree>
    <p:extLst>
      <p:ext uri="{BB962C8B-B14F-4D97-AF65-F5344CB8AC3E}">
        <p14:creationId xmlns:p14="http://schemas.microsoft.com/office/powerpoint/2010/main" val="352546614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6964" y="387927"/>
            <a:ext cx="10016836" cy="1143000"/>
          </a:xfrm>
        </p:spPr>
        <p:txBody>
          <a:bodyPr>
            <a:noAutofit/>
          </a:bodyPr>
          <a:lstStyle/>
          <a:p>
            <a:r>
              <a:rPr lang="en-US" sz="2800" dirty="0">
                <a:latin typeface="Arial" panose="020B0604020202020204" pitchFamily="34" charset="0"/>
                <a:cs typeface="Arial" panose="020B0604020202020204" pitchFamily="34" charset="0"/>
              </a:rPr>
              <a:t>International Continence Society white paper on ethical considerations in older adults with urinary incontinence</a:t>
            </a:r>
          </a:p>
        </p:txBody>
      </p:sp>
      <p:sp>
        <p:nvSpPr>
          <p:cNvPr id="3" name="Content Placeholder 2"/>
          <p:cNvSpPr>
            <a:spLocks noGrp="1"/>
          </p:cNvSpPr>
          <p:nvPr>
            <p:ph idx="1"/>
          </p:nvPr>
        </p:nvSpPr>
        <p:spPr/>
        <p:txBody>
          <a:bodyPr>
            <a:normAutofit/>
          </a:bodyPr>
          <a:lstStyle/>
          <a:p>
            <a:r>
              <a:rPr lang="en-US" sz="1600" i="1" dirty="0">
                <a:latin typeface="Arial" panose="020B0604020202020204" pitchFamily="34" charset="0"/>
                <a:cs typeface="Arial" panose="020B0604020202020204" pitchFamily="34" charset="0"/>
              </a:rPr>
              <a:t>Reference</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Neurourol</a:t>
            </a:r>
            <a:r>
              <a:rPr lang="en-US" sz="1600" dirty="0">
                <a:latin typeface="Arial" panose="020B0604020202020204" pitchFamily="34" charset="0"/>
                <a:cs typeface="Arial" panose="020B0604020202020204" pitchFamily="34" charset="0"/>
              </a:rPr>
              <a:t> Urodyn.2022 Jan;41(1):14-3010.1002/nau.24795. </a:t>
            </a:r>
            <a:r>
              <a:rPr lang="en-US" sz="1600" dirty="0" err="1">
                <a:latin typeface="Arial" panose="020B0604020202020204" pitchFamily="34" charset="0"/>
                <a:cs typeface="Arial" panose="020B0604020202020204" pitchFamily="34" charset="0"/>
              </a:rPr>
              <a:t>Epub</a:t>
            </a:r>
            <a:r>
              <a:rPr lang="en-US" sz="1600" dirty="0">
                <a:latin typeface="Arial" panose="020B0604020202020204" pitchFamily="34" charset="0"/>
                <a:cs typeface="Arial" panose="020B0604020202020204" pitchFamily="34" charset="0"/>
              </a:rPr>
              <a:t> 2021 Sep 23</a:t>
            </a:r>
          </a:p>
          <a:p>
            <a:endParaRPr lang="en-US" sz="1600" dirty="0">
              <a:latin typeface="Arial" panose="020B0604020202020204" pitchFamily="34" charset="0"/>
              <a:cs typeface="Arial" panose="020B0604020202020204" pitchFamily="34" charset="0"/>
            </a:endParaRPr>
          </a:p>
          <a:p>
            <a:pPr marL="0" indent="0">
              <a:buNone/>
            </a:pPr>
            <a:r>
              <a:rPr lang="en-US" sz="2000" dirty="0">
                <a:latin typeface="Arial" panose="020B0604020202020204" pitchFamily="34" charset="0"/>
                <a:cs typeface="Arial" panose="020B0604020202020204" pitchFamily="34" charset="0"/>
              </a:rPr>
              <a:t>Abstract: </a:t>
            </a:r>
          </a:p>
          <a:p>
            <a:pPr marL="0" indent="0" algn="just">
              <a:buNone/>
            </a:pPr>
            <a:r>
              <a:rPr lang="en-US" sz="2000" dirty="0">
                <a:latin typeface="Arial" panose="020B0604020202020204" pitchFamily="34" charset="0"/>
                <a:cs typeface="Arial" panose="020B0604020202020204" pitchFamily="34" charset="0"/>
              </a:rPr>
              <a:t>Urinary incontinence is a common problem among older adults that is often complicated by many nuanced ethical considerations. Unfortunately, there is a lack of guidance for healthcare professionals on how to navigate such concerns. This International Continence Society white paper aims to provide healthcare professionals with an ethical framework to promote best care practices in the care of older adults with urinary incontinence</a:t>
            </a:r>
            <a:r>
              <a:rPr lang="en-US" sz="2000" dirty="0"/>
              <a:t>.</a:t>
            </a:r>
          </a:p>
        </p:txBody>
      </p:sp>
      <p:sp>
        <p:nvSpPr>
          <p:cNvPr id="4" name="Rectangle 3"/>
          <p:cNvSpPr/>
          <p:nvPr/>
        </p:nvSpPr>
        <p:spPr>
          <a:xfrm>
            <a:off x="8797636" y="6019800"/>
            <a:ext cx="1565564"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Arial" panose="020B0604020202020204" pitchFamily="34" charset="0"/>
                <a:cs typeface="Arial" panose="020B0604020202020204" pitchFamily="34" charset="0"/>
              </a:rPr>
              <a:t>Bioethics</a:t>
            </a:r>
            <a:r>
              <a:rPr lang="en-US" dirty="0"/>
              <a:t> </a:t>
            </a:r>
          </a:p>
        </p:txBody>
      </p:sp>
      <p:sp>
        <p:nvSpPr>
          <p:cNvPr id="5" name="Slide Number Placeholder 4"/>
          <p:cNvSpPr>
            <a:spLocks noGrp="1"/>
          </p:cNvSpPr>
          <p:nvPr>
            <p:ph type="sldNum" sz="quarter" idx="12"/>
          </p:nvPr>
        </p:nvSpPr>
        <p:spPr/>
        <p:txBody>
          <a:bodyPr/>
          <a:lstStyle/>
          <a:p>
            <a:pPr>
              <a:defRPr/>
            </a:pPr>
            <a:fld id="{BDA394D7-9785-4BE5-AFD5-4F918A689025}" type="slidenum">
              <a:rPr lang="en-US" smtClean="0"/>
              <a:pPr>
                <a:defRPr/>
              </a:pPr>
              <a:t>28</a:t>
            </a:fld>
            <a:endParaRPr lang="en-US"/>
          </a:p>
        </p:txBody>
      </p:sp>
    </p:spTree>
    <p:extLst>
      <p:ext uri="{BB962C8B-B14F-4D97-AF65-F5344CB8AC3E}">
        <p14:creationId xmlns:p14="http://schemas.microsoft.com/office/powerpoint/2010/main" val="203893592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solidFill>
                  <a:schemeClr val="accent4">
                    <a:lumMod val="75000"/>
                  </a:schemeClr>
                </a:solidFill>
                <a:latin typeface="Arial" panose="020B0604020202020204" pitchFamily="34" charset="0"/>
                <a:cs typeface="Arial" panose="020B0604020202020204" pitchFamily="34" charset="0"/>
              </a:rPr>
              <a:t>Learning Resources</a:t>
            </a:r>
          </a:p>
        </p:txBody>
      </p:sp>
      <p:sp>
        <p:nvSpPr>
          <p:cNvPr id="3" name="Content Placeholder 2"/>
          <p:cNvSpPr>
            <a:spLocks noGrp="1"/>
          </p:cNvSpPr>
          <p:nvPr>
            <p:ph idx="1"/>
          </p:nvPr>
        </p:nvSpPr>
        <p:spPr/>
        <p:txBody>
          <a:bodyPr/>
          <a:lstStyle/>
          <a:p>
            <a:r>
              <a:rPr lang="en-US" dirty="0">
                <a:latin typeface="Arial" panose="020B0604020202020204" pitchFamily="34" charset="0"/>
                <a:cs typeface="Arial" panose="020B0604020202020204" pitchFamily="34" charset="0"/>
              </a:rPr>
              <a:t>KLM Embryology Developing Human 11th Edition Clinically oriented embryology by Keith Moore, T. V. N. </a:t>
            </a:r>
            <a:r>
              <a:rPr lang="en-US" dirty="0" err="1">
                <a:latin typeface="Arial" panose="020B0604020202020204" pitchFamily="34" charset="0"/>
                <a:cs typeface="Arial" panose="020B0604020202020204" pitchFamily="34" charset="0"/>
              </a:rPr>
              <a:t>Persaud</a:t>
            </a:r>
            <a:r>
              <a:rPr lang="en-US" dirty="0">
                <a:latin typeface="Arial" panose="020B0604020202020204" pitchFamily="34" charset="0"/>
                <a:cs typeface="Arial" panose="020B0604020202020204" pitchFamily="34" charset="0"/>
              </a:rPr>
              <a:t>, Mark </a:t>
            </a:r>
            <a:r>
              <a:rPr lang="en-US" dirty="0" err="1">
                <a:latin typeface="Arial" panose="020B0604020202020204" pitchFamily="34" charset="0"/>
                <a:cs typeface="Arial" panose="020B0604020202020204" pitchFamily="34" charset="0"/>
              </a:rPr>
              <a:t>Torchia</a:t>
            </a:r>
            <a:r>
              <a:rPr lang="en-US" dirty="0">
                <a:latin typeface="Arial" panose="020B0604020202020204" pitchFamily="34" charset="0"/>
                <a:cs typeface="Arial" panose="020B0604020202020204" pitchFamily="34" charset="0"/>
              </a:rPr>
              <a:t> </a:t>
            </a:r>
          </a:p>
          <a:p>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Langman's</a:t>
            </a:r>
            <a:r>
              <a:rPr lang="en-US" dirty="0">
                <a:latin typeface="Arial" panose="020B0604020202020204" pitchFamily="34" charset="0"/>
                <a:cs typeface="Arial" panose="020B0604020202020204" pitchFamily="34" charset="0"/>
              </a:rPr>
              <a:t> Medical Embryology 15th Edition</a:t>
            </a:r>
          </a:p>
          <a:p>
            <a:pPr marL="0" indent="0">
              <a:buNone/>
            </a:pPr>
            <a:r>
              <a:rPr lang="en-US" dirty="0">
                <a:latin typeface="Arial" panose="020B0604020202020204" pitchFamily="34" charset="0"/>
                <a:cs typeface="Arial" panose="020B0604020202020204" pitchFamily="34" charset="0"/>
              </a:rPr>
              <a:t>     by Dr. T.W. Sadler PhD</a:t>
            </a:r>
          </a:p>
          <a:p>
            <a:r>
              <a:rPr lang="en-US" dirty="0">
                <a:latin typeface="Arial" panose="020B0604020202020204" pitchFamily="34" charset="0"/>
                <a:cs typeface="Arial" panose="020B0604020202020204" pitchFamily="34" charset="0"/>
              </a:rPr>
              <a:t>Google scholar</a:t>
            </a:r>
          </a:p>
          <a:p>
            <a:r>
              <a:rPr lang="en-US" dirty="0">
                <a:latin typeface="Arial" panose="020B0604020202020204" pitchFamily="34" charset="0"/>
                <a:cs typeface="Arial" panose="020B0604020202020204" pitchFamily="34" charset="0"/>
              </a:rPr>
              <a:t>Google images</a:t>
            </a:r>
          </a:p>
          <a:p>
            <a:endParaRPr lang="en-US"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2"/>
          </p:nvPr>
        </p:nvSpPr>
        <p:spPr/>
        <p:txBody>
          <a:bodyPr/>
          <a:lstStyle/>
          <a:p>
            <a:pPr>
              <a:defRPr/>
            </a:pPr>
            <a:fld id="{BDA394D7-9785-4BE5-AFD5-4F918A689025}" type="slidenum">
              <a:rPr lang="en-US" smtClean="0"/>
              <a:pPr>
                <a:defRPr/>
              </a:pPr>
              <a:t>29</a:t>
            </a:fld>
            <a:endParaRPr lang="en-US"/>
          </a:p>
        </p:txBody>
      </p:sp>
    </p:spTree>
    <p:extLst>
      <p:ext uri="{BB962C8B-B14F-4D97-AF65-F5344CB8AC3E}">
        <p14:creationId xmlns:p14="http://schemas.microsoft.com/office/powerpoint/2010/main" val="1966935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16DE7789-1394-B357-5F58-181B0A1E016A}"/>
              </a:ext>
            </a:extLst>
          </p:cNvPr>
          <p:cNvSpPr>
            <a:spLocks noGrp="1"/>
          </p:cNvSpPr>
          <p:nvPr>
            <p:ph type="title"/>
          </p:nvPr>
        </p:nvSpPr>
        <p:spPr>
          <a:xfrm>
            <a:off x="1524000" y="1066801"/>
            <a:ext cx="9144000" cy="1325563"/>
          </a:xfrm>
        </p:spPr>
        <p:txBody>
          <a:bodyPr>
            <a:normAutofit fontScale="90000"/>
          </a:bodyPr>
          <a:lstStyle/>
          <a:p>
            <a:r>
              <a:rPr lang="en-US" sz="3200" b="1" dirty="0">
                <a:latin typeface="Calibri" panose="020F0502020204030204" pitchFamily="34" charset="0"/>
                <a:cs typeface="Calibri" panose="020F0502020204030204" pitchFamily="34" charset="0"/>
              </a:rPr>
              <a:t/>
            </a:r>
            <a:br>
              <a:rPr lang="en-US" sz="3200" b="1" dirty="0">
                <a:latin typeface="Calibri" panose="020F0502020204030204" pitchFamily="34" charset="0"/>
                <a:cs typeface="Calibri" panose="020F0502020204030204" pitchFamily="34" charset="0"/>
              </a:rPr>
            </a:br>
            <a:r>
              <a:rPr lang="en-US" sz="3200" b="1" dirty="0">
                <a:latin typeface="Calibri" panose="020F0502020204030204" pitchFamily="34" charset="0"/>
                <a:cs typeface="Calibri" panose="020F0502020204030204" pitchFamily="34" charset="0"/>
              </a:rPr>
              <a:t>	</a:t>
            </a:r>
            <a:r>
              <a:rPr lang="en-US" sz="3200" dirty="0">
                <a:latin typeface="Calibri" panose="020F0502020204030204" pitchFamily="34" charset="0"/>
                <a:cs typeface="Calibri" panose="020F0502020204030204" pitchFamily="34" charset="0"/>
              </a:rPr>
              <a:t>Prof. Umar’s Model of Teaching Strategy</a:t>
            </a:r>
            <a:r>
              <a:rPr lang="en-US" sz="2700" dirty="0">
                <a:latin typeface="Calibri" panose="020F0502020204030204" pitchFamily="34" charset="0"/>
                <a:cs typeface="Calibri" panose="020F0502020204030204" pitchFamily="34" charset="0"/>
              </a:rPr>
              <a:t/>
            </a:r>
            <a:br>
              <a:rPr lang="en-US" sz="2700" dirty="0">
                <a:latin typeface="Calibri" panose="020F0502020204030204" pitchFamily="34" charset="0"/>
                <a:cs typeface="Calibri" panose="020F0502020204030204" pitchFamily="34" charset="0"/>
              </a:rPr>
            </a:br>
            <a:r>
              <a:rPr lang="en-US" sz="2700" dirty="0">
                <a:latin typeface="Calibri" panose="020F0502020204030204" pitchFamily="34" charset="0"/>
                <a:cs typeface="Calibri" panose="020F0502020204030204" pitchFamily="34" charset="0"/>
              </a:rPr>
              <a:t>	</a:t>
            </a:r>
            <a:r>
              <a:rPr lang="en-US" sz="2400" dirty="0">
                <a:solidFill>
                  <a:schemeClr val="tx2">
                    <a:lumMod val="75000"/>
                    <a:lumOff val="25000"/>
                  </a:schemeClr>
                </a:solidFill>
                <a:latin typeface="Arial" panose="020B0604020202020204" pitchFamily="34" charset="0"/>
                <a:cs typeface="Arial" panose="020B0604020202020204" pitchFamily="34" charset="0"/>
              </a:rPr>
              <a:t>Self Directed Learning  Assessment Program</a:t>
            </a:r>
            <a:r>
              <a:rPr lang="en-US" sz="2400" b="1" dirty="0">
                <a:solidFill>
                  <a:schemeClr val="tx2">
                    <a:lumMod val="75000"/>
                    <a:lumOff val="25000"/>
                  </a:schemeClr>
                </a:solidFill>
                <a:latin typeface="Arial" panose="020B0604020202020204" pitchFamily="34" charset="0"/>
                <a:cs typeface="Arial" panose="020B0604020202020204" pitchFamily="34" charset="0"/>
              </a:rPr>
              <a:t/>
            </a:r>
            <a:br>
              <a:rPr lang="en-US" sz="2400" b="1" dirty="0">
                <a:solidFill>
                  <a:schemeClr val="tx2">
                    <a:lumMod val="75000"/>
                    <a:lumOff val="25000"/>
                  </a:schemeClr>
                </a:solidFill>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
            </a:r>
            <a:br>
              <a:rPr lang="en-US" sz="2400" dirty="0">
                <a:latin typeface="Arial" panose="020B0604020202020204" pitchFamily="34" charset="0"/>
                <a:cs typeface="Arial" panose="020B0604020202020204" pitchFamily="34" charset="0"/>
              </a:rPr>
            </a:br>
            <a:r>
              <a:rPr lang="en-US" sz="2400" dirty="0">
                <a:solidFill>
                  <a:schemeClr val="tx2">
                    <a:lumMod val="75000"/>
                    <a:lumOff val="25000"/>
                  </a:schemeClr>
                </a:solidFill>
                <a:latin typeface="Arial" panose="020B0604020202020204" pitchFamily="34" charset="0"/>
                <a:cs typeface="Arial" panose="020B0604020202020204" pitchFamily="34" charset="0"/>
              </a:rPr>
              <a:t>Objectives</a:t>
            </a:r>
            <a:r>
              <a:rPr lang="en-US" sz="2400" dirty="0">
                <a:latin typeface="Arial" panose="020B0604020202020204" pitchFamily="34" charset="0"/>
                <a:cs typeface="Arial" panose="020B0604020202020204" pitchFamily="34" charset="0"/>
              </a:rPr>
              <a:t> :</a:t>
            </a:r>
            <a:r>
              <a:rPr lang="en-US" sz="2200" dirty="0">
                <a:latin typeface="Arial" panose="020B0604020202020204" pitchFamily="34" charset="0"/>
                <a:cs typeface="Arial" panose="020B0604020202020204" pitchFamily="34" charset="0"/>
              </a:rPr>
              <a:t>To cultivate critical thinking, analytical reasoning, and problem-solving competencies.</a:t>
            </a:r>
            <a:br>
              <a:rPr lang="en-US" sz="2200" dirty="0">
                <a:latin typeface="Arial" panose="020B0604020202020204" pitchFamily="34" charset="0"/>
                <a:cs typeface="Arial" panose="020B0604020202020204" pitchFamily="34" charset="0"/>
              </a:rPr>
            </a:br>
            <a:r>
              <a:rPr lang="en-US" sz="2200" dirty="0">
                <a:latin typeface="Arial" panose="020B0604020202020204" pitchFamily="34" charset="0"/>
                <a:cs typeface="Arial" panose="020B0604020202020204" pitchFamily="34" charset="0"/>
              </a:rPr>
              <a:t>               	  To instill a culture of self-directed learning, fostering lifelong learning habits and autonomy.</a:t>
            </a:r>
            <a:br>
              <a:rPr lang="en-US" sz="2200" dirty="0">
                <a:latin typeface="Arial" panose="020B0604020202020204" pitchFamily="34" charset="0"/>
                <a:cs typeface="Arial" panose="020B0604020202020204" pitchFamily="34" charset="0"/>
              </a:rPr>
            </a:br>
            <a:r>
              <a:rPr lang="en-US" sz="2200" dirty="0">
                <a:latin typeface="Arial" panose="020B0604020202020204" pitchFamily="34" charset="0"/>
                <a:cs typeface="Arial" panose="020B0604020202020204" pitchFamily="34" charset="0"/>
              </a:rPr>
              <a:t/>
            </a:r>
            <a:br>
              <a:rPr lang="en-US" sz="2200" dirty="0">
                <a:latin typeface="Arial" panose="020B0604020202020204" pitchFamily="34" charset="0"/>
                <a:cs typeface="Arial" panose="020B0604020202020204" pitchFamily="34" charset="0"/>
              </a:rPr>
            </a:br>
            <a:r>
              <a:rPr lang="en-US" sz="3200" dirty="0">
                <a:latin typeface="Arial" panose="020B0604020202020204" pitchFamily="34" charset="0"/>
                <a:cs typeface="Arial" panose="020B0604020202020204" pitchFamily="34" charset="0"/>
              </a:rPr>
              <a:t/>
            </a:r>
            <a:br>
              <a:rPr lang="en-US" sz="3200" dirty="0">
                <a:latin typeface="Arial" panose="020B0604020202020204" pitchFamily="34" charset="0"/>
                <a:cs typeface="Arial" panose="020B0604020202020204" pitchFamily="34" charset="0"/>
              </a:rPr>
            </a:br>
            <a:endParaRPr lang="en-US" sz="2700" b="1" dirty="0">
              <a:latin typeface="Arial" panose="020B0604020202020204" pitchFamily="34" charset="0"/>
              <a:cs typeface="Arial" panose="020B0604020202020204" pitchFamily="34" charset="0"/>
            </a:endParaRPr>
          </a:p>
        </p:txBody>
      </p:sp>
      <p:sp>
        <p:nvSpPr>
          <p:cNvPr id="6" name="Text Placeholder 5">
            <a:extLst>
              <a:ext uri="{FF2B5EF4-FFF2-40B4-BE49-F238E27FC236}">
                <a16:creationId xmlns="" xmlns:a16="http://schemas.microsoft.com/office/drawing/2014/main" id="{43D157CD-1399-5207-B798-F4E73ED14A83}"/>
              </a:ext>
            </a:extLst>
          </p:cNvPr>
          <p:cNvSpPr>
            <a:spLocks noGrp="1"/>
          </p:cNvSpPr>
          <p:nvPr>
            <p:ph idx="1"/>
          </p:nvPr>
        </p:nvSpPr>
        <p:spPr>
          <a:xfrm>
            <a:off x="1524000" y="2667000"/>
            <a:ext cx="9144000" cy="3882736"/>
          </a:xfrm>
        </p:spPr>
        <p:txBody>
          <a:bodyPr>
            <a:normAutofit/>
          </a:bodyPr>
          <a:lstStyle/>
          <a:p>
            <a:pPr marL="0" indent="0" algn="just">
              <a:buNone/>
            </a:pPr>
            <a:r>
              <a:rPr lang="en-GB" sz="2400" dirty="0">
                <a:solidFill>
                  <a:schemeClr val="tx2">
                    <a:lumMod val="75000"/>
                    <a:lumOff val="25000"/>
                  </a:schemeClr>
                </a:solidFill>
                <a:latin typeface="Calibri" panose="020F0502020204030204" pitchFamily="34" charset="0"/>
                <a:cs typeface="Calibri" panose="020F0502020204030204" pitchFamily="34" charset="0"/>
              </a:rPr>
              <a:t>How to Assess?</a:t>
            </a:r>
            <a:endParaRPr lang="en-GB" sz="2400" dirty="0">
              <a:latin typeface="Calibri" panose="020F0502020204030204" pitchFamily="34" charset="0"/>
              <a:cs typeface="Calibri" panose="020F0502020204030204" pitchFamily="34" charset="0"/>
            </a:endParaRPr>
          </a:p>
          <a:p>
            <a:pPr algn="just">
              <a:buFont typeface="Wingdings" panose="05000000000000000000" pitchFamily="2" charset="2"/>
              <a:buChar char="Ø"/>
            </a:pPr>
            <a:r>
              <a:rPr lang="en-GB" sz="2400" dirty="0">
                <a:latin typeface="Calibri" panose="020F0502020204030204" pitchFamily="34" charset="0"/>
                <a:cs typeface="Calibri" panose="020F0502020204030204" pitchFamily="34" charset="0"/>
              </a:rPr>
              <a:t>Ten randomly selected students will be evaluated </a:t>
            </a:r>
            <a:r>
              <a:rPr lang="en-GB" sz="2400" dirty="0">
                <a:solidFill>
                  <a:prstClr val="black"/>
                </a:solidFill>
                <a:latin typeface="Calibri" panose="020F0502020204030204" pitchFamily="34" charset="0"/>
                <a:cs typeface="Calibri" panose="020F0502020204030204" pitchFamily="34" charset="0"/>
              </a:rPr>
              <a:t>within the </a:t>
            </a:r>
            <a:r>
              <a:rPr lang="en-GB" sz="2400" b="1" dirty="0">
                <a:latin typeface="Calibri" panose="020F0502020204030204" pitchFamily="34" charset="0"/>
                <a:cs typeface="Calibri" panose="020F0502020204030204" pitchFamily="34" charset="0"/>
              </a:rPr>
              <a:t>first 10 minutes of the lecture</a:t>
            </a:r>
            <a:r>
              <a:rPr lang="en-GB" sz="2400" dirty="0">
                <a:solidFill>
                  <a:schemeClr val="tx2">
                    <a:lumMod val="75000"/>
                    <a:lumOff val="25000"/>
                  </a:schemeClr>
                </a:solidFill>
                <a:latin typeface="Calibri" panose="020F0502020204030204" pitchFamily="34" charset="0"/>
                <a:cs typeface="Calibri" panose="020F0502020204030204" pitchFamily="34" charset="0"/>
              </a:rPr>
              <a:t> </a:t>
            </a:r>
            <a:r>
              <a:rPr lang="en-GB" sz="2400" dirty="0">
                <a:latin typeface="Calibri" panose="020F0502020204030204" pitchFamily="34" charset="0"/>
                <a:cs typeface="Calibri" panose="020F0502020204030204" pitchFamily="34" charset="0"/>
              </a:rPr>
              <a:t>through 10 multiple-choice questions (MCQs) based on the PowerPoint presentation shared on Students Official </a:t>
            </a:r>
            <a:r>
              <a:rPr lang="en-GB" sz="2400" dirty="0" err="1">
                <a:latin typeface="Calibri" panose="020F0502020204030204" pitchFamily="34" charset="0"/>
                <a:cs typeface="Calibri" panose="020F0502020204030204" pitchFamily="34" charset="0"/>
              </a:rPr>
              <a:t>WhatsApp</a:t>
            </a:r>
            <a:r>
              <a:rPr lang="en-GB" sz="2400" dirty="0">
                <a:latin typeface="Calibri" panose="020F0502020204030204" pitchFamily="34" charset="0"/>
                <a:cs typeface="Calibri" panose="020F0502020204030204" pitchFamily="34" charset="0"/>
              </a:rPr>
              <a:t> group, one day before the teaching session.</a:t>
            </a:r>
          </a:p>
          <a:p>
            <a:pPr algn="just">
              <a:buFont typeface="Wingdings" panose="05000000000000000000" pitchFamily="2" charset="2"/>
              <a:buChar char="Ø"/>
            </a:pPr>
            <a:r>
              <a:rPr lang="en-US" sz="2400" dirty="0">
                <a:latin typeface="Calibri" panose="020F0502020204030204" pitchFamily="34" charset="0"/>
                <a:cs typeface="Calibri" panose="020F0502020204030204" pitchFamily="34" charset="0"/>
              </a:rPr>
              <a:t>The number of MCQs from the components of the lecture will follow the </a:t>
            </a:r>
            <a:r>
              <a:rPr lang="en-US" sz="2400" dirty="0" smtClean="0">
                <a:latin typeface="Calibri" panose="020F0502020204030204" pitchFamily="34" charset="0"/>
                <a:cs typeface="Calibri" panose="020F0502020204030204" pitchFamily="34" charset="0"/>
              </a:rPr>
              <a:t>guidelines </a:t>
            </a:r>
            <a:r>
              <a:rPr lang="en-US" sz="2400" dirty="0">
                <a:latin typeface="Calibri" panose="020F0502020204030204" pitchFamily="34" charset="0"/>
                <a:cs typeface="Calibri" panose="020F0502020204030204" pitchFamily="34" charset="0"/>
              </a:rPr>
              <a:t>outlined in the </a:t>
            </a:r>
            <a:r>
              <a:rPr lang="en-US" sz="2400" b="1" dirty="0">
                <a:latin typeface="Calibri" panose="020F0502020204030204" pitchFamily="34" charset="0"/>
                <a:cs typeface="Calibri" panose="020F0502020204030204" pitchFamily="34" charset="0"/>
              </a:rPr>
              <a:t>Prof. Umar model of Integrated Lecture</a:t>
            </a:r>
            <a:r>
              <a:rPr lang="en-US" sz="2400" dirty="0">
                <a:latin typeface="Calibri" panose="020F0502020204030204" pitchFamily="34" charset="0"/>
                <a:cs typeface="Calibri" panose="020F0502020204030204" pitchFamily="34" charset="0"/>
              </a:rPr>
              <a:t>.</a:t>
            </a:r>
            <a:endParaRPr lang="en-GB" sz="2400" dirty="0">
              <a:latin typeface="Calibri" panose="020F0502020204030204" pitchFamily="34" charset="0"/>
              <a:cs typeface="Calibri" panose="020F0502020204030204" pitchFamily="34" charset="0"/>
            </a:endParaRPr>
          </a:p>
          <a:p>
            <a:pPr marL="0" indent="0" algn="just">
              <a:buNone/>
            </a:pPr>
            <a:endParaRPr lang="en-GB" sz="2400" dirty="0">
              <a:latin typeface="Calibri" panose="020F0502020204030204" pitchFamily="34" charset="0"/>
              <a:cs typeface="Calibri" panose="020F0502020204030204" pitchFamily="34" charset="0"/>
            </a:endParaRPr>
          </a:p>
          <a:p>
            <a:pPr marL="0" indent="0" algn="just">
              <a:buNone/>
            </a:pPr>
            <a:endParaRPr lang="en-GB" sz="2400" dirty="0">
              <a:latin typeface="Calibri" panose="020F0502020204030204" pitchFamily="34" charset="0"/>
              <a:cs typeface="Calibri" panose="020F0502020204030204" pitchFamily="34" charset="0"/>
            </a:endParaRPr>
          </a:p>
          <a:p>
            <a:pPr marL="0" indent="0" algn="just">
              <a:buNone/>
            </a:pPr>
            <a:endParaRPr lang="en-GB" sz="2400" dirty="0">
              <a:latin typeface="Calibri" panose="020F0502020204030204" pitchFamily="34" charset="0"/>
              <a:cs typeface="Calibri" panose="020F0502020204030204" pitchFamily="34" charset="0"/>
            </a:endParaRPr>
          </a:p>
          <a:p>
            <a:pPr marL="0" indent="0" algn="just">
              <a:buNone/>
            </a:pPr>
            <a:endParaRPr lang="en-GB" sz="2400" dirty="0">
              <a:latin typeface="Calibri" panose="020F0502020204030204" pitchFamily="34" charset="0"/>
              <a:cs typeface="Calibri" panose="020F0502020204030204" pitchFamily="34" charset="0"/>
            </a:endParaRPr>
          </a:p>
          <a:p>
            <a:pPr marL="0" indent="0" algn="just">
              <a:buNone/>
            </a:pPr>
            <a:endParaRPr lang="en-GB" sz="2400" dirty="0">
              <a:latin typeface="Calibri" panose="020F0502020204030204" pitchFamily="34" charset="0"/>
              <a:cs typeface="Calibri" panose="020F0502020204030204" pitchFamily="34" charset="0"/>
              <a:hlinkClick r:id="rId2"/>
            </a:endParaRPr>
          </a:p>
        </p:txBody>
      </p:sp>
      <p:sp>
        <p:nvSpPr>
          <p:cNvPr id="2" name="Rectangle 1"/>
          <p:cNvSpPr/>
          <p:nvPr/>
        </p:nvSpPr>
        <p:spPr>
          <a:xfrm>
            <a:off x="9739746" y="175638"/>
            <a:ext cx="2119745" cy="533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panose="020B0604020202020204" pitchFamily="34" charset="0"/>
                <a:cs typeface="Arial" panose="020B0604020202020204" pitchFamily="34" charset="0"/>
              </a:rPr>
              <a:t>First Ten Minutes</a:t>
            </a:r>
          </a:p>
        </p:txBody>
      </p:sp>
      <p:graphicFrame>
        <p:nvGraphicFramePr>
          <p:cNvPr id="3" name="Table 2"/>
          <p:cNvGraphicFramePr>
            <a:graphicFrameLocks noGrp="1"/>
          </p:cNvGraphicFramePr>
          <p:nvPr>
            <p:extLst/>
          </p:nvPr>
        </p:nvGraphicFramePr>
        <p:xfrm>
          <a:off x="2514600" y="5410201"/>
          <a:ext cx="7010400" cy="1261283"/>
        </p:xfrm>
        <a:graphic>
          <a:graphicData uri="http://schemas.openxmlformats.org/drawingml/2006/table">
            <a:tbl>
              <a:tblPr firstRow="1" bandRow="1">
                <a:tableStyleId>{BC89EF96-8CEA-46FF-86C4-4CE0E7609802}</a:tableStyleId>
              </a:tblPr>
              <a:tblGrid>
                <a:gridCol w="1402080"/>
                <a:gridCol w="1402080"/>
                <a:gridCol w="1402080"/>
                <a:gridCol w="1402080"/>
                <a:gridCol w="1402080"/>
              </a:tblGrid>
              <a:tr h="590723">
                <a:tc>
                  <a:txBody>
                    <a:bodyPr/>
                    <a:lstStyle/>
                    <a:p>
                      <a:r>
                        <a:rPr lang="en-US" sz="1600" dirty="0" smtClean="0">
                          <a:latin typeface="Arial" panose="020B0604020202020204" pitchFamily="34" charset="0"/>
                          <a:cs typeface="Arial" panose="020B0604020202020204" pitchFamily="34" charset="0"/>
                        </a:rPr>
                        <a:t>Component of LGIS</a:t>
                      </a:r>
                      <a:endParaRPr lang="en-US" sz="1600" dirty="0">
                        <a:latin typeface="Arial" panose="020B0604020202020204" pitchFamily="34" charset="0"/>
                        <a:cs typeface="Arial" panose="020B0604020202020204" pitchFamily="34" charset="0"/>
                      </a:endParaRPr>
                    </a:p>
                  </a:txBody>
                  <a:tcPr/>
                </a:tc>
                <a:tc>
                  <a:txBody>
                    <a:bodyPr/>
                    <a:lstStyle/>
                    <a:p>
                      <a:r>
                        <a:rPr lang="en-US" sz="1600" dirty="0" smtClean="0">
                          <a:latin typeface="Arial" panose="020B0604020202020204" pitchFamily="34" charset="0"/>
                          <a:cs typeface="Arial" panose="020B0604020202020204" pitchFamily="34" charset="0"/>
                        </a:rPr>
                        <a:t>Core Knowledge</a:t>
                      </a:r>
                      <a:r>
                        <a:rPr lang="en-US" sz="1600" baseline="0" dirty="0" smtClean="0">
                          <a:latin typeface="Arial" panose="020B0604020202020204" pitchFamily="34" charset="0"/>
                          <a:cs typeface="Arial" panose="020B0604020202020204" pitchFamily="34" charset="0"/>
                        </a:rPr>
                        <a:t> </a:t>
                      </a:r>
                      <a:endParaRPr lang="en-US" sz="1600" dirty="0">
                        <a:latin typeface="Arial" panose="020B0604020202020204" pitchFamily="34" charset="0"/>
                        <a:cs typeface="Arial" panose="020B0604020202020204" pitchFamily="34" charset="0"/>
                      </a:endParaRPr>
                    </a:p>
                  </a:txBody>
                  <a:tcPr/>
                </a:tc>
                <a:tc>
                  <a:txBody>
                    <a:bodyPr/>
                    <a:lstStyle/>
                    <a:p>
                      <a:r>
                        <a:rPr lang="en-US" sz="1600" dirty="0" smtClean="0">
                          <a:latin typeface="Arial" panose="020B0604020202020204" pitchFamily="34" charset="0"/>
                          <a:cs typeface="Arial" panose="020B0604020202020204" pitchFamily="34" charset="0"/>
                        </a:rPr>
                        <a:t>Horizontal</a:t>
                      </a:r>
                      <a:r>
                        <a:rPr lang="en-US" sz="1600" baseline="0" dirty="0" smtClean="0">
                          <a:latin typeface="Arial" panose="020B0604020202020204" pitchFamily="34" charset="0"/>
                          <a:cs typeface="Arial" panose="020B0604020202020204" pitchFamily="34" charset="0"/>
                        </a:rPr>
                        <a:t> Integration</a:t>
                      </a:r>
                      <a:endParaRPr lang="en-US" sz="1600" dirty="0">
                        <a:latin typeface="Arial" panose="020B0604020202020204" pitchFamily="34" charset="0"/>
                        <a:cs typeface="Arial" panose="020B0604020202020204" pitchFamily="34" charset="0"/>
                      </a:endParaRPr>
                    </a:p>
                  </a:txBody>
                  <a:tcPr/>
                </a:tc>
                <a:tc>
                  <a:txBody>
                    <a:bodyPr/>
                    <a:lstStyle/>
                    <a:p>
                      <a:r>
                        <a:rPr lang="en-US" sz="1600" b="1" dirty="0" smtClean="0">
                          <a:latin typeface="Arial" panose="020B0604020202020204" pitchFamily="34" charset="0"/>
                          <a:cs typeface="Arial" panose="020B0604020202020204" pitchFamily="34" charset="0"/>
                        </a:rPr>
                        <a:t>Vertical Integration</a:t>
                      </a:r>
                      <a:endParaRPr lang="en-US" sz="1600" b="1" dirty="0">
                        <a:latin typeface="Arial" panose="020B0604020202020204" pitchFamily="34" charset="0"/>
                        <a:cs typeface="Arial" panose="020B0604020202020204" pitchFamily="34" charset="0"/>
                      </a:endParaRPr>
                    </a:p>
                  </a:txBody>
                  <a:tcPr/>
                </a:tc>
                <a:tc>
                  <a:txBody>
                    <a:bodyPr/>
                    <a:lstStyle/>
                    <a:p>
                      <a:r>
                        <a:rPr lang="en-US" sz="1600" b="1" dirty="0" smtClean="0">
                          <a:latin typeface="Arial" panose="020B0604020202020204" pitchFamily="34" charset="0"/>
                          <a:cs typeface="Arial" panose="020B0604020202020204" pitchFamily="34" charset="0"/>
                        </a:rPr>
                        <a:t>Spiral Integration</a:t>
                      </a:r>
                      <a:endParaRPr lang="en-US" sz="1600" b="1" dirty="0">
                        <a:latin typeface="Arial" panose="020B0604020202020204" pitchFamily="34" charset="0"/>
                        <a:cs typeface="Arial" panose="020B0604020202020204" pitchFamily="34" charset="0"/>
                      </a:endParaRPr>
                    </a:p>
                  </a:txBody>
                  <a:tcPr/>
                </a:tc>
              </a:tr>
              <a:tr h="590723">
                <a:tc>
                  <a:txBody>
                    <a:bodyPr/>
                    <a:lstStyle/>
                    <a:p>
                      <a:pPr algn="ctr"/>
                      <a:endParaRPr lang="en-US" sz="1600" b="1" dirty="0" smtClean="0">
                        <a:latin typeface="Arial" panose="020B0604020202020204" pitchFamily="34" charset="0"/>
                        <a:cs typeface="Arial" panose="020B0604020202020204" pitchFamily="34" charset="0"/>
                      </a:endParaRPr>
                    </a:p>
                    <a:p>
                      <a:pPr algn="ctr"/>
                      <a:r>
                        <a:rPr lang="en-US" sz="1600" b="1" dirty="0" smtClean="0">
                          <a:latin typeface="Arial" panose="020B0604020202020204" pitchFamily="34" charset="0"/>
                          <a:cs typeface="Arial" panose="020B0604020202020204" pitchFamily="34" charset="0"/>
                        </a:rPr>
                        <a:t>No of MCQs</a:t>
                      </a:r>
                      <a:endParaRPr lang="en-US" sz="1600" b="1" dirty="0">
                        <a:latin typeface="Arial" panose="020B0604020202020204" pitchFamily="34" charset="0"/>
                        <a:cs typeface="Arial" panose="020B0604020202020204" pitchFamily="34" charset="0"/>
                      </a:endParaRPr>
                    </a:p>
                  </a:txBody>
                  <a:tcPr/>
                </a:tc>
                <a:tc>
                  <a:txBody>
                    <a:bodyPr/>
                    <a:lstStyle/>
                    <a:p>
                      <a:endParaRPr lang="en-US" dirty="0" smtClean="0"/>
                    </a:p>
                    <a:p>
                      <a:pPr algn="ctr"/>
                      <a:r>
                        <a:rPr lang="en-US" sz="2000" b="1" dirty="0" smtClean="0"/>
                        <a:t>6-7</a:t>
                      </a:r>
                      <a:endParaRPr lang="en-US" sz="2000" b="1" dirty="0"/>
                    </a:p>
                  </a:txBody>
                  <a:tcPr/>
                </a:tc>
                <a:tc>
                  <a:txBody>
                    <a:bodyPr/>
                    <a:lstStyle/>
                    <a:p>
                      <a:pPr algn="ctr"/>
                      <a:endParaRPr lang="en-US" sz="1600" dirty="0" smtClean="0">
                        <a:latin typeface="Arial" panose="020B0604020202020204" pitchFamily="34" charset="0"/>
                        <a:cs typeface="Arial" panose="020B0604020202020204" pitchFamily="34" charset="0"/>
                      </a:endParaRPr>
                    </a:p>
                    <a:p>
                      <a:pPr algn="ctr"/>
                      <a:r>
                        <a:rPr lang="en-US" sz="1800" b="1" dirty="0" smtClean="0">
                          <a:latin typeface="Arial" panose="020B0604020202020204" pitchFamily="34" charset="0"/>
                          <a:cs typeface="Arial" panose="020B0604020202020204" pitchFamily="34" charset="0"/>
                        </a:rPr>
                        <a:t>1-2</a:t>
                      </a:r>
                    </a:p>
                  </a:txBody>
                  <a:tcPr/>
                </a:tc>
                <a:tc>
                  <a:txBody>
                    <a:bodyPr/>
                    <a:lstStyle/>
                    <a:p>
                      <a:pPr algn="ctr"/>
                      <a:endParaRPr lang="en-US" sz="1800" b="1" dirty="0" smtClean="0"/>
                    </a:p>
                    <a:p>
                      <a:pPr algn="ctr"/>
                      <a:r>
                        <a:rPr lang="en-US" sz="1800" b="1" dirty="0" smtClean="0"/>
                        <a:t>1</a:t>
                      </a:r>
                      <a:endParaRPr lang="en-US" sz="1800" b="1" dirty="0"/>
                    </a:p>
                  </a:txBody>
                  <a:tcPr/>
                </a:tc>
                <a:tc>
                  <a:txBody>
                    <a:bodyPr/>
                    <a:lstStyle/>
                    <a:p>
                      <a:pPr algn="ctr"/>
                      <a:endParaRPr lang="en-US" sz="1800" b="1" dirty="0" smtClean="0"/>
                    </a:p>
                    <a:p>
                      <a:pPr algn="ctr"/>
                      <a:r>
                        <a:rPr lang="en-US" sz="1800" b="1" dirty="0" smtClean="0"/>
                        <a:t>1</a:t>
                      </a:r>
                      <a:endParaRPr lang="en-US" sz="1800" b="1" dirty="0"/>
                    </a:p>
                  </a:txBody>
                  <a:tcPr/>
                </a:tc>
              </a:tr>
            </a:tbl>
          </a:graphicData>
        </a:graphic>
      </p:graphicFrame>
    </p:spTree>
    <p:extLst>
      <p:ext uri="{BB962C8B-B14F-4D97-AF65-F5344CB8AC3E}">
        <p14:creationId xmlns:p14="http://schemas.microsoft.com/office/powerpoint/2010/main" val="262176485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FF05A18D-3684-1162-ACBB-ACA1449DE340}"/>
              </a:ext>
            </a:extLst>
          </p:cNvPr>
          <p:cNvSpPr>
            <a:spLocks noGrp="1"/>
          </p:cNvSpPr>
          <p:nvPr>
            <p:ph type="sldNum" sz="quarter" idx="12"/>
          </p:nvPr>
        </p:nvSpPr>
        <p:spPr/>
        <p:txBody>
          <a:bodyPr/>
          <a:lstStyle/>
          <a:p>
            <a:fld id="{B6F15528-21DE-4FAA-801E-634DDDAF4B2B}" type="slidenum">
              <a:rPr lang="en-US" smtClean="0"/>
              <a:pPr/>
              <a:t>30</a:t>
            </a:fld>
            <a:endParaRPr lang="en-US"/>
          </a:p>
        </p:txBody>
      </p:sp>
      <p:pic>
        <p:nvPicPr>
          <p:cNvPr id="3" name="Picture 2">
            <a:extLst>
              <a:ext uri="{FF2B5EF4-FFF2-40B4-BE49-F238E27FC236}">
                <a16:creationId xmlns:a16="http://schemas.microsoft.com/office/drawing/2014/main" xmlns="" id="{6D5E9B0B-69A6-CAFA-340B-5F9D183E009D}"/>
              </a:ext>
            </a:extLst>
          </p:cNvPr>
          <p:cNvPicPr>
            <a:picLocks noChangeAspect="1"/>
          </p:cNvPicPr>
          <p:nvPr/>
        </p:nvPicPr>
        <p:blipFill>
          <a:blip r:embed="rId2"/>
          <a:stretch>
            <a:fillRect/>
          </a:stretch>
        </p:blipFill>
        <p:spPr>
          <a:xfrm>
            <a:off x="3438985" y="2097911"/>
            <a:ext cx="5829002" cy="3275158"/>
          </a:xfrm>
          <a:prstGeom prst="rect">
            <a:avLst/>
          </a:prstGeom>
        </p:spPr>
      </p:pic>
    </p:spTree>
    <p:extLst>
      <p:ext uri="{BB962C8B-B14F-4D97-AF65-F5344CB8AC3E}">
        <p14:creationId xmlns:p14="http://schemas.microsoft.com/office/powerpoint/2010/main" val="8839613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5736" y="1181101"/>
            <a:ext cx="9760527" cy="544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txBox="1">
            <a:spLocks/>
          </p:cNvSpPr>
          <p:nvPr/>
        </p:nvSpPr>
        <p:spPr>
          <a:xfrm>
            <a:off x="1752600" y="304800"/>
            <a:ext cx="8686800" cy="715962"/>
          </a:xfrm>
          <a:prstGeom prst="rect">
            <a:avLst/>
          </a:prstGeom>
        </p:spPr>
        <p:txBody>
          <a:bodyPr vert="horz" lIns="91440" tIns="45720" rIns="91440" bIns="45720" rtlCol="0" anchor="ctr">
            <a:normAutofit fontScale="925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3600" dirty="0">
                <a:latin typeface="Arial" panose="020B0604020202020204" pitchFamily="34" charset="0"/>
                <a:cs typeface="Arial" panose="020B0604020202020204" pitchFamily="34" charset="0"/>
              </a:rPr>
              <a:t>Professor Umar Model of Integrated Lecture</a:t>
            </a:r>
          </a:p>
        </p:txBody>
      </p:sp>
      <p:sp>
        <p:nvSpPr>
          <p:cNvPr id="8" name="Slide Number Placeholder 7"/>
          <p:cNvSpPr>
            <a:spLocks noGrp="1"/>
          </p:cNvSpPr>
          <p:nvPr>
            <p:ph type="sldNum" sz="quarter" idx="12"/>
          </p:nvPr>
        </p:nvSpPr>
        <p:spPr/>
        <p:txBody>
          <a:bodyPr/>
          <a:lstStyle/>
          <a:p>
            <a:fld id="{B6F15528-21DE-4FAA-801E-634DDDAF4B2B}" type="slidenum">
              <a:rPr lang="en-US" smtClean="0"/>
              <a:pPr/>
              <a:t>4</a:t>
            </a:fld>
            <a:endParaRPr lang="en-US"/>
          </a:p>
        </p:txBody>
      </p:sp>
    </p:spTree>
    <p:extLst>
      <p:ext uri="{BB962C8B-B14F-4D97-AF65-F5344CB8AC3E}">
        <p14:creationId xmlns:p14="http://schemas.microsoft.com/office/powerpoint/2010/main" val="42008435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360219" y="762000"/>
            <a:ext cx="10088842" cy="6096000"/>
          </a:xfrm>
          <a:prstGeom prst="rect">
            <a:avLst/>
          </a:prstGeom>
        </p:spPr>
        <p:txBody>
          <a:bodyPr>
            <a:normAutofit/>
          </a:bodyPr>
          <a:lstStyle/>
          <a:p>
            <a:pPr marL="0" indent="0">
              <a:buNone/>
            </a:pPr>
            <a:r>
              <a:rPr lang="en-US" sz="3200" dirty="0" smtClean="0">
                <a:solidFill>
                  <a:schemeClr val="accent4">
                    <a:lumMod val="75000"/>
                  </a:schemeClr>
                </a:solidFill>
                <a:latin typeface="Arial" panose="020B0604020202020204" pitchFamily="34" charset="0"/>
                <a:cs typeface="Arial" panose="020B0604020202020204" pitchFamily="34" charset="0"/>
              </a:rPr>
              <a:t>Learning Objectives</a:t>
            </a:r>
          </a:p>
          <a:p>
            <a:pPr marL="0" indent="0">
              <a:buNone/>
            </a:pPr>
            <a:endParaRPr lang="en-US" sz="1800" dirty="0"/>
          </a:p>
          <a:p>
            <a:pPr marL="0" indent="0">
              <a:buNone/>
            </a:pPr>
            <a:endParaRPr lang="en-US" sz="2200" dirty="0"/>
          </a:p>
          <a:p>
            <a:pPr marL="0" indent="0">
              <a:buNone/>
            </a:pPr>
            <a:r>
              <a:rPr lang="en-US" sz="2400" dirty="0">
                <a:latin typeface="Arial" panose="020B0604020202020204" pitchFamily="34" charset="0"/>
                <a:cs typeface="Arial" panose="020B0604020202020204" pitchFamily="34" charset="0"/>
              </a:rPr>
              <a:t>At the end of the lecture, students will be able to</a:t>
            </a:r>
          </a:p>
          <a:p>
            <a:r>
              <a:rPr lang="en-US" sz="2400" dirty="0" smtClean="0">
                <a:latin typeface="Arial" panose="020B0604020202020204" pitchFamily="34" charset="0"/>
                <a:cs typeface="Arial" panose="020B0604020202020204" pitchFamily="34" charset="0"/>
              </a:rPr>
              <a:t>Describe </a:t>
            </a:r>
            <a:r>
              <a:rPr lang="en-US" sz="2400" dirty="0">
                <a:latin typeface="Arial" panose="020B0604020202020204" pitchFamily="34" charset="0"/>
                <a:cs typeface="Arial" panose="020B0604020202020204" pitchFamily="34" charset="0"/>
              </a:rPr>
              <a:t>development of urinary bladder</a:t>
            </a:r>
          </a:p>
          <a:p>
            <a:r>
              <a:rPr lang="en-US" sz="2400" dirty="0">
                <a:latin typeface="Arial" panose="020B0604020202020204" pitchFamily="34" charset="0"/>
                <a:cs typeface="Arial" panose="020B0604020202020204" pitchFamily="34" charset="0"/>
              </a:rPr>
              <a:t>Discuss physiological and biochemical aspects of Urinary </a:t>
            </a:r>
            <a:r>
              <a:rPr lang="en-US" sz="2400" dirty="0" smtClean="0">
                <a:latin typeface="Arial" panose="020B0604020202020204" pitchFamily="34" charset="0"/>
                <a:cs typeface="Arial" panose="020B0604020202020204" pitchFamily="34" charset="0"/>
              </a:rPr>
              <a:t>Bladder &amp; Vertically </a:t>
            </a:r>
            <a:r>
              <a:rPr lang="en-US" sz="2400" dirty="0">
                <a:latin typeface="Arial" panose="020B0604020202020204" pitchFamily="34" charset="0"/>
                <a:cs typeface="Arial" panose="020B0604020202020204" pitchFamily="34" charset="0"/>
              </a:rPr>
              <a:t>integrate pathology of urinary bladder</a:t>
            </a:r>
          </a:p>
          <a:p>
            <a:r>
              <a:rPr lang="en-US" sz="2400" dirty="0">
                <a:latin typeface="Arial" panose="020B0604020202020204" pitchFamily="34" charset="0"/>
                <a:cs typeface="Arial" panose="020B0604020202020204" pitchFamily="34" charset="0"/>
              </a:rPr>
              <a:t>Discuss congenital abnormalities of ureter and bladder</a:t>
            </a:r>
          </a:p>
          <a:p>
            <a:r>
              <a:rPr lang="en-US" sz="2400" dirty="0">
                <a:latin typeface="Arial" panose="020B0604020202020204" pitchFamily="34" charset="0"/>
                <a:cs typeface="Arial" panose="020B0604020202020204" pitchFamily="34" charset="0"/>
              </a:rPr>
              <a:t>Correlate and build core knowledge  on the basis of latest </a:t>
            </a:r>
            <a:r>
              <a:rPr lang="en-US" sz="2400" dirty="0" smtClean="0">
                <a:latin typeface="Arial" panose="020B0604020202020204" pitchFamily="34" charset="0"/>
                <a:cs typeface="Arial" panose="020B0604020202020204" pitchFamily="34" charset="0"/>
              </a:rPr>
              <a:t>research, </a:t>
            </a:r>
            <a:r>
              <a:rPr lang="en-US" sz="2400" dirty="0">
                <a:latin typeface="Arial" panose="020B0604020202020204" pitchFamily="34" charset="0"/>
                <a:cs typeface="Arial" panose="020B0604020202020204" pitchFamily="34" charset="0"/>
              </a:rPr>
              <a:t>Bioethics and family medicine </a:t>
            </a:r>
            <a:r>
              <a:rPr lang="en-US" sz="2400" dirty="0" smtClean="0">
                <a:latin typeface="Arial" panose="020B0604020202020204" pitchFamily="34" charset="0"/>
                <a:cs typeface="Arial" panose="020B0604020202020204" pitchFamily="34" charset="0"/>
              </a:rPr>
              <a:t>Discuss </a:t>
            </a:r>
            <a:r>
              <a:rPr lang="en-US" sz="2400" dirty="0">
                <a:latin typeface="Arial" panose="020B0604020202020204" pitchFamily="34" charset="0"/>
                <a:cs typeface="Arial" panose="020B0604020202020204" pitchFamily="34" charset="0"/>
              </a:rPr>
              <a:t>role of Artificial Intelligence </a:t>
            </a:r>
          </a:p>
          <a:p>
            <a:endParaRPr lang="en-US" dirty="0"/>
          </a:p>
        </p:txBody>
      </p:sp>
      <p:pic>
        <p:nvPicPr>
          <p:cNvPr id="2" name="Picture 1"/>
          <p:cNvPicPr>
            <a:picLocks noChangeAspect="1"/>
          </p:cNvPicPr>
          <p:nvPr/>
        </p:nvPicPr>
        <p:blipFill rotWithShape="1">
          <a:blip r:embed="rId2"/>
          <a:srcRect l="22531" t="7436" r="20910" b="11437"/>
          <a:stretch/>
        </p:blipFill>
        <p:spPr>
          <a:xfrm>
            <a:off x="9125171" y="152400"/>
            <a:ext cx="2846230" cy="2052034"/>
          </a:xfrm>
          <a:prstGeom prst="rect">
            <a:avLst/>
          </a:prstGeom>
        </p:spPr>
      </p:pic>
      <p:sp>
        <p:nvSpPr>
          <p:cNvPr id="4" name="Slide Number Placeholder 3"/>
          <p:cNvSpPr>
            <a:spLocks noGrp="1"/>
          </p:cNvSpPr>
          <p:nvPr>
            <p:ph type="sldNum" sz="quarter" idx="12"/>
          </p:nvPr>
        </p:nvSpPr>
        <p:spPr/>
        <p:txBody>
          <a:bodyPr/>
          <a:lstStyle/>
          <a:p>
            <a:pPr>
              <a:defRPr/>
            </a:pPr>
            <a:fld id="{BDA394D7-9785-4BE5-AFD5-4F918A689025}" type="slidenum">
              <a:rPr lang="en-US" smtClean="0"/>
              <a:pPr>
                <a:defRPr/>
              </a:pPr>
              <a:t>5</a:t>
            </a:fld>
            <a:endParaRPr lang="en-US"/>
          </a:p>
        </p:txBody>
      </p:sp>
    </p:spTree>
    <p:extLst>
      <p:ext uri="{BB962C8B-B14F-4D97-AF65-F5344CB8AC3E}">
        <p14:creationId xmlns:p14="http://schemas.microsoft.com/office/powerpoint/2010/main" val="41502698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latin typeface="Arial" panose="020B0604020202020204" pitchFamily="34" charset="0"/>
                <a:cs typeface="Arial" panose="020B0604020202020204" pitchFamily="34" charset="0"/>
              </a:rPr>
              <a:t>Gross Anatomy </a:t>
            </a:r>
            <a:endParaRPr lang="en-US" sz="3600" dirty="0">
              <a:latin typeface="Arial" panose="020B0604020202020204" pitchFamily="34" charset="0"/>
              <a:cs typeface="Arial" panose="020B0604020202020204" pitchFamily="34" charset="0"/>
            </a:endParaRPr>
          </a:p>
        </p:txBody>
      </p:sp>
      <p:pic>
        <p:nvPicPr>
          <p:cNvPr id="4" name="Content Placeholder 3"/>
          <p:cNvPicPr>
            <a:picLocks noGrp="1" noChangeAspect="1"/>
          </p:cNvPicPr>
          <p:nvPr>
            <p:ph idx="1"/>
          </p:nvPr>
        </p:nvPicPr>
        <p:blipFill>
          <a:blip r:embed="rId2"/>
          <a:stretch>
            <a:fillRect/>
          </a:stretch>
        </p:blipFill>
        <p:spPr>
          <a:xfrm>
            <a:off x="1719262" y="1498086"/>
            <a:ext cx="8753475" cy="4477481"/>
          </a:xfrm>
          <a:prstGeom prst="rect">
            <a:avLst/>
          </a:prstGeom>
        </p:spPr>
      </p:pic>
    </p:spTree>
    <p:extLst>
      <p:ext uri="{BB962C8B-B14F-4D97-AF65-F5344CB8AC3E}">
        <p14:creationId xmlns:p14="http://schemas.microsoft.com/office/powerpoint/2010/main" val="1160503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srcRect b="3112"/>
          <a:stretch/>
        </p:blipFill>
        <p:spPr>
          <a:xfrm>
            <a:off x="2155016" y="1489347"/>
            <a:ext cx="7239000" cy="5049565"/>
          </a:xfrm>
          <a:prstGeom prst="rect">
            <a:avLst/>
          </a:prstGeom>
        </p:spPr>
      </p:pic>
      <p:sp>
        <p:nvSpPr>
          <p:cNvPr id="5" name="Slide Number Placeholder 4"/>
          <p:cNvSpPr>
            <a:spLocks noGrp="1"/>
          </p:cNvSpPr>
          <p:nvPr>
            <p:ph type="sldNum" sz="quarter" idx="12"/>
          </p:nvPr>
        </p:nvSpPr>
        <p:spPr/>
        <p:txBody>
          <a:bodyPr/>
          <a:lstStyle/>
          <a:p>
            <a:pPr>
              <a:defRPr/>
            </a:pPr>
            <a:fld id="{BDA394D7-9785-4BE5-AFD5-4F918A689025}" type="slidenum">
              <a:rPr lang="en-US" smtClean="0"/>
              <a:pPr>
                <a:defRPr/>
              </a:pPr>
              <a:t>7</a:t>
            </a:fld>
            <a:endParaRPr lang="en-US"/>
          </a:p>
        </p:txBody>
      </p:sp>
      <p:pic>
        <p:nvPicPr>
          <p:cNvPr id="6" name="Picture 5"/>
          <p:cNvPicPr>
            <a:picLocks noChangeAspect="1"/>
          </p:cNvPicPr>
          <p:nvPr/>
        </p:nvPicPr>
        <p:blipFill>
          <a:blip r:embed="rId3"/>
          <a:stretch>
            <a:fillRect/>
          </a:stretch>
        </p:blipFill>
        <p:spPr>
          <a:xfrm>
            <a:off x="249015" y="6032900"/>
            <a:ext cx="2078916" cy="506012"/>
          </a:xfrm>
          <a:prstGeom prst="rect">
            <a:avLst/>
          </a:prstGeom>
        </p:spPr>
      </p:pic>
      <p:sp>
        <p:nvSpPr>
          <p:cNvPr id="2" name="Rectangle 1"/>
          <p:cNvSpPr/>
          <p:nvPr/>
        </p:nvSpPr>
        <p:spPr>
          <a:xfrm>
            <a:off x="1759527" y="443345"/>
            <a:ext cx="6331529" cy="498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smtClean="0">
              <a:solidFill>
                <a:sysClr val="windowText" lastClr="000000"/>
              </a:solidFill>
              <a:latin typeface="Arial" panose="020B0604020202020204" pitchFamily="34" charset="0"/>
              <a:cs typeface="Arial" panose="020B0604020202020204" pitchFamily="34" charset="0"/>
            </a:endParaRPr>
          </a:p>
          <a:p>
            <a:pPr algn="ctr"/>
            <a:r>
              <a:rPr lang="en-US" sz="2800" dirty="0" smtClean="0">
                <a:solidFill>
                  <a:sysClr val="windowText" lastClr="000000"/>
                </a:solidFill>
                <a:latin typeface="Arial" panose="020B0604020202020204" pitchFamily="34" charset="0"/>
                <a:cs typeface="Arial" panose="020B0604020202020204" pitchFamily="34" charset="0"/>
              </a:rPr>
              <a:t>Histology of urinary Bladder</a:t>
            </a:r>
            <a:endParaRPr lang="en-US" sz="2800" dirty="0">
              <a:solidFill>
                <a:sysClr val="windowText" lastClr="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601344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930237" y="1509712"/>
            <a:ext cx="6477000" cy="5029200"/>
          </a:xfrm>
          <a:prstGeom prst="rect">
            <a:avLst/>
          </a:prstGeom>
        </p:spPr>
      </p:pic>
      <p:sp>
        <p:nvSpPr>
          <p:cNvPr id="3" name="Rectangle 2"/>
          <p:cNvSpPr/>
          <p:nvPr/>
        </p:nvSpPr>
        <p:spPr>
          <a:xfrm>
            <a:off x="3387437" y="284018"/>
            <a:ext cx="51054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Arial" panose="020B0604020202020204" pitchFamily="34" charset="0"/>
                <a:cs typeface="Arial" panose="020B0604020202020204" pitchFamily="34" charset="0"/>
              </a:rPr>
              <a:t>Development Of Urinary Bladder</a:t>
            </a:r>
          </a:p>
          <a:p>
            <a:pPr algn="ctr"/>
            <a:r>
              <a:rPr lang="en-US" sz="2400" b="1" dirty="0">
                <a:solidFill>
                  <a:schemeClr val="tx1"/>
                </a:solidFill>
                <a:latin typeface="Arial" panose="020B0604020202020204" pitchFamily="34" charset="0"/>
                <a:cs typeface="Arial" panose="020B0604020202020204" pitchFamily="34" charset="0"/>
              </a:rPr>
              <a:t>Role of </a:t>
            </a:r>
            <a:r>
              <a:rPr lang="en-US" sz="2400" b="1" dirty="0" err="1">
                <a:solidFill>
                  <a:schemeClr val="tx1"/>
                </a:solidFill>
                <a:latin typeface="Arial" panose="020B0604020202020204" pitchFamily="34" charset="0"/>
                <a:cs typeface="Arial" panose="020B0604020202020204" pitchFamily="34" charset="0"/>
              </a:rPr>
              <a:t>Urorectal</a:t>
            </a:r>
            <a:r>
              <a:rPr lang="en-US" sz="2400" b="1" dirty="0">
                <a:solidFill>
                  <a:schemeClr val="tx1"/>
                </a:solidFill>
                <a:latin typeface="Arial" panose="020B0604020202020204" pitchFamily="34" charset="0"/>
                <a:cs typeface="Arial" panose="020B0604020202020204" pitchFamily="34" charset="0"/>
              </a:rPr>
              <a:t> septum</a:t>
            </a:r>
          </a:p>
        </p:txBody>
      </p:sp>
      <p:sp>
        <p:nvSpPr>
          <p:cNvPr id="5" name="Slide Number Placeholder 4"/>
          <p:cNvSpPr>
            <a:spLocks noGrp="1"/>
          </p:cNvSpPr>
          <p:nvPr>
            <p:ph type="sldNum" sz="quarter" idx="12"/>
          </p:nvPr>
        </p:nvSpPr>
        <p:spPr/>
        <p:txBody>
          <a:bodyPr/>
          <a:lstStyle/>
          <a:p>
            <a:pPr>
              <a:defRPr/>
            </a:pPr>
            <a:fld id="{D829B39B-E19B-4684-B84C-73DF500C59FE}" type="slidenum">
              <a:rPr lang="en-US" smtClean="0"/>
              <a:pPr>
                <a:defRPr/>
              </a:pPr>
              <a:t>8</a:t>
            </a:fld>
            <a:endParaRPr lang="en-US"/>
          </a:p>
        </p:txBody>
      </p:sp>
      <p:pic>
        <p:nvPicPr>
          <p:cNvPr id="6" name="Picture 5"/>
          <p:cNvPicPr>
            <a:picLocks noChangeAspect="1"/>
          </p:cNvPicPr>
          <p:nvPr/>
        </p:nvPicPr>
        <p:blipFill>
          <a:blip r:embed="rId4"/>
          <a:stretch>
            <a:fillRect/>
          </a:stretch>
        </p:blipFill>
        <p:spPr>
          <a:xfrm>
            <a:off x="165887" y="6215463"/>
            <a:ext cx="2078916" cy="506012"/>
          </a:xfrm>
          <a:prstGeom prst="rect">
            <a:avLst/>
          </a:prstGeom>
        </p:spPr>
      </p:pic>
    </p:spTree>
    <p:extLst>
      <p:ext uri="{BB962C8B-B14F-4D97-AF65-F5344CB8AC3E}">
        <p14:creationId xmlns:p14="http://schemas.microsoft.com/office/powerpoint/2010/main" val="23751851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latin typeface="Arial" panose="020B0604020202020204" pitchFamily="34" charset="0"/>
                <a:cs typeface="Arial" panose="020B0604020202020204" pitchFamily="34" charset="0"/>
              </a:rPr>
              <a:t>Role of </a:t>
            </a:r>
            <a:r>
              <a:rPr lang="en-US" sz="3200" dirty="0" err="1" smtClean="0">
                <a:latin typeface="Arial" panose="020B0604020202020204" pitchFamily="34" charset="0"/>
                <a:cs typeface="Arial" panose="020B0604020202020204" pitchFamily="34" charset="0"/>
              </a:rPr>
              <a:t>Urorectal</a:t>
            </a:r>
            <a:r>
              <a:rPr lang="en-US" sz="3200" dirty="0" smtClean="0">
                <a:latin typeface="Arial" panose="020B0604020202020204" pitchFamily="34" charset="0"/>
                <a:cs typeface="Arial" panose="020B0604020202020204" pitchFamily="34" charset="0"/>
              </a:rPr>
              <a:t> septum</a:t>
            </a:r>
            <a:endParaRPr lang="en-US" sz="3200" dirty="0">
              <a:latin typeface="Arial" panose="020B0604020202020204" pitchFamily="34" charset="0"/>
              <a:cs typeface="Arial" panose="020B0604020202020204" pitchFamily="34" charset="0"/>
            </a:endParaRPr>
          </a:p>
        </p:txBody>
      </p:sp>
      <p:pic>
        <p:nvPicPr>
          <p:cNvPr id="4" name="Content Placeholder 3"/>
          <p:cNvPicPr>
            <a:picLocks noGrp="1" noChangeAspect="1"/>
          </p:cNvPicPr>
          <p:nvPr>
            <p:ph idx="1"/>
          </p:nvPr>
        </p:nvPicPr>
        <p:blipFill>
          <a:blip r:embed="rId2"/>
          <a:stretch>
            <a:fillRect/>
          </a:stretch>
        </p:blipFill>
        <p:spPr>
          <a:xfrm>
            <a:off x="2840483" y="1600201"/>
            <a:ext cx="6511034" cy="4525963"/>
          </a:xfrm>
          <a:prstGeom prst="rect">
            <a:avLst/>
          </a:prstGeom>
        </p:spPr>
      </p:pic>
      <p:pic>
        <p:nvPicPr>
          <p:cNvPr id="6" name="Picture 5"/>
          <p:cNvPicPr>
            <a:picLocks noChangeAspect="1"/>
          </p:cNvPicPr>
          <p:nvPr/>
        </p:nvPicPr>
        <p:blipFill>
          <a:blip r:embed="rId3"/>
          <a:stretch>
            <a:fillRect/>
          </a:stretch>
        </p:blipFill>
        <p:spPr>
          <a:xfrm>
            <a:off x="0" y="6285906"/>
            <a:ext cx="2078916" cy="506012"/>
          </a:xfrm>
          <a:prstGeom prst="rect">
            <a:avLst/>
          </a:prstGeom>
        </p:spPr>
      </p:pic>
    </p:spTree>
    <p:extLst>
      <p:ext uri="{BB962C8B-B14F-4D97-AF65-F5344CB8AC3E}">
        <p14:creationId xmlns:p14="http://schemas.microsoft.com/office/powerpoint/2010/main" val="285128690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280</TotalTime>
  <Words>1482</Words>
  <Application>Microsoft Office PowerPoint</Application>
  <PresentationFormat>Widescreen</PresentationFormat>
  <Paragraphs>146</Paragraphs>
  <Slides>30</Slides>
  <Notes>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30</vt:i4>
      </vt:variant>
    </vt:vector>
  </HeadingPairs>
  <TitlesOfParts>
    <vt:vector size="38" baseType="lpstr">
      <vt:lpstr>Aptos</vt:lpstr>
      <vt:lpstr>Aptos Display</vt:lpstr>
      <vt:lpstr>Arial</vt:lpstr>
      <vt:lpstr>Calibri</vt:lpstr>
      <vt:lpstr>Times New Roman</vt:lpstr>
      <vt:lpstr>Wingdings</vt:lpstr>
      <vt:lpstr>Office Theme</vt:lpstr>
      <vt:lpstr>1_Office Theme</vt:lpstr>
      <vt:lpstr> Renal  Module 2nd Year MBBS(LGIS) Development of Urinary Bladder</vt:lpstr>
      <vt:lpstr>PowerPoint Presentation</vt:lpstr>
      <vt:lpstr>  Prof. Umar’s Model of Teaching Strategy  Self Directed Learning  Assessment Program  Objectives :To cultivate critical thinking, analytical reasoning, and problem-solving competencies.                   To instill a culture of self-directed learning, fostering lifelong learning habits and autonomy.   </vt:lpstr>
      <vt:lpstr>PowerPoint Presentation</vt:lpstr>
      <vt:lpstr>PowerPoint Presentation</vt:lpstr>
      <vt:lpstr>Gross Anatomy </vt:lpstr>
      <vt:lpstr>PowerPoint Presentation</vt:lpstr>
      <vt:lpstr>PowerPoint Presentation</vt:lpstr>
      <vt:lpstr>Role of Urorectal septum</vt:lpstr>
      <vt:lpstr>PowerPoint Presentation</vt:lpstr>
      <vt:lpstr>PowerPoint Presentation</vt:lpstr>
      <vt:lpstr>Summary </vt:lpstr>
      <vt:lpstr>Urachus</vt:lpstr>
      <vt:lpstr>PowerPoint Presentation</vt:lpstr>
      <vt:lpstr>Final Position of Ureters</vt:lpstr>
      <vt:lpstr>PowerPoint Presentation</vt:lpstr>
      <vt:lpstr>Micturition Reflex</vt:lpstr>
      <vt:lpstr>Micturition reflex</vt:lpstr>
      <vt:lpstr>Role of higher centers</vt:lpstr>
      <vt:lpstr>Voluntary urination </vt:lpstr>
      <vt:lpstr>  Urachal Anomalies </vt:lpstr>
      <vt:lpstr>PowerPoint Presentation</vt:lpstr>
      <vt:lpstr> Exstrophy of Bladder  </vt:lpstr>
      <vt:lpstr>PowerPoint Presentation</vt:lpstr>
      <vt:lpstr>A Rare Case of Urinary Bladder Exstrophy Presenting With Signet Ring Cell Adenocarcinoma in an Adult  DOI: 10.7759/cureus.34308 Received 01/05/2023 Review began 01/13/2023 Review ended 01/21/2023 Published 01/28/2023  </vt:lpstr>
      <vt:lpstr>Approach to a patient of CKD </vt:lpstr>
      <vt:lpstr>Artificial intelligence: a new field of knowledge for nephrologists?</vt:lpstr>
      <vt:lpstr>International Continence Society white paper on ethical considerations in older adults with urinary incontinence</vt:lpstr>
      <vt:lpstr>Learning Resources</vt:lpstr>
      <vt:lpstr>PowerPoint Presentation</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Gastrointestinal Tract (GIT) Module 2nd Year MBBS(LGIS) Development of Tongue</dc:title>
  <dc:creator>DME RMU</dc:creator>
  <cp:lastModifiedBy>Musharaf Baig</cp:lastModifiedBy>
  <cp:revision>22</cp:revision>
  <dcterms:created xsi:type="dcterms:W3CDTF">2025-01-27T12:58:58Z</dcterms:created>
  <dcterms:modified xsi:type="dcterms:W3CDTF">2025-03-22T04:56:16Z</dcterms:modified>
</cp:coreProperties>
</file>