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6" r:id="rId3"/>
    <p:sldId id="515" r:id="rId4"/>
    <p:sldId id="516" r:id="rId5"/>
    <p:sldId id="479" r:id="rId6"/>
    <p:sldId id="481" r:id="rId7"/>
    <p:sldId id="482" r:id="rId8"/>
    <p:sldId id="483" r:id="rId9"/>
    <p:sldId id="484" r:id="rId10"/>
    <p:sldId id="485" r:id="rId11"/>
    <p:sldId id="486" r:id="rId12"/>
    <p:sldId id="487" r:id="rId13"/>
    <p:sldId id="488" r:id="rId14"/>
    <p:sldId id="489" r:id="rId15"/>
    <p:sldId id="490" r:id="rId16"/>
    <p:sldId id="491" r:id="rId17"/>
    <p:sldId id="492" r:id="rId18"/>
    <p:sldId id="493" r:id="rId19"/>
    <p:sldId id="494" r:id="rId20"/>
    <p:sldId id="495" r:id="rId21"/>
    <p:sldId id="496" r:id="rId22"/>
    <p:sldId id="497" r:id="rId23"/>
    <p:sldId id="498" r:id="rId24"/>
    <p:sldId id="499" r:id="rId25"/>
    <p:sldId id="500" r:id="rId26"/>
    <p:sldId id="501" r:id="rId27"/>
    <p:sldId id="503" r:id="rId28"/>
    <p:sldId id="505" r:id="rId29"/>
    <p:sldId id="506" r:id="rId30"/>
    <p:sldId id="507" r:id="rId31"/>
    <p:sldId id="508" r:id="rId32"/>
    <p:sldId id="509" r:id="rId33"/>
    <p:sldId id="510" r:id="rId34"/>
    <p:sldId id="511" r:id="rId35"/>
    <p:sldId id="512" r:id="rId36"/>
    <p:sldId id="513" r:id="rId37"/>
    <p:sldId id="475" r:id="rId38"/>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660"/>
  </p:normalViewPr>
  <p:slideViewPr>
    <p:cSldViewPr snapToGrid="0">
      <p:cViewPr varScale="1">
        <p:scale>
          <a:sx n="69" d="100"/>
          <a:sy n="69" d="100"/>
        </p:scale>
        <p:origin x="6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D5E0B-A15C-47CC-8252-9D93C8B508EA}" type="datetimeFigureOut">
              <a:rPr lang="en-PK" smtClean="0"/>
              <a:t>22/03/2025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72170-ACA9-490C-B68E-5AE813F4FD83}" type="slidenum">
              <a:rPr lang="en-PK" smtClean="0"/>
              <a:t>‹#›</a:t>
            </a:fld>
            <a:endParaRPr lang="en-PK"/>
          </a:p>
        </p:txBody>
      </p:sp>
    </p:spTree>
    <p:extLst>
      <p:ext uri="{BB962C8B-B14F-4D97-AF65-F5344CB8AC3E}">
        <p14:creationId xmlns:p14="http://schemas.microsoft.com/office/powerpoint/2010/main" val="410392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E924B-647E-4C04-8932-E515AB078F82}" type="slidenum">
              <a:rPr lang="en-US" smtClean="0"/>
              <a:pPr/>
              <a:t>6</a:t>
            </a:fld>
            <a:endParaRPr lang="en-US"/>
          </a:p>
        </p:txBody>
      </p:sp>
    </p:spTree>
    <p:extLst>
      <p:ext uri="{BB962C8B-B14F-4D97-AF65-F5344CB8AC3E}">
        <p14:creationId xmlns:p14="http://schemas.microsoft.com/office/powerpoint/2010/main" val="3390139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FEA54F-ADCD-4A1C-E358-8C8A9AE27C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xmlns="" id="{6DAE7856-83BE-75E6-E62B-D9DE8250F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xmlns="" id="{E73EE3C7-63B1-0BC0-6C1E-29682F2E00FF}"/>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5" name="Footer Placeholder 4">
            <a:extLst>
              <a:ext uri="{FF2B5EF4-FFF2-40B4-BE49-F238E27FC236}">
                <a16:creationId xmlns:a16="http://schemas.microsoft.com/office/drawing/2014/main" xmlns="" id="{65548437-10FF-E319-2FEC-179531A7CE99}"/>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DBA21CC9-9D17-6900-3AE2-C9ED678F7ECF}"/>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9412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30433C-53A7-FDB5-D987-DA753AC70099}"/>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xmlns="" id="{B1DEDFF9-CC2F-30F9-E2AE-0064159286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05B27E20-AE0C-12B1-676A-0B12C3968A54}"/>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5" name="Footer Placeholder 4">
            <a:extLst>
              <a:ext uri="{FF2B5EF4-FFF2-40B4-BE49-F238E27FC236}">
                <a16:creationId xmlns:a16="http://schemas.microsoft.com/office/drawing/2014/main" xmlns="" id="{698397AB-735F-BFFD-FB7C-DA95F5036ECB}"/>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43E03A91-638C-BB74-FEFA-30C89F86592C}"/>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356070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B7E5D60-7D1D-47E1-21FC-1A7C5C93D8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xmlns="" id="{11C3F5FB-4641-14B7-CF43-6212EFD1A8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AAF60280-6F2F-0921-0525-0D197D20D7A7}"/>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5" name="Footer Placeholder 4">
            <a:extLst>
              <a:ext uri="{FF2B5EF4-FFF2-40B4-BE49-F238E27FC236}">
                <a16:creationId xmlns:a16="http://schemas.microsoft.com/office/drawing/2014/main" xmlns="" id="{47713B4C-D275-0DC8-A6CA-C90D66E5A00B}"/>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2EC48431-EE42-1D06-68FA-818ABAACAB76}"/>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1552338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920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8020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97394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095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8048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3335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4957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2574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093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59FA44-C35D-7FAB-F741-617042835AC2}"/>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xmlns="" id="{D0709726-7706-9348-1F5E-AF5DD5D894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D6CF25E2-B092-8137-4CEA-7086C1D9451B}"/>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5" name="Footer Placeholder 4">
            <a:extLst>
              <a:ext uri="{FF2B5EF4-FFF2-40B4-BE49-F238E27FC236}">
                <a16:creationId xmlns:a16="http://schemas.microsoft.com/office/drawing/2014/main" xmlns="" id="{DDD3D838-7F77-F946-2FAB-FE7B628A6332}"/>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A0B5ADEE-CB82-474E-0189-94273ED3F6F6}"/>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301990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4166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7590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1669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061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E331D7-2C31-D90C-BC57-A088FB4FFF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xmlns="" id="{4F57DEBF-4E44-ABB2-53E0-CCA2C66BED2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9C555DC-26A8-6AA5-B0AC-62BA9EF68758}"/>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5" name="Footer Placeholder 4">
            <a:extLst>
              <a:ext uri="{FF2B5EF4-FFF2-40B4-BE49-F238E27FC236}">
                <a16:creationId xmlns:a16="http://schemas.microsoft.com/office/drawing/2014/main" xmlns="" id="{37266365-8957-AB92-07C9-99B54B4FCD03}"/>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2874601F-036B-C2C6-FBA2-2C9F7CA23C61}"/>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66735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7D4A0-190B-F6BB-2C93-1A427B8F2613}"/>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xmlns="" id="{61D5062C-ADCE-7F10-E3B9-993E50F492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xmlns="" id="{29845C4B-0EDA-A44B-00A7-5D59495823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xmlns="" id="{DF10A56D-390E-CBC8-7752-1A9504118461}"/>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6" name="Footer Placeholder 5">
            <a:extLst>
              <a:ext uri="{FF2B5EF4-FFF2-40B4-BE49-F238E27FC236}">
                <a16:creationId xmlns:a16="http://schemas.microsoft.com/office/drawing/2014/main" xmlns="" id="{24AC1DB0-7BB3-5145-2547-8C2BAEE4F3FE}"/>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xmlns="" id="{4358DD7A-71D7-503C-9F1C-441C73567CAC}"/>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394145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69EBF5-5BD8-E825-7881-1D63E0B1F3F8}"/>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xmlns="" id="{B82BA818-889A-377B-659C-1A6E05CEA2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F391C92-232D-50AC-B29E-15F00E540F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xmlns="" id="{FB5E604D-F5D4-D756-F497-3707AA2D0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042CADE-8D37-BB46-3DD4-726FF306E1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xmlns="" id="{76590C38-F92F-DA33-B018-969895114F1D}"/>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8" name="Footer Placeholder 7">
            <a:extLst>
              <a:ext uri="{FF2B5EF4-FFF2-40B4-BE49-F238E27FC236}">
                <a16:creationId xmlns:a16="http://schemas.microsoft.com/office/drawing/2014/main" xmlns="" id="{8DF48C9D-7362-B6AF-489D-AA7F93549CB1}"/>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xmlns="" id="{5D03B922-4ABF-176F-6E58-E64079C01052}"/>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1621955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6CC5C5-8609-4FC5-B399-53D6A072B731}"/>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xmlns="" id="{45830B2E-A1C6-9A5E-385E-5B3F321E3E1D}"/>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4" name="Footer Placeholder 3">
            <a:extLst>
              <a:ext uri="{FF2B5EF4-FFF2-40B4-BE49-F238E27FC236}">
                <a16:creationId xmlns:a16="http://schemas.microsoft.com/office/drawing/2014/main" xmlns="" id="{E501970D-13CB-C56E-960B-F2EE146C1533}"/>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xmlns="" id="{EBE21F11-DCA4-DEDF-B724-1A1ACB7D590D}"/>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400478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3585F74-1718-D4DC-3AA9-BE979C58215A}"/>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3" name="Footer Placeholder 2">
            <a:extLst>
              <a:ext uri="{FF2B5EF4-FFF2-40B4-BE49-F238E27FC236}">
                <a16:creationId xmlns:a16="http://schemas.microsoft.com/office/drawing/2014/main" xmlns="" id="{EADB1D48-F787-8828-05BD-676D6F21705E}"/>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xmlns="" id="{14F2C0C6-D052-AB1A-BE16-06E8F077BD66}"/>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378243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F065DE-4EBE-54E2-0364-27914A60F1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xmlns="" id="{688CDFA9-5AE5-2764-69AE-5E80ABBCC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xmlns="" id="{D5D0B51B-04EB-C782-9BCF-79F2CA262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E0114C0-0C93-A30B-9086-BD2014491190}"/>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6" name="Footer Placeholder 5">
            <a:extLst>
              <a:ext uri="{FF2B5EF4-FFF2-40B4-BE49-F238E27FC236}">
                <a16:creationId xmlns:a16="http://schemas.microsoft.com/office/drawing/2014/main" xmlns="" id="{1DE3209C-7439-9B1E-F1FA-82B9612B4D3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xmlns="" id="{0368233A-3EFF-6714-D36A-29698C86A46D}"/>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158136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9170C0-9E83-BC3D-F66A-C6216FB4AD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xmlns="" id="{A8A930FE-A2D5-B260-FE38-0E55CFBA48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xmlns="" id="{79E9F28A-C528-B776-3A30-6A75158B3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BCF127-FC15-B10C-1AB3-E9B9ACADEAF4}"/>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6" name="Footer Placeholder 5">
            <a:extLst>
              <a:ext uri="{FF2B5EF4-FFF2-40B4-BE49-F238E27FC236}">
                <a16:creationId xmlns:a16="http://schemas.microsoft.com/office/drawing/2014/main" xmlns="" id="{1048D6B2-9CEF-2F2B-23F0-5334EB7EB996}"/>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xmlns="" id="{B21AF061-5912-A376-C91D-0B8C9CC1CEC2}"/>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319386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1209B81-F0CB-D981-7516-96D1FD3BA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xmlns="" id="{0F27054F-35BC-1D9E-8072-AD5C16B1E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B9C78B9D-635E-97A9-CAEF-E3557B41C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4E53E1-C339-4D99-A577-FD64D5776061}" type="datetimeFigureOut">
              <a:rPr lang="en-PK" smtClean="0"/>
              <a:t>22/03/2025</a:t>
            </a:fld>
            <a:endParaRPr lang="en-PK"/>
          </a:p>
        </p:txBody>
      </p:sp>
      <p:sp>
        <p:nvSpPr>
          <p:cNvPr id="5" name="Footer Placeholder 4">
            <a:extLst>
              <a:ext uri="{FF2B5EF4-FFF2-40B4-BE49-F238E27FC236}">
                <a16:creationId xmlns:a16="http://schemas.microsoft.com/office/drawing/2014/main" xmlns="" id="{C3679D1C-7CEB-569F-3B0A-5ADF9F5E11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xmlns="" id="{D44FD67D-1349-E7EB-1BE1-DC2445596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6C926C-EB33-44D2-9011-BA1E0EE0EC1E}" type="slidenum">
              <a:rPr lang="en-PK" smtClean="0"/>
              <a:t>‹#›</a:t>
            </a:fld>
            <a:endParaRPr lang="en-PK"/>
          </a:p>
        </p:txBody>
      </p:sp>
    </p:spTree>
    <p:extLst>
      <p:ext uri="{BB962C8B-B14F-4D97-AF65-F5344CB8AC3E}">
        <p14:creationId xmlns:p14="http://schemas.microsoft.com/office/powerpoint/2010/main" val="4209822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xmlns="" id="{AFEB4810-4233-4C9A-AF6C-0E698013A9B8}"/>
              </a:ext>
            </a:extLst>
          </p:cNvPr>
          <p:cNvSpPr>
            <a:spLocks noGrp="1"/>
          </p:cNvSpPr>
          <p:nvPr>
            <p:ph type="sldNum" sz="quarter" idx="4"/>
          </p:nvPr>
        </p:nvSpPr>
        <p:spPr>
          <a:xfrm>
            <a:off x="11455400" y="6324600"/>
            <a:ext cx="73660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1579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rmur.edu.pk/department-of-anatom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hyperlink" Target="https://jmedicalcasereports.biomedcentral.com/"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9D8C94-D357-DC7B-382A-704D6055C1F5}"/>
              </a:ext>
            </a:extLst>
          </p:cNvPr>
          <p:cNvSpPr>
            <a:spLocks noGrp="1"/>
          </p:cNvSpPr>
          <p:nvPr>
            <p:ph type="ctrTitle"/>
          </p:nvPr>
        </p:nvSpPr>
        <p:spPr>
          <a:xfrm>
            <a:off x="1578964" y="509180"/>
            <a:ext cx="9144000" cy="1424482"/>
          </a:xfrm>
        </p:spPr>
        <p:txBody>
          <a:bodyPr>
            <a:normAutofit fontScale="90000"/>
          </a:bodyPr>
          <a:lstStyle/>
          <a:p>
            <a:r>
              <a:rPr lang="en-US" sz="3600" b="1" dirty="0" smtClean="0">
                <a:solidFill>
                  <a:prstClr val="black"/>
                </a:solidFill>
                <a:latin typeface="Calibri"/>
                <a:cs typeface="Times New Roman" pitchFamily="18" charset="0"/>
              </a:rPr>
              <a:t>Renal </a:t>
            </a:r>
            <a:r>
              <a:rPr kumimoji="0" lang="en-US" sz="3600" b="1" i="0" u="none" strike="noStrike" kern="1200" cap="none" spc="0" normalizeH="0" baseline="0" noProof="0" dirty="0" smtClean="0">
                <a:ln>
                  <a:noFill/>
                </a:ln>
                <a:solidFill>
                  <a:prstClr val="black"/>
                </a:solidFill>
                <a:effectLst/>
                <a:uLnTx/>
                <a:uFillTx/>
                <a:latin typeface="Calibri"/>
                <a:ea typeface="+mj-ea"/>
                <a:cs typeface="Times New Roman" pitchFamily="18" charset="0"/>
              </a:rPr>
              <a:t> </a:t>
            </a:r>
            <a:r>
              <a:rPr kumimoji="0" lang="en-US" sz="3600" b="1" i="0" u="none" strike="noStrike" kern="1200" cap="none" spc="0" normalizeH="0" baseline="0" noProof="0" dirty="0">
                <a:ln>
                  <a:noFill/>
                </a:ln>
                <a:solidFill>
                  <a:prstClr val="black"/>
                </a:solidFill>
                <a:effectLst/>
                <a:uLnTx/>
                <a:uFillTx/>
                <a:latin typeface="Calibri"/>
                <a:ea typeface="+mj-ea"/>
                <a:cs typeface="Times New Roman" pitchFamily="18" charset="0"/>
              </a:rPr>
              <a:t>Module</a:t>
            </a:r>
            <a:r>
              <a:rPr kumimoji="0" lang="en-US" sz="3600" b="0" i="0" u="sng" strike="noStrike" kern="1200" cap="none" spc="0" normalizeH="0" baseline="0" noProof="0" dirty="0">
                <a:ln>
                  <a:noFill/>
                </a:ln>
                <a:solidFill>
                  <a:prstClr val="black"/>
                </a:solidFill>
                <a:effectLst/>
                <a:uLnTx/>
                <a:uFillTx/>
                <a:latin typeface="Calibri"/>
                <a:ea typeface="+mj-ea"/>
                <a:cs typeface="Times New Roman" pitchFamily="18" charset="0"/>
              </a:rPr>
              <a:t/>
            </a:r>
            <a:br>
              <a:rPr kumimoji="0" lang="en-US" sz="3600" b="0" i="0" u="sng" strike="noStrike" kern="1200" cap="none" spc="0" normalizeH="0" baseline="0" noProof="0" dirty="0">
                <a:ln>
                  <a:noFill/>
                </a:ln>
                <a:solidFill>
                  <a:prstClr val="black"/>
                </a:solidFill>
                <a:effectLst/>
                <a:uLnTx/>
                <a:uFillTx/>
                <a:latin typeface="Calibri"/>
                <a:ea typeface="+mj-ea"/>
                <a:cs typeface="Times New Roman" pitchFamily="18" charset="0"/>
              </a:rPr>
            </a:br>
            <a:r>
              <a:rPr kumimoji="0" lang="en-US" sz="2900" b="0" i="0" u="none" strike="noStrike" kern="1200" cap="none" spc="0" normalizeH="0" baseline="0" noProof="0" dirty="0">
                <a:ln>
                  <a:noFill/>
                </a:ln>
                <a:solidFill>
                  <a:prstClr val="black"/>
                </a:solidFill>
                <a:effectLst/>
                <a:uLnTx/>
                <a:uFillTx/>
                <a:latin typeface="Calibri"/>
                <a:ea typeface="+mj-ea"/>
                <a:cs typeface="Times New Roman" pitchFamily="18" charset="0"/>
              </a:rPr>
              <a:t>2</a:t>
            </a:r>
            <a:r>
              <a:rPr kumimoji="0" lang="en-US" sz="2900" b="0" i="0" u="none" strike="noStrike" kern="1200" cap="none" spc="0" normalizeH="0" baseline="30000" noProof="0" dirty="0">
                <a:ln>
                  <a:noFill/>
                </a:ln>
                <a:solidFill>
                  <a:prstClr val="black"/>
                </a:solidFill>
                <a:effectLst/>
                <a:uLnTx/>
                <a:uFillTx/>
                <a:latin typeface="Calibri"/>
                <a:ea typeface="+mj-ea"/>
                <a:cs typeface="Times New Roman" pitchFamily="18" charset="0"/>
              </a:rPr>
              <a:t>nd</a:t>
            </a:r>
            <a:r>
              <a:rPr kumimoji="0" lang="en-US" sz="2900" b="0" i="0" u="none" strike="noStrike" kern="1200" cap="none" spc="0" normalizeH="0" baseline="0" noProof="0" dirty="0">
                <a:ln>
                  <a:noFill/>
                </a:ln>
                <a:solidFill>
                  <a:prstClr val="black"/>
                </a:solidFill>
                <a:effectLst/>
                <a:uLnTx/>
                <a:uFillTx/>
                <a:latin typeface="Calibri"/>
                <a:ea typeface="+mj-ea"/>
                <a:cs typeface="Times New Roman" pitchFamily="18" charset="0"/>
              </a:rPr>
              <a:t> Year </a:t>
            </a:r>
            <a:r>
              <a:rPr kumimoji="0" lang="en-US" sz="2900" b="0" i="0" u="none" strike="noStrike" kern="1200" cap="none" spc="0" normalizeH="0" baseline="0" noProof="0" dirty="0" smtClean="0">
                <a:ln>
                  <a:noFill/>
                </a:ln>
                <a:solidFill>
                  <a:prstClr val="black"/>
                </a:solidFill>
                <a:effectLst/>
                <a:uLnTx/>
                <a:uFillTx/>
                <a:latin typeface="Calibri"/>
                <a:ea typeface="+mj-ea"/>
                <a:cs typeface="Times New Roman" pitchFamily="18" charset="0"/>
              </a:rPr>
              <a:t>MBBS (</a:t>
            </a:r>
            <a:r>
              <a:rPr kumimoji="0" lang="en-US" sz="2900" b="0" i="0" u="none" strike="noStrike" kern="1200" cap="none" spc="0" normalizeH="0" baseline="0" noProof="0" dirty="0">
                <a:ln>
                  <a:noFill/>
                </a:ln>
                <a:solidFill>
                  <a:prstClr val="black"/>
                </a:solidFill>
                <a:effectLst/>
                <a:uLnTx/>
                <a:uFillTx/>
                <a:latin typeface="Calibri"/>
                <a:ea typeface="+mj-ea"/>
                <a:cs typeface="Times New Roman" pitchFamily="18" charset="0"/>
              </a:rPr>
              <a:t>LGIS)</a:t>
            </a:r>
            <a:r>
              <a:rPr kumimoji="0" lang="en-US" sz="3600" b="0" i="0" u="sng" strike="noStrike" kern="1200" cap="none" spc="0" normalizeH="0" baseline="0" noProof="0" dirty="0">
                <a:ln>
                  <a:noFill/>
                </a:ln>
                <a:solidFill>
                  <a:prstClr val="black"/>
                </a:solidFill>
                <a:effectLst/>
                <a:uLnTx/>
                <a:uFillTx/>
                <a:latin typeface="Calibri"/>
                <a:ea typeface="+mj-ea"/>
                <a:cs typeface="Times New Roman" pitchFamily="18" charset="0"/>
              </a:rPr>
              <a:t/>
            </a:r>
            <a:br>
              <a:rPr kumimoji="0" lang="en-US" sz="3600" b="0" i="0" u="sng" strike="noStrike" kern="1200" cap="none" spc="0" normalizeH="0" baseline="0" noProof="0" dirty="0">
                <a:ln>
                  <a:noFill/>
                </a:ln>
                <a:solidFill>
                  <a:prstClr val="black"/>
                </a:solidFill>
                <a:effectLst/>
                <a:uLnTx/>
                <a:uFillTx/>
                <a:latin typeface="Calibri"/>
                <a:ea typeface="+mj-ea"/>
                <a:cs typeface="Times New Roman" pitchFamily="18" charset="0"/>
              </a:rPr>
            </a:br>
            <a:r>
              <a:rPr lang="en-US" sz="3600" b="1" dirty="0">
                <a:solidFill>
                  <a:prstClr val="black"/>
                </a:solidFill>
                <a:latin typeface="Calibri"/>
                <a:cs typeface="Times New Roman" pitchFamily="18" charset="0"/>
              </a:rPr>
              <a:t>Development</a:t>
            </a:r>
            <a:r>
              <a:rPr kumimoji="0" lang="en-US" sz="3600" b="1" i="0" u="none" strike="noStrike" kern="1200" cap="none" spc="0" normalizeH="0" baseline="0" noProof="0" dirty="0">
                <a:ln>
                  <a:noFill/>
                </a:ln>
                <a:solidFill>
                  <a:prstClr val="black"/>
                </a:solidFill>
                <a:effectLst/>
                <a:uLnTx/>
                <a:uFillTx/>
                <a:latin typeface="Calibri"/>
                <a:ea typeface="+mj-ea"/>
                <a:cs typeface="Times New Roman" pitchFamily="18" charset="0"/>
              </a:rPr>
              <a:t> of </a:t>
            </a:r>
            <a:r>
              <a:rPr lang="en-US" sz="3600" b="1" noProof="0" dirty="0" smtClean="0">
                <a:solidFill>
                  <a:prstClr val="black"/>
                </a:solidFill>
                <a:latin typeface="Calibri"/>
                <a:cs typeface="Times New Roman" pitchFamily="18" charset="0"/>
              </a:rPr>
              <a:t>Kidney</a:t>
            </a:r>
            <a:endParaRPr lang="en-PK" dirty="0"/>
          </a:p>
        </p:txBody>
      </p:sp>
      <p:sp>
        <p:nvSpPr>
          <p:cNvPr id="3" name="Subtitle 2">
            <a:extLst>
              <a:ext uri="{FF2B5EF4-FFF2-40B4-BE49-F238E27FC236}">
                <a16:creationId xmlns:a16="http://schemas.microsoft.com/office/drawing/2014/main" xmlns="" id="{83DDC314-DC8B-5EF4-F397-6C4E9D495582}"/>
              </a:ext>
            </a:extLst>
          </p:cNvPr>
          <p:cNvSpPr>
            <a:spLocks noGrp="1"/>
          </p:cNvSpPr>
          <p:nvPr>
            <p:ph type="subTitle" idx="1"/>
          </p:nvPr>
        </p:nvSpPr>
        <p:spPr>
          <a:xfrm>
            <a:off x="1524000" y="4801251"/>
            <a:ext cx="9144000" cy="1655762"/>
          </a:xfrm>
        </p:spPr>
        <p:txBody>
          <a:bodyPr>
            <a:normAutofit fontScale="925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b="1" dirty="0">
              <a:solidFill>
                <a:prstClr val="black">
                  <a:tint val="75000"/>
                </a:prstClr>
              </a:solidFill>
              <a:latin typeface="Calibri"/>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a:ln>
                  <a:noFill/>
                </a:ln>
                <a:effectLst/>
                <a:uLnTx/>
                <a:uFillTx/>
                <a:latin typeface="Calibri"/>
                <a:ea typeface="+mn-ea"/>
                <a:cs typeface="Times New Roman" pitchFamily="18" charset="0"/>
              </a:rPr>
              <a:t>Presenter: Prof</a:t>
            </a:r>
            <a:r>
              <a:rPr kumimoji="0" lang="en-US" b="1" i="0" u="none" strike="noStrike" kern="1200" cap="none" spc="0" normalizeH="0" baseline="0" noProof="0" dirty="0" smtClean="0">
                <a:ln>
                  <a:noFill/>
                </a:ln>
                <a:effectLst/>
                <a:uLnTx/>
                <a:uFillTx/>
                <a:latin typeface="Calibri"/>
                <a:ea typeface="+mn-ea"/>
                <a:cs typeface="Times New Roman" pitchFamily="18" charset="0"/>
              </a:rPr>
              <a:t>. Dr</a:t>
            </a:r>
            <a:r>
              <a:rPr kumimoji="0" lang="en-US" b="1" i="0" u="none" strike="noStrike" kern="1200" cap="none" spc="0" normalizeH="0" baseline="0" noProof="0" dirty="0">
                <a:ln>
                  <a:noFill/>
                </a:ln>
                <a:effectLst/>
                <a:uLnTx/>
                <a:uFillTx/>
                <a:latin typeface="Calibri"/>
                <a:ea typeface="+mn-ea"/>
                <a:cs typeface="Times New Roman" pitchFamily="18" charset="0"/>
              </a:rPr>
              <a:t>. </a:t>
            </a:r>
            <a:r>
              <a:rPr kumimoji="0" lang="en-US" b="1" i="0" u="none" strike="noStrike" kern="1200" cap="none" spc="0" normalizeH="0" baseline="0" noProof="0" dirty="0" err="1">
                <a:ln>
                  <a:noFill/>
                </a:ln>
                <a:effectLst/>
                <a:uLnTx/>
                <a:uFillTx/>
                <a:latin typeface="Calibri"/>
                <a:ea typeface="+mn-ea"/>
                <a:cs typeface="Times New Roman" pitchFamily="18" charset="0"/>
              </a:rPr>
              <a:t>Ifra</a:t>
            </a:r>
            <a:r>
              <a:rPr kumimoji="0" lang="en-US" b="1" i="0" u="none" strike="noStrike" kern="1200" cap="none" spc="0" normalizeH="0" baseline="0" noProof="0" dirty="0">
                <a:ln>
                  <a:noFill/>
                </a:ln>
                <a:effectLst/>
                <a:uLnTx/>
                <a:uFillTx/>
                <a:latin typeface="Calibri"/>
                <a:ea typeface="+mn-ea"/>
                <a:cs typeface="Times New Roman" pitchFamily="18" charset="0"/>
              </a:rPr>
              <a:t> Saeed</a:t>
            </a:r>
            <a:r>
              <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sz="18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b="1" i="0" u="none" strike="noStrike" kern="1200" cap="none" spc="0" normalizeH="0" baseline="0" noProof="0" dirty="0">
                <a:ln>
                  <a:noFill/>
                </a:ln>
                <a:effectLst/>
                <a:uLnTx/>
                <a:uFillTx/>
                <a:latin typeface="Calibri"/>
                <a:ea typeface="+mn-ea"/>
                <a:cs typeface="Times New Roman" pitchFamily="18" charset="0"/>
              </a:rPr>
              <a:t>        Date: </a:t>
            </a:r>
            <a:r>
              <a:rPr lang="en-US" b="1" dirty="0" smtClean="0">
                <a:latin typeface="Calibri"/>
                <a:cs typeface="Times New Roman" pitchFamily="18" charset="0"/>
              </a:rPr>
              <a:t>00</a:t>
            </a:r>
            <a:r>
              <a:rPr kumimoji="0" lang="en-US" b="1" i="0" u="none" strike="noStrike" kern="1200" cap="none" spc="0" normalizeH="0" baseline="0" noProof="0" dirty="0" smtClean="0">
                <a:ln>
                  <a:noFill/>
                </a:ln>
                <a:effectLst/>
                <a:uLnTx/>
                <a:uFillTx/>
                <a:latin typeface="Calibri"/>
                <a:ea typeface="+mn-ea"/>
                <a:cs typeface="Times New Roman" pitchFamily="18" charset="0"/>
              </a:rPr>
              <a:t>-04-25</a:t>
            </a:r>
            <a:endParaRPr kumimoji="0" lang="en-US" b="1" i="0" u="none" strike="noStrike" kern="1200" cap="none" spc="0" normalizeH="0" baseline="0" noProof="0" dirty="0">
              <a:ln>
                <a:noFill/>
              </a:ln>
              <a:effectLst/>
              <a:uLnTx/>
              <a:uFillTx/>
              <a:latin typeface="Calibri"/>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sz="8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sz="6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endParaRPr kumimoji="0" lang="en-US" sz="600" b="1" i="0" u="none" strike="noStrike" kern="1200" cap="none" spc="0" normalizeH="0" baseline="0" noProof="0" dirty="0">
              <a:ln>
                <a:noFill/>
              </a:ln>
              <a:solidFill>
                <a:prstClr val="black">
                  <a:tint val="75000"/>
                </a:prstClr>
              </a:solidFill>
              <a:effectLst/>
              <a:uLnTx/>
              <a:uFillTx/>
              <a:latin typeface="Calibri"/>
              <a:ea typeface="+mn-ea"/>
              <a:cs typeface="+mn-cs"/>
            </a:endParaRPr>
          </a:p>
          <a:p>
            <a:endParaRPr lang="en-PK" dirty="0"/>
          </a:p>
        </p:txBody>
      </p:sp>
      <p:pic>
        <p:nvPicPr>
          <p:cNvPr id="4" name="Picture 3">
            <a:extLst>
              <a:ext uri="{FF2B5EF4-FFF2-40B4-BE49-F238E27FC236}">
                <a16:creationId xmlns:a16="http://schemas.microsoft.com/office/drawing/2014/main" xmlns="" id="{78E4B9CA-8B7F-0CC4-7F86-39A9B5FC18E2}"/>
              </a:ext>
            </a:extLst>
          </p:cNvPr>
          <p:cNvPicPr>
            <a:picLocks noChangeAspect="1"/>
          </p:cNvPicPr>
          <p:nvPr/>
        </p:nvPicPr>
        <p:blipFill>
          <a:blip r:embed="rId2"/>
          <a:stretch>
            <a:fillRect/>
          </a:stretch>
        </p:blipFill>
        <p:spPr>
          <a:xfrm>
            <a:off x="336690" y="400987"/>
            <a:ext cx="1189848" cy="1213646"/>
          </a:xfrm>
          <a:prstGeom prst="rect">
            <a:avLst/>
          </a:prstGeom>
        </p:spPr>
      </p:pic>
      <p:pic>
        <p:nvPicPr>
          <p:cNvPr id="5" name="Picture 4">
            <a:extLst>
              <a:ext uri="{FF2B5EF4-FFF2-40B4-BE49-F238E27FC236}">
                <a16:creationId xmlns:a16="http://schemas.microsoft.com/office/drawing/2014/main" xmlns="" id="{6162EE77-AB07-2E3A-A362-68B0B983BCC6}"/>
              </a:ext>
            </a:extLst>
          </p:cNvPr>
          <p:cNvPicPr>
            <a:picLocks noChangeAspect="1"/>
          </p:cNvPicPr>
          <p:nvPr/>
        </p:nvPicPr>
        <p:blipFill>
          <a:blip r:embed="rId3"/>
          <a:stretch>
            <a:fillRect/>
          </a:stretch>
        </p:blipFill>
        <p:spPr>
          <a:xfrm>
            <a:off x="10158001" y="614598"/>
            <a:ext cx="1440290" cy="1213646"/>
          </a:xfrm>
          <a:prstGeom prst="rect">
            <a:avLst/>
          </a:prstGeom>
        </p:spPr>
      </p:pic>
      <p:pic>
        <p:nvPicPr>
          <p:cNvPr id="7" name="Picture 6"/>
          <p:cNvPicPr>
            <a:picLocks noChangeAspect="1"/>
          </p:cNvPicPr>
          <p:nvPr/>
        </p:nvPicPr>
        <p:blipFill>
          <a:blip r:embed="rId4"/>
          <a:stretch>
            <a:fillRect/>
          </a:stretch>
        </p:blipFill>
        <p:spPr>
          <a:xfrm>
            <a:off x="4419599" y="2171007"/>
            <a:ext cx="4118263" cy="3212245"/>
          </a:xfrm>
          <a:prstGeom prst="rect">
            <a:avLst/>
          </a:prstGeom>
        </p:spPr>
      </p:pic>
    </p:spTree>
    <p:extLst>
      <p:ext uri="{BB962C8B-B14F-4D97-AF65-F5344CB8AC3E}">
        <p14:creationId xmlns:p14="http://schemas.microsoft.com/office/powerpoint/2010/main" val="439931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828800" y="990600"/>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50000"/>
              </a:spcBef>
              <a:buClrTx/>
              <a:buSzTx/>
              <a:buFontTx/>
              <a:buNone/>
            </a:pPr>
            <a:endParaRPr lang="en-US" altLang="en-US" sz="1800">
              <a:latin typeface="Arial" panose="020B0604020202020204" pitchFamily="34" charset="0"/>
            </a:endParaRPr>
          </a:p>
        </p:txBody>
      </p:sp>
      <p:sp>
        <p:nvSpPr>
          <p:cNvPr id="27652" name="Text Box 3"/>
          <p:cNvSpPr txBox="1">
            <a:spLocks noChangeArrowheads="1"/>
          </p:cNvSpPr>
          <p:nvPr/>
        </p:nvSpPr>
        <p:spPr bwMode="auto">
          <a:xfrm>
            <a:off x="1524000" y="1"/>
            <a:ext cx="5334000" cy="6524863"/>
          </a:xfrm>
          <a:prstGeom prst="rect">
            <a:avLst/>
          </a:prstGeom>
          <a:noFill/>
          <a:ln w="9525">
            <a:noFill/>
            <a:miter lim="800000"/>
            <a:headEnd/>
            <a:tailEnd/>
          </a:ln>
        </p:spPr>
        <p:txBody>
          <a:bodyPr wrap="square">
            <a:spAutoFit/>
          </a:bodyPr>
          <a:lstStyle/>
          <a:p>
            <a:pPr eaLnBrk="1" hangingPunct="1">
              <a:defRPr/>
            </a:pPr>
            <a:endParaRPr lang="en-US" sz="3200" b="1" dirty="0">
              <a:solidFill>
                <a:srgbClr val="FF0000"/>
              </a:solidFill>
              <a:latin typeface="Arial" charset="0"/>
              <a:cs typeface="Arial" charset="0"/>
            </a:endParaRPr>
          </a:p>
          <a:p>
            <a:pPr>
              <a:defRPr/>
            </a:pPr>
            <a:r>
              <a:rPr lang="en-US" sz="2800" b="1" dirty="0">
                <a:solidFill>
                  <a:schemeClr val="accent4">
                    <a:lumMod val="75000"/>
                  </a:schemeClr>
                </a:solidFill>
                <a:latin typeface="Arial" charset="0"/>
                <a:cs typeface="Arial" charset="0"/>
              </a:rPr>
              <a:t>1. Pronephros (</a:t>
            </a:r>
            <a:r>
              <a:rPr lang="en-US" sz="2800" dirty="0">
                <a:cs typeface="Arial" charset="0"/>
              </a:rPr>
              <a:t>Transitory)</a:t>
            </a:r>
            <a:r>
              <a:rPr lang="en-US" sz="2800" b="1" dirty="0">
                <a:solidFill>
                  <a:schemeClr val="accent4">
                    <a:lumMod val="75000"/>
                  </a:schemeClr>
                </a:solidFill>
                <a:latin typeface="Arial" charset="0"/>
                <a:cs typeface="Arial" charset="0"/>
              </a:rPr>
              <a:t>  </a:t>
            </a:r>
          </a:p>
          <a:p>
            <a:pPr eaLnBrk="1" hangingPunct="1">
              <a:defRPr/>
            </a:pPr>
            <a:endParaRPr lang="en-US" dirty="0">
              <a:solidFill>
                <a:schemeClr val="accent4">
                  <a:lumMod val="75000"/>
                </a:schemeClr>
              </a:solidFill>
              <a:latin typeface="Arial" charset="0"/>
              <a:cs typeface="Arial" charset="0"/>
            </a:endParaRPr>
          </a:p>
          <a:p>
            <a:pPr marL="365760" indent="-256032">
              <a:buClr>
                <a:srgbClr val="800080"/>
              </a:buClr>
              <a:buFont typeface="Wingdings" pitchFamily="2" charset="2"/>
              <a:buChar char="Ø"/>
              <a:defRPr/>
            </a:pPr>
            <a:r>
              <a:rPr lang="en-US" sz="2400" dirty="0">
                <a:latin typeface="+mj-lt"/>
                <a:cs typeface="Arial" charset="0"/>
              </a:rPr>
              <a:t>,</a:t>
            </a:r>
            <a:r>
              <a:rPr lang="en-US" sz="2400" dirty="0">
                <a:latin typeface="+mj-lt"/>
              </a:rPr>
              <a:t> At the beginning of 4</a:t>
            </a:r>
            <a:r>
              <a:rPr lang="en-US" sz="2400" baseline="30000" dirty="0">
                <a:latin typeface="+mj-lt"/>
              </a:rPr>
              <a:t>th</a:t>
            </a:r>
            <a:r>
              <a:rPr lang="en-US" sz="2400" dirty="0">
                <a:latin typeface="+mj-lt"/>
              </a:rPr>
              <a:t> </a:t>
            </a:r>
            <a:r>
              <a:rPr lang="en-US" sz="2400" dirty="0" err="1">
                <a:latin typeface="+mj-lt"/>
              </a:rPr>
              <a:t>wk</a:t>
            </a:r>
            <a:r>
              <a:rPr lang="en-US" sz="2400" dirty="0">
                <a:latin typeface="+mj-lt"/>
              </a:rPr>
              <a:t>, it is represented by 7 to 10 solid cell groups </a:t>
            </a:r>
            <a:r>
              <a:rPr lang="en-US" sz="2400" b="1" dirty="0">
                <a:latin typeface="+mj-lt"/>
              </a:rPr>
              <a:t>in cervical region</a:t>
            </a:r>
          </a:p>
          <a:p>
            <a:pPr marL="365760" indent="-256032">
              <a:buClr>
                <a:srgbClr val="800080"/>
              </a:buClr>
              <a:buFont typeface="Wingdings" pitchFamily="2" charset="2"/>
              <a:buChar char="Ø"/>
              <a:defRPr/>
            </a:pPr>
            <a:r>
              <a:rPr lang="en-US" sz="2400" dirty="0">
                <a:latin typeface="+mj-lt"/>
              </a:rPr>
              <a:t>Forms vestigial excretory units, NEPHROTOMES</a:t>
            </a:r>
          </a:p>
          <a:p>
            <a:pPr marL="365760" indent="-256032">
              <a:buClr>
                <a:srgbClr val="800080"/>
              </a:buClr>
              <a:buFont typeface="Wingdings" pitchFamily="2" charset="2"/>
              <a:buChar char="Ø"/>
              <a:defRPr/>
            </a:pPr>
            <a:r>
              <a:rPr lang="en-US" sz="2400" dirty="0">
                <a:latin typeface="+mj-lt"/>
              </a:rPr>
              <a:t>Regress before more caudal ones are formed</a:t>
            </a:r>
          </a:p>
          <a:p>
            <a:pPr marL="365760" indent="-256032">
              <a:buClr>
                <a:srgbClr val="800080"/>
              </a:buClr>
              <a:buFont typeface="Wingdings" pitchFamily="2" charset="2"/>
              <a:buChar char="Ø"/>
              <a:defRPr/>
            </a:pPr>
            <a:r>
              <a:rPr lang="en-US" sz="2400" dirty="0">
                <a:latin typeface="+mj-lt"/>
              </a:rPr>
              <a:t>Disappears completely at 4</a:t>
            </a:r>
            <a:r>
              <a:rPr lang="en-US" sz="2400" baseline="30000" dirty="0">
                <a:latin typeface="+mj-lt"/>
              </a:rPr>
              <a:t>th</a:t>
            </a:r>
            <a:r>
              <a:rPr lang="en-US" sz="2400" dirty="0">
                <a:latin typeface="+mj-lt"/>
              </a:rPr>
              <a:t>  week of development</a:t>
            </a:r>
          </a:p>
          <a:p>
            <a:pPr eaLnBrk="1" hangingPunct="1">
              <a:defRPr/>
            </a:pPr>
            <a:r>
              <a:rPr lang="en-US" sz="2400" dirty="0">
                <a:latin typeface="+mj-lt"/>
                <a:cs typeface="Arial" charset="0"/>
              </a:rPr>
              <a:t> </a:t>
            </a:r>
            <a:r>
              <a:rPr lang="en-US" sz="2800" b="1" dirty="0">
                <a:solidFill>
                  <a:schemeClr val="accent4">
                    <a:lumMod val="75000"/>
                  </a:schemeClr>
                </a:solidFill>
                <a:latin typeface="+mj-lt"/>
                <a:cs typeface="Arial" charset="0"/>
              </a:rPr>
              <a:t>Nonfunctional  </a:t>
            </a:r>
            <a:r>
              <a:rPr lang="en-US" sz="2800" b="1" dirty="0">
                <a:latin typeface="+mj-lt"/>
                <a:cs typeface="Arial" charset="0"/>
              </a:rPr>
              <a:t> </a:t>
            </a:r>
          </a:p>
          <a:p>
            <a:pPr eaLnBrk="1" hangingPunct="1">
              <a:defRPr/>
            </a:pPr>
            <a:r>
              <a:rPr lang="en-US" sz="2400" dirty="0">
                <a:latin typeface="+mj-lt"/>
                <a:cs typeface="Arial" charset="0"/>
              </a:rPr>
              <a:t>Tubules open into </a:t>
            </a:r>
            <a:r>
              <a:rPr lang="en-US" sz="2400" dirty="0">
                <a:solidFill>
                  <a:schemeClr val="accent4">
                    <a:lumMod val="75000"/>
                  </a:schemeClr>
                </a:solidFill>
                <a:latin typeface="+mj-lt"/>
                <a:cs typeface="Arial" charset="0"/>
              </a:rPr>
              <a:t>cloaca. </a:t>
            </a:r>
          </a:p>
          <a:p>
            <a:pPr eaLnBrk="1" hangingPunct="1">
              <a:defRPr/>
            </a:pPr>
            <a:endParaRPr lang="en-US" sz="2400" dirty="0">
              <a:solidFill>
                <a:schemeClr val="accent4">
                  <a:lumMod val="75000"/>
                </a:schemeClr>
              </a:solidFill>
              <a:latin typeface="+mj-lt"/>
              <a:cs typeface="Arial" charset="0"/>
            </a:endParaRPr>
          </a:p>
          <a:p>
            <a:pPr eaLnBrk="1" hangingPunct="1">
              <a:defRPr/>
            </a:pPr>
            <a:r>
              <a:rPr lang="en-US" sz="2400" dirty="0">
                <a:solidFill>
                  <a:schemeClr val="accent4">
                    <a:lumMod val="75000"/>
                  </a:schemeClr>
                </a:solidFill>
                <a:latin typeface="+mj-lt"/>
                <a:cs typeface="Arial" charset="0"/>
              </a:rPr>
              <a:t> </a:t>
            </a:r>
            <a:r>
              <a:rPr lang="en-US" sz="2400" dirty="0">
                <a:solidFill>
                  <a:schemeClr val="tx1">
                    <a:lumMod val="95000"/>
                    <a:lumOff val="5000"/>
                  </a:schemeClr>
                </a:solidFill>
                <a:latin typeface="+mj-lt"/>
                <a:cs typeface="Arial" charset="0"/>
              </a:rPr>
              <a:t>Utilized</a:t>
            </a:r>
            <a:r>
              <a:rPr lang="en-US" sz="2400" dirty="0">
                <a:latin typeface="+mj-lt"/>
                <a:cs typeface="Arial" charset="0"/>
              </a:rPr>
              <a:t> by </a:t>
            </a:r>
            <a:r>
              <a:rPr lang="en-US" sz="2400" dirty="0" err="1">
                <a:latin typeface="+mj-lt"/>
                <a:cs typeface="Arial" charset="0"/>
              </a:rPr>
              <a:t>mesonephros</a:t>
            </a:r>
            <a:endParaRPr lang="en-US" sz="2400" dirty="0">
              <a:solidFill>
                <a:schemeClr val="accent4">
                  <a:lumMod val="75000"/>
                </a:schemeClr>
              </a:solidFill>
              <a:latin typeface="+mj-lt"/>
              <a:cs typeface="Arial" charset="0"/>
            </a:endParaRPr>
          </a:p>
          <a:p>
            <a:pPr eaLnBrk="1" hangingPunct="1">
              <a:defRPr/>
            </a:pPr>
            <a:r>
              <a:rPr lang="en-US" sz="2400" dirty="0">
                <a:latin typeface="+mj-lt"/>
                <a:cs typeface="Arial" charset="0"/>
              </a:rPr>
              <a:t>	</a:t>
            </a:r>
          </a:p>
        </p:txBody>
      </p:sp>
      <p:pic>
        <p:nvPicPr>
          <p:cNvPr id="2" name="Picture 1"/>
          <p:cNvPicPr>
            <a:picLocks noChangeAspect="1"/>
          </p:cNvPicPr>
          <p:nvPr/>
        </p:nvPicPr>
        <p:blipFill>
          <a:blip r:embed="rId2"/>
          <a:stretch>
            <a:fillRect/>
          </a:stretch>
        </p:blipFill>
        <p:spPr>
          <a:xfrm>
            <a:off x="7200899" y="706582"/>
            <a:ext cx="4490755" cy="4654922"/>
          </a:xfrm>
          <a:prstGeom prst="rect">
            <a:avLst/>
          </a:prstGeom>
        </p:spPr>
      </p:pic>
      <p:sp>
        <p:nvSpPr>
          <p:cNvPr id="3" name="Slide Number Placeholder 2"/>
          <p:cNvSpPr>
            <a:spLocks noGrp="1"/>
          </p:cNvSpPr>
          <p:nvPr>
            <p:ph type="sldNum" sz="quarter" idx="12"/>
          </p:nvPr>
        </p:nvSpPr>
        <p:spPr/>
        <p:txBody>
          <a:bodyPr/>
          <a:lstStyle/>
          <a:p>
            <a:pPr>
              <a:defRPr/>
            </a:pPr>
            <a:fld id="{D829B39B-E19B-4684-B84C-73DF500C59FE}" type="slidenum">
              <a:rPr lang="en-US" smtClean="0"/>
              <a:pPr>
                <a:defRPr/>
              </a:pPr>
              <a:t>10</a:t>
            </a:fld>
            <a:endParaRPr lang="en-US"/>
          </a:p>
        </p:txBody>
      </p:sp>
      <p:pic>
        <p:nvPicPr>
          <p:cNvPr id="5" name="Picture 4"/>
          <p:cNvPicPr>
            <a:picLocks noChangeAspect="1"/>
          </p:cNvPicPr>
          <p:nvPr/>
        </p:nvPicPr>
        <p:blipFill>
          <a:blip r:embed="rId3"/>
          <a:stretch>
            <a:fillRect/>
          </a:stretch>
        </p:blipFill>
        <p:spPr>
          <a:xfrm>
            <a:off x="268993" y="6089837"/>
            <a:ext cx="1457070" cy="768163"/>
          </a:xfrm>
          <a:prstGeom prst="rect">
            <a:avLst/>
          </a:prstGeom>
        </p:spPr>
      </p:pic>
    </p:spTree>
    <p:extLst>
      <p:ext uri="{BB962C8B-B14F-4D97-AF65-F5344CB8AC3E}">
        <p14:creationId xmlns:p14="http://schemas.microsoft.com/office/powerpoint/2010/main" val="3758845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4">
                    <a:lumMod val="75000"/>
                  </a:schemeClr>
                </a:solidFill>
                <a:latin typeface="Arial" charset="0"/>
                <a:cs typeface="Arial" charset="0"/>
              </a:rPr>
              <a:t>Mesonephric kidneys</a:t>
            </a:r>
            <a:endParaRPr lang="en-US" sz="3200" dirty="0"/>
          </a:p>
        </p:txBody>
      </p:sp>
      <p:sp>
        <p:nvSpPr>
          <p:cNvPr id="3" name="Content Placeholder 2"/>
          <p:cNvSpPr>
            <a:spLocks noGrp="1"/>
          </p:cNvSpPr>
          <p:nvPr>
            <p:ph idx="1"/>
          </p:nvPr>
        </p:nvSpPr>
        <p:spPr>
          <a:xfrm>
            <a:off x="290945" y="1524000"/>
            <a:ext cx="6338455" cy="5334000"/>
          </a:xfrm>
        </p:spPr>
        <p:txBody>
          <a:bodyPr>
            <a:normAutofit/>
          </a:bodyPr>
          <a:lstStyle/>
          <a:p>
            <a:pPr>
              <a:defRPr/>
            </a:pPr>
            <a:r>
              <a:rPr lang="en-US" sz="2400" dirty="0">
                <a:latin typeface="Arial" charset="0"/>
                <a:cs typeface="Arial" charset="0"/>
              </a:rPr>
              <a:t>These large, elongated excretory organs appear late in the fourth week, caudal to the rudimentary </a:t>
            </a:r>
            <a:r>
              <a:rPr lang="en-US" sz="2400" dirty="0" err="1">
                <a:latin typeface="Arial" charset="0"/>
                <a:cs typeface="Arial" charset="0"/>
              </a:rPr>
              <a:t>pronephroi</a:t>
            </a:r>
            <a:endParaRPr lang="en-US" sz="2400" dirty="0">
              <a:latin typeface="Arial" charset="0"/>
              <a:cs typeface="Arial" charset="0"/>
            </a:endParaRPr>
          </a:p>
          <a:p>
            <a:pPr>
              <a:defRPr/>
            </a:pPr>
            <a:r>
              <a:rPr lang="en-US" sz="2400" dirty="0">
                <a:latin typeface="Arial" charset="0"/>
                <a:cs typeface="Arial" charset="0"/>
              </a:rPr>
              <a:t>Function </a:t>
            </a:r>
            <a:r>
              <a:rPr lang="en-US" sz="2400" i="1" dirty="0">
                <a:latin typeface="Arial" charset="0"/>
                <a:cs typeface="Arial" charset="0"/>
              </a:rPr>
              <a:t>as </a:t>
            </a:r>
            <a:r>
              <a:rPr lang="en-US" sz="2400" dirty="0">
                <a:solidFill>
                  <a:schemeClr val="accent4">
                    <a:lumMod val="75000"/>
                  </a:schemeClr>
                </a:solidFill>
                <a:latin typeface="Arial" charset="0"/>
                <a:cs typeface="Arial" charset="0"/>
              </a:rPr>
              <a:t>interim kidneys</a:t>
            </a:r>
            <a:r>
              <a:rPr lang="en-US" sz="2800" i="1" dirty="0">
                <a:solidFill>
                  <a:schemeClr val="accent4">
                    <a:lumMod val="75000"/>
                  </a:schemeClr>
                </a:solidFill>
                <a:latin typeface="Arial" charset="0"/>
                <a:cs typeface="Arial" charset="0"/>
              </a:rPr>
              <a:t> </a:t>
            </a:r>
            <a:r>
              <a:rPr lang="en-US" sz="2400" dirty="0">
                <a:solidFill>
                  <a:schemeClr val="accent4">
                    <a:lumMod val="75000"/>
                  </a:schemeClr>
                </a:solidFill>
                <a:latin typeface="Arial" charset="0"/>
                <a:cs typeface="Arial" charset="0"/>
              </a:rPr>
              <a:t>for four weeks</a:t>
            </a:r>
            <a:r>
              <a:rPr lang="en-US" sz="2400" i="1" dirty="0">
                <a:solidFill>
                  <a:schemeClr val="accent4">
                    <a:lumMod val="75000"/>
                  </a:schemeClr>
                </a:solidFill>
                <a:latin typeface="Arial" charset="0"/>
                <a:cs typeface="Arial" charset="0"/>
              </a:rPr>
              <a:t>                                                           </a:t>
            </a:r>
            <a:r>
              <a:rPr lang="en-US" sz="2400" b="1" dirty="0">
                <a:solidFill>
                  <a:schemeClr val="accent4">
                    <a:lumMod val="75000"/>
                  </a:schemeClr>
                </a:solidFill>
                <a:latin typeface="Arial" charset="0"/>
                <a:cs typeface="Arial" charset="0"/>
              </a:rPr>
              <a:t>     </a:t>
            </a:r>
            <a:r>
              <a:rPr lang="en-US" sz="2400" dirty="0">
                <a:latin typeface="Arial" charset="0"/>
                <a:cs typeface="Arial" charset="0"/>
              </a:rPr>
              <a:t>a. </a:t>
            </a:r>
            <a:r>
              <a:rPr lang="en-US" sz="2400" dirty="0">
                <a:solidFill>
                  <a:schemeClr val="accent4">
                    <a:lumMod val="75000"/>
                  </a:schemeClr>
                </a:solidFill>
                <a:latin typeface="Arial" charset="0"/>
                <a:cs typeface="Arial" charset="0"/>
              </a:rPr>
              <a:t>Glomeruli </a:t>
            </a:r>
            <a:r>
              <a:rPr lang="en-US" sz="2400" dirty="0">
                <a:latin typeface="Arial" charset="0"/>
                <a:cs typeface="Arial" charset="0"/>
              </a:rPr>
              <a:t>and mesonephric tubules.</a:t>
            </a:r>
          </a:p>
          <a:p>
            <a:pPr>
              <a:defRPr/>
            </a:pPr>
            <a:r>
              <a:rPr lang="en-US" sz="2400" dirty="0">
                <a:latin typeface="Arial" charset="0"/>
                <a:cs typeface="Arial" charset="0"/>
              </a:rPr>
              <a:t>b. </a:t>
            </a:r>
            <a:r>
              <a:rPr lang="en-US" sz="2400" dirty="0">
                <a:solidFill>
                  <a:schemeClr val="accent4">
                    <a:lumMod val="75000"/>
                  </a:schemeClr>
                </a:solidFill>
                <a:latin typeface="Arial" charset="0"/>
                <a:cs typeface="Arial" charset="0"/>
              </a:rPr>
              <a:t>Tubules</a:t>
            </a:r>
            <a:r>
              <a:rPr lang="en-US" sz="2400" dirty="0">
                <a:solidFill>
                  <a:schemeClr val="hlink"/>
                </a:solidFill>
                <a:latin typeface="Arial" charset="0"/>
                <a:cs typeface="Arial" charset="0"/>
              </a:rPr>
              <a:t> </a:t>
            </a:r>
            <a:r>
              <a:rPr lang="en-US" sz="2400" dirty="0">
                <a:latin typeface="Arial" charset="0"/>
                <a:cs typeface="Arial" charset="0"/>
              </a:rPr>
              <a:t>open into the cloaca.                       </a:t>
            </a:r>
          </a:p>
          <a:p>
            <a:pPr marL="0" indent="0">
              <a:buNone/>
              <a:defRPr/>
            </a:pPr>
            <a:r>
              <a:rPr lang="en-US" sz="2400" dirty="0">
                <a:latin typeface="Arial" charset="0"/>
                <a:cs typeface="Arial" charset="0"/>
              </a:rPr>
              <a:t>    c. </a:t>
            </a:r>
            <a:r>
              <a:rPr lang="en-US" sz="2400" dirty="0">
                <a:solidFill>
                  <a:schemeClr val="accent4">
                    <a:lumMod val="75000"/>
                  </a:schemeClr>
                </a:solidFill>
                <a:latin typeface="Arial" charset="0"/>
                <a:cs typeface="Arial" charset="0"/>
              </a:rPr>
              <a:t>Degenerate</a:t>
            </a:r>
            <a:r>
              <a:rPr lang="en-US" sz="2400" dirty="0">
                <a:latin typeface="Arial" charset="0"/>
                <a:cs typeface="Arial" charset="0"/>
              </a:rPr>
              <a:t>, their tubules     </a:t>
            </a:r>
          </a:p>
          <a:p>
            <a:pPr marL="0" indent="0">
              <a:buNone/>
              <a:defRPr/>
            </a:pPr>
            <a:r>
              <a:rPr lang="en-US" sz="2400" dirty="0">
                <a:latin typeface="Arial" charset="0"/>
                <a:cs typeface="Arial" charset="0"/>
              </a:rPr>
              <a:t>        become  efferent </a:t>
            </a:r>
            <a:r>
              <a:rPr lang="en-US" sz="2400" dirty="0" err="1">
                <a:latin typeface="Arial" charset="0"/>
                <a:cs typeface="Arial" charset="0"/>
              </a:rPr>
              <a:t>ductules</a:t>
            </a:r>
            <a:r>
              <a:rPr lang="en-US" sz="2400" dirty="0">
                <a:latin typeface="Arial" charset="0"/>
                <a:cs typeface="Arial" charset="0"/>
              </a:rPr>
              <a:t> of    </a:t>
            </a:r>
          </a:p>
          <a:p>
            <a:pPr marL="0" indent="0">
              <a:buNone/>
              <a:defRPr/>
            </a:pPr>
            <a:r>
              <a:rPr lang="en-US" sz="2400" dirty="0">
                <a:latin typeface="Arial" charset="0"/>
                <a:cs typeface="Arial" charset="0"/>
              </a:rPr>
              <a:t>        the testes </a:t>
            </a:r>
            <a:r>
              <a:rPr lang="en-US" sz="2800" dirty="0">
                <a:latin typeface="Arial" charset="0"/>
                <a:cs typeface="Arial" charset="0"/>
              </a:rPr>
              <a:t>.</a:t>
            </a:r>
          </a:p>
        </p:txBody>
      </p:sp>
      <p:pic>
        <p:nvPicPr>
          <p:cNvPr id="4" name="Picture 3"/>
          <p:cNvPicPr>
            <a:picLocks noChangeAspect="1"/>
          </p:cNvPicPr>
          <p:nvPr/>
        </p:nvPicPr>
        <p:blipFill rotWithShape="1">
          <a:blip r:embed="rId2"/>
          <a:srcRect l="39340" r="4968"/>
          <a:stretch/>
        </p:blipFill>
        <p:spPr>
          <a:xfrm>
            <a:off x="7516091" y="1417638"/>
            <a:ext cx="3886200" cy="4467225"/>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pic>
        <p:nvPicPr>
          <p:cNvPr id="7" name="Picture 6"/>
          <p:cNvPicPr>
            <a:picLocks noChangeAspect="1"/>
          </p:cNvPicPr>
          <p:nvPr/>
        </p:nvPicPr>
        <p:blipFill>
          <a:blip r:embed="rId3"/>
          <a:stretch>
            <a:fillRect/>
          </a:stretch>
        </p:blipFill>
        <p:spPr>
          <a:xfrm>
            <a:off x="172010" y="6157796"/>
            <a:ext cx="1457070" cy="768163"/>
          </a:xfrm>
          <a:prstGeom prst="rect">
            <a:avLst/>
          </a:prstGeom>
        </p:spPr>
      </p:pic>
    </p:spTree>
    <p:extLst>
      <p:ext uri="{BB962C8B-B14F-4D97-AF65-F5344CB8AC3E}">
        <p14:creationId xmlns:p14="http://schemas.microsoft.com/office/powerpoint/2010/main" val="2187946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7"/>
          <p:cNvGraphicFramePr>
            <a:graphicFrameLocks noGrp="1" noChangeAspect="1"/>
          </p:cNvGraphicFramePr>
          <p:nvPr>
            <p:ph sz="half" idx="1"/>
            <p:extLst>
              <p:ext uri="{D42A27DB-BD31-4B8C-83A1-F6EECF244321}">
                <p14:modId xmlns:p14="http://schemas.microsoft.com/office/powerpoint/2010/main" val="884819177"/>
              </p:ext>
            </p:extLst>
          </p:nvPr>
        </p:nvGraphicFramePr>
        <p:xfrm>
          <a:off x="5527963" y="1306802"/>
          <a:ext cx="6234545" cy="4589462"/>
        </p:xfrm>
        <a:graphic>
          <a:graphicData uri="http://schemas.openxmlformats.org/presentationml/2006/ole">
            <mc:AlternateContent xmlns:mc="http://schemas.openxmlformats.org/markup-compatibility/2006">
              <mc:Choice xmlns:v="urn:schemas-microsoft-com:vml" Requires="v">
                <p:oleObj spid="_x0000_s2056" name="Bitmap Image" r:id="rId3" imgW="5952381" imgH="4057143" progId="Paint.Picture">
                  <p:embed/>
                </p:oleObj>
              </mc:Choice>
              <mc:Fallback>
                <p:oleObj name="Bitmap Image" r:id="rId3" imgW="5952381" imgH="405714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963" y="1306802"/>
                        <a:ext cx="6234545" cy="4589462"/>
                      </a:xfrm>
                      <a:prstGeom prst="rect">
                        <a:avLst/>
                      </a:prstGeom>
                      <a:noFill/>
                      <a:ln>
                        <a:noFill/>
                      </a:ln>
                      <a:extLst/>
                    </p:spPr>
                  </p:pic>
                </p:oleObj>
              </mc:Fallback>
            </mc:AlternateContent>
          </a:graphicData>
        </a:graphic>
      </p:graphicFrame>
      <p:sp>
        <p:nvSpPr>
          <p:cNvPr id="21507" name="Rectangle 3"/>
          <p:cNvSpPr>
            <a:spLocks noGrp="1" noChangeArrowheads="1"/>
          </p:cNvSpPr>
          <p:nvPr>
            <p:ph sz="half" idx="2"/>
          </p:nvPr>
        </p:nvSpPr>
        <p:spPr>
          <a:xfrm>
            <a:off x="900546" y="1814514"/>
            <a:ext cx="4038600" cy="4525962"/>
          </a:xfrm>
        </p:spPr>
        <p:txBody>
          <a:bodyPr/>
          <a:lstStyle/>
          <a:p>
            <a:pPr lvl="1" algn="just" eaLnBrk="1" hangingPunct="1">
              <a:buClr>
                <a:schemeClr val="tx1"/>
              </a:buClr>
              <a:buFontTx/>
              <a:buBlip>
                <a:blip r:embed="rId5"/>
              </a:buBlip>
            </a:pPr>
            <a:r>
              <a:rPr lang="en-US" altLang="en-US" sz="2800" dirty="0" err="1"/>
              <a:t>Mesonephros</a:t>
            </a:r>
            <a:r>
              <a:rPr lang="en-US" altLang="en-US" sz="2800" dirty="0"/>
              <a:t> &amp; mesonephric ducts are derived from intermediate mesoderm from upper thoracic to upper lumbar (L3 segments)</a:t>
            </a:r>
          </a:p>
          <a:p>
            <a:pPr lvl="1" eaLnBrk="1" hangingPunct="1">
              <a:buClr>
                <a:schemeClr val="tx1"/>
              </a:buClr>
              <a:buFontTx/>
              <a:buBlip>
                <a:blip r:embed="rId5"/>
              </a:buBlip>
            </a:pPr>
            <a:endParaRPr lang="en-US" altLang="en-US" b="1" dirty="0" smtClean="0"/>
          </a:p>
        </p:txBody>
      </p:sp>
      <p:sp>
        <p:nvSpPr>
          <p:cNvPr id="20482" name="Rectangle 2"/>
          <p:cNvSpPr>
            <a:spLocks noGrp="1" noChangeArrowheads="1"/>
          </p:cNvSpPr>
          <p:nvPr>
            <p:ph type="title"/>
          </p:nvPr>
        </p:nvSpPr>
        <p:spPr/>
        <p:txBody>
          <a:bodyPr>
            <a:normAutofit/>
          </a:bodyPr>
          <a:lstStyle/>
          <a:p>
            <a:pPr>
              <a:defRPr/>
            </a:pPr>
            <a:r>
              <a:rPr lang="en-US" sz="3600" dirty="0" err="1"/>
              <a:t>Mesonephros</a:t>
            </a:r>
            <a:endParaRPr lang="en-US" sz="3600" dirty="0"/>
          </a:p>
        </p:txBody>
      </p:sp>
      <p:sp>
        <p:nvSpPr>
          <p:cNvPr id="2" name="Slide Number Placeholder 1"/>
          <p:cNvSpPr>
            <a:spLocks noGrp="1"/>
          </p:cNvSpPr>
          <p:nvPr>
            <p:ph type="sldNum" sz="quarter" idx="12"/>
          </p:nvPr>
        </p:nvSpPr>
        <p:spPr/>
        <p:txBody>
          <a:bodyPr/>
          <a:lstStyle/>
          <a:p>
            <a:pPr>
              <a:defRPr/>
            </a:pPr>
            <a:fld id="{7A259807-4E02-4090-954C-8862AE38006D}" type="slidenum">
              <a:rPr lang="en-US" smtClean="0"/>
              <a:pPr>
                <a:defRPr/>
              </a:pPr>
              <a:t>12</a:t>
            </a:fld>
            <a:endParaRPr lang="en-US"/>
          </a:p>
        </p:txBody>
      </p:sp>
      <p:pic>
        <p:nvPicPr>
          <p:cNvPr id="4" name="Picture 3"/>
          <p:cNvPicPr>
            <a:picLocks noChangeAspect="1"/>
          </p:cNvPicPr>
          <p:nvPr/>
        </p:nvPicPr>
        <p:blipFill>
          <a:blip r:embed="rId6"/>
          <a:stretch>
            <a:fillRect/>
          </a:stretch>
        </p:blipFill>
        <p:spPr>
          <a:xfrm>
            <a:off x="172011" y="6138956"/>
            <a:ext cx="1457070" cy="768163"/>
          </a:xfrm>
          <a:prstGeom prst="rect">
            <a:avLst/>
          </a:prstGeom>
        </p:spPr>
      </p:pic>
    </p:spTree>
    <p:extLst>
      <p:ext uri="{BB962C8B-B14F-4D97-AF65-F5344CB8AC3E}">
        <p14:creationId xmlns:p14="http://schemas.microsoft.com/office/powerpoint/2010/main" val="3876342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909" y="685801"/>
            <a:ext cx="10834255" cy="3080731"/>
          </a:xfrm>
        </p:spPr>
        <p:txBody>
          <a:bodyPr>
            <a:normAutofit/>
          </a:bodyPr>
          <a:lstStyle/>
          <a:p>
            <a:pPr marL="0" indent="0" algn="just">
              <a:buNone/>
            </a:pPr>
            <a:r>
              <a:rPr lang="en-US" dirty="0" err="1" smtClean="0"/>
              <a:t>Mesonephric</a:t>
            </a:r>
            <a:r>
              <a:rPr lang="en-US" dirty="0" smtClean="0"/>
              <a:t> Tubules</a:t>
            </a:r>
          </a:p>
          <a:p>
            <a:pPr algn="just"/>
            <a:r>
              <a:rPr lang="en-US" sz="2800" dirty="0" smtClean="0"/>
              <a:t>The </a:t>
            </a:r>
            <a:r>
              <a:rPr lang="en-US" sz="2800" dirty="0"/>
              <a:t>mesonephric kidneys consist of glomeruli and tubules The </a:t>
            </a:r>
            <a:r>
              <a:rPr lang="en-US" sz="2800" b="1" dirty="0"/>
              <a:t>mesonephric tubules</a:t>
            </a:r>
            <a:r>
              <a:rPr lang="en-US" sz="2800" dirty="0"/>
              <a:t> open into bilateral mesonephric ducts, which were originally the </a:t>
            </a:r>
            <a:r>
              <a:rPr lang="en-US" sz="2800" dirty="0" err="1"/>
              <a:t>pronephric</a:t>
            </a:r>
            <a:r>
              <a:rPr lang="en-US" sz="2800" dirty="0"/>
              <a:t> ducts. </a:t>
            </a:r>
          </a:p>
        </p:txBody>
      </p:sp>
      <p:pic>
        <p:nvPicPr>
          <p:cNvPr id="5" name="Picture 4"/>
          <p:cNvPicPr>
            <a:picLocks noChangeAspect="1"/>
          </p:cNvPicPr>
          <p:nvPr/>
        </p:nvPicPr>
        <p:blipFill>
          <a:blip r:embed="rId2"/>
          <a:stretch>
            <a:fillRect/>
          </a:stretch>
        </p:blipFill>
        <p:spPr>
          <a:xfrm>
            <a:off x="3384096" y="2771222"/>
            <a:ext cx="4682372" cy="3439310"/>
          </a:xfrm>
          <a:prstGeom prst="rect">
            <a:avLst/>
          </a:prstGeom>
        </p:spPr>
      </p:pic>
      <p:sp>
        <p:nvSpPr>
          <p:cNvPr id="2" name="Slide Number Placeholder 1"/>
          <p:cNvSpPr>
            <a:spLocks noGrp="1"/>
          </p:cNvSpPr>
          <p:nvPr>
            <p:ph type="sldNum" sz="quarter" idx="12"/>
          </p:nvPr>
        </p:nvSpPr>
        <p:spPr/>
        <p:txBody>
          <a:bodyPr/>
          <a:lstStyle/>
          <a:p>
            <a:pPr>
              <a:defRPr/>
            </a:pPr>
            <a:fld id="{BDA394D7-9785-4BE5-AFD5-4F918A689025}" type="slidenum">
              <a:rPr lang="en-US" smtClean="0"/>
              <a:pPr>
                <a:defRPr/>
              </a:pPr>
              <a:t>13</a:t>
            </a:fld>
            <a:endParaRPr lang="en-US"/>
          </a:p>
        </p:txBody>
      </p:sp>
      <p:pic>
        <p:nvPicPr>
          <p:cNvPr id="4" name="Picture 3"/>
          <p:cNvPicPr>
            <a:picLocks noChangeAspect="1"/>
          </p:cNvPicPr>
          <p:nvPr/>
        </p:nvPicPr>
        <p:blipFill>
          <a:blip r:embed="rId3"/>
          <a:stretch>
            <a:fillRect/>
          </a:stretch>
        </p:blipFill>
        <p:spPr>
          <a:xfrm>
            <a:off x="69273" y="6152181"/>
            <a:ext cx="1457070" cy="768163"/>
          </a:xfrm>
          <a:prstGeom prst="rect">
            <a:avLst/>
          </a:prstGeom>
        </p:spPr>
      </p:pic>
    </p:spTree>
    <p:extLst>
      <p:ext uri="{BB962C8B-B14F-4D97-AF65-F5344CB8AC3E}">
        <p14:creationId xmlns:p14="http://schemas.microsoft.com/office/powerpoint/2010/main" val="3299682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Mesonephric</a:t>
            </a:r>
            <a:r>
              <a:rPr lang="en-US" dirty="0" smtClean="0"/>
              <a:t> ducts</a:t>
            </a:r>
            <a:endParaRPr lang="en-US" dirty="0"/>
          </a:p>
        </p:txBody>
      </p:sp>
      <p:sp>
        <p:nvSpPr>
          <p:cNvPr id="3" name="Content Placeholder 2"/>
          <p:cNvSpPr>
            <a:spLocks noGrp="1"/>
          </p:cNvSpPr>
          <p:nvPr>
            <p:ph idx="1"/>
          </p:nvPr>
        </p:nvSpPr>
        <p:spPr>
          <a:xfrm>
            <a:off x="227429" y="1614054"/>
            <a:ext cx="6187226" cy="5257800"/>
          </a:xfrm>
        </p:spPr>
        <p:txBody>
          <a:bodyPr>
            <a:normAutofit/>
          </a:bodyPr>
          <a:lstStyle/>
          <a:p>
            <a:pPr algn="just"/>
            <a:r>
              <a:rPr lang="en-US" sz="2800" dirty="0"/>
              <a:t>The </a:t>
            </a:r>
            <a:r>
              <a:rPr lang="en-US" sz="2800" b="1" dirty="0"/>
              <a:t>mesonephric ducts</a:t>
            </a:r>
            <a:r>
              <a:rPr lang="en-US" sz="2800" dirty="0"/>
              <a:t> open into the cloaca. </a:t>
            </a:r>
            <a:endParaRPr lang="en-US" sz="2800" dirty="0" smtClean="0"/>
          </a:p>
          <a:p>
            <a:pPr marL="0" indent="0" algn="just">
              <a:buNone/>
            </a:pPr>
            <a:endParaRPr lang="en-US" sz="2800" dirty="0"/>
          </a:p>
          <a:p>
            <a:pPr algn="just"/>
            <a:r>
              <a:rPr lang="en-US" sz="2800" dirty="0"/>
              <a:t>The </a:t>
            </a:r>
            <a:r>
              <a:rPr lang="en-US" sz="2800" dirty="0" err="1"/>
              <a:t>mesonephroi</a:t>
            </a:r>
            <a:r>
              <a:rPr lang="en-US" sz="2800" dirty="0"/>
              <a:t> degenerate toward the end of the first trimester; however, their tubules become the efferent </a:t>
            </a:r>
            <a:r>
              <a:rPr lang="en-US" sz="2800" dirty="0" err="1"/>
              <a:t>ductules</a:t>
            </a:r>
            <a:r>
              <a:rPr lang="en-US" sz="2800" dirty="0"/>
              <a:t> of the testes. </a:t>
            </a:r>
          </a:p>
        </p:txBody>
      </p:sp>
      <p:pic>
        <p:nvPicPr>
          <p:cNvPr id="4" name="Picture 3"/>
          <p:cNvPicPr>
            <a:picLocks noChangeAspect="1"/>
          </p:cNvPicPr>
          <p:nvPr/>
        </p:nvPicPr>
        <p:blipFill rotWithShape="1">
          <a:blip r:embed="rId2"/>
          <a:srcRect l="4180" t="6307" r="3563" b="2784"/>
          <a:stretch/>
        </p:blipFill>
        <p:spPr>
          <a:xfrm>
            <a:off x="6677890" y="1682002"/>
            <a:ext cx="4616641" cy="4380754"/>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pic>
        <p:nvPicPr>
          <p:cNvPr id="7" name="Picture 6"/>
          <p:cNvPicPr>
            <a:picLocks noChangeAspect="1"/>
          </p:cNvPicPr>
          <p:nvPr/>
        </p:nvPicPr>
        <p:blipFill>
          <a:blip r:embed="rId3"/>
          <a:stretch>
            <a:fillRect/>
          </a:stretch>
        </p:blipFill>
        <p:spPr>
          <a:xfrm>
            <a:off x="227429" y="6062756"/>
            <a:ext cx="1457070" cy="768163"/>
          </a:xfrm>
          <a:prstGeom prst="rect">
            <a:avLst/>
          </a:prstGeom>
        </p:spPr>
      </p:pic>
    </p:spTree>
    <p:extLst>
      <p:ext uri="{BB962C8B-B14F-4D97-AF65-F5344CB8AC3E}">
        <p14:creationId xmlns:p14="http://schemas.microsoft.com/office/powerpoint/2010/main" val="623974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err="1"/>
              <a:t>Metanephroi</a:t>
            </a:r>
            <a:r>
              <a:rPr lang="en-US" sz="4000" dirty="0"/>
              <a:t> </a:t>
            </a:r>
          </a:p>
        </p:txBody>
      </p:sp>
      <p:sp>
        <p:nvSpPr>
          <p:cNvPr id="3" name="Content Placeholder 2"/>
          <p:cNvSpPr>
            <a:spLocks noGrp="1"/>
          </p:cNvSpPr>
          <p:nvPr>
            <p:ph idx="1"/>
          </p:nvPr>
        </p:nvSpPr>
        <p:spPr>
          <a:xfrm>
            <a:off x="484909" y="1331012"/>
            <a:ext cx="4953000" cy="4525963"/>
          </a:xfrm>
        </p:spPr>
        <p:txBody>
          <a:bodyPr>
            <a:noAutofit/>
          </a:bodyPr>
          <a:lstStyle/>
          <a:p>
            <a:pPr marL="0" indent="0">
              <a:buNone/>
            </a:pPr>
            <a:r>
              <a:rPr lang="en-US" sz="2800" dirty="0"/>
              <a:t>The primordia of permanent kidneys-begin to develop early in the fifth week and start to function approximately 4 weeks later. </a:t>
            </a:r>
          </a:p>
          <a:p>
            <a:r>
              <a:rPr lang="en-US" sz="2800" dirty="0"/>
              <a:t>The </a:t>
            </a:r>
            <a:r>
              <a:rPr lang="en-US" sz="2800" dirty="0" err="1"/>
              <a:t>metanephric</a:t>
            </a:r>
            <a:r>
              <a:rPr lang="en-US" sz="2800" dirty="0"/>
              <a:t> diverticulum (ureteric bud) </a:t>
            </a:r>
          </a:p>
          <a:p>
            <a:r>
              <a:rPr lang="en-US" sz="2800" dirty="0"/>
              <a:t>The </a:t>
            </a:r>
            <a:r>
              <a:rPr lang="en-US" sz="2800" dirty="0" err="1"/>
              <a:t>metanephrogenic</a:t>
            </a:r>
            <a:r>
              <a:rPr lang="en-US" sz="2800" dirty="0"/>
              <a:t> </a:t>
            </a:r>
            <a:r>
              <a:rPr lang="en-US" sz="2800" dirty="0" err="1"/>
              <a:t>blastema</a:t>
            </a:r>
            <a:r>
              <a:rPr lang="en-US" sz="2800" dirty="0"/>
              <a:t> or </a:t>
            </a:r>
            <a:r>
              <a:rPr lang="en-US" sz="2800" dirty="0" err="1"/>
              <a:t>metanephric</a:t>
            </a:r>
            <a:r>
              <a:rPr lang="en-US" sz="2800" dirty="0"/>
              <a:t> mass of mesenchyme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pic>
        <p:nvPicPr>
          <p:cNvPr id="6" name="Picture 5"/>
          <p:cNvPicPr>
            <a:picLocks noChangeAspect="1"/>
          </p:cNvPicPr>
          <p:nvPr/>
        </p:nvPicPr>
        <p:blipFill>
          <a:blip r:embed="rId2"/>
          <a:stretch>
            <a:fillRect/>
          </a:stretch>
        </p:blipFill>
        <p:spPr>
          <a:xfrm>
            <a:off x="7162801" y="859972"/>
            <a:ext cx="3519054" cy="5026317"/>
          </a:xfrm>
          <a:prstGeom prst="rect">
            <a:avLst/>
          </a:prstGeom>
        </p:spPr>
      </p:pic>
      <p:pic>
        <p:nvPicPr>
          <p:cNvPr id="7" name="Picture 6"/>
          <p:cNvPicPr>
            <a:picLocks noChangeAspect="1"/>
          </p:cNvPicPr>
          <p:nvPr/>
        </p:nvPicPr>
        <p:blipFill>
          <a:blip r:embed="rId3"/>
          <a:stretch>
            <a:fillRect/>
          </a:stretch>
        </p:blipFill>
        <p:spPr>
          <a:xfrm>
            <a:off x="130447" y="6089837"/>
            <a:ext cx="1457070" cy="768163"/>
          </a:xfrm>
          <a:prstGeom prst="rect">
            <a:avLst/>
          </a:prstGeom>
        </p:spPr>
      </p:pic>
    </p:spTree>
    <p:extLst>
      <p:ext uri="{BB962C8B-B14F-4D97-AF65-F5344CB8AC3E}">
        <p14:creationId xmlns:p14="http://schemas.microsoft.com/office/powerpoint/2010/main" val="2337702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204" y="801874"/>
            <a:ext cx="5092032" cy="5287963"/>
          </a:xfrm>
        </p:spPr>
        <p:txBody>
          <a:bodyPr>
            <a:normAutofit/>
          </a:bodyPr>
          <a:lstStyle/>
          <a:p>
            <a:pPr marL="0" indent="0" algn="just">
              <a:buNone/>
            </a:pPr>
            <a:r>
              <a:rPr lang="en-US" dirty="0" err="1" smtClean="0"/>
              <a:t>Metanephric</a:t>
            </a:r>
            <a:r>
              <a:rPr lang="en-US" dirty="0" smtClean="0"/>
              <a:t> Diverticulum</a:t>
            </a:r>
          </a:p>
          <a:p>
            <a:pPr algn="just"/>
            <a:endParaRPr lang="en-US" sz="2800" dirty="0"/>
          </a:p>
          <a:p>
            <a:pPr algn="just"/>
            <a:r>
              <a:rPr lang="en-US" sz="2800" dirty="0" smtClean="0"/>
              <a:t>The </a:t>
            </a:r>
            <a:r>
              <a:rPr lang="en-US" sz="2800" b="1" dirty="0" err="1"/>
              <a:t>metanephric</a:t>
            </a:r>
            <a:r>
              <a:rPr lang="en-US" sz="2800" b="1" dirty="0"/>
              <a:t> diverticulum</a:t>
            </a:r>
            <a:r>
              <a:rPr lang="en-US" sz="2800" dirty="0"/>
              <a:t> is an outgrowth from the mesonephric duct near its entrance into the cloaca, and the </a:t>
            </a:r>
            <a:r>
              <a:rPr lang="en-US" sz="2800" b="1" dirty="0" err="1"/>
              <a:t>metanephrogenic</a:t>
            </a:r>
            <a:r>
              <a:rPr lang="en-US" sz="2800" b="1" dirty="0"/>
              <a:t> </a:t>
            </a:r>
            <a:r>
              <a:rPr lang="en-US" sz="2800" b="1" dirty="0" err="1"/>
              <a:t>blastema</a:t>
            </a:r>
            <a:r>
              <a:rPr lang="en-US" sz="2800" dirty="0"/>
              <a:t> is derived from the caudal part of the </a:t>
            </a:r>
            <a:r>
              <a:rPr lang="en-US" sz="2800" b="1" dirty="0"/>
              <a:t>nephrogenic cord</a:t>
            </a:r>
            <a:r>
              <a:rPr lang="en-US" sz="2800" dirty="0"/>
              <a:t> </a:t>
            </a:r>
          </a:p>
        </p:txBody>
      </p:sp>
      <p:pic>
        <p:nvPicPr>
          <p:cNvPr id="2" name="Picture 1"/>
          <p:cNvPicPr>
            <a:picLocks noChangeAspect="1"/>
          </p:cNvPicPr>
          <p:nvPr/>
        </p:nvPicPr>
        <p:blipFill rotWithShape="1">
          <a:blip r:embed="rId2"/>
          <a:srcRect l="4042" t="1863" r="4198" b="12449"/>
          <a:stretch/>
        </p:blipFill>
        <p:spPr>
          <a:xfrm>
            <a:off x="6082146" y="1094024"/>
            <a:ext cx="4918364" cy="3962886"/>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pic>
        <p:nvPicPr>
          <p:cNvPr id="6" name="Picture 5"/>
          <p:cNvPicPr>
            <a:picLocks noChangeAspect="1"/>
          </p:cNvPicPr>
          <p:nvPr/>
        </p:nvPicPr>
        <p:blipFill>
          <a:blip r:embed="rId3"/>
          <a:stretch>
            <a:fillRect/>
          </a:stretch>
        </p:blipFill>
        <p:spPr>
          <a:xfrm>
            <a:off x="225770" y="6089837"/>
            <a:ext cx="1457070" cy="768163"/>
          </a:xfrm>
          <a:prstGeom prst="rect">
            <a:avLst/>
          </a:prstGeom>
        </p:spPr>
      </p:pic>
    </p:spTree>
    <p:extLst>
      <p:ext uri="{BB962C8B-B14F-4D97-AF65-F5344CB8AC3E}">
        <p14:creationId xmlns:p14="http://schemas.microsoft.com/office/powerpoint/2010/main" val="2078860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653" y="450274"/>
            <a:ext cx="11443855" cy="2955701"/>
          </a:xfrm>
        </p:spPr>
        <p:txBody>
          <a:bodyPr>
            <a:normAutofit/>
          </a:bodyPr>
          <a:lstStyle/>
          <a:p>
            <a:pPr algn="just"/>
            <a:r>
              <a:rPr lang="en-US" sz="2800" dirty="0"/>
              <a:t>As it elongates, the </a:t>
            </a:r>
            <a:r>
              <a:rPr lang="en-US" sz="2800" dirty="0" err="1"/>
              <a:t>metanephric</a:t>
            </a:r>
            <a:r>
              <a:rPr lang="en-US" sz="2800" dirty="0"/>
              <a:t> diverticulum penetrates the </a:t>
            </a:r>
            <a:r>
              <a:rPr lang="en-US" sz="2800" dirty="0" err="1"/>
              <a:t>metanephrogenic</a:t>
            </a:r>
            <a:r>
              <a:rPr lang="en-US" sz="2800" dirty="0"/>
              <a:t> </a:t>
            </a:r>
            <a:r>
              <a:rPr lang="en-US" sz="2800" dirty="0" err="1"/>
              <a:t>blastema</a:t>
            </a:r>
            <a:r>
              <a:rPr lang="en-US" sz="2800" dirty="0"/>
              <a:t>-a mass of mesenchyme </a:t>
            </a:r>
          </a:p>
          <a:p>
            <a:pPr algn="just"/>
            <a:r>
              <a:rPr lang="en-US" sz="2800" dirty="0"/>
              <a:t>The stalk of the </a:t>
            </a:r>
            <a:r>
              <a:rPr lang="en-US" sz="2800" dirty="0" err="1"/>
              <a:t>metanephric</a:t>
            </a:r>
            <a:r>
              <a:rPr lang="en-US" sz="2800" dirty="0"/>
              <a:t> diverticulum becomes the </a:t>
            </a:r>
            <a:r>
              <a:rPr lang="en-US" sz="2800" b="1" dirty="0"/>
              <a:t>ureter</a:t>
            </a:r>
            <a:r>
              <a:rPr lang="en-US" sz="2800" dirty="0"/>
              <a:t>, and the cranial portion of the diverticulum undergoes repetitive branching which differentiate into the </a:t>
            </a:r>
            <a:r>
              <a:rPr lang="en-US" sz="2800" b="1" dirty="0"/>
              <a:t>collecting tubules</a:t>
            </a:r>
            <a:r>
              <a:rPr lang="en-US" sz="2800" dirty="0"/>
              <a:t> of the </a:t>
            </a:r>
            <a:r>
              <a:rPr lang="en-US" sz="2800" dirty="0" err="1"/>
              <a:t>metanephros</a:t>
            </a:r>
            <a:endParaRPr lang="en-US" sz="2800"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17</a:t>
            </a:fld>
            <a:endParaRPr lang="en-US"/>
          </a:p>
        </p:txBody>
      </p:sp>
      <p:pic>
        <p:nvPicPr>
          <p:cNvPr id="6" name="Picture 5"/>
          <p:cNvPicPr>
            <a:picLocks noChangeAspect="1"/>
          </p:cNvPicPr>
          <p:nvPr/>
        </p:nvPicPr>
        <p:blipFill>
          <a:blip r:embed="rId2"/>
          <a:stretch>
            <a:fillRect/>
          </a:stretch>
        </p:blipFill>
        <p:spPr>
          <a:xfrm>
            <a:off x="2802363" y="3727861"/>
            <a:ext cx="6524625" cy="2361976"/>
          </a:xfrm>
          <a:prstGeom prst="rect">
            <a:avLst/>
          </a:prstGeom>
        </p:spPr>
      </p:pic>
      <p:pic>
        <p:nvPicPr>
          <p:cNvPr id="7" name="Picture 6"/>
          <p:cNvPicPr>
            <a:picLocks noChangeAspect="1"/>
          </p:cNvPicPr>
          <p:nvPr/>
        </p:nvPicPr>
        <p:blipFill>
          <a:blip r:embed="rId3"/>
          <a:stretch>
            <a:fillRect/>
          </a:stretch>
        </p:blipFill>
        <p:spPr>
          <a:xfrm>
            <a:off x="144301" y="6089837"/>
            <a:ext cx="1457070" cy="768163"/>
          </a:xfrm>
          <a:prstGeom prst="rect">
            <a:avLst/>
          </a:prstGeom>
        </p:spPr>
      </p:pic>
    </p:spTree>
    <p:extLst>
      <p:ext uri="{BB962C8B-B14F-4D97-AF65-F5344CB8AC3E}">
        <p14:creationId xmlns:p14="http://schemas.microsoft.com/office/powerpoint/2010/main" val="608325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uccessive stages in development of metanephric diverticulum"/>
          <p:cNvPicPr>
            <a:picLocks noChangeAspect="1" noChangeArrowheads="1"/>
          </p:cNvPicPr>
          <p:nvPr/>
        </p:nvPicPr>
        <p:blipFill rotWithShape="1">
          <a:blip r:embed="rId2">
            <a:extLst>
              <a:ext uri="{28A0092B-C50C-407E-A947-70E740481C1C}">
                <a14:useLocalDpi xmlns:a14="http://schemas.microsoft.com/office/drawing/2010/main" val="0"/>
              </a:ext>
            </a:extLst>
          </a:blip>
          <a:srcRect b="9879"/>
          <a:stretch/>
        </p:blipFill>
        <p:spPr bwMode="auto">
          <a:xfrm>
            <a:off x="3048000" y="564528"/>
            <a:ext cx="5105400" cy="569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ChangeArrowheads="1"/>
          </p:cNvSpPr>
          <p:nvPr/>
        </p:nvSpPr>
        <p:spPr bwMode="auto">
          <a:xfrm>
            <a:off x="1676400" y="6019800"/>
            <a:ext cx="3429000" cy="838200"/>
          </a:xfrm>
          <a:prstGeom prst="rect">
            <a:avLst/>
          </a:prstGeom>
          <a:solidFill>
            <a:schemeClr val="bg1"/>
          </a:solidFill>
          <a:ln w="9525">
            <a:solidFill>
              <a:schemeClr val="bg1"/>
            </a:solidFill>
            <a:miter lim="800000"/>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D829B39B-E19B-4684-B84C-73DF500C59FE}" type="slidenum">
              <a:rPr lang="en-US" smtClean="0"/>
              <a:pPr>
                <a:defRPr/>
              </a:pPr>
              <a:t>18</a:t>
            </a:fld>
            <a:endParaRPr lang="en-US"/>
          </a:p>
        </p:txBody>
      </p:sp>
      <p:pic>
        <p:nvPicPr>
          <p:cNvPr id="4" name="Picture 3"/>
          <p:cNvPicPr>
            <a:picLocks noChangeAspect="1"/>
          </p:cNvPicPr>
          <p:nvPr/>
        </p:nvPicPr>
        <p:blipFill>
          <a:blip r:embed="rId3"/>
          <a:stretch>
            <a:fillRect/>
          </a:stretch>
        </p:blipFill>
        <p:spPr>
          <a:xfrm>
            <a:off x="219330" y="6019800"/>
            <a:ext cx="1457070" cy="768163"/>
          </a:xfrm>
          <a:prstGeom prst="rect">
            <a:avLst/>
          </a:prstGeom>
        </p:spPr>
      </p:pic>
    </p:spTree>
    <p:extLst>
      <p:ext uri="{BB962C8B-B14F-4D97-AF65-F5344CB8AC3E}">
        <p14:creationId xmlns:p14="http://schemas.microsoft.com/office/powerpoint/2010/main" val="3396006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Development of major/ minor calyces</a:t>
            </a:r>
            <a:endParaRPr lang="en-US" sz="4000" dirty="0"/>
          </a:p>
        </p:txBody>
      </p:sp>
      <p:sp>
        <p:nvSpPr>
          <p:cNvPr id="3" name="Content Placeholder 2"/>
          <p:cNvSpPr>
            <a:spLocks noGrp="1"/>
          </p:cNvSpPr>
          <p:nvPr>
            <p:ph idx="1"/>
          </p:nvPr>
        </p:nvSpPr>
        <p:spPr/>
        <p:txBody>
          <a:bodyPr>
            <a:normAutofit fontScale="92500" lnSpcReduction="20000"/>
          </a:bodyPr>
          <a:lstStyle/>
          <a:p>
            <a:pPr algn="just"/>
            <a:r>
              <a:rPr lang="en-US" dirty="0"/>
              <a:t>The first four generations </a:t>
            </a:r>
            <a:r>
              <a:rPr lang="en-US" dirty="0" smtClean="0"/>
              <a:t>= </a:t>
            </a:r>
            <a:r>
              <a:rPr lang="en-US" b="1" dirty="0" smtClean="0">
                <a:solidFill>
                  <a:schemeClr val="accent4">
                    <a:lumMod val="75000"/>
                  </a:schemeClr>
                </a:solidFill>
              </a:rPr>
              <a:t>major calices</a:t>
            </a:r>
          </a:p>
          <a:p>
            <a:pPr algn="just"/>
            <a:r>
              <a:rPr lang="en-US" dirty="0" smtClean="0"/>
              <a:t>and </a:t>
            </a:r>
            <a:r>
              <a:rPr lang="en-US" dirty="0"/>
              <a:t>the second four generations </a:t>
            </a:r>
            <a:r>
              <a:rPr lang="en-US" b="1" dirty="0" smtClean="0">
                <a:solidFill>
                  <a:schemeClr val="accent4">
                    <a:lumMod val="75000"/>
                  </a:schemeClr>
                </a:solidFill>
              </a:rPr>
              <a:t>minor </a:t>
            </a:r>
            <a:r>
              <a:rPr lang="en-US" b="1" dirty="0">
                <a:solidFill>
                  <a:schemeClr val="accent4">
                    <a:lumMod val="75000"/>
                  </a:schemeClr>
                </a:solidFill>
              </a:rPr>
              <a:t>calices</a:t>
            </a:r>
            <a:r>
              <a:rPr lang="en-US" dirty="0">
                <a:solidFill>
                  <a:schemeClr val="accent4">
                    <a:lumMod val="75000"/>
                  </a:schemeClr>
                </a:solidFill>
              </a:rPr>
              <a:t>. </a:t>
            </a:r>
            <a:endParaRPr lang="en-US" dirty="0" smtClean="0">
              <a:solidFill>
                <a:schemeClr val="accent4">
                  <a:lumMod val="75000"/>
                </a:schemeClr>
              </a:solidFill>
            </a:endParaRPr>
          </a:p>
          <a:p>
            <a:pPr algn="just"/>
            <a:r>
              <a:rPr lang="en-US" dirty="0" smtClean="0"/>
              <a:t>The </a:t>
            </a:r>
            <a:r>
              <a:rPr lang="en-US" dirty="0"/>
              <a:t>end of each arched collecting tubule induces clusters of mesenchymal cells in the </a:t>
            </a:r>
            <a:r>
              <a:rPr lang="en-US" dirty="0" err="1"/>
              <a:t>metanephrogenic</a:t>
            </a:r>
            <a:r>
              <a:rPr lang="en-US" dirty="0"/>
              <a:t> </a:t>
            </a:r>
            <a:r>
              <a:rPr lang="en-US" dirty="0" err="1"/>
              <a:t>blastema</a:t>
            </a:r>
            <a:r>
              <a:rPr lang="en-US" dirty="0"/>
              <a:t> to form small </a:t>
            </a:r>
            <a:r>
              <a:rPr lang="en-US" dirty="0" err="1"/>
              <a:t>metanephric</a:t>
            </a:r>
            <a:r>
              <a:rPr lang="en-US" dirty="0"/>
              <a:t> vesicles </a:t>
            </a:r>
            <a:endParaRPr lang="en-US" dirty="0" smtClean="0"/>
          </a:p>
          <a:p>
            <a:pPr algn="just"/>
            <a:r>
              <a:rPr lang="en-US" dirty="0" smtClean="0"/>
              <a:t>These </a:t>
            </a:r>
            <a:r>
              <a:rPr lang="en-US" dirty="0"/>
              <a:t>vesicles elongate and become </a:t>
            </a:r>
            <a:r>
              <a:rPr lang="en-US" b="1" dirty="0" err="1">
                <a:solidFill>
                  <a:schemeClr val="accent4">
                    <a:lumMod val="75000"/>
                  </a:schemeClr>
                </a:solidFill>
              </a:rPr>
              <a:t>metanephric</a:t>
            </a:r>
            <a:r>
              <a:rPr lang="en-US" b="1" dirty="0">
                <a:solidFill>
                  <a:schemeClr val="accent4">
                    <a:lumMod val="75000"/>
                  </a:schemeClr>
                </a:solidFill>
              </a:rPr>
              <a:t> tubules</a:t>
            </a:r>
            <a:r>
              <a:rPr lang="en-US" dirty="0">
                <a:solidFill>
                  <a:schemeClr val="accent4">
                    <a:lumMod val="75000"/>
                  </a:schemeClr>
                </a:solidFill>
              </a:rPr>
              <a:t> </a:t>
            </a:r>
          </a:p>
          <a:p>
            <a:pPr algn="just"/>
            <a:r>
              <a:rPr lang="en-US" dirty="0" smtClean="0"/>
              <a:t>The </a:t>
            </a:r>
            <a:r>
              <a:rPr lang="en-US" dirty="0"/>
              <a:t>proximal ends of these tubules are </a:t>
            </a:r>
            <a:r>
              <a:rPr lang="en-US" dirty="0" err="1"/>
              <a:t>invaginated</a:t>
            </a:r>
            <a:r>
              <a:rPr lang="en-US" dirty="0"/>
              <a:t> by </a:t>
            </a:r>
            <a:r>
              <a:rPr lang="en-US" b="1" dirty="0"/>
              <a:t>glomeruli</a:t>
            </a:r>
            <a:r>
              <a:rPr lang="en-US" dirty="0"/>
              <a:t>. The tubules differentiate into proximal and distal convoluted tubules, and the </a:t>
            </a:r>
            <a:r>
              <a:rPr lang="en-US" b="1" dirty="0">
                <a:solidFill>
                  <a:schemeClr val="accent4">
                    <a:lumMod val="75000"/>
                  </a:schemeClr>
                </a:solidFill>
              </a:rPr>
              <a:t>nephron loop</a:t>
            </a:r>
            <a:r>
              <a:rPr lang="en-US" dirty="0">
                <a:solidFill>
                  <a:schemeClr val="accent4">
                    <a:lumMod val="75000"/>
                  </a:schemeClr>
                </a:solidFill>
              </a:rPr>
              <a:t> </a:t>
            </a:r>
            <a:r>
              <a:rPr lang="en-US" dirty="0"/>
              <a:t>(Henle loop), together with the glomerulus and its capsule, constitute a </a:t>
            </a:r>
            <a:r>
              <a:rPr lang="en-US" b="1" dirty="0" smtClean="0">
                <a:solidFill>
                  <a:schemeClr val="accent4">
                    <a:lumMod val="75000"/>
                  </a:schemeClr>
                </a:solidFill>
              </a:rPr>
              <a:t>nephron</a:t>
            </a:r>
            <a:r>
              <a:rPr lang="en-US" dirty="0" smtClean="0">
                <a:solidFill>
                  <a:schemeClr val="accent4">
                    <a:lumMod val="75000"/>
                  </a:schemeClr>
                </a:solidFill>
              </a:rPr>
              <a:t>.</a:t>
            </a:r>
            <a:endParaRPr lang="en-US" dirty="0">
              <a:solidFill>
                <a:schemeClr val="accent4">
                  <a:lumMod val="75000"/>
                </a:schemeClr>
              </a:solidFill>
            </a:endParaRP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pic>
        <p:nvPicPr>
          <p:cNvPr id="6" name="Picture 5"/>
          <p:cNvPicPr>
            <a:picLocks noChangeAspect="1"/>
          </p:cNvPicPr>
          <p:nvPr/>
        </p:nvPicPr>
        <p:blipFill>
          <a:blip r:embed="rId2"/>
          <a:stretch>
            <a:fillRect/>
          </a:stretch>
        </p:blipFill>
        <p:spPr>
          <a:xfrm>
            <a:off x="172010" y="6062756"/>
            <a:ext cx="1457070" cy="768163"/>
          </a:xfrm>
          <a:prstGeom prst="rect">
            <a:avLst/>
          </a:prstGeom>
        </p:spPr>
      </p:pic>
    </p:spTree>
    <p:extLst>
      <p:ext uri="{BB962C8B-B14F-4D97-AF65-F5344CB8AC3E}">
        <p14:creationId xmlns:p14="http://schemas.microsoft.com/office/powerpoint/2010/main" val="3363898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6DE7789-1394-B357-5F58-181B0A1E016A}"/>
              </a:ext>
            </a:extLst>
          </p:cNvPr>
          <p:cNvSpPr>
            <a:spLocks noGrp="1"/>
          </p:cNvSpPr>
          <p:nvPr>
            <p:ph type="title"/>
          </p:nvPr>
        </p:nvSpPr>
        <p:spPr>
          <a:xfrm>
            <a:off x="1524000" y="1066801"/>
            <a:ext cx="9144000" cy="1325563"/>
          </a:xfrm>
        </p:spPr>
        <p:txBody>
          <a:bodyPr>
            <a:normAutofit fontScale="90000"/>
          </a:bodyPr>
          <a:lstStyle/>
          <a:p>
            <a:r>
              <a:rPr lang="en-US" sz="3200" b="1" dirty="0">
                <a:latin typeface="Calibri" panose="020F0502020204030204" pitchFamily="34" charset="0"/>
                <a:cs typeface="Calibri" panose="020F0502020204030204" pitchFamily="34" charset="0"/>
              </a:rPr>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Prof. Umar’s Model of Teaching Strategy</a:t>
            </a:r>
            <a:r>
              <a:rPr lang="en-US" sz="2700" dirty="0">
                <a:latin typeface="Calibri" panose="020F0502020204030204" pitchFamily="34" charset="0"/>
                <a:cs typeface="Calibri" panose="020F0502020204030204" pitchFamily="34" charset="0"/>
              </a:rPr>
              <a:t/>
            </a:r>
            <a:br>
              <a:rPr lang="en-US" sz="2700" dirty="0">
                <a:latin typeface="Calibri" panose="020F0502020204030204" pitchFamily="34" charset="0"/>
                <a:cs typeface="Calibri" panose="020F0502020204030204" pitchFamily="34" charset="0"/>
              </a:rPr>
            </a:br>
            <a:r>
              <a:rPr lang="en-US" sz="2700" dirty="0">
                <a:latin typeface="Calibri" panose="020F0502020204030204" pitchFamily="34" charset="0"/>
                <a:cs typeface="Calibri" panose="020F0502020204030204" pitchFamily="34" charset="0"/>
              </a:rPr>
              <a:t>	</a:t>
            </a:r>
            <a:r>
              <a:rPr lang="en-US" sz="2400" dirty="0">
                <a:solidFill>
                  <a:schemeClr val="tx2">
                    <a:lumMod val="75000"/>
                    <a:lumOff val="25000"/>
                  </a:schemeClr>
                </a:solidFill>
                <a:latin typeface="Arial" panose="020B0604020202020204" pitchFamily="34" charset="0"/>
                <a:cs typeface="Arial" panose="020B0604020202020204" pitchFamily="34" charset="0"/>
              </a:rPr>
              <a:t>Self Directed Learning  Assessment Program</a:t>
            </a:r>
            <a:r>
              <a:rPr lang="en-US" sz="2400" b="1" dirty="0">
                <a:solidFill>
                  <a:schemeClr val="tx2">
                    <a:lumMod val="75000"/>
                    <a:lumOff val="25000"/>
                  </a:schemeClr>
                </a:solidFill>
                <a:latin typeface="Arial" panose="020B0604020202020204" pitchFamily="34" charset="0"/>
                <a:cs typeface="Arial" panose="020B0604020202020204" pitchFamily="34" charset="0"/>
              </a:rPr>
              <a:t/>
            </a:r>
            <a:br>
              <a:rPr lang="en-US" sz="2400" b="1" dirty="0">
                <a:solidFill>
                  <a:schemeClr val="tx2">
                    <a:lumMod val="75000"/>
                    <a:lumOff val="25000"/>
                  </a:schemeClr>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solidFill>
                  <a:schemeClr val="tx2">
                    <a:lumMod val="75000"/>
                    <a:lumOff val="25000"/>
                  </a:schemeClr>
                </a:solidFill>
                <a:latin typeface="Arial" panose="020B0604020202020204" pitchFamily="34" charset="0"/>
                <a:cs typeface="Arial" panose="020B0604020202020204" pitchFamily="34" charset="0"/>
              </a:rPr>
              <a:t>Objectives</a:t>
            </a:r>
            <a:r>
              <a:rPr lang="en-US" sz="24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To cultivate critical thinking, analytical reasoning, and problem-solving competencies.</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To instill a culture of self-directed learning, fostering lifelong learning habits and autonomy.</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xmlns="" id="{43D157CD-1399-5207-B798-F4E73ED14A83}"/>
              </a:ext>
            </a:extLst>
          </p:cNvPr>
          <p:cNvSpPr>
            <a:spLocks noGrp="1"/>
          </p:cNvSpPr>
          <p:nvPr>
            <p:ph idx="1"/>
          </p:nvPr>
        </p:nvSpPr>
        <p:spPr>
          <a:xfrm>
            <a:off x="1524000" y="2667000"/>
            <a:ext cx="9144000" cy="3882736"/>
          </a:xfrm>
        </p:spPr>
        <p:txBody>
          <a:bodyPr>
            <a:normAutofit/>
          </a:bodyPr>
          <a:lstStyle/>
          <a:p>
            <a:pPr marL="0" indent="0" algn="just">
              <a:buNone/>
            </a:pPr>
            <a:r>
              <a:rPr lang="en-GB" sz="2400" dirty="0">
                <a:solidFill>
                  <a:schemeClr val="tx2">
                    <a:lumMod val="75000"/>
                    <a:lumOff val="25000"/>
                  </a:schemeClr>
                </a:solidFill>
                <a:latin typeface="Calibri" panose="020F0502020204030204" pitchFamily="34" charset="0"/>
                <a:cs typeface="Calibri" panose="020F0502020204030204" pitchFamily="34" charset="0"/>
              </a:rPr>
              <a:t>How to Assess?</a:t>
            </a:r>
            <a:endParaRPr lang="en-GB" sz="2400" dirty="0">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en-GB" sz="2400" dirty="0">
                <a:latin typeface="Calibri" panose="020F0502020204030204" pitchFamily="34" charset="0"/>
                <a:cs typeface="Calibri" panose="020F0502020204030204" pitchFamily="34" charset="0"/>
              </a:rPr>
              <a:t>Ten randomly selected students will be evaluated </a:t>
            </a:r>
            <a:r>
              <a:rPr lang="en-GB" sz="2400" dirty="0">
                <a:solidFill>
                  <a:prstClr val="black"/>
                </a:solidFill>
                <a:latin typeface="Calibri" panose="020F0502020204030204" pitchFamily="34" charset="0"/>
                <a:cs typeface="Calibri" panose="020F0502020204030204" pitchFamily="34" charset="0"/>
              </a:rPr>
              <a:t>within the </a:t>
            </a:r>
            <a:r>
              <a:rPr lang="en-GB" sz="2400" b="1" dirty="0">
                <a:latin typeface="Calibri" panose="020F0502020204030204" pitchFamily="34" charset="0"/>
                <a:cs typeface="Calibri" panose="020F0502020204030204" pitchFamily="34" charset="0"/>
              </a:rPr>
              <a:t>first 10 minutes of the lecture</a:t>
            </a:r>
            <a:r>
              <a:rPr lang="en-GB" sz="2400" dirty="0">
                <a:solidFill>
                  <a:schemeClr val="tx2">
                    <a:lumMod val="75000"/>
                    <a:lumOff val="25000"/>
                  </a:schemeClr>
                </a:solidFill>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through 10 multiple-choice questions (MCQs) based on the PowerPoint presentation shared on Students Official </a:t>
            </a:r>
            <a:r>
              <a:rPr lang="en-GB" sz="2400" dirty="0" err="1">
                <a:latin typeface="Calibri" panose="020F0502020204030204" pitchFamily="34" charset="0"/>
                <a:cs typeface="Calibri" panose="020F0502020204030204" pitchFamily="34" charset="0"/>
              </a:rPr>
              <a:t>WhatsApp</a:t>
            </a:r>
            <a:r>
              <a:rPr lang="en-GB" sz="2400" dirty="0">
                <a:latin typeface="Calibri" panose="020F0502020204030204" pitchFamily="34" charset="0"/>
                <a:cs typeface="Calibri" panose="020F0502020204030204" pitchFamily="34" charset="0"/>
              </a:rPr>
              <a:t> group, one day before the teaching session.</a:t>
            </a:r>
          </a:p>
          <a:p>
            <a:pPr algn="just">
              <a:buFont typeface="Wingdings" panose="05000000000000000000" pitchFamily="2" charset="2"/>
              <a:buChar char="Ø"/>
            </a:pPr>
            <a:r>
              <a:rPr lang="en-US" sz="2400" dirty="0">
                <a:latin typeface="Calibri" panose="020F0502020204030204" pitchFamily="34" charset="0"/>
                <a:cs typeface="Calibri" panose="020F0502020204030204" pitchFamily="34" charset="0"/>
              </a:rPr>
              <a:t>The number of MCQs from the components of the lecture will follow the </a:t>
            </a:r>
            <a:r>
              <a:rPr lang="en-US" sz="2400" dirty="0" smtClean="0">
                <a:latin typeface="Calibri" panose="020F0502020204030204" pitchFamily="34" charset="0"/>
                <a:cs typeface="Calibri" panose="020F0502020204030204" pitchFamily="34" charset="0"/>
              </a:rPr>
              <a:t>guidelines </a:t>
            </a:r>
            <a:r>
              <a:rPr lang="en-US" sz="2400" dirty="0">
                <a:latin typeface="Calibri" panose="020F0502020204030204" pitchFamily="34" charset="0"/>
                <a:cs typeface="Calibri" panose="020F0502020204030204" pitchFamily="34" charset="0"/>
              </a:rPr>
              <a:t>outlined in the </a:t>
            </a:r>
            <a:r>
              <a:rPr lang="en-US" sz="2400" b="1" dirty="0">
                <a:latin typeface="Calibri" panose="020F0502020204030204" pitchFamily="34" charset="0"/>
                <a:cs typeface="Calibri" panose="020F0502020204030204" pitchFamily="34" charset="0"/>
              </a:rPr>
              <a:t>Prof. Umar model of Integrated Lecture</a:t>
            </a:r>
            <a:r>
              <a:rPr lang="en-US" sz="2400" dirty="0">
                <a:latin typeface="Calibri" panose="020F0502020204030204" pitchFamily="34" charset="0"/>
                <a:cs typeface="Calibri" panose="020F0502020204030204" pitchFamily="34" charset="0"/>
              </a:rPr>
              <a:t>.</a:t>
            </a:r>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hlinkClick r:id="rId2"/>
            </a:endParaRPr>
          </a:p>
        </p:txBody>
      </p:sp>
      <p:sp>
        <p:nvSpPr>
          <p:cNvPr id="2" name="Rectangle 1"/>
          <p:cNvSpPr/>
          <p:nvPr/>
        </p:nvSpPr>
        <p:spPr>
          <a:xfrm>
            <a:off x="9739746" y="175638"/>
            <a:ext cx="2119745"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First Ten Minutes</a:t>
            </a:r>
          </a:p>
        </p:txBody>
      </p:sp>
      <p:graphicFrame>
        <p:nvGraphicFramePr>
          <p:cNvPr id="3" name="Table 2"/>
          <p:cNvGraphicFramePr>
            <a:graphicFrameLocks noGrp="1"/>
          </p:cNvGraphicFramePr>
          <p:nvPr>
            <p:extLst/>
          </p:nvPr>
        </p:nvGraphicFramePr>
        <p:xfrm>
          <a:off x="2514600" y="5410201"/>
          <a:ext cx="7010400" cy="1261283"/>
        </p:xfrm>
        <a:graphic>
          <a:graphicData uri="http://schemas.openxmlformats.org/drawingml/2006/table">
            <a:tbl>
              <a:tblPr firstRow="1" bandRow="1">
                <a:tableStyleId>{BC89EF96-8CEA-46FF-86C4-4CE0E7609802}</a:tableStyleId>
              </a:tblPr>
              <a:tblGrid>
                <a:gridCol w="1402080"/>
                <a:gridCol w="1402080"/>
                <a:gridCol w="1402080"/>
                <a:gridCol w="1402080"/>
                <a:gridCol w="1402080"/>
              </a:tblGrid>
              <a:tr h="590723">
                <a:tc>
                  <a:txBody>
                    <a:bodyPr/>
                    <a:lstStyle/>
                    <a:p>
                      <a:r>
                        <a:rPr lang="en-US" sz="1600" dirty="0" smtClean="0">
                          <a:latin typeface="Arial" panose="020B0604020202020204" pitchFamily="34" charset="0"/>
                          <a:cs typeface="Arial" panose="020B0604020202020204" pitchFamily="34" charset="0"/>
                        </a:rPr>
                        <a:t>Component of LGIS</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Core Knowledge</a:t>
                      </a:r>
                      <a:r>
                        <a:rPr lang="en-US" sz="1600" baseline="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Horizontal</a:t>
                      </a:r>
                      <a:r>
                        <a:rPr lang="en-US" sz="1600" baseline="0" dirty="0" smtClean="0">
                          <a:latin typeface="Arial" panose="020B0604020202020204" pitchFamily="34" charset="0"/>
                          <a:cs typeface="Arial" panose="020B0604020202020204" pitchFamily="34" charset="0"/>
                        </a:rPr>
                        <a:t> Integration</a:t>
                      </a:r>
                      <a:endParaRPr lang="en-US" sz="1600" dirty="0">
                        <a:latin typeface="Arial" panose="020B0604020202020204" pitchFamily="34" charset="0"/>
                        <a:cs typeface="Arial" panose="020B0604020202020204" pitchFamily="34" charset="0"/>
                      </a:endParaRPr>
                    </a:p>
                  </a:txBody>
                  <a:tcPr/>
                </a:tc>
                <a:tc>
                  <a:txBody>
                    <a:bodyPr/>
                    <a:lstStyle/>
                    <a:p>
                      <a:r>
                        <a:rPr lang="en-US" sz="1600" b="1" dirty="0" smtClean="0">
                          <a:latin typeface="Arial" panose="020B0604020202020204" pitchFamily="34" charset="0"/>
                          <a:cs typeface="Arial" panose="020B0604020202020204" pitchFamily="34" charset="0"/>
                        </a:rPr>
                        <a:t>Vertical Integration</a:t>
                      </a:r>
                      <a:endParaRPr lang="en-US" sz="1600" b="1" dirty="0">
                        <a:latin typeface="Arial" panose="020B0604020202020204" pitchFamily="34" charset="0"/>
                        <a:cs typeface="Arial" panose="020B0604020202020204" pitchFamily="34" charset="0"/>
                      </a:endParaRPr>
                    </a:p>
                  </a:txBody>
                  <a:tcPr/>
                </a:tc>
                <a:tc>
                  <a:txBody>
                    <a:bodyPr/>
                    <a:lstStyle/>
                    <a:p>
                      <a:r>
                        <a:rPr lang="en-US" sz="1600" b="1" dirty="0" smtClean="0">
                          <a:latin typeface="Arial" panose="020B0604020202020204" pitchFamily="34" charset="0"/>
                          <a:cs typeface="Arial" panose="020B0604020202020204" pitchFamily="34" charset="0"/>
                        </a:rPr>
                        <a:t>Spiral Integration</a:t>
                      </a:r>
                      <a:endParaRPr lang="en-US" sz="1600" b="1" dirty="0">
                        <a:latin typeface="Arial" panose="020B0604020202020204" pitchFamily="34" charset="0"/>
                        <a:cs typeface="Arial" panose="020B0604020202020204" pitchFamily="34" charset="0"/>
                      </a:endParaRPr>
                    </a:p>
                  </a:txBody>
                  <a:tcPr/>
                </a:tc>
              </a:tr>
              <a:tr h="590723">
                <a:tc>
                  <a:txBody>
                    <a:bodyPr/>
                    <a:lstStyle/>
                    <a:p>
                      <a:pPr algn="ctr"/>
                      <a:endParaRPr lang="en-US" sz="1600" b="1" dirty="0" smtClean="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No of MCQs</a:t>
                      </a:r>
                      <a:endParaRPr lang="en-US" sz="1600" b="1" dirty="0">
                        <a:latin typeface="Arial" panose="020B0604020202020204" pitchFamily="34" charset="0"/>
                        <a:cs typeface="Arial" panose="020B0604020202020204" pitchFamily="34" charset="0"/>
                      </a:endParaRPr>
                    </a:p>
                  </a:txBody>
                  <a:tcPr/>
                </a:tc>
                <a:tc>
                  <a:txBody>
                    <a:bodyPr/>
                    <a:lstStyle/>
                    <a:p>
                      <a:endParaRPr lang="en-US" dirty="0" smtClean="0"/>
                    </a:p>
                    <a:p>
                      <a:pPr algn="ctr"/>
                      <a:r>
                        <a:rPr lang="en-US" sz="2000" b="1" dirty="0" smtClean="0"/>
                        <a:t>6-7</a:t>
                      </a:r>
                      <a:endParaRPr lang="en-US" sz="2000" b="1" dirty="0"/>
                    </a:p>
                  </a:txBody>
                  <a:tcPr/>
                </a:tc>
                <a:tc>
                  <a:txBody>
                    <a:bodyPr/>
                    <a:lstStyle/>
                    <a:p>
                      <a:pPr algn="ctr"/>
                      <a:endParaRPr lang="en-US" sz="1600" dirty="0" smtClean="0">
                        <a:latin typeface="Arial" panose="020B0604020202020204" pitchFamily="34" charset="0"/>
                        <a:cs typeface="Arial" panose="020B0604020202020204" pitchFamily="34" charset="0"/>
                      </a:endParaRPr>
                    </a:p>
                    <a:p>
                      <a:pPr algn="ctr"/>
                      <a:r>
                        <a:rPr lang="en-US" sz="1800" b="1" dirty="0" smtClean="0">
                          <a:latin typeface="Arial" panose="020B0604020202020204" pitchFamily="34" charset="0"/>
                          <a:cs typeface="Arial" panose="020B0604020202020204" pitchFamily="34" charset="0"/>
                        </a:rPr>
                        <a:t>1-2</a:t>
                      </a:r>
                    </a:p>
                  </a:txBody>
                  <a:tcPr/>
                </a:tc>
                <a:tc>
                  <a:txBody>
                    <a:bodyPr/>
                    <a:lstStyle/>
                    <a:p>
                      <a:pPr algn="ctr"/>
                      <a:endParaRPr lang="en-US" sz="1800" b="1" dirty="0" smtClean="0"/>
                    </a:p>
                    <a:p>
                      <a:pPr algn="ctr"/>
                      <a:r>
                        <a:rPr lang="en-US" sz="1800" b="1" dirty="0" smtClean="0"/>
                        <a:t>1</a:t>
                      </a:r>
                      <a:endParaRPr lang="en-US" sz="1800" b="1" dirty="0"/>
                    </a:p>
                  </a:txBody>
                  <a:tcPr/>
                </a:tc>
                <a:tc>
                  <a:txBody>
                    <a:bodyPr/>
                    <a:lstStyle/>
                    <a:p>
                      <a:pPr algn="ctr"/>
                      <a:endParaRPr lang="en-US" sz="1800" b="1" dirty="0" smtClean="0"/>
                    </a:p>
                    <a:p>
                      <a:pPr algn="ctr"/>
                      <a:r>
                        <a:rPr lang="en-US" sz="1800" b="1" dirty="0" smtClean="0"/>
                        <a:t>1</a:t>
                      </a:r>
                      <a:endParaRPr lang="en-US" sz="1800" b="1" dirty="0"/>
                    </a:p>
                  </a:txBody>
                  <a:tcPr/>
                </a:tc>
              </a:tr>
            </a:tbl>
          </a:graphicData>
        </a:graphic>
      </p:graphicFrame>
    </p:spTree>
    <p:extLst>
      <p:ext uri="{BB962C8B-B14F-4D97-AF65-F5344CB8AC3E}">
        <p14:creationId xmlns:p14="http://schemas.microsoft.com/office/powerpoint/2010/main" val="3189618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0" y="0"/>
            <a:ext cx="9144000" cy="1143000"/>
          </a:xfrm>
          <a:solidFill>
            <a:schemeClr val="bg1"/>
          </a:solidFill>
          <a:ln>
            <a:noFill/>
          </a:ln>
        </p:spPr>
        <p:txBody>
          <a:bodyPr>
            <a:normAutofit/>
          </a:bodyPr>
          <a:lstStyle/>
          <a:p>
            <a:pPr>
              <a:defRPr/>
            </a:pPr>
            <a:r>
              <a:rPr lang="en-US" sz="3600" dirty="0"/>
              <a:t>Collecting system</a:t>
            </a:r>
          </a:p>
        </p:txBody>
      </p:sp>
      <p:sp>
        <p:nvSpPr>
          <p:cNvPr id="2" name="Slide Number Placeholder 1"/>
          <p:cNvSpPr>
            <a:spLocks noGrp="1"/>
          </p:cNvSpPr>
          <p:nvPr>
            <p:ph type="sldNum" sz="quarter" idx="12"/>
          </p:nvPr>
        </p:nvSpPr>
        <p:spPr/>
        <p:txBody>
          <a:bodyPr/>
          <a:lstStyle/>
          <a:p>
            <a:pPr>
              <a:defRPr/>
            </a:pPr>
            <a:fld id="{BDA394D7-9785-4BE5-AFD5-4F918A689025}" type="slidenum">
              <a:rPr lang="en-US" smtClean="0"/>
              <a:pPr>
                <a:defRPr/>
              </a:pPr>
              <a:t>20</a:t>
            </a:fld>
            <a:endParaRPr lang="en-US"/>
          </a:p>
        </p:txBody>
      </p:sp>
      <p:pic>
        <p:nvPicPr>
          <p:cNvPr id="5" name="Content Placeholder 4"/>
          <p:cNvPicPr>
            <a:picLocks noGrp="1" noChangeAspect="1"/>
          </p:cNvPicPr>
          <p:nvPr>
            <p:ph idx="1"/>
          </p:nvPr>
        </p:nvPicPr>
        <p:blipFill>
          <a:blip r:embed="rId2"/>
          <a:stretch>
            <a:fillRect/>
          </a:stretch>
        </p:blipFill>
        <p:spPr>
          <a:xfrm>
            <a:off x="2172176" y="1600201"/>
            <a:ext cx="7847649" cy="4525963"/>
          </a:xfrm>
          <a:prstGeom prst="rect">
            <a:avLst/>
          </a:prstGeom>
        </p:spPr>
      </p:pic>
      <p:pic>
        <p:nvPicPr>
          <p:cNvPr id="4" name="Picture 3"/>
          <p:cNvPicPr>
            <a:picLocks noChangeAspect="1"/>
          </p:cNvPicPr>
          <p:nvPr/>
        </p:nvPicPr>
        <p:blipFill>
          <a:blip r:embed="rId3"/>
          <a:stretch>
            <a:fillRect/>
          </a:stretch>
        </p:blipFill>
        <p:spPr>
          <a:xfrm>
            <a:off x="227429" y="6089837"/>
            <a:ext cx="1457070" cy="768163"/>
          </a:xfrm>
          <a:prstGeom prst="rect">
            <a:avLst/>
          </a:prstGeom>
        </p:spPr>
      </p:pic>
    </p:spTree>
    <p:extLst>
      <p:ext uri="{BB962C8B-B14F-4D97-AF65-F5344CB8AC3E}">
        <p14:creationId xmlns:p14="http://schemas.microsoft.com/office/powerpoint/2010/main" val="1430367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 b="13334"/>
          <a:stretch/>
        </p:blipFill>
        <p:spPr>
          <a:xfrm>
            <a:off x="1524001" y="1227668"/>
            <a:ext cx="9003324" cy="5020732"/>
          </a:xfrm>
          <a:noFill/>
        </p:spPr>
      </p:pic>
      <p:sp>
        <p:nvSpPr>
          <p:cNvPr id="27650" name="Rectangle 2"/>
          <p:cNvSpPr>
            <a:spLocks noGrp="1" noChangeArrowheads="1"/>
          </p:cNvSpPr>
          <p:nvPr>
            <p:ph type="title"/>
          </p:nvPr>
        </p:nvSpPr>
        <p:spPr>
          <a:xfrm>
            <a:off x="1524000" y="0"/>
            <a:ext cx="9144000" cy="1143000"/>
          </a:xfrm>
          <a:solidFill>
            <a:schemeClr val="bg1"/>
          </a:solidFill>
        </p:spPr>
        <p:txBody>
          <a:bodyPr>
            <a:normAutofit/>
          </a:bodyPr>
          <a:lstStyle/>
          <a:p>
            <a:pPr>
              <a:defRPr/>
            </a:pPr>
            <a:r>
              <a:rPr lang="en-US" sz="4800" dirty="0" smtClean="0"/>
              <a:t>Excretory System</a:t>
            </a:r>
            <a:endParaRPr lang="en-US" sz="4800" dirty="0"/>
          </a:p>
        </p:txBody>
      </p:sp>
      <p:sp>
        <p:nvSpPr>
          <p:cNvPr id="2" name="Slide Number Placeholder 1"/>
          <p:cNvSpPr>
            <a:spLocks noGrp="1"/>
          </p:cNvSpPr>
          <p:nvPr>
            <p:ph type="sldNum" sz="quarter" idx="12"/>
          </p:nvPr>
        </p:nvSpPr>
        <p:spPr/>
        <p:txBody>
          <a:bodyPr/>
          <a:lstStyle/>
          <a:p>
            <a:pPr>
              <a:defRPr/>
            </a:pPr>
            <a:fld id="{BDA394D7-9785-4BE5-AFD5-4F918A689025}" type="slidenum">
              <a:rPr lang="en-US" smtClean="0"/>
              <a:pPr>
                <a:defRPr/>
              </a:pPr>
              <a:t>21</a:t>
            </a:fld>
            <a:endParaRPr lang="en-US"/>
          </a:p>
        </p:txBody>
      </p:sp>
      <p:pic>
        <p:nvPicPr>
          <p:cNvPr id="3" name="Picture 2"/>
          <p:cNvPicPr>
            <a:picLocks noChangeAspect="1"/>
          </p:cNvPicPr>
          <p:nvPr/>
        </p:nvPicPr>
        <p:blipFill>
          <a:blip r:embed="rId3"/>
          <a:stretch>
            <a:fillRect/>
          </a:stretch>
        </p:blipFill>
        <p:spPr>
          <a:xfrm>
            <a:off x="8229600" y="6223716"/>
            <a:ext cx="1457070" cy="774259"/>
          </a:xfrm>
          <a:prstGeom prst="rect">
            <a:avLst/>
          </a:prstGeom>
        </p:spPr>
      </p:pic>
      <p:pic>
        <p:nvPicPr>
          <p:cNvPr id="4" name="Picture 3"/>
          <p:cNvPicPr>
            <a:picLocks noChangeAspect="1"/>
          </p:cNvPicPr>
          <p:nvPr/>
        </p:nvPicPr>
        <p:blipFill>
          <a:blip r:embed="rId4"/>
          <a:stretch>
            <a:fillRect/>
          </a:stretch>
        </p:blipFill>
        <p:spPr>
          <a:xfrm>
            <a:off x="5367465" y="3044918"/>
            <a:ext cx="1457070" cy="768163"/>
          </a:xfrm>
          <a:prstGeom prst="rect">
            <a:avLst/>
          </a:prstGeom>
        </p:spPr>
      </p:pic>
    </p:spTree>
    <p:extLst>
      <p:ext uri="{BB962C8B-B14F-4D97-AF65-F5344CB8AC3E}">
        <p14:creationId xmlns:p14="http://schemas.microsoft.com/office/powerpoint/2010/main" val="3858292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533400"/>
            <a:ext cx="9144000" cy="6172200"/>
          </a:xfrm>
        </p:spPr>
        <p:txBody>
          <a:bodyPr>
            <a:noAutofit/>
          </a:bodyPr>
          <a:lstStyle/>
          <a:p>
            <a:pPr marL="0" indent="0">
              <a:buNone/>
            </a:pPr>
            <a:r>
              <a:rPr lang="en-US" sz="3600" dirty="0" smtClean="0">
                <a:latin typeface="+mj-lt"/>
              </a:rPr>
              <a:t>Excretory System</a:t>
            </a:r>
          </a:p>
          <a:p>
            <a:endParaRPr lang="en-US" sz="2400" dirty="0">
              <a:latin typeface="+mj-lt"/>
            </a:endParaRPr>
          </a:p>
          <a:p>
            <a:r>
              <a:rPr lang="en-US" sz="2800" dirty="0" smtClean="0">
                <a:latin typeface="+mj-lt"/>
              </a:rPr>
              <a:t>During </a:t>
            </a:r>
            <a:r>
              <a:rPr lang="en-US" sz="2800" dirty="0">
                <a:latin typeface="+mj-lt"/>
              </a:rPr>
              <a:t>the 10th and 18th weeks of gestation, </a:t>
            </a:r>
            <a:r>
              <a:rPr lang="en-US" sz="2800" b="1" dirty="0">
                <a:solidFill>
                  <a:schemeClr val="accent4">
                    <a:lumMod val="75000"/>
                  </a:schemeClr>
                </a:solidFill>
                <a:latin typeface="+mj-lt"/>
              </a:rPr>
              <a:t>the number of glomeruli </a:t>
            </a:r>
            <a:r>
              <a:rPr lang="en-US" sz="2800" dirty="0">
                <a:latin typeface="+mj-lt"/>
              </a:rPr>
              <a:t>increases rapidly until the 32nd </a:t>
            </a:r>
            <a:r>
              <a:rPr lang="en-US" sz="2800" dirty="0" smtClean="0">
                <a:latin typeface="+mj-lt"/>
              </a:rPr>
              <a:t>week</a:t>
            </a:r>
          </a:p>
          <a:p>
            <a:r>
              <a:rPr lang="en-US" sz="2800" dirty="0" smtClean="0">
                <a:latin typeface="+mj-lt"/>
              </a:rPr>
              <a:t>The </a:t>
            </a:r>
            <a:r>
              <a:rPr lang="en-US" sz="2800" dirty="0">
                <a:latin typeface="+mj-lt"/>
              </a:rPr>
              <a:t>fetal kidneys are subdivided into lobes that usually disappears during infancy </a:t>
            </a:r>
            <a:endParaRPr lang="en-US" sz="2800" dirty="0" smtClean="0">
              <a:latin typeface="+mj-lt"/>
            </a:endParaRPr>
          </a:p>
          <a:p>
            <a:r>
              <a:rPr lang="en-US" sz="2800" dirty="0" smtClean="0">
                <a:latin typeface="+mj-lt"/>
              </a:rPr>
              <a:t>At </a:t>
            </a:r>
            <a:r>
              <a:rPr lang="en-US" sz="2800" dirty="0">
                <a:latin typeface="+mj-lt"/>
              </a:rPr>
              <a:t>term each kidney contains </a:t>
            </a:r>
            <a:r>
              <a:rPr lang="en-US" sz="2800" dirty="0">
                <a:solidFill>
                  <a:schemeClr val="accent4">
                    <a:lumMod val="75000"/>
                  </a:schemeClr>
                </a:solidFill>
                <a:latin typeface="+mj-lt"/>
              </a:rPr>
              <a:t>400,000 to 20, 00,000 </a:t>
            </a:r>
            <a:r>
              <a:rPr lang="en-US" sz="2800" dirty="0">
                <a:latin typeface="+mj-lt"/>
              </a:rPr>
              <a:t>nephrons.</a:t>
            </a:r>
          </a:p>
          <a:p>
            <a:pPr marL="0" indent="0">
              <a:buNone/>
            </a:pPr>
            <a:r>
              <a:rPr lang="en-US" sz="2800" b="1" dirty="0" smtClean="0">
                <a:solidFill>
                  <a:schemeClr val="accent4">
                    <a:lumMod val="75000"/>
                  </a:schemeClr>
                </a:solidFill>
                <a:latin typeface="+mj-lt"/>
              </a:rPr>
              <a:t>The </a:t>
            </a:r>
            <a:r>
              <a:rPr lang="en-US" sz="2800" b="1" dirty="0">
                <a:solidFill>
                  <a:schemeClr val="accent4">
                    <a:lumMod val="75000"/>
                  </a:schemeClr>
                </a:solidFill>
                <a:latin typeface="+mj-lt"/>
              </a:rPr>
              <a:t>increase in kidney size after birth results from </a:t>
            </a:r>
          </a:p>
          <a:p>
            <a:r>
              <a:rPr lang="en-US" sz="2800" dirty="0">
                <a:latin typeface="+mj-lt"/>
              </a:rPr>
              <a:t>the elongation of the proximal convoluted tubules as well as an increase of interstitial tissue.</a:t>
            </a:r>
          </a:p>
          <a:p>
            <a:endParaRPr lang="en-US" sz="2800" dirty="0">
              <a:latin typeface="+mj-lt"/>
            </a:endParaRPr>
          </a:p>
        </p:txBody>
      </p:sp>
      <p:sp>
        <p:nvSpPr>
          <p:cNvPr id="2" name="Slide Number Placeholder 1"/>
          <p:cNvSpPr>
            <a:spLocks noGrp="1"/>
          </p:cNvSpPr>
          <p:nvPr>
            <p:ph type="sldNum" sz="quarter" idx="12"/>
          </p:nvPr>
        </p:nvSpPr>
        <p:spPr/>
        <p:txBody>
          <a:bodyPr/>
          <a:lstStyle/>
          <a:p>
            <a:pPr>
              <a:defRPr/>
            </a:pPr>
            <a:fld id="{BDA394D7-9785-4BE5-AFD5-4F918A689025}" type="slidenum">
              <a:rPr lang="en-US" smtClean="0"/>
              <a:pPr>
                <a:defRPr/>
              </a:pPr>
              <a:t>22</a:t>
            </a:fld>
            <a:endParaRPr lang="en-US"/>
          </a:p>
        </p:txBody>
      </p:sp>
      <p:pic>
        <p:nvPicPr>
          <p:cNvPr id="5" name="Picture 4"/>
          <p:cNvPicPr>
            <a:picLocks noChangeAspect="1"/>
          </p:cNvPicPr>
          <p:nvPr/>
        </p:nvPicPr>
        <p:blipFill>
          <a:blip r:embed="rId2"/>
          <a:stretch>
            <a:fillRect/>
          </a:stretch>
        </p:blipFill>
        <p:spPr>
          <a:xfrm>
            <a:off x="172011" y="6062756"/>
            <a:ext cx="1457070" cy="768163"/>
          </a:xfrm>
          <a:prstGeom prst="rect">
            <a:avLst/>
          </a:prstGeom>
        </p:spPr>
      </p:pic>
    </p:spTree>
    <p:extLst>
      <p:ext uri="{BB962C8B-B14F-4D97-AF65-F5344CB8AC3E}">
        <p14:creationId xmlns:p14="http://schemas.microsoft.com/office/powerpoint/2010/main" val="3054573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t>
            </a:r>
            <a:r>
              <a:rPr lang="en-US" dirty="0" err="1" smtClean="0"/>
              <a:t>unifererous</a:t>
            </a:r>
            <a:r>
              <a:rPr lang="en-US" dirty="0" smtClean="0"/>
              <a:t> tubules</a:t>
            </a:r>
            <a:endParaRPr lang="en-US" dirty="0"/>
          </a:p>
        </p:txBody>
      </p:sp>
      <p:sp>
        <p:nvSpPr>
          <p:cNvPr id="3" name="Content Placeholder 2"/>
          <p:cNvSpPr>
            <a:spLocks noGrp="1"/>
          </p:cNvSpPr>
          <p:nvPr>
            <p:ph idx="1"/>
          </p:nvPr>
        </p:nvSpPr>
        <p:spPr/>
        <p:txBody>
          <a:bodyPr/>
          <a:lstStyle/>
          <a:p>
            <a:pPr marL="0" indent="0">
              <a:buNone/>
            </a:pPr>
            <a:r>
              <a:rPr lang="en-US" sz="2800" dirty="0"/>
              <a:t>A </a:t>
            </a:r>
            <a:r>
              <a:rPr lang="en-US" sz="2800" dirty="0" err="1"/>
              <a:t>uriniferous</a:t>
            </a:r>
            <a:r>
              <a:rPr lang="en-US" sz="2800" dirty="0"/>
              <a:t> tubule consists of two </a:t>
            </a:r>
            <a:r>
              <a:rPr lang="en-US" sz="2800" dirty="0" err="1"/>
              <a:t>embryologically</a:t>
            </a:r>
            <a:r>
              <a:rPr lang="en-US" sz="2800" dirty="0"/>
              <a:t> different parts </a:t>
            </a:r>
          </a:p>
          <a:p>
            <a:r>
              <a:rPr lang="en-US" sz="2800" dirty="0"/>
              <a:t>A nephron derived from the </a:t>
            </a:r>
            <a:r>
              <a:rPr lang="en-US" sz="2800" dirty="0" err="1"/>
              <a:t>metanephrogenic</a:t>
            </a:r>
            <a:r>
              <a:rPr lang="en-US" sz="2800" dirty="0"/>
              <a:t> </a:t>
            </a:r>
            <a:r>
              <a:rPr lang="en-US" sz="2800" dirty="0" err="1"/>
              <a:t>blastema</a:t>
            </a:r>
            <a:endParaRPr lang="en-US" sz="2800" dirty="0"/>
          </a:p>
          <a:p>
            <a:r>
              <a:rPr lang="en-US" sz="2800" dirty="0"/>
              <a:t>A collecting tubule derived from the </a:t>
            </a:r>
            <a:r>
              <a:rPr lang="en-US" sz="2800" dirty="0" err="1"/>
              <a:t>metanephric</a:t>
            </a:r>
            <a:r>
              <a:rPr lang="en-US" sz="2800" dirty="0"/>
              <a:t> diverticulum (ureteric bud) </a:t>
            </a:r>
          </a:p>
          <a:p>
            <a:endParaRPr lang="en-US" sz="2800"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23</a:t>
            </a:fld>
            <a:endParaRPr lang="en-US"/>
          </a:p>
        </p:txBody>
      </p:sp>
      <p:pic>
        <p:nvPicPr>
          <p:cNvPr id="6" name="Picture 5"/>
          <p:cNvPicPr>
            <a:picLocks noChangeAspect="1"/>
          </p:cNvPicPr>
          <p:nvPr/>
        </p:nvPicPr>
        <p:blipFill>
          <a:blip r:embed="rId2"/>
          <a:stretch>
            <a:fillRect/>
          </a:stretch>
        </p:blipFill>
        <p:spPr>
          <a:xfrm>
            <a:off x="241283" y="6062756"/>
            <a:ext cx="1457070" cy="768163"/>
          </a:xfrm>
          <a:prstGeom prst="rect">
            <a:avLst/>
          </a:prstGeom>
        </p:spPr>
      </p:pic>
    </p:spTree>
    <p:extLst>
      <p:ext uri="{BB962C8B-B14F-4D97-AF65-F5344CB8AC3E}">
        <p14:creationId xmlns:p14="http://schemas.microsoft.com/office/powerpoint/2010/main" val="1256956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Positional Changes </a:t>
            </a:r>
            <a:endParaRPr lang="en-US" dirty="0"/>
          </a:p>
        </p:txBody>
      </p:sp>
      <p:sp>
        <p:nvSpPr>
          <p:cNvPr id="3" name="Content Placeholder 2"/>
          <p:cNvSpPr>
            <a:spLocks noGrp="1"/>
          </p:cNvSpPr>
          <p:nvPr>
            <p:ph idx="1"/>
          </p:nvPr>
        </p:nvSpPr>
        <p:spPr>
          <a:xfrm>
            <a:off x="143130" y="1295400"/>
            <a:ext cx="5190870" cy="5562600"/>
          </a:xfrm>
        </p:spPr>
        <p:txBody>
          <a:bodyPr>
            <a:normAutofit fontScale="92500"/>
          </a:bodyPr>
          <a:lstStyle/>
          <a:p>
            <a:pPr algn="just"/>
            <a:r>
              <a:rPr lang="en-US" sz="2800" dirty="0"/>
              <a:t>Initially the </a:t>
            </a:r>
            <a:r>
              <a:rPr lang="en-US" sz="2800" dirty="0" err="1"/>
              <a:t>metanephric</a:t>
            </a:r>
            <a:r>
              <a:rPr lang="en-US" sz="2800" dirty="0"/>
              <a:t> kidneys lie close to each other in the pelvis, ventral to the sacrum </a:t>
            </a:r>
          </a:p>
          <a:p>
            <a:pPr algn="just"/>
            <a:r>
              <a:rPr lang="en-US" sz="2800" dirty="0"/>
              <a:t>As the abdomen and pelvis grow, the kidneys gradually come to lie in the abdomen and move farther apart </a:t>
            </a:r>
          </a:p>
          <a:p>
            <a:pPr algn="just"/>
            <a:r>
              <a:rPr lang="en-US" sz="2800" b="1" dirty="0">
                <a:solidFill>
                  <a:schemeClr val="accent4">
                    <a:lumMod val="75000"/>
                  </a:schemeClr>
                </a:solidFill>
              </a:rPr>
              <a:t>They attain their adult position by the ninth week </a:t>
            </a:r>
          </a:p>
          <a:p>
            <a:pPr algn="just"/>
            <a:r>
              <a:rPr lang="en-US" sz="2800" dirty="0"/>
              <a:t>This relative ascent results mainly from the growth of the embryo's body caudal to the kidneys.</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24</a:t>
            </a:fld>
            <a:endParaRPr lang="en-US"/>
          </a:p>
        </p:txBody>
      </p:sp>
      <p:pic>
        <p:nvPicPr>
          <p:cNvPr id="6" name="Picture 5"/>
          <p:cNvPicPr>
            <a:picLocks noChangeAspect="1"/>
          </p:cNvPicPr>
          <p:nvPr/>
        </p:nvPicPr>
        <p:blipFill>
          <a:blip r:embed="rId2"/>
          <a:stretch>
            <a:fillRect/>
          </a:stretch>
        </p:blipFill>
        <p:spPr>
          <a:xfrm>
            <a:off x="6178386" y="1457008"/>
            <a:ext cx="2504366" cy="1983700"/>
          </a:xfrm>
          <a:prstGeom prst="rect">
            <a:avLst/>
          </a:prstGeom>
        </p:spPr>
      </p:pic>
      <p:pic>
        <p:nvPicPr>
          <p:cNvPr id="7" name="Picture 6"/>
          <p:cNvPicPr>
            <a:picLocks noChangeAspect="1"/>
          </p:cNvPicPr>
          <p:nvPr/>
        </p:nvPicPr>
        <p:blipFill>
          <a:blip r:embed="rId3"/>
          <a:stretch>
            <a:fillRect/>
          </a:stretch>
        </p:blipFill>
        <p:spPr>
          <a:xfrm>
            <a:off x="5909605" y="3733138"/>
            <a:ext cx="2773147" cy="2401972"/>
          </a:xfrm>
          <a:prstGeom prst="rect">
            <a:avLst/>
          </a:prstGeom>
        </p:spPr>
      </p:pic>
      <p:pic>
        <p:nvPicPr>
          <p:cNvPr id="8" name="Picture 7"/>
          <p:cNvPicPr>
            <a:picLocks noChangeAspect="1"/>
          </p:cNvPicPr>
          <p:nvPr/>
        </p:nvPicPr>
        <p:blipFill>
          <a:blip r:embed="rId4"/>
          <a:stretch>
            <a:fillRect/>
          </a:stretch>
        </p:blipFill>
        <p:spPr>
          <a:xfrm>
            <a:off x="9288303" y="3733138"/>
            <a:ext cx="2038755" cy="2310692"/>
          </a:xfrm>
          <a:prstGeom prst="rect">
            <a:avLst/>
          </a:prstGeom>
        </p:spPr>
      </p:pic>
      <p:pic>
        <p:nvPicPr>
          <p:cNvPr id="9" name="Picture 8"/>
          <p:cNvPicPr>
            <a:picLocks noChangeAspect="1"/>
          </p:cNvPicPr>
          <p:nvPr/>
        </p:nvPicPr>
        <p:blipFill>
          <a:blip r:embed="rId5"/>
          <a:stretch>
            <a:fillRect/>
          </a:stretch>
        </p:blipFill>
        <p:spPr>
          <a:xfrm>
            <a:off x="8700003" y="1417638"/>
            <a:ext cx="2882397" cy="2095055"/>
          </a:xfrm>
          <a:prstGeom prst="rect">
            <a:avLst/>
          </a:prstGeom>
        </p:spPr>
      </p:pic>
      <p:pic>
        <p:nvPicPr>
          <p:cNvPr id="10" name="Picture 9"/>
          <p:cNvPicPr>
            <a:picLocks noChangeAspect="1"/>
          </p:cNvPicPr>
          <p:nvPr/>
        </p:nvPicPr>
        <p:blipFill>
          <a:blip r:embed="rId6"/>
          <a:stretch>
            <a:fillRect/>
          </a:stretch>
        </p:blipFill>
        <p:spPr>
          <a:xfrm>
            <a:off x="10007566" y="6098021"/>
            <a:ext cx="1457070" cy="768163"/>
          </a:xfrm>
          <a:prstGeom prst="rect">
            <a:avLst/>
          </a:prstGeom>
        </p:spPr>
      </p:pic>
    </p:spTree>
    <p:extLst>
      <p:ext uri="{BB962C8B-B14F-4D97-AF65-F5344CB8AC3E}">
        <p14:creationId xmlns:p14="http://schemas.microsoft.com/office/powerpoint/2010/main" val="4154020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Rotation of Kidneys</a:t>
            </a:r>
            <a:endParaRPr lang="en-US" dirty="0">
              <a:solidFill>
                <a:schemeClr val="accent4">
                  <a:lumMod val="75000"/>
                </a:schemeClr>
              </a:solidFill>
            </a:endParaRPr>
          </a:p>
        </p:txBody>
      </p:sp>
      <p:sp>
        <p:nvSpPr>
          <p:cNvPr id="3" name="Content Placeholder 2"/>
          <p:cNvSpPr>
            <a:spLocks noGrp="1"/>
          </p:cNvSpPr>
          <p:nvPr>
            <p:ph idx="1"/>
          </p:nvPr>
        </p:nvSpPr>
        <p:spPr/>
        <p:txBody>
          <a:bodyPr>
            <a:normAutofit/>
          </a:bodyPr>
          <a:lstStyle/>
          <a:p>
            <a:pPr algn="just"/>
            <a:r>
              <a:rPr lang="en-US" sz="2800" dirty="0"/>
              <a:t>Initially the </a:t>
            </a:r>
            <a:r>
              <a:rPr lang="en-US" sz="2800" b="1" dirty="0"/>
              <a:t>hilum of the kidney</a:t>
            </a:r>
            <a:r>
              <a:rPr lang="en-US" sz="2800" dirty="0"/>
              <a:t>, where vessels and nerves enter and leave, faces ventrally; however, as the kidney relocates (ascends), </a:t>
            </a:r>
            <a:r>
              <a:rPr lang="en-US" sz="2800" b="1" dirty="0">
                <a:solidFill>
                  <a:schemeClr val="accent4">
                    <a:lumMod val="75000"/>
                  </a:schemeClr>
                </a:solidFill>
              </a:rPr>
              <a:t>it rotates medially almost 90 degrees. </a:t>
            </a:r>
            <a:r>
              <a:rPr lang="en-US" sz="2800" dirty="0"/>
              <a:t>By the ninth week, the hilum is directed </a:t>
            </a:r>
            <a:r>
              <a:rPr lang="en-US" sz="2800" dirty="0" err="1"/>
              <a:t>anteromedially</a:t>
            </a:r>
            <a:r>
              <a:rPr lang="en-US" sz="2800" dirty="0"/>
              <a:t> </a:t>
            </a:r>
          </a:p>
          <a:p>
            <a:pPr algn="just"/>
            <a:r>
              <a:rPr lang="en-US" sz="2800" dirty="0"/>
              <a:t>Eventually the kidneys become retroperitoneal (external to the peritoneum) on the posterior abdominal wall. </a:t>
            </a:r>
          </a:p>
          <a:p>
            <a:endParaRPr lang="en-US"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25</a:t>
            </a:fld>
            <a:endParaRPr lang="en-US"/>
          </a:p>
        </p:txBody>
      </p:sp>
      <p:pic>
        <p:nvPicPr>
          <p:cNvPr id="6" name="Picture 5"/>
          <p:cNvPicPr>
            <a:picLocks noChangeAspect="1"/>
          </p:cNvPicPr>
          <p:nvPr/>
        </p:nvPicPr>
        <p:blipFill>
          <a:blip r:embed="rId2"/>
          <a:stretch>
            <a:fillRect/>
          </a:stretch>
        </p:blipFill>
        <p:spPr>
          <a:xfrm>
            <a:off x="199720" y="6089837"/>
            <a:ext cx="1457070" cy="768163"/>
          </a:xfrm>
          <a:prstGeom prst="rect">
            <a:avLst/>
          </a:prstGeom>
        </p:spPr>
      </p:pic>
    </p:spTree>
    <p:extLst>
      <p:ext uri="{BB962C8B-B14F-4D97-AF65-F5344CB8AC3E}">
        <p14:creationId xmlns:p14="http://schemas.microsoft.com/office/powerpoint/2010/main" val="1744628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4076"/>
          <a:stretch/>
        </p:blipFill>
        <p:spPr>
          <a:xfrm>
            <a:off x="1524000" y="1111342"/>
            <a:ext cx="9067800" cy="5043488"/>
          </a:xfrm>
          <a:prstGeom prst="rect">
            <a:avLst/>
          </a:prstGeom>
        </p:spPr>
      </p:pic>
      <p:sp>
        <p:nvSpPr>
          <p:cNvPr id="3" name="Rectangle 2"/>
          <p:cNvSpPr/>
          <p:nvPr/>
        </p:nvSpPr>
        <p:spPr>
          <a:xfrm>
            <a:off x="3048000" y="381000"/>
            <a:ext cx="4572000" cy="715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en-US" sz="2800" dirty="0">
                <a:solidFill>
                  <a:schemeClr val="tx1"/>
                </a:solidFill>
                <a:latin typeface="Arial" panose="020B0604020202020204" pitchFamily="34" charset="0"/>
              </a:rPr>
              <a:t>Accessory Renal </a:t>
            </a:r>
            <a:r>
              <a:rPr lang="en-US" altLang="en-US" sz="2400" dirty="0">
                <a:solidFill>
                  <a:schemeClr val="tx1"/>
                </a:solidFill>
                <a:latin typeface="Arial" panose="020B0604020202020204" pitchFamily="34" charset="0"/>
              </a:rPr>
              <a:t>Vessels</a:t>
            </a:r>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26</a:t>
            </a:fld>
            <a:endParaRPr lang="en-US"/>
          </a:p>
        </p:txBody>
      </p:sp>
      <p:pic>
        <p:nvPicPr>
          <p:cNvPr id="7" name="Picture 6"/>
          <p:cNvPicPr>
            <a:picLocks noChangeAspect="1"/>
          </p:cNvPicPr>
          <p:nvPr/>
        </p:nvPicPr>
        <p:blipFill>
          <a:blip r:embed="rId3"/>
          <a:stretch>
            <a:fillRect/>
          </a:stretch>
        </p:blipFill>
        <p:spPr>
          <a:xfrm>
            <a:off x="206063" y="6203320"/>
            <a:ext cx="2109399" cy="542591"/>
          </a:xfrm>
          <a:prstGeom prst="rect">
            <a:avLst/>
          </a:prstGeom>
        </p:spPr>
      </p:pic>
    </p:spTree>
    <p:extLst>
      <p:ext uri="{BB962C8B-B14F-4D97-AF65-F5344CB8AC3E}">
        <p14:creationId xmlns:p14="http://schemas.microsoft.com/office/powerpoint/2010/main" val="2517379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887122"/>
            <a:ext cx="9144000" cy="5486400"/>
          </a:xfrm>
          <a:prstGeom prst="rect">
            <a:avLst/>
          </a:prstGeom>
        </p:spPr>
      </p:pic>
      <p:sp>
        <p:nvSpPr>
          <p:cNvPr id="3" name="Rectangle 2"/>
          <p:cNvSpPr/>
          <p:nvPr/>
        </p:nvSpPr>
        <p:spPr>
          <a:xfrm>
            <a:off x="3429000" y="381001"/>
            <a:ext cx="5257800" cy="61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Biochemical aspects</a:t>
            </a:r>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27</a:t>
            </a:fld>
            <a:endParaRPr lang="en-US"/>
          </a:p>
        </p:txBody>
      </p:sp>
      <p:pic>
        <p:nvPicPr>
          <p:cNvPr id="6" name="Picture 5"/>
          <p:cNvPicPr>
            <a:picLocks noChangeAspect="1"/>
          </p:cNvPicPr>
          <p:nvPr/>
        </p:nvPicPr>
        <p:blipFill>
          <a:blip r:embed="rId3"/>
          <a:stretch>
            <a:fillRect/>
          </a:stretch>
        </p:blipFill>
        <p:spPr>
          <a:xfrm>
            <a:off x="5367465" y="3044918"/>
            <a:ext cx="1457070" cy="768163"/>
          </a:xfrm>
          <a:prstGeom prst="rect">
            <a:avLst/>
          </a:prstGeom>
        </p:spPr>
      </p:pic>
      <p:pic>
        <p:nvPicPr>
          <p:cNvPr id="7" name="Picture 6"/>
          <p:cNvPicPr>
            <a:picLocks noChangeAspect="1"/>
          </p:cNvPicPr>
          <p:nvPr/>
        </p:nvPicPr>
        <p:blipFill>
          <a:blip r:embed="rId4"/>
          <a:stretch>
            <a:fillRect/>
          </a:stretch>
        </p:blipFill>
        <p:spPr>
          <a:xfrm>
            <a:off x="118489" y="6273264"/>
            <a:ext cx="2450804" cy="493819"/>
          </a:xfrm>
          <a:prstGeom prst="rect">
            <a:avLst/>
          </a:prstGeom>
        </p:spPr>
      </p:pic>
    </p:spTree>
    <p:extLst>
      <p:ext uri="{BB962C8B-B14F-4D97-AF65-F5344CB8AC3E}">
        <p14:creationId xmlns:p14="http://schemas.microsoft.com/office/powerpoint/2010/main" val="1946409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380048"/>
            <a:ext cx="9144000" cy="6097905"/>
          </a:xfrm>
          <a:prstGeom prst="rect">
            <a:avLst/>
          </a:prstGeom>
        </p:spPr>
      </p:pic>
      <p:sp>
        <p:nvSpPr>
          <p:cNvPr id="3" name="Slide Number Placeholder 2"/>
          <p:cNvSpPr>
            <a:spLocks noGrp="1"/>
          </p:cNvSpPr>
          <p:nvPr>
            <p:ph type="sldNum" sz="quarter" idx="12"/>
          </p:nvPr>
        </p:nvSpPr>
        <p:spPr/>
        <p:txBody>
          <a:bodyPr/>
          <a:lstStyle/>
          <a:p>
            <a:pPr>
              <a:defRPr/>
            </a:pPr>
            <a:fld id="{D829B39B-E19B-4684-B84C-73DF500C59FE}" type="slidenum">
              <a:rPr lang="en-US" smtClean="0"/>
              <a:pPr>
                <a:defRPr/>
              </a:pPr>
              <a:t>28</a:t>
            </a:fld>
            <a:endParaRPr lang="en-US"/>
          </a:p>
        </p:txBody>
      </p:sp>
      <p:pic>
        <p:nvPicPr>
          <p:cNvPr id="5" name="Picture 4"/>
          <p:cNvPicPr>
            <a:picLocks noChangeAspect="1"/>
          </p:cNvPicPr>
          <p:nvPr/>
        </p:nvPicPr>
        <p:blipFill>
          <a:blip r:embed="rId3"/>
          <a:stretch>
            <a:fillRect/>
          </a:stretch>
        </p:blipFill>
        <p:spPr>
          <a:xfrm>
            <a:off x="298598" y="6199928"/>
            <a:ext cx="2450804" cy="493819"/>
          </a:xfrm>
          <a:prstGeom prst="rect">
            <a:avLst/>
          </a:prstGeom>
        </p:spPr>
      </p:pic>
    </p:spTree>
    <p:extLst>
      <p:ext uri="{BB962C8B-B14F-4D97-AF65-F5344CB8AC3E}">
        <p14:creationId xmlns:p14="http://schemas.microsoft.com/office/powerpoint/2010/main" val="1662425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195"/>
          <a:stretch/>
        </p:blipFill>
        <p:spPr>
          <a:xfrm>
            <a:off x="3131127" y="1080655"/>
            <a:ext cx="6561503" cy="5791199"/>
          </a:xfrm>
          <a:prstGeom prst="rect">
            <a:avLst/>
          </a:prstGeom>
        </p:spPr>
      </p:pic>
      <p:sp>
        <p:nvSpPr>
          <p:cNvPr id="3" name="Slide Number Placeholder 2"/>
          <p:cNvSpPr>
            <a:spLocks noGrp="1"/>
          </p:cNvSpPr>
          <p:nvPr>
            <p:ph type="sldNum" sz="quarter" idx="12"/>
          </p:nvPr>
        </p:nvSpPr>
        <p:spPr/>
        <p:txBody>
          <a:bodyPr/>
          <a:lstStyle/>
          <a:p>
            <a:pPr>
              <a:defRPr/>
            </a:pPr>
            <a:fld id="{D829B39B-E19B-4684-B84C-73DF500C59FE}" type="slidenum">
              <a:rPr lang="en-US" smtClean="0"/>
              <a:pPr>
                <a:defRPr/>
              </a:pPr>
              <a:t>29</a:t>
            </a:fld>
            <a:endParaRPr lang="en-US"/>
          </a:p>
        </p:txBody>
      </p:sp>
      <p:sp>
        <p:nvSpPr>
          <p:cNvPr id="4" name="Rectangle 3"/>
          <p:cNvSpPr/>
          <p:nvPr/>
        </p:nvSpPr>
        <p:spPr>
          <a:xfrm flipH="1">
            <a:off x="277092" y="6075218"/>
            <a:ext cx="1634836" cy="554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Vertical integration</a:t>
            </a:r>
            <a:endParaRPr lang="en-US" dirty="0">
              <a:solidFill>
                <a:schemeClr val="tx1"/>
              </a:solidFill>
            </a:endParaRPr>
          </a:p>
        </p:txBody>
      </p:sp>
      <p:sp>
        <p:nvSpPr>
          <p:cNvPr id="5" name="Rectangle 4"/>
          <p:cNvSpPr/>
          <p:nvPr/>
        </p:nvSpPr>
        <p:spPr>
          <a:xfrm>
            <a:off x="2327564" y="457200"/>
            <a:ext cx="5957453" cy="623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Congenital Abnormalities </a:t>
            </a:r>
            <a:endParaRPr lang="en-US" sz="3200" dirty="0">
              <a:solidFill>
                <a:schemeClr val="tx1"/>
              </a:solidFill>
            </a:endParaRPr>
          </a:p>
        </p:txBody>
      </p:sp>
    </p:spTree>
    <p:extLst>
      <p:ext uri="{BB962C8B-B14F-4D97-AF65-F5344CB8AC3E}">
        <p14:creationId xmlns:p14="http://schemas.microsoft.com/office/powerpoint/2010/main" val="2381735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736" y="1181101"/>
            <a:ext cx="9760527"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52600" y="304800"/>
            <a:ext cx="8686800" cy="715962"/>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63118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0783"/>
            <a:ext cx="10972800" cy="1143000"/>
          </a:xfrm>
        </p:spPr>
        <p:txBody>
          <a:bodyPr>
            <a:normAutofit/>
          </a:bodyPr>
          <a:lstStyle/>
          <a:p>
            <a:r>
              <a:rPr lang="en-US" sz="3600" dirty="0" smtClean="0"/>
              <a:t>Congenital Abnormalities</a:t>
            </a:r>
            <a:endParaRPr lang="en-US" sz="3600" dirty="0"/>
          </a:p>
        </p:txBody>
      </p:sp>
      <p:sp>
        <p:nvSpPr>
          <p:cNvPr id="3" name="Content Placeholder 2"/>
          <p:cNvSpPr>
            <a:spLocks noGrp="1"/>
          </p:cNvSpPr>
          <p:nvPr>
            <p:ph idx="1"/>
          </p:nvPr>
        </p:nvSpPr>
        <p:spPr>
          <a:xfrm>
            <a:off x="609600" y="1101437"/>
            <a:ext cx="10972800" cy="4525963"/>
          </a:xfrm>
        </p:spPr>
        <p:txBody>
          <a:bodyPr>
            <a:normAutofit/>
          </a:bodyPr>
          <a:lstStyle/>
          <a:p>
            <a:r>
              <a:rPr lang="en-US" sz="2800" dirty="0"/>
              <a:t>Bilateral renal agenesis </a:t>
            </a:r>
          </a:p>
          <a:p>
            <a:r>
              <a:rPr lang="en-US" sz="2800" dirty="0"/>
              <a:t>Ectopic kidneys</a:t>
            </a:r>
          </a:p>
          <a:p>
            <a:r>
              <a:rPr lang="en-US" sz="2800" dirty="0"/>
              <a:t>Mal rotated Kidneys</a:t>
            </a:r>
          </a:p>
        </p:txBody>
      </p:sp>
      <p:pic>
        <p:nvPicPr>
          <p:cNvPr id="6" name="Picture 5"/>
          <p:cNvPicPr>
            <a:picLocks noChangeAspect="1"/>
          </p:cNvPicPr>
          <p:nvPr/>
        </p:nvPicPr>
        <p:blipFill rotWithShape="1">
          <a:blip r:embed="rId2"/>
          <a:srcRect l="8307" r="67601" b="40631"/>
          <a:stretch/>
        </p:blipFill>
        <p:spPr>
          <a:xfrm>
            <a:off x="1613615" y="3193032"/>
            <a:ext cx="2209800" cy="3306762"/>
          </a:xfrm>
          <a:prstGeom prst="rect">
            <a:avLst/>
          </a:prstGeom>
        </p:spPr>
      </p:pic>
      <p:pic>
        <p:nvPicPr>
          <p:cNvPr id="7" name="Picture 6"/>
          <p:cNvPicPr>
            <a:picLocks noChangeAspect="1"/>
          </p:cNvPicPr>
          <p:nvPr/>
        </p:nvPicPr>
        <p:blipFill>
          <a:blip r:embed="rId3"/>
          <a:stretch>
            <a:fillRect/>
          </a:stretch>
        </p:blipFill>
        <p:spPr>
          <a:xfrm>
            <a:off x="4743450" y="3614738"/>
            <a:ext cx="2705100" cy="2924175"/>
          </a:xfrm>
          <a:prstGeom prst="rect">
            <a:avLst/>
          </a:prstGeom>
        </p:spPr>
      </p:pic>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30</a:t>
            </a:fld>
            <a:endParaRPr lang="en-US"/>
          </a:p>
        </p:txBody>
      </p:sp>
      <p:pic>
        <p:nvPicPr>
          <p:cNvPr id="5" name="Picture 4"/>
          <p:cNvPicPr>
            <a:picLocks noChangeAspect="1"/>
          </p:cNvPicPr>
          <p:nvPr/>
        </p:nvPicPr>
        <p:blipFill rotWithShape="1">
          <a:blip r:embed="rId4"/>
          <a:srcRect l="27802" t="1395" r="26198"/>
          <a:stretch/>
        </p:blipFill>
        <p:spPr>
          <a:xfrm>
            <a:off x="8267700" y="2632301"/>
            <a:ext cx="1752600" cy="3493863"/>
          </a:xfrm>
          <a:prstGeom prst="rect">
            <a:avLst/>
          </a:prstGeom>
        </p:spPr>
      </p:pic>
      <p:pic>
        <p:nvPicPr>
          <p:cNvPr id="9" name="Picture 8"/>
          <p:cNvPicPr>
            <a:picLocks noChangeAspect="1"/>
          </p:cNvPicPr>
          <p:nvPr/>
        </p:nvPicPr>
        <p:blipFill>
          <a:blip r:embed="rId5"/>
          <a:stretch>
            <a:fillRect/>
          </a:stretch>
        </p:blipFill>
        <p:spPr>
          <a:xfrm>
            <a:off x="82224" y="6112664"/>
            <a:ext cx="1664352" cy="774259"/>
          </a:xfrm>
          <a:prstGeom prst="rect">
            <a:avLst/>
          </a:prstGeom>
        </p:spPr>
      </p:pic>
    </p:spTree>
    <p:extLst>
      <p:ext uri="{BB962C8B-B14F-4D97-AF65-F5344CB8AC3E}">
        <p14:creationId xmlns:p14="http://schemas.microsoft.com/office/powerpoint/2010/main" val="3702735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275" y="457201"/>
            <a:ext cx="8229600" cy="1143000"/>
          </a:xfrm>
        </p:spPr>
        <p:txBody>
          <a:bodyPr>
            <a:noAutofit/>
          </a:bodyPr>
          <a:lstStyle/>
          <a:p>
            <a:r>
              <a:rPr lang="en-US" sz="2800" dirty="0"/>
              <a:t/>
            </a:r>
            <a:br>
              <a:rPr lang="en-US" sz="2800" dirty="0"/>
            </a:br>
            <a:r>
              <a:rPr lang="en-US" sz="2800" dirty="0"/>
              <a:t>Bilateral pelvic kidneys with upper pole fusion and </a:t>
            </a:r>
            <a:r>
              <a:rPr lang="en-US" sz="2800" dirty="0" err="1"/>
              <a:t>malrotation</a:t>
            </a:r>
            <a:r>
              <a:rPr lang="en-US" sz="2800" dirty="0"/>
              <a:t>: a  case report and  review of the literature</a:t>
            </a:r>
            <a:r>
              <a:rPr lang="en-US" sz="3200" dirty="0"/>
              <a:t/>
            </a:r>
            <a:br>
              <a:rPr lang="en-US" sz="3200" dirty="0"/>
            </a:br>
            <a:endParaRPr lang="en-US" sz="2800" dirty="0"/>
          </a:p>
        </p:txBody>
      </p:sp>
      <p:sp>
        <p:nvSpPr>
          <p:cNvPr id="3" name="Content Placeholder 2"/>
          <p:cNvSpPr>
            <a:spLocks noGrp="1"/>
          </p:cNvSpPr>
          <p:nvPr>
            <p:ph idx="1"/>
          </p:nvPr>
        </p:nvSpPr>
        <p:spPr>
          <a:xfrm>
            <a:off x="1981200" y="1600201"/>
            <a:ext cx="8229600" cy="5121275"/>
          </a:xfrm>
        </p:spPr>
        <p:txBody>
          <a:bodyPr>
            <a:normAutofit fontScale="70000" lnSpcReduction="20000"/>
          </a:bodyPr>
          <a:lstStyle/>
          <a:p>
            <a:endParaRPr lang="en-US" sz="2000" b="1" u="sng" dirty="0">
              <a:hlinkClick r:id="rId2"/>
            </a:endParaRPr>
          </a:p>
          <a:p>
            <a:endParaRPr lang="en-US" sz="2000" b="1" u="sng" dirty="0">
              <a:hlinkClick r:id="rId2"/>
            </a:endParaRPr>
          </a:p>
          <a:p>
            <a:pPr marL="0" indent="0">
              <a:buNone/>
            </a:pPr>
            <a:r>
              <a:rPr lang="en-US" sz="2600" b="1" u="sng" dirty="0">
                <a:hlinkClick r:id="rId2"/>
              </a:rPr>
              <a:t>Journal of Medical Case Reports</a:t>
            </a:r>
            <a:r>
              <a:rPr lang="en-US" sz="2600" dirty="0"/>
              <a:t> </a:t>
            </a:r>
            <a:r>
              <a:rPr lang="da-DK" sz="2600" dirty="0"/>
              <a:t>Khougali et al. J Med Case Reports (2021) 15:181 https://doi.org/10.1186/s13256-021-02761-1</a:t>
            </a:r>
            <a:endParaRPr lang="en-US" sz="2600" dirty="0"/>
          </a:p>
          <a:p>
            <a:pPr marL="0" indent="0">
              <a:buNone/>
            </a:pPr>
            <a:r>
              <a:rPr lang="en-US" sz="3400" b="1" dirty="0"/>
              <a:t>Abstract</a:t>
            </a:r>
          </a:p>
          <a:p>
            <a:pPr marL="0" indent="0" algn="just">
              <a:buNone/>
            </a:pPr>
            <a:r>
              <a:rPr lang="en-US" sz="2000" dirty="0"/>
              <a:t>	</a:t>
            </a:r>
            <a:endParaRPr lang="fr-FR" sz="2400" dirty="0"/>
          </a:p>
          <a:p>
            <a:pPr marL="0" indent="0" algn="just">
              <a:buNone/>
            </a:pPr>
            <a:r>
              <a:rPr lang="en-US" sz="2600" dirty="0"/>
              <a:t>We present the case of a 36-year-old Sudanese female patient who presented with a long history of recurrent urinary tract infections unresponsive to antibiotics. Ultrasound scan revealed bilateral pelvic kidneys. Computed tomography (CT) urography </a:t>
            </a:r>
            <a:r>
              <a:rPr lang="en-US" sz="2600" dirty="0" err="1"/>
              <a:t>confrmed</a:t>
            </a:r>
            <a:r>
              <a:rPr lang="en-US" sz="2600" dirty="0"/>
              <a:t> bilateral ectopic fused kidneys, with the left kidney mal-rotated (renal pelvis facing upwards and laterally). Kidney infection secondary to vesicoureteral </a:t>
            </a:r>
            <a:r>
              <a:rPr lang="en-US" sz="2600" dirty="0" err="1"/>
              <a:t>refux</a:t>
            </a:r>
            <a:r>
              <a:rPr lang="en-US" sz="2600" dirty="0"/>
              <a:t> was diagnosed. Antibiotics were prescribed according to culture and sensitivity. The patient responded well to </a:t>
            </a:r>
            <a:r>
              <a:rPr lang="en-US" sz="2600" dirty="0" err="1"/>
              <a:t>ciprofoxacin</a:t>
            </a:r>
            <a:r>
              <a:rPr lang="en-US" sz="2600" dirty="0"/>
              <a:t>.</a:t>
            </a:r>
          </a:p>
          <a:p>
            <a:pPr marL="0" indent="0" algn="just">
              <a:buNone/>
            </a:pPr>
            <a:endParaRPr lang="en-US" sz="2400" dirty="0"/>
          </a:p>
          <a:p>
            <a:pPr marL="0" indent="0" algn="just">
              <a:buNone/>
            </a:pPr>
            <a:r>
              <a:rPr lang="en-US" sz="2400" b="1" dirty="0"/>
              <a:t> </a:t>
            </a:r>
            <a:r>
              <a:rPr lang="en-US" sz="2400" dirty="0"/>
              <a:t>Conclusion: A history of recurrent urinary tract infections without an apparent cause is highly suggestive of renal anomaly and should be investigated expediently. Ultrasonography or CT imaging may be utilized to aid in diagnosis. </a:t>
            </a:r>
          </a:p>
          <a:p>
            <a:pPr marL="0" indent="0" algn="just">
              <a:buNone/>
            </a:pPr>
            <a:r>
              <a:rPr lang="en-US" sz="2600" dirty="0"/>
              <a:t>Early recognition may help prevent the high risk of end-stage renal failure associated with anomalies</a:t>
            </a:r>
            <a:r>
              <a:rPr lang="en-US" sz="2600" b="1" dirty="0"/>
              <a:t>. </a:t>
            </a:r>
            <a:endParaRPr lang="fr-FR" sz="2600" b="1" dirty="0"/>
          </a:p>
          <a:p>
            <a:endParaRPr lang="en-US"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31</a:t>
            </a:fld>
            <a:endParaRPr lang="en-US"/>
          </a:p>
        </p:txBody>
      </p:sp>
      <p:sp>
        <p:nvSpPr>
          <p:cNvPr id="5" name="Rectangle 4"/>
          <p:cNvSpPr/>
          <p:nvPr/>
        </p:nvSpPr>
        <p:spPr>
          <a:xfrm>
            <a:off x="149181" y="6149182"/>
            <a:ext cx="2292439" cy="4802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Spiral Integration </a:t>
            </a:r>
          </a:p>
        </p:txBody>
      </p:sp>
      <p:sp>
        <p:nvSpPr>
          <p:cNvPr id="6" name="Rectangle 5"/>
          <p:cNvSpPr/>
          <p:nvPr/>
        </p:nvSpPr>
        <p:spPr>
          <a:xfrm flipH="1">
            <a:off x="9407238" y="6264276"/>
            <a:ext cx="2036618"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Research</a:t>
            </a:r>
            <a:endParaRPr lang="en-US" sz="2000" dirty="0">
              <a:solidFill>
                <a:schemeClr val="tx1"/>
              </a:solidFill>
            </a:endParaRPr>
          </a:p>
        </p:txBody>
      </p:sp>
    </p:spTree>
    <p:extLst>
      <p:ext uri="{BB962C8B-B14F-4D97-AF65-F5344CB8AC3E}">
        <p14:creationId xmlns:p14="http://schemas.microsoft.com/office/powerpoint/2010/main" val="2724157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143000"/>
            <a:ext cx="9144000" cy="5029200"/>
          </a:xfrm>
        </p:spPr>
        <p:txBody>
          <a:bodyPr>
            <a:noAutofit/>
          </a:bodyPr>
          <a:lstStyle/>
          <a:p>
            <a:pPr algn="just"/>
            <a:r>
              <a:rPr lang="en-US" sz="2000" dirty="0">
                <a:latin typeface="Calibri" pitchFamily="34" charset="0"/>
              </a:rPr>
              <a:t>Chronic kidney failure is the gradual loss of kidney function. It can progress to end-stage kidney failure, which is fatal without artificial filtering (dialysis) or a kidney transplant. </a:t>
            </a:r>
          </a:p>
          <a:p>
            <a:pPr algn="just"/>
            <a:r>
              <a:rPr lang="en-US" sz="2000" dirty="0">
                <a:latin typeface="Calibri" pitchFamily="34" charset="0"/>
              </a:rPr>
              <a:t>The care of patients with kidney failure involves diverse ethical challenges. For example, many patients with chronic kidney failure need to decide whether to begin or stop dialysis therapy. </a:t>
            </a:r>
          </a:p>
          <a:p>
            <a:pPr algn="just"/>
            <a:r>
              <a:rPr lang="en-US" sz="2000" dirty="0">
                <a:latin typeface="Calibri" pitchFamily="34" charset="0"/>
              </a:rPr>
              <a:t>Dialysis may offer considerable benefits (e.g., be life sustaining), but also entails major burdens (e.g., is very restrictive and time consuming). Balancing these benefits and side-effects for different stages of the disease involve complex value judgments. </a:t>
            </a:r>
          </a:p>
          <a:p>
            <a:pPr algn="just"/>
            <a:r>
              <a:rPr lang="en-US" sz="2000" dirty="0">
                <a:latin typeface="Calibri" pitchFamily="34" charset="0"/>
              </a:rPr>
              <a:t>Further ethical issues might come with heterogeneities of referral criteria for transplantation or financial conflicts of interest that could intervene in a sound inter-professional management of patients with chronic kidney failure</a:t>
            </a:r>
            <a:r>
              <a:rPr lang="en-US" sz="2400" dirty="0">
                <a:latin typeface="Calibri" pitchFamily="34" charset="0"/>
              </a:rPr>
              <a:t>.</a:t>
            </a:r>
          </a:p>
        </p:txBody>
      </p:sp>
      <p:sp>
        <p:nvSpPr>
          <p:cNvPr id="2" name="Title 1"/>
          <p:cNvSpPr>
            <a:spLocks noGrp="1"/>
          </p:cNvSpPr>
          <p:nvPr>
            <p:ph type="title"/>
          </p:nvPr>
        </p:nvSpPr>
        <p:spPr>
          <a:xfrm>
            <a:off x="1752600" y="208489"/>
            <a:ext cx="8229600" cy="1143000"/>
          </a:xfrm>
        </p:spPr>
        <p:txBody>
          <a:bodyPr>
            <a:normAutofit/>
          </a:bodyPr>
          <a:lstStyle/>
          <a:p>
            <a:r>
              <a:rPr lang="en-US" sz="3200" dirty="0">
                <a:solidFill>
                  <a:schemeClr val="accent4">
                    <a:lumMod val="75000"/>
                  </a:schemeClr>
                </a:solidFill>
                <a:latin typeface="Calibri" pitchFamily="34" charset="0"/>
              </a:rPr>
              <a:t>Bioethics Related to Chronic Renal Failure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32</a:t>
            </a:fld>
            <a:endParaRPr lang="en-US"/>
          </a:p>
        </p:txBody>
      </p:sp>
      <p:sp>
        <p:nvSpPr>
          <p:cNvPr id="6" name="Rectangle 5"/>
          <p:cNvSpPr/>
          <p:nvPr/>
        </p:nvSpPr>
        <p:spPr>
          <a:xfrm>
            <a:off x="193964" y="6264276"/>
            <a:ext cx="2272146" cy="4592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Spiral integration</a:t>
            </a:r>
            <a:endParaRPr lang="en-US" dirty="0">
              <a:solidFill>
                <a:schemeClr val="tx1"/>
              </a:solidFill>
            </a:endParaRPr>
          </a:p>
        </p:txBody>
      </p:sp>
      <p:sp>
        <p:nvSpPr>
          <p:cNvPr id="7" name="Rectangle 6"/>
          <p:cNvSpPr/>
          <p:nvPr/>
        </p:nvSpPr>
        <p:spPr>
          <a:xfrm>
            <a:off x="9656618" y="6313777"/>
            <a:ext cx="1246909" cy="3602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Bioethics</a:t>
            </a:r>
            <a:endParaRPr lang="en-US" sz="2000" dirty="0">
              <a:solidFill>
                <a:schemeClr val="tx1"/>
              </a:solidFill>
            </a:endParaRPr>
          </a:p>
        </p:txBody>
      </p:sp>
    </p:spTree>
    <p:extLst>
      <p:ext uri="{BB962C8B-B14F-4D97-AF65-F5344CB8AC3E}">
        <p14:creationId xmlns:p14="http://schemas.microsoft.com/office/powerpoint/2010/main" val="1576975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Family Medicine </a:t>
            </a:r>
          </a:p>
        </p:txBody>
      </p:sp>
      <p:sp>
        <p:nvSpPr>
          <p:cNvPr id="3" name="Content Placeholder 2"/>
          <p:cNvSpPr>
            <a:spLocks noGrp="1"/>
          </p:cNvSpPr>
          <p:nvPr>
            <p:ph idx="1"/>
          </p:nvPr>
        </p:nvSpPr>
        <p:spPr>
          <a:xfrm>
            <a:off x="1981200" y="1600201"/>
            <a:ext cx="8229600" cy="5121275"/>
          </a:xfrm>
        </p:spPr>
        <p:txBody>
          <a:bodyPr>
            <a:normAutofit/>
          </a:bodyPr>
          <a:lstStyle/>
          <a:p>
            <a:pPr algn="just"/>
            <a:r>
              <a:rPr lang="en-US" sz="2000" dirty="0"/>
              <a:t>The Kidney Wise clinical tool kit, created by the Ontario Renal Network and available at </a:t>
            </a:r>
            <a:r>
              <a:rPr lang="en-US" sz="2400" dirty="0">
                <a:solidFill>
                  <a:schemeClr val="accent4">
                    <a:lumMod val="75000"/>
                  </a:schemeClr>
                </a:solidFill>
              </a:rPr>
              <a:t>www.kidneywise.ca,</a:t>
            </a:r>
            <a:r>
              <a:rPr lang="en-US" sz="2000" dirty="0"/>
              <a:t> provides evidence-informed, practical guidance to primary care providers on the diagnosis and management of CKD.</a:t>
            </a:r>
          </a:p>
          <a:p>
            <a:pPr algn="just"/>
            <a:endParaRPr lang="en-US" sz="2000" dirty="0"/>
          </a:p>
          <a:p>
            <a:pPr algn="just"/>
            <a:r>
              <a:rPr lang="en-US" sz="2000" dirty="0"/>
              <a:t> A component of this tool is an algorithm that offers a step-by-step approach to diagnosing and managing CKD. This resource will help empower providers to identify those at high risk of this condition, order appropriate diagnostic tests, help prevent further disease progression, and reduce comorbid cardiovascular risk in patients with CKD</a:t>
            </a:r>
            <a:r>
              <a:rPr lang="en-US" sz="2400" dirty="0"/>
              <a:t>. </a:t>
            </a:r>
          </a:p>
          <a:p>
            <a:pPr marL="0" indent="0" algn="just">
              <a:buNone/>
            </a:pPr>
            <a:r>
              <a:rPr lang="en-US" sz="1900" i="1" dirty="0"/>
              <a:t>Reference</a:t>
            </a:r>
            <a:r>
              <a:rPr lang="en-US" sz="1900" dirty="0"/>
              <a:t> Grill AK, Brimble S. Approach to the detection and management of chronic kidney disease: What primary care providers need to know. Can Fam Physician. 2018 Oct;64(10):728-735. PMID: 30315015; PMCID: PMC6184972</a:t>
            </a:r>
            <a:r>
              <a:rPr lang="en-US" sz="2200" dirty="0"/>
              <a:t>.</a:t>
            </a:r>
          </a:p>
          <a:p>
            <a:pPr algn="just"/>
            <a:endParaRPr lang="en-US" sz="2400"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33</a:t>
            </a:fld>
            <a:endParaRPr lang="en-US"/>
          </a:p>
        </p:txBody>
      </p:sp>
      <p:sp>
        <p:nvSpPr>
          <p:cNvPr id="7" name="Rectangle 6"/>
          <p:cNvSpPr/>
          <p:nvPr/>
        </p:nvSpPr>
        <p:spPr>
          <a:xfrm>
            <a:off x="198451" y="6244936"/>
            <a:ext cx="2119745" cy="4038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Spiral Integration</a:t>
            </a:r>
            <a:endParaRPr lang="en-US" dirty="0">
              <a:solidFill>
                <a:schemeClr val="tx1"/>
              </a:solidFill>
            </a:endParaRPr>
          </a:p>
        </p:txBody>
      </p:sp>
      <p:sp>
        <p:nvSpPr>
          <p:cNvPr id="8" name="Rectangle 7"/>
          <p:cNvSpPr/>
          <p:nvPr/>
        </p:nvSpPr>
        <p:spPr>
          <a:xfrm>
            <a:off x="9157855" y="6123709"/>
            <a:ext cx="2161309" cy="3879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Family Medicine</a:t>
            </a:r>
            <a:endParaRPr lang="en-US" dirty="0">
              <a:solidFill>
                <a:schemeClr val="tx1"/>
              </a:solidFill>
            </a:endParaRPr>
          </a:p>
        </p:txBody>
      </p:sp>
    </p:spTree>
    <p:extLst>
      <p:ext uri="{BB962C8B-B14F-4D97-AF65-F5344CB8AC3E}">
        <p14:creationId xmlns:p14="http://schemas.microsoft.com/office/powerpoint/2010/main" val="3921205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Artificial Intelligence </a:t>
            </a:r>
          </a:p>
        </p:txBody>
      </p:sp>
      <p:sp>
        <p:nvSpPr>
          <p:cNvPr id="3" name="Content Placeholder 2"/>
          <p:cNvSpPr>
            <a:spLocks noGrp="1"/>
          </p:cNvSpPr>
          <p:nvPr>
            <p:ph idx="1"/>
          </p:nvPr>
        </p:nvSpPr>
        <p:spPr>
          <a:xfrm>
            <a:off x="1981200" y="1143001"/>
            <a:ext cx="8686800" cy="5578475"/>
          </a:xfrm>
        </p:spPr>
        <p:txBody>
          <a:bodyPr>
            <a:normAutofit fontScale="25000" lnSpcReduction="20000"/>
          </a:bodyPr>
          <a:lstStyle/>
          <a:p>
            <a:pPr marL="0" indent="0" algn="ctr">
              <a:buNone/>
            </a:pPr>
            <a:r>
              <a:rPr lang="en-US" sz="8600" dirty="0"/>
              <a:t>Application of artificial intelligence in the management of patients with renal dysfunction </a:t>
            </a:r>
          </a:p>
          <a:p>
            <a:pPr marL="0" indent="0">
              <a:buNone/>
            </a:pPr>
            <a:endParaRPr lang="en-US" sz="4400" dirty="0"/>
          </a:p>
          <a:p>
            <a:pPr marL="0" indent="0">
              <a:buNone/>
            </a:pPr>
            <a:endParaRPr lang="en-US" sz="4400" dirty="0"/>
          </a:p>
          <a:p>
            <a:pPr marL="0" indent="0" algn="just">
              <a:buNone/>
            </a:pPr>
            <a:r>
              <a:rPr lang="en-US" sz="7400" dirty="0"/>
              <a:t>In recent years, the field has witnessed remarkable progress in machine learning </a:t>
            </a:r>
            <a:r>
              <a:rPr lang="en-US" sz="6200" dirty="0"/>
              <a:t>(ML) and artificial </a:t>
            </a:r>
            <a:r>
              <a:rPr lang="en-US" sz="7200" dirty="0"/>
              <a:t>intelligence (AI), leading to profound impacts across various industries. Particularly in the medical domain, ML and AI have undergone significant development, emerging as powerful tools </a:t>
            </a:r>
          </a:p>
          <a:p>
            <a:pPr marL="0" indent="0" algn="just">
              <a:buNone/>
            </a:pPr>
            <a:r>
              <a:rPr lang="en-US" sz="7200" dirty="0"/>
              <a:t>These advancements have opened up new avenues for exploring both the diagnosis and treatment of renal dysfunction . Recognizing the transformative potential of ML and AI in addressing the complexities of renal dysfunction, we have curated this special issue to delve into the applications of machine learning and artificial intelligence in the context of patients with renal dysfunction. </a:t>
            </a:r>
          </a:p>
          <a:p>
            <a:pPr marL="0" indent="0" algn="just">
              <a:buNone/>
            </a:pPr>
            <a:endParaRPr lang="en-US" sz="4800" dirty="0"/>
          </a:p>
          <a:p>
            <a:pPr marL="0" indent="0">
              <a:buNone/>
            </a:pPr>
            <a:r>
              <a:rPr lang="en-US" sz="6400" i="1" dirty="0"/>
              <a:t>Reference </a:t>
            </a:r>
          </a:p>
          <a:p>
            <a:pPr marL="0" indent="0">
              <a:buNone/>
            </a:pPr>
            <a:r>
              <a:rPr lang="en-US" sz="6200" dirty="0"/>
              <a:t>Zhang B, Jiang X, Yang J, Huang J, Hu C, Hong Y, Ni H, Zhang Z. Application of artificial intelligence in the management of patients with renal dysfunction. Renal Failure. 2024 Dec 31;46(1):2337289.ts with renal dysfunction</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34</a:t>
            </a:fld>
            <a:endParaRPr lang="en-US"/>
          </a:p>
        </p:txBody>
      </p:sp>
      <p:sp>
        <p:nvSpPr>
          <p:cNvPr id="7" name="Rectangle 6"/>
          <p:cNvSpPr/>
          <p:nvPr/>
        </p:nvSpPr>
        <p:spPr>
          <a:xfrm flipH="1">
            <a:off x="8677101" y="6023899"/>
            <a:ext cx="2448099" cy="514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Artificial Intelligence</a:t>
            </a:r>
            <a:endParaRPr lang="en-US" dirty="0">
              <a:solidFill>
                <a:schemeClr val="tx1"/>
              </a:solidFill>
            </a:endParaRPr>
          </a:p>
        </p:txBody>
      </p:sp>
      <p:sp>
        <p:nvSpPr>
          <p:cNvPr id="8" name="Rectangle 7"/>
          <p:cNvSpPr/>
          <p:nvPr/>
        </p:nvSpPr>
        <p:spPr>
          <a:xfrm rot="10800000" flipH="1" flipV="1">
            <a:off x="353291" y="6023899"/>
            <a:ext cx="2341418" cy="4807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Spiral Integration </a:t>
            </a:r>
            <a:endParaRPr lang="en-US" sz="2000" dirty="0">
              <a:solidFill>
                <a:schemeClr val="tx1"/>
              </a:solidFill>
            </a:endParaRPr>
          </a:p>
        </p:txBody>
      </p:sp>
    </p:spTree>
    <p:extLst>
      <p:ext uri="{BB962C8B-B14F-4D97-AF65-F5344CB8AC3E}">
        <p14:creationId xmlns:p14="http://schemas.microsoft.com/office/powerpoint/2010/main" val="8482251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rPr>
              <a:t>Learning Resources</a:t>
            </a:r>
          </a:p>
        </p:txBody>
      </p:sp>
      <p:sp>
        <p:nvSpPr>
          <p:cNvPr id="3" name="Content Placeholder 2"/>
          <p:cNvSpPr>
            <a:spLocks noGrp="1"/>
          </p:cNvSpPr>
          <p:nvPr>
            <p:ph idx="1"/>
          </p:nvPr>
        </p:nvSpPr>
        <p:spPr/>
        <p:txBody>
          <a:bodyPr/>
          <a:lstStyle/>
          <a:p>
            <a:r>
              <a:rPr lang="en-US" sz="2800" dirty="0"/>
              <a:t>KLM Embryology Developing Human 11th Edition Clinically oriented embryology by Keith Moore, T. V. N. </a:t>
            </a:r>
            <a:r>
              <a:rPr lang="en-US" sz="2800" dirty="0" err="1"/>
              <a:t>Persaud</a:t>
            </a:r>
            <a:r>
              <a:rPr lang="en-US" sz="2800" dirty="0"/>
              <a:t>, Mark </a:t>
            </a:r>
            <a:r>
              <a:rPr lang="en-US" sz="2800" dirty="0" err="1"/>
              <a:t>Torchia</a:t>
            </a:r>
            <a:r>
              <a:rPr lang="en-US" sz="2800" dirty="0"/>
              <a:t> </a:t>
            </a:r>
          </a:p>
          <a:p>
            <a:r>
              <a:rPr lang="en-US" sz="2800" dirty="0"/>
              <a:t> </a:t>
            </a:r>
            <a:r>
              <a:rPr lang="en-US" sz="2800" dirty="0" err="1"/>
              <a:t>Langman's</a:t>
            </a:r>
            <a:r>
              <a:rPr lang="en-US" sz="2800" dirty="0"/>
              <a:t> Medical Embryology 15th Edition</a:t>
            </a:r>
          </a:p>
          <a:p>
            <a:pPr marL="0" indent="0">
              <a:buNone/>
            </a:pPr>
            <a:r>
              <a:rPr lang="en-US" sz="2800" dirty="0"/>
              <a:t>     by Dr. T.W. Sadler PhD</a:t>
            </a:r>
          </a:p>
          <a:p>
            <a:r>
              <a:rPr lang="en-US" sz="2800" dirty="0"/>
              <a:t>Google scholar</a:t>
            </a:r>
          </a:p>
          <a:p>
            <a:r>
              <a:rPr lang="en-US" sz="2800" dirty="0"/>
              <a:t>Google images</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35</a:t>
            </a:fld>
            <a:endParaRPr lang="en-US"/>
          </a:p>
        </p:txBody>
      </p:sp>
    </p:spTree>
    <p:extLst>
      <p:ext uri="{BB962C8B-B14F-4D97-AF65-F5344CB8AC3E}">
        <p14:creationId xmlns:p14="http://schemas.microsoft.com/office/powerpoint/2010/main" val="1525909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F05A18D-3684-1162-ACBB-ACA1449DE340}"/>
              </a:ext>
            </a:extLst>
          </p:cNvPr>
          <p:cNvSpPr>
            <a:spLocks noGrp="1"/>
          </p:cNvSpPr>
          <p:nvPr>
            <p:ph type="sldNum" sz="quarter" idx="12"/>
          </p:nvPr>
        </p:nvSpPr>
        <p:spPr/>
        <p:txBody>
          <a:bodyPr/>
          <a:lstStyle/>
          <a:p>
            <a:fld id="{B6F15528-21DE-4FAA-801E-634DDDAF4B2B}" type="slidenum">
              <a:rPr lang="en-US" smtClean="0"/>
              <a:pPr/>
              <a:t>36</a:t>
            </a:fld>
            <a:endParaRPr lang="en-US"/>
          </a:p>
        </p:txBody>
      </p:sp>
      <p:pic>
        <p:nvPicPr>
          <p:cNvPr id="3" name="Picture 2">
            <a:extLst>
              <a:ext uri="{FF2B5EF4-FFF2-40B4-BE49-F238E27FC236}">
                <a16:creationId xmlns:a16="http://schemas.microsoft.com/office/drawing/2014/main" xmlns="" id="{6D5E9B0B-69A6-CAFA-340B-5F9D183E009D}"/>
              </a:ext>
            </a:extLst>
          </p:cNvPr>
          <p:cNvPicPr>
            <a:picLocks noChangeAspect="1"/>
          </p:cNvPicPr>
          <p:nvPr/>
        </p:nvPicPr>
        <p:blipFill>
          <a:blip r:embed="rId2"/>
          <a:stretch>
            <a:fillRect/>
          </a:stretch>
        </p:blipFill>
        <p:spPr>
          <a:xfrm>
            <a:off x="3438985" y="2097911"/>
            <a:ext cx="5829002" cy="3275158"/>
          </a:xfrm>
          <a:prstGeom prst="rect">
            <a:avLst/>
          </a:prstGeom>
        </p:spPr>
      </p:pic>
    </p:spTree>
    <p:extLst>
      <p:ext uri="{BB962C8B-B14F-4D97-AF65-F5344CB8AC3E}">
        <p14:creationId xmlns:p14="http://schemas.microsoft.com/office/powerpoint/2010/main" val="883961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397" y="533400"/>
            <a:ext cx="8229600" cy="1143000"/>
          </a:xfrm>
        </p:spPr>
        <p:txBody>
          <a:bodyPr>
            <a:normAutofit fontScale="90000"/>
          </a:bodyPr>
          <a:lstStyle/>
          <a:p>
            <a:r>
              <a:rPr lang="en-US" sz="4000" dirty="0">
                <a:solidFill>
                  <a:schemeClr val="accent4">
                    <a:lumMod val="75000"/>
                  </a:schemeClr>
                </a:solidFill>
              </a:rPr>
              <a:t>Learning Objectives</a:t>
            </a:r>
            <a:r>
              <a:rPr lang="en-US" sz="4000" dirty="0"/>
              <a:t/>
            </a:r>
            <a:br>
              <a:rPr lang="en-US" sz="4000" dirty="0"/>
            </a:br>
            <a:r>
              <a:rPr lang="en-US" sz="3100" dirty="0"/>
              <a:t>At the end of the session, student will be able to</a:t>
            </a:r>
            <a:endParaRPr lang="en-US" dirty="0">
              <a:solidFill>
                <a:schemeClr val="accent4">
                  <a:lumMod val="75000"/>
                </a:schemeClr>
              </a:solidFill>
            </a:endParaRPr>
          </a:p>
        </p:txBody>
      </p:sp>
      <p:sp>
        <p:nvSpPr>
          <p:cNvPr id="3" name="Content Placeholder 2"/>
          <p:cNvSpPr>
            <a:spLocks noGrp="1"/>
          </p:cNvSpPr>
          <p:nvPr>
            <p:ph idx="1"/>
          </p:nvPr>
        </p:nvSpPr>
        <p:spPr>
          <a:xfrm>
            <a:off x="1981200" y="2012950"/>
            <a:ext cx="8229600" cy="4525963"/>
          </a:xfrm>
        </p:spPr>
        <p:txBody>
          <a:bodyPr>
            <a:normAutofit fontScale="92500" lnSpcReduction="10000"/>
          </a:bodyPr>
          <a:lstStyle/>
          <a:p>
            <a:endParaRPr lang="en-US" sz="2800" dirty="0"/>
          </a:p>
          <a:p>
            <a:r>
              <a:rPr lang="en-US" sz="2800" dirty="0"/>
              <a:t>Describe  development of  different kidney systems during embryonic life</a:t>
            </a:r>
          </a:p>
          <a:p>
            <a:r>
              <a:rPr lang="en-US" sz="2800" dirty="0"/>
              <a:t>Relate physiology and biochemistry with development of urinary system  </a:t>
            </a:r>
          </a:p>
          <a:p>
            <a:r>
              <a:rPr lang="en-US" sz="2800" dirty="0"/>
              <a:t>Discuss congenital abnormalities of Kidneys</a:t>
            </a:r>
          </a:p>
          <a:p>
            <a:r>
              <a:rPr lang="en-US" sz="2800" dirty="0"/>
              <a:t>Correlate and build core knowledge  on the basis of latest research</a:t>
            </a:r>
          </a:p>
          <a:p>
            <a:r>
              <a:rPr lang="en-US" sz="2800" dirty="0"/>
              <a:t>Role of Artificial </a:t>
            </a:r>
            <a:r>
              <a:rPr lang="en-US" sz="2800" dirty="0" smtClean="0"/>
              <a:t>Intelligence and Family </a:t>
            </a:r>
            <a:r>
              <a:rPr lang="en-US" sz="2800" dirty="0"/>
              <a:t>Medicine related to renal diseases</a:t>
            </a:r>
          </a:p>
          <a:p>
            <a:r>
              <a:rPr lang="en-US" sz="2800" dirty="0"/>
              <a:t>Bioethics related to kidney disorders</a:t>
            </a:r>
          </a:p>
          <a:p>
            <a:endParaRPr lang="en-US" sz="2800" dirty="0"/>
          </a:p>
          <a:p>
            <a:endParaRPr lang="en-US"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4</a:t>
            </a:fld>
            <a:endParaRPr lang="en-US"/>
          </a:p>
        </p:txBody>
      </p:sp>
    </p:spTree>
    <p:extLst>
      <p:ext uri="{BB962C8B-B14F-4D97-AF65-F5344CB8AC3E}">
        <p14:creationId xmlns:p14="http://schemas.microsoft.com/office/powerpoint/2010/main" val="3413996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55" t="3601" r="44202" b="5556"/>
          <a:stretch/>
        </p:blipFill>
        <p:spPr>
          <a:xfrm>
            <a:off x="7841673" y="1911590"/>
            <a:ext cx="3311236" cy="3807515"/>
          </a:xfrm>
          <a:prstGeom prst="rect">
            <a:avLst/>
          </a:prstGeom>
        </p:spPr>
      </p:pic>
      <p:sp>
        <p:nvSpPr>
          <p:cNvPr id="3" name="TextBox 2"/>
          <p:cNvSpPr txBox="1"/>
          <p:nvPr/>
        </p:nvSpPr>
        <p:spPr>
          <a:xfrm>
            <a:off x="1066800" y="270828"/>
            <a:ext cx="4800600" cy="646331"/>
          </a:xfrm>
          <a:prstGeom prst="rect">
            <a:avLst/>
          </a:prstGeom>
          <a:noFill/>
        </p:spPr>
        <p:txBody>
          <a:bodyPr wrap="square" rtlCol="0">
            <a:spAutoFit/>
          </a:bodyPr>
          <a:lstStyle/>
          <a:p>
            <a:r>
              <a:rPr lang="en-US" sz="3600" b="1" dirty="0"/>
              <a:t>Gross Anatomy </a:t>
            </a:r>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5</a:t>
            </a:fld>
            <a:endParaRPr lang="en-US"/>
          </a:p>
        </p:txBody>
      </p:sp>
      <p:sp>
        <p:nvSpPr>
          <p:cNvPr id="5" name="Rectangle 4"/>
          <p:cNvSpPr/>
          <p:nvPr/>
        </p:nvSpPr>
        <p:spPr>
          <a:xfrm>
            <a:off x="9692889" y="6197025"/>
            <a:ext cx="2000347"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Core Concept </a:t>
            </a:r>
          </a:p>
        </p:txBody>
      </p:sp>
      <p:sp>
        <p:nvSpPr>
          <p:cNvPr id="6" name="Rectangle 5"/>
          <p:cNvSpPr/>
          <p:nvPr/>
        </p:nvSpPr>
        <p:spPr>
          <a:xfrm>
            <a:off x="713509" y="1183859"/>
            <a:ext cx="5943600" cy="5262979"/>
          </a:xfrm>
          <a:prstGeom prst="rect">
            <a:avLst/>
          </a:prstGeom>
        </p:spPr>
        <p:txBody>
          <a:bodyPr wrap="square">
            <a:spAutoFit/>
          </a:bodyPr>
          <a:lstStyle/>
          <a:p>
            <a:pPr marL="342900" indent="-342900" algn="just">
              <a:buFont typeface="Arial" panose="020B0604020202020204" pitchFamily="34" charset="0"/>
              <a:buChar char="•"/>
            </a:pPr>
            <a:r>
              <a:rPr lang="en-US" sz="2400" dirty="0"/>
              <a:t>Each of the two bean-shaped organs weighs about 125 to 175 grams and 115 to 155 grams in males and females respectively.</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The kidney typically measures approximately 11 to 14 centimeters in length, 6 centimeters in width and is about 4 centimeters thick.</a:t>
            </a:r>
          </a:p>
          <a:p>
            <a:pPr algn="just"/>
            <a:endParaRPr lang="en-US" sz="2400" dirty="0"/>
          </a:p>
          <a:p>
            <a:pPr marL="342900" indent="-342900" algn="just">
              <a:buFont typeface="Arial" panose="020B0604020202020204" pitchFamily="34" charset="0"/>
              <a:buChar char="•"/>
            </a:pPr>
            <a:r>
              <a:rPr lang="en-US" sz="2400" dirty="0"/>
              <a:t> The kidneys lie </a:t>
            </a:r>
            <a:r>
              <a:rPr lang="en-US" sz="2400" dirty="0" err="1"/>
              <a:t>retroperitoneally</a:t>
            </a:r>
            <a:r>
              <a:rPr lang="en-US" sz="2400" dirty="0"/>
              <a:t> (behind the peritoneum) in the abdomen, either side of the vertebral column. They typically extend from T12 to L3, </a:t>
            </a:r>
          </a:p>
        </p:txBody>
      </p:sp>
    </p:spTree>
    <p:extLst>
      <p:ext uri="{BB962C8B-B14F-4D97-AF65-F5344CB8AC3E}">
        <p14:creationId xmlns:p14="http://schemas.microsoft.com/office/powerpoint/2010/main" val="3323215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p:cNvSpPr txBox="1">
            <a:spLocks noChangeArrowheads="1"/>
          </p:cNvSpPr>
          <p:nvPr/>
        </p:nvSpPr>
        <p:spPr bwMode="auto">
          <a:xfrm>
            <a:off x="3097566" y="451865"/>
            <a:ext cx="6629399" cy="523220"/>
          </a:xfrm>
          <a:prstGeom prst="rect">
            <a:avLst/>
          </a:prstGeom>
          <a:noFill/>
          <a:ln w="9525">
            <a:noFill/>
            <a:miter lim="800000"/>
            <a:headEnd/>
            <a:tailEnd/>
          </a:ln>
        </p:spPr>
        <p:txBody>
          <a:bodyPr wrap="square">
            <a:spAutoFit/>
          </a:bodyPr>
          <a:lstStyle/>
          <a:p>
            <a:pPr>
              <a:spcBef>
                <a:spcPct val="50000"/>
              </a:spcBef>
            </a:pPr>
            <a:r>
              <a:rPr lang="en-US" sz="2800" dirty="0">
                <a:solidFill>
                  <a:schemeClr val="accent4">
                    <a:lumMod val="75000"/>
                  </a:schemeClr>
                </a:solidFill>
                <a:latin typeface="Arial" charset="0"/>
              </a:rPr>
              <a:t>Formation Of Three Germ Layers</a:t>
            </a:r>
          </a:p>
        </p:txBody>
      </p:sp>
      <p:graphicFrame>
        <p:nvGraphicFramePr>
          <p:cNvPr id="4098" name="Object 8"/>
          <p:cNvGraphicFramePr>
            <a:graphicFrameLocks noGrp="1" noChangeAspect="1"/>
          </p:cNvGraphicFramePr>
          <p:nvPr>
            <p:ph idx="1"/>
            <p:extLst/>
          </p:nvPr>
        </p:nvGraphicFramePr>
        <p:xfrm>
          <a:off x="2286000" y="1038664"/>
          <a:ext cx="4419601" cy="2923736"/>
        </p:xfrm>
        <a:graphic>
          <a:graphicData uri="http://schemas.openxmlformats.org/presentationml/2006/ole">
            <mc:AlternateContent xmlns:mc="http://schemas.openxmlformats.org/markup-compatibility/2006">
              <mc:Choice xmlns:v="urn:schemas-microsoft-com:vml" Requires="v">
                <p:oleObj spid="_x0000_s1031" name="Bitmap Image" r:id="rId4" imgW="3877216" imgH="2962689" progId="Paint.Picture">
                  <p:embed/>
                </p:oleObj>
              </mc:Choice>
              <mc:Fallback>
                <p:oleObj name="Bitmap Image" r:id="rId4" imgW="3877216" imgH="2962689" progId="Paint.Picture">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038664"/>
                        <a:ext cx="4419601" cy="2923736"/>
                      </a:xfrm>
                      <a:prstGeom prst="rect">
                        <a:avLst/>
                      </a:prstGeom>
                      <a:noFill/>
                      <a:ln>
                        <a:noFill/>
                      </a:ln>
                      <a:effectLst/>
                      <a:extLst/>
                    </p:spPr>
                  </p:pic>
                </p:oleObj>
              </mc:Fallback>
            </mc:AlternateContent>
          </a:graphicData>
        </a:graphic>
      </p:graphicFrame>
      <p:pic>
        <p:nvPicPr>
          <p:cNvPr id="2" name="Picture 1"/>
          <p:cNvPicPr>
            <a:picLocks noChangeAspect="1"/>
          </p:cNvPicPr>
          <p:nvPr/>
        </p:nvPicPr>
        <p:blipFill>
          <a:blip r:embed="rId6"/>
          <a:stretch>
            <a:fillRect/>
          </a:stretch>
        </p:blipFill>
        <p:spPr>
          <a:xfrm>
            <a:off x="4724400" y="3505200"/>
            <a:ext cx="5715000" cy="2554702"/>
          </a:xfrm>
          <a:prstGeom prst="rect">
            <a:avLst/>
          </a:prstGeom>
        </p:spPr>
      </p:pic>
      <p:sp>
        <p:nvSpPr>
          <p:cNvPr id="3" name="Slide Number Placeholder 2"/>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pic>
        <p:nvPicPr>
          <p:cNvPr id="5" name="Picture 4"/>
          <p:cNvPicPr>
            <a:picLocks noChangeAspect="1"/>
          </p:cNvPicPr>
          <p:nvPr/>
        </p:nvPicPr>
        <p:blipFill>
          <a:blip r:embed="rId7"/>
          <a:stretch>
            <a:fillRect/>
          </a:stretch>
        </p:blipFill>
        <p:spPr>
          <a:xfrm>
            <a:off x="449102" y="6059902"/>
            <a:ext cx="1457070" cy="768163"/>
          </a:xfrm>
          <a:prstGeom prst="rect">
            <a:avLst/>
          </a:prstGeom>
        </p:spPr>
      </p:pic>
    </p:spTree>
    <p:extLst>
      <p:ext uri="{BB962C8B-B14F-4D97-AF65-F5344CB8AC3E}">
        <p14:creationId xmlns:p14="http://schemas.microsoft.com/office/powerpoint/2010/main" val="150634226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462953" y="1159978"/>
            <a:ext cx="524511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50000"/>
              </a:spcBef>
              <a:buClrTx/>
              <a:buSzTx/>
              <a:buFontTx/>
              <a:buNone/>
            </a:pPr>
            <a:r>
              <a:rPr lang="en-US" altLang="en-US" sz="3200" dirty="0">
                <a:latin typeface="Arial" panose="020B0604020202020204" pitchFamily="34" charset="0"/>
              </a:rPr>
              <a:t>   </a:t>
            </a:r>
            <a:r>
              <a:rPr lang="en-US" altLang="en-US" sz="2400" dirty="0" smtClean="0">
                <a:latin typeface="Arial" panose="020B0604020202020204" pitchFamily="34" charset="0"/>
              </a:rPr>
              <a:t>                                </a:t>
            </a:r>
          </a:p>
          <a:p>
            <a:pPr algn="just" eaLnBrk="1" hangingPunct="1">
              <a:spcBef>
                <a:spcPct val="50000"/>
              </a:spcBef>
              <a:buClrTx/>
              <a:buSzTx/>
              <a:buFontTx/>
              <a:buNone/>
            </a:pPr>
            <a:r>
              <a:rPr lang="en-US" altLang="en-US" sz="2400" dirty="0" smtClean="0">
                <a:latin typeface="Arial" panose="020B0604020202020204" pitchFamily="34" charset="0"/>
              </a:rPr>
              <a:t>Intermediate </a:t>
            </a:r>
            <a:r>
              <a:rPr lang="en-US" altLang="en-US" sz="2400" dirty="0">
                <a:latin typeface="Arial" panose="020B0604020202020204" pitchFamily="34" charset="0"/>
              </a:rPr>
              <a:t>mesoderm loses its </a:t>
            </a:r>
            <a:r>
              <a:rPr lang="en-US" altLang="en-US" sz="2400" dirty="0" err="1">
                <a:latin typeface="Arial" panose="020B0604020202020204" pitchFamily="34" charset="0"/>
              </a:rPr>
              <a:t>somites</a:t>
            </a:r>
            <a:r>
              <a:rPr lang="en-US" altLang="en-US" sz="2400" dirty="0">
                <a:latin typeface="Arial" panose="020B0604020202020204" pitchFamily="34" charset="0"/>
              </a:rPr>
              <a:t> connection.                                                 </a:t>
            </a:r>
            <a:r>
              <a:rPr lang="en-US" altLang="en-US" sz="2400" dirty="0">
                <a:solidFill>
                  <a:schemeClr val="hlink"/>
                </a:solidFill>
                <a:latin typeface="Arial" panose="020B0604020202020204" pitchFamily="34" charset="0"/>
              </a:rPr>
              <a:t> </a:t>
            </a:r>
            <a:r>
              <a:rPr lang="en-US" altLang="en-US" sz="2800" dirty="0">
                <a:latin typeface="Arial" panose="020B0604020202020204" pitchFamily="34" charset="0"/>
              </a:rPr>
              <a:t>Urogenital ridge </a:t>
            </a:r>
            <a:r>
              <a:rPr lang="en-US" altLang="en-US" sz="2400" dirty="0">
                <a:latin typeface="Arial" panose="020B0604020202020204" pitchFamily="34" charset="0"/>
              </a:rPr>
              <a:t>which gives rise to </a:t>
            </a:r>
          </a:p>
          <a:p>
            <a:pPr algn="just" eaLnBrk="1" hangingPunct="1">
              <a:spcBef>
                <a:spcPct val="50000"/>
              </a:spcBef>
              <a:buClrTx/>
              <a:buSzTx/>
              <a:buFontTx/>
              <a:buNone/>
            </a:pPr>
            <a:r>
              <a:rPr lang="en-US" altLang="en-US" sz="2400" b="1" dirty="0">
                <a:latin typeface="Arial" panose="020B0604020202020204" pitchFamily="34" charset="0"/>
              </a:rPr>
              <a:t> a.  Nephrogenic cord      </a:t>
            </a:r>
            <a:endParaRPr lang="en-US" altLang="en-US" sz="2400" b="1" dirty="0" smtClean="0">
              <a:latin typeface="Arial" panose="020B0604020202020204" pitchFamily="34" charset="0"/>
            </a:endParaRPr>
          </a:p>
          <a:p>
            <a:pPr algn="just" eaLnBrk="1" hangingPunct="1">
              <a:spcBef>
                <a:spcPct val="50000"/>
              </a:spcBef>
              <a:buClrTx/>
              <a:buSzTx/>
              <a:buFontTx/>
              <a:buNone/>
            </a:pPr>
            <a:r>
              <a:rPr lang="en-US" altLang="en-US" sz="2400" dirty="0" smtClean="0">
                <a:latin typeface="Arial" panose="020B0604020202020204" pitchFamily="34" charset="0"/>
              </a:rPr>
              <a:t> </a:t>
            </a:r>
            <a:r>
              <a:rPr lang="en-US" altLang="en-US" sz="2400" dirty="0">
                <a:latin typeface="Arial" panose="020B0604020202020204" pitchFamily="34" charset="0"/>
              </a:rPr>
              <a:t>Give rise to the urinary system                                                                                        </a:t>
            </a:r>
          </a:p>
          <a:p>
            <a:pPr algn="just" eaLnBrk="1" hangingPunct="1">
              <a:spcBef>
                <a:spcPct val="50000"/>
              </a:spcBef>
              <a:buClrTx/>
              <a:buSzTx/>
              <a:buFontTx/>
              <a:buNone/>
            </a:pPr>
            <a:r>
              <a:rPr lang="en-US" altLang="en-US" sz="2400" b="1" dirty="0">
                <a:latin typeface="Arial" panose="020B0604020202020204" pitchFamily="34" charset="0"/>
              </a:rPr>
              <a:t> b.  Gonadal ridge.      </a:t>
            </a:r>
            <a:r>
              <a:rPr lang="en-US" altLang="en-US" sz="2400" b="1" dirty="0">
                <a:solidFill>
                  <a:schemeClr val="accent4">
                    <a:lumMod val="75000"/>
                  </a:schemeClr>
                </a:solidFill>
                <a:latin typeface="Arial" panose="020B0604020202020204" pitchFamily="34" charset="0"/>
              </a:rPr>
              <a:t>     </a:t>
            </a:r>
            <a:endParaRPr lang="en-US" altLang="en-US" sz="2400" b="1" dirty="0" smtClean="0">
              <a:solidFill>
                <a:schemeClr val="accent4">
                  <a:lumMod val="75000"/>
                </a:schemeClr>
              </a:solidFill>
              <a:latin typeface="Arial" panose="020B0604020202020204" pitchFamily="34" charset="0"/>
            </a:endParaRPr>
          </a:p>
          <a:p>
            <a:pPr algn="just" eaLnBrk="1" hangingPunct="1">
              <a:spcBef>
                <a:spcPct val="50000"/>
              </a:spcBef>
              <a:buClrTx/>
              <a:buSzTx/>
              <a:buFontTx/>
              <a:buNone/>
            </a:pPr>
            <a:r>
              <a:rPr lang="en-US" altLang="en-US" sz="2400" dirty="0" smtClean="0">
                <a:latin typeface="Arial" panose="020B0604020202020204" pitchFamily="34" charset="0"/>
              </a:rPr>
              <a:t>Give </a:t>
            </a:r>
            <a:r>
              <a:rPr lang="en-US" altLang="en-US" sz="2400" dirty="0">
                <a:latin typeface="Arial" panose="020B0604020202020204" pitchFamily="34" charset="0"/>
              </a:rPr>
              <a:t>rise to  the genital system</a:t>
            </a:r>
          </a:p>
        </p:txBody>
      </p:sp>
      <p:pic>
        <p:nvPicPr>
          <p:cNvPr id="2" name="Picture 1"/>
          <p:cNvPicPr>
            <a:picLocks noChangeAspect="1"/>
          </p:cNvPicPr>
          <p:nvPr/>
        </p:nvPicPr>
        <p:blipFill rotWithShape="1">
          <a:blip r:embed="rId2"/>
          <a:srcRect b="10985"/>
          <a:stretch/>
        </p:blipFill>
        <p:spPr>
          <a:xfrm>
            <a:off x="6123709" y="1282596"/>
            <a:ext cx="5702707" cy="4260221"/>
          </a:xfrm>
          <a:prstGeom prst="rect">
            <a:avLst/>
          </a:prstGeom>
        </p:spPr>
      </p:pic>
      <p:sp>
        <p:nvSpPr>
          <p:cNvPr id="3" name="Slide Number Placeholder 2"/>
          <p:cNvSpPr>
            <a:spLocks noGrp="1"/>
          </p:cNvSpPr>
          <p:nvPr>
            <p:ph type="sldNum" sz="quarter" idx="12"/>
          </p:nvPr>
        </p:nvSpPr>
        <p:spPr/>
        <p:txBody>
          <a:bodyPr/>
          <a:lstStyle/>
          <a:p>
            <a:pPr>
              <a:defRPr/>
            </a:pPr>
            <a:fld id="{D829B39B-E19B-4684-B84C-73DF500C59FE}" type="slidenum">
              <a:rPr lang="en-US" smtClean="0"/>
              <a:pPr>
                <a:defRPr/>
              </a:pPr>
              <a:t>7</a:t>
            </a:fld>
            <a:endParaRPr lang="en-US"/>
          </a:p>
        </p:txBody>
      </p:sp>
      <p:pic>
        <p:nvPicPr>
          <p:cNvPr id="5" name="Picture 4"/>
          <p:cNvPicPr>
            <a:picLocks noChangeAspect="1"/>
          </p:cNvPicPr>
          <p:nvPr/>
        </p:nvPicPr>
        <p:blipFill>
          <a:blip r:embed="rId3"/>
          <a:stretch>
            <a:fillRect/>
          </a:stretch>
        </p:blipFill>
        <p:spPr>
          <a:xfrm>
            <a:off x="324408" y="6062756"/>
            <a:ext cx="1726063" cy="768163"/>
          </a:xfrm>
          <a:prstGeom prst="rect">
            <a:avLst/>
          </a:prstGeom>
          <a:ln>
            <a:noFill/>
          </a:ln>
        </p:spPr>
      </p:pic>
      <p:sp>
        <p:nvSpPr>
          <p:cNvPr id="6" name="Rectangle 5"/>
          <p:cNvSpPr/>
          <p:nvPr/>
        </p:nvSpPr>
        <p:spPr>
          <a:xfrm>
            <a:off x="462953" y="848251"/>
            <a:ext cx="6567054" cy="623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dirty="0">
                <a:solidFill>
                  <a:prstClr val="black"/>
                </a:solidFill>
                <a:latin typeface="Arial" panose="020B0604020202020204" pitchFamily="34" charset="0"/>
              </a:rPr>
              <a:t>Development Urogenital system</a:t>
            </a:r>
            <a:endParaRPr lang="en-US" sz="2400" dirty="0"/>
          </a:p>
        </p:txBody>
      </p:sp>
    </p:spTree>
    <p:extLst>
      <p:ext uri="{BB962C8B-B14F-4D97-AF65-F5344CB8AC3E}">
        <p14:creationId xmlns:p14="http://schemas.microsoft.com/office/powerpoint/2010/main" val="3691187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917" y="319089"/>
            <a:ext cx="8229600" cy="1143000"/>
          </a:xfrm>
        </p:spPr>
        <p:txBody>
          <a:bodyPr>
            <a:noAutofit/>
          </a:bodyPr>
          <a:lstStyle/>
          <a:p>
            <a:r>
              <a:rPr lang="en-US" sz="3600" dirty="0">
                <a:solidFill>
                  <a:schemeClr val="accent4">
                    <a:lumMod val="75000"/>
                  </a:schemeClr>
                </a:solidFill>
              </a:rPr>
              <a:t>Development of the Kidneys</a:t>
            </a:r>
          </a:p>
        </p:txBody>
      </p:sp>
      <p:sp>
        <p:nvSpPr>
          <p:cNvPr id="3" name="Content Placeholder 2"/>
          <p:cNvSpPr>
            <a:spLocks noGrp="1"/>
          </p:cNvSpPr>
          <p:nvPr>
            <p:ph idx="1"/>
          </p:nvPr>
        </p:nvSpPr>
        <p:spPr/>
        <p:txBody>
          <a:bodyPr>
            <a:normAutofit/>
          </a:bodyPr>
          <a:lstStyle/>
          <a:p>
            <a:pPr marL="0" indent="0">
              <a:buNone/>
            </a:pPr>
            <a:r>
              <a:rPr lang="en-US" sz="2800" dirty="0"/>
              <a:t>Three sets of kidneys develop in human embryos. </a:t>
            </a:r>
          </a:p>
          <a:p>
            <a:pPr marL="0" indent="0">
              <a:buNone/>
            </a:pPr>
            <a:endParaRPr lang="en-US" sz="2800" dirty="0"/>
          </a:p>
          <a:p>
            <a:r>
              <a:rPr lang="en-US" sz="2800" dirty="0"/>
              <a:t>The first set-the </a:t>
            </a:r>
            <a:r>
              <a:rPr lang="en-US" sz="2800" dirty="0" err="1">
                <a:solidFill>
                  <a:schemeClr val="accent4">
                    <a:lumMod val="75000"/>
                  </a:schemeClr>
                </a:solidFill>
              </a:rPr>
              <a:t>Pronephroi</a:t>
            </a:r>
            <a:r>
              <a:rPr lang="en-US" sz="2800" dirty="0"/>
              <a:t>-is rudimentary, and the structures are never functional.</a:t>
            </a:r>
          </a:p>
          <a:p>
            <a:pPr marL="0" indent="0">
              <a:buNone/>
            </a:pPr>
            <a:r>
              <a:rPr lang="en-US" sz="2800" dirty="0"/>
              <a:t> </a:t>
            </a:r>
          </a:p>
          <a:p>
            <a:r>
              <a:rPr lang="en-US" sz="2800" dirty="0"/>
              <a:t>The second set-the </a:t>
            </a:r>
            <a:r>
              <a:rPr lang="en-US" sz="2800" dirty="0" err="1">
                <a:solidFill>
                  <a:schemeClr val="accent4">
                    <a:lumMod val="75000"/>
                  </a:schemeClr>
                </a:solidFill>
              </a:rPr>
              <a:t>Mesonephroi</a:t>
            </a:r>
            <a:r>
              <a:rPr lang="en-US" sz="2800" dirty="0">
                <a:solidFill>
                  <a:schemeClr val="accent4">
                    <a:lumMod val="75000"/>
                  </a:schemeClr>
                </a:solidFill>
              </a:rPr>
              <a:t>-</a:t>
            </a:r>
            <a:r>
              <a:rPr lang="en-US" sz="2800" dirty="0"/>
              <a:t>is well developed and functions briefly.</a:t>
            </a:r>
          </a:p>
          <a:p>
            <a:pPr marL="0" indent="0">
              <a:buNone/>
            </a:pPr>
            <a:endParaRPr lang="en-US" sz="2800" dirty="0"/>
          </a:p>
          <a:p>
            <a:r>
              <a:rPr lang="en-US" sz="2800" dirty="0"/>
              <a:t> The third set-the </a:t>
            </a:r>
            <a:r>
              <a:rPr lang="en-US" sz="2800" dirty="0" err="1">
                <a:solidFill>
                  <a:schemeClr val="accent4">
                    <a:lumMod val="75000"/>
                  </a:schemeClr>
                </a:solidFill>
              </a:rPr>
              <a:t>Metanephroi</a:t>
            </a:r>
            <a:r>
              <a:rPr lang="en-US" sz="2800" dirty="0">
                <a:solidFill>
                  <a:schemeClr val="accent4">
                    <a:lumMod val="75000"/>
                  </a:schemeClr>
                </a:solidFill>
              </a:rPr>
              <a:t>-</a:t>
            </a:r>
            <a:r>
              <a:rPr lang="en-US" sz="2800" dirty="0"/>
              <a:t>becomes the permanent kidneys</a:t>
            </a:r>
            <a:r>
              <a:rPr lang="en-US" sz="2400" dirty="0"/>
              <a: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8</a:t>
            </a:fld>
            <a:endParaRPr lang="en-US"/>
          </a:p>
        </p:txBody>
      </p:sp>
      <p:pic>
        <p:nvPicPr>
          <p:cNvPr id="6" name="Picture 5"/>
          <p:cNvPicPr>
            <a:picLocks noChangeAspect="1"/>
          </p:cNvPicPr>
          <p:nvPr/>
        </p:nvPicPr>
        <p:blipFill>
          <a:blip r:embed="rId2"/>
          <a:stretch>
            <a:fillRect/>
          </a:stretch>
        </p:blipFill>
        <p:spPr>
          <a:xfrm>
            <a:off x="282847" y="6062756"/>
            <a:ext cx="1457070" cy="768163"/>
          </a:xfrm>
          <a:prstGeom prst="rect">
            <a:avLst/>
          </a:prstGeom>
        </p:spPr>
      </p:pic>
    </p:spTree>
    <p:extLst>
      <p:ext uri="{BB962C8B-B14F-4D97-AF65-F5344CB8AC3E}">
        <p14:creationId xmlns:p14="http://schemas.microsoft.com/office/powerpoint/2010/main" val="2449565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2554"/>
          <a:stretch/>
        </p:blipFill>
        <p:spPr>
          <a:xfrm>
            <a:off x="1981200" y="1600201"/>
            <a:ext cx="8229600" cy="4800599"/>
          </a:xfrm>
          <a:noFill/>
        </p:spPr>
      </p:pic>
      <p:sp>
        <p:nvSpPr>
          <p:cNvPr id="2" name="Rectangle 2"/>
          <p:cNvSpPr>
            <a:spLocks noGrp="1" noChangeArrowheads="1"/>
          </p:cNvSpPr>
          <p:nvPr>
            <p:ph type="title"/>
          </p:nvPr>
        </p:nvSpPr>
        <p:spPr>
          <a:xfrm>
            <a:off x="1524000" y="1"/>
            <a:ext cx="9144000" cy="1560513"/>
          </a:xfrm>
          <a:solidFill>
            <a:schemeClr val="bg1"/>
          </a:solidFill>
        </p:spPr>
        <p:txBody>
          <a:bodyPr>
            <a:normAutofit/>
          </a:bodyPr>
          <a:lstStyle/>
          <a:p>
            <a:pPr>
              <a:defRPr/>
            </a:pPr>
            <a:r>
              <a:rPr lang="en-US" sz="3600" dirty="0">
                <a:solidFill>
                  <a:schemeClr val="accent4">
                    <a:lumMod val="75000"/>
                  </a:schemeClr>
                </a:solidFill>
                <a:effectLst>
                  <a:outerShdw blurRad="38100" dist="38100" dir="2700000" algn="tl">
                    <a:srgbClr val="FFFFFF"/>
                  </a:outerShdw>
                </a:effectLst>
              </a:rPr>
              <a:t>Development of the kidneys </a:t>
            </a:r>
            <a:r>
              <a:rPr lang="en-US" sz="3200" dirty="0">
                <a:solidFill>
                  <a:schemeClr val="accent4">
                    <a:lumMod val="75000"/>
                  </a:schemeClr>
                </a:solidFill>
              </a:rPr>
              <a:t> </a:t>
            </a:r>
          </a:p>
        </p:txBody>
      </p:sp>
      <p:sp>
        <p:nvSpPr>
          <p:cNvPr id="3" name="Slide Number Placeholder 2"/>
          <p:cNvSpPr>
            <a:spLocks noGrp="1"/>
          </p:cNvSpPr>
          <p:nvPr>
            <p:ph type="sldNum" sz="quarter" idx="12"/>
          </p:nvPr>
        </p:nvSpPr>
        <p:spPr/>
        <p:txBody>
          <a:bodyPr/>
          <a:lstStyle/>
          <a:p>
            <a:pPr>
              <a:defRPr/>
            </a:pPr>
            <a:fld id="{BDA394D7-9785-4BE5-AFD5-4F918A689025}" type="slidenum">
              <a:rPr lang="en-US" smtClean="0"/>
              <a:pPr>
                <a:defRPr/>
              </a:pPr>
              <a:t>9</a:t>
            </a:fld>
            <a:endParaRPr lang="en-US"/>
          </a:p>
        </p:txBody>
      </p:sp>
      <p:pic>
        <p:nvPicPr>
          <p:cNvPr id="5" name="Picture 4"/>
          <p:cNvPicPr>
            <a:picLocks noChangeAspect="1"/>
          </p:cNvPicPr>
          <p:nvPr/>
        </p:nvPicPr>
        <p:blipFill>
          <a:blip r:embed="rId3"/>
          <a:stretch>
            <a:fillRect/>
          </a:stretch>
        </p:blipFill>
        <p:spPr>
          <a:xfrm>
            <a:off x="185865" y="6062756"/>
            <a:ext cx="1457070" cy="768163"/>
          </a:xfrm>
          <a:prstGeom prst="rect">
            <a:avLst/>
          </a:prstGeom>
        </p:spPr>
      </p:pic>
    </p:spTree>
    <p:extLst>
      <p:ext uri="{BB962C8B-B14F-4D97-AF65-F5344CB8AC3E}">
        <p14:creationId xmlns:p14="http://schemas.microsoft.com/office/powerpoint/2010/main" val="1908312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271</TotalTime>
  <Words>1523</Words>
  <Application>Microsoft Office PowerPoint</Application>
  <PresentationFormat>Widescreen</PresentationFormat>
  <Paragraphs>210</Paragraphs>
  <Slides>36</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5" baseType="lpstr">
      <vt:lpstr>Aptos</vt:lpstr>
      <vt:lpstr>Aptos Display</vt:lpstr>
      <vt:lpstr>Arial</vt:lpstr>
      <vt:lpstr>Calibri</vt:lpstr>
      <vt:lpstr>Times New Roman</vt:lpstr>
      <vt:lpstr>Wingdings</vt:lpstr>
      <vt:lpstr>Office Theme</vt:lpstr>
      <vt:lpstr>1_Office Theme</vt:lpstr>
      <vt:lpstr>Bitmap Image</vt:lpstr>
      <vt:lpstr>Renal  Module 2nd Year MBBS (LGIS) Development of Kidney</vt:lpstr>
      <vt:lpstr>  Prof. Umar’s Model of Teaching Strategy  Self Directed Learning  Assessment Program  Objectives :To cultivate critical thinking, analytical reasoning, and problem-solving competencies.                   To instill a culture of self-directed learning, fostering lifelong learning habits and autonomy.   </vt:lpstr>
      <vt:lpstr>PowerPoint Presentation</vt:lpstr>
      <vt:lpstr>Learning Objectives At the end of the session, student will be able to</vt:lpstr>
      <vt:lpstr>PowerPoint Presentation</vt:lpstr>
      <vt:lpstr>PowerPoint Presentation</vt:lpstr>
      <vt:lpstr>PowerPoint Presentation</vt:lpstr>
      <vt:lpstr>Development of the Kidneys</vt:lpstr>
      <vt:lpstr>Development of the kidneys  </vt:lpstr>
      <vt:lpstr>PowerPoint Presentation</vt:lpstr>
      <vt:lpstr>Mesonephric kidneys</vt:lpstr>
      <vt:lpstr>Mesonephros</vt:lpstr>
      <vt:lpstr>PowerPoint Presentation</vt:lpstr>
      <vt:lpstr>Mesonephric ducts</vt:lpstr>
      <vt:lpstr>Metanephroi </vt:lpstr>
      <vt:lpstr>PowerPoint Presentation</vt:lpstr>
      <vt:lpstr>PowerPoint Presentation</vt:lpstr>
      <vt:lpstr>PowerPoint Presentation</vt:lpstr>
      <vt:lpstr>Development of major/ minor calyces</vt:lpstr>
      <vt:lpstr>Collecting system</vt:lpstr>
      <vt:lpstr>Excretory System</vt:lpstr>
      <vt:lpstr>PowerPoint Presentation</vt:lpstr>
      <vt:lpstr>Parts of unifererous tubules</vt:lpstr>
      <vt:lpstr>Positional Changes </vt:lpstr>
      <vt:lpstr>Rotation of Kidneys</vt:lpstr>
      <vt:lpstr>PowerPoint Presentation</vt:lpstr>
      <vt:lpstr>PowerPoint Presentation</vt:lpstr>
      <vt:lpstr>PowerPoint Presentation</vt:lpstr>
      <vt:lpstr>PowerPoint Presentation</vt:lpstr>
      <vt:lpstr>Congenital Abnormalities</vt:lpstr>
      <vt:lpstr> Bilateral pelvic kidneys with upper pole fusion and malrotation: a  case report and  review of the literature </vt:lpstr>
      <vt:lpstr>Bioethics Related to Chronic Renal Failure  </vt:lpstr>
      <vt:lpstr>Family Medicine </vt:lpstr>
      <vt:lpstr>Artificial Intelligence </vt:lpstr>
      <vt:lpstr>Learning Resources</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Gastrointestinal Tract (GIT) Module 2nd Year MBBS(LGIS) Development of Tongue</dc:title>
  <dc:creator>DME RMU</dc:creator>
  <cp:lastModifiedBy>Musharaf Baig</cp:lastModifiedBy>
  <cp:revision>18</cp:revision>
  <dcterms:created xsi:type="dcterms:W3CDTF">2025-01-27T12:58:58Z</dcterms:created>
  <dcterms:modified xsi:type="dcterms:W3CDTF">2025-03-22T02:21:03Z</dcterms:modified>
</cp:coreProperties>
</file>