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sldIdLst>
    <p:sldId id="256" r:id="rId2"/>
    <p:sldId id="316" r:id="rId3"/>
    <p:sldId id="259" r:id="rId4"/>
    <p:sldId id="304" r:id="rId5"/>
    <p:sldId id="274" r:id="rId6"/>
    <p:sldId id="303" r:id="rId7"/>
    <p:sldId id="292" r:id="rId8"/>
    <p:sldId id="293" r:id="rId9"/>
    <p:sldId id="295" r:id="rId10"/>
    <p:sldId id="296" r:id="rId11"/>
    <p:sldId id="302" r:id="rId12"/>
    <p:sldId id="262" r:id="rId13"/>
    <p:sldId id="314" r:id="rId14"/>
    <p:sldId id="263" r:id="rId15"/>
    <p:sldId id="258" r:id="rId16"/>
    <p:sldId id="264" r:id="rId17"/>
    <p:sldId id="309" r:id="rId18"/>
    <p:sldId id="265" r:id="rId19"/>
    <p:sldId id="261" r:id="rId20"/>
    <p:sldId id="307" r:id="rId21"/>
    <p:sldId id="308" r:id="rId22"/>
    <p:sldId id="269" r:id="rId23"/>
    <p:sldId id="301" r:id="rId24"/>
    <p:sldId id="268" r:id="rId25"/>
    <p:sldId id="271" r:id="rId26"/>
    <p:sldId id="272" r:id="rId27"/>
    <p:sldId id="270" r:id="rId28"/>
    <p:sldId id="273" r:id="rId29"/>
    <p:sldId id="298" r:id="rId30"/>
    <p:sldId id="300" r:id="rId31"/>
    <p:sldId id="317" r:id="rId32"/>
    <p:sldId id="318" r:id="rId33"/>
    <p:sldId id="319" r:id="rId34"/>
    <p:sldId id="320" r:id="rId35"/>
    <p:sldId id="29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3" autoAdjust="0"/>
    <p:restoredTop sz="94660"/>
  </p:normalViewPr>
  <p:slideViewPr>
    <p:cSldViewPr>
      <p:cViewPr varScale="1">
        <p:scale>
          <a:sx n="71" d="100"/>
          <a:sy n="71" d="100"/>
        </p:scale>
        <p:origin x="924" y="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2/25/2025</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2/25/2025</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2/25/2025</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2/25/2025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2/25/2025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2/25/2025</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v2.pjsir.org/index.php/biological-sciences/article/download/195/169/374" TargetMode="External"/><Relationship Id="rId2" Type="http://schemas.openxmlformats.org/officeDocument/2006/relationships/hyperlink" Target="https://www.ncbi.nlm.nih.gov/pmc/articles/PMC8240123/" TargetMode="Externa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hyperlink" Target="https://jamanetwork.com/journals/jamainternalmedicine/fullarticle/654053"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5175"/>
            <a:ext cx="7772400" cy="1470025"/>
          </a:xfrm>
        </p:spPr>
        <p:txBody>
          <a:bodyPr>
            <a:normAutofit fontScale="90000"/>
          </a:bodyPr>
          <a:lstStyle/>
          <a:p>
            <a:r>
              <a:rPr lang="en-US" b="1" dirty="0">
                <a:latin typeface="Arial" pitchFamily="34" charset="0"/>
                <a:cs typeface="Arial" pitchFamily="34" charset="0"/>
              </a:rPr>
              <a:t>DANGEROUS DRUG ACT 1930</a:t>
            </a:r>
            <a:br>
              <a:rPr lang="en-US" b="1" dirty="0">
                <a:latin typeface="Arial" pitchFamily="34" charset="0"/>
                <a:cs typeface="Arial" pitchFamily="34" charset="0"/>
              </a:rPr>
            </a:br>
            <a:r>
              <a:rPr lang="en-US" b="1" dirty="0">
                <a:latin typeface="Arial" pitchFamily="34" charset="0"/>
                <a:cs typeface="Arial" pitchFamily="34" charset="0"/>
              </a:rPr>
              <a:t>THE DRUGS ACT, 1976</a:t>
            </a:r>
            <a:br>
              <a:rPr lang="en-US" b="1" dirty="0">
                <a:latin typeface="Arial" pitchFamily="34" charset="0"/>
                <a:cs typeface="Arial" pitchFamily="34" charset="0"/>
              </a:rPr>
            </a:br>
            <a:endParaRPr lang="en-US" b="1" dirty="0">
              <a:latin typeface="Arial" pitchFamily="34" charset="0"/>
              <a:cs typeface="Arial" pitchFamily="34" charset="0"/>
            </a:endParaRPr>
          </a:p>
        </p:txBody>
      </p:sp>
      <p:sp>
        <p:nvSpPr>
          <p:cNvPr id="3" name="Subtitle 2"/>
          <p:cNvSpPr>
            <a:spLocks noGrp="1"/>
          </p:cNvSpPr>
          <p:nvPr>
            <p:ph type="subTitle" idx="1"/>
          </p:nvPr>
        </p:nvSpPr>
        <p:spPr>
          <a:xfrm>
            <a:off x="1600200" y="3810000"/>
            <a:ext cx="6400800" cy="1752600"/>
          </a:xfrm>
        </p:spPr>
        <p:txBody>
          <a:bodyPr/>
          <a:lstStyle/>
          <a:p>
            <a:pPr algn="r"/>
            <a:r>
              <a:rPr lang="pt-BR" b="1" dirty="0">
                <a:solidFill>
                  <a:schemeClr val="tx1"/>
                </a:solidFill>
                <a:latin typeface="AR CENA" pitchFamily="2" charset="0"/>
              </a:rPr>
              <a:t>Dr Filza </a:t>
            </a:r>
            <a:r>
              <a:rPr lang="pt-BR" b="1">
                <a:solidFill>
                  <a:schemeClr val="tx1"/>
                </a:solidFill>
                <a:latin typeface="AR CENA" pitchFamily="2" charset="0"/>
              </a:rPr>
              <a:t>ali  &amp; Dr Gulzaib</a:t>
            </a:r>
          </a:p>
          <a:p>
            <a:pPr algn="r"/>
            <a:r>
              <a:rPr lang="pt-BR" b="1" dirty="0">
                <a:solidFill>
                  <a:schemeClr val="tx1"/>
                </a:solidFill>
                <a:latin typeface="AR CENA" pitchFamily="2" charset="0"/>
              </a:rPr>
              <a:t> </a:t>
            </a:r>
            <a:r>
              <a:rPr lang="en-US" b="1" dirty="0">
                <a:solidFill>
                  <a:schemeClr val="tx1"/>
                </a:solidFill>
                <a:latin typeface="AR CENA" pitchFamily="2" charset="0"/>
              </a:rPr>
              <a:t>Forensic medicine and toxicology </a:t>
            </a:r>
          </a:p>
          <a:p>
            <a:pPr algn="r"/>
            <a:endParaRPr lang="en-US" b="1" dirty="0">
              <a:solidFill>
                <a:schemeClr val="tx1"/>
              </a:solidFill>
              <a:latin typeface="AR CENA"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898" y="334296"/>
            <a:ext cx="2622205" cy="709714"/>
          </a:xfrm>
        </p:spPr>
        <p:txBody>
          <a:bodyPr>
            <a:normAutofit/>
          </a:bodyPr>
          <a:lstStyle/>
          <a:p>
            <a:r>
              <a:rPr lang="en-US" sz="3600" b="1" dirty="0">
                <a:latin typeface="Arial" pitchFamily="34" charset="0"/>
                <a:cs typeface="Arial" pitchFamily="34" charset="0"/>
              </a:rPr>
              <a:t>HEROIN</a:t>
            </a:r>
          </a:p>
        </p:txBody>
      </p:sp>
      <p:sp>
        <p:nvSpPr>
          <p:cNvPr id="4" name="object 4"/>
          <p:cNvSpPr/>
          <p:nvPr/>
        </p:nvSpPr>
        <p:spPr>
          <a:xfrm>
            <a:off x="4821206" y="1736725"/>
            <a:ext cx="3865594" cy="3213100"/>
          </a:xfrm>
          <a:prstGeom prst="rect">
            <a:avLst/>
          </a:prstGeom>
          <a:blipFill>
            <a:blip r:embed="rId2" cstate="print"/>
            <a:srcRect/>
            <a:stretch>
              <a:fillRect l="-100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lstStyle/>
          <a:p>
            <a:endParaRPr/>
          </a:p>
        </p:txBody>
      </p:sp>
      <p:sp>
        <p:nvSpPr>
          <p:cNvPr id="5" name="object 4"/>
          <p:cNvSpPr/>
          <p:nvPr/>
        </p:nvSpPr>
        <p:spPr>
          <a:xfrm>
            <a:off x="477806" y="1752600"/>
            <a:ext cx="3865594" cy="3213100"/>
          </a:xfrm>
          <a:prstGeom prst="rect">
            <a:avLst/>
          </a:prstGeom>
          <a:blipFill>
            <a:blip r:embed="rId2" cstate="print"/>
            <a:srcRect/>
            <a:stretch>
              <a:fillRect r="-100000"/>
            </a:stretch>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lstStyle/>
          <a:p>
            <a:endParaRPr/>
          </a:p>
        </p:txBody>
      </p:sp>
      <p:sp>
        <p:nvSpPr>
          <p:cNvPr id="3" name="Rectangle 2">
            <a:extLst>
              <a:ext uri="{FF2B5EF4-FFF2-40B4-BE49-F238E27FC236}">
                <a16:creationId xmlns:a16="http://schemas.microsoft.com/office/drawing/2014/main" id="{60429D07-267A-9316-6781-E00AE3427D3C}"/>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96324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122" y="189834"/>
            <a:ext cx="7191756" cy="982662"/>
          </a:xfrm>
        </p:spPr>
        <p:txBody>
          <a:bodyPr>
            <a:normAutofit fontScale="90000"/>
          </a:bodyPr>
          <a:lstStyle/>
          <a:p>
            <a:r>
              <a:rPr lang="en-US" sz="3600" b="1" dirty="0">
                <a:latin typeface="Arial" pitchFamily="34" charset="0"/>
                <a:cs typeface="Arial" pitchFamily="34" charset="0"/>
              </a:rPr>
              <a:t>CANNABIS</a:t>
            </a:r>
            <a:br>
              <a:rPr lang="en-US" sz="3600" b="1" dirty="0">
                <a:latin typeface="Arial" pitchFamily="34" charset="0"/>
                <a:cs typeface="Arial" pitchFamily="34" charset="0"/>
              </a:rPr>
            </a:br>
            <a:r>
              <a:rPr lang="en-US" sz="3600" dirty="0">
                <a:solidFill>
                  <a:srgbClr val="FF0000"/>
                </a:solidFill>
                <a:latin typeface="Arial" pitchFamily="34" charset="0"/>
                <a:cs typeface="Arial" pitchFamily="34" charset="0"/>
              </a:rPr>
              <a:t>(Hashish, Bhang, </a:t>
            </a:r>
            <a:r>
              <a:rPr lang="en-US" sz="3600" dirty="0" err="1">
                <a:solidFill>
                  <a:srgbClr val="FF0000"/>
                </a:solidFill>
                <a:latin typeface="Arial" pitchFamily="34" charset="0"/>
                <a:cs typeface="Arial" pitchFamily="34" charset="0"/>
              </a:rPr>
              <a:t>Charas</a:t>
            </a:r>
            <a:r>
              <a:rPr lang="en-US" sz="3600" dirty="0">
                <a:solidFill>
                  <a:srgbClr val="FF0000"/>
                </a:solidFill>
                <a:latin typeface="Arial" pitchFamily="34" charset="0"/>
                <a:cs typeface="Arial" pitchFamily="34" charset="0"/>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44196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AutoShape 4" descr="Image result for cannabis abu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886200"/>
            <a:ext cx="4419600" cy="2362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Rectangle 3">
            <a:extLst>
              <a:ext uri="{FF2B5EF4-FFF2-40B4-BE49-F238E27FC236}">
                <a16:creationId xmlns:a16="http://schemas.microsoft.com/office/drawing/2014/main" id="{CBFE0A78-44BD-CF68-18F9-9FCF0D1A56AE}"/>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07515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1000" fill="hold"/>
                                        <p:tgtEl>
                                          <p:spTgt spid="1029"/>
                                        </p:tgtEl>
                                        <p:attrNameLst>
                                          <p:attrName>ppt_w</p:attrName>
                                        </p:attrNameLst>
                                      </p:cBhvr>
                                      <p:tavLst>
                                        <p:tav tm="0">
                                          <p:val>
                                            <p:fltVal val="0"/>
                                          </p:val>
                                        </p:tav>
                                        <p:tav tm="100000">
                                          <p:val>
                                            <p:strVal val="#ppt_w"/>
                                          </p:val>
                                        </p:tav>
                                      </p:tavLst>
                                    </p:anim>
                                    <p:anim calcmode="lin" valueType="num">
                                      <p:cBhvr>
                                        <p:cTn id="14" dur="1000" fill="hold"/>
                                        <p:tgtEl>
                                          <p:spTgt spid="1029"/>
                                        </p:tgtEl>
                                        <p:attrNameLst>
                                          <p:attrName>ppt_h</p:attrName>
                                        </p:attrNameLst>
                                      </p:cBhvr>
                                      <p:tavLst>
                                        <p:tav tm="0">
                                          <p:val>
                                            <p:fltVal val="0"/>
                                          </p:val>
                                        </p:tav>
                                        <p:tav tm="100000">
                                          <p:val>
                                            <p:strVal val="#ppt_h"/>
                                          </p:val>
                                        </p:tav>
                                      </p:tavLst>
                                    </p:anim>
                                    <p:anim calcmode="lin" valueType="num">
                                      <p:cBhvr>
                                        <p:cTn id="15" dur="1000" fill="hold"/>
                                        <p:tgtEl>
                                          <p:spTgt spid="1029"/>
                                        </p:tgtEl>
                                        <p:attrNameLst>
                                          <p:attrName>style.rotation</p:attrName>
                                        </p:attrNameLst>
                                      </p:cBhvr>
                                      <p:tavLst>
                                        <p:tav tm="0">
                                          <p:val>
                                            <p:fltVal val="90"/>
                                          </p:val>
                                        </p:tav>
                                        <p:tav tm="100000">
                                          <p:val>
                                            <p:fltVal val="0"/>
                                          </p:val>
                                        </p:tav>
                                      </p:tavLst>
                                    </p:anim>
                                    <p:animEffect transition="in" filter="fade">
                                      <p:cBhvr>
                                        <p:cTn id="16"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904"/>
            <a:ext cx="9144000" cy="1248696"/>
          </a:xfrm>
        </p:spPr>
        <p:txBody>
          <a:bodyPr>
            <a:noAutofit/>
          </a:bodyPr>
          <a:lstStyle/>
          <a:p>
            <a:r>
              <a:rPr lang="en-US" sz="3600" b="1" dirty="0">
                <a:latin typeface="Arial" pitchFamily="34" charset="0"/>
                <a:cs typeface="Arial" pitchFamily="34" charset="0"/>
              </a:rPr>
              <a:t>WHO CRITERIA FOR DRUG ADDICTION/ DEPENDENCE</a:t>
            </a:r>
          </a:p>
        </p:txBody>
      </p:sp>
      <p:sp>
        <p:nvSpPr>
          <p:cNvPr id="6" name="Content Placeholder 2"/>
          <p:cNvSpPr>
            <a:spLocks noGrp="1"/>
          </p:cNvSpPr>
          <p:nvPr>
            <p:ph sz="quarter" idx="1"/>
          </p:nvPr>
        </p:nvSpPr>
        <p:spPr>
          <a:xfrm>
            <a:off x="228600" y="1447800"/>
            <a:ext cx="8686800" cy="5257800"/>
          </a:xfrm>
          <a:solidFill>
            <a:srgbClr val="0D0D0D">
              <a:alpha val="89804"/>
            </a:srgbClr>
          </a:solidFill>
        </p:spPr>
        <p:txBody>
          <a:bodyPr>
            <a:noAutofit/>
          </a:bodyPr>
          <a:lstStyle/>
          <a:p>
            <a:pPr marL="463550" indent="-463550" algn="just">
              <a:spcBef>
                <a:spcPts val="0"/>
              </a:spcBef>
              <a:spcAft>
                <a:spcPts val="1800"/>
              </a:spcAft>
              <a:buFont typeface="Wingdings" pitchFamily="2" charset="2"/>
              <a:buChar char="Ø"/>
              <a:tabLst>
                <a:tab pos="463550" algn="l"/>
              </a:tabLst>
            </a:pPr>
            <a:r>
              <a:rPr lang="en-US" sz="2800" dirty="0">
                <a:latin typeface="Arial" pitchFamily="34" charset="0"/>
                <a:cs typeface="Arial" pitchFamily="34" charset="0"/>
              </a:rPr>
              <a:t>An individual may become compelled to continue taking drugs </a:t>
            </a:r>
            <a:r>
              <a:rPr lang="en-US" sz="2800" b="1" dirty="0">
                <a:solidFill>
                  <a:srgbClr val="FF0000"/>
                </a:solidFill>
                <a:latin typeface="Arial" pitchFamily="34" charset="0"/>
                <a:cs typeface="Arial" pitchFamily="34" charset="0"/>
              </a:rPr>
              <a:t>(craving)</a:t>
            </a:r>
          </a:p>
          <a:p>
            <a:pPr marL="463550" indent="-463550" algn="just">
              <a:spcBef>
                <a:spcPts val="0"/>
              </a:spcBef>
              <a:spcAft>
                <a:spcPts val="1800"/>
              </a:spcAft>
              <a:buFont typeface="Wingdings" pitchFamily="2" charset="2"/>
              <a:buChar char="Ø"/>
              <a:tabLst>
                <a:tab pos="463550" algn="l"/>
              </a:tabLst>
            </a:pPr>
            <a:r>
              <a:rPr lang="en-US" sz="2800" dirty="0">
                <a:latin typeface="Arial" pitchFamily="34" charset="0"/>
                <a:cs typeface="Arial" pitchFamily="34" charset="0"/>
              </a:rPr>
              <a:t>Amount needed for the intended initial effect may have to be increased </a:t>
            </a:r>
            <a:r>
              <a:rPr lang="en-US" sz="2800" b="1" dirty="0">
                <a:solidFill>
                  <a:srgbClr val="FF0000"/>
                </a:solidFill>
                <a:latin typeface="Arial" pitchFamily="34" charset="0"/>
                <a:cs typeface="Arial" pitchFamily="34" charset="0"/>
              </a:rPr>
              <a:t>(tolerance)</a:t>
            </a:r>
          </a:p>
          <a:p>
            <a:pPr marL="463550" indent="-463550" algn="just">
              <a:spcBef>
                <a:spcPts val="0"/>
              </a:spcBef>
              <a:spcAft>
                <a:spcPts val="1800"/>
              </a:spcAft>
              <a:buFont typeface="Wingdings" pitchFamily="2" charset="2"/>
              <a:buChar char="Ø"/>
              <a:tabLst>
                <a:tab pos="463550" algn="l"/>
              </a:tabLst>
            </a:pPr>
            <a:r>
              <a:rPr lang="en-US" sz="2800" dirty="0">
                <a:latin typeface="Arial" pitchFamily="34" charset="0"/>
                <a:cs typeface="Arial" pitchFamily="34" charset="0"/>
              </a:rPr>
              <a:t>Discontinuation of the drug may lead to complex sequence of symptoms </a:t>
            </a:r>
            <a:r>
              <a:rPr lang="en-US" sz="2800" b="1" dirty="0">
                <a:solidFill>
                  <a:srgbClr val="FF0000"/>
                </a:solidFill>
                <a:latin typeface="Arial" pitchFamily="34" charset="0"/>
                <a:cs typeface="Arial" pitchFamily="34" charset="0"/>
              </a:rPr>
              <a:t>(withdrawal symptoms)</a:t>
            </a:r>
          </a:p>
          <a:p>
            <a:pPr marL="463550" indent="-463550" algn="just">
              <a:spcBef>
                <a:spcPts val="0"/>
              </a:spcBef>
              <a:spcAft>
                <a:spcPts val="1800"/>
              </a:spcAft>
              <a:buFont typeface="Wingdings" pitchFamily="2" charset="2"/>
              <a:buChar char="Ø"/>
              <a:tabLst>
                <a:tab pos="463550" algn="l"/>
              </a:tabLst>
            </a:pPr>
            <a:r>
              <a:rPr lang="en-US" sz="2800" dirty="0">
                <a:latin typeface="Arial" pitchFamily="34" charset="0"/>
                <a:cs typeface="Arial" pitchFamily="34" charset="0"/>
              </a:rPr>
              <a:t>Physical and psychological dependence may occur </a:t>
            </a:r>
            <a:r>
              <a:rPr lang="en-US" sz="2800" b="1" dirty="0">
                <a:solidFill>
                  <a:srgbClr val="FF0000"/>
                </a:solidFill>
                <a:latin typeface="Arial" pitchFamily="34" charset="0"/>
                <a:cs typeface="Arial" pitchFamily="34" charset="0"/>
              </a:rPr>
              <a:t>(dependence)</a:t>
            </a:r>
          </a:p>
          <a:p>
            <a:pPr marL="463550" indent="-463550" algn="just">
              <a:spcBef>
                <a:spcPts val="0"/>
              </a:spcBef>
              <a:spcAft>
                <a:spcPts val="1800"/>
              </a:spcAft>
              <a:buFont typeface="Wingdings" pitchFamily="2" charset="2"/>
              <a:buChar char="Ø"/>
              <a:tabLst>
                <a:tab pos="463550" algn="l"/>
              </a:tabLst>
            </a:pPr>
            <a:r>
              <a:rPr lang="en-US" sz="2800" dirty="0">
                <a:latin typeface="Arial" pitchFamily="34" charset="0"/>
                <a:cs typeface="Arial" pitchFamily="34" charset="0"/>
              </a:rPr>
              <a:t>Social deterioration of the personality of the drug user may occur </a:t>
            </a:r>
            <a:r>
              <a:rPr lang="en-US" sz="2800" b="1" dirty="0">
                <a:solidFill>
                  <a:srgbClr val="FF0000"/>
                </a:solidFill>
                <a:latin typeface="Arial" pitchFamily="34" charset="0"/>
                <a:cs typeface="Arial" pitchFamily="34" charset="0"/>
              </a:rPr>
              <a:t>(deterioration)</a:t>
            </a:r>
          </a:p>
        </p:txBody>
      </p:sp>
      <p:sp>
        <p:nvSpPr>
          <p:cNvPr id="3" name="Rectangle 2">
            <a:extLst>
              <a:ext uri="{FF2B5EF4-FFF2-40B4-BE49-F238E27FC236}">
                <a16:creationId xmlns:a16="http://schemas.microsoft.com/office/drawing/2014/main" id="{798D33C6-3445-6B60-FB0F-E570DC92CA58}"/>
              </a:ext>
            </a:extLst>
          </p:cNvPr>
          <p:cNvSpPr/>
          <p:nvPr/>
        </p:nvSpPr>
        <p:spPr>
          <a:xfrm>
            <a:off x="7543800" y="0"/>
            <a:ext cx="1600200" cy="2286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533400"/>
            <a:ext cx="9144000" cy="5562600"/>
          </a:xfrm>
        </p:spPr>
        <p:txBody>
          <a:bodyPr>
            <a:normAutofit fontScale="92500" lnSpcReduction="10000"/>
          </a:bodyPr>
          <a:lstStyle/>
          <a:p>
            <a:pPr marL="463550" indent="-463550" algn="just">
              <a:spcBef>
                <a:spcPts val="0"/>
              </a:spcBef>
              <a:spcAft>
                <a:spcPts val="1800"/>
              </a:spcAft>
              <a:buFont typeface="Wingdings" pitchFamily="2" charset="2"/>
              <a:buChar char="Ø"/>
              <a:tabLst>
                <a:tab pos="463550" algn="l"/>
              </a:tabLst>
            </a:pPr>
            <a:r>
              <a:rPr lang="en-US" sz="3200" dirty="0">
                <a:latin typeface="Arial" pitchFamily="34" charset="0"/>
                <a:cs typeface="Arial" pitchFamily="34" charset="0"/>
              </a:rPr>
              <a:t>An individual may become compelled to continue taking drugs </a:t>
            </a:r>
            <a:r>
              <a:rPr lang="en-US" sz="3200" b="1" dirty="0">
                <a:solidFill>
                  <a:srgbClr val="FF0000"/>
                </a:solidFill>
                <a:latin typeface="Arial" pitchFamily="34" charset="0"/>
                <a:cs typeface="Arial" pitchFamily="34" charset="0"/>
              </a:rPr>
              <a:t>(craving)</a:t>
            </a:r>
          </a:p>
          <a:p>
            <a:pPr marL="463550" indent="-463550" algn="just">
              <a:spcBef>
                <a:spcPts val="0"/>
              </a:spcBef>
              <a:spcAft>
                <a:spcPts val="1800"/>
              </a:spcAft>
              <a:buFont typeface="Wingdings" pitchFamily="2" charset="2"/>
              <a:buChar char="Ø"/>
              <a:tabLst>
                <a:tab pos="463550" algn="l"/>
              </a:tabLst>
            </a:pPr>
            <a:r>
              <a:rPr lang="en-US" sz="3200" dirty="0">
                <a:latin typeface="Arial" pitchFamily="34" charset="0"/>
                <a:cs typeface="Arial" pitchFamily="34" charset="0"/>
              </a:rPr>
              <a:t>Amount needed for the intended initial effect may have to be increased </a:t>
            </a:r>
            <a:r>
              <a:rPr lang="en-US" sz="3200" b="1" dirty="0">
                <a:solidFill>
                  <a:srgbClr val="FF0000"/>
                </a:solidFill>
                <a:latin typeface="Arial" pitchFamily="34" charset="0"/>
                <a:cs typeface="Arial" pitchFamily="34" charset="0"/>
              </a:rPr>
              <a:t>(tolerance)</a:t>
            </a:r>
          </a:p>
          <a:p>
            <a:pPr marL="463550" indent="-463550" algn="just">
              <a:spcBef>
                <a:spcPts val="0"/>
              </a:spcBef>
              <a:spcAft>
                <a:spcPts val="1800"/>
              </a:spcAft>
              <a:buFont typeface="Wingdings" pitchFamily="2" charset="2"/>
              <a:buChar char="Ø"/>
              <a:tabLst>
                <a:tab pos="463550" algn="l"/>
              </a:tabLst>
            </a:pPr>
            <a:r>
              <a:rPr lang="en-US" sz="3200" dirty="0">
                <a:latin typeface="Arial" pitchFamily="34" charset="0"/>
                <a:cs typeface="Arial" pitchFamily="34" charset="0"/>
              </a:rPr>
              <a:t>Discontinuation of the drug may lead to complex sequence of symptoms </a:t>
            </a:r>
            <a:r>
              <a:rPr lang="en-US" sz="3200" b="1" dirty="0">
                <a:solidFill>
                  <a:srgbClr val="FF0000"/>
                </a:solidFill>
                <a:latin typeface="Arial" pitchFamily="34" charset="0"/>
                <a:cs typeface="Arial" pitchFamily="34" charset="0"/>
              </a:rPr>
              <a:t>(withdrawal symptoms)</a:t>
            </a:r>
          </a:p>
          <a:p>
            <a:pPr marL="463550" indent="-463550" algn="just">
              <a:spcBef>
                <a:spcPts val="0"/>
              </a:spcBef>
              <a:spcAft>
                <a:spcPts val="1800"/>
              </a:spcAft>
              <a:buFont typeface="Wingdings" pitchFamily="2" charset="2"/>
              <a:buChar char="Ø"/>
              <a:tabLst>
                <a:tab pos="463550" algn="l"/>
              </a:tabLst>
            </a:pPr>
            <a:r>
              <a:rPr lang="en-US" sz="3200" dirty="0">
                <a:latin typeface="Arial" pitchFamily="34" charset="0"/>
                <a:cs typeface="Arial" pitchFamily="34" charset="0"/>
              </a:rPr>
              <a:t>Physical and psychological dependence may occur </a:t>
            </a:r>
            <a:r>
              <a:rPr lang="en-US" sz="3200" b="1" dirty="0">
                <a:solidFill>
                  <a:srgbClr val="FF0000"/>
                </a:solidFill>
                <a:latin typeface="Arial" pitchFamily="34" charset="0"/>
                <a:cs typeface="Arial" pitchFamily="34" charset="0"/>
              </a:rPr>
              <a:t>(dependence)</a:t>
            </a:r>
          </a:p>
          <a:p>
            <a:pPr marL="463550" indent="-463550" algn="just">
              <a:spcBef>
                <a:spcPts val="0"/>
              </a:spcBef>
              <a:spcAft>
                <a:spcPts val="1800"/>
              </a:spcAft>
              <a:buFont typeface="Wingdings" pitchFamily="2" charset="2"/>
              <a:buChar char="Ø"/>
              <a:tabLst>
                <a:tab pos="463550" algn="l"/>
              </a:tabLst>
            </a:pPr>
            <a:r>
              <a:rPr lang="en-US" sz="3200" dirty="0">
                <a:latin typeface="Arial" pitchFamily="34" charset="0"/>
                <a:cs typeface="Arial" pitchFamily="34" charset="0"/>
              </a:rPr>
              <a:t>Social deterioration of the personality of the drug user may occur </a:t>
            </a:r>
            <a:r>
              <a:rPr lang="en-US" sz="3200" b="1" dirty="0">
                <a:solidFill>
                  <a:srgbClr val="FF0000"/>
                </a:solidFill>
                <a:latin typeface="Arial" pitchFamily="34" charset="0"/>
                <a:cs typeface="Arial" pitchFamily="34" charset="0"/>
              </a:rPr>
              <a:t>(deterioration)</a:t>
            </a:r>
          </a:p>
          <a:p>
            <a:endParaRPr lang="en-US" dirty="0"/>
          </a:p>
        </p:txBody>
      </p:sp>
      <p:sp>
        <p:nvSpPr>
          <p:cNvPr id="2" name="Rectangle 1">
            <a:extLst>
              <a:ext uri="{FF2B5EF4-FFF2-40B4-BE49-F238E27FC236}">
                <a16:creationId xmlns:a16="http://schemas.microsoft.com/office/drawing/2014/main" id="{95191B4F-DFE1-ECAB-6149-F163C2D2EB60}"/>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152400"/>
            <a:ext cx="9052560" cy="1143000"/>
          </a:xfrm>
        </p:spPr>
        <p:txBody>
          <a:bodyPr>
            <a:noAutofit/>
          </a:bodyPr>
          <a:lstStyle/>
          <a:p>
            <a:r>
              <a:rPr lang="en-US" sz="2400" b="1" dirty="0">
                <a:latin typeface="Arial" pitchFamily="34" charset="0"/>
                <a:cs typeface="Arial" pitchFamily="34" charset="0"/>
              </a:rPr>
              <a:t>STRATEGIC MEASURES TO PREVENT ABUSE OF DANGEROUS DRUGS </a:t>
            </a:r>
          </a:p>
        </p:txBody>
      </p:sp>
      <p:sp>
        <p:nvSpPr>
          <p:cNvPr id="3" name="Content Placeholder 2"/>
          <p:cNvSpPr>
            <a:spLocks noGrp="1"/>
          </p:cNvSpPr>
          <p:nvPr>
            <p:ph sz="quarter" idx="1"/>
          </p:nvPr>
        </p:nvSpPr>
        <p:spPr/>
        <p:txBody>
          <a:bodyPr>
            <a:normAutofit/>
          </a:bodyPr>
          <a:lstStyle/>
          <a:p>
            <a:pPr marL="457200" indent="-457200" algn="just">
              <a:lnSpc>
                <a:spcPct val="150000"/>
              </a:lnSpc>
              <a:spcBef>
                <a:spcPts val="0"/>
              </a:spcBef>
              <a:spcAft>
                <a:spcPts val="1800"/>
              </a:spcAft>
              <a:buFont typeface="Wingdings" pitchFamily="2" charset="2"/>
              <a:buChar char="ü"/>
            </a:pPr>
            <a:r>
              <a:rPr lang="en-US" sz="2800" dirty="0">
                <a:solidFill>
                  <a:srgbClr val="FF0000"/>
                </a:solidFill>
                <a:latin typeface="Arial" pitchFamily="34" charset="0"/>
                <a:cs typeface="Arial" pitchFamily="34" charset="0"/>
              </a:rPr>
              <a:t>Punishing </a:t>
            </a:r>
            <a:r>
              <a:rPr lang="en-US" sz="2800" dirty="0">
                <a:latin typeface="Arial" pitchFamily="34" charset="0"/>
                <a:cs typeface="Arial" pitchFamily="34" charset="0"/>
              </a:rPr>
              <a:t>severely those who indulge in illegal transportation of such drugs </a:t>
            </a:r>
          </a:p>
          <a:p>
            <a:pPr marL="457200" indent="-457200" algn="just">
              <a:lnSpc>
                <a:spcPct val="150000"/>
              </a:lnSpc>
              <a:spcBef>
                <a:spcPts val="0"/>
              </a:spcBef>
              <a:spcAft>
                <a:spcPts val="1800"/>
              </a:spcAft>
              <a:buFont typeface="Wingdings" pitchFamily="2" charset="2"/>
              <a:buChar char="ü"/>
            </a:pPr>
            <a:r>
              <a:rPr lang="en-US" sz="2800" dirty="0">
                <a:solidFill>
                  <a:srgbClr val="FF0000"/>
                </a:solidFill>
                <a:latin typeface="Arial" pitchFamily="34" charset="0"/>
                <a:cs typeface="Arial" pitchFamily="34" charset="0"/>
              </a:rPr>
              <a:t>Providing treatment </a:t>
            </a:r>
            <a:r>
              <a:rPr lang="en-US" sz="2800" dirty="0">
                <a:latin typeface="Arial" pitchFamily="34" charset="0"/>
                <a:cs typeface="Arial" pitchFamily="34" charset="0"/>
              </a:rPr>
              <a:t>centers</a:t>
            </a:r>
            <a:r>
              <a:rPr lang="en-US" sz="2800" dirty="0">
                <a:solidFill>
                  <a:srgbClr val="FF0000"/>
                </a:solidFill>
                <a:latin typeface="Arial" pitchFamily="34" charset="0"/>
                <a:cs typeface="Arial" pitchFamily="34" charset="0"/>
              </a:rPr>
              <a:t> </a:t>
            </a:r>
          </a:p>
          <a:p>
            <a:pPr marL="457200" indent="-457200" algn="just">
              <a:lnSpc>
                <a:spcPct val="150000"/>
              </a:lnSpc>
              <a:spcBef>
                <a:spcPts val="0"/>
              </a:spcBef>
              <a:spcAft>
                <a:spcPts val="1800"/>
              </a:spcAft>
              <a:buFont typeface="Wingdings" pitchFamily="2" charset="2"/>
              <a:buChar char="ü"/>
            </a:pPr>
            <a:r>
              <a:rPr lang="en-US" sz="2800" dirty="0">
                <a:solidFill>
                  <a:srgbClr val="FF0000"/>
                </a:solidFill>
                <a:latin typeface="Arial" pitchFamily="34" charset="0"/>
                <a:cs typeface="Arial" pitchFamily="34" charset="0"/>
              </a:rPr>
              <a:t>Restricting availability </a:t>
            </a:r>
            <a:r>
              <a:rPr lang="en-US" sz="2800" dirty="0">
                <a:latin typeface="Arial" pitchFamily="34" charset="0"/>
                <a:cs typeface="Arial" pitchFamily="34" charset="0"/>
              </a:rPr>
              <a:t>of such drugs to those who are predisposed to their abuse </a:t>
            </a:r>
          </a:p>
        </p:txBody>
      </p:sp>
      <p:sp>
        <p:nvSpPr>
          <p:cNvPr id="4" name="Rectangle 3">
            <a:extLst>
              <a:ext uri="{FF2B5EF4-FFF2-40B4-BE49-F238E27FC236}">
                <a16:creationId xmlns:a16="http://schemas.microsoft.com/office/drawing/2014/main" id="{5E97670F-F34E-A742-AD71-8908473EA54C}"/>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1295400"/>
            <a:ext cx="7696200" cy="4953000"/>
          </a:xfrm>
        </p:spPr>
        <p:txBody>
          <a:bodyPr anchor="ctr">
            <a:noAutofit/>
          </a:bodyPr>
          <a:lstStyle/>
          <a:p>
            <a:pPr marL="0" indent="0" algn="just">
              <a:spcBef>
                <a:spcPts val="600"/>
              </a:spcBef>
              <a:spcAft>
                <a:spcPts val="1800"/>
              </a:spcAft>
              <a:buNone/>
            </a:pPr>
            <a:r>
              <a:rPr lang="en-US" sz="2800" dirty="0">
                <a:latin typeface="Arial" pitchFamily="34" charset="0"/>
                <a:cs typeface="Arial" pitchFamily="34" charset="0"/>
              </a:rPr>
              <a:t>An Act to regulate the </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Import</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Export</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Manufacture</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Storage</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Distribution  </a:t>
            </a:r>
          </a:p>
          <a:p>
            <a:pPr marL="398463" indent="-398463" algn="just">
              <a:spcBef>
                <a:spcPts val="600"/>
              </a:spcBef>
              <a:spcAft>
                <a:spcPts val="1800"/>
              </a:spcAft>
              <a:buFont typeface="Wingdings" pitchFamily="2" charset="2"/>
              <a:buChar char="Ø"/>
            </a:pPr>
            <a:r>
              <a:rPr lang="en-US" sz="2800" dirty="0">
                <a:latin typeface="Arial" pitchFamily="34" charset="0"/>
                <a:cs typeface="Arial" pitchFamily="34" charset="0"/>
              </a:rPr>
              <a:t>Sale of the drug</a:t>
            </a:r>
            <a:endParaRPr lang="en-US" sz="2800" b="1" dirty="0">
              <a:latin typeface="Arial" pitchFamily="34" charset="0"/>
              <a:cs typeface="Arial" pitchFamily="34" charset="0"/>
            </a:endParaRPr>
          </a:p>
        </p:txBody>
      </p:sp>
      <p:sp>
        <p:nvSpPr>
          <p:cNvPr id="2" name="TextBox 1"/>
          <p:cNvSpPr txBox="1"/>
          <p:nvPr/>
        </p:nvSpPr>
        <p:spPr>
          <a:xfrm>
            <a:off x="552609" y="78660"/>
            <a:ext cx="8021574" cy="830997"/>
          </a:xfrm>
          <a:prstGeom prst="rect">
            <a:avLst/>
          </a:prstGeom>
          <a:noFill/>
        </p:spPr>
        <p:txBody>
          <a:bodyPr wrap="square" rtlCol="0">
            <a:spAutoFit/>
          </a:bodyPr>
          <a:lstStyle/>
          <a:p>
            <a:pPr algn="ctr"/>
            <a:r>
              <a:rPr lang="en-US" sz="2400" b="1" dirty="0">
                <a:latin typeface="Arial" pitchFamily="34" charset="0"/>
                <a:cs typeface="Arial" pitchFamily="34" charset="0"/>
              </a:rPr>
              <a:t>DANGEROUS DRUG ACT 1930</a:t>
            </a:r>
            <a:br>
              <a:rPr lang="en-US" sz="2400" b="1" dirty="0">
                <a:latin typeface="Arial" pitchFamily="34" charset="0"/>
                <a:cs typeface="Arial" pitchFamily="34" charset="0"/>
              </a:rPr>
            </a:br>
            <a:r>
              <a:rPr lang="en-US" sz="2400" b="1" dirty="0">
                <a:latin typeface="Arial" pitchFamily="34" charset="0"/>
                <a:cs typeface="Arial" pitchFamily="34" charset="0"/>
              </a:rPr>
              <a:t>THE DRUGS ACT, 1976</a:t>
            </a:r>
            <a:endParaRPr lang="en-US" sz="2400" dirty="0"/>
          </a:p>
        </p:txBody>
      </p:sp>
      <p:sp>
        <p:nvSpPr>
          <p:cNvPr id="4" name="Rectangle 3">
            <a:extLst>
              <a:ext uri="{FF2B5EF4-FFF2-40B4-BE49-F238E27FC236}">
                <a16:creationId xmlns:a16="http://schemas.microsoft.com/office/drawing/2014/main" id="{E78CB1BF-A9C0-FB3F-D4AF-E152E2D8F98B}"/>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76" y="199104"/>
            <a:ext cx="6990248" cy="990600"/>
          </a:xfrm>
        </p:spPr>
        <p:txBody>
          <a:bodyPr>
            <a:normAutofit/>
          </a:bodyPr>
          <a:lstStyle/>
          <a:p>
            <a:r>
              <a:rPr lang="en-US" sz="3600" b="1" dirty="0">
                <a:latin typeface="Arial" pitchFamily="34" charset="0"/>
                <a:cs typeface="Arial" pitchFamily="34" charset="0"/>
              </a:rPr>
              <a:t>DANGEROUS DRUG ACT 1976</a:t>
            </a:r>
          </a:p>
        </p:txBody>
      </p:sp>
      <p:sp>
        <p:nvSpPr>
          <p:cNvPr id="3" name="Content Placeholder 2"/>
          <p:cNvSpPr>
            <a:spLocks noGrp="1"/>
          </p:cNvSpPr>
          <p:nvPr>
            <p:ph sz="quarter" idx="1"/>
          </p:nvPr>
        </p:nvSpPr>
        <p:spPr>
          <a:xfrm>
            <a:off x="457200" y="1477296"/>
            <a:ext cx="8229600" cy="4237704"/>
          </a:xfrm>
        </p:spPr>
        <p:txBody>
          <a:bodyPr>
            <a:noAutofit/>
          </a:bodyPr>
          <a:lstStyle/>
          <a:p>
            <a:pPr algn="just">
              <a:spcBef>
                <a:spcPts val="0"/>
              </a:spcBef>
              <a:spcAft>
                <a:spcPts val="1800"/>
              </a:spcAft>
            </a:pPr>
            <a:r>
              <a:rPr lang="en-US" sz="2800" b="1" dirty="0">
                <a:latin typeface="Arial" pitchFamily="34" charset="0"/>
                <a:cs typeface="Arial" pitchFamily="34" charset="0"/>
              </a:rPr>
              <a:t>Dangerous Drug Act 1930 </a:t>
            </a:r>
            <a:r>
              <a:rPr lang="en-US" sz="2800" dirty="0">
                <a:latin typeface="Arial" pitchFamily="34" charset="0"/>
                <a:cs typeface="Arial" pitchFamily="34" charset="0"/>
              </a:rPr>
              <a:t>was established to prevent misuse of drugs having potential for abuse.</a:t>
            </a:r>
          </a:p>
          <a:p>
            <a:pPr algn="just">
              <a:spcBef>
                <a:spcPts val="0"/>
              </a:spcBef>
              <a:spcAft>
                <a:spcPts val="1800"/>
              </a:spcAft>
            </a:pPr>
            <a:r>
              <a:rPr lang="en-US" sz="2800" dirty="0">
                <a:latin typeface="Arial" pitchFamily="34" charset="0"/>
                <a:cs typeface="Arial" pitchFamily="34" charset="0"/>
              </a:rPr>
              <a:t>It was amended in 1976 earlier and then in 2012 </a:t>
            </a:r>
          </a:p>
          <a:p>
            <a:pPr algn="just">
              <a:spcBef>
                <a:spcPts val="0"/>
              </a:spcBef>
              <a:spcAft>
                <a:spcPts val="1800"/>
              </a:spcAft>
            </a:pPr>
            <a:r>
              <a:rPr lang="en-US" sz="2800" b="1" dirty="0">
                <a:solidFill>
                  <a:srgbClr val="FF0000"/>
                </a:solidFill>
                <a:latin typeface="Arial" pitchFamily="34" charset="0"/>
                <a:cs typeface="Arial" pitchFamily="34" charset="0"/>
              </a:rPr>
              <a:t>Sections/ rule of dangerous drug act 1976:</a:t>
            </a:r>
          </a:p>
          <a:p>
            <a:pPr marL="339725" indent="0" algn="just">
              <a:spcBef>
                <a:spcPts val="0"/>
              </a:spcBef>
              <a:spcAft>
                <a:spcPts val="1800"/>
              </a:spcAft>
              <a:buNone/>
            </a:pPr>
            <a:r>
              <a:rPr lang="en-US" sz="2800" dirty="0">
                <a:latin typeface="Arial" pitchFamily="34" charset="0"/>
                <a:cs typeface="Arial" pitchFamily="34" charset="0"/>
              </a:rPr>
              <a:t>There are 4 important sections/rules of dangerous drug act 8, 13, 14, 17</a:t>
            </a:r>
          </a:p>
        </p:txBody>
      </p:sp>
      <p:sp>
        <p:nvSpPr>
          <p:cNvPr id="4" name="Rectangle 3">
            <a:extLst>
              <a:ext uri="{FF2B5EF4-FFF2-40B4-BE49-F238E27FC236}">
                <a16:creationId xmlns:a16="http://schemas.microsoft.com/office/drawing/2014/main" id="{8D1BBB8F-E033-4056-D012-B68037F61B84}"/>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0"/>
            <a:ext cx="9144000" cy="6858000"/>
          </a:xfrm>
        </p:spPr>
        <p:txBody>
          <a:bodyPr>
            <a:normAutofit/>
          </a:bodyPr>
          <a:lstStyle/>
          <a:p>
            <a:pPr>
              <a:buNone/>
            </a:pPr>
            <a:r>
              <a:rPr lang="en-US" sz="2400" b="1" u="sng" dirty="0">
                <a:latin typeface="Arial" pitchFamily="34" charset="0"/>
                <a:cs typeface="Arial" pitchFamily="34" charset="0"/>
              </a:rPr>
              <a:t>1.DANGEROUS DRUG RULE 8</a:t>
            </a:r>
          </a:p>
          <a:p>
            <a:pPr>
              <a:buNone/>
            </a:pPr>
            <a:r>
              <a:rPr lang="en-US" sz="2000" dirty="0">
                <a:latin typeface="Arial" pitchFamily="34" charset="0"/>
                <a:cs typeface="Arial" pitchFamily="34" charset="0"/>
              </a:rPr>
              <a:t>    </a:t>
            </a:r>
            <a:r>
              <a:rPr lang="en-US" sz="2800" dirty="0">
                <a:latin typeface="+mj-lt"/>
                <a:cs typeface="Arial" pitchFamily="34" charset="0"/>
              </a:rPr>
              <a:t>Deals with </a:t>
            </a:r>
            <a:r>
              <a:rPr lang="en-US" sz="2800" dirty="0">
                <a:solidFill>
                  <a:srgbClr val="FF0000"/>
                </a:solidFill>
                <a:latin typeface="+mj-lt"/>
                <a:cs typeface="Arial" pitchFamily="34" charset="0"/>
              </a:rPr>
              <a:t>mode of sale </a:t>
            </a:r>
            <a:r>
              <a:rPr lang="en-US" sz="2800" dirty="0">
                <a:latin typeface="+mj-lt"/>
                <a:cs typeface="Arial" pitchFamily="34" charset="0"/>
              </a:rPr>
              <a:t>and </a:t>
            </a:r>
            <a:r>
              <a:rPr lang="en-US" sz="2800" dirty="0">
                <a:solidFill>
                  <a:srgbClr val="FF0000"/>
                </a:solidFill>
                <a:latin typeface="+mj-lt"/>
                <a:cs typeface="Arial" pitchFamily="34" charset="0"/>
              </a:rPr>
              <a:t>supply of the drugs </a:t>
            </a:r>
            <a:endParaRPr lang="en-US" sz="2000" dirty="0">
              <a:solidFill>
                <a:srgbClr val="FF0000"/>
              </a:solidFill>
              <a:latin typeface="+mj-lt"/>
              <a:cs typeface="Arial" pitchFamily="34" charset="0"/>
            </a:endParaRPr>
          </a:p>
          <a:p>
            <a:pPr>
              <a:buNone/>
            </a:pPr>
            <a:r>
              <a:rPr lang="en-US" sz="2400" b="1" u="sng" dirty="0">
                <a:latin typeface="Arial" pitchFamily="34" charset="0"/>
                <a:cs typeface="Arial" pitchFamily="34" charset="0"/>
              </a:rPr>
              <a:t>2.DANGEROUS DRUG RULE 13</a:t>
            </a:r>
          </a:p>
          <a:p>
            <a:pPr>
              <a:buNone/>
            </a:pPr>
            <a:r>
              <a:rPr lang="en-US" sz="2000" dirty="0">
                <a:latin typeface="Arial" pitchFamily="34" charset="0"/>
                <a:cs typeface="Arial" pitchFamily="34" charset="0"/>
              </a:rPr>
              <a:t>    </a:t>
            </a:r>
            <a:r>
              <a:rPr lang="en-US" sz="2800" dirty="0">
                <a:latin typeface="+mj-lt"/>
                <a:cs typeface="Arial" pitchFamily="34" charset="0"/>
              </a:rPr>
              <a:t>Rule prescribe </a:t>
            </a:r>
            <a:r>
              <a:rPr lang="en-US" sz="2800" b="1" dirty="0">
                <a:latin typeface="+mj-lt"/>
                <a:cs typeface="Arial" pitchFamily="34" charset="0"/>
              </a:rPr>
              <a:t>limitation about the </a:t>
            </a:r>
            <a:r>
              <a:rPr lang="en-US" sz="2800" dirty="0">
                <a:solidFill>
                  <a:srgbClr val="FF0000"/>
                </a:solidFill>
                <a:latin typeface="+mj-lt"/>
                <a:cs typeface="Arial" pitchFamily="34" charset="0"/>
              </a:rPr>
              <a:t>quantity of  the dangerous drugs</a:t>
            </a:r>
            <a:endParaRPr lang="en-US" sz="2000" dirty="0">
              <a:solidFill>
                <a:srgbClr val="FF0000"/>
              </a:solidFill>
              <a:latin typeface="+mj-lt"/>
              <a:cs typeface="Arial" pitchFamily="34" charset="0"/>
            </a:endParaRPr>
          </a:p>
          <a:p>
            <a:pPr>
              <a:buNone/>
            </a:pPr>
            <a:r>
              <a:rPr lang="en-US" sz="2400" b="1" u="sng" dirty="0">
                <a:latin typeface="Arial" pitchFamily="34" charset="0"/>
                <a:cs typeface="Arial" pitchFamily="34" charset="0"/>
              </a:rPr>
              <a:t>3.DANGEROUS DRUG RULE 14</a:t>
            </a:r>
          </a:p>
          <a:p>
            <a:pPr>
              <a:buNone/>
            </a:pPr>
            <a:r>
              <a:rPr lang="en-US" sz="2000" dirty="0">
                <a:solidFill>
                  <a:srgbClr val="FF0000"/>
                </a:solidFill>
                <a:latin typeface="+mj-lt"/>
                <a:cs typeface="Arial" pitchFamily="34" charset="0"/>
              </a:rPr>
              <a:t>     </a:t>
            </a:r>
            <a:r>
              <a:rPr lang="en-US" sz="2800" dirty="0">
                <a:solidFill>
                  <a:srgbClr val="FF0000"/>
                </a:solidFill>
                <a:latin typeface="+mj-lt"/>
                <a:cs typeface="Arial" pitchFamily="34" charset="0"/>
              </a:rPr>
              <a:t>maintenance of record of dangerous drugs</a:t>
            </a:r>
            <a:endParaRPr lang="en-US" sz="2000" dirty="0">
              <a:solidFill>
                <a:srgbClr val="FF0000"/>
              </a:solidFill>
              <a:latin typeface="+mj-lt"/>
              <a:cs typeface="Arial" pitchFamily="34" charset="0"/>
            </a:endParaRPr>
          </a:p>
          <a:p>
            <a:pPr>
              <a:buNone/>
            </a:pPr>
            <a:r>
              <a:rPr lang="en-US" sz="2800" b="1" u="sng" dirty="0"/>
              <a:t>4.DANGEROUS DRUG RULE 17</a:t>
            </a:r>
          </a:p>
          <a:p>
            <a:pPr>
              <a:buNone/>
            </a:pPr>
            <a:r>
              <a:rPr lang="en-US" sz="2800" dirty="0"/>
              <a:t>    Every person who causes any dangerous drug  to be subjected to any process which would </a:t>
            </a:r>
            <a:r>
              <a:rPr lang="en-US" sz="2800" dirty="0">
                <a:solidFill>
                  <a:srgbClr val="FF0000"/>
                </a:solidFill>
              </a:rPr>
              <a:t>alter its nature/ willfully opens/ breaks any package containing a dangerous drug</a:t>
            </a:r>
            <a:r>
              <a:rPr lang="en-US" sz="2800" dirty="0"/>
              <a:t> in transit except under the instruction of the commissioner and in such a manner as he may direct </a:t>
            </a:r>
            <a:r>
              <a:rPr lang="en-US" sz="2800" dirty="0">
                <a:solidFill>
                  <a:srgbClr val="FF0000"/>
                </a:solidFill>
              </a:rPr>
              <a:t>shall be guilty of an offence against this act.</a:t>
            </a:r>
          </a:p>
          <a:p>
            <a:pPr>
              <a:buNone/>
            </a:pPr>
            <a:endParaRPr lang="en-US" sz="2000" dirty="0">
              <a:solidFill>
                <a:srgbClr val="FF0000"/>
              </a:solidFill>
              <a:latin typeface="Arial" pitchFamily="34" charset="0"/>
              <a:cs typeface="Arial" pitchFamily="34" charset="0"/>
            </a:endParaRPr>
          </a:p>
          <a:p>
            <a:endParaRPr lang="en-US" sz="2800" dirty="0"/>
          </a:p>
        </p:txBody>
      </p:sp>
      <p:sp>
        <p:nvSpPr>
          <p:cNvPr id="2" name="Rectangle 1">
            <a:extLst>
              <a:ext uri="{FF2B5EF4-FFF2-40B4-BE49-F238E27FC236}">
                <a16:creationId xmlns:a16="http://schemas.microsoft.com/office/drawing/2014/main" id="{2C92B7A5-F5B8-3555-9308-0A945475F36C}"/>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14976" y="199104"/>
            <a:ext cx="6990248" cy="990600"/>
          </a:xfrm>
        </p:spPr>
        <p:txBody>
          <a:bodyPr>
            <a:normAutofit/>
          </a:bodyPr>
          <a:lstStyle/>
          <a:p>
            <a:r>
              <a:rPr lang="en-US" sz="3600" b="1" u="sng" dirty="0">
                <a:latin typeface="Arial" pitchFamily="34" charset="0"/>
                <a:cs typeface="Arial" pitchFamily="34" charset="0"/>
              </a:rPr>
              <a:t>DANGEROUS DRUG RULE 8</a:t>
            </a:r>
          </a:p>
        </p:txBody>
      </p:sp>
      <p:sp>
        <p:nvSpPr>
          <p:cNvPr id="3" name="Content Placeholder 2"/>
          <p:cNvSpPr>
            <a:spLocks noGrp="1"/>
          </p:cNvSpPr>
          <p:nvPr>
            <p:ph sz="quarter" idx="1"/>
          </p:nvPr>
        </p:nvSpPr>
        <p:spPr>
          <a:xfrm>
            <a:off x="275305" y="1295400"/>
            <a:ext cx="8563896" cy="5410200"/>
          </a:xfrm>
        </p:spPr>
        <p:txBody>
          <a:bodyPr>
            <a:noAutofit/>
          </a:bodyPr>
          <a:lstStyle/>
          <a:p>
            <a:pPr marL="457200" indent="-457200" algn="just">
              <a:spcBef>
                <a:spcPts val="1200"/>
              </a:spcBef>
              <a:spcAft>
                <a:spcPts val="1800"/>
              </a:spcAft>
              <a:buFont typeface="Wingdings" pitchFamily="2" charset="2"/>
              <a:buChar char="Ø"/>
            </a:pPr>
            <a:r>
              <a:rPr lang="en-US" sz="2800" dirty="0">
                <a:latin typeface="Arial" pitchFamily="34" charset="0"/>
                <a:cs typeface="Arial" pitchFamily="34" charset="0"/>
              </a:rPr>
              <a:t>Deals with </a:t>
            </a:r>
            <a:r>
              <a:rPr lang="en-US" sz="2800" dirty="0">
                <a:solidFill>
                  <a:srgbClr val="FF0000"/>
                </a:solidFill>
                <a:latin typeface="Arial" pitchFamily="34" charset="0"/>
                <a:cs typeface="Arial" pitchFamily="34" charset="0"/>
              </a:rPr>
              <a:t>mode of sale </a:t>
            </a:r>
            <a:r>
              <a:rPr lang="en-US" sz="2800" dirty="0">
                <a:latin typeface="Arial" pitchFamily="34" charset="0"/>
                <a:cs typeface="Arial" pitchFamily="34" charset="0"/>
              </a:rPr>
              <a:t>and </a:t>
            </a:r>
            <a:r>
              <a:rPr lang="en-US" sz="2800" dirty="0">
                <a:solidFill>
                  <a:srgbClr val="FF0000"/>
                </a:solidFill>
                <a:latin typeface="Arial" pitchFamily="34" charset="0"/>
                <a:cs typeface="Arial" pitchFamily="34" charset="0"/>
              </a:rPr>
              <a:t>supply of the drugs </a:t>
            </a:r>
          </a:p>
          <a:p>
            <a:pPr marL="457200" indent="-457200" algn="just">
              <a:spcBef>
                <a:spcPts val="1200"/>
              </a:spcBef>
              <a:spcAft>
                <a:spcPts val="1800"/>
              </a:spcAft>
              <a:buFont typeface="Wingdings" pitchFamily="2" charset="2"/>
              <a:buChar char="Ø"/>
            </a:pPr>
            <a:r>
              <a:rPr lang="en-US" sz="2800" dirty="0">
                <a:latin typeface="Arial" pitchFamily="34" charset="0"/>
                <a:cs typeface="Arial" pitchFamily="34" charset="0"/>
              </a:rPr>
              <a:t>A licensed chemist may sell </a:t>
            </a:r>
            <a:r>
              <a:rPr lang="en-US" sz="2800" dirty="0">
                <a:solidFill>
                  <a:srgbClr val="FF0000"/>
                </a:solidFill>
                <a:latin typeface="Arial" pitchFamily="34" charset="0"/>
                <a:cs typeface="Arial" pitchFamily="34" charset="0"/>
              </a:rPr>
              <a:t>opium alkaloid </a:t>
            </a:r>
            <a:r>
              <a:rPr lang="en-US" sz="2800" dirty="0">
                <a:latin typeface="Arial" pitchFamily="34" charset="0"/>
                <a:cs typeface="Arial" pitchFamily="34" charset="0"/>
              </a:rPr>
              <a:t>or </a:t>
            </a:r>
            <a:r>
              <a:rPr lang="en-US" sz="2800" dirty="0">
                <a:solidFill>
                  <a:srgbClr val="FF0000"/>
                </a:solidFill>
                <a:latin typeface="Arial" pitchFamily="34" charset="0"/>
                <a:cs typeface="Arial" pitchFamily="34" charset="0"/>
              </a:rPr>
              <a:t>coca derivatives</a:t>
            </a:r>
            <a:r>
              <a:rPr lang="en-US" sz="2800" dirty="0">
                <a:latin typeface="Arial" pitchFamily="34" charset="0"/>
                <a:cs typeface="Arial" pitchFamily="34" charset="0"/>
              </a:rPr>
              <a:t> to a medical practitioner known to him subject to the following conditions:</a:t>
            </a:r>
          </a:p>
          <a:p>
            <a:pPr marL="971550" indent="-514350" algn="just">
              <a:spcBef>
                <a:spcPts val="1200"/>
              </a:spcBef>
              <a:spcAft>
                <a:spcPts val="1800"/>
              </a:spcAft>
              <a:buFont typeface="+mj-lt"/>
              <a:buAutoNum type="arabicPeriod"/>
            </a:pPr>
            <a:r>
              <a:rPr lang="en-US" sz="2800" dirty="0">
                <a:latin typeface="Arial" pitchFamily="34" charset="0"/>
                <a:cs typeface="Arial" pitchFamily="34" charset="0"/>
              </a:rPr>
              <a:t>If the drugs are to be obtained by post, </a:t>
            </a:r>
            <a:r>
              <a:rPr lang="en-US" sz="2800" dirty="0">
                <a:solidFill>
                  <a:srgbClr val="FF0000"/>
                </a:solidFill>
                <a:latin typeface="Arial" pitchFamily="34" charset="0"/>
                <a:cs typeface="Arial" pitchFamily="34" charset="0"/>
              </a:rPr>
              <a:t>shall be sent by registered post</a:t>
            </a:r>
          </a:p>
          <a:p>
            <a:pPr marL="971550" indent="-514350" algn="just">
              <a:spcBef>
                <a:spcPts val="1200"/>
              </a:spcBef>
              <a:spcAft>
                <a:spcPts val="1800"/>
              </a:spcAft>
              <a:buFont typeface="+mj-lt"/>
              <a:buAutoNum type="arabicPeriod"/>
            </a:pPr>
            <a:r>
              <a:rPr lang="en-US" sz="2800" dirty="0">
                <a:latin typeface="Arial" pitchFamily="34" charset="0"/>
                <a:cs typeface="Arial" pitchFamily="34" charset="0"/>
              </a:rPr>
              <a:t>In case of </a:t>
            </a:r>
            <a:r>
              <a:rPr lang="en-US" sz="2800" dirty="0">
                <a:solidFill>
                  <a:srgbClr val="FF0000"/>
                </a:solidFill>
                <a:latin typeface="Arial" pitchFamily="34" charset="0"/>
                <a:cs typeface="Arial" pitchFamily="34" charset="0"/>
              </a:rPr>
              <a:t>real emergency </a:t>
            </a:r>
            <a:r>
              <a:rPr lang="en-US" sz="2800" dirty="0">
                <a:latin typeface="Arial" pitchFamily="34" charset="0"/>
                <a:cs typeface="Arial" pitchFamily="34" charset="0"/>
              </a:rPr>
              <a:t>the drugs may be </a:t>
            </a:r>
            <a:r>
              <a:rPr lang="en-US" sz="2800" dirty="0">
                <a:solidFill>
                  <a:srgbClr val="FF0000"/>
                </a:solidFill>
                <a:latin typeface="Arial" pitchFamily="34" charset="0"/>
                <a:cs typeface="Arial" pitchFamily="34" charset="0"/>
              </a:rPr>
              <a:t>supplied on oral message</a:t>
            </a:r>
            <a:r>
              <a:rPr lang="en-US" sz="2800" dirty="0">
                <a:latin typeface="Arial" pitchFamily="34" charset="0"/>
                <a:cs typeface="Arial" pitchFamily="34" charset="0"/>
              </a:rPr>
              <a:t>, provided the chemist is satisfied about the genuineness of</a:t>
            </a:r>
          </a:p>
        </p:txBody>
      </p:sp>
      <p:sp>
        <p:nvSpPr>
          <p:cNvPr id="2" name="Rectangle 1">
            <a:extLst>
              <a:ext uri="{FF2B5EF4-FFF2-40B4-BE49-F238E27FC236}">
                <a16:creationId xmlns:a16="http://schemas.microsoft.com/office/drawing/2014/main" id="{B72D99E3-F2DC-D8CA-8E2D-E45124B73F89}"/>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8458200" cy="6019800"/>
          </a:xfrm>
        </p:spPr>
        <p:txBody>
          <a:bodyPr>
            <a:noAutofit/>
          </a:bodyPr>
          <a:lstStyle/>
          <a:p>
            <a:pPr marL="515938" indent="0" algn="just">
              <a:spcBef>
                <a:spcPts val="600"/>
              </a:spcBef>
              <a:spcAft>
                <a:spcPts val="1200"/>
              </a:spcAft>
              <a:buNone/>
            </a:pPr>
            <a:r>
              <a:rPr lang="en-US" sz="2800" dirty="0">
                <a:latin typeface="Arial" pitchFamily="34" charset="0"/>
                <a:cs typeface="Arial" pitchFamily="34" charset="0"/>
              </a:rPr>
              <a:t>the order &amp; medical practitioner assures to provide written signed order within 24 </a:t>
            </a:r>
            <a:r>
              <a:rPr lang="en-US" sz="2800" dirty="0" err="1">
                <a:latin typeface="Arial" pitchFamily="34" charset="0"/>
                <a:cs typeface="Arial" pitchFamily="34" charset="0"/>
              </a:rPr>
              <a:t>hrs</a:t>
            </a:r>
            <a:r>
              <a:rPr lang="en-US" sz="2800" dirty="0">
                <a:latin typeface="Arial" pitchFamily="34" charset="0"/>
                <a:cs typeface="Arial" pitchFamily="34" charset="0"/>
              </a:rPr>
              <a:t> </a:t>
            </a:r>
          </a:p>
          <a:p>
            <a:pPr marL="514350" indent="-514350" algn="just">
              <a:spcBef>
                <a:spcPts val="600"/>
              </a:spcBef>
              <a:spcAft>
                <a:spcPts val="1200"/>
              </a:spcAft>
              <a:buFont typeface="+mj-lt"/>
              <a:buAutoNum type="arabicPeriod" startAt="3"/>
            </a:pPr>
            <a:r>
              <a:rPr lang="en-US" sz="2800" dirty="0">
                <a:latin typeface="Arial" pitchFamily="34" charset="0"/>
                <a:cs typeface="Arial" pitchFamily="34" charset="0"/>
              </a:rPr>
              <a:t>The drug may also be supplied to any person having a prescription subject to the following conditions:</a:t>
            </a:r>
          </a:p>
          <a:p>
            <a:pPr marL="868363" indent="-514350" algn="just">
              <a:spcBef>
                <a:spcPts val="600"/>
              </a:spcBef>
              <a:spcAft>
                <a:spcPts val="1200"/>
              </a:spcAft>
              <a:buFont typeface="Wingdings" pitchFamily="2" charset="2"/>
              <a:buChar char="ü"/>
            </a:pPr>
            <a:r>
              <a:rPr lang="en-US" sz="2800" dirty="0">
                <a:latin typeface="Arial" pitchFamily="34" charset="0"/>
                <a:cs typeface="Arial" pitchFamily="34" charset="0"/>
              </a:rPr>
              <a:t>RMP should </a:t>
            </a:r>
            <a:r>
              <a:rPr lang="en-US" sz="2800" dirty="0">
                <a:solidFill>
                  <a:srgbClr val="FF0000"/>
                </a:solidFill>
                <a:latin typeface="Arial" pitchFamily="34" charset="0"/>
                <a:cs typeface="Arial" pitchFamily="34" charset="0"/>
              </a:rPr>
              <a:t>sign the register in person/ send a written signed </a:t>
            </a:r>
            <a:r>
              <a:rPr lang="en-US" sz="2800" dirty="0">
                <a:latin typeface="Arial" pitchFamily="34" charset="0"/>
                <a:cs typeface="Arial" pitchFamily="34" charset="0"/>
              </a:rPr>
              <a:t>order stating his name, registration no. address and the name and quantity of the drugs required</a:t>
            </a:r>
          </a:p>
          <a:p>
            <a:pPr marL="868363" indent="-514350" algn="just">
              <a:spcBef>
                <a:spcPts val="600"/>
              </a:spcBef>
              <a:spcAft>
                <a:spcPts val="1200"/>
              </a:spcAft>
              <a:buFont typeface="Wingdings" pitchFamily="2" charset="2"/>
              <a:buChar char="ü"/>
            </a:pPr>
            <a:r>
              <a:rPr lang="en-US" sz="2800" dirty="0">
                <a:latin typeface="Arial" pitchFamily="34" charset="0"/>
                <a:cs typeface="Arial" pitchFamily="34" charset="0"/>
              </a:rPr>
              <a:t>Licensee chemist shall satisfy himself about the </a:t>
            </a:r>
            <a:r>
              <a:rPr lang="en-US" sz="2800" dirty="0">
                <a:solidFill>
                  <a:srgbClr val="FF0000"/>
                </a:solidFill>
                <a:latin typeface="Arial" pitchFamily="34" charset="0"/>
                <a:cs typeface="Arial" pitchFamily="34" charset="0"/>
              </a:rPr>
              <a:t>genuineness of the signatures and qualification </a:t>
            </a:r>
            <a:r>
              <a:rPr lang="en-US" sz="2800" dirty="0">
                <a:latin typeface="Arial" pitchFamily="34" charset="0"/>
                <a:cs typeface="Arial" pitchFamily="34" charset="0"/>
              </a:rPr>
              <a:t>of the Medical practitioner</a:t>
            </a:r>
          </a:p>
        </p:txBody>
      </p:sp>
      <p:sp>
        <p:nvSpPr>
          <p:cNvPr id="2" name="Rectangle 1">
            <a:extLst>
              <a:ext uri="{FF2B5EF4-FFF2-40B4-BE49-F238E27FC236}">
                <a16:creationId xmlns:a16="http://schemas.microsoft.com/office/drawing/2014/main" id="{C3613199-650B-A705-1452-8FC8DCC38BF7}"/>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191" y="-12953"/>
            <a:ext cx="9169400" cy="746125"/>
            <a:chOff x="-12191" y="-12953"/>
            <a:chExt cx="9169400" cy="746125"/>
          </a:xfrm>
        </p:grpSpPr>
        <p:sp>
          <p:nvSpPr>
            <p:cNvPr id="3" name="object 3"/>
            <p:cNvSpPr/>
            <p:nvPr/>
          </p:nvSpPr>
          <p:spPr>
            <a:xfrm>
              <a:off x="762" y="0"/>
              <a:ext cx="9143365" cy="367030"/>
            </a:xfrm>
            <a:custGeom>
              <a:avLst/>
              <a:gdLst/>
              <a:ahLst/>
              <a:cxnLst/>
              <a:rect l="l" t="t" r="r" b="b"/>
              <a:pathLst>
                <a:path w="9143365" h="367030">
                  <a:moveTo>
                    <a:pt x="0" y="0"/>
                  </a:moveTo>
                  <a:lnTo>
                    <a:pt x="0" y="366522"/>
                  </a:lnTo>
                  <a:lnTo>
                    <a:pt x="9143238" y="366522"/>
                  </a:lnTo>
                  <a:lnTo>
                    <a:pt x="9143238" y="0"/>
                  </a:lnTo>
                  <a:lnTo>
                    <a:pt x="0" y="0"/>
                  </a:lnTo>
                  <a:close/>
                </a:path>
              </a:pathLst>
            </a:custGeom>
            <a:solidFill>
              <a:srgbClr val="8063A1"/>
            </a:solidFill>
          </p:spPr>
          <p:txBody>
            <a:bodyPr wrap="square" lIns="0" tIns="0" rIns="0" bIns="0" rtlCol="0"/>
            <a:lstStyle/>
            <a:p>
              <a:endParaRPr/>
            </a:p>
          </p:txBody>
        </p:sp>
        <p:sp>
          <p:nvSpPr>
            <p:cNvPr id="4" name="object 4"/>
            <p:cNvSpPr/>
            <p:nvPr/>
          </p:nvSpPr>
          <p:spPr>
            <a:xfrm>
              <a:off x="762" y="0"/>
              <a:ext cx="9143365" cy="367030"/>
            </a:xfrm>
            <a:custGeom>
              <a:avLst/>
              <a:gdLst/>
              <a:ahLst/>
              <a:cxnLst/>
              <a:rect l="l" t="t" r="r" b="b"/>
              <a:pathLst>
                <a:path w="9143365" h="367030">
                  <a:moveTo>
                    <a:pt x="0" y="0"/>
                  </a:moveTo>
                  <a:lnTo>
                    <a:pt x="0" y="366522"/>
                  </a:lnTo>
                  <a:lnTo>
                    <a:pt x="9143238" y="366522"/>
                  </a:lnTo>
                </a:path>
              </a:pathLst>
            </a:custGeom>
            <a:ln w="25908">
              <a:solidFill>
                <a:srgbClr val="5C467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570976" y="0"/>
              <a:ext cx="573024" cy="733044"/>
            </a:xfrm>
            <a:prstGeom prst="rect">
              <a:avLst/>
            </a:prstGeom>
          </p:spPr>
        </p:pic>
      </p:grpSp>
      <p:pic>
        <p:nvPicPr>
          <p:cNvPr id="6" name="object 6"/>
          <p:cNvPicPr/>
          <p:nvPr/>
        </p:nvPicPr>
        <p:blipFill>
          <a:blip r:embed="rId3" cstate="print"/>
          <a:stretch>
            <a:fillRect/>
          </a:stretch>
        </p:blipFill>
        <p:spPr>
          <a:xfrm>
            <a:off x="3029711" y="2057400"/>
            <a:ext cx="3035808" cy="26258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599" y="609600"/>
            <a:ext cx="8610601" cy="5638800"/>
          </a:xfrm>
        </p:spPr>
        <p:txBody>
          <a:bodyPr>
            <a:noAutofit/>
          </a:bodyPr>
          <a:lstStyle/>
          <a:p>
            <a:pPr marL="868362" indent="-514350" algn="just">
              <a:spcAft>
                <a:spcPts val="1000"/>
              </a:spcAft>
              <a:buFont typeface="Wingdings" pitchFamily="2" charset="2"/>
              <a:buChar char="ü"/>
            </a:pPr>
            <a:r>
              <a:rPr lang="en-US" sz="2800" dirty="0">
                <a:solidFill>
                  <a:srgbClr val="FF0000"/>
                </a:solidFill>
                <a:latin typeface="Arial" pitchFamily="34" charset="0"/>
                <a:cs typeface="Arial" pitchFamily="34" charset="0"/>
              </a:rPr>
              <a:t>Opium alkaloids/ coca derivatives </a:t>
            </a:r>
            <a:r>
              <a:rPr lang="en-US" sz="2800" dirty="0">
                <a:latin typeface="Arial" pitchFamily="34" charset="0"/>
                <a:cs typeface="Arial" pitchFamily="34" charset="0"/>
              </a:rPr>
              <a:t>shall be sold in such quantity only as may be specified in the prescription</a:t>
            </a:r>
          </a:p>
          <a:p>
            <a:pPr marL="868362" indent="-514350" algn="just">
              <a:spcAft>
                <a:spcPts val="1000"/>
              </a:spcAft>
              <a:buFont typeface="Wingdings" pitchFamily="2" charset="2"/>
              <a:buChar char="ü"/>
            </a:pPr>
            <a:r>
              <a:rPr lang="en-US" sz="2800" dirty="0">
                <a:latin typeface="Arial" pitchFamily="34" charset="0"/>
                <a:cs typeface="Arial" pitchFamily="34" charset="0"/>
              </a:rPr>
              <a:t>If the prescription </a:t>
            </a:r>
            <a:r>
              <a:rPr lang="en-US" sz="2800" dirty="0">
                <a:solidFill>
                  <a:srgbClr val="FF0000"/>
                </a:solidFill>
                <a:latin typeface="Arial" pitchFamily="34" charset="0"/>
                <a:cs typeface="Arial" pitchFamily="34" charset="0"/>
              </a:rPr>
              <a:t>does not bear a superscription the dangerous drugs shall be sold once</a:t>
            </a:r>
            <a:r>
              <a:rPr lang="en-US" sz="2800" dirty="0">
                <a:latin typeface="Arial" pitchFamily="34" charset="0"/>
                <a:cs typeface="Arial" pitchFamily="34" charset="0"/>
              </a:rPr>
              <a:t> only and the prescription shall be retained </a:t>
            </a:r>
          </a:p>
          <a:p>
            <a:pPr marL="868362" indent="-514350" algn="just">
              <a:spcBef>
                <a:spcPts val="600"/>
              </a:spcBef>
              <a:spcAft>
                <a:spcPts val="1200"/>
              </a:spcAft>
              <a:buFont typeface="Wingdings" pitchFamily="2" charset="2"/>
              <a:buChar char="ü"/>
            </a:pPr>
            <a:r>
              <a:rPr lang="en-US" sz="2800" dirty="0">
                <a:latin typeface="Arial" pitchFamily="34" charset="0"/>
                <a:cs typeface="Arial" pitchFamily="34" charset="0"/>
              </a:rPr>
              <a:t>If the prescription </a:t>
            </a:r>
            <a:r>
              <a:rPr lang="en-US" sz="2800" dirty="0">
                <a:solidFill>
                  <a:srgbClr val="FF0000"/>
                </a:solidFill>
                <a:latin typeface="Arial" pitchFamily="34" charset="0"/>
                <a:cs typeface="Arial" pitchFamily="34" charset="0"/>
              </a:rPr>
              <a:t>bears a superscription</a:t>
            </a:r>
            <a:r>
              <a:rPr lang="en-US" sz="2800" dirty="0">
                <a:latin typeface="Arial" pitchFamily="34" charset="0"/>
                <a:cs typeface="Arial" pitchFamily="34" charset="0"/>
              </a:rPr>
              <a:t> the chemist shall </a:t>
            </a:r>
            <a:r>
              <a:rPr lang="en-US" sz="2800" dirty="0">
                <a:solidFill>
                  <a:srgbClr val="FF0000"/>
                </a:solidFill>
                <a:latin typeface="Arial" pitchFamily="34" charset="0"/>
                <a:cs typeface="Arial" pitchFamily="34" charset="0"/>
              </a:rPr>
              <a:t>make entries </a:t>
            </a:r>
            <a:r>
              <a:rPr lang="en-US" sz="2800" dirty="0">
                <a:latin typeface="Arial" pitchFamily="34" charset="0"/>
                <a:cs typeface="Arial" pitchFamily="34" charset="0"/>
              </a:rPr>
              <a:t>about the </a:t>
            </a:r>
            <a:r>
              <a:rPr lang="en-US" sz="2800" dirty="0">
                <a:solidFill>
                  <a:srgbClr val="FF0000"/>
                </a:solidFill>
                <a:latin typeface="Arial" pitchFamily="34" charset="0"/>
                <a:cs typeface="Arial" pitchFamily="34" charset="0"/>
              </a:rPr>
              <a:t>amount of drug supplied, date</a:t>
            </a:r>
            <a:r>
              <a:rPr lang="en-US" sz="2800" b="1" dirty="0">
                <a:solidFill>
                  <a:srgbClr val="FF0000"/>
                </a:solidFill>
                <a:latin typeface="Arial" pitchFamily="34" charset="0"/>
                <a:cs typeface="Arial" pitchFamily="34" charset="0"/>
              </a:rPr>
              <a:t> </a:t>
            </a:r>
            <a:r>
              <a:rPr lang="en-US" sz="2800" dirty="0">
                <a:solidFill>
                  <a:srgbClr val="FF0000"/>
                </a:solidFill>
                <a:latin typeface="Arial" pitchFamily="34" charset="0"/>
                <a:cs typeface="Arial" pitchFamily="34" charset="0"/>
              </a:rPr>
              <a:t>of sale </a:t>
            </a:r>
            <a:r>
              <a:rPr lang="en-US" sz="2800" dirty="0">
                <a:latin typeface="Arial" pitchFamily="34" charset="0"/>
                <a:cs typeface="Arial" pitchFamily="34" charset="0"/>
              </a:rPr>
              <a:t>and shall </a:t>
            </a:r>
            <a:r>
              <a:rPr lang="en-US" sz="2800" dirty="0">
                <a:solidFill>
                  <a:srgbClr val="FF0000"/>
                </a:solidFill>
                <a:latin typeface="Arial" pitchFamily="34" charset="0"/>
                <a:cs typeface="Arial" pitchFamily="34" charset="0"/>
              </a:rPr>
              <a:t>sign</a:t>
            </a:r>
            <a:r>
              <a:rPr lang="en-US" sz="2800" dirty="0">
                <a:latin typeface="Arial" pitchFamily="34" charset="0"/>
                <a:cs typeface="Arial" pitchFamily="34" charset="0"/>
              </a:rPr>
              <a:t> and </a:t>
            </a:r>
            <a:r>
              <a:rPr lang="en-US" sz="2800" dirty="0">
                <a:solidFill>
                  <a:srgbClr val="FF0000"/>
                </a:solidFill>
                <a:latin typeface="Arial" pitchFamily="34" charset="0"/>
                <a:cs typeface="Arial" pitchFamily="34" charset="0"/>
              </a:rPr>
              <a:t>seal </a:t>
            </a:r>
            <a:r>
              <a:rPr lang="en-US" sz="2800" dirty="0">
                <a:latin typeface="Arial" pitchFamily="34" charset="0"/>
                <a:cs typeface="Arial" pitchFamily="34" charset="0"/>
              </a:rPr>
              <a:t>in the prescription before returning it to the holder of the prescription</a:t>
            </a:r>
          </a:p>
        </p:txBody>
      </p:sp>
      <p:sp>
        <p:nvSpPr>
          <p:cNvPr id="2" name="Rectangle 1">
            <a:extLst>
              <a:ext uri="{FF2B5EF4-FFF2-40B4-BE49-F238E27FC236}">
                <a16:creationId xmlns:a16="http://schemas.microsoft.com/office/drawing/2014/main" id="{EE52C22B-7651-DDA4-02B6-389429B1CBDE}"/>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97516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 y="1477296"/>
            <a:ext cx="9067800" cy="5380704"/>
          </a:xfrm>
        </p:spPr>
        <p:txBody>
          <a:bodyPr>
            <a:noAutofit/>
          </a:bodyPr>
          <a:lstStyle/>
          <a:p>
            <a:pPr marL="868362" indent="-514350" algn="just">
              <a:spcBef>
                <a:spcPts val="600"/>
              </a:spcBef>
              <a:spcAft>
                <a:spcPts val="1200"/>
              </a:spcAft>
              <a:buFont typeface="+mj-lt"/>
              <a:buAutoNum type="arabicPeriod" startAt="4"/>
            </a:pPr>
            <a:r>
              <a:rPr lang="en-US" sz="2800" dirty="0">
                <a:latin typeface="Arial" pitchFamily="34" charset="0"/>
                <a:cs typeface="Arial" pitchFamily="34" charset="0"/>
              </a:rPr>
              <a:t>If it appears that dangerous drug has already been </a:t>
            </a:r>
            <a:r>
              <a:rPr lang="en-US" sz="2800" dirty="0">
                <a:solidFill>
                  <a:srgbClr val="FF0000"/>
                </a:solidFill>
                <a:latin typeface="Arial" pitchFamily="34" charset="0"/>
                <a:cs typeface="Arial" pitchFamily="34" charset="0"/>
              </a:rPr>
              <a:t>sold on prescription 5 – 6 times</a:t>
            </a:r>
            <a:r>
              <a:rPr lang="en-US" sz="2800" b="1" dirty="0">
                <a:latin typeface="Arial" pitchFamily="34" charset="0"/>
                <a:cs typeface="Arial" pitchFamily="34" charset="0"/>
              </a:rPr>
              <a:t> </a:t>
            </a:r>
            <a:r>
              <a:rPr lang="en-US" sz="2800" dirty="0">
                <a:latin typeface="Arial" pitchFamily="34" charset="0"/>
                <a:cs typeface="Arial" pitchFamily="34" charset="0"/>
              </a:rPr>
              <a:t>or such a number of times as the prescription is required to be repeated then the </a:t>
            </a:r>
            <a:r>
              <a:rPr lang="en-US" sz="2800" dirty="0">
                <a:solidFill>
                  <a:srgbClr val="FF0000"/>
                </a:solidFill>
                <a:latin typeface="Arial" pitchFamily="34" charset="0"/>
                <a:cs typeface="Arial" pitchFamily="34" charset="0"/>
              </a:rPr>
              <a:t>chemist will retain the prescription </a:t>
            </a:r>
          </a:p>
          <a:p>
            <a:pPr marL="868362" indent="-514350" algn="just">
              <a:spcBef>
                <a:spcPts val="600"/>
              </a:spcBef>
              <a:spcAft>
                <a:spcPts val="1200"/>
              </a:spcAft>
              <a:buFont typeface="+mj-lt"/>
              <a:buAutoNum type="arabicPeriod" startAt="4"/>
            </a:pPr>
            <a:r>
              <a:rPr lang="en-US" sz="2800" dirty="0">
                <a:latin typeface="Arial" pitchFamily="34" charset="0"/>
                <a:cs typeface="Arial" pitchFamily="34" charset="0"/>
              </a:rPr>
              <a:t>The licensee shall </a:t>
            </a:r>
            <a:r>
              <a:rPr lang="en-US" sz="2800" dirty="0">
                <a:solidFill>
                  <a:srgbClr val="FF0000"/>
                </a:solidFill>
                <a:latin typeface="Arial" pitchFamily="34" charset="0"/>
                <a:cs typeface="Arial" pitchFamily="34" charset="0"/>
              </a:rPr>
              <a:t>maintain a written record of such sales</a:t>
            </a:r>
            <a:r>
              <a:rPr lang="en-US" sz="2800" dirty="0">
                <a:latin typeface="Arial" pitchFamily="34" charset="0"/>
                <a:cs typeface="Arial" pitchFamily="34" charset="0"/>
              </a:rPr>
              <a:t> in a manner as directed by commissioner </a:t>
            </a:r>
          </a:p>
        </p:txBody>
      </p:sp>
      <p:sp>
        <p:nvSpPr>
          <p:cNvPr id="2" name="Rectangle 1">
            <a:extLst>
              <a:ext uri="{FF2B5EF4-FFF2-40B4-BE49-F238E27FC236}">
                <a16:creationId xmlns:a16="http://schemas.microsoft.com/office/drawing/2014/main" id="{39BC988F-C1F7-5591-87C0-363B1D502985}"/>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95945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339" y="304800"/>
            <a:ext cx="6801323" cy="780685"/>
          </a:xfrm>
        </p:spPr>
        <p:txBody>
          <a:bodyPr>
            <a:normAutofit/>
          </a:bodyPr>
          <a:lstStyle/>
          <a:p>
            <a:r>
              <a:rPr lang="en-US" sz="3600" b="1" u="sng" dirty="0">
                <a:latin typeface="Arial" pitchFamily="34" charset="0"/>
                <a:cs typeface="Arial" pitchFamily="34" charset="0"/>
              </a:rPr>
              <a:t>DANGEROUS DRUG RULE 13</a:t>
            </a:r>
            <a:endParaRPr lang="en-US" sz="3600" u="sng" dirty="0">
              <a:latin typeface="Arial" pitchFamily="34" charset="0"/>
              <a:cs typeface="Arial" pitchFamily="34" charset="0"/>
            </a:endParaRPr>
          </a:p>
        </p:txBody>
      </p:sp>
      <p:sp>
        <p:nvSpPr>
          <p:cNvPr id="3" name="Content Placeholder 2"/>
          <p:cNvSpPr>
            <a:spLocks noGrp="1"/>
          </p:cNvSpPr>
          <p:nvPr>
            <p:ph sz="quarter" idx="1"/>
          </p:nvPr>
        </p:nvSpPr>
        <p:spPr>
          <a:xfrm>
            <a:off x="0" y="1524000"/>
            <a:ext cx="8991600" cy="5334000"/>
          </a:xfrm>
        </p:spPr>
        <p:txBody>
          <a:bodyPr>
            <a:normAutofit/>
          </a:bodyPr>
          <a:lstStyle/>
          <a:p>
            <a:pPr algn="just">
              <a:spcAft>
                <a:spcPts val="1000"/>
              </a:spcAft>
            </a:pPr>
            <a:r>
              <a:rPr lang="en-US" sz="2800" dirty="0">
                <a:latin typeface="Arial" pitchFamily="34" charset="0"/>
                <a:cs typeface="Arial" pitchFamily="34" charset="0"/>
              </a:rPr>
              <a:t>Rule prescribe </a:t>
            </a:r>
            <a:r>
              <a:rPr lang="en-US" sz="2800" b="1" dirty="0">
                <a:latin typeface="Arial" pitchFamily="34" charset="0"/>
                <a:cs typeface="Arial" pitchFamily="34" charset="0"/>
              </a:rPr>
              <a:t>limitation about the </a:t>
            </a:r>
            <a:r>
              <a:rPr lang="en-US" sz="2800" dirty="0">
                <a:solidFill>
                  <a:srgbClr val="FF0000"/>
                </a:solidFill>
                <a:latin typeface="Arial" pitchFamily="34" charset="0"/>
                <a:cs typeface="Arial" pitchFamily="34" charset="0"/>
              </a:rPr>
              <a:t>quantity of  the dangerous drugs</a:t>
            </a:r>
            <a:r>
              <a:rPr lang="en-US" sz="2800" dirty="0">
                <a:latin typeface="Arial" pitchFamily="34" charset="0"/>
                <a:cs typeface="Arial" pitchFamily="34" charset="0"/>
              </a:rPr>
              <a:t>, which a RMP may possess for use in his practice at any one time.</a:t>
            </a:r>
          </a:p>
          <a:p>
            <a:pPr marL="696913" algn="just">
              <a:spcAft>
                <a:spcPts val="1000"/>
              </a:spcAft>
              <a:buFont typeface="Wingdings" pitchFamily="2" charset="2"/>
              <a:buChar char="ü"/>
            </a:pPr>
            <a:r>
              <a:rPr lang="en-US" sz="2400" dirty="0">
                <a:latin typeface="Arial" pitchFamily="34" charset="0"/>
                <a:cs typeface="Arial" pitchFamily="34" charset="0"/>
              </a:rPr>
              <a:t>Medicinal hemp (cannabis </a:t>
            </a:r>
            <a:r>
              <a:rPr lang="en-US" sz="2400" dirty="0" err="1">
                <a:latin typeface="Arial" pitchFamily="34" charset="0"/>
                <a:cs typeface="Arial" pitchFamily="34" charset="0"/>
              </a:rPr>
              <a:t>indica</a:t>
            </a:r>
            <a:r>
              <a:rPr lang="en-US" sz="2400" dirty="0">
                <a:latin typeface="Arial" pitchFamily="34" charset="0"/>
                <a:cs typeface="Arial" pitchFamily="34" charset="0"/>
              </a:rPr>
              <a:t>) --------- 3 ounces</a:t>
            </a:r>
          </a:p>
          <a:p>
            <a:pPr marL="696913" algn="just">
              <a:spcAft>
                <a:spcPts val="1000"/>
              </a:spcAft>
              <a:buFont typeface="Wingdings" pitchFamily="2" charset="2"/>
              <a:buChar char="ü"/>
            </a:pPr>
            <a:r>
              <a:rPr lang="en-US" sz="2400" dirty="0">
                <a:latin typeface="Arial" pitchFamily="34" charset="0"/>
                <a:cs typeface="Arial" pitchFamily="34" charset="0"/>
              </a:rPr>
              <a:t>Medicinal opium ------------------------------- 3 ounces</a:t>
            </a:r>
          </a:p>
          <a:p>
            <a:pPr marL="696913" algn="just">
              <a:buFont typeface="Wingdings" pitchFamily="2" charset="2"/>
              <a:buChar char="ü"/>
            </a:pPr>
            <a:r>
              <a:rPr lang="en-US" sz="2400" dirty="0">
                <a:latin typeface="Arial" pitchFamily="34" charset="0"/>
                <a:cs typeface="Arial" pitchFamily="34" charset="0"/>
              </a:rPr>
              <a:t>Opium alkaloid derivatives </a:t>
            </a:r>
          </a:p>
          <a:p>
            <a:pPr marL="693738" indent="0" algn="just">
              <a:spcBef>
                <a:spcPts val="0"/>
              </a:spcBef>
              <a:spcAft>
                <a:spcPts val="1000"/>
              </a:spcAft>
              <a:buNone/>
            </a:pPr>
            <a:r>
              <a:rPr lang="en-US" sz="2400" dirty="0">
                <a:latin typeface="Arial" pitchFamily="34" charset="0"/>
                <a:cs typeface="Arial" pitchFamily="34" charset="0"/>
              </a:rPr>
              <a:t>(excluding prepared opium) ----------------- 60 grains</a:t>
            </a:r>
          </a:p>
          <a:p>
            <a:pPr marL="696913" algn="just">
              <a:spcAft>
                <a:spcPts val="1000"/>
              </a:spcAft>
              <a:buFont typeface="Wingdings" pitchFamily="2" charset="2"/>
              <a:buChar char="ü"/>
            </a:pPr>
            <a:r>
              <a:rPr lang="en-US" sz="2400" dirty="0">
                <a:latin typeface="Arial" pitchFamily="34" charset="0"/>
                <a:cs typeface="Arial" pitchFamily="34" charset="0"/>
              </a:rPr>
              <a:t>Coca derivatives -------------------------------- 60 grains </a:t>
            </a:r>
          </a:p>
          <a:p>
            <a:pPr marL="514350" indent="-514350" algn="just">
              <a:spcAft>
                <a:spcPts val="1000"/>
              </a:spcAft>
              <a:buFont typeface="+mj-lt"/>
              <a:buAutoNum type="arabicPeriod"/>
            </a:pPr>
            <a:endParaRPr lang="en-US" sz="2400" dirty="0">
              <a:latin typeface="Arial" pitchFamily="34" charset="0"/>
              <a:cs typeface="Arial" pitchFamily="34" charset="0"/>
            </a:endParaRPr>
          </a:p>
        </p:txBody>
      </p:sp>
      <p:sp>
        <p:nvSpPr>
          <p:cNvPr id="4" name="Rectangle 3">
            <a:extLst>
              <a:ext uri="{FF2B5EF4-FFF2-40B4-BE49-F238E27FC236}">
                <a16:creationId xmlns:a16="http://schemas.microsoft.com/office/drawing/2014/main" id="{9A72838A-823C-8C57-850D-B9E0982D8E46}"/>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033" y="304062"/>
            <a:ext cx="5109935" cy="780685"/>
          </a:xfrm>
        </p:spPr>
        <p:txBody>
          <a:bodyPr>
            <a:normAutofit/>
          </a:bodyPr>
          <a:lstStyle/>
          <a:p>
            <a:r>
              <a:rPr lang="en-US" sz="3600" b="1" dirty="0">
                <a:latin typeface="Arial" pitchFamily="34" charset="0"/>
                <a:cs typeface="Arial" pitchFamily="34" charset="0"/>
              </a:rPr>
              <a:t>SYNTHETIC OPIODS</a:t>
            </a:r>
          </a:p>
        </p:txBody>
      </p:sp>
      <p:sp>
        <p:nvSpPr>
          <p:cNvPr id="4" name="object 3"/>
          <p:cNvSpPr/>
          <p:nvPr/>
        </p:nvSpPr>
        <p:spPr>
          <a:xfrm>
            <a:off x="4721943" y="1905000"/>
            <a:ext cx="3812457" cy="3313049"/>
          </a:xfrm>
          <a:prstGeom prst="rect">
            <a:avLst/>
          </a:prstGeom>
          <a:blipFill>
            <a:blip r:embed="rId2" cstate="print"/>
            <a:srcRect/>
            <a:stretch>
              <a:fillRect l="-105576"/>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0" tIns="0" rIns="0" bIns="0" rtlCol="0"/>
          <a:lstStyle/>
          <a:p>
            <a:endParaRPr/>
          </a:p>
        </p:txBody>
      </p:sp>
      <p:sp>
        <p:nvSpPr>
          <p:cNvPr id="5" name="Title 1"/>
          <p:cNvSpPr txBox="1">
            <a:spLocks/>
          </p:cNvSpPr>
          <p:nvPr/>
        </p:nvSpPr>
        <p:spPr>
          <a:xfrm>
            <a:off x="609600" y="1143000"/>
            <a:ext cx="48768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just">
              <a:buFont typeface="Arial" pitchFamily="34" charset="0"/>
              <a:buChar char="•"/>
            </a:pPr>
            <a:r>
              <a:rPr lang="en-US" sz="2800" dirty="0">
                <a:latin typeface="Arial" pitchFamily="34" charset="0"/>
                <a:cs typeface="Arial" pitchFamily="34" charset="0"/>
              </a:rPr>
              <a:t>Methadone</a:t>
            </a:r>
          </a:p>
          <a:p>
            <a:pPr marL="571500" indent="-571500" algn="just">
              <a:buFont typeface="Arial" pitchFamily="34" charset="0"/>
              <a:buChar char="•"/>
            </a:pPr>
            <a:r>
              <a:rPr lang="en-US" sz="2800" dirty="0">
                <a:latin typeface="Arial" pitchFamily="34" charset="0"/>
                <a:cs typeface="Arial" pitchFamily="34" charset="0"/>
              </a:rPr>
              <a:t>Tramadol</a:t>
            </a:r>
          </a:p>
        </p:txBody>
      </p:sp>
      <p:sp>
        <p:nvSpPr>
          <p:cNvPr id="6" name="object 3"/>
          <p:cNvSpPr/>
          <p:nvPr/>
        </p:nvSpPr>
        <p:spPr>
          <a:xfrm>
            <a:off x="383458" y="2935351"/>
            <a:ext cx="4036142" cy="3313049"/>
          </a:xfrm>
          <a:prstGeom prst="rect">
            <a:avLst/>
          </a:prstGeom>
          <a:blipFill>
            <a:blip r:embed="rId2" cstate="print"/>
            <a:srcRect/>
            <a:stretch>
              <a:fillRect r="-94184"/>
            </a:stretch>
          </a:blip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0" tIns="0" rIns="0" bIns="0" rtlCol="0"/>
          <a:lstStyle/>
          <a:p>
            <a:endParaRPr/>
          </a:p>
        </p:txBody>
      </p:sp>
      <p:sp>
        <p:nvSpPr>
          <p:cNvPr id="3" name="Rectangle 2">
            <a:extLst>
              <a:ext uri="{FF2B5EF4-FFF2-40B4-BE49-F238E27FC236}">
                <a16:creationId xmlns:a16="http://schemas.microsoft.com/office/drawing/2014/main" id="{054F059B-B84F-02BF-4D75-FB4C817680DC}"/>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9084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righ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6550"/>
            <a:ext cx="6800850" cy="709613"/>
          </a:xfrm>
        </p:spPr>
        <p:txBody>
          <a:bodyPr>
            <a:normAutofit/>
          </a:bodyPr>
          <a:lstStyle/>
          <a:p>
            <a:r>
              <a:rPr lang="en-US" sz="3600" b="1" u="sng" dirty="0">
                <a:latin typeface="Arial" pitchFamily="34" charset="0"/>
                <a:cs typeface="Arial" pitchFamily="34" charset="0"/>
              </a:rPr>
              <a:t>DANGEROUS DRUG RULE 14</a:t>
            </a:r>
            <a:endParaRPr lang="en-US" sz="3600" u="sng" dirty="0">
              <a:latin typeface="Arial" pitchFamily="34" charset="0"/>
              <a:cs typeface="Arial" pitchFamily="34" charset="0"/>
            </a:endParaRPr>
          </a:p>
        </p:txBody>
      </p:sp>
      <p:sp>
        <p:nvSpPr>
          <p:cNvPr id="3" name="Content Placeholder 2"/>
          <p:cNvSpPr>
            <a:spLocks noGrp="1"/>
          </p:cNvSpPr>
          <p:nvPr>
            <p:ph sz="quarter" idx="4294967295"/>
          </p:nvPr>
        </p:nvSpPr>
        <p:spPr>
          <a:xfrm>
            <a:off x="0" y="1143000"/>
            <a:ext cx="8534400" cy="5486400"/>
          </a:xfrm>
        </p:spPr>
        <p:txBody>
          <a:bodyPr>
            <a:noAutofit/>
          </a:bodyPr>
          <a:lstStyle/>
          <a:p>
            <a:pPr marL="0" indent="0" algn="just">
              <a:spcBef>
                <a:spcPts val="0"/>
              </a:spcBef>
              <a:spcAft>
                <a:spcPts val="1800"/>
              </a:spcAft>
              <a:buNone/>
            </a:pPr>
            <a:r>
              <a:rPr lang="en-US" sz="2800" dirty="0">
                <a:latin typeface="Arial" pitchFamily="34" charset="0"/>
                <a:cs typeface="Arial" pitchFamily="34" charset="0"/>
              </a:rPr>
              <a:t>Is about </a:t>
            </a:r>
            <a:r>
              <a:rPr lang="en-US" sz="2800" dirty="0">
                <a:solidFill>
                  <a:srgbClr val="FF0000"/>
                </a:solidFill>
                <a:latin typeface="Arial" pitchFamily="34" charset="0"/>
                <a:cs typeface="Arial" pitchFamily="34" charset="0"/>
              </a:rPr>
              <a:t>maintenance of record of dangerous drugs</a:t>
            </a:r>
            <a:r>
              <a:rPr lang="en-US" sz="2800" b="1" dirty="0">
                <a:latin typeface="Arial" pitchFamily="34" charset="0"/>
                <a:cs typeface="Arial" pitchFamily="34" charset="0"/>
              </a:rPr>
              <a:t> </a:t>
            </a:r>
            <a:r>
              <a:rPr lang="en-US" sz="2800" dirty="0">
                <a:latin typeface="Arial" pitchFamily="34" charset="0"/>
                <a:cs typeface="Arial" pitchFamily="34" charset="0"/>
              </a:rPr>
              <a:t>in separate registers for each drug or in separate parts of the same register assigned to each of the following classes of drugs and preparations: </a:t>
            </a:r>
          </a:p>
          <a:p>
            <a:pPr marL="463550" indent="-463550" algn="just">
              <a:spcBef>
                <a:spcPts val="0"/>
              </a:spcBef>
              <a:spcAft>
                <a:spcPts val="1800"/>
              </a:spcAft>
              <a:buFont typeface="Wingdings" pitchFamily="2" charset="2"/>
              <a:buChar char="Ø"/>
            </a:pPr>
            <a:r>
              <a:rPr lang="en-US" sz="2800" dirty="0">
                <a:latin typeface="Arial" pitchFamily="34" charset="0"/>
                <a:cs typeface="Arial" pitchFamily="34" charset="0"/>
              </a:rPr>
              <a:t>Cocaine &amp; preparation containing it</a:t>
            </a:r>
          </a:p>
          <a:p>
            <a:pPr marL="463550" indent="-463550" algn="just">
              <a:spcBef>
                <a:spcPts val="0"/>
              </a:spcBef>
              <a:spcAft>
                <a:spcPts val="1800"/>
              </a:spcAft>
              <a:buFont typeface="Wingdings" pitchFamily="2" charset="2"/>
              <a:buChar char="Ø"/>
            </a:pPr>
            <a:r>
              <a:rPr lang="en-US" sz="2800" dirty="0">
                <a:latin typeface="Arial" pitchFamily="34" charset="0"/>
                <a:cs typeface="Arial" pitchFamily="34" charset="0"/>
              </a:rPr>
              <a:t>Medicinal opium</a:t>
            </a:r>
          </a:p>
          <a:p>
            <a:pPr marL="463550" indent="-463550" algn="just">
              <a:spcBef>
                <a:spcPts val="0"/>
              </a:spcBef>
              <a:spcAft>
                <a:spcPts val="1800"/>
              </a:spcAft>
              <a:buFont typeface="Wingdings" pitchFamily="2" charset="2"/>
              <a:buChar char="Ø"/>
            </a:pPr>
            <a:r>
              <a:rPr lang="en-US" sz="2800" dirty="0">
                <a:latin typeface="Arial" pitchFamily="34" charset="0"/>
                <a:cs typeface="Arial" pitchFamily="34" charset="0"/>
              </a:rPr>
              <a:t>Morphine and preparations containing it</a:t>
            </a:r>
          </a:p>
          <a:p>
            <a:pPr marL="463550" indent="-463550" algn="just">
              <a:spcBef>
                <a:spcPts val="0"/>
              </a:spcBef>
              <a:spcAft>
                <a:spcPts val="1800"/>
              </a:spcAft>
              <a:buFont typeface="Wingdings" pitchFamily="2" charset="2"/>
              <a:buChar char="Ø"/>
            </a:pPr>
            <a:r>
              <a:rPr lang="en-US" sz="2800" dirty="0">
                <a:latin typeface="Arial" pitchFamily="34" charset="0"/>
                <a:cs typeface="Arial" pitchFamily="34" charset="0"/>
              </a:rPr>
              <a:t>Morphine derivatives and preparations containing them</a:t>
            </a:r>
          </a:p>
          <a:p>
            <a:pPr marL="463550" indent="-463550" algn="just">
              <a:spcBef>
                <a:spcPts val="0"/>
              </a:spcBef>
              <a:spcAft>
                <a:spcPts val="1800"/>
              </a:spcAft>
              <a:buFont typeface="Wingdings" pitchFamily="2" charset="2"/>
              <a:buChar char="Ø"/>
            </a:pPr>
            <a:r>
              <a:rPr lang="en-US" sz="2800" dirty="0">
                <a:latin typeface="Arial" pitchFamily="34" charset="0"/>
                <a:cs typeface="Arial" pitchFamily="34" charset="0"/>
              </a:rPr>
              <a:t>Extract/ tinctures of Indian hemp</a:t>
            </a:r>
          </a:p>
          <a:p>
            <a:pPr marL="463550" indent="-463550" algn="just">
              <a:spcBef>
                <a:spcPts val="0"/>
              </a:spcBef>
              <a:spcAft>
                <a:spcPts val="1800"/>
              </a:spcAft>
              <a:buFont typeface="Wingdings" pitchFamily="2" charset="2"/>
              <a:buChar char="Ø"/>
            </a:pPr>
            <a:endParaRPr lang="en-US" sz="2800" dirty="0">
              <a:latin typeface="Arial" pitchFamily="34" charset="0"/>
              <a:cs typeface="Arial" pitchFamily="34" charset="0"/>
            </a:endParaRPr>
          </a:p>
          <a:p>
            <a:pPr>
              <a:spcBef>
                <a:spcPts val="0"/>
              </a:spcBef>
              <a:spcAft>
                <a:spcPts val="1800"/>
              </a:spcAft>
              <a:buNone/>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2149212F-4454-3E63-0BA3-F9D7E615FB48}"/>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 y="368300"/>
            <a:ext cx="9144000" cy="6096000"/>
          </a:xfrm>
        </p:spPr>
        <p:txBody>
          <a:bodyPr>
            <a:normAutofit/>
          </a:bodyPr>
          <a:lstStyle/>
          <a:p>
            <a:pPr marL="514350" indent="-514350" algn="just">
              <a:spcAft>
                <a:spcPts val="1000"/>
              </a:spcAft>
              <a:buFont typeface="+mj-lt"/>
              <a:buAutoNum type="arabicPeriod"/>
            </a:pPr>
            <a:r>
              <a:rPr lang="en-US" sz="2800" dirty="0">
                <a:latin typeface="Arial" pitchFamily="34" charset="0"/>
                <a:cs typeface="Arial" pitchFamily="34" charset="0"/>
              </a:rPr>
              <a:t>Entries in the register </a:t>
            </a:r>
            <a:r>
              <a:rPr lang="en-US" sz="2800" b="1" dirty="0">
                <a:latin typeface="Arial" pitchFamily="34" charset="0"/>
                <a:cs typeface="Arial" pitchFamily="34" charset="0"/>
              </a:rPr>
              <a:t>shall be </a:t>
            </a:r>
            <a:r>
              <a:rPr lang="en-US" sz="2800" dirty="0">
                <a:solidFill>
                  <a:srgbClr val="FF0000"/>
                </a:solidFill>
                <a:latin typeface="Arial" pitchFamily="34" charset="0"/>
                <a:cs typeface="Arial" pitchFamily="34" charset="0"/>
              </a:rPr>
              <a:t>made on the day</a:t>
            </a:r>
            <a:r>
              <a:rPr lang="en-US" sz="2800" b="1" dirty="0">
                <a:latin typeface="Arial" pitchFamily="34" charset="0"/>
                <a:cs typeface="Arial" pitchFamily="34" charset="0"/>
              </a:rPr>
              <a:t> </a:t>
            </a:r>
            <a:r>
              <a:rPr lang="en-US" sz="2800" dirty="0">
                <a:latin typeface="Arial" pitchFamily="34" charset="0"/>
                <a:cs typeface="Arial" pitchFamily="34" charset="0"/>
              </a:rPr>
              <a:t>on which a drug is received / dispensed.</a:t>
            </a:r>
          </a:p>
          <a:p>
            <a:pPr marL="514350" indent="-514350" algn="just">
              <a:spcAft>
                <a:spcPts val="1000"/>
              </a:spcAft>
              <a:buFont typeface="+mj-lt"/>
              <a:buAutoNum type="arabicPeriod"/>
            </a:pPr>
            <a:r>
              <a:rPr lang="en-US" sz="2800" dirty="0">
                <a:latin typeface="Arial" pitchFamily="34" charset="0"/>
                <a:cs typeface="Arial" pitchFamily="34" charset="0"/>
              </a:rPr>
              <a:t>Where a medical practitioner practices at more than one place a </a:t>
            </a:r>
            <a:r>
              <a:rPr lang="en-US" sz="2800" dirty="0">
                <a:solidFill>
                  <a:srgbClr val="FF0000"/>
                </a:solidFill>
                <a:latin typeface="Arial" pitchFamily="34" charset="0"/>
                <a:cs typeface="Arial" pitchFamily="34" charset="0"/>
              </a:rPr>
              <a:t>separate account shall be maintained </a:t>
            </a:r>
          </a:p>
          <a:p>
            <a:pPr marL="514350" indent="-514350" algn="just">
              <a:spcAft>
                <a:spcPts val="1000"/>
              </a:spcAft>
              <a:buFont typeface="+mj-lt"/>
              <a:buAutoNum type="arabicPeriod"/>
            </a:pPr>
            <a:r>
              <a:rPr lang="en-US" sz="2800" dirty="0">
                <a:latin typeface="Arial" pitchFamily="34" charset="0"/>
                <a:cs typeface="Arial" pitchFamily="34" charset="0"/>
              </a:rPr>
              <a:t>Every entry required to be made and every correction of such an entry </a:t>
            </a:r>
            <a:r>
              <a:rPr lang="en-US" sz="2800" dirty="0">
                <a:solidFill>
                  <a:srgbClr val="FF0000"/>
                </a:solidFill>
                <a:latin typeface="Arial" pitchFamily="34" charset="0"/>
                <a:cs typeface="Arial" pitchFamily="34" charset="0"/>
              </a:rPr>
              <a:t>shall be made in ink</a:t>
            </a:r>
          </a:p>
          <a:p>
            <a:pPr marL="514350" indent="-514350" algn="just">
              <a:spcAft>
                <a:spcPts val="1000"/>
              </a:spcAft>
              <a:buFont typeface="+mj-lt"/>
              <a:buAutoNum type="arabicPeriod"/>
            </a:pPr>
            <a:r>
              <a:rPr lang="en-US" sz="2800" dirty="0">
                <a:latin typeface="Arial" pitchFamily="34" charset="0"/>
                <a:cs typeface="Arial" pitchFamily="34" charset="0"/>
              </a:rPr>
              <a:t>No</a:t>
            </a:r>
            <a:r>
              <a:rPr lang="en-US" sz="2800" b="1" dirty="0">
                <a:latin typeface="Arial" pitchFamily="34" charset="0"/>
                <a:cs typeface="Arial" pitchFamily="34" charset="0"/>
              </a:rPr>
              <a:t> </a:t>
            </a:r>
            <a:r>
              <a:rPr lang="en-US" sz="2800" dirty="0">
                <a:solidFill>
                  <a:srgbClr val="FF0000"/>
                </a:solidFill>
                <a:latin typeface="Arial" pitchFamily="34" charset="0"/>
                <a:cs typeface="Arial" pitchFamily="34" charset="0"/>
              </a:rPr>
              <a:t>cancellation, obliteration/ alteration</a:t>
            </a:r>
            <a:r>
              <a:rPr lang="en-US" sz="2800" b="1" dirty="0">
                <a:latin typeface="Arial" pitchFamily="34" charset="0"/>
                <a:cs typeface="Arial" pitchFamily="34" charset="0"/>
              </a:rPr>
              <a:t> </a:t>
            </a:r>
            <a:r>
              <a:rPr lang="en-US" sz="2800" dirty="0">
                <a:latin typeface="Arial" pitchFamily="34" charset="0"/>
                <a:cs typeface="Arial" pitchFamily="34" charset="0"/>
              </a:rPr>
              <a:t>shall be made of any entry in the register if correction needed </a:t>
            </a:r>
            <a:r>
              <a:rPr lang="en-US" sz="2800" dirty="0">
                <a:solidFill>
                  <a:srgbClr val="FF0000"/>
                </a:solidFill>
                <a:latin typeface="Arial" pitchFamily="34" charset="0"/>
                <a:cs typeface="Arial" pitchFamily="34" charset="0"/>
              </a:rPr>
              <a:t>shall be made by way of foot note </a:t>
            </a:r>
            <a:r>
              <a:rPr lang="en-US" sz="2800" dirty="0">
                <a:latin typeface="Arial" pitchFamily="34" charset="0"/>
                <a:cs typeface="Arial" pitchFamily="34" charset="0"/>
              </a:rPr>
              <a:t>and entry shall specify the date on which the correction is made</a:t>
            </a:r>
          </a:p>
        </p:txBody>
      </p:sp>
      <p:sp>
        <p:nvSpPr>
          <p:cNvPr id="2" name="Rectangle 1">
            <a:extLst>
              <a:ext uri="{FF2B5EF4-FFF2-40B4-BE49-F238E27FC236}">
                <a16:creationId xmlns:a16="http://schemas.microsoft.com/office/drawing/2014/main" id="{D817B6D4-1006-68BA-046D-18D121B35C35}"/>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1" y="625475"/>
            <a:ext cx="9144000" cy="5592763"/>
          </a:xfrm>
        </p:spPr>
        <p:txBody>
          <a:bodyPr>
            <a:normAutofit/>
          </a:bodyPr>
          <a:lstStyle/>
          <a:p>
            <a:pPr marL="514350" indent="-514350" algn="just">
              <a:spcBef>
                <a:spcPts val="600"/>
              </a:spcBef>
              <a:spcAft>
                <a:spcPts val="1100"/>
              </a:spcAft>
              <a:buFont typeface="+mj-lt"/>
              <a:buAutoNum type="arabicPeriod" startAt="5"/>
            </a:pPr>
            <a:r>
              <a:rPr lang="en-US" sz="2800" dirty="0">
                <a:latin typeface="Arial" pitchFamily="34" charset="0"/>
                <a:cs typeface="Arial" pitchFamily="34" charset="0"/>
              </a:rPr>
              <a:t>The </a:t>
            </a:r>
            <a:r>
              <a:rPr lang="en-US" sz="2800" dirty="0">
                <a:solidFill>
                  <a:srgbClr val="FF0000"/>
                </a:solidFill>
                <a:latin typeface="Arial" pitchFamily="34" charset="0"/>
                <a:cs typeface="Arial" pitchFamily="34" charset="0"/>
              </a:rPr>
              <a:t>record of dangerous drugs </a:t>
            </a:r>
            <a:r>
              <a:rPr lang="en-US" sz="2800" dirty="0">
                <a:latin typeface="Arial" pitchFamily="34" charset="0"/>
                <a:cs typeface="Arial" pitchFamily="34" charset="0"/>
              </a:rPr>
              <a:t>in the possession of a medical </a:t>
            </a:r>
            <a:r>
              <a:rPr lang="en-US" sz="2800" dirty="0" err="1">
                <a:latin typeface="Arial" pitchFamily="34" charset="0"/>
                <a:cs typeface="Arial" pitchFamily="34" charset="0"/>
              </a:rPr>
              <a:t>practioner</a:t>
            </a:r>
            <a:r>
              <a:rPr lang="en-US" sz="2800" dirty="0">
                <a:latin typeface="Arial" pitchFamily="34" charset="0"/>
                <a:cs typeface="Arial" pitchFamily="34" charset="0"/>
              </a:rPr>
              <a:t> </a:t>
            </a:r>
            <a:r>
              <a:rPr lang="en-US" sz="2800" dirty="0">
                <a:solidFill>
                  <a:srgbClr val="FF0000"/>
                </a:solidFill>
                <a:latin typeface="Arial" pitchFamily="34" charset="0"/>
                <a:cs typeface="Arial" pitchFamily="34" charset="0"/>
              </a:rPr>
              <a:t>are open for inspection by any officer </a:t>
            </a:r>
            <a:r>
              <a:rPr lang="en-US" sz="2800" dirty="0">
                <a:latin typeface="Arial" pitchFamily="34" charset="0"/>
                <a:cs typeface="Arial" pitchFamily="34" charset="0"/>
              </a:rPr>
              <a:t>from health department not below the rank of DHO/ EXCISE OFFICER not below the rank of inspector</a:t>
            </a:r>
          </a:p>
          <a:p>
            <a:pPr marL="514350" indent="-514350" algn="just">
              <a:spcBef>
                <a:spcPts val="600"/>
              </a:spcBef>
              <a:spcAft>
                <a:spcPts val="1100"/>
              </a:spcAft>
              <a:buFont typeface="+mj-lt"/>
              <a:buAutoNum type="arabicPeriod" startAt="5"/>
            </a:pPr>
            <a:r>
              <a:rPr lang="en-US" sz="2800" dirty="0">
                <a:latin typeface="Arial" pitchFamily="34" charset="0"/>
                <a:cs typeface="Arial" pitchFamily="34" charset="0"/>
              </a:rPr>
              <a:t>Medical practitioner </a:t>
            </a:r>
            <a:r>
              <a:rPr lang="en-US" sz="2800" dirty="0">
                <a:solidFill>
                  <a:srgbClr val="FF0000"/>
                </a:solidFill>
                <a:latin typeface="Arial" pitchFamily="34" charset="0"/>
                <a:cs typeface="Arial" pitchFamily="34" charset="0"/>
              </a:rPr>
              <a:t>should submit such an  information</a:t>
            </a:r>
            <a:r>
              <a:rPr lang="en-US" sz="2800" b="1" dirty="0">
                <a:latin typeface="Arial" pitchFamily="34" charset="0"/>
                <a:cs typeface="Arial" pitchFamily="34" charset="0"/>
              </a:rPr>
              <a:t> </a:t>
            </a:r>
            <a:r>
              <a:rPr lang="en-US" sz="2800" dirty="0">
                <a:latin typeface="Arial" pitchFamily="34" charset="0"/>
                <a:cs typeface="Arial" pitchFamily="34" charset="0"/>
              </a:rPr>
              <a:t>relating to the transactions in dangerous drugs as may be demanded from him</a:t>
            </a:r>
          </a:p>
          <a:p>
            <a:pPr marL="514350" indent="-514350" algn="just">
              <a:spcBef>
                <a:spcPts val="600"/>
              </a:spcBef>
              <a:spcAft>
                <a:spcPts val="1100"/>
              </a:spcAft>
              <a:buFont typeface="+mj-lt"/>
              <a:buAutoNum type="arabicPeriod" startAt="5"/>
            </a:pPr>
            <a:r>
              <a:rPr lang="en-US" sz="2800" dirty="0">
                <a:latin typeface="Arial" pitchFamily="34" charset="0"/>
                <a:cs typeface="Arial" pitchFamily="34" charset="0"/>
              </a:rPr>
              <a:t>All records including registers and day books </a:t>
            </a:r>
            <a:r>
              <a:rPr lang="en-US" sz="2800" dirty="0">
                <a:solidFill>
                  <a:srgbClr val="FF0000"/>
                </a:solidFill>
                <a:latin typeface="Arial" pitchFamily="34" charset="0"/>
                <a:cs typeface="Arial" pitchFamily="34" charset="0"/>
              </a:rPr>
              <a:t>retained for two years </a:t>
            </a:r>
            <a:r>
              <a:rPr lang="en-US" sz="2800" dirty="0">
                <a:latin typeface="Arial" pitchFamily="34" charset="0"/>
                <a:cs typeface="Arial" pitchFamily="34" charset="0"/>
              </a:rPr>
              <a:t>from the date of last entry</a:t>
            </a:r>
          </a:p>
          <a:p>
            <a:pPr marL="514350" indent="-514350" algn="just">
              <a:spcBef>
                <a:spcPts val="600"/>
              </a:spcBef>
              <a:spcAft>
                <a:spcPts val="1100"/>
              </a:spcAft>
              <a:buFont typeface="+mj-lt"/>
              <a:buAutoNum type="arabicPeriod" startAt="5"/>
            </a:pPr>
            <a:endParaRPr lang="en-US" sz="2800" dirty="0">
              <a:latin typeface="Arial" pitchFamily="34" charset="0"/>
              <a:cs typeface="Arial" pitchFamily="34" charset="0"/>
            </a:endParaRPr>
          </a:p>
        </p:txBody>
      </p:sp>
      <p:sp>
        <p:nvSpPr>
          <p:cNvPr id="2" name="Rectangle 1">
            <a:extLst>
              <a:ext uri="{FF2B5EF4-FFF2-40B4-BE49-F238E27FC236}">
                <a16:creationId xmlns:a16="http://schemas.microsoft.com/office/drawing/2014/main" id="{5C09B087-2941-3AEA-A9CA-760545AEC82F}"/>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0" y="671513"/>
            <a:ext cx="9144000" cy="5516562"/>
          </a:xfrm>
        </p:spPr>
        <p:txBody>
          <a:bodyPr>
            <a:normAutofit/>
          </a:bodyPr>
          <a:lstStyle/>
          <a:p>
            <a:pPr marL="514350" indent="-514350" algn="just">
              <a:spcBef>
                <a:spcPts val="600"/>
              </a:spcBef>
              <a:spcAft>
                <a:spcPts val="1000"/>
              </a:spcAft>
              <a:buFont typeface="+mj-lt"/>
              <a:buAutoNum type="arabicPeriod" startAt="8"/>
            </a:pPr>
            <a:r>
              <a:rPr lang="en-US" sz="2800" dirty="0">
                <a:latin typeface="Arial" pitchFamily="34" charset="0"/>
                <a:cs typeface="Arial" pitchFamily="34" charset="0"/>
              </a:rPr>
              <a:t>RMP should keep the dangerous drugs </a:t>
            </a:r>
            <a:r>
              <a:rPr lang="en-US" sz="2800" dirty="0">
                <a:solidFill>
                  <a:srgbClr val="FF0000"/>
                </a:solidFill>
                <a:latin typeface="Arial" pitchFamily="34" charset="0"/>
                <a:cs typeface="Arial" pitchFamily="34" charset="0"/>
              </a:rPr>
              <a:t>under lock and key.</a:t>
            </a:r>
          </a:p>
          <a:p>
            <a:pPr marL="514350" indent="-514350" algn="just">
              <a:spcBef>
                <a:spcPts val="600"/>
              </a:spcBef>
              <a:spcAft>
                <a:spcPts val="1000"/>
              </a:spcAft>
              <a:buFont typeface="+mj-lt"/>
              <a:buAutoNum type="arabicPeriod" startAt="8"/>
            </a:pPr>
            <a:r>
              <a:rPr lang="en-US" sz="2800" dirty="0">
                <a:latin typeface="Arial" pitchFamily="34" charset="0"/>
                <a:cs typeface="Arial" pitchFamily="34" charset="0"/>
              </a:rPr>
              <a:t>While carrying drugs to the house of patient the Medical practitioner should </a:t>
            </a:r>
            <a:r>
              <a:rPr lang="en-US" sz="2800" dirty="0">
                <a:solidFill>
                  <a:srgbClr val="FF0000"/>
                </a:solidFill>
                <a:latin typeface="Arial" pitchFamily="34" charset="0"/>
                <a:cs typeface="Arial" pitchFamily="34" charset="0"/>
              </a:rPr>
              <a:t>take full precautions for their safe custody, should report theft/ loss </a:t>
            </a:r>
            <a:r>
              <a:rPr lang="en-US" sz="2800" dirty="0">
                <a:latin typeface="Arial" pitchFamily="34" charset="0"/>
                <a:cs typeface="Arial" pitchFamily="34" charset="0"/>
              </a:rPr>
              <a:t>of dangerous drug to the nearest police station/ excise/ public health officer immediately.</a:t>
            </a:r>
          </a:p>
        </p:txBody>
      </p:sp>
      <p:sp>
        <p:nvSpPr>
          <p:cNvPr id="2" name="Rectangle 1">
            <a:extLst>
              <a:ext uri="{FF2B5EF4-FFF2-40B4-BE49-F238E27FC236}">
                <a16:creationId xmlns:a16="http://schemas.microsoft.com/office/drawing/2014/main" id="{D7B64AB9-1F3E-7DA7-AEE6-A18208981BAE}"/>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plus(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u="sng" dirty="0"/>
              <a:t>DANGEROUS DRUG RULE 17</a:t>
            </a:r>
            <a:endParaRPr lang="en-US" u="sng" dirty="0"/>
          </a:p>
        </p:txBody>
      </p:sp>
      <p:sp>
        <p:nvSpPr>
          <p:cNvPr id="3" name="Content Placeholder 2"/>
          <p:cNvSpPr>
            <a:spLocks noGrp="1"/>
          </p:cNvSpPr>
          <p:nvPr>
            <p:ph sz="quarter" idx="1"/>
          </p:nvPr>
        </p:nvSpPr>
        <p:spPr>
          <a:xfrm>
            <a:off x="0" y="1600200"/>
            <a:ext cx="9144000" cy="5257800"/>
          </a:xfrm>
        </p:spPr>
        <p:txBody>
          <a:bodyPr>
            <a:normAutofit/>
          </a:bodyPr>
          <a:lstStyle/>
          <a:p>
            <a:pPr algn="just">
              <a:spcBef>
                <a:spcPts val="1000"/>
              </a:spcBef>
              <a:spcAft>
                <a:spcPts val="1000"/>
              </a:spcAft>
            </a:pPr>
            <a:r>
              <a:rPr lang="en-US" sz="2800" dirty="0"/>
              <a:t>Every person who causes any dangerous drug  to be subjected to any process which would </a:t>
            </a:r>
            <a:r>
              <a:rPr lang="en-US" sz="2800" dirty="0">
                <a:solidFill>
                  <a:srgbClr val="FF0000"/>
                </a:solidFill>
              </a:rPr>
              <a:t>alter its nature/ willfully opens/ breaks any package containing a dangerous drug</a:t>
            </a:r>
            <a:r>
              <a:rPr lang="en-US" sz="2800" dirty="0"/>
              <a:t> in transit except under the instruction of the commissioner and in such a manner as he may direct </a:t>
            </a:r>
            <a:r>
              <a:rPr lang="en-US" sz="2800" dirty="0">
                <a:solidFill>
                  <a:srgbClr val="FF0000"/>
                </a:solidFill>
              </a:rPr>
              <a:t>shall be guilty of an offence against this act.</a:t>
            </a:r>
          </a:p>
        </p:txBody>
      </p:sp>
      <p:sp>
        <p:nvSpPr>
          <p:cNvPr id="4" name="Rectangle 3">
            <a:extLst>
              <a:ext uri="{FF2B5EF4-FFF2-40B4-BE49-F238E27FC236}">
                <a16:creationId xmlns:a16="http://schemas.microsoft.com/office/drawing/2014/main" id="{A2FA05E3-028F-6030-131F-D182BBD8E82A}"/>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852"/>
            <a:ext cx="8229600" cy="944628"/>
          </a:xfrm>
        </p:spPr>
        <p:txBody>
          <a:bodyPr>
            <a:normAutofit/>
          </a:bodyPr>
          <a:lstStyle/>
          <a:p>
            <a:r>
              <a:rPr lang="en-US" sz="3600" b="1" dirty="0">
                <a:latin typeface="Arial" pitchFamily="34" charset="0"/>
                <a:cs typeface="Arial" pitchFamily="34" charset="0"/>
              </a:rPr>
              <a:t>TOBACCO</a:t>
            </a:r>
          </a:p>
        </p:txBody>
      </p:sp>
      <p:sp>
        <p:nvSpPr>
          <p:cNvPr id="4" name="object 6"/>
          <p:cNvSpPr/>
          <p:nvPr/>
        </p:nvSpPr>
        <p:spPr>
          <a:xfrm>
            <a:off x="6400800" y="3426997"/>
            <a:ext cx="2447925" cy="2364203"/>
          </a:xfrm>
          <a:prstGeom prst="rect">
            <a:avLst/>
          </a:prstGeom>
          <a:blipFill>
            <a:blip r:embed="rId2" cstate="print"/>
            <a:stretch>
              <a:fillRect/>
            </a:stretch>
          </a:blipFill>
        </p:spPr>
        <p:txBody>
          <a:bodyPr wrap="square" lIns="0" tIns="0" rIns="0" bIns="0" rtlCol="0"/>
          <a:lstStyle/>
          <a:p>
            <a:endParaRPr>
              <a:latin typeface="Arial" pitchFamily="34" charset="0"/>
              <a:cs typeface="Arial" pitchFamily="34" charset="0"/>
            </a:endParaRPr>
          </a:p>
        </p:txBody>
      </p:sp>
      <p:sp>
        <p:nvSpPr>
          <p:cNvPr id="5" name="object 5"/>
          <p:cNvSpPr/>
          <p:nvPr/>
        </p:nvSpPr>
        <p:spPr>
          <a:xfrm>
            <a:off x="3328527" y="2247574"/>
            <a:ext cx="2447925" cy="2356382"/>
          </a:xfrm>
          <a:prstGeom prst="rect">
            <a:avLst/>
          </a:prstGeom>
          <a:blipFill>
            <a:blip r:embed="rId3" cstate="print"/>
            <a:stretch>
              <a:fillRect/>
            </a:stretch>
          </a:blipFill>
        </p:spPr>
        <p:txBody>
          <a:bodyPr wrap="square" lIns="0" tIns="0" rIns="0" bIns="0" rtlCol="0"/>
          <a:lstStyle/>
          <a:p>
            <a:endParaRPr>
              <a:latin typeface="Arial" pitchFamily="34" charset="0"/>
              <a:cs typeface="Arial" pitchFamily="34" charset="0"/>
            </a:endParaRPr>
          </a:p>
        </p:txBody>
      </p:sp>
      <p:sp>
        <p:nvSpPr>
          <p:cNvPr id="6" name="object 4"/>
          <p:cNvSpPr/>
          <p:nvPr/>
        </p:nvSpPr>
        <p:spPr>
          <a:xfrm>
            <a:off x="353948" y="1066800"/>
            <a:ext cx="2465452" cy="2360826"/>
          </a:xfrm>
          <a:prstGeom prst="rect">
            <a:avLst/>
          </a:prstGeom>
          <a:blipFill>
            <a:blip r:embed="rId4" cstate="print"/>
            <a:stretch>
              <a:fillRect/>
            </a:stretch>
          </a:blipFill>
        </p:spPr>
        <p:txBody>
          <a:bodyPr wrap="square" lIns="0" tIns="0" rIns="0" bIns="0" rtlCol="0"/>
          <a:lstStyle/>
          <a:p>
            <a:endParaRPr>
              <a:latin typeface="Arial" pitchFamily="34" charset="0"/>
              <a:cs typeface="Arial" pitchFamily="34" charset="0"/>
            </a:endParaRPr>
          </a:p>
        </p:txBody>
      </p:sp>
      <p:sp>
        <p:nvSpPr>
          <p:cNvPr id="3" name="Curved Up Arrow 2"/>
          <p:cNvSpPr/>
          <p:nvPr/>
        </p:nvSpPr>
        <p:spPr>
          <a:xfrm rot="1637348">
            <a:off x="1371600" y="4187911"/>
            <a:ext cx="2590800" cy="1143000"/>
          </a:xfrm>
          <a:prstGeom prst="curvedUpArrow">
            <a:avLst>
              <a:gd name="adj1" fmla="val 17379"/>
              <a:gd name="adj2" fmla="val 50000"/>
              <a:gd name="adj3" fmla="val 25000"/>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7" name="Curved Up Arrow 6"/>
          <p:cNvSpPr/>
          <p:nvPr/>
        </p:nvSpPr>
        <p:spPr>
          <a:xfrm rot="1637348">
            <a:off x="4835150" y="5413289"/>
            <a:ext cx="2590800" cy="1143000"/>
          </a:xfrm>
          <a:prstGeom prst="curvedUpArrow">
            <a:avLst>
              <a:gd name="adj1" fmla="val 17379"/>
              <a:gd name="adj2" fmla="val 50000"/>
              <a:gd name="adj3" fmla="val 25000"/>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8" name="Rectangle 7">
            <a:extLst>
              <a:ext uri="{FF2B5EF4-FFF2-40B4-BE49-F238E27FC236}">
                <a16:creationId xmlns:a16="http://schemas.microsoft.com/office/drawing/2014/main" id="{B5FCE7EF-C0C2-D6C5-6BAE-3EF06F96E505}"/>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92528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45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668" y="1424304"/>
            <a:ext cx="7037070" cy="2872105"/>
          </a:xfrm>
          <a:prstGeom prst="rect">
            <a:avLst/>
          </a:prstGeom>
        </p:spPr>
        <p:txBody>
          <a:bodyPr vert="horz" wrap="square" lIns="0" tIns="12700" rIns="0" bIns="0" rtlCol="0">
            <a:spAutoFit/>
          </a:bodyPr>
          <a:lstStyle/>
          <a:p>
            <a:pPr marL="268605" marR="250825" indent="-256540">
              <a:lnSpc>
                <a:spcPct val="150100"/>
              </a:lnSpc>
              <a:spcBef>
                <a:spcPts val="100"/>
              </a:spcBef>
              <a:tabLst>
                <a:tab pos="268605" algn="l"/>
              </a:tabLst>
            </a:pPr>
            <a:r>
              <a:rPr sz="1600" spc="-1600" dirty="0">
                <a:solidFill>
                  <a:srgbClr val="2CA1BE"/>
                </a:solidFill>
                <a:latin typeface="Microsoft Sans Serif"/>
                <a:cs typeface="Microsoft Sans Serif"/>
              </a:rPr>
              <a:t>🞂</a:t>
            </a:r>
            <a:r>
              <a:rPr sz="1600" dirty="0">
                <a:solidFill>
                  <a:srgbClr val="2CA1BE"/>
                </a:solidFill>
                <a:latin typeface="Microsoft Sans Serif"/>
                <a:cs typeface="Microsoft Sans Serif"/>
              </a:rPr>
              <a:t>​</a:t>
            </a:r>
            <a:r>
              <a:rPr sz="2400" dirty="0">
                <a:latin typeface="Lucida Sans Unicode"/>
                <a:cs typeface="Lucida Sans Unicode"/>
              </a:rPr>
              <a:t>To</a:t>
            </a:r>
            <a:r>
              <a:rPr sz="2400" spc="-70" dirty="0">
                <a:latin typeface="Lucida Sans Unicode"/>
                <a:cs typeface="Lucida Sans Unicode"/>
              </a:rPr>
              <a:t> </a:t>
            </a:r>
            <a:r>
              <a:rPr sz="2400" dirty="0">
                <a:latin typeface="Lucida Sans Unicode"/>
                <a:cs typeface="Lucida Sans Unicode"/>
              </a:rPr>
              <a:t>impart</a:t>
            </a:r>
            <a:r>
              <a:rPr sz="2400" spc="-40" dirty="0">
                <a:latin typeface="Lucida Sans Unicode"/>
                <a:cs typeface="Lucida Sans Unicode"/>
              </a:rPr>
              <a:t> </a:t>
            </a:r>
            <a:r>
              <a:rPr sz="2400" dirty="0">
                <a:latin typeface="Lucida Sans Unicode"/>
                <a:cs typeface="Lucida Sans Unicode"/>
              </a:rPr>
              <a:t>evidence</a:t>
            </a:r>
            <a:r>
              <a:rPr sz="2400" spc="-60" dirty="0">
                <a:latin typeface="Lucida Sans Unicode"/>
                <a:cs typeface="Lucida Sans Unicode"/>
              </a:rPr>
              <a:t> </a:t>
            </a:r>
            <a:r>
              <a:rPr sz="2400" dirty="0">
                <a:latin typeface="Lucida Sans Unicode"/>
                <a:cs typeface="Lucida Sans Unicode"/>
              </a:rPr>
              <a:t>based</a:t>
            </a:r>
            <a:r>
              <a:rPr sz="2400" spc="-50" dirty="0">
                <a:latin typeface="Lucida Sans Unicode"/>
                <a:cs typeface="Lucida Sans Unicode"/>
              </a:rPr>
              <a:t> </a:t>
            </a:r>
            <a:r>
              <a:rPr sz="2400" dirty="0">
                <a:latin typeface="Lucida Sans Unicode"/>
                <a:cs typeface="Lucida Sans Unicode"/>
              </a:rPr>
              <a:t>research</a:t>
            </a:r>
            <a:r>
              <a:rPr sz="2400" spc="-45" dirty="0">
                <a:latin typeface="Lucida Sans Unicode"/>
                <a:cs typeface="Lucida Sans Unicode"/>
              </a:rPr>
              <a:t> </a:t>
            </a:r>
            <a:r>
              <a:rPr sz="2400" spc="-10" dirty="0">
                <a:latin typeface="Lucida Sans Unicode"/>
                <a:cs typeface="Lucida Sans Unicode"/>
              </a:rPr>
              <a:t>oriented</a:t>
            </a:r>
            <a:r>
              <a:rPr sz="2400" spc="600" dirty="0">
                <a:latin typeface="Lucida Sans Unicode"/>
                <a:cs typeface="Lucida Sans Unicode"/>
              </a:rPr>
              <a:t>  </a:t>
            </a:r>
            <a:r>
              <a:rPr sz="2400" dirty="0">
                <a:latin typeface="Lucida Sans Unicode"/>
                <a:cs typeface="Lucida Sans Unicode"/>
              </a:rPr>
              <a:t>medical</a:t>
            </a:r>
            <a:r>
              <a:rPr sz="2400" spc="-40" dirty="0">
                <a:latin typeface="Lucida Sans Unicode"/>
                <a:cs typeface="Lucida Sans Unicode"/>
              </a:rPr>
              <a:t> </a:t>
            </a:r>
            <a:r>
              <a:rPr sz="2400" spc="-10" dirty="0">
                <a:latin typeface="Lucida Sans Unicode"/>
                <a:cs typeface="Lucida Sans Unicode"/>
              </a:rPr>
              <a:t>education</a:t>
            </a:r>
            <a:endParaRPr sz="2400">
              <a:latin typeface="Lucida Sans Unicode"/>
              <a:cs typeface="Lucida Sans Unicode"/>
            </a:endParaRPr>
          </a:p>
          <a:p>
            <a:pPr marL="12700">
              <a:lnSpc>
                <a:spcPct val="100000"/>
              </a:lnSpc>
              <a:spcBef>
                <a:spcPts val="1845"/>
              </a:spcBef>
              <a:tabLst>
                <a:tab pos="268605" algn="l"/>
              </a:tabLst>
            </a:pPr>
            <a:r>
              <a:rPr sz="1600" spc="1310" dirty="0">
                <a:solidFill>
                  <a:srgbClr val="2CA1BE"/>
                </a:solidFill>
                <a:latin typeface="Microsoft Sans Serif"/>
                <a:cs typeface="Microsoft Sans Serif"/>
              </a:rPr>
              <a:t>🞂</a:t>
            </a:r>
            <a:r>
              <a:rPr sz="1600" dirty="0">
                <a:solidFill>
                  <a:srgbClr val="2CA1BE"/>
                </a:solidFill>
                <a:latin typeface="Microsoft Sans Serif"/>
                <a:cs typeface="Microsoft Sans Serif"/>
              </a:rPr>
              <a:t>​	</a:t>
            </a:r>
            <a:r>
              <a:rPr sz="2400" spc="-5" dirty="0">
                <a:latin typeface="Lucida Sans Unicode"/>
                <a:cs typeface="Lucida Sans Unicode"/>
              </a:rPr>
              <a:t>T</a:t>
            </a:r>
            <a:r>
              <a:rPr sz="2400" dirty="0">
                <a:latin typeface="Lucida Sans Unicode"/>
                <a:cs typeface="Lucida Sans Unicode"/>
              </a:rPr>
              <a:t>o</a:t>
            </a:r>
            <a:r>
              <a:rPr sz="2400" spc="-5" dirty="0">
                <a:latin typeface="Lucida Sans Unicode"/>
                <a:cs typeface="Lucida Sans Unicode"/>
              </a:rPr>
              <a:t> </a:t>
            </a:r>
            <a:r>
              <a:rPr sz="2400" spc="-10" dirty="0">
                <a:latin typeface="Lucida Sans Unicode"/>
                <a:cs typeface="Lucida Sans Unicode"/>
              </a:rPr>
              <a:t>provide</a:t>
            </a:r>
            <a:r>
              <a:rPr sz="2400" spc="5" dirty="0">
                <a:latin typeface="Lucida Sans Unicode"/>
                <a:cs typeface="Lucida Sans Unicode"/>
              </a:rPr>
              <a:t> </a:t>
            </a:r>
            <a:r>
              <a:rPr sz="2400" spc="-20" dirty="0">
                <a:latin typeface="Lucida Sans Unicode"/>
                <a:cs typeface="Lucida Sans Unicode"/>
              </a:rPr>
              <a:t>best</a:t>
            </a:r>
            <a:r>
              <a:rPr sz="2400" spc="15" dirty="0">
                <a:latin typeface="Lucida Sans Unicode"/>
                <a:cs typeface="Lucida Sans Unicode"/>
              </a:rPr>
              <a:t> </a:t>
            </a:r>
            <a:r>
              <a:rPr sz="2400" spc="-15" dirty="0">
                <a:latin typeface="Lucida Sans Unicode"/>
                <a:cs typeface="Lucida Sans Unicode"/>
              </a:rPr>
              <a:t>possible</a:t>
            </a:r>
            <a:r>
              <a:rPr sz="2400" spc="15" dirty="0">
                <a:latin typeface="Lucida Sans Unicode"/>
                <a:cs typeface="Lucida Sans Unicode"/>
              </a:rPr>
              <a:t> </a:t>
            </a:r>
            <a:r>
              <a:rPr sz="2400" spc="-15" dirty="0">
                <a:latin typeface="Lucida Sans Unicode"/>
                <a:cs typeface="Lucida Sans Unicode"/>
              </a:rPr>
              <a:t>patient</a:t>
            </a:r>
            <a:r>
              <a:rPr sz="2400" spc="20" dirty="0">
                <a:latin typeface="Lucida Sans Unicode"/>
                <a:cs typeface="Lucida Sans Unicode"/>
              </a:rPr>
              <a:t> </a:t>
            </a:r>
            <a:r>
              <a:rPr sz="2400" spc="-20" dirty="0">
                <a:latin typeface="Lucida Sans Unicode"/>
                <a:cs typeface="Lucida Sans Unicode"/>
              </a:rPr>
              <a:t>care</a:t>
            </a:r>
            <a:endParaRPr sz="2400">
              <a:latin typeface="Lucida Sans Unicode"/>
              <a:cs typeface="Lucida Sans Unicode"/>
            </a:endParaRPr>
          </a:p>
          <a:p>
            <a:pPr marL="12700">
              <a:lnSpc>
                <a:spcPct val="100000"/>
              </a:lnSpc>
              <a:spcBef>
                <a:spcPts val="1840"/>
              </a:spcBef>
              <a:tabLst>
                <a:tab pos="268605" algn="l"/>
              </a:tabLst>
            </a:pPr>
            <a:r>
              <a:rPr sz="1600" spc="1310" dirty="0">
                <a:solidFill>
                  <a:srgbClr val="2CA1BE"/>
                </a:solidFill>
                <a:latin typeface="Microsoft Sans Serif"/>
                <a:cs typeface="Microsoft Sans Serif"/>
              </a:rPr>
              <a:t>🞂</a:t>
            </a:r>
            <a:r>
              <a:rPr sz="1600" dirty="0">
                <a:solidFill>
                  <a:srgbClr val="2CA1BE"/>
                </a:solidFill>
                <a:latin typeface="Microsoft Sans Serif"/>
                <a:cs typeface="Microsoft Sans Serif"/>
              </a:rPr>
              <a:t>​	</a:t>
            </a:r>
            <a:r>
              <a:rPr sz="2400" spc="-5" dirty="0">
                <a:latin typeface="Lucida Sans Unicode"/>
                <a:cs typeface="Lucida Sans Unicode"/>
              </a:rPr>
              <a:t>T</a:t>
            </a:r>
            <a:r>
              <a:rPr sz="2400" dirty="0">
                <a:latin typeface="Lucida Sans Unicode"/>
                <a:cs typeface="Lucida Sans Unicode"/>
              </a:rPr>
              <a:t>o</a:t>
            </a:r>
            <a:r>
              <a:rPr sz="2400" spc="-5" dirty="0">
                <a:latin typeface="Lucida Sans Unicode"/>
                <a:cs typeface="Lucida Sans Unicode"/>
              </a:rPr>
              <a:t> inculcat</a:t>
            </a:r>
            <a:r>
              <a:rPr sz="2400" dirty="0">
                <a:latin typeface="Lucida Sans Unicode"/>
                <a:cs typeface="Lucida Sans Unicode"/>
              </a:rPr>
              <a:t>e</a:t>
            </a:r>
            <a:r>
              <a:rPr sz="2400" spc="25" dirty="0">
                <a:latin typeface="Lucida Sans Unicode"/>
                <a:cs typeface="Lucida Sans Unicode"/>
              </a:rPr>
              <a:t> </a:t>
            </a:r>
            <a:r>
              <a:rPr sz="2400" spc="-5" dirty="0">
                <a:latin typeface="Lucida Sans Unicode"/>
                <a:cs typeface="Lucida Sans Unicode"/>
              </a:rPr>
              <a:t>th</a:t>
            </a:r>
            <a:r>
              <a:rPr sz="2400" dirty="0">
                <a:latin typeface="Lucida Sans Unicode"/>
                <a:cs typeface="Lucida Sans Unicode"/>
              </a:rPr>
              <a:t>e</a:t>
            </a:r>
            <a:r>
              <a:rPr sz="2400" spc="5" dirty="0">
                <a:latin typeface="Lucida Sans Unicode"/>
                <a:cs typeface="Lucida Sans Unicode"/>
              </a:rPr>
              <a:t> </a:t>
            </a:r>
            <a:r>
              <a:rPr sz="2400" dirty="0">
                <a:latin typeface="Lucida Sans Unicode"/>
                <a:cs typeface="Lucida Sans Unicode"/>
              </a:rPr>
              <a:t>values</a:t>
            </a:r>
            <a:r>
              <a:rPr sz="2400" spc="10" dirty="0">
                <a:latin typeface="Lucida Sans Unicode"/>
                <a:cs typeface="Lucida Sans Unicode"/>
              </a:rPr>
              <a:t> </a:t>
            </a:r>
            <a:r>
              <a:rPr sz="2400" spc="-15" dirty="0">
                <a:latin typeface="Lucida Sans Unicode"/>
                <a:cs typeface="Lucida Sans Unicode"/>
              </a:rPr>
              <a:t>of</a:t>
            </a:r>
            <a:r>
              <a:rPr sz="2400" spc="5" dirty="0">
                <a:latin typeface="Lucida Sans Unicode"/>
                <a:cs typeface="Lucida Sans Unicode"/>
              </a:rPr>
              <a:t> </a:t>
            </a:r>
            <a:r>
              <a:rPr sz="2400" spc="-5" dirty="0">
                <a:latin typeface="Lucida Sans Unicode"/>
                <a:cs typeface="Lucida Sans Unicode"/>
              </a:rPr>
              <a:t>mutua</a:t>
            </a:r>
            <a:r>
              <a:rPr sz="2400" dirty="0">
                <a:latin typeface="Lucida Sans Unicode"/>
                <a:cs typeface="Lucida Sans Unicode"/>
              </a:rPr>
              <a:t>l</a:t>
            </a:r>
            <a:r>
              <a:rPr sz="2400" spc="10" dirty="0">
                <a:latin typeface="Lucida Sans Unicode"/>
                <a:cs typeface="Lucida Sans Unicode"/>
              </a:rPr>
              <a:t> </a:t>
            </a:r>
            <a:r>
              <a:rPr sz="2400" spc="-5" dirty="0">
                <a:latin typeface="Lucida Sans Unicode"/>
                <a:cs typeface="Lucida Sans Unicode"/>
              </a:rPr>
              <a:t>respec</a:t>
            </a:r>
            <a:r>
              <a:rPr sz="2400" dirty="0">
                <a:latin typeface="Lucida Sans Unicode"/>
                <a:cs typeface="Lucida Sans Unicode"/>
              </a:rPr>
              <a:t>t</a:t>
            </a:r>
            <a:r>
              <a:rPr sz="2400" spc="20" dirty="0">
                <a:latin typeface="Lucida Sans Unicode"/>
                <a:cs typeface="Lucida Sans Unicode"/>
              </a:rPr>
              <a:t> </a:t>
            </a:r>
            <a:r>
              <a:rPr sz="2400" spc="-5" dirty="0">
                <a:latin typeface="Lucida Sans Unicode"/>
                <a:cs typeface="Lucida Sans Unicode"/>
              </a:rPr>
              <a:t>and</a:t>
            </a:r>
            <a:endParaRPr sz="2400">
              <a:latin typeface="Lucida Sans Unicode"/>
              <a:cs typeface="Lucida Sans Unicode"/>
            </a:endParaRPr>
          </a:p>
          <a:p>
            <a:pPr marL="268605">
              <a:lnSpc>
                <a:spcPct val="100000"/>
              </a:lnSpc>
              <a:spcBef>
                <a:spcPts val="1440"/>
              </a:spcBef>
            </a:pPr>
            <a:r>
              <a:rPr sz="2400" dirty="0">
                <a:latin typeface="Lucida Sans Unicode"/>
                <a:cs typeface="Lucida Sans Unicode"/>
              </a:rPr>
              <a:t>ethical</a:t>
            </a:r>
            <a:r>
              <a:rPr sz="2400" spc="-40" dirty="0">
                <a:latin typeface="Lucida Sans Unicode"/>
                <a:cs typeface="Lucida Sans Unicode"/>
              </a:rPr>
              <a:t> </a:t>
            </a:r>
            <a:r>
              <a:rPr sz="2400" dirty="0">
                <a:latin typeface="Lucida Sans Unicode"/>
                <a:cs typeface="Lucida Sans Unicode"/>
              </a:rPr>
              <a:t>practice</a:t>
            </a:r>
            <a:r>
              <a:rPr sz="2400" spc="-40" dirty="0">
                <a:latin typeface="Lucida Sans Unicode"/>
                <a:cs typeface="Lucida Sans Unicode"/>
              </a:rPr>
              <a:t> </a:t>
            </a:r>
            <a:r>
              <a:rPr sz="2400" dirty="0">
                <a:latin typeface="Lucida Sans Unicode"/>
                <a:cs typeface="Lucida Sans Unicode"/>
              </a:rPr>
              <a:t>of</a:t>
            </a:r>
            <a:r>
              <a:rPr sz="2400" spc="-45" dirty="0">
                <a:latin typeface="Lucida Sans Unicode"/>
                <a:cs typeface="Lucida Sans Unicode"/>
              </a:rPr>
              <a:t> </a:t>
            </a:r>
            <a:r>
              <a:rPr sz="2400" spc="-10" dirty="0">
                <a:latin typeface="Lucida Sans Unicode"/>
                <a:cs typeface="Lucida Sans Unicode"/>
              </a:rPr>
              <a:t>medicine</a:t>
            </a:r>
            <a:endParaRPr sz="2400">
              <a:latin typeface="Lucida Sans Unicode"/>
              <a:cs typeface="Lucida Sans Unicode"/>
            </a:endParaRPr>
          </a:p>
        </p:txBody>
      </p:sp>
      <p:pic>
        <p:nvPicPr>
          <p:cNvPr id="3" name="object 3"/>
          <p:cNvPicPr/>
          <p:nvPr/>
        </p:nvPicPr>
        <p:blipFill>
          <a:blip r:embed="rId2" cstate="print"/>
          <a:stretch>
            <a:fillRect/>
          </a:stretch>
        </p:blipFill>
        <p:spPr>
          <a:xfrm>
            <a:off x="547486" y="455967"/>
            <a:ext cx="7183395" cy="830288"/>
          </a:xfrm>
          <a:prstGeom prst="rect">
            <a:avLst/>
          </a:prstGeom>
        </p:spPr>
      </p:pic>
      <p:pic>
        <p:nvPicPr>
          <p:cNvPr id="8" name="object 4">
            <a:extLst>
              <a:ext uri="{FF2B5EF4-FFF2-40B4-BE49-F238E27FC236}">
                <a16:creationId xmlns:a16="http://schemas.microsoft.com/office/drawing/2014/main" id="{9918BC7D-C037-9EA2-B06E-057C51E754B3}"/>
              </a:ext>
            </a:extLst>
          </p:cNvPr>
          <p:cNvPicPr/>
          <p:nvPr/>
        </p:nvPicPr>
        <p:blipFill>
          <a:blip r:embed="rId3" cstate="print"/>
          <a:stretch>
            <a:fillRect/>
          </a:stretch>
        </p:blipFill>
        <p:spPr>
          <a:xfrm>
            <a:off x="8305800" y="0"/>
            <a:ext cx="838200" cy="17335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567" y="304800"/>
            <a:ext cx="3172867" cy="709714"/>
          </a:xfrm>
        </p:spPr>
        <p:txBody>
          <a:bodyPr>
            <a:normAutofit/>
          </a:bodyPr>
          <a:lstStyle/>
          <a:p>
            <a:r>
              <a:rPr lang="en-US" sz="3600" b="1" dirty="0">
                <a:latin typeface="Arial" pitchFamily="34" charset="0"/>
                <a:cs typeface="Arial" pitchFamily="34" charset="0"/>
              </a:rPr>
              <a:t>ALCOHOL </a:t>
            </a:r>
          </a:p>
        </p:txBody>
      </p:sp>
      <p:sp>
        <p:nvSpPr>
          <p:cNvPr id="4" name="object 9"/>
          <p:cNvSpPr/>
          <p:nvPr/>
        </p:nvSpPr>
        <p:spPr>
          <a:xfrm>
            <a:off x="5105400" y="2895600"/>
            <a:ext cx="3657600" cy="3962400"/>
          </a:xfrm>
          <a:prstGeom prst="rect">
            <a:avLst/>
          </a:prstGeom>
          <a:blipFill>
            <a:blip r:embed="rId2" cstate="print"/>
            <a:srcRect/>
            <a:stretch>
              <a:fillRect l="-124785"/>
            </a:stretch>
          </a:blipFill>
          <a:scene3d>
            <a:camera prst="perspectiveRelaxed"/>
            <a:lightRig rig="threePt" dir="t"/>
          </a:scene3d>
        </p:spPr>
        <p:txBody>
          <a:bodyPr wrap="square" lIns="0" tIns="0" rIns="0" bIns="0" rtlCol="0"/>
          <a:lstStyle/>
          <a:p>
            <a:endParaRPr/>
          </a:p>
        </p:txBody>
      </p:sp>
      <p:sp>
        <p:nvSpPr>
          <p:cNvPr id="5" name="object 9"/>
          <p:cNvSpPr/>
          <p:nvPr/>
        </p:nvSpPr>
        <p:spPr>
          <a:xfrm>
            <a:off x="457200" y="1371600"/>
            <a:ext cx="5257800" cy="3240151"/>
          </a:xfrm>
          <a:prstGeom prst="rect">
            <a:avLst/>
          </a:prstGeom>
          <a:blipFill>
            <a:blip r:embed="rId2" cstate="print"/>
            <a:srcRect/>
            <a:stretch>
              <a:fillRect l="-1" r="-80292"/>
            </a:stretch>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0" tIns="0" rIns="0" bIns="0" rtlCol="0"/>
          <a:lstStyle/>
          <a:p>
            <a:endParaRPr/>
          </a:p>
        </p:txBody>
      </p:sp>
      <p:sp>
        <p:nvSpPr>
          <p:cNvPr id="3" name="Rectangle 2">
            <a:extLst>
              <a:ext uri="{FF2B5EF4-FFF2-40B4-BE49-F238E27FC236}">
                <a16:creationId xmlns:a16="http://schemas.microsoft.com/office/drawing/2014/main" id="{FAE4E2CA-D63B-847D-4DEE-CA825101747F}"/>
              </a:ext>
            </a:extLst>
          </p:cNvPr>
          <p:cNvSpPr/>
          <p:nvPr/>
        </p:nvSpPr>
        <p:spPr>
          <a:xfrm>
            <a:off x="7543800" y="0"/>
            <a:ext cx="16002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393095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6200" y="762000"/>
            <a:ext cx="9067800" cy="7001917"/>
          </a:xfrm>
          <a:prstGeom prst="rect">
            <a:avLst/>
          </a:prstGeom>
        </p:spPr>
        <p:txBody>
          <a:bodyPr vert="horz" wrap="square" lIns="0" tIns="12700" rIns="0" bIns="0" rtlCol="0">
            <a:spAutoFit/>
          </a:bodyPr>
          <a:lstStyle/>
          <a:p>
            <a:pPr marL="297815" marR="10795" indent="-285750">
              <a:lnSpc>
                <a:spcPct val="100000"/>
              </a:lnSpc>
              <a:spcBef>
                <a:spcPts val="100"/>
              </a:spcBef>
              <a:buFont typeface="Wingdings" panose="05000000000000000000" pitchFamily="2" charset="2"/>
              <a:buChar char="Ø"/>
              <a:tabLst>
                <a:tab pos="268605" algn="l"/>
              </a:tabLst>
            </a:pPr>
            <a:r>
              <a:rPr sz="1800" spc="-1800" dirty="0">
                <a:solidFill>
                  <a:srgbClr val="2CA1BE"/>
                </a:solidFill>
                <a:latin typeface="Microsoft Sans Serif"/>
                <a:cs typeface="Microsoft Sans Serif"/>
                <a:hlinkClick r:id="rId2"/>
              </a:rPr>
              <a:t>🞂</a:t>
            </a:r>
            <a:r>
              <a:rPr sz="1800" dirty="0">
                <a:solidFill>
                  <a:srgbClr val="2CA1BE"/>
                </a:solidFill>
                <a:latin typeface="Microsoft Sans Serif"/>
                <a:cs typeface="Microsoft Sans Serif"/>
                <a:hlinkClick r:id="rId2"/>
              </a:rPr>
              <a:t>​</a:t>
            </a:r>
            <a:r>
              <a:rPr lang="en-US" sz="2700" u="sng" spc="-10" dirty="0">
                <a:solidFill>
                  <a:srgbClr val="FF8118"/>
                </a:solidFill>
                <a:uFill>
                  <a:solidFill>
                    <a:srgbClr val="FF8118"/>
                  </a:solidFill>
                </a:uFill>
                <a:latin typeface="Lucida Sans Unicode"/>
                <a:cs typeface="Lucida Sans Unicode"/>
              </a:rPr>
              <a:t>https://www.dra.gov.pk/wp-content/uploads/2022/10/Drugs-Act-1976.pdf</a:t>
            </a:r>
          </a:p>
          <a:p>
            <a:pPr marL="297815" marR="10795" indent="-285750">
              <a:lnSpc>
                <a:spcPct val="100000"/>
              </a:lnSpc>
              <a:spcBef>
                <a:spcPts val="100"/>
              </a:spcBef>
              <a:buFont typeface="Wingdings" panose="05000000000000000000" pitchFamily="2" charset="2"/>
              <a:buChar char="Ø"/>
              <a:tabLst>
                <a:tab pos="268605" algn="l"/>
              </a:tabLst>
            </a:pPr>
            <a:r>
              <a:rPr sz="1800" spc="-1800" dirty="0">
                <a:solidFill>
                  <a:srgbClr val="2CA1BE"/>
                </a:solidFill>
                <a:latin typeface="Microsoft Sans Serif"/>
                <a:cs typeface="Microsoft Sans Serif"/>
                <a:hlinkClick r:id="rId3"/>
              </a:rPr>
              <a:t>🞂</a:t>
            </a:r>
            <a:r>
              <a:rPr sz="1800" dirty="0">
                <a:solidFill>
                  <a:srgbClr val="2CA1BE"/>
                </a:solidFill>
                <a:latin typeface="Microsoft Sans Serif"/>
                <a:cs typeface="Microsoft Sans Serif"/>
                <a:hlinkClick r:id="rId3"/>
              </a:rPr>
              <a:t>​</a:t>
            </a:r>
            <a:r>
              <a:rPr lang="en-US" sz="2700" u="sng" spc="-10" dirty="0">
                <a:solidFill>
                  <a:srgbClr val="FF8118"/>
                </a:solidFill>
                <a:uFill>
                  <a:solidFill>
                    <a:srgbClr val="FF8118"/>
                  </a:solidFill>
                </a:uFill>
                <a:latin typeface="Lucida Sans Unicode"/>
                <a:cs typeface="Lucida Sans Unicode"/>
              </a:rPr>
              <a:t>https://www.dra.gov.pk/about-us/legislation/acts/</a:t>
            </a:r>
          </a:p>
          <a:p>
            <a:pPr marL="469265" marR="10795" indent="-457200">
              <a:lnSpc>
                <a:spcPct val="100000"/>
              </a:lnSpc>
              <a:spcBef>
                <a:spcPts val="100"/>
              </a:spcBef>
              <a:buFont typeface="Wingdings" panose="05000000000000000000" pitchFamily="2" charset="2"/>
              <a:buChar char="Ø"/>
              <a:tabLst>
                <a:tab pos="268605" algn="l"/>
              </a:tabLst>
            </a:pPr>
            <a:r>
              <a:rPr lang="en-US" sz="2700" u="sng" spc="-10" dirty="0">
                <a:solidFill>
                  <a:srgbClr val="FF8118"/>
                </a:solidFill>
                <a:uFill>
                  <a:solidFill>
                    <a:srgbClr val="FF8118"/>
                  </a:solidFill>
                </a:uFill>
                <a:latin typeface="Lucida Sans Unicode"/>
                <a:cs typeface="Lucida Sans Unicode"/>
              </a:rPr>
              <a:t>https://www.google.com/search?sca_esv=7ee9948db661f286&amp;sxsrf=AHTn8zotLWTtVZLwHzxbTOB79KVOFH5EpQ:1739192699369&amp;q=dangerous+drug+act+pakistan&amp;source=lnms&amp;fbs=ABzOT_CWdhQLP1FcmU5B0fn3xuWpAdk4wpBWOGsoR7DG5zJBnsX62dbVmWR6QCQ5QEtPRrGFxp3K3tehynY_7YR4ChVqWd-ksvFY5xaocTN3d1NT6KV3LkmlgptSW0IeeMYFFY9HKjVYJjMZIIICqScbgoMEvLyFEvILRnd_hb0vHjhQwup0&amp;sa=X&amp;ved=2ahUKEwjxvKrYlbmLAxWcnf0HHdGYAB4Q0pQJegQIExAB&amp;biw=1200&amp;bih=665&amp;dpr=2.5</a:t>
            </a:r>
          </a:p>
          <a:p>
            <a:pPr marL="268605" marR="10795" indent="-256540">
              <a:lnSpc>
                <a:spcPct val="100000"/>
              </a:lnSpc>
              <a:spcBef>
                <a:spcPts val="100"/>
              </a:spcBef>
              <a:tabLst>
                <a:tab pos="268605" algn="l"/>
              </a:tabLst>
            </a:pPr>
            <a:endParaRPr lang="en-US" sz="2700" u="sng" spc="-10" dirty="0">
              <a:solidFill>
                <a:srgbClr val="FF8118"/>
              </a:solidFill>
              <a:uFill>
                <a:solidFill>
                  <a:srgbClr val="FF8118"/>
                </a:solidFill>
              </a:uFill>
              <a:latin typeface="Lucida Sans Unicode"/>
              <a:cs typeface="Lucida Sans Unicode"/>
            </a:endParaRPr>
          </a:p>
          <a:p>
            <a:pPr marL="268605" marR="10795" indent="-256540">
              <a:lnSpc>
                <a:spcPct val="100000"/>
              </a:lnSpc>
              <a:spcBef>
                <a:spcPts val="100"/>
              </a:spcBef>
              <a:tabLst>
                <a:tab pos="268605" algn="l"/>
              </a:tabLst>
            </a:pPr>
            <a:r>
              <a:rPr sz="1800" spc="-1800" dirty="0">
                <a:solidFill>
                  <a:srgbClr val="2CA1BE"/>
                </a:solidFill>
                <a:latin typeface="Microsoft Sans Serif"/>
                <a:cs typeface="Microsoft Sans Serif"/>
                <a:hlinkClick r:id="rId4"/>
              </a:rPr>
              <a:t>🞂</a:t>
            </a:r>
            <a:r>
              <a:rPr sz="1800" dirty="0">
                <a:solidFill>
                  <a:srgbClr val="2CA1BE"/>
                </a:solidFill>
                <a:latin typeface="Microsoft Sans Serif"/>
                <a:cs typeface="Microsoft Sans Serif"/>
                <a:hlinkClick r:id="rId4"/>
              </a:rPr>
              <a:t>​</a:t>
            </a:r>
            <a:endParaRPr lang="en-US" sz="2700" u="sng" spc="-10" dirty="0">
              <a:solidFill>
                <a:srgbClr val="FF8118"/>
              </a:solidFill>
              <a:uFill>
                <a:solidFill>
                  <a:srgbClr val="FF8118"/>
                </a:solidFill>
              </a:uFill>
              <a:latin typeface="Lucida Sans Unicode"/>
              <a:cs typeface="Lucida Sans Unicode"/>
            </a:endParaRPr>
          </a:p>
          <a:p>
            <a:pPr marL="268605" marR="10795" indent="-256540">
              <a:lnSpc>
                <a:spcPct val="100000"/>
              </a:lnSpc>
              <a:spcBef>
                <a:spcPts val="100"/>
              </a:spcBef>
              <a:tabLst>
                <a:tab pos="268605" algn="l"/>
              </a:tabLst>
            </a:pPr>
            <a:endParaRPr sz="2700" dirty="0">
              <a:latin typeface="Lucida Sans Unicode"/>
              <a:cs typeface="Lucida Sans Unicode"/>
            </a:endParaRPr>
          </a:p>
        </p:txBody>
      </p:sp>
      <p:pic>
        <p:nvPicPr>
          <p:cNvPr id="3" name="object 3"/>
          <p:cNvPicPr/>
          <p:nvPr/>
        </p:nvPicPr>
        <p:blipFill>
          <a:blip r:embed="rId5" cstate="print"/>
          <a:stretch>
            <a:fillRect/>
          </a:stretch>
        </p:blipFill>
        <p:spPr>
          <a:xfrm>
            <a:off x="304800" y="228600"/>
            <a:ext cx="2885633" cy="424202"/>
          </a:xfrm>
          <a:prstGeom prst="rect">
            <a:avLst/>
          </a:prstGeom>
        </p:spPr>
      </p:pic>
      <p:sp>
        <p:nvSpPr>
          <p:cNvPr id="4" name="Rectangle 3">
            <a:extLst>
              <a:ext uri="{FF2B5EF4-FFF2-40B4-BE49-F238E27FC236}">
                <a16:creationId xmlns:a16="http://schemas.microsoft.com/office/drawing/2014/main" id="{44928799-90AD-1B5E-2E42-89E41207C267}"/>
              </a:ext>
            </a:extLst>
          </p:cNvPr>
          <p:cNvSpPr/>
          <p:nvPr/>
        </p:nvSpPr>
        <p:spPr>
          <a:xfrm>
            <a:off x="8001000" y="0"/>
            <a:ext cx="11430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Research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17068" y="1211700"/>
            <a:ext cx="8416290" cy="3093154"/>
          </a:xfrm>
          <a:prstGeom prst="rect">
            <a:avLst/>
          </a:prstGeom>
        </p:spPr>
        <p:txBody>
          <a:bodyPr vert="horz" wrap="square" lIns="0" tIns="91440" rIns="0" bIns="0" rtlCol="0">
            <a:spAutoFit/>
          </a:bodyPr>
          <a:lstStyle/>
          <a:p>
            <a:pPr marL="12700">
              <a:lnSpc>
                <a:spcPct val="100000"/>
              </a:lnSpc>
              <a:spcBef>
                <a:spcPts val="720"/>
              </a:spcBef>
            </a:pPr>
            <a:r>
              <a:rPr lang="en-US" sz="2400" dirty="0">
                <a:solidFill>
                  <a:srgbClr val="21798F"/>
                </a:solidFill>
                <a:uFill>
                  <a:solidFill>
                    <a:srgbClr val="21798F"/>
                  </a:solidFill>
                </a:uFill>
                <a:latin typeface="Arial"/>
                <a:cs typeface="Arial"/>
              </a:rPr>
              <a:t>Biomedical ethics in a Dangerous Drug Act refers to the ethical considerations healthcare professionals must navigate when prescribing or administering controlled substances, including the need to balance patient autonomy with the potential for harm, ensuring proper informed consent, and upholding principles like non-maleficence (avoiding harm) and beneficence (doing good) within the legal boundaries set by the act</a:t>
            </a:r>
            <a:r>
              <a:rPr lang="en-US" sz="2700" dirty="0">
                <a:solidFill>
                  <a:srgbClr val="21798F"/>
                </a:solidFill>
                <a:uFill>
                  <a:solidFill>
                    <a:srgbClr val="21798F"/>
                  </a:solidFill>
                </a:uFill>
                <a:latin typeface="Arial"/>
                <a:cs typeface="Arial"/>
              </a:rPr>
              <a:t>. </a:t>
            </a:r>
            <a:endParaRPr sz="2700" dirty="0">
              <a:latin typeface="Arial MT"/>
              <a:cs typeface="Arial MT"/>
            </a:endParaRPr>
          </a:p>
        </p:txBody>
      </p:sp>
      <p:pic>
        <p:nvPicPr>
          <p:cNvPr id="3" name="object 3"/>
          <p:cNvPicPr/>
          <p:nvPr/>
        </p:nvPicPr>
        <p:blipFill>
          <a:blip r:embed="rId2" cstate="print"/>
          <a:stretch>
            <a:fillRect/>
          </a:stretch>
        </p:blipFill>
        <p:spPr>
          <a:xfrm>
            <a:off x="571889" y="652272"/>
            <a:ext cx="5310360" cy="426178"/>
          </a:xfrm>
          <a:prstGeom prst="rect">
            <a:avLst/>
          </a:prstGeom>
        </p:spPr>
      </p:pic>
      <p:sp>
        <p:nvSpPr>
          <p:cNvPr id="4" name="Rectangle 3">
            <a:extLst>
              <a:ext uri="{FF2B5EF4-FFF2-40B4-BE49-F238E27FC236}">
                <a16:creationId xmlns:a16="http://schemas.microsoft.com/office/drawing/2014/main" id="{9E17252D-E756-8C68-F29B-32D6914F89B4}"/>
              </a:ext>
            </a:extLst>
          </p:cNvPr>
          <p:cNvSpPr/>
          <p:nvPr/>
        </p:nvSpPr>
        <p:spPr>
          <a:xfrm>
            <a:off x="8077200" y="0"/>
            <a:ext cx="1066800" cy="2286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ETHICS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1000" y="1464309"/>
            <a:ext cx="8186927" cy="2816284"/>
          </a:xfrm>
          <a:prstGeom prst="rect">
            <a:avLst/>
          </a:prstGeom>
        </p:spPr>
        <p:txBody>
          <a:bodyPr vert="horz" wrap="square" lIns="0" tIns="53975" rIns="0" bIns="0" rtlCol="0">
            <a:spAutoFit/>
          </a:bodyPr>
          <a:lstStyle/>
          <a:p>
            <a:pPr marL="297815" marR="459740" indent="-285750">
              <a:lnSpc>
                <a:spcPct val="90000"/>
              </a:lnSpc>
              <a:spcBef>
                <a:spcPts val="425"/>
              </a:spcBef>
              <a:buFont typeface="Wingdings" panose="05000000000000000000" pitchFamily="2" charset="2"/>
              <a:buChar char="Ø"/>
              <a:tabLst>
                <a:tab pos="268605" algn="l"/>
              </a:tabLst>
            </a:pPr>
            <a:r>
              <a:rPr sz="1800" spc="-1800" dirty="0">
                <a:solidFill>
                  <a:srgbClr val="2CA1BE"/>
                </a:solidFill>
                <a:latin typeface="Microsoft Sans Serif"/>
                <a:cs typeface="Microsoft Sans Serif"/>
              </a:rPr>
              <a:t>🞂</a:t>
            </a:r>
            <a:r>
              <a:rPr sz="1800" dirty="0">
                <a:solidFill>
                  <a:srgbClr val="2CA1BE"/>
                </a:solidFill>
                <a:latin typeface="Microsoft Sans Serif"/>
                <a:cs typeface="Microsoft Sans Serif"/>
              </a:rPr>
              <a:t>​</a:t>
            </a:r>
            <a:r>
              <a:rPr lang="en-US" sz="2400" dirty="0">
                <a:latin typeface="Arial Narrow" panose="020B0606020202030204" pitchFamily="34" charset="0"/>
                <a:cs typeface="Arial MT"/>
              </a:rPr>
              <a:t>Initial management should be focused on acute stabilization and supportive care till the correct substance is identified</a:t>
            </a:r>
          </a:p>
          <a:p>
            <a:pPr marL="297815" marR="459740" indent="-285750">
              <a:lnSpc>
                <a:spcPct val="90000"/>
              </a:lnSpc>
              <a:spcBef>
                <a:spcPts val="425"/>
              </a:spcBef>
              <a:buFont typeface="Wingdings" panose="05000000000000000000" pitchFamily="2" charset="2"/>
              <a:buChar char="Ø"/>
              <a:tabLst>
                <a:tab pos="268605" algn="l"/>
              </a:tabLst>
            </a:pPr>
            <a:r>
              <a:rPr lang="en-US" sz="2400" dirty="0">
                <a:latin typeface="Arial Narrow" panose="020B0606020202030204" pitchFamily="34" charset="0"/>
                <a:cs typeface="Arial MT"/>
              </a:rPr>
              <a:t>🞂​Plan of management is to provide supportive care, prevention of poison absorption, use of antidote wherever is indicated, and enhancement of elimination techniques.</a:t>
            </a:r>
          </a:p>
          <a:p>
            <a:pPr marL="297815" marR="459740" indent="-285750">
              <a:lnSpc>
                <a:spcPct val="90000"/>
              </a:lnSpc>
              <a:spcBef>
                <a:spcPts val="425"/>
              </a:spcBef>
              <a:buFont typeface="Wingdings" panose="05000000000000000000" pitchFamily="2" charset="2"/>
              <a:buChar char="Ø"/>
              <a:tabLst>
                <a:tab pos="268605" algn="l"/>
              </a:tabLst>
            </a:pPr>
            <a:r>
              <a:rPr lang="en-US" sz="2400" dirty="0">
                <a:latin typeface="Arial Narrow" panose="020B0606020202030204" pitchFamily="34" charset="0"/>
                <a:cs typeface="Arial MT"/>
              </a:rPr>
              <a:t>🞂​The most commonly used include activated  charcoal, acetylcysteine, naloxone, sodium bicarbonate, atropine, flumazenil, therapeutic antibodies and various vitamins</a:t>
            </a:r>
            <a:endParaRPr sz="2400" dirty="0">
              <a:latin typeface="Arial Narrow" panose="020B0606020202030204" pitchFamily="34" charset="0"/>
              <a:cs typeface="Arial MT"/>
            </a:endParaRPr>
          </a:p>
        </p:txBody>
      </p:sp>
      <p:pic>
        <p:nvPicPr>
          <p:cNvPr id="3" name="object 3"/>
          <p:cNvPicPr/>
          <p:nvPr/>
        </p:nvPicPr>
        <p:blipFill>
          <a:blip r:embed="rId2" cstate="print"/>
          <a:stretch>
            <a:fillRect/>
          </a:stretch>
        </p:blipFill>
        <p:spPr>
          <a:xfrm>
            <a:off x="571888" y="652272"/>
            <a:ext cx="4508739" cy="426178"/>
          </a:xfrm>
          <a:prstGeom prst="rect">
            <a:avLst/>
          </a:prstGeom>
        </p:spPr>
      </p:pic>
      <p:sp>
        <p:nvSpPr>
          <p:cNvPr id="4" name="Rectangle 3">
            <a:extLst>
              <a:ext uri="{FF2B5EF4-FFF2-40B4-BE49-F238E27FC236}">
                <a16:creationId xmlns:a16="http://schemas.microsoft.com/office/drawing/2014/main" id="{74481915-070C-42DF-5BD3-2AF46B489395}"/>
              </a:ext>
            </a:extLst>
          </p:cNvPr>
          <p:cNvSpPr/>
          <p:nvPr/>
        </p:nvSpPr>
        <p:spPr>
          <a:xfrm>
            <a:off x="7086600" y="30480"/>
            <a:ext cx="2038574" cy="27432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Family Medicine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191" y="-12953"/>
            <a:ext cx="9169400" cy="746125"/>
            <a:chOff x="-12191" y="-12953"/>
            <a:chExt cx="9169400" cy="746125"/>
          </a:xfrm>
        </p:grpSpPr>
        <p:sp>
          <p:nvSpPr>
            <p:cNvPr id="3" name="object 3"/>
            <p:cNvSpPr/>
            <p:nvPr/>
          </p:nvSpPr>
          <p:spPr>
            <a:xfrm>
              <a:off x="762" y="0"/>
              <a:ext cx="9143365" cy="367030"/>
            </a:xfrm>
            <a:custGeom>
              <a:avLst/>
              <a:gdLst/>
              <a:ahLst/>
              <a:cxnLst/>
              <a:rect l="l" t="t" r="r" b="b"/>
              <a:pathLst>
                <a:path w="9143365" h="367030">
                  <a:moveTo>
                    <a:pt x="0" y="0"/>
                  </a:moveTo>
                  <a:lnTo>
                    <a:pt x="0" y="366522"/>
                  </a:lnTo>
                  <a:lnTo>
                    <a:pt x="9143238" y="366522"/>
                  </a:lnTo>
                  <a:lnTo>
                    <a:pt x="9143238" y="0"/>
                  </a:lnTo>
                  <a:lnTo>
                    <a:pt x="0" y="0"/>
                  </a:lnTo>
                  <a:close/>
                </a:path>
              </a:pathLst>
            </a:custGeom>
            <a:solidFill>
              <a:srgbClr val="8063A1"/>
            </a:solidFill>
          </p:spPr>
          <p:txBody>
            <a:bodyPr wrap="square" lIns="0" tIns="0" rIns="0" bIns="0" rtlCol="0"/>
            <a:lstStyle/>
            <a:p>
              <a:endParaRPr/>
            </a:p>
          </p:txBody>
        </p:sp>
        <p:sp>
          <p:nvSpPr>
            <p:cNvPr id="4" name="object 4"/>
            <p:cNvSpPr/>
            <p:nvPr/>
          </p:nvSpPr>
          <p:spPr>
            <a:xfrm>
              <a:off x="762" y="0"/>
              <a:ext cx="9143365" cy="367030"/>
            </a:xfrm>
            <a:custGeom>
              <a:avLst/>
              <a:gdLst/>
              <a:ahLst/>
              <a:cxnLst/>
              <a:rect l="l" t="t" r="r" b="b"/>
              <a:pathLst>
                <a:path w="9143365" h="367030">
                  <a:moveTo>
                    <a:pt x="0" y="0"/>
                  </a:moveTo>
                  <a:lnTo>
                    <a:pt x="0" y="366522"/>
                  </a:lnTo>
                  <a:lnTo>
                    <a:pt x="9143238" y="366522"/>
                  </a:lnTo>
                </a:path>
              </a:pathLst>
            </a:custGeom>
            <a:ln w="25908">
              <a:solidFill>
                <a:srgbClr val="5C467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570976" y="0"/>
              <a:ext cx="573024" cy="733044"/>
            </a:xfrm>
            <a:prstGeom prst="rect">
              <a:avLst/>
            </a:prstGeom>
          </p:spPr>
        </p:pic>
      </p:grpSp>
      <p:sp>
        <p:nvSpPr>
          <p:cNvPr id="6" name="object 6"/>
          <p:cNvSpPr txBox="1">
            <a:spLocks noGrp="1"/>
          </p:cNvSpPr>
          <p:nvPr>
            <p:ph type="title"/>
          </p:nvPr>
        </p:nvSpPr>
        <p:spPr>
          <a:xfrm>
            <a:off x="707542" y="794384"/>
            <a:ext cx="6912458" cy="566822"/>
          </a:xfrm>
          <a:prstGeom prst="rect">
            <a:avLst/>
          </a:prstGeom>
        </p:spPr>
        <p:txBody>
          <a:bodyPr vert="horz" wrap="square" lIns="0" tIns="12700" rIns="0" bIns="0" rtlCol="0">
            <a:spAutoFit/>
          </a:bodyPr>
          <a:lstStyle/>
          <a:p>
            <a:pPr marL="12700">
              <a:lnSpc>
                <a:spcPct val="100000"/>
              </a:lnSpc>
              <a:spcBef>
                <a:spcPts val="100"/>
              </a:spcBef>
            </a:pPr>
            <a:r>
              <a:rPr sz="3600" b="1" dirty="0">
                <a:solidFill>
                  <a:srgbClr val="BE9000"/>
                </a:solidFill>
                <a:latin typeface="Calibri"/>
                <a:cs typeface="Calibri"/>
              </a:rPr>
              <a:t>How</a:t>
            </a:r>
            <a:r>
              <a:rPr sz="3600" b="1" spc="-80" dirty="0">
                <a:solidFill>
                  <a:srgbClr val="BE9000"/>
                </a:solidFill>
                <a:latin typeface="Calibri"/>
                <a:cs typeface="Calibri"/>
              </a:rPr>
              <a:t> </a:t>
            </a:r>
            <a:r>
              <a:rPr sz="3600" b="1" spc="-100" dirty="0">
                <a:solidFill>
                  <a:srgbClr val="BE9000"/>
                </a:solidFill>
                <a:latin typeface="Calibri"/>
                <a:cs typeface="Calibri"/>
              </a:rPr>
              <a:t>To</a:t>
            </a:r>
            <a:r>
              <a:rPr sz="3600" b="1" spc="-35" dirty="0">
                <a:solidFill>
                  <a:srgbClr val="BE9000"/>
                </a:solidFill>
                <a:latin typeface="Calibri"/>
                <a:cs typeface="Calibri"/>
              </a:rPr>
              <a:t> </a:t>
            </a:r>
            <a:r>
              <a:rPr sz="3600" b="1" dirty="0">
                <a:solidFill>
                  <a:srgbClr val="BE9000"/>
                </a:solidFill>
                <a:latin typeface="Calibri"/>
                <a:cs typeface="Calibri"/>
              </a:rPr>
              <a:t>Access</a:t>
            </a:r>
            <a:r>
              <a:rPr sz="3600" b="1" spc="-45" dirty="0">
                <a:solidFill>
                  <a:srgbClr val="BE9000"/>
                </a:solidFill>
                <a:latin typeface="Calibri"/>
                <a:cs typeface="Calibri"/>
              </a:rPr>
              <a:t> </a:t>
            </a:r>
            <a:r>
              <a:rPr sz="3600" b="1" dirty="0">
                <a:solidFill>
                  <a:srgbClr val="BE9000"/>
                </a:solidFill>
                <a:latin typeface="Calibri"/>
                <a:cs typeface="Calibri"/>
              </a:rPr>
              <a:t>Digital</a:t>
            </a:r>
            <a:r>
              <a:rPr sz="3600" b="1" spc="-30" dirty="0">
                <a:solidFill>
                  <a:srgbClr val="BE9000"/>
                </a:solidFill>
                <a:latin typeface="Calibri"/>
                <a:cs typeface="Calibri"/>
              </a:rPr>
              <a:t> </a:t>
            </a:r>
            <a:r>
              <a:rPr sz="3600" b="1" spc="-10" dirty="0">
                <a:solidFill>
                  <a:srgbClr val="BE9000"/>
                </a:solidFill>
                <a:latin typeface="Calibri"/>
                <a:cs typeface="Calibri"/>
              </a:rPr>
              <a:t>Library</a:t>
            </a:r>
            <a:endParaRPr sz="3600" dirty="0">
              <a:latin typeface="Calibri"/>
              <a:cs typeface="Calibri"/>
            </a:endParaRPr>
          </a:p>
        </p:txBody>
      </p:sp>
      <p:sp>
        <p:nvSpPr>
          <p:cNvPr id="7" name="object 7"/>
          <p:cNvSpPr txBox="1"/>
          <p:nvPr/>
        </p:nvSpPr>
        <p:spPr>
          <a:xfrm>
            <a:off x="304800" y="1630959"/>
            <a:ext cx="8153400" cy="5067669"/>
          </a:xfrm>
          <a:prstGeom prst="rect">
            <a:avLst/>
          </a:prstGeom>
        </p:spPr>
        <p:txBody>
          <a:bodyPr vert="horz" wrap="square" lIns="0" tIns="84455" rIns="0" bIns="0" rtlCol="0">
            <a:spAutoFit/>
          </a:bodyPr>
          <a:lstStyle/>
          <a:p>
            <a:pPr marL="12700">
              <a:lnSpc>
                <a:spcPct val="100000"/>
              </a:lnSpc>
              <a:spcBef>
                <a:spcPts val="665"/>
              </a:spcBef>
              <a:tabLst>
                <a:tab pos="183515" algn="l"/>
              </a:tabLst>
            </a:pPr>
            <a:r>
              <a:rPr sz="2400" spc="-10" dirty="0">
                <a:solidFill>
                  <a:srgbClr val="1F2023"/>
                </a:solidFill>
                <a:latin typeface="Calibri Light"/>
                <a:cs typeface="Calibri Light"/>
              </a:rPr>
              <a:t>Steps</a:t>
            </a:r>
            <a:r>
              <a:rPr sz="2400" spc="-85" dirty="0">
                <a:solidFill>
                  <a:srgbClr val="1F2023"/>
                </a:solidFill>
                <a:latin typeface="Calibri Light"/>
                <a:cs typeface="Calibri Light"/>
              </a:rPr>
              <a:t> </a:t>
            </a:r>
            <a:r>
              <a:rPr sz="2400" dirty="0">
                <a:solidFill>
                  <a:srgbClr val="1F2023"/>
                </a:solidFill>
                <a:latin typeface="Calibri Light"/>
                <a:cs typeface="Calibri Light"/>
              </a:rPr>
              <a:t>to</a:t>
            </a:r>
            <a:r>
              <a:rPr sz="2400" spc="-70" dirty="0">
                <a:solidFill>
                  <a:srgbClr val="1F2023"/>
                </a:solidFill>
                <a:latin typeface="Calibri Light"/>
                <a:cs typeface="Calibri Light"/>
              </a:rPr>
              <a:t> </a:t>
            </a:r>
            <a:r>
              <a:rPr sz="2400" spc="-10" dirty="0">
                <a:solidFill>
                  <a:srgbClr val="1F2023"/>
                </a:solidFill>
                <a:latin typeface="Calibri Light"/>
                <a:cs typeface="Calibri Light"/>
              </a:rPr>
              <a:t>Access</a:t>
            </a:r>
            <a:r>
              <a:rPr sz="2400" spc="-85" dirty="0">
                <a:solidFill>
                  <a:srgbClr val="1F2023"/>
                </a:solidFill>
                <a:latin typeface="Calibri Light"/>
                <a:cs typeface="Calibri Light"/>
              </a:rPr>
              <a:t> </a:t>
            </a:r>
            <a:r>
              <a:rPr sz="2400" spc="-10" dirty="0">
                <a:solidFill>
                  <a:srgbClr val="1F2023"/>
                </a:solidFill>
                <a:latin typeface="Calibri Light"/>
                <a:cs typeface="Calibri Light"/>
              </a:rPr>
              <a:t>HEC</a:t>
            </a:r>
            <a:r>
              <a:rPr sz="2400" spc="-75" dirty="0">
                <a:solidFill>
                  <a:srgbClr val="1F2023"/>
                </a:solidFill>
                <a:latin typeface="Calibri Light"/>
                <a:cs typeface="Calibri Light"/>
              </a:rPr>
              <a:t> </a:t>
            </a:r>
            <a:r>
              <a:rPr sz="2400" spc="-10" dirty="0">
                <a:solidFill>
                  <a:srgbClr val="1F2023"/>
                </a:solidFill>
                <a:latin typeface="Calibri Light"/>
                <a:cs typeface="Calibri Light"/>
              </a:rPr>
              <a:t>Digital</a:t>
            </a:r>
            <a:r>
              <a:rPr sz="2400" spc="-70" dirty="0">
                <a:solidFill>
                  <a:srgbClr val="1F2023"/>
                </a:solidFill>
                <a:latin typeface="Calibri Light"/>
                <a:cs typeface="Calibri Light"/>
              </a:rPr>
              <a:t> </a:t>
            </a:r>
            <a:r>
              <a:rPr sz="2400" spc="-10" dirty="0">
                <a:solidFill>
                  <a:srgbClr val="1F2023"/>
                </a:solidFill>
                <a:latin typeface="Calibri Light"/>
                <a:cs typeface="Calibri Light"/>
              </a:rPr>
              <a:t>Library</a:t>
            </a:r>
            <a:endParaRPr sz="2400" dirty="0">
              <a:latin typeface="Calibri Light"/>
              <a:cs typeface="Calibri Light"/>
            </a:endParaRPr>
          </a:p>
          <a:p>
            <a:pPr marL="199390" indent="-190500">
              <a:lnSpc>
                <a:spcPct val="100000"/>
              </a:lnSpc>
              <a:spcBef>
                <a:spcPts val="565"/>
              </a:spcBef>
              <a:buSzPct val="94871"/>
              <a:buAutoNum type="arabicPeriod"/>
              <a:tabLst>
                <a:tab pos="199390" algn="l"/>
              </a:tabLst>
            </a:pPr>
            <a:r>
              <a:rPr sz="2400" dirty="0">
                <a:solidFill>
                  <a:srgbClr val="1F2023"/>
                </a:solidFill>
                <a:latin typeface="Calibri"/>
                <a:cs typeface="Calibri"/>
              </a:rPr>
              <a:t>Go</a:t>
            </a:r>
            <a:r>
              <a:rPr sz="2400" spc="-50" dirty="0">
                <a:solidFill>
                  <a:srgbClr val="1F2023"/>
                </a:solidFill>
                <a:latin typeface="Calibri"/>
                <a:cs typeface="Calibri"/>
              </a:rPr>
              <a:t> </a:t>
            </a:r>
            <a:r>
              <a:rPr sz="2400" dirty="0">
                <a:solidFill>
                  <a:srgbClr val="1F2023"/>
                </a:solidFill>
                <a:latin typeface="Calibri"/>
                <a:cs typeface="Calibri"/>
              </a:rPr>
              <a:t>to</a:t>
            </a:r>
            <a:r>
              <a:rPr sz="2400" spc="-55" dirty="0">
                <a:solidFill>
                  <a:srgbClr val="1F2023"/>
                </a:solidFill>
                <a:latin typeface="Calibri"/>
                <a:cs typeface="Calibri"/>
              </a:rPr>
              <a:t> </a:t>
            </a:r>
            <a:r>
              <a:rPr sz="2400" dirty="0">
                <a:solidFill>
                  <a:srgbClr val="1F2023"/>
                </a:solidFill>
                <a:latin typeface="Calibri"/>
                <a:cs typeface="Calibri"/>
              </a:rPr>
              <a:t>the</a:t>
            </a:r>
            <a:r>
              <a:rPr sz="2400" spc="-40" dirty="0">
                <a:solidFill>
                  <a:srgbClr val="1F2023"/>
                </a:solidFill>
                <a:latin typeface="Calibri"/>
                <a:cs typeface="Calibri"/>
              </a:rPr>
              <a:t> </a:t>
            </a:r>
            <a:r>
              <a:rPr sz="2400" dirty="0">
                <a:solidFill>
                  <a:srgbClr val="1F2023"/>
                </a:solidFill>
                <a:latin typeface="Calibri"/>
                <a:cs typeface="Calibri"/>
              </a:rPr>
              <a:t>website</a:t>
            </a:r>
            <a:r>
              <a:rPr sz="2400" spc="-55" dirty="0">
                <a:solidFill>
                  <a:srgbClr val="1F2023"/>
                </a:solidFill>
                <a:latin typeface="Calibri"/>
                <a:cs typeface="Calibri"/>
              </a:rPr>
              <a:t> </a:t>
            </a:r>
            <a:r>
              <a:rPr sz="2400" dirty="0">
                <a:solidFill>
                  <a:srgbClr val="1F2023"/>
                </a:solidFill>
                <a:latin typeface="Calibri"/>
                <a:cs typeface="Calibri"/>
              </a:rPr>
              <a:t>of</a:t>
            </a:r>
            <a:r>
              <a:rPr sz="2400" spc="-30" dirty="0">
                <a:solidFill>
                  <a:srgbClr val="1F2023"/>
                </a:solidFill>
                <a:latin typeface="Calibri"/>
                <a:cs typeface="Calibri"/>
              </a:rPr>
              <a:t> </a:t>
            </a:r>
            <a:r>
              <a:rPr sz="2400" dirty="0">
                <a:solidFill>
                  <a:srgbClr val="1F2023"/>
                </a:solidFill>
                <a:latin typeface="Calibri"/>
                <a:cs typeface="Calibri"/>
              </a:rPr>
              <a:t>HEC</a:t>
            </a:r>
            <a:r>
              <a:rPr sz="2400" spc="-65" dirty="0">
                <a:solidFill>
                  <a:srgbClr val="1F2023"/>
                </a:solidFill>
                <a:latin typeface="Calibri"/>
                <a:cs typeface="Calibri"/>
              </a:rPr>
              <a:t> </a:t>
            </a:r>
            <a:r>
              <a:rPr sz="2400" dirty="0">
                <a:solidFill>
                  <a:srgbClr val="1F2023"/>
                </a:solidFill>
                <a:latin typeface="Calibri"/>
                <a:cs typeface="Calibri"/>
              </a:rPr>
              <a:t>National</a:t>
            </a:r>
            <a:r>
              <a:rPr sz="2400" spc="-35" dirty="0">
                <a:solidFill>
                  <a:srgbClr val="1F2023"/>
                </a:solidFill>
                <a:latin typeface="Calibri"/>
                <a:cs typeface="Calibri"/>
              </a:rPr>
              <a:t> </a:t>
            </a:r>
            <a:r>
              <a:rPr sz="2400" dirty="0">
                <a:solidFill>
                  <a:srgbClr val="1F2023"/>
                </a:solidFill>
                <a:latin typeface="Calibri"/>
                <a:cs typeface="Calibri"/>
              </a:rPr>
              <a:t>Digital</a:t>
            </a:r>
            <a:r>
              <a:rPr sz="2400" spc="-45" dirty="0">
                <a:solidFill>
                  <a:srgbClr val="1F2023"/>
                </a:solidFill>
                <a:latin typeface="Calibri"/>
                <a:cs typeface="Calibri"/>
              </a:rPr>
              <a:t> </a:t>
            </a:r>
            <a:r>
              <a:rPr sz="2400" spc="-10" dirty="0">
                <a:solidFill>
                  <a:srgbClr val="1F2023"/>
                </a:solidFill>
                <a:latin typeface="Calibri"/>
                <a:cs typeface="Calibri"/>
              </a:rPr>
              <a:t>Library.</a:t>
            </a:r>
            <a:endParaRPr sz="2400" dirty="0">
              <a:latin typeface="Calibri"/>
              <a:cs typeface="Calibri"/>
            </a:endParaRPr>
          </a:p>
          <a:p>
            <a:pPr marL="199390" indent="-190500">
              <a:lnSpc>
                <a:spcPct val="100000"/>
              </a:lnSpc>
              <a:spcBef>
                <a:spcPts val="565"/>
              </a:spcBef>
              <a:buSzPct val="94871"/>
              <a:buAutoNum type="arabicPeriod"/>
              <a:tabLst>
                <a:tab pos="199390" algn="l"/>
              </a:tabLst>
            </a:pPr>
            <a:r>
              <a:rPr sz="2400" dirty="0">
                <a:solidFill>
                  <a:srgbClr val="1F2023"/>
                </a:solidFill>
                <a:latin typeface="Calibri"/>
                <a:cs typeface="Calibri"/>
              </a:rPr>
              <a:t>On</a:t>
            </a:r>
            <a:r>
              <a:rPr sz="2400" spc="-45" dirty="0">
                <a:solidFill>
                  <a:srgbClr val="1F2023"/>
                </a:solidFill>
                <a:latin typeface="Calibri"/>
                <a:cs typeface="Calibri"/>
              </a:rPr>
              <a:t> </a:t>
            </a:r>
            <a:r>
              <a:rPr sz="2400" dirty="0">
                <a:solidFill>
                  <a:srgbClr val="1F2023"/>
                </a:solidFill>
                <a:latin typeface="Calibri"/>
                <a:cs typeface="Calibri"/>
              </a:rPr>
              <a:t>Home</a:t>
            </a:r>
            <a:r>
              <a:rPr sz="2400" spc="-40" dirty="0">
                <a:solidFill>
                  <a:srgbClr val="1F2023"/>
                </a:solidFill>
                <a:latin typeface="Calibri"/>
                <a:cs typeface="Calibri"/>
              </a:rPr>
              <a:t> </a:t>
            </a:r>
            <a:r>
              <a:rPr sz="2400" dirty="0">
                <a:solidFill>
                  <a:srgbClr val="1F2023"/>
                </a:solidFill>
                <a:latin typeface="Calibri"/>
                <a:cs typeface="Calibri"/>
              </a:rPr>
              <a:t>Page,</a:t>
            </a:r>
            <a:r>
              <a:rPr sz="2400" spc="-40" dirty="0">
                <a:solidFill>
                  <a:srgbClr val="1F2023"/>
                </a:solidFill>
                <a:latin typeface="Calibri"/>
                <a:cs typeface="Calibri"/>
              </a:rPr>
              <a:t> </a:t>
            </a:r>
            <a:r>
              <a:rPr sz="2400" dirty="0">
                <a:solidFill>
                  <a:srgbClr val="1F2023"/>
                </a:solidFill>
                <a:latin typeface="Calibri"/>
                <a:cs typeface="Calibri"/>
              </a:rPr>
              <a:t>click</a:t>
            </a:r>
            <a:r>
              <a:rPr sz="2400" spc="-25" dirty="0">
                <a:solidFill>
                  <a:srgbClr val="1F2023"/>
                </a:solidFill>
                <a:latin typeface="Calibri"/>
                <a:cs typeface="Calibri"/>
              </a:rPr>
              <a:t> </a:t>
            </a:r>
            <a:r>
              <a:rPr sz="2400" dirty="0">
                <a:solidFill>
                  <a:srgbClr val="1F2023"/>
                </a:solidFill>
                <a:latin typeface="Calibri"/>
                <a:cs typeface="Calibri"/>
              </a:rPr>
              <a:t>on</a:t>
            </a:r>
            <a:r>
              <a:rPr sz="2400" spc="-45" dirty="0">
                <a:solidFill>
                  <a:srgbClr val="1F2023"/>
                </a:solidFill>
                <a:latin typeface="Calibri"/>
                <a:cs typeface="Calibri"/>
              </a:rPr>
              <a:t> </a:t>
            </a:r>
            <a:r>
              <a:rPr sz="2400" dirty="0">
                <a:solidFill>
                  <a:srgbClr val="1F2023"/>
                </a:solidFill>
                <a:latin typeface="Calibri"/>
                <a:cs typeface="Calibri"/>
              </a:rPr>
              <a:t>the</a:t>
            </a:r>
            <a:r>
              <a:rPr sz="2400" spc="-45" dirty="0">
                <a:solidFill>
                  <a:srgbClr val="1F2023"/>
                </a:solidFill>
                <a:latin typeface="Calibri"/>
                <a:cs typeface="Calibri"/>
              </a:rPr>
              <a:t> </a:t>
            </a:r>
            <a:r>
              <a:rPr sz="2400" spc="-10" dirty="0">
                <a:solidFill>
                  <a:srgbClr val="1F2023"/>
                </a:solidFill>
                <a:latin typeface="Calibri"/>
                <a:cs typeface="Calibri"/>
              </a:rPr>
              <a:t>INSTITUTES.</a:t>
            </a:r>
            <a:endParaRPr sz="2400" dirty="0">
              <a:latin typeface="Calibri"/>
              <a:cs typeface="Calibri"/>
            </a:endParaRPr>
          </a:p>
          <a:p>
            <a:pPr marL="184785" marR="27305" indent="-176530">
              <a:lnSpc>
                <a:spcPct val="90000"/>
              </a:lnSpc>
              <a:spcBef>
                <a:spcPts val="800"/>
              </a:spcBef>
              <a:buSzPct val="94871"/>
              <a:buAutoNum type="arabicPeriod"/>
              <a:tabLst>
                <a:tab pos="184785" algn="l"/>
                <a:tab pos="198755" algn="l"/>
              </a:tabLst>
            </a:pPr>
            <a:r>
              <a:rPr sz="2400" dirty="0">
                <a:solidFill>
                  <a:srgbClr val="1F2023"/>
                </a:solidFill>
                <a:latin typeface="Calibri"/>
                <a:cs typeface="Calibri"/>
              </a:rPr>
              <a:t>A</a:t>
            </a:r>
            <a:r>
              <a:rPr sz="2400" spc="-25" dirty="0">
                <a:solidFill>
                  <a:srgbClr val="1F2023"/>
                </a:solidFill>
                <a:latin typeface="Calibri"/>
                <a:cs typeface="Calibri"/>
              </a:rPr>
              <a:t> </a:t>
            </a:r>
            <a:r>
              <a:rPr sz="2400" dirty="0">
                <a:solidFill>
                  <a:srgbClr val="1F2023"/>
                </a:solidFill>
                <a:latin typeface="Calibri"/>
                <a:cs typeface="Calibri"/>
              </a:rPr>
              <a:t>page</a:t>
            </a:r>
            <a:r>
              <a:rPr sz="2400" spc="-35" dirty="0">
                <a:solidFill>
                  <a:srgbClr val="1F2023"/>
                </a:solidFill>
                <a:latin typeface="Calibri"/>
                <a:cs typeface="Calibri"/>
              </a:rPr>
              <a:t> </a:t>
            </a:r>
            <a:r>
              <a:rPr sz="2400" dirty="0">
                <a:solidFill>
                  <a:srgbClr val="1F2023"/>
                </a:solidFill>
                <a:latin typeface="Calibri"/>
                <a:cs typeface="Calibri"/>
              </a:rPr>
              <a:t>will appear</a:t>
            </a:r>
            <a:r>
              <a:rPr sz="2400" spc="-35" dirty="0">
                <a:solidFill>
                  <a:srgbClr val="1F2023"/>
                </a:solidFill>
                <a:latin typeface="Calibri"/>
                <a:cs typeface="Calibri"/>
              </a:rPr>
              <a:t> </a:t>
            </a:r>
            <a:r>
              <a:rPr sz="2400" dirty="0">
                <a:solidFill>
                  <a:srgbClr val="1F2023"/>
                </a:solidFill>
                <a:latin typeface="Calibri"/>
                <a:cs typeface="Calibri"/>
              </a:rPr>
              <a:t>showing</a:t>
            </a:r>
            <a:r>
              <a:rPr sz="2400" spc="-35" dirty="0">
                <a:solidFill>
                  <a:srgbClr val="1F2023"/>
                </a:solidFill>
                <a:latin typeface="Calibri"/>
                <a:cs typeface="Calibri"/>
              </a:rPr>
              <a:t> </a:t>
            </a:r>
            <a:r>
              <a:rPr sz="2400" dirty="0">
                <a:solidFill>
                  <a:srgbClr val="1F2023"/>
                </a:solidFill>
                <a:latin typeface="Calibri"/>
                <a:cs typeface="Calibri"/>
              </a:rPr>
              <a:t>the</a:t>
            </a:r>
            <a:r>
              <a:rPr sz="2400" spc="-30" dirty="0">
                <a:solidFill>
                  <a:srgbClr val="1F2023"/>
                </a:solidFill>
                <a:latin typeface="Calibri"/>
                <a:cs typeface="Calibri"/>
              </a:rPr>
              <a:t> </a:t>
            </a:r>
            <a:r>
              <a:rPr sz="2400" spc="-10" dirty="0">
                <a:solidFill>
                  <a:srgbClr val="1F2023"/>
                </a:solidFill>
                <a:latin typeface="Calibri"/>
                <a:cs typeface="Calibri"/>
              </a:rPr>
              <a:t>universities</a:t>
            </a:r>
            <a:r>
              <a:rPr sz="2400" spc="-45" dirty="0">
                <a:solidFill>
                  <a:srgbClr val="1F2023"/>
                </a:solidFill>
                <a:latin typeface="Calibri"/>
                <a:cs typeface="Calibri"/>
              </a:rPr>
              <a:t> </a:t>
            </a:r>
            <a:r>
              <a:rPr sz="2400" dirty="0">
                <a:solidFill>
                  <a:srgbClr val="1F2023"/>
                </a:solidFill>
                <a:latin typeface="Calibri"/>
                <a:cs typeface="Calibri"/>
              </a:rPr>
              <a:t>from</a:t>
            </a:r>
            <a:r>
              <a:rPr sz="2400" spc="-20" dirty="0">
                <a:solidFill>
                  <a:srgbClr val="1F2023"/>
                </a:solidFill>
                <a:latin typeface="Calibri"/>
                <a:cs typeface="Calibri"/>
              </a:rPr>
              <a:t> </a:t>
            </a:r>
            <a:r>
              <a:rPr sz="2400" spc="-10" dirty="0">
                <a:solidFill>
                  <a:srgbClr val="1F2023"/>
                </a:solidFill>
                <a:latin typeface="Calibri"/>
                <a:cs typeface="Calibri"/>
              </a:rPr>
              <a:t>Public </a:t>
            </a:r>
            <a:r>
              <a:rPr sz="2400" dirty="0">
                <a:solidFill>
                  <a:srgbClr val="1F2023"/>
                </a:solidFill>
                <a:latin typeface="Calibri"/>
                <a:cs typeface="Calibri"/>
              </a:rPr>
              <a:t>and</a:t>
            </a:r>
            <a:r>
              <a:rPr sz="2400" spc="-40" dirty="0">
                <a:solidFill>
                  <a:srgbClr val="1F2023"/>
                </a:solidFill>
                <a:latin typeface="Calibri"/>
                <a:cs typeface="Calibri"/>
              </a:rPr>
              <a:t> </a:t>
            </a:r>
            <a:r>
              <a:rPr sz="2400" dirty="0">
                <a:solidFill>
                  <a:srgbClr val="1F2023"/>
                </a:solidFill>
                <a:latin typeface="Calibri"/>
                <a:cs typeface="Calibri"/>
              </a:rPr>
              <a:t>Private</a:t>
            </a:r>
            <a:r>
              <a:rPr sz="2400" spc="-50" dirty="0">
                <a:solidFill>
                  <a:srgbClr val="1F2023"/>
                </a:solidFill>
                <a:latin typeface="Calibri"/>
                <a:cs typeface="Calibri"/>
              </a:rPr>
              <a:t> </a:t>
            </a:r>
            <a:r>
              <a:rPr sz="2400" dirty="0">
                <a:solidFill>
                  <a:srgbClr val="1F2023"/>
                </a:solidFill>
                <a:latin typeface="Calibri"/>
                <a:cs typeface="Calibri"/>
              </a:rPr>
              <a:t>Sector</a:t>
            </a:r>
            <a:r>
              <a:rPr sz="2400" spc="-40" dirty="0">
                <a:solidFill>
                  <a:srgbClr val="1F2023"/>
                </a:solidFill>
                <a:latin typeface="Calibri"/>
                <a:cs typeface="Calibri"/>
              </a:rPr>
              <a:t> </a:t>
            </a:r>
            <a:r>
              <a:rPr sz="2400" dirty="0">
                <a:solidFill>
                  <a:srgbClr val="1F2023"/>
                </a:solidFill>
                <a:latin typeface="Calibri"/>
                <a:cs typeface="Calibri"/>
              </a:rPr>
              <a:t>and</a:t>
            </a:r>
            <a:r>
              <a:rPr sz="2400" spc="-40" dirty="0">
                <a:solidFill>
                  <a:srgbClr val="1F2023"/>
                </a:solidFill>
                <a:latin typeface="Calibri"/>
                <a:cs typeface="Calibri"/>
              </a:rPr>
              <a:t> </a:t>
            </a:r>
            <a:r>
              <a:rPr sz="2400" dirty="0">
                <a:solidFill>
                  <a:srgbClr val="1F2023"/>
                </a:solidFill>
                <a:latin typeface="Calibri"/>
                <a:cs typeface="Calibri"/>
              </a:rPr>
              <a:t>other</a:t>
            </a:r>
            <a:r>
              <a:rPr sz="2400" spc="-50" dirty="0">
                <a:solidFill>
                  <a:srgbClr val="1F2023"/>
                </a:solidFill>
                <a:latin typeface="Calibri"/>
                <a:cs typeface="Calibri"/>
              </a:rPr>
              <a:t> </a:t>
            </a:r>
            <a:r>
              <a:rPr sz="2400" spc="-10" dirty="0">
                <a:solidFill>
                  <a:srgbClr val="1F2023"/>
                </a:solidFill>
                <a:latin typeface="Calibri"/>
                <a:cs typeface="Calibri"/>
              </a:rPr>
              <a:t>Institutes</a:t>
            </a:r>
            <a:r>
              <a:rPr sz="2400" spc="-60" dirty="0">
                <a:solidFill>
                  <a:srgbClr val="1F2023"/>
                </a:solidFill>
                <a:latin typeface="Calibri"/>
                <a:cs typeface="Calibri"/>
              </a:rPr>
              <a:t> </a:t>
            </a:r>
            <a:r>
              <a:rPr sz="2400" dirty="0">
                <a:solidFill>
                  <a:srgbClr val="1F2023"/>
                </a:solidFill>
                <a:latin typeface="Calibri"/>
                <a:cs typeface="Calibri"/>
              </a:rPr>
              <a:t>which</a:t>
            </a:r>
            <a:r>
              <a:rPr sz="2400" spc="-40" dirty="0">
                <a:solidFill>
                  <a:srgbClr val="1F2023"/>
                </a:solidFill>
                <a:latin typeface="Calibri"/>
                <a:cs typeface="Calibri"/>
              </a:rPr>
              <a:t> </a:t>
            </a:r>
            <a:r>
              <a:rPr sz="2400" dirty="0">
                <a:solidFill>
                  <a:srgbClr val="1F2023"/>
                </a:solidFill>
                <a:latin typeface="Calibri"/>
                <a:cs typeface="Calibri"/>
              </a:rPr>
              <a:t>have</a:t>
            </a:r>
            <a:r>
              <a:rPr sz="2400" spc="-35" dirty="0">
                <a:solidFill>
                  <a:srgbClr val="1F2023"/>
                </a:solidFill>
                <a:latin typeface="Calibri"/>
                <a:cs typeface="Calibri"/>
              </a:rPr>
              <a:t> </a:t>
            </a:r>
            <a:r>
              <a:rPr sz="2400" spc="-10" dirty="0">
                <a:solidFill>
                  <a:srgbClr val="1F2023"/>
                </a:solidFill>
                <a:latin typeface="Calibri"/>
                <a:cs typeface="Calibri"/>
              </a:rPr>
              <a:t>access </a:t>
            </a:r>
            <a:r>
              <a:rPr sz="2400" dirty="0">
                <a:solidFill>
                  <a:srgbClr val="1F2023"/>
                </a:solidFill>
                <a:latin typeface="Calibri"/>
                <a:cs typeface="Calibri"/>
              </a:rPr>
              <a:t>to</a:t>
            </a:r>
            <a:r>
              <a:rPr sz="2400" spc="-55" dirty="0">
                <a:solidFill>
                  <a:srgbClr val="1F2023"/>
                </a:solidFill>
                <a:latin typeface="Calibri"/>
                <a:cs typeface="Calibri"/>
              </a:rPr>
              <a:t> </a:t>
            </a:r>
            <a:r>
              <a:rPr sz="2400" dirty="0">
                <a:solidFill>
                  <a:srgbClr val="1F2023"/>
                </a:solidFill>
                <a:latin typeface="Calibri"/>
                <a:cs typeface="Calibri"/>
              </a:rPr>
              <a:t>HEC</a:t>
            </a:r>
            <a:r>
              <a:rPr sz="2400" spc="-55" dirty="0">
                <a:solidFill>
                  <a:srgbClr val="1F2023"/>
                </a:solidFill>
                <a:latin typeface="Calibri"/>
                <a:cs typeface="Calibri"/>
              </a:rPr>
              <a:t> </a:t>
            </a:r>
            <a:r>
              <a:rPr sz="2400" dirty="0">
                <a:solidFill>
                  <a:srgbClr val="1F2023"/>
                </a:solidFill>
                <a:latin typeface="Calibri"/>
                <a:cs typeface="Calibri"/>
              </a:rPr>
              <a:t>National</a:t>
            </a:r>
            <a:r>
              <a:rPr sz="2400" spc="-60" dirty="0">
                <a:solidFill>
                  <a:srgbClr val="1F2023"/>
                </a:solidFill>
                <a:latin typeface="Calibri"/>
                <a:cs typeface="Calibri"/>
              </a:rPr>
              <a:t> </a:t>
            </a:r>
            <a:r>
              <a:rPr sz="2400" dirty="0">
                <a:solidFill>
                  <a:srgbClr val="1F2023"/>
                </a:solidFill>
                <a:latin typeface="Calibri"/>
                <a:cs typeface="Calibri"/>
              </a:rPr>
              <a:t>Digital</a:t>
            </a:r>
            <a:r>
              <a:rPr sz="2400" spc="-45" dirty="0">
                <a:solidFill>
                  <a:srgbClr val="1F2023"/>
                </a:solidFill>
                <a:latin typeface="Calibri"/>
                <a:cs typeface="Calibri"/>
              </a:rPr>
              <a:t> </a:t>
            </a:r>
            <a:r>
              <a:rPr sz="2400" dirty="0">
                <a:solidFill>
                  <a:srgbClr val="1F2023"/>
                </a:solidFill>
                <a:latin typeface="Calibri"/>
                <a:cs typeface="Calibri"/>
              </a:rPr>
              <a:t>Library</a:t>
            </a:r>
            <a:r>
              <a:rPr sz="2400" spc="-50" dirty="0">
                <a:solidFill>
                  <a:srgbClr val="1F2023"/>
                </a:solidFill>
                <a:latin typeface="Calibri"/>
                <a:cs typeface="Calibri"/>
              </a:rPr>
              <a:t> </a:t>
            </a:r>
            <a:r>
              <a:rPr sz="2400" spc="-20" dirty="0">
                <a:solidFill>
                  <a:srgbClr val="1F2023"/>
                </a:solidFill>
                <a:latin typeface="Calibri"/>
                <a:cs typeface="Calibri"/>
              </a:rPr>
              <a:t>HNDL.</a:t>
            </a:r>
            <a:endParaRPr sz="2400" dirty="0">
              <a:latin typeface="Calibri"/>
              <a:cs typeface="Calibri"/>
            </a:endParaRPr>
          </a:p>
          <a:p>
            <a:pPr marL="199390" indent="-190500">
              <a:lnSpc>
                <a:spcPct val="100000"/>
              </a:lnSpc>
              <a:spcBef>
                <a:spcPts val="565"/>
              </a:spcBef>
              <a:buSzPct val="94871"/>
              <a:buAutoNum type="arabicPeriod"/>
              <a:tabLst>
                <a:tab pos="199390" algn="l"/>
              </a:tabLst>
            </a:pPr>
            <a:r>
              <a:rPr sz="2400" dirty="0">
                <a:solidFill>
                  <a:srgbClr val="1F2023"/>
                </a:solidFill>
                <a:latin typeface="Calibri"/>
                <a:cs typeface="Calibri"/>
              </a:rPr>
              <a:t>Select</a:t>
            </a:r>
            <a:r>
              <a:rPr sz="2400" spc="-45" dirty="0">
                <a:solidFill>
                  <a:srgbClr val="1F2023"/>
                </a:solidFill>
                <a:latin typeface="Calibri"/>
                <a:cs typeface="Calibri"/>
              </a:rPr>
              <a:t> </a:t>
            </a:r>
            <a:r>
              <a:rPr sz="2400" dirty="0">
                <a:solidFill>
                  <a:srgbClr val="1F2023"/>
                </a:solidFill>
                <a:latin typeface="Calibri"/>
                <a:cs typeface="Calibri"/>
              </a:rPr>
              <a:t>your</a:t>
            </a:r>
            <a:r>
              <a:rPr sz="2400" spc="-60" dirty="0">
                <a:solidFill>
                  <a:srgbClr val="1F2023"/>
                </a:solidFill>
                <a:latin typeface="Calibri"/>
                <a:cs typeface="Calibri"/>
              </a:rPr>
              <a:t> </a:t>
            </a:r>
            <a:r>
              <a:rPr sz="2400" dirty="0">
                <a:solidFill>
                  <a:srgbClr val="1F2023"/>
                </a:solidFill>
                <a:latin typeface="Calibri"/>
                <a:cs typeface="Calibri"/>
              </a:rPr>
              <a:t>desired</a:t>
            </a:r>
            <a:r>
              <a:rPr sz="2400" spc="-60" dirty="0">
                <a:solidFill>
                  <a:srgbClr val="1F2023"/>
                </a:solidFill>
                <a:latin typeface="Calibri"/>
                <a:cs typeface="Calibri"/>
              </a:rPr>
              <a:t> </a:t>
            </a:r>
            <a:r>
              <a:rPr sz="2400" spc="-10" dirty="0">
                <a:solidFill>
                  <a:srgbClr val="1F2023"/>
                </a:solidFill>
                <a:latin typeface="Calibri"/>
                <a:cs typeface="Calibri"/>
              </a:rPr>
              <a:t>Institute.</a:t>
            </a:r>
            <a:endParaRPr sz="2400" dirty="0">
              <a:latin typeface="Calibri"/>
              <a:cs typeface="Calibri"/>
            </a:endParaRPr>
          </a:p>
          <a:p>
            <a:pPr marL="12065" marR="658495" lvl="1">
              <a:lnSpc>
                <a:spcPts val="2110"/>
              </a:lnSpc>
              <a:spcBef>
                <a:spcPts val="825"/>
              </a:spcBef>
              <a:tabLst>
                <a:tab pos="184785" algn="l"/>
              </a:tabLst>
            </a:pPr>
            <a:r>
              <a:rPr sz="2400" dirty="0">
                <a:latin typeface="Calibri"/>
                <a:cs typeface="Calibri"/>
              </a:rPr>
              <a:t>5.A</a:t>
            </a:r>
            <a:r>
              <a:rPr sz="2400" spc="-20" dirty="0">
                <a:latin typeface="Calibri"/>
                <a:cs typeface="Calibri"/>
              </a:rPr>
              <a:t> </a:t>
            </a:r>
            <a:r>
              <a:rPr sz="2400" dirty="0">
                <a:latin typeface="Calibri"/>
                <a:cs typeface="Calibri"/>
              </a:rPr>
              <a:t>page</a:t>
            </a:r>
            <a:r>
              <a:rPr sz="2400" spc="-40" dirty="0">
                <a:latin typeface="Calibri"/>
                <a:cs typeface="Calibri"/>
              </a:rPr>
              <a:t> </a:t>
            </a:r>
            <a:r>
              <a:rPr sz="2400" dirty="0">
                <a:latin typeface="Calibri"/>
                <a:cs typeface="Calibri"/>
              </a:rPr>
              <a:t>will</a:t>
            </a:r>
            <a:r>
              <a:rPr sz="2400" spc="-5" dirty="0">
                <a:latin typeface="Calibri"/>
                <a:cs typeface="Calibri"/>
              </a:rPr>
              <a:t> </a:t>
            </a:r>
            <a:r>
              <a:rPr sz="2400" dirty="0">
                <a:latin typeface="Calibri"/>
                <a:cs typeface="Calibri"/>
              </a:rPr>
              <a:t>appear</a:t>
            </a:r>
            <a:r>
              <a:rPr sz="2400" spc="-30" dirty="0">
                <a:latin typeface="Calibri"/>
                <a:cs typeface="Calibri"/>
              </a:rPr>
              <a:t> </a:t>
            </a:r>
            <a:r>
              <a:rPr sz="2400" dirty="0">
                <a:latin typeface="Calibri"/>
                <a:cs typeface="Calibri"/>
              </a:rPr>
              <a:t>showing</a:t>
            </a:r>
            <a:r>
              <a:rPr sz="2400" spc="-40" dirty="0">
                <a:latin typeface="Calibri"/>
                <a:cs typeface="Calibri"/>
              </a:rPr>
              <a:t> </a:t>
            </a:r>
            <a:r>
              <a:rPr sz="2400" dirty="0">
                <a:latin typeface="Calibri"/>
                <a:cs typeface="Calibri"/>
              </a:rPr>
              <a:t>the</a:t>
            </a:r>
            <a:r>
              <a:rPr sz="2400" spc="-30" dirty="0">
                <a:latin typeface="Calibri"/>
                <a:cs typeface="Calibri"/>
              </a:rPr>
              <a:t> </a:t>
            </a:r>
            <a:r>
              <a:rPr sz="2400" dirty="0">
                <a:latin typeface="Calibri"/>
                <a:cs typeface="Calibri"/>
              </a:rPr>
              <a:t>resources</a:t>
            </a:r>
            <a:r>
              <a:rPr sz="2400" spc="-50" dirty="0">
                <a:latin typeface="Calibri"/>
                <a:cs typeface="Calibri"/>
              </a:rPr>
              <a:t> </a:t>
            </a:r>
            <a:r>
              <a:rPr sz="2400" dirty="0">
                <a:latin typeface="Calibri"/>
                <a:cs typeface="Calibri"/>
              </a:rPr>
              <a:t>of</a:t>
            </a:r>
            <a:r>
              <a:rPr sz="2400" spc="-15" dirty="0">
                <a:latin typeface="Calibri"/>
                <a:cs typeface="Calibri"/>
              </a:rPr>
              <a:t> </a:t>
            </a:r>
            <a:r>
              <a:rPr sz="2400" spc="-25" dirty="0">
                <a:latin typeface="Calibri"/>
                <a:cs typeface="Calibri"/>
              </a:rPr>
              <a:t>the 	</a:t>
            </a:r>
            <a:r>
              <a:rPr sz="2400" spc="-10" dirty="0">
                <a:latin typeface="Calibri"/>
                <a:cs typeface="Calibri"/>
              </a:rPr>
              <a:t>institution</a:t>
            </a:r>
            <a:endParaRPr sz="2400" dirty="0">
              <a:latin typeface="Calibri"/>
              <a:cs typeface="Calibri"/>
            </a:endParaRPr>
          </a:p>
          <a:p>
            <a:pPr marL="12700" lvl="1">
              <a:lnSpc>
                <a:spcPct val="100000"/>
              </a:lnSpc>
              <a:spcBef>
                <a:spcPts val="535"/>
              </a:spcBef>
              <a:tabLst>
                <a:tab pos="183515" algn="l"/>
              </a:tabLst>
            </a:pPr>
            <a:r>
              <a:rPr sz="2400" dirty="0">
                <a:latin typeface="Calibri"/>
                <a:cs typeface="Calibri"/>
              </a:rPr>
              <a:t>6.</a:t>
            </a:r>
            <a:r>
              <a:rPr sz="2400" spc="-35" dirty="0">
                <a:latin typeface="Calibri"/>
                <a:cs typeface="Calibri"/>
              </a:rPr>
              <a:t> </a:t>
            </a:r>
            <a:r>
              <a:rPr sz="2400" dirty="0">
                <a:latin typeface="Calibri"/>
                <a:cs typeface="Calibri"/>
              </a:rPr>
              <a:t>Journals</a:t>
            </a:r>
            <a:r>
              <a:rPr sz="2400" spc="-30" dirty="0">
                <a:latin typeface="Calibri"/>
                <a:cs typeface="Calibri"/>
              </a:rPr>
              <a:t> </a:t>
            </a:r>
            <a:r>
              <a:rPr sz="2400" dirty="0">
                <a:latin typeface="Calibri"/>
                <a:cs typeface="Calibri"/>
              </a:rPr>
              <a:t>and</a:t>
            </a:r>
            <a:r>
              <a:rPr sz="2400" spc="-30" dirty="0">
                <a:latin typeface="Calibri"/>
                <a:cs typeface="Calibri"/>
              </a:rPr>
              <a:t> </a:t>
            </a:r>
            <a:r>
              <a:rPr sz="2400" spc="-10" dirty="0">
                <a:latin typeface="Calibri"/>
                <a:cs typeface="Calibri"/>
              </a:rPr>
              <a:t>Researches</a:t>
            </a:r>
            <a:r>
              <a:rPr sz="2400" spc="-40" dirty="0">
                <a:latin typeface="Calibri"/>
                <a:cs typeface="Calibri"/>
              </a:rPr>
              <a:t> </a:t>
            </a:r>
            <a:r>
              <a:rPr sz="2400" dirty="0">
                <a:latin typeface="Calibri"/>
                <a:cs typeface="Calibri"/>
              </a:rPr>
              <a:t>will</a:t>
            </a:r>
            <a:r>
              <a:rPr sz="2400" spc="-10" dirty="0">
                <a:latin typeface="Calibri"/>
                <a:cs typeface="Calibri"/>
              </a:rPr>
              <a:t> appear</a:t>
            </a:r>
            <a:endParaRPr sz="2400" dirty="0">
              <a:latin typeface="Calibri"/>
              <a:cs typeface="Calibri"/>
            </a:endParaRPr>
          </a:p>
          <a:p>
            <a:pPr marL="12065" marR="5080" lvl="1">
              <a:lnSpc>
                <a:spcPct val="90100"/>
              </a:lnSpc>
              <a:spcBef>
                <a:spcPts val="795"/>
              </a:spcBef>
              <a:tabLst>
                <a:tab pos="184785" algn="l"/>
              </a:tabLst>
            </a:pPr>
            <a:r>
              <a:rPr sz="2400" dirty="0">
                <a:latin typeface="Calibri"/>
                <a:cs typeface="Calibri"/>
              </a:rPr>
              <a:t>7.</a:t>
            </a:r>
            <a:r>
              <a:rPr sz="2400" spc="-45" dirty="0">
                <a:latin typeface="Calibri"/>
                <a:cs typeface="Calibri"/>
              </a:rPr>
              <a:t> </a:t>
            </a:r>
            <a:r>
              <a:rPr sz="2400" spc="-35" dirty="0">
                <a:latin typeface="Calibri"/>
                <a:cs typeface="Calibri"/>
              </a:rPr>
              <a:t>You</a:t>
            </a:r>
            <a:r>
              <a:rPr sz="2400" spc="-25" dirty="0">
                <a:latin typeface="Calibri"/>
                <a:cs typeface="Calibri"/>
              </a:rPr>
              <a:t> </a:t>
            </a:r>
            <a:r>
              <a:rPr sz="2400" dirty="0">
                <a:latin typeface="Calibri"/>
                <a:cs typeface="Calibri"/>
              </a:rPr>
              <a:t>can</a:t>
            </a:r>
            <a:r>
              <a:rPr sz="2400" spc="-45" dirty="0">
                <a:latin typeface="Calibri"/>
                <a:cs typeface="Calibri"/>
              </a:rPr>
              <a:t> </a:t>
            </a:r>
            <a:r>
              <a:rPr sz="2400" dirty="0">
                <a:latin typeface="Calibri"/>
                <a:cs typeface="Calibri"/>
              </a:rPr>
              <a:t>find</a:t>
            </a:r>
            <a:r>
              <a:rPr sz="2400" spc="-25" dirty="0">
                <a:latin typeface="Calibri"/>
                <a:cs typeface="Calibri"/>
              </a:rPr>
              <a:t> </a:t>
            </a:r>
            <a:r>
              <a:rPr sz="2400" dirty="0">
                <a:latin typeface="Calibri"/>
                <a:cs typeface="Calibri"/>
              </a:rPr>
              <a:t>a</a:t>
            </a:r>
            <a:r>
              <a:rPr sz="2400" spc="-20" dirty="0">
                <a:latin typeface="Calibri"/>
                <a:cs typeface="Calibri"/>
              </a:rPr>
              <a:t> </a:t>
            </a:r>
            <a:r>
              <a:rPr sz="2400" dirty="0">
                <a:latin typeface="Calibri"/>
                <a:cs typeface="Calibri"/>
              </a:rPr>
              <a:t>Journal</a:t>
            </a:r>
            <a:r>
              <a:rPr sz="2400" spc="-65" dirty="0">
                <a:latin typeface="Calibri"/>
                <a:cs typeface="Calibri"/>
              </a:rPr>
              <a:t> </a:t>
            </a:r>
            <a:r>
              <a:rPr sz="2400" dirty="0">
                <a:latin typeface="Calibri"/>
                <a:cs typeface="Calibri"/>
              </a:rPr>
              <a:t>by</a:t>
            </a:r>
            <a:r>
              <a:rPr sz="2400" spc="-30" dirty="0">
                <a:latin typeface="Calibri"/>
                <a:cs typeface="Calibri"/>
              </a:rPr>
              <a:t> </a:t>
            </a:r>
            <a:r>
              <a:rPr sz="2400" dirty="0">
                <a:latin typeface="Calibri"/>
                <a:cs typeface="Calibri"/>
              </a:rPr>
              <a:t>clicking</a:t>
            </a:r>
            <a:r>
              <a:rPr sz="2400" spc="-20" dirty="0">
                <a:latin typeface="Calibri"/>
                <a:cs typeface="Calibri"/>
              </a:rPr>
              <a:t> </a:t>
            </a:r>
            <a:r>
              <a:rPr sz="2400" dirty="0">
                <a:latin typeface="Calibri"/>
                <a:cs typeface="Calibri"/>
              </a:rPr>
              <a:t>on</a:t>
            </a:r>
            <a:r>
              <a:rPr sz="2400" spc="-45" dirty="0">
                <a:latin typeface="Calibri"/>
                <a:cs typeface="Calibri"/>
              </a:rPr>
              <a:t> </a:t>
            </a:r>
            <a:r>
              <a:rPr sz="2400" dirty="0">
                <a:latin typeface="Calibri"/>
                <a:cs typeface="Calibri"/>
              </a:rPr>
              <a:t>JOURNALS</a:t>
            </a:r>
            <a:r>
              <a:rPr sz="2400" spc="-40" dirty="0">
                <a:latin typeface="Calibri"/>
                <a:cs typeface="Calibri"/>
              </a:rPr>
              <a:t> </a:t>
            </a:r>
            <a:r>
              <a:rPr sz="2400" spc="-25" dirty="0">
                <a:latin typeface="Calibri"/>
                <a:cs typeface="Calibri"/>
              </a:rPr>
              <a:t>AND 	</a:t>
            </a:r>
            <a:r>
              <a:rPr sz="2400" spc="-45" dirty="0">
                <a:latin typeface="Calibri"/>
                <a:cs typeface="Calibri"/>
              </a:rPr>
              <a:t>DATABASE </a:t>
            </a:r>
            <a:r>
              <a:rPr sz="2400" dirty="0">
                <a:latin typeface="Calibri"/>
                <a:cs typeface="Calibri"/>
              </a:rPr>
              <a:t>and</a:t>
            </a:r>
            <a:r>
              <a:rPr sz="2400" spc="-30" dirty="0">
                <a:latin typeface="Calibri"/>
                <a:cs typeface="Calibri"/>
              </a:rPr>
              <a:t> </a:t>
            </a:r>
            <a:r>
              <a:rPr sz="2400" dirty="0">
                <a:latin typeface="Calibri"/>
                <a:cs typeface="Calibri"/>
              </a:rPr>
              <a:t>enter</a:t>
            </a:r>
            <a:r>
              <a:rPr sz="2400" spc="-60" dirty="0">
                <a:latin typeface="Calibri"/>
                <a:cs typeface="Calibri"/>
              </a:rPr>
              <a:t> </a:t>
            </a:r>
            <a:r>
              <a:rPr sz="2400" dirty="0">
                <a:latin typeface="Calibri"/>
                <a:cs typeface="Calibri"/>
              </a:rPr>
              <a:t>a</a:t>
            </a:r>
            <a:r>
              <a:rPr sz="2400" spc="-20" dirty="0">
                <a:latin typeface="Calibri"/>
                <a:cs typeface="Calibri"/>
              </a:rPr>
              <a:t> keyword</a:t>
            </a:r>
            <a:r>
              <a:rPr sz="2400" spc="-70" dirty="0">
                <a:latin typeface="Calibri"/>
                <a:cs typeface="Calibri"/>
              </a:rPr>
              <a:t> </a:t>
            </a:r>
            <a:r>
              <a:rPr sz="2400" dirty="0">
                <a:latin typeface="Calibri"/>
                <a:cs typeface="Calibri"/>
              </a:rPr>
              <a:t>to</a:t>
            </a:r>
            <a:r>
              <a:rPr sz="2400" spc="-50" dirty="0">
                <a:latin typeface="Calibri"/>
                <a:cs typeface="Calibri"/>
              </a:rPr>
              <a:t> </a:t>
            </a:r>
            <a:r>
              <a:rPr sz="2400" dirty="0">
                <a:latin typeface="Calibri"/>
                <a:cs typeface="Calibri"/>
              </a:rPr>
              <a:t>search</a:t>
            </a:r>
            <a:r>
              <a:rPr sz="2400" spc="-40" dirty="0">
                <a:latin typeface="Calibri"/>
                <a:cs typeface="Calibri"/>
              </a:rPr>
              <a:t> </a:t>
            </a:r>
            <a:r>
              <a:rPr sz="2400" dirty="0">
                <a:latin typeface="Calibri"/>
                <a:cs typeface="Calibri"/>
              </a:rPr>
              <a:t>for</a:t>
            </a:r>
            <a:r>
              <a:rPr sz="2400" spc="-55" dirty="0">
                <a:latin typeface="Calibri"/>
                <a:cs typeface="Calibri"/>
              </a:rPr>
              <a:t> </a:t>
            </a:r>
            <a:r>
              <a:rPr sz="2400" dirty="0">
                <a:latin typeface="Calibri"/>
                <a:cs typeface="Calibri"/>
              </a:rPr>
              <a:t>your</a:t>
            </a:r>
            <a:r>
              <a:rPr sz="2400" spc="-45" dirty="0">
                <a:latin typeface="Calibri"/>
                <a:cs typeface="Calibri"/>
              </a:rPr>
              <a:t> </a:t>
            </a:r>
            <a:r>
              <a:rPr sz="2400" spc="-10" dirty="0">
                <a:latin typeface="Calibri"/>
                <a:cs typeface="Calibri"/>
              </a:rPr>
              <a:t>desired 	journal.</a:t>
            </a:r>
            <a:endParaRPr sz="2400" dirty="0">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191" y="-12953"/>
            <a:ext cx="9169400" cy="746125"/>
            <a:chOff x="-12191" y="-12953"/>
            <a:chExt cx="9169400" cy="746125"/>
          </a:xfrm>
        </p:grpSpPr>
        <p:sp>
          <p:nvSpPr>
            <p:cNvPr id="3" name="object 3"/>
            <p:cNvSpPr/>
            <p:nvPr/>
          </p:nvSpPr>
          <p:spPr>
            <a:xfrm>
              <a:off x="762" y="0"/>
              <a:ext cx="9143365" cy="367030"/>
            </a:xfrm>
            <a:custGeom>
              <a:avLst/>
              <a:gdLst/>
              <a:ahLst/>
              <a:cxnLst/>
              <a:rect l="l" t="t" r="r" b="b"/>
              <a:pathLst>
                <a:path w="9143365" h="367030">
                  <a:moveTo>
                    <a:pt x="0" y="0"/>
                  </a:moveTo>
                  <a:lnTo>
                    <a:pt x="0" y="366522"/>
                  </a:lnTo>
                  <a:lnTo>
                    <a:pt x="9143238" y="366522"/>
                  </a:lnTo>
                  <a:lnTo>
                    <a:pt x="9143238" y="0"/>
                  </a:lnTo>
                  <a:lnTo>
                    <a:pt x="0" y="0"/>
                  </a:lnTo>
                  <a:close/>
                </a:path>
              </a:pathLst>
            </a:custGeom>
            <a:solidFill>
              <a:srgbClr val="8063A1"/>
            </a:solidFill>
          </p:spPr>
          <p:txBody>
            <a:bodyPr wrap="square" lIns="0" tIns="0" rIns="0" bIns="0" rtlCol="0"/>
            <a:lstStyle/>
            <a:p>
              <a:endParaRPr/>
            </a:p>
          </p:txBody>
        </p:sp>
        <p:sp>
          <p:nvSpPr>
            <p:cNvPr id="4" name="object 4"/>
            <p:cNvSpPr/>
            <p:nvPr/>
          </p:nvSpPr>
          <p:spPr>
            <a:xfrm>
              <a:off x="762" y="0"/>
              <a:ext cx="9143365" cy="367030"/>
            </a:xfrm>
            <a:custGeom>
              <a:avLst/>
              <a:gdLst/>
              <a:ahLst/>
              <a:cxnLst/>
              <a:rect l="l" t="t" r="r" b="b"/>
              <a:pathLst>
                <a:path w="9143365" h="367030">
                  <a:moveTo>
                    <a:pt x="0" y="0"/>
                  </a:moveTo>
                  <a:lnTo>
                    <a:pt x="0" y="366522"/>
                  </a:lnTo>
                  <a:lnTo>
                    <a:pt x="9143238" y="366522"/>
                  </a:lnTo>
                </a:path>
              </a:pathLst>
            </a:custGeom>
            <a:ln w="25908">
              <a:solidFill>
                <a:srgbClr val="5C4676"/>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570976" y="0"/>
              <a:ext cx="573024" cy="733044"/>
            </a:xfrm>
            <a:prstGeom prst="rect">
              <a:avLst/>
            </a:prstGeom>
          </p:spPr>
        </p:pic>
      </p:grpSp>
      <p:sp>
        <p:nvSpPr>
          <p:cNvPr id="6" name="object 6"/>
          <p:cNvSpPr txBox="1">
            <a:spLocks noGrp="1"/>
          </p:cNvSpPr>
          <p:nvPr>
            <p:ph type="title"/>
          </p:nvPr>
        </p:nvSpPr>
        <p:spPr>
          <a:xfrm>
            <a:off x="707542" y="739521"/>
            <a:ext cx="2927350" cy="482600"/>
          </a:xfrm>
          <a:prstGeom prst="rect">
            <a:avLst/>
          </a:prstGeom>
        </p:spPr>
        <p:txBody>
          <a:bodyPr vert="horz" wrap="square" lIns="0" tIns="12700" rIns="0" bIns="0" rtlCol="0">
            <a:spAutoFit/>
          </a:bodyPr>
          <a:lstStyle/>
          <a:p>
            <a:pPr marL="12700">
              <a:lnSpc>
                <a:spcPct val="100000"/>
              </a:lnSpc>
              <a:spcBef>
                <a:spcPts val="100"/>
              </a:spcBef>
            </a:pPr>
            <a:r>
              <a:rPr sz="3000" spc="-30" dirty="0">
                <a:solidFill>
                  <a:srgbClr val="BE9000"/>
                </a:solidFill>
              </a:rPr>
              <a:t>Learning</a:t>
            </a:r>
            <a:r>
              <a:rPr sz="3000" spc="-105" dirty="0">
                <a:solidFill>
                  <a:srgbClr val="BE9000"/>
                </a:solidFill>
              </a:rPr>
              <a:t> </a:t>
            </a:r>
            <a:r>
              <a:rPr sz="3000" spc="-25" dirty="0">
                <a:solidFill>
                  <a:srgbClr val="BE9000"/>
                </a:solidFill>
              </a:rPr>
              <a:t>Resources</a:t>
            </a:r>
            <a:endParaRPr sz="3000"/>
          </a:p>
        </p:txBody>
      </p:sp>
      <p:sp>
        <p:nvSpPr>
          <p:cNvPr id="7" name="object 7"/>
          <p:cNvSpPr txBox="1"/>
          <p:nvPr/>
        </p:nvSpPr>
        <p:spPr>
          <a:xfrm>
            <a:off x="1219200" y="1828800"/>
            <a:ext cx="5355337" cy="2271584"/>
          </a:xfrm>
          <a:prstGeom prst="rect">
            <a:avLst/>
          </a:prstGeom>
        </p:spPr>
        <p:txBody>
          <a:bodyPr vert="horz" wrap="square" lIns="0" tIns="48260" rIns="0" bIns="0" rtlCol="0">
            <a:spAutoFit/>
          </a:bodyPr>
          <a:lstStyle/>
          <a:p>
            <a:pPr marL="210185" marR="553720" indent="-172720">
              <a:lnSpc>
                <a:spcPts val="2270"/>
              </a:lnSpc>
              <a:spcBef>
                <a:spcPts val="380"/>
              </a:spcBef>
              <a:buFont typeface="Arial MT"/>
              <a:buChar char="•"/>
              <a:tabLst>
                <a:tab pos="210185" algn="l"/>
              </a:tabLst>
            </a:pPr>
            <a:r>
              <a:rPr sz="2400" dirty="0">
                <a:latin typeface="Calibri"/>
                <a:cs typeface="Calibri"/>
              </a:rPr>
              <a:t>Basics</a:t>
            </a:r>
            <a:r>
              <a:rPr sz="2400" spc="-40" dirty="0">
                <a:latin typeface="Calibri"/>
                <a:cs typeface="Calibri"/>
              </a:rPr>
              <a:t> </a:t>
            </a:r>
            <a:r>
              <a:rPr sz="2400" dirty="0">
                <a:latin typeface="Calibri"/>
                <a:cs typeface="Calibri"/>
              </a:rPr>
              <a:t>of</a:t>
            </a:r>
            <a:r>
              <a:rPr sz="2400" spc="-60" dirty="0">
                <a:latin typeface="Calibri"/>
                <a:cs typeface="Calibri"/>
              </a:rPr>
              <a:t> </a:t>
            </a:r>
            <a:r>
              <a:rPr sz="2400" dirty="0">
                <a:latin typeface="Calibri"/>
                <a:cs typeface="Calibri"/>
              </a:rPr>
              <a:t>Forensic</a:t>
            </a:r>
            <a:r>
              <a:rPr sz="2400" spc="-25" dirty="0">
                <a:latin typeface="Calibri"/>
                <a:cs typeface="Calibri"/>
              </a:rPr>
              <a:t> </a:t>
            </a:r>
            <a:r>
              <a:rPr sz="2400" dirty="0">
                <a:latin typeface="Calibri"/>
                <a:cs typeface="Calibri"/>
              </a:rPr>
              <a:t>Medicine</a:t>
            </a:r>
            <a:r>
              <a:rPr sz="2400" spc="-40" dirty="0">
                <a:latin typeface="Calibri"/>
                <a:cs typeface="Calibri"/>
              </a:rPr>
              <a:t> </a:t>
            </a:r>
            <a:r>
              <a:rPr sz="2400" dirty="0">
                <a:latin typeface="Calibri"/>
                <a:cs typeface="Calibri"/>
              </a:rPr>
              <a:t>and</a:t>
            </a:r>
            <a:r>
              <a:rPr sz="2400" spc="-60" dirty="0">
                <a:latin typeface="Calibri"/>
                <a:cs typeface="Calibri"/>
              </a:rPr>
              <a:t> </a:t>
            </a:r>
            <a:r>
              <a:rPr sz="2400" spc="-40" dirty="0">
                <a:latin typeface="Calibri"/>
                <a:cs typeface="Calibri"/>
              </a:rPr>
              <a:t>Toxicology,</a:t>
            </a:r>
            <a:r>
              <a:rPr sz="2400" spc="-15" dirty="0">
                <a:latin typeface="Calibri"/>
                <a:cs typeface="Calibri"/>
              </a:rPr>
              <a:t> </a:t>
            </a:r>
            <a:r>
              <a:rPr sz="2400" dirty="0">
                <a:latin typeface="Calibri"/>
                <a:cs typeface="Calibri"/>
              </a:rPr>
              <a:t>2</a:t>
            </a:r>
            <a:r>
              <a:rPr sz="2400" baseline="25793" dirty="0">
                <a:latin typeface="Calibri"/>
                <a:cs typeface="Calibri"/>
              </a:rPr>
              <a:t>nd</a:t>
            </a:r>
            <a:r>
              <a:rPr sz="2400" spc="165" baseline="25793" dirty="0">
                <a:latin typeface="Calibri"/>
                <a:cs typeface="Calibri"/>
              </a:rPr>
              <a:t> </a:t>
            </a:r>
            <a:r>
              <a:rPr sz="2400" dirty="0">
                <a:latin typeface="Calibri"/>
                <a:cs typeface="Calibri"/>
              </a:rPr>
              <a:t>edition</a:t>
            </a:r>
            <a:r>
              <a:rPr sz="2400" spc="-40" dirty="0">
                <a:latin typeface="Calibri"/>
                <a:cs typeface="Calibri"/>
              </a:rPr>
              <a:t> </a:t>
            </a:r>
            <a:r>
              <a:rPr sz="2400" dirty="0">
                <a:latin typeface="Calibri"/>
                <a:cs typeface="Calibri"/>
              </a:rPr>
              <a:t>by</a:t>
            </a:r>
            <a:r>
              <a:rPr sz="2400" spc="-55" dirty="0">
                <a:latin typeface="Calibri"/>
                <a:cs typeface="Calibri"/>
              </a:rPr>
              <a:t> </a:t>
            </a:r>
            <a:r>
              <a:rPr sz="2400" spc="-20" dirty="0">
                <a:latin typeface="Calibri"/>
                <a:cs typeface="Calibri"/>
              </a:rPr>
              <a:t>Syed </a:t>
            </a:r>
            <a:r>
              <a:rPr sz="2400" dirty="0">
                <a:latin typeface="Calibri"/>
                <a:cs typeface="Calibri"/>
              </a:rPr>
              <a:t>Muhammad</a:t>
            </a:r>
            <a:r>
              <a:rPr sz="2400" spc="-65" dirty="0">
                <a:latin typeface="Calibri"/>
                <a:cs typeface="Calibri"/>
              </a:rPr>
              <a:t> </a:t>
            </a:r>
            <a:r>
              <a:rPr sz="2400">
                <a:latin typeface="Calibri"/>
                <a:cs typeface="Calibri"/>
              </a:rPr>
              <a:t>Ali </a:t>
            </a:r>
            <a:r>
              <a:rPr sz="2400" spc="-10">
                <a:latin typeface="Calibri"/>
                <a:cs typeface="Calibri"/>
              </a:rPr>
              <a:t>Aijaz</a:t>
            </a:r>
            <a:endParaRPr lang="en-US" sz="2400" spc="-10">
              <a:latin typeface="Calibri"/>
              <a:cs typeface="Calibri"/>
            </a:endParaRPr>
          </a:p>
          <a:p>
            <a:pPr marL="210185" marR="553720" indent="-172720">
              <a:lnSpc>
                <a:spcPts val="2270"/>
              </a:lnSpc>
              <a:spcBef>
                <a:spcPts val="380"/>
              </a:spcBef>
              <a:buFont typeface="Arial MT"/>
              <a:buChar char="•"/>
              <a:tabLst>
                <a:tab pos="210185" algn="l"/>
              </a:tabLst>
            </a:pPr>
            <a:endParaRPr sz="2400" dirty="0">
              <a:latin typeface="Calibri"/>
              <a:cs typeface="Calibri"/>
            </a:endParaRPr>
          </a:p>
          <a:p>
            <a:pPr marL="210185" indent="-172085">
              <a:lnSpc>
                <a:spcPts val="2395"/>
              </a:lnSpc>
              <a:spcBef>
                <a:spcPts val="520"/>
              </a:spcBef>
              <a:buFont typeface="Arial MT"/>
              <a:buChar char="•"/>
              <a:tabLst>
                <a:tab pos="210185" algn="l"/>
              </a:tabLst>
            </a:pPr>
            <a:r>
              <a:rPr sz="2400" dirty="0">
                <a:latin typeface="Calibri"/>
                <a:cs typeface="Calibri"/>
              </a:rPr>
              <a:t>Review</a:t>
            </a:r>
            <a:r>
              <a:rPr sz="2400" spc="-50" dirty="0">
                <a:latin typeface="Calibri"/>
                <a:cs typeface="Calibri"/>
              </a:rPr>
              <a:t> </a:t>
            </a:r>
            <a:r>
              <a:rPr sz="2400" dirty="0">
                <a:latin typeface="Calibri"/>
                <a:cs typeface="Calibri"/>
              </a:rPr>
              <a:t>of</a:t>
            </a:r>
            <a:r>
              <a:rPr sz="2400" spc="-50" dirty="0">
                <a:latin typeface="Calibri"/>
                <a:cs typeface="Calibri"/>
              </a:rPr>
              <a:t> </a:t>
            </a:r>
            <a:r>
              <a:rPr sz="2400" dirty="0">
                <a:latin typeface="Calibri"/>
                <a:cs typeface="Calibri"/>
              </a:rPr>
              <a:t>Forensic</a:t>
            </a:r>
            <a:r>
              <a:rPr sz="2400" spc="-35" dirty="0">
                <a:latin typeface="Calibri"/>
                <a:cs typeface="Calibri"/>
              </a:rPr>
              <a:t> </a:t>
            </a:r>
            <a:r>
              <a:rPr sz="2400" dirty="0">
                <a:latin typeface="Calibri"/>
                <a:cs typeface="Calibri"/>
              </a:rPr>
              <a:t>Medicine</a:t>
            </a:r>
            <a:r>
              <a:rPr sz="2400" spc="-45" dirty="0">
                <a:latin typeface="Calibri"/>
                <a:cs typeface="Calibri"/>
              </a:rPr>
              <a:t> </a:t>
            </a:r>
            <a:r>
              <a:rPr sz="2400" dirty="0">
                <a:latin typeface="Calibri"/>
                <a:cs typeface="Calibri"/>
              </a:rPr>
              <a:t>and</a:t>
            </a:r>
            <a:r>
              <a:rPr sz="2400" spc="-65" dirty="0">
                <a:latin typeface="Calibri"/>
                <a:cs typeface="Calibri"/>
              </a:rPr>
              <a:t> </a:t>
            </a:r>
            <a:r>
              <a:rPr sz="2400" spc="-25" dirty="0">
                <a:latin typeface="Calibri"/>
                <a:cs typeface="Calibri"/>
              </a:rPr>
              <a:t>Toxicology</a:t>
            </a:r>
            <a:r>
              <a:rPr sz="2400" spc="-30" dirty="0">
                <a:latin typeface="Calibri"/>
                <a:cs typeface="Calibri"/>
              </a:rPr>
              <a:t> </a:t>
            </a:r>
            <a:r>
              <a:rPr sz="2400" dirty="0">
                <a:latin typeface="Calibri"/>
                <a:cs typeface="Calibri"/>
              </a:rPr>
              <a:t>,</a:t>
            </a:r>
            <a:r>
              <a:rPr sz="2400" spc="-50" dirty="0">
                <a:latin typeface="Calibri"/>
                <a:cs typeface="Calibri"/>
              </a:rPr>
              <a:t> </a:t>
            </a:r>
            <a:r>
              <a:rPr sz="2400" dirty="0">
                <a:latin typeface="Calibri"/>
                <a:cs typeface="Calibri"/>
              </a:rPr>
              <a:t>5</a:t>
            </a:r>
            <a:r>
              <a:rPr sz="2400" baseline="25793" dirty="0">
                <a:latin typeface="Calibri"/>
                <a:cs typeface="Calibri"/>
              </a:rPr>
              <a:t>th</a:t>
            </a:r>
            <a:r>
              <a:rPr sz="2400" spc="142" baseline="25793" dirty="0">
                <a:latin typeface="Calibri"/>
                <a:cs typeface="Calibri"/>
              </a:rPr>
              <a:t> </a:t>
            </a:r>
            <a:r>
              <a:rPr sz="2400" dirty="0">
                <a:latin typeface="Calibri"/>
                <a:cs typeface="Calibri"/>
              </a:rPr>
              <a:t>edition</a:t>
            </a:r>
            <a:r>
              <a:rPr sz="2400" spc="-45" dirty="0">
                <a:latin typeface="Calibri"/>
                <a:cs typeface="Calibri"/>
              </a:rPr>
              <a:t> </a:t>
            </a:r>
            <a:r>
              <a:rPr sz="2400" dirty="0">
                <a:latin typeface="Calibri"/>
                <a:cs typeface="Calibri"/>
              </a:rPr>
              <a:t>by</a:t>
            </a:r>
            <a:r>
              <a:rPr sz="2400" spc="-55" dirty="0">
                <a:latin typeface="Calibri"/>
                <a:cs typeface="Calibri"/>
              </a:rPr>
              <a:t> </a:t>
            </a:r>
            <a:r>
              <a:rPr sz="2400" spc="-10" dirty="0">
                <a:latin typeface="Calibri"/>
                <a:cs typeface="Calibri"/>
              </a:rPr>
              <a:t>Gautam</a:t>
            </a:r>
            <a:endParaRPr sz="2400" dirty="0">
              <a:latin typeface="Calibri"/>
              <a:cs typeface="Calibri"/>
            </a:endParaRPr>
          </a:p>
          <a:p>
            <a:pPr marL="210185">
              <a:lnSpc>
                <a:spcPts val="2395"/>
              </a:lnSpc>
            </a:pPr>
            <a:r>
              <a:rPr sz="2400" spc="-10" dirty="0">
                <a:latin typeface="Calibri"/>
                <a:cs typeface="Calibri"/>
              </a:rPr>
              <a:t>Biswas</a:t>
            </a:r>
            <a:endParaRPr sz="24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latin typeface="Bell MT" pitchFamily="18" charset="0"/>
              </a:rPr>
              <a:t>SEQUENCE OF LGIS</a:t>
            </a:r>
          </a:p>
        </p:txBody>
      </p:sp>
      <p:sp>
        <p:nvSpPr>
          <p:cNvPr id="5" name="Content Placeholder 4"/>
          <p:cNvSpPr>
            <a:spLocks noGrp="1"/>
          </p:cNvSpPr>
          <p:nvPr>
            <p:ph idx="1"/>
          </p:nvPr>
        </p:nvSpPr>
        <p:spPr/>
        <p:txBody>
          <a:bodyPr>
            <a:normAutofit/>
          </a:bodyPr>
          <a:lstStyle/>
          <a:p>
            <a:r>
              <a:rPr lang="en-US" sz="2800" dirty="0">
                <a:latin typeface="Bell MT" pitchFamily="18" charset="0"/>
              </a:rPr>
              <a:t>Learning Objectives </a:t>
            </a:r>
          </a:p>
          <a:p>
            <a:r>
              <a:rPr lang="en-US" sz="2800" dirty="0">
                <a:latin typeface="Bell MT" pitchFamily="18" charset="0"/>
              </a:rPr>
              <a:t>Core concept </a:t>
            </a:r>
            <a:r>
              <a:rPr lang="en-US" sz="2800" i="1" dirty="0">
                <a:latin typeface="Bell MT" pitchFamily="18" charset="0"/>
              </a:rPr>
              <a:t>70 %</a:t>
            </a:r>
          </a:p>
          <a:p>
            <a:r>
              <a:rPr lang="en-US" sz="2800" dirty="0">
                <a:latin typeface="Bell MT" pitchFamily="18" charset="0"/>
              </a:rPr>
              <a:t>Horizontal integration related to Pathology and Pharmacology </a:t>
            </a:r>
            <a:r>
              <a:rPr lang="en-US" sz="2800" i="1" dirty="0">
                <a:latin typeface="Bell MT" pitchFamily="18" charset="0"/>
              </a:rPr>
              <a:t>15 %</a:t>
            </a:r>
          </a:p>
          <a:p>
            <a:r>
              <a:rPr lang="en-US" sz="2800" dirty="0">
                <a:latin typeface="Bell MT" pitchFamily="18" charset="0"/>
              </a:rPr>
              <a:t>Relevant clinical concepts and medico legal application of core knowledge / Vertical integration </a:t>
            </a:r>
            <a:r>
              <a:rPr lang="en-US" sz="2800" i="1" dirty="0">
                <a:latin typeface="Bell MT" pitchFamily="18" charset="0"/>
              </a:rPr>
              <a:t>10%</a:t>
            </a:r>
          </a:p>
          <a:p>
            <a:r>
              <a:rPr lang="en-US" sz="2800" dirty="0">
                <a:latin typeface="Bell MT" pitchFamily="18" charset="0"/>
              </a:rPr>
              <a:t>Research article relevant to the topic </a:t>
            </a:r>
            <a:r>
              <a:rPr lang="en-US" sz="2800" i="1" dirty="0">
                <a:latin typeface="Bell MT" pitchFamily="18" charset="0"/>
              </a:rPr>
              <a:t>3%</a:t>
            </a:r>
          </a:p>
          <a:p>
            <a:r>
              <a:rPr lang="en-US" sz="2800" dirty="0">
                <a:latin typeface="Bell MT" pitchFamily="18" charset="0"/>
              </a:rPr>
              <a:t>Ethics and family medicine </a:t>
            </a:r>
            <a:r>
              <a:rPr lang="en-US" sz="2800" i="1" dirty="0">
                <a:latin typeface="Bell MT" pitchFamily="18" charset="0"/>
              </a:rPr>
              <a:t>2%</a:t>
            </a:r>
          </a:p>
        </p:txBody>
      </p:sp>
      <p:pic>
        <p:nvPicPr>
          <p:cNvPr id="3" name="object 4">
            <a:extLst>
              <a:ext uri="{FF2B5EF4-FFF2-40B4-BE49-F238E27FC236}">
                <a16:creationId xmlns:a16="http://schemas.microsoft.com/office/drawing/2014/main" id="{D8A33198-0C00-5BBE-0167-E4658C4BE777}"/>
              </a:ext>
            </a:extLst>
          </p:cNvPr>
          <p:cNvPicPr/>
          <p:nvPr/>
        </p:nvPicPr>
        <p:blipFill>
          <a:blip r:embed="rId2" cstate="print"/>
          <a:stretch>
            <a:fillRect/>
          </a:stretch>
        </p:blipFill>
        <p:spPr>
          <a:xfrm>
            <a:off x="8229600" y="2689"/>
            <a:ext cx="914400" cy="1733550"/>
          </a:xfrm>
          <a:prstGeom prst="rect">
            <a:avLst/>
          </a:prstGeom>
        </p:spPr>
      </p:pic>
    </p:spTree>
    <p:extLst>
      <p:ext uri="{BB962C8B-B14F-4D97-AF65-F5344CB8AC3E}">
        <p14:creationId xmlns:p14="http://schemas.microsoft.com/office/powerpoint/2010/main" val="2504634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568"/>
            <a:ext cx="8229600" cy="858753"/>
          </a:xfrm>
        </p:spPr>
        <p:txBody>
          <a:bodyPr>
            <a:normAutofit/>
          </a:bodyPr>
          <a:lstStyle/>
          <a:p>
            <a:r>
              <a:rPr lang="en-US" sz="3600" b="1" dirty="0">
                <a:solidFill>
                  <a:srgbClr val="FF0000"/>
                </a:solidFill>
                <a:latin typeface="Arial" pitchFamily="34" charset="0"/>
                <a:cs typeface="Arial" pitchFamily="34" charset="0"/>
              </a:rPr>
              <a:t>Learning Objectives</a:t>
            </a:r>
          </a:p>
        </p:txBody>
      </p:sp>
      <p:sp>
        <p:nvSpPr>
          <p:cNvPr id="3" name="Content Placeholder 2"/>
          <p:cNvSpPr>
            <a:spLocks noGrp="1"/>
          </p:cNvSpPr>
          <p:nvPr>
            <p:ph sz="quarter" idx="1"/>
          </p:nvPr>
        </p:nvSpPr>
        <p:spPr>
          <a:xfrm>
            <a:off x="457200" y="1295400"/>
            <a:ext cx="8229600" cy="4876800"/>
          </a:xfrm>
        </p:spPr>
        <p:txBody>
          <a:bodyPr>
            <a:normAutofit/>
          </a:bodyPr>
          <a:lstStyle/>
          <a:p>
            <a:pPr algn="just">
              <a:spcBef>
                <a:spcPts val="600"/>
              </a:spcBef>
              <a:spcAft>
                <a:spcPts val="600"/>
              </a:spcAft>
              <a:buNone/>
            </a:pPr>
            <a:r>
              <a:rPr lang="en-US" sz="2800" dirty="0">
                <a:latin typeface="Arial" pitchFamily="34" charset="0"/>
                <a:cs typeface="Arial" pitchFamily="34" charset="0"/>
              </a:rPr>
              <a:t>By the end of the lecture students will be able to</a:t>
            </a:r>
          </a:p>
          <a:p>
            <a:pPr marL="514350" indent="-514350" algn="just">
              <a:spcBef>
                <a:spcPts val="600"/>
              </a:spcBef>
              <a:spcAft>
                <a:spcPts val="600"/>
              </a:spcAft>
              <a:buClr>
                <a:srgbClr val="FF0000"/>
              </a:buClr>
              <a:buFont typeface="Wingdings" pitchFamily="2" charset="2"/>
              <a:buChar char="ü"/>
            </a:pPr>
            <a:r>
              <a:rPr lang="en-US" sz="2800" dirty="0">
                <a:latin typeface="Arial" pitchFamily="34" charset="0"/>
                <a:cs typeface="Arial" pitchFamily="34" charset="0"/>
              </a:rPr>
              <a:t>Define drug, drug dependence, drug abuse and drugs addiction.</a:t>
            </a:r>
          </a:p>
          <a:p>
            <a:pPr marL="514350" indent="-514350" algn="just">
              <a:spcBef>
                <a:spcPts val="600"/>
              </a:spcBef>
              <a:spcAft>
                <a:spcPts val="600"/>
              </a:spcAft>
              <a:buClr>
                <a:srgbClr val="FF0000"/>
              </a:buClr>
              <a:buFont typeface="Wingdings" pitchFamily="2" charset="2"/>
              <a:buChar char="ü"/>
            </a:pPr>
            <a:r>
              <a:rPr lang="en-US" sz="2800" dirty="0">
                <a:latin typeface="Arial" pitchFamily="34" charset="0"/>
                <a:cs typeface="Arial" pitchFamily="34" charset="0"/>
              </a:rPr>
              <a:t>State the WHO criteria for drug addiction/ dependence.</a:t>
            </a:r>
          </a:p>
          <a:p>
            <a:pPr marL="514350" indent="-514350" algn="just">
              <a:spcBef>
                <a:spcPts val="600"/>
              </a:spcBef>
              <a:spcAft>
                <a:spcPts val="600"/>
              </a:spcAft>
              <a:buClr>
                <a:srgbClr val="FF0000"/>
              </a:buClr>
              <a:buFont typeface="Wingdings" pitchFamily="2" charset="2"/>
              <a:buChar char="ü"/>
            </a:pPr>
            <a:r>
              <a:rPr lang="en-US" sz="2800" dirty="0">
                <a:latin typeface="Arial" pitchFamily="34" charset="0"/>
                <a:cs typeface="Arial" pitchFamily="34" charset="0"/>
              </a:rPr>
              <a:t>Enlist the strategic measures to prevent abuse of dangerous drugs.</a:t>
            </a:r>
          </a:p>
          <a:p>
            <a:pPr marL="514350" indent="-514350" algn="just">
              <a:spcBef>
                <a:spcPts val="600"/>
              </a:spcBef>
              <a:spcAft>
                <a:spcPts val="600"/>
              </a:spcAft>
              <a:buClr>
                <a:srgbClr val="FF0000"/>
              </a:buClr>
              <a:buFont typeface="Wingdings" pitchFamily="2" charset="2"/>
              <a:buChar char="ü"/>
            </a:pPr>
            <a:r>
              <a:rPr lang="en-US" sz="2800" dirty="0">
                <a:latin typeface="Arial" pitchFamily="34" charset="0"/>
                <a:cs typeface="Arial" pitchFamily="34" charset="0"/>
              </a:rPr>
              <a:t>Briefly describe the different sections/ rules of dangerous drug act 1930.</a:t>
            </a:r>
          </a:p>
        </p:txBody>
      </p:sp>
      <p:pic>
        <p:nvPicPr>
          <p:cNvPr id="8" name="object 4">
            <a:extLst>
              <a:ext uri="{FF2B5EF4-FFF2-40B4-BE49-F238E27FC236}">
                <a16:creationId xmlns:a16="http://schemas.microsoft.com/office/drawing/2014/main" id="{377F2249-1C75-A2F8-CB66-7D862D060361}"/>
              </a:ext>
            </a:extLst>
          </p:cNvPr>
          <p:cNvPicPr/>
          <p:nvPr/>
        </p:nvPicPr>
        <p:blipFill>
          <a:blip r:embed="rId2" cstate="print"/>
          <a:stretch>
            <a:fillRect/>
          </a:stretch>
        </p:blipFill>
        <p:spPr>
          <a:xfrm>
            <a:off x="8305800" y="0"/>
            <a:ext cx="838200" cy="1733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295400"/>
            <a:ext cx="8839200" cy="4830763"/>
          </a:xfrm>
        </p:spPr>
        <p:txBody>
          <a:bodyPr/>
          <a:lstStyle/>
          <a:p>
            <a:pPr algn="just">
              <a:spcBef>
                <a:spcPts val="600"/>
              </a:spcBef>
              <a:spcAft>
                <a:spcPts val="1800"/>
              </a:spcAft>
              <a:buNone/>
            </a:pPr>
            <a:r>
              <a:rPr lang="en-US" b="1" dirty="0">
                <a:solidFill>
                  <a:srgbClr val="FF0000"/>
                </a:solidFill>
                <a:latin typeface="Arial" pitchFamily="34" charset="0"/>
                <a:cs typeface="Arial" pitchFamily="34" charset="0"/>
              </a:rPr>
              <a:t>   </a:t>
            </a:r>
            <a:r>
              <a:rPr lang="en-US" dirty="0">
                <a:latin typeface="Arial" pitchFamily="34" charset="0"/>
                <a:cs typeface="Arial" pitchFamily="34" charset="0"/>
              </a:rPr>
              <a:t>is a substance used in the diagnosis, treatment/ prevention of disease or as a component of medication.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592" y="2895600"/>
            <a:ext cx="7027608"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152400"/>
            <a:ext cx="2857619" cy="769441"/>
          </a:xfrm>
          <a:prstGeom prst="rect">
            <a:avLst/>
          </a:prstGeom>
        </p:spPr>
        <p:txBody>
          <a:bodyPr wrap="square">
            <a:spAutoFit/>
          </a:bodyPr>
          <a:lstStyle/>
          <a:p>
            <a:r>
              <a:rPr lang="en-US" sz="4400" b="1" dirty="0">
                <a:solidFill>
                  <a:srgbClr val="FF0000"/>
                </a:solidFill>
                <a:latin typeface="Arial" pitchFamily="34" charset="0"/>
                <a:cs typeface="Arial" pitchFamily="34" charset="0"/>
              </a:rPr>
              <a:t>Drug</a:t>
            </a:r>
            <a:endParaRPr lang="en-US" sz="4400" dirty="0"/>
          </a:p>
        </p:txBody>
      </p:sp>
      <p:sp>
        <p:nvSpPr>
          <p:cNvPr id="2" name="Rectangle 1">
            <a:extLst>
              <a:ext uri="{FF2B5EF4-FFF2-40B4-BE49-F238E27FC236}">
                <a16:creationId xmlns:a16="http://schemas.microsoft.com/office/drawing/2014/main" id="{2FDEE208-D7EB-2A61-8012-D231D9181CCE}"/>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8689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barn(inVertical)">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410"/>
          <a:stretch/>
        </p:blipFill>
        <p:spPr bwMode="auto">
          <a:xfrm>
            <a:off x="5181600" y="685800"/>
            <a:ext cx="3886201" cy="516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quarter" idx="1"/>
          </p:nvPr>
        </p:nvSpPr>
        <p:spPr>
          <a:xfrm>
            <a:off x="0" y="152401"/>
            <a:ext cx="5181600" cy="6400800"/>
          </a:xfrm>
        </p:spPr>
        <p:txBody>
          <a:bodyPr anchor="ctr">
            <a:normAutofit lnSpcReduction="10000"/>
          </a:bodyPr>
          <a:lstStyle/>
          <a:p>
            <a:pPr algn="just">
              <a:spcBef>
                <a:spcPts val="600"/>
              </a:spcBef>
              <a:spcAft>
                <a:spcPts val="1200"/>
              </a:spcAft>
            </a:pPr>
            <a:r>
              <a:rPr lang="en-US" sz="2600" b="1" dirty="0">
                <a:solidFill>
                  <a:srgbClr val="FF0000"/>
                </a:solidFill>
                <a:latin typeface="Arial" pitchFamily="34" charset="0"/>
                <a:cs typeface="Arial" pitchFamily="34" charset="0"/>
              </a:rPr>
              <a:t>Drug Abuse: </a:t>
            </a:r>
            <a:r>
              <a:rPr lang="en-US" sz="2600" dirty="0">
                <a:latin typeface="Arial" pitchFamily="34" charset="0"/>
                <a:cs typeface="Arial" pitchFamily="34" charset="0"/>
              </a:rPr>
              <a:t>it is use of drugs to affect the mind and body for non medical reasons or using substances or chemicals which are illegal. </a:t>
            </a:r>
            <a:endParaRPr lang="en-US" sz="2600" b="1" dirty="0">
              <a:latin typeface="Arial" pitchFamily="34" charset="0"/>
              <a:cs typeface="Arial" pitchFamily="34" charset="0"/>
            </a:endParaRPr>
          </a:p>
          <a:p>
            <a:pPr algn="just">
              <a:spcBef>
                <a:spcPts val="600"/>
              </a:spcBef>
              <a:spcAft>
                <a:spcPts val="1200"/>
              </a:spcAft>
            </a:pPr>
            <a:r>
              <a:rPr lang="en-US" sz="2600" b="1" dirty="0">
                <a:solidFill>
                  <a:srgbClr val="FF0000"/>
                </a:solidFill>
                <a:latin typeface="Arial" pitchFamily="34" charset="0"/>
                <a:cs typeface="Arial" pitchFamily="34" charset="0"/>
              </a:rPr>
              <a:t>Drug Dependence: </a:t>
            </a:r>
            <a:r>
              <a:rPr lang="en-US" sz="2600" dirty="0">
                <a:latin typeface="Arial" pitchFamily="34" charset="0"/>
                <a:cs typeface="Arial" pitchFamily="34" charset="0"/>
              </a:rPr>
              <a:t>is a compulsion to take a drug to produce a </a:t>
            </a:r>
            <a:r>
              <a:rPr lang="en-US" sz="2600" dirty="0">
                <a:solidFill>
                  <a:srgbClr val="FF0000"/>
                </a:solidFill>
                <a:latin typeface="Arial" pitchFamily="34" charset="0"/>
                <a:cs typeface="Arial" pitchFamily="34" charset="0"/>
              </a:rPr>
              <a:t>desire effect </a:t>
            </a:r>
            <a:r>
              <a:rPr lang="en-US" sz="2600" dirty="0">
                <a:latin typeface="Arial" pitchFamily="34" charset="0"/>
                <a:cs typeface="Arial" pitchFamily="34" charset="0"/>
              </a:rPr>
              <a:t>or to prevent </a:t>
            </a:r>
            <a:r>
              <a:rPr lang="en-US" sz="2600" dirty="0">
                <a:solidFill>
                  <a:srgbClr val="FF0000"/>
                </a:solidFill>
                <a:latin typeface="Arial" pitchFamily="34" charset="0"/>
                <a:cs typeface="Arial" pitchFamily="34" charset="0"/>
              </a:rPr>
              <a:t>unpleasant effects </a:t>
            </a:r>
            <a:r>
              <a:rPr lang="en-US" sz="2600" dirty="0">
                <a:latin typeface="Arial" pitchFamily="34" charset="0"/>
                <a:cs typeface="Arial" pitchFamily="34" charset="0"/>
              </a:rPr>
              <a:t>when the drug is withheld.</a:t>
            </a:r>
          </a:p>
          <a:p>
            <a:pPr algn="just">
              <a:spcBef>
                <a:spcPts val="600"/>
              </a:spcBef>
              <a:spcAft>
                <a:spcPts val="1200"/>
              </a:spcAft>
            </a:pPr>
            <a:r>
              <a:rPr lang="en-US" sz="2600" b="1" dirty="0">
                <a:solidFill>
                  <a:srgbClr val="FF0000"/>
                </a:solidFill>
                <a:latin typeface="Arial" pitchFamily="34" charset="0"/>
                <a:cs typeface="Arial" pitchFamily="34" charset="0"/>
              </a:rPr>
              <a:t>Drugs of Addiction: </a:t>
            </a:r>
            <a:r>
              <a:rPr lang="en-US" sz="2600" dirty="0">
                <a:latin typeface="Arial" pitchFamily="34" charset="0"/>
                <a:cs typeface="Arial" pitchFamily="34" charset="0"/>
              </a:rPr>
              <a:t>Drugs which are used to treat the patient properly and prolong life but become dangerous if person gets addicted.</a:t>
            </a:r>
            <a:endParaRPr lang="en-US" sz="2800" dirty="0">
              <a:latin typeface="Arial" pitchFamily="34" charset="0"/>
              <a:cs typeface="Arial" pitchFamily="34" charset="0"/>
            </a:endParaRPr>
          </a:p>
        </p:txBody>
      </p:sp>
      <p:sp>
        <p:nvSpPr>
          <p:cNvPr id="2" name="Rectangle 1"/>
          <p:cNvSpPr/>
          <p:nvPr/>
        </p:nvSpPr>
        <p:spPr>
          <a:xfrm>
            <a:off x="381000" y="6260068"/>
            <a:ext cx="7315200" cy="461665"/>
          </a:xfrm>
          <a:prstGeom prst="rect">
            <a:avLst/>
          </a:prstGeom>
        </p:spPr>
        <p:txBody>
          <a:bodyPr wrap="square">
            <a:spAutoFit/>
          </a:bodyPr>
          <a:lstStyle/>
          <a:p>
            <a:pPr algn="just">
              <a:spcBef>
                <a:spcPts val="600"/>
              </a:spcBef>
              <a:spcAft>
                <a:spcPts val="1800"/>
              </a:spcAft>
            </a:pPr>
            <a:r>
              <a:rPr lang="en-US" sz="2400" dirty="0">
                <a:solidFill>
                  <a:srgbClr val="FF0000"/>
                </a:solidFill>
                <a:latin typeface="Arial" pitchFamily="34" charset="0"/>
                <a:cs typeface="Arial" pitchFamily="34" charset="0"/>
              </a:rPr>
              <a:t>When drugs are taken apart from its medicinal use.</a:t>
            </a:r>
          </a:p>
        </p:txBody>
      </p:sp>
      <p:sp>
        <p:nvSpPr>
          <p:cNvPr id="4" name="Rectangle 3">
            <a:extLst>
              <a:ext uri="{FF2B5EF4-FFF2-40B4-BE49-F238E27FC236}">
                <a16:creationId xmlns:a16="http://schemas.microsoft.com/office/drawing/2014/main" id="{D0883502-FD66-2200-EBAE-CB1F2ECB7BC7}"/>
              </a:ext>
            </a:extLst>
          </p:cNvPr>
          <p:cNvSpPr/>
          <p:nvPr/>
        </p:nvSpPr>
        <p:spPr>
          <a:xfrm>
            <a:off x="7086600" y="0"/>
            <a:ext cx="2057400" cy="3048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229112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971799"/>
            <a:ext cx="4953000" cy="37338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 y="339547"/>
            <a:ext cx="9052560" cy="709714"/>
          </a:xfrm>
        </p:spPr>
        <p:txBody>
          <a:bodyPr>
            <a:normAutofit fontScale="90000"/>
          </a:bodyPr>
          <a:lstStyle/>
          <a:p>
            <a:r>
              <a:rPr lang="en-US" sz="3600" b="1" dirty="0">
                <a:latin typeface="Arial" pitchFamily="34" charset="0"/>
                <a:cs typeface="Arial" pitchFamily="34" charset="0"/>
              </a:rPr>
              <a:t>DRUGS HAVING POTENTIAL FOR MISUSE</a:t>
            </a:r>
          </a:p>
        </p:txBody>
      </p:sp>
      <p:sp>
        <p:nvSpPr>
          <p:cNvPr id="3" name="Content Placeholder 2"/>
          <p:cNvSpPr>
            <a:spLocks noGrp="1"/>
          </p:cNvSpPr>
          <p:nvPr>
            <p:ph sz="quarter" idx="1"/>
          </p:nvPr>
        </p:nvSpPr>
        <p:spPr>
          <a:xfrm>
            <a:off x="152400" y="1066800"/>
            <a:ext cx="8991600" cy="5562600"/>
          </a:xfrm>
        </p:spPr>
        <p:txBody>
          <a:bodyPr anchor="ctr">
            <a:normAutofit lnSpcReduction="10000"/>
          </a:bodyPr>
          <a:lstStyle/>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These are ones which </a:t>
            </a:r>
            <a:r>
              <a:rPr lang="en-US" sz="2800" dirty="0">
                <a:solidFill>
                  <a:srgbClr val="FF0000"/>
                </a:solidFill>
                <a:latin typeface="Arial" pitchFamily="34" charset="0"/>
                <a:cs typeface="Arial" pitchFamily="34" charset="0"/>
              </a:rPr>
              <a:t>alter mood, thought or perception </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Repeated use of such drugs even on medical grounds may adversely affect an individual depending upon different factors such as;</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Physical dependence </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Tolerance </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Withdrawal symptoms </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Social behavior </a:t>
            </a:r>
          </a:p>
          <a:p>
            <a:pPr marL="457200" indent="-457200" algn="just">
              <a:spcBef>
                <a:spcPts val="0"/>
              </a:spcBef>
              <a:spcAft>
                <a:spcPts val="1800"/>
              </a:spcAft>
              <a:buFont typeface="Wingdings" pitchFamily="2" charset="2"/>
              <a:buChar char="ü"/>
            </a:pPr>
            <a:r>
              <a:rPr lang="en-US" sz="2800" dirty="0">
                <a:latin typeface="Arial" pitchFamily="34" charset="0"/>
                <a:cs typeface="Arial" pitchFamily="34" charset="0"/>
              </a:rPr>
              <a:t>Physiological dependence </a:t>
            </a:r>
          </a:p>
        </p:txBody>
      </p:sp>
      <p:sp>
        <p:nvSpPr>
          <p:cNvPr id="4" name="Rectangle 3">
            <a:extLst>
              <a:ext uri="{FF2B5EF4-FFF2-40B4-BE49-F238E27FC236}">
                <a16:creationId xmlns:a16="http://schemas.microsoft.com/office/drawing/2014/main" id="{DCC6A38B-B4E1-D54F-A127-426AA9B836D3}"/>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79320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371807"/>
            <a:ext cx="3490154" cy="645195"/>
          </a:xfrm>
        </p:spPr>
        <p:txBody>
          <a:bodyPr>
            <a:normAutofit/>
          </a:bodyPr>
          <a:lstStyle/>
          <a:p>
            <a:r>
              <a:rPr lang="en-US" sz="3600" b="1" dirty="0">
                <a:latin typeface="Arial" pitchFamily="34" charset="0"/>
                <a:cs typeface="Arial" pitchFamily="34" charset="0"/>
              </a:rPr>
              <a:t>COCAINE </a:t>
            </a:r>
          </a:p>
        </p:txBody>
      </p:sp>
      <p:sp>
        <p:nvSpPr>
          <p:cNvPr id="4" name="object 4"/>
          <p:cNvSpPr/>
          <p:nvPr/>
        </p:nvSpPr>
        <p:spPr>
          <a:xfrm>
            <a:off x="381001" y="1752600"/>
            <a:ext cx="3865578" cy="3886200"/>
          </a:xfrm>
          <a:prstGeom prst="rect">
            <a:avLst/>
          </a:prstGeom>
          <a:blipFill>
            <a:blip r:embed="rId2" cstate="print"/>
            <a:srcRect/>
            <a:stretch>
              <a:fillRect l="-98240"/>
            </a:stretch>
          </a:blipFill>
          <a:ln>
            <a:noFill/>
          </a:ln>
          <a:effectLst>
            <a:outerShdw blurRad="127000" dist="38100" dir="2700000" algn="ctr">
              <a:srgbClr val="000000">
                <a:alpha val="45000"/>
              </a:srgbClr>
            </a:outerShdw>
            <a:softEdge rad="63500"/>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0" tIns="0" rIns="0" bIns="0" rtlCol="0"/>
          <a:lstStyle/>
          <a:p>
            <a:endParaRPr/>
          </a:p>
        </p:txBody>
      </p:sp>
      <p:sp>
        <p:nvSpPr>
          <p:cNvPr id="5" name="object 4"/>
          <p:cNvSpPr/>
          <p:nvPr/>
        </p:nvSpPr>
        <p:spPr>
          <a:xfrm>
            <a:off x="4724400" y="1752600"/>
            <a:ext cx="3886200" cy="3886200"/>
          </a:xfrm>
          <a:prstGeom prst="rect">
            <a:avLst/>
          </a:prstGeom>
          <a:blipFill>
            <a:blip r:embed="rId2" cstate="print"/>
            <a:srcRect/>
            <a:stretch>
              <a:fillRect r="-100000"/>
            </a:stretch>
          </a:blipFill>
          <a:ln>
            <a:noFill/>
          </a:ln>
          <a:effectLst>
            <a:outerShdw blurRad="127000" dist="38100" dir="2700000" algn="ctr">
              <a:srgbClr val="000000">
                <a:alpha val="45000"/>
              </a:srgbClr>
            </a:outerShdw>
            <a:softEdge rad="63500"/>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lIns="0" tIns="0" rIns="0" bIns="0" rtlCol="0"/>
          <a:lstStyle/>
          <a:p>
            <a:endParaRPr/>
          </a:p>
        </p:txBody>
      </p:sp>
      <p:sp>
        <p:nvSpPr>
          <p:cNvPr id="3" name="Rectangle 2">
            <a:extLst>
              <a:ext uri="{FF2B5EF4-FFF2-40B4-BE49-F238E27FC236}">
                <a16:creationId xmlns:a16="http://schemas.microsoft.com/office/drawing/2014/main" id="{FC38783C-2F42-D218-36F4-3194CE1C5E86}"/>
              </a:ext>
            </a:extLst>
          </p:cNvPr>
          <p:cNvSpPr/>
          <p:nvPr/>
        </p:nvSpPr>
        <p:spPr>
          <a:xfrm>
            <a:off x="7086600" y="0"/>
            <a:ext cx="2057400" cy="304800"/>
          </a:xfrm>
          <a:prstGeom prst="rect">
            <a:avLst/>
          </a:prstGeom>
          <a:solidFill>
            <a:schemeClr val="bg2">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Core Concept </a:t>
            </a:r>
          </a:p>
        </p:txBody>
      </p:sp>
    </p:spTree>
    <p:extLst>
      <p:ext uri="{BB962C8B-B14F-4D97-AF65-F5344CB8AC3E}">
        <p14:creationId xmlns:p14="http://schemas.microsoft.com/office/powerpoint/2010/main" val="1056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920</TotalTime>
  <Words>1819</Words>
  <Application>Microsoft Office PowerPoint</Application>
  <PresentationFormat>On-screen Show (4:3)</PresentationFormat>
  <Paragraphs>168</Paragraphs>
  <Slides>35</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35</vt:i4>
      </vt:variant>
    </vt:vector>
  </HeadingPairs>
  <TitlesOfParts>
    <vt:vector size="48" baseType="lpstr">
      <vt:lpstr>AR CENA</vt:lpstr>
      <vt:lpstr>Arial</vt:lpstr>
      <vt:lpstr>Arial MT</vt:lpstr>
      <vt:lpstr>Arial Narrow</vt:lpstr>
      <vt:lpstr>Bell MT</vt:lpstr>
      <vt:lpstr>Calibri</vt:lpstr>
      <vt:lpstr>Calibri Light</vt:lpstr>
      <vt:lpstr>Lucida Sans Unicode</vt:lpstr>
      <vt:lpstr>Microsoft Sans Serif</vt:lpstr>
      <vt:lpstr>Tw Cen MT</vt:lpstr>
      <vt:lpstr>Wingdings</vt:lpstr>
      <vt:lpstr>Wingdings 2</vt:lpstr>
      <vt:lpstr>Median</vt:lpstr>
      <vt:lpstr>DANGEROUS DRUG ACT 1930 THE DRUGS ACT, 1976 </vt:lpstr>
      <vt:lpstr>PowerPoint Presentation</vt:lpstr>
      <vt:lpstr>PowerPoint Presentation</vt:lpstr>
      <vt:lpstr>SEQUENCE OF LGIS</vt:lpstr>
      <vt:lpstr>Learning Objectives</vt:lpstr>
      <vt:lpstr>PowerPoint Presentation</vt:lpstr>
      <vt:lpstr>PowerPoint Presentation</vt:lpstr>
      <vt:lpstr>DRUGS HAVING POTENTIAL FOR MISUSE</vt:lpstr>
      <vt:lpstr>COCAINE </vt:lpstr>
      <vt:lpstr>HEROIN</vt:lpstr>
      <vt:lpstr>CANNABIS (Hashish, Bhang, Charas)</vt:lpstr>
      <vt:lpstr>WHO CRITERIA FOR DRUG ADDICTION/ DEPENDENCE</vt:lpstr>
      <vt:lpstr>PowerPoint Presentation</vt:lpstr>
      <vt:lpstr>STRATEGIC MEASURES TO PREVENT ABUSE OF DANGEROUS DRUGS </vt:lpstr>
      <vt:lpstr>PowerPoint Presentation</vt:lpstr>
      <vt:lpstr>DANGEROUS DRUG ACT 1976</vt:lpstr>
      <vt:lpstr>PowerPoint Presentation</vt:lpstr>
      <vt:lpstr>DANGEROUS DRUG RULE 8</vt:lpstr>
      <vt:lpstr>PowerPoint Presentation</vt:lpstr>
      <vt:lpstr>PowerPoint Presentation</vt:lpstr>
      <vt:lpstr>PowerPoint Presentation</vt:lpstr>
      <vt:lpstr>DANGEROUS DRUG RULE 13</vt:lpstr>
      <vt:lpstr>SYNTHETIC OPIODS</vt:lpstr>
      <vt:lpstr>DANGEROUS DRUG RULE 14</vt:lpstr>
      <vt:lpstr>PowerPoint Presentation</vt:lpstr>
      <vt:lpstr>PowerPoint Presentation</vt:lpstr>
      <vt:lpstr>PowerPoint Presentation</vt:lpstr>
      <vt:lpstr>DANGEROUS DRUG RULE 17</vt:lpstr>
      <vt:lpstr>TOBACCO</vt:lpstr>
      <vt:lpstr>ALCOHOL </vt:lpstr>
      <vt:lpstr>PowerPoint Presentation</vt:lpstr>
      <vt:lpstr>PowerPoint Presentation</vt:lpstr>
      <vt:lpstr>PowerPoint Presentation</vt:lpstr>
      <vt:lpstr>How To Access Digital Library</vt:lpstr>
      <vt:lpstr>Learning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Dangerous Drug Act</dc:title>
  <dc:creator>Forensic Lab</dc:creator>
  <cp:lastModifiedBy>54</cp:lastModifiedBy>
  <cp:revision>367</cp:revision>
  <dcterms:created xsi:type="dcterms:W3CDTF">2006-08-16T00:00:00Z</dcterms:created>
  <dcterms:modified xsi:type="dcterms:W3CDTF">2025-02-25T17:21:49Z</dcterms:modified>
</cp:coreProperties>
</file>