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317" r:id="rId3"/>
    <p:sldId id="298" r:id="rId4"/>
    <p:sldId id="295" r:id="rId5"/>
    <p:sldId id="306" r:id="rId6"/>
    <p:sldId id="307" r:id="rId7"/>
    <p:sldId id="308" r:id="rId8"/>
    <p:sldId id="262" r:id="rId9"/>
    <p:sldId id="258" r:id="rId10"/>
    <p:sldId id="283" r:id="rId11"/>
    <p:sldId id="284" r:id="rId12"/>
    <p:sldId id="309" r:id="rId13"/>
    <p:sldId id="285" r:id="rId14"/>
    <p:sldId id="259" r:id="rId15"/>
    <p:sldId id="260" r:id="rId16"/>
    <p:sldId id="261" r:id="rId17"/>
    <p:sldId id="263" r:id="rId18"/>
    <p:sldId id="264" r:id="rId19"/>
    <p:sldId id="265" r:id="rId20"/>
    <p:sldId id="266" r:id="rId21"/>
    <p:sldId id="310" r:id="rId22"/>
    <p:sldId id="311" r:id="rId23"/>
    <p:sldId id="267" r:id="rId24"/>
    <p:sldId id="270" r:id="rId25"/>
    <p:sldId id="313" r:id="rId26"/>
    <p:sldId id="312" r:id="rId27"/>
    <p:sldId id="272" r:id="rId28"/>
    <p:sldId id="273" r:id="rId29"/>
    <p:sldId id="314" r:id="rId30"/>
    <p:sldId id="315" r:id="rId31"/>
    <p:sldId id="274" r:id="rId32"/>
    <p:sldId id="280" r:id="rId33"/>
    <p:sldId id="275" r:id="rId34"/>
    <p:sldId id="279" r:id="rId35"/>
    <p:sldId id="288" r:id="rId36"/>
    <p:sldId id="289" r:id="rId37"/>
    <p:sldId id="290" r:id="rId38"/>
    <p:sldId id="303" r:id="rId39"/>
    <p:sldId id="292" r:id="rId40"/>
    <p:sldId id="305" r:id="rId41"/>
    <p:sldId id="276" r:id="rId4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027" autoAdjust="0"/>
    <p:restoredTop sz="94660"/>
  </p:normalViewPr>
  <p:slideViewPr>
    <p:cSldViewPr snapToGrid="0">
      <p:cViewPr varScale="1">
        <p:scale>
          <a:sx n="72" d="100"/>
          <a:sy n="72" d="100"/>
        </p:scale>
        <p:origin x="534" y="6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417779" y="802298"/>
            <a:ext cx="8637073" cy="2541431"/>
          </a:xfrm>
        </p:spPr>
        <p:txBody>
          <a:bodyPr bIns="0" anchor="b">
            <a:normAutofit/>
          </a:bodyPr>
          <a:lstStyle>
            <a:lvl1pPr algn="l">
              <a:defRPr sz="6600"/>
            </a:lvl1pPr>
          </a:lstStyle>
          <a:p>
            <a:r>
              <a:rPr lang="en-US"/>
              <a:t>Click to edit Master title style</a:t>
            </a:r>
            <a:endParaRPr lang="en-US" dirty="0"/>
          </a:p>
        </p:txBody>
      </p:sp>
      <p:sp>
        <p:nvSpPr>
          <p:cNvPr id="3" name="Subtitle 2"/>
          <p:cNvSpPr>
            <a:spLocks noGrp="1"/>
          </p:cNvSpPr>
          <p:nvPr>
            <p:ph type="subTitle" idx="1"/>
          </p:nvPr>
        </p:nvSpPr>
        <p:spPr>
          <a:xfrm>
            <a:off x="2417780" y="3531204"/>
            <a:ext cx="8637072" cy="977621"/>
          </a:xfrm>
        </p:spPr>
        <p:txBody>
          <a:bodyPr tIns="91440" bIns="91440">
            <a:normAutofit/>
          </a:bodyPr>
          <a:lstStyle>
            <a:lvl1pPr marL="0" indent="0" algn="l">
              <a:buNone/>
              <a:defRPr sz="1800" b="0" cap="all" baseline="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CDBB51C-C004-42EF-95F5-EBA297D51756}" type="datetimeFigureOut">
              <a:rPr lang="en-US" smtClean="0"/>
              <a:t>4/15/2024</a:t>
            </a:fld>
            <a:endParaRPr lang="en-US"/>
          </a:p>
        </p:txBody>
      </p:sp>
      <p:sp>
        <p:nvSpPr>
          <p:cNvPr id="5" name="Footer Placeholder 4"/>
          <p:cNvSpPr>
            <a:spLocks noGrp="1"/>
          </p:cNvSpPr>
          <p:nvPr>
            <p:ph type="ftr" sz="quarter" idx="11"/>
          </p:nvPr>
        </p:nvSpPr>
        <p:spPr>
          <a:xfrm>
            <a:off x="2416500" y="329307"/>
            <a:ext cx="4973915" cy="309201"/>
          </a:xfrm>
        </p:spPr>
        <p:txBody>
          <a:bodyPr/>
          <a:lstStyle/>
          <a:p>
            <a:endParaRPr lang="en-US"/>
          </a:p>
        </p:txBody>
      </p:sp>
      <p:sp>
        <p:nvSpPr>
          <p:cNvPr id="6" name="Slide Number Placeholder 5"/>
          <p:cNvSpPr>
            <a:spLocks noGrp="1"/>
          </p:cNvSpPr>
          <p:nvPr>
            <p:ph type="sldNum" sz="quarter" idx="12"/>
          </p:nvPr>
        </p:nvSpPr>
        <p:spPr>
          <a:xfrm>
            <a:off x="1437664" y="798973"/>
            <a:ext cx="811019" cy="503578"/>
          </a:xfrm>
        </p:spPr>
        <p:txBody>
          <a:bodyPr/>
          <a:lstStyle/>
          <a:p>
            <a:fld id="{EB16186A-6E4E-4C4E-AA26-C2E34ED494A1}" type="slidenum">
              <a:rPr lang="en-US" smtClean="0"/>
              <a:t>‹#›</a:t>
            </a:fld>
            <a:endParaRPr lang="en-US"/>
          </a:p>
        </p:txBody>
      </p:sp>
      <p:cxnSp>
        <p:nvCxnSpPr>
          <p:cNvPr id="15" name="Straight Connector 14"/>
          <p:cNvCxnSpPr/>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6231761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CDBB51C-C004-42EF-95F5-EBA297D51756}" type="datetimeFigureOut">
              <a:rPr lang="en-US" smtClean="0"/>
              <a:t>4/15/2024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B16186A-6E4E-4C4E-AA26-C2E34ED494A1}" type="slidenum">
              <a:rPr lang="en-US" smtClean="0"/>
              <a:t>‹#›</a:t>
            </a:fld>
            <a:endParaRPr lang="en-US"/>
          </a:p>
        </p:txBody>
      </p:sp>
      <p:cxnSp>
        <p:nvCxnSpPr>
          <p:cNvPr id="26" name="Straight Connector 25"/>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4193464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39111" y="798973"/>
            <a:ext cx="1615742" cy="4659889"/>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444672" y="798973"/>
            <a:ext cx="7828830" cy="465988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CDBB51C-C004-42EF-95F5-EBA297D51756}" type="datetimeFigureOut">
              <a:rPr lang="en-US" smtClean="0"/>
              <a:t>4/15/2024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B16186A-6E4E-4C4E-AA26-C2E34ED494A1}" type="slidenum">
              <a:rPr lang="en-US" smtClean="0"/>
              <a:t>‹#›</a:t>
            </a:fld>
            <a:endParaRPr lang="en-US"/>
          </a:p>
        </p:txBody>
      </p:sp>
      <p:cxnSp>
        <p:nvCxnSpPr>
          <p:cNvPr id="15" name="Straight Connector 14"/>
          <p:cNvCxnSpPr/>
          <p:nvPr/>
        </p:nvCxnSpPr>
        <p:spPr>
          <a:xfrm>
            <a:off x="9439111" y="798973"/>
            <a:ext cx="0" cy="4659889"/>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8660052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CDBB51C-C004-42EF-95F5-EBA297D51756}" type="datetimeFigureOut">
              <a:rPr lang="en-US" smtClean="0"/>
              <a:t>4/15/2024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B16186A-6E4E-4C4E-AA26-C2E34ED494A1}" type="slidenum">
              <a:rPr lang="en-US" smtClean="0"/>
              <a:t>‹#›</a:t>
            </a:fld>
            <a:endParaRPr lang="en-US"/>
          </a:p>
        </p:txBody>
      </p:sp>
      <p:cxnSp>
        <p:nvCxnSpPr>
          <p:cNvPr id="33" name="Straight Connector 32"/>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7769209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54239" y="1756130"/>
            <a:ext cx="8643154" cy="1887950"/>
          </a:xfrm>
        </p:spPr>
        <p:txBody>
          <a:bodyPr anchor="b">
            <a:normAutofit/>
          </a:bodyPr>
          <a:lstStyle>
            <a:lvl1pPr algn="l">
              <a:defRPr sz="3600"/>
            </a:lvl1pPr>
          </a:lstStyle>
          <a:p>
            <a:r>
              <a:rPr lang="en-US"/>
              <a:t>Click to edit Master title style</a:t>
            </a:r>
            <a:endParaRPr lang="en-US" dirty="0"/>
          </a:p>
        </p:txBody>
      </p:sp>
      <p:sp>
        <p:nvSpPr>
          <p:cNvPr id="3" name="Text Placeholder 2"/>
          <p:cNvSpPr>
            <a:spLocks noGrp="1"/>
          </p:cNvSpPr>
          <p:nvPr>
            <p:ph type="body" idx="1"/>
          </p:nvPr>
        </p:nvSpPr>
        <p:spPr>
          <a:xfrm>
            <a:off x="1454239" y="3806195"/>
            <a:ext cx="8630446" cy="1012929"/>
          </a:xfrm>
        </p:spPr>
        <p:txBody>
          <a:bodyPr tIns="91440">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CDBB51C-C004-42EF-95F5-EBA297D51756}" type="datetimeFigureOut">
              <a:rPr lang="en-US" smtClean="0"/>
              <a:t>4/15/2024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B16186A-6E4E-4C4E-AA26-C2E34ED494A1}" type="slidenum">
              <a:rPr lang="en-US" smtClean="0"/>
              <a:t>‹#›</a:t>
            </a:fld>
            <a:endParaRPr lang="en-US"/>
          </a:p>
        </p:txBody>
      </p:sp>
      <p:cxnSp>
        <p:nvCxnSpPr>
          <p:cNvPr id="15" name="Straight Connector 14"/>
          <p:cNvCxnSpPr/>
          <p:nvPr/>
        </p:nvCxnSpPr>
        <p:spPr>
          <a:xfrm>
            <a:off x="1454239" y="3804985"/>
            <a:ext cx="8630446"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3204979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49217" y="804889"/>
            <a:ext cx="9605635" cy="1059305"/>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447331" y="2010878"/>
            <a:ext cx="4645152" cy="344859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13771" y="2017343"/>
            <a:ext cx="4645152" cy="344152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CDBB51C-C004-42EF-95F5-EBA297D51756}" type="datetimeFigureOut">
              <a:rPr lang="en-US" smtClean="0"/>
              <a:t>4/15/2024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B16186A-6E4E-4C4E-AA26-C2E34ED494A1}" type="slidenum">
              <a:rPr lang="en-US" smtClean="0"/>
              <a:t>‹#›</a:t>
            </a:fld>
            <a:endParaRPr lang="en-US"/>
          </a:p>
        </p:txBody>
      </p:sp>
      <p:cxnSp>
        <p:nvCxnSpPr>
          <p:cNvPr id="35" name="Straight Connector 3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7709539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447191" y="804163"/>
            <a:ext cx="9607661" cy="1056319"/>
          </a:xfrm>
        </p:spPr>
        <p:txBody>
          <a:bodyPr/>
          <a:lstStyle/>
          <a:p>
            <a:r>
              <a:rPr lang="en-US"/>
              <a:t>Click to edit Master title style</a:t>
            </a:r>
            <a:endParaRPr lang="en-US" dirty="0"/>
          </a:p>
        </p:txBody>
      </p:sp>
      <p:sp>
        <p:nvSpPr>
          <p:cNvPr id="3" name="Text Placeholder 2"/>
          <p:cNvSpPr>
            <a:spLocks noGrp="1"/>
          </p:cNvSpPr>
          <p:nvPr>
            <p:ph type="body" idx="1"/>
          </p:nvPr>
        </p:nvSpPr>
        <p:spPr>
          <a:xfrm>
            <a:off x="1447191" y="2019549"/>
            <a:ext cx="4645152" cy="801943"/>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447191" y="2824269"/>
            <a:ext cx="4645152" cy="264445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12362" y="2023003"/>
            <a:ext cx="4645152" cy="802237"/>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412362" y="2821491"/>
            <a:ext cx="4645152" cy="263737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CDBB51C-C004-42EF-95F5-EBA297D51756}" type="datetimeFigureOut">
              <a:rPr lang="en-US" smtClean="0"/>
              <a:t>4/15/2024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B16186A-6E4E-4C4E-AA26-C2E34ED494A1}" type="slidenum">
              <a:rPr lang="en-US" smtClean="0"/>
              <a:t>‹#›</a:t>
            </a:fld>
            <a:endParaRPr lang="en-US"/>
          </a:p>
        </p:txBody>
      </p:sp>
      <p:cxnSp>
        <p:nvCxnSpPr>
          <p:cNvPr id="29" name="Straight Connector 28"/>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8269426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CDBB51C-C004-42EF-95F5-EBA297D51756}" type="datetimeFigureOut">
              <a:rPr lang="en-US" smtClean="0"/>
              <a:t>4/15/2024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B16186A-6E4E-4C4E-AA26-C2E34ED494A1}" type="slidenum">
              <a:rPr lang="en-US" smtClean="0"/>
              <a:t>‹#›</a:t>
            </a:fld>
            <a:endParaRPr lang="en-US"/>
          </a:p>
        </p:txBody>
      </p:sp>
      <p:cxnSp>
        <p:nvCxnSpPr>
          <p:cNvPr id="25" name="Straight Connector 2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4840256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CDBB51C-C004-42EF-95F5-EBA297D51756}" type="datetimeFigureOut">
              <a:rPr lang="en-US" smtClean="0"/>
              <a:t>4/15/2024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B16186A-6E4E-4C4E-AA26-C2E34ED494A1}" type="slidenum">
              <a:rPr lang="en-US" smtClean="0"/>
              <a:t>‹#›</a:t>
            </a:fld>
            <a:endParaRPr lang="en-US"/>
          </a:p>
        </p:txBody>
      </p:sp>
    </p:spTree>
    <p:extLst>
      <p:ext uri="{BB962C8B-B14F-4D97-AF65-F5344CB8AC3E}">
        <p14:creationId xmlns:p14="http://schemas.microsoft.com/office/powerpoint/2010/main" val="3618540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4671" y="798973"/>
            <a:ext cx="3273099" cy="2247117"/>
          </a:xfrm>
        </p:spPr>
        <p:txBody>
          <a:bodyPr anchor="b">
            <a:normAutofit/>
          </a:bodyPr>
          <a:lstStyle>
            <a:lvl1pPr algn="l">
              <a:defRPr sz="2400"/>
            </a:lvl1pPr>
          </a:lstStyle>
          <a:p>
            <a:r>
              <a:rPr lang="en-US"/>
              <a:t>Click to edit Master title style</a:t>
            </a:r>
            <a:endParaRPr lang="en-US" dirty="0"/>
          </a:p>
        </p:txBody>
      </p:sp>
      <p:sp>
        <p:nvSpPr>
          <p:cNvPr id="3" name="Content Placeholder 2"/>
          <p:cNvSpPr>
            <a:spLocks noGrp="1"/>
          </p:cNvSpPr>
          <p:nvPr>
            <p:ph idx="1"/>
          </p:nvPr>
        </p:nvSpPr>
        <p:spPr>
          <a:xfrm>
            <a:off x="5043714" y="798974"/>
            <a:ext cx="6012470" cy="4658826"/>
          </a:xfrm>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444671" y="3205491"/>
            <a:ext cx="3275013" cy="2248181"/>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CDBB51C-C004-42EF-95F5-EBA297D51756}" type="datetimeFigureOut">
              <a:rPr lang="en-US" smtClean="0"/>
              <a:t>4/15/2024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B16186A-6E4E-4C4E-AA26-C2E34ED494A1}" type="slidenum">
              <a:rPr lang="en-US" smtClean="0"/>
              <a:t>‹#›</a:t>
            </a:fld>
            <a:endParaRPr lang="en-US"/>
          </a:p>
        </p:txBody>
      </p:sp>
      <p:cxnSp>
        <p:nvCxnSpPr>
          <p:cNvPr id="17" name="Straight Connector 16"/>
          <p:cNvCxnSpPr/>
          <p:nvPr/>
        </p:nvCxnSpPr>
        <p:spPr>
          <a:xfrm>
            <a:off x="1448280" y="3205491"/>
            <a:ext cx="3269490"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5403830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8" name="Group 7"/>
          <p:cNvGrpSpPr/>
          <p:nvPr/>
        </p:nvGrpSpPr>
        <p:grpSpPr>
          <a:xfrm>
            <a:off x="7477387" y="482170"/>
            <a:ext cx="4074533" cy="5149101"/>
            <a:chOff x="7477387" y="482170"/>
            <a:chExt cx="4074533" cy="5149101"/>
          </a:xfrm>
        </p:grpSpPr>
        <p:sp>
          <p:nvSpPr>
            <p:cNvPr id="18" name="Rectangle 17"/>
            <p:cNvSpPr/>
            <p:nvPr/>
          </p:nvSpPr>
          <p:spPr bwMode="black">
            <a:xfrm>
              <a:off x="7477387" y="482170"/>
              <a:ext cx="4074533" cy="5149101"/>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sp>
        <p:sp>
          <p:nvSpPr>
            <p:cNvPr id="19" name="Rectangle 18"/>
            <p:cNvSpPr/>
            <p:nvPr/>
          </p:nvSpPr>
          <p:spPr bwMode="blackWhite">
            <a:xfrm>
              <a:off x="7790446" y="812506"/>
              <a:ext cx="3450289" cy="44664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1451206" y="1129513"/>
            <a:ext cx="5532328" cy="1830584"/>
          </a:xfrm>
        </p:spPr>
        <p:txBody>
          <a:bodyPr anchor="b">
            <a:normAutofit/>
          </a:bodyPr>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8124389" y="1122542"/>
            <a:ext cx="2791171" cy="3866327"/>
          </a:xfrm>
          <a:solidFill>
            <a:schemeClr val="bg1">
              <a:lumMod val="85000"/>
            </a:schemeClr>
          </a:solidFill>
          <a:ln w="9525" cap="sq">
            <a:noFill/>
            <a:miter lim="800000"/>
          </a:ln>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450329" y="3145992"/>
            <a:ext cx="5524404" cy="2003742"/>
          </a:xfrm>
        </p:spPr>
        <p:txBody>
          <a:bodyPr>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1447382" y="5469856"/>
            <a:ext cx="5527351" cy="320123"/>
          </a:xfrm>
        </p:spPr>
        <p:txBody>
          <a:bodyPr/>
          <a:lstStyle>
            <a:lvl1pPr algn="l">
              <a:defRPr/>
            </a:lvl1pPr>
          </a:lstStyle>
          <a:p>
            <a:fld id="{BCDBB51C-C004-42EF-95F5-EBA297D51756}" type="datetimeFigureOut">
              <a:rPr lang="en-US" smtClean="0"/>
              <a:t>4/15/2024</a:t>
            </a:fld>
            <a:endParaRPr lang="en-US"/>
          </a:p>
        </p:txBody>
      </p:sp>
      <p:sp>
        <p:nvSpPr>
          <p:cNvPr id="6" name="Footer Placeholder 5"/>
          <p:cNvSpPr>
            <a:spLocks noGrp="1"/>
          </p:cNvSpPr>
          <p:nvPr>
            <p:ph type="ftr" sz="quarter" idx="11"/>
          </p:nvPr>
        </p:nvSpPr>
        <p:spPr>
          <a:xfrm>
            <a:off x="1447382" y="318640"/>
            <a:ext cx="5541004" cy="320931"/>
          </a:xfrm>
        </p:spPr>
        <p:txBody>
          <a:bodyPr/>
          <a:lstStyle/>
          <a:p>
            <a:endParaRPr lang="en-US"/>
          </a:p>
        </p:txBody>
      </p:sp>
      <p:sp>
        <p:nvSpPr>
          <p:cNvPr id="7" name="Slide Number Placeholder 6"/>
          <p:cNvSpPr>
            <a:spLocks noGrp="1"/>
          </p:cNvSpPr>
          <p:nvPr>
            <p:ph type="sldNum" sz="quarter" idx="12"/>
          </p:nvPr>
        </p:nvSpPr>
        <p:spPr/>
        <p:txBody>
          <a:bodyPr/>
          <a:lstStyle/>
          <a:p>
            <a:fld id="{EB16186A-6E4E-4C4E-AA26-C2E34ED494A1}" type="slidenum">
              <a:rPr lang="en-US" smtClean="0"/>
              <a:t>‹#›</a:t>
            </a:fld>
            <a:endParaRPr lang="en-US"/>
          </a:p>
        </p:txBody>
      </p:sp>
      <p:cxnSp>
        <p:nvCxnSpPr>
          <p:cNvPr id="31" name="Straight Connector 30"/>
          <p:cNvCxnSpPr/>
          <p:nvPr/>
        </p:nvCxnSpPr>
        <p:spPr>
          <a:xfrm>
            <a:off x="1447382" y="3143605"/>
            <a:ext cx="5527351"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8027554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8" name="Rectangle 7"/>
          <p:cNvSpPr/>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7" name="Picture 6"/>
          <p:cNvPicPr>
            <a:picLocks noChangeAspect="1"/>
          </p:cNvPicPr>
          <p:nvPr/>
        </p:nvPicPr>
        <p:blipFill rotWithShape="1">
          <a:blip r:embed="rId13">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sp>
        <p:nvSpPr>
          <p:cNvPr id="2" name="Title Placeholder 1"/>
          <p:cNvSpPr>
            <a:spLocks noGrp="1"/>
          </p:cNvSpPr>
          <p:nvPr>
            <p:ph type="title"/>
          </p:nvPr>
        </p:nvSpPr>
        <p:spPr>
          <a:xfrm>
            <a:off x="1451579" y="804519"/>
            <a:ext cx="9603275" cy="1049235"/>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451579" y="2015732"/>
            <a:ext cx="9603275" cy="3450613"/>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7554138" y="330370"/>
            <a:ext cx="3500715" cy="309201"/>
          </a:xfrm>
          <a:prstGeom prst="rect">
            <a:avLst/>
          </a:prstGeom>
        </p:spPr>
        <p:txBody>
          <a:bodyPr vert="horz" lIns="91440" tIns="45720" rIns="91440" bIns="45720" rtlCol="0" anchor="ctr"/>
          <a:lstStyle>
            <a:lvl1pPr algn="r">
              <a:defRPr sz="1000">
                <a:solidFill>
                  <a:schemeClr val="tx1">
                    <a:tint val="75000"/>
                  </a:schemeClr>
                </a:solidFill>
              </a:defRPr>
            </a:lvl1pPr>
          </a:lstStyle>
          <a:p>
            <a:fld id="{BCDBB51C-C004-42EF-95F5-EBA297D51756}" type="datetimeFigureOut">
              <a:rPr lang="en-US" smtClean="0"/>
              <a:t>4/15/2024</a:t>
            </a:fld>
            <a:endParaRPr lang="en-US"/>
          </a:p>
        </p:txBody>
      </p:sp>
      <p:sp>
        <p:nvSpPr>
          <p:cNvPr id="5" name="Footer Placeholder 4"/>
          <p:cNvSpPr>
            <a:spLocks noGrp="1"/>
          </p:cNvSpPr>
          <p:nvPr>
            <p:ph type="ftr" sz="quarter" idx="3"/>
          </p:nvPr>
        </p:nvSpPr>
        <p:spPr>
          <a:xfrm>
            <a:off x="1451579" y="329307"/>
            <a:ext cx="5938836" cy="309201"/>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80060" y="798973"/>
            <a:ext cx="811019" cy="503578"/>
          </a:xfrm>
          <a:prstGeom prst="rect">
            <a:avLst/>
          </a:prstGeom>
        </p:spPr>
        <p:txBody>
          <a:bodyPr vert="horz" lIns="91440" tIns="45720" rIns="91440" bIns="45720" rtlCol="0" anchor="t"/>
          <a:lstStyle>
            <a:lvl1pPr algn="r">
              <a:defRPr sz="2800">
                <a:solidFill>
                  <a:schemeClr val="accent1"/>
                </a:solidFill>
              </a:defRPr>
            </a:lvl1pPr>
          </a:lstStyle>
          <a:p>
            <a:fld id="{EB16186A-6E4E-4C4E-AA26-C2E34ED494A1}" type="slidenum">
              <a:rPr lang="en-US" smtClean="0"/>
              <a:t>‹#›</a:t>
            </a:fld>
            <a:endParaRPr lang="en-US"/>
          </a:p>
        </p:txBody>
      </p:sp>
      <p:cxnSp>
        <p:nvCxnSpPr>
          <p:cNvPr id="10" name="Straight Connector 9"/>
          <p:cNvCxnSpPr/>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0252998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png"/></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5.png"/></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2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9.png"/><Relationship Id="rId4" Type="http://schemas.openxmlformats.org/officeDocument/2006/relationships/image" Target="../media/image2.png"/></Relationships>
</file>

<file path=ppt/slides/_rels/slide3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9.jpeg"/><Relationship Id="rId4" Type="http://schemas.openxmlformats.org/officeDocument/2006/relationships/image" Target="../media/image8.jpeg"/></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1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39617" y="940904"/>
            <a:ext cx="9713844" cy="5049079"/>
          </a:xfrm>
        </p:spPr>
        <p:txBody>
          <a:bodyPr>
            <a:normAutofit fontScale="90000"/>
          </a:bodyPr>
          <a:lstStyle/>
          <a:p>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r>
              <a:rPr lang="en-US" sz="6000" b="1" dirty="0">
                <a:solidFill>
                  <a:srgbClr val="C00000"/>
                </a:solidFill>
              </a:rPr>
              <a:t>corneal ectasia  &amp; keratoplasty</a:t>
            </a:r>
            <a:br>
              <a:rPr lang="en-US" dirty="0"/>
            </a:br>
            <a:br>
              <a:rPr lang="en-US" dirty="0"/>
            </a:br>
            <a:br>
              <a:rPr lang="en-US" sz="2200" dirty="0"/>
            </a:br>
            <a:br>
              <a:rPr lang="en-US" sz="2200" dirty="0"/>
            </a:br>
            <a:r>
              <a:rPr lang="en-US" sz="2200" dirty="0"/>
              <a:t> </a:t>
            </a:r>
            <a:r>
              <a:rPr lang="en-US" sz="2200" b="1" dirty="0"/>
              <a:t>Dr. Ambreen gul</a:t>
            </a:r>
            <a:br>
              <a:rPr lang="en-US" sz="2200" b="1" dirty="0"/>
            </a:br>
            <a:r>
              <a:rPr lang="en-US" sz="2200" b="1" dirty="0"/>
              <a:t>mbbs, </a:t>
            </a:r>
            <a:r>
              <a:rPr lang="en-US" sz="2200" b="1" dirty="0" err="1"/>
              <a:t>fcps</a:t>
            </a:r>
            <a:r>
              <a:rPr lang="en-US" sz="2200" b="1" dirty="0"/>
              <a:t>, </a:t>
            </a:r>
            <a:r>
              <a:rPr lang="en-US" sz="2200" b="1" dirty="0" err="1"/>
              <a:t>chpe</a:t>
            </a:r>
            <a:r>
              <a:rPr lang="en-US" sz="2200" b="1" dirty="0"/>
              <a:t>, </a:t>
            </a:r>
            <a:r>
              <a:rPr lang="en-US" sz="2200" b="1" dirty="0" err="1"/>
              <a:t>chr</a:t>
            </a:r>
            <a:r>
              <a:rPr lang="en-US" sz="2200" b="1" dirty="0"/>
              <a:t>, scholar </a:t>
            </a:r>
            <a:r>
              <a:rPr lang="en-US" sz="2200" b="1" dirty="0" err="1"/>
              <a:t>mhpe</a:t>
            </a:r>
            <a:br>
              <a:rPr lang="en-US" sz="2200" b="1" dirty="0"/>
            </a:br>
            <a:r>
              <a:rPr lang="en-US" sz="2200" b="1" dirty="0"/>
              <a:t>assistant professor</a:t>
            </a:r>
            <a:br>
              <a:rPr lang="en-US" sz="2200" b="1" dirty="0"/>
            </a:br>
            <a:r>
              <a:rPr lang="en-US" sz="2200" b="1" dirty="0"/>
              <a:t>Ophthalmology dept.</a:t>
            </a:r>
            <a:br>
              <a:rPr lang="en-US" sz="2200" b="1" dirty="0"/>
            </a:br>
            <a:r>
              <a:rPr lang="en-US" sz="2200" b="1" dirty="0"/>
              <a:t>BBH, RMU</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6480" y="177417"/>
            <a:ext cx="1511385" cy="1501254"/>
          </a:xfrm>
          <a:prstGeom prst="rect">
            <a:avLst/>
          </a:prstGeom>
        </p:spPr>
      </p:pic>
    </p:spTree>
    <p:extLst>
      <p:ext uri="{BB962C8B-B14F-4D97-AF65-F5344CB8AC3E}">
        <p14:creationId xmlns:p14="http://schemas.microsoft.com/office/powerpoint/2010/main" val="23512826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EE0077-6A17-4035-B3A1-5B3BFA69AE8B}"/>
              </a:ext>
            </a:extLst>
          </p:cNvPr>
          <p:cNvSpPr>
            <a:spLocks noGrp="1"/>
          </p:cNvSpPr>
          <p:nvPr>
            <p:ph type="title"/>
          </p:nvPr>
        </p:nvSpPr>
        <p:spPr>
          <a:xfrm>
            <a:off x="2766950" y="365125"/>
            <a:ext cx="8586849" cy="1107415"/>
          </a:xfrm>
        </p:spPr>
        <p:txBody>
          <a:bodyPr/>
          <a:lstStyle/>
          <a:p>
            <a:r>
              <a:rPr lang="en-US" b="1" cap="none" dirty="0">
                <a:latin typeface="Arial Black" panose="020B0A04020102020204" pitchFamily="34" charset="0"/>
              </a:rPr>
              <a:t>Pathogenesis Of Keratoconus</a:t>
            </a:r>
          </a:p>
        </p:txBody>
      </p:sp>
      <p:pic>
        <p:nvPicPr>
          <p:cNvPr id="1026" name="Picture 2" descr="Keratoconus | Ento Key">
            <a:extLst>
              <a:ext uri="{FF2B5EF4-FFF2-40B4-BE49-F238E27FC236}">
                <a16:creationId xmlns:a16="http://schemas.microsoft.com/office/drawing/2014/main" id="{3F6528BF-E23C-4564-B26A-F42D630A2776}"/>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332383" y="1033670"/>
            <a:ext cx="8189843" cy="495631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6480" y="177417"/>
            <a:ext cx="1511385" cy="1501254"/>
          </a:xfrm>
          <a:prstGeom prst="rect">
            <a:avLst/>
          </a:prstGeom>
        </p:spPr>
      </p:pic>
      <p:sp>
        <p:nvSpPr>
          <p:cNvPr id="5" name="TextBox 4">
            <a:extLst>
              <a:ext uri="{FF2B5EF4-FFF2-40B4-BE49-F238E27FC236}">
                <a16:creationId xmlns:a16="http://schemas.microsoft.com/office/drawing/2014/main" id="{2835367C-58BA-45E5-A62A-F0F1A3B1006A}"/>
              </a:ext>
            </a:extLst>
          </p:cNvPr>
          <p:cNvSpPr txBox="1"/>
          <p:nvPr/>
        </p:nvSpPr>
        <p:spPr>
          <a:xfrm>
            <a:off x="8747060" y="-53416"/>
            <a:ext cx="4312331" cy="461665"/>
          </a:xfrm>
          <a:prstGeom prst="rect">
            <a:avLst/>
          </a:prstGeom>
          <a:noFill/>
        </p:spPr>
        <p:txBody>
          <a:bodyPr wrap="square" rtlCol="0">
            <a:spAutoFit/>
          </a:bodyPr>
          <a:lstStyle/>
          <a:p>
            <a:r>
              <a:rPr lang="en-US" sz="2400" b="1" dirty="0"/>
              <a:t>Horizontal integration</a:t>
            </a:r>
          </a:p>
        </p:txBody>
      </p:sp>
    </p:spTree>
    <p:extLst>
      <p:ext uri="{BB962C8B-B14F-4D97-AF65-F5344CB8AC3E}">
        <p14:creationId xmlns:p14="http://schemas.microsoft.com/office/powerpoint/2010/main" val="42658364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PDF] Role of biochemical factors in the pathogenesis of keratoconus. |  Semantic Scholar">
            <a:extLst>
              <a:ext uri="{FF2B5EF4-FFF2-40B4-BE49-F238E27FC236}">
                <a16:creationId xmlns:a16="http://schemas.microsoft.com/office/drawing/2014/main" id="{50315CBA-0C2D-4896-8288-F530FB5D7EBB}"/>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230582" y="2000178"/>
            <a:ext cx="7523017" cy="318142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6480" y="177417"/>
            <a:ext cx="1511385" cy="1501254"/>
          </a:xfrm>
          <a:prstGeom prst="rect">
            <a:avLst/>
          </a:prstGeom>
        </p:spPr>
      </p:pic>
      <p:sp>
        <p:nvSpPr>
          <p:cNvPr id="5" name="TextBox 4">
            <a:extLst>
              <a:ext uri="{FF2B5EF4-FFF2-40B4-BE49-F238E27FC236}">
                <a16:creationId xmlns:a16="http://schemas.microsoft.com/office/drawing/2014/main" id="{2835367C-58BA-45E5-A62A-F0F1A3B1006A}"/>
              </a:ext>
            </a:extLst>
          </p:cNvPr>
          <p:cNvSpPr txBox="1"/>
          <p:nvPr/>
        </p:nvSpPr>
        <p:spPr>
          <a:xfrm>
            <a:off x="8496512" y="177417"/>
            <a:ext cx="4312331" cy="461665"/>
          </a:xfrm>
          <a:prstGeom prst="rect">
            <a:avLst/>
          </a:prstGeom>
          <a:noFill/>
        </p:spPr>
        <p:txBody>
          <a:bodyPr wrap="square" rtlCol="0">
            <a:spAutoFit/>
          </a:bodyPr>
          <a:lstStyle/>
          <a:p>
            <a:r>
              <a:rPr lang="en-US" sz="2400" b="1" dirty="0"/>
              <a:t>Horizontal integration</a:t>
            </a:r>
          </a:p>
        </p:txBody>
      </p:sp>
    </p:spTree>
    <p:extLst>
      <p:ext uri="{BB962C8B-B14F-4D97-AF65-F5344CB8AC3E}">
        <p14:creationId xmlns:p14="http://schemas.microsoft.com/office/powerpoint/2010/main" val="210980195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382800-F8A9-4E58-BE41-85442800C9E6}"/>
              </a:ext>
            </a:extLst>
          </p:cNvPr>
          <p:cNvSpPr>
            <a:spLocks noGrp="1"/>
          </p:cNvSpPr>
          <p:nvPr>
            <p:ph type="title"/>
          </p:nvPr>
        </p:nvSpPr>
        <p:spPr>
          <a:xfrm>
            <a:off x="2067339" y="804889"/>
            <a:ext cx="9422296" cy="1059305"/>
          </a:xfrm>
        </p:spPr>
        <p:txBody>
          <a:bodyPr>
            <a:noAutofit/>
          </a:bodyPr>
          <a:lstStyle/>
          <a:p>
            <a:r>
              <a:rPr lang="en-US" sz="4400" b="1" cap="none" dirty="0">
                <a:latin typeface="Arial Black" panose="020B0A04020102020204" pitchFamily="34" charset="0"/>
              </a:rPr>
              <a:t>Associations Of Keratoconus</a:t>
            </a:r>
          </a:p>
        </p:txBody>
      </p:sp>
      <p:sp>
        <p:nvSpPr>
          <p:cNvPr id="3" name="Content Placeholder 2"/>
          <p:cNvSpPr>
            <a:spLocks noGrp="1"/>
          </p:cNvSpPr>
          <p:nvPr>
            <p:ph sz="half" idx="1"/>
          </p:nvPr>
        </p:nvSpPr>
        <p:spPr/>
        <p:txBody>
          <a:bodyPr>
            <a:normAutofit/>
          </a:bodyPr>
          <a:lstStyle/>
          <a:p>
            <a:pPr marL="0" indent="0" algn="ctr">
              <a:buNone/>
            </a:pPr>
            <a:r>
              <a:rPr lang="en-US" sz="2400" b="1" dirty="0">
                <a:latin typeface="Arial" panose="020B0604020202020204" pitchFamily="34" charset="0"/>
                <a:cs typeface="Arial" panose="020B0604020202020204" pitchFamily="34" charset="0"/>
              </a:rPr>
              <a:t>Systemic associations  </a:t>
            </a:r>
          </a:p>
          <a:p>
            <a:pPr lvl="1">
              <a:buFont typeface="Wingdings" panose="05000000000000000000" pitchFamily="2" charset="2"/>
              <a:buChar char="Ø"/>
            </a:pPr>
            <a:r>
              <a:rPr lang="en-US" sz="2400" dirty="0">
                <a:latin typeface="Arial" panose="020B0604020202020204" pitchFamily="34" charset="0"/>
                <a:cs typeface="Arial" panose="020B0604020202020204" pitchFamily="34" charset="0"/>
              </a:rPr>
              <a:t>Down syndrome </a:t>
            </a:r>
          </a:p>
          <a:p>
            <a:pPr lvl="1">
              <a:buFont typeface="Wingdings" panose="05000000000000000000" pitchFamily="2" charset="2"/>
              <a:buChar char="Ø"/>
            </a:pPr>
            <a:r>
              <a:rPr lang="en-US" sz="2400" dirty="0">
                <a:latin typeface="Arial" panose="020B0604020202020204" pitchFamily="34" charset="0"/>
                <a:cs typeface="Arial" panose="020B0604020202020204" pitchFamily="34" charset="0"/>
              </a:rPr>
              <a:t>Ehlers–Danlos</a:t>
            </a:r>
          </a:p>
          <a:p>
            <a:pPr lvl="1">
              <a:buFont typeface="Wingdings" panose="05000000000000000000" pitchFamily="2" charset="2"/>
              <a:buChar char="Ø"/>
            </a:pPr>
            <a:r>
              <a:rPr lang="en-US" sz="2400" dirty="0">
                <a:latin typeface="Arial" panose="020B0604020202020204" pitchFamily="34" charset="0"/>
                <a:cs typeface="Arial" panose="020B0604020202020204" pitchFamily="34" charset="0"/>
              </a:rPr>
              <a:t>Marfan syndromes </a:t>
            </a:r>
          </a:p>
          <a:p>
            <a:pPr lvl="1">
              <a:buFont typeface="Wingdings" panose="05000000000000000000" pitchFamily="2" charset="2"/>
              <a:buChar char="Ø"/>
            </a:pPr>
            <a:r>
              <a:rPr lang="en-US" sz="2400" dirty="0">
                <a:latin typeface="Arial" panose="020B0604020202020204" pitchFamily="34" charset="0"/>
                <a:cs typeface="Arial" panose="020B0604020202020204" pitchFamily="34" charset="0"/>
              </a:rPr>
              <a:t>Osteogenesis imperfecta</a:t>
            </a:r>
          </a:p>
          <a:p>
            <a:pPr marL="0" indent="0" algn="ctr">
              <a:buNone/>
            </a:pPr>
            <a:endParaRPr lang="en-US" sz="2400" dirty="0">
              <a:latin typeface="Arial" panose="020B0604020202020204" pitchFamily="34" charset="0"/>
              <a:cs typeface="Arial" panose="020B0604020202020204" pitchFamily="34" charset="0"/>
            </a:endParaRPr>
          </a:p>
          <a:p>
            <a:pPr marL="0" indent="0" algn="ctr">
              <a:buNone/>
            </a:pPr>
            <a:endParaRPr lang="en-US" dirty="0"/>
          </a:p>
          <a:p>
            <a:pPr marL="0" indent="0" algn="ctr">
              <a:buNone/>
            </a:pPr>
            <a:endParaRPr lang="en-US" dirty="0"/>
          </a:p>
        </p:txBody>
      </p:sp>
      <p:sp>
        <p:nvSpPr>
          <p:cNvPr id="5" name="Content Placeholder 4">
            <a:extLst>
              <a:ext uri="{FF2B5EF4-FFF2-40B4-BE49-F238E27FC236}">
                <a16:creationId xmlns:a16="http://schemas.microsoft.com/office/drawing/2014/main" id="{39C48C4F-8F15-408D-B1E7-819AEDFF8ADD}"/>
              </a:ext>
            </a:extLst>
          </p:cNvPr>
          <p:cNvSpPr>
            <a:spLocks noGrp="1"/>
          </p:cNvSpPr>
          <p:nvPr>
            <p:ph sz="half" idx="2"/>
          </p:nvPr>
        </p:nvSpPr>
        <p:spPr/>
        <p:txBody>
          <a:bodyPr>
            <a:normAutofit/>
          </a:bodyPr>
          <a:lstStyle/>
          <a:p>
            <a:pPr marL="0" indent="0" algn="ctr">
              <a:buNone/>
            </a:pPr>
            <a:r>
              <a:rPr lang="en-US" sz="2400" b="1" dirty="0">
                <a:latin typeface="Arial" panose="020B0604020202020204" pitchFamily="34" charset="0"/>
                <a:cs typeface="Arial" panose="020B0604020202020204" pitchFamily="34" charset="0"/>
              </a:rPr>
              <a:t>Ocular associations</a:t>
            </a:r>
          </a:p>
          <a:p>
            <a:pPr algn="ctr">
              <a:buFont typeface="Wingdings" panose="05000000000000000000" pitchFamily="2" charset="2"/>
              <a:buChar char="Ø"/>
            </a:pPr>
            <a:r>
              <a:rPr lang="en-US" sz="2400" dirty="0">
                <a:latin typeface="Arial" panose="020B0604020202020204" pitchFamily="34" charset="0"/>
                <a:cs typeface="Arial" panose="020B0604020202020204" pitchFamily="34" charset="0"/>
              </a:rPr>
              <a:t>Vernal keratoconjunctivitis</a:t>
            </a:r>
          </a:p>
          <a:p>
            <a:pPr algn="ctr">
              <a:buFont typeface="Wingdings" panose="05000000000000000000" pitchFamily="2" charset="2"/>
              <a:buChar char="Ø"/>
            </a:pPr>
            <a:r>
              <a:rPr lang="en-US" sz="2400" dirty="0">
                <a:latin typeface="Arial" panose="020B0604020202020204" pitchFamily="34" charset="0"/>
                <a:cs typeface="Arial" panose="020B0604020202020204" pitchFamily="34" charset="0"/>
              </a:rPr>
              <a:t>Aniridia</a:t>
            </a:r>
            <a:endParaRPr lang="pt-BR" sz="2400" dirty="0">
              <a:latin typeface="Arial" panose="020B0604020202020204" pitchFamily="34" charset="0"/>
              <a:cs typeface="Arial" panose="020B0604020202020204" pitchFamily="34" charset="0"/>
            </a:endParaRPr>
          </a:p>
          <a:p>
            <a:pPr algn="ctr">
              <a:buFont typeface="Wingdings" panose="05000000000000000000" pitchFamily="2" charset="2"/>
              <a:buChar char="Ø"/>
            </a:pPr>
            <a:r>
              <a:rPr lang="pt-BR" sz="2400" dirty="0">
                <a:latin typeface="Arial" panose="020B0604020202020204" pitchFamily="34" charset="0"/>
                <a:cs typeface="Arial" panose="020B0604020202020204" pitchFamily="34" charset="0"/>
              </a:rPr>
              <a:t>Leber congenital amaurosis</a:t>
            </a:r>
          </a:p>
          <a:p>
            <a:pPr algn="ctr">
              <a:buFont typeface="Wingdings" panose="05000000000000000000" pitchFamily="2" charset="2"/>
              <a:buChar char="Ø"/>
            </a:pPr>
            <a:r>
              <a:rPr lang="pt-BR" sz="2400" dirty="0">
                <a:latin typeface="Arial" panose="020B0604020202020204" pitchFamily="34" charset="0"/>
                <a:cs typeface="Arial" panose="020B0604020202020204" pitchFamily="34" charset="0"/>
              </a:rPr>
              <a:t>Retinitis pigmentosa</a:t>
            </a:r>
          </a:p>
          <a:p>
            <a:pPr algn="ctr">
              <a:buFont typeface="Wingdings" panose="05000000000000000000" pitchFamily="2" charset="2"/>
              <a:buChar char="Ø"/>
            </a:pPr>
            <a:r>
              <a:rPr lang="pt-BR" sz="2400" dirty="0">
                <a:latin typeface="Arial" panose="020B0604020202020204" pitchFamily="34" charset="0"/>
                <a:cs typeface="Arial" panose="020B0604020202020204" pitchFamily="34" charset="0"/>
              </a:rPr>
              <a:t>Persistent eye rubbing</a:t>
            </a:r>
            <a:endParaRPr lang="en-US" sz="2400" dirty="0">
              <a:latin typeface="Arial" panose="020B0604020202020204" pitchFamily="34" charset="0"/>
              <a:cs typeface="Arial" panose="020B0604020202020204" pitchFamily="34" charset="0"/>
            </a:endParaRPr>
          </a:p>
          <a:p>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6480" y="177417"/>
            <a:ext cx="1511385" cy="1501254"/>
          </a:xfrm>
          <a:prstGeom prst="rect">
            <a:avLst/>
          </a:prstGeom>
        </p:spPr>
      </p:pic>
      <p:sp>
        <p:nvSpPr>
          <p:cNvPr id="6" name="Rectangle 5">
            <a:extLst>
              <a:ext uri="{FF2B5EF4-FFF2-40B4-BE49-F238E27FC236}">
                <a16:creationId xmlns:a16="http://schemas.microsoft.com/office/drawing/2014/main" id="{1EEC92BD-1759-4FD9-BA28-5DD3ED13AC4A}"/>
              </a:ext>
            </a:extLst>
          </p:cNvPr>
          <p:cNvSpPr/>
          <p:nvPr/>
        </p:nvSpPr>
        <p:spPr>
          <a:xfrm>
            <a:off x="10671167" y="177417"/>
            <a:ext cx="1384353" cy="369332"/>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Core Subject</a:t>
            </a:r>
          </a:p>
        </p:txBody>
      </p:sp>
    </p:spTree>
    <p:extLst>
      <p:ext uri="{BB962C8B-B14F-4D97-AF65-F5344CB8AC3E}">
        <p14:creationId xmlns:p14="http://schemas.microsoft.com/office/powerpoint/2010/main" val="9198783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1000"/>
                                        <p:tgtEl>
                                          <p:spTgt spid="5">
                                            <p:txEl>
                                              <p:pRg st="1" end="1"/>
                                            </p:txEl>
                                          </p:spTgt>
                                        </p:tgtEl>
                                      </p:cBhvr>
                                    </p:animEffect>
                                    <p:anim calcmode="lin" valueType="num">
                                      <p:cBhvr>
                                        <p:cTn id="13"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5">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1000"/>
                                        <p:tgtEl>
                                          <p:spTgt spid="5">
                                            <p:txEl>
                                              <p:pRg st="2" end="2"/>
                                            </p:txEl>
                                          </p:spTgt>
                                        </p:tgtEl>
                                      </p:cBhvr>
                                    </p:animEffect>
                                    <p:anim calcmode="lin" valueType="num">
                                      <p:cBhvr>
                                        <p:cTn id="18"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5">
                                            <p:txEl>
                                              <p:pRg st="2" end="2"/>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fade">
                                      <p:cBhvr>
                                        <p:cTn id="22" dur="1000"/>
                                        <p:tgtEl>
                                          <p:spTgt spid="5">
                                            <p:txEl>
                                              <p:pRg st="3" end="3"/>
                                            </p:txEl>
                                          </p:spTgt>
                                        </p:tgtEl>
                                      </p:cBhvr>
                                    </p:animEffect>
                                    <p:anim calcmode="lin" valueType="num">
                                      <p:cBhvr>
                                        <p:cTn id="23"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24" dur="1000" fill="hold"/>
                                        <p:tgtEl>
                                          <p:spTgt spid="5">
                                            <p:txEl>
                                              <p:pRg st="3" end="3"/>
                                            </p:txEl>
                                          </p:spTgt>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fade">
                                      <p:cBhvr>
                                        <p:cTn id="27" dur="1000"/>
                                        <p:tgtEl>
                                          <p:spTgt spid="5">
                                            <p:txEl>
                                              <p:pRg st="4" end="4"/>
                                            </p:txEl>
                                          </p:spTgt>
                                        </p:tgtEl>
                                      </p:cBhvr>
                                    </p:animEffect>
                                    <p:anim calcmode="lin" valueType="num">
                                      <p:cBhvr>
                                        <p:cTn id="28" dur="10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29" dur="1000" fill="hold"/>
                                        <p:tgtEl>
                                          <p:spTgt spid="5">
                                            <p:txEl>
                                              <p:pRg st="4" end="4"/>
                                            </p:txEl>
                                          </p:spTgt>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5">
                                            <p:txEl>
                                              <p:pRg st="5" end="5"/>
                                            </p:txEl>
                                          </p:spTgt>
                                        </p:tgtEl>
                                        <p:attrNameLst>
                                          <p:attrName>style.visibility</p:attrName>
                                        </p:attrNameLst>
                                      </p:cBhvr>
                                      <p:to>
                                        <p:strVal val="visible"/>
                                      </p:to>
                                    </p:set>
                                    <p:animEffect transition="in" filter="fade">
                                      <p:cBhvr>
                                        <p:cTn id="32" dur="1000"/>
                                        <p:tgtEl>
                                          <p:spTgt spid="5">
                                            <p:txEl>
                                              <p:pRg st="5" end="5"/>
                                            </p:txEl>
                                          </p:spTgt>
                                        </p:tgtEl>
                                      </p:cBhvr>
                                    </p:animEffect>
                                    <p:anim calcmode="lin" valueType="num">
                                      <p:cBhvr>
                                        <p:cTn id="33" dur="1000" fill="hold"/>
                                        <p:tgtEl>
                                          <p:spTgt spid="5">
                                            <p:txEl>
                                              <p:pRg st="5" end="5"/>
                                            </p:txEl>
                                          </p:spTgt>
                                        </p:tgtEl>
                                        <p:attrNameLst>
                                          <p:attrName>ppt_x</p:attrName>
                                        </p:attrNameLst>
                                      </p:cBhvr>
                                      <p:tavLst>
                                        <p:tav tm="0">
                                          <p:val>
                                            <p:strVal val="#ppt_x"/>
                                          </p:val>
                                        </p:tav>
                                        <p:tav tm="100000">
                                          <p:val>
                                            <p:strVal val="#ppt_x"/>
                                          </p:val>
                                        </p:tav>
                                      </p:tavLst>
                                    </p:anim>
                                    <p:anim calcmode="lin" valueType="num">
                                      <p:cBhvr>
                                        <p:cTn id="34" dur="1000" fill="hold"/>
                                        <p:tgtEl>
                                          <p:spTgt spid="5">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6B9486-FD17-4439-B4E0-6C3F0BA4FBF2}"/>
              </a:ext>
            </a:extLst>
          </p:cNvPr>
          <p:cNvSpPr>
            <a:spLocks noGrp="1"/>
          </p:cNvSpPr>
          <p:nvPr>
            <p:ph type="title"/>
          </p:nvPr>
        </p:nvSpPr>
        <p:spPr>
          <a:xfrm>
            <a:off x="1959428" y="781878"/>
            <a:ext cx="9394371" cy="908810"/>
          </a:xfrm>
        </p:spPr>
        <p:txBody>
          <a:bodyPr>
            <a:normAutofit/>
          </a:bodyPr>
          <a:lstStyle/>
          <a:p>
            <a:r>
              <a:rPr lang="en-US" sz="4400" b="1" cap="none" dirty="0">
                <a:latin typeface="Arial Black" panose="020B0A04020102020204" pitchFamily="34" charset="0"/>
              </a:rPr>
              <a:t>Community Medicine</a:t>
            </a:r>
          </a:p>
        </p:txBody>
      </p:sp>
      <p:sp>
        <p:nvSpPr>
          <p:cNvPr id="3" name="Content Placeholder 2">
            <a:extLst>
              <a:ext uri="{FF2B5EF4-FFF2-40B4-BE49-F238E27FC236}">
                <a16:creationId xmlns:a16="http://schemas.microsoft.com/office/drawing/2014/main" id="{3F239DD4-5C30-4A00-AAED-5323D72A4D9F}"/>
              </a:ext>
            </a:extLst>
          </p:cNvPr>
          <p:cNvSpPr>
            <a:spLocks noGrp="1"/>
          </p:cNvSpPr>
          <p:nvPr>
            <p:ph idx="1"/>
          </p:nvPr>
        </p:nvSpPr>
        <p:spPr/>
        <p:txBody>
          <a:bodyPr>
            <a:normAutofit/>
          </a:bodyPr>
          <a:lstStyle/>
          <a:p>
            <a:pPr algn="ctr">
              <a:buFont typeface="Wingdings" panose="05000000000000000000" pitchFamily="2" charset="2"/>
              <a:buChar char="Ø"/>
            </a:pPr>
            <a:r>
              <a:rPr lang="en-US" sz="2400" dirty="0">
                <a:latin typeface="Arial" panose="020B0604020202020204" pitchFamily="34" charset="0"/>
                <a:cs typeface="Arial" panose="020B0604020202020204" pitchFamily="34" charset="0"/>
              </a:rPr>
              <a:t>Keratoconus is a </a:t>
            </a:r>
            <a:r>
              <a:rPr lang="en-US" sz="2400" b="1" dirty="0">
                <a:solidFill>
                  <a:srgbClr val="FF0000"/>
                </a:solidFill>
                <a:latin typeface="Arial" panose="020B0604020202020204" pitchFamily="34" charset="0"/>
                <a:cs typeface="Arial" panose="020B0604020202020204" pitchFamily="34" charset="0"/>
              </a:rPr>
              <a:t>worldwide disorder </a:t>
            </a:r>
          </a:p>
          <a:p>
            <a:pPr algn="ctr">
              <a:buFont typeface="Wingdings" panose="05000000000000000000" pitchFamily="2" charset="2"/>
              <a:buChar char="Ø"/>
            </a:pPr>
            <a:r>
              <a:rPr lang="en-US" sz="2400" dirty="0">
                <a:latin typeface="Arial" panose="020B0604020202020204" pitchFamily="34" charset="0"/>
                <a:cs typeface="Arial" panose="020B0604020202020204" pitchFamily="34" charset="0"/>
              </a:rPr>
              <a:t>Prevalence is different among different </a:t>
            </a:r>
            <a:r>
              <a:rPr lang="en-US" sz="2400" b="1" dirty="0">
                <a:solidFill>
                  <a:srgbClr val="FF0000"/>
                </a:solidFill>
                <a:latin typeface="Arial" panose="020B0604020202020204" pitchFamily="34" charset="0"/>
                <a:cs typeface="Arial" panose="020B0604020202020204" pitchFamily="34" charset="0"/>
              </a:rPr>
              <a:t>ethnic groups </a:t>
            </a:r>
            <a:r>
              <a:rPr lang="en-US" sz="2400" dirty="0">
                <a:latin typeface="Arial" panose="020B0604020202020204" pitchFamily="34" charset="0"/>
                <a:cs typeface="Arial" panose="020B0604020202020204" pitchFamily="34" charset="0"/>
              </a:rPr>
              <a:t>in the same geographical part of the world</a:t>
            </a:r>
          </a:p>
          <a:p>
            <a:pPr algn="ctr">
              <a:buFont typeface="Wingdings" panose="05000000000000000000" pitchFamily="2" charset="2"/>
              <a:buChar char="Ø"/>
            </a:pPr>
            <a:r>
              <a:rPr lang="en-US" sz="2400" dirty="0">
                <a:latin typeface="Arial" panose="020B0604020202020204" pitchFamily="34" charset="0"/>
                <a:cs typeface="Arial" panose="020B0604020202020204" pitchFamily="34" charset="0"/>
              </a:rPr>
              <a:t>Incidence : </a:t>
            </a:r>
            <a:r>
              <a:rPr lang="en-US" sz="2400" b="1" dirty="0">
                <a:solidFill>
                  <a:srgbClr val="FF0000"/>
                </a:solidFill>
                <a:latin typeface="Arial" panose="020B0604020202020204" pitchFamily="34" charset="0"/>
                <a:cs typeface="Arial" panose="020B0604020202020204" pitchFamily="34" charset="0"/>
              </a:rPr>
              <a:t>1 in 400 </a:t>
            </a:r>
            <a:r>
              <a:rPr lang="en-US" sz="2400" dirty="0">
                <a:latin typeface="Arial" panose="020B0604020202020204" pitchFamily="34" charset="0"/>
                <a:cs typeface="Arial" panose="020B0604020202020204" pitchFamily="34" charset="0"/>
              </a:rPr>
              <a:t>individuals </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6480" y="177417"/>
            <a:ext cx="1511385" cy="1501254"/>
          </a:xfrm>
          <a:prstGeom prst="rect">
            <a:avLst/>
          </a:prstGeom>
        </p:spPr>
      </p:pic>
      <p:sp>
        <p:nvSpPr>
          <p:cNvPr id="5" name="TextBox 4">
            <a:extLst>
              <a:ext uri="{FF2B5EF4-FFF2-40B4-BE49-F238E27FC236}">
                <a16:creationId xmlns:a16="http://schemas.microsoft.com/office/drawing/2014/main" id="{2835367C-58BA-45E5-A62A-F0F1A3B1006A}"/>
              </a:ext>
            </a:extLst>
          </p:cNvPr>
          <p:cNvSpPr txBox="1"/>
          <p:nvPr/>
        </p:nvSpPr>
        <p:spPr>
          <a:xfrm>
            <a:off x="8754614" y="179075"/>
            <a:ext cx="4312331" cy="461665"/>
          </a:xfrm>
          <a:prstGeom prst="rect">
            <a:avLst/>
          </a:prstGeom>
          <a:noFill/>
        </p:spPr>
        <p:txBody>
          <a:bodyPr wrap="square" rtlCol="0">
            <a:spAutoFit/>
          </a:bodyPr>
          <a:lstStyle/>
          <a:p>
            <a:r>
              <a:rPr lang="en-US" sz="2400" b="1" dirty="0"/>
              <a:t>Horizontal integration</a:t>
            </a:r>
          </a:p>
        </p:txBody>
      </p:sp>
      <p:pic>
        <p:nvPicPr>
          <p:cNvPr id="6" name="Picture 5">
            <a:extLst>
              <a:ext uri="{FF2B5EF4-FFF2-40B4-BE49-F238E27FC236}">
                <a16:creationId xmlns:a16="http://schemas.microsoft.com/office/drawing/2014/main" id="{7B73F65A-72DB-4410-8C86-BCF460515DD1}"/>
              </a:ext>
            </a:extLst>
          </p:cNvPr>
          <p:cNvPicPr>
            <a:picLocks noChangeAspect="1"/>
          </p:cNvPicPr>
          <p:nvPr/>
        </p:nvPicPr>
        <p:blipFill>
          <a:blip r:embed="rId3"/>
          <a:stretch>
            <a:fillRect/>
          </a:stretch>
        </p:blipFill>
        <p:spPr>
          <a:xfrm>
            <a:off x="4896263" y="4219462"/>
            <a:ext cx="3286487" cy="1850963"/>
          </a:xfrm>
          <a:prstGeom prst="rect">
            <a:avLst/>
          </a:prstGeom>
        </p:spPr>
      </p:pic>
    </p:spTree>
    <p:extLst>
      <p:ext uri="{BB962C8B-B14F-4D97-AF65-F5344CB8AC3E}">
        <p14:creationId xmlns:p14="http://schemas.microsoft.com/office/powerpoint/2010/main" val="8289774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34817" y="804519"/>
            <a:ext cx="9120037" cy="1049235"/>
          </a:xfrm>
        </p:spPr>
        <p:txBody>
          <a:bodyPr>
            <a:normAutofit/>
          </a:bodyPr>
          <a:lstStyle/>
          <a:p>
            <a:r>
              <a:rPr lang="en-US" sz="4400" b="1" cap="none" dirty="0">
                <a:latin typeface="Arial Black" panose="020B0A04020102020204" pitchFamily="34" charset="0"/>
              </a:rPr>
              <a:t>Clinical Presentation </a:t>
            </a:r>
          </a:p>
        </p:txBody>
      </p:sp>
      <p:sp>
        <p:nvSpPr>
          <p:cNvPr id="3" name="Content Placeholder 2"/>
          <p:cNvSpPr>
            <a:spLocks noGrp="1"/>
          </p:cNvSpPr>
          <p:nvPr>
            <p:ph idx="1"/>
          </p:nvPr>
        </p:nvSpPr>
        <p:spPr/>
        <p:txBody>
          <a:bodyPr>
            <a:normAutofit/>
          </a:bodyPr>
          <a:lstStyle/>
          <a:p>
            <a:pPr algn="ctr">
              <a:buFont typeface="Wingdings" panose="05000000000000000000" pitchFamily="2" charset="2"/>
              <a:buChar char="Ø"/>
            </a:pPr>
            <a:r>
              <a:rPr lang="en-US" sz="2400" dirty="0">
                <a:latin typeface="Arial" panose="020B0604020202020204" pitchFamily="34" charset="0"/>
                <a:cs typeface="Arial" panose="020B0604020202020204" pitchFamily="34" charset="0"/>
              </a:rPr>
              <a:t>Unilateral or bilateral </a:t>
            </a:r>
            <a:r>
              <a:rPr lang="en-US" sz="2400" b="1" dirty="0">
                <a:solidFill>
                  <a:srgbClr val="C00000"/>
                </a:solidFill>
                <a:latin typeface="Arial" panose="020B0604020202020204" pitchFamily="34" charset="0"/>
                <a:cs typeface="Arial" panose="020B0604020202020204" pitchFamily="34" charset="0"/>
              </a:rPr>
              <a:t>gradual impairment</a:t>
            </a:r>
            <a:r>
              <a:rPr lang="en-US" sz="2400" dirty="0">
                <a:latin typeface="Arial" panose="020B0604020202020204" pitchFamily="34" charset="0"/>
                <a:cs typeface="Arial" panose="020B0604020202020204" pitchFamily="34" charset="0"/>
              </a:rPr>
              <a:t> of vision </a:t>
            </a:r>
          </a:p>
          <a:p>
            <a:pPr algn="ctr">
              <a:buFont typeface="Wingdings" panose="05000000000000000000" pitchFamily="2" charset="2"/>
              <a:buChar char="Ø"/>
            </a:pPr>
            <a:r>
              <a:rPr lang="en-US" sz="2400" dirty="0">
                <a:latin typeface="Arial" panose="020B0604020202020204" pitchFamily="34" charset="0"/>
                <a:cs typeface="Arial" panose="020B0604020202020204" pitchFamily="34" charset="0"/>
              </a:rPr>
              <a:t> Progressive myopia and astigmatism</a:t>
            </a:r>
          </a:p>
          <a:p>
            <a:pPr algn="ctr">
              <a:buFont typeface="Wingdings" panose="05000000000000000000" pitchFamily="2" charset="2"/>
              <a:buChar char="Ø"/>
            </a:pPr>
            <a:r>
              <a:rPr lang="en-US" sz="2400" b="1" dirty="0">
                <a:solidFill>
                  <a:srgbClr val="C00000"/>
                </a:solidFill>
                <a:latin typeface="Arial" panose="020B0604020202020204" pitchFamily="34" charset="0"/>
                <a:cs typeface="Arial" panose="020B0604020202020204" pitchFamily="34" charset="0"/>
              </a:rPr>
              <a:t>Frequent change </a:t>
            </a:r>
            <a:r>
              <a:rPr lang="en-US" sz="2400" dirty="0">
                <a:latin typeface="Arial" panose="020B0604020202020204" pitchFamily="34" charset="0"/>
                <a:cs typeface="Arial" panose="020B0604020202020204" pitchFamily="34" charset="0"/>
              </a:rPr>
              <a:t>in glasses</a:t>
            </a:r>
          </a:p>
          <a:p>
            <a:pPr algn="ctr">
              <a:buFont typeface="Wingdings" panose="05000000000000000000" pitchFamily="2" charset="2"/>
              <a:buChar char="Ø"/>
            </a:pPr>
            <a:r>
              <a:rPr lang="en-US" sz="2400" dirty="0">
                <a:latin typeface="Arial" panose="020B0604020202020204" pitchFamily="34" charset="0"/>
                <a:cs typeface="Arial" panose="020B0604020202020204" pitchFamily="34" charset="0"/>
              </a:rPr>
              <a:t>Sudden loss of vision due to acute hydrops</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6480" y="177417"/>
            <a:ext cx="1511385" cy="1501254"/>
          </a:xfrm>
          <a:prstGeom prst="rect">
            <a:avLst/>
          </a:prstGeom>
        </p:spPr>
      </p:pic>
      <p:sp>
        <p:nvSpPr>
          <p:cNvPr id="6" name="Rectangle 5">
            <a:extLst>
              <a:ext uri="{FF2B5EF4-FFF2-40B4-BE49-F238E27FC236}">
                <a16:creationId xmlns:a16="http://schemas.microsoft.com/office/drawing/2014/main" id="{7DE00AE2-0BFF-421E-B5C3-49C1302C7A05}"/>
              </a:ext>
            </a:extLst>
          </p:cNvPr>
          <p:cNvSpPr/>
          <p:nvPr/>
        </p:nvSpPr>
        <p:spPr>
          <a:xfrm>
            <a:off x="10671167" y="177417"/>
            <a:ext cx="1384353" cy="369332"/>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Core Subject</a:t>
            </a:r>
          </a:p>
        </p:txBody>
      </p:sp>
      <p:pic>
        <p:nvPicPr>
          <p:cNvPr id="5122" name="Picture 2" descr="Glasses - Wikipedia">
            <a:extLst>
              <a:ext uri="{FF2B5EF4-FFF2-40B4-BE49-F238E27FC236}">
                <a16:creationId xmlns:a16="http://schemas.microsoft.com/office/drawing/2014/main" id="{2278D1D8-999A-4A82-9BF1-7E969B4DDA6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44031" y="4333283"/>
            <a:ext cx="3292666" cy="1720197"/>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PDF] Acute corneal hydrops in keratoconus | Semantic Scholar">
            <a:extLst>
              <a:ext uri="{FF2B5EF4-FFF2-40B4-BE49-F238E27FC236}">
                <a16:creationId xmlns:a16="http://schemas.microsoft.com/office/drawing/2014/main" id="{1B70D4ED-B48B-4D44-B7D1-592F730B858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8789"/>
          <a:stretch/>
        </p:blipFill>
        <p:spPr bwMode="auto">
          <a:xfrm>
            <a:off x="4377177" y="4333284"/>
            <a:ext cx="2428875" cy="17201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2928576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6480" y="153667"/>
            <a:ext cx="1511385" cy="1501254"/>
          </a:xfrm>
          <a:prstGeom prst="rect">
            <a:avLst/>
          </a:prstGeom>
        </p:spPr>
      </p:pic>
      <p:pic>
        <p:nvPicPr>
          <p:cNvPr id="4" name="Content Placeholder 3"/>
          <p:cNvPicPr>
            <a:picLocks noGrp="1" noChangeAspect="1"/>
          </p:cNvPicPr>
          <p:nvPr>
            <p:ph idx="1"/>
          </p:nvPr>
        </p:nvPicPr>
        <p:blipFill rotWithShape="1">
          <a:blip r:embed="rId3"/>
          <a:srcRect l="25433" t="14416" r="26371" b="12095"/>
          <a:stretch/>
        </p:blipFill>
        <p:spPr>
          <a:xfrm>
            <a:off x="993913" y="1775791"/>
            <a:ext cx="10614992" cy="4041913"/>
          </a:xfrm>
          <a:prstGeom prst="rect">
            <a:avLst/>
          </a:prstGeom>
        </p:spPr>
      </p:pic>
      <p:sp>
        <p:nvSpPr>
          <p:cNvPr id="6" name="Rectangle 5">
            <a:extLst>
              <a:ext uri="{FF2B5EF4-FFF2-40B4-BE49-F238E27FC236}">
                <a16:creationId xmlns:a16="http://schemas.microsoft.com/office/drawing/2014/main" id="{FEFC67EA-567A-4C6A-A181-939E724E3B40}"/>
              </a:ext>
            </a:extLst>
          </p:cNvPr>
          <p:cNvSpPr/>
          <p:nvPr/>
        </p:nvSpPr>
        <p:spPr>
          <a:xfrm>
            <a:off x="10363201" y="177417"/>
            <a:ext cx="1692320" cy="369332"/>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Core Subject</a:t>
            </a:r>
          </a:p>
        </p:txBody>
      </p:sp>
    </p:spTree>
    <p:extLst>
      <p:ext uri="{BB962C8B-B14F-4D97-AF65-F5344CB8AC3E}">
        <p14:creationId xmlns:p14="http://schemas.microsoft.com/office/powerpoint/2010/main" val="146141444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6480" y="177417"/>
            <a:ext cx="1511385" cy="1501254"/>
          </a:xfrm>
          <a:prstGeom prst="rect">
            <a:avLst/>
          </a:prstGeom>
        </p:spPr>
      </p:pic>
      <p:pic>
        <p:nvPicPr>
          <p:cNvPr id="4" name="Content Placeholder 3"/>
          <p:cNvPicPr>
            <a:picLocks noGrp="1" noChangeAspect="1"/>
          </p:cNvPicPr>
          <p:nvPr>
            <p:ph idx="1"/>
          </p:nvPr>
        </p:nvPicPr>
        <p:blipFill rotWithShape="1">
          <a:blip r:embed="rId3"/>
          <a:srcRect l="25245" t="20087" r="26745" b="12592"/>
          <a:stretch/>
        </p:blipFill>
        <p:spPr>
          <a:xfrm>
            <a:off x="1046922" y="1630018"/>
            <a:ext cx="10840278" cy="4279464"/>
          </a:xfrm>
          <a:prstGeom prst="rect">
            <a:avLst/>
          </a:prstGeom>
        </p:spPr>
      </p:pic>
      <p:sp>
        <p:nvSpPr>
          <p:cNvPr id="6" name="Rectangle 5">
            <a:extLst>
              <a:ext uri="{FF2B5EF4-FFF2-40B4-BE49-F238E27FC236}">
                <a16:creationId xmlns:a16="http://schemas.microsoft.com/office/drawing/2014/main" id="{C903021C-8B14-4037-90C3-EBF84C4C2BFB}"/>
              </a:ext>
            </a:extLst>
          </p:cNvPr>
          <p:cNvSpPr/>
          <p:nvPr/>
        </p:nvSpPr>
        <p:spPr>
          <a:xfrm>
            <a:off x="10671167" y="177417"/>
            <a:ext cx="1384353" cy="369332"/>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Core Subject</a:t>
            </a:r>
          </a:p>
        </p:txBody>
      </p:sp>
    </p:spTree>
    <p:extLst>
      <p:ext uri="{BB962C8B-B14F-4D97-AF65-F5344CB8AC3E}">
        <p14:creationId xmlns:p14="http://schemas.microsoft.com/office/powerpoint/2010/main" val="246230927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6480" y="177417"/>
            <a:ext cx="1511385" cy="1501254"/>
          </a:xfrm>
          <a:prstGeom prst="rect">
            <a:avLst/>
          </a:prstGeom>
        </p:spPr>
      </p:pic>
      <p:pic>
        <p:nvPicPr>
          <p:cNvPr id="4" name="Content Placeholder 3"/>
          <p:cNvPicPr>
            <a:picLocks noGrp="1" noChangeAspect="1"/>
          </p:cNvPicPr>
          <p:nvPr>
            <p:ph idx="1"/>
          </p:nvPr>
        </p:nvPicPr>
        <p:blipFill rotWithShape="1">
          <a:blip r:embed="rId3">
            <a:extLst>
              <a:ext uri="{28A0092B-C50C-407E-A947-70E740481C1C}">
                <a14:useLocalDpi xmlns:a14="http://schemas.microsoft.com/office/drawing/2010/main" val="0"/>
              </a:ext>
            </a:extLst>
          </a:blip>
          <a:srcRect l="24683" t="36432" r="26183" b="25543"/>
          <a:stretch/>
        </p:blipFill>
        <p:spPr>
          <a:xfrm>
            <a:off x="1749287" y="822051"/>
            <a:ext cx="9342783" cy="5213897"/>
          </a:xfrm>
        </p:spPr>
      </p:pic>
      <p:sp>
        <p:nvSpPr>
          <p:cNvPr id="6" name="Rectangle 5">
            <a:extLst>
              <a:ext uri="{FF2B5EF4-FFF2-40B4-BE49-F238E27FC236}">
                <a16:creationId xmlns:a16="http://schemas.microsoft.com/office/drawing/2014/main" id="{9522F32C-C7B4-4E52-B786-B43BCCD96E5C}"/>
              </a:ext>
            </a:extLst>
          </p:cNvPr>
          <p:cNvSpPr/>
          <p:nvPr/>
        </p:nvSpPr>
        <p:spPr>
          <a:xfrm>
            <a:off x="10525393" y="11277"/>
            <a:ext cx="1384353" cy="369332"/>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Core Subject</a:t>
            </a:r>
          </a:p>
        </p:txBody>
      </p:sp>
    </p:spTree>
    <p:extLst>
      <p:ext uri="{BB962C8B-B14F-4D97-AF65-F5344CB8AC3E}">
        <p14:creationId xmlns:p14="http://schemas.microsoft.com/office/powerpoint/2010/main" val="358096118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400" b="1" cap="none" dirty="0">
                <a:latin typeface="Arial Black" panose="020B0A04020102020204" pitchFamily="34" charset="0"/>
              </a:rPr>
              <a:t>Treatment</a:t>
            </a:r>
          </a:p>
        </p:txBody>
      </p:sp>
      <p:sp>
        <p:nvSpPr>
          <p:cNvPr id="3" name="Content Placeholder 2"/>
          <p:cNvSpPr>
            <a:spLocks noGrp="1"/>
          </p:cNvSpPr>
          <p:nvPr>
            <p:ph idx="1"/>
          </p:nvPr>
        </p:nvSpPr>
        <p:spPr>
          <a:xfrm>
            <a:off x="596349" y="2015732"/>
            <a:ext cx="6082748" cy="3589938"/>
          </a:xfrm>
        </p:spPr>
        <p:txBody>
          <a:bodyPr/>
          <a:lstStyle/>
          <a:p>
            <a:pPr marL="0" indent="0" algn="ctr">
              <a:buNone/>
            </a:pPr>
            <a:endParaRPr lang="en-US" dirty="0"/>
          </a:p>
          <a:p>
            <a:pPr marL="0" indent="0" algn="ctr">
              <a:buNone/>
            </a:pPr>
            <a:endParaRPr lang="en-US" dirty="0"/>
          </a:p>
          <a:p>
            <a:pPr algn="ctr">
              <a:buFont typeface="Wingdings" panose="05000000000000000000" pitchFamily="2" charset="2"/>
              <a:buChar char="Ø"/>
            </a:pPr>
            <a:r>
              <a:rPr lang="en-US" sz="2400" b="1" dirty="0">
                <a:solidFill>
                  <a:srgbClr val="C00000"/>
                </a:solidFill>
                <a:latin typeface="Arial" panose="020B0604020202020204" pitchFamily="34" charset="0"/>
                <a:cs typeface="Arial" panose="020B0604020202020204" pitchFamily="34" charset="0"/>
              </a:rPr>
              <a:t>LASIK </a:t>
            </a:r>
            <a:r>
              <a:rPr lang="en-US" sz="2400" dirty="0">
                <a:latin typeface="Arial" panose="020B0604020202020204" pitchFamily="34" charset="0"/>
                <a:cs typeface="Arial" panose="020B0604020202020204" pitchFamily="34" charset="0"/>
              </a:rPr>
              <a:t>is </a:t>
            </a:r>
            <a:r>
              <a:rPr lang="en-US" sz="2400" b="1" dirty="0">
                <a:solidFill>
                  <a:srgbClr val="C00000"/>
                </a:solidFill>
                <a:latin typeface="Arial" panose="020B0604020202020204" pitchFamily="34" charset="0"/>
                <a:cs typeface="Arial" panose="020B0604020202020204" pitchFamily="34" charset="0"/>
              </a:rPr>
              <a:t>contraindicated</a:t>
            </a:r>
          </a:p>
          <a:p>
            <a:pPr algn="ctr">
              <a:buFont typeface="Wingdings" panose="05000000000000000000" pitchFamily="2" charset="2"/>
              <a:buChar char="Ø"/>
            </a:pPr>
            <a:r>
              <a:rPr lang="en-US" sz="2400" b="1" dirty="0">
                <a:solidFill>
                  <a:srgbClr val="FF0000"/>
                </a:solidFill>
                <a:latin typeface="Arial" panose="020B0604020202020204" pitchFamily="34" charset="0"/>
                <a:cs typeface="Arial" panose="020B0604020202020204" pitchFamily="34" charset="0"/>
              </a:rPr>
              <a:t>Eye rubbing </a:t>
            </a:r>
            <a:r>
              <a:rPr lang="en-US" sz="2400" dirty="0">
                <a:latin typeface="Arial" panose="020B0604020202020204" pitchFamily="34" charset="0"/>
                <a:cs typeface="Arial" panose="020B0604020202020204" pitchFamily="34" charset="0"/>
              </a:rPr>
              <a:t>should be avoided</a:t>
            </a:r>
          </a:p>
          <a:p>
            <a:pPr algn="ctr">
              <a:buFont typeface="Wingdings" panose="05000000000000000000" pitchFamily="2" charset="2"/>
              <a:buChar char="Ø"/>
            </a:pPr>
            <a:r>
              <a:rPr lang="en-US" sz="2400" dirty="0">
                <a:latin typeface="Arial" panose="020B0604020202020204" pitchFamily="34" charset="0"/>
                <a:cs typeface="Arial" panose="020B0604020202020204" pitchFamily="34" charset="0"/>
              </a:rPr>
              <a:t>Spectacles or soft contact lenses </a:t>
            </a:r>
          </a:p>
          <a:p>
            <a:pPr algn="ctr">
              <a:buFont typeface="Wingdings" panose="05000000000000000000" pitchFamily="2" charset="2"/>
              <a:buChar char="Ø"/>
            </a:pPr>
            <a:r>
              <a:rPr lang="en-US" sz="2400" b="1" dirty="0">
                <a:solidFill>
                  <a:srgbClr val="FF0000"/>
                </a:solidFill>
                <a:latin typeface="Arial" panose="020B0604020202020204" pitchFamily="34" charset="0"/>
                <a:cs typeface="Arial" panose="020B0604020202020204" pitchFamily="34" charset="0"/>
              </a:rPr>
              <a:t>Rigid contact lenses</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6480" y="177417"/>
            <a:ext cx="1511385" cy="1501254"/>
          </a:xfrm>
          <a:prstGeom prst="rect">
            <a:avLst/>
          </a:prstGeom>
        </p:spPr>
      </p:pic>
      <p:sp>
        <p:nvSpPr>
          <p:cNvPr id="7" name="Rectangle 6">
            <a:extLst>
              <a:ext uri="{FF2B5EF4-FFF2-40B4-BE49-F238E27FC236}">
                <a16:creationId xmlns:a16="http://schemas.microsoft.com/office/drawing/2014/main" id="{B862FC35-39A6-43E9-A243-4D5CC3B03CB7}"/>
              </a:ext>
            </a:extLst>
          </p:cNvPr>
          <p:cNvSpPr/>
          <p:nvPr/>
        </p:nvSpPr>
        <p:spPr>
          <a:xfrm>
            <a:off x="10671167" y="177417"/>
            <a:ext cx="1384353" cy="369332"/>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Core Subject</a:t>
            </a:r>
          </a:p>
        </p:txBody>
      </p:sp>
      <p:pic>
        <p:nvPicPr>
          <p:cNvPr id="4" name="Picture 3">
            <a:extLst>
              <a:ext uri="{FF2B5EF4-FFF2-40B4-BE49-F238E27FC236}">
                <a16:creationId xmlns:a16="http://schemas.microsoft.com/office/drawing/2014/main" id="{14AD2236-5DA0-4470-A6C2-EECFC1F14E89}"/>
              </a:ext>
            </a:extLst>
          </p:cNvPr>
          <p:cNvPicPr>
            <a:picLocks noChangeAspect="1"/>
          </p:cNvPicPr>
          <p:nvPr/>
        </p:nvPicPr>
        <p:blipFill>
          <a:blip r:embed="rId3"/>
          <a:stretch>
            <a:fillRect/>
          </a:stretch>
        </p:blipFill>
        <p:spPr>
          <a:xfrm>
            <a:off x="7142921" y="2248601"/>
            <a:ext cx="4355202" cy="3124200"/>
          </a:xfrm>
          <a:prstGeom prst="rect">
            <a:avLst/>
          </a:prstGeom>
        </p:spPr>
      </p:pic>
    </p:spTree>
    <p:extLst>
      <p:ext uri="{BB962C8B-B14F-4D97-AF65-F5344CB8AC3E}">
        <p14:creationId xmlns:p14="http://schemas.microsoft.com/office/powerpoint/2010/main" val="366294236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451579" y="2015732"/>
            <a:ext cx="8818856" cy="3722459"/>
          </a:xfrm>
        </p:spPr>
        <p:txBody>
          <a:bodyPr>
            <a:normAutofit/>
          </a:bodyPr>
          <a:lstStyle/>
          <a:p>
            <a:pPr algn="ctr">
              <a:buFont typeface="Wingdings" panose="05000000000000000000" pitchFamily="2" charset="2"/>
              <a:buChar char="Ø"/>
            </a:pPr>
            <a:r>
              <a:rPr lang="en-US" sz="3200" b="1" dirty="0">
                <a:latin typeface="Arial" panose="020B0604020202020204" pitchFamily="34" charset="0"/>
                <a:cs typeface="Arial" panose="020B0604020202020204" pitchFamily="34" charset="0"/>
              </a:rPr>
              <a:t>Corneal collagen cross-linking </a:t>
            </a:r>
            <a:r>
              <a:rPr lang="en-US" sz="3200" dirty="0">
                <a:latin typeface="Arial" panose="020B0604020202020204" pitchFamily="34" charset="0"/>
                <a:cs typeface="Arial" panose="020B0604020202020204" pitchFamily="34" charset="0"/>
              </a:rPr>
              <a:t>(CXL)</a:t>
            </a:r>
          </a:p>
          <a:p>
            <a:pPr algn="ctr">
              <a:buFont typeface="Wingdings" panose="05000000000000000000" pitchFamily="2" charset="2"/>
              <a:buChar char="Ø"/>
            </a:pPr>
            <a:endParaRPr lang="en-US" sz="3200" dirty="0">
              <a:latin typeface="Arial" panose="020B0604020202020204" pitchFamily="34" charset="0"/>
              <a:cs typeface="Arial" panose="020B0604020202020204" pitchFamily="34" charset="0"/>
            </a:endParaRPr>
          </a:p>
          <a:p>
            <a:pPr algn="ctr">
              <a:buFont typeface="Wingdings" panose="05000000000000000000" pitchFamily="2" charset="2"/>
              <a:buChar char="Ø"/>
            </a:pPr>
            <a:r>
              <a:rPr lang="en-US" sz="3200" b="1" dirty="0">
                <a:latin typeface="Arial" panose="020B0604020202020204" pitchFamily="34" charset="0"/>
                <a:cs typeface="Arial" panose="020B0604020202020204" pitchFamily="34" charset="0"/>
              </a:rPr>
              <a:t>Intracranial ring segment implantation</a:t>
            </a:r>
          </a:p>
          <a:p>
            <a:pPr marL="0" indent="0" algn="ctr">
              <a:buNone/>
            </a:pPr>
            <a:endParaRPr lang="en-US" sz="3200" dirty="0">
              <a:latin typeface="Arial" panose="020B0604020202020204" pitchFamily="34" charset="0"/>
              <a:cs typeface="Arial" panose="020B0604020202020204" pitchFamily="34" charset="0"/>
            </a:endParaRPr>
          </a:p>
          <a:p>
            <a:pPr algn="ctr">
              <a:buFont typeface="Wingdings" panose="05000000000000000000" pitchFamily="2" charset="2"/>
              <a:buChar char="Ø"/>
            </a:pPr>
            <a:r>
              <a:rPr lang="en-US" sz="3200" b="1" dirty="0">
                <a:latin typeface="Arial" panose="020B0604020202020204" pitchFamily="34" charset="0"/>
                <a:cs typeface="Arial" panose="020B0604020202020204" pitchFamily="34" charset="0"/>
              </a:rPr>
              <a:t>Keratoplasty</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6480" y="177417"/>
            <a:ext cx="1511385" cy="1501254"/>
          </a:xfrm>
          <a:prstGeom prst="rect">
            <a:avLst/>
          </a:prstGeom>
        </p:spPr>
      </p:pic>
      <p:sp>
        <p:nvSpPr>
          <p:cNvPr id="6" name="Rectangle 5">
            <a:extLst>
              <a:ext uri="{FF2B5EF4-FFF2-40B4-BE49-F238E27FC236}">
                <a16:creationId xmlns:a16="http://schemas.microsoft.com/office/drawing/2014/main" id="{86744695-F3C8-4E34-950A-6123754723A9}"/>
              </a:ext>
            </a:extLst>
          </p:cNvPr>
          <p:cNvSpPr/>
          <p:nvPr/>
        </p:nvSpPr>
        <p:spPr>
          <a:xfrm>
            <a:off x="10671167" y="177417"/>
            <a:ext cx="1384353" cy="369332"/>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Core Subject</a:t>
            </a:r>
          </a:p>
        </p:txBody>
      </p:sp>
    </p:spTree>
    <p:extLst>
      <p:ext uri="{BB962C8B-B14F-4D97-AF65-F5344CB8AC3E}">
        <p14:creationId xmlns:p14="http://schemas.microsoft.com/office/powerpoint/2010/main" val="13367230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856843-CA72-4D07-9BF5-969155C928AA}"/>
              </a:ext>
            </a:extLst>
          </p:cNvPr>
          <p:cNvSpPr>
            <a:spLocks noGrp="1"/>
          </p:cNvSpPr>
          <p:nvPr>
            <p:ph type="title"/>
          </p:nvPr>
        </p:nvSpPr>
        <p:spPr/>
        <p:txBody>
          <a:bodyPr>
            <a:noAutofit/>
          </a:bodyPr>
          <a:lstStyle/>
          <a:p>
            <a:pPr marL="0" marR="0" lvl="0" indent="0" defTabSz="914400" rtl="0" eaLnBrk="1" fontAlgn="auto" latinLnBrk="0" hangingPunct="1">
              <a:lnSpc>
                <a:spcPct val="120000"/>
              </a:lnSpc>
              <a:spcBef>
                <a:spcPts val="1000"/>
              </a:spcBef>
              <a:spcAft>
                <a:spcPts val="0"/>
              </a:spcAft>
              <a:tabLst/>
              <a:defRPr/>
            </a:pPr>
            <a:r>
              <a:rPr kumimoji="0" lang="en-US" sz="4400" b="1" i="0" u="none" strike="noStrike" kern="1200" cap="all"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Sources</a:t>
            </a:r>
            <a:br>
              <a:rPr kumimoji="0" lang="en-US" sz="4400" b="1" i="0" u="none" strike="noStrike" kern="1200" cap="all"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br>
            <a:endParaRPr lang="en-US" sz="4400" dirty="0"/>
          </a:p>
        </p:txBody>
      </p:sp>
      <p:sp>
        <p:nvSpPr>
          <p:cNvPr id="3" name="Content Placeholder 2">
            <a:extLst>
              <a:ext uri="{FF2B5EF4-FFF2-40B4-BE49-F238E27FC236}">
                <a16:creationId xmlns:a16="http://schemas.microsoft.com/office/drawing/2014/main" id="{8FB93FE2-764F-4E25-B2B7-54F45F7DB3CB}"/>
              </a:ext>
            </a:extLst>
          </p:cNvPr>
          <p:cNvSpPr>
            <a:spLocks noGrp="1"/>
          </p:cNvSpPr>
          <p:nvPr>
            <p:ph idx="1"/>
          </p:nvPr>
        </p:nvSpPr>
        <p:spPr/>
        <p:txBody>
          <a:bodyPr/>
          <a:lstStyle/>
          <a:p>
            <a:pPr marL="342900" marR="0" lvl="0" indent="-342900" algn="l" defTabSz="914400" rtl="0" eaLnBrk="1" fontAlgn="auto" latinLnBrk="0" hangingPunct="1">
              <a:lnSpc>
                <a:spcPct val="120000"/>
              </a:lnSpc>
              <a:spcBef>
                <a:spcPts val="1000"/>
              </a:spcBef>
              <a:spcAft>
                <a:spcPts val="0"/>
              </a:spcAft>
              <a:buClr>
                <a:srgbClr val="B71E42"/>
              </a:buClr>
              <a:buSzPct val="100000"/>
              <a:buFont typeface="Arial" panose="020B0604020202020204" pitchFamily="34" charset="0"/>
              <a:buChar char="•"/>
              <a:tabLst/>
              <a:defRPr/>
            </a:pPr>
            <a:r>
              <a:rPr kumimoji="0" lang="en-US" sz="2800" b="1" i="0" u="none" strike="noStrike" kern="1200" cap="all"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Kanski-Clinical-Ophthalmology-Systematic-Approach</a:t>
            </a:r>
          </a:p>
          <a:p>
            <a:pPr marL="342900" marR="0" lvl="0" indent="-342900" algn="l" defTabSz="914400" rtl="0" eaLnBrk="1" fontAlgn="auto" latinLnBrk="0" hangingPunct="1">
              <a:lnSpc>
                <a:spcPct val="120000"/>
              </a:lnSpc>
              <a:spcBef>
                <a:spcPts val="1000"/>
              </a:spcBef>
              <a:spcAft>
                <a:spcPts val="0"/>
              </a:spcAft>
              <a:buClr>
                <a:srgbClr val="B71E42"/>
              </a:buClr>
              <a:buSzPct val="100000"/>
              <a:buFont typeface="Arial" panose="020B0604020202020204" pitchFamily="34" charset="0"/>
              <a:buChar char="•"/>
              <a:tabLst/>
              <a:defRPr/>
            </a:pPr>
            <a:r>
              <a:rPr kumimoji="0" lang="en-US" sz="2800" b="1" i="0" u="none" strike="noStrike" kern="1200" cap="all"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Oxford Handbook of Ophthalmology Book by Philip I. Murray</a:t>
            </a:r>
          </a:p>
          <a:p>
            <a:pPr marL="342900" marR="0" lvl="0" indent="-342900" algn="l" defTabSz="914400" rtl="0" eaLnBrk="1" fontAlgn="auto" latinLnBrk="0" hangingPunct="1">
              <a:lnSpc>
                <a:spcPct val="120000"/>
              </a:lnSpc>
              <a:spcBef>
                <a:spcPts val="1000"/>
              </a:spcBef>
              <a:spcAft>
                <a:spcPts val="0"/>
              </a:spcAft>
              <a:buClr>
                <a:srgbClr val="B71E42"/>
              </a:buClr>
              <a:buSzPct val="100000"/>
              <a:buFont typeface="Arial" panose="020B0604020202020204" pitchFamily="34" charset="0"/>
              <a:buChar char="•"/>
              <a:tabLst/>
              <a:defRPr/>
            </a:pPr>
            <a:r>
              <a:rPr kumimoji="0" lang="en-US" sz="2800" b="1" i="0" u="none" strike="noStrike" kern="1200" cap="all"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The Wills Eye Manual: Office and Emergency Room Diagnosis and Treatment of Eye Disease</a:t>
            </a:r>
          </a:p>
          <a:p>
            <a:endParaRPr lang="en-US" dirty="0"/>
          </a:p>
        </p:txBody>
      </p:sp>
    </p:spTree>
    <p:extLst>
      <p:ext uri="{BB962C8B-B14F-4D97-AF65-F5344CB8AC3E}">
        <p14:creationId xmlns:p14="http://schemas.microsoft.com/office/powerpoint/2010/main" val="277596701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6480" y="177417"/>
            <a:ext cx="1511385" cy="1501254"/>
          </a:xfrm>
          <a:prstGeom prst="rect">
            <a:avLst/>
          </a:prstGeom>
        </p:spPr>
      </p:pic>
      <p:sp>
        <p:nvSpPr>
          <p:cNvPr id="7" name="Rectangle 6">
            <a:extLst>
              <a:ext uri="{FF2B5EF4-FFF2-40B4-BE49-F238E27FC236}">
                <a16:creationId xmlns:a16="http://schemas.microsoft.com/office/drawing/2014/main" id="{7426E8D5-9E92-411F-AD62-6FA1BFA2596D}"/>
              </a:ext>
            </a:extLst>
          </p:cNvPr>
          <p:cNvSpPr/>
          <p:nvPr/>
        </p:nvSpPr>
        <p:spPr>
          <a:xfrm>
            <a:off x="10671167" y="177417"/>
            <a:ext cx="1384353" cy="369332"/>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Core Subject</a:t>
            </a:r>
          </a:p>
        </p:txBody>
      </p:sp>
      <p:sp>
        <p:nvSpPr>
          <p:cNvPr id="10" name="Title 9">
            <a:extLst>
              <a:ext uri="{FF2B5EF4-FFF2-40B4-BE49-F238E27FC236}">
                <a16:creationId xmlns:a16="http://schemas.microsoft.com/office/drawing/2014/main" id="{94830431-4981-4ACB-8CA5-32A45221F571}"/>
              </a:ext>
            </a:extLst>
          </p:cNvPr>
          <p:cNvSpPr>
            <a:spLocks noGrp="1"/>
          </p:cNvSpPr>
          <p:nvPr>
            <p:ph type="title"/>
          </p:nvPr>
        </p:nvSpPr>
        <p:spPr>
          <a:xfrm>
            <a:off x="1855304" y="804519"/>
            <a:ext cx="9199550" cy="1049235"/>
          </a:xfrm>
        </p:spPr>
        <p:txBody>
          <a:bodyPr>
            <a:normAutofit/>
          </a:bodyPr>
          <a:lstStyle/>
          <a:p>
            <a:r>
              <a:rPr lang="en-US" sz="4400" b="1" cap="none" dirty="0">
                <a:latin typeface="Arial Black" panose="020B0A04020102020204" pitchFamily="34" charset="0"/>
              </a:rPr>
              <a:t>Collagen Cross Linking </a:t>
            </a:r>
          </a:p>
        </p:txBody>
      </p:sp>
      <p:pic>
        <p:nvPicPr>
          <p:cNvPr id="6" name="Content Placeholder 5">
            <a:extLst>
              <a:ext uri="{FF2B5EF4-FFF2-40B4-BE49-F238E27FC236}">
                <a16:creationId xmlns:a16="http://schemas.microsoft.com/office/drawing/2014/main" id="{C6708386-854A-4AA3-84D7-FE8FA6F124E8}"/>
              </a:ext>
            </a:extLst>
          </p:cNvPr>
          <p:cNvPicPr>
            <a:picLocks noGrp="1" noChangeAspect="1"/>
          </p:cNvPicPr>
          <p:nvPr>
            <p:ph idx="1"/>
          </p:nvPr>
        </p:nvPicPr>
        <p:blipFill>
          <a:blip r:embed="rId3"/>
          <a:stretch>
            <a:fillRect/>
          </a:stretch>
        </p:blipFill>
        <p:spPr>
          <a:xfrm>
            <a:off x="4161183" y="2597424"/>
            <a:ext cx="3074504" cy="2570923"/>
          </a:xfrm>
          <a:prstGeom prst="rect">
            <a:avLst/>
          </a:prstGeom>
        </p:spPr>
      </p:pic>
      <p:pic>
        <p:nvPicPr>
          <p:cNvPr id="8" name="Picture 7">
            <a:extLst>
              <a:ext uri="{FF2B5EF4-FFF2-40B4-BE49-F238E27FC236}">
                <a16:creationId xmlns:a16="http://schemas.microsoft.com/office/drawing/2014/main" id="{7A502C70-CEC2-4B28-9C52-7CCCBB69FFB3}"/>
              </a:ext>
            </a:extLst>
          </p:cNvPr>
          <p:cNvPicPr>
            <a:picLocks noChangeAspect="1"/>
          </p:cNvPicPr>
          <p:nvPr/>
        </p:nvPicPr>
        <p:blipFill>
          <a:blip r:embed="rId4"/>
          <a:stretch>
            <a:fillRect/>
          </a:stretch>
        </p:blipFill>
        <p:spPr>
          <a:xfrm>
            <a:off x="755374" y="2597425"/>
            <a:ext cx="3074504" cy="2570923"/>
          </a:xfrm>
          <a:prstGeom prst="rect">
            <a:avLst/>
          </a:prstGeom>
        </p:spPr>
      </p:pic>
      <p:pic>
        <p:nvPicPr>
          <p:cNvPr id="9" name="Picture 8">
            <a:extLst>
              <a:ext uri="{FF2B5EF4-FFF2-40B4-BE49-F238E27FC236}">
                <a16:creationId xmlns:a16="http://schemas.microsoft.com/office/drawing/2014/main" id="{88A0106B-9BC5-4BD4-9566-B334E2571D7C}"/>
              </a:ext>
            </a:extLst>
          </p:cNvPr>
          <p:cNvPicPr>
            <a:picLocks noChangeAspect="1"/>
          </p:cNvPicPr>
          <p:nvPr/>
        </p:nvPicPr>
        <p:blipFill>
          <a:blip r:embed="rId5"/>
          <a:stretch>
            <a:fillRect/>
          </a:stretch>
        </p:blipFill>
        <p:spPr>
          <a:xfrm>
            <a:off x="7646505" y="2597424"/>
            <a:ext cx="4147930" cy="2570923"/>
          </a:xfrm>
          <a:prstGeom prst="rect">
            <a:avLst/>
          </a:prstGeom>
        </p:spPr>
      </p:pic>
    </p:spTree>
    <p:extLst>
      <p:ext uri="{BB962C8B-B14F-4D97-AF65-F5344CB8AC3E}">
        <p14:creationId xmlns:p14="http://schemas.microsoft.com/office/powerpoint/2010/main" val="407858860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6480" y="177417"/>
            <a:ext cx="1511385" cy="1501254"/>
          </a:xfrm>
          <a:prstGeom prst="rect">
            <a:avLst/>
          </a:prstGeom>
        </p:spPr>
      </p:pic>
      <p:sp>
        <p:nvSpPr>
          <p:cNvPr id="7" name="Rectangle 6">
            <a:extLst>
              <a:ext uri="{FF2B5EF4-FFF2-40B4-BE49-F238E27FC236}">
                <a16:creationId xmlns:a16="http://schemas.microsoft.com/office/drawing/2014/main" id="{7426E8D5-9E92-411F-AD62-6FA1BFA2596D}"/>
              </a:ext>
            </a:extLst>
          </p:cNvPr>
          <p:cNvSpPr/>
          <p:nvPr/>
        </p:nvSpPr>
        <p:spPr>
          <a:xfrm>
            <a:off x="10671167" y="177417"/>
            <a:ext cx="1384353" cy="369332"/>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Core Subject</a:t>
            </a:r>
          </a:p>
        </p:txBody>
      </p:sp>
      <p:sp>
        <p:nvSpPr>
          <p:cNvPr id="10" name="Title 9">
            <a:extLst>
              <a:ext uri="{FF2B5EF4-FFF2-40B4-BE49-F238E27FC236}">
                <a16:creationId xmlns:a16="http://schemas.microsoft.com/office/drawing/2014/main" id="{8BA79BF5-33F0-4EEA-8BD3-4243C3332603}"/>
              </a:ext>
            </a:extLst>
          </p:cNvPr>
          <p:cNvSpPr>
            <a:spLocks noGrp="1"/>
          </p:cNvSpPr>
          <p:nvPr>
            <p:ph type="title"/>
          </p:nvPr>
        </p:nvSpPr>
        <p:spPr>
          <a:xfrm>
            <a:off x="1895061" y="546749"/>
            <a:ext cx="9883822" cy="1307005"/>
          </a:xfrm>
        </p:spPr>
        <p:txBody>
          <a:bodyPr>
            <a:noAutofit/>
          </a:bodyPr>
          <a:lstStyle/>
          <a:p>
            <a:r>
              <a:rPr lang="en-US" sz="4400" cap="none" dirty="0">
                <a:latin typeface="Arial Black" panose="020B0A04020102020204" pitchFamily="34" charset="0"/>
              </a:rPr>
              <a:t>Intracorneal Ring Segment Implantation</a:t>
            </a:r>
          </a:p>
        </p:txBody>
      </p:sp>
      <p:pic>
        <p:nvPicPr>
          <p:cNvPr id="6" name="Content Placeholder 5">
            <a:extLst>
              <a:ext uri="{FF2B5EF4-FFF2-40B4-BE49-F238E27FC236}">
                <a16:creationId xmlns:a16="http://schemas.microsoft.com/office/drawing/2014/main" id="{D3B09BC4-998E-4103-8100-94DD88210C6F}"/>
              </a:ext>
            </a:extLst>
          </p:cNvPr>
          <p:cNvPicPr>
            <a:picLocks noGrp="1" noChangeAspect="1"/>
          </p:cNvPicPr>
          <p:nvPr>
            <p:ph idx="1"/>
          </p:nvPr>
        </p:nvPicPr>
        <p:blipFill>
          <a:blip r:embed="rId3"/>
          <a:stretch>
            <a:fillRect/>
          </a:stretch>
        </p:blipFill>
        <p:spPr>
          <a:xfrm>
            <a:off x="5208104" y="2458273"/>
            <a:ext cx="3352800" cy="2806147"/>
          </a:xfrm>
          <a:prstGeom prst="rect">
            <a:avLst/>
          </a:prstGeom>
        </p:spPr>
      </p:pic>
      <p:pic>
        <p:nvPicPr>
          <p:cNvPr id="8" name="Picture 7">
            <a:extLst>
              <a:ext uri="{FF2B5EF4-FFF2-40B4-BE49-F238E27FC236}">
                <a16:creationId xmlns:a16="http://schemas.microsoft.com/office/drawing/2014/main" id="{5BEB2F58-7128-4D46-A54D-1917A7FAB7F0}"/>
              </a:ext>
            </a:extLst>
          </p:cNvPr>
          <p:cNvPicPr>
            <a:picLocks noChangeAspect="1"/>
          </p:cNvPicPr>
          <p:nvPr/>
        </p:nvPicPr>
        <p:blipFill>
          <a:blip r:embed="rId4"/>
          <a:stretch>
            <a:fillRect/>
          </a:stretch>
        </p:blipFill>
        <p:spPr>
          <a:xfrm>
            <a:off x="344971" y="2415203"/>
            <a:ext cx="4598504" cy="2849217"/>
          </a:xfrm>
          <a:prstGeom prst="rect">
            <a:avLst/>
          </a:prstGeom>
        </p:spPr>
      </p:pic>
      <p:pic>
        <p:nvPicPr>
          <p:cNvPr id="9" name="Picture 8">
            <a:extLst>
              <a:ext uri="{FF2B5EF4-FFF2-40B4-BE49-F238E27FC236}">
                <a16:creationId xmlns:a16="http://schemas.microsoft.com/office/drawing/2014/main" id="{1FA2F09C-E0BD-43BC-8508-9A6237CE13C8}"/>
              </a:ext>
            </a:extLst>
          </p:cNvPr>
          <p:cNvPicPr>
            <a:picLocks noChangeAspect="1"/>
          </p:cNvPicPr>
          <p:nvPr/>
        </p:nvPicPr>
        <p:blipFill rotWithShape="1">
          <a:blip r:embed="rId5"/>
          <a:srcRect b="11132"/>
          <a:stretch/>
        </p:blipFill>
        <p:spPr>
          <a:xfrm>
            <a:off x="8855618" y="2458273"/>
            <a:ext cx="2923265" cy="2849217"/>
          </a:xfrm>
          <a:prstGeom prst="rect">
            <a:avLst/>
          </a:prstGeom>
        </p:spPr>
      </p:pic>
    </p:spTree>
    <p:extLst>
      <p:ext uri="{BB962C8B-B14F-4D97-AF65-F5344CB8AC3E}">
        <p14:creationId xmlns:p14="http://schemas.microsoft.com/office/powerpoint/2010/main" val="323390833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6480" y="177417"/>
            <a:ext cx="1511385" cy="1501254"/>
          </a:xfrm>
          <a:prstGeom prst="rect">
            <a:avLst/>
          </a:prstGeom>
        </p:spPr>
      </p:pic>
      <p:sp>
        <p:nvSpPr>
          <p:cNvPr id="7" name="Rectangle 6">
            <a:extLst>
              <a:ext uri="{FF2B5EF4-FFF2-40B4-BE49-F238E27FC236}">
                <a16:creationId xmlns:a16="http://schemas.microsoft.com/office/drawing/2014/main" id="{7426E8D5-9E92-411F-AD62-6FA1BFA2596D}"/>
              </a:ext>
            </a:extLst>
          </p:cNvPr>
          <p:cNvSpPr/>
          <p:nvPr/>
        </p:nvSpPr>
        <p:spPr>
          <a:xfrm>
            <a:off x="10671167" y="177417"/>
            <a:ext cx="1384353" cy="369332"/>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Core Subject</a:t>
            </a:r>
          </a:p>
        </p:txBody>
      </p:sp>
      <p:sp>
        <p:nvSpPr>
          <p:cNvPr id="10" name="Title 9">
            <a:extLst>
              <a:ext uri="{FF2B5EF4-FFF2-40B4-BE49-F238E27FC236}">
                <a16:creationId xmlns:a16="http://schemas.microsoft.com/office/drawing/2014/main" id="{8BA79BF5-33F0-4EEA-8BD3-4243C3332603}"/>
              </a:ext>
            </a:extLst>
          </p:cNvPr>
          <p:cNvSpPr>
            <a:spLocks noGrp="1"/>
          </p:cNvSpPr>
          <p:nvPr>
            <p:ph type="title"/>
          </p:nvPr>
        </p:nvSpPr>
        <p:spPr>
          <a:xfrm>
            <a:off x="1895061" y="804519"/>
            <a:ext cx="9159793" cy="1049235"/>
          </a:xfrm>
        </p:spPr>
        <p:txBody>
          <a:bodyPr>
            <a:normAutofit/>
          </a:bodyPr>
          <a:lstStyle/>
          <a:p>
            <a:r>
              <a:rPr lang="en-US" sz="4400" cap="none" dirty="0">
                <a:latin typeface="Arial Black" panose="020B0A04020102020204" pitchFamily="34" charset="0"/>
              </a:rPr>
              <a:t>Keratoplasty</a:t>
            </a:r>
          </a:p>
        </p:txBody>
      </p:sp>
      <p:pic>
        <p:nvPicPr>
          <p:cNvPr id="4" name="Content Placeholder 3">
            <a:extLst>
              <a:ext uri="{FF2B5EF4-FFF2-40B4-BE49-F238E27FC236}">
                <a16:creationId xmlns:a16="http://schemas.microsoft.com/office/drawing/2014/main" id="{88A85396-6653-4B50-9223-C0D950632264}"/>
              </a:ext>
            </a:extLst>
          </p:cNvPr>
          <p:cNvPicPr>
            <a:picLocks noGrp="1" noChangeAspect="1"/>
          </p:cNvPicPr>
          <p:nvPr>
            <p:ph idx="1"/>
          </p:nvPr>
        </p:nvPicPr>
        <p:blipFill>
          <a:blip r:embed="rId3"/>
          <a:stretch>
            <a:fillRect/>
          </a:stretch>
        </p:blipFill>
        <p:spPr>
          <a:xfrm>
            <a:off x="1520099" y="2111524"/>
            <a:ext cx="4350614" cy="3449638"/>
          </a:xfrm>
          <a:prstGeom prst="rect">
            <a:avLst/>
          </a:prstGeom>
        </p:spPr>
      </p:pic>
      <p:pic>
        <p:nvPicPr>
          <p:cNvPr id="11" name="Picture 10">
            <a:extLst>
              <a:ext uri="{FF2B5EF4-FFF2-40B4-BE49-F238E27FC236}">
                <a16:creationId xmlns:a16="http://schemas.microsoft.com/office/drawing/2014/main" id="{9BD345B2-F2A1-4112-966D-55C6B20E2324}"/>
              </a:ext>
            </a:extLst>
          </p:cNvPr>
          <p:cNvPicPr>
            <a:picLocks noChangeAspect="1"/>
          </p:cNvPicPr>
          <p:nvPr/>
        </p:nvPicPr>
        <p:blipFill>
          <a:blip r:embed="rId4"/>
          <a:stretch>
            <a:fillRect/>
          </a:stretch>
        </p:blipFill>
        <p:spPr>
          <a:xfrm>
            <a:off x="6732104" y="2111524"/>
            <a:ext cx="3939063" cy="3449638"/>
          </a:xfrm>
          <a:prstGeom prst="rect">
            <a:avLst/>
          </a:prstGeom>
        </p:spPr>
      </p:pic>
    </p:spTree>
    <p:extLst>
      <p:ext uri="{BB962C8B-B14F-4D97-AF65-F5344CB8AC3E}">
        <p14:creationId xmlns:p14="http://schemas.microsoft.com/office/powerpoint/2010/main" val="207913282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0" lvl="0" indent="0" algn="ctr">
              <a:buNone/>
            </a:pPr>
            <a:endParaRPr lang="en-US" sz="5400" dirty="0">
              <a:solidFill>
                <a:prstClr val="black"/>
              </a:solidFill>
            </a:endParaRPr>
          </a:p>
          <a:p>
            <a:pPr marL="0" lvl="0" indent="0" algn="ctr">
              <a:buNone/>
            </a:pPr>
            <a:r>
              <a:rPr lang="en-US" sz="6000" b="1" dirty="0">
                <a:solidFill>
                  <a:srgbClr val="FF0000"/>
                </a:solidFill>
              </a:rPr>
              <a:t>KERATOPLASTY</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6480" y="177417"/>
            <a:ext cx="1511385" cy="1501254"/>
          </a:xfrm>
          <a:prstGeom prst="rect">
            <a:avLst/>
          </a:prstGeom>
        </p:spPr>
      </p:pic>
      <p:sp>
        <p:nvSpPr>
          <p:cNvPr id="5" name="Rectangle 4">
            <a:extLst>
              <a:ext uri="{FF2B5EF4-FFF2-40B4-BE49-F238E27FC236}">
                <a16:creationId xmlns:a16="http://schemas.microsoft.com/office/drawing/2014/main" id="{F4670432-451F-4118-9540-4AED1134C4BC}"/>
              </a:ext>
            </a:extLst>
          </p:cNvPr>
          <p:cNvSpPr/>
          <p:nvPr/>
        </p:nvSpPr>
        <p:spPr>
          <a:xfrm>
            <a:off x="10671167" y="177417"/>
            <a:ext cx="1384353" cy="369332"/>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Core Subject</a:t>
            </a:r>
          </a:p>
        </p:txBody>
      </p:sp>
    </p:spTree>
    <p:extLst>
      <p:ext uri="{BB962C8B-B14F-4D97-AF65-F5344CB8AC3E}">
        <p14:creationId xmlns:p14="http://schemas.microsoft.com/office/powerpoint/2010/main" val="161820222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54314" y="960210"/>
            <a:ext cx="10515600" cy="1325563"/>
          </a:xfrm>
        </p:spPr>
        <p:txBody>
          <a:bodyPr>
            <a:normAutofit/>
          </a:bodyPr>
          <a:lstStyle/>
          <a:p>
            <a:pPr algn="ctr"/>
            <a:r>
              <a:rPr lang="en-US" sz="4400" b="1" cap="none" dirty="0">
                <a:latin typeface="Arial Black" panose="020B0A04020102020204" pitchFamily="34" charset="0"/>
              </a:rPr>
              <a:t>Introduction</a:t>
            </a:r>
            <a:br>
              <a:rPr lang="en-US" sz="4400" dirty="0"/>
            </a:br>
            <a:endParaRPr lang="en-US" sz="4400" dirty="0"/>
          </a:p>
        </p:txBody>
      </p:sp>
      <p:sp>
        <p:nvSpPr>
          <p:cNvPr id="3" name="Content Placeholder 2"/>
          <p:cNvSpPr>
            <a:spLocks noGrp="1"/>
          </p:cNvSpPr>
          <p:nvPr>
            <p:ph idx="1"/>
          </p:nvPr>
        </p:nvSpPr>
        <p:spPr>
          <a:xfrm>
            <a:off x="1451579" y="2015732"/>
            <a:ext cx="9603275" cy="4014007"/>
          </a:xfrm>
        </p:spPr>
        <p:txBody>
          <a:bodyPr>
            <a:noAutofit/>
          </a:bodyPr>
          <a:lstStyle/>
          <a:p>
            <a:pPr>
              <a:buFont typeface="Wingdings" panose="05000000000000000000" pitchFamily="2" charset="2"/>
              <a:buChar char="Ø"/>
            </a:pPr>
            <a:r>
              <a:rPr lang="en-US" sz="2400" dirty="0">
                <a:latin typeface="Arial" panose="020B0604020202020204" pitchFamily="34" charset="0"/>
                <a:cs typeface="Arial" panose="020B0604020202020204" pitchFamily="34" charset="0"/>
              </a:rPr>
              <a:t>Also known as </a:t>
            </a:r>
            <a:r>
              <a:rPr lang="en-US" sz="2400" b="1" dirty="0">
                <a:solidFill>
                  <a:srgbClr val="FF0000"/>
                </a:solidFill>
                <a:latin typeface="Arial" panose="020B0604020202020204" pitchFamily="34" charset="0"/>
                <a:cs typeface="Arial" panose="020B0604020202020204" pitchFamily="34" charset="0"/>
              </a:rPr>
              <a:t>corneal grafting or corneal transplant</a:t>
            </a:r>
          </a:p>
          <a:p>
            <a:pPr>
              <a:buFont typeface="Wingdings" panose="05000000000000000000" pitchFamily="2" charset="2"/>
              <a:buChar char="Ø"/>
            </a:pPr>
            <a:r>
              <a:rPr lang="en-US" sz="2400" dirty="0">
                <a:latin typeface="Arial" panose="020B0604020202020204" pitchFamily="34" charset="0"/>
                <a:cs typeface="Arial" panose="020B0604020202020204" pitchFamily="34" charset="0"/>
              </a:rPr>
              <a:t>A </a:t>
            </a:r>
            <a:r>
              <a:rPr lang="en-US" sz="2400" b="1" dirty="0">
                <a:solidFill>
                  <a:srgbClr val="FF0000"/>
                </a:solidFill>
                <a:latin typeface="Arial" panose="020B0604020202020204" pitchFamily="34" charset="0"/>
                <a:cs typeface="Arial" panose="020B0604020202020204" pitchFamily="34" charset="0"/>
              </a:rPr>
              <a:t>surgical procedure </a:t>
            </a:r>
            <a:r>
              <a:rPr lang="en-US" sz="2400" dirty="0">
                <a:latin typeface="Arial" panose="020B0604020202020204" pitchFamily="34" charset="0"/>
                <a:cs typeface="Arial" panose="020B0604020202020204" pitchFamily="34" charset="0"/>
              </a:rPr>
              <a:t>where a damaged or diseased cornea is replaced by donated corneal tissue</a:t>
            </a:r>
          </a:p>
          <a:p>
            <a:pPr>
              <a:buFont typeface="Wingdings" panose="05000000000000000000" pitchFamily="2" charset="2"/>
              <a:buChar char="Ø"/>
            </a:pPr>
            <a:r>
              <a:rPr lang="en-US" sz="2400" dirty="0">
                <a:latin typeface="Arial" panose="020B0604020202020204" pitchFamily="34" charset="0"/>
                <a:cs typeface="Arial" panose="020B0604020202020204" pitchFamily="34" charset="0"/>
              </a:rPr>
              <a:t>When the </a:t>
            </a:r>
            <a:r>
              <a:rPr lang="en-US" sz="2400" b="1" dirty="0">
                <a:solidFill>
                  <a:srgbClr val="FF0000"/>
                </a:solidFill>
                <a:latin typeface="Arial" panose="020B0604020202020204" pitchFamily="34" charset="0"/>
                <a:cs typeface="Arial" panose="020B0604020202020204" pitchFamily="34" charset="0"/>
              </a:rPr>
              <a:t>entire cornea </a:t>
            </a:r>
            <a:r>
              <a:rPr lang="en-US" sz="2400" dirty="0">
                <a:latin typeface="Arial" panose="020B0604020202020204" pitchFamily="34" charset="0"/>
                <a:cs typeface="Arial" panose="020B0604020202020204" pitchFamily="34" charset="0"/>
              </a:rPr>
              <a:t>is replaced it is known as </a:t>
            </a:r>
            <a:r>
              <a:rPr lang="en-US" sz="2400" b="1" dirty="0">
                <a:solidFill>
                  <a:srgbClr val="FF0000"/>
                </a:solidFill>
                <a:latin typeface="Arial" panose="020B0604020202020204" pitchFamily="34" charset="0"/>
                <a:cs typeface="Arial" panose="020B0604020202020204" pitchFamily="34" charset="0"/>
              </a:rPr>
              <a:t>penetrating</a:t>
            </a:r>
            <a:r>
              <a:rPr lang="en-US" sz="2400" dirty="0">
                <a:latin typeface="Arial" panose="020B0604020202020204" pitchFamily="34" charset="0"/>
                <a:cs typeface="Arial" panose="020B0604020202020204" pitchFamily="34" charset="0"/>
              </a:rPr>
              <a:t> keratoplasty</a:t>
            </a:r>
          </a:p>
          <a:p>
            <a:pPr>
              <a:buFont typeface="Wingdings" panose="05000000000000000000" pitchFamily="2" charset="2"/>
              <a:buChar char="Ø"/>
            </a:pPr>
            <a:r>
              <a:rPr lang="en-US" sz="2400" dirty="0">
                <a:latin typeface="Arial" panose="020B0604020202020204" pitchFamily="34" charset="0"/>
                <a:cs typeface="Arial" panose="020B0604020202020204" pitchFamily="34" charset="0"/>
              </a:rPr>
              <a:t> When </a:t>
            </a:r>
            <a:r>
              <a:rPr lang="en-US" sz="2400" b="1" dirty="0">
                <a:solidFill>
                  <a:srgbClr val="FF0000"/>
                </a:solidFill>
                <a:latin typeface="Arial" panose="020B0604020202020204" pitchFamily="34" charset="0"/>
                <a:cs typeface="Arial" panose="020B0604020202020204" pitchFamily="34" charset="0"/>
              </a:rPr>
              <a:t>only part of the </a:t>
            </a:r>
            <a:r>
              <a:rPr lang="en-US" sz="2400" dirty="0">
                <a:latin typeface="Arial" panose="020B0604020202020204" pitchFamily="34" charset="0"/>
                <a:cs typeface="Arial" panose="020B0604020202020204" pitchFamily="34" charset="0"/>
              </a:rPr>
              <a:t>cornea is replaced it is known as </a:t>
            </a:r>
            <a:r>
              <a:rPr lang="en-US" sz="2400" b="1" dirty="0">
                <a:solidFill>
                  <a:srgbClr val="FF0000"/>
                </a:solidFill>
                <a:latin typeface="Arial" panose="020B0604020202020204" pitchFamily="34" charset="0"/>
                <a:cs typeface="Arial" panose="020B0604020202020204" pitchFamily="34" charset="0"/>
              </a:rPr>
              <a:t>lamellar</a:t>
            </a:r>
            <a:r>
              <a:rPr lang="en-US" sz="2400" dirty="0">
                <a:latin typeface="Arial" panose="020B0604020202020204" pitchFamily="34" charset="0"/>
                <a:cs typeface="Arial" panose="020B0604020202020204" pitchFamily="34" charset="0"/>
              </a:rPr>
              <a:t> keratoplasty</a:t>
            </a:r>
            <a:endParaRPr lang="en-US" sz="2400"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6480" y="177417"/>
            <a:ext cx="1511385" cy="1501254"/>
          </a:xfrm>
          <a:prstGeom prst="rect">
            <a:avLst/>
          </a:prstGeom>
        </p:spPr>
      </p:pic>
      <p:sp>
        <p:nvSpPr>
          <p:cNvPr id="5" name="Rectangle 4">
            <a:extLst>
              <a:ext uri="{FF2B5EF4-FFF2-40B4-BE49-F238E27FC236}">
                <a16:creationId xmlns:a16="http://schemas.microsoft.com/office/drawing/2014/main" id="{505761E8-9853-4483-856A-449DB82BEC71}"/>
              </a:ext>
            </a:extLst>
          </p:cNvPr>
          <p:cNvSpPr/>
          <p:nvPr/>
        </p:nvSpPr>
        <p:spPr>
          <a:xfrm>
            <a:off x="10671167" y="177417"/>
            <a:ext cx="1384353" cy="369332"/>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Core Subject</a:t>
            </a:r>
          </a:p>
        </p:txBody>
      </p:sp>
    </p:spTree>
    <p:extLst>
      <p:ext uri="{BB962C8B-B14F-4D97-AF65-F5344CB8AC3E}">
        <p14:creationId xmlns:p14="http://schemas.microsoft.com/office/powerpoint/2010/main" val="3890257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1000"/>
                                        <p:tgtEl>
                                          <p:spTgt spid="3">
                                            <p:txEl>
                                              <p:pRg st="2" end="2"/>
                                            </p:txEl>
                                          </p:spTgt>
                                        </p:tgtEl>
                                      </p:cBhvr>
                                    </p:animEffect>
                                    <p:anim calcmode="lin" valueType="num">
                                      <p:cBhvr>
                                        <p:cTn id="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2" end="2"/>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fade">
                                      <p:cBhvr>
                                        <p:cTn id="12" dur="1000"/>
                                        <p:tgtEl>
                                          <p:spTgt spid="3">
                                            <p:txEl>
                                              <p:pRg st="3" end="3"/>
                                            </p:txEl>
                                          </p:spTgt>
                                        </p:tgtEl>
                                      </p:cBhvr>
                                    </p:animEffect>
                                    <p:anim calcmode="lin" valueType="num">
                                      <p:cBhvr>
                                        <p:cTn id="13"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38470" y="960210"/>
            <a:ext cx="10402956" cy="1325563"/>
          </a:xfrm>
        </p:spPr>
        <p:txBody>
          <a:bodyPr>
            <a:normAutofit/>
          </a:bodyPr>
          <a:lstStyle/>
          <a:p>
            <a:pPr algn="ctr"/>
            <a:r>
              <a:rPr lang="en-US" sz="3600" b="1" cap="none" dirty="0">
                <a:latin typeface="Arial Black" panose="020B0A04020102020204" pitchFamily="34" charset="0"/>
              </a:rPr>
              <a:t>Penetrating versus lamellar keratoplasty</a:t>
            </a:r>
            <a:br>
              <a:rPr lang="en-US" sz="3600" dirty="0"/>
            </a:br>
            <a:endParaRPr lang="en-US" sz="3600" dirty="0"/>
          </a:p>
        </p:txBody>
      </p:sp>
      <p:pic>
        <p:nvPicPr>
          <p:cNvPr id="6" name="Content Placeholder 5">
            <a:extLst>
              <a:ext uri="{FF2B5EF4-FFF2-40B4-BE49-F238E27FC236}">
                <a16:creationId xmlns:a16="http://schemas.microsoft.com/office/drawing/2014/main" id="{3463DCC9-F065-456D-B823-429B37539B89}"/>
              </a:ext>
            </a:extLst>
          </p:cNvPr>
          <p:cNvPicPr>
            <a:picLocks noGrp="1" noChangeAspect="1"/>
          </p:cNvPicPr>
          <p:nvPr>
            <p:ph idx="1"/>
          </p:nvPr>
        </p:nvPicPr>
        <p:blipFill>
          <a:blip r:embed="rId2"/>
          <a:stretch>
            <a:fillRect/>
          </a:stretch>
        </p:blipFill>
        <p:spPr>
          <a:xfrm>
            <a:off x="1338470" y="2461464"/>
            <a:ext cx="4757529" cy="3064693"/>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6481" y="33892"/>
            <a:ext cx="1201990" cy="1325563"/>
          </a:xfrm>
          <a:prstGeom prst="rect">
            <a:avLst/>
          </a:prstGeom>
        </p:spPr>
      </p:pic>
      <p:sp>
        <p:nvSpPr>
          <p:cNvPr id="5" name="Rectangle 4">
            <a:extLst>
              <a:ext uri="{FF2B5EF4-FFF2-40B4-BE49-F238E27FC236}">
                <a16:creationId xmlns:a16="http://schemas.microsoft.com/office/drawing/2014/main" id="{505761E8-9853-4483-856A-449DB82BEC71}"/>
              </a:ext>
            </a:extLst>
          </p:cNvPr>
          <p:cNvSpPr/>
          <p:nvPr/>
        </p:nvSpPr>
        <p:spPr>
          <a:xfrm>
            <a:off x="10671167" y="177417"/>
            <a:ext cx="1384353" cy="369332"/>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Core Subject</a:t>
            </a:r>
          </a:p>
        </p:txBody>
      </p:sp>
      <p:pic>
        <p:nvPicPr>
          <p:cNvPr id="7" name="Picture 6">
            <a:extLst>
              <a:ext uri="{FF2B5EF4-FFF2-40B4-BE49-F238E27FC236}">
                <a16:creationId xmlns:a16="http://schemas.microsoft.com/office/drawing/2014/main" id="{15D44030-57B8-4FAE-B597-C4FB754A4AA0}"/>
              </a:ext>
            </a:extLst>
          </p:cNvPr>
          <p:cNvPicPr>
            <a:picLocks noChangeAspect="1"/>
          </p:cNvPicPr>
          <p:nvPr/>
        </p:nvPicPr>
        <p:blipFill>
          <a:blip r:embed="rId4"/>
          <a:stretch>
            <a:fillRect/>
          </a:stretch>
        </p:blipFill>
        <p:spPr>
          <a:xfrm>
            <a:off x="6891132" y="2014330"/>
            <a:ext cx="4757529" cy="3961586"/>
          </a:xfrm>
          <a:prstGeom prst="rect">
            <a:avLst/>
          </a:prstGeom>
        </p:spPr>
      </p:pic>
    </p:spTree>
    <p:extLst>
      <p:ext uri="{BB962C8B-B14F-4D97-AF65-F5344CB8AC3E}">
        <p14:creationId xmlns:p14="http://schemas.microsoft.com/office/powerpoint/2010/main" val="1713607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54314" y="960210"/>
            <a:ext cx="10515600" cy="1325563"/>
          </a:xfrm>
        </p:spPr>
        <p:txBody>
          <a:bodyPr>
            <a:normAutofit/>
          </a:bodyPr>
          <a:lstStyle/>
          <a:p>
            <a:pPr algn="ctr"/>
            <a:r>
              <a:rPr lang="en-US" sz="4400" cap="none" dirty="0">
                <a:latin typeface="Arial Black" panose="020B0A04020102020204" pitchFamily="34" charset="0"/>
              </a:rPr>
              <a:t>General Indications</a:t>
            </a:r>
            <a:br>
              <a:rPr lang="en-US" cap="none" dirty="0">
                <a:latin typeface="Arial Black" panose="020B0A04020102020204" pitchFamily="34" charset="0"/>
              </a:rPr>
            </a:br>
            <a:endParaRPr lang="en-US" cap="none" dirty="0">
              <a:latin typeface="Arial Black" panose="020B0A04020102020204" pitchFamily="34" charset="0"/>
            </a:endParaRPr>
          </a:p>
        </p:txBody>
      </p:sp>
      <p:sp>
        <p:nvSpPr>
          <p:cNvPr id="3" name="Content Placeholder 2"/>
          <p:cNvSpPr>
            <a:spLocks noGrp="1"/>
          </p:cNvSpPr>
          <p:nvPr>
            <p:ph idx="1"/>
          </p:nvPr>
        </p:nvSpPr>
        <p:spPr>
          <a:xfrm>
            <a:off x="722087" y="2015732"/>
            <a:ext cx="4446262" cy="3882058"/>
          </a:xfrm>
        </p:spPr>
        <p:txBody>
          <a:bodyPr>
            <a:normAutofit/>
          </a:bodyPr>
          <a:lstStyle/>
          <a:p>
            <a:pPr marL="0" indent="0">
              <a:buNone/>
            </a:pPr>
            <a:endParaRPr lang="en-US" dirty="0"/>
          </a:p>
          <a:p>
            <a:pPr algn="ctr">
              <a:buFont typeface="Wingdings" panose="05000000000000000000" pitchFamily="2" charset="2"/>
              <a:buChar char="Ø"/>
            </a:pPr>
            <a:r>
              <a:rPr lang="en-US" sz="2800" dirty="0">
                <a:latin typeface="Arial" panose="020B0604020202020204" pitchFamily="34" charset="0"/>
                <a:cs typeface="Arial" panose="020B0604020202020204" pitchFamily="34" charset="0"/>
              </a:rPr>
              <a:t>Optical keratoplasty </a:t>
            </a:r>
          </a:p>
          <a:p>
            <a:pPr algn="ctr">
              <a:buFont typeface="Wingdings" panose="05000000000000000000" pitchFamily="2" charset="2"/>
              <a:buChar char="Ø"/>
            </a:pPr>
            <a:r>
              <a:rPr lang="en-US" sz="2800" dirty="0">
                <a:latin typeface="Arial" panose="020B0604020202020204" pitchFamily="34" charset="0"/>
                <a:cs typeface="Arial" panose="020B0604020202020204" pitchFamily="34" charset="0"/>
              </a:rPr>
              <a:t>Tectonic keratoplasty </a:t>
            </a:r>
          </a:p>
          <a:p>
            <a:pPr algn="ctr">
              <a:buFont typeface="Wingdings" panose="05000000000000000000" pitchFamily="2" charset="2"/>
              <a:buChar char="Ø"/>
            </a:pPr>
            <a:r>
              <a:rPr lang="en-US" sz="2800" dirty="0">
                <a:latin typeface="Arial" panose="020B0604020202020204" pitchFamily="34" charset="0"/>
                <a:cs typeface="Arial" panose="020B0604020202020204" pitchFamily="34" charset="0"/>
              </a:rPr>
              <a:t>Therapeutic keratoplasty </a:t>
            </a:r>
          </a:p>
          <a:p>
            <a:pPr algn="ctr">
              <a:buFont typeface="Wingdings" panose="05000000000000000000" pitchFamily="2" charset="2"/>
              <a:buChar char="Ø"/>
            </a:pPr>
            <a:r>
              <a:rPr lang="en-US" sz="2800" dirty="0">
                <a:latin typeface="Arial" panose="020B0604020202020204" pitchFamily="34" charset="0"/>
                <a:cs typeface="Arial" panose="020B0604020202020204" pitchFamily="34" charset="0"/>
              </a:rPr>
              <a:t>Cosmetic keratoplasty</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6480" y="177417"/>
            <a:ext cx="1511385" cy="1501254"/>
          </a:xfrm>
          <a:prstGeom prst="rect">
            <a:avLst/>
          </a:prstGeom>
        </p:spPr>
      </p:pic>
      <p:sp>
        <p:nvSpPr>
          <p:cNvPr id="5" name="Rectangle 4">
            <a:extLst>
              <a:ext uri="{FF2B5EF4-FFF2-40B4-BE49-F238E27FC236}">
                <a16:creationId xmlns:a16="http://schemas.microsoft.com/office/drawing/2014/main" id="{505761E8-9853-4483-856A-449DB82BEC71}"/>
              </a:ext>
            </a:extLst>
          </p:cNvPr>
          <p:cNvSpPr/>
          <p:nvPr/>
        </p:nvSpPr>
        <p:spPr>
          <a:xfrm>
            <a:off x="10671167" y="177417"/>
            <a:ext cx="1384353" cy="369332"/>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Core Subject</a:t>
            </a:r>
          </a:p>
        </p:txBody>
      </p:sp>
      <p:pic>
        <p:nvPicPr>
          <p:cNvPr id="6" name="Picture 5">
            <a:extLst>
              <a:ext uri="{FF2B5EF4-FFF2-40B4-BE49-F238E27FC236}">
                <a16:creationId xmlns:a16="http://schemas.microsoft.com/office/drawing/2014/main" id="{BE868C1B-4E63-479B-B702-247F573AD92F}"/>
              </a:ext>
            </a:extLst>
          </p:cNvPr>
          <p:cNvPicPr>
            <a:picLocks noChangeAspect="1"/>
          </p:cNvPicPr>
          <p:nvPr/>
        </p:nvPicPr>
        <p:blipFill>
          <a:blip r:embed="rId3"/>
          <a:stretch>
            <a:fillRect/>
          </a:stretch>
        </p:blipFill>
        <p:spPr>
          <a:xfrm>
            <a:off x="5274365" y="2285773"/>
            <a:ext cx="6420677" cy="3333149"/>
          </a:xfrm>
          <a:prstGeom prst="rect">
            <a:avLst/>
          </a:prstGeom>
        </p:spPr>
      </p:pic>
      <p:pic>
        <p:nvPicPr>
          <p:cNvPr id="7" name="Picture 6">
            <a:extLst>
              <a:ext uri="{FF2B5EF4-FFF2-40B4-BE49-F238E27FC236}">
                <a16:creationId xmlns:a16="http://schemas.microsoft.com/office/drawing/2014/main" id="{41317833-D71B-453A-AB4F-F40D9148305F}"/>
              </a:ext>
            </a:extLst>
          </p:cNvPr>
          <p:cNvPicPr>
            <a:picLocks noChangeAspect="1"/>
          </p:cNvPicPr>
          <p:nvPr/>
        </p:nvPicPr>
        <p:blipFill>
          <a:blip r:embed="rId4"/>
          <a:stretch>
            <a:fillRect/>
          </a:stretch>
        </p:blipFill>
        <p:spPr>
          <a:xfrm>
            <a:off x="5274366" y="2285774"/>
            <a:ext cx="6420676" cy="3333148"/>
          </a:xfrm>
          <a:prstGeom prst="rect">
            <a:avLst/>
          </a:prstGeom>
        </p:spPr>
      </p:pic>
      <p:pic>
        <p:nvPicPr>
          <p:cNvPr id="8" name="Picture 7">
            <a:extLst>
              <a:ext uri="{FF2B5EF4-FFF2-40B4-BE49-F238E27FC236}">
                <a16:creationId xmlns:a16="http://schemas.microsoft.com/office/drawing/2014/main" id="{C7B0EED3-97E3-4765-9747-94F839598554}"/>
              </a:ext>
            </a:extLst>
          </p:cNvPr>
          <p:cNvPicPr>
            <a:picLocks noChangeAspect="1"/>
          </p:cNvPicPr>
          <p:nvPr/>
        </p:nvPicPr>
        <p:blipFill>
          <a:blip r:embed="rId5"/>
          <a:stretch>
            <a:fillRect/>
          </a:stretch>
        </p:blipFill>
        <p:spPr>
          <a:xfrm>
            <a:off x="5274364" y="2285772"/>
            <a:ext cx="6420678" cy="3333148"/>
          </a:xfrm>
          <a:prstGeom prst="rect">
            <a:avLst/>
          </a:prstGeom>
        </p:spPr>
      </p:pic>
      <p:pic>
        <p:nvPicPr>
          <p:cNvPr id="9" name="Picture 8">
            <a:extLst>
              <a:ext uri="{FF2B5EF4-FFF2-40B4-BE49-F238E27FC236}">
                <a16:creationId xmlns:a16="http://schemas.microsoft.com/office/drawing/2014/main" id="{5C695174-06CB-46F4-8988-F08938FC053E}"/>
              </a:ext>
            </a:extLst>
          </p:cNvPr>
          <p:cNvPicPr>
            <a:picLocks noChangeAspect="1"/>
          </p:cNvPicPr>
          <p:nvPr/>
        </p:nvPicPr>
        <p:blipFill>
          <a:blip r:embed="rId6"/>
          <a:stretch>
            <a:fillRect/>
          </a:stretch>
        </p:blipFill>
        <p:spPr>
          <a:xfrm>
            <a:off x="5274363" y="2285771"/>
            <a:ext cx="6420679" cy="3612019"/>
          </a:xfrm>
          <a:prstGeom prst="rect">
            <a:avLst/>
          </a:prstGeom>
        </p:spPr>
      </p:pic>
    </p:spTree>
    <p:extLst>
      <p:ext uri="{BB962C8B-B14F-4D97-AF65-F5344CB8AC3E}">
        <p14:creationId xmlns:p14="http://schemas.microsoft.com/office/powerpoint/2010/main" val="1778307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2" end="2"/>
                                            </p:txEl>
                                          </p:spTgt>
                                        </p:tgtEl>
                                        <p:attrNameLst>
                                          <p:attrName>style.visibility</p:attrName>
                                        </p:attrNameLst>
                                      </p:cBhvr>
                                      <p:to>
                                        <p:strVal val="visible"/>
                                      </p:to>
                                    </p:set>
                                    <p:animEffect transition="in" filter="fade">
                                      <p:cBhvr>
                                        <p:cTn id="28" dur="1000"/>
                                        <p:tgtEl>
                                          <p:spTgt spid="3">
                                            <p:txEl>
                                              <p:pRg st="2" end="2"/>
                                            </p:txEl>
                                          </p:spTgt>
                                        </p:tgtEl>
                                      </p:cBhvr>
                                    </p:animEffect>
                                    <p:anim calcmode="lin" valueType="num">
                                      <p:cBhvr>
                                        <p:cTn id="29"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fade">
                                      <p:cBhvr>
                                        <p:cTn id="35" dur="1000"/>
                                        <p:tgtEl>
                                          <p:spTgt spid="8"/>
                                        </p:tgtEl>
                                      </p:cBhvr>
                                    </p:animEffect>
                                    <p:anim calcmode="lin" valueType="num">
                                      <p:cBhvr>
                                        <p:cTn id="36" dur="1000" fill="hold"/>
                                        <p:tgtEl>
                                          <p:spTgt spid="8"/>
                                        </p:tgtEl>
                                        <p:attrNameLst>
                                          <p:attrName>ppt_x</p:attrName>
                                        </p:attrNameLst>
                                      </p:cBhvr>
                                      <p:tavLst>
                                        <p:tav tm="0">
                                          <p:val>
                                            <p:strVal val="#ppt_x"/>
                                          </p:val>
                                        </p:tav>
                                        <p:tav tm="100000">
                                          <p:val>
                                            <p:strVal val="#ppt_x"/>
                                          </p:val>
                                        </p:tav>
                                      </p:tavLst>
                                    </p:anim>
                                    <p:anim calcmode="lin" valueType="num">
                                      <p:cBhvr>
                                        <p:cTn id="37"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3">
                                            <p:txEl>
                                              <p:pRg st="3" end="3"/>
                                            </p:txEl>
                                          </p:spTgt>
                                        </p:tgtEl>
                                        <p:attrNameLst>
                                          <p:attrName>style.visibility</p:attrName>
                                        </p:attrNameLst>
                                      </p:cBhvr>
                                      <p:to>
                                        <p:strVal val="visible"/>
                                      </p:to>
                                    </p:set>
                                    <p:animEffect transition="in" filter="fade">
                                      <p:cBhvr>
                                        <p:cTn id="42" dur="1000"/>
                                        <p:tgtEl>
                                          <p:spTgt spid="3">
                                            <p:txEl>
                                              <p:pRg st="3" end="3"/>
                                            </p:txEl>
                                          </p:spTgt>
                                        </p:tgtEl>
                                      </p:cBhvr>
                                    </p:animEffect>
                                    <p:anim calcmode="lin" valueType="num">
                                      <p:cBhvr>
                                        <p:cTn id="43"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9"/>
                                        </p:tgtEl>
                                        <p:attrNameLst>
                                          <p:attrName>style.visibility</p:attrName>
                                        </p:attrNameLst>
                                      </p:cBhvr>
                                      <p:to>
                                        <p:strVal val="visible"/>
                                      </p:to>
                                    </p:set>
                                    <p:animEffect transition="in" filter="fade">
                                      <p:cBhvr>
                                        <p:cTn id="49" dur="1000"/>
                                        <p:tgtEl>
                                          <p:spTgt spid="9"/>
                                        </p:tgtEl>
                                      </p:cBhvr>
                                    </p:animEffect>
                                    <p:anim calcmode="lin" valueType="num">
                                      <p:cBhvr>
                                        <p:cTn id="50" dur="1000" fill="hold"/>
                                        <p:tgtEl>
                                          <p:spTgt spid="9"/>
                                        </p:tgtEl>
                                        <p:attrNameLst>
                                          <p:attrName>ppt_x</p:attrName>
                                        </p:attrNameLst>
                                      </p:cBhvr>
                                      <p:tavLst>
                                        <p:tav tm="0">
                                          <p:val>
                                            <p:strVal val="#ppt_x"/>
                                          </p:val>
                                        </p:tav>
                                        <p:tav tm="100000">
                                          <p:val>
                                            <p:strVal val="#ppt_x"/>
                                          </p:val>
                                        </p:tav>
                                      </p:tavLst>
                                    </p:anim>
                                    <p:anim calcmode="lin" valueType="num">
                                      <p:cBhvr>
                                        <p:cTn id="5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3">
                                            <p:txEl>
                                              <p:pRg st="4" end="4"/>
                                            </p:txEl>
                                          </p:spTgt>
                                        </p:tgtEl>
                                        <p:attrNameLst>
                                          <p:attrName>style.visibility</p:attrName>
                                        </p:attrNameLst>
                                      </p:cBhvr>
                                      <p:to>
                                        <p:strVal val="visible"/>
                                      </p:to>
                                    </p:set>
                                    <p:animEffect transition="in" filter="fade">
                                      <p:cBhvr>
                                        <p:cTn id="56" dur="1000"/>
                                        <p:tgtEl>
                                          <p:spTgt spid="3">
                                            <p:txEl>
                                              <p:pRg st="4" end="4"/>
                                            </p:txEl>
                                          </p:spTgt>
                                        </p:tgtEl>
                                      </p:cBhvr>
                                    </p:animEffect>
                                    <p:anim calcmode="lin" valueType="num">
                                      <p:cBhvr>
                                        <p:cTn id="57"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58"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rcRect l="49624" t="23421" r="34060" b="56577"/>
          <a:stretch/>
        </p:blipFill>
        <p:spPr>
          <a:xfrm>
            <a:off x="1785257" y="740229"/>
            <a:ext cx="9386326" cy="5329267"/>
          </a:xfr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6480" y="177417"/>
            <a:ext cx="1511385" cy="1501254"/>
          </a:xfrm>
          <a:prstGeom prst="rect">
            <a:avLst/>
          </a:prstGeom>
        </p:spPr>
      </p:pic>
      <p:sp>
        <p:nvSpPr>
          <p:cNvPr id="5" name="Rectangle 4">
            <a:extLst>
              <a:ext uri="{FF2B5EF4-FFF2-40B4-BE49-F238E27FC236}">
                <a16:creationId xmlns:a16="http://schemas.microsoft.com/office/drawing/2014/main" id="{986F7D49-0077-47B1-B97C-54DBB15F0147}"/>
              </a:ext>
            </a:extLst>
          </p:cNvPr>
          <p:cNvSpPr/>
          <p:nvPr/>
        </p:nvSpPr>
        <p:spPr>
          <a:xfrm>
            <a:off x="10671167" y="177417"/>
            <a:ext cx="1384353" cy="369332"/>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Core Subject</a:t>
            </a:r>
          </a:p>
        </p:txBody>
      </p:sp>
    </p:spTree>
    <p:extLst>
      <p:ext uri="{BB962C8B-B14F-4D97-AF65-F5344CB8AC3E}">
        <p14:creationId xmlns:p14="http://schemas.microsoft.com/office/powerpoint/2010/main" val="42284733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rcRect l="50187" t="49439" r="26558" b="18839"/>
          <a:stretch/>
        </p:blipFill>
        <p:spPr>
          <a:xfrm>
            <a:off x="1760906" y="725556"/>
            <a:ext cx="9360192" cy="5131905"/>
          </a:xfr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6480" y="177417"/>
            <a:ext cx="1511385" cy="1501254"/>
          </a:xfrm>
          <a:prstGeom prst="rect">
            <a:avLst/>
          </a:prstGeom>
        </p:spPr>
      </p:pic>
      <p:sp>
        <p:nvSpPr>
          <p:cNvPr id="5" name="Rectangle 4">
            <a:extLst>
              <a:ext uri="{FF2B5EF4-FFF2-40B4-BE49-F238E27FC236}">
                <a16:creationId xmlns:a16="http://schemas.microsoft.com/office/drawing/2014/main" id="{3F6421F1-61AA-4269-A318-D44AB48D6EB3}"/>
              </a:ext>
            </a:extLst>
          </p:cNvPr>
          <p:cNvSpPr/>
          <p:nvPr/>
        </p:nvSpPr>
        <p:spPr>
          <a:xfrm>
            <a:off x="10671167" y="177417"/>
            <a:ext cx="1384353" cy="369332"/>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Core Subject</a:t>
            </a:r>
          </a:p>
        </p:txBody>
      </p:sp>
    </p:spTree>
    <p:extLst>
      <p:ext uri="{BB962C8B-B14F-4D97-AF65-F5344CB8AC3E}">
        <p14:creationId xmlns:p14="http://schemas.microsoft.com/office/powerpoint/2010/main" val="210985492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6480" y="177417"/>
            <a:ext cx="1511385" cy="1501254"/>
          </a:xfrm>
          <a:prstGeom prst="rect">
            <a:avLst/>
          </a:prstGeom>
        </p:spPr>
      </p:pic>
      <p:sp>
        <p:nvSpPr>
          <p:cNvPr id="5" name="Rectangle 4">
            <a:extLst>
              <a:ext uri="{FF2B5EF4-FFF2-40B4-BE49-F238E27FC236}">
                <a16:creationId xmlns:a16="http://schemas.microsoft.com/office/drawing/2014/main" id="{3F6421F1-61AA-4269-A318-D44AB48D6EB3}"/>
              </a:ext>
            </a:extLst>
          </p:cNvPr>
          <p:cNvSpPr/>
          <p:nvPr/>
        </p:nvSpPr>
        <p:spPr>
          <a:xfrm>
            <a:off x="10671167" y="177417"/>
            <a:ext cx="1384353" cy="369332"/>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Core Subject</a:t>
            </a:r>
          </a:p>
        </p:txBody>
      </p:sp>
      <p:pic>
        <p:nvPicPr>
          <p:cNvPr id="7" name="Picture 6">
            <a:extLst>
              <a:ext uri="{FF2B5EF4-FFF2-40B4-BE49-F238E27FC236}">
                <a16:creationId xmlns:a16="http://schemas.microsoft.com/office/drawing/2014/main" id="{AFA5383D-013F-4283-9331-1AC038123225}"/>
              </a:ext>
            </a:extLst>
          </p:cNvPr>
          <p:cNvPicPr>
            <a:picLocks noChangeAspect="1"/>
          </p:cNvPicPr>
          <p:nvPr/>
        </p:nvPicPr>
        <p:blipFill rotWithShape="1">
          <a:blip r:embed="rId3"/>
          <a:srcRect t="7144"/>
          <a:stretch/>
        </p:blipFill>
        <p:spPr>
          <a:xfrm>
            <a:off x="1762539" y="834887"/>
            <a:ext cx="9223513" cy="4858343"/>
          </a:xfrm>
          <a:prstGeom prst="rect">
            <a:avLst/>
          </a:prstGeom>
        </p:spPr>
      </p:pic>
    </p:spTree>
    <p:extLst>
      <p:ext uri="{BB962C8B-B14F-4D97-AF65-F5344CB8AC3E}">
        <p14:creationId xmlns:p14="http://schemas.microsoft.com/office/powerpoint/2010/main" val="4470567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A228D3-0635-49AE-8FC2-AFEBE8DBC30D}"/>
              </a:ext>
            </a:extLst>
          </p:cNvPr>
          <p:cNvSpPr>
            <a:spLocks noGrp="1"/>
          </p:cNvSpPr>
          <p:nvPr>
            <p:ph type="title"/>
          </p:nvPr>
        </p:nvSpPr>
        <p:spPr>
          <a:xfrm>
            <a:off x="1897036" y="545904"/>
            <a:ext cx="7696200" cy="1325563"/>
          </a:xfrm>
        </p:spPr>
        <p:txBody>
          <a:bodyPr>
            <a:normAutofit/>
          </a:bodyPr>
          <a:lstStyle/>
          <a:p>
            <a:r>
              <a:rPr lang="en-US" sz="4400" cap="none" dirty="0">
                <a:latin typeface="Arial Black" panose="020B0A04020102020204" pitchFamily="34" charset="0"/>
              </a:rPr>
              <a:t>Sequence Of Lecture </a:t>
            </a:r>
          </a:p>
        </p:txBody>
      </p:sp>
      <p:sp>
        <p:nvSpPr>
          <p:cNvPr id="3" name="Content Placeholder 2">
            <a:extLst>
              <a:ext uri="{FF2B5EF4-FFF2-40B4-BE49-F238E27FC236}">
                <a16:creationId xmlns:a16="http://schemas.microsoft.com/office/drawing/2014/main" id="{0E655809-A68B-4885-B9A2-7BDE98414D85}"/>
              </a:ext>
            </a:extLst>
          </p:cNvPr>
          <p:cNvSpPr>
            <a:spLocks noGrp="1"/>
          </p:cNvSpPr>
          <p:nvPr>
            <p:ph idx="1"/>
          </p:nvPr>
        </p:nvSpPr>
        <p:spPr>
          <a:xfrm>
            <a:off x="592540" y="2180467"/>
            <a:ext cx="10515600" cy="4351338"/>
          </a:xfrm>
        </p:spPr>
        <p:txBody>
          <a:bodyPr/>
          <a:lstStyle/>
          <a:p>
            <a:r>
              <a:rPr lang="en-ZA" sz="2400" dirty="0">
                <a:latin typeface="Arial" panose="020B0604020202020204" pitchFamily="34" charset="0"/>
                <a:cs typeface="Arial" panose="020B0604020202020204" pitchFamily="34" charset="0"/>
              </a:rPr>
              <a:t>Core Subject</a:t>
            </a:r>
          </a:p>
          <a:p>
            <a:r>
              <a:rPr lang="en-ZA" sz="2400" dirty="0">
                <a:latin typeface="Arial" panose="020B0604020202020204" pitchFamily="34" charset="0"/>
                <a:cs typeface="Arial" panose="020B0604020202020204" pitchFamily="34" charset="0"/>
              </a:rPr>
              <a:t>Spiral Integration</a:t>
            </a:r>
          </a:p>
          <a:p>
            <a:r>
              <a:rPr lang="en-ZA" sz="2400" dirty="0">
                <a:latin typeface="Arial" panose="020B0604020202020204" pitchFamily="34" charset="0"/>
                <a:cs typeface="Arial" panose="020B0604020202020204" pitchFamily="34" charset="0"/>
              </a:rPr>
              <a:t>Horizontal Integration</a:t>
            </a:r>
          </a:p>
          <a:p>
            <a:r>
              <a:rPr lang="en-ZA" sz="2400" dirty="0">
                <a:latin typeface="Arial" panose="020B0604020202020204" pitchFamily="34" charset="0"/>
                <a:cs typeface="Arial" panose="020B0604020202020204" pitchFamily="34" charset="0"/>
              </a:rPr>
              <a:t>Vertical integration</a:t>
            </a:r>
          </a:p>
          <a:p>
            <a:r>
              <a:rPr lang="en-ZA" sz="2400" dirty="0">
                <a:latin typeface="Arial" panose="020B0604020202020204" pitchFamily="34" charset="0"/>
                <a:cs typeface="Arial" panose="020B0604020202020204" pitchFamily="34" charset="0"/>
              </a:rPr>
              <a:t>EOLA(End of lecture assessment)</a:t>
            </a:r>
          </a:p>
          <a:p>
            <a:r>
              <a:rPr lang="en-ZA" sz="2400" dirty="0">
                <a:latin typeface="Arial" panose="020B0604020202020204" pitchFamily="34" charset="0"/>
                <a:cs typeface="Arial" panose="020B0604020202020204" pitchFamily="34" charset="0"/>
              </a:rPr>
              <a:t>Digital Library References</a:t>
            </a:r>
          </a:p>
          <a:p>
            <a:pPr marL="0" indent="0">
              <a:buNone/>
            </a:pPr>
            <a:r>
              <a:rPr lang="en-ZA" sz="2400" dirty="0">
                <a:latin typeface="Arial" panose="020B0604020202020204" pitchFamily="34" charset="0"/>
                <a:cs typeface="Arial" panose="020B0604020202020204" pitchFamily="34" charset="0"/>
              </a:rPr>
              <a:t>( Research, Bioethics, Artificial Intelligence)</a:t>
            </a:r>
          </a:p>
          <a:p>
            <a:endParaRPr lang="en-US" dirty="0"/>
          </a:p>
        </p:txBody>
      </p:sp>
      <p:pic>
        <p:nvPicPr>
          <p:cNvPr id="4" name="Picture 3">
            <a:extLst>
              <a:ext uri="{FF2B5EF4-FFF2-40B4-BE49-F238E27FC236}">
                <a16:creationId xmlns:a16="http://schemas.microsoft.com/office/drawing/2014/main" id="{6FBC521A-6A86-4F42-8EB2-5D28F318DC2F}"/>
              </a:ext>
            </a:extLst>
          </p:cNvPr>
          <p:cNvPicPr>
            <a:picLocks noChangeAspect="1"/>
          </p:cNvPicPr>
          <p:nvPr/>
        </p:nvPicPr>
        <p:blipFill>
          <a:blip r:embed="rId2"/>
          <a:stretch>
            <a:fillRect/>
          </a:stretch>
        </p:blipFill>
        <p:spPr>
          <a:xfrm>
            <a:off x="6344434" y="2180467"/>
            <a:ext cx="4147795" cy="3298827"/>
          </a:xfrm>
          <a:prstGeom prst="rect">
            <a:avLst/>
          </a:prstGeom>
          <a:ln w="19050">
            <a:solidFill>
              <a:schemeClr val="tx1"/>
            </a:solidFill>
          </a:ln>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6480" y="177417"/>
            <a:ext cx="1511385" cy="1501254"/>
          </a:xfrm>
          <a:prstGeom prst="rect">
            <a:avLst/>
          </a:prstGeom>
        </p:spPr>
      </p:pic>
    </p:spTree>
    <p:extLst>
      <p:ext uri="{BB962C8B-B14F-4D97-AF65-F5344CB8AC3E}">
        <p14:creationId xmlns:p14="http://schemas.microsoft.com/office/powerpoint/2010/main" val="28411212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77417"/>
            <a:ext cx="1384353" cy="1306826"/>
          </a:xfrm>
          <a:prstGeom prst="rect">
            <a:avLst/>
          </a:prstGeom>
        </p:spPr>
      </p:pic>
      <p:sp>
        <p:nvSpPr>
          <p:cNvPr id="5" name="Rectangle 4">
            <a:extLst>
              <a:ext uri="{FF2B5EF4-FFF2-40B4-BE49-F238E27FC236}">
                <a16:creationId xmlns:a16="http://schemas.microsoft.com/office/drawing/2014/main" id="{3F6421F1-61AA-4269-A318-D44AB48D6EB3}"/>
              </a:ext>
            </a:extLst>
          </p:cNvPr>
          <p:cNvSpPr/>
          <p:nvPr/>
        </p:nvSpPr>
        <p:spPr>
          <a:xfrm>
            <a:off x="10671167" y="177417"/>
            <a:ext cx="1384353" cy="369332"/>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Core Subject</a:t>
            </a:r>
          </a:p>
        </p:txBody>
      </p:sp>
      <p:pic>
        <p:nvPicPr>
          <p:cNvPr id="6" name="VID-20221022-WA0071">
            <a:hlinkClick r:id="" action="ppaction://media"/>
            <a:extLst>
              <a:ext uri="{FF2B5EF4-FFF2-40B4-BE49-F238E27FC236}">
                <a16:creationId xmlns:a16="http://schemas.microsoft.com/office/drawing/2014/main" id="{AE6CAEA3-935F-4C8A-9C26-6B077D012CE6}"/>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1384353" y="546749"/>
            <a:ext cx="9657249" cy="5443234"/>
          </a:xfrm>
        </p:spPr>
      </p:pic>
    </p:spTree>
    <p:extLst>
      <p:ext uri="{BB962C8B-B14F-4D97-AF65-F5344CB8AC3E}">
        <p14:creationId xmlns:p14="http://schemas.microsoft.com/office/powerpoint/2010/main" val="1484584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453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22727">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51579" y="804519"/>
            <a:ext cx="9888663" cy="1049235"/>
          </a:xfrm>
        </p:spPr>
        <p:txBody>
          <a:bodyPr>
            <a:normAutofit fontScale="90000"/>
          </a:bodyPr>
          <a:lstStyle/>
          <a:p>
            <a:pPr algn="ctr"/>
            <a:br>
              <a:rPr lang="en-US" b="1" dirty="0"/>
            </a:br>
            <a:r>
              <a:rPr lang="en-US" sz="4900" b="1" cap="none" dirty="0">
                <a:latin typeface="Arial Black" panose="020B0A04020102020204" pitchFamily="34" charset="0"/>
              </a:rPr>
              <a:t>Postoperative Management</a:t>
            </a:r>
            <a:endParaRPr lang="en-US" sz="4900" b="1" dirty="0">
              <a:latin typeface="Arial Black" panose="020B0A04020102020204" pitchFamily="34" charset="0"/>
            </a:endParaRPr>
          </a:p>
        </p:txBody>
      </p:sp>
      <p:sp>
        <p:nvSpPr>
          <p:cNvPr id="3" name="Content Placeholder 2"/>
          <p:cNvSpPr>
            <a:spLocks noGrp="1"/>
          </p:cNvSpPr>
          <p:nvPr>
            <p:ph idx="1"/>
          </p:nvPr>
        </p:nvSpPr>
        <p:spPr>
          <a:xfrm>
            <a:off x="1166191" y="2015732"/>
            <a:ext cx="9888663" cy="4037749"/>
          </a:xfrm>
        </p:spPr>
        <p:txBody>
          <a:bodyPr>
            <a:normAutofit fontScale="70000" lnSpcReduction="20000"/>
          </a:bodyPr>
          <a:lstStyle/>
          <a:p>
            <a:pPr>
              <a:buFont typeface="Wingdings" panose="05000000000000000000" pitchFamily="2" charset="2"/>
              <a:buChar char="Ø"/>
            </a:pPr>
            <a:r>
              <a:rPr lang="en-US" sz="3600" dirty="0">
                <a:latin typeface="Arial" panose="020B0604020202020204" pitchFamily="34" charset="0"/>
                <a:cs typeface="Arial" panose="020B0604020202020204" pitchFamily="34" charset="0"/>
              </a:rPr>
              <a:t>Topical </a:t>
            </a:r>
            <a:r>
              <a:rPr lang="en-US" sz="3600" b="1" dirty="0">
                <a:solidFill>
                  <a:srgbClr val="C00000"/>
                </a:solidFill>
                <a:latin typeface="Arial" panose="020B0604020202020204" pitchFamily="34" charset="0"/>
                <a:cs typeface="Arial" panose="020B0604020202020204" pitchFamily="34" charset="0"/>
              </a:rPr>
              <a:t>steroids</a:t>
            </a:r>
            <a:r>
              <a:rPr lang="en-US" sz="3600" dirty="0">
                <a:latin typeface="Arial" panose="020B0604020202020204" pitchFamily="34" charset="0"/>
                <a:cs typeface="Arial" panose="020B0604020202020204" pitchFamily="34" charset="0"/>
              </a:rPr>
              <a:t> (e.g. prednisolone acetate 1%, dexamethasone phosphate 0.1%) to decrease risk of immunological graft rejection</a:t>
            </a:r>
          </a:p>
          <a:p>
            <a:pPr marR="0" lvl="0" algn="l" defTabSz="914400" rtl="0" eaLnBrk="1" fontAlgn="auto" latinLnBrk="0" hangingPunct="1">
              <a:lnSpc>
                <a:spcPct val="120000"/>
              </a:lnSpc>
              <a:spcBef>
                <a:spcPts val="1000"/>
              </a:spcBef>
              <a:spcAft>
                <a:spcPts val="0"/>
              </a:spcAft>
              <a:buClr>
                <a:srgbClr val="B71E42"/>
              </a:buClr>
              <a:buSzPct val="100000"/>
              <a:buFont typeface="Wingdings" panose="05000000000000000000" pitchFamily="2" charset="2"/>
              <a:buChar char="Ø"/>
              <a:tabLst/>
              <a:defRPr/>
            </a:pPr>
            <a:r>
              <a:rPr kumimoji="0" lang="en-US" sz="3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Other </a:t>
            </a:r>
            <a:r>
              <a:rPr kumimoji="0" lang="en-US" sz="36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immunosuppressant</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such as </a:t>
            </a:r>
            <a:r>
              <a:rPr kumimoji="0" lang="en-US" sz="36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oral azathioprine </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and topical and systemic </a:t>
            </a:r>
            <a:r>
              <a:rPr kumimoji="0" lang="en-US" sz="36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cyclosporine</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for high-risk patients. </a:t>
            </a:r>
          </a:p>
          <a:p>
            <a:pPr marR="0" lvl="0" algn="l" defTabSz="914400" rtl="0" eaLnBrk="1" fontAlgn="auto" latinLnBrk="0" hangingPunct="1">
              <a:lnSpc>
                <a:spcPct val="120000"/>
              </a:lnSpc>
              <a:spcBef>
                <a:spcPts val="1000"/>
              </a:spcBef>
              <a:spcAft>
                <a:spcPts val="0"/>
              </a:spcAft>
              <a:buClr>
                <a:srgbClr val="B71E42"/>
              </a:buClr>
              <a:buSzPct val="100000"/>
              <a:buFont typeface="Wingdings" panose="05000000000000000000" pitchFamily="2" charset="2"/>
              <a:buChar char="Ø"/>
              <a:tabLst/>
              <a:defRPr/>
            </a:pPr>
            <a:r>
              <a:rPr kumimoji="0" lang="en-US" sz="36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Cycloplegics</a:t>
            </a:r>
          </a:p>
          <a:p>
            <a:pPr marR="0" lvl="0" algn="l" defTabSz="914400" rtl="0" eaLnBrk="1" fontAlgn="auto" latinLnBrk="0" hangingPunct="1">
              <a:lnSpc>
                <a:spcPct val="120000"/>
              </a:lnSpc>
              <a:spcBef>
                <a:spcPts val="1000"/>
              </a:spcBef>
              <a:spcAft>
                <a:spcPts val="0"/>
              </a:spcAft>
              <a:buClr>
                <a:srgbClr val="B71E42"/>
              </a:buClr>
              <a:buSzPct val="100000"/>
              <a:buFont typeface="Wingdings" panose="05000000000000000000" pitchFamily="2" charset="2"/>
              <a:buChar char="Ø"/>
              <a:tabLst/>
              <a:defRPr/>
            </a:pPr>
            <a:r>
              <a:rPr kumimoji="0" lang="en-US" sz="36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Oral acyclovir </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in context of pre-existing </a:t>
            </a:r>
            <a:r>
              <a:rPr kumimoji="0" lang="en-US" sz="36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herpes simplex keratitis</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to minimize the risk of recurrence</a:t>
            </a:r>
          </a:p>
          <a:p>
            <a:pPr marR="0" lvl="0" algn="l" defTabSz="914400" rtl="0" eaLnBrk="1" fontAlgn="auto" latinLnBrk="0" hangingPunct="1">
              <a:lnSpc>
                <a:spcPct val="120000"/>
              </a:lnSpc>
              <a:spcBef>
                <a:spcPts val="1000"/>
              </a:spcBef>
              <a:spcAft>
                <a:spcPts val="0"/>
              </a:spcAft>
              <a:buClr>
                <a:srgbClr val="B71E42"/>
              </a:buClr>
              <a:buSzPct val="100000"/>
              <a:buFont typeface="Wingdings" panose="05000000000000000000" pitchFamily="2" charset="2"/>
              <a:buChar char="Ø"/>
              <a:tabLst/>
              <a:defRPr/>
            </a:pPr>
            <a:r>
              <a:rPr kumimoji="0" lang="en-US" sz="3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Monitoring of </a:t>
            </a:r>
            <a:r>
              <a:rPr kumimoji="0" lang="en-US" sz="36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IOP</a:t>
            </a:r>
            <a:endParaRPr lang="en-US" b="1" dirty="0">
              <a:solidFill>
                <a:srgbClr val="C00000"/>
              </a:solidFill>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6480" y="177417"/>
            <a:ext cx="1511385" cy="1501254"/>
          </a:xfrm>
          <a:prstGeom prst="rect">
            <a:avLst/>
          </a:prstGeom>
        </p:spPr>
      </p:pic>
      <p:sp>
        <p:nvSpPr>
          <p:cNvPr id="5" name="Rectangle 4">
            <a:extLst>
              <a:ext uri="{FF2B5EF4-FFF2-40B4-BE49-F238E27FC236}">
                <a16:creationId xmlns:a16="http://schemas.microsoft.com/office/drawing/2014/main" id="{5E69563C-FF76-4913-81C9-F41F28635754}"/>
              </a:ext>
            </a:extLst>
          </p:cNvPr>
          <p:cNvSpPr/>
          <p:nvPr/>
        </p:nvSpPr>
        <p:spPr>
          <a:xfrm>
            <a:off x="10671167" y="177417"/>
            <a:ext cx="1384353" cy="369332"/>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Core Subject</a:t>
            </a:r>
          </a:p>
        </p:txBody>
      </p:sp>
    </p:spTree>
    <p:extLst>
      <p:ext uri="{BB962C8B-B14F-4D97-AF65-F5344CB8AC3E}">
        <p14:creationId xmlns:p14="http://schemas.microsoft.com/office/powerpoint/2010/main" val="776208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1000"/>
                                        <p:tgtEl>
                                          <p:spTgt spid="3">
                                            <p:txEl>
                                              <p:pRg st="3" end="3"/>
                                            </p:txEl>
                                          </p:spTgt>
                                        </p:tgtEl>
                                      </p:cBhvr>
                                    </p:animEffect>
                                    <p:anim calcmode="lin" valueType="num">
                                      <p:cBhvr>
                                        <p:cTn id="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3" end="3"/>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Effect transition="in" filter="fade">
                                      <p:cBhvr>
                                        <p:cTn id="12" dur="1000"/>
                                        <p:tgtEl>
                                          <p:spTgt spid="3">
                                            <p:txEl>
                                              <p:pRg st="4" end="4"/>
                                            </p:txEl>
                                          </p:spTgt>
                                        </p:tgtEl>
                                      </p:cBhvr>
                                    </p:animEffect>
                                    <p:anim calcmode="lin" valueType="num">
                                      <p:cBhvr>
                                        <p:cTn id="13"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rcRect l="24870" t="22422" r="26745" b="6734"/>
          <a:stretch/>
        </p:blipFill>
        <p:spPr>
          <a:xfrm>
            <a:off x="1647864" y="877700"/>
            <a:ext cx="10054607" cy="4953258"/>
          </a:xfr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6481" y="177417"/>
            <a:ext cx="1384354" cy="1386340"/>
          </a:xfrm>
          <a:prstGeom prst="rect">
            <a:avLst/>
          </a:prstGeom>
        </p:spPr>
      </p:pic>
      <p:sp>
        <p:nvSpPr>
          <p:cNvPr id="5" name="Rectangle 4">
            <a:extLst>
              <a:ext uri="{FF2B5EF4-FFF2-40B4-BE49-F238E27FC236}">
                <a16:creationId xmlns:a16="http://schemas.microsoft.com/office/drawing/2014/main" id="{4A016719-4426-49D1-8666-113D53DE063C}"/>
              </a:ext>
            </a:extLst>
          </p:cNvPr>
          <p:cNvSpPr/>
          <p:nvPr/>
        </p:nvSpPr>
        <p:spPr>
          <a:xfrm>
            <a:off x="10671167" y="177417"/>
            <a:ext cx="1384353" cy="369332"/>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Core Subject</a:t>
            </a:r>
          </a:p>
        </p:txBody>
      </p:sp>
    </p:spTree>
    <p:extLst>
      <p:ext uri="{BB962C8B-B14F-4D97-AF65-F5344CB8AC3E}">
        <p14:creationId xmlns:p14="http://schemas.microsoft.com/office/powerpoint/2010/main" val="228375020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51579" y="804519"/>
            <a:ext cx="9905534" cy="1049235"/>
          </a:xfrm>
        </p:spPr>
        <p:txBody>
          <a:bodyPr>
            <a:noAutofit/>
          </a:bodyPr>
          <a:lstStyle/>
          <a:p>
            <a:pPr algn="ctr"/>
            <a:r>
              <a:rPr lang="en-US" sz="4400" cap="none" dirty="0">
                <a:latin typeface="Arial Black" panose="020B0A04020102020204" pitchFamily="34" charset="0"/>
              </a:rPr>
              <a:t>Management Of Graft Rejection</a:t>
            </a:r>
          </a:p>
        </p:txBody>
      </p:sp>
      <p:sp>
        <p:nvSpPr>
          <p:cNvPr id="3" name="Content Placeholder 2"/>
          <p:cNvSpPr>
            <a:spLocks noGrp="1"/>
          </p:cNvSpPr>
          <p:nvPr>
            <p:ph idx="1"/>
          </p:nvPr>
        </p:nvSpPr>
        <p:spPr>
          <a:xfrm>
            <a:off x="649357" y="1853755"/>
            <a:ext cx="11406162" cy="4199726"/>
          </a:xfrm>
        </p:spPr>
        <p:txBody>
          <a:bodyPr>
            <a:noAutofit/>
          </a:bodyPr>
          <a:lstStyle/>
          <a:p>
            <a:pPr>
              <a:buFont typeface="Wingdings" panose="05000000000000000000" pitchFamily="2" charset="2"/>
              <a:buChar char="Ø"/>
            </a:pPr>
            <a:r>
              <a:rPr lang="en-US" sz="2400" dirty="0">
                <a:latin typeface="Arial" panose="020B0604020202020204" pitchFamily="34" charset="0"/>
                <a:cs typeface="Arial" panose="020B0604020202020204" pitchFamily="34" charset="0"/>
              </a:rPr>
              <a:t>Intraocular pressure monitoring is critical</a:t>
            </a:r>
          </a:p>
          <a:p>
            <a:pPr>
              <a:buFont typeface="Wingdings" panose="05000000000000000000" pitchFamily="2" charset="2"/>
              <a:buChar char="Ø"/>
            </a:pPr>
            <a:r>
              <a:rPr lang="en-US" sz="2400" dirty="0">
                <a:latin typeface="Arial" panose="020B0604020202020204" pitchFamily="34" charset="0"/>
                <a:cs typeface="Arial" panose="020B0604020202020204" pitchFamily="34" charset="0"/>
              </a:rPr>
              <a:t> Preservative-free </a:t>
            </a:r>
            <a:r>
              <a:rPr lang="en-US" sz="2400" b="1" dirty="0">
                <a:solidFill>
                  <a:srgbClr val="C00000"/>
                </a:solidFill>
                <a:latin typeface="Arial" panose="020B0604020202020204" pitchFamily="34" charset="0"/>
                <a:cs typeface="Arial" panose="020B0604020202020204" pitchFamily="34" charset="0"/>
              </a:rPr>
              <a:t>topical steroids hourly</a:t>
            </a:r>
            <a:r>
              <a:rPr lang="en-US" sz="2400" dirty="0">
                <a:latin typeface="Arial" panose="020B0604020202020204" pitchFamily="34" charset="0"/>
                <a:cs typeface="Arial" panose="020B0604020202020204" pitchFamily="34" charset="0"/>
              </a:rPr>
              <a:t> for 24 hours are the mainstay of therapy. The frequency is reduced gradually over several weeks</a:t>
            </a:r>
          </a:p>
          <a:p>
            <a:pPr>
              <a:buFont typeface="Wingdings" panose="05000000000000000000" pitchFamily="2" charset="2"/>
              <a:buChar char="Ø"/>
            </a:pPr>
            <a:r>
              <a:rPr lang="en-US" sz="2400" dirty="0">
                <a:latin typeface="Arial" panose="020B0604020202020204" pitchFamily="34" charset="0"/>
                <a:cs typeface="Arial" panose="020B0604020202020204" pitchFamily="34" charset="0"/>
              </a:rPr>
              <a:t>Topical </a:t>
            </a:r>
            <a:r>
              <a:rPr lang="en-US" sz="2400" b="1" dirty="0">
                <a:solidFill>
                  <a:srgbClr val="C00000"/>
                </a:solidFill>
                <a:latin typeface="Arial" panose="020B0604020202020204" pitchFamily="34" charset="0"/>
                <a:cs typeface="Arial" panose="020B0604020202020204" pitchFamily="34" charset="0"/>
              </a:rPr>
              <a:t>cycloplegics</a:t>
            </a:r>
          </a:p>
          <a:p>
            <a:pPr>
              <a:buFont typeface="Wingdings" panose="05000000000000000000" pitchFamily="2" charset="2"/>
              <a:buChar char="Ø"/>
            </a:pPr>
            <a:r>
              <a:rPr lang="en-US" sz="2400" dirty="0">
                <a:latin typeface="Arial" panose="020B0604020202020204" pitchFamily="34" charset="0"/>
                <a:cs typeface="Arial" panose="020B0604020202020204" pitchFamily="34" charset="0"/>
              </a:rPr>
              <a:t>Systemic steroids. </a:t>
            </a:r>
          </a:p>
          <a:p>
            <a:pPr>
              <a:buFont typeface="Wingdings" panose="05000000000000000000" pitchFamily="2" charset="2"/>
              <a:buChar char="Ø"/>
            </a:pPr>
            <a:r>
              <a:rPr lang="en-US" sz="2400" b="1" dirty="0">
                <a:solidFill>
                  <a:srgbClr val="C00000"/>
                </a:solidFill>
                <a:latin typeface="Arial" panose="020B0604020202020204" pitchFamily="34" charset="0"/>
                <a:cs typeface="Arial" panose="020B0604020202020204" pitchFamily="34" charset="0"/>
              </a:rPr>
              <a:t>Subconjunctival steroid </a:t>
            </a:r>
            <a:r>
              <a:rPr lang="en-US" sz="2400" dirty="0">
                <a:latin typeface="Arial" panose="020B0604020202020204" pitchFamily="34" charset="0"/>
                <a:cs typeface="Arial" panose="020B0604020202020204" pitchFamily="34" charset="0"/>
              </a:rPr>
              <a:t>injection </a:t>
            </a:r>
          </a:p>
          <a:p>
            <a:pPr>
              <a:buFont typeface="Wingdings" panose="05000000000000000000" pitchFamily="2" charset="2"/>
              <a:buChar char="Ø"/>
            </a:pPr>
            <a:r>
              <a:rPr lang="en-US" sz="2400" dirty="0">
                <a:latin typeface="Arial" panose="020B0604020202020204" pitchFamily="34" charset="0"/>
                <a:cs typeface="Arial" panose="020B0604020202020204" pitchFamily="34" charset="0"/>
              </a:rPr>
              <a:t>Other </a:t>
            </a:r>
            <a:r>
              <a:rPr lang="en-US" sz="2400" b="1" dirty="0">
                <a:solidFill>
                  <a:srgbClr val="C00000"/>
                </a:solidFill>
                <a:latin typeface="Arial" panose="020B0604020202020204" pitchFamily="34" charset="0"/>
                <a:cs typeface="Arial" panose="020B0604020202020204" pitchFamily="34" charset="0"/>
              </a:rPr>
              <a:t>systemic immunosuppressants </a:t>
            </a:r>
            <a:r>
              <a:rPr lang="en-US" sz="2400" dirty="0">
                <a:latin typeface="Arial" panose="020B0604020202020204" pitchFamily="34" charset="0"/>
                <a:cs typeface="Arial" panose="020B0604020202020204" pitchFamily="34" charset="0"/>
              </a:rPr>
              <a:t>such as ciclosporin, tacrolimus or azathioprine</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6480" y="177417"/>
            <a:ext cx="1315099" cy="1399592"/>
          </a:xfrm>
          <a:prstGeom prst="rect">
            <a:avLst/>
          </a:prstGeom>
        </p:spPr>
      </p:pic>
      <p:sp>
        <p:nvSpPr>
          <p:cNvPr id="5" name="Rectangle 4">
            <a:extLst>
              <a:ext uri="{FF2B5EF4-FFF2-40B4-BE49-F238E27FC236}">
                <a16:creationId xmlns:a16="http://schemas.microsoft.com/office/drawing/2014/main" id="{3D3CCF9D-9291-4511-8B44-40D0E06B2769}"/>
              </a:ext>
            </a:extLst>
          </p:cNvPr>
          <p:cNvSpPr/>
          <p:nvPr/>
        </p:nvSpPr>
        <p:spPr>
          <a:xfrm>
            <a:off x="10671167" y="177417"/>
            <a:ext cx="1384353" cy="369332"/>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Core Subject</a:t>
            </a:r>
          </a:p>
        </p:txBody>
      </p:sp>
    </p:spTree>
    <p:extLst>
      <p:ext uri="{BB962C8B-B14F-4D97-AF65-F5344CB8AC3E}">
        <p14:creationId xmlns:p14="http://schemas.microsoft.com/office/powerpoint/2010/main" val="3774815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1000"/>
                                        <p:tgtEl>
                                          <p:spTgt spid="3">
                                            <p:txEl>
                                              <p:pRg st="2" end="2"/>
                                            </p:txEl>
                                          </p:spTgt>
                                        </p:tgtEl>
                                      </p:cBhvr>
                                    </p:animEffect>
                                    <p:anim calcmode="lin" valueType="num">
                                      <p:cBhvr>
                                        <p:cTn id="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2" end="2"/>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fade">
                                      <p:cBhvr>
                                        <p:cTn id="12" dur="1000"/>
                                        <p:tgtEl>
                                          <p:spTgt spid="3">
                                            <p:txEl>
                                              <p:pRg st="3" end="3"/>
                                            </p:txEl>
                                          </p:spTgt>
                                        </p:tgtEl>
                                      </p:cBhvr>
                                    </p:animEffect>
                                    <p:anim calcmode="lin" valueType="num">
                                      <p:cBhvr>
                                        <p:cTn id="13"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3" end="3"/>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1000"/>
                                        <p:tgtEl>
                                          <p:spTgt spid="3">
                                            <p:txEl>
                                              <p:pRg st="4" end="4"/>
                                            </p:txEl>
                                          </p:spTgt>
                                        </p:tgtEl>
                                      </p:cBhvr>
                                    </p:animEffect>
                                    <p:anim calcmode="lin" valueType="num">
                                      <p:cBhvr>
                                        <p:cTn id="18"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4" end="4"/>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fade">
                                      <p:cBhvr>
                                        <p:cTn id="22" dur="1000"/>
                                        <p:tgtEl>
                                          <p:spTgt spid="3">
                                            <p:txEl>
                                              <p:pRg st="5" end="5"/>
                                            </p:txEl>
                                          </p:spTgt>
                                        </p:tgtEl>
                                      </p:cBhvr>
                                    </p:animEffect>
                                    <p:anim calcmode="lin" valueType="num">
                                      <p:cBhvr>
                                        <p:cTn id="23"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4"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rcRect l="25245" t="18085" r="26183" b="9448"/>
          <a:stretch/>
        </p:blipFill>
        <p:spPr>
          <a:xfrm>
            <a:off x="1616765" y="835327"/>
            <a:ext cx="9746578" cy="5038403"/>
          </a:xfr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6480" y="177417"/>
            <a:ext cx="1384353" cy="1412844"/>
          </a:xfrm>
          <a:prstGeom prst="rect">
            <a:avLst/>
          </a:prstGeom>
        </p:spPr>
      </p:pic>
      <p:sp>
        <p:nvSpPr>
          <p:cNvPr id="5" name="Rectangle 4">
            <a:extLst>
              <a:ext uri="{FF2B5EF4-FFF2-40B4-BE49-F238E27FC236}">
                <a16:creationId xmlns:a16="http://schemas.microsoft.com/office/drawing/2014/main" id="{2378B45C-2924-43ED-9BDD-F9BAC8B5879A}"/>
              </a:ext>
            </a:extLst>
          </p:cNvPr>
          <p:cNvSpPr/>
          <p:nvPr/>
        </p:nvSpPr>
        <p:spPr>
          <a:xfrm>
            <a:off x="10671167" y="177417"/>
            <a:ext cx="1384353" cy="369332"/>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Core Subject</a:t>
            </a:r>
          </a:p>
        </p:txBody>
      </p:sp>
    </p:spTree>
    <p:extLst>
      <p:ext uri="{BB962C8B-B14F-4D97-AF65-F5344CB8AC3E}">
        <p14:creationId xmlns:p14="http://schemas.microsoft.com/office/powerpoint/2010/main" val="195236769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52F776-0D9E-404F-A948-51680ED43277}"/>
              </a:ext>
            </a:extLst>
          </p:cNvPr>
          <p:cNvSpPr>
            <a:spLocks noGrp="1"/>
          </p:cNvSpPr>
          <p:nvPr>
            <p:ph type="title"/>
          </p:nvPr>
        </p:nvSpPr>
        <p:spPr>
          <a:xfrm>
            <a:off x="1749288" y="365125"/>
            <a:ext cx="9604512" cy="1325563"/>
          </a:xfrm>
        </p:spPr>
        <p:txBody>
          <a:bodyPr>
            <a:normAutofit/>
          </a:bodyPr>
          <a:lstStyle/>
          <a:p>
            <a:r>
              <a:rPr lang="en-ZA" sz="3600" b="1" dirty="0">
                <a:latin typeface="Arial Black" panose="020B0A04020102020204" pitchFamily="34" charset="0"/>
                <a:cs typeface="Arial" panose="020B0604020202020204" pitchFamily="34" charset="0"/>
              </a:rPr>
              <a:t>EOLA</a:t>
            </a:r>
            <a:r>
              <a:rPr lang="en-ZA" sz="3600" b="1" cap="none" dirty="0">
                <a:latin typeface="Arial Black" panose="020B0A04020102020204" pitchFamily="34" charset="0"/>
                <a:cs typeface="Arial" panose="020B0604020202020204" pitchFamily="34" charset="0"/>
              </a:rPr>
              <a:t>( End Of Lecture Assessment)</a:t>
            </a:r>
            <a:endParaRPr lang="en-US" sz="3600" dirty="0">
              <a:latin typeface="Arial Black" panose="020B0A04020102020204" pitchFamily="34" charset="0"/>
            </a:endParaRPr>
          </a:p>
        </p:txBody>
      </p:sp>
      <p:sp>
        <p:nvSpPr>
          <p:cNvPr id="3" name="Content Placeholder 2">
            <a:extLst>
              <a:ext uri="{FF2B5EF4-FFF2-40B4-BE49-F238E27FC236}">
                <a16:creationId xmlns:a16="http://schemas.microsoft.com/office/drawing/2014/main" id="{C4271710-890C-4157-94BE-8486EF4E4663}"/>
              </a:ext>
            </a:extLst>
          </p:cNvPr>
          <p:cNvSpPr>
            <a:spLocks noGrp="1"/>
          </p:cNvSpPr>
          <p:nvPr>
            <p:ph sz="half" idx="1"/>
          </p:nvPr>
        </p:nvSpPr>
        <p:spPr>
          <a:xfrm>
            <a:off x="892172" y="1960511"/>
            <a:ext cx="10193156" cy="4016219"/>
          </a:xfrm>
        </p:spPr>
        <p:txBody>
          <a:bodyPr>
            <a:noAutofit/>
          </a:bodyPr>
          <a:lstStyle/>
          <a:p>
            <a:pPr marL="0" indent="0" fontAlgn="base">
              <a:buNone/>
            </a:pPr>
            <a:r>
              <a:rPr lang="en-US" sz="2000" dirty="0">
                <a:latin typeface="Arial" panose="020B0604020202020204" pitchFamily="34" charset="0"/>
                <a:cs typeface="Arial" panose="020B0604020202020204" pitchFamily="34" charset="0"/>
              </a:rPr>
              <a:t>A 32-year-old male who complained of a progressive decrease in visual acuity greater in the right eye than the left. The patient’s Visual acuity was : (RE)  6/18 with -0.5 (-4 x 70 °) and (LE) 6/6 with -1 (-0.5 x 175 °). Patient has a history of rubbing his eyes when he awakes in the morning. He used to have frequent eye rubbing during childhood. Clinical examination with the slit lamp suggested a thin and irregular right cornea with a Fleischer ring. Oil droplet sign was present on retinoscopy.</a:t>
            </a:r>
          </a:p>
          <a:p>
            <a:pPr fontAlgn="base">
              <a:buFont typeface="Wingdings" panose="05000000000000000000" pitchFamily="2" charset="2"/>
              <a:buChar char="Ø"/>
            </a:pPr>
            <a:r>
              <a:rPr lang="en-US" dirty="0">
                <a:latin typeface="Arial" panose="020B0604020202020204" pitchFamily="34" charset="0"/>
                <a:cs typeface="Arial" panose="020B0604020202020204" pitchFamily="34" charset="0"/>
              </a:rPr>
              <a:t>What is the diagnosis?</a:t>
            </a:r>
          </a:p>
          <a:p>
            <a:pPr fontAlgn="base">
              <a:buFont typeface="Wingdings" panose="05000000000000000000" pitchFamily="2" charset="2"/>
              <a:buChar char="Ø"/>
            </a:pPr>
            <a:r>
              <a:rPr lang="en-US" dirty="0">
                <a:latin typeface="Arial" panose="020B0604020202020204" pitchFamily="34" charset="0"/>
                <a:cs typeface="Arial" panose="020B0604020202020204" pitchFamily="34" charset="0"/>
              </a:rPr>
              <a:t>How is the disease graded?</a:t>
            </a:r>
          </a:p>
          <a:p>
            <a:pPr fontAlgn="base">
              <a:buFont typeface="Wingdings" panose="05000000000000000000" pitchFamily="2" charset="2"/>
              <a:buChar char="Ø"/>
            </a:pPr>
            <a:r>
              <a:rPr lang="en-US" dirty="0">
                <a:latin typeface="Arial" panose="020B0604020202020204" pitchFamily="34" charset="0"/>
                <a:cs typeface="Arial" panose="020B0604020202020204" pitchFamily="34" charset="0"/>
              </a:rPr>
              <a:t>What are the treatment options in the management of this patient?</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6480" y="177417"/>
            <a:ext cx="1511385" cy="1501254"/>
          </a:xfrm>
          <a:prstGeom prst="rect">
            <a:avLst/>
          </a:prstGeom>
        </p:spPr>
      </p:pic>
      <p:sp>
        <p:nvSpPr>
          <p:cNvPr id="5" name="Rectangle 4">
            <a:extLst>
              <a:ext uri="{FF2B5EF4-FFF2-40B4-BE49-F238E27FC236}">
                <a16:creationId xmlns:a16="http://schemas.microsoft.com/office/drawing/2014/main" id="{46C3B297-41F2-45C3-8AB3-1400B1FDF26F}"/>
              </a:ext>
            </a:extLst>
          </p:cNvPr>
          <p:cNvSpPr/>
          <p:nvPr/>
        </p:nvSpPr>
        <p:spPr>
          <a:xfrm>
            <a:off x="10671167" y="136699"/>
            <a:ext cx="1384353" cy="369332"/>
          </a:xfrm>
          <a:prstGeom prst="rect">
            <a:avLst/>
          </a:prstGeom>
        </p:spPr>
        <p:txBody>
          <a:bodyPr wrap="none">
            <a:spAutoFit/>
          </a:bodyPr>
          <a:lstStyle/>
          <a:p>
            <a:r>
              <a:rPr lang="en-US" b="1" dirty="0"/>
              <a:t>Core Subject</a:t>
            </a:r>
          </a:p>
        </p:txBody>
      </p:sp>
    </p:spTree>
    <p:extLst>
      <p:ext uri="{BB962C8B-B14F-4D97-AF65-F5344CB8AC3E}">
        <p14:creationId xmlns:p14="http://schemas.microsoft.com/office/powerpoint/2010/main" val="98201889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0B2A4F-7699-4FD7-9B59-77444E9E982D}"/>
              </a:ext>
            </a:extLst>
          </p:cNvPr>
          <p:cNvSpPr>
            <a:spLocks noGrp="1"/>
          </p:cNvSpPr>
          <p:nvPr>
            <p:ph type="title"/>
          </p:nvPr>
        </p:nvSpPr>
        <p:spPr>
          <a:xfrm>
            <a:off x="1789044" y="365125"/>
            <a:ext cx="9564756" cy="1325563"/>
          </a:xfrm>
        </p:spPr>
        <p:txBody>
          <a:bodyPr>
            <a:normAutofit/>
          </a:bodyPr>
          <a:lstStyle/>
          <a:p>
            <a:r>
              <a:rPr lang="en-ZA" sz="3600" b="1" cap="none" dirty="0">
                <a:latin typeface="Arial Black" panose="020B0A04020102020204" pitchFamily="34" charset="0"/>
                <a:cs typeface="Arial" panose="020B0604020202020204" pitchFamily="34" charset="0"/>
              </a:rPr>
              <a:t>EOLA( End Of Lecture Assessment)</a:t>
            </a:r>
            <a:endParaRPr lang="en-US" sz="3600" cap="none" dirty="0">
              <a:latin typeface="Arial Black" panose="020B0A04020102020204" pitchFamily="34" charset="0"/>
            </a:endParaRPr>
          </a:p>
        </p:txBody>
      </p:sp>
      <p:sp>
        <p:nvSpPr>
          <p:cNvPr id="3" name="Content Placeholder 2">
            <a:extLst>
              <a:ext uri="{FF2B5EF4-FFF2-40B4-BE49-F238E27FC236}">
                <a16:creationId xmlns:a16="http://schemas.microsoft.com/office/drawing/2014/main" id="{A57CA866-236A-469C-BD7E-5FCB1FF60BEE}"/>
              </a:ext>
            </a:extLst>
          </p:cNvPr>
          <p:cNvSpPr>
            <a:spLocks noGrp="1"/>
          </p:cNvSpPr>
          <p:nvPr>
            <p:ph sz="half" idx="1"/>
          </p:nvPr>
        </p:nvSpPr>
        <p:spPr>
          <a:xfrm>
            <a:off x="838199" y="1825625"/>
            <a:ext cx="10421203" cy="4177610"/>
          </a:xfrm>
        </p:spPr>
        <p:txBody>
          <a:bodyPr>
            <a:normAutofit fontScale="92500" lnSpcReduction="20000"/>
          </a:bodyPr>
          <a:lstStyle/>
          <a:p>
            <a:pPr marL="514350" indent="-514350">
              <a:buFont typeface="+mj-lt"/>
              <a:buAutoNum type="alphaUcPeriod"/>
            </a:pPr>
            <a:r>
              <a:rPr lang="en-US" b="1" dirty="0">
                <a:latin typeface="Arial" panose="020B0604020202020204" pitchFamily="34" charset="0"/>
                <a:cs typeface="Arial" panose="020B0604020202020204" pitchFamily="34" charset="0"/>
              </a:rPr>
              <a:t>KERATOCONUS</a:t>
            </a:r>
          </a:p>
          <a:p>
            <a:pPr marL="514350" indent="-514350">
              <a:buFont typeface="+mj-lt"/>
              <a:buAutoNum type="alphaUcPeriod"/>
            </a:pPr>
            <a:r>
              <a:rPr lang="en-US" b="1" dirty="0">
                <a:latin typeface="Arial" panose="020B0604020202020204" pitchFamily="34" charset="0"/>
                <a:cs typeface="Arial" panose="020B0604020202020204" pitchFamily="34" charset="0"/>
              </a:rPr>
              <a:t>Graded </a:t>
            </a:r>
            <a:r>
              <a:rPr lang="en-US" dirty="0">
                <a:latin typeface="Arial" panose="020B0604020202020204" pitchFamily="34" charset="0"/>
                <a:cs typeface="Arial" panose="020B0604020202020204" pitchFamily="34" charset="0"/>
              </a:rPr>
              <a:t>by the highest axis of corneal power on keratometry as </a:t>
            </a:r>
          </a:p>
          <a:p>
            <a:pPr lvl="1"/>
            <a:r>
              <a:rPr lang="en-US" dirty="0">
                <a:latin typeface="Arial" panose="020B0604020202020204" pitchFamily="34" charset="0"/>
                <a:cs typeface="Arial" panose="020B0604020202020204" pitchFamily="34" charset="0"/>
              </a:rPr>
              <a:t>Mild(&lt;48 D) </a:t>
            </a:r>
          </a:p>
          <a:p>
            <a:pPr lvl="1"/>
            <a:r>
              <a:rPr lang="en-US" dirty="0">
                <a:latin typeface="Arial" panose="020B0604020202020204" pitchFamily="34" charset="0"/>
                <a:cs typeface="Arial" panose="020B0604020202020204" pitchFamily="34" charset="0"/>
              </a:rPr>
              <a:t>Moderate(48D-54 D)  </a:t>
            </a:r>
          </a:p>
          <a:p>
            <a:pPr lvl="1"/>
            <a:r>
              <a:rPr lang="en-US" dirty="0">
                <a:latin typeface="Arial" panose="020B0604020202020204" pitchFamily="34" charset="0"/>
                <a:cs typeface="Arial" panose="020B0604020202020204" pitchFamily="34" charset="0"/>
              </a:rPr>
              <a:t>Severe (&gt;54D) </a:t>
            </a:r>
          </a:p>
          <a:p>
            <a:pPr marL="514350" indent="-514350">
              <a:buFont typeface="+mj-lt"/>
              <a:buAutoNum type="alphaUcPeriod"/>
            </a:pPr>
            <a:r>
              <a:rPr lang="en-US" b="1" dirty="0">
                <a:latin typeface="Arial" panose="020B0604020202020204" pitchFamily="34" charset="0"/>
                <a:cs typeface="Arial" panose="020B0604020202020204" pitchFamily="34" charset="0"/>
              </a:rPr>
              <a:t>Management</a:t>
            </a:r>
          </a:p>
          <a:p>
            <a:pPr lvl="1"/>
            <a:r>
              <a:rPr lang="en-US" dirty="0">
                <a:latin typeface="Arial" panose="020B0604020202020204" pitchFamily="34" charset="0"/>
                <a:cs typeface="Arial" panose="020B0604020202020204" pitchFamily="34" charset="0"/>
              </a:rPr>
              <a:t>Eye rubbing should be avoided. </a:t>
            </a:r>
          </a:p>
          <a:p>
            <a:pPr lvl="1"/>
            <a:r>
              <a:rPr lang="en-US" dirty="0">
                <a:latin typeface="Arial" panose="020B0604020202020204" pitchFamily="34" charset="0"/>
                <a:cs typeface="Arial" panose="020B0604020202020204" pitchFamily="34" charset="0"/>
              </a:rPr>
              <a:t>Spectacles or soft contact lenses </a:t>
            </a:r>
          </a:p>
          <a:p>
            <a:pPr lvl="1"/>
            <a:r>
              <a:rPr lang="en-US" dirty="0">
                <a:latin typeface="Arial" panose="020B0604020202020204" pitchFamily="34" charset="0"/>
                <a:cs typeface="Arial" panose="020B0604020202020204" pitchFamily="34" charset="0"/>
              </a:rPr>
              <a:t>Rigid contact lenses</a:t>
            </a:r>
          </a:p>
          <a:p>
            <a:pPr lvl="1"/>
            <a:r>
              <a:rPr lang="en-US" dirty="0">
                <a:latin typeface="Arial" panose="020B0604020202020204" pitchFamily="34" charset="0"/>
                <a:cs typeface="Arial" panose="020B0604020202020204" pitchFamily="34" charset="0"/>
              </a:rPr>
              <a:t>Corneal collagen cross-linking (CXL)</a:t>
            </a:r>
          </a:p>
          <a:p>
            <a:pPr lvl="1"/>
            <a:r>
              <a:rPr lang="en-US" dirty="0">
                <a:latin typeface="Arial" panose="020B0604020202020204" pitchFamily="34" charset="0"/>
                <a:cs typeface="Arial" panose="020B0604020202020204" pitchFamily="34" charset="0"/>
              </a:rPr>
              <a:t>Intracranial ring segment implantation</a:t>
            </a:r>
          </a:p>
          <a:p>
            <a:pPr lvl="1"/>
            <a:r>
              <a:rPr lang="en-US" dirty="0">
                <a:latin typeface="Arial" panose="020B0604020202020204" pitchFamily="34" charset="0"/>
                <a:cs typeface="Arial" panose="020B0604020202020204" pitchFamily="34" charset="0"/>
              </a:rPr>
              <a:t>Keratoplasty</a:t>
            </a:r>
          </a:p>
          <a:p>
            <a:pPr marL="0" indent="0">
              <a:buNone/>
            </a:pPr>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6480" y="177417"/>
            <a:ext cx="1511385" cy="1501254"/>
          </a:xfrm>
          <a:prstGeom prst="rect">
            <a:avLst/>
          </a:prstGeom>
        </p:spPr>
      </p:pic>
      <p:sp>
        <p:nvSpPr>
          <p:cNvPr id="5" name="Rectangle 4">
            <a:extLst>
              <a:ext uri="{FF2B5EF4-FFF2-40B4-BE49-F238E27FC236}">
                <a16:creationId xmlns:a16="http://schemas.microsoft.com/office/drawing/2014/main" id="{1B07D8C6-AC0A-456C-8E81-A947DCCFBC8A}"/>
              </a:ext>
            </a:extLst>
          </p:cNvPr>
          <p:cNvSpPr/>
          <p:nvPr/>
        </p:nvSpPr>
        <p:spPr>
          <a:xfrm>
            <a:off x="10671167" y="136699"/>
            <a:ext cx="1384353" cy="369332"/>
          </a:xfrm>
          <a:prstGeom prst="rect">
            <a:avLst/>
          </a:prstGeom>
        </p:spPr>
        <p:txBody>
          <a:bodyPr wrap="none">
            <a:spAutoFit/>
          </a:bodyPr>
          <a:lstStyle/>
          <a:p>
            <a:r>
              <a:rPr lang="en-US" b="1" dirty="0"/>
              <a:t>Core Subject</a:t>
            </a:r>
          </a:p>
        </p:txBody>
      </p:sp>
    </p:spTree>
    <p:extLst>
      <p:ext uri="{BB962C8B-B14F-4D97-AF65-F5344CB8AC3E}">
        <p14:creationId xmlns:p14="http://schemas.microsoft.com/office/powerpoint/2010/main" val="72160663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51103C5-B6EB-4BBA-9B72-EEEA60E10AF3}"/>
              </a:ext>
            </a:extLst>
          </p:cNvPr>
          <p:cNvSpPr>
            <a:spLocks noGrp="1"/>
          </p:cNvSpPr>
          <p:nvPr>
            <p:ph type="title"/>
          </p:nvPr>
        </p:nvSpPr>
        <p:spPr>
          <a:xfrm>
            <a:off x="1647864" y="675861"/>
            <a:ext cx="9961039" cy="1002810"/>
          </a:xfrm>
        </p:spPr>
        <p:txBody>
          <a:bodyPr>
            <a:noAutofit/>
          </a:bodyPr>
          <a:lstStyle/>
          <a:p>
            <a:r>
              <a:rPr lang="en-US" sz="4400" b="1" cap="none" dirty="0">
                <a:latin typeface="Arial Black" panose="020B0A04020102020204" pitchFamily="34" charset="0"/>
                <a:cs typeface="Calibri" panose="020F0502020204030204" pitchFamily="34" charset="0"/>
              </a:rPr>
              <a:t>Research And Recent Advances</a:t>
            </a:r>
          </a:p>
        </p:txBody>
      </p:sp>
      <p:sp>
        <p:nvSpPr>
          <p:cNvPr id="6" name="Content Placeholder 5">
            <a:extLst>
              <a:ext uri="{FF2B5EF4-FFF2-40B4-BE49-F238E27FC236}">
                <a16:creationId xmlns:a16="http://schemas.microsoft.com/office/drawing/2014/main" id="{2332B82F-A167-4C49-B1F8-90FDFE7EEF52}"/>
              </a:ext>
            </a:extLst>
          </p:cNvPr>
          <p:cNvSpPr>
            <a:spLocks noGrp="1"/>
          </p:cNvSpPr>
          <p:nvPr>
            <p:ph idx="1"/>
          </p:nvPr>
        </p:nvSpPr>
        <p:spPr>
          <a:xfrm>
            <a:off x="331304" y="1733258"/>
            <a:ext cx="7182679" cy="4203716"/>
          </a:xfrm>
        </p:spPr>
        <p:txBody>
          <a:bodyPr>
            <a:normAutofit fontScale="85000" lnSpcReduction="10000"/>
          </a:bodyPr>
          <a:lstStyle/>
          <a:p>
            <a:pPr marL="0" indent="0">
              <a:buNone/>
            </a:pPr>
            <a:endParaRPr lang="en-US" sz="2400" b="1" dirty="0">
              <a:latin typeface="Arial" panose="020B0604020202020204" pitchFamily="34" charset="0"/>
              <a:cs typeface="Arial" panose="020B0604020202020204" pitchFamily="34" charset="0"/>
            </a:endParaRPr>
          </a:p>
          <a:p>
            <a:pPr marL="0" indent="0">
              <a:buNone/>
            </a:pPr>
            <a:r>
              <a:rPr lang="en-US" sz="2600" b="1" dirty="0">
                <a:latin typeface="Arial" panose="020B0604020202020204" pitchFamily="34" charset="0"/>
                <a:cs typeface="Arial" panose="020B0604020202020204" pitchFamily="34" charset="0"/>
              </a:rPr>
              <a:t>Intrastromal Implantation of Autologous ADASCs.</a:t>
            </a:r>
          </a:p>
          <a:p>
            <a:pPr lvl="1">
              <a:buFont typeface="Wingdings" panose="05000000000000000000" pitchFamily="2" charset="2"/>
              <a:buChar char="Ø"/>
            </a:pPr>
            <a:r>
              <a:rPr lang="en-US" sz="2400" dirty="0">
                <a:latin typeface="Arial" panose="020B0604020202020204" pitchFamily="34" charset="0"/>
                <a:cs typeface="Arial" panose="020B0604020202020204" pitchFamily="34" charset="0"/>
              </a:rPr>
              <a:t>The use of advanced therapies with </a:t>
            </a:r>
            <a:r>
              <a:rPr lang="en-US" sz="2400" b="1" dirty="0">
                <a:solidFill>
                  <a:srgbClr val="C00000"/>
                </a:solidFill>
                <a:latin typeface="Arial" panose="020B0604020202020204" pitchFamily="34" charset="0"/>
                <a:cs typeface="Arial" panose="020B0604020202020204" pitchFamily="34" charset="0"/>
              </a:rPr>
              <a:t>stem cells to reconstruct the complex tissue of corneal stroma </a:t>
            </a:r>
            <a:r>
              <a:rPr lang="en-US" sz="2400" dirty="0">
                <a:latin typeface="Arial" panose="020B0604020202020204" pitchFamily="34" charset="0"/>
                <a:cs typeface="Arial" panose="020B0604020202020204" pitchFamily="34" charset="0"/>
              </a:rPr>
              <a:t>has gained interest in recent years</a:t>
            </a:r>
          </a:p>
          <a:p>
            <a:pPr lvl="1">
              <a:buFont typeface="Wingdings" panose="05000000000000000000" pitchFamily="2" charset="2"/>
              <a:buChar char="Ø"/>
            </a:pPr>
            <a:r>
              <a:rPr lang="en-US" sz="2400" dirty="0">
                <a:latin typeface="Arial" panose="020B0604020202020204" pitchFamily="34" charset="0"/>
                <a:cs typeface="Arial" panose="020B0604020202020204" pitchFamily="34" charset="0"/>
              </a:rPr>
              <a:t>The published evidence shows that the implantation of </a:t>
            </a:r>
            <a:r>
              <a:rPr lang="en-US" sz="2400" b="1" dirty="0">
                <a:latin typeface="Arial" panose="020B0604020202020204" pitchFamily="34" charset="0"/>
                <a:cs typeface="Arial" panose="020B0604020202020204" pitchFamily="34" charset="0"/>
              </a:rPr>
              <a:t>autologous adipose-derived adult stem cells </a:t>
            </a:r>
            <a:r>
              <a:rPr lang="en-US" sz="2400" dirty="0">
                <a:latin typeface="Arial" panose="020B0604020202020204" pitchFamily="34" charset="0"/>
                <a:cs typeface="Arial" panose="020B0604020202020204" pitchFamily="34" charset="0"/>
              </a:rPr>
              <a:t>(</a:t>
            </a:r>
            <a:r>
              <a:rPr lang="en-US" sz="2400" b="1" dirty="0">
                <a:latin typeface="Arial" panose="020B0604020202020204" pitchFamily="34" charset="0"/>
                <a:cs typeface="Arial" panose="020B0604020202020204" pitchFamily="34" charset="0"/>
              </a:rPr>
              <a:t>ADASCs)</a:t>
            </a:r>
            <a:r>
              <a:rPr lang="en-US" sz="2400" dirty="0">
                <a:latin typeface="Arial" panose="020B0604020202020204" pitchFamily="34" charset="0"/>
                <a:cs typeface="Arial" panose="020B0604020202020204" pitchFamily="34" charset="0"/>
              </a:rPr>
              <a:t> in corneal stromal pocket in cases with advanced keratoconus to be potentially effective for the treatment of advanced keratoconus</a:t>
            </a:r>
            <a:endParaRPr lang="en-US" sz="2400" dirty="0"/>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6480" y="177417"/>
            <a:ext cx="1511385" cy="1501254"/>
          </a:xfrm>
          <a:prstGeom prst="rect">
            <a:avLst/>
          </a:prstGeom>
        </p:spPr>
      </p:pic>
      <p:sp>
        <p:nvSpPr>
          <p:cNvPr id="8" name="Rectangle 7">
            <a:extLst>
              <a:ext uri="{FF2B5EF4-FFF2-40B4-BE49-F238E27FC236}">
                <a16:creationId xmlns:a16="http://schemas.microsoft.com/office/drawing/2014/main" id="{33CAE6EF-182B-45DE-88C7-57267DA1D66A}"/>
              </a:ext>
            </a:extLst>
          </p:cNvPr>
          <p:cNvSpPr/>
          <p:nvPr/>
        </p:nvSpPr>
        <p:spPr>
          <a:xfrm>
            <a:off x="9223513" y="177417"/>
            <a:ext cx="2703443" cy="369332"/>
          </a:xfrm>
          <a:prstGeom prst="rect">
            <a:avLst/>
          </a:prstGeom>
        </p:spPr>
        <p:txBody>
          <a:bodyPr wrap="square">
            <a:spAutoFit/>
          </a:bodyPr>
          <a:lstStyle/>
          <a:p>
            <a:r>
              <a:rPr lang="en-US" b="1" dirty="0"/>
              <a:t>Research and advances</a:t>
            </a:r>
          </a:p>
        </p:txBody>
      </p:sp>
      <p:pic>
        <p:nvPicPr>
          <p:cNvPr id="2050" name="Picture 2" descr="Intrastromal stem cell implant moderately effective for advanced keratoconus  - American Academy of Ophthalmology">
            <a:extLst>
              <a:ext uri="{FF2B5EF4-FFF2-40B4-BE49-F238E27FC236}">
                <a16:creationId xmlns:a16="http://schemas.microsoft.com/office/drawing/2014/main" id="{B95782AB-0026-4377-BE20-54C0CA486C9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07965" y="2690191"/>
            <a:ext cx="4647557" cy="27166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10753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xEl>
                                              <p:pRg st="3" end="3"/>
                                            </p:txEl>
                                          </p:spTgt>
                                        </p:tgtEl>
                                        <p:attrNameLst>
                                          <p:attrName>style.visibility</p:attrName>
                                        </p:attrNameLst>
                                      </p:cBhvr>
                                      <p:to>
                                        <p:strVal val="visible"/>
                                      </p:to>
                                    </p:set>
                                    <p:animEffect transition="in" filter="fade">
                                      <p:cBhvr>
                                        <p:cTn id="7" dur="1000"/>
                                        <p:tgtEl>
                                          <p:spTgt spid="6">
                                            <p:txEl>
                                              <p:pRg st="3" end="3"/>
                                            </p:txEl>
                                          </p:spTgt>
                                        </p:tgtEl>
                                      </p:cBhvr>
                                    </p:animEffect>
                                    <p:anim calcmode="lin" valueType="num">
                                      <p:cBhvr>
                                        <p:cTn id="8" dur="1000" fill="hold"/>
                                        <p:tgtEl>
                                          <p:spTgt spid="6">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55BE64-22B1-4442-83E3-6781A0BA1A9A}"/>
              </a:ext>
            </a:extLst>
          </p:cNvPr>
          <p:cNvSpPr>
            <a:spLocks noGrp="1"/>
          </p:cNvSpPr>
          <p:nvPr>
            <p:ph type="title"/>
          </p:nvPr>
        </p:nvSpPr>
        <p:spPr>
          <a:xfrm>
            <a:off x="2251880" y="755374"/>
            <a:ext cx="4981433" cy="935314"/>
          </a:xfrm>
        </p:spPr>
        <p:txBody>
          <a:bodyPr>
            <a:normAutofit/>
          </a:bodyPr>
          <a:lstStyle/>
          <a:p>
            <a:r>
              <a:rPr lang="en-ZA" sz="4400" b="1" cap="none" dirty="0">
                <a:latin typeface="Arial Black" panose="020B0A04020102020204" pitchFamily="34" charset="0"/>
                <a:cs typeface="Arial" panose="020B0604020202020204" pitchFamily="34" charset="0"/>
              </a:rPr>
              <a:t>Bioethics</a:t>
            </a:r>
            <a:endParaRPr lang="en-US" sz="4400" b="1" cap="none" dirty="0">
              <a:latin typeface="Arial Black" panose="020B0A04020102020204" pitchFamily="34" charset="0"/>
            </a:endParaRPr>
          </a:p>
        </p:txBody>
      </p:sp>
      <p:sp>
        <p:nvSpPr>
          <p:cNvPr id="3" name="Content Placeholder 2">
            <a:extLst>
              <a:ext uri="{FF2B5EF4-FFF2-40B4-BE49-F238E27FC236}">
                <a16:creationId xmlns:a16="http://schemas.microsoft.com/office/drawing/2014/main" id="{80F8A4DF-A881-45A5-A65C-6A190C0DF376}"/>
              </a:ext>
            </a:extLst>
          </p:cNvPr>
          <p:cNvSpPr>
            <a:spLocks noGrp="1"/>
          </p:cNvSpPr>
          <p:nvPr>
            <p:ph idx="1"/>
          </p:nvPr>
        </p:nvSpPr>
        <p:spPr>
          <a:xfrm>
            <a:off x="980661" y="2015732"/>
            <a:ext cx="7447722" cy="3947746"/>
          </a:xfrm>
        </p:spPr>
        <p:txBody>
          <a:bodyPr>
            <a:normAutofit/>
          </a:bodyPr>
          <a:lstStyle/>
          <a:p>
            <a:pPr>
              <a:buFont typeface="Wingdings" panose="05000000000000000000" pitchFamily="2" charset="2"/>
              <a:buChar char="Ø"/>
            </a:pPr>
            <a:r>
              <a:rPr lang="en-US" sz="2800" dirty="0">
                <a:latin typeface="Arial" panose="020B0604020202020204" pitchFamily="34" charset="0"/>
                <a:cs typeface="Arial" panose="020B0604020202020204" pitchFamily="34" charset="0"/>
              </a:rPr>
              <a:t>If the patient presents with </a:t>
            </a:r>
            <a:r>
              <a:rPr lang="en-US" sz="2800" b="1" dirty="0">
                <a:solidFill>
                  <a:srgbClr val="C00000"/>
                </a:solidFill>
                <a:latin typeface="Arial" panose="020B0604020202020204" pitchFamily="34" charset="0"/>
                <a:cs typeface="Arial" panose="020B0604020202020204" pitchFamily="34" charset="0"/>
              </a:rPr>
              <a:t>severe keratoconus </a:t>
            </a:r>
            <a:r>
              <a:rPr lang="en-US" sz="2800" dirty="0">
                <a:latin typeface="Arial" panose="020B0604020202020204" pitchFamily="34" charset="0"/>
                <a:cs typeface="Arial" panose="020B0604020202020204" pitchFamily="34" charset="0"/>
              </a:rPr>
              <a:t>it is ethically important to tell him that collagen cross linking will not do him any good</a:t>
            </a:r>
          </a:p>
          <a:p>
            <a:pPr>
              <a:buFont typeface="Wingdings" panose="05000000000000000000" pitchFamily="2" charset="2"/>
              <a:buChar char="Ø"/>
            </a:pPr>
            <a:r>
              <a:rPr lang="en-US" sz="2800" dirty="0">
                <a:latin typeface="Arial" panose="020B0604020202020204" pitchFamily="34" charset="0"/>
                <a:cs typeface="Arial" panose="020B0604020202020204" pitchFamily="34" charset="0"/>
              </a:rPr>
              <a:t>It would be ethically wrong to go for CXL in such patients</a:t>
            </a:r>
          </a:p>
          <a:p>
            <a:pPr>
              <a:buFont typeface="Wingdings" panose="05000000000000000000" pitchFamily="2" charset="2"/>
              <a:buChar char="Ø"/>
            </a:pPr>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6480" y="177417"/>
            <a:ext cx="1511385" cy="1501254"/>
          </a:xfrm>
          <a:prstGeom prst="rect">
            <a:avLst/>
          </a:prstGeom>
        </p:spPr>
      </p:pic>
      <p:sp>
        <p:nvSpPr>
          <p:cNvPr id="5" name="Rectangle 4">
            <a:extLst>
              <a:ext uri="{FF2B5EF4-FFF2-40B4-BE49-F238E27FC236}">
                <a16:creationId xmlns:a16="http://schemas.microsoft.com/office/drawing/2014/main" id="{516383BE-CB66-499D-9751-0266585A568B}"/>
              </a:ext>
            </a:extLst>
          </p:cNvPr>
          <p:cNvSpPr/>
          <p:nvPr/>
        </p:nvSpPr>
        <p:spPr>
          <a:xfrm>
            <a:off x="10261507" y="177417"/>
            <a:ext cx="1661492" cy="369332"/>
          </a:xfrm>
          <a:prstGeom prst="rect">
            <a:avLst/>
          </a:prstGeom>
        </p:spPr>
        <p:txBody>
          <a:bodyPr wrap="square">
            <a:spAutoFit/>
          </a:bodyPr>
          <a:lstStyle/>
          <a:p>
            <a:r>
              <a:rPr lang="en-US" b="1" dirty="0"/>
              <a:t>Bioethics</a:t>
            </a:r>
          </a:p>
        </p:txBody>
      </p:sp>
      <p:pic>
        <p:nvPicPr>
          <p:cNvPr id="13314" name="Picture 2" descr="Bioethics — Public Health Law Watch">
            <a:extLst>
              <a:ext uri="{FF2B5EF4-FFF2-40B4-BE49-F238E27FC236}">
                <a16:creationId xmlns:a16="http://schemas.microsoft.com/office/drawing/2014/main" id="{950E3E19-C3DE-41FF-BE6B-8B80ABD4E0C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600016" y="2343362"/>
            <a:ext cx="3322983" cy="32924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1808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DF5FB6-45CD-4D4E-B722-83AC4CED3478}"/>
              </a:ext>
            </a:extLst>
          </p:cNvPr>
          <p:cNvSpPr>
            <a:spLocks noGrp="1"/>
          </p:cNvSpPr>
          <p:nvPr>
            <p:ph type="title"/>
          </p:nvPr>
        </p:nvSpPr>
        <p:spPr>
          <a:xfrm>
            <a:off x="1897038" y="689113"/>
            <a:ext cx="7751929" cy="1001575"/>
          </a:xfrm>
        </p:spPr>
        <p:txBody>
          <a:bodyPr>
            <a:normAutofit/>
          </a:bodyPr>
          <a:lstStyle/>
          <a:p>
            <a:r>
              <a:rPr lang="en-US" sz="4400" b="1" cap="none" dirty="0">
                <a:latin typeface="Arial Black" panose="020B0A04020102020204" pitchFamily="34" charset="0"/>
              </a:rPr>
              <a:t>Artificial Intelligence</a:t>
            </a:r>
          </a:p>
        </p:txBody>
      </p:sp>
      <p:sp>
        <p:nvSpPr>
          <p:cNvPr id="3" name="Content Placeholder 2">
            <a:extLst>
              <a:ext uri="{FF2B5EF4-FFF2-40B4-BE49-F238E27FC236}">
                <a16:creationId xmlns:a16="http://schemas.microsoft.com/office/drawing/2014/main" id="{49790510-5560-4E6A-B4BA-08C9D2775DCC}"/>
              </a:ext>
            </a:extLst>
          </p:cNvPr>
          <p:cNvSpPr>
            <a:spLocks noGrp="1"/>
          </p:cNvSpPr>
          <p:nvPr>
            <p:ph idx="1"/>
          </p:nvPr>
        </p:nvSpPr>
        <p:spPr>
          <a:xfrm>
            <a:off x="1451579" y="2015732"/>
            <a:ext cx="9603275" cy="3881485"/>
          </a:xfrm>
        </p:spPr>
        <p:txBody>
          <a:bodyPr>
            <a:normAutofit lnSpcReduction="10000"/>
          </a:bodyPr>
          <a:lstStyle/>
          <a:p>
            <a:pPr>
              <a:buFont typeface="Wingdings" panose="05000000000000000000" pitchFamily="2" charset="2"/>
              <a:buChar char="Ø"/>
            </a:pPr>
            <a:r>
              <a:rPr lang="en-US" dirty="0">
                <a:latin typeface="Arial" panose="020B0604020202020204" pitchFamily="34" charset="0"/>
                <a:cs typeface="Arial" panose="020B0604020202020204" pitchFamily="34" charset="0"/>
              </a:rPr>
              <a:t>Tan et al. proposed a </a:t>
            </a:r>
            <a:r>
              <a:rPr lang="en-US" b="1" dirty="0">
                <a:solidFill>
                  <a:srgbClr val="C00000"/>
                </a:solidFill>
                <a:latin typeface="Arial" panose="020B0604020202020204" pitchFamily="34" charset="0"/>
                <a:cs typeface="Arial" panose="020B0604020202020204" pitchFamily="34" charset="0"/>
              </a:rPr>
              <a:t>diagnostic model </a:t>
            </a:r>
            <a:r>
              <a:rPr lang="en-US" dirty="0">
                <a:latin typeface="Arial" panose="020B0604020202020204" pitchFamily="34" charset="0"/>
                <a:cs typeface="Arial" panose="020B0604020202020204" pitchFamily="34" charset="0"/>
              </a:rPr>
              <a:t>for keratoconus based on the 5-FNN neural network model. </a:t>
            </a:r>
          </a:p>
          <a:p>
            <a:pPr>
              <a:buFont typeface="Wingdings" panose="05000000000000000000" pitchFamily="2" charset="2"/>
              <a:buChar char="Ø"/>
            </a:pPr>
            <a:r>
              <a:rPr lang="en-US" dirty="0" err="1">
                <a:latin typeface="Arial" panose="020B0604020202020204" pitchFamily="34" charset="0"/>
                <a:cs typeface="Arial" panose="020B0604020202020204" pitchFamily="34" charset="0"/>
              </a:rPr>
              <a:t>Kamiya</a:t>
            </a:r>
            <a:r>
              <a:rPr lang="en-US" dirty="0">
                <a:latin typeface="Arial" panose="020B0604020202020204" pitchFamily="34" charset="0"/>
                <a:cs typeface="Arial" panose="020B0604020202020204" pitchFamily="34" charset="0"/>
              </a:rPr>
              <a:t> et al. developed a diagnostic classification model based on ResNet-18 to assist in the diagnosis and classification of keratoconus.</a:t>
            </a:r>
          </a:p>
          <a:p>
            <a:pPr>
              <a:buFont typeface="Wingdings" panose="05000000000000000000" pitchFamily="2" charset="2"/>
              <a:buChar char="Ø"/>
            </a:pPr>
            <a:r>
              <a:rPr lang="en-US" dirty="0">
                <a:latin typeface="Arial" panose="020B0604020202020204" pitchFamily="34" charset="0"/>
                <a:cs typeface="Arial" panose="020B0604020202020204" pitchFamily="34" charset="0"/>
              </a:rPr>
              <a:t>Dos Santos et al. designed an </a:t>
            </a:r>
            <a:r>
              <a:rPr lang="en-US" b="1" dirty="0">
                <a:solidFill>
                  <a:srgbClr val="C00000"/>
                </a:solidFill>
                <a:latin typeface="Arial" panose="020B0604020202020204" pitchFamily="34" charset="0"/>
                <a:cs typeface="Arial" panose="020B0604020202020204" pitchFamily="34" charset="0"/>
              </a:rPr>
              <a:t>AI model</a:t>
            </a:r>
            <a:r>
              <a:rPr lang="en-US" dirty="0">
                <a:latin typeface="Arial" panose="020B0604020202020204" pitchFamily="34" charset="0"/>
                <a:cs typeface="Arial" panose="020B0604020202020204" pitchFamily="34" charset="0"/>
              </a:rPr>
              <a:t> that can diagnose keratoconus based on U-Net.</a:t>
            </a:r>
          </a:p>
          <a:p>
            <a:pPr>
              <a:buFont typeface="Wingdings" panose="05000000000000000000" pitchFamily="2" charset="2"/>
              <a:buChar char="Ø"/>
            </a:pPr>
            <a:r>
              <a:rPr lang="en-US" dirty="0">
                <a:latin typeface="Arial" panose="020B0604020202020204" pitchFamily="34" charset="0"/>
                <a:cs typeface="Arial" panose="020B0604020202020204" pitchFamily="34" charset="0"/>
              </a:rPr>
              <a:t>The high accuracy and excellent performance of the above AI models demonstrate that AI technology can be used extensively in the </a:t>
            </a:r>
            <a:r>
              <a:rPr lang="en-US" b="1" dirty="0">
                <a:solidFill>
                  <a:srgbClr val="C00000"/>
                </a:solidFill>
                <a:latin typeface="Arial" panose="020B0604020202020204" pitchFamily="34" charset="0"/>
                <a:cs typeface="Arial" panose="020B0604020202020204" pitchFamily="34" charset="0"/>
              </a:rPr>
              <a:t>clinical diagnosis and treatment of keratoconus,</a:t>
            </a:r>
            <a:r>
              <a:rPr lang="en-US" dirty="0">
                <a:latin typeface="Arial" panose="020B0604020202020204" pitchFamily="34" charset="0"/>
                <a:cs typeface="Arial" panose="020B0604020202020204" pitchFamily="34" charset="0"/>
              </a:rPr>
              <a:t> thereby greatly reducing the work stress of clinicians</a:t>
            </a:r>
            <a:r>
              <a:rPr lang="en-US" dirty="0"/>
              <a:t>.</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6480" y="177417"/>
            <a:ext cx="1511385" cy="1501254"/>
          </a:xfrm>
          <a:prstGeom prst="rect">
            <a:avLst/>
          </a:prstGeom>
        </p:spPr>
      </p:pic>
      <p:sp>
        <p:nvSpPr>
          <p:cNvPr id="5" name="Rectangle 4">
            <a:extLst>
              <a:ext uri="{FF2B5EF4-FFF2-40B4-BE49-F238E27FC236}">
                <a16:creationId xmlns:a16="http://schemas.microsoft.com/office/drawing/2014/main" id="{EE68C2D7-23FD-42F8-A260-3A97A81C4FEA}"/>
              </a:ext>
            </a:extLst>
          </p:cNvPr>
          <p:cNvSpPr/>
          <p:nvPr/>
        </p:nvSpPr>
        <p:spPr>
          <a:xfrm>
            <a:off x="9648966" y="235564"/>
            <a:ext cx="2406553" cy="369332"/>
          </a:xfrm>
          <a:prstGeom prst="rect">
            <a:avLst/>
          </a:prstGeom>
        </p:spPr>
        <p:txBody>
          <a:bodyPr wrap="square">
            <a:spAutoFit/>
          </a:bodyPr>
          <a:lstStyle/>
          <a:p>
            <a:r>
              <a:rPr lang="en-US" b="1" dirty="0"/>
              <a:t>Artificial intelligence</a:t>
            </a:r>
          </a:p>
        </p:txBody>
      </p:sp>
    </p:spTree>
    <p:extLst>
      <p:ext uri="{BB962C8B-B14F-4D97-AF65-F5344CB8AC3E}">
        <p14:creationId xmlns:p14="http://schemas.microsoft.com/office/powerpoint/2010/main" val="2519399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1000"/>
                                        <p:tgtEl>
                                          <p:spTgt spid="3">
                                            <p:txEl>
                                              <p:pRg st="3" end="3"/>
                                            </p:txEl>
                                          </p:spTgt>
                                        </p:tgtEl>
                                      </p:cBhvr>
                                    </p:animEffect>
                                    <p:anim calcmode="lin" valueType="num">
                                      <p:cBhvr>
                                        <p:cTn id="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3CA250-03B9-4CFE-BB1D-5CBC94005963}"/>
              </a:ext>
            </a:extLst>
          </p:cNvPr>
          <p:cNvSpPr>
            <a:spLocks noGrp="1"/>
          </p:cNvSpPr>
          <p:nvPr>
            <p:ph type="title"/>
          </p:nvPr>
        </p:nvSpPr>
        <p:spPr>
          <a:xfrm>
            <a:off x="2210937" y="528898"/>
            <a:ext cx="8188657" cy="1325563"/>
          </a:xfrm>
        </p:spPr>
        <p:txBody>
          <a:bodyPr>
            <a:normAutofit/>
          </a:bodyPr>
          <a:lstStyle/>
          <a:p>
            <a:r>
              <a:rPr lang="en-US" sz="4400" cap="none" dirty="0">
                <a:latin typeface="Arial Black" panose="020B0A04020102020204" pitchFamily="34" charset="0"/>
              </a:rPr>
              <a:t>Learning Objectives</a:t>
            </a:r>
          </a:p>
        </p:txBody>
      </p:sp>
      <p:sp>
        <p:nvSpPr>
          <p:cNvPr id="3" name="Content Placeholder 2">
            <a:extLst>
              <a:ext uri="{FF2B5EF4-FFF2-40B4-BE49-F238E27FC236}">
                <a16:creationId xmlns:a16="http://schemas.microsoft.com/office/drawing/2014/main" id="{66941B7F-59EF-4C32-8F56-68C3219ECE10}"/>
              </a:ext>
            </a:extLst>
          </p:cNvPr>
          <p:cNvSpPr>
            <a:spLocks noGrp="1"/>
          </p:cNvSpPr>
          <p:nvPr>
            <p:ph idx="1"/>
          </p:nvPr>
        </p:nvSpPr>
        <p:spPr>
          <a:xfrm>
            <a:off x="1451579" y="1948071"/>
            <a:ext cx="9603275" cy="4055164"/>
          </a:xfrm>
        </p:spPr>
        <p:txBody>
          <a:bodyPr>
            <a:normAutofit lnSpcReduction="10000"/>
          </a:bodyPr>
          <a:lstStyle/>
          <a:p>
            <a:pPr marL="0" indent="0">
              <a:buNone/>
            </a:pPr>
            <a:r>
              <a:rPr lang="en-US" sz="2400" dirty="0">
                <a:latin typeface="Arial" panose="020B0604020202020204" pitchFamily="34" charset="0"/>
                <a:cs typeface="Arial" panose="020B0604020202020204" pitchFamily="34" charset="0"/>
              </a:rPr>
              <a:t>At the end of one hour large group interactive session (LGIS) using the PowerPoint , fourth year medical student should be able to </a:t>
            </a:r>
          </a:p>
          <a:p>
            <a:pPr>
              <a:buFont typeface="Wingdings" panose="05000000000000000000" pitchFamily="2" charset="2"/>
              <a:buChar char="ü"/>
            </a:pPr>
            <a:r>
              <a:rPr lang="en-US" sz="2600" dirty="0">
                <a:latin typeface="Arial" panose="020B0604020202020204" pitchFamily="34" charset="0"/>
                <a:cs typeface="Arial" panose="020B0604020202020204" pitchFamily="34" charset="0"/>
              </a:rPr>
              <a:t>Describe anatomy and function of cornea</a:t>
            </a:r>
          </a:p>
          <a:p>
            <a:pPr>
              <a:buFont typeface="Wingdings" panose="05000000000000000000" pitchFamily="2" charset="2"/>
              <a:buChar char="ü"/>
            </a:pPr>
            <a:r>
              <a:rPr lang="en-US" sz="2600" dirty="0">
                <a:latin typeface="Arial" panose="020B0604020202020204" pitchFamily="34" charset="0"/>
                <a:cs typeface="Arial" panose="020B0604020202020204" pitchFamily="34" charset="0"/>
              </a:rPr>
              <a:t>Describe the pathogenesis of keratoconus</a:t>
            </a:r>
          </a:p>
          <a:p>
            <a:pPr>
              <a:buFont typeface="Wingdings" panose="05000000000000000000" pitchFamily="2" charset="2"/>
              <a:buChar char="ü"/>
            </a:pPr>
            <a:r>
              <a:rPr lang="en-US" sz="2600" dirty="0">
                <a:latin typeface="Arial" panose="020B0604020202020204" pitchFamily="34" charset="0"/>
                <a:cs typeface="Arial" panose="020B0604020202020204" pitchFamily="34" charset="0"/>
              </a:rPr>
              <a:t>Describe signs, symptoms, grading, diagnosis, and management of keratoconus</a:t>
            </a:r>
            <a:endParaRPr lang="en-US" sz="2600" dirty="0"/>
          </a:p>
          <a:p>
            <a:pPr>
              <a:buFont typeface="Wingdings" panose="05000000000000000000" pitchFamily="2" charset="2"/>
              <a:buChar char="ü"/>
            </a:pPr>
            <a:r>
              <a:rPr lang="en-US" sz="2600" dirty="0">
                <a:latin typeface="Arial" panose="020B0604020202020204" pitchFamily="34" charset="0"/>
                <a:cs typeface="Arial" panose="020B0604020202020204" pitchFamily="34" charset="0"/>
              </a:rPr>
              <a:t>Describe indications, procedure and post-op management of keratoplasty</a:t>
            </a:r>
          </a:p>
          <a:p>
            <a:pPr>
              <a:buFont typeface="Wingdings" panose="05000000000000000000" pitchFamily="2" charset="2"/>
              <a:buChar char="ü"/>
            </a:pPr>
            <a:endParaRPr lang="en-US" sz="2400" dirty="0">
              <a:latin typeface="Arial" panose="020B0604020202020204" pitchFamily="34" charset="0"/>
              <a:cs typeface="Arial" panose="020B0604020202020204" pitchFamily="34" charset="0"/>
            </a:endParaRPr>
          </a:p>
          <a:p>
            <a:pPr>
              <a:buFont typeface="Wingdings" panose="05000000000000000000" pitchFamily="2" charset="2"/>
              <a:buChar char="ü"/>
            </a:pPr>
            <a:endParaRPr lang="en-US" dirty="0"/>
          </a:p>
          <a:p>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6480" y="177417"/>
            <a:ext cx="1511385" cy="1501254"/>
          </a:xfrm>
          <a:prstGeom prst="rect">
            <a:avLst/>
          </a:prstGeom>
        </p:spPr>
      </p:pic>
    </p:spTree>
    <p:extLst>
      <p:ext uri="{BB962C8B-B14F-4D97-AF65-F5344CB8AC3E}">
        <p14:creationId xmlns:p14="http://schemas.microsoft.com/office/powerpoint/2010/main" val="146365848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78924" y="365125"/>
            <a:ext cx="9374875" cy="1325563"/>
          </a:xfrm>
        </p:spPr>
        <p:txBody>
          <a:bodyPr>
            <a:normAutofit/>
          </a:bodyPr>
          <a:lstStyle/>
          <a:p>
            <a:r>
              <a:rPr lang="en-US" sz="4400" cap="none" dirty="0">
                <a:latin typeface="Arial Black" panose="020B0A04020102020204" pitchFamily="34" charset="0"/>
              </a:rPr>
              <a:t>Study Guide Resources</a:t>
            </a:r>
          </a:p>
        </p:txBody>
      </p:sp>
      <p:sp>
        <p:nvSpPr>
          <p:cNvPr id="3" name="Content Placeholder 2"/>
          <p:cNvSpPr>
            <a:spLocks noGrp="1"/>
          </p:cNvSpPr>
          <p:nvPr>
            <p:ph idx="1"/>
          </p:nvPr>
        </p:nvSpPr>
        <p:spPr>
          <a:xfrm>
            <a:off x="1451579" y="2015732"/>
            <a:ext cx="9603275" cy="3987503"/>
          </a:xfrm>
        </p:spPr>
        <p:txBody>
          <a:bodyPr>
            <a:normAutofit lnSpcReduction="10000"/>
          </a:bodyPr>
          <a:lstStyle/>
          <a:p>
            <a:pPr>
              <a:buFont typeface="Wingdings" panose="05000000000000000000" pitchFamily="2" charset="2"/>
              <a:buChar char="Ø"/>
            </a:pPr>
            <a:r>
              <a:rPr lang="en-US" dirty="0" err="1"/>
              <a:t>Kanskis</a:t>
            </a:r>
            <a:r>
              <a:rPr lang="en-US" dirty="0"/>
              <a:t>-Clinical-Ophthalmology-Systematic-Approach</a:t>
            </a:r>
          </a:p>
          <a:p>
            <a:pPr>
              <a:buFont typeface="Wingdings" panose="05000000000000000000" pitchFamily="2" charset="2"/>
              <a:buChar char="Ø"/>
            </a:pPr>
            <a:r>
              <a:rPr lang="en-US" dirty="0"/>
              <a:t>Oxford Handbook of Ophthalmology Book by Philip I. Murray</a:t>
            </a:r>
          </a:p>
          <a:p>
            <a:pPr>
              <a:buFont typeface="Wingdings" panose="05000000000000000000" pitchFamily="2" charset="2"/>
              <a:buChar char="Ø"/>
            </a:pPr>
            <a:r>
              <a:rPr lang="en-US" dirty="0"/>
              <a:t>The Wills Eye Manual: Office and Emergency Room Diagnosis and Treatment of Eye Disease</a:t>
            </a:r>
          </a:p>
          <a:p>
            <a:pPr>
              <a:buFont typeface="Wingdings" panose="05000000000000000000" pitchFamily="2" charset="2"/>
              <a:buChar char="Ø"/>
            </a:pPr>
            <a:r>
              <a:rPr lang="en-US" dirty="0" err="1"/>
              <a:t>Kuo</a:t>
            </a:r>
            <a:r>
              <a:rPr lang="en-US" dirty="0"/>
              <a:t> MT, Hsu BW, Lin YS, Fang PC, Yu HJ, Chen A, Yu MS, Tseng VS. Comparisons of deep learning algorithms for diagnosing bacterial keratitis via external eye photographs. Scientific reports. 2021 Dec 20;11(1):24227.</a:t>
            </a:r>
          </a:p>
          <a:p>
            <a:pPr>
              <a:buFont typeface="Wingdings" panose="05000000000000000000" pitchFamily="2" charset="2"/>
              <a:buChar char="Ø"/>
            </a:pPr>
            <a:r>
              <a:rPr lang="en-US" dirty="0" err="1"/>
              <a:t>Gu</a:t>
            </a:r>
            <a:r>
              <a:rPr lang="en-US" dirty="0"/>
              <a:t> H, </a:t>
            </a:r>
            <a:r>
              <a:rPr lang="en-US" dirty="0" err="1"/>
              <a:t>Guo</a:t>
            </a:r>
            <a:r>
              <a:rPr lang="en-US" dirty="0"/>
              <a:t> Y, </a:t>
            </a:r>
            <a:r>
              <a:rPr lang="en-US" dirty="0" err="1"/>
              <a:t>Gu</a:t>
            </a:r>
            <a:r>
              <a:rPr lang="en-US" dirty="0"/>
              <a:t> L, Wei A, </a:t>
            </a:r>
            <a:r>
              <a:rPr lang="en-US" dirty="0" err="1"/>
              <a:t>Xie</a:t>
            </a:r>
            <a:r>
              <a:rPr lang="en-US" dirty="0"/>
              <a:t> S, Ye Z, Xu J, Zhou X, Lu Y, Liu X, Hong J. Deep learning for identifying corneal diseases from ocular surface slit-lamp photographs. Scientific reports. 2020 Oct 20;10(1):17851.</a:t>
            </a:r>
          </a:p>
          <a:p>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6480" y="177417"/>
            <a:ext cx="1511385" cy="1501254"/>
          </a:xfrm>
          <a:prstGeom prst="rect">
            <a:avLst/>
          </a:prstGeom>
        </p:spPr>
      </p:pic>
      <p:sp>
        <p:nvSpPr>
          <p:cNvPr id="5" name="Rectangle 4">
            <a:extLst>
              <a:ext uri="{FF2B5EF4-FFF2-40B4-BE49-F238E27FC236}">
                <a16:creationId xmlns:a16="http://schemas.microsoft.com/office/drawing/2014/main" id="{32B8E11F-F058-4E66-9BD6-D083CD016EC8}"/>
              </a:ext>
            </a:extLst>
          </p:cNvPr>
          <p:cNvSpPr/>
          <p:nvPr/>
        </p:nvSpPr>
        <p:spPr>
          <a:xfrm>
            <a:off x="10671167" y="136699"/>
            <a:ext cx="1384353" cy="369332"/>
          </a:xfrm>
          <a:prstGeom prst="rect">
            <a:avLst/>
          </a:prstGeom>
        </p:spPr>
        <p:txBody>
          <a:bodyPr wrap="none">
            <a:spAutoFit/>
          </a:bodyPr>
          <a:lstStyle/>
          <a:p>
            <a:r>
              <a:rPr lang="en-US" b="1" dirty="0"/>
              <a:t>Core Subject</a:t>
            </a:r>
          </a:p>
        </p:txBody>
      </p:sp>
    </p:spTree>
    <p:extLst>
      <p:ext uri="{BB962C8B-B14F-4D97-AF65-F5344CB8AC3E}">
        <p14:creationId xmlns:p14="http://schemas.microsoft.com/office/powerpoint/2010/main" val="293024180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464457" y="365125"/>
            <a:ext cx="11277600" cy="5439327"/>
          </a:xfrm>
          <a:prstGeom prst="rect">
            <a:avLst/>
          </a:prstGeom>
        </p:spPr>
      </p:pic>
    </p:spTree>
    <p:extLst>
      <p:ext uri="{BB962C8B-B14F-4D97-AF65-F5344CB8AC3E}">
        <p14:creationId xmlns:p14="http://schemas.microsoft.com/office/powerpoint/2010/main" val="22695120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B113F08-755A-4729-8ADF-BF030393D7DF}"/>
              </a:ext>
            </a:extLst>
          </p:cNvPr>
          <p:cNvSpPr>
            <a:spLocks noGrp="1"/>
          </p:cNvSpPr>
          <p:nvPr>
            <p:ph idx="1"/>
          </p:nvPr>
        </p:nvSpPr>
        <p:spPr/>
        <p:txBody>
          <a:bodyPr/>
          <a:lstStyle/>
          <a:p>
            <a:endParaRPr lang="en-US"/>
          </a:p>
        </p:txBody>
      </p:sp>
      <p:pic>
        <p:nvPicPr>
          <p:cNvPr id="3" name="Picture 2" descr="24 KERATOCONUS AWARENESS ideas | awareness, eye facts, optometry">
            <a:extLst>
              <a:ext uri="{FF2B5EF4-FFF2-40B4-BE49-F238E27FC236}">
                <a16:creationId xmlns:a16="http://schemas.microsoft.com/office/drawing/2014/main" id="{7EF61CD1-16E9-476F-BAF4-5E4EFFEC407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37146" y="185529"/>
            <a:ext cx="9917708" cy="57249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13315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596347"/>
            <a:ext cx="10366420" cy="1068675"/>
          </a:xfrm>
        </p:spPr>
        <p:txBody>
          <a:bodyPr>
            <a:normAutofit/>
          </a:bodyPr>
          <a:lstStyle/>
          <a:p>
            <a:pPr algn="ctr"/>
            <a:r>
              <a:rPr lang="en-US" sz="4400" b="1" cap="none" dirty="0">
                <a:latin typeface="Arial Black" panose="020B0A04020102020204" pitchFamily="34" charset="0"/>
              </a:rPr>
              <a:t>Anatomy Of Cornea</a:t>
            </a:r>
          </a:p>
        </p:txBody>
      </p:sp>
      <p:pic>
        <p:nvPicPr>
          <p:cNvPr id="4" name="Content Placeholder 3"/>
          <p:cNvPicPr>
            <a:picLocks noGrp="1" noChangeAspect="1"/>
          </p:cNvPicPr>
          <p:nvPr>
            <p:ph idx="1"/>
          </p:nvPr>
        </p:nvPicPr>
        <p:blipFill rotWithShape="1">
          <a:blip r:embed="rId2"/>
          <a:srcRect l="2526" t="1643" r="3919" b="6493"/>
          <a:stretch/>
        </p:blipFill>
        <p:spPr>
          <a:xfrm>
            <a:off x="3208520" y="2160104"/>
            <a:ext cx="4842455" cy="3737113"/>
          </a:xfrm>
          <a:prstGeom prst="rect">
            <a:avLst/>
          </a:prstGeom>
        </p:spPr>
      </p:pic>
      <p:sp>
        <p:nvSpPr>
          <p:cNvPr id="5" name="TextBox 4">
            <a:extLst>
              <a:ext uri="{FF2B5EF4-FFF2-40B4-BE49-F238E27FC236}">
                <a16:creationId xmlns:a16="http://schemas.microsoft.com/office/drawing/2014/main" id="{1C6887A7-0BA3-43B5-8D60-3FE217689B3E}"/>
              </a:ext>
            </a:extLst>
          </p:cNvPr>
          <p:cNvSpPr txBox="1"/>
          <p:nvPr/>
        </p:nvSpPr>
        <p:spPr>
          <a:xfrm>
            <a:off x="9040836" y="33615"/>
            <a:ext cx="3151164" cy="461665"/>
          </a:xfrm>
          <a:prstGeom prst="rect">
            <a:avLst/>
          </a:prstGeom>
          <a:noFill/>
        </p:spPr>
        <p:txBody>
          <a:bodyPr wrap="square" rtlCol="0">
            <a:spAutoFit/>
          </a:bodyPr>
          <a:lstStyle/>
          <a:p>
            <a:r>
              <a:rPr lang="en-US" sz="2400" b="1" dirty="0"/>
              <a:t>Vertical integration</a:t>
            </a: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6480" y="163769"/>
            <a:ext cx="1511385" cy="1501254"/>
          </a:xfrm>
          <a:prstGeom prst="rect">
            <a:avLst/>
          </a:prstGeom>
        </p:spPr>
      </p:pic>
      <p:sp>
        <p:nvSpPr>
          <p:cNvPr id="3" name="Rectangle 2">
            <a:extLst>
              <a:ext uri="{FF2B5EF4-FFF2-40B4-BE49-F238E27FC236}">
                <a16:creationId xmlns:a16="http://schemas.microsoft.com/office/drawing/2014/main" id="{2F85B756-B8EF-48C9-B5FD-168C03E410B7}"/>
              </a:ext>
            </a:extLst>
          </p:cNvPr>
          <p:cNvSpPr/>
          <p:nvPr/>
        </p:nvSpPr>
        <p:spPr>
          <a:xfrm>
            <a:off x="9223513" y="3244334"/>
            <a:ext cx="1749287" cy="369332"/>
          </a:xfrm>
          <a:prstGeom prst="rect">
            <a:avLst/>
          </a:prstGeom>
        </p:spPr>
        <p:txBody>
          <a:bodyPr wrap="square">
            <a:spAutoFit/>
          </a:bodyPr>
          <a:lstStyle/>
          <a:p>
            <a:r>
              <a:rPr lang="en-US" b="1" dirty="0"/>
              <a:t>Core Subject</a:t>
            </a:r>
          </a:p>
        </p:txBody>
      </p:sp>
    </p:spTree>
    <p:extLst>
      <p:ext uri="{BB962C8B-B14F-4D97-AF65-F5344CB8AC3E}">
        <p14:creationId xmlns:p14="http://schemas.microsoft.com/office/powerpoint/2010/main" val="3989801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039DA0-B46F-4F10-A75D-738099736FD9}"/>
              </a:ext>
            </a:extLst>
          </p:cNvPr>
          <p:cNvSpPr>
            <a:spLocks noGrp="1"/>
          </p:cNvSpPr>
          <p:nvPr>
            <p:ph type="title"/>
          </p:nvPr>
        </p:nvSpPr>
        <p:spPr>
          <a:xfrm>
            <a:off x="2790747" y="495280"/>
            <a:ext cx="5510152" cy="906008"/>
          </a:xfrm>
        </p:spPr>
        <p:txBody>
          <a:bodyPr>
            <a:normAutofit/>
          </a:bodyPr>
          <a:lstStyle/>
          <a:p>
            <a:pPr algn="ctr"/>
            <a:r>
              <a:rPr lang="en-US" sz="4400" b="1" cap="none" dirty="0">
                <a:latin typeface="Arial Black" panose="020B0A04020102020204" pitchFamily="34" charset="0"/>
              </a:rPr>
              <a:t>Physiology</a:t>
            </a:r>
          </a:p>
        </p:txBody>
      </p:sp>
      <p:pic>
        <p:nvPicPr>
          <p:cNvPr id="5" name="Content Placeholder 4">
            <a:extLst>
              <a:ext uri="{FF2B5EF4-FFF2-40B4-BE49-F238E27FC236}">
                <a16:creationId xmlns:a16="http://schemas.microsoft.com/office/drawing/2014/main" id="{038EC84A-6A0B-4ECF-9817-B06D9EA17713}"/>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21685" t="23334" r="23974" b="10325"/>
          <a:stretch/>
        </p:blipFill>
        <p:spPr>
          <a:xfrm>
            <a:off x="1647865" y="2027583"/>
            <a:ext cx="8847858" cy="3884038"/>
          </a:xfr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6480" y="177417"/>
            <a:ext cx="1511385" cy="1501254"/>
          </a:xfrm>
          <a:prstGeom prst="rect">
            <a:avLst/>
          </a:prstGeom>
        </p:spPr>
      </p:pic>
      <p:sp>
        <p:nvSpPr>
          <p:cNvPr id="3" name="Rectangle 2">
            <a:extLst>
              <a:ext uri="{FF2B5EF4-FFF2-40B4-BE49-F238E27FC236}">
                <a16:creationId xmlns:a16="http://schemas.microsoft.com/office/drawing/2014/main" id="{0CA73358-B9AF-4CC5-8C37-66BEA3C4954C}"/>
              </a:ext>
            </a:extLst>
          </p:cNvPr>
          <p:cNvSpPr/>
          <p:nvPr/>
        </p:nvSpPr>
        <p:spPr>
          <a:xfrm>
            <a:off x="10972800" y="3244334"/>
            <a:ext cx="1033670" cy="646331"/>
          </a:xfrm>
          <a:prstGeom prst="rect">
            <a:avLst/>
          </a:prstGeom>
        </p:spPr>
        <p:txBody>
          <a:bodyPr wrap="square">
            <a:spAutoFit/>
          </a:bodyPr>
          <a:lstStyle/>
          <a:p>
            <a:r>
              <a:rPr lang="en-US" b="1" dirty="0"/>
              <a:t>Core Subject</a:t>
            </a:r>
          </a:p>
        </p:txBody>
      </p:sp>
      <p:sp>
        <p:nvSpPr>
          <p:cNvPr id="8" name="TextBox 7">
            <a:extLst>
              <a:ext uri="{FF2B5EF4-FFF2-40B4-BE49-F238E27FC236}">
                <a16:creationId xmlns:a16="http://schemas.microsoft.com/office/drawing/2014/main" id="{B71642F2-741C-4B26-9C79-97F43146DC94}"/>
              </a:ext>
            </a:extLst>
          </p:cNvPr>
          <p:cNvSpPr txBox="1"/>
          <p:nvPr/>
        </p:nvSpPr>
        <p:spPr>
          <a:xfrm>
            <a:off x="9040836" y="33615"/>
            <a:ext cx="3151164" cy="461665"/>
          </a:xfrm>
          <a:prstGeom prst="rect">
            <a:avLst/>
          </a:prstGeom>
          <a:noFill/>
        </p:spPr>
        <p:txBody>
          <a:bodyPr wrap="square" rtlCol="0">
            <a:spAutoFit/>
          </a:bodyPr>
          <a:lstStyle/>
          <a:p>
            <a:r>
              <a:rPr lang="en-US" sz="2400" b="1" dirty="0"/>
              <a:t>Vertical integration</a:t>
            </a:r>
          </a:p>
        </p:txBody>
      </p:sp>
    </p:spTree>
    <p:extLst>
      <p:ext uri="{BB962C8B-B14F-4D97-AF65-F5344CB8AC3E}">
        <p14:creationId xmlns:p14="http://schemas.microsoft.com/office/powerpoint/2010/main" val="1795286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DEBBA7DB-4188-4C46-903F-64580DA5CF8B}"/>
              </a:ext>
            </a:extLst>
          </p:cNvPr>
          <p:cNvSpPr>
            <a:spLocks noGrp="1"/>
          </p:cNvSpPr>
          <p:nvPr>
            <p:ph type="title"/>
          </p:nvPr>
        </p:nvSpPr>
        <p:spPr>
          <a:xfrm>
            <a:off x="2238233" y="403426"/>
            <a:ext cx="7615603" cy="1049235"/>
          </a:xfrm>
        </p:spPr>
        <p:txBody>
          <a:bodyPr>
            <a:noAutofit/>
          </a:bodyPr>
          <a:lstStyle/>
          <a:p>
            <a:br>
              <a:rPr lang="en-US" b="1" dirty="0">
                <a:latin typeface="Calibri" panose="020F0502020204030204" pitchFamily="34" charset="0"/>
                <a:cs typeface="Calibri" panose="020F0502020204030204" pitchFamily="34" charset="0"/>
              </a:rPr>
            </a:br>
            <a:r>
              <a:rPr lang="en-US" sz="3600" dirty="0">
                <a:latin typeface="+mn-lt"/>
                <a:ea typeface="+mn-ea"/>
                <a:cs typeface="+mn-cs"/>
              </a:rPr>
              <a:t> </a:t>
            </a:r>
            <a:r>
              <a:rPr lang="en-US" sz="4400" b="1" cap="none" dirty="0">
                <a:latin typeface="Arial Black" panose="020B0A04020102020204" pitchFamily="34" charset="0"/>
                <a:ea typeface="+mn-ea"/>
                <a:cs typeface="+mn-cs"/>
              </a:rPr>
              <a:t>Introduction </a:t>
            </a:r>
            <a:endParaRPr lang="en-US" sz="4400" b="1" dirty="0">
              <a:latin typeface="Arial Black" panose="020B0A04020102020204" pitchFamily="34" charset="0"/>
              <a:cs typeface="Calibri" panose="020F0502020204030204" pitchFamily="34" charset="0"/>
            </a:endParaRPr>
          </a:p>
        </p:txBody>
      </p:sp>
      <p:sp>
        <p:nvSpPr>
          <p:cNvPr id="3" name="Content Placeholder 2"/>
          <p:cNvSpPr>
            <a:spLocks noGrp="1"/>
          </p:cNvSpPr>
          <p:nvPr>
            <p:ph idx="1"/>
          </p:nvPr>
        </p:nvSpPr>
        <p:spPr>
          <a:xfrm>
            <a:off x="198782" y="1987825"/>
            <a:ext cx="7500731" cy="4094923"/>
          </a:xfrm>
        </p:spPr>
        <p:txBody>
          <a:bodyPr>
            <a:normAutofit lnSpcReduction="10000"/>
          </a:bodyPr>
          <a:lstStyle/>
          <a:p>
            <a:pPr marL="0" indent="0">
              <a:buNone/>
            </a:pPr>
            <a:endParaRPr lang="en-US" b="1" dirty="0"/>
          </a:p>
          <a:p>
            <a:pPr>
              <a:buFont typeface="Wingdings" panose="05000000000000000000" pitchFamily="2" charset="2"/>
              <a:buChar char="Ø"/>
            </a:pPr>
            <a:r>
              <a:rPr lang="en-US" sz="2400" dirty="0"/>
              <a:t> </a:t>
            </a:r>
            <a:r>
              <a:rPr lang="en-US" sz="2400" dirty="0">
                <a:latin typeface="Arial" panose="020B0604020202020204" pitchFamily="34" charset="0"/>
                <a:cs typeface="Arial" panose="020B0604020202020204" pitchFamily="34" charset="0"/>
              </a:rPr>
              <a:t>A progressive disorder central or para central corneal </a:t>
            </a:r>
            <a:r>
              <a:rPr lang="en-US" sz="2400" b="1" dirty="0">
                <a:solidFill>
                  <a:srgbClr val="C00000"/>
                </a:solidFill>
                <a:latin typeface="Arial" panose="020B0604020202020204" pitchFamily="34" charset="0"/>
                <a:cs typeface="Arial" panose="020B0604020202020204" pitchFamily="34" charset="0"/>
              </a:rPr>
              <a:t>stromal thinning </a:t>
            </a:r>
            <a:r>
              <a:rPr lang="en-US" sz="2400" dirty="0">
                <a:latin typeface="Arial" panose="020B0604020202020204" pitchFamily="34" charset="0"/>
                <a:cs typeface="Arial" panose="020B0604020202020204" pitchFamily="34" charset="0"/>
              </a:rPr>
              <a:t>occurs </a:t>
            </a:r>
            <a:r>
              <a:rPr lang="en-US" sz="2400" b="1" dirty="0">
                <a:solidFill>
                  <a:srgbClr val="C00000"/>
                </a:solidFill>
                <a:latin typeface="Arial" panose="020B0604020202020204" pitchFamily="34" charset="0"/>
                <a:cs typeface="Arial" panose="020B0604020202020204" pitchFamily="34" charset="0"/>
              </a:rPr>
              <a:t>apical protrusion</a:t>
            </a:r>
            <a:r>
              <a:rPr lang="en-US" sz="2400" b="1"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and </a:t>
            </a:r>
            <a:r>
              <a:rPr lang="en-US" sz="2400" b="1" dirty="0">
                <a:solidFill>
                  <a:srgbClr val="C00000"/>
                </a:solidFill>
                <a:latin typeface="Arial" panose="020B0604020202020204" pitchFamily="34" charset="0"/>
                <a:cs typeface="Arial" panose="020B0604020202020204" pitchFamily="34" charset="0"/>
              </a:rPr>
              <a:t>irregular astigmatism</a:t>
            </a:r>
          </a:p>
          <a:p>
            <a:pPr>
              <a:buFont typeface="Wingdings" panose="05000000000000000000" pitchFamily="2" charset="2"/>
              <a:buChar char="Ø"/>
            </a:pPr>
            <a:r>
              <a:rPr lang="en-US" sz="2400" b="1" dirty="0">
                <a:latin typeface="Arial" panose="020B0604020202020204" pitchFamily="34" charset="0"/>
                <a:cs typeface="Arial" panose="020B0604020202020204" pitchFamily="34" charset="0"/>
              </a:rPr>
              <a:t>Graded</a:t>
            </a:r>
            <a:r>
              <a:rPr lang="en-US" sz="2400" dirty="0">
                <a:latin typeface="Arial" panose="020B0604020202020204" pitchFamily="34" charset="0"/>
                <a:cs typeface="Arial" panose="020B0604020202020204" pitchFamily="34" charset="0"/>
              </a:rPr>
              <a:t> by the highest axis of corneal power on keratometry as </a:t>
            </a:r>
          </a:p>
          <a:p>
            <a:pPr lvl="1">
              <a:buFont typeface="Wingdings" panose="05000000000000000000" pitchFamily="2" charset="2"/>
              <a:buChar char="q"/>
            </a:pPr>
            <a:r>
              <a:rPr lang="en-US" sz="2400" dirty="0">
                <a:latin typeface="Arial" panose="020B0604020202020204" pitchFamily="34" charset="0"/>
                <a:cs typeface="Arial" panose="020B0604020202020204" pitchFamily="34" charset="0"/>
              </a:rPr>
              <a:t>Mild(&lt;48 D) </a:t>
            </a:r>
          </a:p>
          <a:p>
            <a:pPr lvl="1">
              <a:buFont typeface="Wingdings" panose="05000000000000000000" pitchFamily="2" charset="2"/>
              <a:buChar char="q"/>
            </a:pPr>
            <a:r>
              <a:rPr lang="en-US" sz="2400" dirty="0">
                <a:latin typeface="Arial" panose="020B0604020202020204" pitchFamily="34" charset="0"/>
                <a:cs typeface="Arial" panose="020B0604020202020204" pitchFamily="34" charset="0"/>
              </a:rPr>
              <a:t>Moderate(48D-54 D)  </a:t>
            </a:r>
          </a:p>
          <a:p>
            <a:pPr lvl="1">
              <a:buFont typeface="Wingdings" panose="05000000000000000000" pitchFamily="2" charset="2"/>
              <a:buChar char="q"/>
            </a:pPr>
            <a:r>
              <a:rPr lang="en-US" sz="2400" dirty="0">
                <a:latin typeface="Arial" panose="020B0604020202020204" pitchFamily="34" charset="0"/>
                <a:cs typeface="Arial" panose="020B0604020202020204" pitchFamily="34" charset="0"/>
              </a:rPr>
              <a:t>Severe (&gt;54D</a:t>
            </a:r>
            <a:r>
              <a:rPr lang="en-US" sz="2000" dirty="0">
                <a:latin typeface="Arial" panose="020B0604020202020204" pitchFamily="34" charset="0"/>
                <a:cs typeface="Arial" panose="020B0604020202020204" pitchFamily="34" charset="0"/>
              </a:rPr>
              <a:t>) </a:t>
            </a:r>
          </a:p>
          <a:p>
            <a:pPr marL="0" indent="0">
              <a:buNone/>
            </a:pPr>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6480" y="177417"/>
            <a:ext cx="1511385" cy="1501254"/>
          </a:xfrm>
          <a:prstGeom prst="rect">
            <a:avLst/>
          </a:prstGeom>
        </p:spPr>
      </p:pic>
      <p:sp>
        <p:nvSpPr>
          <p:cNvPr id="6" name="Rectangle 5">
            <a:extLst>
              <a:ext uri="{FF2B5EF4-FFF2-40B4-BE49-F238E27FC236}">
                <a16:creationId xmlns:a16="http://schemas.microsoft.com/office/drawing/2014/main" id="{0B50AB38-C9AE-463B-ADA1-9329146E063E}"/>
              </a:ext>
            </a:extLst>
          </p:cNvPr>
          <p:cNvSpPr/>
          <p:nvPr/>
        </p:nvSpPr>
        <p:spPr>
          <a:xfrm>
            <a:off x="10544136" y="177417"/>
            <a:ext cx="1647864" cy="369332"/>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Core Subject</a:t>
            </a:r>
          </a:p>
        </p:txBody>
      </p:sp>
      <p:pic>
        <p:nvPicPr>
          <p:cNvPr id="3074" name="Picture 2" descr="Classical signs of Keratoconus">
            <a:extLst>
              <a:ext uri="{FF2B5EF4-FFF2-40B4-BE49-F238E27FC236}">
                <a16:creationId xmlns:a16="http://schemas.microsoft.com/office/drawing/2014/main" id="{17534A39-D850-4AF7-9E3D-8C547378F3C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99513" y="1967830"/>
            <a:ext cx="4293705" cy="2407754"/>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Atlas Entry - Keratoconus">
            <a:extLst>
              <a:ext uri="{FF2B5EF4-FFF2-40B4-BE49-F238E27FC236}">
                <a16:creationId xmlns:a16="http://schemas.microsoft.com/office/drawing/2014/main" id="{A5341BF1-FD82-4B4E-AC86-A4C20CFB55C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23513" y="4643166"/>
            <a:ext cx="2769705" cy="2037417"/>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Keratoconus (irregular astigmatism) | AEI Los Angeles">
            <a:extLst>
              <a:ext uri="{FF2B5EF4-FFF2-40B4-BE49-F238E27FC236}">
                <a16:creationId xmlns:a16="http://schemas.microsoft.com/office/drawing/2014/main" id="{FA4FF611-C1F5-4ECC-99FB-C3EF6171463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75538" y="4643167"/>
            <a:ext cx="2647950" cy="20374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00309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1000"/>
                                        <p:tgtEl>
                                          <p:spTgt spid="3074"/>
                                        </p:tgtEl>
                                      </p:cBhvr>
                                    </p:animEffect>
                                    <p:anim calcmode="lin" valueType="num">
                                      <p:cBhvr>
                                        <p:cTn id="8" dur="1000" fill="hold"/>
                                        <p:tgtEl>
                                          <p:spTgt spid="3074"/>
                                        </p:tgtEl>
                                        <p:attrNameLst>
                                          <p:attrName>ppt_x</p:attrName>
                                        </p:attrNameLst>
                                      </p:cBhvr>
                                      <p:tavLst>
                                        <p:tav tm="0">
                                          <p:val>
                                            <p:strVal val="#ppt_x"/>
                                          </p:val>
                                        </p:tav>
                                        <p:tav tm="100000">
                                          <p:val>
                                            <p:strVal val="#ppt_x"/>
                                          </p:val>
                                        </p:tav>
                                      </p:tavLst>
                                    </p:anim>
                                    <p:anim calcmode="lin" valueType="num">
                                      <p:cBhvr>
                                        <p:cTn id="9" dur="1000" fill="hold"/>
                                        <p:tgtEl>
                                          <p:spTgt spid="307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076"/>
                                        </p:tgtEl>
                                        <p:attrNameLst>
                                          <p:attrName>style.visibility</p:attrName>
                                        </p:attrNameLst>
                                      </p:cBhvr>
                                      <p:to>
                                        <p:strVal val="visible"/>
                                      </p:to>
                                    </p:set>
                                    <p:animEffect transition="in" filter="fade">
                                      <p:cBhvr>
                                        <p:cTn id="14" dur="1000"/>
                                        <p:tgtEl>
                                          <p:spTgt spid="3076"/>
                                        </p:tgtEl>
                                      </p:cBhvr>
                                    </p:animEffect>
                                    <p:anim calcmode="lin" valueType="num">
                                      <p:cBhvr>
                                        <p:cTn id="15" dur="1000" fill="hold"/>
                                        <p:tgtEl>
                                          <p:spTgt spid="3076"/>
                                        </p:tgtEl>
                                        <p:attrNameLst>
                                          <p:attrName>ppt_x</p:attrName>
                                        </p:attrNameLst>
                                      </p:cBhvr>
                                      <p:tavLst>
                                        <p:tav tm="0">
                                          <p:val>
                                            <p:strVal val="#ppt_x"/>
                                          </p:val>
                                        </p:tav>
                                        <p:tav tm="100000">
                                          <p:val>
                                            <p:strVal val="#ppt_x"/>
                                          </p:val>
                                        </p:tav>
                                      </p:tavLst>
                                    </p:anim>
                                    <p:anim calcmode="lin" valueType="num">
                                      <p:cBhvr>
                                        <p:cTn id="16" dur="1000" fill="hold"/>
                                        <p:tgtEl>
                                          <p:spTgt spid="307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080"/>
                                        </p:tgtEl>
                                        <p:attrNameLst>
                                          <p:attrName>style.visibility</p:attrName>
                                        </p:attrNameLst>
                                      </p:cBhvr>
                                      <p:to>
                                        <p:strVal val="visible"/>
                                      </p:to>
                                    </p:set>
                                    <p:animEffect transition="in" filter="fade">
                                      <p:cBhvr>
                                        <p:cTn id="21" dur="1000"/>
                                        <p:tgtEl>
                                          <p:spTgt spid="3080"/>
                                        </p:tgtEl>
                                      </p:cBhvr>
                                    </p:animEffect>
                                    <p:anim calcmode="lin" valueType="num">
                                      <p:cBhvr>
                                        <p:cTn id="22" dur="1000" fill="hold"/>
                                        <p:tgtEl>
                                          <p:spTgt spid="3080"/>
                                        </p:tgtEl>
                                        <p:attrNameLst>
                                          <p:attrName>ppt_x</p:attrName>
                                        </p:attrNameLst>
                                      </p:cBhvr>
                                      <p:tavLst>
                                        <p:tav tm="0">
                                          <p:val>
                                            <p:strVal val="#ppt_x"/>
                                          </p:val>
                                        </p:tav>
                                        <p:tav tm="100000">
                                          <p:val>
                                            <p:strVal val="#ppt_x"/>
                                          </p:val>
                                        </p:tav>
                                      </p:tavLst>
                                    </p:anim>
                                    <p:anim calcmode="lin" valueType="num">
                                      <p:cBhvr>
                                        <p:cTn id="23" dur="1000" fill="hold"/>
                                        <p:tgtEl>
                                          <p:spTgt spid="3080"/>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1" end="1"/>
                                            </p:txEl>
                                          </p:spTgt>
                                        </p:tgtEl>
                                        <p:attrNameLst>
                                          <p:attrName>style.visibility</p:attrName>
                                        </p:attrNameLst>
                                      </p:cBhvr>
                                      <p:to>
                                        <p:strVal val="visible"/>
                                      </p:to>
                                    </p:set>
                                    <p:animEffect transition="in" filter="fade">
                                      <p:cBhvr>
                                        <p:cTn id="28" dur="1000"/>
                                        <p:tgtEl>
                                          <p:spTgt spid="3">
                                            <p:txEl>
                                              <p:pRg st="1" end="1"/>
                                            </p:txEl>
                                          </p:spTgt>
                                        </p:tgtEl>
                                      </p:cBhvr>
                                    </p:animEffect>
                                    <p:anim calcmode="lin" valueType="num">
                                      <p:cBhvr>
                                        <p:cTn id="29"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2" end="2"/>
                                            </p:txEl>
                                          </p:spTgt>
                                        </p:tgtEl>
                                        <p:attrNameLst>
                                          <p:attrName>style.visibility</p:attrName>
                                        </p:attrNameLst>
                                      </p:cBhvr>
                                      <p:to>
                                        <p:strVal val="visible"/>
                                      </p:to>
                                    </p:set>
                                    <p:animEffect transition="in" filter="fade">
                                      <p:cBhvr>
                                        <p:cTn id="35" dur="1000"/>
                                        <p:tgtEl>
                                          <p:spTgt spid="3">
                                            <p:txEl>
                                              <p:pRg st="2" end="2"/>
                                            </p:txEl>
                                          </p:spTgt>
                                        </p:tgtEl>
                                      </p:cBhvr>
                                    </p:animEffect>
                                    <p:anim calcmode="lin" valueType="num">
                                      <p:cBhvr>
                                        <p:cTn id="36"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2" end="2"/>
                                            </p:txEl>
                                          </p:spTgt>
                                        </p:tgtEl>
                                        <p:attrNameLst>
                                          <p:attrName>ppt_y</p:attrName>
                                        </p:attrNameLst>
                                      </p:cBhvr>
                                      <p:tavLst>
                                        <p:tav tm="0">
                                          <p:val>
                                            <p:strVal val="#ppt_y+.1"/>
                                          </p:val>
                                        </p:tav>
                                        <p:tav tm="100000">
                                          <p:val>
                                            <p:strVal val="#ppt_y"/>
                                          </p:val>
                                        </p:tav>
                                      </p:tavLst>
                                    </p:anim>
                                  </p:childTnLst>
                                </p:cTn>
                              </p:par>
                              <p:par>
                                <p:cTn id="38" presetID="42" presetClass="entr" presetSubtype="0" fill="hold" nodeType="withEffect">
                                  <p:stCondLst>
                                    <p:cond delay="0"/>
                                  </p:stCondLst>
                                  <p:childTnLst>
                                    <p:set>
                                      <p:cBhvr>
                                        <p:cTn id="39" dur="1" fill="hold">
                                          <p:stCondLst>
                                            <p:cond delay="0"/>
                                          </p:stCondLst>
                                        </p:cTn>
                                        <p:tgtEl>
                                          <p:spTgt spid="3">
                                            <p:txEl>
                                              <p:pRg st="3" end="3"/>
                                            </p:txEl>
                                          </p:spTgt>
                                        </p:tgtEl>
                                        <p:attrNameLst>
                                          <p:attrName>style.visibility</p:attrName>
                                        </p:attrNameLst>
                                      </p:cBhvr>
                                      <p:to>
                                        <p:strVal val="visible"/>
                                      </p:to>
                                    </p:set>
                                    <p:animEffect transition="in" filter="fade">
                                      <p:cBhvr>
                                        <p:cTn id="40" dur="1000"/>
                                        <p:tgtEl>
                                          <p:spTgt spid="3">
                                            <p:txEl>
                                              <p:pRg st="3" end="3"/>
                                            </p:txEl>
                                          </p:spTgt>
                                        </p:tgtEl>
                                      </p:cBhvr>
                                    </p:animEffect>
                                    <p:anim calcmode="lin" valueType="num">
                                      <p:cBhvr>
                                        <p:cTn id="41"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42" dur="1000" fill="hold"/>
                                        <p:tgtEl>
                                          <p:spTgt spid="3">
                                            <p:txEl>
                                              <p:pRg st="3" end="3"/>
                                            </p:txEl>
                                          </p:spTgt>
                                        </p:tgtEl>
                                        <p:attrNameLst>
                                          <p:attrName>ppt_y</p:attrName>
                                        </p:attrNameLst>
                                      </p:cBhvr>
                                      <p:tavLst>
                                        <p:tav tm="0">
                                          <p:val>
                                            <p:strVal val="#ppt_y+.1"/>
                                          </p:val>
                                        </p:tav>
                                        <p:tav tm="100000">
                                          <p:val>
                                            <p:strVal val="#ppt_y"/>
                                          </p:val>
                                        </p:tav>
                                      </p:tavLst>
                                    </p:anim>
                                  </p:childTnLst>
                                </p:cTn>
                              </p:par>
                              <p:par>
                                <p:cTn id="43" presetID="42" presetClass="entr" presetSubtype="0" fill="hold" nodeType="withEffect">
                                  <p:stCondLst>
                                    <p:cond delay="0"/>
                                  </p:stCondLst>
                                  <p:childTnLst>
                                    <p:set>
                                      <p:cBhvr>
                                        <p:cTn id="44" dur="1" fill="hold">
                                          <p:stCondLst>
                                            <p:cond delay="0"/>
                                          </p:stCondLst>
                                        </p:cTn>
                                        <p:tgtEl>
                                          <p:spTgt spid="3">
                                            <p:txEl>
                                              <p:pRg st="4" end="4"/>
                                            </p:txEl>
                                          </p:spTgt>
                                        </p:tgtEl>
                                        <p:attrNameLst>
                                          <p:attrName>style.visibility</p:attrName>
                                        </p:attrNameLst>
                                      </p:cBhvr>
                                      <p:to>
                                        <p:strVal val="visible"/>
                                      </p:to>
                                    </p:set>
                                    <p:animEffect transition="in" filter="fade">
                                      <p:cBhvr>
                                        <p:cTn id="45" dur="1000"/>
                                        <p:tgtEl>
                                          <p:spTgt spid="3">
                                            <p:txEl>
                                              <p:pRg st="4" end="4"/>
                                            </p:txEl>
                                          </p:spTgt>
                                        </p:tgtEl>
                                      </p:cBhvr>
                                    </p:animEffect>
                                    <p:anim calcmode="lin" valueType="num">
                                      <p:cBhvr>
                                        <p:cTn id="4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47" dur="1000" fill="hold"/>
                                        <p:tgtEl>
                                          <p:spTgt spid="3">
                                            <p:txEl>
                                              <p:pRg st="4" end="4"/>
                                            </p:txEl>
                                          </p:spTgt>
                                        </p:tgtEl>
                                        <p:attrNameLst>
                                          <p:attrName>ppt_y</p:attrName>
                                        </p:attrNameLst>
                                      </p:cBhvr>
                                      <p:tavLst>
                                        <p:tav tm="0">
                                          <p:val>
                                            <p:strVal val="#ppt_y+.1"/>
                                          </p:val>
                                        </p:tav>
                                        <p:tav tm="100000">
                                          <p:val>
                                            <p:strVal val="#ppt_y"/>
                                          </p:val>
                                        </p:tav>
                                      </p:tavLst>
                                    </p:anim>
                                  </p:childTnLst>
                                </p:cTn>
                              </p:par>
                              <p:par>
                                <p:cTn id="48" presetID="42" presetClass="entr" presetSubtype="0" fill="hold" nodeType="withEffect">
                                  <p:stCondLst>
                                    <p:cond delay="0"/>
                                  </p:stCondLst>
                                  <p:childTnLst>
                                    <p:set>
                                      <p:cBhvr>
                                        <p:cTn id="49" dur="1" fill="hold">
                                          <p:stCondLst>
                                            <p:cond delay="0"/>
                                          </p:stCondLst>
                                        </p:cTn>
                                        <p:tgtEl>
                                          <p:spTgt spid="3">
                                            <p:txEl>
                                              <p:pRg st="5" end="5"/>
                                            </p:txEl>
                                          </p:spTgt>
                                        </p:tgtEl>
                                        <p:attrNameLst>
                                          <p:attrName>style.visibility</p:attrName>
                                        </p:attrNameLst>
                                      </p:cBhvr>
                                      <p:to>
                                        <p:strVal val="visible"/>
                                      </p:to>
                                    </p:set>
                                    <p:animEffect transition="in" filter="fade">
                                      <p:cBhvr>
                                        <p:cTn id="50" dur="1000"/>
                                        <p:tgtEl>
                                          <p:spTgt spid="3">
                                            <p:txEl>
                                              <p:pRg st="5" end="5"/>
                                            </p:txEl>
                                          </p:spTgt>
                                        </p:tgtEl>
                                      </p:cBhvr>
                                    </p:animEffect>
                                    <p:anim calcmode="lin" valueType="num">
                                      <p:cBhvr>
                                        <p:cTn id="51"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52"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6480" y="177417"/>
            <a:ext cx="1511385" cy="1501254"/>
          </a:xfrm>
          <a:prstGeom prst="rect">
            <a:avLst/>
          </a:prstGeom>
        </p:spPr>
      </p:pic>
      <p:sp>
        <p:nvSpPr>
          <p:cNvPr id="6" name="Rectangle 5">
            <a:extLst>
              <a:ext uri="{FF2B5EF4-FFF2-40B4-BE49-F238E27FC236}">
                <a16:creationId xmlns:a16="http://schemas.microsoft.com/office/drawing/2014/main" id="{1EEC92BD-1759-4FD9-BA28-5DD3ED13AC4A}"/>
              </a:ext>
            </a:extLst>
          </p:cNvPr>
          <p:cNvSpPr/>
          <p:nvPr/>
        </p:nvSpPr>
        <p:spPr>
          <a:xfrm>
            <a:off x="10671167" y="177417"/>
            <a:ext cx="1384353" cy="369332"/>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Core Subject</a:t>
            </a:r>
          </a:p>
        </p:txBody>
      </p:sp>
      <p:pic>
        <p:nvPicPr>
          <p:cNvPr id="4098" name="Picture 2" descr="Keratoconus &amp; Astigmatism - Somer Toprak Optometrist Warrnambool">
            <a:extLst>
              <a:ext uri="{FF2B5EF4-FFF2-40B4-BE49-F238E27FC236}">
                <a16:creationId xmlns:a16="http://schemas.microsoft.com/office/drawing/2014/main" id="{D4F855CE-14F5-4357-8F3D-CE5B5F9288E8}"/>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684143" y="2782957"/>
            <a:ext cx="5054048" cy="2173357"/>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Keratoconus vs Astigmatism: Differences Explained - EyeFAQs">
            <a:extLst>
              <a:ext uri="{FF2B5EF4-FFF2-40B4-BE49-F238E27FC236}">
                <a16:creationId xmlns:a16="http://schemas.microsoft.com/office/drawing/2014/main" id="{432FBF3F-23D2-4D2A-8ADF-31720B5B830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2160798"/>
            <a:ext cx="5411857" cy="27955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648670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100"/>
                                        </p:tgtEl>
                                        <p:attrNameLst>
                                          <p:attrName>style.visibility</p:attrName>
                                        </p:attrNameLst>
                                      </p:cBhvr>
                                      <p:to>
                                        <p:strVal val="visible"/>
                                      </p:to>
                                    </p:set>
                                    <p:animEffect transition="in" filter="fade">
                                      <p:cBhvr>
                                        <p:cTn id="7" dur="1000"/>
                                        <p:tgtEl>
                                          <p:spTgt spid="4100"/>
                                        </p:tgtEl>
                                      </p:cBhvr>
                                    </p:animEffect>
                                    <p:anim calcmode="lin" valueType="num">
                                      <p:cBhvr>
                                        <p:cTn id="8" dur="1000" fill="hold"/>
                                        <p:tgtEl>
                                          <p:spTgt spid="4100"/>
                                        </p:tgtEl>
                                        <p:attrNameLst>
                                          <p:attrName>ppt_x</p:attrName>
                                        </p:attrNameLst>
                                      </p:cBhvr>
                                      <p:tavLst>
                                        <p:tav tm="0">
                                          <p:val>
                                            <p:strVal val="#ppt_x"/>
                                          </p:val>
                                        </p:tav>
                                        <p:tav tm="100000">
                                          <p:val>
                                            <p:strVal val="#ppt_x"/>
                                          </p:val>
                                        </p:tav>
                                      </p:tavLst>
                                    </p:anim>
                                    <p:anim calcmode="lin" valueType="num">
                                      <p:cBhvr>
                                        <p:cTn id="9" dur="1000" fill="hold"/>
                                        <p:tgtEl>
                                          <p:spTgt spid="410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Gallery">
  <a:themeElements>
    <a:clrScheme name="Gallery">
      <a:dk1>
        <a:sysClr val="windowText" lastClr="000000"/>
      </a:dk1>
      <a:lt1>
        <a:sysClr val="window" lastClr="FFFFFF"/>
      </a:lt1>
      <a:dk2>
        <a:srgbClr val="454545"/>
      </a:dk2>
      <a:lt2>
        <a:srgbClr val="DFDBD5"/>
      </a:lt2>
      <a:accent1>
        <a:srgbClr val="B71E42"/>
      </a:accent1>
      <a:accent2>
        <a:srgbClr val="DE478E"/>
      </a:accent2>
      <a:accent3>
        <a:srgbClr val="BC72F0"/>
      </a:accent3>
      <a:accent4>
        <a:srgbClr val="795FAF"/>
      </a:accent4>
      <a:accent5>
        <a:srgbClr val="586EA6"/>
      </a:accent5>
      <a:accent6>
        <a:srgbClr val="6892A0"/>
      </a:accent6>
      <a:hlink>
        <a:srgbClr val="FA2B5C"/>
      </a:hlink>
      <a:folHlink>
        <a:srgbClr val="BC658E"/>
      </a:folHlink>
    </a:clrScheme>
    <a:fontScheme name="Gallery">
      <a:majorFont>
        <a:latin typeface="Gill Sans MT" panose="020B0502020104020203"/>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panose="020B0502020104020203"/>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lery">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43000" r="43000" b="100000"/>
          </a:path>
        </a:gradFill>
      </a:bgFillStyleLst>
    </a:fmtScheme>
  </a:themeElements>
  <a:objectDefaults/>
  <a:extraClrSchemeLst/>
  <a:extLst>
    <a:ext uri="{05A4C25C-085E-4340-85A3-A5531E510DB2}">
      <thm15:themeFamily xmlns:thm15="http://schemas.microsoft.com/office/thememl/2012/main" name="Gallery" id="{BBFCD31E-59A1-489D-B089-A3EAD7CAE12E}" vid="{F5E91637-A7B6-4E27-B710-77DA7014EE1E}"/>
    </a:ext>
  </a:extLst>
</a:theme>
</file>

<file path=docProps/app.xml><?xml version="1.0" encoding="utf-8"?>
<Properties xmlns="http://schemas.openxmlformats.org/officeDocument/2006/extended-properties" xmlns:vt="http://schemas.openxmlformats.org/officeDocument/2006/docPropsVTypes">
  <Template/>
  <TotalTime>912</TotalTime>
  <Words>1105</Words>
  <Application>Microsoft Office PowerPoint</Application>
  <PresentationFormat>Widescreen</PresentationFormat>
  <Paragraphs>168</Paragraphs>
  <Slides>41</Slides>
  <Notes>0</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41</vt:i4>
      </vt:variant>
    </vt:vector>
  </HeadingPairs>
  <TitlesOfParts>
    <vt:vector size="47" baseType="lpstr">
      <vt:lpstr>Arial</vt:lpstr>
      <vt:lpstr>Arial Black</vt:lpstr>
      <vt:lpstr>Calibri</vt:lpstr>
      <vt:lpstr>Gill Sans MT</vt:lpstr>
      <vt:lpstr>Wingdings</vt:lpstr>
      <vt:lpstr>Gallery</vt:lpstr>
      <vt:lpstr>           corneal ectasia  &amp; keratoplasty     Dr. Ambreen gul mbbs, fcps, chpe, chr, scholar mhpe assistant professor Ophthalmology dept. BBH, RMU</vt:lpstr>
      <vt:lpstr>Sources </vt:lpstr>
      <vt:lpstr>Sequence Of Lecture </vt:lpstr>
      <vt:lpstr>Learning Objectives</vt:lpstr>
      <vt:lpstr>PowerPoint Presentation</vt:lpstr>
      <vt:lpstr>Anatomy Of Cornea</vt:lpstr>
      <vt:lpstr>Physiology</vt:lpstr>
      <vt:lpstr>  Introduction </vt:lpstr>
      <vt:lpstr>PowerPoint Presentation</vt:lpstr>
      <vt:lpstr>Pathogenesis Of Keratoconus</vt:lpstr>
      <vt:lpstr>PowerPoint Presentation</vt:lpstr>
      <vt:lpstr>Associations Of Keratoconus</vt:lpstr>
      <vt:lpstr>Community Medicine</vt:lpstr>
      <vt:lpstr>Clinical Presentation </vt:lpstr>
      <vt:lpstr>PowerPoint Presentation</vt:lpstr>
      <vt:lpstr>PowerPoint Presentation</vt:lpstr>
      <vt:lpstr>PowerPoint Presentation</vt:lpstr>
      <vt:lpstr>Treatment</vt:lpstr>
      <vt:lpstr>PowerPoint Presentation</vt:lpstr>
      <vt:lpstr>Collagen Cross Linking </vt:lpstr>
      <vt:lpstr>Intracorneal Ring Segment Implantation</vt:lpstr>
      <vt:lpstr>Keratoplasty</vt:lpstr>
      <vt:lpstr>PowerPoint Presentation</vt:lpstr>
      <vt:lpstr>Introduction </vt:lpstr>
      <vt:lpstr>Penetrating versus lamellar keratoplasty </vt:lpstr>
      <vt:lpstr>General Indications </vt:lpstr>
      <vt:lpstr>PowerPoint Presentation</vt:lpstr>
      <vt:lpstr>PowerPoint Presentation</vt:lpstr>
      <vt:lpstr>PowerPoint Presentation</vt:lpstr>
      <vt:lpstr>PowerPoint Presentation</vt:lpstr>
      <vt:lpstr> Postoperative Management</vt:lpstr>
      <vt:lpstr>PowerPoint Presentation</vt:lpstr>
      <vt:lpstr>Management Of Graft Rejection</vt:lpstr>
      <vt:lpstr>PowerPoint Presentation</vt:lpstr>
      <vt:lpstr>EOLA( End Of Lecture Assessment)</vt:lpstr>
      <vt:lpstr>EOLA( End Of Lecture Assessment)</vt:lpstr>
      <vt:lpstr>Research And Recent Advances</vt:lpstr>
      <vt:lpstr>Bioethics</vt:lpstr>
      <vt:lpstr>Artificial Intelligence</vt:lpstr>
      <vt:lpstr>Study Guide Resources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DELL</dc:creator>
  <cp:lastModifiedBy>acer</cp:lastModifiedBy>
  <cp:revision>161</cp:revision>
  <dcterms:created xsi:type="dcterms:W3CDTF">2021-10-17T11:17:59Z</dcterms:created>
  <dcterms:modified xsi:type="dcterms:W3CDTF">2024-04-15T15:27:56Z</dcterms:modified>
</cp:coreProperties>
</file>