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6" r:id="rId2"/>
    <p:sldId id="315" r:id="rId3"/>
    <p:sldId id="306" r:id="rId4"/>
    <p:sldId id="298" r:id="rId5"/>
    <p:sldId id="295" r:id="rId6"/>
    <p:sldId id="257" r:id="rId7"/>
    <p:sldId id="293" r:id="rId8"/>
    <p:sldId id="286" r:id="rId9"/>
    <p:sldId id="294" r:id="rId10"/>
    <p:sldId id="297" r:id="rId11"/>
    <p:sldId id="310" r:id="rId12"/>
    <p:sldId id="259" r:id="rId13"/>
    <p:sldId id="287" r:id="rId14"/>
    <p:sldId id="260" r:id="rId15"/>
    <p:sldId id="261" r:id="rId16"/>
    <p:sldId id="296" r:id="rId17"/>
    <p:sldId id="263" r:id="rId18"/>
    <p:sldId id="262" r:id="rId19"/>
    <p:sldId id="264" r:id="rId20"/>
    <p:sldId id="308" r:id="rId21"/>
    <p:sldId id="307" r:id="rId22"/>
    <p:sldId id="265" r:id="rId23"/>
    <p:sldId id="266" r:id="rId24"/>
    <p:sldId id="268" r:id="rId25"/>
    <p:sldId id="269" r:id="rId26"/>
    <p:sldId id="270" r:id="rId27"/>
    <p:sldId id="299" r:id="rId28"/>
    <p:sldId id="271" r:id="rId29"/>
    <p:sldId id="272" r:id="rId30"/>
    <p:sldId id="277" r:id="rId31"/>
    <p:sldId id="311" r:id="rId32"/>
    <p:sldId id="288" r:id="rId33"/>
    <p:sldId id="276" r:id="rId34"/>
    <p:sldId id="275" r:id="rId35"/>
    <p:sldId id="278" r:id="rId36"/>
    <p:sldId id="312" r:id="rId37"/>
    <p:sldId id="289" r:id="rId38"/>
    <p:sldId id="279" r:id="rId39"/>
    <p:sldId id="280" r:id="rId40"/>
    <p:sldId id="290" r:id="rId41"/>
    <p:sldId id="314" r:id="rId42"/>
    <p:sldId id="292" r:id="rId43"/>
    <p:sldId id="291" r:id="rId44"/>
    <p:sldId id="281" r:id="rId45"/>
    <p:sldId id="300" r:id="rId46"/>
    <p:sldId id="301" r:id="rId47"/>
    <p:sldId id="302" r:id="rId48"/>
    <p:sldId id="309" r:id="rId49"/>
    <p:sldId id="303" r:id="rId50"/>
    <p:sldId id="304" r:id="rId51"/>
    <p:sldId id="305" r:id="rId52"/>
    <p:sldId id="28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63"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8B48-372E-4483-B210-E6E611456B83}" type="datetimeFigureOut">
              <a:rPr lang="en-US" smtClean="0"/>
              <a:t>4/15/2024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B77CA-F5CF-4225-855C-10DDA3F95157}" type="slidenum">
              <a:rPr lang="en-US" smtClean="0"/>
              <a:t>‹#›</a:t>
            </a:fld>
            <a:endParaRPr lang="en-US"/>
          </a:p>
        </p:txBody>
      </p:sp>
    </p:spTree>
    <p:extLst>
      <p:ext uri="{BB962C8B-B14F-4D97-AF65-F5344CB8AC3E}">
        <p14:creationId xmlns:p14="http://schemas.microsoft.com/office/powerpoint/2010/main" val="91916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t>4/15/2024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7C928CC-7728-4B75-8440-55AEC018E4D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94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28CC-7728-4B75-8440-55AEC018E4D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178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28CC-7728-4B75-8440-55AEC018E4D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042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28CC-7728-4B75-8440-55AEC018E4D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10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DDB78-3DCE-4967-86C7-4335CE53A4BB}"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28CC-7728-4B75-8440-55AEC018E4D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023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DDB78-3DCE-4967-86C7-4335CE53A4BB}"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28CC-7728-4B75-8440-55AEC018E4D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313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DB78-3DCE-4967-86C7-4335CE53A4BB}"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928CC-7728-4B75-8440-55AEC018E4D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932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DDB78-3DCE-4967-86C7-4335CE53A4BB}"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928CC-7728-4B75-8440-55AEC018E4D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639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DB78-3DCE-4967-86C7-4335CE53A4BB}"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928CC-7728-4B75-8440-55AEC018E4DD}" type="slidenum">
              <a:rPr lang="en-US" smtClean="0"/>
              <a:t>‹#›</a:t>
            </a:fld>
            <a:endParaRPr lang="en-US"/>
          </a:p>
        </p:txBody>
      </p:sp>
    </p:spTree>
    <p:extLst>
      <p:ext uri="{BB962C8B-B14F-4D97-AF65-F5344CB8AC3E}">
        <p14:creationId xmlns:p14="http://schemas.microsoft.com/office/powerpoint/2010/main" val="82960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DB78-3DCE-4967-86C7-4335CE53A4BB}"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28CC-7728-4B75-8440-55AEC018E4D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146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FDDDB78-3DCE-4967-86C7-4335CE53A4BB}" type="datetimeFigureOut">
              <a:rPr lang="en-US" smtClean="0"/>
              <a:t>4/15/2024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7C928CC-7728-4B75-8440-55AEC018E4D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306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FDDDB78-3DCE-4967-86C7-4335CE53A4BB}" type="datetimeFigureOut">
              <a:rPr lang="en-US" smtClean="0"/>
              <a:t>4/15/2024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C928CC-7728-4B75-8440-55AEC018E4D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372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4903" y="940904"/>
            <a:ext cx="8595249" cy="5155096"/>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6000" b="1" dirty="0">
                <a:solidFill>
                  <a:srgbClr val="C00000"/>
                </a:solidFill>
              </a:rPr>
              <a:t>CORNEAL disorders</a:t>
            </a:r>
            <a:br>
              <a:rPr lang="en-US" dirty="0"/>
            </a:br>
            <a:br>
              <a:rPr lang="en-US" dirty="0"/>
            </a:br>
            <a:br>
              <a:rPr lang="en-US" sz="2200" dirty="0"/>
            </a:br>
            <a:br>
              <a:rPr lang="en-US" sz="2200" dirty="0"/>
            </a:br>
            <a:r>
              <a:rPr lang="en-US" sz="2200" dirty="0"/>
              <a:t> </a:t>
            </a:r>
            <a:r>
              <a:rPr lang="en-US" sz="2200" b="1" dirty="0"/>
              <a:t>Dr. Ambreen gul</a:t>
            </a:r>
            <a:br>
              <a:rPr lang="en-US" sz="2200" b="1" dirty="0"/>
            </a:br>
            <a:r>
              <a:rPr lang="en-US" sz="2200" b="1" dirty="0" err="1"/>
              <a:t>mbbs</a:t>
            </a:r>
            <a:r>
              <a:rPr lang="en-US" sz="2200" b="1" dirty="0"/>
              <a:t>, </a:t>
            </a:r>
            <a:r>
              <a:rPr lang="en-US" sz="2200" b="1" dirty="0" err="1"/>
              <a:t>fcps</a:t>
            </a:r>
            <a:r>
              <a:rPr lang="en-US" sz="2200" b="1" dirty="0"/>
              <a:t>, </a:t>
            </a:r>
            <a:r>
              <a:rPr lang="en-US" sz="2200" b="1" dirty="0" err="1"/>
              <a:t>chpe</a:t>
            </a:r>
            <a:r>
              <a:rPr lang="en-US" sz="2200" b="1" dirty="0"/>
              <a:t>, </a:t>
            </a:r>
            <a:r>
              <a:rPr lang="en-US" sz="2200" b="1" dirty="0" err="1"/>
              <a:t>chr</a:t>
            </a:r>
            <a:r>
              <a:rPr lang="en-US" sz="2200" b="1" dirty="0"/>
              <a:t>, SCHOLAR MHPE</a:t>
            </a:r>
            <a:br>
              <a:rPr lang="en-US" sz="2200" b="1" dirty="0"/>
            </a:br>
            <a:r>
              <a:rPr lang="en-US" sz="2200" b="1" dirty="0"/>
              <a:t>assistant professor</a:t>
            </a:r>
            <a:br>
              <a:rPr lang="en-US" sz="2200" b="1" dirty="0"/>
            </a:br>
            <a:r>
              <a:rPr lang="en-US" sz="2200" b="1" dirty="0"/>
              <a:t>Ophthalmology dept.</a:t>
            </a:r>
            <a:br>
              <a:rPr lang="en-US" sz="2200" b="1" dirty="0"/>
            </a:br>
            <a:r>
              <a:rPr lang="en-US" sz="2200" b="1" dirty="0"/>
              <a:t>BBH, RMU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35128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F293-7864-40BD-88C9-50F92164B339}"/>
              </a:ext>
            </a:extLst>
          </p:cNvPr>
          <p:cNvSpPr>
            <a:spLocks noGrp="1"/>
          </p:cNvSpPr>
          <p:nvPr>
            <p:ph type="title"/>
          </p:nvPr>
        </p:nvSpPr>
        <p:spPr/>
        <p:txBody>
          <a:bodyPr>
            <a:normAutofit/>
          </a:bodyPr>
          <a:lstStyle/>
          <a:p>
            <a:pPr algn="ctr"/>
            <a:r>
              <a:rPr lang="en-US" sz="4400" b="1" cap="none" dirty="0">
                <a:latin typeface="Arial Black" panose="020B0A04020102020204" pitchFamily="34" charset="0"/>
              </a:rPr>
              <a:t>Community Medicine</a:t>
            </a:r>
          </a:p>
        </p:txBody>
      </p:sp>
      <p:sp>
        <p:nvSpPr>
          <p:cNvPr id="3" name="Content Placeholder 2">
            <a:extLst>
              <a:ext uri="{FF2B5EF4-FFF2-40B4-BE49-F238E27FC236}">
                <a16:creationId xmlns:a16="http://schemas.microsoft.com/office/drawing/2014/main" id="{CA2E3497-36D8-4661-A80F-F8A0E3399620}"/>
              </a:ext>
            </a:extLst>
          </p:cNvPr>
          <p:cNvSpPr>
            <a:spLocks noGrp="1"/>
          </p:cNvSpPr>
          <p:nvPr>
            <p:ph idx="1"/>
          </p:nvPr>
        </p:nvSpPr>
        <p:spPr>
          <a:xfrm>
            <a:off x="1451579" y="2015732"/>
            <a:ext cx="7374369" cy="3450613"/>
          </a:xfrm>
        </p:spPr>
        <p:txBody>
          <a:bodyPr/>
          <a:lstStyle/>
          <a:p>
            <a:r>
              <a:rPr lang="en-US" dirty="0">
                <a:latin typeface="Arial" panose="020B0604020202020204" pitchFamily="34" charset="0"/>
                <a:cs typeface="Arial" panose="020B0604020202020204" pitchFamily="34" charset="0"/>
              </a:rPr>
              <a:t>Among all etiologies such as infection, trauma, inflammation, degeneration and nutritional deficiency, </a:t>
            </a:r>
          </a:p>
          <a:p>
            <a:r>
              <a:rPr lang="en-US" dirty="0">
                <a:latin typeface="Arial" panose="020B0604020202020204" pitchFamily="34" charset="0"/>
                <a:cs typeface="Arial" panose="020B0604020202020204" pitchFamily="34" charset="0"/>
              </a:rPr>
              <a:t>The leading cause of corneal blindness in both developed and developing countries is the </a:t>
            </a:r>
            <a:r>
              <a:rPr lang="en-US" b="1" dirty="0">
                <a:solidFill>
                  <a:srgbClr val="C00000"/>
                </a:solidFill>
                <a:latin typeface="Arial" panose="020B0604020202020204" pitchFamily="34" charset="0"/>
                <a:cs typeface="Arial" panose="020B0604020202020204" pitchFamily="34" charset="0"/>
              </a:rPr>
              <a:t>Infectious Keratitis</a:t>
            </a:r>
          </a:p>
          <a:p>
            <a:r>
              <a:rPr lang="en-US" dirty="0">
                <a:latin typeface="Arial" panose="020B0604020202020204" pitchFamily="34" charset="0"/>
                <a:cs typeface="Arial" panose="020B0604020202020204" pitchFamily="34" charset="0"/>
              </a:rPr>
              <a:t>An estimated incidence ranging from </a:t>
            </a:r>
            <a:r>
              <a:rPr lang="en-US" b="1" dirty="0">
                <a:solidFill>
                  <a:srgbClr val="C00000"/>
                </a:solidFill>
                <a:latin typeface="Arial" panose="020B0604020202020204" pitchFamily="34" charset="0"/>
                <a:cs typeface="Arial" panose="020B0604020202020204" pitchFamily="34" charset="0"/>
              </a:rPr>
              <a:t>2.5 to 799 per 100,000 population-year</a:t>
            </a:r>
            <a:endParaRPr lang="en-US"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35367C-58BA-45E5-A62A-F0F1A3B1006A}"/>
              </a:ext>
            </a:extLst>
          </p:cNvPr>
          <p:cNvSpPr txBox="1"/>
          <p:nvPr/>
        </p:nvSpPr>
        <p:spPr>
          <a:xfrm>
            <a:off x="8505202" y="163769"/>
            <a:ext cx="4312331" cy="461665"/>
          </a:xfrm>
          <a:prstGeom prst="rect">
            <a:avLst/>
          </a:prstGeom>
          <a:noFill/>
        </p:spPr>
        <p:txBody>
          <a:bodyPr wrap="square" rtlCol="0">
            <a:spAutoFit/>
          </a:bodyPr>
          <a:lstStyle/>
          <a:p>
            <a:r>
              <a:rPr lang="en-US" sz="2400" b="1" dirty="0"/>
              <a:t>Horizontal integration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63769"/>
            <a:ext cx="1511385" cy="1501254"/>
          </a:xfrm>
          <a:prstGeom prst="rect">
            <a:avLst/>
          </a:prstGeom>
        </p:spPr>
      </p:pic>
      <p:pic>
        <p:nvPicPr>
          <p:cNvPr id="3076" name="Picture 4" descr="Prevalence">
            <a:extLst>
              <a:ext uri="{FF2B5EF4-FFF2-40B4-BE49-F238E27FC236}">
                <a16:creationId xmlns:a16="http://schemas.microsoft.com/office/drawing/2014/main" id="{7FE604E5-2313-4DE1-8522-F5FC2E398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948" y="2639969"/>
            <a:ext cx="3193774" cy="298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0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859" y="2015732"/>
            <a:ext cx="10252996" cy="3450613"/>
          </a:xfrm>
        </p:spPr>
        <p:txBody>
          <a:bodyPr>
            <a:normAutofit/>
          </a:bodyPr>
          <a:lstStyle/>
          <a:p>
            <a:pPr marL="0" indent="0" algn="ctr">
              <a:buNone/>
            </a:pPr>
            <a:endParaRPr lang="en-US" sz="4400" dirty="0"/>
          </a:p>
          <a:p>
            <a:pPr marL="0" indent="0" algn="ctr">
              <a:buNone/>
            </a:pPr>
            <a:r>
              <a:rPr lang="en-US" sz="6000" b="1" dirty="0">
                <a:solidFill>
                  <a:srgbClr val="C00000"/>
                </a:solidFill>
                <a:latin typeface="Arial Black" panose="020B0A04020102020204" pitchFamily="34" charset="0"/>
              </a:rPr>
              <a:t>BACTERIAL KERATITIS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CCFD48-A932-4E60-A69B-B58BD8831224}"/>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2045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Arial Black" panose="020B0A04020102020204" pitchFamily="34" charset="0"/>
              </a:rPr>
              <a:t>Pathogens</a:t>
            </a:r>
          </a:p>
        </p:txBody>
      </p:sp>
      <p:sp>
        <p:nvSpPr>
          <p:cNvPr id="3" name="Content Placeholder 2"/>
          <p:cNvSpPr>
            <a:spLocks noGrp="1"/>
          </p:cNvSpPr>
          <p:nvPr>
            <p:ph idx="1"/>
          </p:nvPr>
        </p:nvSpPr>
        <p:spPr>
          <a:xfrm>
            <a:off x="838200" y="1853754"/>
            <a:ext cx="10515600" cy="4467533"/>
          </a:xfrm>
        </p:spPr>
        <p:txBody>
          <a:bodyPr>
            <a:normAutofit fontScale="40000" lnSpcReduction="20000"/>
          </a:bodyPr>
          <a:lstStyle/>
          <a:p>
            <a:pPr marL="0" indent="0" algn="ctr">
              <a:buNone/>
            </a:pPr>
            <a:r>
              <a:rPr lang="en-US" dirty="0"/>
              <a:t>  </a:t>
            </a:r>
            <a:r>
              <a:rPr lang="en-US" sz="4000" b="1" dirty="0">
                <a:latin typeface="Arial Black" panose="020B0A04020102020204" pitchFamily="34" charset="0"/>
              </a:rPr>
              <a:t>Commonly Occurring Pathogens </a:t>
            </a:r>
          </a:p>
          <a:p>
            <a:pPr marL="0" indent="0" algn="ctr">
              <a:buNone/>
            </a:pPr>
            <a:endParaRPr lang="en-US" dirty="0"/>
          </a:p>
          <a:p>
            <a:pPr>
              <a:buFont typeface="Wingdings" panose="05000000000000000000" pitchFamily="2" charset="2"/>
              <a:buChar char="Ø"/>
            </a:pPr>
            <a:r>
              <a:rPr lang="en-US" sz="4500" dirty="0">
                <a:latin typeface="Arial" panose="020B0604020202020204" pitchFamily="34" charset="0"/>
                <a:cs typeface="Arial" panose="020B0604020202020204" pitchFamily="34" charset="0"/>
              </a:rPr>
              <a:t>Pseudomonas aeruginosa</a:t>
            </a:r>
          </a:p>
          <a:p>
            <a:pPr>
              <a:buFont typeface="Wingdings" panose="05000000000000000000" pitchFamily="2" charset="2"/>
              <a:buChar char="Ø"/>
            </a:pPr>
            <a:r>
              <a:rPr lang="en-US" sz="4500" dirty="0">
                <a:latin typeface="Arial" panose="020B0604020202020204" pitchFamily="34" charset="0"/>
                <a:cs typeface="Arial" panose="020B0604020202020204" pitchFamily="34" charset="0"/>
              </a:rPr>
              <a:t>Staphylococcus aureus </a:t>
            </a:r>
          </a:p>
          <a:p>
            <a:pPr>
              <a:buFont typeface="Wingdings" panose="05000000000000000000" pitchFamily="2" charset="2"/>
              <a:buChar char="Ø"/>
            </a:pPr>
            <a:r>
              <a:rPr lang="en-US" sz="4500" dirty="0">
                <a:latin typeface="Arial" panose="020B0604020202020204" pitchFamily="34" charset="0"/>
                <a:cs typeface="Arial" panose="020B0604020202020204" pitchFamily="34" charset="0"/>
              </a:rPr>
              <a:t>Streptococci</a:t>
            </a:r>
          </a:p>
          <a:p>
            <a:pPr marL="0" indent="0" algn="ctr">
              <a:buNone/>
            </a:pPr>
            <a:r>
              <a:rPr lang="en-US" sz="3800" b="1" dirty="0">
                <a:latin typeface="Arial Black" panose="020B0A04020102020204" pitchFamily="34" charset="0"/>
              </a:rPr>
              <a:t>      Pathogens penetrating healthy cornea</a:t>
            </a:r>
          </a:p>
          <a:p>
            <a:pPr marL="0" indent="0" algn="ctr">
              <a:buNone/>
            </a:pPr>
            <a:endParaRPr lang="en-US" sz="3800" dirty="0"/>
          </a:p>
          <a:p>
            <a:pPr>
              <a:buFont typeface="Wingdings" panose="05000000000000000000" pitchFamily="2" charset="2"/>
              <a:buChar char="Ø"/>
            </a:pPr>
            <a:r>
              <a:rPr lang="en-US" sz="4200" dirty="0">
                <a:latin typeface="Arial" panose="020B0604020202020204" pitchFamily="34" charset="0"/>
                <a:cs typeface="Arial" panose="020B0604020202020204" pitchFamily="34" charset="0"/>
              </a:rPr>
              <a:t>Neisseria </a:t>
            </a:r>
            <a:r>
              <a:rPr lang="en-US" sz="4200" dirty="0" err="1">
                <a:latin typeface="Arial" panose="020B0604020202020204" pitchFamily="34" charset="0"/>
                <a:cs typeface="Arial" panose="020B0604020202020204" pitchFamily="34" charset="0"/>
              </a:rPr>
              <a:t>gonorrhoeae</a:t>
            </a:r>
            <a:endParaRPr lang="en-US" sz="4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4200" dirty="0">
                <a:latin typeface="Arial" panose="020B0604020202020204" pitchFamily="34" charset="0"/>
                <a:cs typeface="Arial" panose="020B0604020202020204" pitchFamily="34" charset="0"/>
              </a:rPr>
              <a:t>Neisseria meningitides</a:t>
            </a:r>
          </a:p>
          <a:p>
            <a:pPr>
              <a:buFont typeface="Wingdings" panose="05000000000000000000" pitchFamily="2" charset="2"/>
              <a:buChar char="Ø"/>
            </a:pPr>
            <a:r>
              <a:rPr lang="en-US" sz="4200" dirty="0" err="1">
                <a:latin typeface="Arial" panose="020B0604020202020204" pitchFamily="34" charset="0"/>
                <a:cs typeface="Arial" panose="020B0604020202020204" pitchFamily="34" charset="0"/>
              </a:rPr>
              <a:t>Corynebacterium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diphtheriae</a:t>
            </a:r>
            <a:r>
              <a:rPr lang="en-US" sz="420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sz="4200" dirty="0" err="1">
                <a:latin typeface="Arial" panose="020B0604020202020204" pitchFamily="34" charset="0"/>
                <a:cs typeface="Arial" panose="020B0604020202020204" pitchFamily="34" charset="0"/>
              </a:rPr>
              <a:t>Haemophilus</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influenzae</a:t>
            </a:r>
            <a:r>
              <a:rPr lang="en-US" sz="4200"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7BB677F1-EE0C-4AF4-9981-21CC2FEE0EC7}"/>
              </a:ext>
            </a:extLst>
          </p:cNvPr>
          <p:cNvSpPr/>
          <p:nvPr/>
        </p:nvSpPr>
        <p:spPr>
          <a:xfrm>
            <a:off x="10363201" y="136699"/>
            <a:ext cx="1692320" cy="369332"/>
          </a:xfrm>
          <a:prstGeom prst="rect">
            <a:avLst/>
          </a:prstGeom>
        </p:spPr>
        <p:txBody>
          <a:bodyPr wrap="square">
            <a:spAutoFit/>
          </a:bodyPr>
          <a:lstStyle/>
          <a:p>
            <a:r>
              <a:rPr lang="en-US" b="1" dirty="0"/>
              <a:t>Core Subject</a:t>
            </a:r>
          </a:p>
        </p:txBody>
      </p:sp>
      <p:pic>
        <p:nvPicPr>
          <p:cNvPr id="4098" name="Picture 2" descr="Meet the Pathogen: Staphylococcus aureus (Staph) | UL Solutions">
            <a:extLst>
              <a:ext uri="{FF2B5EF4-FFF2-40B4-BE49-F238E27FC236}">
                <a16:creationId xmlns:a16="http://schemas.microsoft.com/office/drawing/2014/main" id="{DC896696-7435-4CB3-AE97-DC1F88F665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5705" y="2152242"/>
            <a:ext cx="3189816" cy="21070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seudomonas aeruginosa Infection | HAI | CDC">
            <a:extLst>
              <a:ext uri="{FF2B5EF4-FFF2-40B4-BE49-F238E27FC236}">
                <a16:creationId xmlns:a16="http://schemas.microsoft.com/office/drawing/2014/main" id="{B5EA0F49-C604-4617-88E0-3F310E7D4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5705" y="4389273"/>
            <a:ext cx="3189816" cy="210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1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Arial Black" panose="020B0A04020102020204" pitchFamily="34" charset="0"/>
              </a:rPr>
              <a:t>Normal Cornea</a:t>
            </a:r>
          </a:p>
        </p:txBody>
      </p:sp>
      <p:pic>
        <p:nvPicPr>
          <p:cNvPr id="4" name="Content Placeholder 3"/>
          <p:cNvPicPr>
            <a:picLocks noGrp="1" noChangeAspect="1"/>
          </p:cNvPicPr>
          <p:nvPr>
            <p:ph idx="1"/>
          </p:nvPr>
        </p:nvPicPr>
        <p:blipFill>
          <a:blip r:embed="rId2"/>
          <a:stretch>
            <a:fillRect/>
          </a:stretch>
        </p:blipFill>
        <p:spPr>
          <a:xfrm>
            <a:off x="3069465" y="2009515"/>
            <a:ext cx="6053070" cy="40439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D427701C-40B8-4A71-954B-43168F66E0A6}"/>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81365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5A7D6E5D-633C-4AE5-B12A-35F5A475E714}"/>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6" name="Title 5">
            <a:extLst>
              <a:ext uri="{FF2B5EF4-FFF2-40B4-BE49-F238E27FC236}">
                <a16:creationId xmlns:a16="http://schemas.microsoft.com/office/drawing/2014/main" id="{2569A7A9-E6D2-4B76-A155-151701432523}"/>
              </a:ext>
            </a:extLst>
          </p:cNvPr>
          <p:cNvSpPr>
            <a:spLocks noGrp="1"/>
          </p:cNvSpPr>
          <p:nvPr>
            <p:ph type="title"/>
          </p:nvPr>
        </p:nvSpPr>
        <p:spPr>
          <a:xfrm>
            <a:off x="2363372" y="804519"/>
            <a:ext cx="8691482" cy="1049235"/>
          </a:xfrm>
        </p:spPr>
        <p:txBody>
          <a:bodyPr/>
          <a:lstStyle/>
          <a:p>
            <a:r>
              <a:rPr lang="en-US" cap="none" dirty="0">
                <a:latin typeface="Arial Black" panose="020B0A04020102020204" pitchFamily="34" charset="0"/>
              </a:rPr>
              <a:t>Stages Of Keratitis </a:t>
            </a:r>
          </a:p>
        </p:txBody>
      </p:sp>
      <p:pic>
        <p:nvPicPr>
          <p:cNvPr id="5122" name="Picture 2" descr="Infectious Keratitis: The Great Enemy | IntechOpen">
            <a:extLst>
              <a:ext uri="{FF2B5EF4-FFF2-40B4-BE49-F238E27FC236}">
                <a16:creationId xmlns:a16="http://schemas.microsoft.com/office/drawing/2014/main" id="{AD657BB1-E7D5-4858-B965-B38D39FC07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53883" y="2152242"/>
            <a:ext cx="8792308" cy="377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Arial Black" panose="020B0A04020102020204" pitchFamily="34" charset="0"/>
              </a:rPr>
              <a:t>Clinical Features</a:t>
            </a:r>
          </a:p>
        </p:txBody>
      </p:sp>
      <p:sp>
        <p:nvSpPr>
          <p:cNvPr id="3" name="Content Placeholder 2"/>
          <p:cNvSpPr>
            <a:spLocks noGrp="1"/>
          </p:cNvSpPr>
          <p:nvPr>
            <p:ph idx="1"/>
          </p:nvPr>
        </p:nvSpPr>
        <p:spPr>
          <a:xfrm>
            <a:off x="838200" y="1977158"/>
            <a:ext cx="7351643" cy="4880841"/>
          </a:xfrm>
        </p:spPr>
        <p:txBody>
          <a:bodyPr>
            <a:normAutofit fontScale="92500" lnSpcReduction="20000"/>
          </a:bodyPr>
          <a:lstStyle/>
          <a:p>
            <a:pPr marL="0" indent="0" algn="ctr">
              <a:buNone/>
            </a:pPr>
            <a:r>
              <a:rPr lang="en-US" dirty="0"/>
              <a:t> </a:t>
            </a:r>
            <a:r>
              <a:rPr lang="en-US" sz="2600" b="1" dirty="0">
                <a:latin typeface="Arial Black" panose="020B0A04020102020204" pitchFamily="34" charset="0"/>
              </a:rPr>
              <a:t>Presentation </a:t>
            </a:r>
          </a:p>
          <a:p>
            <a:pPr marL="0" indent="0">
              <a:buNone/>
            </a:pPr>
            <a:r>
              <a:rPr lang="en-US" sz="2600" dirty="0">
                <a:latin typeface="Arial" panose="020B0604020202020204" pitchFamily="34" charset="0"/>
                <a:cs typeface="Arial" panose="020B0604020202020204" pitchFamily="34" charset="0"/>
              </a:rPr>
              <a:t>Pain, redness, Photophobia, Blurred vision and Mucopurulent or purulent discharge. </a:t>
            </a:r>
          </a:p>
          <a:p>
            <a:pPr marL="0" indent="0" algn="ctr">
              <a:buNone/>
            </a:pPr>
            <a:r>
              <a:rPr lang="en-US" sz="2600" b="1" dirty="0">
                <a:latin typeface="Arial" panose="020B0604020202020204" pitchFamily="34" charset="0"/>
                <a:cs typeface="Arial" panose="020B0604020202020204" pitchFamily="34" charset="0"/>
              </a:rPr>
              <a:t> </a:t>
            </a:r>
            <a:r>
              <a:rPr lang="en-US" sz="2600" b="1" dirty="0">
                <a:latin typeface="Arial Black" panose="020B0A04020102020204" pitchFamily="34" charset="0"/>
                <a:cs typeface="Arial" panose="020B0604020202020204" pitchFamily="34" charset="0"/>
              </a:rPr>
              <a:t>Signs</a:t>
            </a:r>
            <a:endParaRPr lang="en-US" sz="26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Epithelial defect with infiltrate </a:t>
            </a:r>
          </a:p>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Circum corneal injection </a:t>
            </a:r>
          </a:p>
          <a:p>
            <a:pPr>
              <a:buFont typeface="Wingdings" panose="05000000000000000000" pitchFamily="2" charset="2"/>
              <a:buChar char="Ø"/>
            </a:pPr>
            <a:r>
              <a:rPr lang="en-US" sz="2600" dirty="0">
                <a:latin typeface="Arial" panose="020B0604020202020204" pitchFamily="34" charset="0"/>
                <a:cs typeface="Arial" panose="020B0604020202020204" pitchFamily="34" charset="0"/>
              </a:rPr>
              <a:t>Stromal edema, folds in Descemet membrane and anterior uveitis, commonly with a hypopyon and posterior synechiae </a:t>
            </a:r>
          </a:p>
          <a:p>
            <a:pPr marL="0" indent="0">
              <a:buNone/>
            </a:pPr>
            <a:endParaRPr lang="en-US" dirty="0"/>
          </a:p>
          <a:p>
            <a:pPr marL="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F87E7D6D-7E7F-45AD-9A06-B6E1B706F1F0}"/>
              </a:ext>
            </a:extLst>
          </p:cNvPr>
          <p:cNvSpPr/>
          <p:nvPr/>
        </p:nvSpPr>
        <p:spPr>
          <a:xfrm>
            <a:off x="10336697" y="136699"/>
            <a:ext cx="1718824" cy="369332"/>
          </a:xfrm>
          <a:prstGeom prst="rect">
            <a:avLst/>
          </a:prstGeom>
        </p:spPr>
        <p:txBody>
          <a:bodyPr wrap="square">
            <a:spAutoFit/>
          </a:bodyPr>
          <a:lstStyle/>
          <a:p>
            <a:r>
              <a:rPr lang="en-US" b="1" dirty="0"/>
              <a:t>Core Subject</a:t>
            </a:r>
          </a:p>
        </p:txBody>
      </p:sp>
      <p:pic>
        <p:nvPicPr>
          <p:cNvPr id="6150" name="Picture 6" descr="What Is Hypopyon?">
            <a:extLst>
              <a:ext uri="{FF2B5EF4-FFF2-40B4-BE49-F238E27FC236}">
                <a16:creationId xmlns:a16="http://schemas.microsoft.com/office/drawing/2014/main" id="{1B68E01E-D315-4016-BFA2-FB47F3F71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234" y="2152242"/>
            <a:ext cx="3654287" cy="380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7124-0E4E-4BF7-BE20-B6D8A45D9C56}"/>
              </a:ext>
            </a:extLst>
          </p:cNvPr>
          <p:cNvSpPr>
            <a:spLocks noGrp="1"/>
          </p:cNvSpPr>
          <p:nvPr>
            <p:ph type="title"/>
          </p:nvPr>
        </p:nvSpPr>
        <p:spPr>
          <a:xfrm>
            <a:off x="2442949" y="604911"/>
            <a:ext cx="6359858" cy="1003470"/>
          </a:xfrm>
        </p:spPr>
        <p:txBody>
          <a:bodyPr>
            <a:normAutofit/>
          </a:bodyPr>
          <a:lstStyle/>
          <a:p>
            <a:r>
              <a:rPr lang="en-US" sz="4400" b="1" cap="none" dirty="0">
                <a:latin typeface="Arial Black" panose="020B0A04020102020204" pitchFamily="34" charset="0"/>
              </a:rPr>
              <a:t>Pathogenesis</a:t>
            </a:r>
          </a:p>
        </p:txBody>
      </p:sp>
      <p:pic>
        <p:nvPicPr>
          <p:cNvPr id="5" name="Content Placeholder 4">
            <a:extLst>
              <a:ext uri="{FF2B5EF4-FFF2-40B4-BE49-F238E27FC236}">
                <a16:creationId xmlns:a16="http://schemas.microsoft.com/office/drawing/2014/main" id="{872C72C3-1E8B-4451-9DC6-A7F75A60C0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569" t="27996" r="25345" b="10113"/>
          <a:stretch/>
        </p:blipFill>
        <p:spPr>
          <a:xfrm>
            <a:off x="2104373" y="1908313"/>
            <a:ext cx="7966553" cy="4121426"/>
          </a:xfrm>
        </p:spPr>
      </p:pic>
      <p:sp>
        <p:nvSpPr>
          <p:cNvPr id="4" name="TextBox 3">
            <a:extLst>
              <a:ext uri="{FF2B5EF4-FFF2-40B4-BE49-F238E27FC236}">
                <a16:creationId xmlns:a16="http://schemas.microsoft.com/office/drawing/2014/main" id="{2835367C-58BA-45E5-A62A-F0F1A3B1006A}"/>
              </a:ext>
            </a:extLst>
          </p:cNvPr>
          <p:cNvSpPr txBox="1"/>
          <p:nvPr/>
        </p:nvSpPr>
        <p:spPr>
          <a:xfrm>
            <a:off x="8461107" y="6235953"/>
            <a:ext cx="3439741" cy="461665"/>
          </a:xfrm>
          <a:prstGeom prst="rect">
            <a:avLst/>
          </a:prstGeom>
          <a:noFill/>
        </p:spPr>
        <p:txBody>
          <a:bodyPr wrap="square" rtlCol="0">
            <a:spAutoFit/>
          </a:bodyPr>
          <a:lstStyle/>
          <a:p>
            <a:r>
              <a:rPr lang="en-US" sz="2400" b="1" dirty="0"/>
              <a:t>Horizontal integration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EB3C3D61-AFB5-497C-9CF7-367BDF84B366}"/>
              </a:ext>
            </a:extLst>
          </p:cNvPr>
          <p:cNvSpPr/>
          <p:nvPr/>
        </p:nvSpPr>
        <p:spPr>
          <a:xfrm>
            <a:off x="10070927" y="136699"/>
            <a:ext cx="1670499" cy="369332"/>
          </a:xfrm>
          <a:prstGeom prst="rect">
            <a:avLst/>
          </a:prstGeom>
        </p:spPr>
        <p:txBody>
          <a:bodyPr wrap="square">
            <a:spAutoFit/>
          </a:bodyPr>
          <a:lstStyle/>
          <a:p>
            <a:r>
              <a:rPr lang="en-US" b="1" dirty="0"/>
              <a:t>Core Subject</a:t>
            </a:r>
          </a:p>
        </p:txBody>
      </p:sp>
    </p:spTree>
    <p:extLst>
      <p:ext uri="{BB962C8B-B14F-4D97-AF65-F5344CB8AC3E}">
        <p14:creationId xmlns:p14="http://schemas.microsoft.com/office/powerpoint/2010/main" val="144873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51837"/>
            <a:ext cx="6808304" cy="2985433"/>
          </a:xfrm>
          <a:prstGeom prst="rect">
            <a:avLst/>
          </a:prstGeom>
        </p:spPr>
        <p:txBody>
          <a:bodyPr wrap="square">
            <a:spAutoFit/>
          </a:bodyPr>
          <a:lstStyle/>
          <a:p>
            <a:endParaRPr lang="en-US" sz="2800" dirty="0"/>
          </a:p>
          <a:p>
            <a:r>
              <a:rPr lang="en-US" sz="2800" dirty="0"/>
              <a:t> </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Severe ulceration may lead to descemetocele formation and perforation</a:t>
            </a: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Particularly in pseudomonas infection</a:t>
            </a:r>
          </a:p>
          <a:p>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5A3C804B-D5A8-4BB9-B839-ECAA8162AACA}"/>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2" name="Title 1">
            <a:extLst>
              <a:ext uri="{FF2B5EF4-FFF2-40B4-BE49-F238E27FC236}">
                <a16:creationId xmlns:a16="http://schemas.microsoft.com/office/drawing/2014/main" id="{44F95820-4139-41E0-87F1-B296BA63ECA4}"/>
              </a:ext>
            </a:extLst>
          </p:cNvPr>
          <p:cNvSpPr>
            <a:spLocks noGrp="1"/>
          </p:cNvSpPr>
          <p:nvPr>
            <p:ph type="title"/>
          </p:nvPr>
        </p:nvSpPr>
        <p:spPr>
          <a:xfrm>
            <a:off x="2213113" y="804519"/>
            <a:ext cx="8841741" cy="1049235"/>
          </a:xfrm>
        </p:spPr>
        <p:txBody>
          <a:bodyPr>
            <a:normAutofit/>
          </a:bodyPr>
          <a:lstStyle/>
          <a:p>
            <a:r>
              <a:rPr lang="en-US" sz="4400" b="1" cap="none" dirty="0">
                <a:latin typeface="Arial Black" panose="020B0A04020102020204" pitchFamily="34" charset="0"/>
              </a:rPr>
              <a:t>Complications Of Keratitis</a:t>
            </a:r>
          </a:p>
        </p:txBody>
      </p:sp>
      <p:pic>
        <p:nvPicPr>
          <p:cNvPr id="7170" name="Picture 2" descr="Descemetocele - American Academy of Ophthalmology">
            <a:extLst>
              <a:ext uri="{FF2B5EF4-FFF2-40B4-BE49-F238E27FC236}">
                <a16:creationId xmlns:a16="http://schemas.microsoft.com/office/drawing/2014/main" id="{58AF54CA-1F1A-4C76-8E67-31B645E70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312" y="2045337"/>
            <a:ext cx="3470621" cy="23603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ectonic Keratoplasty in Patients with Non-traumatic, Non-infectious Corneal  Perforations">
            <a:extLst>
              <a:ext uri="{FF2B5EF4-FFF2-40B4-BE49-F238E27FC236}">
                <a16:creationId xmlns:a16="http://schemas.microsoft.com/office/drawing/2014/main" id="{C2230292-B415-4AE0-A6E6-372977B5A8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8004312" y="4597226"/>
            <a:ext cx="3563386"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3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CAFE-CC7F-4FCB-B897-9A68FC1BC75B}"/>
              </a:ext>
            </a:extLst>
          </p:cNvPr>
          <p:cNvSpPr>
            <a:spLocks noGrp="1"/>
          </p:cNvSpPr>
          <p:nvPr>
            <p:ph type="title"/>
          </p:nvPr>
        </p:nvSpPr>
        <p:spPr>
          <a:xfrm>
            <a:off x="2107096" y="804519"/>
            <a:ext cx="8947758" cy="1049235"/>
          </a:xfrm>
        </p:spPr>
        <p:txBody>
          <a:bodyPr>
            <a:normAutofit/>
          </a:bodyPr>
          <a:lstStyle/>
          <a:p>
            <a:r>
              <a:rPr lang="en-US" sz="4400" b="1" cap="none" dirty="0">
                <a:latin typeface="Arial Black" panose="020B0A04020102020204" pitchFamily="34" charset="0"/>
              </a:rPr>
              <a:t>Complications Of Keratitis</a:t>
            </a:r>
          </a:p>
        </p:txBody>
      </p:sp>
      <p:sp>
        <p:nvSpPr>
          <p:cNvPr id="3" name="Content Placeholder 2"/>
          <p:cNvSpPr>
            <a:spLocks noGrp="1"/>
          </p:cNvSpPr>
          <p:nvPr>
            <p:ph idx="1"/>
          </p:nvPr>
        </p:nvSpPr>
        <p:spPr>
          <a:xfrm>
            <a:off x="1451579" y="2015732"/>
            <a:ext cx="6353951" cy="3788720"/>
          </a:xfrm>
        </p:spPr>
        <p:txBody>
          <a:bodyPr>
            <a:normAutofit/>
          </a:bodyPr>
          <a:lstStyle/>
          <a:p>
            <a:endParaRPr lang="en-US" dirty="0"/>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Subsequent scarring may be severe, including vascularization</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Corneal Opacification</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 Irregular astigmatism may limit vision</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 Reduced corneal sensations in </a:t>
            </a:r>
            <a:r>
              <a:rPr lang="en-US" sz="2400" b="1" dirty="0">
                <a:solidFill>
                  <a:srgbClr val="C00000"/>
                </a:solidFill>
                <a:latin typeface="Arial" panose="020B0604020202020204" pitchFamily="34" charset="0"/>
                <a:cs typeface="Arial" panose="020B0604020202020204" pitchFamily="34" charset="0"/>
              </a:rPr>
              <a:t>Neurotrophic Keratopathy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954D59EA-1DC1-4FF6-BA22-211A777897CC}"/>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8194" name="Picture 2" descr="Corneal neovascularization - Wikipedia">
            <a:extLst>
              <a:ext uri="{FF2B5EF4-FFF2-40B4-BE49-F238E27FC236}">
                <a16:creationId xmlns:a16="http://schemas.microsoft.com/office/drawing/2014/main" id="{09291011-D46A-48AF-BAA7-4C51434743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425" y="2152242"/>
            <a:ext cx="4704521" cy="367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cap="none" dirty="0">
                <a:latin typeface="Arial Black" panose="020B0A04020102020204" pitchFamily="34" charset="0"/>
              </a:rPr>
              <a:t>Investigations</a:t>
            </a:r>
            <a:br>
              <a:rPr lang="en-US" sz="4400" b="1" cap="none" dirty="0">
                <a:latin typeface="Arial Black" panose="020B0A04020102020204" pitchFamily="34" charset="0"/>
              </a:rPr>
            </a:br>
            <a:endParaRPr lang="en-US" sz="4400" b="1" cap="none" dirty="0">
              <a:latin typeface="Arial Black" panose="020B0A04020102020204" pitchFamily="34" charset="0"/>
            </a:endParaRPr>
          </a:p>
        </p:txBody>
      </p:sp>
      <p:sp>
        <p:nvSpPr>
          <p:cNvPr id="3" name="Content Placeholder 2"/>
          <p:cNvSpPr>
            <a:spLocks noGrp="1"/>
          </p:cNvSpPr>
          <p:nvPr>
            <p:ph idx="1"/>
          </p:nvPr>
        </p:nvSpPr>
        <p:spPr>
          <a:xfrm>
            <a:off x="1451580" y="2015732"/>
            <a:ext cx="5638334" cy="3810000"/>
          </a:xfrm>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Fluorescein staining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Conjunctival swabs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Corneal scrapes for gram staining and Culture sensitivity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Biopsy for histopathology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3C16AE-B062-4A40-A550-C3549D180204}"/>
              </a:ext>
            </a:extLst>
          </p:cNvPr>
          <p:cNvSpPr/>
          <p:nvPr/>
        </p:nvSpPr>
        <p:spPr>
          <a:xfrm>
            <a:off x="10283687" y="136699"/>
            <a:ext cx="1771833" cy="369332"/>
          </a:xfrm>
          <a:prstGeom prst="rect">
            <a:avLst/>
          </a:prstGeom>
        </p:spPr>
        <p:txBody>
          <a:bodyPr wrap="square">
            <a:spAutoFit/>
          </a:bodyPr>
          <a:lstStyle/>
          <a:p>
            <a:r>
              <a:rPr lang="en-US" b="1" dirty="0"/>
              <a:t>Core Subject</a:t>
            </a:r>
          </a:p>
        </p:txBody>
      </p:sp>
      <p:pic>
        <p:nvPicPr>
          <p:cNvPr id="9220" name="Picture 4" descr="Community Eye Health Journal » Emergency management: microbial keratitis">
            <a:extLst>
              <a:ext uri="{FF2B5EF4-FFF2-40B4-BE49-F238E27FC236}">
                <a16:creationId xmlns:a16="http://schemas.microsoft.com/office/drawing/2014/main" id="{3C63252E-A8CA-4B11-80BE-FAB70A42D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407" y="2015732"/>
            <a:ext cx="2975113" cy="27829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rneal Ulcer">
            <a:extLst>
              <a:ext uri="{FF2B5EF4-FFF2-40B4-BE49-F238E27FC236}">
                <a16:creationId xmlns:a16="http://schemas.microsoft.com/office/drawing/2014/main" id="{9AF941D2-C12C-472E-957D-B206448B3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704" y="3655689"/>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eginner's Guide to Corneal Ulcers - American Academy of Ophthalmology">
            <a:extLst>
              <a:ext uri="{FF2B5EF4-FFF2-40B4-BE49-F238E27FC236}">
                <a16:creationId xmlns:a16="http://schemas.microsoft.com/office/drawing/2014/main" id="{9C37F9D3-5C77-499E-A85A-D96E227DE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18" y="4699849"/>
            <a:ext cx="3208786" cy="205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5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fade">
                                      <p:cBhvr>
                                        <p:cTn id="14" dur="1000"/>
                                        <p:tgtEl>
                                          <p:spTgt spid="9222"/>
                                        </p:tgtEl>
                                      </p:cBhvr>
                                    </p:animEffect>
                                    <p:anim calcmode="lin" valueType="num">
                                      <p:cBhvr>
                                        <p:cTn id="15" dur="1000" fill="hold"/>
                                        <p:tgtEl>
                                          <p:spTgt spid="9222"/>
                                        </p:tgtEl>
                                        <p:attrNameLst>
                                          <p:attrName>ppt_x</p:attrName>
                                        </p:attrNameLst>
                                      </p:cBhvr>
                                      <p:tavLst>
                                        <p:tav tm="0">
                                          <p:val>
                                            <p:strVal val="#ppt_x"/>
                                          </p:val>
                                        </p:tav>
                                        <p:tav tm="100000">
                                          <p:val>
                                            <p:strVal val="#ppt_x"/>
                                          </p:val>
                                        </p:tav>
                                      </p:tavLst>
                                    </p:anim>
                                    <p:anim calcmode="lin" valueType="num">
                                      <p:cBhvr>
                                        <p:cTn id="16"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fade">
                                      <p:cBhvr>
                                        <p:cTn id="21" dur="1000"/>
                                        <p:tgtEl>
                                          <p:spTgt spid="9224"/>
                                        </p:tgtEl>
                                      </p:cBhvr>
                                    </p:animEffect>
                                    <p:anim calcmode="lin" valueType="num">
                                      <p:cBhvr>
                                        <p:cTn id="22" dur="1000" fill="hold"/>
                                        <p:tgtEl>
                                          <p:spTgt spid="9224"/>
                                        </p:tgtEl>
                                        <p:attrNameLst>
                                          <p:attrName>ppt_x</p:attrName>
                                        </p:attrNameLst>
                                      </p:cBhvr>
                                      <p:tavLst>
                                        <p:tav tm="0">
                                          <p:val>
                                            <p:strVal val="#ppt_x"/>
                                          </p:val>
                                        </p:tav>
                                        <p:tav tm="100000">
                                          <p:val>
                                            <p:strVal val="#ppt_x"/>
                                          </p:val>
                                        </p:tav>
                                      </p:tavLst>
                                    </p:anim>
                                    <p:anim calcmode="lin" valueType="num">
                                      <p:cBhvr>
                                        <p:cTn id="23"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843-CA72-4D07-9BF5-969155C928AA}"/>
              </a:ext>
            </a:extLst>
          </p:cNvPr>
          <p:cNvSpPr>
            <a:spLocks noGrp="1"/>
          </p:cNvSpPr>
          <p:nvPr>
            <p:ph type="title"/>
          </p:nvPr>
        </p:nvSpPr>
        <p:spPr/>
        <p:txBody>
          <a:bodyPr>
            <a:noAutofit/>
          </a:bodyPr>
          <a:lstStyle/>
          <a:p>
            <a:pPr marL="0" marR="0" lvl="0" indent="0" defTabSz="914400" rtl="0" eaLnBrk="1" fontAlgn="auto" latinLnBrk="0" hangingPunct="1">
              <a:lnSpc>
                <a:spcPct val="120000"/>
              </a:lnSpc>
              <a:spcBef>
                <a:spcPts val="1000"/>
              </a:spcBef>
              <a:spcAft>
                <a:spcPts val="0"/>
              </a:spcAft>
              <a:tabLst/>
              <a:defRPr/>
            </a:pPr>
            <a:r>
              <a:rPr kumimoji="0" lang="en-US" sz="44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Sources</a:t>
            </a:r>
            <a:br>
              <a:rPr kumimoji="0" lang="en-US" sz="44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en-US" sz="4400" dirty="0"/>
          </a:p>
        </p:txBody>
      </p:sp>
      <p:sp>
        <p:nvSpPr>
          <p:cNvPr id="3" name="Content Placeholder 2">
            <a:extLst>
              <a:ext uri="{FF2B5EF4-FFF2-40B4-BE49-F238E27FC236}">
                <a16:creationId xmlns:a16="http://schemas.microsoft.com/office/drawing/2014/main" id="{8FB93FE2-764F-4E25-B2B7-54F45F7DB3CB}"/>
              </a:ext>
            </a:extLst>
          </p:cNvPr>
          <p:cNvSpPr>
            <a:spLocks noGrp="1"/>
          </p:cNvSpPr>
          <p:nvPr>
            <p:ph idx="1"/>
          </p:nvPr>
        </p:nvSpPr>
        <p:spPr/>
        <p:txBody>
          <a:bodyPr/>
          <a:lstStyle/>
          <a:p>
            <a:pPr marL="342900" marR="0" lvl="0" indent="-3429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8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Kanski-Clinical-Ophthalmology-Systematic-Approach</a:t>
            </a:r>
          </a:p>
          <a:p>
            <a:pPr marL="342900" marR="0" lvl="0" indent="-3429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8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Oxford Handbook of Ophthalmology Book by Philip I. Murray</a:t>
            </a:r>
          </a:p>
          <a:p>
            <a:pPr marL="342900" marR="0" lvl="0" indent="-3429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8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Wills Eye Manual: Office and Emergency Room Diagnosis and Treatment of Eye Disease</a:t>
            </a:r>
          </a:p>
          <a:p>
            <a:endParaRPr lang="en-US" dirty="0"/>
          </a:p>
        </p:txBody>
      </p:sp>
    </p:spTree>
    <p:extLst>
      <p:ext uri="{BB962C8B-B14F-4D97-AF65-F5344CB8AC3E}">
        <p14:creationId xmlns:p14="http://schemas.microsoft.com/office/powerpoint/2010/main" val="277596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Arial Black" panose="020B0A04020102020204" pitchFamily="34" charset="0"/>
              </a:rPr>
              <a:t>Aim of Treatment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Control of infection and inflammation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Promotion of epithelial healing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3C16AE-B062-4A40-A550-C3549D180204}"/>
              </a:ext>
            </a:extLst>
          </p:cNvPr>
          <p:cNvSpPr/>
          <p:nvPr/>
        </p:nvSpPr>
        <p:spPr>
          <a:xfrm>
            <a:off x="10283687" y="136699"/>
            <a:ext cx="1771833" cy="369332"/>
          </a:xfrm>
          <a:prstGeom prst="rect">
            <a:avLst/>
          </a:prstGeom>
        </p:spPr>
        <p:txBody>
          <a:bodyPr wrap="square">
            <a:spAutoFit/>
          </a:bodyPr>
          <a:lstStyle/>
          <a:p>
            <a:r>
              <a:rPr lang="en-US" b="1" dirty="0"/>
              <a:t>Core Subject</a:t>
            </a:r>
          </a:p>
        </p:txBody>
      </p:sp>
      <p:pic>
        <p:nvPicPr>
          <p:cNvPr id="9218" name="Picture 2" descr="Psoriasis Treatment Targets Advocated as a Strategy to Improve Outcomes -  Advances in Dermatology">
            <a:extLst>
              <a:ext uri="{FF2B5EF4-FFF2-40B4-BE49-F238E27FC236}">
                <a16:creationId xmlns:a16="http://schemas.microsoft.com/office/drawing/2014/main" id="{77E78254-F1D3-4762-917C-E6E29AF39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443" y="2480856"/>
            <a:ext cx="4394751" cy="334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Arial Black" panose="020B0A04020102020204" pitchFamily="34" charset="0"/>
              </a:rPr>
              <a:t>Management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Discontinuation of contact lens wear is mandatory.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 clear plastic eye shield</a:t>
            </a:r>
          </a:p>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Topical therapy </a:t>
            </a:r>
            <a:r>
              <a:rPr lang="en-US" sz="2400" dirty="0">
                <a:latin typeface="Arial" panose="020B0604020202020204" pitchFamily="34" charset="0"/>
                <a:cs typeface="Arial" panose="020B0604020202020204" pitchFamily="34" charset="0"/>
              </a:rPr>
              <a:t>broad-spectrum antibiotic, Monotherapy (fluoroquinolone)or Duo therapy</a:t>
            </a:r>
          </a:p>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Cycloplegics</a:t>
            </a:r>
            <a:r>
              <a:rPr lang="en-US" sz="2400" dirty="0">
                <a:latin typeface="Arial" panose="020B0604020202020204" pitchFamily="34" charset="0"/>
                <a:cs typeface="Arial" panose="020B0604020202020204" pitchFamily="34" charset="0"/>
              </a:rPr>
              <a:t> for pain relief</a:t>
            </a:r>
            <a:r>
              <a:rPr lang="en-US" sz="2400" dirty="0"/>
              <a:t> (cyclopentolate 1%, homatropine 2% or atropine 1%) </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3C16AE-B062-4A40-A550-C3549D180204}"/>
              </a:ext>
            </a:extLst>
          </p:cNvPr>
          <p:cNvSpPr/>
          <p:nvPr/>
        </p:nvSpPr>
        <p:spPr>
          <a:xfrm>
            <a:off x="10283687" y="136699"/>
            <a:ext cx="1771833" cy="369332"/>
          </a:xfrm>
          <a:prstGeom prst="rect">
            <a:avLst/>
          </a:prstGeom>
        </p:spPr>
        <p:txBody>
          <a:bodyPr wrap="square">
            <a:spAutoFit/>
          </a:bodyPr>
          <a:lstStyle/>
          <a:p>
            <a:r>
              <a:rPr lang="en-US" b="1" dirty="0"/>
              <a:t>Core Subject</a:t>
            </a:r>
          </a:p>
        </p:txBody>
      </p:sp>
    </p:spTree>
    <p:extLst>
      <p:ext uri="{BB962C8B-B14F-4D97-AF65-F5344CB8AC3E}">
        <p14:creationId xmlns:p14="http://schemas.microsoft.com/office/powerpoint/2010/main" val="355898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DAD4-F0FF-4D45-8367-146A5F62FA51}"/>
              </a:ext>
            </a:extLst>
          </p:cNvPr>
          <p:cNvSpPr>
            <a:spLocks noGrp="1"/>
          </p:cNvSpPr>
          <p:nvPr>
            <p:ph type="title"/>
          </p:nvPr>
        </p:nvSpPr>
        <p:spPr>
          <a:xfrm>
            <a:off x="2319130" y="804519"/>
            <a:ext cx="8735724" cy="1049235"/>
          </a:xfrm>
        </p:spPr>
        <p:txBody>
          <a:bodyPr>
            <a:normAutofit/>
          </a:bodyPr>
          <a:lstStyle/>
          <a:p>
            <a:r>
              <a:rPr lang="en-US" sz="4400" b="1" cap="none" dirty="0">
                <a:latin typeface="Arial Black" panose="020B0A04020102020204" pitchFamily="34" charset="0"/>
              </a:rPr>
              <a:t>Topical Antibiotics</a:t>
            </a:r>
          </a:p>
        </p:txBody>
      </p:sp>
      <p:pic>
        <p:nvPicPr>
          <p:cNvPr id="4" name="Content Placeholder 3"/>
          <p:cNvPicPr>
            <a:picLocks noGrp="1" noChangeAspect="1"/>
          </p:cNvPicPr>
          <p:nvPr>
            <p:ph idx="1"/>
          </p:nvPr>
        </p:nvPicPr>
        <p:blipFill rotWithShape="1">
          <a:blip r:embed="rId2"/>
          <a:srcRect l="48951" t="36827" r="23403" b="13378"/>
          <a:stretch/>
        </p:blipFill>
        <p:spPr>
          <a:xfrm>
            <a:off x="2001078" y="1948070"/>
            <a:ext cx="7580243" cy="4105411"/>
          </a:xfrm>
          <a:prstGeom prst="rect">
            <a:avLst/>
          </a:prstGeom>
        </p:spPr>
      </p:pic>
      <p:sp>
        <p:nvSpPr>
          <p:cNvPr id="3" name="TextBox 2">
            <a:extLst>
              <a:ext uri="{FF2B5EF4-FFF2-40B4-BE49-F238E27FC236}">
                <a16:creationId xmlns:a16="http://schemas.microsoft.com/office/drawing/2014/main" id="{2835367C-58BA-45E5-A62A-F0F1A3B1006A}"/>
              </a:ext>
            </a:extLst>
          </p:cNvPr>
          <p:cNvSpPr txBox="1"/>
          <p:nvPr/>
        </p:nvSpPr>
        <p:spPr>
          <a:xfrm>
            <a:off x="8503312" y="0"/>
            <a:ext cx="4312331" cy="461665"/>
          </a:xfrm>
          <a:prstGeom prst="rect">
            <a:avLst/>
          </a:prstGeom>
          <a:noFill/>
        </p:spPr>
        <p:txBody>
          <a:bodyPr wrap="square" rtlCol="0">
            <a:spAutoFit/>
          </a:bodyPr>
          <a:lstStyle/>
          <a:p>
            <a:r>
              <a:rPr lang="en-US" sz="2400" b="1" dirty="0"/>
              <a:t>Horizontal integration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65485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6B06-2AC0-4222-A148-0CD96E30D130}"/>
              </a:ext>
            </a:extLst>
          </p:cNvPr>
          <p:cNvSpPr>
            <a:spLocks noGrp="1"/>
          </p:cNvSpPr>
          <p:nvPr>
            <p:ph type="title"/>
          </p:nvPr>
        </p:nvSpPr>
        <p:spPr>
          <a:xfrm>
            <a:off x="2372139" y="804519"/>
            <a:ext cx="8682715" cy="1049235"/>
          </a:xfrm>
        </p:spPr>
        <p:txBody>
          <a:bodyPr>
            <a:normAutofit/>
          </a:bodyPr>
          <a:lstStyle/>
          <a:p>
            <a:r>
              <a:rPr lang="en-US" sz="4400" b="1" cap="none" dirty="0">
                <a:latin typeface="Arial Black" panose="020B0A04020102020204" pitchFamily="34" charset="0"/>
              </a:rPr>
              <a:t>Other Routes Of Antibiotics</a:t>
            </a:r>
          </a:p>
        </p:txBody>
      </p:sp>
      <p:sp>
        <p:nvSpPr>
          <p:cNvPr id="3" name="Content Placeholder 2"/>
          <p:cNvSpPr>
            <a:spLocks noGrp="1"/>
          </p:cNvSpPr>
          <p:nvPr>
            <p:ph idx="1"/>
          </p:nvPr>
        </p:nvSpPr>
        <p:spPr>
          <a:xfrm>
            <a:off x="1451580" y="2015731"/>
            <a:ext cx="7957463" cy="4037749"/>
          </a:xfrm>
        </p:spPr>
        <p:txBody>
          <a:bodyPr>
            <a:normAutofit fontScale="92500" lnSpcReduction="10000"/>
          </a:bodyPr>
          <a:lstStyle/>
          <a:p>
            <a:pPr>
              <a:buFont typeface="Wingdings" panose="05000000000000000000" pitchFamily="2" charset="2"/>
              <a:buChar char="Ø"/>
            </a:pPr>
            <a:r>
              <a:rPr lang="en-US" b="1" dirty="0">
                <a:latin typeface="Arial" panose="020B0604020202020204" pitchFamily="34" charset="0"/>
                <a:cs typeface="Arial" panose="020B0604020202020204" pitchFamily="34" charset="0"/>
              </a:rPr>
              <a:t>Subconjunctival</a:t>
            </a:r>
            <a:r>
              <a:rPr lang="en-US" dirty="0">
                <a:latin typeface="Arial" panose="020B0604020202020204" pitchFamily="34" charset="0"/>
                <a:cs typeface="Arial" panose="020B0604020202020204" pitchFamily="34" charset="0"/>
              </a:rPr>
              <a:t> antibiotics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Systemic</a:t>
            </a:r>
            <a:r>
              <a:rPr lang="en-US" dirty="0">
                <a:latin typeface="Arial" panose="020B0604020202020204" pitchFamily="34" charset="0"/>
                <a:cs typeface="Arial" panose="020B0604020202020204" pitchFamily="34" charset="0"/>
              </a:rPr>
              <a:t> antibiotics</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Potential for systemic involvement</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Severe corneal thinning with threatened or actual perforation</a:t>
            </a:r>
          </a:p>
          <a:p>
            <a:pPr marL="0" indent="0">
              <a:buNone/>
            </a:pPr>
            <a:r>
              <a:rPr lang="en-US" dirty="0">
                <a:latin typeface="Arial" panose="020B0604020202020204" pitchFamily="34" charset="0"/>
                <a:cs typeface="Arial" panose="020B0604020202020204" pitchFamily="34" charset="0"/>
              </a:rPr>
              <a:t> ○ Ciprofloxacin for its antibacterial activity.</a:t>
            </a:r>
          </a:p>
          <a:p>
            <a:pPr marL="0" indent="0">
              <a:buNone/>
            </a:pPr>
            <a:r>
              <a:rPr lang="en-US" dirty="0">
                <a:latin typeface="Arial" panose="020B0604020202020204" pitchFamily="34" charset="0"/>
                <a:cs typeface="Arial" panose="020B0604020202020204" pitchFamily="34" charset="0"/>
              </a:rPr>
              <a:t> ○ A </a:t>
            </a:r>
            <a:r>
              <a:rPr lang="en-US" b="1" dirty="0">
                <a:latin typeface="Arial" panose="020B0604020202020204" pitchFamily="34" charset="0"/>
                <a:cs typeface="Arial" panose="020B0604020202020204" pitchFamily="34" charset="0"/>
              </a:rPr>
              <a:t>tetracycline</a:t>
            </a:r>
            <a:r>
              <a:rPr lang="en-US" dirty="0">
                <a:latin typeface="Arial" panose="020B0604020202020204" pitchFamily="34" charset="0"/>
                <a:cs typeface="Arial" panose="020B0604020202020204" pitchFamily="34" charset="0"/>
              </a:rPr>
              <a:t> (e.g. doxycycline 100 mg BD) for its anti collagenase effect </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 Scleral involvement </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Steroids </a:t>
            </a:r>
            <a:r>
              <a:rPr lang="en-US" dirty="0">
                <a:latin typeface="Arial" panose="020B0604020202020204" pitchFamily="34" charset="0"/>
                <a:cs typeface="Arial" panose="020B0604020202020204" pitchFamily="34" charset="0"/>
              </a:rPr>
              <a:t>to control inflammation in refractory cases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2835367C-58BA-45E5-A62A-F0F1A3B1006A}"/>
              </a:ext>
            </a:extLst>
          </p:cNvPr>
          <p:cNvSpPr txBox="1"/>
          <p:nvPr/>
        </p:nvSpPr>
        <p:spPr>
          <a:xfrm>
            <a:off x="8675591" y="0"/>
            <a:ext cx="4312331" cy="461665"/>
          </a:xfrm>
          <a:prstGeom prst="rect">
            <a:avLst/>
          </a:prstGeom>
          <a:noFill/>
        </p:spPr>
        <p:txBody>
          <a:bodyPr wrap="square" rtlCol="0">
            <a:spAutoFit/>
          </a:bodyPr>
          <a:lstStyle/>
          <a:p>
            <a:r>
              <a:rPr lang="en-US" sz="2400" b="1" dirty="0"/>
              <a:t>Horizontal integration</a:t>
            </a:r>
          </a:p>
        </p:txBody>
      </p:sp>
      <p:pic>
        <p:nvPicPr>
          <p:cNvPr id="10242" name="Picture 2" descr="Intravitreal Injection Technique: a primer">
            <a:extLst>
              <a:ext uri="{FF2B5EF4-FFF2-40B4-BE49-F238E27FC236}">
                <a16:creationId xmlns:a16="http://schemas.microsoft.com/office/drawing/2014/main" id="{E96C5E63-FEF9-4B1F-BA73-1285422FA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452" y="1953675"/>
            <a:ext cx="314925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6000" b="1" dirty="0">
                <a:solidFill>
                  <a:srgbClr val="C00000"/>
                </a:solidFill>
                <a:latin typeface="Arial Black" panose="020B0A04020102020204" pitchFamily="34" charset="0"/>
              </a:rPr>
              <a:t>FUNGAL KERATITIS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CCFD48-A932-4E60-A69B-B58BD8831224}"/>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141617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90" y="2156346"/>
            <a:ext cx="6100541" cy="3595614"/>
          </a:xfrm>
        </p:spPr>
        <p:txBody>
          <a:bodyPr>
            <a:normAutofit/>
          </a:bodyPr>
          <a:lstStyle/>
          <a:p>
            <a:r>
              <a:rPr lang="en-US" sz="2400" dirty="0">
                <a:latin typeface="Arial" panose="020B0604020202020204" pitchFamily="34" charset="0"/>
                <a:cs typeface="Arial" panose="020B0604020202020204" pitchFamily="34" charset="0"/>
              </a:rPr>
              <a:t>Is a major cause of visual loss in tropical and developing countries</a:t>
            </a:r>
          </a:p>
          <a:p>
            <a:r>
              <a:rPr lang="en-US" sz="2400" dirty="0">
                <a:latin typeface="Arial" panose="020B0604020202020204" pitchFamily="34" charset="0"/>
                <a:cs typeface="Arial" panose="020B0604020202020204" pitchFamily="34" charset="0"/>
              </a:rPr>
              <a:t>Severe </a:t>
            </a:r>
            <a:r>
              <a:rPr lang="en-US" sz="2400" b="1" dirty="0">
                <a:solidFill>
                  <a:srgbClr val="C00000"/>
                </a:solidFill>
                <a:latin typeface="Arial" panose="020B0604020202020204" pitchFamily="34" charset="0"/>
                <a:cs typeface="Arial" panose="020B0604020202020204" pitchFamily="34" charset="0"/>
              </a:rPr>
              <a:t>inflammatory</a:t>
            </a:r>
            <a:r>
              <a:rPr lang="en-US" sz="2400" dirty="0">
                <a:latin typeface="Arial" panose="020B0604020202020204" pitchFamily="34" charset="0"/>
                <a:cs typeface="Arial" panose="020B0604020202020204" pitchFamily="34" charset="0"/>
              </a:rPr>
              <a:t> response – corneal perforation is common, and the outlook for vision is frequently poor</a:t>
            </a:r>
          </a:p>
          <a:p>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Yeasts</a:t>
            </a:r>
            <a:r>
              <a:rPr lang="en-US" sz="2400" dirty="0">
                <a:latin typeface="Arial" panose="020B0604020202020204" pitchFamily="34" charset="0"/>
                <a:cs typeface="Arial" panose="020B0604020202020204" pitchFamily="34" charset="0"/>
              </a:rPr>
              <a:t> (e.g. genus Candida)</a:t>
            </a:r>
          </a:p>
          <a:p>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Filamentous</a:t>
            </a:r>
            <a:r>
              <a:rPr lang="en-US" sz="2400" dirty="0">
                <a:latin typeface="Arial" panose="020B0604020202020204" pitchFamily="34" charset="0"/>
                <a:cs typeface="Arial" panose="020B0604020202020204" pitchFamily="34" charset="0"/>
              </a:rPr>
              <a:t> fungi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2" name="TextBox 1"/>
          <p:cNvSpPr txBox="1"/>
          <p:nvPr/>
        </p:nvSpPr>
        <p:spPr>
          <a:xfrm>
            <a:off x="1721170" y="928044"/>
            <a:ext cx="4215395" cy="769441"/>
          </a:xfrm>
          <a:prstGeom prst="rect">
            <a:avLst/>
          </a:prstGeom>
          <a:noFill/>
        </p:spPr>
        <p:txBody>
          <a:bodyPr wrap="square" rtlCol="0">
            <a:spAutoFit/>
          </a:bodyPr>
          <a:lstStyle/>
          <a:p>
            <a:r>
              <a:rPr lang="en-US" sz="4400" b="1" dirty="0">
                <a:latin typeface="Arial Black" panose="020B0A04020102020204" pitchFamily="34" charset="0"/>
              </a:rPr>
              <a:t>Introduction</a:t>
            </a:r>
          </a:p>
        </p:txBody>
      </p:sp>
      <p:sp>
        <p:nvSpPr>
          <p:cNvPr id="6" name="Rectangle 5">
            <a:extLst>
              <a:ext uri="{FF2B5EF4-FFF2-40B4-BE49-F238E27FC236}">
                <a16:creationId xmlns:a16="http://schemas.microsoft.com/office/drawing/2014/main" id="{C5F83FA0-90E8-4689-B346-BF183EE3CD9A}"/>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14338" name="Picture 2" descr="Everything You Need to Know About Candida Albicans">
            <a:extLst>
              <a:ext uri="{FF2B5EF4-FFF2-40B4-BE49-F238E27FC236}">
                <a16:creationId xmlns:a16="http://schemas.microsoft.com/office/drawing/2014/main" id="{08BBF928-AB19-4DAD-9CAD-9F95A1773E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563" y="1902656"/>
            <a:ext cx="3277186" cy="24860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s fungi made up of cell or hyphae and Is hyphae a cell or just a something  made up of cell? - Quora">
            <a:extLst>
              <a:ext uri="{FF2B5EF4-FFF2-40B4-BE49-F238E27FC236}">
                <a16:creationId xmlns:a16="http://schemas.microsoft.com/office/drawing/2014/main" id="{6EDAB212-E592-4BA5-8096-CBD57B9FAC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09"/>
          <a:stretch/>
        </p:blipFill>
        <p:spPr bwMode="auto">
          <a:xfrm>
            <a:off x="5936565" y="4501662"/>
            <a:ext cx="2700998" cy="216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20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112" y="1755726"/>
            <a:ext cx="7730082" cy="4278094"/>
          </a:xfrm>
          <a:prstGeom prst="rect">
            <a:avLst/>
          </a:prstGeom>
        </p:spPr>
        <p:txBody>
          <a:bodyPr wrap="square">
            <a:spAutoFit/>
          </a:bodyPr>
          <a:lstStyle/>
          <a:p>
            <a:pPr algn="just"/>
            <a:endParaRPr lang="en-US" sz="2000" b="1" dirty="0"/>
          </a:p>
          <a:p>
            <a:pPr algn="just"/>
            <a:endParaRPr lang="en-US" sz="2000" b="1" dirty="0"/>
          </a:p>
          <a:p>
            <a:pPr algn="just"/>
            <a:endParaRPr lang="en-US" sz="2000" b="1" dirty="0"/>
          </a:p>
          <a:p>
            <a:pPr algn="just"/>
            <a:r>
              <a:rPr lang="en-US" sz="2400" b="1" dirty="0">
                <a:latin typeface="Arial" panose="020B0604020202020204" pitchFamily="34" charset="0"/>
                <a:cs typeface="Arial" panose="020B0604020202020204" pitchFamily="34" charset="0"/>
              </a:rPr>
              <a:t>Symptoms</a:t>
            </a:r>
          </a:p>
          <a:p>
            <a:pPr algn="just"/>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Gradual onset of pain, grittiness, photophobia, blurred vision and watery or muco purulent discharge.</a:t>
            </a:r>
          </a:p>
          <a:p>
            <a:pPr algn="just"/>
            <a:r>
              <a:rPr lang="en-US" sz="2400" dirty="0">
                <a:latin typeface="Arial" panose="020B0604020202020204" pitchFamily="34" charset="0"/>
                <a:cs typeface="Arial" panose="020B0604020202020204" pitchFamily="34" charset="0"/>
              </a:rPr>
              <a:t> </a:t>
            </a:r>
          </a:p>
          <a:p>
            <a:pPr algn="just"/>
            <a:r>
              <a:rPr lang="en-US" sz="2400" b="1" dirty="0">
                <a:latin typeface="Arial" panose="020B0604020202020204" pitchFamily="34" charset="0"/>
                <a:cs typeface="Arial" panose="020B0604020202020204" pitchFamily="34" charset="0"/>
              </a:rPr>
              <a:t>Candida keratitis: </a:t>
            </a:r>
            <a:r>
              <a:rPr lang="en-US" sz="2400" dirty="0">
                <a:latin typeface="Arial" panose="020B0604020202020204" pitchFamily="34" charset="0"/>
                <a:cs typeface="Arial" panose="020B0604020202020204" pitchFamily="34" charset="0"/>
              </a:rPr>
              <a:t>Yellow–white densely suppurative infiltrate</a:t>
            </a:r>
          </a:p>
          <a:p>
            <a:pPr algn="just"/>
            <a:r>
              <a:rPr lang="en-US" sz="2400" b="1" dirty="0">
                <a:latin typeface="Arial" panose="020B0604020202020204" pitchFamily="34" charset="0"/>
                <a:cs typeface="Arial" panose="020B0604020202020204" pitchFamily="34" charset="0"/>
              </a:rPr>
              <a:t>Filamentous keratitis:</a:t>
            </a:r>
            <a:r>
              <a:rPr lang="en-US" sz="2400" dirty="0">
                <a:latin typeface="Arial" panose="020B0604020202020204" pitchFamily="34" charset="0"/>
                <a:cs typeface="Arial" panose="020B0604020202020204" pitchFamily="34" charset="0"/>
              </a:rPr>
              <a:t>    Grey or yellow–white stromal infiltrate with indistinct fluffy margins </a:t>
            </a:r>
          </a:p>
          <a:p>
            <a:pPr algn="just"/>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AC60D3CD-2A46-4F76-986B-F1FFC8EE88E3}"/>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2" name="Title 1">
            <a:extLst>
              <a:ext uri="{FF2B5EF4-FFF2-40B4-BE49-F238E27FC236}">
                <a16:creationId xmlns:a16="http://schemas.microsoft.com/office/drawing/2014/main" id="{5DC935BE-8B68-441D-9951-253BAE2477AD}"/>
              </a:ext>
            </a:extLst>
          </p:cNvPr>
          <p:cNvSpPr>
            <a:spLocks noGrp="1"/>
          </p:cNvSpPr>
          <p:nvPr>
            <p:ph type="title"/>
          </p:nvPr>
        </p:nvSpPr>
        <p:spPr>
          <a:xfrm>
            <a:off x="2220686" y="804519"/>
            <a:ext cx="8834168" cy="1049235"/>
          </a:xfrm>
        </p:spPr>
        <p:txBody>
          <a:bodyPr>
            <a:normAutofit/>
          </a:bodyPr>
          <a:lstStyle/>
          <a:p>
            <a:r>
              <a:rPr lang="en-US" sz="4400" b="1" cap="none" dirty="0">
                <a:latin typeface="Arial Black" panose="020B0A04020102020204" pitchFamily="34" charset="0"/>
              </a:rPr>
              <a:t>Presentation</a:t>
            </a:r>
          </a:p>
        </p:txBody>
      </p:sp>
      <p:pic>
        <p:nvPicPr>
          <p:cNvPr id="15362" name="Picture 2" descr="Yeast-like cells of Candida albicans in a smear from fungal keratitis... |  Download Scientific Diagram">
            <a:extLst>
              <a:ext uri="{FF2B5EF4-FFF2-40B4-BE49-F238E27FC236}">
                <a16:creationId xmlns:a16="http://schemas.microsoft.com/office/drawing/2014/main" id="{901E54DB-CA37-4976-B8C5-1A4E5BD89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058" y="2045091"/>
            <a:ext cx="32385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he Need for Speed With Mycotic Keratitis">
            <a:extLst>
              <a:ext uri="{FF2B5EF4-FFF2-40B4-BE49-F238E27FC236}">
                <a16:creationId xmlns:a16="http://schemas.microsoft.com/office/drawing/2014/main" id="{324931E6-9A92-49CF-8D17-F44309D23F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6" t="1945" r="2082" b="25592"/>
          <a:stretch/>
        </p:blipFill>
        <p:spPr bwMode="auto">
          <a:xfrm>
            <a:off x="8573639" y="4661681"/>
            <a:ext cx="3481881" cy="219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1000"/>
                                        <p:tgtEl>
                                          <p:spTgt spid="15364"/>
                                        </p:tgtEl>
                                      </p:cBhvr>
                                    </p:animEffect>
                                    <p:anim calcmode="lin" valueType="num">
                                      <p:cBhvr>
                                        <p:cTn id="15" dur="1000" fill="hold"/>
                                        <p:tgtEl>
                                          <p:spTgt spid="15364"/>
                                        </p:tgtEl>
                                        <p:attrNameLst>
                                          <p:attrName>ppt_x</p:attrName>
                                        </p:attrNameLst>
                                      </p:cBhvr>
                                      <p:tavLst>
                                        <p:tav tm="0">
                                          <p:val>
                                            <p:strVal val="#ppt_x"/>
                                          </p:val>
                                        </p:tav>
                                        <p:tav tm="100000">
                                          <p:val>
                                            <p:strVal val="#ppt_x"/>
                                          </p:val>
                                        </p:tav>
                                      </p:tavLst>
                                    </p:anim>
                                    <p:anim calcmode="lin" valueType="num">
                                      <p:cBhvr>
                                        <p:cTn id="16"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260" y="2015732"/>
            <a:ext cx="10509826" cy="4188120"/>
          </a:xfrm>
        </p:spPr>
        <p:txBody>
          <a:bodyPr>
            <a:normAutofit/>
          </a:bodyPr>
          <a:lstStyle/>
          <a:p>
            <a:pPr algn="just">
              <a:buFont typeface="Wingdings" panose="05000000000000000000" pitchFamily="2" charset="2"/>
              <a:buChar char="Ø"/>
            </a:pPr>
            <a:r>
              <a:rPr lang="en-US" sz="2800" dirty="0">
                <a:latin typeface="Arial" panose="020B0604020202020204" pitchFamily="34" charset="0"/>
                <a:cs typeface="Arial" panose="020B0604020202020204" pitchFamily="34" charset="0"/>
              </a:rPr>
              <a:t>Progressive infiltration, often with </a:t>
            </a:r>
            <a:r>
              <a:rPr lang="en-US" sz="2800" b="1" dirty="0">
                <a:solidFill>
                  <a:srgbClr val="C00000"/>
                </a:solidFill>
                <a:latin typeface="Arial" panose="020B0604020202020204" pitchFamily="34" charset="0"/>
                <a:cs typeface="Arial" panose="020B0604020202020204" pitchFamily="34" charset="0"/>
              </a:rPr>
              <a:t>satellite lesions </a:t>
            </a:r>
          </a:p>
          <a:p>
            <a:pPr algn="just">
              <a:buFont typeface="Wingdings" panose="05000000000000000000" pitchFamily="2" charset="2"/>
              <a:buChar char="Ø"/>
            </a:pPr>
            <a:r>
              <a:rPr lang="en-US" sz="2800" b="1" dirty="0">
                <a:solidFill>
                  <a:srgbClr val="C00000"/>
                </a:solidFill>
                <a:latin typeface="Arial" panose="020B0604020202020204" pitchFamily="34" charset="0"/>
                <a:cs typeface="Arial" panose="020B0604020202020204" pitchFamily="34" charset="0"/>
              </a:rPr>
              <a:t>Feathery</a:t>
            </a:r>
            <a:r>
              <a:rPr lang="en-US" sz="2800" dirty="0">
                <a:latin typeface="Arial" panose="020B0604020202020204" pitchFamily="34" charset="0"/>
                <a:cs typeface="Arial" panose="020B0604020202020204" pitchFamily="34" charset="0"/>
              </a:rPr>
              <a:t> branch-like extensions or a </a:t>
            </a:r>
            <a:r>
              <a:rPr lang="en-US" sz="2800" b="1" dirty="0">
                <a:solidFill>
                  <a:srgbClr val="C00000"/>
                </a:solidFill>
                <a:latin typeface="Arial" panose="020B0604020202020204" pitchFamily="34" charset="0"/>
                <a:cs typeface="Arial" panose="020B0604020202020204" pitchFamily="34" charset="0"/>
              </a:rPr>
              <a:t>ring-shaped infiltrate</a:t>
            </a:r>
          </a:p>
          <a:p>
            <a:pPr algn="just">
              <a:buFont typeface="Wingdings" panose="05000000000000000000" pitchFamily="2" charset="2"/>
              <a:buChar char="Ø"/>
            </a:pPr>
            <a:r>
              <a:rPr lang="en-US" sz="2800" dirty="0">
                <a:latin typeface="Arial" panose="020B0604020202020204" pitchFamily="34" charset="0"/>
                <a:cs typeface="Arial" panose="020B0604020202020204" pitchFamily="34" charset="0"/>
              </a:rPr>
              <a:t>Rapid progression with necrosis and </a:t>
            </a:r>
            <a:r>
              <a:rPr lang="en-US" sz="2800" b="1" dirty="0">
                <a:solidFill>
                  <a:srgbClr val="C00000"/>
                </a:solidFill>
                <a:latin typeface="Arial" panose="020B0604020202020204" pitchFamily="34" charset="0"/>
                <a:cs typeface="Arial" panose="020B0604020202020204" pitchFamily="34" charset="0"/>
              </a:rPr>
              <a:t>thinning</a:t>
            </a:r>
            <a:r>
              <a:rPr lang="en-US" sz="2800" dirty="0">
                <a:latin typeface="Arial" panose="020B0604020202020204" pitchFamily="34" charset="0"/>
                <a:cs typeface="Arial" panose="020B0604020202020204" pitchFamily="34" charset="0"/>
              </a:rPr>
              <a:t> can occur</a:t>
            </a:r>
          </a:p>
          <a:p>
            <a:pPr algn="just">
              <a:buFont typeface="Wingdings" panose="05000000000000000000" pitchFamily="2" charset="2"/>
              <a:buChar char="Ø"/>
            </a:pPr>
            <a:r>
              <a:rPr lang="en-US" sz="2800" dirty="0">
                <a:latin typeface="Arial" panose="020B0604020202020204" pitchFamily="34" charset="0"/>
                <a:cs typeface="Arial" panose="020B0604020202020204" pitchFamily="34" charset="0"/>
              </a:rPr>
              <a:t>Penetration of an intact Descemet membrane may occur  </a:t>
            </a:r>
          </a:p>
          <a:p>
            <a:pPr algn="just">
              <a:buFont typeface="Wingdings" panose="05000000000000000000" pitchFamily="2" charset="2"/>
              <a:buChar char="Ø"/>
            </a:pPr>
            <a:r>
              <a:rPr lang="en-US" sz="2800" dirty="0">
                <a:latin typeface="Arial" panose="020B0604020202020204" pitchFamily="34" charset="0"/>
                <a:cs typeface="Arial" panose="020B0604020202020204" pitchFamily="34" charset="0"/>
              </a:rPr>
              <a:t>Anterior uveitis, hypopyon with endothelial plaque </a:t>
            </a:r>
          </a:p>
          <a:p>
            <a:pPr algn="just">
              <a:buFont typeface="Wingdings" panose="05000000000000000000" pitchFamily="2" charset="2"/>
              <a:buChar char="Ø"/>
            </a:pPr>
            <a:r>
              <a:rPr lang="en-US" sz="2800" dirty="0">
                <a:latin typeface="Arial" panose="020B0604020202020204" pitchFamily="34" charset="0"/>
                <a:cs typeface="Arial" panose="020B0604020202020204" pitchFamily="34" charset="0"/>
              </a:rPr>
              <a:t>Sterile or infective endophthalmitis</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752259" y="177417"/>
            <a:ext cx="3439741" cy="461665"/>
          </a:xfrm>
          <a:prstGeom prst="rect">
            <a:avLst/>
          </a:prstGeom>
          <a:noFill/>
        </p:spPr>
        <p:txBody>
          <a:bodyPr wrap="square" rtlCol="0">
            <a:spAutoFit/>
          </a:bodyPr>
          <a:lstStyle/>
          <a:p>
            <a:r>
              <a:rPr lang="en-US" sz="2400" b="1" dirty="0"/>
              <a:t>Horizontal integration</a:t>
            </a:r>
          </a:p>
        </p:txBody>
      </p:sp>
      <p:sp>
        <p:nvSpPr>
          <p:cNvPr id="6" name="Title 1">
            <a:extLst>
              <a:ext uri="{FF2B5EF4-FFF2-40B4-BE49-F238E27FC236}">
                <a16:creationId xmlns:a16="http://schemas.microsoft.com/office/drawing/2014/main" id="{35AE7124-0E4E-4BF7-BE20-B6D8A45D9C56}"/>
              </a:ext>
            </a:extLst>
          </p:cNvPr>
          <p:cNvSpPr txBox="1">
            <a:spLocks/>
          </p:cNvSpPr>
          <p:nvPr/>
        </p:nvSpPr>
        <p:spPr>
          <a:xfrm>
            <a:off x="2442949" y="296885"/>
            <a:ext cx="63598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Black" panose="020B0A04020102020204" pitchFamily="34" charset="0"/>
              </a:rPr>
              <a:t>Clinical Features</a:t>
            </a:r>
          </a:p>
        </p:txBody>
      </p:sp>
    </p:spTree>
    <p:extLst>
      <p:ext uri="{BB962C8B-B14F-4D97-AF65-F5344CB8AC3E}">
        <p14:creationId xmlns:p14="http://schemas.microsoft.com/office/powerpoint/2010/main" val="29880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0126" t="18178" r="31339" b="6818"/>
          <a:stretch/>
        </p:blipFill>
        <p:spPr>
          <a:xfrm>
            <a:off x="1647865" y="562708"/>
            <a:ext cx="9556952" cy="54907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C0BAA0EF-E81A-4A7E-81DD-DEE698FD3325}"/>
              </a:ext>
            </a:extLst>
          </p:cNvPr>
          <p:cNvSpPr/>
          <p:nvPr/>
        </p:nvSpPr>
        <p:spPr>
          <a:xfrm>
            <a:off x="10671167" y="0"/>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14111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cap="none" dirty="0">
                <a:latin typeface="Arial Black" panose="020B0A04020102020204" pitchFamily="34" charset="0"/>
              </a:rPr>
              <a:t>Treatment</a:t>
            </a:r>
          </a:p>
        </p:txBody>
      </p:sp>
      <p:sp>
        <p:nvSpPr>
          <p:cNvPr id="3" name="Content Placeholder 2"/>
          <p:cNvSpPr>
            <a:spLocks noGrp="1"/>
          </p:cNvSpPr>
          <p:nvPr>
            <p:ph idx="1"/>
          </p:nvPr>
        </p:nvSpPr>
        <p:spPr>
          <a:xfrm>
            <a:off x="1451579" y="2015732"/>
            <a:ext cx="9603275" cy="4037749"/>
          </a:xfrm>
        </p:spPr>
        <p:txBody>
          <a:bodyPr>
            <a:normAutofit lnSpcReduction="10000"/>
          </a:bodyPr>
          <a:lstStyle/>
          <a:p>
            <a:pPr>
              <a:buFont typeface="Wingdings" panose="05000000000000000000" pitchFamily="2" charset="2"/>
              <a:buChar char="Ø"/>
            </a:pPr>
            <a:r>
              <a:rPr lang="en-US" b="1" dirty="0">
                <a:latin typeface="Arial" panose="020B0604020202020204" pitchFamily="34" charset="0"/>
                <a:cs typeface="Arial" panose="020B0604020202020204" pitchFamily="34" charset="0"/>
              </a:rPr>
              <a:t>Debridement</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Topical antifungals </a:t>
            </a:r>
            <a:r>
              <a:rPr lang="en-US" dirty="0">
                <a:latin typeface="Arial" panose="020B0604020202020204" pitchFamily="34" charset="0"/>
                <a:cs typeface="Arial" panose="020B0604020202020204" pitchFamily="34" charset="0"/>
              </a:rPr>
              <a:t>: Initially hourly for 48 hours continued for at least 12 weeks</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Candida infection</a:t>
            </a:r>
            <a:r>
              <a:rPr lang="en-US" dirty="0">
                <a:latin typeface="Arial" panose="020B0604020202020204" pitchFamily="34" charset="0"/>
                <a:cs typeface="Arial" panose="020B0604020202020204" pitchFamily="34" charset="0"/>
              </a:rPr>
              <a:t> amphotericin B 0.15% ; alternatives include natamycin 5%, fluconazole 2%, voriconazole 1 or 2%.</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Filamentous infection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natamycin 5% ; alternatives are amphotericin B 0.15%, miconazole 1% and voriconazole 1 or 2%. </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broad-spectrum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antibiotic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prevent bacterial co-infection.</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Cycloplegics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Subconjunctival fluconazole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 be used in severe cases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615779" y="98600"/>
            <a:ext cx="3439741" cy="461665"/>
          </a:xfrm>
          <a:prstGeom prst="rect">
            <a:avLst/>
          </a:prstGeom>
          <a:noFill/>
        </p:spPr>
        <p:txBody>
          <a:bodyPr wrap="square" rtlCol="0">
            <a:spAutoFit/>
          </a:bodyPr>
          <a:lstStyle/>
          <a:p>
            <a:r>
              <a:rPr lang="en-US" sz="2400" b="1" dirty="0"/>
              <a:t>Horizontal integration</a:t>
            </a:r>
          </a:p>
        </p:txBody>
      </p:sp>
    </p:spTree>
    <p:extLst>
      <p:ext uri="{BB962C8B-B14F-4D97-AF65-F5344CB8AC3E}">
        <p14:creationId xmlns:p14="http://schemas.microsoft.com/office/powerpoint/2010/main" val="33510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t cornea Quotes, Status, Shayari, Poetry &amp; Thoughts | YourQuote">
            <a:extLst>
              <a:ext uri="{FF2B5EF4-FFF2-40B4-BE49-F238E27FC236}">
                <a16:creationId xmlns:a16="http://schemas.microsoft.com/office/drawing/2014/main" id="{1FEF83EB-599D-494A-87F6-8304E7ACC4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648"/>
          <a:stretch/>
        </p:blipFill>
        <p:spPr bwMode="auto">
          <a:xfrm>
            <a:off x="1457738" y="225288"/>
            <a:ext cx="9621079" cy="572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3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1435-F229-4159-83A6-E9008838CA6F}"/>
              </a:ext>
            </a:extLst>
          </p:cNvPr>
          <p:cNvSpPr>
            <a:spLocks noGrp="1"/>
          </p:cNvSpPr>
          <p:nvPr>
            <p:ph type="title"/>
          </p:nvPr>
        </p:nvSpPr>
        <p:spPr>
          <a:xfrm>
            <a:off x="1856935" y="804519"/>
            <a:ext cx="9197919" cy="1049235"/>
          </a:xfrm>
        </p:spPr>
        <p:txBody>
          <a:bodyPr/>
          <a:lstStyle/>
          <a:p>
            <a:endParaRPr lang="en-US" dirty="0"/>
          </a:p>
        </p:txBody>
      </p:sp>
      <p:sp>
        <p:nvSpPr>
          <p:cNvPr id="3" name="Content Placeholder 2"/>
          <p:cNvSpPr>
            <a:spLocks noGrp="1"/>
          </p:cNvSpPr>
          <p:nvPr>
            <p:ph idx="1"/>
          </p:nvPr>
        </p:nvSpPr>
        <p:spPr>
          <a:xfrm>
            <a:off x="1451579" y="2015732"/>
            <a:ext cx="9603275" cy="3878631"/>
          </a:xfrm>
        </p:spPr>
        <p:txBody>
          <a:bodyPr>
            <a:normAutofit fontScale="77500" lnSpcReduction="20000"/>
          </a:bodyPr>
          <a:lstStyle/>
          <a:p>
            <a:pPr>
              <a:buFont typeface="Wingdings" panose="05000000000000000000" pitchFamily="2" charset="2"/>
              <a:buChar char="Ø"/>
            </a:pPr>
            <a:r>
              <a:rPr lang="en-US" sz="2800" b="1" dirty="0">
                <a:latin typeface="Arial" panose="020B0604020202020204" pitchFamily="34" charset="0"/>
                <a:cs typeface="Arial" panose="020B0604020202020204" pitchFamily="34" charset="0"/>
              </a:rPr>
              <a:t>Systemic antifungals </a:t>
            </a:r>
            <a:r>
              <a:rPr lang="en-US" sz="2800" dirty="0">
                <a:latin typeface="Arial" panose="020B0604020202020204" pitchFamily="34" charset="0"/>
                <a:cs typeface="Arial" panose="020B0604020202020204" pitchFamily="34" charset="0"/>
              </a:rPr>
              <a:t>may be given in severe cases, for lesions near the limbus, and for suspected endophthalmitis. </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Voriconazole 400 mg twice daily for one day then 200 mg twice daily, itraconazole or fluconazole</a:t>
            </a:r>
          </a:p>
          <a:p>
            <a:pPr>
              <a:buFont typeface="Wingdings" panose="05000000000000000000" pitchFamily="2" charset="2"/>
              <a:buChar char="Ø"/>
            </a:pPr>
            <a:r>
              <a:rPr lang="en-US" sz="2800" b="1" dirty="0">
                <a:latin typeface="Arial" panose="020B0604020202020204" pitchFamily="34" charset="0"/>
                <a:cs typeface="Arial" panose="020B0604020202020204" pitchFamily="34" charset="0"/>
              </a:rPr>
              <a:t>Tetracycline</a:t>
            </a:r>
            <a:r>
              <a:rPr lang="en-US" sz="2800" dirty="0">
                <a:latin typeface="Arial" panose="020B0604020202020204" pitchFamily="34" charset="0"/>
                <a:cs typeface="Arial" panose="020B0604020202020204" pitchFamily="34" charset="0"/>
              </a:rPr>
              <a:t> (e.g. doxycycline 100 mg twice daily) anticollagenase effect </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Therapeutic keratoplasty</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(penetrating or deep anterior lamellar) when medical therapy is ineffective or following perforation.</a:t>
            </a:r>
          </a:p>
          <a:p>
            <a:pPr marR="0" lvl="0" algn="l" defTabSz="914400" rtl="0" eaLnBrk="1" fontAlgn="auto" latinLnBrk="0" hangingPunct="1">
              <a:lnSpc>
                <a:spcPct val="120000"/>
              </a:lnSpc>
              <a:spcBef>
                <a:spcPts val="1000"/>
              </a:spcBef>
              <a:spcAft>
                <a:spcPts val="0"/>
              </a:spcAft>
              <a:buClr>
                <a:srgbClr val="B71E42"/>
              </a:buClr>
              <a:buSzPct val="100000"/>
              <a:buFont typeface="Wingdings" panose="05000000000000000000" pitchFamily="2" charset="2"/>
              <a:buChar char="Ø"/>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Anterior chamber washout with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intracameral antifungal </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injection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752259" y="0"/>
            <a:ext cx="3439741" cy="461665"/>
          </a:xfrm>
          <a:prstGeom prst="rect">
            <a:avLst/>
          </a:prstGeom>
          <a:noFill/>
        </p:spPr>
        <p:txBody>
          <a:bodyPr wrap="square" rtlCol="0">
            <a:spAutoFit/>
          </a:bodyPr>
          <a:lstStyle/>
          <a:p>
            <a:r>
              <a:rPr lang="en-US" sz="2400" b="1" dirty="0"/>
              <a:t>Horizontal integration</a:t>
            </a:r>
          </a:p>
        </p:txBody>
      </p:sp>
    </p:spTree>
    <p:extLst>
      <p:ext uri="{BB962C8B-B14F-4D97-AF65-F5344CB8AC3E}">
        <p14:creationId xmlns:p14="http://schemas.microsoft.com/office/powerpoint/2010/main" val="26626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6000" b="1" dirty="0">
                <a:solidFill>
                  <a:srgbClr val="C00000"/>
                </a:solidFill>
                <a:latin typeface="Arial Black" panose="020B0A04020102020204" pitchFamily="34" charset="0"/>
              </a:rPr>
              <a:t>VIRAL KERATITIS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63CCFD48-A932-4E60-A69B-B58BD8831224}"/>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813280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71003" y="647115"/>
            <a:ext cx="9537895" cy="1217080"/>
          </a:xfrm>
        </p:spPr>
        <p:txBody>
          <a:bodyPr>
            <a:noAutofit/>
          </a:bodyPr>
          <a:lstStyle/>
          <a:p>
            <a:r>
              <a:rPr lang="en-US" sz="4400" b="1" cap="none" dirty="0">
                <a:latin typeface="Arial Black" panose="020B0A04020102020204" pitchFamily="34" charset="0"/>
              </a:rPr>
              <a:t>Herpes Simplex Keratitis And Herpes Zoster Keratitis                             </a:t>
            </a:r>
          </a:p>
        </p:txBody>
      </p:sp>
      <p:pic>
        <p:nvPicPr>
          <p:cNvPr id="4" name="Content Placeholder 3"/>
          <p:cNvPicPr>
            <a:picLocks noGrp="1" noChangeAspect="1"/>
          </p:cNvPicPr>
          <p:nvPr>
            <p:ph sz="half" idx="1"/>
          </p:nvPr>
        </p:nvPicPr>
        <p:blipFill>
          <a:blip r:embed="rId2"/>
          <a:stretch>
            <a:fillRect/>
          </a:stretch>
        </p:blipFill>
        <p:spPr>
          <a:xfrm>
            <a:off x="2055812" y="3030745"/>
            <a:ext cx="3429000" cy="2571750"/>
          </a:xfrm>
          <a:prstGeom prst="rect">
            <a:avLst/>
          </a:prstGeom>
        </p:spPr>
      </p:pic>
      <p:sp>
        <p:nvSpPr>
          <p:cNvPr id="2" name="Content Placeholder 1">
            <a:extLst>
              <a:ext uri="{FF2B5EF4-FFF2-40B4-BE49-F238E27FC236}">
                <a16:creationId xmlns:a16="http://schemas.microsoft.com/office/drawing/2014/main" id="{4AE2D224-F231-4843-AC82-E57DF864AC97}"/>
              </a:ext>
            </a:extLst>
          </p:cNvPr>
          <p:cNvSpPr>
            <a:spLocks noGrp="1"/>
          </p:cNvSpPr>
          <p:nvPr>
            <p:ph sz="half" idx="2"/>
          </p:nvPr>
        </p:nvSpPr>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Reduced corneal sensations in both</a:t>
            </a:r>
          </a:p>
        </p:txBody>
      </p:sp>
      <p:pic>
        <p:nvPicPr>
          <p:cNvPr id="5" name="Picture 4"/>
          <p:cNvPicPr>
            <a:picLocks noChangeAspect="1"/>
          </p:cNvPicPr>
          <p:nvPr/>
        </p:nvPicPr>
        <p:blipFill rotWithShape="1">
          <a:blip r:embed="rId3"/>
          <a:srcRect t="7070"/>
          <a:stretch/>
        </p:blipFill>
        <p:spPr>
          <a:xfrm>
            <a:off x="6687947" y="3030745"/>
            <a:ext cx="4096799" cy="2971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8" name="Rectangle 7">
            <a:extLst>
              <a:ext uri="{FF2B5EF4-FFF2-40B4-BE49-F238E27FC236}">
                <a16:creationId xmlns:a16="http://schemas.microsoft.com/office/drawing/2014/main" id="{C0B37862-7892-40D6-8E4F-DC3001A09675}"/>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17410" name="Picture 2" descr="Atypical herpetic keratitis presenting as multifocal epithelial lesions">
            <a:extLst>
              <a:ext uri="{FF2B5EF4-FFF2-40B4-BE49-F238E27FC236}">
                <a16:creationId xmlns:a16="http://schemas.microsoft.com/office/drawing/2014/main" id="{54AED4E5-9E01-45F1-9D98-1AA750646B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5" t="5635" r="3468" b="4090"/>
          <a:stretch/>
        </p:blipFill>
        <p:spPr bwMode="auto">
          <a:xfrm>
            <a:off x="1431313" y="3030744"/>
            <a:ext cx="4346917" cy="297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752259" y="0"/>
            <a:ext cx="3439741" cy="461665"/>
          </a:xfrm>
          <a:prstGeom prst="rect">
            <a:avLst/>
          </a:prstGeom>
          <a:noFill/>
        </p:spPr>
        <p:txBody>
          <a:bodyPr wrap="square" rtlCol="0">
            <a:spAutoFit/>
          </a:bodyPr>
          <a:lstStyle/>
          <a:p>
            <a:r>
              <a:rPr lang="en-US" sz="2400" b="1" dirty="0"/>
              <a:t>Horizontal integration</a:t>
            </a:r>
          </a:p>
        </p:txBody>
      </p:sp>
      <p:pic>
        <p:nvPicPr>
          <p:cNvPr id="16386" name="Picture 2" descr="Diagnostic and treatment algorithms for ocular surface disease states -  Document - Gale Academic OneFile">
            <a:extLst>
              <a:ext uri="{FF2B5EF4-FFF2-40B4-BE49-F238E27FC236}">
                <a16:creationId xmlns:a16="http://schemas.microsoft.com/office/drawing/2014/main" id="{3D60C735-71BA-4EC9-B916-39FC62F6F8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614"/>
          <a:stretch/>
        </p:blipFill>
        <p:spPr bwMode="auto">
          <a:xfrm>
            <a:off x="1647865" y="916632"/>
            <a:ext cx="9931791" cy="50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29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798489"/>
            <a:ext cx="10515600" cy="4296648"/>
          </a:xfrm>
        </p:spPr>
        <p:txBody>
          <a:bodyPr>
            <a:normAutofit/>
          </a:bodyPr>
          <a:lstStyle/>
          <a:p>
            <a:pPr marL="0" indent="0" algn="ctr">
              <a:buNone/>
            </a:pPr>
            <a:r>
              <a:rPr lang="en-US" sz="4400" b="1" dirty="0">
                <a:latin typeface="Arial Black" panose="020B0A04020102020204" pitchFamily="34" charset="0"/>
              </a:rPr>
              <a:t>Herpes Simplex Keratitis</a:t>
            </a:r>
          </a:p>
        </p:txBody>
      </p:sp>
      <p:pic>
        <p:nvPicPr>
          <p:cNvPr id="4" name="Picture 3"/>
          <p:cNvPicPr>
            <a:picLocks noChangeAspect="1"/>
          </p:cNvPicPr>
          <p:nvPr/>
        </p:nvPicPr>
        <p:blipFill rotWithShape="1">
          <a:blip r:embed="rId2"/>
          <a:srcRect l="31258" t="9857" r="32737" b="10629"/>
          <a:stretch/>
        </p:blipFill>
        <p:spPr>
          <a:xfrm>
            <a:off x="2926080" y="1899138"/>
            <a:ext cx="6443004" cy="39670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BD44E384-A0C2-490A-91CA-32CFF489A0E0}"/>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515989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15" y="804519"/>
            <a:ext cx="9015039" cy="1049235"/>
          </a:xfrm>
        </p:spPr>
        <p:txBody>
          <a:bodyPr>
            <a:normAutofit/>
          </a:bodyPr>
          <a:lstStyle/>
          <a:p>
            <a:r>
              <a:rPr lang="en-US" sz="4400" b="1" cap="none" dirty="0">
                <a:latin typeface="Arial Black" panose="020B0A04020102020204" pitchFamily="34" charset="0"/>
              </a:rPr>
              <a:t>Disciform Keratitis</a:t>
            </a:r>
          </a:p>
        </p:txBody>
      </p:sp>
      <p:pic>
        <p:nvPicPr>
          <p:cNvPr id="4" name="Content Placeholder 3"/>
          <p:cNvPicPr>
            <a:picLocks noGrp="1" noChangeAspect="1"/>
          </p:cNvPicPr>
          <p:nvPr>
            <p:ph idx="1"/>
          </p:nvPr>
        </p:nvPicPr>
        <p:blipFill rotWithShape="1">
          <a:blip r:embed="rId2"/>
          <a:srcRect l="27764" t="23996" r="29157" b="12961"/>
          <a:stretch/>
        </p:blipFill>
        <p:spPr>
          <a:xfrm>
            <a:off x="2799472" y="2039815"/>
            <a:ext cx="6850966" cy="38967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49F78053-A49F-4853-8CD7-09B8E4DCC754}"/>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74155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804519"/>
            <a:ext cx="9057242" cy="1049235"/>
          </a:xfrm>
        </p:spPr>
        <p:txBody>
          <a:bodyPr>
            <a:normAutofit/>
          </a:bodyPr>
          <a:lstStyle/>
          <a:p>
            <a:r>
              <a:rPr lang="en-US" sz="4400" b="1" cap="none" dirty="0">
                <a:latin typeface="Arial Black" panose="020B0A04020102020204" pitchFamily="34" charset="0"/>
              </a:rPr>
              <a:t>Treatment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49F78053-A49F-4853-8CD7-09B8E4DCC754}"/>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7" name="Content Placeholder 6">
            <a:extLst>
              <a:ext uri="{FF2B5EF4-FFF2-40B4-BE49-F238E27FC236}">
                <a16:creationId xmlns:a16="http://schemas.microsoft.com/office/drawing/2014/main" id="{564EFF89-6F46-43D0-B1F9-F3EA95F0E82B}"/>
              </a:ext>
            </a:extLst>
          </p:cNvPr>
          <p:cNvSpPr>
            <a:spLocks noGrp="1"/>
          </p:cNvSpPr>
          <p:nvPr>
            <p:ph idx="1"/>
          </p:nvPr>
        </p:nvSpPr>
        <p:spPr>
          <a:xfrm>
            <a:off x="1139483" y="2015732"/>
            <a:ext cx="10438228" cy="4469474"/>
          </a:xfrm>
        </p:spPr>
        <p:txBody>
          <a:bodyPr>
            <a:normAutofit/>
          </a:bodyPr>
          <a:lstStyle/>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Topical acyclovir </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3% ointment and ganciclovir 0.15% gel, five times daily</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Debridement may be used for resistant cases</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Oral antiviral </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therapy (e.g. acyclovir 200–400 mg five times a day for 5–10 days, famciclovir or valaciclovir) for Skin lesions </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Cycloplegics</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Topical antibiotic </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to prevent bacterial infection</a:t>
            </a: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IOP control and </a:t>
            </a: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Topical steroids </a:t>
            </a:r>
            <a:r>
              <a:rPr lang="en-US" sz="2400" dirty="0">
                <a:solidFill>
                  <a:prstClr val="black"/>
                </a:solidFill>
                <a:latin typeface="Gill Sans MT" panose="020B0502020104020203"/>
              </a:rPr>
              <a:t>only for</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significant disciform keratitis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62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1000"/>
                                        <p:tgtEl>
                                          <p:spTgt spid="7">
                                            <p:txEl>
                                              <p:pRg st="6" end="6"/>
                                            </p:txEl>
                                          </p:spTgt>
                                        </p:tgtEl>
                                      </p:cBhvr>
                                    </p:animEffect>
                                    <p:anim calcmode="lin" valueType="num">
                                      <p:cBhvr>
                                        <p:cTn id="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1000"/>
                                        <p:tgtEl>
                                          <p:spTgt spid="7">
                                            <p:txEl>
                                              <p:pRg st="8" end="8"/>
                                            </p:txEl>
                                          </p:spTgt>
                                        </p:tgtEl>
                                      </p:cBhvr>
                                    </p:animEffect>
                                    <p:anim calcmode="lin" valueType="num">
                                      <p:cBhvr>
                                        <p:cTn id="1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fade">
                                      <p:cBhvr>
                                        <p:cTn id="17" dur="1000"/>
                                        <p:tgtEl>
                                          <p:spTgt spid="7">
                                            <p:txEl>
                                              <p:pRg st="9" end="9"/>
                                            </p:txEl>
                                          </p:spTgt>
                                        </p:tgtEl>
                                      </p:cBhvr>
                                    </p:animEffect>
                                    <p:anim calcmode="lin" valueType="num">
                                      <p:cBhvr>
                                        <p:cTn id="1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197" y="2015732"/>
            <a:ext cx="10635175" cy="3450613"/>
          </a:xfrm>
        </p:spPr>
        <p:txBody>
          <a:bodyPr>
            <a:normAutofit/>
          </a:bodyPr>
          <a:lstStyle/>
          <a:p>
            <a:pPr marL="0" indent="0" algn="ctr">
              <a:buNone/>
            </a:pPr>
            <a:endParaRPr lang="en-US" sz="4400" dirty="0"/>
          </a:p>
          <a:p>
            <a:pPr marL="0" indent="0" algn="ctr">
              <a:buNone/>
            </a:pPr>
            <a:r>
              <a:rPr lang="en-US" sz="6000" dirty="0">
                <a:solidFill>
                  <a:srgbClr val="C00000"/>
                </a:solidFill>
                <a:latin typeface="Arial Black" panose="020B0A04020102020204" pitchFamily="34" charset="0"/>
              </a:rPr>
              <a:t>PROTOZOAN KERATITIS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439115F9-98EE-43E0-9D26-1C8B4F1085A0}"/>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1308316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A2870-B512-4887-B734-47569C96AFD7}"/>
              </a:ext>
            </a:extLst>
          </p:cNvPr>
          <p:cNvSpPr>
            <a:spLocks noGrp="1"/>
          </p:cNvSpPr>
          <p:nvPr>
            <p:ph type="title"/>
          </p:nvPr>
        </p:nvSpPr>
        <p:spPr>
          <a:xfrm>
            <a:off x="2002971" y="804519"/>
            <a:ext cx="9051883" cy="1049235"/>
          </a:xfrm>
        </p:spPr>
        <p:txBody>
          <a:bodyPr>
            <a:normAutofit/>
          </a:bodyPr>
          <a:lstStyle/>
          <a:p>
            <a:r>
              <a:rPr lang="en-US" sz="4400" b="1" cap="none" dirty="0">
                <a:latin typeface="Arial Black" panose="020B0A04020102020204" pitchFamily="34" charset="0"/>
              </a:rPr>
              <a:t>Introduction </a:t>
            </a:r>
          </a:p>
        </p:txBody>
      </p:sp>
      <p:sp>
        <p:nvSpPr>
          <p:cNvPr id="3" name="Content Placeholder 2"/>
          <p:cNvSpPr>
            <a:spLocks noGrp="1"/>
          </p:cNvSpPr>
          <p:nvPr>
            <p:ph idx="1"/>
          </p:nvPr>
        </p:nvSpPr>
        <p:spPr>
          <a:xfrm>
            <a:off x="844063" y="2015732"/>
            <a:ext cx="6369538" cy="3833525"/>
          </a:xfrm>
        </p:spPr>
        <p:txBody>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Acanthamoeba spp. are ubiquitous free-living protozoa</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Commonly found in soil, fresh or brackish water and the upper respiratory tract</a:t>
            </a:r>
          </a:p>
          <a:p>
            <a:pP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Contact lens wear</a:t>
            </a:r>
            <a:r>
              <a:rPr lang="en-US" sz="2400" dirty="0">
                <a:latin typeface="Arial" panose="020B0604020202020204" pitchFamily="34" charset="0"/>
                <a:cs typeface="Arial" panose="020B0604020202020204" pitchFamily="34" charset="0"/>
              </a:rPr>
              <a:t>, especially if tap water is used for rinsing</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Rectangle 5">
            <a:extLst>
              <a:ext uri="{FF2B5EF4-FFF2-40B4-BE49-F238E27FC236}">
                <a16:creationId xmlns:a16="http://schemas.microsoft.com/office/drawing/2014/main" id="{1A6D5F68-F175-4DAE-9712-182B6BBC3E6E}"/>
              </a:ext>
            </a:extLst>
          </p:cNvPr>
          <p:cNvSpPr/>
          <p:nvPr/>
        </p:nvSpPr>
        <p:spPr>
          <a:xfrm>
            <a:off x="10348687" y="136699"/>
            <a:ext cx="1706834" cy="369332"/>
          </a:xfrm>
          <a:prstGeom prst="rect">
            <a:avLst/>
          </a:prstGeom>
        </p:spPr>
        <p:txBody>
          <a:bodyPr wrap="square">
            <a:spAutoFit/>
          </a:bodyPr>
          <a:lstStyle/>
          <a:p>
            <a:r>
              <a:rPr lang="en-US" b="1" dirty="0"/>
              <a:t>Core Subject</a:t>
            </a:r>
          </a:p>
        </p:txBody>
      </p:sp>
      <p:pic>
        <p:nvPicPr>
          <p:cNvPr id="1026" name="Picture 2" descr="Free picture: protozoan, acanthamoeba polyphaga">
            <a:extLst>
              <a:ext uri="{FF2B5EF4-FFF2-40B4-BE49-F238E27FC236}">
                <a16:creationId xmlns:a16="http://schemas.microsoft.com/office/drawing/2014/main" id="{1597F86F-0EC3-44FD-AEEB-525B22C3E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28123"/>
            <a:ext cx="3739654" cy="297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68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9" y="804519"/>
            <a:ext cx="9095425" cy="1049235"/>
          </a:xfrm>
        </p:spPr>
        <p:txBody>
          <a:bodyPr>
            <a:normAutofit/>
          </a:bodyPr>
          <a:lstStyle/>
          <a:p>
            <a:r>
              <a:rPr lang="en-US" sz="4400" b="1" cap="none" dirty="0">
                <a:latin typeface="Arial Black" panose="020B0A04020102020204" pitchFamily="34" charset="0"/>
              </a:rPr>
              <a:t>Clinical Features </a:t>
            </a:r>
          </a:p>
        </p:txBody>
      </p:sp>
      <p:sp>
        <p:nvSpPr>
          <p:cNvPr id="3" name="Content Placeholder 2"/>
          <p:cNvSpPr>
            <a:spLocks noGrp="1"/>
          </p:cNvSpPr>
          <p:nvPr>
            <p:ph idx="1"/>
          </p:nvPr>
        </p:nvSpPr>
        <p:spPr>
          <a:xfrm>
            <a:off x="1137146" y="1853754"/>
            <a:ext cx="8355197" cy="4314817"/>
          </a:xfrm>
        </p:spPr>
        <p:txBody>
          <a:bodyPr>
            <a:noAutofit/>
          </a:bodyPr>
          <a:lstStyle/>
          <a:p>
            <a:pPr marL="0" indent="0">
              <a:buNone/>
            </a:pPr>
            <a:r>
              <a:rPr lang="en-US" sz="2400" b="1" dirty="0">
                <a:latin typeface="Arial" panose="020B0604020202020204" pitchFamily="34" charset="0"/>
                <a:cs typeface="Arial" panose="020B0604020202020204" pitchFamily="34" charset="0"/>
              </a:rPr>
              <a:t>Symptoms</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 Blurred vision and discomfort</a:t>
            </a:r>
          </a:p>
          <a:p>
            <a:pPr>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 Pain</a:t>
            </a:r>
            <a:r>
              <a:rPr lang="en-US" sz="2400" dirty="0">
                <a:latin typeface="Arial" panose="020B0604020202020204" pitchFamily="34" charset="0"/>
                <a:cs typeface="Arial" panose="020B0604020202020204" pitchFamily="34" charset="0"/>
              </a:rPr>
              <a:t> is often </a:t>
            </a:r>
            <a:r>
              <a:rPr lang="en-US" sz="2400" b="1" dirty="0">
                <a:solidFill>
                  <a:srgbClr val="C00000"/>
                </a:solidFill>
                <a:latin typeface="Arial" panose="020B0604020202020204" pitchFamily="34" charset="0"/>
                <a:cs typeface="Arial" panose="020B0604020202020204" pitchFamily="34" charset="0"/>
              </a:rPr>
              <a:t>severe </a:t>
            </a:r>
            <a:r>
              <a:rPr lang="en-US" sz="2400" dirty="0">
                <a:latin typeface="Arial" panose="020B0604020202020204" pitchFamily="34" charset="0"/>
                <a:cs typeface="Arial" panose="020B0604020202020204" pitchFamily="34" charset="0"/>
              </a:rPr>
              <a:t>and characteristically disproportionate to the clinical signs. </a:t>
            </a:r>
          </a:p>
          <a:p>
            <a:pPr marL="0" indent="0">
              <a:buNone/>
            </a:pPr>
            <a:r>
              <a:rPr lang="en-US" sz="2400" b="1" dirty="0">
                <a:latin typeface="Arial" panose="020B0604020202020204" pitchFamily="34" charset="0"/>
                <a:cs typeface="Arial" panose="020B0604020202020204" pitchFamily="34" charset="0"/>
              </a:rPr>
              <a:t>Signs</a:t>
            </a:r>
            <a:r>
              <a:rPr lang="en-US" sz="2400" dirty="0">
                <a:latin typeface="Arial" panose="020B0604020202020204" pitchFamily="34" charset="0"/>
                <a:cs typeface="Arial" panose="020B0604020202020204" pitchFamily="34" charset="0"/>
              </a:rPr>
              <a:t>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Epithelial </a:t>
            </a:r>
            <a:r>
              <a:rPr lang="en-US" sz="2400" b="1" dirty="0">
                <a:solidFill>
                  <a:srgbClr val="C00000"/>
                </a:solidFill>
                <a:latin typeface="Arial" panose="020B0604020202020204" pitchFamily="34" charset="0"/>
                <a:cs typeface="Arial" panose="020B0604020202020204" pitchFamily="34" charset="0"/>
              </a:rPr>
              <a:t>pseudo dendrites </a:t>
            </a:r>
            <a:r>
              <a:rPr lang="en-US" sz="2400" dirty="0">
                <a:latin typeface="Arial" panose="020B0604020202020204" pitchFamily="34" charset="0"/>
                <a:cs typeface="Arial" panose="020B0604020202020204" pitchFamily="34" charset="0"/>
              </a:rPr>
              <a:t>resembling herpetic lesions</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Diffuse or focal anterior stromal infiltrates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4776ACB5-78C1-47AE-B109-4253BCA53ED1}"/>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8" name="Picture 7">
            <a:extLst>
              <a:ext uri="{FF2B5EF4-FFF2-40B4-BE49-F238E27FC236}">
                <a16:creationId xmlns:a16="http://schemas.microsoft.com/office/drawing/2014/main" id="{004D103F-BF34-4392-9C06-422C5B9FB17F}"/>
              </a:ext>
            </a:extLst>
          </p:cNvPr>
          <p:cNvPicPr>
            <a:picLocks noChangeAspect="1"/>
          </p:cNvPicPr>
          <p:nvPr/>
        </p:nvPicPr>
        <p:blipFill>
          <a:blip r:embed="rId3"/>
          <a:stretch>
            <a:fillRect/>
          </a:stretch>
        </p:blipFill>
        <p:spPr>
          <a:xfrm>
            <a:off x="8940799" y="2240892"/>
            <a:ext cx="2989943" cy="2376215"/>
          </a:xfrm>
          <a:prstGeom prst="rect">
            <a:avLst/>
          </a:prstGeom>
        </p:spPr>
      </p:pic>
    </p:spTree>
    <p:extLst>
      <p:ext uri="{BB962C8B-B14F-4D97-AF65-F5344CB8AC3E}">
        <p14:creationId xmlns:p14="http://schemas.microsoft.com/office/powerpoint/2010/main" val="193361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28D3-0635-49AE-8FC2-AFEBE8DBC30D}"/>
              </a:ext>
            </a:extLst>
          </p:cNvPr>
          <p:cNvSpPr>
            <a:spLocks noGrp="1"/>
          </p:cNvSpPr>
          <p:nvPr>
            <p:ph type="title"/>
          </p:nvPr>
        </p:nvSpPr>
        <p:spPr>
          <a:xfrm>
            <a:off x="1897036" y="545904"/>
            <a:ext cx="7696200" cy="1325563"/>
          </a:xfrm>
        </p:spPr>
        <p:txBody>
          <a:bodyPr>
            <a:normAutofit/>
          </a:bodyPr>
          <a:lstStyle/>
          <a:p>
            <a:r>
              <a:rPr lang="en-US" sz="4400" cap="none" dirty="0">
                <a:latin typeface="Arial Black" panose="020B0A04020102020204" pitchFamily="34" charset="0"/>
              </a:rPr>
              <a:t>Sequence Of Lecture </a:t>
            </a:r>
          </a:p>
        </p:txBody>
      </p:sp>
      <p:sp>
        <p:nvSpPr>
          <p:cNvPr id="3" name="Content Placeholder 2">
            <a:extLst>
              <a:ext uri="{FF2B5EF4-FFF2-40B4-BE49-F238E27FC236}">
                <a16:creationId xmlns:a16="http://schemas.microsoft.com/office/drawing/2014/main" id="{0E655809-A68B-4885-B9A2-7BDE98414D85}"/>
              </a:ext>
            </a:extLst>
          </p:cNvPr>
          <p:cNvSpPr>
            <a:spLocks noGrp="1"/>
          </p:cNvSpPr>
          <p:nvPr>
            <p:ph idx="1"/>
          </p:nvPr>
        </p:nvSpPr>
        <p:spPr>
          <a:xfrm>
            <a:off x="592540" y="2180467"/>
            <a:ext cx="10515600" cy="4351338"/>
          </a:xfrm>
        </p:spPr>
        <p:txBody>
          <a:bodyPr/>
          <a:lstStyle/>
          <a:p>
            <a:r>
              <a:rPr lang="en-ZA" sz="2400" dirty="0">
                <a:latin typeface="Arial" panose="020B0604020202020204" pitchFamily="34" charset="0"/>
                <a:cs typeface="Arial" panose="020B0604020202020204" pitchFamily="34" charset="0"/>
              </a:rPr>
              <a:t>Core Subject</a:t>
            </a:r>
          </a:p>
          <a:p>
            <a:r>
              <a:rPr lang="en-ZA" sz="2400" dirty="0">
                <a:latin typeface="Arial" panose="020B0604020202020204" pitchFamily="34" charset="0"/>
                <a:cs typeface="Arial" panose="020B0604020202020204" pitchFamily="34" charset="0"/>
              </a:rPr>
              <a:t>Spiral Integration</a:t>
            </a:r>
          </a:p>
          <a:p>
            <a:r>
              <a:rPr lang="en-ZA" sz="2400" dirty="0">
                <a:latin typeface="Arial" panose="020B0604020202020204" pitchFamily="34" charset="0"/>
                <a:cs typeface="Arial" panose="020B0604020202020204" pitchFamily="34" charset="0"/>
              </a:rPr>
              <a:t>Horizontal Integration</a:t>
            </a:r>
          </a:p>
          <a:p>
            <a:r>
              <a:rPr lang="en-ZA" sz="2400" dirty="0">
                <a:latin typeface="Arial" panose="020B0604020202020204" pitchFamily="34" charset="0"/>
                <a:cs typeface="Arial" panose="020B0604020202020204" pitchFamily="34" charset="0"/>
              </a:rPr>
              <a:t>Vertical integration</a:t>
            </a:r>
          </a:p>
          <a:p>
            <a:r>
              <a:rPr lang="en-ZA" sz="2400" dirty="0">
                <a:latin typeface="Arial" panose="020B0604020202020204" pitchFamily="34" charset="0"/>
                <a:cs typeface="Arial" panose="020B0604020202020204" pitchFamily="34" charset="0"/>
              </a:rPr>
              <a:t>EOLA(End of lecture assessment)</a:t>
            </a:r>
          </a:p>
          <a:p>
            <a:r>
              <a:rPr lang="en-ZA" sz="2400" dirty="0">
                <a:latin typeface="Arial" panose="020B0604020202020204" pitchFamily="34" charset="0"/>
                <a:cs typeface="Arial" panose="020B0604020202020204" pitchFamily="34" charset="0"/>
              </a:rPr>
              <a:t>Digital Library References</a:t>
            </a:r>
          </a:p>
          <a:p>
            <a:pPr marL="0" indent="0">
              <a:buNone/>
            </a:pPr>
            <a:r>
              <a:rPr lang="en-ZA" sz="2400" dirty="0">
                <a:latin typeface="Arial" panose="020B0604020202020204" pitchFamily="34" charset="0"/>
                <a:cs typeface="Arial" panose="020B0604020202020204" pitchFamily="34" charset="0"/>
              </a:rPr>
              <a:t>( Research, Bioethics, Artificial Intelligence)</a:t>
            </a:r>
          </a:p>
          <a:p>
            <a:endParaRPr lang="en-US" dirty="0"/>
          </a:p>
        </p:txBody>
      </p:sp>
      <p:pic>
        <p:nvPicPr>
          <p:cNvPr id="4" name="Picture 3">
            <a:extLst>
              <a:ext uri="{FF2B5EF4-FFF2-40B4-BE49-F238E27FC236}">
                <a16:creationId xmlns:a16="http://schemas.microsoft.com/office/drawing/2014/main" id="{6FBC521A-6A86-4F42-8EB2-5D28F318DC2F}"/>
              </a:ext>
            </a:extLst>
          </p:cNvPr>
          <p:cNvPicPr>
            <a:picLocks noChangeAspect="1"/>
          </p:cNvPicPr>
          <p:nvPr/>
        </p:nvPicPr>
        <p:blipFill>
          <a:blip r:embed="rId2"/>
          <a:stretch>
            <a:fillRect/>
          </a:stretch>
        </p:blipFill>
        <p:spPr>
          <a:xfrm>
            <a:off x="6344434" y="2180467"/>
            <a:ext cx="4147795" cy="3298827"/>
          </a:xfrm>
          <a:prstGeom prst="rect">
            <a:avLst/>
          </a:prstGeom>
          <a:ln w="190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84112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949F88F4-D819-4DF2-B27A-2772BE867E60}"/>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7" name="Title 6">
            <a:extLst>
              <a:ext uri="{FF2B5EF4-FFF2-40B4-BE49-F238E27FC236}">
                <a16:creationId xmlns:a16="http://schemas.microsoft.com/office/drawing/2014/main" id="{3BE315F4-AF2D-40E5-AD12-7EE90DC942CE}"/>
              </a:ext>
            </a:extLst>
          </p:cNvPr>
          <p:cNvSpPr>
            <a:spLocks noGrp="1"/>
          </p:cNvSpPr>
          <p:nvPr>
            <p:ph type="title"/>
          </p:nvPr>
        </p:nvSpPr>
        <p:spPr>
          <a:xfrm>
            <a:off x="1930400" y="804519"/>
            <a:ext cx="9124454" cy="1049235"/>
          </a:xfrm>
        </p:spPr>
        <p:txBody>
          <a:bodyPr>
            <a:normAutofit/>
          </a:bodyPr>
          <a:lstStyle/>
          <a:p>
            <a:r>
              <a:rPr lang="en-US" sz="4400" b="1" cap="none" dirty="0">
                <a:latin typeface="Arial Black" panose="020B0A04020102020204" pitchFamily="34" charset="0"/>
              </a:rPr>
              <a:t>Clinical Features </a:t>
            </a:r>
          </a:p>
        </p:txBody>
      </p:sp>
      <p:sp>
        <p:nvSpPr>
          <p:cNvPr id="8" name="Content Placeholder 7">
            <a:extLst>
              <a:ext uri="{FF2B5EF4-FFF2-40B4-BE49-F238E27FC236}">
                <a16:creationId xmlns:a16="http://schemas.microsoft.com/office/drawing/2014/main" id="{B9A9CB38-D564-4468-93C4-28E375713FA5}"/>
              </a:ext>
            </a:extLst>
          </p:cNvPr>
          <p:cNvSpPr>
            <a:spLocks noGrp="1"/>
          </p:cNvSpPr>
          <p:nvPr>
            <p:ph idx="1"/>
          </p:nvPr>
        </p:nvSpPr>
        <p:spPr>
          <a:xfrm>
            <a:off x="812800" y="2015732"/>
            <a:ext cx="7765143" cy="3906097"/>
          </a:xfrm>
        </p:spPr>
        <p:txBody>
          <a:bodyPr>
            <a:normAutofit/>
          </a:bodyPr>
          <a:lstStyle/>
          <a:p>
            <a:pPr lvl="0">
              <a:buClr>
                <a:srgbClr val="B71E42"/>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Perineural infiltrates (</a:t>
            </a:r>
            <a:r>
              <a:rPr lang="en-US" sz="2400" b="1" dirty="0">
                <a:solidFill>
                  <a:srgbClr val="C00000"/>
                </a:solidFill>
                <a:latin typeface="Arial" panose="020B0604020202020204" pitchFamily="34" charset="0"/>
                <a:cs typeface="Arial" panose="020B0604020202020204" pitchFamily="34" charset="0"/>
              </a:rPr>
              <a:t>radial </a:t>
            </a:r>
            <a:r>
              <a:rPr lang="en-US" sz="2400" b="1" dirty="0" err="1">
                <a:solidFill>
                  <a:srgbClr val="C00000"/>
                </a:solidFill>
                <a:latin typeface="Arial" panose="020B0604020202020204" pitchFamily="34" charset="0"/>
                <a:cs typeface="Arial" panose="020B0604020202020204" pitchFamily="34" charset="0"/>
              </a:rPr>
              <a:t>keratoneuritis</a:t>
            </a:r>
            <a:r>
              <a:rPr lang="en-US" sz="2400" dirty="0">
                <a:latin typeface="Arial" panose="020B0604020202020204" pitchFamily="34" charset="0"/>
                <a:cs typeface="Arial" panose="020B0604020202020204" pitchFamily="34" charset="0"/>
              </a:rPr>
              <a:t>) are virtually pathognomonic</a:t>
            </a:r>
          </a:p>
          <a:p>
            <a:pPr lvl="0">
              <a:buClr>
                <a:srgbClr val="B71E42"/>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Coalescence of infiltrates form a </a:t>
            </a:r>
            <a:r>
              <a:rPr lang="en-US" sz="2400" b="1" dirty="0">
                <a:solidFill>
                  <a:srgbClr val="C00000"/>
                </a:solidFill>
                <a:latin typeface="Arial" panose="020B0604020202020204" pitchFamily="34" charset="0"/>
                <a:cs typeface="Arial" panose="020B0604020202020204" pitchFamily="34" charset="0"/>
              </a:rPr>
              <a:t>ring abscess</a:t>
            </a:r>
          </a:p>
          <a:p>
            <a:pPr lvl="0">
              <a:buClr>
                <a:srgbClr val="B71E42"/>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Stromal opacification and vascularization  </a:t>
            </a:r>
          </a:p>
          <a:p>
            <a:pPr lvl="0">
              <a:buClr>
                <a:srgbClr val="B71E42"/>
              </a:buClr>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Corneal melting </a:t>
            </a:r>
            <a:r>
              <a:rPr lang="en-US" sz="2400" dirty="0">
                <a:latin typeface="Arial" panose="020B0604020202020204" pitchFamily="34" charset="0"/>
                <a:cs typeface="Arial" panose="020B0604020202020204" pitchFamily="34" charset="0"/>
              </a:rPr>
              <a:t>occurs at any stage</a:t>
            </a:r>
          </a:p>
          <a:p>
            <a:endParaRPr lang="en-US" dirty="0"/>
          </a:p>
        </p:txBody>
      </p:sp>
      <p:pic>
        <p:nvPicPr>
          <p:cNvPr id="3074" name="Picture 2" descr="https://www.eyenews.uk.com/media/7270/eyeon17-litigation-radial-keratoneuritis-ak.png?width=441">
            <a:extLst>
              <a:ext uri="{FF2B5EF4-FFF2-40B4-BE49-F238E27FC236}">
                <a16:creationId xmlns:a16="http://schemas.microsoft.com/office/drawing/2014/main" id="{0463715C-87F2-4DC7-87F2-B9D9641B5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367" y="2788104"/>
            <a:ext cx="42005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949F88F4-D819-4DF2-B27A-2772BE867E60}"/>
              </a:ext>
            </a:extLst>
          </p:cNvPr>
          <p:cNvSpPr/>
          <p:nvPr/>
        </p:nvSpPr>
        <p:spPr>
          <a:xfrm>
            <a:off x="10671167" y="136699"/>
            <a:ext cx="1384353" cy="369332"/>
          </a:xfrm>
          <a:prstGeom prst="rect">
            <a:avLst/>
          </a:prstGeom>
        </p:spPr>
        <p:txBody>
          <a:bodyPr wrap="none">
            <a:spAutoFit/>
          </a:bodyPr>
          <a:lstStyle/>
          <a:p>
            <a:r>
              <a:rPr lang="en-US" b="1" dirty="0"/>
              <a:t>Core Subject</a:t>
            </a:r>
          </a:p>
        </p:txBody>
      </p:sp>
      <p:sp>
        <p:nvSpPr>
          <p:cNvPr id="7" name="Title 6">
            <a:extLst>
              <a:ext uri="{FF2B5EF4-FFF2-40B4-BE49-F238E27FC236}">
                <a16:creationId xmlns:a16="http://schemas.microsoft.com/office/drawing/2014/main" id="{3BE315F4-AF2D-40E5-AD12-7EE90DC942CE}"/>
              </a:ext>
            </a:extLst>
          </p:cNvPr>
          <p:cNvSpPr>
            <a:spLocks noGrp="1"/>
          </p:cNvSpPr>
          <p:nvPr>
            <p:ph type="title"/>
          </p:nvPr>
        </p:nvSpPr>
        <p:spPr>
          <a:xfrm>
            <a:off x="1930400" y="804519"/>
            <a:ext cx="9124454" cy="1049235"/>
          </a:xfrm>
        </p:spPr>
        <p:txBody>
          <a:bodyPr>
            <a:normAutofit/>
          </a:bodyPr>
          <a:lstStyle/>
          <a:p>
            <a:r>
              <a:rPr lang="en-US" sz="4400" b="1" cap="none" dirty="0">
                <a:latin typeface="Arial Black" panose="020B0A04020102020204" pitchFamily="34" charset="0"/>
              </a:rPr>
              <a:t>Clinical Features </a:t>
            </a:r>
          </a:p>
        </p:txBody>
      </p:sp>
      <p:sp>
        <p:nvSpPr>
          <p:cNvPr id="8" name="Content Placeholder 7">
            <a:extLst>
              <a:ext uri="{FF2B5EF4-FFF2-40B4-BE49-F238E27FC236}">
                <a16:creationId xmlns:a16="http://schemas.microsoft.com/office/drawing/2014/main" id="{B9A9CB38-D564-4468-93C4-28E375713FA5}"/>
              </a:ext>
            </a:extLst>
          </p:cNvPr>
          <p:cNvSpPr>
            <a:spLocks noGrp="1"/>
          </p:cNvSpPr>
          <p:nvPr>
            <p:ph idx="1"/>
          </p:nvPr>
        </p:nvSpPr>
        <p:spPr>
          <a:xfrm>
            <a:off x="812801" y="2015732"/>
            <a:ext cx="5283200" cy="3906097"/>
          </a:xfrm>
        </p:spPr>
        <p:txBody>
          <a:bodyPr>
            <a:normAutofit/>
          </a:bodyPr>
          <a:lstStyle/>
          <a:p>
            <a:pPr marL="0" lvl="0" indent="0">
              <a:buClr>
                <a:srgbClr val="B71E42"/>
              </a:buClr>
              <a:buNone/>
            </a:pPr>
            <a:endParaRPr lang="en-US" sz="2400" dirty="0">
              <a:latin typeface="Arial" panose="020B0604020202020204" pitchFamily="34" charset="0"/>
              <a:cs typeface="Arial" panose="020B0604020202020204" pitchFamily="34" charset="0"/>
            </a:endParaRPr>
          </a:p>
          <a:p>
            <a:endParaRPr lang="en-US" dirty="0"/>
          </a:p>
        </p:txBody>
      </p:sp>
      <p:pic>
        <p:nvPicPr>
          <p:cNvPr id="4098" name="Picture 2" descr="Atlas Entry - Acanthamoeba keratitis">
            <a:extLst>
              <a:ext uri="{FF2B5EF4-FFF2-40B4-BE49-F238E27FC236}">
                <a16:creationId xmlns:a16="http://schemas.microsoft.com/office/drawing/2014/main" id="{CAC4B0F1-F801-453F-8162-FB91B3D6A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4" y="2267886"/>
            <a:ext cx="3933372" cy="31749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ral miltefosine for refractory Acanthamoeba keratitis - ScienceDirect">
            <a:extLst>
              <a:ext uri="{FF2B5EF4-FFF2-40B4-BE49-F238E27FC236}">
                <a16:creationId xmlns:a16="http://schemas.microsoft.com/office/drawing/2014/main" id="{121A4326-1518-465C-B8A9-D7CEA0E2F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173" y="2267886"/>
            <a:ext cx="3701145" cy="3174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AA33B1C-3CE7-42E7-8422-1D1B075B45D1}"/>
              </a:ext>
            </a:extLst>
          </p:cNvPr>
          <p:cNvPicPr>
            <a:picLocks noChangeAspect="1"/>
          </p:cNvPicPr>
          <p:nvPr/>
        </p:nvPicPr>
        <p:blipFill>
          <a:blip r:embed="rId5"/>
          <a:stretch>
            <a:fillRect/>
          </a:stretch>
        </p:blipFill>
        <p:spPr>
          <a:xfrm>
            <a:off x="8606975" y="2267887"/>
            <a:ext cx="3323768" cy="3174969"/>
          </a:xfrm>
          <a:prstGeom prst="rect">
            <a:avLst/>
          </a:prstGeom>
        </p:spPr>
      </p:pic>
    </p:spTree>
    <p:extLst>
      <p:ext uri="{BB962C8B-B14F-4D97-AF65-F5344CB8AC3E}">
        <p14:creationId xmlns:p14="http://schemas.microsoft.com/office/powerpoint/2010/main" val="841954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597" y="355654"/>
            <a:ext cx="8366183" cy="1194850"/>
          </a:xfrm>
        </p:spPr>
        <p:txBody>
          <a:bodyPr>
            <a:noAutofit/>
          </a:bodyPr>
          <a:lstStyle/>
          <a:p>
            <a:pPr algn="ctr"/>
            <a:r>
              <a:rPr lang="en-US" sz="4400" cap="none" dirty="0">
                <a:latin typeface="Arial Black" panose="020B0A04020102020204" pitchFamily="34" charset="0"/>
              </a:rPr>
              <a:t>Advanced Acanthamoeba keratitis</a:t>
            </a:r>
          </a:p>
        </p:txBody>
      </p:sp>
      <p:pic>
        <p:nvPicPr>
          <p:cNvPr id="4" name="Content Placeholder 3"/>
          <p:cNvPicPr>
            <a:picLocks noGrp="1" noChangeAspect="1"/>
          </p:cNvPicPr>
          <p:nvPr>
            <p:ph idx="1"/>
          </p:nvPr>
        </p:nvPicPr>
        <p:blipFill rotWithShape="1">
          <a:blip r:embed="rId2"/>
          <a:srcRect l="33717" t="39098" r="51961" b="36214"/>
          <a:stretch/>
        </p:blipFill>
        <p:spPr>
          <a:xfrm>
            <a:off x="4704687" y="1899725"/>
            <a:ext cx="2842591" cy="3582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7" name="Rectangle 6">
            <a:extLst>
              <a:ext uri="{FF2B5EF4-FFF2-40B4-BE49-F238E27FC236}">
                <a16:creationId xmlns:a16="http://schemas.microsoft.com/office/drawing/2014/main" id="{A0331EA3-16D2-4A9D-9B15-0082C43E104C}"/>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6" name="Content Placeholder 3">
            <a:extLst>
              <a:ext uri="{FF2B5EF4-FFF2-40B4-BE49-F238E27FC236}">
                <a16:creationId xmlns:a16="http://schemas.microsoft.com/office/drawing/2014/main" id="{E86848A3-F6D6-4F33-8362-4904DB3D832D}"/>
              </a:ext>
            </a:extLst>
          </p:cNvPr>
          <p:cNvPicPr>
            <a:picLocks noChangeAspect="1"/>
          </p:cNvPicPr>
          <p:nvPr/>
        </p:nvPicPr>
        <p:blipFill rotWithShape="1">
          <a:blip r:embed="rId2"/>
          <a:srcRect l="33909" t="16112" r="51769" b="62847"/>
          <a:stretch/>
        </p:blipFill>
        <p:spPr>
          <a:xfrm>
            <a:off x="990485" y="2015802"/>
            <a:ext cx="3064679" cy="3291694"/>
          </a:xfrm>
          <a:prstGeom prst="rect">
            <a:avLst/>
          </a:prstGeom>
        </p:spPr>
      </p:pic>
      <p:pic>
        <p:nvPicPr>
          <p:cNvPr id="8" name="Content Placeholder 3">
            <a:extLst>
              <a:ext uri="{FF2B5EF4-FFF2-40B4-BE49-F238E27FC236}">
                <a16:creationId xmlns:a16="http://schemas.microsoft.com/office/drawing/2014/main" id="{9D3EB2A4-B7B7-4D1C-A07F-B12852B29539}"/>
              </a:ext>
            </a:extLst>
          </p:cNvPr>
          <p:cNvPicPr>
            <a:picLocks noChangeAspect="1"/>
          </p:cNvPicPr>
          <p:nvPr/>
        </p:nvPicPr>
        <p:blipFill rotWithShape="1">
          <a:blip r:embed="rId2"/>
          <a:srcRect l="33099" t="64935" r="51251" b="11122"/>
          <a:stretch/>
        </p:blipFill>
        <p:spPr>
          <a:xfrm>
            <a:off x="8050695" y="1899725"/>
            <a:ext cx="2620471" cy="3713467"/>
          </a:xfrm>
          <a:prstGeom prst="rect">
            <a:avLst/>
          </a:prstGeom>
        </p:spPr>
      </p:pic>
    </p:spTree>
    <p:extLst>
      <p:ext uri="{BB962C8B-B14F-4D97-AF65-F5344CB8AC3E}">
        <p14:creationId xmlns:p14="http://schemas.microsoft.com/office/powerpoint/2010/main" val="18701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EC9-006D-4D21-8732-4974944DA48D}"/>
              </a:ext>
            </a:extLst>
          </p:cNvPr>
          <p:cNvSpPr>
            <a:spLocks noGrp="1"/>
          </p:cNvSpPr>
          <p:nvPr>
            <p:ph type="title"/>
          </p:nvPr>
        </p:nvSpPr>
        <p:spPr>
          <a:xfrm>
            <a:off x="2002971" y="804519"/>
            <a:ext cx="9051883" cy="1049235"/>
          </a:xfrm>
        </p:spPr>
        <p:txBody>
          <a:bodyPr>
            <a:noAutofit/>
          </a:bodyPr>
          <a:lstStyle/>
          <a:p>
            <a:r>
              <a:rPr lang="en-US" sz="4400" b="1" cap="none" dirty="0">
                <a:latin typeface="Arial Black" panose="020B0A04020102020204" pitchFamily="34" charset="0"/>
              </a:rPr>
              <a:t>Investigations</a:t>
            </a:r>
            <a:br>
              <a:rPr lang="en-US" sz="4400" b="1" cap="none" dirty="0">
                <a:latin typeface="Arial Black" panose="020B0A04020102020204" pitchFamily="34" charset="0"/>
              </a:rPr>
            </a:br>
            <a:endParaRPr lang="en-US" sz="4400" b="1" cap="none" dirty="0">
              <a:latin typeface="Arial Black" panose="020B0A04020102020204" pitchFamily="34" charset="0"/>
            </a:endParaRPr>
          </a:p>
        </p:txBody>
      </p:sp>
      <p:sp>
        <p:nvSpPr>
          <p:cNvPr id="3" name="Content Placeholder 2"/>
          <p:cNvSpPr>
            <a:spLocks noGrp="1"/>
          </p:cNvSpPr>
          <p:nvPr>
            <p:ph idx="1"/>
          </p:nvPr>
        </p:nvSpPr>
        <p:spPr>
          <a:xfrm>
            <a:off x="886266" y="2015732"/>
            <a:ext cx="7144716" cy="4037749"/>
          </a:xfrm>
        </p:spPr>
        <p:txBody>
          <a:bodyPr>
            <a:normAutofit/>
          </a:bodyPr>
          <a:lstStyle/>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Staining of corneal scrapings using periodic acid–Schiff or calcofluor white</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Gram and giemsa stains may also demonstrate cysts </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Culture : Non-nutrient agar seeded with dead E. Coli</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 Immunohistochemistry, PCR </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Corneal biopsy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1FDE23CD-F361-427D-AA6A-517E0464897C}"/>
              </a:ext>
            </a:extLst>
          </p:cNvPr>
          <p:cNvSpPr/>
          <p:nvPr/>
        </p:nvSpPr>
        <p:spPr>
          <a:xfrm>
            <a:off x="10348687" y="136699"/>
            <a:ext cx="1706834" cy="369332"/>
          </a:xfrm>
          <a:prstGeom prst="rect">
            <a:avLst/>
          </a:prstGeom>
        </p:spPr>
        <p:txBody>
          <a:bodyPr wrap="square">
            <a:spAutoFit/>
          </a:bodyPr>
          <a:lstStyle/>
          <a:p>
            <a:r>
              <a:rPr lang="en-US" b="1" dirty="0"/>
              <a:t>Core Subject</a:t>
            </a:r>
          </a:p>
        </p:txBody>
      </p:sp>
      <p:pic>
        <p:nvPicPr>
          <p:cNvPr id="6" name="Picture 5">
            <a:extLst>
              <a:ext uri="{FF2B5EF4-FFF2-40B4-BE49-F238E27FC236}">
                <a16:creationId xmlns:a16="http://schemas.microsoft.com/office/drawing/2014/main" id="{49FA37CD-3DC5-48AF-93D3-BFBC8C745159}"/>
              </a:ext>
            </a:extLst>
          </p:cNvPr>
          <p:cNvPicPr>
            <a:picLocks noChangeAspect="1"/>
          </p:cNvPicPr>
          <p:nvPr/>
        </p:nvPicPr>
        <p:blipFill>
          <a:blip r:embed="rId3"/>
          <a:stretch>
            <a:fillRect/>
          </a:stretch>
        </p:blipFill>
        <p:spPr>
          <a:xfrm>
            <a:off x="8030981" y="2293257"/>
            <a:ext cx="3856220" cy="3526972"/>
          </a:xfrm>
          <a:prstGeom prst="rect">
            <a:avLst/>
          </a:prstGeom>
        </p:spPr>
      </p:pic>
    </p:spTree>
    <p:extLst>
      <p:ext uri="{BB962C8B-B14F-4D97-AF65-F5344CB8AC3E}">
        <p14:creationId xmlns:p14="http://schemas.microsoft.com/office/powerpoint/2010/main" val="1822874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830" y="804519"/>
            <a:ext cx="5631542" cy="1049235"/>
          </a:xfrm>
        </p:spPr>
        <p:txBody>
          <a:bodyPr>
            <a:normAutofit/>
          </a:bodyPr>
          <a:lstStyle/>
          <a:p>
            <a:pPr algn="ctr"/>
            <a:r>
              <a:rPr lang="en-US" sz="4400" cap="none" dirty="0">
                <a:latin typeface="Arial Black" panose="020B0A04020102020204" pitchFamily="34" charset="0"/>
              </a:rPr>
              <a:t>Treatment</a:t>
            </a:r>
          </a:p>
        </p:txBody>
      </p:sp>
      <p:sp>
        <p:nvSpPr>
          <p:cNvPr id="3" name="Content Placeholder 2"/>
          <p:cNvSpPr>
            <a:spLocks noGrp="1"/>
          </p:cNvSpPr>
          <p:nvPr>
            <p:ph idx="1"/>
          </p:nvPr>
        </p:nvSpPr>
        <p:spPr>
          <a:xfrm>
            <a:off x="801858" y="2099061"/>
            <a:ext cx="8975187" cy="4136891"/>
          </a:xfrm>
        </p:spPr>
        <p:txBody>
          <a:bodyPr>
            <a:normAutofit fontScale="32500" lnSpcReduction="20000"/>
          </a:bodyPr>
          <a:lstStyle/>
          <a:p>
            <a:pPr>
              <a:buFont typeface="Wingdings" panose="05000000000000000000" pitchFamily="2" charset="2"/>
              <a:buChar char="Ø"/>
            </a:pPr>
            <a:r>
              <a:rPr lang="en-US" sz="6000" dirty="0">
                <a:latin typeface="Arial" panose="020B0604020202020204" pitchFamily="34" charset="0"/>
                <a:cs typeface="Arial" panose="020B0604020202020204" pitchFamily="34" charset="0"/>
              </a:rPr>
              <a:t> </a:t>
            </a:r>
            <a:r>
              <a:rPr lang="en-US" sz="7400" dirty="0">
                <a:latin typeface="Arial" panose="020B0604020202020204" pitchFamily="34" charset="0"/>
                <a:cs typeface="Arial" panose="020B0604020202020204" pitchFamily="34" charset="0"/>
              </a:rPr>
              <a:t>Debridement </a:t>
            </a:r>
          </a:p>
          <a:p>
            <a:pPr>
              <a:buFont typeface="Wingdings" panose="05000000000000000000" pitchFamily="2" charset="2"/>
              <a:buChar char="Ø"/>
            </a:pPr>
            <a:r>
              <a:rPr lang="en-US" sz="7400" dirty="0">
                <a:latin typeface="Arial" panose="020B0604020202020204" pitchFamily="34" charset="0"/>
                <a:cs typeface="Arial" panose="020B0604020202020204" pitchFamily="34" charset="0"/>
              </a:rPr>
              <a:t>Topical </a:t>
            </a:r>
            <a:r>
              <a:rPr lang="en-US" sz="7400" b="1" dirty="0">
                <a:solidFill>
                  <a:srgbClr val="C00000"/>
                </a:solidFill>
                <a:latin typeface="Arial" panose="020B0604020202020204" pitchFamily="34" charset="0"/>
                <a:cs typeface="Arial" panose="020B0604020202020204" pitchFamily="34" charset="0"/>
              </a:rPr>
              <a:t>amebicides</a:t>
            </a:r>
            <a:r>
              <a:rPr lang="en-US" sz="7400" dirty="0">
                <a:latin typeface="Arial" panose="020B0604020202020204" pitchFamily="34" charset="0"/>
                <a:cs typeface="Arial" panose="020B0604020202020204" pitchFamily="34" charset="0"/>
              </a:rPr>
              <a:t> </a:t>
            </a:r>
            <a:r>
              <a:rPr lang="en-US" sz="7400" b="1" dirty="0" err="1">
                <a:latin typeface="Arial" panose="020B0604020202020204" pitchFamily="34" charset="0"/>
                <a:cs typeface="Arial" panose="020B0604020202020204" pitchFamily="34" charset="0"/>
              </a:rPr>
              <a:t>polyhexamethylene</a:t>
            </a:r>
            <a:r>
              <a:rPr lang="en-US" sz="7400" b="1" dirty="0">
                <a:latin typeface="Arial" panose="020B0604020202020204" pitchFamily="34" charset="0"/>
                <a:cs typeface="Arial" panose="020B0604020202020204" pitchFamily="34" charset="0"/>
              </a:rPr>
              <a:t> biguanide </a:t>
            </a:r>
            <a:r>
              <a:rPr lang="en-US" sz="7400" dirty="0">
                <a:latin typeface="Arial" panose="020B0604020202020204" pitchFamily="34" charset="0"/>
                <a:cs typeface="Arial" panose="020B0604020202020204" pitchFamily="34" charset="0"/>
              </a:rPr>
              <a:t>(PHMB) 0.02% and </a:t>
            </a:r>
            <a:r>
              <a:rPr lang="en-US" sz="7400" b="1" dirty="0">
                <a:latin typeface="Arial" panose="020B0604020202020204" pitchFamily="34" charset="0"/>
                <a:cs typeface="Arial" panose="020B0604020202020204" pitchFamily="34" charset="0"/>
              </a:rPr>
              <a:t>chlorhexidine</a:t>
            </a:r>
          </a:p>
          <a:p>
            <a:pPr>
              <a:buFont typeface="Wingdings" panose="05000000000000000000" pitchFamily="2" charset="2"/>
              <a:buChar char="Ø"/>
            </a:pPr>
            <a:r>
              <a:rPr lang="en-US" sz="7400" b="1" dirty="0">
                <a:latin typeface="Arial" panose="020B0604020202020204" pitchFamily="34" charset="0"/>
                <a:cs typeface="Arial" panose="020B0604020202020204" pitchFamily="34" charset="0"/>
              </a:rPr>
              <a:t>Hexamidine</a:t>
            </a:r>
            <a:r>
              <a:rPr lang="en-US" sz="7400" dirty="0">
                <a:latin typeface="Arial" panose="020B0604020202020204" pitchFamily="34" charset="0"/>
                <a:cs typeface="Arial" panose="020B0604020202020204" pitchFamily="34" charset="0"/>
              </a:rPr>
              <a:t> or propamidine (brolene); the former has greater activity</a:t>
            </a:r>
          </a:p>
          <a:p>
            <a:pPr>
              <a:buFont typeface="Wingdings" panose="05000000000000000000" pitchFamily="2" charset="2"/>
              <a:buChar char="Ø"/>
            </a:pPr>
            <a:r>
              <a:rPr lang="en-US" sz="7400" dirty="0">
                <a:latin typeface="Arial" panose="020B0604020202020204" pitchFamily="34" charset="0"/>
                <a:cs typeface="Arial" panose="020B0604020202020204" pitchFamily="34" charset="0"/>
              </a:rPr>
              <a:t>Instillation is hourly at first, and gradually reduced; a clear response may take 2 weeks</a:t>
            </a:r>
          </a:p>
          <a:p>
            <a:pPr>
              <a:buFont typeface="Wingdings" panose="05000000000000000000" pitchFamily="2" charset="2"/>
              <a:buChar char="Ø"/>
            </a:pPr>
            <a:r>
              <a:rPr lang="en-US" sz="7400" dirty="0">
                <a:latin typeface="Arial" panose="020B0604020202020204" pitchFamily="34" charset="0"/>
                <a:cs typeface="Arial" panose="020B0604020202020204" pitchFamily="34" charset="0"/>
              </a:rPr>
              <a:t> Antibacterial and cycloplegics </a:t>
            </a:r>
          </a:p>
          <a:p>
            <a:pPr>
              <a:buFont typeface="Wingdings" panose="05000000000000000000" pitchFamily="2" charset="2"/>
              <a:buChar char="Ø"/>
            </a:pPr>
            <a:r>
              <a:rPr lang="en-US" sz="7400" dirty="0">
                <a:latin typeface="Arial" panose="020B0604020202020204" pitchFamily="34" charset="0"/>
                <a:cs typeface="Arial" panose="020B0604020202020204" pitchFamily="34" charset="0"/>
              </a:rPr>
              <a:t> It is necessary to continue treatment for many months</a:t>
            </a:r>
          </a:p>
          <a:p>
            <a:pPr>
              <a:buFont typeface="Wingdings" panose="05000000000000000000" pitchFamily="2" charset="2"/>
              <a:buChar char="Ø"/>
            </a:pPr>
            <a:endParaRPr lang="en-US" sz="6000" dirty="0">
              <a:latin typeface="Arial" panose="020B0604020202020204" pitchFamily="34" charset="0"/>
              <a:cs typeface="Arial" panose="020B0604020202020204" pitchFamily="34" charset="0"/>
            </a:endParaRPr>
          </a:p>
          <a:p>
            <a:pPr marL="0" indent="0">
              <a:buNone/>
            </a:pPr>
            <a:endParaRPr lang="en-US" sz="6000"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2835367C-58BA-45E5-A62A-F0F1A3B1006A}"/>
              </a:ext>
            </a:extLst>
          </p:cNvPr>
          <p:cNvSpPr txBox="1"/>
          <p:nvPr/>
        </p:nvSpPr>
        <p:spPr>
          <a:xfrm>
            <a:off x="7228115" y="6235953"/>
            <a:ext cx="4672734" cy="461665"/>
          </a:xfrm>
          <a:prstGeom prst="rect">
            <a:avLst/>
          </a:prstGeom>
          <a:noFill/>
        </p:spPr>
        <p:txBody>
          <a:bodyPr wrap="square" rtlCol="0">
            <a:spAutoFit/>
          </a:bodyPr>
          <a:lstStyle/>
          <a:p>
            <a:r>
              <a:rPr lang="en-US" sz="2400" b="1" dirty="0"/>
              <a:t>Horizontal Integration</a:t>
            </a:r>
          </a:p>
        </p:txBody>
      </p:sp>
      <p:sp>
        <p:nvSpPr>
          <p:cNvPr id="7" name="Rectangle 6">
            <a:extLst>
              <a:ext uri="{FF2B5EF4-FFF2-40B4-BE49-F238E27FC236}">
                <a16:creationId xmlns:a16="http://schemas.microsoft.com/office/drawing/2014/main" id="{B8C1945B-3BED-450A-8703-FF4582749A76}"/>
              </a:ext>
            </a:extLst>
          </p:cNvPr>
          <p:cNvSpPr/>
          <p:nvPr/>
        </p:nvSpPr>
        <p:spPr>
          <a:xfrm>
            <a:off x="10671167" y="136699"/>
            <a:ext cx="1384353" cy="369332"/>
          </a:xfrm>
          <a:prstGeom prst="rect">
            <a:avLst/>
          </a:prstGeom>
        </p:spPr>
        <p:txBody>
          <a:bodyPr wrap="none">
            <a:spAutoFit/>
          </a:bodyPr>
          <a:lstStyle/>
          <a:p>
            <a:r>
              <a:rPr lang="en-US" b="1" dirty="0"/>
              <a:t>Core Subject</a:t>
            </a:r>
          </a:p>
        </p:txBody>
      </p:sp>
      <p:pic>
        <p:nvPicPr>
          <p:cNvPr id="5122" name="Picture 2" descr="Hexidine - Chlorhexidine Gluconate Solution (0.2%)">
            <a:extLst>
              <a:ext uri="{FF2B5EF4-FFF2-40B4-BE49-F238E27FC236}">
                <a16:creationId xmlns:a16="http://schemas.microsoft.com/office/drawing/2014/main" id="{7FF5887D-5024-4FC9-96AD-D0D92BB1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497" y="2293257"/>
            <a:ext cx="2883352" cy="306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F776-0D9E-404F-A948-51680ED43277}"/>
              </a:ext>
            </a:extLst>
          </p:cNvPr>
          <p:cNvSpPr>
            <a:spLocks noGrp="1"/>
          </p:cNvSpPr>
          <p:nvPr>
            <p:ph type="title"/>
          </p:nvPr>
        </p:nvSpPr>
        <p:spPr>
          <a:xfrm>
            <a:off x="2504662" y="894699"/>
            <a:ext cx="8849138" cy="795989"/>
          </a:xfrm>
        </p:spPr>
        <p:txBody>
          <a:bodyPr>
            <a:normAutofit/>
          </a:bodyPr>
          <a:lstStyle/>
          <a:p>
            <a:r>
              <a:rPr lang="en-ZA" sz="3600" b="1" dirty="0">
                <a:latin typeface="Arial" panose="020B0604020202020204" pitchFamily="34" charset="0"/>
                <a:cs typeface="Arial" panose="020B0604020202020204" pitchFamily="34" charset="0"/>
              </a:rPr>
              <a:t>EOLA</a:t>
            </a:r>
            <a:r>
              <a:rPr lang="en-ZA" sz="3600" b="1" cap="none" dirty="0">
                <a:latin typeface="Arial" panose="020B0604020202020204" pitchFamily="34" charset="0"/>
                <a:cs typeface="Arial" panose="020B0604020202020204" pitchFamily="34" charset="0"/>
              </a:rPr>
              <a:t>( End Of Lecture Assessment)</a:t>
            </a:r>
            <a:endParaRPr lang="en-US" sz="3600" dirty="0"/>
          </a:p>
        </p:txBody>
      </p:sp>
      <p:sp>
        <p:nvSpPr>
          <p:cNvPr id="3" name="Content Placeholder 2">
            <a:extLst>
              <a:ext uri="{FF2B5EF4-FFF2-40B4-BE49-F238E27FC236}">
                <a16:creationId xmlns:a16="http://schemas.microsoft.com/office/drawing/2014/main" id="{C4271710-890C-4157-94BE-8486EF4E4663}"/>
              </a:ext>
            </a:extLst>
          </p:cNvPr>
          <p:cNvSpPr>
            <a:spLocks noGrp="1"/>
          </p:cNvSpPr>
          <p:nvPr>
            <p:ph sz="half" idx="1"/>
          </p:nvPr>
        </p:nvSpPr>
        <p:spPr>
          <a:xfrm>
            <a:off x="859809" y="2067339"/>
            <a:ext cx="10193156" cy="3392134"/>
          </a:xfrm>
        </p:spPr>
        <p:txBody>
          <a:bodyPr>
            <a:noAutofit/>
          </a:bodyPr>
          <a:lstStyle/>
          <a:p>
            <a:pPr marL="0" indent="0">
              <a:buNone/>
            </a:pPr>
            <a:r>
              <a:rPr lang="en-US" sz="2400" dirty="0">
                <a:latin typeface="Arial" panose="020B0604020202020204" pitchFamily="34" charset="0"/>
                <a:cs typeface="Arial" panose="020B0604020202020204" pitchFamily="34" charset="0"/>
              </a:rPr>
              <a:t>A young man aged 30 years, green grocer by profession, presents with difficulty in vision in the left eye for the last 10 days. He gives history of trauma to his left eye with vegetative matter 10–15 days back. On examination, there is an ulcerative lesion in the cornea, whose base has raised soft creamy infiltrate. Ulcer margin is feathery. There are a few satellite lesions. </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What is the diagnosis?</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What are the treatment options in the management of this patient?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8706167A-65F8-42EC-8065-87FCD841BD40}"/>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382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2A4F-7699-4FD7-9B59-77444E9E982D}"/>
              </a:ext>
            </a:extLst>
          </p:cNvPr>
          <p:cNvSpPr>
            <a:spLocks noGrp="1"/>
          </p:cNvSpPr>
          <p:nvPr>
            <p:ph type="title"/>
          </p:nvPr>
        </p:nvSpPr>
        <p:spPr>
          <a:xfrm>
            <a:off x="1908314" y="506031"/>
            <a:ext cx="9445486" cy="1184657"/>
          </a:xfrm>
        </p:spPr>
        <p:txBody>
          <a:bodyPr>
            <a:normAutofit/>
          </a:bodyPr>
          <a:lstStyle/>
          <a:p>
            <a:r>
              <a:rPr lang="en-ZA" sz="4000" b="1" dirty="0">
                <a:latin typeface="Arial" panose="020B0604020202020204" pitchFamily="34" charset="0"/>
                <a:cs typeface="Arial" panose="020B0604020202020204" pitchFamily="34" charset="0"/>
              </a:rPr>
              <a:t>EOLA</a:t>
            </a:r>
            <a:r>
              <a:rPr lang="en-ZA" sz="4000" b="1" cap="none" dirty="0">
                <a:latin typeface="Arial" panose="020B0604020202020204" pitchFamily="34" charset="0"/>
                <a:cs typeface="Arial" panose="020B0604020202020204" pitchFamily="34" charset="0"/>
              </a:rPr>
              <a:t>( End Of Lecture Assessment)</a:t>
            </a:r>
            <a:endParaRPr lang="en-US" sz="4000" dirty="0"/>
          </a:p>
        </p:txBody>
      </p:sp>
      <p:sp>
        <p:nvSpPr>
          <p:cNvPr id="3" name="Content Placeholder 2">
            <a:extLst>
              <a:ext uri="{FF2B5EF4-FFF2-40B4-BE49-F238E27FC236}">
                <a16:creationId xmlns:a16="http://schemas.microsoft.com/office/drawing/2014/main" id="{A57CA866-236A-469C-BD7E-5FCB1FF60BEE}"/>
              </a:ext>
            </a:extLst>
          </p:cNvPr>
          <p:cNvSpPr>
            <a:spLocks noGrp="1"/>
          </p:cNvSpPr>
          <p:nvPr>
            <p:ph sz="half" idx="1"/>
          </p:nvPr>
        </p:nvSpPr>
        <p:spPr>
          <a:xfrm>
            <a:off x="838199" y="1825624"/>
            <a:ext cx="10421203" cy="4153145"/>
          </a:xfrm>
        </p:spPr>
        <p:txBody>
          <a:bodyPr>
            <a:normAutofit fontScale="92500" lnSpcReduction="20000"/>
          </a:bodyPr>
          <a:lstStyle/>
          <a:p>
            <a:pPr marL="514350" indent="-514350">
              <a:buFont typeface="+mj-lt"/>
              <a:buAutoNum type="alphaUcPeriod"/>
            </a:pPr>
            <a:r>
              <a:rPr lang="en-US" b="1" dirty="0">
                <a:latin typeface="Arial" panose="020B0604020202020204" pitchFamily="34" charset="0"/>
                <a:cs typeface="Arial" panose="020B0604020202020204" pitchFamily="34" charset="0"/>
              </a:rPr>
              <a:t>FUNGAL KERATITIS</a:t>
            </a:r>
          </a:p>
          <a:p>
            <a:pPr marL="514350" indent="-514350">
              <a:buFont typeface="+mj-lt"/>
              <a:buAutoNum type="alphaUcPeriod"/>
            </a:pPr>
            <a:r>
              <a:rPr lang="en-US" b="1" dirty="0">
                <a:latin typeface="Arial" panose="020B0604020202020204" pitchFamily="34" charset="0"/>
                <a:cs typeface="Arial" panose="020B0604020202020204" pitchFamily="34" charset="0"/>
              </a:rPr>
              <a:t>Management</a:t>
            </a:r>
          </a:p>
          <a:p>
            <a:pPr lvl="1"/>
            <a:r>
              <a:rPr lang="en-US" dirty="0">
                <a:latin typeface="Arial" panose="020B0604020202020204" pitchFamily="34" charset="0"/>
                <a:cs typeface="Arial" panose="020B0604020202020204" pitchFamily="34" charset="0"/>
              </a:rPr>
              <a:t>Debridement</a:t>
            </a:r>
          </a:p>
          <a:p>
            <a:pPr lvl="1"/>
            <a:r>
              <a:rPr lang="en-US" dirty="0">
                <a:latin typeface="Arial" panose="020B0604020202020204" pitchFamily="34" charset="0"/>
                <a:cs typeface="Arial" panose="020B0604020202020204" pitchFamily="34" charset="0"/>
              </a:rPr>
              <a:t>Topical antifungals </a:t>
            </a:r>
          </a:p>
          <a:p>
            <a:pPr lvl="1"/>
            <a:r>
              <a:rPr lang="en-US" dirty="0">
                <a:latin typeface="Arial" panose="020B0604020202020204" pitchFamily="34" charset="0"/>
                <a:cs typeface="Arial" panose="020B0604020202020204" pitchFamily="34" charset="0"/>
              </a:rPr>
              <a:t>Broad-spectrum antibiotic</a:t>
            </a:r>
          </a:p>
          <a:p>
            <a:pPr lvl="1"/>
            <a:r>
              <a:rPr lang="en-US" dirty="0">
                <a:latin typeface="Arial" panose="020B0604020202020204" pitchFamily="34" charset="0"/>
                <a:cs typeface="Arial" panose="020B0604020202020204" pitchFamily="34" charset="0"/>
              </a:rPr>
              <a:t>Cycloplegic </a:t>
            </a:r>
          </a:p>
          <a:p>
            <a:pPr lvl="1"/>
            <a:r>
              <a:rPr lang="en-US" dirty="0">
                <a:latin typeface="Arial" panose="020B0604020202020204" pitchFamily="34" charset="0"/>
                <a:cs typeface="Arial" panose="020B0604020202020204" pitchFamily="34" charset="0"/>
              </a:rPr>
              <a:t>Subconjunctival fluconazole</a:t>
            </a:r>
          </a:p>
          <a:p>
            <a:pPr lvl="1"/>
            <a:r>
              <a:rPr lang="en-US" dirty="0">
                <a:latin typeface="Arial" panose="020B0604020202020204" pitchFamily="34" charset="0"/>
                <a:cs typeface="Arial" panose="020B0604020202020204" pitchFamily="34" charset="0"/>
              </a:rPr>
              <a:t>Systemic antifungals</a:t>
            </a:r>
          </a:p>
          <a:p>
            <a:pPr lvl="1"/>
            <a:r>
              <a:rPr lang="en-US" dirty="0">
                <a:latin typeface="Arial" panose="020B0604020202020204" pitchFamily="34" charset="0"/>
                <a:cs typeface="Arial" panose="020B0604020202020204" pitchFamily="34" charset="0"/>
              </a:rPr>
              <a:t>Tetracycline</a:t>
            </a:r>
          </a:p>
          <a:p>
            <a:r>
              <a:rPr lang="en-US" b="1" dirty="0">
                <a:latin typeface="Arial" panose="020B0604020202020204" pitchFamily="34" charset="0"/>
                <a:cs typeface="Arial" panose="020B0604020202020204" pitchFamily="34" charset="0"/>
              </a:rPr>
              <a:t>Therapeutic keratoplasty </a:t>
            </a:r>
            <a:r>
              <a:rPr lang="en-US" dirty="0">
                <a:latin typeface="Arial" panose="020B0604020202020204" pitchFamily="34" charset="0"/>
                <a:cs typeface="Arial" panose="020B0604020202020204" pitchFamily="34" charset="0"/>
              </a:rPr>
              <a:t>(penetrating or deep anterior lamellar)</a:t>
            </a:r>
          </a:p>
          <a:p>
            <a:r>
              <a:rPr lang="en-US" dirty="0">
                <a:latin typeface="Arial" panose="020B0604020202020204" pitchFamily="34" charset="0"/>
                <a:cs typeface="Arial" panose="020B0604020202020204" pitchFamily="34" charset="0"/>
              </a:rPr>
              <a:t>Anterior chamber washout with intracameral antifungal injection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76005682-273B-4AAA-8677-E5121FFCC452}"/>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31138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103C5-B6EB-4BBA-9B72-EEEA60E10AF3}"/>
              </a:ext>
            </a:extLst>
          </p:cNvPr>
          <p:cNvSpPr>
            <a:spLocks noGrp="1"/>
          </p:cNvSpPr>
          <p:nvPr>
            <p:ph type="title"/>
          </p:nvPr>
        </p:nvSpPr>
        <p:spPr>
          <a:xfrm>
            <a:off x="1647864" y="560618"/>
            <a:ext cx="10042387" cy="1118053"/>
          </a:xfrm>
        </p:spPr>
        <p:txBody>
          <a:bodyPr>
            <a:noAutofit/>
          </a:bodyPr>
          <a:lstStyle/>
          <a:p>
            <a:r>
              <a:rPr lang="en-US" sz="4400" b="1" cap="none" dirty="0">
                <a:latin typeface="Arial Black" panose="020B0A04020102020204" pitchFamily="34" charset="0"/>
                <a:cs typeface="Calibri" panose="020F0502020204030204" pitchFamily="34" charset="0"/>
              </a:rPr>
              <a:t>Research And Recent Advances</a:t>
            </a:r>
          </a:p>
        </p:txBody>
      </p:sp>
      <p:sp>
        <p:nvSpPr>
          <p:cNvPr id="6" name="Content Placeholder 5">
            <a:extLst>
              <a:ext uri="{FF2B5EF4-FFF2-40B4-BE49-F238E27FC236}">
                <a16:creationId xmlns:a16="http://schemas.microsoft.com/office/drawing/2014/main" id="{2332B82F-A167-4C49-B1F8-90FDFE7EEF52}"/>
              </a:ext>
            </a:extLst>
          </p:cNvPr>
          <p:cNvSpPr>
            <a:spLocks noGrp="1"/>
          </p:cNvSpPr>
          <p:nvPr>
            <p:ph idx="1"/>
          </p:nvPr>
        </p:nvSpPr>
        <p:spPr>
          <a:xfrm>
            <a:off x="450166" y="1733258"/>
            <a:ext cx="7145703" cy="4572008"/>
          </a:xfrm>
        </p:spPr>
        <p:txBody>
          <a:bodyPr>
            <a:normAutofit lnSpcReduction="10000"/>
          </a:bodyPr>
          <a:lstStyle/>
          <a:p>
            <a:r>
              <a:rPr lang="en-US" sz="2400" b="1" dirty="0"/>
              <a:t>Collagen Cross-Linking for Bacterial and Fungal Keratitis</a:t>
            </a:r>
          </a:p>
          <a:p>
            <a:pPr marL="457200" lvl="1" indent="0">
              <a:buNone/>
            </a:pPr>
            <a:r>
              <a:rPr lang="en-US" sz="2000" dirty="0">
                <a:latin typeface="Arial" panose="020B0604020202020204" pitchFamily="34" charset="0"/>
                <a:cs typeface="Arial" panose="020B0604020202020204" pitchFamily="34" charset="0"/>
              </a:rPr>
              <a:t>Collagen cross-linking (CXL) is a treatment in which photochemically activated riboflavin promotes the formation of covalent bonds between collagen molecules in the cornea. Collagen cross-linking helps strengthen corneal tissue and is currently used to treat keratoconus and other corneal </a:t>
            </a:r>
            <a:r>
              <a:rPr lang="en-US" sz="2000" dirty="0" err="1">
                <a:latin typeface="Arial" panose="020B0604020202020204" pitchFamily="34" charset="0"/>
                <a:cs typeface="Arial" panose="020B0604020202020204" pitchFamily="34" charset="0"/>
              </a:rPr>
              <a:t>ectatic</a:t>
            </a:r>
            <a:r>
              <a:rPr lang="en-US" sz="2000" dirty="0">
                <a:latin typeface="Arial" panose="020B0604020202020204" pitchFamily="34" charset="0"/>
                <a:cs typeface="Arial" panose="020B0604020202020204" pitchFamily="34" charset="0"/>
              </a:rPr>
              <a:t> disorders. Collagen cross-linking may be beneficial in the treatment of infectious ulcers because of its direct antimicrobial effects and its potential to improve the cornea’s resistance to enzymatic degradation</a:t>
            </a:r>
            <a:r>
              <a:rPr lang="en-US" sz="2000" dirty="0"/>
              <a:t>.</a:t>
            </a:r>
            <a:r>
              <a:rPr lang="en-US" dirty="0"/>
              <a:t>	</a:t>
            </a:r>
          </a:p>
          <a:p>
            <a:pPr lvl="1"/>
            <a:endParaRPr 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8" name="Rectangle 7">
            <a:extLst>
              <a:ext uri="{FF2B5EF4-FFF2-40B4-BE49-F238E27FC236}">
                <a16:creationId xmlns:a16="http://schemas.microsoft.com/office/drawing/2014/main" id="{8112B12A-03A4-486B-ADCD-BD50B60DFC5A}"/>
              </a:ext>
            </a:extLst>
          </p:cNvPr>
          <p:cNvSpPr/>
          <p:nvPr/>
        </p:nvSpPr>
        <p:spPr>
          <a:xfrm>
            <a:off x="9404794" y="215952"/>
            <a:ext cx="2650726" cy="369332"/>
          </a:xfrm>
          <a:prstGeom prst="rect">
            <a:avLst/>
          </a:prstGeom>
        </p:spPr>
        <p:txBody>
          <a:bodyPr wrap="none">
            <a:spAutoFit/>
          </a:bodyPr>
          <a:lstStyle/>
          <a:p>
            <a:r>
              <a:rPr lang="en-US" b="1" dirty="0"/>
              <a:t>Research and advances</a:t>
            </a:r>
          </a:p>
        </p:txBody>
      </p:sp>
      <p:pic>
        <p:nvPicPr>
          <p:cNvPr id="11266" name="Picture 2" descr="ESCRS - CXL for infectious keratitis">
            <a:extLst>
              <a:ext uri="{FF2B5EF4-FFF2-40B4-BE49-F238E27FC236}">
                <a16:creationId xmlns:a16="http://schemas.microsoft.com/office/drawing/2014/main" id="{C4A78D28-0036-40DE-B0B6-FB49DA11A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159"/>
          <a:stretch/>
        </p:blipFill>
        <p:spPr bwMode="auto">
          <a:xfrm>
            <a:off x="7595869" y="2053259"/>
            <a:ext cx="4357592" cy="208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09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103C5-B6EB-4BBA-9B72-EEEA60E10AF3}"/>
              </a:ext>
            </a:extLst>
          </p:cNvPr>
          <p:cNvSpPr>
            <a:spLocks noGrp="1"/>
          </p:cNvSpPr>
          <p:nvPr>
            <p:ph type="title"/>
          </p:nvPr>
        </p:nvSpPr>
        <p:spPr>
          <a:xfrm>
            <a:off x="1647864" y="722439"/>
            <a:ext cx="10084591" cy="956231"/>
          </a:xfrm>
        </p:spPr>
        <p:txBody>
          <a:bodyPr>
            <a:noAutofit/>
          </a:bodyPr>
          <a:lstStyle/>
          <a:p>
            <a:r>
              <a:rPr lang="en-US" sz="4400" b="1" cap="none" dirty="0">
                <a:latin typeface="Arial Black" panose="020B0A04020102020204" pitchFamily="34" charset="0"/>
                <a:cs typeface="Calibri" panose="020F0502020204030204" pitchFamily="34" charset="0"/>
              </a:rPr>
              <a:t>Research And Recent Advances</a:t>
            </a:r>
          </a:p>
        </p:txBody>
      </p:sp>
      <p:sp>
        <p:nvSpPr>
          <p:cNvPr id="6" name="Content Placeholder 5">
            <a:extLst>
              <a:ext uri="{FF2B5EF4-FFF2-40B4-BE49-F238E27FC236}">
                <a16:creationId xmlns:a16="http://schemas.microsoft.com/office/drawing/2014/main" id="{2332B82F-A167-4C49-B1F8-90FDFE7EEF52}"/>
              </a:ext>
            </a:extLst>
          </p:cNvPr>
          <p:cNvSpPr>
            <a:spLocks noGrp="1"/>
          </p:cNvSpPr>
          <p:nvPr>
            <p:ph idx="1"/>
          </p:nvPr>
        </p:nvSpPr>
        <p:spPr>
          <a:xfrm>
            <a:off x="422031" y="1895080"/>
            <a:ext cx="7207261" cy="4094903"/>
          </a:xfrm>
        </p:spPr>
        <p:txBody>
          <a:bodyPr>
            <a:normAutofit fontScale="92500"/>
          </a:bodyPr>
          <a:lstStyle/>
          <a:p>
            <a:pPr marL="0" indent="0">
              <a:buNone/>
            </a:pPr>
            <a:r>
              <a:rPr lang="en-US" sz="2600" b="1" dirty="0">
                <a:latin typeface="Arial" panose="020B0604020202020204" pitchFamily="34" charset="0"/>
                <a:cs typeface="Arial" panose="020B0604020202020204" pitchFamily="34" charset="0"/>
              </a:rPr>
              <a:t>Collagen Cross-Linking for Bacterial and Fungal Keratitis</a:t>
            </a:r>
          </a:p>
          <a:p>
            <a:pPr lvl="1">
              <a:buFont typeface="Wingdings" panose="05000000000000000000" pitchFamily="2" charset="2"/>
              <a:buChar char="Ø"/>
            </a:pPr>
            <a:r>
              <a:rPr lang="en-US" sz="2200" b="0" i="0" dirty="0">
                <a:solidFill>
                  <a:srgbClr val="222222"/>
                </a:solidFill>
                <a:effectLst/>
                <a:latin typeface="Arial" panose="020B0604020202020204" pitchFamily="34" charset="0"/>
              </a:rPr>
              <a:t>Garg P, Das S, Roy A. Collagen cross-linking for microbial keratitis. Middle East African journal of ophthalmology. 2017 Jan;24(1):18.</a:t>
            </a:r>
          </a:p>
          <a:p>
            <a:pPr lvl="1">
              <a:buFont typeface="Wingdings" panose="05000000000000000000" pitchFamily="2" charset="2"/>
              <a:buChar char="Ø"/>
            </a:pPr>
            <a:r>
              <a:rPr lang="en-US" sz="2200" b="0" i="0" dirty="0" err="1">
                <a:solidFill>
                  <a:srgbClr val="222222"/>
                </a:solidFill>
                <a:effectLst/>
                <a:latin typeface="Arial" panose="020B0604020202020204" pitchFamily="34" charset="0"/>
              </a:rPr>
              <a:t>Hafezi</a:t>
            </a:r>
            <a:r>
              <a:rPr lang="en-US" sz="2200" b="0" i="0" dirty="0">
                <a:solidFill>
                  <a:srgbClr val="222222"/>
                </a:solidFill>
                <a:effectLst/>
                <a:latin typeface="Arial" panose="020B0604020202020204" pitchFamily="34" charset="0"/>
              </a:rPr>
              <a:t> F, </a:t>
            </a:r>
            <a:r>
              <a:rPr lang="en-US" sz="2200" b="0" i="0" dirty="0" err="1">
                <a:solidFill>
                  <a:srgbClr val="222222"/>
                </a:solidFill>
                <a:effectLst/>
                <a:latin typeface="Arial" panose="020B0604020202020204" pitchFamily="34" charset="0"/>
              </a:rPr>
              <a:t>Hosny</a:t>
            </a:r>
            <a:r>
              <a:rPr lang="en-US" sz="2200" b="0" i="0" dirty="0">
                <a:solidFill>
                  <a:srgbClr val="222222"/>
                </a:solidFill>
                <a:effectLst/>
                <a:latin typeface="Arial" panose="020B0604020202020204" pitchFamily="34" charset="0"/>
              </a:rPr>
              <a:t> M, Shetty R, </a:t>
            </a:r>
            <a:r>
              <a:rPr lang="en-US" sz="2200" b="0" i="0" dirty="0" err="1">
                <a:solidFill>
                  <a:srgbClr val="222222"/>
                </a:solidFill>
                <a:effectLst/>
                <a:latin typeface="Arial" panose="020B0604020202020204" pitchFamily="34" charset="0"/>
              </a:rPr>
              <a:t>Knyazer</a:t>
            </a:r>
            <a:r>
              <a:rPr lang="en-US" sz="2200" b="0" i="0" dirty="0">
                <a:solidFill>
                  <a:srgbClr val="222222"/>
                </a:solidFill>
                <a:effectLst/>
                <a:latin typeface="Arial" panose="020B0604020202020204" pitchFamily="34" charset="0"/>
              </a:rPr>
              <a:t> B, Chen S, Wang Q, Hashemi H, Torres-</a:t>
            </a:r>
            <a:r>
              <a:rPr lang="en-US" sz="2200" b="0" i="0" dirty="0" err="1">
                <a:solidFill>
                  <a:srgbClr val="222222"/>
                </a:solidFill>
                <a:effectLst/>
                <a:latin typeface="Arial" panose="020B0604020202020204" pitchFamily="34" charset="0"/>
              </a:rPr>
              <a:t>Netto</a:t>
            </a:r>
            <a:r>
              <a:rPr lang="en-US" sz="2200" b="0" i="0" dirty="0">
                <a:solidFill>
                  <a:srgbClr val="222222"/>
                </a:solidFill>
                <a:effectLst/>
                <a:latin typeface="Arial" panose="020B0604020202020204" pitchFamily="34" charset="0"/>
              </a:rPr>
              <a:t> EA. PACK-CXL vs. antimicrobial therapy for bacterial, fungal, and mixed infectious keratitis: a prospective randomized phase 3 trial. Eye and Vision. 2022 Jan 7;9(1):2.</a:t>
            </a:r>
          </a:p>
          <a:p>
            <a:pPr lvl="1"/>
            <a:endParaRPr 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8" name="Rectangle 7">
            <a:extLst>
              <a:ext uri="{FF2B5EF4-FFF2-40B4-BE49-F238E27FC236}">
                <a16:creationId xmlns:a16="http://schemas.microsoft.com/office/drawing/2014/main" id="{8112B12A-03A4-486B-ADCD-BD50B60DFC5A}"/>
              </a:ext>
            </a:extLst>
          </p:cNvPr>
          <p:cNvSpPr/>
          <p:nvPr/>
        </p:nvSpPr>
        <p:spPr>
          <a:xfrm>
            <a:off x="10438229" y="136699"/>
            <a:ext cx="1617292" cy="369332"/>
          </a:xfrm>
          <a:prstGeom prst="rect">
            <a:avLst/>
          </a:prstGeom>
        </p:spPr>
        <p:txBody>
          <a:bodyPr wrap="square">
            <a:spAutoFit/>
          </a:bodyPr>
          <a:lstStyle/>
          <a:p>
            <a:r>
              <a:rPr lang="en-US" b="1" dirty="0"/>
              <a:t>Core Subject</a:t>
            </a:r>
          </a:p>
        </p:txBody>
      </p:sp>
      <p:pic>
        <p:nvPicPr>
          <p:cNvPr id="12290" name="Picture 2" descr="Bacterial keratitis">
            <a:extLst>
              <a:ext uri="{FF2B5EF4-FFF2-40B4-BE49-F238E27FC236}">
                <a16:creationId xmlns:a16="http://schemas.microsoft.com/office/drawing/2014/main" id="{F8024323-2B60-47CA-9A75-F7B85FC0D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8502"/>
          <a:stretch/>
        </p:blipFill>
        <p:spPr bwMode="auto">
          <a:xfrm>
            <a:off x="7629293" y="2503271"/>
            <a:ext cx="4426227" cy="271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27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BE64-22B1-4442-83E3-6781A0BA1A9A}"/>
              </a:ext>
            </a:extLst>
          </p:cNvPr>
          <p:cNvSpPr>
            <a:spLocks noGrp="1"/>
          </p:cNvSpPr>
          <p:nvPr>
            <p:ph type="title"/>
          </p:nvPr>
        </p:nvSpPr>
        <p:spPr>
          <a:xfrm>
            <a:off x="2251880" y="759655"/>
            <a:ext cx="4981433" cy="931033"/>
          </a:xfrm>
        </p:spPr>
        <p:txBody>
          <a:bodyPr>
            <a:normAutofit/>
          </a:bodyPr>
          <a:lstStyle/>
          <a:p>
            <a:r>
              <a:rPr lang="en-ZA" sz="4400" b="1" cap="none" dirty="0">
                <a:latin typeface="Arial Black" panose="020B0A04020102020204" pitchFamily="34" charset="0"/>
                <a:cs typeface="Arial" panose="020B0604020202020204" pitchFamily="34" charset="0"/>
              </a:rPr>
              <a:t>Bioethics</a:t>
            </a:r>
            <a:endParaRPr lang="en-US" sz="4400" b="1" cap="none" dirty="0">
              <a:latin typeface="Arial Black" panose="020B0A04020102020204" pitchFamily="34" charset="0"/>
            </a:endParaRPr>
          </a:p>
        </p:txBody>
      </p:sp>
      <p:sp>
        <p:nvSpPr>
          <p:cNvPr id="3" name="Content Placeholder 2">
            <a:extLst>
              <a:ext uri="{FF2B5EF4-FFF2-40B4-BE49-F238E27FC236}">
                <a16:creationId xmlns:a16="http://schemas.microsoft.com/office/drawing/2014/main" id="{80F8A4DF-A881-45A5-A65C-6A190C0DF376}"/>
              </a:ext>
            </a:extLst>
          </p:cNvPr>
          <p:cNvSpPr>
            <a:spLocks noGrp="1"/>
          </p:cNvSpPr>
          <p:nvPr>
            <p:ph idx="1"/>
          </p:nvPr>
        </p:nvSpPr>
        <p:spPr>
          <a:xfrm>
            <a:off x="1451579" y="2015732"/>
            <a:ext cx="6976804" cy="3947746"/>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Amongst the treatable cause of blindness among young people,  keratitis ranks high</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In low-resource settings, inappropriate corticosteroid eye drops, ineffective antibacterial therapy, diagnostic delay or no diagnosis all contribute to poor ocular outcomes with blindness (unilateral or bilateral) common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One should prompt the education of community health workers, in addition to ophthalmologists, on the early signs and symptoms of keratitis and its treatment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516383BE-CB66-499D-9751-0266585A568B}"/>
              </a:ext>
            </a:extLst>
          </p:cNvPr>
          <p:cNvSpPr/>
          <p:nvPr/>
        </p:nvSpPr>
        <p:spPr>
          <a:xfrm>
            <a:off x="10261507" y="177417"/>
            <a:ext cx="1176925" cy="369332"/>
          </a:xfrm>
          <a:prstGeom prst="rect">
            <a:avLst/>
          </a:prstGeom>
        </p:spPr>
        <p:txBody>
          <a:bodyPr wrap="none">
            <a:spAutoFit/>
          </a:bodyPr>
          <a:lstStyle/>
          <a:p>
            <a:r>
              <a:rPr lang="en-US" b="1" dirty="0"/>
              <a:t>Bioethics</a:t>
            </a:r>
          </a:p>
        </p:txBody>
      </p:sp>
      <p:pic>
        <p:nvPicPr>
          <p:cNvPr id="13314" name="Picture 2" descr="Bioethics — Public Health Law Watch">
            <a:extLst>
              <a:ext uri="{FF2B5EF4-FFF2-40B4-BE49-F238E27FC236}">
                <a16:creationId xmlns:a16="http://schemas.microsoft.com/office/drawing/2014/main" id="{950E3E19-C3DE-41FF-BE6B-8B80ABD4E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0016" y="2343362"/>
            <a:ext cx="3322983" cy="329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A250-03B9-4CFE-BB1D-5CBC94005963}"/>
              </a:ext>
            </a:extLst>
          </p:cNvPr>
          <p:cNvSpPr>
            <a:spLocks noGrp="1"/>
          </p:cNvSpPr>
          <p:nvPr>
            <p:ph type="title"/>
          </p:nvPr>
        </p:nvSpPr>
        <p:spPr>
          <a:xfrm>
            <a:off x="2210937" y="528898"/>
            <a:ext cx="8188657" cy="1325563"/>
          </a:xfrm>
        </p:spPr>
        <p:txBody>
          <a:bodyPr>
            <a:normAutofit/>
          </a:bodyPr>
          <a:lstStyle/>
          <a:p>
            <a:r>
              <a:rPr lang="en-US" sz="4400" cap="none" dirty="0">
                <a:latin typeface="Arial Black" panose="020B0A04020102020204" pitchFamily="34" charset="0"/>
              </a:rPr>
              <a:t>Learning Objectives</a:t>
            </a:r>
          </a:p>
        </p:txBody>
      </p:sp>
      <p:sp>
        <p:nvSpPr>
          <p:cNvPr id="3" name="Content Placeholder 2">
            <a:extLst>
              <a:ext uri="{FF2B5EF4-FFF2-40B4-BE49-F238E27FC236}">
                <a16:creationId xmlns:a16="http://schemas.microsoft.com/office/drawing/2014/main" id="{66941B7F-59EF-4C32-8F56-68C3219ECE10}"/>
              </a:ext>
            </a:extLst>
          </p:cNvPr>
          <p:cNvSpPr>
            <a:spLocks noGrp="1"/>
          </p:cNvSpPr>
          <p:nvPr>
            <p:ph idx="1"/>
          </p:nvPr>
        </p:nvSpPr>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Describe anatomy and function of cornea</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Describe the pathogenesis of keratitis</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Describe etiology, diagnosis, and treatment of different types of keratitis</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Evaluate and manage keratitis patients</a:t>
            </a:r>
          </a:p>
          <a:p>
            <a:pPr>
              <a:buFont typeface="Wingdings" panose="05000000000000000000" pitchFamily="2" charset="2"/>
              <a:buChar char="ü"/>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1463658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5FB6-45CD-4D4E-B722-83AC4CED3478}"/>
              </a:ext>
            </a:extLst>
          </p:cNvPr>
          <p:cNvSpPr>
            <a:spLocks noGrp="1"/>
          </p:cNvSpPr>
          <p:nvPr>
            <p:ph type="title"/>
          </p:nvPr>
        </p:nvSpPr>
        <p:spPr>
          <a:xfrm>
            <a:off x="1897038" y="633046"/>
            <a:ext cx="7751929" cy="1057642"/>
          </a:xfrm>
        </p:spPr>
        <p:txBody>
          <a:bodyPr>
            <a:normAutofit/>
          </a:bodyPr>
          <a:lstStyle/>
          <a:p>
            <a:r>
              <a:rPr lang="en-US" sz="4400" b="1" cap="none" dirty="0">
                <a:latin typeface="Arial Black" panose="020B0A04020102020204" pitchFamily="34" charset="0"/>
              </a:rPr>
              <a:t>Artificial Intelligence</a:t>
            </a:r>
          </a:p>
        </p:txBody>
      </p:sp>
      <p:sp>
        <p:nvSpPr>
          <p:cNvPr id="3" name="Content Placeholder 2">
            <a:extLst>
              <a:ext uri="{FF2B5EF4-FFF2-40B4-BE49-F238E27FC236}">
                <a16:creationId xmlns:a16="http://schemas.microsoft.com/office/drawing/2014/main" id="{49790510-5560-4E6A-B4BA-08C9D2775DCC}"/>
              </a:ext>
            </a:extLst>
          </p:cNvPr>
          <p:cNvSpPr>
            <a:spLocks noGrp="1"/>
          </p:cNvSpPr>
          <p:nvPr>
            <p:ph idx="1"/>
          </p:nvPr>
        </p:nvSpPr>
        <p:spPr/>
        <p:txBody>
          <a:bodyPr>
            <a:normAutofit/>
          </a:bodyPr>
          <a:lstStyle/>
          <a:p>
            <a:r>
              <a:rPr lang="en-US" dirty="0"/>
              <a:t>Applying AI technology to assist in keratitis diagnosis can aid the treatment of keratitis and reduce the blindness rate.</a:t>
            </a:r>
          </a:p>
          <a:p>
            <a:r>
              <a:rPr lang="en-US" dirty="0" err="1"/>
              <a:t>Kuo</a:t>
            </a:r>
            <a:r>
              <a:rPr lang="en-US" dirty="0"/>
              <a:t> et al. constructed a model for the diagnosis of bacterial keratitis based on several DL algorithms (ResNet-50, ResNeXt-50, DenseNet-121, SE-ResNet50, </a:t>
            </a:r>
            <a:r>
              <a:rPr lang="en-US" dirty="0" err="1"/>
              <a:t>EfficientNet</a:t>
            </a:r>
            <a:r>
              <a:rPr lang="en-US" dirty="0"/>
              <a:t> B0, </a:t>
            </a:r>
            <a:r>
              <a:rPr lang="en-US" dirty="0" err="1"/>
              <a:t>EfficientNet</a:t>
            </a:r>
            <a:r>
              <a:rPr lang="en-US" dirty="0"/>
              <a:t> B1, </a:t>
            </a:r>
            <a:r>
              <a:rPr lang="en-US" dirty="0" err="1"/>
              <a:t>EfficientNet</a:t>
            </a:r>
            <a:r>
              <a:rPr lang="en-US" dirty="0"/>
              <a:t> B2, and </a:t>
            </a:r>
            <a:r>
              <a:rPr lang="en-US" dirty="0" err="1"/>
              <a:t>EfficientNet</a:t>
            </a:r>
            <a:r>
              <a:rPr lang="en-US" dirty="0"/>
              <a:t> B3).</a:t>
            </a:r>
          </a:p>
          <a:p>
            <a:r>
              <a:rPr lang="en-US" dirty="0" err="1"/>
              <a:t>Gu</a:t>
            </a:r>
            <a:r>
              <a:rPr lang="en-US" dirty="0"/>
              <a:t> et al. proposed a method to distinguish infectious and non-infectious keratitis based on the Inception v3 algorithm.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C084F2C6-3907-4F49-ABB2-F551B93FD8E2}"/>
              </a:ext>
            </a:extLst>
          </p:cNvPr>
          <p:cNvSpPr/>
          <p:nvPr/>
        </p:nvSpPr>
        <p:spPr>
          <a:xfrm>
            <a:off x="9294295" y="232201"/>
            <a:ext cx="2536633" cy="369332"/>
          </a:xfrm>
          <a:prstGeom prst="rect">
            <a:avLst/>
          </a:prstGeom>
        </p:spPr>
        <p:txBody>
          <a:bodyPr wrap="square">
            <a:spAutoFit/>
          </a:bodyPr>
          <a:lstStyle/>
          <a:p>
            <a:r>
              <a:rPr lang="en-US" b="1" dirty="0"/>
              <a:t>Artificial intelligence</a:t>
            </a:r>
          </a:p>
        </p:txBody>
      </p:sp>
    </p:spTree>
    <p:extLst>
      <p:ext uri="{BB962C8B-B14F-4D97-AF65-F5344CB8AC3E}">
        <p14:creationId xmlns:p14="http://schemas.microsoft.com/office/powerpoint/2010/main" val="1243053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4" y="633046"/>
            <a:ext cx="9374875" cy="1057642"/>
          </a:xfrm>
        </p:spPr>
        <p:txBody>
          <a:bodyPr>
            <a:normAutofit/>
          </a:bodyPr>
          <a:lstStyle/>
          <a:p>
            <a:r>
              <a:rPr lang="en-US" sz="4400" cap="none" dirty="0">
                <a:latin typeface="Arial Black" panose="020B0A04020102020204" pitchFamily="34" charset="0"/>
              </a:rPr>
              <a:t>Study Guide Resources</a:t>
            </a:r>
          </a:p>
        </p:txBody>
      </p:sp>
      <p:sp>
        <p:nvSpPr>
          <p:cNvPr id="3" name="Content Placeholder 2"/>
          <p:cNvSpPr>
            <a:spLocks noGrp="1"/>
          </p:cNvSpPr>
          <p:nvPr>
            <p:ph idx="1"/>
          </p:nvPr>
        </p:nvSpPr>
        <p:spPr>
          <a:xfrm>
            <a:off x="1451579" y="2015732"/>
            <a:ext cx="9603275" cy="3987503"/>
          </a:xfrm>
        </p:spPr>
        <p:txBody>
          <a:bodyPr>
            <a:normAutofit lnSpcReduction="10000"/>
          </a:bodyPr>
          <a:lstStyle/>
          <a:p>
            <a:pPr>
              <a:buFont typeface="Wingdings" panose="05000000000000000000" pitchFamily="2" charset="2"/>
              <a:buChar char="Ø"/>
            </a:pPr>
            <a:r>
              <a:rPr lang="en-US" dirty="0" err="1"/>
              <a:t>Kanskis</a:t>
            </a:r>
            <a:r>
              <a:rPr lang="en-US" dirty="0"/>
              <a:t>-Clinical-Ophthalmology-Systematic-Approach</a:t>
            </a:r>
          </a:p>
          <a:p>
            <a:pPr>
              <a:buFont typeface="Wingdings" panose="05000000000000000000" pitchFamily="2" charset="2"/>
              <a:buChar char="Ø"/>
            </a:pPr>
            <a:r>
              <a:rPr lang="en-US" dirty="0"/>
              <a:t>Oxford Handbook of Ophthalmology Book by Philip I. Murray</a:t>
            </a:r>
          </a:p>
          <a:p>
            <a:pPr>
              <a:buFont typeface="Wingdings" panose="05000000000000000000" pitchFamily="2" charset="2"/>
              <a:buChar char="Ø"/>
            </a:pPr>
            <a:r>
              <a:rPr lang="en-US" dirty="0"/>
              <a:t>The Wills Eye Manual: Office and Emergency Room Diagnosis and Treatment of Eye Disease</a:t>
            </a:r>
          </a:p>
          <a:p>
            <a:pPr>
              <a:buFont typeface="Wingdings" panose="05000000000000000000" pitchFamily="2" charset="2"/>
              <a:buChar char="Ø"/>
            </a:pPr>
            <a:r>
              <a:rPr lang="en-US" dirty="0" err="1"/>
              <a:t>Kuo</a:t>
            </a:r>
            <a:r>
              <a:rPr lang="en-US" dirty="0"/>
              <a:t> MT, Hsu BW, Lin YS, Fang PC, Yu HJ, Chen A, Yu MS, Tseng VS. Comparisons of deep learning algorithms for diagnosing bacterial keratitis via external eye photographs. Scientific reports. 2021 Dec 20;11(1):24227.</a:t>
            </a:r>
          </a:p>
          <a:p>
            <a:pPr>
              <a:buFont typeface="Wingdings" panose="05000000000000000000" pitchFamily="2" charset="2"/>
              <a:buChar char="Ø"/>
            </a:pPr>
            <a:r>
              <a:rPr lang="en-US" dirty="0" err="1"/>
              <a:t>Gu</a:t>
            </a:r>
            <a:r>
              <a:rPr lang="en-US" dirty="0"/>
              <a:t> H, </a:t>
            </a:r>
            <a:r>
              <a:rPr lang="en-US" dirty="0" err="1"/>
              <a:t>Guo</a:t>
            </a:r>
            <a:r>
              <a:rPr lang="en-US" dirty="0"/>
              <a:t> Y, </a:t>
            </a:r>
            <a:r>
              <a:rPr lang="en-US" dirty="0" err="1"/>
              <a:t>Gu</a:t>
            </a:r>
            <a:r>
              <a:rPr lang="en-US" dirty="0"/>
              <a:t> L, Wei A, </a:t>
            </a:r>
            <a:r>
              <a:rPr lang="en-US" dirty="0" err="1"/>
              <a:t>Xie</a:t>
            </a:r>
            <a:r>
              <a:rPr lang="en-US" dirty="0"/>
              <a:t> S, Ye Z, Xu J, Zhou X, Lu Y, Liu X, Hong J. Deep learning for identifying corneal diseases from ocular surface slit-lamp photographs. Scientific reports. 2020 Oct 20;10(1):17851.</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Rectangle 4">
            <a:extLst>
              <a:ext uri="{FF2B5EF4-FFF2-40B4-BE49-F238E27FC236}">
                <a16:creationId xmlns:a16="http://schemas.microsoft.com/office/drawing/2014/main" id="{32B8E11F-F058-4E66-9BD6-D083CD016EC8}"/>
              </a:ext>
            </a:extLst>
          </p:cNvPr>
          <p:cNvSpPr/>
          <p:nvPr/>
        </p:nvSpPr>
        <p:spPr>
          <a:xfrm>
            <a:off x="10671167" y="136699"/>
            <a:ext cx="1384353" cy="369332"/>
          </a:xfrm>
          <a:prstGeom prst="rect">
            <a:avLst/>
          </a:prstGeom>
        </p:spPr>
        <p:txBody>
          <a:bodyPr wrap="none">
            <a:spAutoFit/>
          </a:bodyPr>
          <a:lstStyle/>
          <a:p>
            <a:r>
              <a:rPr lang="en-US" b="1" dirty="0"/>
              <a:t>Core Subject</a:t>
            </a:r>
          </a:p>
        </p:txBody>
      </p:sp>
    </p:spTree>
    <p:extLst>
      <p:ext uri="{BB962C8B-B14F-4D97-AF65-F5344CB8AC3E}">
        <p14:creationId xmlns:p14="http://schemas.microsoft.com/office/powerpoint/2010/main" val="2930241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52938" y="682580"/>
            <a:ext cx="10243931" cy="5148377"/>
          </a:xfrm>
          <a:prstGeom prst="rect">
            <a:avLst/>
          </a:prstGeom>
        </p:spPr>
      </p:pic>
    </p:spTree>
    <p:extLst>
      <p:ext uri="{BB962C8B-B14F-4D97-AF65-F5344CB8AC3E}">
        <p14:creationId xmlns:p14="http://schemas.microsoft.com/office/powerpoint/2010/main" val="26867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5249"/>
            <a:ext cx="10366420" cy="989774"/>
          </a:xfrm>
        </p:spPr>
        <p:txBody>
          <a:bodyPr>
            <a:normAutofit/>
          </a:bodyPr>
          <a:lstStyle/>
          <a:p>
            <a:pPr algn="ctr"/>
            <a:r>
              <a:rPr lang="en-US" sz="4400" b="1" cap="none" dirty="0">
                <a:latin typeface="Arial Black" panose="020B0A04020102020204" pitchFamily="34" charset="0"/>
              </a:rPr>
              <a:t>Anatomy Of Cornea</a:t>
            </a:r>
          </a:p>
        </p:txBody>
      </p:sp>
      <p:pic>
        <p:nvPicPr>
          <p:cNvPr id="4" name="Content Placeholder 3"/>
          <p:cNvPicPr>
            <a:picLocks noGrp="1" noChangeAspect="1"/>
          </p:cNvPicPr>
          <p:nvPr>
            <p:ph idx="1"/>
          </p:nvPr>
        </p:nvPicPr>
        <p:blipFill rotWithShape="1">
          <a:blip r:embed="rId2"/>
          <a:srcRect l="2526" t="1643" r="3919" b="6493"/>
          <a:stretch/>
        </p:blipFill>
        <p:spPr>
          <a:xfrm>
            <a:off x="3208520" y="2160104"/>
            <a:ext cx="4842455" cy="3737113"/>
          </a:xfrm>
          <a:prstGeom prst="rect">
            <a:avLst/>
          </a:prstGeom>
        </p:spPr>
      </p:pic>
      <p:sp>
        <p:nvSpPr>
          <p:cNvPr id="5" name="TextBox 4">
            <a:extLst>
              <a:ext uri="{FF2B5EF4-FFF2-40B4-BE49-F238E27FC236}">
                <a16:creationId xmlns:a16="http://schemas.microsoft.com/office/drawing/2014/main" id="{1C6887A7-0BA3-43B5-8D60-3FE217689B3E}"/>
              </a:ext>
            </a:extLst>
          </p:cNvPr>
          <p:cNvSpPr txBox="1"/>
          <p:nvPr/>
        </p:nvSpPr>
        <p:spPr>
          <a:xfrm>
            <a:off x="9040836" y="33615"/>
            <a:ext cx="3151164" cy="461665"/>
          </a:xfrm>
          <a:prstGeom prst="rect">
            <a:avLst/>
          </a:prstGeom>
          <a:noFill/>
        </p:spPr>
        <p:txBody>
          <a:bodyPr wrap="square" rtlCol="0">
            <a:spAutoFit/>
          </a:bodyPr>
          <a:lstStyle/>
          <a:p>
            <a:r>
              <a:rPr lang="en-US" sz="2400" b="1" dirty="0"/>
              <a:t>Vertical integration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63769"/>
            <a:ext cx="1511385" cy="1501254"/>
          </a:xfrm>
          <a:prstGeom prst="rect">
            <a:avLst/>
          </a:prstGeom>
        </p:spPr>
      </p:pic>
      <p:sp>
        <p:nvSpPr>
          <p:cNvPr id="3" name="Rectangle 2">
            <a:extLst>
              <a:ext uri="{FF2B5EF4-FFF2-40B4-BE49-F238E27FC236}">
                <a16:creationId xmlns:a16="http://schemas.microsoft.com/office/drawing/2014/main" id="{2F85B756-B8EF-48C9-B5FD-168C03E410B7}"/>
              </a:ext>
            </a:extLst>
          </p:cNvPr>
          <p:cNvSpPr/>
          <p:nvPr/>
        </p:nvSpPr>
        <p:spPr>
          <a:xfrm>
            <a:off x="9223513" y="3244334"/>
            <a:ext cx="1749287" cy="369332"/>
          </a:xfrm>
          <a:prstGeom prst="rect">
            <a:avLst/>
          </a:prstGeom>
        </p:spPr>
        <p:txBody>
          <a:bodyPr wrap="square">
            <a:spAutoFit/>
          </a:bodyPr>
          <a:lstStyle/>
          <a:p>
            <a:r>
              <a:rPr lang="en-US" b="1" dirty="0"/>
              <a:t>Core Subject</a:t>
            </a:r>
          </a:p>
        </p:txBody>
      </p:sp>
    </p:spTree>
    <p:extLst>
      <p:ext uri="{BB962C8B-B14F-4D97-AF65-F5344CB8AC3E}">
        <p14:creationId xmlns:p14="http://schemas.microsoft.com/office/powerpoint/2010/main" val="39898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9DA0-B46F-4F10-A75D-738099736FD9}"/>
              </a:ext>
            </a:extLst>
          </p:cNvPr>
          <p:cNvSpPr>
            <a:spLocks noGrp="1"/>
          </p:cNvSpPr>
          <p:nvPr>
            <p:ph type="title"/>
          </p:nvPr>
        </p:nvSpPr>
        <p:spPr>
          <a:xfrm>
            <a:off x="2790747" y="633046"/>
            <a:ext cx="5510152" cy="768242"/>
          </a:xfrm>
        </p:spPr>
        <p:txBody>
          <a:bodyPr>
            <a:normAutofit/>
          </a:bodyPr>
          <a:lstStyle/>
          <a:p>
            <a:pPr algn="ctr"/>
            <a:r>
              <a:rPr lang="en-US" sz="4400" b="1" cap="none" dirty="0">
                <a:latin typeface="Arial Black" panose="020B0A04020102020204" pitchFamily="34" charset="0"/>
              </a:rPr>
              <a:t>Physiology</a:t>
            </a:r>
          </a:p>
        </p:txBody>
      </p:sp>
      <p:pic>
        <p:nvPicPr>
          <p:cNvPr id="5" name="Content Placeholder 4">
            <a:extLst>
              <a:ext uri="{FF2B5EF4-FFF2-40B4-BE49-F238E27FC236}">
                <a16:creationId xmlns:a16="http://schemas.microsoft.com/office/drawing/2014/main" id="{038EC84A-6A0B-4ECF-9817-B06D9EA177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685" t="23334" r="23974" b="10325"/>
          <a:stretch/>
        </p:blipFill>
        <p:spPr>
          <a:xfrm>
            <a:off x="1647865" y="2027583"/>
            <a:ext cx="8847858" cy="388403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3" name="Rectangle 2">
            <a:extLst>
              <a:ext uri="{FF2B5EF4-FFF2-40B4-BE49-F238E27FC236}">
                <a16:creationId xmlns:a16="http://schemas.microsoft.com/office/drawing/2014/main" id="{0CA73358-B9AF-4CC5-8C37-66BEA3C4954C}"/>
              </a:ext>
            </a:extLst>
          </p:cNvPr>
          <p:cNvSpPr/>
          <p:nvPr/>
        </p:nvSpPr>
        <p:spPr>
          <a:xfrm>
            <a:off x="10972800" y="3244334"/>
            <a:ext cx="1033670" cy="646331"/>
          </a:xfrm>
          <a:prstGeom prst="rect">
            <a:avLst/>
          </a:prstGeom>
        </p:spPr>
        <p:txBody>
          <a:bodyPr wrap="square">
            <a:spAutoFit/>
          </a:bodyPr>
          <a:lstStyle/>
          <a:p>
            <a:r>
              <a:rPr lang="en-US" b="1" dirty="0"/>
              <a:t>Core Subject</a:t>
            </a:r>
          </a:p>
        </p:txBody>
      </p:sp>
      <p:sp>
        <p:nvSpPr>
          <p:cNvPr id="8" name="TextBox 7">
            <a:extLst>
              <a:ext uri="{FF2B5EF4-FFF2-40B4-BE49-F238E27FC236}">
                <a16:creationId xmlns:a16="http://schemas.microsoft.com/office/drawing/2014/main" id="{B71642F2-741C-4B26-9C79-97F43146DC94}"/>
              </a:ext>
            </a:extLst>
          </p:cNvPr>
          <p:cNvSpPr txBox="1"/>
          <p:nvPr/>
        </p:nvSpPr>
        <p:spPr>
          <a:xfrm>
            <a:off x="9040836" y="33615"/>
            <a:ext cx="3151164" cy="461665"/>
          </a:xfrm>
          <a:prstGeom prst="rect">
            <a:avLst/>
          </a:prstGeom>
          <a:noFill/>
        </p:spPr>
        <p:txBody>
          <a:bodyPr wrap="square" rtlCol="0">
            <a:spAutoFit/>
          </a:bodyPr>
          <a:lstStyle/>
          <a:p>
            <a:r>
              <a:rPr lang="en-US" sz="2400" b="1" dirty="0"/>
              <a:t>Vertical integration</a:t>
            </a:r>
          </a:p>
        </p:txBody>
      </p:sp>
    </p:spTree>
    <p:extLst>
      <p:ext uri="{BB962C8B-B14F-4D97-AF65-F5344CB8AC3E}">
        <p14:creationId xmlns:p14="http://schemas.microsoft.com/office/powerpoint/2010/main" val="17952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BBA7DB-4188-4C46-903F-64580DA5CF8B}"/>
              </a:ext>
            </a:extLst>
          </p:cNvPr>
          <p:cNvSpPr>
            <a:spLocks noGrp="1"/>
          </p:cNvSpPr>
          <p:nvPr>
            <p:ph type="title"/>
          </p:nvPr>
        </p:nvSpPr>
        <p:spPr>
          <a:xfrm>
            <a:off x="2238233" y="403426"/>
            <a:ext cx="7615603" cy="1049235"/>
          </a:xfrm>
        </p:spPr>
        <p:txBody>
          <a:bodyPr>
            <a:noAutofit/>
          </a:bodyPr>
          <a:lstStyle/>
          <a:p>
            <a:br>
              <a:rPr lang="en-US" b="1" dirty="0">
                <a:latin typeface="Calibri" panose="020F0502020204030204" pitchFamily="34" charset="0"/>
                <a:cs typeface="Calibri" panose="020F0502020204030204" pitchFamily="34" charset="0"/>
              </a:rPr>
            </a:br>
            <a:r>
              <a:rPr lang="en-US" sz="4400" b="1" cap="none" dirty="0">
                <a:latin typeface="Arial Black" panose="020B0A04020102020204" pitchFamily="34" charset="0"/>
                <a:ea typeface="+mn-ea"/>
                <a:cs typeface="+mn-cs"/>
              </a:rPr>
              <a:t>Keratitis </a:t>
            </a:r>
            <a:endParaRPr lang="en-US" sz="4400" b="1" dirty="0">
              <a:latin typeface="Arial Black" panose="020B0A04020102020204" pitchFamily="34" charset="0"/>
              <a:cs typeface="Calibri" panose="020F0502020204030204" pitchFamily="34" charset="0"/>
            </a:endParaRPr>
          </a:p>
        </p:txBody>
      </p:sp>
      <p:sp>
        <p:nvSpPr>
          <p:cNvPr id="6" name="TextBox 5"/>
          <p:cNvSpPr txBox="1"/>
          <p:nvPr/>
        </p:nvSpPr>
        <p:spPr>
          <a:xfrm>
            <a:off x="357810" y="2442949"/>
            <a:ext cx="6639338" cy="3046988"/>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Inflammation of the cornea</a:t>
            </a:r>
          </a:p>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Characterized by corneal edema, infiltration of inflammatory cells, and ciliary congestion</a:t>
            </a:r>
          </a:p>
          <a:p>
            <a:pPr marL="457200" indent="-457200">
              <a:buFont typeface="Wingdings" panose="05000000000000000000" pitchFamily="2" charset="2"/>
              <a:buChar char="Ø"/>
            </a:pPr>
            <a:r>
              <a:rPr lang="en-US" sz="2400" b="1" dirty="0">
                <a:latin typeface="Arial" panose="020B0604020202020204" pitchFamily="34" charset="0"/>
                <a:cs typeface="Arial" panose="020B0604020202020204" pitchFamily="34" charset="0"/>
              </a:rPr>
              <a:t>Types</a:t>
            </a:r>
          </a:p>
          <a:p>
            <a:pPr marL="514350" indent="-514350">
              <a:buFont typeface="+mj-lt"/>
              <a:buAutoNum type="arabicPeriod"/>
            </a:pPr>
            <a:r>
              <a:rPr lang="en-US" sz="2400" dirty="0">
                <a:latin typeface="Arial" panose="020B0604020202020204" pitchFamily="34" charset="0"/>
                <a:cs typeface="Arial" panose="020B0604020202020204" pitchFamily="34" charset="0"/>
              </a:rPr>
              <a:t>Bacterial Keratitis</a:t>
            </a:r>
          </a:p>
          <a:p>
            <a:pPr marL="514350" indent="-514350">
              <a:buFont typeface="+mj-lt"/>
              <a:buAutoNum type="arabicPeriod"/>
            </a:pPr>
            <a:r>
              <a:rPr lang="en-US" sz="2400" dirty="0">
                <a:latin typeface="Arial" panose="020B0604020202020204" pitchFamily="34" charset="0"/>
                <a:cs typeface="Arial" panose="020B0604020202020204" pitchFamily="34" charset="0"/>
              </a:rPr>
              <a:t>Viral Keratitis</a:t>
            </a:r>
          </a:p>
          <a:p>
            <a:pPr marL="514350" indent="-514350">
              <a:buFont typeface="+mj-lt"/>
              <a:buAutoNum type="arabicPeriod"/>
            </a:pPr>
            <a:r>
              <a:rPr lang="en-US" sz="2400" dirty="0">
                <a:latin typeface="Arial" panose="020B0604020202020204" pitchFamily="34" charset="0"/>
                <a:cs typeface="Arial" panose="020B0604020202020204" pitchFamily="34" charset="0"/>
              </a:rPr>
              <a:t>Fungal Keratitis</a:t>
            </a:r>
          </a:p>
          <a:p>
            <a:pPr marL="514350" indent="-514350">
              <a:buFont typeface="+mj-lt"/>
              <a:buAutoNum type="arabicPeriod"/>
            </a:pPr>
            <a:r>
              <a:rPr lang="en-US" sz="2400" dirty="0">
                <a:latin typeface="Arial" panose="020B0604020202020204" pitchFamily="34" charset="0"/>
                <a:cs typeface="Arial" panose="020B0604020202020204" pitchFamily="34" charset="0"/>
              </a:rPr>
              <a:t>Protozoan Keratitis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8" name="Rectangle 7">
            <a:extLst>
              <a:ext uri="{FF2B5EF4-FFF2-40B4-BE49-F238E27FC236}">
                <a16:creationId xmlns:a16="http://schemas.microsoft.com/office/drawing/2014/main" id="{0A5201A0-EAA0-4F92-B465-589BFFE63681}"/>
              </a:ext>
            </a:extLst>
          </p:cNvPr>
          <p:cNvSpPr/>
          <p:nvPr/>
        </p:nvSpPr>
        <p:spPr>
          <a:xfrm>
            <a:off x="9687339" y="136699"/>
            <a:ext cx="1775791" cy="369332"/>
          </a:xfrm>
          <a:prstGeom prst="rect">
            <a:avLst/>
          </a:prstGeom>
        </p:spPr>
        <p:txBody>
          <a:bodyPr wrap="square">
            <a:spAutoFit/>
          </a:bodyPr>
          <a:lstStyle/>
          <a:p>
            <a:r>
              <a:rPr lang="en-US" b="1" dirty="0"/>
              <a:t>Core Subject</a:t>
            </a:r>
          </a:p>
        </p:txBody>
      </p:sp>
      <p:pic>
        <p:nvPicPr>
          <p:cNvPr id="2050" name="Picture 2" descr="What Is a Corneal Ulcer (Keratitis)? - American Academy of Ophthalmology">
            <a:extLst>
              <a:ext uri="{FF2B5EF4-FFF2-40B4-BE49-F238E27FC236}">
                <a16:creationId xmlns:a16="http://schemas.microsoft.com/office/drawing/2014/main" id="{B8167547-7EC8-4715-81D4-58B0C757F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443" y="2442949"/>
            <a:ext cx="4558747" cy="305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4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1000"/>
                                        <p:tgtEl>
                                          <p:spTgt spid="6">
                                            <p:txEl>
                                              <p:pRg st="6" end="6"/>
                                            </p:txEl>
                                          </p:spTgt>
                                        </p:tgtEl>
                                      </p:cBhvr>
                                    </p:animEffect>
                                    <p:anim calcmode="lin" valueType="num">
                                      <p:cBhvr>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108A-54BB-4D7F-962D-F10F2C5D7690}"/>
              </a:ext>
            </a:extLst>
          </p:cNvPr>
          <p:cNvSpPr>
            <a:spLocks noGrp="1"/>
          </p:cNvSpPr>
          <p:nvPr>
            <p:ph type="title"/>
          </p:nvPr>
        </p:nvSpPr>
        <p:spPr>
          <a:xfrm>
            <a:off x="1775792" y="604911"/>
            <a:ext cx="5579166" cy="829994"/>
          </a:xfrm>
        </p:spPr>
        <p:txBody>
          <a:bodyPr>
            <a:normAutofit/>
          </a:bodyPr>
          <a:lstStyle/>
          <a:p>
            <a:pPr algn="ctr"/>
            <a:r>
              <a:rPr lang="en-US" sz="4400" b="1" cap="none" dirty="0">
                <a:latin typeface="Arial Black" panose="020B0A04020102020204" pitchFamily="34" charset="0"/>
              </a:rPr>
              <a:t>Pathology</a:t>
            </a:r>
          </a:p>
        </p:txBody>
      </p:sp>
      <p:pic>
        <p:nvPicPr>
          <p:cNvPr id="1026" name="Picture 2" descr="JaypeeDigital | eBook Reader">
            <a:extLst>
              <a:ext uri="{FF2B5EF4-FFF2-40B4-BE49-F238E27FC236}">
                <a16:creationId xmlns:a16="http://schemas.microsoft.com/office/drawing/2014/main" id="{04AE4592-5C30-4C22-97A2-C8E463B26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634" y="2080591"/>
            <a:ext cx="6226444" cy="3949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35367C-58BA-45E5-A62A-F0F1A3B1006A}"/>
              </a:ext>
            </a:extLst>
          </p:cNvPr>
          <p:cNvSpPr txBox="1"/>
          <p:nvPr/>
        </p:nvSpPr>
        <p:spPr>
          <a:xfrm>
            <a:off x="8536268" y="0"/>
            <a:ext cx="4312331" cy="461665"/>
          </a:xfrm>
          <a:prstGeom prst="rect">
            <a:avLst/>
          </a:prstGeom>
          <a:noFill/>
        </p:spPr>
        <p:txBody>
          <a:bodyPr wrap="square" rtlCol="0">
            <a:spAutoFit/>
          </a:bodyPr>
          <a:lstStyle/>
          <a:p>
            <a:r>
              <a:rPr lang="en-US" sz="2400" b="1" dirty="0"/>
              <a:t>Horizontal integration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13675378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1061</TotalTime>
  <Words>1752</Words>
  <Application>Microsoft Office PowerPoint</Application>
  <PresentationFormat>Widescreen</PresentationFormat>
  <Paragraphs>268</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Black</vt:lpstr>
      <vt:lpstr>Calibri</vt:lpstr>
      <vt:lpstr>Gill Sans MT</vt:lpstr>
      <vt:lpstr>Wingdings</vt:lpstr>
      <vt:lpstr>Gallery</vt:lpstr>
      <vt:lpstr>           CORNEAL disorders     Dr. Ambreen gul mbbs, fcps, chpe, chr, SCHOLAR MHPE assistant professor Ophthalmology dept. BBH, RMU</vt:lpstr>
      <vt:lpstr>Sources </vt:lpstr>
      <vt:lpstr>PowerPoint Presentation</vt:lpstr>
      <vt:lpstr>Sequence Of Lecture </vt:lpstr>
      <vt:lpstr>Learning Objectives</vt:lpstr>
      <vt:lpstr>Anatomy Of Cornea</vt:lpstr>
      <vt:lpstr>Physiology</vt:lpstr>
      <vt:lpstr> Keratitis </vt:lpstr>
      <vt:lpstr>Pathology</vt:lpstr>
      <vt:lpstr>Community Medicine</vt:lpstr>
      <vt:lpstr>PowerPoint Presentation</vt:lpstr>
      <vt:lpstr>Pathogens</vt:lpstr>
      <vt:lpstr>Normal Cornea</vt:lpstr>
      <vt:lpstr>Stages Of Keratitis </vt:lpstr>
      <vt:lpstr>Clinical Features</vt:lpstr>
      <vt:lpstr>Pathogenesis</vt:lpstr>
      <vt:lpstr>Complications Of Keratitis</vt:lpstr>
      <vt:lpstr>Complications Of Keratitis</vt:lpstr>
      <vt:lpstr>Investigations </vt:lpstr>
      <vt:lpstr>Aim of Treatment</vt:lpstr>
      <vt:lpstr>Management</vt:lpstr>
      <vt:lpstr>Topical Antibiotics</vt:lpstr>
      <vt:lpstr>Other Routes Of Antibiotics</vt:lpstr>
      <vt:lpstr>PowerPoint Presentation</vt:lpstr>
      <vt:lpstr>PowerPoint Presentation</vt:lpstr>
      <vt:lpstr>Presentation</vt:lpstr>
      <vt:lpstr>PowerPoint Presentation</vt:lpstr>
      <vt:lpstr>PowerPoint Presentation</vt:lpstr>
      <vt:lpstr>Treatment</vt:lpstr>
      <vt:lpstr>PowerPoint Presentation</vt:lpstr>
      <vt:lpstr>PowerPoint Presentation</vt:lpstr>
      <vt:lpstr>Herpes Simplex Keratitis And Herpes Zoster Keratitis                             </vt:lpstr>
      <vt:lpstr>PowerPoint Presentation</vt:lpstr>
      <vt:lpstr>PowerPoint Presentation</vt:lpstr>
      <vt:lpstr>Disciform Keratitis</vt:lpstr>
      <vt:lpstr>Treatment</vt:lpstr>
      <vt:lpstr>PowerPoint Presentation</vt:lpstr>
      <vt:lpstr>Introduction </vt:lpstr>
      <vt:lpstr>Clinical Features </vt:lpstr>
      <vt:lpstr>Clinical Features </vt:lpstr>
      <vt:lpstr>Clinical Features </vt:lpstr>
      <vt:lpstr>Advanced Acanthamoeba keratitis</vt:lpstr>
      <vt:lpstr>Investigations </vt:lpstr>
      <vt:lpstr>Treatment</vt:lpstr>
      <vt:lpstr>EOLA( End Of Lecture Assessment)</vt:lpstr>
      <vt:lpstr>EOLA( End Of Lecture Assessment)</vt:lpstr>
      <vt:lpstr>Research And Recent Advances</vt:lpstr>
      <vt:lpstr>Research And Recent Advances</vt:lpstr>
      <vt:lpstr>Bioethics</vt:lpstr>
      <vt:lpstr>Artificial Intelligence</vt:lpstr>
      <vt:lpstr>Study Guide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acer</cp:lastModifiedBy>
  <cp:revision>235</cp:revision>
  <dcterms:created xsi:type="dcterms:W3CDTF">2021-10-14T03:27:20Z</dcterms:created>
  <dcterms:modified xsi:type="dcterms:W3CDTF">2024-04-15T10:32:23Z</dcterms:modified>
</cp:coreProperties>
</file>