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365" r:id="rId2"/>
    <p:sldId id="366" r:id="rId3"/>
    <p:sldId id="367" r:id="rId4"/>
    <p:sldId id="368" r:id="rId5"/>
    <p:sldId id="369" r:id="rId6"/>
    <p:sldId id="322" r:id="rId7"/>
    <p:sldId id="376" r:id="rId8"/>
    <p:sldId id="375" r:id="rId9"/>
    <p:sldId id="379"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2" r:id="rId29"/>
    <p:sldId id="343" r:id="rId30"/>
    <p:sldId id="344" r:id="rId31"/>
    <p:sldId id="345" r:id="rId32"/>
    <p:sldId id="346" r:id="rId33"/>
    <p:sldId id="380"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78" r:id="rId48"/>
    <p:sldId id="360" r:id="rId49"/>
    <p:sldId id="361" r:id="rId50"/>
    <p:sldId id="370" r:id="rId51"/>
    <p:sldId id="371" r:id="rId52"/>
    <p:sldId id="372" r:id="rId53"/>
    <p:sldId id="373" r:id="rId54"/>
    <p:sldId id="374" r:id="rId55"/>
    <p:sldId id="377" r:id="rId56"/>
    <p:sldId id="36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05" autoAdjust="0"/>
  </p:normalViewPr>
  <p:slideViewPr>
    <p:cSldViewPr>
      <p:cViewPr>
        <p:scale>
          <a:sx n="70" d="100"/>
          <a:sy n="70" d="100"/>
        </p:scale>
        <p:origin x="1810"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111ED-6EC7-4ADA-91FE-D2F61A2CFB23}" type="datetimeFigureOut">
              <a:rPr lang="en-US" smtClean="0"/>
              <a:pPr/>
              <a:t>3/10/2025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98156-EA83-457C-9DE2-3A90288DA5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24F66-4778-45D4-AF10-4F2EF4B9E220}" type="slidenum">
              <a:rPr lang="en-US" smtClean="0"/>
              <a:t>3</a:t>
            </a:fld>
            <a:endParaRPr lang="en-US"/>
          </a:p>
        </p:txBody>
      </p:sp>
    </p:spTree>
    <p:extLst>
      <p:ext uri="{BB962C8B-B14F-4D97-AF65-F5344CB8AC3E}">
        <p14:creationId xmlns:p14="http://schemas.microsoft.com/office/powerpoint/2010/main" val="199888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2EDCD0F-A71D-4BF4-8681-5C1E259DEEEF}" type="slidenum">
              <a:rPr lang="en-US"/>
              <a:pPr/>
              <a:t>23</a:t>
            </a:fld>
            <a:endParaRPr lang="en-US" dirty="0"/>
          </a:p>
        </p:txBody>
      </p:sp>
      <p:sp>
        <p:nvSpPr>
          <p:cNvPr id="73731" name="Rectangle 2"/>
          <p:cNvSpPr>
            <a:spLocks noGrp="1" noRot="1" noChangeAspect="1" noChangeArrowheads="1" noTextEdit="1"/>
          </p:cNvSpPr>
          <p:nvPr>
            <p:ph type="sldImg"/>
          </p:nvPr>
        </p:nvSpPr>
        <p:spPr>
          <a:xfrm>
            <a:off x="1198563" y="730250"/>
            <a:ext cx="4460875" cy="3346450"/>
          </a:xfrm>
          <a:ln/>
        </p:spPr>
      </p:sp>
      <p:sp>
        <p:nvSpPr>
          <p:cNvPr id="73732"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353</a:t>
            </a:r>
          </a:p>
          <a:p>
            <a:pPr eaLnBrk="1" hangingPunct="1"/>
            <a:r>
              <a:rPr lang="en-US" b="1" dirty="0"/>
              <a:t>STAGES OF HEPATIC ENCEPHALOPATHY</a:t>
            </a:r>
          </a:p>
          <a:p>
            <a:pPr eaLnBrk="1" hangingPunct="1"/>
            <a:r>
              <a:rPr lang="en-US" dirty="0"/>
              <a:t>Mental stages progress from confusion through drowsiness and somnolence to coma. </a:t>
            </a:r>
          </a:p>
          <a:p>
            <a:pPr eaLnBrk="1" hangingPunct="1"/>
            <a:endParaRPr lang="en-US" dirty="0"/>
          </a:p>
        </p:txBody>
      </p:sp>
    </p:spTree>
    <p:extLst>
      <p:ext uri="{BB962C8B-B14F-4D97-AF65-F5344CB8AC3E}">
        <p14:creationId xmlns:p14="http://schemas.microsoft.com/office/powerpoint/2010/main" val="58871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EDBA453-2911-48EF-85A4-2A21D9D48E87}" type="slidenum">
              <a:rPr lang="en-US" smtClean="0"/>
              <a:pPr/>
              <a:t>24</a:t>
            </a:fld>
            <a:endParaRPr lang="en-US"/>
          </a:p>
        </p:txBody>
      </p:sp>
      <p:sp>
        <p:nvSpPr>
          <p:cNvPr id="74755" name="Rectangle 2"/>
          <p:cNvSpPr>
            <a:spLocks noGrp="1" noRot="1" noChangeAspect="1" noChangeArrowheads="1" noTextEdit="1"/>
          </p:cNvSpPr>
          <p:nvPr>
            <p:ph type="sldImg"/>
          </p:nvPr>
        </p:nvSpPr>
        <p:spPr>
          <a:xfrm>
            <a:off x="1198563" y="730250"/>
            <a:ext cx="4460875" cy="3346450"/>
          </a:xfrm>
          <a:ln/>
        </p:spPr>
      </p:sp>
      <p:sp>
        <p:nvSpPr>
          <p:cNvPr id="74756" name="Rectangle 3"/>
          <p:cNvSpPr>
            <a:spLocks noGrp="1" noChangeArrowheads="1"/>
          </p:cNvSpPr>
          <p:nvPr>
            <p:ph type="body" idx="1"/>
          </p:nvPr>
        </p:nvSpPr>
        <p:spPr>
          <a:xfrm>
            <a:off x="631825" y="4341813"/>
            <a:ext cx="5594350" cy="4117975"/>
          </a:xfrm>
          <a:noFill/>
          <a:ln/>
        </p:spPr>
        <p:txBody>
          <a:bodyPr/>
          <a:lstStyle/>
          <a:p>
            <a:pPr eaLnBrk="1" hangingPunct="1"/>
            <a:r>
              <a:rPr lang="en-US" b="1"/>
              <a:t>Slide 361</a:t>
            </a:r>
          </a:p>
          <a:p>
            <a:pPr eaLnBrk="1" hangingPunct="1"/>
            <a:r>
              <a:rPr lang="en-US" b="1"/>
              <a:t>TREATMENT OF HEPATIC ENCEPHALOPATHY</a:t>
            </a:r>
          </a:p>
          <a:p>
            <a:pPr eaLnBrk="1" hangingPunct="1"/>
            <a:r>
              <a:rPr lang="en-US"/>
              <a:t>Treatment of hepatic encephalopathy involves 1) identifying and treating the precipitating factor, and 2) using lactulose adjusted to produce 2-3 bowel movements per day.  Protein restriction is carried out typically when patients have stage 4 hepatic encephalopathy, but may not be necessary.  Long-term protein restriction is not required.  A vegetable protein diet is better tolerated than an animal protein diet. </a:t>
            </a:r>
          </a:p>
        </p:txBody>
      </p:sp>
    </p:spTree>
    <p:extLst>
      <p:ext uri="{BB962C8B-B14F-4D97-AF65-F5344CB8AC3E}">
        <p14:creationId xmlns:p14="http://schemas.microsoft.com/office/powerpoint/2010/main" val="31463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6FDC8ED-17DF-4445-A265-286F8BAB222B}" type="slidenum">
              <a:rPr lang="en-US"/>
              <a:pPr/>
              <a:t>26</a:t>
            </a:fld>
            <a:endParaRPr lang="en-US" dirty="0"/>
          </a:p>
        </p:txBody>
      </p:sp>
      <p:sp>
        <p:nvSpPr>
          <p:cNvPr id="48131" name="Rectangle 2"/>
          <p:cNvSpPr>
            <a:spLocks noGrp="1" noRot="1" noChangeAspect="1" noChangeArrowheads="1" noTextEdit="1"/>
          </p:cNvSpPr>
          <p:nvPr>
            <p:ph type="sldImg"/>
          </p:nvPr>
        </p:nvSpPr>
        <p:spPr>
          <a:xfrm>
            <a:off x="1198563" y="730250"/>
            <a:ext cx="4460875" cy="3346450"/>
          </a:xfrm>
          <a:ln/>
        </p:spPr>
      </p:sp>
      <p:sp>
        <p:nvSpPr>
          <p:cNvPr id="48132"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120</a:t>
            </a:r>
          </a:p>
          <a:p>
            <a:pPr eaLnBrk="1" hangingPunct="1"/>
            <a:r>
              <a:rPr lang="en-US" b="1" dirty="0"/>
              <a:t>MANAGEMENT OF PATIENTS WITH VARICES WHO HAVE NEVER BLED</a:t>
            </a:r>
          </a:p>
          <a:p>
            <a:pPr eaLnBrk="1" hangingPunct="1"/>
            <a:r>
              <a:rPr lang="en-US" dirty="0"/>
              <a:t>Management of cirrhotic patients with varices that have not bled depends on the size of varices. </a:t>
            </a:r>
          </a:p>
        </p:txBody>
      </p:sp>
    </p:spTree>
    <p:extLst>
      <p:ext uri="{BB962C8B-B14F-4D97-AF65-F5344CB8AC3E}">
        <p14:creationId xmlns:p14="http://schemas.microsoft.com/office/powerpoint/2010/main" val="125334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D7DB0EE-BCDF-4C99-A328-EAA5CE7A2B3A}" type="slidenum">
              <a:rPr lang="en-US"/>
              <a:pPr/>
              <a:t>27</a:t>
            </a:fld>
            <a:endParaRPr lang="en-US" dirty="0"/>
          </a:p>
        </p:txBody>
      </p:sp>
      <p:sp>
        <p:nvSpPr>
          <p:cNvPr id="49155" name="Rectangle 2"/>
          <p:cNvSpPr>
            <a:spLocks noGrp="1" noRot="1" noChangeAspect="1" noChangeArrowheads="1" noTextEdit="1"/>
          </p:cNvSpPr>
          <p:nvPr>
            <p:ph type="sldImg"/>
          </p:nvPr>
        </p:nvSpPr>
        <p:spPr>
          <a:xfrm>
            <a:off x="1198563" y="730250"/>
            <a:ext cx="4460875" cy="3346450"/>
          </a:xfrm>
          <a:ln/>
        </p:spPr>
      </p:sp>
      <p:sp>
        <p:nvSpPr>
          <p:cNvPr id="49156"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121</a:t>
            </a:r>
          </a:p>
          <a:p>
            <a:pPr eaLnBrk="1" hangingPunct="1"/>
            <a:r>
              <a:rPr lang="en-US" b="1" dirty="0"/>
              <a:t>MANAGEMENT OF PATIENTS WITH MEDIUM/LARGE VARICES WITHOUT PRIOR HEMORRHAGE</a:t>
            </a:r>
          </a:p>
          <a:p>
            <a:pPr eaLnBrk="1" hangingPunct="1"/>
            <a:r>
              <a:rPr lang="en-US" dirty="0"/>
              <a:t>In patients with medium/large varices who have never bled, non-selective beta-blockers (propranolol, nadolol) should be considered first line therapy in the prevention of first </a:t>
            </a:r>
            <a:r>
              <a:rPr lang="en-US" dirty="0" err="1"/>
              <a:t>variceal</a:t>
            </a:r>
            <a:r>
              <a:rPr lang="en-US" dirty="0"/>
              <a:t> hemorrhage. Endoscopic band ligation can be considered in patients intolerant to beta-blockers or who have contraindications to beta-blockers.</a:t>
            </a:r>
          </a:p>
        </p:txBody>
      </p:sp>
    </p:spTree>
    <p:extLst>
      <p:ext uri="{BB962C8B-B14F-4D97-AF65-F5344CB8AC3E}">
        <p14:creationId xmlns:p14="http://schemas.microsoft.com/office/powerpoint/2010/main" val="335530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F2D618D-B4F5-4FD1-B6E1-B6A5D8AC5B49}" type="slidenum">
              <a:rPr lang="en-US"/>
              <a:pPr/>
              <a:t>28</a:t>
            </a:fld>
            <a:endParaRPr lang="en-US" dirty="0"/>
          </a:p>
        </p:txBody>
      </p:sp>
      <p:sp>
        <p:nvSpPr>
          <p:cNvPr id="54275" name="Rectangle 2"/>
          <p:cNvSpPr>
            <a:spLocks noGrp="1" noRot="1" noChangeAspect="1" noChangeArrowheads="1" noTextEdit="1"/>
          </p:cNvSpPr>
          <p:nvPr>
            <p:ph type="sldImg"/>
          </p:nvPr>
        </p:nvSpPr>
        <p:spPr>
          <a:xfrm>
            <a:off x="1198563" y="730250"/>
            <a:ext cx="4460875" cy="3346450"/>
          </a:xfrm>
          <a:ln/>
        </p:spPr>
      </p:sp>
      <p:sp>
        <p:nvSpPr>
          <p:cNvPr id="54276"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189</a:t>
            </a:r>
          </a:p>
          <a:p>
            <a:pPr eaLnBrk="1" hangingPunct="1"/>
            <a:r>
              <a:rPr lang="en-US" b="1" dirty="0"/>
              <a:t>ENDOSCOPIC IMAGES OF GASTRIC VARICES</a:t>
            </a:r>
          </a:p>
          <a:p>
            <a:pPr eaLnBrk="1" hangingPunct="1"/>
            <a:r>
              <a:rPr lang="en-US" dirty="0"/>
              <a:t>The arrow on the panel on the left shows an actively bleeding gastric varix.  The panel on the right shows the varix after treatment with cyanoacrylate. </a:t>
            </a:r>
          </a:p>
        </p:txBody>
      </p:sp>
    </p:spTree>
    <p:extLst>
      <p:ext uri="{BB962C8B-B14F-4D97-AF65-F5344CB8AC3E}">
        <p14:creationId xmlns:p14="http://schemas.microsoft.com/office/powerpoint/2010/main" val="165724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B5E9C64-6C99-429D-8094-77BC3B4A3B90}" type="slidenum">
              <a:rPr lang="en-US"/>
              <a:pPr/>
              <a:t>29</a:t>
            </a:fld>
            <a:endParaRPr lang="en-US" dirty="0"/>
          </a:p>
        </p:txBody>
      </p:sp>
      <p:sp>
        <p:nvSpPr>
          <p:cNvPr id="53251" name="Rectangle 2"/>
          <p:cNvSpPr>
            <a:spLocks noGrp="1" noRot="1" noChangeAspect="1" noChangeArrowheads="1" noTextEdit="1"/>
          </p:cNvSpPr>
          <p:nvPr>
            <p:ph type="sldImg"/>
          </p:nvPr>
        </p:nvSpPr>
        <p:spPr>
          <a:xfrm>
            <a:off x="1198563" y="730250"/>
            <a:ext cx="4460875" cy="3346450"/>
          </a:xfrm>
          <a:ln/>
        </p:spPr>
      </p:sp>
      <p:sp>
        <p:nvSpPr>
          <p:cNvPr id="53252"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147</a:t>
            </a:r>
          </a:p>
          <a:p>
            <a:pPr eaLnBrk="1" hangingPunct="1"/>
            <a:r>
              <a:rPr lang="en-US" b="1" dirty="0"/>
              <a:t>THE TRANSJUGULAR INTRAHEPATIC PORTOSYSTEMIC SHUNT</a:t>
            </a:r>
          </a:p>
          <a:p>
            <a:pPr eaLnBrk="1" hangingPunct="1"/>
            <a:r>
              <a:rPr lang="en-US" dirty="0"/>
              <a:t>Portal hypertension can be corrected by creating a communication between the hypertensive portal system and low-pressure systemic veins, bypassing the liver, i.e., the site of increased resistance.  This communication can be created surgically or by the transjugular placement of an intrahepatic stent that connects a branch of the portal vein with a branch of an hepatic vein, a procedure designated transjugular intrahepatic porto-systemic shunt (TIPS). TIPS is performed by advancing a catheter introduced through the jugular vein into a hepatic vein and into a main branch of the portal vein.  An expandable stent is then introduced connecting hepatic and portal systems, and blood from the hypertensive portal vein and sinusoidal bed is shunted to the hepatic vein.  The procedure is highly effective in correcting portal hypertension but can be associated with complications related to diversion of blood flow away from the liver, namely portal-systemic encephalopathy and liver failure.</a:t>
            </a:r>
          </a:p>
        </p:txBody>
      </p:sp>
    </p:spTree>
    <p:extLst>
      <p:ext uri="{BB962C8B-B14F-4D97-AF65-F5344CB8AC3E}">
        <p14:creationId xmlns:p14="http://schemas.microsoft.com/office/powerpoint/2010/main" val="64430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94C2FDA-43A8-4D4D-9011-28FFEEE5C600}" type="slidenum">
              <a:rPr lang="en-US"/>
              <a:pPr/>
              <a:t>31</a:t>
            </a:fld>
            <a:endParaRPr lang="en-US" dirty="0"/>
          </a:p>
        </p:txBody>
      </p:sp>
      <p:sp>
        <p:nvSpPr>
          <p:cNvPr id="63491" name="Rectangle 2"/>
          <p:cNvSpPr>
            <a:spLocks noGrp="1" noRot="1" noChangeAspect="1" noChangeArrowheads="1" noTextEdit="1"/>
          </p:cNvSpPr>
          <p:nvPr>
            <p:ph type="sldImg"/>
          </p:nvPr>
        </p:nvSpPr>
        <p:spPr>
          <a:xfrm>
            <a:off x="1198563" y="730250"/>
            <a:ext cx="4460875" cy="3346450"/>
          </a:xfrm>
          <a:ln/>
        </p:spPr>
      </p:sp>
      <p:sp>
        <p:nvSpPr>
          <p:cNvPr id="63492"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261</a:t>
            </a:r>
          </a:p>
          <a:p>
            <a:pPr eaLnBrk="1" hangingPunct="1"/>
            <a:r>
              <a:rPr lang="en-US" b="1" dirty="0"/>
              <a:t>SPONTANEOUS BACTERIAL PERITONITIS (SBP) COMPLICATES ASCITES AND CAN LEAD TO RENAL DYSFUNCTION</a:t>
            </a:r>
          </a:p>
          <a:p>
            <a:pPr eaLnBrk="1" hangingPunct="1"/>
            <a:r>
              <a:rPr lang="en-US" dirty="0"/>
              <a:t>Spontaneous bacterial peritonitis (SBP) is an infection of ascitic fluid that occurs in the absence of a hollow viscus perforation and in the absence of an intra-abdominal inflammatory focus such as an abscess, acute pancreatitis or cholecystitis. Any cirrhotic patient with ascites (uncomplicated or refractory) is at risk of developing SBP, a potential precipitating factor of the hepatorenal syndrome. </a:t>
            </a:r>
          </a:p>
        </p:txBody>
      </p:sp>
    </p:spTree>
    <p:extLst>
      <p:ext uri="{BB962C8B-B14F-4D97-AF65-F5344CB8AC3E}">
        <p14:creationId xmlns:p14="http://schemas.microsoft.com/office/powerpoint/2010/main" val="276543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64C9BB0-EF3A-44BD-8A24-D1ABF62F215E}" type="slidenum">
              <a:rPr lang="en-US"/>
              <a:pPr/>
              <a:t>32</a:t>
            </a:fld>
            <a:endParaRPr lang="en-US" dirty="0"/>
          </a:p>
        </p:txBody>
      </p:sp>
      <p:sp>
        <p:nvSpPr>
          <p:cNvPr id="68611" name="Rectangle 2"/>
          <p:cNvSpPr>
            <a:spLocks noGrp="1" noRot="1" noChangeAspect="1" noChangeArrowheads="1" noTextEdit="1"/>
          </p:cNvSpPr>
          <p:nvPr>
            <p:ph type="sldImg"/>
          </p:nvPr>
        </p:nvSpPr>
        <p:spPr>
          <a:xfrm>
            <a:off x="1198563" y="730250"/>
            <a:ext cx="4460875" cy="3346450"/>
          </a:xfrm>
          <a:ln/>
        </p:spPr>
      </p:sp>
      <p:sp>
        <p:nvSpPr>
          <p:cNvPr id="68612"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310</a:t>
            </a:r>
          </a:p>
          <a:p>
            <a:pPr eaLnBrk="1" hangingPunct="1"/>
            <a:r>
              <a:rPr lang="en-US" b="1" dirty="0"/>
              <a:t>CHARACTERISTICS OF HEPATORENAL SYNDROME (HRS)</a:t>
            </a:r>
          </a:p>
          <a:p>
            <a:pPr eaLnBrk="1" hangingPunct="1"/>
            <a:r>
              <a:rPr lang="en-US" dirty="0"/>
              <a:t>The hepatorenal syndrome (HRS) occurs in patients with advanced cirrhosis.  It is a functional renal failure, that is, the kidneys of these patients have no significant histological abnormalities. Renal failure occurs as a result of renal vasoconstriction that in turn occurs as a result of extreme peripheral vasodilatation.</a:t>
            </a:r>
          </a:p>
        </p:txBody>
      </p:sp>
    </p:spTree>
    <p:extLst>
      <p:ext uri="{BB962C8B-B14F-4D97-AF65-F5344CB8AC3E}">
        <p14:creationId xmlns:p14="http://schemas.microsoft.com/office/powerpoint/2010/main" val="263045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778A9CE-5ABD-4200-86CF-F04936059480}" type="slidenum">
              <a:rPr lang="en-US"/>
              <a:pPr/>
              <a:t>34</a:t>
            </a:fld>
            <a:endParaRPr lang="en-US" dirty="0"/>
          </a:p>
        </p:txBody>
      </p:sp>
      <p:sp>
        <p:nvSpPr>
          <p:cNvPr id="70659" name="Rectangle 2"/>
          <p:cNvSpPr>
            <a:spLocks noGrp="1" noRot="1" noChangeAspect="1" noChangeArrowheads="1" noTextEdit="1"/>
          </p:cNvSpPr>
          <p:nvPr>
            <p:ph type="sldImg"/>
          </p:nvPr>
        </p:nvSpPr>
        <p:spPr>
          <a:xfrm>
            <a:off x="1198563" y="730250"/>
            <a:ext cx="4460875" cy="3346450"/>
          </a:xfrm>
          <a:ln/>
        </p:spPr>
      </p:sp>
      <p:sp>
        <p:nvSpPr>
          <p:cNvPr id="70660"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330</a:t>
            </a:r>
          </a:p>
          <a:p>
            <a:pPr eaLnBrk="1" hangingPunct="1"/>
            <a:r>
              <a:rPr lang="en-US" b="1" dirty="0"/>
              <a:t>MANAGEMENT OF HEPATORENAL SYNDROME</a:t>
            </a:r>
          </a:p>
          <a:p>
            <a:pPr eaLnBrk="1" hangingPunct="1"/>
            <a:r>
              <a:rPr lang="en-US" dirty="0"/>
              <a:t>The only definitive treatment of HRS is liver transplantation. Other therapies are under investigation, such as vasoconstrictors + albumin (most investigated, but mostly uncontrolled trials), TIPS (only small uncontrolled trials), vasoconstrictors + TIPS (small uncontrolled trial) and extracorporeal albumin dialysis (small controlled trial) and require further investigation. Treatments shown to be ineffective in HRS are renal vasodilators such as dopamine and prostaglandins.</a:t>
            </a:r>
          </a:p>
        </p:txBody>
      </p:sp>
    </p:spTree>
    <p:extLst>
      <p:ext uri="{BB962C8B-B14F-4D97-AF65-F5344CB8AC3E}">
        <p14:creationId xmlns:p14="http://schemas.microsoft.com/office/powerpoint/2010/main" val="183863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dirty="0"/>
          </a:p>
        </p:txBody>
      </p:sp>
    </p:spTree>
    <p:extLst>
      <p:ext uri="{BB962C8B-B14F-4D97-AF65-F5344CB8AC3E}">
        <p14:creationId xmlns:p14="http://schemas.microsoft.com/office/powerpoint/2010/main" val="427686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821D8E-0F30-4393-98E6-B802ECB02A84}" type="slidenum">
              <a:rPr lang="en-US" smtClean="0"/>
              <a:pPr/>
              <a:t>6</a:t>
            </a:fld>
            <a:endParaRPr lang="en-US" dirty="0"/>
          </a:p>
        </p:txBody>
      </p:sp>
    </p:spTree>
    <p:extLst>
      <p:ext uri="{BB962C8B-B14F-4D97-AF65-F5344CB8AC3E}">
        <p14:creationId xmlns:p14="http://schemas.microsoft.com/office/powerpoint/2010/main" val="191464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dirty="0"/>
          </a:p>
        </p:txBody>
      </p:sp>
    </p:spTree>
    <p:extLst>
      <p:ext uri="{BB962C8B-B14F-4D97-AF65-F5344CB8AC3E}">
        <p14:creationId xmlns:p14="http://schemas.microsoft.com/office/powerpoint/2010/main" val="181670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SAAG, serum ascites albumin gradient; SBP,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spontaneous bacterial peritonitis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dirty="0"/>
          </a:p>
        </p:txBody>
      </p:sp>
    </p:spTree>
    <p:extLst>
      <p:ext uri="{BB962C8B-B14F-4D97-AF65-F5344CB8AC3E}">
        <p14:creationId xmlns:p14="http://schemas.microsoft.com/office/powerpoint/2010/main" val="214427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dirty="0"/>
          </a:p>
        </p:txBody>
      </p:sp>
    </p:spTree>
    <p:extLst>
      <p:ext uri="{BB962C8B-B14F-4D97-AF65-F5344CB8AC3E}">
        <p14:creationId xmlns:p14="http://schemas.microsoft.com/office/powerpoint/2010/main" val="2520060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dirty="0"/>
          </a:p>
        </p:txBody>
      </p:sp>
    </p:spTree>
    <p:extLst>
      <p:ext uri="{BB962C8B-B14F-4D97-AF65-F5344CB8AC3E}">
        <p14:creationId xmlns:p14="http://schemas.microsoft.com/office/powerpoint/2010/main" val="203247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i="1" dirty="0"/>
              <a:t>AKI, acute kidney injury; LVP,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large-volume paracentesis; PPCD, post-paracentesis circulatory dysfunction; SBP, spontaneous bacterial peritonitis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dirty="0"/>
          </a:p>
        </p:txBody>
      </p:sp>
    </p:spTree>
    <p:extLst>
      <p:ext uri="{BB962C8B-B14F-4D97-AF65-F5344CB8AC3E}">
        <p14:creationId xmlns:p14="http://schemas.microsoft.com/office/powerpoint/2010/main" val="3398717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LVP, </a:t>
            </a:r>
            <a:r>
              <a:rPr lang="en-GB" sz="1200" b="0" i="1" u="none" strike="noStrike" kern="1200" baseline="0" dirty="0">
                <a:solidFill>
                  <a:schemeClr val="tx1"/>
                </a:solidFill>
                <a:latin typeface="Arial" panose="020B0604020202020204" pitchFamily="34" charset="0"/>
                <a:ea typeface="MS PGothic" panose="020B0600070205080204" pitchFamily="34" charset="-128"/>
                <a:cs typeface="Arial" panose="020B0604020202020204" pitchFamily="34" charset="0"/>
              </a:rPr>
              <a:t>large-volume paracentesis</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48</a:t>
            </a:fld>
            <a:endParaRPr lang="en-GB" altLang="de-DE" dirty="0"/>
          </a:p>
        </p:txBody>
      </p:sp>
    </p:spTree>
    <p:extLst>
      <p:ext uri="{BB962C8B-B14F-4D97-AF65-F5344CB8AC3E}">
        <p14:creationId xmlns:p14="http://schemas.microsoft.com/office/powerpoint/2010/main" val="2142705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HE, hepatic encephalopathy</a:t>
            </a:r>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49</a:t>
            </a:fld>
            <a:endParaRPr lang="en-GB" altLang="de-DE" dirty="0"/>
          </a:p>
        </p:txBody>
      </p:sp>
    </p:spTree>
    <p:extLst>
      <p:ext uri="{BB962C8B-B14F-4D97-AF65-F5344CB8AC3E}">
        <p14:creationId xmlns:p14="http://schemas.microsoft.com/office/powerpoint/2010/main" val="319819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C913D9-13C2-4693-B451-6C3D250ABE53}" type="slidenum">
              <a:rPr lang="en-US" altLang="en-US"/>
              <a:pPr>
                <a:spcBef>
                  <a:spcPct val="0"/>
                </a:spcBef>
              </a:pPr>
              <a:t>50</a:t>
            </a:fld>
            <a:endParaRPr lang="en-US" altLang="en-US"/>
          </a:p>
        </p:txBody>
      </p:sp>
    </p:spTree>
    <p:extLst>
      <p:ext uri="{BB962C8B-B14F-4D97-AF65-F5344CB8AC3E}">
        <p14:creationId xmlns:p14="http://schemas.microsoft.com/office/powerpoint/2010/main" val="222790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A0EB11-7E09-4232-8EEB-CEE4FD615B0A}" type="slidenum">
              <a:rPr lang="en-US" altLang="en-US"/>
              <a:pPr>
                <a:spcBef>
                  <a:spcPct val="0"/>
                </a:spcBef>
              </a:pPr>
              <a:t>52</a:t>
            </a:fld>
            <a:endParaRPr lang="en-US" altLang="en-US"/>
          </a:p>
        </p:txBody>
      </p:sp>
    </p:spTree>
    <p:extLst>
      <p:ext uri="{BB962C8B-B14F-4D97-AF65-F5344CB8AC3E}">
        <p14:creationId xmlns:p14="http://schemas.microsoft.com/office/powerpoint/2010/main" val="394395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CF875D-B27C-45D4-9DF8-CC92BACFF64E}" type="slidenum">
              <a:rPr lang="en-US" altLang="en-US"/>
              <a:pPr>
                <a:spcBef>
                  <a:spcPct val="0"/>
                </a:spcBef>
              </a:pPr>
              <a:t>54</a:t>
            </a:fld>
            <a:endParaRPr lang="en-US" altLang="en-US"/>
          </a:p>
        </p:txBody>
      </p:sp>
    </p:spTree>
    <p:extLst>
      <p:ext uri="{BB962C8B-B14F-4D97-AF65-F5344CB8AC3E}">
        <p14:creationId xmlns:p14="http://schemas.microsoft.com/office/powerpoint/2010/main" val="358554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6A7033F-C135-4A43-A3DC-9B5D5590CA9B}"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t>{See next slide for figure.}</a:t>
            </a:r>
          </a:p>
          <a:p>
            <a:pPr>
              <a:buFontTx/>
              <a:buChar char="•"/>
            </a:pPr>
            <a:endParaRPr lang="en-US" altLang="en-US"/>
          </a:p>
        </p:txBody>
      </p:sp>
    </p:spTree>
    <p:extLst>
      <p:ext uri="{BB962C8B-B14F-4D97-AF65-F5344CB8AC3E}">
        <p14:creationId xmlns:p14="http://schemas.microsoft.com/office/powerpoint/2010/main" val="353678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i="1" dirty="0"/>
              <a:t>ACLF, acute-on-chronic liver failure; CSPH, clinically signiﬁcant portal hypertension; DC, decompensated cirrhosis; HVPG, hepatic venous pressure gradient; LSM, liver stiffness measurement</a:t>
            </a:r>
            <a:r>
              <a:rPr lang="en-GB" i="1"/>
              <a:t>; PSE</a:t>
            </a:r>
            <a:r>
              <a:rPr lang="en-GB" i="1" dirty="0"/>
              <a:t>,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portosystemic encephalopathy</a:t>
            </a:r>
            <a:endParaRPr lang="en-GB" i="1"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F92E8-E259-433B-B99F-142DFB508A71}" type="slidenum">
              <a:rPr lang="en-GB" altLang="de-DE" sz="1200"/>
              <a:pPr eaLnBrk="1" hangingPunct="1"/>
              <a:t>10</a:t>
            </a:fld>
            <a:endParaRPr lang="en-GB" altLang="de-DE" sz="1200" dirty="0"/>
          </a:p>
        </p:txBody>
      </p:sp>
    </p:spTree>
    <p:extLst>
      <p:ext uri="{BB962C8B-B14F-4D97-AF65-F5344CB8AC3E}">
        <p14:creationId xmlns:p14="http://schemas.microsoft.com/office/powerpoint/2010/main" val="340454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i="1" dirty="0"/>
              <a:t>ACLF, acute-on-chronic liver failure; CSPH, clinically signiﬁcant portal hypertension; DC, decompensated cirrhosis; HVPG, hepatic venous pressure gradient; LSM, liver stiffness </a:t>
            </a:r>
            <a:r>
              <a:rPr lang="en-GB" i="1"/>
              <a:t>measurement; </a:t>
            </a:r>
            <a:r>
              <a:rPr lang="en-GB" i="1" dirty="0"/>
              <a:t>PSE, </a:t>
            </a:r>
            <a:r>
              <a:rPr lang="en-GB" sz="1200" b="0" i="1"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rPr>
              <a:t>portosystemic encephalopathy</a:t>
            </a:r>
            <a:endParaRPr lang="en-GB" i="1"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74F92E8-E259-433B-B99F-142DFB508A71}" type="slidenum">
              <a:rPr lang="en-GB" altLang="de-DE" sz="1200"/>
              <a:pPr eaLnBrk="1" hangingPunct="1"/>
              <a:t>11</a:t>
            </a:fld>
            <a:endParaRPr lang="en-GB" altLang="de-DE" sz="1200" dirty="0"/>
          </a:p>
        </p:txBody>
      </p:sp>
    </p:spTree>
    <p:extLst>
      <p:ext uri="{BB962C8B-B14F-4D97-AF65-F5344CB8AC3E}">
        <p14:creationId xmlns:p14="http://schemas.microsoft.com/office/powerpoint/2010/main" val="151205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 DAMP, damage-associated molecular pattern; DC, decompensated cirrhosis; HE, hepatic encephalopathy; HPS, hepatopulmonary syndrome; PAMP, pathogen-associated molecular pattern; RNS, reactive nitrogen species; ROS, reactive oxygen species</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12</a:t>
            </a:fld>
            <a:endParaRPr lang="en-GB" altLang="de-DE" dirty="0"/>
          </a:p>
        </p:txBody>
      </p:sp>
    </p:spTree>
    <p:extLst>
      <p:ext uri="{BB962C8B-B14F-4D97-AF65-F5344CB8AC3E}">
        <p14:creationId xmlns:p14="http://schemas.microsoft.com/office/powerpoint/2010/main" val="368452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ACLF, acute-on-chronic liver failure; AKI, acute liver injury; CCM, cirrhotic cardiac myopathy; CKD, chronic kidney disease; DC, decompensated cirrhosis; GI, gastrointestinal; HPS, hepatopulmonary syndrome; PPHT, portopulmonary hypertension; RAI, relative adrenal insufficiency</a:t>
            </a:r>
          </a:p>
          <a:p>
            <a:pPr marL="0" indent="0">
              <a:buNone/>
            </a:pPr>
            <a:endParaRPr lang="en-GB" i="1"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18</a:t>
            </a:fld>
            <a:endParaRPr lang="en-GB" altLang="de-DE" dirty="0"/>
          </a:p>
        </p:txBody>
      </p:sp>
    </p:spTree>
    <p:extLst>
      <p:ext uri="{BB962C8B-B14F-4D97-AF65-F5344CB8AC3E}">
        <p14:creationId xmlns:p14="http://schemas.microsoft.com/office/powerpoint/2010/main" val="295406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DC, decompensated cirrhosis</a:t>
            </a:r>
            <a:endParaRPr lang="en-GB" dirty="0"/>
          </a:p>
        </p:txBody>
      </p:sp>
      <p:sp>
        <p:nvSpPr>
          <p:cNvPr id="4" name="Slide Number Placeholder 3"/>
          <p:cNvSpPr>
            <a:spLocks noGrp="1"/>
          </p:cNvSpPr>
          <p:nvPr>
            <p:ph type="sldNum" sz="quarter" idx="10"/>
          </p:nvPr>
        </p:nvSpPr>
        <p:spPr/>
        <p:txBody>
          <a:bodyPr/>
          <a:lstStyle/>
          <a:p>
            <a:fld id="{F2860BD9-51FE-4774-AB09-4C6AFBEFBA0C}" type="slidenum">
              <a:rPr lang="en-GB" altLang="de-DE" smtClean="0"/>
              <a:pPr/>
              <a:t>19</a:t>
            </a:fld>
            <a:endParaRPr lang="en-GB" altLang="de-DE" dirty="0"/>
          </a:p>
        </p:txBody>
      </p:sp>
    </p:spTree>
    <p:extLst>
      <p:ext uri="{BB962C8B-B14F-4D97-AF65-F5344CB8AC3E}">
        <p14:creationId xmlns:p14="http://schemas.microsoft.com/office/powerpoint/2010/main" val="338705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C623839-5C67-4426-8BB7-D3CE90CEA70E}" type="slidenum">
              <a:rPr lang="en-US"/>
              <a:pPr/>
              <a:t>21</a:t>
            </a:fld>
            <a:endParaRPr lang="en-US" dirty="0"/>
          </a:p>
        </p:txBody>
      </p:sp>
      <p:sp>
        <p:nvSpPr>
          <p:cNvPr id="45059" name="Rectangle 2"/>
          <p:cNvSpPr>
            <a:spLocks noGrp="1" noRot="1" noChangeAspect="1" noChangeArrowheads="1" noTextEdit="1"/>
          </p:cNvSpPr>
          <p:nvPr>
            <p:ph type="sldImg"/>
          </p:nvPr>
        </p:nvSpPr>
        <p:spPr>
          <a:xfrm>
            <a:off x="1198563" y="730250"/>
            <a:ext cx="4460875" cy="3346450"/>
          </a:xfrm>
          <a:ln/>
        </p:spPr>
      </p:sp>
      <p:sp>
        <p:nvSpPr>
          <p:cNvPr id="45060" name="Rectangle 3"/>
          <p:cNvSpPr>
            <a:spLocks noGrp="1" noChangeArrowheads="1"/>
          </p:cNvSpPr>
          <p:nvPr>
            <p:ph type="body" idx="1"/>
          </p:nvPr>
        </p:nvSpPr>
        <p:spPr>
          <a:xfrm>
            <a:off x="631825" y="4341813"/>
            <a:ext cx="5594350" cy="4117975"/>
          </a:xfrm>
          <a:noFill/>
          <a:ln/>
        </p:spPr>
        <p:txBody>
          <a:bodyPr/>
          <a:lstStyle/>
          <a:p>
            <a:pPr eaLnBrk="1" hangingPunct="1"/>
            <a:r>
              <a:rPr lang="en-US" b="1" dirty="0"/>
              <a:t>Slide 17</a:t>
            </a:r>
          </a:p>
          <a:p>
            <a:pPr eaLnBrk="1" hangingPunct="1"/>
            <a:r>
              <a:rPr lang="en-US" b="1" dirty="0"/>
              <a:t>COMPLICATIONS OF CIRRHOSIS</a:t>
            </a:r>
          </a:p>
          <a:p>
            <a:pPr eaLnBrk="1" hangingPunct="1"/>
            <a:r>
              <a:rPr lang="en-US" dirty="0"/>
              <a:t>Cirrhosis leads to two clinical syndromes: portal hypertension and liver insufficiency. Development of </a:t>
            </a:r>
            <a:r>
              <a:rPr lang="en-US" dirty="0" err="1"/>
              <a:t>variceal</a:t>
            </a:r>
            <a:r>
              <a:rPr lang="en-US" dirty="0"/>
              <a:t> hemorrhage and ascites are the direct consequence of portal hypertension, while jaundice occurs as a result of a compromised liver function. Encephalopathy is the result of both portal hypertension (portosystemic shunting) and liver dysfunction (decreased ammonia metabolism).  Ascites in turn can become complicated by infection (spontaneous bacterial peritonitis) and by the development of a functional renal failure (hepatorenal syndrome).</a:t>
            </a:r>
          </a:p>
        </p:txBody>
      </p:sp>
    </p:spTree>
    <p:extLst>
      <p:ext uri="{BB962C8B-B14F-4D97-AF65-F5344CB8AC3E}">
        <p14:creationId xmlns:p14="http://schemas.microsoft.com/office/powerpoint/2010/main" val="106505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1F5FA0E-DC2D-40FA-97A2-EF9AB83155DF}" type="datetimeFigureOut">
              <a:rPr lang="en-US" smtClean="0"/>
              <a:pPr/>
              <a:t>3/10/2025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ED544A-A564-4863-BA26-CC2DC2C255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F5FA0E-DC2D-40FA-97A2-EF9AB83155DF}"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F5FA0E-DC2D-40FA-97A2-EF9AB83155DF}"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F5FA0E-DC2D-40FA-97A2-EF9AB83155DF}"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319314" y="1340768"/>
            <a:ext cx="8506800" cy="4622400"/>
          </a:xfrm>
        </p:spPr>
        <p:txBody>
          <a:bodyPr>
            <a:noAutofit/>
          </a:bodyPr>
          <a:lstStyle>
            <a:lvl1pPr>
              <a:buClr>
                <a:srgbClr val="004B87"/>
              </a:buCl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8703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319314" y="1340768"/>
            <a:ext cx="8506800" cy="4622400"/>
          </a:xfrm>
        </p:spPr>
        <p:txBody>
          <a:bodyPr>
            <a:noAutofit/>
          </a:bodyPr>
          <a:lstStyle>
            <a:lvl1pPr>
              <a:buClr>
                <a:srgbClr val="004B87"/>
              </a:buCl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7858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6" y="6479931"/>
            <a:ext cx="7519403" cy="376990"/>
          </a:xfrm>
        </p:spPr>
        <p:txBody>
          <a:bodyPr lIns="144000" tIns="72000" rIns="144000" bIns="72000" anchor="b">
            <a:noAutofit/>
          </a:bodyPr>
          <a:lstStyle>
            <a:lvl1pPr marL="0" indent="0">
              <a:spcBef>
                <a:spcPts val="0"/>
              </a:spcBef>
              <a:buNone/>
              <a:defRPr sz="75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319314" y="1340768"/>
            <a:ext cx="8506800" cy="4622400"/>
          </a:xfrm>
        </p:spPr>
        <p:txBody>
          <a:bodyPr>
            <a:normAutofit/>
          </a:bodyPr>
          <a:lstStyle>
            <a:lvl1pPr>
              <a:buClr>
                <a:schemeClr val="tx2"/>
              </a:buClr>
              <a:defRPr sz="1500"/>
            </a:lvl1pPr>
            <a:lvl2pPr>
              <a:buClr>
                <a:schemeClr val="tx2"/>
              </a:buClr>
              <a:defRPr sz="1350"/>
            </a:lvl2pPr>
            <a:lvl3pPr marL="857250" indent="-171450">
              <a:buClr>
                <a:schemeClr val="tx2"/>
              </a:buClr>
              <a:buFont typeface="Arial" panose="020B0604020202020204" pitchFamily="34" charset="0"/>
              <a:buChar char="•"/>
              <a:defRPr sz="1200"/>
            </a:lvl3pPr>
            <a:lvl4pPr>
              <a:buClr>
                <a:schemeClr val="tx2"/>
              </a:buClr>
              <a:defRPr sz="1050"/>
            </a:lvl4pPr>
            <a:lvl5pPr>
              <a:buClr>
                <a:schemeClr val="tx2"/>
              </a:buCl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71045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70133"/>
            <a:ext cx="8229600" cy="338328"/>
          </a:xfrm>
          <a:ln>
            <a:headEnd type="none"/>
            <a:tailEnd type="none"/>
          </a:ln>
        </p:spPr>
        <p:txBody>
          <a:bodyPr wrap="square" anchor="b">
            <a:normAutofit/>
          </a:bodyPr>
          <a:lstStyle>
            <a:lvl1pPr algn="ctr">
              <a:defRPr sz="1800" b="1" dirty="0"/>
            </a:lvl1pPr>
          </a:lstStyle>
          <a:p>
            <a:r>
              <a:rPr lang="en-US" dirty="0"/>
              <a:t>Click to edit Master title style</a:t>
            </a:r>
          </a:p>
        </p:txBody>
      </p:sp>
      <p:sp>
        <p:nvSpPr>
          <p:cNvPr id="3" name="Picture Placeholder 2"/>
          <p:cNvSpPr>
            <a:spLocks noGrp="1"/>
          </p:cNvSpPr>
          <p:nvPr>
            <p:ph type="pic" idx="1"/>
          </p:nvPr>
        </p:nvSpPr>
        <p:spPr bwMode="white">
          <a:xfrm>
            <a:off x="457200" y="541713"/>
            <a:ext cx="5715000" cy="5715000"/>
          </a:xfrm>
          <a:ln>
            <a:solidFill>
              <a:schemeClr val="dk1">
                <a:lumMod val="50000"/>
                <a:lumOff val="50000"/>
              </a:schemeClr>
            </a:solidFill>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6248400" y="2438399"/>
            <a:ext cx="2438400" cy="3812703"/>
          </a:xfrm>
          <a:ln>
            <a:headEnd type="none"/>
            <a:tailEnd type="none"/>
          </a:ln>
        </p:spPr>
        <p:txBody>
          <a:bodyPr wrap="square" anchor="b">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
        <p:nvSpPr>
          <p:cNvPr id="6" name="Footer Placeholder 5"/>
          <p:cNvSpPr>
            <a:spLocks noGrp="1"/>
          </p:cNvSpPr>
          <p:nvPr>
            <p:ph type="ftr" sz="quarter" idx="11"/>
          </p:nvPr>
        </p:nvSpPr>
        <p:spPr bwMode="white">
          <a:xfrm>
            <a:off x="2667000" y="6356350"/>
            <a:ext cx="5638800" cy="365125"/>
          </a:xfrm>
          <a:ln>
            <a:headEnd type="none"/>
            <a:tailEnd type="none"/>
          </a:ln>
        </p:spPr>
        <p:txBody>
          <a:bodyPr wrap="square"/>
          <a:lstStyle>
            <a:lvl1pPr>
              <a:defRPr sz="900" dirty="0"/>
            </a:lvl1pPr>
          </a:lstStyle>
          <a:p>
            <a:r>
              <a:rPr lang="en-US" dirty="0"/>
              <a:t>Copyright © 2009 Wolters Kluwer. Published by Lippincott Williams &amp; Wilkins.</a:t>
            </a:r>
          </a:p>
        </p:txBody>
      </p:sp>
      <p:sp>
        <p:nvSpPr>
          <p:cNvPr id="7" name="Slide Number Placeholder 6"/>
          <p:cNvSpPr>
            <a:spLocks noGrp="1"/>
          </p:cNvSpPr>
          <p:nvPr>
            <p:ph type="sldNum" sz="quarter" idx="12"/>
          </p:nvPr>
        </p:nvSpPr>
        <p:spPr bwMode="white">
          <a:xfrm>
            <a:off x="8305800" y="6356350"/>
            <a:ext cx="381000" cy="365125"/>
          </a:xfrm>
          <a:ln>
            <a:headEnd type="none"/>
            <a:tailEnd type="none"/>
          </a:ln>
        </p:spPr>
        <p:txBody>
          <a:bodyPr wrap="square"/>
          <a:lstStyle>
            <a:lvl1pPr>
              <a:defRPr sz="900" dirty="0"/>
            </a:lvl1pPr>
          </a:lstStyle>
          <a:p>
            <a:fld id="{27A13296-8103-46F4-BA41-F532E14F2100}" type="slidenum">
              <a:rPr lang="en-US" dirty="0"/>
              <a:t>‹#›</a:t>
            </a:fld>
            <a:endParaRPr lang="en-US" dirty="0"/>
          </a:p>
        </p:txBody>
      </p:sp>
      <p:sp>
        <p:nvSpPr>
          <p:cNvPr id="9" name="Text Placeholder 3"/>
          <p:cNvSpPr>
            <a:spLocks noGrp="1"/>
          </p:cNvSpPr>
          <p:nvPr>
            <p:ph type="body" sz="half" idx="13"/>
          </p:nvPr>
        </p:nvSpPr>
        <p:spPr bwMode="white">
          <a:xfrm>
            <a:off x="6248400" y="550652"/>
            <a:ext cx="2438400" cy="1831502"/>
          </a:xfrm>
          <a:ln>
            <a:headEnd type="none"/>
            <a:tailEnd type="none"/>
          </a:ln>
        </p:spPr>
        <p:txBody>
          <a:bodyPr wrap="square">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Tree>
    <p:extLst>
      <p:ext uri="{BB962C8B-B14F-4D97-AF65-F5344CB8AC3E}">
        <p14:creationId xmlns:p14="http://schemas.microsoft.com/office/powerpoint/2010/main" val="892225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170133"/>
            <a:ext cx="8229600" cy="338328"/>
          </a:xfrm>
          <a:ln>
            <a:headEnd type="none"/>
            <a:tailEnd type="none"/>
          </a:ln>
        </p:spPr>
        <p:txBody>
          <a:bodyPr wrap="square" anchor="b">
            <a:normAutofit/>
          </a:bodyPr>
          <a:lstStyle>
            <a:lvl1pPr algn="ctr">
              <a:defRPr sz="1800" b="1" dirty="0"/>
            </a:lvl1pPr>
          </a:lstStyle>
          <a:p>
            <a:r>
              <a:rPr lang="en-US" dirty="0"/>
              <a:t>Click to edit Master title style</a:t>
            </a:r>
          </a:p>
        </p:txBody>
      </p:sp>
      <p:sp>
        <p:nvSpPr>
          <p:cNvPr id="3" name="Picture Placeholder 2"/>
          <p:cNvSpPr>
            <a:spLocks noGrp="1"/>
          </p:cNvSpPr>
          <p:nvPr>
            <p:ph type="pic" idx="1"/>
          </p:nvPr>
        </p:nvSpPr>
        <p:spPr bwMode="white">
          <a:xfrm>
            <a:off x="457200" y="541713"/>
            <a:ext cx="5715000" cy="5715000"/>
          </a:xfrm>
          <a:ln>
            <a:solidFill>
              <a:schemeClr val="dk1">
                <a:lumMod val="50000"/>
                <a:lumOff val="50000"/>
              </a:schemeClr>
            </a:solidFill>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6248400" y="2438399"/>
            <a:ext cx="2438400" cy="3812703"/>
          </a:xfrm>
          <a:ln>
            <a:headEnd type="none"/>
            <a:tailEnd type="none"/>
          </a:ln>
        </p:spPr>
        <p:txBody>
          <a:bodyPr wrap="square" anchor="b">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
        <p:nvSpPr>
          <p:cNvPr id="6" name="Footer Placeholder 5"/>
          <p:cNvSpPr>
            <a:spLocks noGrp="1"/>
          </p:cNvSpPr>
          <p:nvPr>
            <p:ph type="ftr" sz="quarter" idx="11"/>
          </p:nvPr>
        </p:nvSpPr>
        <p:spPr bwMode="white">
          <a:xfrm>
            <a:off x="2667000" y="6356350"/>
            <a:ext cx="5638800" cy="365125"/>
          </a:xfrm>
          <a:ln>
            <a:headEnd type="none"/>
            <a:tailEnd type="none"/>
          </a:ln>
        </p:spPr>
        <p:txBody>
          <a:bodyPr wrap="square"/>
          <a:lstStyle>
            <a:lvl1pPr>
              <a:defRPr sz="900" dirty="0"/>
            </a:lvl1pPr>
          </a:lstStyle>
          <a:p>
            <a:r>
              <a:rPr lang="en-US" dirty="0"/>
              <a:t>Copyright © 2009 Wolters Kluwer. Published by Lippincott Williams &amp; Wilkins.</a:t>
            </a:r>
          </a:p>
        </p:txBody>
      </p:sp>
      <p:sp>
        <p:nvSpPr>
          <p:cNvPr id="7" name="Slide Number Placeholder 6"/>
          <p:cNvSpPr>
            <a:spLocks noGrp="1"/>
          </p:cNvSpPr>
          <p:nvPr>
            <p:ph type="sldNum" sz="quarter" idx="12"/>
          </p:nvPr>
        </p:nvSpPr>
        <p:spPr bwMode="white">
          <a:xfrm>
            <a:off x="8305800" y="6356350"/>
            <a:ext cx="381000" cy="365125"/>
          </a:xfrm>
          <a:ln>
            <a:headEnd type="none"/>
            <a:tailEnd type="none"/>
          </a:ln>
        </p:spPr>
        <p:txBody>
          <a:bodyPr wrap="square"/>
          <a:lstStyle>
            <a:lvl1pPr>
              <a:defRPr sz="900" dirty="0"/>
            </a:lvl1pPr>
          </a:lstStyle>
          <a:p>
            <a:fld id="{27A13296-8103-46F4-BA41-F532E14F2100}" type="slidenum">
              <a:rPr lang="en-US" dirty="0"/>
              <a:t>‹#›</a:t>
            </a:fld>
            <a:endParaRPr lang="en-US" dirty="0"/>
          </a:p>
        </p:txBody>
      </p:sp>
      <p:sp>
        <p:nvSpPr>
          <p:cNvPr id="9" name="Text Placeholder 3"/>
          <p:cNvSpPr>
            <a:spLocks noGrp="1"/>
          </p:cNvSpPr>
          <p:nvPr>
            <p:ph type="body" sz="half" idx="13"/>
          </p:nvPr>
        </p:nvSpPr>
        <p:spPr bwMode="white">
          <a:xfrm>
            <a:off x="6248400" y="550652"/>
            <a:ext cx="2438400" cy="1831502"/>
          </a:xfrm>
          <a:ln>
            <a:headEnd type="none"/>
            <a:tailEnd type="none"/>
          </a:ln>
        </p:spPr>
        <p:txBody>
          <a:bodyPr wrap="square">
            <a:normAutofit/>
          </a:bodyPr>
          <a:lstStyle>
            <a:lvl1pPr marL="0" indent="0">
              <a:buNone/>
              <a:defRPr sz="1000" dirty="0"/>
            </a:lvl1pPr>
            <a:lvl2pPr marL="457200" indent="0">
              <a:buNone/>
              <a:defRPr sz="1200" dirty="0"/>
            </a:lvl2pPr>
            <a:lvl3pPr marL="914400" indent="0">
              <a:buNone/>
              <a:defRPr sz="1000" dirty="0"/>
            </a:lvl3pPr>
            <a:lvl4pPr marL="1371600" indent="0">
              <a:buNone/>
              <a:defRPr sz="900" dirty="0"/>
            </a:lvl4pPr>
            <a:lvl5pPr marL="1828800" indent="0">
              <a:buNone/>
              <a:defRPr sz="900" dirty="0"/>
            </a:lvl5pPr>
            <a:lvl6pPr marL="2286000" indent="0">
              <a:buNone/>
              <a:defRPr sz="900" dirty="0"/>
            </a:lvl6pPr>
            <a:lvl7pPr marL="2743200" indent="0">
              <a:buNone/>
              <a:defRPr sz="900" dirty="0"/>
            </a:lvl7pPr>
            <a:lvl8pPr marL="3200400" indent="0">
              <a:buNone/>
              <a:defRPr sz="900" dirty="0"/>
            </a:lvl8pPr>
            <a:lvl9pPr marL="3657600" indent="0">
              <a:buNone/>
              <a:defRPr sz="900" dirty="0"/>
            </a:lvl9pPr>
          </a:lstStyle>
          <a:p>
            <a:r>
              <a:rPr lang="en-US" dirty="0"/>
              <a:t>Click to edit Master text styles</a:t>
            </a:r>
          </a:p>
        </p:txBody>
      </p:sp>
    </p:spTree>
    <p:extLst>
      <p:ext uri="{BB962C8B-B14F-4D97-AF65-F5344CB8AC3E}">
        <p14:creationId xmlns:p14="http://schemas.microsoft.com/office/powerpoint/2010/main" val="177897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F5FA0E-DC2D-40FA-97A2-EF9AB83155DF}"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D544A-A564-4863-BA26-CC2DC2C255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F5FA0E-DC2D-40FA-97A2-EF9AB83155DF}"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F5FA0E-DC2D-40FA-97A2-EF9AB83155DF}"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1F5FA0E-DC2D-40FA-97A2-EF9AB83155DF}"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5FA0E-DC2D-40FA-97A2-EF9AB83155DF}"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F5FA0E-DC2D-40FA-97A2-EF9AB83155DF}"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D544A-A564-4863-BA26-CC2DC2C255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F5FA0E-DC2D-40FA-97A2-EF9AB83155DF}"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ED544A-A564-4863-BA26-CC2DC2C255E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F5FA0E-DC2D-40FA-97A2-EF9AB83155DF}" type="datetimeFigureOut">
              <a:rPr lang="en-US" smtClean="0"/>
              <a:pPr/>
              <a:t>3/10/2025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ED544A-A564-4863-BA26-CC2DC2C255E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1" r:id="rId18"/>
    <p:sldLayoutId id="2147483692" r:id="rId19"/>
    <p:sldLayoutId id="2147483693" r:id="rId20"/>
    <p:sldLayoutId id="2147483694" r:id="rId21"/>
    <p:sldLayoutId id="2147483695" r:id="rId22"/>
    <p:sldLayoutId id="2147483699" r:id="rId23"/>
    <p:sldLayoutId id="2147483700" r:id="rId24"/>
    <p:sldLayoutId id="2147483703" r:id="rId25"/>
    <p:sldLayoutId id="2147483704" r:id="rId26"/>
    <p:sldLayoutId id="2147483705" r:id="rId27"/>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slide" Target="slide32.xml"/><Relationship Id="rId5" Type="http://schemas.openxmlformats.org/officeDocument/2006/relationships/slide" Target="slide28.xml"/><Relationship Id="rId4" Type="http://schemas.openxmlformats.org/officeDocument/2006/relationships/slide" Target="slide35.xml"/><Relationship Id="rId9" Type="http://schemas.openxmlformats.org/officeDocument/2006/relationships/slide" Target="slide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007/s00535-021-01788-x" TargetMode="External"/><Relationship Id="rId2" Type="http://schemas.openxmlformats.org/officeDocument/2006/relationships/hyperlink" Target="https://www.ncbi.nlm.nih.gov/pmc/articles/PMC828004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350141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4"/>
          <p:cNvSpPr>
            <a:spLocks noGrp="1"/>
          </p:cNvSpPr>
          <p:nvPr>
            <p:ph type="title"/>
          </p:nvPr>
        </p:nvSpPr>
        <p:spPr>
          <a:xfrm>
            <a:off x="457200" y="704088"/>
            <a:ext cx="8229600" cy="495369"/>
          </a:xfrm>
        </p:spPr>
        <p:txBody>
          <a:bodyPr>
            <a:normAutofit/>
          </a:bodyPr>
          <a:lstStyle/>
          <a:p>
            <a:r>
              <a:rPr lang="en-GB" altLang="de-DE" sz="2800" dirty="0"/>
              <a:t>   Multi-stage model for the clinical course of cirrhosis</a:t>
            </a:r>
          </a:p>
        </p:txBody>
      </p:sp>
      <p:sp>
        <p:nvSpPr>
          <p:cNvPr id="31" name="Text Placeholder 30">
            <a:extLst>
              <a:ext uri="{FF2B5EF4-FFF2-40B4-BE49-F238E27FC236}">
                <a16:creationId xmlns:a16="http://schemas.microsoft.com/office/drawing/2014/main" id="{7796F450-1618-4A49-8A7C-615D50B10223}"/>
              </a:ext>
            </a:extLst>
          </p:cNvPr>
          <p:cNvSpPr>
            <a:spLocks noGrp="1"/>
          </p:cNvSpPr>
          <p:nvPr>
            <p:ph type="body" sz="quarter" idx="10"/>
          </p:nvPr>
        </p:nvSpPr>
        <p:spPr/>
        <p:txBody>
          <a:bodyPr/>
          <a:lstStyle/>
          <a:p>
            <a:r>
              <a:rPr lang="en-US" dirty="0"/>
              <a:t>D’Amico G, et al. J Hepatol 2018;68:563</a:t>
            </a:r>
            <a:r>
              <a:rPr lang="en-US" dirty="0">
                <a:sym typeface="Symbol" panose="05050102010706020507" pitchFamily="18" charset="2"/>
              </a:rPr>
              <a:t>76;</a:t>
            </a:r>
            <a:endParaRPr lang="en-US" dirty="0"/>
          </a:p>
          <a:p>
            <a:r>
              <a:rPr lang="en-US" dirty="0"/>
              <a:t>EASL CPG decompensated cirrhosis. J Hepatol 2018;doi: 10.1016/j.jhep</a:t>
            </a:r>
            <a:r>
              <a:rPr lang="en-US"/>
              <a:t>.2018.03.024</a:t>
            </a:r>
            <a:endParaRPr lang="en-US" dirty="0"/>
          </a:p>
        </p:txBody>
      </p:sp>
      <p:sp>
        <p:nvSpPr>
          <p:cNvPr id="2" name="Content Placeholder 1">
            <a:extLst>
              <a:ext uri="{FF2B5EF4-FFF2-40B4-BE49-F238E27FC236}">
                <a16:creationId xmlns:a16="http://schemas.microsoft.com/office/drawing/2014/main" id="{DFD324E2-A503-4259-AB80-69D0B0BEB541}"/>
              </a:ext>
            </a:extLst>
          </p:cNvPr>
          <p:cNvSpPr>
            <a:spLocks noGrp="1"/>
          </p:cNvSpPr>
          <p:nvPr>
            <p:ph sz="half" idx="1"/>
          </p:nvPr>
        </p:nvSpPr>
        <p:spPr>
          <a:xfrm>
            <a:off x="319314" y="1482628"/>
            <a:ext cx="8506800" cy="4997302"/>
          </a:xfrm>
        </p:spPr>
        <p:txBody>
          <a:bodyPr>
            <a:normAutofit/>
          </a:bodyPr>
          <a:lstStyle/>
          <a:p>
            <a:r>
              <a:rPr lang="en-GB" sz="1600" dirty="0"/>
              <a:t>Transition from compensated cirrhosis to DC occurs at a rate of ~5</a:t>
            </a:r>
            <a:r>
              <a:rPr lang="en-GB" sz="1600" dirty="0">
                <a:sym typeface="Symbol" panose="05050102010706020507" pitchFamily="18" charset="2"/>
              </a:rPr>
              <a:t>–</a:t>
            </a:r>
            <a:r>
              <a:rPr lang="en-GB" sz="1600" dirty="0"/>
              <a:t>7% per year</a:t>
            </a:r>
          </a:p>
          <a:p>
            <a:r>
              <a:rPr lang="en-GB" sz="1600" dirty="0"/>
              <a:t>DC is a systemic disease, with multi-organ/system dysfunction</a:t>
            </a:r>
          </a:p>
        </p:txBody>
      </p:sp>
      <p:sp>
        <p:nvSpPr>
          <p:cNvPr id="9" name="Rectangle 8"/>
          <p:cNvSpPr/>
          <p:nvPr/>
        </p:nvSpPr>
        <p:spPr>
          <a:xfrm>
            <a:off x="1724025" y="2169320"/>
            <a:ext cx="1868091" cy="26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latin typeface="+mj-lt"/>
            </a:endParaRPr>
          </a:p>
        </p:txBody>
      </p:sp>
      <p:cxnSp>
        <p:nvCxnSpPr>
          <p:cNvPr id="29" name="Straight Arrow Connector 28">
            <a:extLst>
              <a:ext uri="{FF2B5EF4-FFF2-40B4-BE49-F238E27FC236}">
                <a16:creationId xmlns:a16="http://schemas.microsoft.com/office/drawing/2014/main" id="{9B8785E0-3358-48CF-8C95-97E5922CA7C4}"/>
              </a:ext>
            </a:extLst>
          </p:cNvPr>
          <p:cNvCxnSpPr>
            <a:cxnSpLocks/>
          </p:cNvCxnSpPr>
          <p:nvPr/>
        </p:nvCxnSpPr>
        <p:spPr>
          <a:xfrm>
            <a:off x="3397421" y="4780893"/>
            <a:ext cx="0" cy="459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EE95F721-9F48-44DE-900B-804616BC9E67}"/>
              </a:ext>
            </a:extLst>
          </p:cNvPr>
          <p:cNvGraphicFramePr>
            <a:graphicFrameLocks noGrp="1"/>
          </p:cNvGraphicFramePr>
          <p:nvPr/>
        </p:nvGraphicFramePr>
        <p:xfrm>
          <a:off x="4742412" y="2169319"/>
          <a:ext cx="3568237" cy="1800456"/>
        </p:xfrm>
        <a:graphic>
          <a:graphicData uri="http://schemas.openxmlformats.org/drawingml/2006/table">
            <a:tbl>
              <a:tblPr firstRow="1" bandRow="1">
                <a:tableStyleId>{5C22544A-7EE6-4342-B048-85BDC9FD1C3A}</a:tableStyleId>
              </a:tblPr>
              <a:tblGrid>
                <a:gridCol w="3568237">
                  <a:extLst>
                    <a:ext uri="{9D8B030D-6E8A-4147-A177-3AD203B41FA5}">
                      <a16:colId xmlns:a16="http://schemas.microsoft.com/office/drawing/2014/main" val="3776395734"/>
                    </a:ext>
                  </a:extLst>
                </a:gridCol>
              </a:tblGrid>
              <a:tr h="354675">
                <a:tc>
                  <a:txBody>
                    <a:bodyPr/>
                    <a:lstStyle/>
                    <a:p>
                      <a:pPr algn="ctr"/>
                      <a:r>
                        <a:rPr lang="en-GB" sz="2000" dirty="0"/>
                        <a:t>Decompensated  </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314556">
                <a:tc>
                  <a:txBody>
                    <a:bodyPr/>
                    <a:lstStyle/>
                    <a:p>
                      <a:r>
                        <a:rPr lang="en-GB" sz="1600" b="1" dirty="0"/>
                        <a:t>Stage 3:     </a:t>
                      </a:r>
                      <a:r>
                        <a:rPr lang="en-GB" sz="1600" dirty="0"/>
                        <a:t>Bleeding</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537790">
                <a:tc>
                  <a:txBody>
                    <a:bodyPr/>
                    <a:lstStyle/>
                    <a:p>
                      <a:r>
                        <a:rPr lang="en-GB" sz="1600" b="1" dirty="0"/>
                        <a:t>Stage 4: </a:t>
                      </a:r>
                      <a:r>
                        <a:rPr lang="en-GB" sz="1600" dirty="0"/>
                        <a:t>First non-bleeding decompensation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537790">
                <a:tc>
                  <a:txBody>
                    <a:bodyPr/>
                    <a:lstStyle/>
                    <a:p>
                      <a:r>
                        <a:rPr lang="en-GB" sz="1600" b="1" dirty="0"/>
                        <a:t>Stage 5:</a:t>
                      </a:r>
                      <a:br>
                        <a:rPr lang="en-GB" sz="1100" dirty="0"/>
                      </a:br>
                      <a:r>
                        <a:rPr lang="en-GB" sz="1600" dirty="0"/>
                        <a:t>Second decompensating event</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33" name="Table 32">
            <a:extLst>
              <a:ext uri="{FF2B5EF4-FFF2-40B4-BE49-F238E27FC236}">
                <a16:creationId xmlns:a16="http://schemas.microsoft.com/office/drawing/2014/main" id="{617FB9D2-C733-4C79-ABF4-127E9FB1D859}"/>
              </a:ext>
            </a:extLst>
          </p:cNvPr>
          <p:cNvGraphicFramePr>
            <a:graphicFrameLocks noGrp="1"/>
          </p:cNvGraphicFramePr>
          <p:nvPr/>
        </p:nvGraphicFramePr>
        <p:xfrm>
          <a:off x="283904" y="2135583"/>
          <a:ext cx="3920490" cy="1767840"/>
        </p:xfrm>
        <a:graphic>
          <a:graphicData uri="http://schemas.openxmlformats.org/drawingml/2006/table">
            <a:tbl>
              <a:tblPr firstRow="1" bandRow="1">
                <a:tableStyleId>{5C22544A-7EE6-4342-B048-85BDC9FD1C3A}</a:tableStyleId>
              </a:tblPr>
              <a:tblGrid>
                <a:gridCol w="3920490">
                  <a:extLst>
                    <a:ext uri="{9D8B030D-6E8A-4147-A177-3AD203B41FA5}">
                      <a16:colId xmlns:a16="http://schemas.microsoft.com/office/drawing/2014/main" val="3776395734"/>
                    </a:ext>
                  </a:extLst>
                </a:gridCol>
              </a:tblGrid>
              <a:tr h="358191">
                <a:tc>
                  <a:txBody>
                    <a:bodyPr/>
                    <a:lstStyle/>
                    <a:p>
                      <a:pPr algn="ctr"/>
                      <a:r>
                        <a:rPr lang="en-GB" sz="2000" dirty="0"/>
                        <a:t>Compensated</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solidFill>
                      <a:schemeClr val="tx2"/>
                    </a:solidFill>
                  </a:tcPr>
                </a:tc>
                <a:extLst>
                  <a:ext uri="{0D108BD9-81ED-4DB2-BD59-A6C34878D82A}">
                    <a16:rowId xmlns:a16="http://schemas.microsoft.com/office/drawing/2014/main" val="407409670"/>
                  </a:ext>
                </a:extLst>
              </a:tr>
              <a:tr h="504391">
                <a:tc>
                  <a:txBody>
                    <a:bodyPr/>
                    <a:lstStyle/>
                    <a:p>
                      <a:r>
                        <a:rPr lang="en-GB" sz="1600" b="1" dirty="0"/>
                        <a:t>Stage 0:    </a:t>
                      </a:r>
                      <a:r>
                        <a:rPr lang="en-GB" sz="1400" b="1" dirty="0"/>
                        <a:t>no varices, mild PH</a:t>
                      </a:r>
                    </a:p>
                    <a:p>
                      <a:r>
                        <a:rPr lang="en-GB" sz="1400" dirty="0"/>
                        <a:t>      LSM &gt;15 and &lt;20 or HVPG &gt;5 and &lt;10 mmHg</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533631">
                <a:tc>
                  <a:txBody>
                    <a:bodyPr/>
                    <a:lstStyle/>
                    <a:p>
                      <a:r>
                        <a:rPr lang="en-GB" sz="1600" b="0" dirty="0"/>
                        <a:t>Stage 1:  </a:t>
                      </a:r>
                      <a:r>
                        <a:rPr lang="en-GB" sz="1600" b="1" dirty="0"/>
                        <a:t>no varices, CSPH</a:t>
                      </a:r>
                      <a:br>
                        <a:rPr lang="en-GB" sz="1400" dirty="0"/>
                      </a:br>
                      <a:r>
                        <a:rPr lang="en-GB" sz="1600" dirty="0"/>
                        <a:t>LSM ≥20 or HVPG ≥10 mmHg</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299711">
                <a:tc>
                  <a:txBody>
                    <a:bodyPr/>
                    <a:lstStyle/>
                    <a:p>
                      <a:r>
                        <a:rPr lang="en-GB" sz="1600" b="1" dirty="0"/>
                        <a:t>Stage 2:    </a:t>
                      </a:r>
                      <a:r>
                        <a:rPr lang="en-GB" sz="1600" dirty="0"/>
                        <a:t> varices (=CSPH)</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34" name="Table 33">
            <a:extLst>
              <a:ext uri="{FF2B5EF4-FFF2-40B4-BE49-F238E27FC236}">
                <a16:creationId xmlns:a16="http://schemas.microsoft.com/office/drawing/2014/main" id="{458D07FE-4088-40ED-88CC-2EFBC7931DAE}"/>
              </a:ext>
            </a:extLst>
          </p:cNvPr>
          <p:cNvGraphicFramePr>
            <a:graphicFrameLocks noGrp="1"/>
          </p:cNvGraphicFramePr>
          <p:nvPr/>
        </p:nvGraphicFramePr>
        <p:xfrm>
          <a:off x="3064402" y="3922808"/>
          <a:ext cx="3367450" cy="1346365"/>
        </p:xfrm>
        <a:graphic>
          <a:graphicData uri="http://schemas.openxmlformats.org/drawingml/2006/table">
            <a:tbl>
              <a:tblPr firstRow="1" bandRow="1">
                <a:tableStyleId>{5C22544A-7EE6-4342-B048-85BDC9FD1C3A}</a:tableStyleId>
              </a:tblPr>
              <a:tblGrid>
                <a:gridCol w="3367450">
                  <a:extLst>
                    <a:ext uri="{9D8B030D-6E8A-4147-A177-3AD203B41FA5}">
                      <a16:colId xmlns:a16="http://schemas.microsoft.com/office/drawing/2014/main" val="3776395734"/>
                    </a:ext>
                  </a:extLst>
                </a:gridCol>
              </a:tblGrid>
              <a:tr h="424345">
                <a:tc>
                  <a:txBody>
                    <a:bodyPr/>
                    <a:lstStyle/>
                    <a:p>
                      <a:pPr algn="ctr"/>
                      <a:r>
                        <a:rPr lang="en-GB" sz="2000" dirty="0"/>
                        <a:t>End stage</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876178">
                <a:tc>
                  <a:txBody>
                    <a:bodyPr/>
                    <a:lstStyle/>
                    <a:p>
                      <a:r>
                        <a:rPr lang="en-GB" sz="1400" b="1" dirty="0"/>
                        <a:t>Stage 6: late decompensation:</a:t>
                      </a:r>
                    </a:p>
                    <a:p>
                      <a:r>
                        <a:rPr lang="en-GB" sz="1400" dirty="0"/>
                        <a:t>Refractory ascites, persistent PSE or jaundice, infections, renal and other organ dysfunction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bl>
          </a:graphicData>
        </a:graphic>
      </p:graphicFrame>
      <p:cxnSp>
        <p:nvCxnSpPr>
          <p:cNvPr id="35" name="Straight Arrow Connector 34">
            <a:extLst>
              <a:ext uri="{FF2B5EF4-FFF2-40B4-BE49-F238E27FC236}">
                <a16:creationId xmlns:a16="http://schemas.microsoft.com/office/drawing/2014/main" id="{7725B0D3-9B78-4795-A3CB-937DC6B31339}"/>
              </a:ext>
            </a:extLst>
          </p:cNvPr>
          <p:cNvCxnSpPr>
            <a:cxnSpLocks/>
            <a:stCxn id="33" idx="3"/>
            <a:endCxn id="32" idx="1"/>
          </p:cNvCxnSpPr>
          <p:nvPr/>
        </p:nvCxnSpPr>
        <p:spPr>
          <a:xfrm>
            <a:off x="4204394" y="3019503"/>
            <a:ext cx="538018" cy="50044"/>
          </a:xfrm>
          <a:prstGeom prst="straightConnector1">
            <a:avLst/>
          </a:prstGeom>
          <a:ln w="19050" cmpd="sng">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D56FF57-4DAE-485A-9A0A-FD58A8194A2E}"/>
              </a:ext>
            </a:extLst>
          </p:cNvPr>
          <p:cNvCxnSpPr>
            <a:cxnSpLocks/>
          </p:cNvCxnSpPr>
          <p:nvPr/>
        </p:nvCxnSpPr>
        <p:spPr>
          <a:xfrm>
            <a:off x="4366261" y="3425264"/>
            <a:ext cx="752303" cy="0"/>
          </a:xfrm>
          <a:prstGeom prst="straightConnector1">
            <a:avLst/>
          </a:prstGeom>
          <a:ln w="19050" cmpd="sng">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A71F600-372B-408A-9CA2-A12B73DFEE0D}"/>
              </a:ext>
            </a:extLst>
          </p:cNvPr>
          <p:cNvSpPr/>
          <p:nvPr/>
        </p:nvSpPr>
        <p:spPr>
          <a:xfrm>
            <a:off x="1471271" y="2906627"/>
            <a:ext cx="2457516" cy="945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38" name="Rectangle 37">
            <a:extLst>
              <a:ext uri="{FF2B5EF4-FFF2-40B4-BE49-F238E27FC236}">
                <a16:creationId xmlns:a16="http://schemas.microsoft.com/office/drawing/2014/main" id="{25509E4D-C5E2-4636-AE04-F9AC530F83F4}"/>
              </a:ext>
            </a:extLst>
          </p:cNvPr>
          <p:cNvSpPr/>
          <p:nvPr/>
        </p:nvSpPr>
        <p:spPr>
          <a:xfrm>
            <a:off x="5198466" y="2906627"/>
            <a:ext cx="1911817" cy="945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39" name="TextBox 38">
            <a:extLst>
              <a:ext uri="{FF2B5EF4-FFF2-40B4-BE49-F238E27FC236}">
                <a16:creationId xmlns:a16="http://schemas.microsoft.com/office/drawing/2014/main" id="{074D0664-B5C8-456F-9E46-8EADBA460BC8}"/>
              </a:ext>
            </a:extLst>
          </p:cNvPr>
          <p:cNvSpPr txBox="1"/>
          <p:nvPr/>
        </p:nvSpPr>
        <p:spPr>
          <a:xfrm>
            <a:off x="3149036" y="5260344"/>
            <a:ext cx="606446" cy="500137"/>
          </a:xfrm>
          <a:prstGeom prst="rect">
            <a:avLst/>
          </a:prstGeom>
          <a:solidFill>
            <a:schemeClr val="tx2"/>
          </a:solidFill>
        </p:spPr>
        <p:txBody>
          <a:bodyPr wrap="square" rtlCol="0">
            <a:spAutoFit/>
          </a:bodyPr>
          <a:lstStyle/>
          <a:p>
            <a:endParaRPr lang="en-GB" sz="1050" b="1" dirty="0">
              <a:solidFill>
                <a:schemeClr val="bg1"/>
              </a:solidFill>
              <a:latin typeface="+mj-lt"/>
            </a:endParaRPr>
          </a:p>
          <a:p>
            <a:r>
              <a:rPr lang="en-GB" sz="1600" b="1" dirty="0">
                <a:solidFill>
                  <a:schemeClr val="bg1"/>
                </a:solidFill>
                <a:latin typeface="+mj-lt"/>
              </a:rPr>
              <a:t>ACLF</a:t>
            </a:r>
          </a:p>
        </p:txBody>
      </p:sp>
      <p:sp>
        <p:nvSpPr>
          <p:cNvPr id="40" name="TextBox 39">
            <a:extLst>
              <a:ext uri="{FF2B5EF4-FFF2-40B4-BE49-F238E27FC236}">
                <a16:creationId xmlns:a16="http://schemas.microsoft.com/office/drawing/2014/main" id="{A2E330F1-7318-4762-97C1-FFADE1734E11}"/>
              </a:ext>
            </a:extLst>
          </p:cNvPr>
          <p:cNvSpPr txBox="1"/>
          <p:nvPr/>
        </p:nvSpPr>
        <p:spPr>
          <a:xfrm>
            <a:off x="3397420" y="5714207"/>
            <a:ext cx="1479379" cy="561692"/>
          </a:xfrm>
          <a:prstGeom prst="rect">
            <a:avLst/>
          </a:prstGeom>
          <a:solidFill>
            <a:schemeClr val="tx2"/>
          </a:solidFill>
        </p:spPr>
        <p:txBody>
          <a:bodyPr wrap="square" rtlCol="0">
            <a:spAutoFit/>
          </a:bodyPr>
          <a:lstStyle/>
          <a:p>
            <a:endParaRPr lang="en-GB" sz="1050" b="1" dirty="0">
              <a:solidFill>
                <a:schemeClr val="bg1"/>
              </a:solidFill>
              <a:latin typeface="+mj-lt"/>
            </a:endParaRPr>
          </a:p>
          <a:p>
            <a:r>
              <a:rPr lang="en-GB" sz="2000" b="1" dirty="0">
                <a:solidFill>
                  <a:schemeClr val="bg1"/>
                </a:solidFill>
                <a:latin typeface="+mj-lt"/>
              </a:rPr>
              <a:t>Death</a:t>
            </a:r>
          </a:p>
        </p:txBody>
      </p:sp>
      <p:cxnSp>
        <p:nvCxnSpPr>
          <p:cNvPr id="41" name="Connector: Elbow 40">
            <a:extLst>
              <a:ext uri="{FF2B5EF4-FFF2-40B4-BE49-F238E27FC236}">
                <a16:creationId xmlns:a16="http://schemas.microsoft.com/office/drawing/2014/main" id="{3DFE6919-9C9F-4963-B902-FC63CB04B7EB}"/>
              </a:ext>
            </a:extLst>
          </p:cNvPr>
          <p:cNvCxnSpPr>
            <a:cxnSpLocks/>
            <a:stCxn id="33" idx="2"/>
            <a:endCxn id="34" idx="1"/>
          </p:cNvCxnSpPr>
          <p:nvPr/>
        </p:nvCxnSpPr>
        <p:spPr>
          <a:xfrm rot="16200000" flipH="1">
            <a:off x="2307992" y="3839579"/>
            <a:ext cx="692567" cy="820253"/>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72A36891-4573-4746-A416-BA18617BE52A}"/>
              </a:ext>
            </a:extLst>
          </p:cNvPr>
          <p:cNvCxnSpPr>
            <a:cxnSpLocks/>
          </p:cNvCxnSpPr>
          <p:nvPr/>
        </p:nvCxnSpPr>
        <p:spPr>
          <a:xfrm rot="16200000" flipH="1">
            <a:off x="2466971" y="4904000"/>
            <a:ext cx="1104366" cy="259765"/>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B039A29-4582-43FB-81AB-81AE9199796F}"/>
              </a:ext>
            </a:extLst>
          </p:cNvPr>
          <p:cNvCxnSpPr>
            <a:cxnSpLocks/>
          </p:cNvCxnSpPr>
          <p:nvPr/>
        </p:nvCxnSpPr>
        <p:spPr>
          <a:xfrm rot="16200000" flipH="1">
            <a:off x="2309005" y="5298217"/>
            <a:ext cx="1420296" cy="259764"/>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4895197-4E54-4ADB-B3C8-0DC572B5D0EA}"/>
              </a:ext>
            </a:extLst>
          </p:cNvPr>
          <p:cNvCxnSpPr>
            <a:cxnSpLocks/>
          </p:cNvCxnSpPr>
          <p:nvPr/>
        </p:nvCxnSpPr>
        <p:spPr>
          <a:xfrm rot="5400000">
            <a:off x="4760185" y="3540321"/>
            <a:ext cx="1105780" cy="272825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ED2D64D-6275-4EB7-B90B-267EDCEE84A5}"/>
              </a:ext>
            </a:extLst>
          </p:cNvPr>
          <p:cNvCxnSpPr>
            <a:cxnSpLocks/>
          </p:cNvCxnSpPr>
          <p:nvPr/>
        </p:nvCxnSpPr>
        <p:spPr>
          <a:xfrm rot="5400000">
            <a:off x="6427994" y="3991148"/>
            <a:ext cx="489225" cy="34473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08D8D42-432E-428B-AB69-1CDB6FDBEEF2}"/>
              </a:ext>
            </a:extLst>
          </p:cNvPr>
          <p:cNvCxnSpPr>
            <a:cxnSpLocks/>
          </p:cNvCxnSpPr>
          <p:nvPr/>
        </p:nvCxnSpPr>
        <p:spPr>
          <a:xfrm rot="5400000">
            <a:off x="5626432" y="4895672"/>
            <a:ext cx="1421708" cy="117586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F28E15B7-8ADC-48CB-B943-CA5936354AD3}"/>
              </a:ext>
            </a:extLst>
          </p:cNvPr>
          <p:cNvSpPr/>
          <p:nvPr/>
        </p:nvSpPr>
        <p:spPr>
          <a:xfrm>
            <a:off x="3712501" y="4235229"/>
            <a:ext cx="3568108" cy="1188188"/>
          </a:xfrm>
          <a:custGeom>
            <a:avLst/>
            <a:gdLst>
              <a:gd name="connsiteX0" fmla="*/ 0 w 3806456"/>
              <a:gd name="connsiteY0" fmla="*/ 1584251 h 1584251"/>
              <a:gd name="connsiteX1" fmla="*/ 3806456 w 3806456"/>
              <a:gd name="connsiteY1" fmla="*/ 1562986 h 1584251"/>
              <a:gd name="connsiteX2" fmla="*/ 3806456 w 3806456"/>
              <a:gd name="connsiteY2" fmla="*/ 0 h 1584251"/>
            </a:gdLst>
            <a:ahLst/>
            <a:cxnLst>
              <a:cxn ang="0">
                <a:pos x="connsiteX0" y="connsiteY0"/>
              </a:cxn>
              <a:cxn ang="0">
                <a:pos x="connsiteX1" y="connsiteY1"/>
              </a:cxn>
              <a:cxn ang="0">
                <a:pos x="connsiteX2" y="connsiteY2"/>
              </a:cxn>
            </a:cxnLst>
            <a:rect l="l" t="t" r="r" b="b"/>
            <a:pathLst>
              <a:path w="3806456" h="1584251">
                <a:moveTo>
                  <a:pt x="0" y="1584251"/>
                </a:moveTo>
                <a:lnTo>
                  <a:pt x="3806456" y="1562986"/>
                </a:lnTo>
                <a:lnTo>
                  <a:pt x="3806456" y="0"/>
                </a:lnTo>
              </a:path>
            </a:pathLst>
          </a:custGeom>
          <a:noFill/>
          <a:ln>
            <a:solidFill>
              <a:schemeClr val="tx2"/>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cxnSp>
        <p:nvCxnSpPr>
          <p:cNvPr id="50" name="Straight Arrow Connector 49">
            <a:extLst>
              <a:ext uri="{FF2B5EF4-FFF2-40B4-BE49-F238E27FC236}">
                <a16:creationId xmlns:a16="http://schemas.microsoft.com/office/drawing/2014/main" id="{82550C1D-BE82-4847-B3DA-4AE50FB39E5C}"/>
              </a:ext>
            </a:extLst>
          </p:cNvPr>
          <p:cNvCxnSpPr/>
          <p:nvPr/>
        </p:nvCxnSpPr>
        <p:spPr>
          <a:xfrm>
            <a:off x="4648200" y="5162477"/>
            <a:ext cx="0" cy="459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93E0AD4-C2EE-4718-8732-046747823F87}"/>
              </a:ext>
            </a:extLst>
          </p:cNvPr>
          <p:cNvCxnSpPr>
            <a:cxnSpLocks/>
          </p:cNvCxnSpPr>
          <p:nvPr/>
        </p:nvCxnSpPr>
        <p:spPr>
          <a:xfrm>
            <a:off x="3471847" y="4799497"/>
            <a:ext cx="0" cy="135000"/>
          </a:xfrm>
          <a:prstGeom prst="straightConnector1">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6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Arrow Connector 105">
            <a:extLst>
              <a:ext uri="{FF2B5EF4-FFF2-40B4-BE49-F238E27FC236}">
                <a16:creationId xmlns:a16="http://schemas.microsoft.com/office/drawing/2014/main" id="{5F03F576-3A7D-4B2D-BB00-489D1FF0393A}"/>
              </a:ext>
            </a:extLst>
          </p:cNvPr>
          <p:cNvCxnSpPr>
            <a:cxnSpLocks/>
          </p:cNvCxnSpPr>
          <p:nvPr/>
        </p:nvCxnSpPr>
        <p:spPr>
          <a:xfrm>
            <a:off x="3397421" y="4780893"/>
            <a:ext cx="0" cy="459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22">
            <a:extLst>
              <a:ext uri="{FF2B5EF4-FFF2-40B4-BE49-F238E27FC236}">
                <a16:creationId xmlns:a16="http://schemas.microsoft.com/office/drawing/2014/main" id="{1B0C4EE7-80B6-42EA-B461-490601546601}"/>
              </a:ext>
            </a:extLst>
          </p:cNvPr>
          <p:cNvGraphicFramePr>
            <a:graphicFrameLocks noGrp="1"/>
          </p:cNvGraphicFramePr>
          <p:nvPr/>
        </p:nvGraphicFramePr>
        <p:xfrm>
          <a:off x="5118563" y="2253613"/>
          <a:ext cx="2511000" cy="1710304"/>
        </p:xfrm>
        <a:graphic>
          <a:graphicData uri="http://schemas.openxmlformats.org/drawingml/2006/table">
            <a:tbl>
              <a:tblPr firstRow="1" bandRow="1">
                <a:tableStyleId>{5C22544A-7EE6-4342-B048-85BDC9FD1C3A}</a:tableStyleId>
              </a:tblPr>
              <a:tblGrid>
                <a:gridCol w="2511000">
                  <a:extLst>
                    <a:ext uri="{9D8B030D-6E8A-4147-A177-3AD203B41FA5}">
                      <a16:colId xmlns:a16="http://schemas.microsoft.com/office/drawing/2014/main" val="3776395734"/>
                    </a:ext>
                  </a:extLst>
                </a:gridCol>
              </a:tblGrid>
              <a:tr h="315592">
                <a:tc>
                  <a:txBody>
                    <a:bodyPr/>
                    <a:lstStyle/>
                    <a:p>
                      <a:pPr algn="ctr"/>
                      <a:r>
                        <a:rPr lang="en-GB" sz="1100" dirty="0"/>
                        <a:t>Decompensated</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315592">
                <a:tc>
                  <a:txBody>
                    <a:bodyPr/>
                    <a:lstStyle/>
                    <a:p>
                      <a:r>
                        <a:rPr lang="en-GB" sz="1100" b="1"/>
                        <a:t>Stage </a:t>
                      </a:r>
                      <a:r>
                        <a:rPr lang="en-GB" sz="1100" b="1" dirty="0"/>
                        <a:t>3: </a:t>
                      </a:r>
                      <a:r>
                        <a:rPr lang="en-GB" sz="1100" dirty="0"/>
                        <a:t>Bleeding</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539560">
                <a:tc>
                  <a:txBody>
                    <a:bodyPr/>
                    <a:lstStyle/>
                    <a:p>
                      <a:r>
                        <a:rPr lang="en-GB" sz="1100" b="1"/>
                        <a:t>Stage </a:t>
                      </a:r>
                      <a:r>
                        <a:rPr lang="en-GB" sz="1100" b="1" dirty="0"/>
                        <a:t>4: </a:t>
                      </a:r>
                      <a:br>
                        <a:rPr lang="en-GB" sz="1100" dirty="0"/>
                      </a:br>
                      <a:r>
                        <a:rPr lang="en-GB" sz="1100" dirty="0"/>
                        <a:t>First non-bleeding decompensation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539560">
                <a:tc>
                  <a:txBody>
                    <a:bodyPr/>
                    <a:lstStyle/>
                    <a:p>
                      <a:r>
                        <a:rPr lang="en-GB" sz="1100" b="1" dirty="0"/>
                        <a:t>Stage 5: </a:t>
                      </a:r>
                      <a:br>
                        <a:rPr lang="en-GB" sz="1100" dirty="0"/>
                      </a:br>
                      <a:r>
                        <a:rPr lang="en-GB" sz="1100" dirty="0"/>
                        <a:t>Second decompensating event</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graphicFrame>
        <p:nvGraphicFramePr>
          <p:cNvPr id="5" name="Table 4">
            <a:extLst>
              <a:ext uri="{FF2B5EF4-FFF2-40B4-BE49-F238E27FC236}">
                <a16:creationId xmlns:a16="http://schemas.microsoft.com/office/drawing/2014/main" id="{08C0B09B-35B4-4A8C-85F1-A201A64E174E}"/>
              </a:ext>
            </a:extLst>
          </p:cNvPr>
          <p:cNvGraphicFramePr>
            <a:graphicFrameLocks noGrp="1"/>
          </p:cNvGraphicFramePr>
          <p:nvPr/>
        </p:nvGraphicFramePr>
        <p:xfrm>
          <a:off x="1400851" y="2253615"/>
          <a:ext cx="2976839" cy="1711716"/>
        </p:xfrm>
        <a:graphic>
          <a:graphicData uri="http://schemas.openxmlformats.org/drawingml/2006/table">
            <a:tbl>
              <a:tblPr firstRow="1" bandRow="1">
                <a:tableStyleId>{5C22544A-7EE6-4342-B048-85BDC9FD1C3A}</a:tableStyleId>
              </a:tblPr>
              <a:tblGrid>
                <a:gridCol w="2976839">
                  <a:extLst>
                    <a:ext uri="{9D8B030D-6E8A-4147-A177-3AD203B41FA5}">
                      <a16:colId xmlns:a16="http://schemas.microsoft.com/office/drawing/2014/main" val="3776395734"/>
                    </a:ext>
                  </a:extLst>
                </a:gridCol>
              </a:tblGrid>
              <a:tr h="315852">
                <a:tc>
                  <a:txBody>
                    <a:bodyPr/>
                    <a:lstStyle/>
                    <a:p>
                      <a:pPr algn="ctr"/>
                      <a:r>
                        <a:rPr lang="en-GB" sz="1100" dirty="0"/>
                        <a:t>Compensated</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solidFill>
                      <a:schemeClr val="tx2"/>
                    </a:solidFill>
                  </a:tcPr>
                </a:tc>
                <a:extLst>
                  <a:ext uri="{0D108BD9-81ED-4DB2-BD59-A6C34878D82A}">
                    <a16:rowId xmlns:a16="http://schemas.microsoft.com/office/drawing/2014/main" val="407409670"/>
                  </a:ext>
                </a:extLst>
              </a:tr>
              <a:tr h="540006">
                <a:tc>
                  <a:txBody>
                    <a:bodyPr/>
                    <a:lstStyle/>
                    <a:p>
                      <a:r>
                        <a:rPr lang="en-GB" sz="1100" b="1"/>
                        <a:t>Stage </a:t>
                      </a:r>
                      <a:r>
                        <a:rPr lang="en-GB" sz="1100" b="1" dirty="0"/>
                        <a:t>0: no varices</a:t>
                      </a:r>
                      <a:r>
                        <a:rPr lang="en-GB" sz="1100" b="1"/>
                        <a:t>, mild PH</a:t>
                      </a:r>
                      <a:endParaRPr lang="en-GB" sz="1100" b="1" dirty="0"/>
                    </a:p>
                    <a:p>
                      <a:r>
                        <a:rPr lang="en-GB" sz="1100" dirty="0"/>
                        <a:t>LSM &gt;15 and &lt;20 or HVPG &gt;5 and &lt;10 mmHg</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r h="540006">
                <a:tc>
                  <a:txBody>
                    <a:bodyPr/>
                    <a:lstStyle/>
                    <a:p>
                      <a:r>
                        <a:rPr lang="en-GB" sz="1100" b="1"/>
                        <a:t>Stage </a:t>
                      </a:r>
                      <a:r>
                        <a:rPr lang="en-GB" sz="1100" b="1" dirty="0"/>
                        <a:t>1: no varices, CSPH</a:t>
                      </a:r>
                      <a:br>
                        <a:rPr lang="en-GB" sz="1100" dirty="0"/>
                      </a:br>
                      <a:r>
                        <a:rPr lang="en-GB" sz="1100" dirty="0"/>
                        <a:t>LSM ≥20 or HVPG ≥10 mmHg</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15692167"/>
                  </a:ext>
                </a:extLst>
              </a:tr>
              <a:tr h="315852">
                <a:tc>
                  <a:txBody>
                    <a:bodyPr/>
                    <a:lstStyle/>
                    <a:p>
                      <a:r>
                        <a:rPr lang="en-GB" sz="1100" b="1" dirty="0"/>
                        <a:t>Stage 2:</a:t>
                      </a:r>
                      <a:r>
                        <a:rPr lang="en-GB" sz="1100" dirty="0"/>
                        <a:t> varices (=CSPH)</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938322798"/>
                  </a:ext>
                </a:extLst>
              </a:tr>
            </a:tbl>
          </a:graphicData>
        </a:graphic>
      </p:graphicFrame>
      <p:sp>
        <p:nvSpPr>
          <p:cNvPr id="15361" name="Title 4"/>
          <p:cNvSpPr>
            <a:spLocks noGrp="1"/>
          </p:cNvSpPr>
          <p:nvPr>
            <p:ph type="title"/>
          </p:nvPr>
        </p:nvSpPr>
        <p:spPr>
          <a:xfrm>
            <a:off x="457200" y="704088"/>
            <a:ext cx="8229600" cy="550885"/>
          </a:xfrm>
        </p:spPr>
        <p:txBody>
          <a:bodyPr>
            <a:noAutofit/>
          </a:bodyPr>
          <a:lstStyle/>
          <a:p>
            <a:r>
              <a:rPr lang="en-GB" altLang="de-DE" sz="2800" dirty="0"/>
              <a:t>  Multi-stage model for the clinical course of cirrhosis</a:t>
            </a:r>
          </a:p>
        </p:txBody>
      </p:sp>
      <p:sp>
        <p:nvSpPr>
          <p:cNvPr id="31" name="Text Placeholder 30">
            <a:extLst>
              <a:ext uri="{FF2B5EF4-FFF2-40B4-BE49-F238E27FC236}">
                <a16:creationId xmlns:a16="http://schemas.microsoft.com/office/drawing/2014/main" id="{7796F450-1618-4A49-8A7C-615D50B10223}"/>
              </a:ext>
            </a:extLst>
          </p:cNvPr>
          <p:cNvSpPr>
            <a:spLocks noGrp="1"/>
          </p:cNvSpPr>
          <p:nvPr>
            <p:ph type="body" sz="quarter" idx="10"/>
          </p:nvPr>
        </p:nvSpPr>
        <p:spPr>
          <a:xfrm>
            <a:off x="3928786" y="6479931"/>
            <a:ext cx="4897327" cy="376990"/>
          </a:xfrm>
        </p:spPr>
        <p:txBody>
          <a:bodyPr/>
          <a:lstStyle/>
          <a:p>
            <a:r>
              <a:rPr lang="en-US" dirty="0"/>
              <a:t>D’Amico G, et al. J Hepatol 2018;68:563</a:t>
            </a:r>
            <a:r>
              <a:rPr lang="en-US" dirty="0">
                <a:sym typeface="Symbol" panose="05050102010706020507" pitchFamily="18" charset="2"/>
              </a:rPr>
              <a:t>76;</a:t>
            </a:r>
            <a:endParaRPr lang="en-US" dirty="0"/>
          </a:p>
          <a:p>
            <a:r>
              <a:rPr lang="en-US" dirty="0"/>
              <a:t>EASL CPG decompensated cirrhosis. J Hepatol 2018;doi: 10.1016/j.jhep.2018.03.024</a:t>
            </a:r>
          </a:p>
        </p:txBody>
      </p:sp>
      <p:sp>
        <p:nvSpPr>
          <p:cNvPr id="2" name="Content Placeholder 1">
            <a:extLst>
              <a:ext uri="{FF2B5EF4-FFF2-40B4-BE49-F238E27FC236}">
                <a16:creationId xmlns:a16="http://schemas.microsoft.com/office/drawing/2014/main" id="{DFD324E2-A503-4259-AB80-69D0B0BEB541}"/>
              </a:ext>
            </a:extLst>
          </p:cNvPr>
          <p:cNvSpPr>
            <a:spLocks noGrp="1"/>
          </p:cNvSpPr>
          <p:nvPr>
            <p:ph sz="half" idx="1"/>
          </p:nvPr>
        </p:nvSpPr>
        <p:spPr>
          <a:xfrm>
            <a:off x="319314" y="1518092"/>
            <a:ext cx="8506800" cy="4882707"/>
          </a:xfrm>
        </p:spPr>
        <p:txBody>
          <a:bodyPr>
            <a:normAutofit/>
          </a:bodyPr>
          <a:lstStyle/>
          <a:p>
            <a:r>
              <a:rPr lang="en-GB" sz="1800" dirty="0"/>
              <a:t>Transition from compensated cirrhosis to DC occurs at a rate of ~5</a:t>
            </a:r>
            <a:r>
              <a:rPr lang="en-GB" sz="1800" dirty="0">
                <a:sym typeface="Symbol" panose="05050102010706020507" pitchFamily="18" charset="2"/>
              </a:rPr>
              <a:t>–</a:t>
            </a:r>
            <a:r>
              <a:rPr lang="en-GB" sz="1800" dirty="0"/>
              <a:t>7% per year</a:t>
            </a:r>
          </a:p>
          <a:p>
            <a:r>
              <a:rPr lang="en-GB" sz="1800" dirty="0"/>
              <a:t>DC is a systemic disease, with multi-organ/system dysfunction</a:t>
            </a:r>
          </a:p>
        </p:txBody>
      </p:sp>
      <p:sp>
        <p:nvSpPr>
          <p:cNvPr id="9" name="Rectangle 8"/>
          <p:cNvSpPr/>
          <p:nvPr/>
        </p:nvSpPr>
        <p:spPr>
          <a:xfrm>
            <a:off x="1724025" y="2169320"/>
            <a:ext cx="1868091" cy="26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latin typeface="+mj-lt"/>
            </a:endParaRPr>
          </a:p>
        </p:txBody>
      </p:sp>
      <p:graphicFrame>
        <p:nvGraphicFramePr>
          <p:cNvPr id="24" name="Table 23">
            <a:extLst>
              <a:ext uri="{FF2B5EF4-FFF2-40B4-BE49-F238E27FC236}">
                <a16:creationId xmlns:a16="http://schemas.microsoft.com/office/drawing/2014/main" id="{1503A05B-2A05-40EF-8181-BB097F1A472C}"/>
              </a:ext>
            </a:extLst>
          </p:cNvPr>
          <p:cNvGraphicFramePr>
            <a:graphicFrameLocks noGrp="1"/>
          </p:cNvGraphicFramePr>
          <p:nvPr>
            <p:extLst>
              <p:ext uri="{D42A27DB-BD31-4B8C-83A1-F6EECF244321}">
                <p14:modId xmlns:p14="http://schemas.microsoft.com/office/powerpoint/2010/main" val="1157389225"/>
              </p:ext>
            </p:extLst>
          </p:nvPr>
        </p:nvGraphicFramePr>
        <p:xfrm>
          <a:off x="3132787" y="4018802"/>
          <a:ext cx="2896538" cy="1112520"/>
        </p:xfrm>
        <a:graphic>
          <a:graphicData uri="http://schemas.openxmlformats.org/drawingml/2006/table">
            <a:tbl>
              <a:tblPr firstRow="1" bandRow="1">
                <a:tableStyleId>{5C22544A-7EE6-4342-B048-85BDC9FD1C3A}</a:tableStyleId>
              </a:tblPr>
              <a:tblGrid>
                <a:gridCol w="2896538">
                  <a:extLst>
                    <a:ext uri="{9D8B030D-6E8A-4147-A177-3AD203B41FA5}">
                      <a16:colId xmlns:a16="http://schemas.microsoft.com/office/drawing/2014/main" val="3776395734"/>
                    </a:ext>
                  </a:extLst>
                </a:gridCol>
              </a:tblGrid>
              <a:tr h="239900">
                <a:tc>
                  <a:txBody>
                    <a:bodyPr/>
                    <a:lstStyle/>
                    <a:p>
                      <a:pPr algn="ctr"/>
                      <a:r>
                        <a:rPr lang="en-GB" sz="1400" dirty="0"/>
                        <a:t>End stage</a:t>
                      </a:r>
                    </a:p>
                  </a:txBody>
                  <a:tcPr marL="68580" marR="68580" marT="34290" marB="34290">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solidFill>
                      <a:schemeClr val="tx2"/>
                    </a:solidFill>
                  </a:tcPr>
                </a:tc>
                <a:extLst>
                  <a:ext uri="{0D108BD9-81ED-4DB2-BD59-A6C34878D82A}">
                    <a16:rowId xmlns:a16="http://schemas.microsoft.com/office/drawing/2014/main" val="407409670"/>
                  </a:ext>
                </a:extLst>
              </a:tr>
              <a:tr h="706733">
                <a:tc>
                  <a:txBody>
                    <a:bodyPr/>
                    <a:lstStyle/>
                    <a:p>
                      <a:r>
                        <a:rPr lang="en-GB" sz="1400" b="1" dirty="0"/>
                        <a:t>Stage 6: late decompensation:</a:t>
                      </a:r>
                    </a:p>
                    <a:p>
                      <a:r>
                        <a:rPr lang="en-GB" sz="1200" dirty="0"/>
                        <a:t>Refractory ascites, persistent PSE or jaundice, infections, renal and other organ </a:t>
                      </a:r>
                      <a:r>
                        <a:rPr lang="en-GB" sz="1100" dirty="0"/>
                        <a:t>dysfunction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004B87"/>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6191704"/>
                  </a:ext>
                </a:extLst>
              </a:tr>
            </a:tbl>
          </a:graphicData>
        </a:graphic>
      </p:graphicFrame>
      <p:cxnSp>
        <p:nvCxnSpPr>
          <p:cNvPr id="7" name="Straight Arrow Connector 6">
            <a:extLst>
              <a:ext uri="{FF2B5EF4-FFF2-40B4-BE49-F238E27FC236}">
                <a16:creationId xmlns:a16="http://schemas.microsoft.com/office/drawing/2014/main" id="{6E53E7EB-0BC9-47D9-B5DC-5663CAB0A289}"/>
              </a:ext>
            </a:extLst>
          </p:cNvPr>
          <p:cNvCxnSpPr>
            <a:cxnSpLocks/>
            <a:stCxn id="5" idx="3"/>
            <a:endCxn id="23" idx="1"/>
          </p:cNvCxnSpPr>
          <p:nvPr/>
        </p:nvCxnSpPr>
        <p:spPr>
          <a:xfrm flipV="1">
            <a:off x="4377691" y="3300977"/>
            <a:ext cx="740873" cy="0"/>
          </a:xfrm>
          <a:prstGeom prst="straightConnector1">
            <a:avLst/>
          </a:prstGeom>
          <a:ln w="19050" cmpd="sng">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A3D8508-C48E-4B73-9648-9EF9410C75C4}"/>
              </a:ext>
            </a:extLst>
          </p:cNvPr>
          <p:cNvCxnSpPr>
            <a:cxnSpLocks/>
          </p:cNvCxnSpPr>
          <p:nvPr/>
        </p:nvCxnSpPr>
        <p:spPr>
          <a:xfrm>
            <a:off x="4366261" y="3425264"/>
            <a:ext cx="752303" cy="0"/>
          </a:xfrm>
          <a:prstGeom prst="straightConnector1">
            <a:avLst/>
          </a:prstGeom>
          <a:ln w="19050" cmpd="sng">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ACFC52E-6360-475F-982A-453FE84AF7F9}"/>
              </a:ext>
            </a:extLst>
          </p:cNvPr>
          <p:cNvSpPr/>
          <p:nvPr/>
        </p:nvSpPr>
        <p:spPr>
          <a:xfrm>
            <a:off x="1471271" y="2906627"/>
            <a:ext cx="2457516" cy="945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30" name="Rectangle 29">
            <a:extLst>
              <a:ext uri="{FF2B5EF4-FFF2-40B4-BE49-F238E27FC236}">
                <a16:creationId xmlns:a16="http://schemas.microsoft.com/office/drawing/2014/main" id="{755ACDA6-EDB3-49D1-891C-D73E54573951}"/>
              </a:ext>
            </a:extLst>
          </p:cNvPr>
          <p:cNvSpPr/>
          <p:nvPr/>
        </p:nvSpPr>
        <p:spPr>
          <a:xfrm>
            <a:off x="5198466" y="2906627"/>
            <a:ext cx="1911817" cy="945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43" name="TextBox 42">
            <a:extLst>
              <a:ext uri="{FF2B5EF4-FFF2-40B4-BE49-F238E27FC236}">
                <a16:creationId xmlns:a16="http://schemas.microsoft.com/office/drawing/2014/main" id="{451EEAE7-AF87-4CD5-AEE4-DB64042CB08D}"/>
              </a:ext>
            </a:extLst>
          </p:cNvPr>
          <p:cNvSpPr txBox="1"/>
          <p:nvPr/>
        </p:nvSpPr>
        <p:spPr>
          <a:xfrm>
            <a:off x="3149036" y="4908561"/>
            <a:ext cx="457176" cy="253916"/>
          </a:xfrm>
          <a:prstGeom prst="rect">
            <a:avLst/>
          </a:prstGeom>
          <a:solidFill>
            <a:schemeClr val="tx2"/>
          </a:solidFill>
        </p:spPr>
        <p:txBody>
          <a:bodyPr wrap="square" rtlCol="0">
            <a:spAutoFit/>
          </a:bodyPr>
          <a:lstStyle/>
          <a:p>
            <a:r>
              <a:rPr lang="en-GB" sz="1050" b="1" dirty="0">
                <a:solidFill>
                  <a:schemeClr val="bg1"/>
                </a:solidFill>
                <a:latin typeface="+mj-lt"/>
              </a:rPr>
              <a:t>ACLF</a:t>
            </a:r>
          </a:p>
        </p:txBody>
      </p:sp>
      <p:sp>
        <p:nvSpPr>
          <p:cNvPr id="46" name="TextBox 45">
            <a:extLst>
              <a:ext uri="{FF2B5EF4-FFF2-40B4-BE49-F238E27FC236}">
                <a16:creationId xmlns:a16="http://schemas.microsoft.com/office/drawing/2014/main" id="{89253DA8-9D32-426F-81BB-1D2C139DAA9B}"/>
              </a:ext>
            </a:extLst>
          </p:cNvPr>
          <p:cNvSpPr txBox="1"/>
          <p:nvPr/>
        </p:nvSpPr>
        <p:spPr>
          <a:xfrm>
            <a:off x="3149036" y="5224491"/>
            <a:ext cx="2180536" cy="253916"/>
          </a:xfrm>
          <a:prstGeom prst="rect">
            <a:avLst/>
          </a:prstGeom>
          <a:solidFill>
            <a:schemeClr val="tx2"/>
          </a:solidFill>
        </p:spPr>
        <p:txBody>
          <a:bodyPr wrap="square" rtlCol="0">
            <a:spAutoFit/>
          </a:bodyPr>
          <a:lstStyle/>
          <a:p>
            <a:r>
              <a:rPr lang="en-GB" sz="1050" b="1" dirty="0">
                <a:solidFill>
                  <a:schemeClr val="bg1"/>
                </a:solidFill>
                <a:latin typeface="+mj-lt"/>
              </a:rPr>
              <a:t>Death</a:t>
            </a:r>
          </a:p>
        </p:txBody>
      </p:sp>
      <p:cxnSp>
        <p:nvCxnSpPr>
          <p:cNvPr id="15370" name="Connector: Elbow 15369">
            <a:extLst>
              <a:ext uri="{FF2B5EF4-FFF2-40B4-BE49-F238E27FC236}">
                <a16:creationId xmlns:a16="http://schemas.microsoft.com/office/drawing/2014/main" id="{EE84CB46-AC26-4943-A4BD-4DE97708E8AF}"/>
              </a:ext>
            </a:extLst>
          </p:cNvPr>
          <p:cNvCxnSpPr>
            <a:cxnSpLocks/>
            <a:stCxn id="5" idx="2"/>
            <a:endCxn id="24" idx="1"/>
          </p:cNvCxnSpPr>
          <p:nvPr/>
        </p:nvCxnSpPr>
        <p:spPr>
          <a:xfrm rot="16200000" flipH="1">
            <a:off x="2706163" y="4148437"/>
            <a:ext cx="609731" cy="24351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8C20E07E-22A4-466D-85F3-BE282FFC9B62}"/>
              </a:ext>
            </a:extLst>
          </p:cNvPr>
          <p:cNvCxnSpPr>
            <a:cxnSpLocks/>
            <a:stCxn id="5" idx="2"/>
            <a:endCxn id="43" idx="1"/>
          </p:cNvCxnSpPr>
          <p:nvPr/>
        </p:nvCxnSpPr>
        <p:spPr>
          <a:xfrm rot="16200000" flipH="1">
            <a:off x="2466970" y="4341912"/>
            <a:ext cx="1104366" cy="259765"/>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D3D272EB-ABFA-4573-986B-51EFCA8A0EA4}"/>
              </a:ext>
            </a:extLst>
          </p:cNvPr>
          <p:cNvCxnSpPr>
            <a:cxnSpLocks/>
            <a:stCxn id="5" idx="2"/>
            <a:endCxn id="46" idx="1"/>
          </p:cNvCxnSpPr>
          <p:nvPr/>
        </p:nvCxnSpPr>
        <p:spPr>
          <a:xfrm rot="16200000" flipH="1">
            <a:off x="2286860" y="4567741"/>
            <a:ext cx="1464587" cy="25976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D6B5EDF5-410D-4000-B3BD-B15413CA1106}"/>
              </a:ext>
            </a:extLst>
          </p:cNvPr>
          <p:cNvCxnSpPr>
            <a:cxnSpLocks/>
            <a:stCxn id="23" idx="2"/>
            <a:endCxn id="43" idx="3"/>
          </p:cNvCxnSpPr>
          <p:nvPr/>
        </p:nvCxnSpPr>
        <p:spPr>
          <a:xfrm rot="5400000">
            <a:off x="4457046" y="3106958"/>
            <a:ext cx="1105780" cy="272825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CD039A6-8B09-40A5-BD70-DE2A722E3E04}"/>
              </a:ext>
            </a:extLst>
          </p:cNvPr>
          <p:cNvCxnSpPr>
            <a:cxnSpLocks/>
            <a:stCxn id="23" idx="2"/>
            <a:endCxn id="24" idx="3"/>
          </p:cNvCxnSpPr>
          <p:nvPr/>
        </p:nvCxnSpPr>
        <p:spPr>
          <a:xfrm rot="5400000">
            <a:off x="5896122" y="4097120"/>
            <a:ext cx="611145" cy="34473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3FB21C6D-6F56-4B22-A3E6-6D3CC0442F05}"/>
              </a:ext>
            </a:extLst>
          </p:cNvPr>
          <p:cNvCxnSpPr>
            <a:cxnSpLocks/>
            <a:endCxn id="46" idx="3"/>
          </p:cNvCxnSpPr>
          <p:nvPr/>
        </p:nvCxnSpPr>
        <p:spPr>
          <a:xfrm rot="5400000">
            <a:off x="5161647" y="4086124"/>
            <a:ext cx="1511719" cy="117586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390" name="Freeform: Shape 15389">
            <a:extLst>
              <a:ext uri="{FF2B5EF4-FFF2-40B4-BE49-F238E27FC236}">
                <a16:creationId xmlns:a16="http://schemas.microsoft.com/office/drawing/2014/main" id="{7626E366-2B95-4DF2-9861-E25D130BB48D}"/>
              </a:ext>
            </a:extLst>
          </p:cNvPr>
          <p:cNvSpPr/>
          <p:nvPr/>
        </p:nvSpPr>
        <p:spPr>
          <a:xfrm>
            <a:off x="3149036" y="3921584"/>
            <a:ext cx="3297485" cy="1181525"/>
          </a:xfrm>
          <a:custGeom>
            <a:avLst/>
            <a:gdLst>
              <a:gd name="connsiteX0" fmla="*/ 0 w 3806456"/>
              <a:gd name="connsiteY0" fmla="*/ 1584251 h 1584251"/>
              <a:gd name="connsiteX1" fmla="*/ 3806456 w 3806456"/>
              <a:gd name="connsiteY1" fmla="*/ 1562986 h 1584251"/>
              <a:gd name="connsiteX2" fmla="*/ 3806456 w 3806456"/>
              <a:gd name="connsiteY2" fmla="*/ 0 h 1584251"/>
            </a:gdLst>
            <a:ahLst/>
            <a:cxnLst>
              <a:cxn ang="0">
                <a:pos x="connsiteX0" y="connsiteY0"/>
              </a:cxn>
              <a:cxn ang="0">
                <a:pos x="connsiteX1" y="connsiteY1"/>
              </a:cxn>
              <a:cxn ang="0">
                <a:pos x="connsiteX2" y="connsiteY2"/>
              </a:cxn>
            </a:cxnLst>
            <a:rect l="l" t="t" r="r" b="b"/>
            <a:pathLst>
              <a:path w="3806456" h="1584251">
                <a:moveTo>
                  <a:pt x="0" y="1584251"/>
                </a:moveTo>
                <a:lnTo>
                  <a:pt x="3806456" y="1562986"/>
                </a:lnTo>
                <a:lnTo>
                  <a:pt x="3806456" y="0"/>
                </a:lnTo>
              </a:path>
            </a:pathLst>
          </a:custGeom>
          <a:noFill/>
          <a:ln>
            <a:solidFill>
              <a:schemeClr val="tx2"/>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cxnSp>
        <p:nvCxnSpPr>
          <p:cNvPr id="65" name="Straight Arrow Connector 64">
            <a:extLst>
              <a:ext uri="{FF2B5EF4-FFF2-40B4-BE49-F238E27FC236}">
                <a16:creationId xmlns:a16="http://schemas.microsoft.com/office/drawing/2014/main" id="{933BD2BC-7E56-42BB-AE23-B1824AD954A9}"/>
              </a:ext>
            </a:extLst>
          </p:cNvPr>
          <p:cNvCxnSpPr/>
          <p:nvPr/>
        </p:nvCxnSpPr>
        <p:spPr>
          <a:xfrm>
            <a:off x="4683642" y="4780893"/>
            <a:ext cx="0" cy="4590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0E7A10B-F140-4905-95B0-139B6B38F9B2}"/>
              </a:ext>
            </a:extLst>
          </p:cNvPr>
          <p:cNvCxnSpPr>
            <a:cxnSpLocks/>
          </p:cNvCxnSpPr>
          <p:nvPr/>
        </p:nvCxnSpPr>
        <p:spPr>
          <a:xfrm>
            <a:off x="3471847" y="4799497"/>
            <a:ext cx="0" cy="135000"/>
          </a:xfrm>
          <a:prstGeom prst="straightConnector1">
            <a:avLst/>
          </a:prstGeom>
          <a:ln w="1905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EDD693E-D543-4D01-8878-D787521FE22B}"/>
              </a:ext>
            </a:extLst>
          </p:cNvPr>
          <p:cNvSpPr txBox="1"/>
          <p:nvPr/>
        </p:nvSpPr>
        <p:spPr>
          <a:xfrm>
            <a:off x="1397724" y="2253614"/>
            <a:ext cx="2968537" cy="1664459"/>
          </a:xfrm>
          <a:prstGeom prst="rect">
            <a:avLst/>
          </a:prstGeom>
          <a:solidFill>
            <a:srgbClr val="FFC000"/>
          </a:solidFill>
          <a:ln>
            <a:solidFill>
              <a:srgbClr val="004B87"/>
            </a:solidFill>
          </a:ln>
        </p:spPr>
        <p:txBody>
          <a:bodyPr wrap="square" rtlCol="0" anchor="ctr" anchorCtr="0">
            <a:noAutofit/>
          </a:bodyPr>
          <a:lstStyle/>
          <a:p>
            <a:pPr algn="ctr"/>
            <a:r>
              <a:rPr lang="en-GB" sz="1600" dirty="0">
                <a:latin typeface="+mj-lt"/>
              </a:rPr>
              <a:t>Asymptomatic</a:t>
            </a:r>
          </a:p>
          <a:p>
            <a:pPr algn="ctr"/>
            <a:endParaRPr lang="en-GB" sz="1350" dirty="0">
              <a:latin typeface="+mj-lt"/>
            </a:endParaRPr>
          </a:p>
          <a:p>
            <a:pPr algn="ctr"/>
            <a:r>
              <a:rPr lang="en-GB" sz="1400" dirty="0">
                <a:latin typeface="+mj-lt"/>
              </a:rPr>
              <a:t>Median survival: 12 years</a:t>
            </a:r>
          </a:p>
          <a:p>
            <a:pPr algn="ctr"/>
            <a:endParaRPr lang="en-GB" sz="900" dirty="0">
              <a:latin typeface="+mj-lt"/>
            </a:endParaRPr>
          </a:p>
        </p:txBody>
      </p:sp>
      <p:sp>
        <p:nvSpPr>
          <p:cNvPr id="34" name="TextBox 33">
            <a:extLst>
              <a:ext uri="{FF2B5EF4-FFF2-40B4-BE49-F238E27FC236}">
                <a16:creationId xmlns:a16="http://schemas.microsoft.com/office/drawing/2014/main" id="{C191F339-AA79-4585-A0F1-701C464C9241}"/>
              </a:ext>
            </a:extLst>
          </p:cNvPr>
          <p:cNvSpPr txBox="1"/>
          <p:nvPr/>
        </p:nvSpPr>
        <p:spPr>
          <a:xfrm>
            <a:off x="5118354" y="2253612"/>
            <a:ext cx="2505456" cy="1664942"/>
          </a:xfrm>
          <a:prstGeom prst="rect">
            <a:avLst/>
          </a:prstGeom>
          <a:solidFill>
            <a:srgbClr val="FFC000"/>
          </a:solidFill>
          <a:ln>
            <a:solidFill>
              <a:srgbClr val="004B87"/>
            </a:solidFill>
          </a:ln>
        </p:spPr>
        <p:txBody>
          <a:bodyPr wrap="square" rtlCol="0" anchor="ctr" anchorCtr="0">
            <a:noAutofit/>
          </a:bodyPr>
          <a:lstStyle/>
          <a:p>
            <a:pPr algn="ctr"/>
            <a:r>
              <a:rPr lang="en-GB" sz="1600" dirty="0">
                <a:latin typeface="+mj-lt"/>
              </a:rPr>
              <a:t>Symptomatic</a:t>
            </a:r>
          </a:p>
          <a:p>
            <a:pPr algn="ctr"/>
            <a:endParaRPr lang="en-GB" sz="1350" dirty="0">
              <a:latin typeface="+mj-lt"/>
            </a:endParaRPr>
          </a:p>
          <a:p>
            <a:pPr algn="ctr"/>
            <a:r>
              <a:rPr lang="en-GB" sz="1400" dirty="0">
                <a:latin typeface="+mj-lt"/>
              </a:rPr>
              <a:t>Median survival: 2 years</a:t>
            </a:r>
          </a:p>
          <a:p>
            <a:pPr algn="ctr"/>
            <a:endParaRPr lang="en-GB" sz="900" dirty="0">
              <a:latin typeface="+mj-lt"/>
            </a:endParaRPr>
          </a:p>
        </p:txBody>
      </p:sp>
    </p:spTree>
    <p:extLst>
      <p:ext uri="{BB962C8B-B14F-4D97-AF65-F5344CB8AC3E}">
        <p14:creationId xmlns:p14="http://schemas.microsoft.com/office/powerpoint/2010/main" val="122079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8C224-DFBB-4C38-9D99-41D64D6F731D}"/>
              </a:ext>
            </a:extLst>
          </p:cNvPr>
          <p:cNvSpPr>
            <a:spLocks noGrp="1"/>
          </p:cNvSpPr>
          <p:nvPr>
            <p:ph type="title"/>
          </p:nvPr>
        </p:nvSpPr>
        <p:spPr>
          <a:xfrm>
            <a:off x="457200" y="704088"/>
            <a:ext cx="8229600" cy="614889"/>
          </a:xfrm>
        </p:spPr>
        <p:txBody>
          <a:bodyPr>
            <a:normAutofit/>
          </a:bodyPr>
          <a:lstStyle/>
          <a:p>
            <a:r>
              <a:rPr lang="en-US" altLang="de-DE" sz="3200" dirty="0"/>
              <a:t>Pathophysiology of DC</a:t>
            </a:r>
            <a:endParaRPr lang="en-GB" sz="3200" dirty="0"/>
          </a:p>
        </p:txBody>
      </p:sp>
      <p:sp>
        <p:nvSpPr>
          <p:cNvPr id="6" name="Text Placeholder 5">
            <a:extLst>
              <a:ext uri="{FF2B5EF4-FFF2-40B4-BE49-F238E27FC236}">
                <a16:creationId xmlns:a16="http://schemas.microsoft.com/office/drawing/2014/main" id="{945866C0-1F69-4534-BB81-91E10BBDB89E}"/>
              </a:ext>
            </a:extLst>
          </p:cNvPr>
          <p:cNvSpPr>
            <a:spLocks noGrp="1"/>
          </p:cNvSpPr>
          <p:nvPr>
            <p:ph type="body" sz="quarter" idx="10"/>
          </p:nvPr>
        </p:nvSpPr>
        <p:spPr>
          <a:xfrm>
            <a:off x="3962402" y="6479931"/>
            <a:ext cx="5029194" cy="376990"/>
          </a:xfrm>
        </p:spPr>
        <p:txBody>
          <a:bodyPr/>
          <a:lstStyle/>
          <a:p>
            <a:r>
              <a:rPr lang="da-DK" dirty="0">
                <a:latin typeface="+mj-lt"/>
              </a:rPr>
              <a:t>Bernardi M, et al. J. Hepatol 2015;63:1272–84;</a:t>
            </a:r>
            <a:br>
              <a:rPr lang="da-DK" dirty="0">
                <a:latin typeface="+mj-lt"/>
              </a:rPr>
            </a:br>
            <a:r>
              <a:rPr lang="en-US" dirty="0"/>
              <a:t>EASL CPG decompensated cirrhosis. J Hepatol 2018;doi: 10.1016/j.jhep.2018.03.024</a:t>
            </a:r>
          </a:p>
        </p:txBody>
      </p:sp>
      <p:grpSp>
        <p:nvGrpSpPr>
          <p:cNvPr id="7" name="Group 6">
            <a:extLst>
              <a:ext uri="{FF2B5EF4-FFF2-40B4-BE49-F238E27FC236}">
                <a16:creationId xmlns:a16="http://schemas.microsoft.com/office/drawing/2014/main" id="{1E68297E-B259-4705-912E-006EE6EC121B}"/>
              </a:ext>
            </a:extLst>
          </p:cNvPr>
          <p:cNvGrpSpPr/>
          <p:nvPr/>
        </p:nvGrpSpPr>
        <p:grpSpPr>
          <a:xfrm>
            <a:off x="152404" y="1524000"/>
            <a:ext cx="8839192" cy="4955932"/>
            <a:chOff x="273812" y="2694973"/>
            <a:chExt cx="8443468" cy="3651455"/>
          </a:xfrm>
        </p:grpSpPr>
        <p:cxnSp>
          <p:nvCxnSpPr>
            <p:cNvPr id="27" name="Straight Connector 26">
              <a:extLst>
                <a:ext uri="{FF2B5EF4-FFF2-40B4-BE49-F238E27FC236}">
                  <a16:creationId xmlns:a16="http://schemas.microsoft.com/office/drawing/2014/main" id="{4388216A-2881-48AC-BE35-2F8296C1E65C}"/>
                </a:ext>
              </a:extLst>
            </p:cNvPr>
            <p:cNvCxnSpPr>
              <a:cxnSpLocks/>
              <a:stCxn id="10" idx="2"/>
              <a:endCxn id="15" idx="0"/>
            </p:cNvCxnSpPr>
            <p:nvPr/>
          </p:nvCxnSpPr>
          <p:spPr>
            <a:xfrm>
              <a:off x="4002971" y="3354215"/>
              <a:ext cx="0" cy="135787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A72657-BACE-43EA-8592-541A40399B2F}"/>
                </a:ext>
              </a:extLst>
            </p:cNvPr>
            <p:cNvSpPr txBox="1"/>
            <p:nvPr/>
          </p:nvSpPr>
          <p:spPr>
            <a:xfrm>
              <a:off x="1784327" y="2694973"/>
              <a:ext cx="4437287" cy="261853"/>
            </a:xfrm>
            <a:prstGeom prst="rect">
              <a:avLst/>
            </a:prstGeom>
            <a:solidFill>
              <a:schemeClr val="tx2"/>
            </a:solidFill>
          </p:spPr>
          <p:txBody>
            <a:bodyPr wrap="square" lIns="13500" tIns="13500" rIns="13500" bIns="13500" rtlCol="0" anchor="ctr">
              <a:spAutoFit/>
            </a:bodyPr>
            <a:lstStyle/>
            <a:p>
              <a:pPr algn="ctr"/>
              <a:r>
                <a:rPr lang="en-GB" sz="2000" b="1" dirty="0">
                  <a:solidFill>
                    <a:schemeClr val="bg1"/>
                  </a:solidFill>
                  <a:latin typeface="+mj-lt"/>
                </a:rPr>
                <a:t>Cirrhosis</a:t>
              </a:r>
            </a:p>
          </p:txBody>
        </p:sp>
        <p:sp>
          <p:nvSpPr>
            <p:cNvPr id="10" name="TextBox 9">
              <a:extLst>
                <a:ext uri="{FF2B5EF4-FFF2-40B4-BE49-F238E27FC236}">
                  <a16:creationId xmlns:a16="http://schemas.microsoft.com/office/drawing/2014/main" id="{9EB56FD0-A511-450C-AEF3-8AEAEC3482D1}"/>
                </a:ext>
              </a:extLst>
            </p:cNvPr>
            <p:cNvSpPr txBox="1"/>
            <p:nvPr/>
          </p:nvSpPr>
          <p:spPr>
            <a:xfrm>
              <a:off x="1784327" y="3097390"/>
              <a:ext cx="4437287" cy="261853"/>
            </a:xfrm>
            <a:prstGeom prst="rect">
              <a:avLst/>
            </a:prstGeom>
            <a:solidFill>
              <a:schemeClr val="tx2"/>
            </a:solidFill>
          </p:spPr>
          <p:txBody>
            <a:bodyPr wrap="square" lIns="13500" tIns="13500" rIns="13500" bIns="13500" rtlCol="0" anchor="ctr">
              <a:spAutoFit/>
            </a:bodyPr>
            <a:lstStyle/>
            <a:p>
              <a:pPr algn="ctr"/>
              <a:r>
                <a:rPr lang="en-GB" sz="2000" b="1" dirty="0">
                  <a:solidFill>
                    <a:schemeClr val="bg1"/>
                  </a:solidFill>
                  <a:latin typeface="+mj-lt"/>
                </a:rPr>
                <a:t>Portal hypertension</a:t>
              </a:r>
            </a:p>
          </p:txBody>
        </p:sp>
        <p:sp>
          <p:nvSpPr>
            <p:cNvPr id="11" name="TextBox 10">
              <a:extLst>
                <a:ext uri="{FF2B5EF4-FFF2-40B4-BE49-F238E27FC236}">
                  <a16:creationId xmlns:a16="http://schemas.microsoft.com/office/drawing/2014/main" id="{552ECE38-941D-4648-8242-07E57741742B}"/>
                </a:ext>
              </a:extLst>
            </p:cNvPr>
            <p:cNvSpPr txBox="1"/>
            <p:nvPr/>
          </p:nvSpPr>
          <p:spPr>
            <a:xfrm>
              <a:off x="7134352" y="3184519"/>
              <a:ext cx="1085087" cy="237799"/>
            </a:xfrm>
            <a:prstGeom prst="rect">
              <a:avLst/>
            </a:prstGeom>
            <a:solidFill>
              <a:schemeClr val="tx2"/>
            </a:solidFill>
          </p:spPr>
          <p:txBody>
            <a:bodyPr wrap="square" lIns="13500" tIns="13500" rIns="13500" bIns="13500" rtlCol="0" anchor="ctr">
              <a:spAutoFit/>
            </a:bodyPr>
            <a:lstStyle/>
            <a:p>
              <a:pPr algn="ctr"/>
              <a:r>
                <a:rPr lang="en-GB" b="1" dirty="0">
                  <a:solidFill>
                    <a:schemeClr val="bg1"/>
                  </a:solidFill>
                  <a:latin typeface="+mj-lt"/>
                </a:rPr>
                <a:t>Liver injury</a:t>
              </a:r>
            </a:p>
          </p:txBody>
        </p:sp>
        <p:sp>
          <p:nvSpPr>
            <p:cNvPr id="12" name="TextBox 11">
              <a:extLst>
                <a:ext uri="{FF2B5EF4-FFF2-40B4-BE49-F238E27FC236}">
                  <a16:creationId xmlns:a16="http://schemas.microsoft.com/office/drawing/2014/main" id="{06889441-579B-4F0C-B347-590A265B61A6}"/>
                </a:ext>
              </a:extLst>
            </p:cNvPr>
            <p:cNvSpPr txBox="1"/>
            <p:nvPr/>
          </p:nvSpPr>
          <p:spPr>
            <a:xfrm>
              <a:off x="1784327" y="3511834"/>
              <a:ext cx="4437287" cy="237799"/>
            </a:xfrm>
            <a:prstGeom prst="rect">
              <a:avLst/>
            </a:prstGeom>
            <a:solidFill>
              <a:srgbClr val="BEE5F5"/>
            </a:solidFill>
            <a:ln>
              <a:solidFill>
                <a:schemeClr val="tx2"/>
              </a:solidFill>
            </a:ln>
          </p:spPr>
          <p:txBody>
            <a:bodyPr wrap="square" lIns="13500" tIns="13500" rIns="13500" bIns="13500" rtlCol="0" anchor="ctr">
              <a:spAutoFit/>
            </a:bodyPr>
            <a:lstStyle/>
            <a:p>
              <a:pPr algn="ctr"/>
              <a:r>
                <a:rPr lang="en-GB" b="1" dirty="0">
                  <a:latin typeface="+mj-lt"/>
                </a:rPr>
                <a:t>Bacterial translocation/PAMPs</a:t>
              </a:r>
            </a:p>
          </p:txBody>
        </p:sp>
        <p:sp>
          <p:nvSpPr>
            <p:cNvPr id="13" name="TextBox 12">
              <a:extLst>
                <a:ext uri="{FF2B5EF4-FFF2-40B4-BE49-F238E27FC236}">
                  <a16:creationId xmlns:a16="http://schemas.microsoft.com/office/drawing/2014/main" id="{D3401ACE-92E2-496E-AD4F-1267B8B16494}"/>
                </a:ext>
              </a:extLst>
            </p:cNvPr>
            <p:cNvSpPr txBox="1"/>
            <p:nvPr/>
          </p:nvSpPr>
          <p:spPr>
            <a:xfrm>
              <a:off x="1784327" y="3926277"/>
              <a:ext cx="4437287" cy="213744"/>
            </a:xfrm>
            <a:prstGeom prst="rect">
              <a:avLst/>
            </a:prstGeom>
            <a:solidFill>
              <a:srgbClr val="BEE5F5"/>
            </a:solidFill>
            <a:ln>
              <a:solidFill>
                <a:schemeClr val="tx2"/>
              </a:solidFill>
            </a:ln>
          </p:spPr>
          <p:txBody>
            <a:bodyPr wrap="square" lIns="13500" tIns="13500" rIns="13500" bIns="13500" rtlCol="0" anchor="ctr">
              <a:spAutoFit/>
            </a:bodyPr>
            <a:lstStyle/>
            <a:p>
              <a:pPr algn="ctr"/>
              <a:r>
                <a:rPr lang="en-GB" sz="1600" b="1" dirty="0">
                  <a:latin typeface="+mj-lt"/>
                </a:rPr>
                <a:t>Activation of innate pattern recognition receptors</a:t>
              </a:r>
            </a:p>
          </p:txBody>
        </p:sp>
        <p:sp>
          <p:nvSpPr>
            <p:cNvPr id="14" name="TextBox 13">
              <a:extLst>
                <a:ext uri="{FF2B5EF4-FFF2-40B4-BE49-F238E27FC236}">
                  <a16:creationId xmlns:a16="http://schemas.microsoft.com/office/drawing/2014/main" id="{331693E2-0ED4-4643-8CC5-F0E0471FFD05}"/>
                </a:ext>
              </a:extLst>
            </p:cNvPr>
            <p:cNvSpPr txBox="1"/>
            <p:nvPr/>
          </p:nvSpPr>
          <p:spPr>
            <a:xfrm>
              <a:off x="1784327" y="4328695"/>
              <a:ext cx="4437287" cy="213744"/>
            </a:xfrm>
            <a:prstGeom prst="rect">
              <a:avLst/>
            </a:prstGeom>
            <a:solidFill>
              <a:srgbClr val="BEE5F5"/>
            </a:solidFill>
            <a:ln>
              <a:solidFill>
                <a:schemeClr val="tx2"/>
              </a:solidFill>
            </a:ln>
          </p:spPr>
          <p:txBody>
            <a:bodyPr wrap="square" lIns="13500" tIns="13500" rIns="13500" bIns="13500" rtlCol="0" anchor="ctr">
              <a:spAutoFit/>
            </a:bodyPr>
            <a:lstStyle/>
            <a:p>
              <a:pPr algn="ctr"/>
              <a:r>
                <a:rPr lang="en-GB" sz="1600" b="1" dirty="0">
                  <a:latin typeface="+mj-lt"/>
                </a:rPr>
                <a:t>Release of pro-inflammatory molecules (ROS/RNS</a:t>
              </a:r>
              <a:r>
                <a:rPr lang="en-GB" sz="1050" b="1" dirty="0">
                  <a:latin typeface="+mj-lt"/>
                </a:rPr>
                <a:t>)</a:t>
              </a:r>
            </a:p>
          </p:txBody>
        </p:sp>
        <p:sp>
          <p:nvSpPr>
            <p:cNvPr id="15" name="TextBox 14">
              <a:extLst>
                <a:ext uri="{FF2B5EF4-FFF2-40B4-BE49-F238E27FC236}">
                  <a16:creationId xmlns:a16="http://schemas.microsoft.com/office/drawing/2014/main" id="{6E09EC0D-B3F1-4461-A340-4ADB32703341}"/>
                </a:ext>
              </a:extLst>
            </p:cNvPr>
            <p:cNvSpPr txBox="1"/>
            <p:nvPr/>
          </p:nvSpPr>
          <p:spPr>
            <a:xfrm>
              <a:off x="1784327" y="4694506"/>
              <a:ext cx="4437287" cy="502399"/>
            </a:xfrm>
            <a:prstGeom prst="rect">
              <a:avLst/>
            </a:prstGeom>
            <a:solidFill>
              <a:schemeClr val="tx2"/>
            </a:solidFill>
          </p:spPr>
          <p:txBody>
            <a:bodyPr wrap="square" lIns="13500" tIns="13500" rIns="13500" bIns="13500" rtlCol="0" anchor="ctr">
              <a:spAutoFit/>
            </a:bodyPr>
            <a:lstStyle/>
            <a:p>
              <a:pPr algn="ctr"/>
              <a:r>
                <a:rPr lang="en-GB" sz="2000" b="1" dirty="0">
                  <a:solidFill>
                    <a:schemeClr val="bg1"/>
                  </a:solidFill>
                  <a:latin typeface="+mj-lt"/>
                </a:rPr>
                <a:t>Splanchnic arteriolar vasodilation and </a:t>
              </a:r>
              <a:r>
                <a:rPr lang="en-GB" sz="2000" b="1" dirty="0">
                  <a:solidFill>
                    <a:srgbClr val="FFFF00"/>
                  </a:solidFill>
                  <a:latin typeface="+mj-lt"/>
                </a:rPr>
                <a:t>cardiovascular dysfunction</a:t>
              </a:r>
            </a:p>
          </p:txBody>
        </p:sp>
        <p:sp>
          <p:nvSpPr>
            <p:cNvPr id="16" name="TextBox 15">
              <a:extLst>
                <a:ext uri="{FF2B5EF4-FFF2-40B4-BE49-F238E27FC236}">
                  <a16:creationId xmlns:a16="http://schemas.microsoft.com/office/drawing/2014/main" id="{E07F5ECE-B16C-4672-A322-7491BEF166FA}"/>
                </a:ext>
              </a:extLst>
            </p:cNvPr>
            <p:cNvSpPr txBox="1"/>
            <p:nvPr/>
          </p:nvSpPr>
          <p:spPr>
            <a:xfrm>
              <a:off x="1073912" y="5701388"/>
              <a:ext cx="1085087" cy="427489"/>
            </a:xfrm>
            <a:prstGeom prst="rect">
              <a:avLst/>
            </a:prstGeom>
            <a:noFill/>
          </p:spPr>
          <p:txBody>
            <a:bodyPr wrap="square" lIns="27000" tIns="27000" rIns="27000" bIns="27000" rtlCol="0" anchor="ctr">
              <a:spAutoFit/>
            </a:bodyPr>
            <a:lstStyle/>
            <a:p>
              <a:pPr algn="ctr"/>
              <a:r>
                <a:rPr lang="en-GB" sz="1600" b="1" dirty="0">
                  <a:solidFill>
                    <a:srgbClr val="FF0000"/>
                  </a:solidFill>
                  <a:latin typeface="+mj-lt"/>
                </a:rPr>
                <a:t>Adrenal dysfunction</a:t>
              </a:r>
            </a:p>
          </p:txBody>
        </p:sp>
        <p:sp>
          <p:nvSpPr>
            <p:cNvPr id="17" name="TextBox 16">
              <a:extLst>
                <a:ext uri="{FF2B5EF4-FFF2-40B4-BE49-F238E27FC236}">
                  <a16:creationId xmlns:a16="http://schemas.microsoft.com/office/drawing/2014/main" id="{334EA18D-80B4-4DA9-9964-47006969E3DC}"/>
                </a:ext>
              </a:extLst>
            </p:cNvPr>
            <p:cNvSpPr txBox="1"/>
            <p:nvPr/>
          </p:nvSpPr>
          <p:spPr>
            <a:xfrm>
              <a:off x="2689352" y="5771057"/>
              <a:ext cx="1085087" cy="288147"/>
            </a:xfrm>
            <a:prstGeom prst="rect">
              <a:avLst/>
            </a:prstGeom>
            <a:noFill/>
          </p:spPr>
          <p:txBody>
            <a:bodyPr wrap="square" lIns="27000" tIns="27000" rIns="27000" bIns="27000" rtlCol="0" anchor="ctr">
              <a:spAutoFit/>
            </a:bodyPr>
            <a:lstStyle/>
            <a:p>
              <a:pPr algn="ctr"/>
              <a:r>
                <a:rPr lang="en-GB" sz="2000" b="1" dirty="0">
                  <a:solidFill>
                    <a:srgbClr val="FF0000"/>
                  </a:solidFill>
                  <a:latin typeface="+mj-lt"/>
                </a:rPr>
                <a:t>HE</a:t>
              </a:r>
            </a:p>
          </p:txBody>
        </p:sp>
        <p:sp>
          <p:nvSpPr>
            <p:cNvPr id="18" name="TextBox 17">
              <a:extLst>
                <a:ext uri="{FF2B5EF4-FFF2-40B4-BE49-F238E27FC236}">
                  <a16:creationId xmlns:a16="http://schemas.microsoft.com/office/drawing/2014/main" id="{52F6CB3C-BAE5-4E7B-8E36-80BD2BD5399D}"/>
                </a:ext>
              </a:extLst>
            </p:cNvPr>
            <p:cNvSpPr txBox="1"/>
            <p:nvPr/>
          </p:nvSpPr>
          <p:spPr>
            <a:xfrm>
              <a:off x="4304792" y="5701388"/>
              <a:ext cx="1085087" cy="427489"/>
            </a:xfrm>
            <a:prstGeom prst="rect">
              <a:avLst/>
            </a:prstGeom>
            <a:noFill/>
          </p:spPr>
          <p:txBody>
            <a:bodyPr wrap="square" lIns="27000" tIns="27000" rIns="27000" bIns="27000" rtlCol="0" anchor="ctr">
              <a:spAutoFit/>
            </a:bodyPr>
            <a:lstStyle/>
            <a:p>
              <a:pPr algn="ctr"/>
              <a:r>
                <a:rPr lang="en-GB" sz="1600" b="1" dirty="0">
                  <a:solidFill>
                    <a:srgbClr val="FF0000"/>
                  </a:solidFill>
                  <a:latin typeface="+mj-lt"/>
                </a:rPr>
                <a:t>Kidney dysfunction</a:t>
              </a:r>
            </a:p>
          </p:txBody>
        </p:sp>
        <p:sp>
          <p:nvSpPr>
            <p:cNvPr id="19" name="TextBox 18">
              <a:extLst>
                <a:ext uri="{FF2B5EF4-FFF2-40B4-BE49-F238E27FC236}">
                  <a16:creationId xmlns:a16="http://schemas.microsoft.com/office/drawing/2014/main" id="{73AF1B5D-A49C-4404-9636-9035B13C2292}"/>
                </a:ext>
              </a:extLst>
            </p:cNvPr>
            <p:cNvSpPr txBox="1"/>
            <p:nvPr/>
          </p:nvSpPr>
          <p:spPr>
            <a:xfrm>
              <a:off x="5920232" y="5749496"/>
              <a:ext cx="1085087" cy="331270"/>
            </a:xfrm>
            <a:prstGeom prst="rect">
              <a:avLst/>
            </a:prstGeom>
            <a:noFill/>
          </p:spPr>
          <p:txBody>
            <a:bodyPr wrap="square" lIns="27000" tIns="27000" rIns="27000" bIns="27000" rtlCol="0" anchor="ctr">
              <a:spAutoFit/>
            </a:bodyPr>
            <a:lstStyle/>
            <a:p>
              <a:pPr algn="ctr"/>
              <a:r>
                <a:rPr lang="en-GB" sz="2400" b="1" dirty="0">
                  <a:solidFill>
                    <a:srgbClr val="FF0000"/>
                  </a:solidFill>
                  <a:latin typeface="+mj-lt"/>
                </a:rPr>
                <a:t>HPS</a:t>
              </a:r>
            </a:p>
          </p:txBody>
        </p:sp>
        <p:cxnSp>
          <p:nvCxnSpPr>
            <p:cNvPr id="20" name="Connector: Elbow 19">
              <a:extLst>
                <a:ext uri="{FF2B5EF4-FFF2-40B4-BE49-F238E27FC236}">
                  <a16:creationId xmlns:a16="http://schemas.microsoft.com/office/drawing/2014/main" id="{0499A705-32B2-49C1-9CD8-2ECB5BC64F6B}"/>
                </a:ext>
              </a:extLst>
            </p:cNvPr>
            <p:cNvCxnSpPr>
              <a:cxnSpLocks/>
              <a:stCxn id="9" idx="3"/>
              <a:endCxn id="11" idx="0"/>
            </p:cNvCxnSpPr>
            <p:nvPr/>
          </p:nvCxnSpPr>
          <p:spPr>
            <a:xfrm>
              <a:off x="6221614" y="2825901"/>
              <a:ext cx="1455282" cy="35162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CC171-4B32-4D74-9D62-2B547B8E51B0}"/>
                </a:ext>
              </a:extLst>
            </p:cNvPr>
            <p:cNvCxnSpPr>
              <a:cxnSpLocks/>
              <a:stCxn id="9" idx="2"/>
              <a:endCxn id="10" idx="0"/>
            </p:cNvCxnSpPr>
            <p:nvPr/>
          </p:nvCxnSpPr>
          <p:spPr>
            <a:xfrm>
              <a:off x="4002971" y="2951798"/>
              <a:ext cx="0" cy="15062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CC99907-0FCA-4750-92F3-41FFBCF8313D}"/>
                </a:ext>
              </a:extLst>
            </p:cNvPr>
            <p:cNvSpPr txBox="1"/>
            <p:nvPr/>
          </p:nvSpPr>
          <p:spPr>
            <a:xfrm>
              <a:off x="6636512" y="3593924"/>
              <a:ext cx="2080768" cy="213744"/>
            </a:xfrm>
            <a:prstGeom prst="rect">
              <a:avLst/>
            </a:prstGeom>
            <a:solidFill>
              <a:schemeClr val="bg1"/>
            </a:solidFill>
          </p:spPr>
          <p:txBody>
            <a:bodyPr wrap="square" lIns="13500" tIns="13500" rIns="13500" bIns="13500" rtlCol="0" anchor="ctr">
              <a:spAutoFit/>
            </a:bodyPr>
            <a:lstStyle/>
            <a:p>
              <a:pPr algn="ctr"/>
              <a:r>
                <a:rPr lang="en-GB" sz="1600" b="1" dirty="0">
                  <a:latin typeface="+mj-lt"/>
                </a:rPr>
                <a:t>Damaged cells/DAMPs</a:t>
              </a:r>
            </a:p>
          </p:txBody>
        </p:sp>
        <p:cxnSp>
          <p:nvCxnSpPr>
            <p:cNvPr id="32" name="Straight Connector 31">
              <a:extLst>
                <a:ext uri="{FF2B5EF4-FFF2-40B4-BE49-F238E27FC236}">
                  <a16:creationId xmlns:a16="http://schemas.microsoft.com/office/drawing/2014/main" id="{0F446B2F-825F-4218-B75E-686EF7BA3254}"/>
                </a:ext>
              </a:extLst>
            </p:cNvPr>
            <p:cNvCxnSpPr>
              <a:cxnSpLocks/>
              <a:stCxn id="11" idx="2"/>
              <a:endCxn id="31" idx="0"/>
            </p:cNvCxnSpPr>
            <p:nvPr/>
          </p:nvCxnSpPr>
          <p:spPr>
            <a:xfrm>
              <a:off x="7676896" y="3429318"/>
              <a:ext cx="0" cy="14558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2F92035C-ACFF-40E1-9C8E-E961AD540083}"/>
                </a:ext>
              </a:extLst>
            </p:cNvPr>
            <p:cNvCxnSpPr>
              <a:cxnSpLocks/>
              <a:stCxn id="31" idx="2"/>
              <a:endCxn id="13" idx="3"/>
            </p:cNvCxnSpPr>
            <p:nvPr/>
          </p:nvCxnSpPr>
          <p:spPr>
            <a:xfrm rot="5400000">
              <a:off x="6846027" y="3202282"/>
              <a:ext cx="206457" cy="145528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13A5BDB-23F2-4AB1-A913-380E7DCBBB5A}"/>
                </a:ext>
              </a:extLst>
            </p:cNvPr>
            <p:cNvSpPr txBox="1"/>
            <p:nvPr/>
          </p:nvSpPr>
          <p:spPr>
            <a:xfrm>
              <a:off x="273812" y="4023545"/>
              <a:ext cx="1212088" cy="358072"/>
            </a:xfrm>
            <a:prstGeom prst="rect">
              <a:avLst/>
            </a:prstGeom>
            <a:solidFill>
              <a:schemeClr val="bg1"/>
            </a:solidFill>
          </p:spPr>
          <p:txBody>
            <a:bodyPr wrap="square" lIns="13500" tIns="13500" rIns="13500" bIns="13500" rtlCol="0" anchor="ctr">
              <a:spAutoFit/>
            </a:bodyPr>
            <a:lstStyle/>
            <a:p>
              <a:pPr algn="ctr"/>
              <a:r>
                <a:rPr lang="en-GB" sz="1400" b="1" dirty="0">
                  <a:latin typeface="+mj-lt"/>
                </a:rPr>
                <a:t>Other potential mechanisms</a:t>
              </a:r>
            </a:p>
          </p:txBody>
        </p:sp>
        <p:cxnSp>
          <p:nvCxnSpPr>
            <p:cNvPr id="41" name="Connector: Elbow 40">
              <a:extLst>
                <a:ext uri="{FF2B5EF4-FFF2-40B4-BE49-F238E27FC236}">
                  <a16:creationId xmlns:a16="http://schemas.microsoft.com/office/drawing/2014/main" id="{1F0A3042-04F9-459F-9E81-D804D158EC9A}"/>
                </a:ext>
              </a:extLst>
            </p:cNvPr>
            <p:cNvCxnSpPr>
              <a:cxnSpLocks/>
              <a:stCxn id="10" idx="1"/>
              <a:endCxn id="40" idx="0"/>
            </p:cNvCxnSpPr>
            <p:nvPr/>
          </p:nvCxnSpPr>
          <p:spPr>
            <a:xfrm rot="10800000" flipV="1">
              <a:off x="879857" y="3228318"/>
              <a:ext cx="904471" cy="632922"/>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FB11D32-65E4-4B78-9C13-59EDBF1ED65A}"/>
                </a:ext>
              </a:extLst>
            </p:cNvPr>
            <p:cNvCxnSpPr>
              <a:cxnSpLocks/>
              <a:stCxn id="40" idx="2"/>
              <a:endCxn id="15" idx="1"/>
            </p:cNvCxnSpPr>
            <p:nvPr/>
          </p:nvCxnSpPr>
          <p:spPr>
            <a:xfrm rot="16200000" flipH="1">
              <a:off x="1131199" y="4292578"/>
              <a:ext cx="401785" cy="90447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6312A88-7DED-4CBB-AB57-BCCD19DA688D}"/>
                </a:ext>
              </a:extLst>
            </p:cNvPr>
            <p:cNvCxnSpPr>
              <a:cxnSpLocks/>
              <a:stCxn id="15" idx="2"/>
              <a:endCxn id="16" idx="0"/>
            </p:cNvCxnSpPr>
            <p:nvPr/>
          </p:nvCxnSpPr>
          <p:spPr>
            <a:xfrm rot="5400000">
              <a:off x="2567811" y="4227972"/>
              <a:ext cx="483806" cy="2386515"/>
            </a:xfrm>
            <a:prstGeom prst="bentConnector3">
              <a:avLst>
                <a:gd name="adj1" fmla="val 6124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E250366A-E427-4B29-ACB6-3E2C4D7EF87A}"/>
                </a:ext>
              </a:extLst>
            </p:cNvPr>
            <p:cNvCxnSpPr>
              <a:cxnSpLocks/>
              <a:stCxn id="15" idx="2"/>
              <a:endCxn id="17" idx="0"/>
            </p:cNvCxnSpPr>
            <p:nvPr/>
          </p:nvCxnSpPr>
          <p:spPr>
            <a:xfrm rot="5400000">
              <a:off x="3321568" y="5089655"/>
              <a:ext cx="591732" cy="771075"/>
            </a:xfrm>
            <a:prstGeom prst="bentConnector3">
              <a:avLst>
                <a:gd name="adj1" fmla="val 4999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8E490F7-1AA7-42C4-A2C0-B461AC10FBEA}"/>
                </a:ext>
              </a:extLst>
            </p:cNvPr>
            <p:cNvCxnSpPr>
              <a:cxnSpLocks/>
              <a:stCxn id="15" idx="2"/>
              <a:endCxn id="18" idx="0"/>
            </p:cNvCxnSpPr>
            <p:nvPr/>
          </p:nvCxnSpPr>
          <p:spPr>
            <a:xfrm rot="16200000" flipH="1">
              <a:off x="4183250" y="4999046"/>
              <a:ext cx="483806" cy="844365"/>
            </a:xfrm>
            <a:prstGeom prst="bentConnector3">
              <a:avLst>
                <a:gd name="adj1" fmla="val 6088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7180256-D043-49DD-9F19-7925949FEE69}"/>
                </a:ext>
              </a:extLst>
            </p:cNvPr>
            <p:cNvCxnSpPr>
              <a:cxnSpLocks/>
              <a:stCxn id="15" idx="2"/>
              <a:endCxn id="19" idx="0"/>
            </p:cNvCxnSpPr>
            <p:nvPr/>
          </p:nvCxnSpPr>
          <p:spPr>
            <a:xfrm rot="16200000" flipH="1">
              <a:off x="4937007" y="4245289"/>
              <a:ext cx="591732" cy="245980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Freeform: Shape 70">
              <a:extLst>
                <a:ext uri="{FF2B5EF4-FFF2-40B4-BE49-F238E27FC236}">
                  <a16:creationId xmlns:a16="http://schemas.microsoft.com/office/drawing/2014/main" id="{DCAA5CB7-83B6-4CCC-A753-351274290479}"/>
                </a:ext>
              </a:extLst>
            </p:cNvPr>
            <p:cNvSpPr/>
            <p:nvPr/>
          </p:nvSpPr>
          <p:spPr>
            <a:xfrm>
              <a:off x="1413164" y="5330169"/>
              <a:ext cx="2576945" cy="331088"/>
            </a:xfrm>
            <a:custGeom>
              <a:avLst/>
              <a:gdLst>
                <a:gd name="connsiteX0" fmla="*/ 0 w 2068946"/>
                <a:gd name="connsiteY0" fmla="*/ 1016000 h 1016000"/>
                <a:gd name="connsiteX1" fmla="*/ 0 w 2068946"/>
                <a:gd name="connsiteY1" fmla="*/ 0 h 1016000"/>
                <a:gd name="connsiteX2" fmla="*/ 2068946 w 2068946"/>
                <a:gd name="connsiteY2" fmla="*/ 0 h 1016000"/>
              </a:gdLst>
              <a:ahLst/>
              <a:cxnLst>
                <a:cxn ang="0">
                  <a:pos x="connsiteX0" y="connsiteY0"/>
                </a:cxn>
                <a:cxn ang="0">
                  <a:pos x="connsiteX1" y="connsiteY1"/>
                </a:cxn>
                <a:cxn ang="0">
                  <a:pos x="connsiteX2" y="connsiteY2"/>
                </a:cxn>
              </a:cxnLst>
              <a:rect l="l" t="t" r="r" b="b"/>
              <a:pathLst>
                <a:path w="2068946" h="1016000">
                  <a:moveTo>
                    <a:pt x="0" y="1016000"/>
                  </a:moveTo>
                  <a:lnTo>
                    <a:pt x="0" y="0"/>
                  </a:lnTo>
                  <a:lnTo>
                    <a:pt x="2068946" y="0"/>
                  </a:lnTo>
                </a:path>
              </a:pathLst>
            </a:custGeom>
            <a:noFill/>
            <a:ln w="1905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73" name="TextBox 72">
              <a:extLst>
                <a:ext uri="{FF2B5EF4-FFF2-40B4-BE49-F238E27FC236}">
                  <a16:creationId xmlns:a16="http://schemas.microsoft.com/office/drawing/2014/main" id="{42677A24-9660-4AA8-9CF3-51A86147BA98}"/>
                </a:ext>
              </a:extLst>
            </p:cNvPr>
            <p:cNvSpPr txBox="1"/>
            <p:nvPr/>
          </p:nvSpPr>
          <p:spPr>
            <a:xfrm>
              <a:off x="1447291" y="5059426"/>
              <a:ext cx="353571" cy="288147"/>
            </a:xfrm>
            <a:prstGeom prst="rect">
              <a:avLst/>
            </a:prstGeom>
            <a:noFill/>
          </p:spPr>
          <p:txBody>
            <a:bodyPr wrap="square" lIns="27000" tIns="27000" rIns="27000" bIns="27000" rtlCol="0" anchor="t">
              <a:spAutoFit/>
            </a:bodyPr>
            <a:lstStyle/>
            <a:p>
              <a:pPr algn="ctr"/>
              <a:r>
                <a:rPr lang="en-GB" sz="1050" b="1" dirty="0">
                  <a:latin typeface="+mj-lt"/>
                </a:rPr>
                <a:t>++</a:t>
              </a:r>
            </a:p>
          </p:txBody>
        </p:sp>
        <p:sp>
          <p:nvSpPr>
            <p:cNvPr id="74" name="Freeform: Shape 73">
              <a:extLst>
                <a:ext uri="{FF2B5EF4-FFF2-40B4-BE49-F238E27FC236}">
                  <a16:creationId xmlns:a16="http://schemas.microsoft.com/office/drawing/2014/main" id="{E1A73F6E-F63B-4C75-B9CF-77BCCA1FACBA}"/>
                </a:ext>
              </a:extLst>
            </p:cNvPr>
            <p:cNvSpPr/>
            <p:nvPr/>
          </p:nvSpPr>
          <p:spPr>
            <a:xfrm>
              <a:off x="1607820" y="4471848"/>
              <a:ext cx="5544820" cy="1865684"/>
            </a:xfrm>
            <a:custGeom>
              <a:avLst/>
              <a:gdLst>
                <a:gd name="connsiteX0" fmla="*/ 4617720 w 5547360"/>
                <a:gd name="connsiteY0" fmla="*/ 0 h 1325880"/>
                <a:gd name="connsiteX1" fmla="*/ 5547360 w 5547360"/>
                <a:gd name="connsiteY1" fmla="*/ 0 h 1325880"/>
                <a:gd name="connsiteX2" fmla="*/ 5547360 w 5547360"/>
                <a:gd name="connsiteY2" fmla="*/ 1325880 h 1325880"/>
                <a:gd name="connsiteX3" fmla="*/ 0 w 5547360"/>
                <a:gd name="connsiteY3" fmla="*/ 1325880 h 1325880"/>
                <a:gd name="connsiteX0" fmla="*/ 4610097 w 5547360"/>
                <a:gd name="connsiteY0" fmla="*/ 1831 h 1325880"/>
                <a:gd name="connsiteX1" fmla="*/ 5547360 w 5547360"/>
                <a:gd name="connsiteY1" fmla="*/ 0 h 1325880"/>
                <a:gd name="connsiteX2" fmla="*/ 5547360 w 5547360"/>
                <a:gd name="connsiteY2" fmla="*/ 1325880 h 1325880"/>
                <a:gd name="connsiteX3" fmla="*/ 0 w 5547360"/>
                <a:gd name="connsiteY3" fmla="*/ 1325880 h 1325880"/>
                <a:gd name="connsiteX0" fmla="*/ 4610097 w 5547360"/>
                <a:gd name="connsiteY0" fmla="*/ 0 h 1325880"/>
                <a:gd name="connsiteX1" fmla="*/ 5547360 w 5547360"/>
                <a:gd name="connsiteY1" fmla="*/ 0 h 1325880"/>
                <a:gd name="connsiteX2" fmla="*/ 5547360 w 5547360"/>
                <a:gd name="connsiteY2" fmla="*/ 1325880 h 1325880"/>
                <a:gd name="connsiteX3" fmla="*/ 0 w 5547360"/>
                <a:gd name="connsiteY3" fmla="*/ 1325880 h 1325880"/>
              </a:gdLst>
              <a:ahLst/>
              <a:cxnLst>
                <a:cxn ang="0">
                  <a:pos x="connsiteX0" y="connsiteY0"/>
                </a:cxn>
                <a:cxn ang="0">
                  <a:pos x="connsiteX1" y="connsiteY1"/>
                </a:cxn>
                <a:cxn ang="0">
                  <a:pos x="connsiteX2" y="connsiteY2"/>
                </a:cxn>
                <a:cxn ang="0">
                  <a:pos x="connsiteX3" y="connsiteY3"/>
                </a:cxn>
              </a:cxnLst>
              <a:rect l="l" t="t" r="r" b="b"/>
              <a:pathLst>
                <a:path w="5547360" h="1325880">
                  <a:moveTo>
                    <a:pt x="4610097" y="0"/>
                  </a:moveTo>
                  <a:lnTo>
                    <a:pt x="5547360" y="0"/>
                  </a:lnTo>
                  <a:lnTo>
                    <a:pt x="5547360" y="1325880"/>
                  </a:lnTo>
                  <a:lnTo>
                    <a:pt x="0" y="1325880"/>
                  </a:lnTo>
                </a:path>
              </a:pathLst>
            </a:custGeom>
            <a:noFill/>
            <a:ln w="190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cxnSp>
          <p:nvCxnSpPr>
            <p:cNvPr id="75" name="Straight Connector 74">
              <a:extLst>
                <a:ext uri="{FF2B5EF4-FFF2-40B4-BE49-F238E27FC236}">
                  <a16:creationId xmlns:a16="http://schemas.microsoft.com/office/drawing/2014/main" id="{E0759F45-C16D-4AA5-8140-68CCFCCB7DAA}"/>
                </a:ext>
              </a:extLst>
            </p:cNvPr>
            <p:cNvCxnSpPr>
              <a:cxnSpLocks/>
            </p:cNvCxnSpPr>
            <p:nvPr/>
          </p:nvCxnSpPr>
          <p:spPr>
            <a:xfrm flipV="1">
              <a:off x="1617276" y="6175988"/>
              <a:ext cx="0" cy="17044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1D7CAE1-309D-4FCC-978F-5F37AB6637C8}"/>
                </a:ext>
              </a:extLst>
            </p:cNvPr>
            <p:cNvCxnSpPr>
              <a:cxnSpLocks/>
            </p:cNvCxnSpPr>
            <p:nvPr/>
          </p:nvCxnSpPr>
          <p:spPr>
            <a:xfrm flipV="1">
              <a:off x="6461691"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1989B9C-D9B7-4FA8-9B4D-081A9A6B6ED7}"/>
                </a:ext>
              </a:extLst>
            </p:cNvPr>
            <p:cNvCxnSpPr>
              <a:cxnSpLocks/>
            </p:cNvCxnSpPr>
            <p:nvPr/>
          </p:nvCxnSpPr>
          <p:spPr>
            <a:xfrm flipV="1">
              <a:off x="4846886"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CC0895-AAAB-4D16-8CAB-87AD67AC3479}"/>
                </a:ext>
              </a:extLst>
            </p:cNvPr>
            <p:cNvCxnSpPr>
              <a:cxnSpLocks/>
            </p:cNvCxnSpPr>
            <p:nvPr/>
          </p:nvCxnSpPr>
          <p:spPr>
            <a:xfrm flipV="1">
              <a:off x="3232081" y="6177228"/>
              <a:ext cx="0" cy="1692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448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04088"/>
            <a:ext cx="8229600" cy="743712"/>
          </a:xfrm>
        </p:spPr>
        <p:txBody>
          <a:bodyPr>
            <a:normAutofit/>
          </a:bodyPr>
          <a:lstStyle/>
          <a:p>
            <a:pPr>
              <a:defRPr/>
            </a:pPr>
            <a:r>
              <a:rPr lang="en-US" sz="2800" dirty="0">
                <a:solidFill>
                  <a:srgbClr val="1225AE"/>
                </a:solidFill>
              </a:rPr>
              <a:t>Signs &amp; Symptoms</a:t>
            </a:r>
          </a:p>
        </p:txBody>
      </p:sp>
      <p:sp>
        <p:nvSpPr>
          <p:cNvPr id="6147" name="Rectangle 3"/>
          <p:cNvSpPr>
            <a:spLocks noGrp="1" noChangeArrowheads="1"/>
          </p:cNvSpPr>
          <p:nvPr>
            <p:ph idx="1"/>
          </p:nvPr>
        </p:nvSpPr>
        <p:spPr/>
        <p:txBody>
          <a:bodyPr>
            <a:normAutofit/>
          </a:bodyPr>
          <a:lstStyle/>
          <a:p>
            <a:pPr algn="l" rtl="0" eaLnBrk="1" hangingPunct="1">
              <a:lnSpc>
                <a:spcPct val="90000"/>
              </a:lnSpc>
              <a:defRPr/>
            </a:pPr>
            <a:endParaRPr lang="en-US" sz="2000" dirty="0"/>
          </a:p>
          <a:p>
            <a:pPr algn="l" rtl="0" eaLnBrk="1" hangingPunct="1">
              <a:lnSpc>
                <a:spcPct val="90000"/>
              </a:lnSpc>
              <a:defRPr/>
            </a:pPr>
            <a:r>
              <a:rPr lang="en-US" sz="2000" dirty="0"/>
              <a:t>Bleeding gums</a:t>
            </a:r>
          </a:p>
          <a:p>
            <a:pPr algn="l" rtl="0" eaLnBrk="1" hangingPunct="1">
              <a:lnSpc>
                <a:spcPct val="90000"/>
              </a:lnSpc>
              <a:defRPr/>
            </a:pPr>
            <a:r>
              <a:rPr lang="en-US" sz="2000" dirty="0"/>
              <a:t>Clubbing</a:t>
            </a:r>
          </a:p>
          <a:p>
            <a:pPr algn="l" rtl="0" eaLnBrk="1" hangingPunct="1">
              <a:lnSpc>
                <a:spcPct val="90000"/>
              </a:lnSpc>
              <a:defRPr/>
            </a:pPr>
            <a:r>
              <a:rPr lang="en-US" sz="2000" dirty="0" err="1"/>
              <a:t>Leukonychia</a:t>
            </a:r>
            <a:endParaRPr lang="en-US" sz="2000" dirty="0"/>
          </a:p>
          <a:p>
            <a:pPr algn="l" rtl="0" eaLnBrk="1" hangingPunct="1">
              <a:lnSpc>
                <a:spcPct val="90000"/>
              </a:lnSpc>
              <a:defRPr/>
            </a:pPr>
            <a:r>
              <a:rPr lang="en-US" sz="2000" dirty="0"/>
              <a:t>Palmer </a:t>
            </a:r>
            <a:r>
              <a:rPr lang="en-US" sz="2000" dirty="0" err="1"/>
              <a:t>erythema</a:t>
            </a:r>
            <a:endParaRPr lang="en-US" sz="2000" dirty="0"/>
          </a:p>
          <a:p>
            <a:pPr algn="l" rtl="0" eaLnBrk="1" hangingPunct="1">
              <a:lnSpc>
                <a:spcPct val="90000"/>
              </a:lnSpc>
              <a:defRPr/>
            </a:pPr>
            <a:r>
              <a:rPr lang="en-US" sz="2000" dirty="0" err="1"/>
              <a:t>Dupetryns</a:t>
            </a:r>
            <a:r>
              <a:rPr lang="en-US" sz="2000" dirty="0"/>
              <a:t> contracture</a:t>
            </a:r>
          </a:p>
          <a:p>
            <a:pPr algn="l" rtl="0" eaLnBrk="1" hangingPunct="1">
              <a:lnSpc>
                <a:spcPct val="90000"/>
              </a:lnSpc>
              <a:defRPr/>
            </a:pPr>
            <a:r>
              <a:rPr lang="en-US" sz="2000" dirty="0"/>
              <a:t>Asterexis </a:t>
            </a:r>
          </a:p>
          <a:p>
            <a:pPr algn="l" rtl="0" eaLnBrk="1" hangingPunct="1">
              <a:lnSpc>
                <a:spcPct val="90000"/>
              </a:lnSpc>
              <a:defRPr/>
            </a:pPr>
            <a:r>
              <a:rPr lang="en-US" sz="2000" dirty="0"/>
              <a:t>Gynecomastia</a:t>
            </a:r>
          </a:p>
          <a:p>
            <a:pPr algn="l" rtl="0" eaLnBrk="1" hangingPunct="1">
              <a:lnSpc>
                <a:spcPct val="90000"/>
              </a:lnSpc>
              <a:defRPr/>
            </a:pPr>
            <a:r>
              <a:rPr lang="en-US" sz="2000" dirty="0"/>
              <a:t>Scratch marks</a:t>
            </a:r>
          </a:p>
          <a:p>
            <a:pPr algn="l" rtl="0" eaLnBrk="1" hangingPunct="1">
              <a:lnSpc>
                <a:spcPct val="90000"/>
              </a:lnSpc>
              <a:defRPr/>
            </a:pPr>
            <a:r>
              <a:rPr lang="en-US" sz="2000" dirty="0"/>
              <a:t>ascites</a:t>
            </a:r>
          </a:p>
          <a:p>
            <a:pPr marL="0" indent="0" algn="l" rtl="0" eaLnBrk="1" hangingPunct="1">
              <a:lnSpc>
                <a:spcPct val="90000"/>
              </a:lnSpc>
              <a:buNone/>
              <a:defRPr/>
            </a:pPr>
            <a:endParaRPr lang="en-US" sz="2000" dirty="0"/>
          </a:p>
        </p:txBody>
      </p:sp>
    </p:spTree>
    <p:extLst>
      <p:ext uri="{BB962C8B-B14F-4D97-AF65-F5344CB8AC3E}">
        <p14:creationId xmlns:p14="http://schemas.microsoft.com/office/powerpoint/2010/main" val="25498316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04088"/>
            <a:ext cx="8229600" cy="591312"/>
          </a:xfrm>
        </p:spPr>
        <p:txBody>
          <a:bodyPr>
            <a:normAutofit/>
          </a:bodyPr>
          <a:lstStyle/>
          <a:p>
            <a:pPr eaLnBrk="1" hangingPunct="1">
              <a:defRPr/>
            </a:pPr>
            <a:r>
              <a:rPr lang="en-US" sz="2800" dirty="0">
                <a:solidFill>
                  <a:srgbClr val="1225AE"/>
                </a:solidFill>
              </a:rPr>
              <a:t>Signs &amp; Symptoms</a:t>
            </a:r>
          </a:p>
        </p:txBody>
      </p:sp>
      <p:sp>
        <p:nvSpPr>
          <p:cNvPr id="5123" name="Rectangle 3"/>
          <p:cNvSpPr>
            <a:spLocks noGrp="1" noChangeArrowheads="1"/>
          </p:cNvSpPr>
          <p:nvPr>
            <p:ph idx="1"/>
          </p:nvPr>
        </p:nvSpPr>
        <p:spPr/>
        <p:txBody>
          <a:bodyPr>
            <a:normAutofit/>
          </a:bodyPr>
          <a:lstStyle/>
          <a:p>
            <a:pPr algn="l" rtl="0" eaLnBrk="1" hangingPunct="1">
              <a:defRPr/>
            </a:pPr>
            <a:endParaRPr lang="en-US" sz="2400" dirty="0"/>
          </a:p>
          <a:p>
            <a:pPr algn="l" rtl="0" eaLnBrk="1" hangingPunct="1">
              <a:defRPr/>
            </a:pPr>
            <a:r>
              <a:rPr lang="en-US" sz="2400" dirty="0"/>
              <a:t>Encephalopathy</a:t>
            </a:r>
          </a:p>
          <a:p>
            <a:pPr algn="l" rtl="0" eaLnBrk="1" hangingPunct="1">
              <a:defRPr/>
            </a:pPr>
            <a:r>
              <a:rPr lang="en-US" sz="2400" dirty="0"/>
              <a:t>Jaundice</a:t>
            </a:r>
          </a:p>
          <a:p>
            <a:pPr algn="l" rtl="0" eaLnBrk="1" hangingPunct="1">
              <a:defRPr/>
            </a:pPr>
            <a:r>
              <a:rPr lang="en-US" sz="2400" dirty="0"/>
              <a:t>Pallor</a:t>
            </a:r>
          </a:p>
          <a:p>
            <a:pPr algn="l" rtl="0" eaLnBrk="1" hangingPunct="1">
              <a:defRPr/>
            </a:pPr>
            <a:r>
              <a:rPr lang="en-US" sz="2400" dirty="0"/>
              <a:t>KF ring</a:t>
            </a:r>
          </a:p>
          <a:p>
            <a:pPr algn="l" rtl="0" eaLnBrk="1" hangingPunct="1">
              <a:defRPr/>
            </a:pPr>
            <a:r>
              <a:rPr lang="en-US" sz="2400" dirty="0"/>
              <a:t>Xanthelasma </a:t>
            </a:r>
          </a:p>
          <a:p>
            <a:pPr algn="l" rtl="0" eaLnBrk="1" hangingPunct="1">
              <a:defRPr/>
            </a:pPr>
            <a:r>
              <a:rPr lang="en-US" sz="2400" dirty="0"/>
              <a:t>Parotid swelling</a:t>
            </a:r>
          </a:p>
          <a:p>
            <a:pPr algn="l" rtl="0" eaLnBrk="1" hangingPunct="1">
              <a:defRPr/>
            </a:pPr>
            <a:r>
              <a:rPr lang="en-US" sz="2400" dirty="0"/>
              <a:t>Fetor hepaticus</a:t>
            </a:r>
          </a:p>
        </p:txBody>
      </p:sp>
    </p:spTree>
    <p:extLst>
      <p:ext uri="{BB962C8B-B14F-4D97-AF65-F5344CB8AC3E}">
        <p14:creationId xmlns:p14="http://schemas.microsoft.com/office/powerpoint/2010/main" val="41188363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p:cNvPicPr>
          <p:nvPr/>
        </p:nvPicPr>
        <p:blipFill>
          <a:blip r:embed="rId2"/>
          <a:srcRect l="59956" t="21031" b="3738"/>
          <a:stretch>
            <a:fillRect/>
          </a:stretch>
        </p:blipFill>
        <p:spPr bwMode="auto">
          <a:xfrm>
            <a:off x="152400" y="1219200"/>
            <a:ext cx="3613150" cy="5638800"/>
          </a:xfrm>
          <a:prstGeom prst="rect">
            <a:avLst/>
          </a:prstGeom>
          <a:noFill/>
          <a:ln w="9525">
            <a:noFill/>
            <a:miter lim="800000"/>
            <a:headEnd/>
            <a:tailEnd/>
          </a:ln>
        </p:spPr>
      </p:pic>
      <p:pic>
        <p:nvPicPr>
          <p:cNvPr id="7171" name="Picture 7"/>
          <p:cNvPicPr>
            <a:picLocks noChangeAspect="1"/>
          </p:cNvPicPr>
          <p:nvPr/>
        </p:nvPicPr>
        <p:blipFill>
          <a:blip r:embed="rId3"/>
          <a:srcRect b="3996"/>
          <a:stretch>
            <a:fillRect/>
          </a:stretch>
        </p:blipFill>
        <p:spPr bwMode="auto">
          <a:xfrm>
            <a:off x="3863975" y="1219200"/>
            <a:ext cx="5010150" cy="5638800"/>
          </a:xfrm>
          <a:prstGeom prst="rect">
            <a:avLst/>
          </a:prstGeom>
          <a:noFill/>
          <a:ln w="9525">
            <a:noFill/>
            <a:miter lim="800000"/>
            <a:headEnd/>
            <a:tailEnd/>
          </a:ln>
        </p:spPr>
      </p:pic>
      <p:sp>
        <p:nvSpPr>
          <p:cNvPr id="7" name="TextBox 6"/>
          <p:cNvSpPr txBox="1"/>
          <p:nvPr/>
        </p:nvSpPr>
        <p:spPr>
          <a:xfrm>
            <a:off x="457200" y="533400"/>
            <a:ext cx="6324600" cy="523220"/>
          </a:xfrm>
          <a:prstGeom prst="rect">
            <a:avLst/>
          </a:prstGeom>
          <a:noFill/>
        </p:spPr>
        <p:txBody>
          <a:bodyPr wrap="square" rtlCol="0">
            <a:spAutoFit/>
          </a:bodyPr>
          <a:lstStyle/>
          <a:p>
            <a:r>
              <a:rPr lang="en-US" sz="2800" dirty="0">
                <a:solidFill>
                  <a:srgbClr val="1225AE"/>
                </a:solidFill>
              </a:rPr>
              <a:t>             Signs of CLD</a:t>
            </a:r>
          </a:p>
        </p:txBody>
      </p:sp>
    </p:spTree>
    <p:extLst>
      <p:ext uri="{BB962C8B-B14F-4D97-AF65-F5344CB8AC3E}">
        <p14:creationId xmlns:p14="http://schemas.microsoft.com/office/powerpoint/2010/main" val="322924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704088"/>
            <a:ext cx="8229600" cy="667512"/>
          </a:xfrm>
        </p:spPr>
        <p:txBody>
          <a:bodyPr>
            <a:normAutofit/>
          </a:bodyPr>
          <a:lstStyle/>
          <a:p>
            <a:pPr eaLnBrk="1" hangingPunct="1">
              <a:defRPr/>
            </a:pPr>
            <a:r>
              <a:rPr lang="en-US" sz="2800" dirty="0">
                <a:solidFill>
                  <a:srgbClr val="1225AE"/>
                </a:solidFill>
              </a:rPr>
              <a:t>  </a:t>
            </a:r>
            <a:r>
              <a:rPr lang="en-US" sz="3100" dirty="0">
                <a:solidFill>
                  <a:srgbClr val="1225AE"/>
                </a:solidFill>
              </a:rPr>
              <a:t>Etiology </a:t>
            </a:r>
          </a:p>
        </p:txBody>
      </p:sp>
      <p:sp>
        <p:nvSpPr>
          <p:cNvPr id="3075" name="Rectangle 3"/>
          <p:cNvSpPr>
            <a:spLocks noGrp="1" noChangeArrowheads="1"/>
          </p:cNvSpPr>
          <p:nvPr>
            <p:ph idx="1"/>
          </p:nvPr>
        </p:nvSpPr>
        <p:spPr/>
        <p:txBody>
          <a:bodyPr>
            <a:normAutofit/>
          </a:bodyPr>
          <a:lstStyle/>
          <a:p>
            <a:pPr eaLnBrk="1" hangingPunct="1">
              <a:lnSpc>
                <a:spcPct val="90000"/>
              </a:lnSpc>
              <a:defRPr/>
            </a:pPr>
            <a:r>
              <a:rPr lang="en-US" sz="2400" dirty="0"/>
              <a:t>Infection</a:t>
            </a:r>
          </a:p>
          <a:p>
            <a:pPr eaLnBrk="1" hangingPunct="1">
              <a:lnSpc>
                <a:spcPct val="90000"/>
              </a:lnSpc>
              <a:defRPr/>
            </a:pPr>
            <a:r>
              <a:rPr lang="en-US" sz="2400" dirty="0"/>
              <a:t>Alcohol</a:t>
            </a:r>
          </a:p>
          <a:p>
            <a:pPr eaLnBrk="1" hangingPunct="1">
              <a:lnSpc>
                <a:spcPct val="90000"/>
              </a:lnSpc>
              <a:defRPr/>
            </a:pPr>
            <a:r>
              <a:rPr lang="en-US" sz="2400" dirty="0"/>
              <a:t>Autoimmune</a:t>
            </a:r>
          </a:p>
          <a:p>
            <a:pPr eaLnBrk="1" hangingPunct="1">
              <a:lnSpc>
                <a:spcPct val="90000"/>
              </a:lnSpc>
              <a:defRPr/>
            </a:pPr>
            <a:r>
              <a:rPr lang="en-US" sz="2400" dirty="0"/>
              <a:t>Cholestatic</a:t>
            </a:r>
          </a:p>
          <a:p>
            <a:pPr eaLnBrk="1" hangingPunct="1">
              <a:lnSpc>
                <a:spcPct val="90000"/>
              </a:lnSpc>
              <a:defRPr/>
            </a:pPr>
            <a:r>
              <a:rPr lang="en-US" sz="2400" dirty="0"/>
              <a:t>Infiltrative</a:t>
            </a:r>
          </a:p>
          <a:p>
            <a:pPr eaLnBrk="1" hangingPunct="1">
              <a:lnSpc>
                <a:spcPct val="90000"/>
              </a:lnSpc>
              <a:defRPr/>
            </a:pPr>
            <a:r>
              <a:rPr lang="en-US" sz="2400" dirty="0"/>
              <a:t>Metabolic</a:t>
            </a:r>
          </a:p>
          <a:p>
            <a:pPr eaLnBrk="1" hangingPunct="1">
              <a:lnSpc>
                <a:spcPct val="90000"/>
              </a:lnSpc>
              <a:defRPr/>
            </a:pPr>
            <a:r>
              <a:rPr lang="en-US" sz="2400" dirty="0"/>
              <a:t>Vascular</a:t>
            </a:r>
          </a:p>
          <a:p>
            <a:pPr eaLnBrk="1" hangingPunct="1">
              <a:lnSpc>
                <a:spcPct val="90000"/>
              </a:lnSpc>
              <a:defRPr/>
            </a:pPr>
            <a:r>
              <a:rPr lang="en-US" sz="2400" dirty="0"/>
              <a:t>Drugs</a:t>
            </a:r>
          </a:p>
        </p:txBody>
      </p:sp>
    </p:spTree>
    <p:extLst>
      <p:ext uri="{BB962C8B-B14F-4D97-AF65-F5344CB8AC3E}">
        <p14:creationId xmlns:p14="http://schemas.microsoft.com/office/powerpoint/2010/main" val="7964055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200" dirty="0">
                <a:solidFill>
                  <a:srgbClr val="1225AE"/>
                </a:solidFill>
              </a:rPr>
              <a:t>   How would you investigate</a:t>
            </a:r>
            <a:endParaRPr lang="en-US" sz="3200" dirty="0"/>
          </a:p>
        </p:txBody>
      </p:sp>
      <p:sp>
        <p:nvSpPr>
          <p:cNvPr id="3" name="Content Placeholder 2"/>
          <p:cNvSpPr>
            <a:spLocks noGrp="1"/>
          </p:cNvSpPr>
          <p:nvPr>
            <p:ph idx="1"/>
          </p:nvPr>
        </p:nvSpPr>
        <p:spPr/>
        <p:txBody>
          <a:bodyPr>
            <a:normAutofit fontScale="55000" lnSpcReduction="20000"/>
          </a:bodyPr>
          <a:lstStyle/>
          <a:p>
            <a:pPr>
              <a:buNone/>
              <a:defRPr/>
            </a:pPr>
            <a:r>
              <a:rPr lang="en-GB" sz="3600" b="1" dirty="0">
                <a:solidFill>
                  <a:srgbClr val="000000"/>
                </a:solidFill>
                <a:ea typeface="ＭＳ Ｐゴシック" charset="-128"/>
              </a:rPr>
              <a:t>Bedside</a:t>
            </a:r>
          </a:p>
          <a:p>
            <a:pPr>
              <a:defRPr/>
            </a:pPr>
            <a:r>
              <a:rPr lang="en-GB" sz="3600" dirty="0">
                <a:solidFill>
                  <a:srgbClr val="000000"/>
                </a:solidFill>
                <a:ea typeface="ＭＳ Ｐゴシック" charset="-128"/>
              </a:rPr>
              <a:t>Observations, BM, fluid balance, weight</a:t>
            </a:r>
          </a:p>
          <a:p>
            <a:pPr>
              <a:buNone/>
              <a:defRPr/>
            </a:pPr>
            <a:r>
              <a:rPr lang="en-GB" sz="3600" b="1" dirty="0">
                <a:solidFill>
                  <a:srgbClr val="000000"/>
                </a:solidFill>
                <a:ea typeface="ＭＳ Ｐゴシック" charset="-128"/>
              </a:rPr>
              <a:t>Blood tests</a:t>
            </a:r>
          </a:p>
          <a:p>
            <a:pPr>
              <a:defRPr/>
            </a:pPr>
            <a:r>
              <a:rPr lang="en-GB" sz="3600" dirty="0">
                <a:solidFill>
                  <a:srgbClr val="000000"/>
                </a:solidFill>
                <a:ea typeface="ＭＳ Ｐゴシック" charset="-128"/>
              </a:rPr>
              <a:t>LFTs (pre/post) (including albumin), INR</a:t>
            </a:r>
          </a:p>
          <a:p>
            <a:pPr>
              <a:defRPr/>
            </a:pPr>
            <a:r>
              <a:rPr lang="en-GB" sz="3600" dirty="0">
                <a:solidFill>
                  <a:srgbClr val="000000"/>
                </a:solidFill>
                <a:ea typeface="ＭＳ Ｐゴシック" charset="-128"/>
              </a:rPr>
              <a:t>FBC, U&amp;Es, CRP</a:t>
            </a:r>
          </a:p>
          <a:p>
            <a:pPr>
              <a:defRPr/>
            </a:pPr>
            <a:r>
              <a:rPr lang="en-GB" sz="3600" dirty="0">
                <a:solidFill>
                  <a:srgbClr val="000000"/>
                </a:solidFill>
                <a:ea typeface="ＭＳ Ｐゴシック" charset="-128"/>
              </a:rPr>
              <a:t>Liver screen: autoantibodies, alpha-1 antitrypsin, caeruloplasmin, serum copper, ferritin, viral hepatitis serology</a:t>
            </a:r>
          </a:p>
          <a:p>
            <a:pPr>
              <a:buNone/>
              <a:defRPr/>
            </a:pPr>
            <a:r>
              <a:rPr lang="en-GB" sz="3600" b="1" dirty="0">
                <a:solidFill>
                  <a:srgbClr val="000000"/>
                </a:solidFill>
                <a:ea typeface="ＭＳ Ｐゴシック" charset="-128"/>
              </a:rPr>
              <a:t>Imaging</a:t>
            </a:r>
          </a:p>
          <a:p>
            <a:pPr>
              <a:defRPr/>
            </a:pPr>
            <a:r>
              <a:rPr lang="en-GB" sz="3600" dirty="0">
                <a:solidFill>
                  <a:srgbClr val="000000"/>
                </a:solidFill>
                <a:ea typeface="ＭＳ Ｐゴシック" charset="-128"/>
              </a:rPr>
              <a:t>US abdomen + portal vein doppler</a:t>
            </a:r>
          </a:p>
          <a:p>
            <a:pPr>
              <a:defRPr/>
            </a:pPr>
            <a:r>
              <a:rPr lang="en-GB" sz="3600" dirty="0">
                <a:solidFill>
                  <a:srgbClr val="000000"/>
                </a:solidFill>
                <a:ea typeface="ＭＳ Ｐゴシック" charset="-128"/>
              </a:rPr>
              <a:t>CXR, CT, MRI,</a:t>
            </a:r>
          </a:p>
          <a:p>
            <a:pPr>
              <a:buNone/>
              <a:defRPr/>
            </a:pPr>
            <a:r>
              <a:rPr lang="en-GB" sz="3600" b="1" dirty="0">
                <a:solidFill>
                  <a:srgbClr val="000000"/>
                </a:solidFill>
                <a:ea typeface="ＭＳ Ｐゴシック" charset="-128"/>
              </a:rPr>
              <a:t>Special tests</a:t>
            </a:r>
          </a:p>
          <a:p>
            <a:pPr>
              <a:defRPr/>
            </a:pPr>
            <a:r>
              <a:rPr lang="en-GB" sz="3600" dirty="0">
                <a:solidFill>
                  <a:srgbClr val="000000"/>
                </a:solidFill>
                <a:ea typeface="ＭＳ Ｐゴシック" charset="-128"/>
              </a:rPr>
              <a:t>Ascitic tap, OGD (oesophageal varices), liver biopsy</a:t>
            </a:r>
          </a:p>
          <a:p>
            <a:endParaRPr lang="en-US" dirty="0"/>
          </a:p>
        </p:txBody>
      </p:sp>
    </p:spTree>
    <p:extLst>
      <p:ext uri="{BB962C8B-B14F-4D97-AF65-F5344CB8AC3E}">
        <p14:creationId xmlns:p14="http://schemas.microsoft.com/office/powerpoint/2010/main" val="213512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8C224-DFBB-4C38-9D99-41D64D6F731D}"/>
              </a:ext>
            </a:extLst>
          </p:cNvPr>
          <p:cNvSpPr>
            <a:spLocks noGrp="1"/>
          </p:cNvSpPr>
          <p:nvPr>
            <p:ph type="title"/>
          </p:nvPr>
        </p:nvSpPr>
        <p:spPr>
          <a:xfrm>
            <a:off x="457200" y="704088"/>
            <a:ext cx="8229600" cy="593018"/>
          </a:xfrm>
        </p:spPr>
        <p:txBody>
          <a:bodyPr>
            <a:normAutofit/>
          </a:bodyPr>
          <a:lstStyle/>
          <a:p>
            <a:r>
              <a:rPr lang="en-US" altLang="de-DE" sz="3200" dirty="0"/>
              <a:t> Management strategies for DC</a:t>
            </a:r>
            <a:endParaRPr lang="en-GB" sz="3200" dirty="0"/>
          </a:p>
        </p:txBody>
      </p:sp>
      <p:sp>
        <p:nvSpPr>
          <p:cNvPr id="6" name="Text Placeholder 5">
            <a:extLst>
              <a:ext uri="{FF2B5EF4-FFF2-40B4-BE49-F238E27FC236}">
                <a16:creationId xmlns:a16="http://schemas.microsoft.com/office/drawing/2014/main" id="{945866C0-1F69-4534-BB81-91E10BBDB89E}"/>
              </a:ext>
            </a:extLst>
          </p:cNvPr>
          <p:cNvSpPr>
            <a:spLocks noGrp="1"/>
          </p:cNvSpPr>
          <p:nvPr>
            <p:ph type="body" sz="quarter" idx="10"/>
          </p:nvPr>
        </p:nvSpPr>
        <p:spPr>
          <a:xfrm>
            <a:off x="2990748" y="6479931"/>
            <a:ext cx="6000852" cy="376990"/>
          </a:xfrm>
        </p:spPr>
        <p:txBody>
          <a:bodyPr/>
          <a:lstStyle/>
          <a:p>
            <a:r>
              <a:rPr lang="en-US" sz="1200" dirty="0"/>
              <a:t>EASL CPG decompensated cirrhosis. J Hepatol 2018;doi: 10.1016/j.jhep.2018.03.024</a:t>
            </a:r>
          </a:p>
        </p:txBody>
      </p:sp>
      <p:sp>
        <p:nvSpPr>
          <p:cNvPr id="5" name="Content Placeholder 4">
            <a:extLst>
              <a:ext uri="{FF2B5EF4-FFF2-40B4-BE49-F238E27FC236}">
                <a16:creationId xmlns:a16="http://schemas.microsoft.com/office/drawing/2014/main" id="{3EC256D1-0379-4D2D-8A9E-C3D57F70D744}"/>
              </a:ext>
            </a:extLst>
          </p:cNvPr>
          <p:cNvSpPr>
            <a:spLocks noGrp="1"/>
          </p:cNvSpPr>
          <p:nvPr>
            <p:ph sz="half" idx="1"/>
          </p:nvPr>
        </p:nvSpPr>
        <p:spPr/>
        <p:txBody>
          <a:bodyPr/>
          <a:lstStyle/>
          <a:p>
            <a:pPr marL="0" indent="0">
              <a:buNone/>
            </a:pPr>
            <a:r>
              <a:rPr lang="en-GB" dirty="0">
                <a:latin typeface="+mj-lt"/>
              </a:rPr>
              <a:t> </a:t>
            </a:r>
            <a:r>
              <a:rPr lang="en-GB" sz="2000" dirty="0">
                <a:latin typeface="+mj-lt"/>
              </a:rPr>
              <a:t>Management of DC aims to improve outcomes of complications</a:t>
            </a:r>
          </a:p>
        </p:txBody>
      </p:sp>
      <p:sp>
        <p:nvSpPr>
          <p:cNvPr id="2" name="TextBox 1">
            <a:extLst>
              <a:ext uri="{FF2B5EF4-FFF2-40B4-BE49-F238E27FC236}">
                <a16:creationId xmlns:a16="http://schemas.microsoft.com/office/drawing/2014/main" id="{1B13C642-5F8C-4593-8301-5A5955CD0475}"/>
              </a:ext>
            </a:extLst>
          </p:cNvPr>
          <p:cNvSpPr txBox="1"/>
          <p:nvPr/>
        </p:nvSpPr>
        <p:spPr>
          <a:xfrm>
            <a:off x="3645126" y="3158810"/>
            <a:ext cx="1757019" cy="323165"/>
          </a:xfrm>
          <a:prstGeom prst="rect">
            <a:avLst/>
          </a:prstGeom>
          <a:solidFill>
            <a:srgbClr val="C2B5BA">
              <a:alpha val="23922"/>
            </a:srgbClr>
          </a:solidFill>
          <a:ln w="38100">
            <a:solidFill>
              <a:schemeClr val="accent1"/>
            </a:solidFill>
          </a:ln>
        </p:spPr>
        <p:txBody>
          <a:bodyPr wrap="none" rtlCol="0">
            <a:spAutoFit/>
          </a:bodyPr>
          <a:lstStyle/>
          <a:p>
            <a:pPr algn="ctr"/>
            <a:r>
              <a:rPr lang="en-GB" sz="1500" dirty="0">
                <a:latin typeface="+mj-lt"/>
              </a:rPr>
              <a:t>Complications of DC</a:t>
            </a:r>
          </a:p>
        </p:txBody>
      </p:sp>
      <p:sp>
        <p:nvSpPr>
          <p:cNvPr id="8" name="TextBox 7">
            <a:extLst>
              <a:ext uri="{FF2B5EF4-FFF2-40B4-BE49-F238E27FC236}">
                <a16:creationId xmlns:a16="http://schemas.microsoft.com/office/drawing/2014/main" id="{8DF5DE6B-137B-4904-8BBB-88EAA0B4B578}"/>
              </a:ext>
            </a:extLst>
          </p:cNvPr>
          <p:cNvSpPr txBox="1"/>
          <p:nvPr/>
        </p:nvSpPr>
        <p:spPr>
          <a:xfrm>
            <a:off x="2914263" y="2331781"/>
            <a:ext cx="916085" cy="400110"/>
          </a:xfrm>
          <a:prstGeom prst="rect">
            <a:avLst/>
          </a:prstGeom>
          <a:noFill/>
          <a:ln>
            <a:solidFill>
              <a:srgbClr val="004B87"/>
            </a:solidFill>
          </a:ln>
        </p:spPr>
        <p:txBody>
          <a:bodyPr wrap="none" rtlCol="0">
            <a:spAutoFit/>
          </a:bodyPr>
          <a:lstStyle/>
          <a:p>
            <a:pPr algn="ctr"/>
            <a:r>
              <a:rPr lang="en-GB" sz="2000" dirty="0">
                <a:solidFill>
                  <a:srgbClr val="FF0000"/>
                </a:solidFill>
                <a:latin typeface="+mj-lt"/>
              </a:rPr>
              <a:t>Ascites</a:t>
            </a:r>
          </a:p>
        </p:txBody>
      </p:sp>
      <p:sp>
        <p:nvSpPr>
          <p:cNvPr id="9" name="TextBox 8">
            <a:extLst>
              <a:ext uri="{FF2B5EF4-FFF2-40B4-BE49-F238E27FC236}">
                <a16:creationId xmlns:a16="http://schemas.microsoft.com/office/drawing/2014/main" id="{0C893921-A064-4487-AD6E-4743F17CBDAA}"/>
              </a:ext>
            </a:extLst>
          </p:cNvPr>
          <p:cNvSpPr txBox="1"/>
          <p:nvPr/>
        </p:nvSpPr>
        <p:spPr>
          <a:xfrm>
            <a:off x="5772305" y="3224838"/>
            <a:ext cx="1771127" cy="338554"/>
          </a:xfrm>
          <a:prstGeom prst="rect">
            <a:avLst/>
          </a:prstGeom>
          <a:noFill/>
          <a:ln>
            <a:solidFill>
              <a:srgbClr val="004B87"/>
            </a:solidFill>
          </a:ln>
        </p:spPr>
        <p:txBody>
          <a:bodyPr wrap="none" rtlCol="0">
            <a:spAutoFit/>
          </a:bodyPr>
          <a:lstStyle/>
          <a:p>
            <a:pPr algn="ctr"/>
            <a:r>
              <a:rPr lang="en-GB" sz="1600" dirty="0">
                <a:latin typeface="+mj-lt"/>
              </a:rPr>
              <a:t>Bacterial infections</a:t>
            </a:r>
          </a:p>
        </p:txBody>
      </p:sp>
      <p:sp>
        <p:nvSpPr>
          <p:cNvPr id="10" name="TextBox 9">
            <a:extLst>
              <a:ext uri="{FF2B5EF4-FFF2-40B4-BE49-F238E27FC236}">
                <a16:creationId xmlns:a16="http://schemas.microsoft.com/office/drawing/2014/main" id="{91B5E063-AA69-4A08-AE89-1F8422119C1B}"/>
              </a:ext>
            </a:extLst>
          </p:cNvPr>
          <p:cNvSpPr txBox="1"/>
          <p:nvPr/>
        </p:nvSpPr>
        <p:spPr>
          <a:xfrm>
            <a:off x="3422029" y="3680170"/>
            <a:ext cx="1128835" cy="338554"/>
          </a:xfrm>
          <a:prstGeom prst="rect">
            <a:avLst/>
          </a:prstGeom>
          <a:noFill/>
          <a:ln>
            <a:solidFill>
              <a:srgbClr val="004B87"/>
            </a:solidFill>
          </a:ln>
        </p:spPr>
        <p:txBody>
          <a:bodyPr wrap="none" rtlCol="0">
            <a:spAutoFit/>
          </a:bodyPr>
          <a:lstStyle/>
          <a:p>
            <a:pPr algn="ctr"/>
            <a:r>
              <a:rPr lang="en-GB" sz="1600" dirty="0">
                <a:latin typeface="+mj-lt"/>
              </a:rPr>
              <a:t>GI bleeding</a:t>
            </a:r>
          </a:p>
        </p:txBody>
      </p:sp>
      <p:sp>
        <p:nvSpPr>
          <p:cNvPr id="11" name="TextBox 10">
            <a:extLst>
              <a:ext uri="{FF2B5EF4-FFF2-40B4-BE49-F238E27FC236}">
                <a16:creationId xmlns:a16="http://schemas.microsoft.com/office/drawing/2014/main" id="{7DE373C4-F5D6-495F-9AA5-A3A4578CD5E9}"/>
              </a:ext>
            </a:extLst>
          </p:cNvPr>
          <p:cNvSpPr txBox="1"/>
          <p:nvPr/>
        </p:nvSpPr>
        <p:spPr>
          <a:xfrm>
            <a:off x="990600" y="4899987"/>
            <a:ext cx="7467599" cy="1338828"/>
          </a:xfrm>
          <a:prstGeom prst="rect">
            <a:avLst/>
          </a:prstGeom>
          <a:solidFill>
            <a:srgbClr val="C2B5BA">
              <a:alpha val="23922"/>
            </a:srgbClr>
          </a:solidFill>
          <a:ln w="38100">
            <a:solidFill>
              <a:schemeClr val="accent1"/>
            </a:solidFill>
          </a:ln>
        </p:spPr>
        <p:txBody>
          <a:bodyPr wrap="square" rtlCol="0">
            <a:spAutoFit/>
          </a:bodyPr>
          <a:lstStyle/>
          <a:p>
            <a:pPr algn="ctr"/>
            <a:endParaRPr lang="en-US" sz="1350" dirty="0">
              <a:latin typeface="+mj-lt"/>
            </a:endParaRPr>
          </a:p>
          <a:p>
            <a:pPr algn="ctr"/>
            <a:endParaRPr lang="en-US" sz="1350" dirty="0">
              <a:latin typeface="+mj-lt"/>
            </a:endParaRPr>
          </a:p>
          <a:p>
            <a:pPr algn="ctr"/>
            <a:r>
              <a:rPr lang="en-US" dirty="0">
                <a:latin typeface="+mj-lt"/>
              </a:rPr>
              <a:t>Increased understanding of DC pathophysiology permits the development</a:t>
            </a:r>
            <a:br>
              <a:rPr lang="en-US" dirty="0">
                <a:latin typeface="+mj-lt"/>
              </a:rPr>
            </a:br>
            <a:r>
              <a:rPr lang="en-US" dirty="0">
                <a:latin typeface="+mj-lt"/>
              </a:rPr>
              <a:t>of more comprehensive therapeutic and prophylactic approaches</a:t>
            </a:r>
            <a:br>
              <a:rPr lang="en-US" dirty="0">
                <a:latin typeface="+mj-lt"/>
              </a:rPr>
            </a:br>
            <a:r>
              <a:rPr lang="en-US" dirty="0">
                <a:latin typeface="+mj-lt"/>
              </a:rPr>
              <a:t>to prevent or delay disease progression</a:t>
            </a:r>
          </a:p>
        </p:txBody>
      </p:sp>
      <p:sp>
        <p:nvSpPr>
          <p:cNvPr id="12" name="TextBox 11">
            <a:extLst>
              <a:ext uri="{FF2B5EF4-FFF2-40B4-BE49-F238E27FC236}">
                <a16:creationId xmlns:a16="http://schemas.microsoft.com/office/drawing/2014/main" id="{091831D3-F30E-467C-9DFD-35024ACB5CA6}"/>
              </a:ext>
            </a:extLst>
          </p:cNvPr>
          <p:cNvSpPr txBox="1"/>
          <p:nvPr/>
        </p:nvSpPr>
        <p:spPr>
          <a:xfrm>
            <a:off x="1316251" y="3224838"/>
            <a:ext cx="1674497" cy="400110"/>
          </a:xfrm>
          <a:prstGeom prst="rect">
            <a:avLst/>
          </a:prstGeom>
          <a:noFill/>
          <a:ln>
            <a:solidFill>
              <a:srgbClr val="004B87"/>
            </a:solidFill>
          </a:ln>
        </p:spPr>
        <p:txBody>
          <a:bodyPr wrap="none" rtlCol="0">
            <a:spAutoFit/>
          </a:bodyPr>
          <a:lstStyle/>
          <a:p>
            <a:pPr algn="ctr"/>
            <a:r>
              <a:rPr lang="en-GB" sz="2000" dirty="0">
                <a:latin typeface="+mj-lt"/>
              </a:rPr>
              <a:t>Hyponatremia</a:t>
            </a:r>
          </a:p>
        </p:txBody>
      </p:sp>
      <p:sp>
        <p:nvSpPr>
          <p:cNvPr id="13" name="TextBox 12">
            <a:extLst>
              <a:ext uri="{FF2B5EF4-FFF2-40B4-BE49-F238E27FC236}">
                <a16:creationId xmlns:a16="http://schemas.microsoft.com/office/drawing/2014/main" id="{6F8D65DE-4454-40A6-936E-E8E67D8BF639}"/>
              </a:ext>
            </a:extLst>
          </p:cNvPr>
          <p:cNvSpPr txBox="1"/>
          <p:nvPr/>
        </p:nvSpPr>
        <p:spPr>
          <a:xfrm>
            <a:off x="759458" y="2710421"/>
            <a:ext cx="1512578" cy="400110"/>
          </a:xfrm>
          <a:prstGeom prst="rect">
            <a:avLst/>
          </a:prstGeom>
          <a:noFill/>
          <a:ln>
            <a:solidFill>
              <a:srgbClr val="004B87"/>
            </a:solidFill>
          </a:ln>
        </p:spPr>
        <p:txBody>
          <a:bodyPr wrap="square" rtlCol="0">
            <a:spAutoFit/>
          </a:bodyPr>
          <a:lstStyle/>
          <a:p>
            <a:pPr algn="ctr"/>
            <a:r>
              <a:rPr lang="en-GB" sz="2000" dirty="0">
                <a:latin typeface="+mj-lt"/>
              </a:rPr>
              <a:t>Refractory</a:t>
            </a:r>
          </a:p>
        </p:txBody>
      </p:sp>
      <p:sp>
        <p:nvSpPr>
          <p:cNvPr id="14" name="TextBox 13">
            <a:extLst>
              <a:ext uri="{FF2B5EF4-FFF2-40B4-BE49-F238E27FC236}">
                <a16:creationId xmlns:a16="http://schemas.microsoft.com/office/drawing/2014/main" id="{10BD81A6-E763-43A0-A8B3-BAD7C893B018}"/>
              </a:ext>
            </a:extLst>
          </p:cNvPr>
          <p:cNvSpPr txBox="1"/>
          <p:nvPr/>
        </p:nvSpPr>
        <p:spPr>
          <a:xfrm>
            <a:off x="3796641" y="2331782"/>
            <a:ext cx="1453988" cy="707886"/>
          </a:xfrm>
          <a:prstGeom prst="rect">
            <a:avLst/>
          </a:prstGeom>
          <a:noFill/>
          <a:ln>
            <a:solidFill>
              <a:srgbClr val="004B87"/>
            </a:solidFill>
          </a:ln>
        </p:spPr>
        <p:txBody>
          <a:bodyPr wrap="none" rtlCol="0">
            <a:spAutoFit/>
          </a:bodyPr>
          <a:lstStyle/>
          <a:p>
            <a:pPr algn="ctr"/>
            <a:r>
              <a:rPr lang="en-GB" sz="2000" dirty="0">
                <a:latin typeface="+mj-lt"/>
              </a:rPr>
              <a:t>Hepatic</a:t>
            </a:r>
            <a:br>
              <a:rPr lang="en-GB" sz="2000" dirty="0">
                <a:latin typeface="+mj-lt"/>
              </a:rPr>
            </a:br>
            <a:r>
              <a:rPr lang="en-GB" sz="2000" dirty="0">
                <a:latin typeface="+mj-lt"/>
              </a:rPr>
              <a:t>hydrothorax</a:t>
            </a:r>
          </a:p>
        </p:txBody>
      </p:sp>
      <p:sp>
        <p:nvSpPr>
          <p:cNvPr id="15" name="TextBox 14">
            <a:extLst>
              <a:ext uri="{FF2B5EF4-FFF2-40B4-BE49-F238E27FC236}">
                <a16:creationId xmlns:a16="http://schemas.microsoft.com/office/drawing/2014/main" id="{63392B69-744A-4020-8B6C-35F306F5B4D9}"/>
              </a:ext>
            </a:extLst>
          </p:cNvPr>
          <p:cNvSpPr txBox="1"/>
          <p:nvPr/>
        </p:nvSpPr>
        <p:spPr>
          <a:xfrm>
            <a:off x="759458" y="2331781"/>
            <a:ext cx="1991366" cy="400110"/>
          </a:xfrm>
          <a:prstGeom prst="rect">
            <a:avLst/>
          </a:prstGeom>
          <a:noFill/>
          <a:ln>
            <a:solidFill>
              <a:srgbClr val="004B87"/>
            </a:solidFill>
          </a:ln>
        </p:spPr>
        <p:txBody>
          <a:bodyPr wrap="square" rtlCol="0">
            <a:spAutoFit/>
          </a:bodyPr>
          <a:lstStyle/>
          <a:p>
            <a:pPr algn="ctr"/>
            <a:r>
              <a:rPr lang="en-GB" sz="2000" dirty="0">
                <a:latin typeface="+mj-lt"/>
              </a:rPr>
              <a:t>Uncomplicated</a:t>
            </a:r>
          </a:p>
        </p:txBody>
      </p:sp>
      <p:sp>
        <p:nvSpPr>
          <p:cNvPr id="17" name="TextBox 16">
            <a:extLst>
              <a:ext uri="{FF2B5EF4-FFF2-40B4-BE49-F238E27FC236}">
                <a16:creationId xmlns:a16="http://schemas.microsoft.com/office/drawing/2014/main" id="{298E7BBD-5E90-484C-A0DF-BC083C5F290A}"/>
              </a:ext>
            </a:extLst>
          </p:cNvPr>
          <p:cNvSpPr txBox="1"/>
          <p:nvPr/>
        </p:nvSpPr>
        <p:spPr>
          <a:xfrm>
            <a:off x="5682506" y="2331781"/>
            <a:ext cx="2046907" cy="400110"/>
          </a:xfrm>
          <a:prstGeom prst="rect">
            <a:avLst/>
          </a:prstGeom>
          <a:noFill/>
          <a:ln>
            <a:solidFill>
              <a:srgbClr val="004B87"/>
            </a:solidFill>
          </a:ln>
        </p:spPr>
        <p:txBody>
          <a:bodyPr wrap="none" rtlCol="0">
            <a:spAutoFit/>
          </a:bodyPr>
          <a:lstStyle/>
          <a:p>
            <a:pPr algn="ctr"/>
            <a:r>
              <a:rPr lang="en-GB" sz="2000" dirty="0">
                <a:latin typeface="+mj-lt"/>
              </a:rPr>
              <a:t>Renal impairment</a:t>
            </a:r>
          </a:p>
        </p:txBody>
      </p:sp>
      <p:cxnSp>
        <p:nvCxnSpPr>
          <p:cNvPr id="18" name="Connector: Elbow 17">
            <a:extLst>
              <a:ext uri="{FF2B5EF4-FFF2-40B4-BE49-F238E27FC236}">
                <a16:creationId xmlns:a16="http://schemas.microsoft.com/office/drawing/2014/main" id="{F7AEEEE8-12A7-4C31-A2A5-9CA1C64EB28B}"/>
              </a:ext>
            </a:extLst>
          </p:cNvPr>
          <p:cNvCxnSpPr>
            <a:cxnSpLocks/>
          </p:cNvCxnSpPr>
          <p:nvPr/>
        </p:nvCxnSpPr>
        <p:spPr>
          <a:xfrm rot="10800000">
            <a:off x="2761361" y="2470280"/>
            <a:ext cx="262774" cy="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14B1151-935A-4DB9-9F48-66ACE6F0B5C5}"/>
              </a:ext>
            </a:extLst>
          </p:cNvPr>
          <p:cNvCxnSpPr/>
          <p:nvPr/>
        </p:nvCxnSpPr>
        <p:spPr>
          <a:xfrm rot="10800000" flipV="1">
            <a:off x="2732722" y="2454499"/>
            <a:ext cx="262774" cy="40596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2CF7EF-49AA-4C79-B5BF-A2B8E356C52C}"/>
              </a:ext>
            </a:extLst>
          </p:cNvPr>
          <p:cNvSpPr txBox="1"/>
          <p:nvPr/>
        </p:nvSpPr>
        <p:spPr>
          <a:xfrm>
            <a:off x="6014814" y="2790589"/>
            <a:ext cx="461986" cy="338554"/>
          </a:xfrm>
          <a:prstGeom prst="rect">
            <a:avLst/>
          </a:prstGeom>
          <a:noFill/>
          <a:ln>
            <a:solidFill>
              <a:srgbClr val="004B87"/>
            </a:solidFill>
          </a:ln>
        </p:spPr>
        <p:txBody>
          <a:bodyPr wrap="none" rtlCol="0">
            <a:spAutoFit/>
          </a:bodyPr>
          <a:lstStyle/>
          <a:p>
            <a:pPr algn="ctr"/>
            <a:r>
              <a:rPr lang="en-GB" sz="1600" dirty="0">
                <a:latin typeface="+mj-lt"/>
              </a:rPr>
              <a:t>AKI</a:t>
            </a:r>
          </a:p>
        </p:txBody>
      </p:sp>
      <p:sp>
        <p:nvSpPr>
          <p:cNvPr id="26" name="TextBox 25">
            <a:extLst>
              <a:ext uri="{FF2B5EF4-FFF2-40B4-BE49-F238E27FC236}">
                <a16:creationId xmlns:a16="http://schemas.microsoft.com/office/drawing/2014/main" id="{575A9CAE-7E85-4380-9F96-86F0F0D48F15}"/>
              </a:ext>
            </a:extLst>
          </p:cNvPr>
          <p:cNvSpPr txBox="1"/>
          <p:nvPr/>
        </p:nvSpPr>
        <p:spPr>
          <a:xfrm>
            <a:off x="6927522" y="2790589"/>
            <a:ext cx="527709" cy="338554"/>
          </a:xfrm>
          <a:prstGeom prst="rect">
            <a:avLst/>
          </a:prstGeom>
          <a:noFill/>
          <a:ln>
            <a:solidFill>
              <a:srgbClr val="004B87"/>
            </a:solidFill>
          </a:ln>
        </p:spPr>
        <p:txBody>
          <a:bodyPr wrap="none" rtlCol="0">
            <a:spAutoFit/>
          </a:bodyPr>
          <a:lstStyle/>
          <a:p>
            <a:pPr algn="ctr"/>
            <a:r>
              <a:rPr lang="en-GB" sz="1600" dirty="0">
                <a:latin typeface="+mj-lt"/>
              </a:rPr>
              <a:t>CKD</a:t>
            </a:r>
          </a:p>
        </p:txBody>
      </p:sp>
      <p:cxnSp>
        <p:nvCxnSpPr>
          <p:cNvPr id="28" name="Connector: Elbow 27">
            <a:extLst>
              <a:ext uri="{FF2B5EF4-FFF2-40B4-BE49-F238E27FC236}">
                <a16:creationId xmlns:a16="http://schemas.microsoft.com/office/drawing/2014/main" id="{7519E466-C8D1-4DDE-AAD4-4116AEC75612}"/>
              </a:ext>
            </a:extLst>
          </p:cNvPr>
          <p:cNvCxnSpPr>
            <a:stCxn id="17" idx="2"/>
            <a:endCxn id="25" idx="0"/>
          </p:cNvCxnSpPr>
          <p:nvPr/>
        </p:nvCxnSpPr>
        <p:spPr>
          <a:xfrm rot="5400000">
            <a:off x="6384977" y="2469608"/>
            <a:ext cx="181809" cy="46015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A83FE0B-C70A-4E02-808D-3DCFC81B9760}"/>
              </a:ext>
            </a:extLst>
          </p:cNvPr>
          <p:cNvCxnSpPr>
            <a:stCxn id="17" idx="2"/>
            <a:endCxn id="26" idx="0"/>
          </p:cNvCxnSpPr>
          <p:nvPr/>
        </p:nvCxnSpPr>
        <p:spPr>
          <a:xfrm rot="16200000" flipH="1">
            <a:off x="6857762" y="2456975"/>
            <a:ext cx="181809" cy="48541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3D9BE61-5244-46BF-9EDA-7AC8D618AF67}"/>
              </a:ext>
            </a:extLst>
          </p:cNvPr>
          <p:cNvSpPr txBox="1"/>
          <p:nvPr/>
        </p:nvSpPr>
        <p:spPr>
          <a:xfrm>
            <a:off x="1485954" y="3680170"/>
            <a:ext cx="694164" cy="400110"/>
          </a:xfrm>
          <a:prstGeom prst="rect">
            <a:avLst/>
          </a:prstGeom>
          <a:noFill/>
          <a:ln>
            <a:solidFill>
              <a:srgbClr val="004B87"/>
            </a:solidFill>
          </a:ln>
        </p:spPr>
        <p:txBody>
          <a:bodyPr wrap="none" rtlCol="0">
            <a:spAutoFit/>
          </a:bodyPr>
          <a:lstStyle/>
          <a:p>
            <a:pPr algn="ctr"/>
            <a:r>
              <a:rPr lang="en-GB" sz="2000" dirty="0">
                <a:latin typeface="+mj-lt"/>
              </a:rPr>
              <a:t>ACLF</a:t>
            </a:r>
          </a:p>
        </p:txBody>
      </p:sp>
      <p:sp>
        <p:nvSpPr>
          <p:cNvPr id="32" name="TextBox 31">
            <a:extLst>
              <a:ext uri="{FF2B5EF4-FFF2-40B4-BE49-F238E27FC236}">
                <a16:creationId xmlns:a16="http://schemas.microsoft.com/office/drawing/2014/main" id="{0859B999-615A-4821-BE3F-2CE592756658}"/>
              </a:ext>
            </a:extLst>
          </p:cNvPr>
          <p:cNvSpPr txBox="1"/>
          <p:nvPr/>
        </p:nvSpPr>
        <p:spPr>
          <a:xfrm>
            <a:off x="2492181" y="3680170"/>
            <a:ext cx="537328" cy="400110"/>
          </a:xfrm>
          <a:prstGeom prst="rect">
            <a:avLst/>
          </a:prstGeom>
          <a:noFill/>
          <a:ln>
            <a:solidFill>
              <a:srgbClr val="004B87"/>
            </a:solidFill>
          </a:ln>
        </p:spPr>
        <p:txBody>
          <a:bodyPr wrap="none" rtlCol="0">
            <a:spAutoFit/>
          </a:bodyPr>
          <a:lstStyle/>
          <a:p>
            <a:pPr algn="ctr"/>
            <a:r>
              <a:rPr lang="en-GB" sz="2000" dirty="0">
                <a:latin typeface="+mj-lt"/>
              </a:rPr>
              <a:t>RAI</a:t>
            </a:r>
          </a:p>
        </p:txBody>
      </p:sp>
      <p:sp>
        <p:nvSpPr>
          <p:cNvPr id="33" name="TextBox 32">
            <a:extLst>
              <a:ext uri="{FF2B5EF4-FFF2-40B4-BE49-F238E27FC236}">
                <a16:creationId xmlns:a16="http://schemas.microsoft.com/office/drawing/2014/main" id="{4595CD75-416A-4D4D-95C6-FF9A93B8DF80}"/>
              </a:ext>
            </a:extLst>
          </p:cNvPr>
          <p:cNvSpPr txBox="1"/>
          <p:nvPr/>
        </p:nvSpPr>
        <p:spPr>
          <a:xfrm>
            <a:off x="5009478" y="3680170"/>
            <a:ext cx="1992213" cy="400110"/>
          </a:xfrm>
          <a:prstGeom prst="rect">
            <a:avLst/>
          </a:prstGeom>
          <a:noFill/>
          <a:ln>
            <a:solidFill>
              <a:srgbClr val="004B87"/>
            </a:solidFill>
          </a:ln>
        </p:spPr>
        <p:txBody>
          <a:bodyPr wrap="none" rtlCol="0">
            <a:spAutoFit/>
          </a:bodyPr>
          <a:lstStyle/>
          <a:p>
            <a:pPr algn="ctr"/>
            <a:r>
              <a:rPr lang="en-GB" sz="2000" dirty="0">
                <a:solidFill>
                  <a:srgbClr val="FF0000"/>
                </a:solidFill>
                <a:latin typeface="+mj-lt"/>
              </a:rPr>
              <a:t>Cardiopulmonary</a:t>
            </a:r>
          </a:p>
        </p:txBody>
      </p:sp>
      <p:sp>
        <p:nvSpPr>
          <p:cNvPr id="34" name="TextBox 33">
            <a:extLst>
              <a:ext uri="{FF2B5EF4-FFF2-40B4-BE49-F238E27FC236}">
                <a16:creationId xmlns:a16="http://schemas.microsoft.com/office/drawing/2014/main" id="{504F9F7F-3918-4729-B8E6-2B397E5CE4C6}"/>
              </a:ext>
            </a:extLst>
          </p:cNvPr>
          <p:cNvSpPr txBox="1"/>
          <p:nvPr/>
        </p:nvSpPr>
        <p:spPr>
          <a:xfrm>
            <a:off x="6343805" y="4138522"/>
            <a:ext cx="678391" cy="369332"/>
          </a:xfrm>
          <a:prstGeom prst="rect">
            <a:avLst/>
          </a:prstGeom>
          <a:noFill/>
          <a:ln>
            <a:solidFill>
              <a:srgbClr val="004B87"/>
            </a:solidFill>
          </a:ln>
        </p:spPr>
        <p:txBody>
          <a:bodyPr wrap="none" rtlCol="0">
            <a:spAutoFit/>
          </a:bodyPr>
          <a:lstStyle/>
          <a:p>
            <a:pPr algn="ctr"/>
            <a:r>
              <a:rPr lang="en-GB" dirty="0">
                <a:latin typeface="+mj-lt"/>
              </a:rPr>
              <a:t>PPHT</a:t>
            </a:r>
          </a:p>
        </p:txBody>
      </p:sp>
      <p:sp>
        <p:nvSpPr>
          <p:cNvPr id="35" name="TextBox 34">
            <a:extLst>
              <a:ext uri="{FF2B5EF4-FFF2-40B4-BE49-F238E27FC236}">
                <a16:creationId xmlns:a16="http://schemas.microsoft.com/office/drawing/2014/main" id="{7858A536-ABDB-46C8-8216-A27A8D22C370}"/>
              </a:ext>
            </a:extLst>
          </p:cNvPr>
          <p:cNvSpPr txBox="1"/>
          <p:nvPr/>
        </p:nvSpPr>
        <p:spPr>
          <a:xfrm>
            <a:off x="4968988" y="4138522"/>
            <a:ext cx="676788" cy="400110"/>
          </a:xfrm>
          <a:prstGeom prst="rect">
            <a:avLst/>
          </a:prstGeom>
          <a:noFill/>
          <a:ln>
            <a:solidFill>
              <a:srgbClr val="004B87"/>
            </a:solidFill>
          </a:ln>
        </p:spPr>
        <p:txBody>
          <a:bodyPr wrap="none" rtlCol="0">
            <a:spAutoFit/>
          </a:bodyPr>
          <a:lstStyle/>
          <a:p>
            <a:pPr algn="ctr"/>
            <a:r>
              <a:rPr lang="en-GB" sz="2000" dirty="0">
                <a:latin typeface="+mj-lt"/>
              </a:rPr>
              <a:t>CCM</a:t>
            </a:r>
          </a:p>
        </p:txBody>
      </p:sp>
      <p:sp>
        <p:nvSpPr>
          <p:cNvPr id="36" name="TextBox 35">
            <a:extLst>
              <a:ext uri="{FF2B5EF4-FFF2-40B4-BE49-F238E27FC236}">
                <a16:creationId xmlns:a16="http://schemas.microsoft.com/office/drawing/2014/main" id="{80E62E97-D8B5-4DF7-B943-E9CFD1CBB87A}"/>
              </a:ext>
            </a:extLst>
          </p:cNvPr>
          <p:cNvSpPr txBox="1"/>
          <p:nvPr/>
        </p:nvSpPr>
        <p:spPr>
          <a:xfrm>
            <a:off x="5728906" y="4138522"/>
            <a:ext cx="553358" cy="369332"/>
          </a:xfrm>
          <a:prstGeom prst="rect">
            <a:avLst/>
          </a:prstGeom>
          <a:noFill/>
          <a:ln>
            <a:solidFill>
              <a:srgbClr val="004B87"/>
            </a:solidFill>
          </a:ln>
        </p:spPr>
        <p:txBody>
          <a:bodyPr wrap="none" rtlCol="0">
            <a:spAutoFit/>
          </a:bodyPr>
          <a:lstStyle/>
          <a:p>
            <a:pPr algn="ctr"/>
            <a:r>
              <a:rPr lang="en-GB" dirty="0">
                <a:latin typeface="+mj-lt"/>
              </a:rPr>
              <a:t>HPS</a:t>
            </a:r>
          </a:p>
        </p:txBody>
      </p:sp>
      <p:cxnSp>
        <p:nvCxnSpPr>
          <p:cNvPr id="38" name="Connector: Elbow 37">
            <a:extLst>
              <a:ext uri="{FF2B5EF4-FFF2-40B4-BE49-F238E27FC236}">
                <a16:creationId xmlns:a16="http://schemas.microsoft.com/office/drawing/2014/main" id="{F81A68A5-8D39-445A-A29B-B397163ECF33}"/>
              </a:ext>
            </a:extLst>
          </p:cNvPr>
          <p:cNvCxnSpPr>
            <a:stCxn id="33" idx="2"/>
            <a:endCxn id="35" idx="0"/>
          </p:cNvCxnSpPr>
          <p:nvPr/>
        </p:nvCxnSpPr>
        <p:spPr>
          <a:xfrm rot="5400000">
            <a:off x="5565806" y="3698746"/>
            <a:ext cx="181353" cy="69820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2286B49-3234-4889-902F-F67CDEAAB3FD}"/>
              </a:ext>
            </a:extLst>
          </p:cNvPr>
          <p:cNvCxnSpPr>
            <a:stCxn id="33" idx="2"/>
            <a:endCxn id="34" idx="0"/>
          </p:cNvCxnSpPr>
          <p:nvPr/>
        </p:nvCxnSpPr>
        <p:spPr>
          <a:xfrm rot="16200000" flipH="1">
            <a:off x="6253615" y="3709139"/>
            <a:ext cx="181353" cy="67741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914AF77-CDB2-4D93-904B-9B567D958547}"/>
              </a:ext>
            </a:extLst>
          </p:cNvPr>
          <p:cNvCxnSpPr>
            <a:stCxn id="33" idx="2"/>
            <a:endCxn id="36" idx="0"/>
          </p:cNvCxnSpPr>
          <p:nvPr/>
        </p:nvCxnSpPr>
        <p:spPr>
          <a:xfrm>
            <a:off x="6005584" y="3957170"/>
            <a:ext cx="0" cy="1813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1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32A7B3-1990-4CA4-86C7-EB4CAD27A686}"/>
              </a:ext>
            </a:extLst>
          </p:cNvPr>
          <p:cNvSpPr>
            <a:spLocks noGrp="1"/>
          </p:cNvSpPr>
          <p:nvPr>
            <p:ph type="body" sz="quarter" idx="10"/>
          </p:nvPr>
        </p:nvSpPr>
        <p:spPr>
          <a:xfrm>
            <a:off x="3886200" y="6479931"/>
            <a:ext cx="5029200" cy="376990"/>
          </a:xfrm>
        </p:spPr>
        <p:txBody>
          <a:bodyPr/>
          <a:lstStyle/>
          <a:p>
            <a:r>
              <a:rPr lang="en-US" dirty="0"/>
              <a:t>EASL CPG decompensated cirrhosis. J Hepatol 2018;doi: 10.1016/j.jhep.2018.03.024</a:t>
            </a:r>
          </a:p>
        </p:txBody>
      </p:sp>
      <p:sp>
        <p:nvSpPr>
          <p:cNvPr id="4" name="Content Placeholder 3">
            <a:extLst>
              <a:ext uri="{FF2B5EF4-FFF2-40B4-BE49-F238E27FC236}">
                <a16:creationId xmlns:a16="http://schemas.microsoft.com/office/drawing/2014/main" id="{D0234D4B-812E-4DFE-8A7D-07B4CEEE0746}"/>
              </a:ext>
            </a:extLst>
          </p:cNvPr>
          <p:cNvSpPr>
            <a:spLocks noGrp="1"/>
          </p:cNvSpPr>
          <p:nvPr>
            <p:ph sz="half" idx="1"/>
          </p:nvPr>
        </p:nvSpPr>
        <p:spPr>
          <a:xfrm>
            <a:off x="319314" y="1524000"/>
            <a:ext cx="8506800" cy="4955931"/>
          </a:xfrm>
          <a:ln>
            <a:noFill/>
          </a:ln>
        </p:spPr>
        <p:txBody>
          <a:bodyPr>
            <a:normAutofit fontScale="92500" lnSpcReduction="20000"/>
          </a:bodyPr>
          <a:lstStyle/>
          <a:p>
            <a:pPr marL="342900" indent="-342900">
              <a:buFont typeface="+mj-lt"/>
              <a:buAutoNum type="arabicPeriod"/>
            </a:pPr>
            <a:r>
              <a:rPr lang="en-GB" sz="2200" b="1" dirty="0">
                <a:latin typeface="+mj-lt"/>
              </a:rPr>
              <a:t>Overall management of DC</a:t>
            </a:r>
          </a:p>
          <a:p>
            <a:pPr marL="642938" lvl="1" indent="-342900"/>
            <a:r>
              <a:rPr lang="en-GB" sz="2200" dirty="0">
                <a:latin typeface="+mj-lt"/>
              </a:rPr>
              <a:t>Suppression of aetiological factor(s)</a:t>
            </a:r>
          </a:p>
          <a:p>
            <a:pPr marL="642938" lvl="1" indent="-342900"/>
            <a:r>
              <a:rPr lang="en-GB" sz="2200" dirty="0">
                <a:latin typeface="+mj-lt"/>
              </a:rPr>
              <a:t>Treatment of key pathogenic factors</a:t>
            </a:r>
          </a:p>
          <a:p>
            <a:pPr marL="342900" indent="-342900">
              <a:buFont typeface="+mj-lt"/>
              <a:buAutoNum type="arabicPeriod"/>
              <a:defRPr/>
            </a:pPr>
            <a:r>
              <a:rPr lang="en-GB" sz="2600" b="1" dirty="0">
                <a:latin typeface="+mj-lt"/>
              </a:rPr>
              <a:t>Management of specific complications of DC</a:t>
            </a:r>
          </a:p>
          <a:p>
            <a:pPr marL="642938" lvl="1" indent="-342900"/>
            <a:r>
              <a:rPr lang="en-GB" sz="2400" dirty="0">
                <a:latin typeface="+mj-lt"/>
              </a:rPr>
              <a:t>Ascites</a:t>
            </a:r>
          </a:p>
          <a:p>
            <a:pPr marL="642938" lvl="1" indent="-342900"/>
            <a:r>
              <a:rPr lang="en-GB" sz="2400" dirty="0">
                <a:latin typeface="+mj-lt"/>
              </a:rPr>
              <a:t>Refractory ascites</a:t>
            </a:r>
          </a:p>
          <a:p>
            <a:pPr marL="642938" lvl="1" indent="-342900"/>
            <a:r>
              <a:rPr lang="en-GB" sz="2400" dirty="0">
                <a:latin typeface="+mj-lt"/>
              </a:rPr>
              <a:t>Hepatic hydrothorax</a:t>
            </a:r>
          </a:p>
          <a:p>
            <a:pPr marL="642938" lvl="1" indent="-342900"/>
            <a:r>
              <a:rPr lang="en-GB" sz="2400" dirty="0">
                <a:latin typeface="+mj-lt"/>
              </a:rPr>
              <a:t>Hyponatremia</a:t>
            </a:r>
          </a:p>
          <a:p>
            <a:pPr marL="642938" lvl="1" indent="-342900"/>
            <a:r>
              <a:rPr lang="en-GB" sz="2400" dirty="0">
                <a:latin typeface="+mj-lt"/>
              </a:rPr>
              <a:t>Gastrointestinal bleeding</a:t>
            </a:r>
          </a:p>
          <a:p>
            <a:pPr marL="642938" lvl="1" indent="-342900"/>
            <a:r>
              <a:rPr lang="en-GB" sz="2400" dirty="0">
                <a:latin typeface="+mj-lt"/>
              </a:rPr>
              <a:t>Bacterial infections</a:t>
            </a:r>
          </a:p>
          <a:p>
            <a:pPr marL="642938" lvl="1" indent="-342900"/>
            <a:r>
              <a:rPr lang="en-GB" sz="2400" dirty="0">
                <a:latin typeface="+mj-lt"/>
              </a:rPr>
              <a:t>Renal impairment </a:t>
            </a:r>
          </a:p>
          <a:p>
            <a:pPr marL="642938" lvl="1" indent="-342900"/>
            <a:r>
              <a:rPr lang="en-GB" sz="2400" dirty="0">
                <a:latin typeface="+mj-lt"/>
              </a:rPr>
              <a:t>Acute-on-chronic liver failure</a:t>
            </a:r>
          </a:p>
          <a:p>
            <a:pPr marL="642938" lvl="1" indent="-342900"/>
            <a:r>
              <a:rPr lang="en-GB" sz="2400" dirty="0">
                <a:latin typeface="+mj-lt"/>
              </a:rPr>
              <a:t>Relative adrenal insufficiency</a:t>
            </a:r>
          </a:p>
          <a:p>
            <a:pPr marL="642938" lvl="1" indent="-342900"/>
            <a:r>
              <a:rPr lang="en-GB" sz="2400" dirty="0">
                <a:latin typeface="+mj-lt"/>
              </a:rPr>
              <a:t>Cardiopulmonary complications</a:t>
            </a:r>
          </a:p>
        </p:txBody>
      </p:sp>
      <p:sp>
        <p:nvSpPr>
          <p:cNvPr id="9" name="Rectangle 8">
            <a:hlinkClick r:id="rId3" action="ppaction://hlinksldjump"/>
          </p:cNvPr>
          <p:cNvSpPr/>
          <p:nvPr/>
        </p:nvSpPr>
        <p:spPr>
          <a:xfrm>
            <a:off x="678974" y="2859302"/>
            <a:ext cx="4131000" cy="20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7" name="Rectangle 6">
            <a:hlinkClick r:id="rId4" action="ppaction://hlinksldjump"/>
          </p:cNvPr>
          <p:cNvSpPr/>
          <p:nvPr/>
        </p:nvSpPr>
        <p:spPr>
          <a:xfrm>
            <a:off x="658892" y="1903169"/>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0" name="Rectangle 9">
            <a:hlinkClick r:id="rId5" action="ppaction://hlinksldjump"/>
          </p:cNvPr>
          <p:cNvSpPr/>
          <p:nvPr/>
        </p:nvSpPr>
        <p:spPr>
          <a:xfrm>
            <a:off x="678974" y="3095582"/>
            <a:ext cx="4131000" cy="194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1" name="Rectangle 10">
            <a:hlinkClick r:id="rId6" action="ppaction://hlinksldjump"/>
          </p:cNvPr>
          <p:cNvSpPr/>
          <p:nvPr/>
        </p:nvSpPr>
        <p:spPr>
          <a:xfrm>
            <a:off x="678974" y="3340101"/>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2" name="Rectangle 11">
            <a:hlinkClick r:id="rId7" action="ppaction://hlinksldjump"/>
          </p:cNvPr>
          <p:cNvSpPr/>
          <p:nvPr/>
        </p:nvSpPr>
        <p:spPr>
          <a:xfrm>
            <a:off x="658892" y="3558168"/>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3" name="Rectangle 12">
            <a:hlinkClick r:id="rId8" action="ppaction://hlinksldjump"/>
          </p:cNvPr>
          <p:cNvSpPr/>
          <p:nvPr/>
        </p:nvSpPr>
        <p:spPr>
          <a:xfrm>
            <a:off x="658892" y="3778511"/>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4" name="Rectangle 13">
            <a:hlinkClick r:id="rId8" action="ppaction://hlinksldjump"/>
          </p:cNvPr>
          <p:cNvSpPr/>
          <p:nvPr/>
        </p:nvSpPr>
        <p:spPr>
          <a:xfrm>
            <a:off x="658892" y="4004630"/>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5" name="Rectangle 14">
            <a:hlinkClick r:id="" action="ppaction://noaction"/>
          </p:cNvPr>
          <p:cNvSpPr/>
          <p:nvPr/>
        </p:nvSpPr>
        <p:spPr>
          <a:xfrm>
            <a:off x="678974" y="4219235"/>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7" name="Rectangle 16">
            <a:hlinkClick r:id="" action="ppaction://noaction"/>
          </p:cNvPr>
          <p:cNvSpPr/>
          <p:nvPr/>
        </p:nvSpPr>
        <p:spPr>
          <a:xfrm>
            <a:off x="658892" y="4456866"/>
            <a:ext cx="2654538"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19" name="Rectangle 18">
            <a:hlinkClick r:id="rId9" action="ppaction://hlinksldjump"/>
          </p:cNvPr>
          <p:cNvSpPr/>
          <p:nvPr/>
        </p:nvSpPr>
        <p:spPr>
          <a:xfrm>
            <a:off x="658892" y="2136816"/>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20" name="Rectangle 19">
            <a:hlinkClick r:id="" action="ppaction://noaction"/>
            <a:extLst>
              <a:ext uri="{FF2B5EF4-FFF2-40B4-BE49-F238E27FC236}">
                <a16:creationId xmlns:a16="http://schemas.microsoft.com/office/drawing/2014/main" id="{291FB45B-F998-4F37-A9A9-0012189239FF}"/>
              </a:ext>
            </a:extLst>
          </p:cNvPr>
          <p:cNvSpPr/>
          <p:nvPr/>
        </p:nvSpPr>
        <p:spPr>
          <a:xfrm>
            <a:off x="641409" y="4925438"/>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21" name="Rectangle 20">
            <a:hlinkClick r:id="" action="ppaction://noaction"/>
            <a:extLst>
              <a:ext uri="{FF2B5EF4-FFF2-40B4-BE49-F238E27FC236}">
                <a16:creationId xmlns:a16="http://schemas.microsoft.com/office/drawing/2014/main" id="{18875C17-177C-49CE-8187-3B7989070301}"/>
              </a:ext>
            </a:extLst>
          </p:cNvPr>
          <p:cNvSpPr/>
          <p:nvPr/>
        </p:nvSpPr>
        <p:spPr>
          <a:xfrm>
            <a:off x="658892" y="4703198"/>
            <a:ext cx="4131000" cy="1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
        <p:nvSpPr>
          <p:cNvPr id="8" name="Rectangle 7">
            <a:hlinkClick r:id="rId3" action="ppaction://hlinksldjump"/>
          </p:cNvPr>
          <p:cNvSpPr/>
          <p:nvPr/>
        </p:nvSpPr>
        <p:spPr>
          <a:xfrm>
            <a:off x="1247930" y="2569456"/>
            <a:ext cx="4131000" cy="274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atin typeface="+mj-lt"/>
            </a:endParaRPr>
          </a:p>
        </p:txBody>
      </p:sp>
    </p:spTree>
    <p:extLst>
      <p:ext uri="{BB962C8B-B14F-4D97-AF65-F5344CB8AC3E}">
        <p14:creationId xmlns:p14="http://schemas.microsoft.com/office/powerpoint/2010/main" val="13685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1512343"/>
            <a:ext cx="6709906" cy="4360459"/>
          </a:xfrm>
        </p:spPr>
        <p:txBody>
          <a:bodyPr/>
          <a:lstStyle/>
          <a:p>
            <a:endParaRPr lang="en-US" dirty="0"/>
          </a:p>
          <a:p>
            <a:pPr marL="0" indent="0">
              <a:buNone/>
            </a:pPr>
            <a:endParaRPr lang="en-US" dirty="0"/>
          </a:p>
          <a:p>
            <a:pPr marL="0" indent="0">
              <a:buNone/>
            </a:pPr>
            <a:r>
              <a:rPr lang="en-US" dirty="0"/>
              <a:t>               </a:t>
            </a:r>
            <a:r>
              <a:rPr lang="en-US" sz="2000" dirty="0"/>
              <a:t>DR. TANVEER HUSSAIN</a:t>
            </a:r>
          </a:p>
          <a:p>
            <a:pPr marL="0" indent="0">
              <a:buNone/>
            </a:pPr>
            <a:r>
              <a:rPr lang="en-US" dirty="0"/>
              <a:t>                </a:t>
            </a:r>
            <a:r>
              <a:rPr lang="en-US" sz="1600" dirty="0"/>
              <a:t>MBBS FCPS (Med), FRCP,</a:t>
            </a:r>
          </a:p>
          <a:p>
            <a:pPr marL="0" indent="0">
              <a:buNone/>
            </a:pPr>
            <a:r>
              <a:rPr lang="en-US" sz="1600" dirty="0"/>
              <a:t>                           FCPS (Gastro), CHPE</a:t>
            </a:r>
          </a:p>
          <a:p>
            <a:pPr marL="0" indent="0">
              <a:buNone/>
            </a:pPr>
            <a:r>
              <a:rPr lang="en-US" sz="1600" dirty="0"/>
              <a:t>                           Associate Professor &amp; HOD</a:t>
            </a:r>
          </a:p>
          <a:p>
            <a:pPr marL="0" indent="0">
              <a:buNone/>
            </a:pPr>
            <a:r>
              <a:rPr lang="en-US" sz="1600" dirty="0"/>
              <a:t>                            Gastroenterology,  RMU</a:t>
            </a:r>
          </a:p>
        </p:txBody>
      </p:sp>
    </p:spTree>
    <p:extLst>
      <p:ext uri="{BB962C8B-B14F-4D97-AF65-F5344CB8AC3E}">
        <p14:creationId xmlns:p14="http://schemas.microsoft.com/office/powerpoint/2010/main" val="51569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dirty="0">
                <a:solidFill>
                  <a:schemeClr val="tx1"/>
                </a:solidFill>
              </a:rPr>
              <a:t>   </a:t>
            </a:r>
            <a:r>
              <a:rPr lang="en-US" sz="3200" dirty="0">
                <a:solidFill>
                  <a:schemeClr val="tx1"/>
                </a:solidFill>
              </a:rPr>
              <a:t>What is your management plan</a:t>
            </a:r>
            <a:r>
              <a:rPr lang="en-US" sz="2800" dirty="0">
                <a:solidFill>
                  <a:schemeClr val="tx1"/>
                </a:solidFill>
              </a:rPr>
              <a:t>?</a:t>
            </a:r>
          </a:p>
        </p:txBody>
      </p:sp>
      <p:sp>
        <p:nvSpPr>
          <p:cNvPr id="3" name="Content Placeholder 2"/>
          <p:cNvSpPr>
            <a:spLocks noGrp="1"/>
          </p:cNvSpPr>
          <p:nvPr>
            <p:ph idx="1"/>
          </p:nvPr>
        </p:nvSpPr>
        <p:spPr/>
        <p:txBody>
          <a:bodyPr>
            <a:normAutofit fontScale="32500" lnSpcReduction="20000"/>
          </a:bodyPr>
          <a:lstStyle/>
          <a:p>
            <a:pPr>
              <a:buNone/>
              <a:defRPr/>
            </a:pPr>
            <a:r>
              <a:rPr lang="en-GB" sz="5500" b="1" dirty="0">
                <a:solidFill>
                  <a:srgbClr val="000000"/>
                </a:solidFill>
                <a:ea typeface="ＭＳ Ｐゴシック" charset="-128"/>
              </a:rPr>
              <a:t>Conservative</a:t>
            </a:r>
          </a:p>
          <a:p>
            <a:pPr>
              <a:defRPr/>
            </a:pPr>
            <a:r>
              <a:rPr lang="en-GB" sz="5500" dirty="0">
                <a:solidFill>
                  <a:srgbClr val="000000"/>
                </a:solidFill>
                <a:ea typeface="ＭＳ Ｐゴシック" charset="-128"/>
              </a:rPr>
              <a:t>Alcohol abstinence, optimise nutrition, </a:t>
            </a:r>
            <a:r>
              <a:rPr lang="en-GB" sz="5500" dirty="0">
                <a:solidFill>
                  <a:srgbClr val="FF0000"/>
                </a:solidFill>
                <a:ea typeface="ＭＳ Ｐゴシック" charset="-128"/>
              </a:rPr>
              <a:t>low salt diet</a:t>
            </a:r>
            <a:r>
              <a:rPr lang="en-GB" sz="5500" dirty="0">
                <a:solidFill>
                  <a:srgbClr val="000000"/>
                </a:solidFill>
                <a:ea typeface="ＭＳ Ｐゴシック" charset="-128"/>
              </a:rPr>
              <a:t>, </a:t>
            </a:r>
            <a:r>
              <a:rPr lang="en-GB" sz="5500" dirty="0">
                <a:solidFill>
                  <a:srgbClr val="FF0000"/>
                </a:solidFill>
                <a:ea typeface="ＭＳ Ｐゴシック" charset="-128"/>
              </a:rPr>
              <a:t>fluid restriction</a:t>
            </a:r>
          </a:p>
          <a:p>
            <a:pPr marL="0" indent="0">
              <a:buNone/>
              <a:defRPr/>
            </a:pPr>
            <a:endParaRPr lang="en-GB" sz="5500" dirty="0">
              <a:solidFill>
                <a:srgbClr val="000000"/>
              </a:solidFill>
              <a:ea typeface="ＭＳ Ｐゴシック" charset="-128"/>
            </a:endParaRPr>
          </a:p>
          <a:p>
            <a:pPr>
              <a:buNone/>
              <a:defRPr/>
            </a:pPr>
            <a:r>
              <a:rPr lang="en-GB" sz="5500" b="1" dirty="0">
                <a:solidFill>
                  <a:srgbClr val="000000"/>
                </a:solidFill>
                <a:ea typeface="ＭＳ Ｐゴシック" charset="-128"/>
              </a:rPr>
              <a:t>Medical</a:t>
            </a:r>
          </a:p>
          <a:p>
            <a:pPr>
              <a:defRPr/>
            </a:pPr>
            <a:r>
              <a:rPr lang="en-GB" sz="5500" dirty="0">
                <a:solidFill>
                  <a:srgbClr val="000000"/>
                </a:solidFill>
                <a:ea typeface="ＭＳ Ｐゴシック" charset="-128"/>
              </a:rPr>
              <a:t>Vitamin B supplementation (IV/PO), chlordiazepoxide</a:t>
            </a:r>
          </a:p>
          <a:p>
            <a:pPr>
              <a:defRPr/>
            </a:pPr>
            <a:r>
              <a:rPr lang="en-GB" sz="5500" dirty="0">
                <a:solidFill>
                  <a:srgbClr val="000000"/>
                </a:solidFill>
                <a:ea typeface="ＭＳ Ｐゴシック" charset="-128"/>
              </a:rPr>
              <a:t>Diuretics</a:t>
            </a:r>
          </a:p>
          <a:p>
            <a:pPr>
              <a:defRPr/>
            </a:pPr>
            <a:r>
              <a:rPr lang="en-GB" sz="5500" dirty="0">
                <a:solidFill>
                  <a:srgbClr val="000000"/>
                </a:solidFill>
                <a:ea typeface="ＭＳ Ｐゴシック" charset="-128"/>
              </a:rPr>
              <a:t>Paracentesis (give albumin)</a:t>
            </a:r>
          </a:p>
          <a:p>
            <a:pPr>
              <a:defRPr/>
            </a:pPr>
            <a:r>
              <a:rPr lang="en-GB" sz="5500" dirty="0">
                <a:solidFill>
                  <a:srgbClr val="000000"/>
                </a:solidFill>
                <a:ea typeface="ＭＳ Ｐゴシック" charset="-128"/>
              </a:rPr>
              <a:t>NG feeding</a:t>
            </a:r>
          </a:p>
          <a:p>
            <a:pPr>
              <a:defRPr/>
            </a:pPr>
            <a:r>
              <a:rPr lang="en-GB" sz="5500" dirty="0">
                <a:solidFill>
                  <a:srgbClr val="000000"/>
                </a:solidFill>
                <a:ea typeface="ＭＳ Ｐゴシック" charset="-128"/>
              </a:rPr>
              <a:t>Antibiotics (? SBP)</a:t>
            </a:r>
          </a:p>
          <a:p>
            <a:pPr>
              <a:defRPr/>
            </a:pPr>
            <a:r>
              <a:rPr lang="en-GB" sz="5500" dirty="0">
                <a:solidFill>
                  <a:srgbClr val="000000"/>
                </a:solidFill>
                <a:ea typeface="ＭＳ Ｐゴシック" charset="-128"/>
              </a:rPr>
              <a:t>Steroids + albumin (N.B. avoid NaCl)</a:t>
            </a:r>
          </a:p>
          <a:p>
            <a:pPr>
              <a:defRPr/>
            </a:pPr>
            <a:r>
              <a:rPr lang="en-GB" sz="5500" dirty="0">
                <a:solidFill>
                  <a:srgbClr val="000000"/>
                </a:solidFill>
                <a:ea typeface="ＭＳ Ｐゴシック" charset="-128"/>
              </a:rPr>
              <a:t>Lactulose (in hepatic encephalopathy)</a:t>
            </a:r>
          </a:p>
          <a:p>
            <a:pPr marL="0" indent="0">
              <a:buNone/>
              <a:defRPr/>
            </a:pPr>
            <a:endParaRPr lang="en-GB" sz="5500" dirty="0">
              <a:solidFill>
                <a:srgbClr val="000000"/>
              </a:solidFill>
              <a:ea typeface="ＭＳ Ｐゴシック" charset="-128"/>
            </a:endParaRPr>
          </a:p>
          <a:p>
            <a:pPr>
              <a:buNone/>
              <a:defRPr/>
            </a:pPr>
            <a:r>
              <a:rPr lang="en-GB" sz="5500" b="1" dirty="0">
                <a:solidFill>
                  <a:srgbClr val="000000"/>
                </a:solidFill>
                <a:ea typeface="ＭＳ Ｐゴシック" charset="-128"/>
              </a:rPr>
              <a:t>Surgical</a:t>
            </a:r>
          </a:p>
          <a:p>
            <a:pPr>
              <a:defRPr/>
            </a:pPr>
            <a:r>
              <a:rPr lang="en-GB" sz="5500" dirty="0">
                <a:solidFill>
                  <a:srgbClr val="000000"/>
                </a:solidFill>
                <a:ea typeface="ＭＳ Ｐゴシック" charset="-128"/>
              </a:rPr>
              <a:t>TIPSS</a:t>
            </a:r>
          </a:p>
          <a:p>
            <a:pPr>
              <a:defRPr/>
            </a:pPr>
            <a:r>
              <a:rPr lang="en-GB" sz="5500" dirty="0">
                <a:solidFill>
                  <a:srgbClr val="000000"/>
                </a:solidFill>
                <a:ea typeface="ＭＳ Ｐゴシック" charset="-128"/>
              </a:rPr>
              <a:t>Liver transplantation</a:t>
            </a:r>
          </a:p>
          <a:p>
            <a:endParaRPr lang="en-US" dirty="0"/>
          </a:p>
        </p:txBody>
      </p:sp>
    </p:spTree>
    <p:extLst>
      <p:ext uri="{BB962C8B-B14F-4D97-AF65-F5344CB8AC3E}">
        <p14:creationId xmlns:p14="http://schemas.microsoft.com/office/powerpoint/2010/main" val="69426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18050" y="2520950"/>
            <a:ext cx="827088" cy="3240088"/>
            <a:chOff x="3344" y="1480"/>
            <a:chExt cx="750" cy="2041"/>
          </a:xfrm>
        </p:grpSpPr>
        <p:sp>
          <p:nvSpPr>
            <p:cNvPr id="14339" name="Line 3"/>
            <p:cNvSpPr>
              <a:spLocks noChangeShapeType="1"/>
            </p:cNvSpPr>
            <p:nvPr/>
          </p:nvSpPr>
          <p:spPr bwMode="auto">
            <a:xfrm flipV="1">
              <a:off x="3371" y="2899"/>
              <a:ext cx="715" cy="8"/>
            </a:xfrm>
            <a:prstGeom prst="line">
              <a:avLst/>
            </a:prstGeom>
            <a:noFill/>
            <a:ln w="57150">
              <a:solidFill>
                <a:srgbClr val="6699FF"/>
              </a:solidFill>
              <a:round/>
              <a:headEnd/>
              <a:tailEnd type="arrow" w="med" len="med"/>
            </a:ln>
            <a:effectLst>
              <a:outerShdw dist="45791" dir="3378596" algn="ctr" rotWithShape="0">
                <a:schemeClr val="bg2"/>
              </a:outerShdw>
            </a:effectLst>
          </p:spPr>
          <p:txBody>
            <a:bodyPr wrap="none" anchor="ctr"/>
            <a:lstStyle/>
            <a:p>
              <a:pPr>
                <a:defRPr/>
              </a:pPr>
              <a:endParaRPr lang="en-US" dirty="0"/>
            </a:p>
          </p:txBody>
        </p:sp>
        <p:sp>
          <p:nvSpPr>
            <p:cNvPr id="14340" name="Line 4"/>
            <p:cNvSpPr>
              <a:spLocks noChangeShapeType="1"/>
            </p:cNvSpPr>
            <p:nvPr/>
          </p:nvSpPr>
          <p:spPr bwMode="auto">
            <a:xfrm>
              <a:off x="3367" y="2913"/>
              <a:ext cx="726" cy="608"/>
            </a:xfrm>
            <a:prstGeom prst="line">
              <a:avLst/>
            </a:prstGeom>
            <a:noFill/>
            <a:ln w="57150">
              <a:solidFill>
                <a:srgbClr val="6699FF"/>
              </a:solidFill>
              <a:round/>
              <a:headEnd/>
              <a:tailEnd type="arrow" w="med" len="med"/>
            </a:ln>
            <a:effectLst>
              <a:outerShdw dist="38100" dir="5400000" algn="ctr" rotWithShape="0">
                <a:schemeClr val="bg2"/>
              </a:outerShdw>
            </a:effectLst>
          </p:spPr>
          <p:txBody>
            <a:bodyPr wrap="none" anchor="ctr"/>
            <a:lstStyle/>
            <a:p>
              <a:pPr>
                <a:defRPr/>
              </a:pPr>
              <a:endParaRPr lang="en-US" dirty="0"/>
            </a:p>
          </p:txBody>
        </p:sp>
        <p:sp>
          <p:nvSpPr>
            <p:cNvPr id="14341" name="Line 5"/>
            <p:cNvSpPr>
              <a:spLocks noChangeShapeType="1"/>
            </p:cNvSpPr>
            <p:nvPr/>
          </p:nvSpPr>
          <p:spPr bwMode="auto">
            <a:xfrm flipV="1">
              <a:off x="3379" y="1485"/>
              <a:ext cx="715" cy="8"/>
            </a:xfrm>
            <a:prstGeom prst="line">
              <a:avLst/>
            </a:prstGeom>
            <a:noFill/>
            <a:ln w="57150">
              <a:solidFill>
                <a:srgbClr val="6699FF"/>
              </a:solidFill>
              <a:round/>
              <a:headEnd/>
              <a:tailEnd type="arrow" w="med" len="med"/>
            </a:ln>
            <a:effectLst>
              <a:outerShdw dist="45791" dir="3378596" algn="ctr" rotWithShape="0">
                <a:schemeClr val="bg2"/>
              </a:outerShdw>
            </a:effectLst>
          </p:spPr>
          <p:txBody>
            <a:bodyPr wrap="none" anchor="ctr"/>
            <a:lstStyle/>
            <a:p>
              <a:pPr>
                <a:defRPr/>
              </a:pPr>
              <a:endParaRPr lang="en-US" dirty="0"/>
            </a:p>
          </p:txBody>
        </p:sp>
        <p:sp>
          <p:nvSpPr>
            <p:cNvPr id="14342" name="Line 6"/>
            <p:cNvSpPr>
              <a:spLocks noChangeShapeType="1"/>
            </p:cNvSpPr>
            <p:nvPr/>
          </p:nvSpPr>
          <p:spPr bwMode="auto">
            <a:xfrm>
              <a:off x="3344" y="1480"/>
              <a:ext cx="726" cy="608"/>
            </a:xfrm>
            <a:prstGeom prst="line">
              <a:avLst/>
            </a:prstGeom>
            <a:noFill/>
            <a:ln w="57150">
              <a:solidFill>
                <a:srgbClr val="6699FF"/>
              </a:solidFill>
              <a:round/>
              <a:headEnd/>
              <a:tailEnd type="arrow" w="med" len="med"/>
            </a:ln>
            <a:effectLst>
              <a:outerShdw dist="38100" dir="5400000" algn="ctr" rotWithShape="0">
                <a:schemeClr val="bg2"/>
              </a:outerShdw>
            </a:effectLst>
          </p:spPr>
          <p:txBody>
            <a:bodyPr wrap="none" anchor="ctr"/>
            <a:lstStyle/>
            <a:p>
              <a:pPr>
                <a:defRPr/>
              </a:pPr>
              <a:endParaRPr lang="en-US" dirty="0"/>
            </a:p>
          </p:txBody>
        </p:sp>
        <p:sp>
          <p:nvSpPr>
            <p:cNvPr id="14343" name="Line 7"/>
            <p:cNvSpPr>
              <a:spLocks noChangeShapeType="1"/>
            </p:cNvSpPr>
            <p:nvPr/>
          </p:nvSpPr>
          <p:spPr bwMode="auto">
            <a:xfrm>
              <a:off x="3371" y="1506"/>
              <a:ext cx="695" cy="1214"/>
            </a:xfrm>
            <a:prstGeom prst="line">
              <a:avLst/>
            </a:prstGeom>
            <a:noFill/>
            <a:ln w="57150">
              <a:solidFill>
                <a:srgbClr val="6699FF"/>
              </a:solidFill>
              <a:round/>
              <a:headEnd/>
              <a:tailEnd type="arrow" w="med" len="med"/>
            </a:ln>
            <a:effectLst>
              <a:outerShdw dist="38100" dir="5400000" algn="ctr" rotWithShape="0">
                <a:schemeClr val="bg2"/>
              </a:outerShdw>
            </a:effectLst>
          </p:spPr>
          <p:txBody>
            <a:bodyPr wrap="none" anchor="ctr"/>
            <a:lstStyle/>
            <a:p>
              <a:pPr>
                <a:defRPr/>
              </a:pPr>
              <a:endParaRPr lang="en-US" dirty="0"/>
            </a:p>
          </p:txBody>
        </p:sp>
      </p:grpSp>
      <p:sp>
        <p:nvSpPr>
          <p:cNvPr id="11267" name="Rectangle 8"/>
          <p:cNvSpPr>
            <a:spLocks noChangeArrowheads="1"/>
          </p:cNvSpPr>
          <p:nvPr/>
        </p:nvSpPr>
        <p:spPr bwMode="auto">
          <a:xfrm>
            <a:off x="2444750" y="4630738"/>
            <a:ext cx="2317750" cy="1263650"/>
          </a:xfrm>
          <a:prstGeom prst="rect">
            <a:avLst/>
          </a:prstGeom>
          <a:solidFill>
            <a:srgbClr val="990099"/>
          </a:solidFill>
          <a:ln w="12700">
            <a:solidFill>
              <a:schemeClr val="bg2"/>
            </a:solidFill>
            <a:miter lim="800000"/>
            <a:headEnd type="none" w="sm" len="sm"/>
            <a:tailEnd type="none" w="sm" len="sm"/>
          </a:ln>
        </p:spPr>
        <p:txBody>
          <a:bodyPr lIns="93534" tIns="46767" rIns="93534" bIns="46767">
            <a:spAutoFit/>
          </a:bodyPr>
          <a:lstStyle/>
          <a:p>
            <a:endParaRPr lang="en-US" dirty="0"/>
          </a:p>
        </p:txBody>
      </p:sp>
      <p:sp>
        <p:nvSpPr>
          <p:cNvPr id="14345" name="Text Box 9"/>
          <p:cNvSpPr txBox="1">
            <a:spLocks noChangeArrowheads="1"/>
          </p:cNvSpPr>
          <p:nvPr/>
        </p:nvSpPr>
        <p:spPr bwMode="auto">
          <a:xfrm>
            <a:off x="2452688" y="4905375"/>
            <a:ext cx="2301875" cy="714375"/>
          </a:xfrm>
          <a:prstGeom prst="rect">
            <a:avLst/>
          </a:prstGeom>
          <a:noFill/>
          <a:ln w="12700">
            <a:noFill/>
            <a:miter lim="800000"/>
            <a:headEnd type="none" w="sm" len="sm"/>
            <a:tailEnd type="none" w="sm" len="sm"/>
          </a:ln>
          <a:effectLst>
            <a:outerShdw dist="35921" dir="2700000" algn="ctr" rotWithShape="0">
              <a:schemeClr val="bg2"/>
            </a:outerShdw>
          </a:effectLst>
        </p:spPr>
        <p:txBody>
          <a:bodyPr lIns="93534" tIns="46767" rIns="93534" bIns="46767">
            <a:spAutoFit/>
          </a:bodyPr>
          <a:lstStyle/>
          <a:p>
            <a:pPr algn="ctr" defTabSz="935038" eaLnBrk="0" hangingPunct="0">
              <a:lnSpc>
                <a:spcPct val="85000"/>
              </a:lnSpc>
              <a:defRPr/>
            </a:pPr>
            <a:r>
              <a:rPr lang="en-US" sz="2400" b="1" u="none" dirty="0">
                <a:latin typeface="Arial" charset="0"/>
              </a:rPr>
              <a:t>Liver insufficiency</a:t>
            </a:r>
          </a:p>
        </p:txBody>
      </p:sp>
      <p:sp>
        <p:nvSpPr>
          <p:cNvPr id="14346" name="Rectangle 10"/>
          <p:cNvSpPr>
            <a:spLocks noChangeArrowheads="1"/>
          </p:cNvSpPr>
          <p:nvPr/>
        </p:nvSpPr>
        <p:spPr bwMode="auto">
          <a:xfrm>
            <a:off x="5508625" y="2322513"/>
            <a:ext cx="2854325" cy="714375"/>
          </a:xfrm>
          <a:prstGeom prst="rect">
            <a:avLst/>
          </a:prstGeom>
          <a:noFill/>
          <a:ln w="9525">
            <a:noFill/>
            <a:miter lim="800000"/>
            <a:headEnd/>
            <a:tailEnd/>
          </a:ln>
          <a:effectLst>
            <a:outerShdw dist="35921" dir="2700000" algn="ctr" rotWithShape="0">
              <a:schemeClr val="bg2"/>
            </a:outerShdw>
          </a:effectLst>
        </p:spPr>
        <p:txBody>
          <a:bodyPr lIns="92560" tIns="45468" rIns="92560" bIns="45468">
            <a:spAutoFit/>
          </a:bodyPr>
          <a:lstStyle/>
          <a:p>
            <a:pPr defTabSz="915988" eaLnBrk="0" hangingPunct="0">
              <a:lnSpc>
                <a:spcPct val="85000"/>
              </a:lnSpc>
              <a:defRPr/>
            </a:pPr>
            <a:r>
              <a:rPr lang="en-US" sz="2400" b="1" u="none" dirty="0">
                <a:solidFill>
                  <a:srgbClr val="FF6699"/>
                </a:solidFill>
                <a:latin typeface="Arial" charset="0"/>
              </a:rPr>
              <a:t>Variceal hemorrhage</a:t>
            </a:r>
          </a:p>
        </p:txBody>
      </p:sp>
      <p:sp>
        <p:nvSpPr>
          <p:cNvPr id="14347" name="Rectangle 11"/>
          <p:cNvSpPr>
            <a:spLocks noChangeArrowheads="1"/>
          </p:cNvSpPr>
          <p:nvPr/>
        </p:nvSpPr>
        <p:spPr bwMode="auto">
          <a:xfrm>
            <a:off x="330200" y="431800"/>
            <a:ext cx="7289800"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lnSpc>
                <a:spcPct val="85000"/>
              </a:lnSpc>
              <a:defRPr/>
            </a:pPr>
            <a:endParaRPr lang="en-US" sz="2400" b="1" u="none" dirty="0">
              <a:solidFill>
                <a:srgbClr val="1225AE"/>
              </a:solidFill>
              <a:effectLst>
                <a:outerShdw blurRad="38100" dist="38100" dir="2700000" algn="tl">
                  <a:srgbClr val="000000"/>
                </a:outerShdw>
              </a:effectLst>
            </a:endParaRPr>
          </a:p>
          <a:p>
            <a:pPr algn="ctr">
              <a:lnSpc>
                <a:spcPct val="85000"/>
              </a:lnSpc>
              <a:defRPr/>
            </a:pPr>
            <a:r>
              <a:rPr lang="en-US" sz="2400" b="1" u="none" dirty="0">
                <a:solidFill>
                  <a:srgbClr val="1225AE"/>
                </a:solidFill>
                <a:effectLst>
                  <a:outerShdw blurRad="38100" dist="38100" dir="2700000" algn="tl">
                    <a:srgbClr val="000000"/>
                  </a:outerShdw>
                </a:effectLst>
              </a:rPr>
              <a:t>Complications of Cirrhosis Result from Portal Hypertension or Liver Insufficiency</a:t>
            </a:r>
          </a:p>
        </p:txBody>
      </p:sp>
      <p:sp>
        <p:nvSpPr>
          <p:cNvPr id="11271" name="Rectangle 12"/>
          <p:cNvSpPr>
            <a:spLocks noChangeArrowheads="1"/>
          </p:cNvSpPr>
          <p:nvPr/>
        </p:nvSpPr>
        <p:spPr bwMode="auto">
          <a:xfrm>
            <a:off x="220663" y="3451225"/>
            <a:ext cx="1920875" cy="1257300"/>
          </a:xfrm>
          <a:prstGeom prst="rect">
            <a:avLst/>
          </a:prstGeom>
          <a:solidFill>
            <a:srgbClr val="990033"/>
          </a:solidFill>
          <a:ln w="12700">
            <a:solidFill>
              <a:schemeClr val="bg2"/>
            </a:solidFill>
            <a:miter lim="800000"/>
            <a:headEnd type="none" w="sm" len="sm"/>
            <a:tailEnd type="none" w="sm" len="sm"/>
          </a:ln>
        </p:spPr>
        <p:txBody>
          <a:bodyPr wrap="none" anchor="ctr"/>
          <a:lstStyle/>
          <a:p>
            <a:endParaRPr lang="en-US" dirty="0"/>
          </a:p>
        </p:txBody>
      </p:sp>
      <p:sp>
        <p:nvSpPr>
          <p:cNvPr id="14349" name="Text Box 13"/>
          <p:cNvSpPr txBox="1">
            <a:spLocks noChangeArrowheads="1"/>
          </p:cNvSpPr>
          <p:nvPr/>
        </p:nvSpPr>
        <p:spPr bwMode="auto">
          <a:xfrm>
            <a:off x="252413" y="3863975"/>
            <a:ext cx="1855787" cy="430213"/>
          </a:xfrm>
          <a:prstGeom prst="rect">
            <a:avLst/>
          </a:prstGeom>
          <a:noFill/>
          <a:ln w="12700">
            <a:noFill/>
            <a:miter lim="800000"/>
            <a:headEnd type="none" w="sm" len="sm"/>
            <a:tailEnd type="none" w="sm" len="sm"/>
          </a:ln>
          <a:effectLst>
            <a:outerShdw dist="35921" dir="2700000" algn="ctr" rotWithShape="0">
              <a:schemeClr val="bg2"/>
            </a:outerShdw>
          </a:effectLst>
        </p:spPr>
        <p:txBody>
          <a:bodyPr lIns="93534" tIns="46767" rIns="93534" bIns="46767">
            <a:spAutoFit/>
          </a:bodyPr>
          <a:lstStyle/>
          <a:p>
            <a:pPr algn="ctr" defTabSz="935038" eaLnBrk="0" hangingPunct="0">
              <a:lnSpc>
                <a:spcPct val="85000"/>
              </a:lnSpc>
              <a:defRPr/>
            </a:pPr>
            <a:r>
              <a:rPr lang="en-US" sz="2600" b="1" u="none" dirty="0">
                <a:latin typeface="Arial" charset="0"/>
              </a:rPr>
              <a:t>Cirrhosis</a:t>
            </a:r>
          </a:p>
        </p:txBody>
      </p:sp>
      <p:sp>
        <p:nvSpPr>
          <p:cNvPr id="14350" name="Rectangle 14"/>
          <p:cNvSpPr>
            <a:spLocks noChangeArrowheads="1"/>
          </p:cNvSpPr>
          <p:nvPr/>
        </p:nvSpPr>
        <p:spPr bwMode="auto">
          <a:xfrm>
            <a:off x="5508625" y="3484563"/>
            <a:ext cx="2854325" cy="403225"/>
          </a:xfrm>
          <a:prstGeom prst="rect">
            <a:avLst/>
          </a:prstGeom>
          <a:noFill/>
          <a:ln w="9525">
            <a:noFill/>
            <a:miter lim="800000"/>
            <a:headEnd/>
            <a:tailEnd/>
          </a:ln>
          <a:effectLst>
            <a:outerShdw dist="35921" dir="2700000" algn="ctr" rotWithShape="0">
              <a:schemeClr val="bg2"/>
            </a:outerShdw>
          </a:effectLst>
        </p:spPr>
        <p:txBody>
          <a:bodyPr lIns="92560" tIns="45468" rIns="92560" bIns="45468">
            <a:spAutoFit/>
          </a:bodyPr>
          <a:lstStyle/>
          <a:p>
            <a:pPr defTabSz="915988" eaLnBrk="0" hangingPunct="0">
              <a:lnSpc>
                <a:spcPct val="85000"/>
              </a:lnSpc>
              <a:defRPr/>
            </a:pPr>
            <a:r>
              <a:rPr lang="en-US" sz="2400" b="1" u="none" dirty="0">
                <a:solidFill>
                  <a:schemeClr val="tx2"/>
                </a:solidFill>
                <a:latin typeface="Arial" charset="0"/>
              </a:rPr>
              <a:t>Ascites</a:t>
            </a:r>
          </a:p>
        </p:txBody>
      </p:sp>
      <p:sp>
        <p:nvSpPr>
          <p:cNvPr id="14351" name="Rectangle 15"/>
          <p:cNvSpPr>
            <a:spLocks noChangeArrowheads="1"/>
          </p:cNvSpPr>
          <p:nvPr/>
        </p:nvSpPr>
        <p:spPr bwMode="auto">
          <a:xfrm>
            <a:off x="5508625" y="4622800"/>
            <a:ext cx="2854325" cy="403225"/>
          </a:xfrm>
          <a:prstGeom prst="rect">
            <a:avLst/>
          </a:prstGeom>
          <a:noFill/>
          <a:ln w="9525">
            <a:noFill/>
            <a:miter lim="800000"/>
            <a:headEnd/>
            <a:tailEnd/>
          </a:ln>
          <a:effectLst>
            <a:outerShdw dist="35921" dir="2700000" algn="ctr" rotWithShape="0">
              <a:schemeClr val="bg2"/>
            </a:outerShdw>
          </a:effectLst>
        </p:spPr>
        <p:txBody>
          <a:bodyPr lIns="92560" tIns="45468" rIns="92560" bIns="45468">
            <a:spAutoFit/>
          </a:bodyPr>
          <a:lstStyle/>
          <a:p>
            <a:pPr defTabSz="915988" eaLnBrk="0" hangingPunct="0">
              <a:lnSpc>
                <a:spcPct val="85000"/>
              </a:lnSpc>
              <a:defRPr/>
            </a:pPr>
            <a:r>
              <a:rPr lang="en-US" sz="2400" b="1" u="none" dirty="0">
                <a:solidFill>
                  <a:srgbClr val="66FF33"/>
                </a:solidFill>
                <a:latin typeface="Arial" charset="0"/>
              </a:rPr>
              <a:t>Encephalopathy</a:t>
            </a:r>
          </a:p>
        </p:txBody>
      </p:sp>
      <p:sp>
        <p:nvSpPr>
          <p:cNvPr id="14352" name="Rectangle 16"/>
          <p:cNvSpPr>
            <a:spLocks noChangeArrowheads="1"/>
          </p:cNvSpPr>
          <p:nvPr/>
        </p:nvSpPr>
        <p:spPr bwMode="auto">
          <a:xfrm>
            <a:off x="5508625" y="5672138"/>
            <a:ext cx="2854325" cy="403225"/>
          </a:xfrm>
          <a:prstGeom prst="rect">
            <a:avLst/>
          </a:prstGeom>
          <a:noFill/>
          <a:ln w="9525">
            <a:noFill/>
            <a:miter lim="800000"/>
            <a:headEnd/>
            <a:tailEnd/>
          </a:ln>
          <a:effectLst>
            <a:outerShdw dist="35921" dir="2700000" algn="ctr" rotWithShape="0">
              <a:schemeClr val="bg2"/>
            </a:outerShdw>
          </a:effectLst>
        </p:spPr>
        <p:txBody>
          <a:bodyPr lIns="92560" tIns="45468" rIns="92560" bIns="45468">
            <a:spAutoFit/>
          </a:bodyPr>
          <a:lstStyle/>
          <a:p>
            <a:pPr defTabSz="915988" eaLnBrk="0" hangingPunct="0">
              <a:lnSpc>
                <a:spcPct val="85000"/>
              </a:lnSpc>
              <a:defRPr/>
            </a:pPr>
            <a:r>
              <a:rPr lang="en-US" sz="2400" b="1" u="none" dirty="0">
                <a:solidFill>
                  <a:srgbClr val="FF9933"/>
                </a:solidFill>
                <a:latin typeface="Arial" charset="0"/>
              </a:rPr>
              <a:t>Jaundice</a:t>
            </a:r>
          </a:p>
        </p:txBody>
      </p:sp>
      <p:sp>
        <p:nvSpPr>
          <p:cNvPr id="11276" name="Rectangle 17"/>
          <p:cNvSpPr>
            <a:spLocks noChangeArrowheads="1"/>
          </p:cNvSpPr>
          <p:nvPr/>
        </p:nvSpPr>
        <p:spPr bwMode="auto">
          <a:xfrm>
            <a:off x="2444750" y="2303463"/>
            <a:ext cx="2316163" cy="1263650"/>
          </a:xfrm>
          <a:prstGeom prst="rect">
            <a:avLst/>
          </a:prstGeom>
          <a:solidFill>
            <a:srgbClr val="990099"/>
          </a:solidFill>
          <a:ln w="12700">
            <a:solidFill>
              <a:schemeClr val="bg2"/>
            </a:solidFill>
            <a:miter lim="800000"/>
            <a:headEnd type="none" w="sm" len="sm"/>
            <a:tailEnd type="none" w="sm" len="sm"/>
          </a:ln>
        </p:spPr>
        <p:txBody>
          <a:bodyPr lIns="93534" tIns="46767" rIns="93534" bIns="46767">
            <a:spAutoFit/>
          </a:bodyPr>
          <a:lstStyle/>
          <a:p>
            <a:endParaRPr lang="en-US" dirty="0"/>
          </a:p>
        </p:txBody>
      </p:sp>
      <p:sp>
        <p:nvSpPr>
          <p:cNvPr id="14354" name="Text Box 18"/>
          <p:cNvSpPr txBox="1">
            <a:spLocks noChangeArrowheads="1"/>
          </p:cNvSpPr>
          <p:nvPr/>
        </p:nvSpPr>
        <p:spPr bwMode="auto">
          <a:xfrm>
            <a:off x="2452688" y="2576513"/>
            <a:ext cx="2301875" cy="714375"/>
          </a:xfrm>
          <a:prstGeom prst="rect">
            <a:avLst/>
          </a:prstGeom>
          <a:noFill/>
          <a:ln w="12700">
            <a:noFill/>
            <a:miter lim="800000"/>
            <a:headEnd type="none" w="sm" len="sm"/>
            <a:tailEnd type="none" w="sm" len="sm"/>
          </a:ln>
          <a:effectLst>
            <a:outerShdw dist="35921" dir="2700000" algn="ctr" rotWithShape="0">
              <a:schemeClr val="bg2"/>
            </a:outerShdw>
          </a:effectLst>
        </p:spPr>
        <p:txBody>
          <a:bodyPr lIns="93534" tIns="46767" rIns="93534" bIns="46767">
            <a:spAutoFit/>
          </a:bodyPr>
          <a:lstStyle/>
          <a:p>
            <a:pPr algn="ctr" defTabSz="935038" eaLnBrk="0" hangingPunct="0">
              <a:lnSpc>
                <a:spcPct val="85000"/>
              </a:lnSpc>
              <a:defRPr/>
            </a:pPr>
            <a:r>
              <a:rPr lang="en-US" sz="2400" b="1" u="none" dirty="0">
                <a:latin typeface="Arial" charset="0"/>
              </a:rPr>
              <a:t>Portal hypertension</a:t>
            </a:r>
          </a:p>
        </p:txBody>
      </p:sp>
      <p:sp>
        <p:nvSpPr>
          <p:cNvPr id="14355" name="Rectangle 19"/>
          <p:cNvSpPr>
            <a:spLocks noChangeArrowheads="1"/>
          </p:cNvSpPr>
          <p:nvPr/>
        </p:nvSpPr>
        <p:spPr bwMode="auto">
          <a:xfrm>
            <a:off x="7156450" y="2979738"/>
            <a:ext cx="1746250" cy="792162"/>
          </a:xfrm>
          <a:prstGeom prst="rect">
            <a:avLst/>
          </a:prstGeom>
          <a:noFill/>
          <a:ln w="9525">
            <a:noFill/>
            <a:miter lim="800000"/>
            <a:headEnd/>
            <a:tailEnd/>
          </a:ln>
          <a:effectLst>
            <a:outerShdw dist="35921" dir="2700000" algn="ctr" rotWithShape="0">
              <a:schemeClr val="bg2"/>
            </a:outerShdw>
          </a:effectLst>
        </p:spPr>
        <p:txBody>
          <a:bodyPr lIns="92560" tIns="45468" rIns="92560" bIns="45468">
            <a:spAutoFit/>
          </a:bodyPr>
          <a:lstStyle/>
          <a:p>
            <a:pPr defTabSz="915988" eaLnBrk="0" hangingPunct="0">
              <a:lnSpc>
                <a:spcPct val="85000"/>
              </a:lnSpc>
              <a:defRPr/>
            </a:pPr>
            <a:r>
              <a:rPr lang="en-US" b="1" u="none" dirty="0">
                <a:solidFill>
                  <a:srgbClr val="BABA00"/>
                </a:solidFill>
                <a:latin typeface="Arial" charset="0"/>
              </a:rPr>
              <a:t>Spontaneous bacterial peritonitis</a:t>
            </a:r>
          </a:p>
        </p:txBody>
      </p:sp>
      <p:sp>
        <p:nvSpPr>
          <p:cNvPr id="14356" name="Rectangle 20"/>
          <p:cNvSpPr>
            <a:spLocks noChangeArrowheads="1"/>
          </p:cNvSpPr>
          <p:nvPr/>
        </p:nvSpPr>
        <p:spPr bwMode="auto">
          <a:xfrm>
            <a:off x="7156450" y="3943350"/>
            <a:ext cx="1652588" cy="558800"/>
          </a:xfrm>
          <a:prstGeom prst="rect">
            <a:avLst/>
          </a:prstGeom>
          <a:noFill/>
          <a:ln w="9525">
            <a:noFill/>
            <a:miter lim="800000"/>
            <a:headEnd/>
            <a:tailEnd/>
          </a:ln>
          <a:effectLst>
            <a:outerShdw dist="35921" dir="2700000" algn="ctr" rotWithShape="0">
              <a:schemeClr val="bg2"/>
            </a:outerShdw>
          </a:effectLst>
        </p:spPr>
        <p:txBody>
          <a:bodyPr lIns="92560" tIns="45468" rIns="92560" bIns="45468">
            <a:spAutoFit/>
          </a:bodyPr>
          <a:lstStyle/>
          <a:p>
            <a:pPr defTabSz="915988" eaLnBrk="0" hangingPunct="0">
              <a:lnSpc>
                <a:spcPct val="85000"/>
              </a:lnSpc>
              <a:defRPr/>
            </a:pPr>
            <a:r>
              <a:rPr lang="en-US" b="1" u="none" dirty="0">
                <a:solidFill>
                  <a:srgbClr val="BABA00"/>
                </a:solidFill>
                <a:latin typeface="Arial" charset="0"/>
              </a:rPr>
              <a:t>Hepatorenal syndrome</a:t>
            </a:r>
          </a:p>
        </p:txBody>
      </p:sp>
      <p:sp>
        <p:nvSpPr>
          <p:cNvPr id="14357" name="Freeform 21"/>
          <p:cNvSpPr>
            <a:spLocks/>
          </p:cNvSpPr>
          <p:nvPr/>
        </p:nvSpPr>
        <p:spPr bwMode="auto">
          <a:xfrm rot="894711" flipV="1">
            <a:off x="2295525" y="3519488"/>
            <a:ext cx="739775" cy="681037"/>
          </a:xfrm>
          <a:custGeom>
            <a:avLst/>
            <a:gdLst/>
            <a:ahLst/>
            <a:cxnLst>
              <a:cxn ang="0">
                <a:pos x="0" y="0"/>
              </a:cxn>
              <a:cxn ang="0">
                <a:pos x="410" y="289"/>
              </a:cxn>
              <a:cxn ang="0">
                <a:pos x="361" y="300"/>
              </a:cxn>
              <a:cxn ang="0">
                <a:pos x="510" y="429"/>
              </a:cxn>
              <a:cxn ang="0">
                <a:pos x="500" y="214"/>
              </a:cxn>
              <a:cxn ang="0">
                <a:pos x="473" y="246"/>
              </a:cxn>
              <a:cxn ang="0">
                <a:pos x="0" y="0"/>
              </a:cxn>
            </a:cxnLst>
            <a:rect l="0" t="0" r="r" b="b"/>
            <a:pathLst>
              <a:path w="524" h="429">
                <a:moveTo>
                  <a:pt x="0" y="0"/>
                </a:moveTo>
                <a:cubicBezTo>
                  <a:pt x="198" y="57"/>
                  <a:pt x="309" y="139"/>
                  <a:pt x="410" y="289"/>
                </a:cubicBezTo>
                <a:cubicBezTo>
                  <a:pt x="410" y="291"/>
                  <a:pt x="386" y="294"/>
                  <a:pt x="361" y="300"/>
                </a:cubicBezTo>
                <a:cubicBezTo>
                  <a:pt x="380" y="311"/>
                  <a:pt x="432" y="354"/>
                  <a:pt x="510" y="429"/>
                </a:cubicBezTo>
                <a:cubicBezTo>
                  <a:pt x="524" y="354"/>
                  <a:pt x="523" y="274"/>
                  <a:pt x="500" y="214"/>
                </a:cubicBezTo>
                <a:cubicBezTo>
                  <a:pt x="485" y="234"/>
                  <a:pt x="487" y="237"/>
                  <a:pt x="473" y="246"/>
                </a:cubicBezTo>
                <a:cubicBezTo>
                  <a:pt x="333" y="51"/>
                  <a:pt x="186" y="27"/>
                  <a:pt x="0" y="0"/>
                </a:cubicBezTo>
                <a:close/>
              </a:path>
            </a:pathLst>
          </a:custGeom>
          <a:gradFill rotWithShape="0">
            <a:gsLst>
              <a:gs pos="0">
                <a:schemeClr val="bg1"/>
              </a:gs>
              <a:gs pos="100000">
                <a:srgbClr val="3399FF"/>
              </a:gs>
            </a:gsLst>
            <a:lin ang="0" scaled="1"/>
          </a:gradFill>
          <a:ln w="3175">
            <a:noFill/>
            <a:prstDash val="solid"/>
            <a:round/>
            <a:headEnd/>
            <a:tailEnd/>
          </a:ln>
          <a:effectLst>
            <a:outerShdw dist="35921" dir="2700000" algn="ctr" rotWithShape="0">
              <a:schemeClr val="bg2"/>
            </a:outerShdw>
          </a:effectLst>
        </p:spPr>
        <p:txBody>
          <a:bodyPr/>
          <a:lstStyle/>
          <a:p>
            <a:pPr>
              <a:defRPr/>
            </a:pPr>
            <a:endParaRPr lang="en-US" dirty="0"/>
          </a:p>
        </p:txBody>
      </p:sp>
      <p:sp>
        <p:nvSpPr>
          <p:cNvPr id="14358" name="Freeform 22"/>
          <p:cNvSpPr>
            <a:spLocks/>
          </p:cNvSpPr>
          <p:nvPr/>
        </p:nvSpPr>
        <p:spPr bwMode="auto">
          <a:xfrm rot="-894711">
            <a:off x="2225675" y="3983038"/>
            <a:ext cx="682625" cy="668337"/>
          </a:xfrm>
          <a:custGeom>
            <a:avLst/>
            <a:gdLst/>
            <a:ahLst/>
            <a:cxnLst>
              <a:cxn ang="0">
                <a:pos x="0" y="0"/>
              </a:cxn>
              <a:cxn ang="0">
                <a:pos x="410" y="289"/>
              </a:cxn>
              <a:cxn ang="0">
                <a:pos x="361" y="300"/>
              </a:cxn>
              <a:cxn ang="0">
                <a:pos x="510" y="429"/>
              </a:cxn>
              <a:cxn ang="0">
                <a:pos x="500" y="214"/>
              </a:cxn>
              <a:cxn ang="0">
                <a:pos x="473" y="246"/>
              </a:cxn>
              <a:cxn ang="0">
                <a:pos x="0" y="0"/>
              </a:cxn>
            </a:cxnLst>
            <a:rect l="0" t="0" r="r" b="b"/>
            <a:pathLst>
              <a:path w="524" h="429">
                <a:moveTo>
                  <a:pt x="0" y="0"/>
                </a:moveTo>
                <a:cubicBezTo>
                  <a:pt x="198" y="57"/>
                  <a:pt x="309" y="139"/>
                  <a:pt x="410" y="289"/>
                </a:cubicBezTo>
                <a:cubicBezTo>
                  <a:pt x="410" y="291"/>
                  <a:pt x="386" y="294"/>
                  <a:pt x="361" y="300"/>
                </a:cubicBezTo>
                <a:cubicBezTo>
                  <a:pt x="380" y="311"/>
                  <a:pt x="432" y="354"/>
                  <a:pt x="510" y="429"/>
                </a:cubicBezTo>
                <a:cubicBezTo>
                  <a:pt x="524" y="354"/>
                  <a:pt x="523" y="274"/>
                  <a:pt x="500" y="214"/>
                </a:cubicBezTo>
                <a:cubicBezTo>
                  <a:pt x="485" y="234"/>
                  <a:pt x="487" y="237"/>
                  <a:pt x="473" y="246"/>
                </a:cubicBezTo>
                <a:cubicBezTo>
                  <a:pt x="333" y="51"/>
                  <a:pt x="186" y="27"/>
                  <a:pt x="0" y="0"/>
                </a:cubicBezTo>
                <a:close/>
              </a:path>
            </a:pathLst>
          </a:custGeom>
          <a:gradFill rotWithShape="0">
            <a:gsLst>
              <a:gs pos="0">
                <a:schemeClr val="bg1"/>
              </a:gs>
              <a:gs pos="100000">
                <a:srgbClr val="3399FF"/>
              </a:gs>
            </a:gsLst>
            <a:lin ang="0" scaled="1"/>
          </a:gradFill>
          <a:ln w="3175">
            <a:noFill/>
            <a:prstDash val="solid"/>
            <a:round/>
            <a:headEnd/>
            <a:tailEnd/>
          </a:ln>
          <a:effectLst>
            <a:outerShdw dist="56796" dir="3806097" algn="ctr" rotWithShape="0">
              <a:schemeClr val="bg2"/>
            </a:outerShdw>
          </a:effectLst>
        </p:spPr>
        <p:txBody>
          <a:bodyPr/>
          <a:lstStyle/>
          <a:p>
            <a:pPr>
              <a:defRPr/>
            </a:pPr>
            <a:endParaRPr lang="en-US" dirty="0"/>
          </a:p>
        </p:txBody>
      </p:sp>
      <p:sp>
        <p:nvSpPr>
          <p:cNvPr id="14359" name="Line 23"/>
          <p:cNvSpPr>
            <a:spLocks noChangeShapeType="1"/>
          </p:cNvSpPr>
          <p:nvPr/>
        </p:nvSpPr>
        <p:spPr bwMode="auto">
          <a:xfrm flipV="1">
            <a:off x="6594475" y="3473450"/>
            <a:ext cx="571500" cy="246063"/>
          </a:xfrm>
          <a:prstGeom prst="line">
            <a:avLst/>
          </a:prstGeom>
          <a:noFill/>
          <a:ln w="57150">
            <a:solidFill>
              <a:srgbClr val="6699FF"/>
            </a:solidFill>
            <a:round/>
            <a:headEnd/>
            <a:tailEnd type="arrow" w="med" len="med"/>
          </a:ln>
          <a:effectLst>
            <a:outerShdw dist="45791" dir="3378596" algn="ctr" rotWithShape="0">
              <a:schemeClr val="bg2"/>
            </a:outerShdw>
          </a:effectLst>
        </p:spPr>
        <p:txBody>
          <a:bodyPr wrap="none" anchor="ctr"/>
          <a:lstStyle/>
          <a:p>
            <a:pPr>
              <a:defRPr/>
            </a:pPr>
            <a:endParaRPr lang="en-US" dirty="0"/>
          </a:p>
        </p:txBody>
      </p:sp>
      <p:sp>
        <p:nvSpPr>
          <p:cNvPr id="14360" name="Line 24"/>
          <p:cNvSpPr>
            <a:spLocks noChangeShapeType="1"/>
          </p:cNvSpPr>
          <p:nvPr/>
        </p:nvSpPr>
        <p:spPr bwMode="auto">
          <a:xfrm>
            <a:off x="6594475" y="3711575"/>
            <a:ext cx="571500" cy="246063"/>
          </a:xfrm>
          <a:prstGeom prst="line">
            <a:avLst/>
          </a:prstGeom>
          <a:noFill/>
          <a:ln w="57150">
            <a:solidFill>
              <a:srgbClr val="6699FF"/>
            </a:solidFill>
            <a:round/>
            <a:headEnd/>
            <a:tailEnd type="arrow" w="med" len="med"/>
          </a:ln>
          <a:effectLst>
            <a:outerShdw dist="45791" dir="3378596" algn="ctr" rotWithShape="0">
              <a:schemeClr val="bg2"/>
            </a:outerShdw>
          </a:effectLst>
        </p:spPr>
        <p:txBody>
          <a:bodyPr wrap="none" anchor="ctr"/>
          <a:lstStyle/>
          <a:p>
            <a:pPr>
              <a:defRPr/>
            </a:pPr>
            <a:endParaRPr lang="en-US" dirty="0"/>
          </a:p>
        </p:txBody>
      </p:sp>
    </p:spTree>
    <p:extLst>
      <p:ext uri="{BB962C8B-B14F-4D97-AF65-F5344CB8AC3E}">
        <p14:creationId xmlns:p14="http://schemas.microsoft.com/office/powerpoint/2010/main" val="23196302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2800" dirty="0">
                <a:solidFill>
                  <a:srgbClr val="1225AE"/>
                </a:solidFill>
              </a:rPr>
              <a:t>   </a:t>
            </a:r>
            <a:r>
              <a:rPr lang="en-US" sz="3200" dirty="0">
                <a:solidFill>
                  <a:srgbClr val="1225AE"/>
                </a:solidFill>
              </a:rPr>
              <a:t>Hepatic Encephalopathy</a:t>
            </a:r>
          </a:p>
        </p:txBody>
      </p:sp>
      <p:sp>
        <p:nvSpPr>
          <p:cNvPr id="3" name="Content Placeholder 2"/>
          <p:cNvSpPr>
            <a:spLocks noGrp="1"/>
          </p:cNvSpPr>
          <p:nvPr>
            <p:ph idx="1"/>
          </p:nvPr>
        </p:nvSpPr>
        <p:spPr>
          <a:xfrm>
            <a:off x="0" y="1676400"/>
            <a:ext cx="9144000" cy="5029200"/>
          </a:xfrm>
        </p:spPr>
        <p:txBody>
          <a:bodyPr>
            <a:normAutofit/>
          </a:bodyPr>
          <a:lstStyle/>
          <a:p>
            <a:pPr>
              <a:defRPr/>
            </a:pPr>
            <a:endParaRPr lang="en-US" sz="2400" dirty="0">
              <a:solidFill>
                <a:srgbClr val="000000"/>
              </a:solidFill>
              <a:ea typeface="ＭＳ Ｐゴシック" charset="-128"/>
            </a:endParaRPr>
          </a:p>
          <a:p>
            <a:pPr>
              <a:defRPr/>
            </a:pPr>
            <a:r>
              <a:rPr lang="en-US" sz="2400" dirty="0">
                <a:solidFill>
                  <a:srgbClr val="000000"/>
                </a:solidFill>
                <a:ea typeface="ＭＳ Ｐゴシック" charset="-128"/>
              </a:rPr>
              <a:t>Stage 1: shorted attention span, reversal of sleep-wake cycle, subtle personality changes (anxiety, irritability)</a:t>
            </a:r>
            <a:endParaRPr lang="en-GB" sz="2400" dirty="0">
              <a:solidFill>
                <a:srgbClr val="000000"/>
              </a:solidFill>
              <a:ea typeface="ＭＳ Ｐゴシック" charset="-128"/>
            </a:endParaRPr>
          </a:p>
          <a:p>
            <a:pPr>
              <a:defRPr/>
            </a:pPr>
            <a:r>
              <a:rPr lang="en-US" sz="2400" dirty="0">
                <a:solidFill>
                  <a:srgbClr val="000000"/>
                </a:solidFill>
                <a:ea typeface="ＭＳ Ｐゴシック" charset="-128"/>
              </a:rPr>
              <a:t>Stage 2: lethargy, personality change, disorientation. </a:t>
            </a:r>
            <a:r>
              <a:rPr lang="en-US" sz="2400" dirty="0">
                <a:solidFill>
                  <a:srgbClr val="0070C0"/>
                </a:solidFill>
                <a:ea typeface="ＭＳ Ｐゴシック" charset="-128"/>
              </a:rPr>
              <a:t>Asterixis.</a:t>
            </a:r>
            <a:endParaRPr lang="en-GB" sz="2400" dirty="0">
              <a:solidFill>
                <a:srgbClr val="0070C0"/>
              </a:solidFill>
              <a:ea typeface="ＭＳ Ｐゴシック" charset="-128"/>
            </a:endParaRPr>
          </a:p>
          <a:p>
            <a:pPr>
              <a:defRPr/>
            </a:pPr>
            <a:r>
              <a:rPr lang="en-US" sz="2400" dirty="0">
                <a:solidFill>
                  <a:srgbClr val="000000"/>
                </a:solidFill>
                <a:ea typeface="ＭＳ Ｐゴシック" charset="-128"/>
              </a:rPr>
              <a:t>Stage 3: stupor but responsive, severe confusion and disorientation, abnormal behaviour, incomprehensible speech</a:t>
            </a:r>
            <a:endParaRPr lang="en-GB" sz="2400" dirty="0">
              <a:solidFill>
                <a:srgbClr val="000000"/>
              </a:solidFill>
              <a:ea typeface="ＭＳ Ｐゴシック" charset="-128"/>
            </a:endParaRPr>
          </a:p>
          <a:p>
            <a:pPr>
              <a:defRPr/>
            </a:pPr>
            <a:r>
              <a:rPr lang="en-US" sz="2400" dirty="0">
                <a:solidFill>
                  <a:srgbClr val="000000"/>
                </a:solidFill>
                <a:ea typeface="ＭＳ Ｐゴシック" charset="-128"/>
              </a:rPr>
              <a:t>Stage 4: coma</a:t>
            </a:r>
            <a:endParaRPr lang="en-GB" sz="2400" dirty="0">
              <a:solidFill>
                <a:srgbClr val="000000"/>
              </a:solidFill>
              <a:ea typeface="ＭＳ Ｐゴシック" charset="-128"/>
            </a:endParaRPr>
          </a:p>
          <a:p>
            <a:endParaRPr lang="en-US" dirty="0"/>
          </a:p>
        </p:txBody>
      </p:sp>
      <p:pic>
        <p:nvPicPr>
          <p:cNvPr id="4" name="Picture 3"/>
          <p:cNvPicPr>
            <a:picLocks noChangeAspect="1"/>
          </p:cNvPicPr>
          <p:nvPr/>
        </p:nvPicPr>
        <p:blipFill>
          <a:blip r:embed="rId2"/>
          <a:srcRect/>
          <a:stretch>
            <a:fillRect/>
          </a:stretch>
        </p:blipFill>
        <p:spPr bwMode="auto">
          <a:xfrm>
            <a:off x="4114800" y="4724400"/>
            <a:ext cx="3962400" cy="1981200"/>
          </a:xfrm>
          <a:prstGeom prst="rect">
            <a:avLst/>
          </a:prstGeom>
          <a:noFill/>
          <a:ln w="9525">
            <a:noFill/>
            <a:miter lim="800000"/>
            <a:headEnd/>
            <a:tailEnd/>
          </a:ln>
        </p:spPr>
      </p:pic>
    </p:spTree>
    <p:extLst>
      <p:ext uri="{BB962C8B-B14F-4D97-AF65-F5344CB8AC3E}">
        <p14:creationId xmlns:p14="http://schemas.microsoft.com/office/powerpoint/2010/main" val="258048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idx="4294967295"/>
          </p:nvPr>
        </p:nvSpPr>
        <p:spPr>
          <a:xfrm>
            <a:off x="2235200" y="0"/>
            <a:ext cx="6908800" cy="169863"/>
          </a:xfrm>
        </p:spPr>
        <p:txBody>
          <a:bodyPr>
            <a:normAutofit fontScale="90000"/>
          </a:bodyPr>
          <a:lstStyle/>
          <a:p>
            <a:pPr eaLnBrk="1" hangingPunct="1">
              <a:defRPr/>
            </a:pPr>
            <a:r>
              <a:rPr lang="en-US" sz="1000" dirty="0">
                <a:solidFill>
                  <a:schemeClr val="bg2"/>
                </a:solidFill>
              </a:rPr>
              <a:t>STAGES OF HEPATIC ENCEPHALOPATHY</a:t>
            </a:r>
          </a:p>
        </p:txBody>
      </p:sp>
      <p:pic>
        <p:nvPicPr>
          <p:cNvPr id="40963" name="Picture 3" descr="Enceph stage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0900" name="Text Box 4"/>
          <p:cNvSpPr txBox="1">
            <a:spLocks noChangeArrowheads="1"/>
          </p:cNvSpPr>
          <p:nvPr/>
        </p:nvSpPr>
        <p:spPr bwMode="auto">
          <a:xfrm>
            <a:off x="1184275" y="1943100"/>
            <a:ext cx="1706563"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solidFill>
                  <a:schemeClr val="tx2"/>
                </a:solidFill>
                <a:latin typeface="Arial" charset="0"/>
              </a:rPr>
              <a:t>Confusion</a:t>
            </a:r>
          </a:p>
        </p:txBody>
      </p:sp>
      <p:sp>
        <p:nvSpPr>
          <p:cNvPr id="80901" name="Text Box 5"/>
          <p:cNvSpPr txBox="1">
            <a:spLocks noChangeArrowheads="1"/>
          </p:cNvSpPr>
          <p:nvPr/>
        </p:nvSpPr>
        <p:spPr bwMode="auto">
          <a:xfrm>
            <a:off x="2957513" y="2936875"/>
            <a:ext cx="1708150"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solidFill>
                  <a:schemeClr val="tx2"/>
                </a:solidFill>
                <a:latin typeface="Arial" charset="0"/>
              </a:rPr>
              <a:t>Drowsiness</a:t>
            </a:r>
          </a:p>
        </p:txBody>
      </p:sp>
      <p:sp>
        <p:nvSpPr>
          <p:cNvPr id="80902" name="Text Box 6"/>
          <p:cNvSpPr txBox="1">
            <a:spLocks noChangeArrowheads="1"/>
          </p:cNvSpPr>
          <p:nvPr/>
        </p:nvSpPr>
        <p:spPr bwMode="auto">
          <a:xfrm>
            <a:off x="4770438" y="4424363"/>
            <a:ext cx="1708150"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solidFill>
                  <a:schemeClr val="tx2"/>
                </a:solidFill>
                <a:latin typeface="Arial" charset="0"/>
              </a:rPr>
              <a:t>Somnolence</a:t>
            </a:r>
          </a:p>
        </p:txBody>
      </p:sp>
      <p:sp>
        <p:nvSpPr>
          <p:cNvPr id="80903" name="Text Box 7"/>
          <p:cNvSpPr txBox="1">
            <a:spLocks noChangeArrowheads="1"/>
          </p:cNvSpPr>
          <p:nvPr/>
        </p:nvSpPr>
        <p:spPr bwMode="auto">
          <a:xfrm>
            <a:off x="6338888" y="5289550"/>
            <a:ext cx="1706562"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solidFill>
                  <a:schemeClr val="tx2"/>
                </a:solidFill>
                <a:latin typeface="Arial" charset="0"/>
              </a:rPr>
              <a:t>Coma</a:t>
            </a:r>
          </a:p>
        </p:txBody>
      </p:sp>
      <p:sp>
        <p:nvSpPr>
          <p:cNvPr id="80904" name="Text Box 8"/>
          <p:cNvSpPr txBox="1">
            <a:spLocks noChangeArrowheads="1"/>
          </p:cNvSpPr>
          <p:nvPr/>
        </p:nvSpPr>
        <p:spPr bwMode="auto">
          <a:xfrm>
            <a:off x="1635125" y="5724525"/>
            <a:ext cx="804863"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latin typeface="Arial" charset="0"/>
              </a:rPr>
              <a:t>1</a:t>
            </a:r>
          </a:p>
        </p:txBody>
      </p:sp>
      <p:sp>
        <p:nvSpPr>
          <p:cNvPr id="80905" name="Text Box 9"/>
          <p:cNvSpPr txBox="1">
            <a:spLocks noChangeArrowheads="1"/>
          </p:cNvSpPr>
          <p:nvPr/>
        </p:nvSpPr>
        <p:spPr bwMode="auto">
          <a:xfrm>
            <a:off x="3409950" y="5732463"/>
            <a:ext cx="803275"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latin typeface="Arial" charset="0"/>
              </a:rPr>
              <a:t>2</a:t>
            </a:r>
          </a:p>
        </p:txBody>
      </p:sp>
      <p:sp>
        <p:nvSpPr>
          <p:cNvPr id="80906" name="Text Box 10"/>
          <p:cNvSpPr txBox="1">
            <a:spLocks noChangeArrowheads="1"/>
          </p:cNvSpPr>
          <p:nvPr/>
        </p:nvSpPr>
        <p:spPr bwMode="auto">
          <a:xfrm>
            <a:off x="5222875" y="5732463"/>
            <a:ext cx="803275"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latin typeface="Arial" charset="0"/>
              </a:rPr>
              <a:t>3</a:t>
            </a:r>
          </a:p>
        </p:txBody>
      </p:sp>
      <p:sp>
        <p:nvSpPr>
          <p:cNvPr id="80907" name="Text Box 11"/>
          <p:cNvSpPr txBox="1">
            <a:spLocks noChangeArrowheads="1"/>
          </p:cNvSpPr>
          <p:nvPr/>
        </p:nvSpPr>
        <p:spPr bwMode="auto">
          <a:xfrm>
            <a:off x="6789738" y="5761038"/>
            <a:ext cx="804862" cy="3968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000" b="1" u="none" dirty="0">
                <a:latin typeface="Arial" charset="0"/>
              </a:rPr>
              <a:t>4</a:t>
            </a:r>
          </a:p>
        </p:txBody>
      </p:sp>
      <p:sp>
        <p:nvSpPr>
          <p:cNvPr id="80908" name="Text Box 12"/>
          <p:cNvSpPr txBox="1">
            <a:spLocks noChangeArrowheads="1"/>
          </p:cNvSpPr>
          <p:nvPr/>
        </p:nvSpPr>
        <p:spPr bwMode="auto">
          <a:xfrm>
            <a:off x="4230688" y="5929313"/>
            <a:ext cx="1074737" cy="4572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tabLst>
                <a:tab pos="404813" algn="ctr"/>
                <a:tab pos="2395538" algn="ctr"/>
                <a:tab pos="6681788" algn="ctr"/>
              </a:tabLst>
              <a:defRPr/>
            </a:pPr>
            <a:r>
              <a:rPr lang="en-US" sz="2400" b="1" u="none" dirty="0">
                <a:latin typeface="Arial" charset="0"/>
              </a:rPr>
              <a:t>Stage</a:t>
            </a:r>
          </a:p>
        </p:txBody>
      </p:sp>
      <p:sp>
        <p:nvSpPr>
          <p:cNvPr id="80909" name="Text Box 13"/>
          <p:cNvSpPr txBox="1">
            <a:spLocks noChangeArrowheads="1"/>
          </p:cNvSpPr>
          <p:nvPr/>
        </p:nvSpPr>
        <p:spPr bwMode="auto">
          <a:xfrm>
            <a:off x="603250" y="255588"/>
            <a:ext cx="8020050" cy="45858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lnSpc>
                <a:spcPct val="85000"/>
              </a:lnSpc>
              <a:defRPr/>
            </a:pPr>
            <a:r>
              <a:rPr lang="en-US" sz="2800" b="1" u="none" dirty="0">
                <a:solidFill>
                  <a:srgbClr val="A81889"/>
                </a:solidFill>
                <a:latin typeface="Arial" charset="0"/>
              </a:rPr>
              <a:t>Stages of Hepatic Encephalopathy</a:t>
            </a:r>
          </a:p>
        </p:txBody>
      </p:sp>
    </p:spTree>
    <p:extLst>
      <p:ext uri="{BB962C8B-B14F-4D97-AF65-F5344CB8AC3E}">
        <p14:creationId xmlns:p14="http://schemas.microsoft.com/office/powerpoint/2010/main" val="384208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33400" y="304800"/>
            <a:ext cx="6324600" cy="114300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a:defRPr/>
            </a:pPr>
            <a:endParaRPr lang="en-US" sz="2800" u="none" dirty="0">
              <a:solidFill>
                <a:srgbClr val="0070C0"/>
              </a:solidFill>
              <a:effectLst>
                <a:outerShdw blurRad="38100" dist="38100" dir="2700000" algn="tl">
                  <a:srgbClr val="000000"/>
                </a:outerShdw>
              </a:effectLst>
            </a:endParaRPr>
          </a:p>
          <a:p>
            <a:pPr algn="ctr">
              <a:defRPr/>
            </a:pPr>
            <a:r>
              <a:rPr lang="en-US" sz="2800" u="none" dirty="0">
                <a:solidFill>
                  <a:srgbClr val="0070C0"/>
                </a:solidFill>
                <a:effectLst>
                  <a:outerShdw blurRad="38100" dist="38100" dir="2700000" algn="tl">
                    <a:srgbClr val="000000"/>
                  </a:outerShdw>
                </a:effectLst>
              </a:rPr>
              <a:t>Treatment of Hepatic Encephalopathy</a:t>
            </a:r>
          </a:p>
        </p:txBody>
      </p:sp>
      <p:sp>
        <p:nvSpPr>
          <p:cNvPr id="82947" name="Rectangle 3"/>
          <p:cNvSpPr>
            <a:spLocks noChangeArrowheads="1"/>
          </p:cNvSpPr>
          <p:nvPr/>
        </p:nvSpPr>
        <p:spPr bwMode="auto">
          <a:xfrm>
            <a:off x="1023938" y="1647825"/>
            <a:ext cx="7756525" cy="4679950"/>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342900" indent="-342900">
              <a:lnSpc>
                <a:spcPct val="85000"/>
              </a:lnSpc>
              <a:spcBef>
                <a:spcPct val="25000"/>
              </a:spcBef>
              <a:buClr>
                <a:schemeClr val="hlink"/>
              </a:buClr>
              <a:buSzPct val="70000"/>
              <a:defRPr/>
            </a:pPr>
            <a:endParaRPr lang="en-US" sz="2400" u="none" dirty="0">
              <a:effectLst>
                <a:outerShdw blurRad="38100" dist="38100" dir="2700000" algn="tl">
                  <a:srgbClr val="000000"/>
                </a:outerShdw>
              </a:effectLst>
            </a:endParaRPr>
          </a:p>
          <a:p>
            <a:pPr marL="342900" indent="-342900">
              <a:lnSpc>
                <a:spcPct val="85000"/>
              </a:lnSpc>
              <a:spcBef>
                <a:spcPct val="25000"/>
              </a:spcBef>
              <a:buClr>
                <a:schemeClr val="hlink"/>
              </a:buClr>
              <a:buSzPct val="70000"/>
              <a:defRPr/>
            </a:pPr>
            <a:r>
              <a:rPr lang="en-US" sz="2400" u="none" dirty="0">
                <a:effectLst>
                  <a:outerShdw blurRad="38100" dist="38100" dir="2700000" algn="tl">
                    <a:srgbClr val="000000"/>
                  </a:outerShdw>
                </a:effectLst>
              </a:rPr>
              <a:t>Identify and treat precipitating factor</a:t>
            </a:r>
          </a:p>
          <a:p>
            <a:pPr marL="742950" lvl="1" indent="-285750">
              <a:lnSpc>
                <a:spcPct val="85000"/>
              </a:lnSpc>
              <a:spcBef>
                <a:spcPct val="25000"/>
              </a:spcBef>
              <a:buClr>
                <a:schemeClr val="accent1"/>
              </a:buClr>
              <a:buSzPct val="70000"/>
              <a:buFont typeface="Wingdings" pitchFamily="2" charset="2"/>
              <a:buChar char="n"/>
              <a:defRPr/>
            </a:pPr>
            <a:r>
              <a:rPr lang="en-US" sz="2000" u="none" dirty="0">
                <a:solidFill>
                  <a:srgbClr val="99CCFF"/>
                </a:solidFill>
                <a:effectLst>
                  <a:outerShdw blurRad="38100" dist="38100" dir="2700000" algn="tl">
                    <a:srgbClr val="000000"/>
                  </a:outerShdw>
                </a:effectLst>
              </a:rPr>
              <a:t>Infection</a:t>
            </a:r>
          </a:p>
          <a:p>
            <a:pPr marL="742950" lvl="1" indent="-285750">
              <a:lnSpc>
                <a:spcPct val="85000"/>
              </a:lnSpc>
              <a:spcBef>
                <a:spcPct val="25000"/>
              </a:spcBef>
              <a:buClr>
                <a:schemeClr val="accent1"/>
              </a:buClr>
              <a:buSzPct val="70000"/>
              <a:buFont typeface="Wingdings" pitchFamily="2" charset="2"/>
              <a:buChar char="n"/>
              <a:defRPr/>
            </a:pPr>
            <a:r>
              <a:rPr lang="en-US" sz="2000" u="none" dirty="0">
                <a:solidFill>
                  <a:srgbClr val="99CCFF"/>
                </a:solidFill>
                <a:effectLst>
                  <a:outerShdw blurRad="38100" dist="38100" dir="2700000" algn="tl">
                    <a:srgbClr val="000000"/>
                  </a:outerShdw>
                </a:effectLst>
              </a:rPr>
              <a:t>GI hemorrhage</a:t>
            </a:r>
          </a:p>
          <a:p>
            <a:pPr marL="742950" lvl="1" indent="-285750">
              <a:lnSpc>
                <a:spcPct val="85000"/>
              </a:lnSpc>
              <a:spcBef>
                <a:spcPct val="25000"/>
              </a:spcBef>
              <a:buClr>
                <a:schemeClr val="accent1"/>
              </a:buClr>
              <a:buSzPct val="70000"/>
              <a:buFont typeface="Wingdings" pitchFamily="2" charset="2"/>
              <a:buChar char="n"/>
              <a:defRPr/>
            </a:pPr>
            <a:r>
              <a:rPr lang="en-US" sz="2000" u="none" dirty="0" err="1">
                <a:solidFill>
                  <a:srgbClr val="99CCFF"/>
                </a:solidFill>
                <a:effectLst>
                  <a:outerShdw blurRad="38100" dist="38100" dir="2700000" algn="tl">
                    <a:srgbClr val="000000"/>
                  </a:outerShdw>
                </a:effectLst>
              </a:rPr>
              <a:t>Prerenal</a:t>
            </a:r>
            <a:r>
              <a:rPr lang="en-US" sz="2000" u="none" dirty="0">
                <a:solidFill>
                  <a:srgbClr val="99CCFF"/>
                </a:solidFill>
                <a:effectLst>
                  <a:outerShdw blurRad="38100" dist="38100" dir="2700000" algn="tl">
                    <a:srgbClr val="000000"/>
                  </a:outerShdw>
                </a:effectLst>
              </a:rPr>
              <a:t> </a:t>
            </a:r>
            <a:r>
              <a:rPr lang="en-US" sz="2000" u="none" dirty="0" err="1">
                <a:solidFill>
                  <a:srgbClr val="99CCFF"/>
                </a:solidFill>
                <a:effectLst>
                  <a:outerShdw blurRad="38100" dist="38100" dir="2700000" algn="tl">
                    <a:srgbClr val="000000"/>
                  </a:outerShdw>
                </a:effectLst>
              </a:rPr>
              <a:t>azotemia</a:t>
            </a:r>
            <a:endParaRPr lang="en-US" sz="2000" u="none" dirty="0">
              <a:solidFill>
                <a:srgbClr val="99CCFF"/>
              </a:solidFill>
              <a:effectLst>
                <a:outerShdw blurRad="38100" dist="38100" dir="2700000" algn="tl">
                  <a:srgbClr val="000000"/>
                </a:outerShdw>
              </a:effectLst>
            </a:endParaRPr>
          </a:p>
          <a:p>
            <a:pPr marL="742950" lvl="1" indent="-285750">
              <a:lnSpc>
                <a:spcPct val="85000"/>
              </a:lnSpc>
              <a:spcBef>
                <a:spcPct val="25000"/>
              </a:spcBef>
              <a:buClr>
                <a:schemeClr val="accent1"/>
              </a:buClr>
              <a:buSzPct val="70000"/>
              <a:buFont typeface="Wingdings" pitchFamily="2" charset="2"/>
              <a:buChar char="n"/>
              <a:defRPr/>
            </a:pPr>
            <a:r>
              <a:rPr lang="en-US" sz="2000" u="none" dirty="0">
                <a:solidFill>
                  <a:srgbClr val="99CCFF"/>
                </a:solidFill>
                <a:effectLst>
                  <a:outerShdw blurRad="38100" dist="38100" dir="2700000" algn="tl">
                    <a:srgbClr val="000000"/>
                  </a:outerShdw>
                </a:effectLst>
              </a:rPr>
              <a:t>Sedatives</a:t>
            </a:r>
          </a:p>
          <a:p>
            <a:pPr marL="742950" lvl="1" indent="-285750">
              <a:lnSpc>
                <a:spcPct val="85000"/>
              </a:lnSpc>
              <a:spcBef>
                <a:spcPct val="25000"/>
              </a:spcBef>
              <a:buClr>
                <a:schemeClr val="accent1"/>
              </a:buClr>
              <a:buSzPct val="70000"/>
              <a:buFont typeface="Wingdings" pitchFamily="2" charset="2"/>
              <a:buChar char="n"/>
              <a:defRPr/>
            </a:pPr>
            <a:r>
              <a:rPr lang="en-US" sz="2000" u="none" dirty="0">
                <a:solidFill>
                  <a:srgbClr val="99CCFF"/>
                </a:solidFill>
                <a:effectLst>
                  <a:outerShdw blurRad="38100" dist="38100" dir="2700000" algn="tl">
                    <a:srgbClr val="000000"/>
                  </a:outerShdw>
                </a:effectLst>
              </a:rPr>
              <a:t>Constipation</a:t>
            </a:r>
          </a:p>
          <a:p>
            <a:pPr marL="342900" indent="-342900">
              <a:lnSpc>
                <a:spcPct val="85000"/>
              </a:lnSpc>
              <a:spcBef>
                <a:spcPct val="80000"/>
              </a:spcBef>
              <a:buClr>
                <a:schemeClr val="hlink"/>
              </a:buClr>
              <a:buSzPct val="70000"/>
              <a:defRPr/>
            </a:pPr>
            <a:endParaRPr lang="en-US" sz="2400" u="none" dirty="0">
              <a:effectLst>
                <a:outerShdw blurRad="38100" dist="38100" dir="2700000" algn="tl">
                  <a:srgbClr val="000000"/>
                </a:outerShdw>
              </a:effectLst>
            </a:endParaRPr>
          </a:p>
          <a:p>
            <a:pPr marL="342900" indent="-342900">
              <a:lnSpc>
                <a:spcPct val="85000"/>
              </a:lnSpc>
              <a:spcBef>
                <a:spcPct val="80000"/>
              </a:spcBef>
              <a:buClr>
                <a:schemeClr val="hlink"/>
              </a:buClr>
              <a:buSzPct val="70000"/>
              <a:defRPr/>
            </a:pPr>
            <a:r>
              <a:rPr lang="en-US" sz="2400" u="none" dirty="0" err="1">
                <a:effectLst>
                  <a:outerShdw blurRad="38100" dist="38100" dir="2700000" algn="tl">
                    <a:srgbClr val="000000"/>
                  </a:outerShdw>
                </a:effectLst>
              </a:rPr>
              <a:t>Lactulose</a:t>
            </a:r>
            <a:r>
              <a:rPr lang="en-US" sz="2400" u="none" dirty="0">
                <a:effectLst>
                  <a:outerShdw blurRad="38100" dist="38100" dir="2700000" algn="tl">
                    <a:srgbClr val="000000"/>
                  </a:outerShdw>
                </a:effectLst>
              </a:rPr>
              <a:t> (adjust to 2-3 bowel movements/day)</a:t>
            </a:r>
          </a:p>
          <a:p>
            <a:pPr marL="342900" indent="-342900">
              <a:lnSpc>
                <a:spcPct val="85000"/>
              </a:lnSpc>
              <a:spcBef>
                <a:spcPct val="80000"/>
              </a:spcBef>
              <a:buClr>
                <a:schemeClr val="hlink"/>
              </a:buClr>
              <a:buSzPct val="70000"/>
              <a:defRPr/>
            </a:pPr>
            <a:r>
              <a:rPr lang="en-US" sz="2400" u="none" dirty="0">
                <a:effectLst>
                  <a:outerShdw blurRad="38100" dist="38100" dir="2700000" algn="tl">
                    <a:srgbClr val="000000"/>
                  </a:outerShdw>
                </a:effectLst>
              </a:rPr>
              <a:t>Protein restriction, short-term (if at all)</a:t>
            </a:r>
          </a:p>
        </p:txBody>
      </p:sp>
    </p:spTree>
    <p:extLst>
      <p:ext uri="{BB962C8B-B14F-4D97-AF65-F5344CB8AC3E}">
        <p14:creationId xmlns:p14="http://schemas.microsoft.com/office/powerpoint/2010/main" val="8473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3200" dirty="0">
                <a:solidFill>
                  <a:srgbClr val="1225AE"/>
                </a:solidFill>
              </a:rPr>
              <a:t>  Acute GI Bleed</a:t>
            </a:r>
          </a:p>
        </p:txBody>
      </p:sp>
      <p:sp>
        <p:nvSpPr>
          <p:cNvPr id="3" name="Content Placeholder 2"/>
          <p:cNvSpPr>
            <a:spLocks noGrp="1"/>
          </p:cNvSpPr>
          <p:nvPr>
            <p:ph idx="1"/>
          </p:nvPr>
        </p:nvSpPr>
        <p:spPr>
          <a:xfrm>
            <a:off x="457200" y="1935480"/>
            <a:ext cx="8229600" cy="4922520"/>
          </a:xfrm>
        </p:spPr>
        <p:txBody>
          <a:bodyPr>
            <a:normAutofit/>
          </a:bodyPr>
          <a:lstStyle/>
          <a:p>
            <a:pPr>
              <a:defRPr/>
            </a:pPr>
            <a:r>
              <a:rPr lang="en-GB" sz="3100" dirty="0">
                <a:solidFill>
                  <a:srgbClr val="F44B5B"/>
                </a:solidFill>
                <a:ea typeface="ＭＳ Ｐゴシック" charset="-128"/>
              </a:rPr>
              <a:t>ABC</a:t>
            </a:r>
          </a:p>
          <a:p>
            <a:pPr>
              <a:buNone/>
              <a:defRPr/>
            </a:pPr>
            <a:r>
              <a:rPr lang="en-GB" sz="3100" dirty="0">
                <a:solidFill>
                  <a:srgbClr val="000000"/>
                </a:solidFill>
                <a:ea typeface="ＭＳ Ｐゴシック" charset="-128"/>
              </a:rPr>
              <a:t>	- </a:t>
            </a:r>
            <a:r>
              <a:rPr lang="en-GB" sz="2400" dirty="0">
                <a:solidFill>
                  <a:srgbClr val="000000"/>
                </a:solidFill>
                <a:ea typeface="ＭＳ Ｐゴシック" charset="-128"/>
              </a:rPr>
              <a:t>Protect airway</a:t>
            </a:r>
          </a:p>
          <a:p>
            <a:pPr>
              <a:buNone/>
              <a:defRPr/>
            </a:pPr>
            <a:r>
              <a:rPr lang="en-GB" sz="2400" dirty="0">
                <a:solidFill>
                  <a:srgbClr val="000000"/>
                </a:solidFill>
                <a:ea typeface="ＭＳ Ｐゴシック" charset="-128"/>
              </a:rPr>
              <a:t>	- High flow O2</a:t>
            </a:r>
          </a:p>
          <a:p>
            <a:pPr>
              <a:buNone/>
              <a:defRPr/>
            </a:pPr>
            <a:r>
              <a:rPr lang="en-GB" sz="2400" dirty="0">
                <a:solidFill>
                  <a:srgbClr val="000000"/>
                </a:solidFill>
                <a:ea typeface="ＭＳ Ｐゴシック" charset="-128"/>
              </a:rPr>
              <a:t>	- Haemodynamically stable?</a:t>
            </a:r>
          </a:p>
          <a:p>
            <a:pPr>
              <a:buNone/>
              <a:defRPr/>
            </a:pPr>
            <a:r>
              <a:rPr lang="en-GB" sz="2400" dirty="0">
                <a:solidFill>
                  <a:srgbClr val="000000"/>
                </a:solidFill>
                <a:ea typeface="ＭＳ Ｐゴシック" charset="-128"/>
              </a:rPr>
              <a:t>	- Bloods (Hb, Urea, Cross match ), ABG</a:t>
            </a:r>
          </a:p>
          <a:p>
            <a:pPr>
              <a:buNone/>
              <a:defRPr/>
            </a:pPr>
            <a:r>
              <a:rPr lang="en-GB" sz="2400" dirty="0">
                <a:solidFill>
                  <a:srgbClr val="000000"/>
                </a:solidFill>
                <a:ea typeface="ＭＳ Ｐゴシック" charset="-128"/>
              </a:rPr>
              <a:t>	- Fluid resuscitation – anything, blood is best</a:t>
            </a:r>
          </a:p>
          <a:p>
            <a:pPr>
              <a:defRPr/>
            </a:pPr>
            <a:r>
              <a:rPr lang="en-GB" sz="2400" dirty="0">
                <a:solidFill>
                  <a:srgbClr val="000000"/>
                </a:solidFill>
                <a:ea typeface="ＭＳ Ｐゴシック" charset="-128"/>
              </a:rPr>
              <a:t>Correct clotting abnormalities (vitamin K, FFP)</a:t>
            </a:r>
          </a:p>
          <a:p>
            <a:pPr>
              <a:defRPr/>
            </a:pPr>
            <a:r>
              <a:rPr lang="en-GB" sz="2400" dirty="0">
                <a:solidFill>
                  <a:srgbClr val="000000"/>
                </a:solidFill>
                <a:ea typeface="ＭＳ Ｐゴシック" charset="-128"/>
              </a:rPr>
              <a:t>Emergency endoscopy: banding</a:t>
            </a:r>
          </a:p>
          <a:p>
            <a:pPr>
              <a:defRPr/>
            </a:pPr>
            <a:r>
              <a:rPr lang="en-GB" sz="2400" dirty="0">
                <a:solidFill>
                  <a:srgbClr val="000000"/>
                </a:solidFill>
                <a:ea typeface="ＭＳ Ｐゴシック" charset="-128"/>
              </a:rPr>
              <a:t>Terlipressin</a:t>
            </a:r>
          </a:p>
          <a:p>
            <a:pPr>
              <a:defRPr/>
            </a:pPr>
            <a:r>
              <a:rPr lang="en-GB" sz="2400" dirty="0">
                <a:solidFill>
                  <a:srgbClr val="000000"/>
                </a:solidFill>
                <a:ea typeface="ＭＳ Ｐゴシック" charset="-128"/>
              </a:rPr>
              <a:t>IV omeprazole, antibiotics</a:t>
            </a:r>
          </a:p>
          <a:p>
            <a:pPr>
              <a:buNone/>
              <a:defRPr/>
            </a:pPr>
            <a:endParaRPr lang="en-GB" sz="3100" dirty="0">
              <a:solidFill>
                <a:srgbClr val="000000"/>
              </a:solidFill>
              <a:ea typeface="ＭＳ Ｐゴシック" charset="-128"/>
            </a:endParaRPr>
          </a:p>
          <a:p>
            <a:pPr>
              <a:buNone/>
              <a:defRPr/>
            </a:pPr>
            <a:endParaRPr lang="en-GB" dirty="0">
              <a:solidFill>
                <a:srgbClr val="000000"/>
              </a:solidFill>
              <a:ea typeface="ＭＳ Ｐゴシック" charset="-128"/>
            </a:endParaRPr>
          </a:p>
          <a:p>
            <a:pPr>
              <a:buNone/>
              <a:defRPr/>
            </a:pPr>
            <a:endParaRPr lang="en-US" dirty="0">
              <a:solidFill>
                <a:srgbClr val="000000"/>
              </a:solidFill>
              <a:ea typeface="ＭＳ Ｐゴシック" charset="-128"/>
            </a:endParaRPr>
          </a:p>
          <a:p>
            <a:endParaRPr lang="en-US" dirty="0"/>
          </a:p>
        </p:txBody>
      </p:sp>
      <p:pic>
        <p:nvPicPr>
          <p:cNvPr id="4" name="Picture 3"/>
          <p:cNvPicPr>
            <a:picLocks noChangeAspect="1"/>
          </p:cNvPicPr>
          <p:nvPr/>
        </p:nvPicPr>
        <p:blipFill>
          <a:blip r:embed="rId2"/>
          <a:srcRect/>
          <a:stretch>
            <a:fillRect/>
          </a:stretch>
        </p:blipFill>
        <p:spPr bwMode="auto">
          <a:xfrm>
            <a:off x="5562600" y="838200"/>
            <a:ext cx="3124200" cy="2178050"/>
          </a:xfrm>
          <a:prstGeom prst="rect">
            <a:avLst/>
          </a:prstGeom>
          <a:noFill/>
          <a:ln w="9525">
            <a:noFill/>
            <a:miter lim="800000"/>
            <a:headEnd/>
            <a:tailEnd/>
          </a:ln>
        </p:spPr>
      </p:pic>
    </p:spTree>
    <p:extLst>
      <p:ext uri="{BB962C8B-B14F-4D97-AF65-F5344CB8AC3E}">
        <p14:creationId xmlns:p14="http://schemas.microsoft.com/office/powerpoint/2010/main" val="80827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27038" y="171450"/>
            <a:ext cx="6354762" cy="114300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a:defRPr/>
            </a:pPr>
            <a:r>
              <a:rPr lang="en-US" sz="3200" u="none" dirty="0">
                <a:solidFill>
                  <a:srgbClr val="1225AE"/>
                </a:solidFill>
                <a:effectLst>
                  <a:outerShdw blurRad="38100" dist="38100" dir="2700000" algn="tl">
                    <a:srgbClr val="000000"/>
                  </a:outerShdw>
                </a:effectLst>
              </a:rPr>
              <a:t> </a:t>
            </a:r>
          </a:p>
          <a:p>
            <a:pPr algn="ctr">
              <a:defRPr/>
            </a:pPr>
            <a:r>
              <a:rPr lang="en-US" sz="3200" dirty="0">
                <a:solidFill>
                  <a:srgbClr val="1225AE"/>
                </a:solidFill>
                <a:effectLst>
                  <a:outerShdw blurRad="38100" dist="38100" dir="2700000" algn="tl">
                    <a:srgbClr val="000000"/>
                  </a:outerShdw>
                </a:effectLst>
              </a:rPr>
              <a:t> </a:t>
            </a:r>
            <a:r>
              <a:rPr lang="en-US" sz="3200" u="none" dirty="0">
                <a:solidFill>
                  <a:srgbClr val="1225AE"/>
                </a:solidFill>
                <a:effectLst>
                  <a:outerShdw blurRad="38100" dist="38100" dir="2700000" algn="tl">
                    <a:srgbClr val="000000"/>
                  </a:outerShdw>
                </a:effectLst>
              </a:rPr>
              <a:t>Variceal Hemorrhage</a:t>
            </a:r>
          </a:p>
        </p:txBody>
      </p:sp>
      <p:sp>
        <p:nvSpPr>
          <p:cNvPr id="21507" name="Line 3"/>
          <p:cNvSpPr>
            <a:spLocks noChangeShapeType="1"/>
          </p:cNvSpPr>
          <p:nvPr/>
        </p:nvSpPr>
        <p:spPr bwMode="auto">
          <a:xfrm>
            <a:off x="2789238" y="2316163"/>
            <a:ext cx="0" cy="457200"/>
          </a:xfrm>
          <a:prstGeom prst="line">
            <a:avLst/>
          </a:prstGeom>
          <a:noFill/>
          <a:ln w="19050">
            <a:no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21508" name="Line 4"/>
          <p:cNvSpPr>
            <a:spLocks noChangeShapeType="1"/>
          </p:cNvSpPr>
          <p:nvPr/>
        </p:nvSpPr>
        <p:spPr bwMode="auto">
          <a:xfrm>
            <a:off x="2789238" y="3630613"/>
            <a:ext cx="0" cy="457200"/>
          </a:xfrm>
          <a:prstGeom prst="line">
            <a:avLst/>
          </a:prstGeom>
          <a:noFill/>
          <a:ln w="19050">
            <a:no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21509" name="Line 5"/>
          <p:cNvSpPr>
            <a:spLocks noChangeShapeType="1"/>
          </p:cNvSpPr>
          <p:nvPr/>
        </p:nvSpPr>
        <p:spPr bwMode="auto">
          <a:xfrm>
            <a:off x="2789238" y="4983163"/>
            <a:ext cx="0" cy="457200"/>
          </a:xfrm>
          <a:prstGeom prst="line">
            <a:avLst/>
          </a:prstGeom>
          <a:noFill/>
          <a:ln w="19050">
            <a:no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14342" name="Rectangle 6"/>
          <p:cNvSpPr>
            <a:spLocks noChangeArrowheads="1"/>
          </p:cNvSpPr>
          <p:nvPr/>
        </p:nvSpPr>
        <p:spPr bwMode="auto">
          <a:xfrm>
            <a:off x="604838" y="5489575"/>
            <a:ext cx="3019425" cy="774700"/>
          </a:xfrm>
          <a:prstGeom prst="rect">
            <a:avLst/>
          </a:prstGeom>
          <a:solidFill>
            <a:srgbClr val="003399"/>
          </a:solidFill>
          <a:ln w="12700">
            <a:solidFill>
              <a:schemeClr val="bg2"/>
            </a:solidFill>
            <a:miter lim="800000"/>
            <a:headEnd type="none" w="sm" len="sm"/>
            <a:tailEnd type="none" w="sm" len="sm"/>
          </a:ln>
        </p:spPr>
        <p:txBody>
          <a:bodyPr wrap="none" anchor="ctr"/>
          <a:lstStyle/>
          <a:p>
            <a:endParaRPr lang="en-US" dirty="0"/>
          </a:p>
        </p:txBody>
      </p:sp>
      <p:sp>
        <p:nvSpPr>
          <p:cNvPr id="21511" name="Text Box 7"/>
          <p:cNvSpPr txBox="1">
            <a:spLocks noChangeArrowheads="1"/>
          </p:cNvSpPr>
          <p:nvPr/>
        </p:nvSpPr>
        <p:spPr bwMode="auto">
          <a:xfrm>
            <a:off x="1231900" y="5546725"/>
            <a:ext cx="1730375" cy="714375"/>
          </a:xfrm>
          <a:prstGeom prst="rect">
            <a:avLst/>
          </a:prstGeom>
          <a:noFill/>
          <a:ln w="1905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rgbClr val="0066CC"/>
                </a:solidFill>
                <a:latin typeface="Arial" charset="0"/>
              </a:rPr>
              <a:t>Recurrent</a:t>
            </a:r>
          </a:p>
          <a:p>
            <a:pPr algn="ctr" eaLnBrk="0" hangingPunct="0">
              <a:lnSpc>
                <a:spcPct val="85000"/>
              </a:lnSpc>
              <a:defRPr/>
            </a:pPr>
            <a:r>
              <a:rPr lang="en-US" sz="2400" b="1" u="none" dirty="0">
                <a:solidFill>
                  <a:srgbClr val="0066CC"/>
                </a:solidFill>
                <a:latin typeface="Arial" charset="0"/>
              </a:rPr>
              <a:t>hemorrhage</a:t>
            </a:r>
          </a:p>
        </p:txBody>
      </p:sp>
      <p:sp>
        <p:nvSpPr>
          <p:cNvPr id="14344" name="Rectangle 8"/>
          <p:cNvSpPr>
            <a:spLocks noChangeArrowheads="1"/>
          </p:cNvSpPr>
          <p:nvPr/>
        </p:nvSpPr>
        <p:spPr bwMode="auto">
          <a:xfrm>
            <a:off x="604838" y="4213225"/>
            <a:ext cx="3019425" cy="776288"/>
          </a:xfrm>
          <a:prstGeom prst="rect">
            <a:avLst/>
          </a:prstGeom>
          <a:solidFill>
            <a:srgbClr val="003399"/>
          </a:solidFill>
          <a:ln w="12700">
            <a:solidFill>
              <a:schemeClr val="bg2"/>
            </a:solidFill>
            <a:miter lim="800000"/>
            <a:headEnd type="none" w="sm" len="sm"/>
            <a:tailEnd type="none" w="sm" len="sm"/>
          </a:ln>
        </p:spPr>
        <p:txBody>
          <a:bodyPr wrap="none" anchor="ctr"/>
          <a:lstStyle/>
          <a:p>
            <a:endParaRPr lang="en-US" dirty="0"/>
          </a:p>
        </p:txBody>
      </p:sp>
      <p:sp>
        <p:nvSpPr>
          <p:cNvPr id="21513" name="Text Box 9"/>
          <p:cNvSpPr txBox="1">
            <a:spLocks noChangeArrowheads="1"/>
          </p:cNvSpPr>
          <p:nvPr/>
        </p:nvSpPr>
        <p:spPr bwMode="auto">
          <a:xfrm>
            <a:off x="1123950" y="4271963"/>
            <a:ext cx="1946275" cy="714375"/>
          </a:xfrm>
          <a:prstGeom prst="rect">
            <a:avLst/>
          </a:prstGeom>
          <a:noFill/>
          <a:ln w="1905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rgbClr val="0066CC"/>
                </a:solidFill>
                <a:latin typeface="Arial" charset="0"/>
              </a:rPr>
              <a:t>Variceal</a:t>
            </a:r>
          </a:p>
          <a:p>
            <a:pPr algn="ctr" eaLnBrk="0" hangingPunct="0">
              <a:lnSpc>
                <a:spcPct val="85000"/>
              </a:lnSpc>
              <a:defRPr/>
            </a:pPr>
            <a:r>
              <a:rPr lang="en-US" sz="2400" b="1" u="none" dirty="0">
                <a:solidFill>
                  <a:srgbClr val="0066CC"/>
                </a:solidFill>
                <a:latin typeface="Arial" charset="0"/>
              </a:rPr>
              <a:t>hemorrhage</a:t>
            </a:r>
          </a:p>
        </p:txBody>
      </p:sp>
      <p:sp>
        <p:nvSpPr>
          <p:cNvPr id="14346" name="Rectangle 10"/>
          <p:cNvSpPr>
            <a:spLocks noChangeArrowheads="1"/>
          </p:cNvSpPr>
          <p:nvPr/>
        </p:nvSpPr>
        <p:spPr bwMode="auto">
          <a:xfrm>
            <a:off x="604838" y="2874963"/>
            <a:ext cx="3019425" cy="774700"/>
          </a:xfrm>
          <a:prstGeom prst="rect">
            <a:avLst/>
          </a:prstGeom>
          <a:solidFill>
            <a:srgbClr val="800080"/>
          </a:solidFill>
          <a:ln w="12700">
            <a:solidFill>
              <a:schemeClr val="bg2"/>
            </a:solidFill>
            <a:miter lim="800000"/>
            <a:headEnd type="none" w="sm" len="sm"/>
            <a:tailEnd type="none" w="sm" len="sm"/>
          </a:ln>
        </p:spPr>
        <p:txBody>
          <a:bodyPr wrap="none" anchor="ctr"/>
          <a:lstStyle/>
          <a:p>
            <a:endParaRPr lang="en-US" dirty="0"/>
          </a:p>
        </p:txBody>
      </p:sp>
      <p:sp>
        <p:nvSpPr>
          <p:cNvPr id="21515" name="Text Box 11"/>
          <p:cNvSpPr txBox="1">
            <a:spLocks noChangeArrowheads="1"/>
          </p:cNvSpPr>
          <p:nvPr/>
        </p:nvSpPr>
        <p:spPr bwMode="auto">
          <a:xfrm>
            <a:off x="979488" y="2909888"/>
            <a:ext cx="2239962" cy="714375"/>
          </a:xfrm>
          <a:prstGeom prst="rect">
            <a:avLst/>
          </a:prstGeom>
          <a:noFill/>
          <a:ln w="3810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chemeClr val="tx2"/>
                </a:solidFill>
                <a:latin typeface="Arial" charset="0"/>
              </a:rPr>
              <a:t>Varices</a:t>
            </a:r>
          </a:p>
          <a:p>
            <a:pPr algn="ctr" eaLnBrk="0" hangingPunct="0">
              <a:lnSpc>
                <a:spcPct val="85000"/>
              </a:lnSpc>
              <a:defRPr/>
            </a:pPr>
            <a:r>
              <a:rPr lang="en-US" sz="2400" b="1" u="none" dirty="0">
                <a:solidFill>
                  <a:schemeClr val="tx2"/>
                </a:solidFill>
                <a:latin typeface="Arial" charset="0"/>
              </a:rPr>
              <a:t>No hemorrhage </a:t>
            </a:r>
          </a:p>
        </p:txBody>
      </p:sp>
      <p:sp>
        <p:nvSpPr>
          <p:cNvPr id="14348" name="Rectangle 12"/>
          <p:cNvSpPr>
            <a:spLocks noChangeArrowheads="1"/>
          </p:cNvSpPr>
          <p:nvPr/>
        </p:nvSpPr>
        <p:spPr bwMode="auto">
          <a:xfrm>
            <a:off x="604838" y="1547813"/>
            <a:ext cx="3019425" cy="774700"/>
          </a:xfrm>
          <a:prstGeom prst="rect">
            <a:avLst/>
          </a:prstGeom>
          <a:solidFill>
            <a:srgbClr val="003399"/>
          </a:solidFill>
          <a:ln w="12700">
            <a:solidFill>
              <a:schemeClr val="bg2"/>
            </a:solidFill>
            <a:miter lim="800000"/>
            <a:headEnd type="none" w="sm" len="sm"/>
            <a:tailEnd type="none" w="sm" len="sm"/>
          </a:ln>
        </p:spPr>
        <p:txBody>
          <a:bodyPr wrap="none" anchor="ctr"/>
          <a:lstStyle/>
          <a:p>
            <a:endParaRPr lang="en-US" dirty="0"/>
          </a:p>
        </p:txBody>
      </p:sp>
      <p:sp>
        <p:nvSpPr>
          <p:cNvPr id="21517" name="Freeform 13"/>
          <p:cNvSpPr>
            <a:spLocks noChangeAspect="1"/>
          </p:cNvSpPr>
          <p:nvPr/>
        </p:nvSpPr>
        <p:spPr bwMode="auto">
          <a:xfrm>
            <a:off x="1924050" y="2262188"/>
            <a:ext cx="295275" cy="681037"/>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sp>
        <p:nvSpPr>
          <p:cNvPr id="21518" name="Text Box 14"/>
          <p:cNvSpPr txBox="1">
            <a:spLocks noChangeArrowheads="1"/>
          </p:cNvSpPr>
          <p:nvPr/>
        </p:nvSpPr>
        <p:spPr bwMode="auto">
          <a:xfrm>
            <a:off x="1328738" y="1701800"/>
            <a:ext cx="1535112" cy="403225"/>
          </a:xfrm>
          <a:prstGeom prst="rect">
            <a:avLst/>
          </a:prstGeom>
          <a:noFill/>
          <a:ln w="3810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rgbClr val="0066CC"/>
                </a:solidFill>
                <a:latin typeface="Arial" charset="0"/>
              </a:rPr>
              <a:t>No varices</a:t>
            </a:r>
          </a:p>
        </p:txBody>
      </p:sp>
      <p:sp>
        <p:nvSpPr>
          <p:cNvPr id="21519" name="Freeform 15"/>
          <p:cNvSpPr>
            <a:spLocks noChangeAspect="1"/>
          </p:cNvSpPr>
          <p:nvPr/>
        </p:nvSpPr>
        <p:spPr bwMode="auto">
          <a:xfrm>
            <a:off x="1924050" y="3567113"/>
            <a:ext cx="323850" cy="742950"/>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sp>
        <p:nvSpPr>
          <p:cNvPr id="21520" name="Freeform 16"/>
          <p:cNvSpPr>
            <a:spLocks noChangeAspect="1"/>
          </p:cNvSpPr>
          <p:nvPr/>
        </p:nvSpPr>
        <p:spPr bwMode="auto">
          <a:xfrm>
            <a:off x="1924050" y="4913313"/>
            <a:ext cx="323850" cy="679450"/>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grpSp>
        <p:nvGrpSpPr>
          <p:cNvPr id="2" name="Group 17"/>
          <p:cNvGrpSpPr>
            <a:grpSpLocks/>
          </p:cNvGrpSpPr>
          <p:nvPr/>
        </p:nvGrpSpPr>
        <p:grpSpPr bwMode="auto">
          <a:xfrm>
            <a:off x="3592513" y="2851150"/>
            <a:ext cx="5256212" cy="887413"/>
            <a:chOff x="2546" y="2020"/>
            <a:chExt cx="3725" cy="839"/>
          </a:xfrm>
        </p:grpSpPr>
        <p:sp>
          <p:nvSpPr>
            <p:cNvPr id="14355" name="Rectangle 18"/>
            <p:cNvSpPr>
              <a:spLocks noChangeArrowheads="1"/>
            </p:cNvSpPr>
            <p:nvPr/>
          </p:nvSpPr>
          <p:spPr bwMode="auto">
            <a:xfrm>
              <a:off x="3218" y="2020"/>
              <a:ext cx="3053" cy="839"/>
            </a:xfrm>
            <a:prstGeom prst="rect">
              <a:avLst/>
            </a:prstGeom>
            <a:solidFill>
              <a:srgbClr val="800080"/>
            </a:solidFill>
            <a:ln w="12700">
              <a:solidFill>
                <a:schemeClr val="bg2"/>
              </a:solidFill>
              <a:miter lim="800000"/>
              <a:headEnd type="none" w="sm" len="sm"/>
              <a:tailEnd type="none" w="sm" len="sm"/>
            </a:ln>
          </p:spPr>
          <p:txBody>
            <a:bodyPr wrap="none" anchor="ctr"/>
            <a:lstStyle/>
            <a:p>
              <a:endParaRPr lang="en-US" dirty="0"/>
            </a:p>
          </p:txBody>
        </p:sp>
        <p:sp>
          <p:nvSpPr>
            <p:cNvPr id="21523" name="Text Box 19"/>
            <p:cNvSpPr txBox="1">
              <a:spLocks noChangeArrowheads="1"/>
            </p:cNvSpPr>
            <p:nvPr/>
          </p:nvSpPr>
          <p:spPr bwMode="auto">
            <a:xfrm>
              <a:off x="3321" y="2049"/>
              <a:ext cx="2869" cy="675"/>
            </a:xfrm>
            <a:prstGeom prst="rect">
              <a:avLst/>
            </a:prstGeom>
            <a:noFill/>
            <a:ln w="38100">
              <a:noFill/>
              <a:miter lim="800000"/>
              <a:headEnd/>
              <a:tailEnd/>
            </a:ln>
            <a:effectLst>
              <a:outerShdw dist="35921" dir="2700000" algn="ctr" rotWithShape="0">
                <a:schemeClr val="bg2"/>
              </a:outerShdw>
            </a:effectLst>
          </p:spPr>
          <p:txBody>
            <a:bodyPr>
              <a:spAutoFit/>
            </a:bodyPr>
            <a:lstStyle/>
            <a:p>
              <a:pPr eaLnBrk="0" hangingPunct="0">
                <a:lnSpc>
                  <a:spcPct val="85000"/>
                </a:lnSpc>
                <a:spcBef>
                  <a:spcPct val="30000"/>
                </a:spcBef>
                <a:defRPr/>
              </a:pPr>
              <a:r>
                <a:rPr lang="en-US" sz="2400" b="1" u="none" dirty="0">
                  <a:solidFill>
                    <a:schemeClr val="tx2"/>
                  </a:solidFill>
                  <a:latin typeface="Arial" charset="0"/>
                  <a:sym typeface="Symbol" pitchFamily="18" charset="2"/>
                </a:rPr>
                <a:t>Management depends on the size of varices</a:t>
              </a:r>
              <a:endParaRPr lang="en-US" sz="2000" b="1" u="none" dirty="0">
                <a:solidFill>
                  <a:schemeClr val="tx2"/>
                </a:solidFill>
                <a:latin typeface="Arial" charset="0"/>
              </a:endParaRPr>
            </a:p>
          </p:txBody>
        </p:sp>
        <p:sp>
          <p:nvSpPr>
            <p:cNvPr id="21524" name="Freeform 20"/>
            <p:cNvSpPr>
              <a:spLocks noChangeAspect="1"/>
            </p:cNvSpPr>
            <p:nvPr/>
          </p:nvSpPr>
          <p:spPr bwMode="auto">
            <a:xfrm rot="-5400000">
              <a:off x="2794" y="2052"/>
              <a:ext cx="219" cy="716"/>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FF5050"/>
                </a:gs>
                <a:gs pos="100000">
                  <a:srgbClr val="FFCC00"/>
                </a:gs>
              </a:gsLst>
              <a:lin ang="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grpSp>
    </p:spTree>
    <p:extLst>
      <p:ext uri="{BB962C8B-B14F-4D97-AF65-F5344CB8AC3E}">
        <p14:creationId xmlns:p14="http://schemas.microsoft.com/office/powerpoint/2010/main" val="3884945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27038" y="171450"/>
            <a:ext cx="8316912" cy="114300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a:defRPr/>
            </a:pPr>
            <a:r>
              <a:rPr lang="en-US" sz="2800" b="1" u="none" dirty="0">
                <a:solidFill>
                  <a:srgbClr val="1225AE"/>
                </a:solidFill>
                <a:effectLst>
                  <a:outerShdw blurRad="38100" dist="38100" dir="2700000" algn="tl">
                    <a:srgbClr val="000000"/>
                  </a:outerShdw>
                </a:effectLst>
              </a:rPr>
              <a:t>Treatment of Varices / Variceal Hemorrhage</a:t>
            </a:r>
          </a:p>
        </p:txBody>
      </p:sp>
      <p:sp>
        <p:nvSpPr>
          <p:cNvPr id="23555" name="Line 3"/>
          <p:cNvSpPr>
            <a:spLocks noChangeShapeType="1"/>
          </p:cNvSpPr>
          <p:nvPr/>
        </p:nvSpPr>
        <p:spPr bwMode="auto">
          <a:xfrm>
            <a:off x="2789238" y="2316163"/>
            <a:ext cx="0" cy="457200"/>
          </a:xfrm>
          <a:prstGeom prst="line">
            <a:avLst/>
          </a:prstGeom>
          <a:noFill/>
          <a:ln w="19050">
            <a:no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23556" name="Line 4"/>
          <p:cNvSpPr>
            <a:spLocks noChangeShapeType="1"/>
          </p:cNvSpPr>
          <p:nvPr/>
        </p:nvSpPr>
        <p:spPr bwMode="auto">
          <a:xfrm>
            <a:off x="2789238" y="3630613"/>
            <a:ext cx="0" cy="457200"/>
          </a:xfrm>
          <a:prstGeom prst="line">
            <a:avLst/>
          </a:prstGeom>
          <a:noFill/>
          <a:ln w="19050">
            <a:no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23557" name="Line 5"/>
          <p:cNvSpPr>
            <a:spLocks noChangeShapeType="1"/>
          </p:cNvSpPr>
          <p:nvPr/>
        </p:nvSpPr>
        <p:spPr bwMode="auto">
          <a:xfrm>
            <a:off x="2789238" y="4983163"/>
            <a:ext cx="0" cy="457200"/>
          </a:xfrm>
          <a:prstGeom prst="line">
            <a:avLst/>
          </a:prstGeom>
          <a:noFill/>
          <a:ln w="19050">
            <a:no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15366" name="Rectangle 6"/>
          <p:cNvSpPr>
            <a:spLocks noChangeArrowheads="1"/>
          </p:cNvSpPr>
          <p:nvPr/>
        </p:nvSpPr>
        <p:spPr bwMode="auto">
          <a:xfrm>
            <a:off x="604838" y="5489575"/>
            <a:ext cx="3019425" cy="774700"/>
          </a:xfrm>
          <a:prstGeom prst="rect">
            <a:avLst/>
          </a:prstGeom>
          <a:solidFill>
            <a:srgbClr val="003399"/>
          </a:solidFill>
          <a:ln w="12700">
            <a:solidFill>
              <a:schemeClr val="bg2"/>
            </a:solidFill>
            <a:miter lim="800000"/>
            <a:headEnd type="none" w="sm" len="sm"/>
            <a:tailEnd type="none" w="sm" len="sm"/>
          </a:ln>
        </p:spPr>
        <p:txBody>
          <a:bodyPr wrap="none" anchor="ctr"/>
          <a:lstStyle/>
          <a:p>
            <a:endParaRPr lang="en-US" dirty="0"/>
          </a:p>
        </p:txBody>
      </p:sp>
      <p:sp>
        <p:nvSpPr>
          <p:cNvPr id="23559" name="Text Box 7"/>
          <p:cNvSpPr txBox="1">
            <a:spLocks noChangeArrowheads="1"/>
          </p:cNvSpPr>
          <p:nvPr/>
        </p:nvSpPr>
        <p:spPr bwMode="auto">
          <a:xfrm>
            <a:off x="1231900" y="5546725"/>
            <a:ext cx="1730375" cy="714375"/>
          </a:xfrm>
          <a:prstGeom prst="rect">
            <a:avLst/>
          </a:prstGeom>
          <a:noFill/>
          <a:ln w="1905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rgbClr val="0066CC"/>
                </a:solidFill>
                <a:latin typeface="Arial" charset="0"/>
              </a:rPr>
              <a:t>Recurrent</a:t>
            </a:r>
          </a:p>
          <a:p>
            <a:pPr algn="ctr" eaLnBrk="0" hangingPunct="0">
              <a:lnSpc>
                <a:spcPct val="85000"/>
              </a:lnSpc>
              <a:defRPr/>
            </a:pPr>
            <a:r>
              <a:rPr lang="en-US" sz="2400" b="1" u="none" dirty="0">
                <a:solidFill>
                  <a:srgbClr val="0066CC"/>
                </a:solidFill>
                <a:latin typeface="Arial" charset="0"/>
              </a:rPr>
              <a:t>hemorrhage</a:t>
            </a:r>
          </a:p>
        </p:txBody>
      </p:sp>
      <p:sp>
        <p:nvSpPr>
          <p:cNvPr id="23560" name="Freeform 8"/>
          <p:cNvSpPr>
            <a:spLocks noChangeAspect="1"/>
          </p:cNvSpPr>
          <p:nvPr/>
        </p:nvSpPr>
        <p:spPr bwMode="auto">
          <a:xfrm>
            <a:off x="1990725" y="5151438"/>
            <a:ext cx="169863" cy="388937"/>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sp>
        <p:nvSpPr>
          <p:cNvPr id="15369" name="Rectangle 9"/>
          <p:cNvSpPr>
            <a:spLocks noChangeArrowheads="1"/>
          </p:cNvSpPr>
          <p:nvPr/>
        </p:nvSpPr>
        <p:spPr bwMode="auto">
          <a:xfrm>
            <a:off x="604838" y="4429125"/>
            <a:ext cx="3019425" cy="776288"/>
          </a:xfrm>
          <a:prstGeom prst="rect">
            <a:avLst/>
          </a:prstGeom>
          <a:solidFill>
            <a:srgbClr val="003399"/>
          </a:solidFill>
          <a:ln w="12700">
            <a:solidFill>
              <a:schemeClr val="bg2"/>
            </a:solidFill>
            <a:miter lim="800000"/>
            <a:headEnd type="none" w="sm" len="sm"/>
            <a:tailEnd type="none" w="sm" len="sm"/>
          </a:ln>
        </p:spPr>
        <p:txBody>
          <a:bodyPr wrap="none" anchor="ctr"/>
          <a:lstStyle/>
          <a:p>
            <a:endParaRPr lang="en-US" dirty="0"/>
          </a:p>
        </p:txBody>
      </p:sp>
      <p:sp>
        <p:nvSpPr>
          <p:cNvPr id="23562" name="Text Box 10"/>
          <p:cNvSpPr txBox="1">
            <a:spLocks noChangeArrowheads="1"/>
          </p:cNvSpPr>
          <p:nvPr/>
        </p:nvSpPr>
        <p:spPr bwMode="auto">
          <a:xfrm>
            <a:off x="1123950" y="4487863"/>
            <a:ext cx="1946275" cy="714375"/>
          </a:xfrm>
          <a:prstGeom prst="rect">
            <a:avLst/>
          </a:prstGeom>
          <a:noFill/>
          <a:ln w="1905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rgbClr val="0066CC"/>
                </a:solidFill>
                <a:latin typeface="Arial" charset="0"/>
              </a:rPr>
              <a:t>Variceal</a:t>
            </a:r>
          </a:p>
          <a:p>
            <a:pPr algn="ctr" eaLnBrk="0" hangingPunct="0">
              <a:lnSpc>
                <a:spcPct val="85000"/>
              </a:lnSpc>
              <a:defRPr/>
            </a:pPr>
            <a:r>
              <a:rPr lang="en-US" sz="2400" b="1" u="none" dirty="0">
                <a:solidFill>
                  <a:srgbClr val="0066CC"/>
                </a:solidFill>
                <a:latin typeface="Arial" charset="0"/>
              </a:rPr>
              <a:t>hemorrhage</a:t>
            </a:r>
          </a:p>
        </p:txBody>
      </p:sp>
      <p:sp>
        <p:nvSpPr>
          <p:cNvPr id="15371" name="Rectangle 11"/>
          <p:cNvSpPr>
            <a:spLocks noChangeArrowheads="1"/>
          </p:cNvSpPr>
          <p:nvPr/>
        </p:nvSpPr>
        <p:spPr bwMode="auto">
          <a:xfrm>
            <a:off x="604838" y="3375025"/>
            <a:ext cx="3019425" cy="776288"/>
          </a:xfrm>
          <a:prstGeom prst="rect">
            <a:avLst/>
          </a:prstGeom>
          <a:solidFill>
            <a:srgbClr val="800080"/>
          </a:solidFill>
          <a:ln w="12700">
            <a:solidFill>
              <a:schemeClr val="bg2"/>
            </a:solidFill>
            <a:miter lim="800000"/>
            <a:headEnd type="none" w="sm" len="sm"/>
            <a:tailEnd type="none" w="sm" len="sm"/>
          </a:ln>
        </p:spPr>
        <p:txBody>
          <a:bodyPr wrap="none" anchor="ctr"/>
          <a:lstStyle/>
          <a:p>
            <a:endParaRPr lang="en-US" dirty="0"/>
          </a:p>
        </p:txBody>
      </p:sp>
      <p:sp>
        <p:nvSpPr>
          <p:cNvPr id="23564" name="Freeform 12"/>
          <p:cNvSpPr>
            <a:spLocks noChangeAspect="1"/>
          </p:cNvSpPr>
          <p:nvPr/>
        </p:nvSpPr>
        <p:spPr bwMode="auto">
          <a:xfrm>
            <a:off x="1990725" y="4075113"/>
            <a:ext cx="169863" cy="387350"/>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sp>
        <p:nvSpPr>
          <p:cNvPr id="23565" name="Text Box 13"/>
          <p:cNvSpPr txBox="1">
            <a:spLocks noChangeArrowheads="1"/>
          </p:cNvSpPr>
          <p:nvPr/>
        </p:nvSpPr>
        <p:spPr bwMode="auto">
          <a:xfrm>
            <a:off x="672605" y="3405188"/>
            <a:ext cx="2860077" cy="615553"/>
          </a:xfrm>
          <a:prstGeom prst="rect">
            <a:avLst/>
          </a:prstGeom>
          <a:noFill/>
          <a:ln w="1905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000" b="1" u="none" dirty="0">
                <a:solidFill>
                  <a:schemeClr val="tx2"/>
                </a:solidFill>
                <a:latin typeface="Arial" charset="0"/>
              </a:rPr>
              <a:t>Medium/ large varices</a:t>
            </a:r>
          </a:p>
          <a:p>
            <a:pPr algn="ctr" eaLnBrk="0" hangingPunct="0">
              <a:lnSpc>
                <a:spcPct val="85000"/>
              </a:lnSpc>
              <a:defRPr/>
            </a:pPr>
            <a:r>
              <a:rPr lang="en-US" sz="2000" b="1" u="none" dirty="0">
                <a:solidFill>
                  <a:schemeClr val="tx2"/>
                </a:solidFill>
                <a:latin typeface="Arial" charset="0"/>
              </a:rPr>
              <a:t>No hemorrhage</a:t>
            </a:r>
          </a:p>
        </p:txBody>
      </p:sp>
      <p:sp>
        <p:nvSpPr>
          <p:cNvPr id="15374" name="Rectangle 14"/>
          <p:cNvSpPr>
            <a:spLocks noChangeArrowheads="1"/>
          </p:cNvSpPr>
          <p:nvPr/>
        </p:nvSpPr>
        <p:spPr bwMode="auto">
          <a:xfrm>
            <a:off x="604838" y="2303463"/>
            <a:ext cx="3019425" cy="774700"/>
          </a:xfrm>
          <a:prstGeom prst="rect">
            <a:avLst/>
          </a:prstGeom>
          <a:solidFill>
            <a:srgbClr val="800080"/>
          </a:solidFill>
          <a:ln w="12700">
            <a:solidFill>
              <a:schemeClr val="bg2"/>
            </a:solidFill>
            <a:miter lim="800000"/>
            <a:headEnd type="none" w="sm" len="sm"/>
            <a:tailEnd type="none" w="sm" len="sm"/>
          </a:ln>
        </p:spPr>
        <p:txBody>
          <a:bodyPr wrap="none" anchor="ctr"/>
          <a:lstStyle/>
          <a:p>
            <a:endParaRPr lang="en-US" dirty="0"/>
          </a:p>
        </p:txBody>
      </p:sp>
      <p:sp>
        <p:nvSpPr>
          <p:cNvPr id="23567" name="Text Box 15"/>
          <p:cNvSpPr txBox="1">
            <a:spLocks noChangeArrowheads="1"/>
          </p:cNvSpPr>
          <p:nvPr/>
        </p:nvSpPr>
        <p:spPr bwMode="auto">
          <a:xfrm>
            <a:off x="979488" y="2325688"/>
            <a:ext cx="2239962" cy="714375"/>
          </a:xfrm>
          <a:prstGeom prst="rect">
            <a:avLst/>
          </a:prstGeom>
          <a:noFill/>
          <a:ln w="3810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chemeClr val="tx2"/>
                </a:solidFill>
                <a:latin typeface="Arial" charset="0"/>
              </a:rPr>
              <a:t>Small varices</a:t>
            </a:r>
          </a:p>
          <a:p>
            <a:pPr algn="ctr" eaLnBrk="0" hangingPunct="0">
              <a:lnSpc>
                <a:spcPct val="85000"/>
              </a:lnSpc>
              <a:defRPr/>
            </a:pPr>
            <a:r>
              <a:rPr lang="en-US" sz="2400" b="1" u="none" dirty="0">
                <a:solidFill>
                  <a:schemeClr val="tx2"/>
                </a:solidFill>
                <a:latin typeface="Arial" charset="0"/>
              </a:rPr>
              <a:t>No hemorrhage </a:t>
            </a:r>
          </a:p>
        </p:txBody>
      </p:sp>
      <p:sp>
        <p:nvSpPr>
          <p:cNvPr id="23568" name="Freeform 16"/>
          <p:cNvSpPr>
            <a:spLocks noChangeAspect="1"/>
          </p:cNvSpPr>
          <p:nvPr/>
        </p:nvSpPr>
        <p:spPr bwMode="auto">
          <a:xfrm>
            <a:off x="1982788" y="3033713"/>
            <a:ext cx="169862" cy="388937"/>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sp>
        <p:nvSpPr>
          <p:cNvPr id="15377" name="Rectangle 17"/>
          <p:cNvSpPr>
            <a:spLocks noChangeArrowheads="1"/>
          </p:cNvSpPr>
          <p:nvPr/>
        </p:nvSpPr>
        <p:spPr bwMode="auto">
          <a:xfrm>
            <a:off x="604838" y="1243013"/>
            <a:ext cx="3019425" cy="774700"/>
          </a:xfrm>
          <a:prstGeom prst="rect">
            <a:avLst/>
          </a:prstGeom>
          <a:solidFill>
            <a:srgbClr val="003399"/>
          </a:solidFill>
          <a:ln w="12700">
            <a:solidFill>
              <a:schemeClr val="bg2"/>
            </a:solidFill>
            <a:miter lim="800000"/>
            <a:headEnd type="none" w="sm" len="sm"/>
            <a:tailEnd type="none" w="sm" len="sm"/>
          </a:ln>
        </p:spPr>
        <p:txBody>
          <a:bodyPr wrap="none" anchor="ctr"/>
          <a:lstStyle/>
          <a:p>
            <a:endParaRPr lang="en-US" dirty="0"/>
          </a:p>
        </p:txBody>
      </p:sp>
      <p:sp>
        <p:nvSpPr>
          <p:cNvPr id="23570" name="Freeform 18"/>
          <p:cNvSpPr>
            <a:spLocks noChangeAspect="1"/>
          </p:cNvSpPr>
          <p:nvPr/>
        </p:nvSpPr>
        <p:spPr bwMode="auto">
          <a:xfrm>
            <a:off x="1990725" y="1957388"/>
            <a:ext cx="169863" cy="388937"/>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0033CC"/>
              </a:gs>
              <a:gs pos="100000">
                <a:srgbClr val="0099FF"/>
              </a:gs>
            </a:gsLst>
            <a:lin ang="540000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sp>
        <p:nvSpPr>
          <p:cNvPr id="23571" name="Text Box 19"/>
          <p:cNvSpPr txBox="1">
            <a:spLocks noChangeArrowheads="1"/>
          </p:cNvSpPr>
          <p:nvPr/>
        </p:nvSpPr>
        <p:spPr bwMode="auto">
          <a:xfrm>
            <a:off x="1328738" y="1397000"/>
            <a:ext cx="1535112" cy="403225"/>
          </a:xfrm>
          <a:prstGeom prst="rect">
            <a:avLst/>
          </a:prstGeom>
          <a:noFill/>
          <a:ln w="38100">
            <a:noFill/>
            <a:miter lim="800000"/>
            <a:headEnd/>
            <a:tailEnd/>
          </a:ln>
          <a:effectLst>
            <a:outerShdw dist="35921" dir="2700000" algn="ctr" rotWithShape="0">
              <a:schemeClr val="bg2"/>
            </a:outerShdw>
          </a:effectLst>
        </p:spPr>
        <p:txBody>
          <a:bodyPr wrap="none">
            <a:spAutoFit/>
          </a:bodyPr>
          <a:lstStyle/>
          <a:p>
            <a:pPr algn="ctr" eaLnBrk="0" hangingPunct="0">
              <a:lnSpc>
                <a:spcPct val="85000"/>
              </a:lnSpc>
              <a:defRPr/>
            </a:pPr>
            <a:r>
              <a:rPr lang="en-US" sz="2400" b="1" u="none" dirty="0">
                <a:solidFill>
                  <a:srgbClr val="0066CC"/>
                </a:solidFill>
                <a:latin typeface="Arial" charset="0"/>
              </a:rPr>
              <a:t>No varices</a:t>
            </a:r>
          </a:p>
        </p:txBody>
      </p:sp>
      <p:grpSp>
        <p:nvGrpSpPr>
          <p:cNvPr id="2" name="Group 20"/>
          <p:cNvGrpSpPr>
            <a:grpSpLocks/>
          </p:cNvGrpSpPr>
          <p:nvPr/>
        </p:nvGrpSpPr>
        <p:grpSpPr bwMode="auto">
          <a:xfrm>
            <a:off x="3592513" y="3206750"/>
            <a:ext cx="5256212" cy="1300591"/>
            <a:chOff x="2546" y="2020"/>
            <a:chExt cx="3725" cy="839"/>
          </a:xfrm>
        </p:grpSpPr>
        <p:sp>
          <p:nvSpPr>
            <p:cNvPr id="15382" name="Rectangle 21"/>
            <p:cNvSpPr>
              <a:spLocks noChangeArrowheads="1"/>
            </p:cNvSpPr>
            <p:nvPr/>
          </p:nvSpPr>
          <p:spPr bwMode="auto">
            <a:xfrm>
              <a:off x="3218" y="2020"/>
              <a:ext cx="3053" cy="839"/>
            </a:xfrm>
            <a:prstGeom prst="rect">
              <a:avLst/>
            </a:prstGeom>
            <a:solidFill>
              <a:srgbClr val="800080"/>
            </a:solidFill>
            <a:ln w="12700">
              <a:solidFill>
                <a:schemeClr val="bg2"/>
              </a:solidFill>
              <a:miter lim="800000"/>
              <a:headEnd type="none" w="sm" len="sm"/>
              <a:tailEnd type="none" w="sm" len="sm"/>
            </a:ln>
          </p:spPr>
          <p:txBody>
            <a:bodyPr wrap="none" anchor="ctr"/>
            <a:lstStyle/>
            <a:p>
              <a:endParaRPr lang="en-US" dirty="0"/>
            </a:p>
          </p:txBody>
        </p:sp>
        <p:sp>
          <p:nvSpPr>
            <p:cNvPr id="23574" name="Text Box 22"/>
            <p:cNvSpPr txBox="1">
              <a:spLocks noChangeArrowheads="1"/>
            </p:cNvSpPr>
            <p:nvPr/>
          </p:nvSpPr>
          <p:spPr bwMode="auto">
            <a:xfrm>
              <a:off x="3321" y="2048"/>
              <a:ext cx="2869" cy="664"/>
            </a:xfrm>
            <a:prstGeom prst="rect">
              <a:avLst/>
            </a:prstGeom>
            <a:noFill/>
            <a:ln w="38100">
              <a:noFill/>
              <a:miter lim="800000"/>
              <a:headEnd/>
              <a:tailEnd/>
            </a:ln>
            <a:effectLst>
              <a:outerShdw dist="35921" dir="2700000" algn="ctr" rotWithShape="0">
                <a:schemeClr val="bg2"/>
              </a:outerShdw>
            </a:effectLst>
          </p:spPr>
          <p:txBody>
            <a:bodyPr>
              <a:spAutoFit/>
            </a:bodyPr>
            <a:lstStyle/>
            <a:p>
              <a:pPr marL="457200" indent="-457200" eaLnBrk="0" hangingPunct="0">
                <a:lnSpc>
                  <a:spcPct val="85000"/>
                </a:lnSpc>
                <a:spcBef>
                  <a:spcPct val="30000"/>
                </a:spcBef>
                <a:defRPr/>
              </a:pPr>
              <a:r>
                <a:rPr lang="en-US" b="1" u="none" dirty="0">
                  <a:solidFill>
                    <a:srgbClr val="0070C0"/>
                  </a:solidFill>
                  <a:latin typeface="Arial" charset="0"/>
                  <a:sym typeface="Symbol" pitchFamily="18" charset="2"/>
                </a:rPr>
                <a:t>1) </a:t>
              </a:r>
              <a:r>
                <a:rPr lang="en-US" sz="1600" b="1" u="none" dirty="0">
                  <a:solidFill>
                    <a:srgbClr val="0070C0"/>
                  </a:solidFill>
                  <a:latin typeface="Arial" charset="0"/>
                  <a:sym typeface="Symbol" pitchFamily="18" charset="2"/>
                </a:rPr>
                <a:t></a:t>
              </a:r>
              <a:r>
                <a:rPr lang="en-US" sz="1600" b="1" u="none" dirty="0">
                  <a:solidFill>
                    <a:srgbClr val="0070C0"/>
                  </a:solidFill>
                  <a:latin typeface="Arial" charset="0"/>
                </a:rPr>
                <a:t>-blockers (propranolol, nadolol) indefinitely</a:t>
              </a:r>
            </a:p>
            <a:p>
              <a:pPr marL="457200" indent="-457200" eaLnBrk="0" hangingPunct="0">
                <a:lnSpc>
                  <a:spcPct val="85000"/>
                </a:lnSpc>
                <a:spcBef>
                  <a:spcPct val="30000"/>
                </a:spcBef>
                <a:defRPr/>
              </a:pPr>
              <a:r>
                <a:rPr lang="en-US" sz="1600" b="1" u="none" dirty="0">
                  <a:solidFill>
                    <a:srgbClr val="0070C0"/>
                  </a:solidFill>
                  <a:latin typeface="Arial" charset="0"/>
                </a:rPr>
                <a:t>2) Endoscopic Variceal Ligation in patients intolerant to </a:t>
              </a:r>
              <a:r>
                <a:rPr lang="en-US" sz="1600" b="1" u="none" dirty="0">
                  <a:solidFill>
                    <a:srgbClr val="0070C0"/>
                  </a:solidFill>
                  <a:latin typeface="Arial" charset="0"/>
                  <a:sym typeface="Symbol" pitchFamily="18" charset="2"/>
                </a:rPr>
                <a:t></a:t>
              </a:r>
              <a:r>
                <a:rPr lang="en-US" sz="1600" b="1" u="none" dirty="0">
                  <a:solidFill>
                    <a:srgbClr val="0070C0"/>
                  </a:solidFill>
                  <a:latin typeface="Arial" charset="0"/>
                </a:rPr>
                <a:t>-blockers</a:t>
              </a:r>
            </a:p>
          </p:txBody>
        </p:sp>
        <p:sp>
          <p:nvSpPr>
            <p:cNvPr id="23575" name="Freeform 23"/>
            <p:cNvSpPr>
              <a:spLocks noChangeAspect="1"/>
            </p:cNvSpPr>
            <p:nvPr/>
          </p:nvSpPr>
          <p:spPr bwMode="auto">
            <a:xfrm rot="-5400000">
              <a:off x="2794" y="2052"/>
              <a:ext cx="219" cy="716"/>
            </a:xfrm>
            <a:custGeom>
              <a:avLst/>
              <a:gdLst/>
              <a:ahLst/>
              <a:cxnLst>
                <a:cxn ang="0">
                  <a:pos x="152" y="0"/>
                </a:cxn>
                <a:cxn ang="0">
                  <a:pos x="74" y="370"/>
                </a:cxn>
                <a:cxn ang="0">
                  <a:pos x="0" y="332"/>
                </a:cxn>
                <a:cxn ang="0">
                  <a:pos x="151" y="563"/>
                </a:cxn>
                <a:cxn ang="0">
                  <a:pos x="308" y="336"/>
                </a:cxn>
                <a:cxn ang="0">
                  <a:pos x="232" y="372"/>
                </a:cxn>
              </a:cxnLst>
              <a:rect l="0" t="0" r="r" b="b"/>
              <a:pathLst>
                <a:path w="308" h="563">
                  <a:moveTo>
                    <a:pt x="152" y="0"/>
                  </a:moveTo>
                  <a:lnTo>
                    <a:pt x="74" y="370"/>
                  </a:lnTo>
                  <a:lnTo>
                    <a:pt x="0" y="332"/>
                  </a:lnTo>
                  <a:lnTo>
                    <a:pt x="151" y="563"/>
                  </a:lnTo>
                  <a:lnTo>
                    <a:pt x="308" y="336"/>
                  </a:lnTo>
                  <a:lnTo>
                    <a:pt x="232" y="372"/>
                  </a:lnTo>
                </a:path>
              </a:pathLst>
            </a:custGeom>
            <a:gradFill rotWithShape="0">
              <a:gsLst>
                <a:gs pos="0">
                  <a:srgbClr val="FF5050"/>
                </a:gs>
                <a:gs pos="100000">
                  <a:srgbClr val="FFCC00"/>
                </a:gs>
              </a:gsLst>
              <a:lin ang="0" scaled="1"/>
            </a:gradFill>
            <a:ln w="3175">
              <a:solidFill>
                <a:srgbClr val="1F1A17"/>
              </a:solidFill>
              <a:prstDash val="solid"/>
              <a:round/>
              <a:headEnd/>
              <a:tailEnd/>
            </a:ln>
            <a:effectLst>
              <a:outerShdw dist="35921" dir="2700000" algn="ctr" rotWithShape="0">
                <a:schemeClr val="bg2"/>
              </a:outerShdw>
            </a:effectLst>
          </p:spPr>
          <p:txBody>
            <a:bodyPr/>
            <a:lstStyle/>
            <a:p>
              <a:pPr>
                <a:defRPr/>
              </a:pPr>
              <a:endParaRPr lang="en-US" dirty="0"/>
            </a:p>
          </p:txBody>
        </p:sp>
      </p:grpSp>
    </p:spTree>
    <p:extLst>
      <p:ext uri="{BB962C8B-B14F-4D97-AF65-F5344CB8AC3E}">
        <p14:creationId xmlns:p14="http://schemas.microsoft.com/office/powerpoint/2010/main" val="14591915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30300" y="120650"/>
            <a:ext cx="2908300" cy="114300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a:defRPr/>
            </a:pPr>
            <a:endParaRPr lang="en-US" sz="2800" dirty="0">
              <a:solidFill>
                <a:srgbClr val="1225AE"/>
              </a:solidFill>
              <a:effectLst>
                <a:outerShdw blurRad="38100" dist="38100" dir="2700000" algn="tl">
                  <a:srgbClr val="000000"/>
                </a:outerShdw>
              </a:effectLst>
            </a:endParaRPr>
          </a:p>
          <a:p>
            <a:pPr algn="ctr">
              <a:defRPr/>
            </a:pPr>
            <a:r>
              <a:rPr lang="en-US" sz="2800" u="none" dirty="0">
                <a:solidFill>
                  <a:srgbClr val="1225AE"/>
                </a:solidFill>
                <a:effectLst>
                  <a:outerShdw blurRad="38100" dist="38100" dir="2700000" algn="tl">
                    <a:srgbClr val="000000"/>
                  </a:outerShdw>
                </a:effectLst>
              </a:rPr>
              <a:t>Gastric Varices</a:t>
            </a:r>
          </a:p>
        </p:txBody>
      </p:sp>
      <p:grpSp>
        <p:nvGrpSpPr>
          <p:cNvPr id="2" name="Group 3"/>
          <p:cNvGrpSpPr>
            <a:grpSpLocks/>
          </p:cNvGrpSpPr>
          <p:nvPr/>
        </p:nvGrpSpPr>
        <p:grpSpPr bwMode="auto">
          <a:xfrm>
            <a:off x="0" y="1371600"/>
            <a:ext cx="9144001" cy="4917458"/>
            <a:chOff x="3091" y="1509"/>
            <a:chExt cx="2380" cy="1237"/>
          </a:xfrm>
        </p:grpSpPr>
        <p:pic>
          <p:nvPicPr>
            <p:cNvPr id="20490" name="Picture 4" descr="Gastric varices 1"/>
            <p:cNvPicPr>
              <a:picLocks noChangeAspect="1" noChangeArrowheads="1"/>
            </p:cNvPicPr>
            <p:nvPr/>
          </p:nvPicPr>
          <p:blipFill>
            <a:blip r:embed="rId3"/>
            <a:srcRect/>
            <a:stretch>
              <a:fillRect/>
            </a:stretch>
          </p:blipFill>
          <p:spPr bwMode="auto">
            <a:xfrm>
              <a:off x="4319" y="1509"/>
              <a:ext cx="1152" cy="1210"/>
            </a:xfrm>
            <a:prstGeom prst="rect">
              <a:avLst/>
            </a:prstGeom>
            <a:noFill/>
            <a:ln w="9525">
              <a:solidFill>
                <a:schemeClr val="bg2"/>
              </a:solidFill>
              <a:miter lim="800000"/>
              <a:headEnd/>
              <a:tailEnd/>
            </a:ln>
          </p:spPr>
        </p:pic>
        <p:pic>
          <p:nvPicPr>
            <p:cNvPr id="20491" name="Picture 5" descr="Gastric varices 2"/>
            <p:cNvPicPr>
              <a:picLocks noChangeAspect="1" noChangeArrowheads="1"/>
            </p:cNvPicPr>
            <p:nvPr/>
          </p:nvPicPr>
          <p:blipFill>
            <a:blip r:embed="rId4"/>
            <a:srcRect/>
            <a:stretch>
              <a:fillRect/>
            </a:stretch>
          </p:blipFill>
          <p:spPr bwMode="auto">
            <a:xfrm>
              <a:off x="3091" y="1510"/>
              <a:ext cx="1228" cy="1236"/>
            </a:xfrm>
            <a:prstGeom prst="rect">
              <a:avLst/>
            </a:prstGeom>
            <a:noFill/>
            <a:ln w="9525">
              <a:solidFill>
                <a:schemeClr val="bg2"/>
              </a:solidFill>
              <a:miter lim="800000"/>
              <a:headEnd/>
              <a:tailEnd/>
            </a:ln>
          </p:spPr>
        </p:pic>
      </p:grpSp>
      <p:grpSp>
        <p:nvGrpSpPr>
          <p:cNvPr id="3" name="Group 6"/>
          <p:cNvGrpSpPr>
            <a:grpSpLocks/>
          </p:cNvGrpSpPr>
          <p:nvPr/>
        </p:nvGrpSpPr>
        <p:grpSpPr bwMode="auto">
          <a:xfrm>
            <a:off x="1238250" y="2516188"/>
            <a:ext cx="5761038" cy="311150"/>
            <a:chOff x="878" y="1747"/>
            <a:chExt cx="4082" cy="196"/>
          </a:xfrm>
        </p:grpSpPr>
        <p:sp>
          <p:nvSpPr>
            <p:cNvPr id="20488" name="AutoShape 7"/>
            <p:cNvSpPr>
              <a:spLocks noChangeArrowheads="1"/>
            </p:cNvSpPr>
            <p:nvPr/>
          </p:nvSpPr>
          <p:spPr bwMode="auto">
            <a:xfrm>
              <a:off x="878" y="1747"/>
              <a:ext cx="484" cy="146"/>
            </a:xfrm>
            <a:prstGeom prst="rightArrow">
              <a:avLst>
                <a:gd name="adj1" fmla="val 50000"/>
                <a:gd name="adj2" fmla="val 82877"/>
              </a:avLst>
            </a:prstGeom>
            <a:solidFill>
              <a:srgbClr val="FFCC00"/>
            </a:solidFill>
            <a:ln w="12700">
              <a:solidFill>
                <a:schemeClr val="bg2"/>
              </a:solidFill>
              <a:miter lim="800000"/>
              <a:headEnd type="none" w="sm" len="sm"/>
              <a:tailEnd type="none" w="sm" len="sm"/>
            </a:ln>
          </p:spPr>
          <p:txBody>
            <a:bodyPr wrap="none" anchor="ctr"/>
            <a:lstStyle/>
            <a:p>
              <a:endParaRPr lang="en-US" dirty="0"/>
            </a:p>
          </p:txBody>
        </p:sp>
        <p:sp>
          <p:nvSpPr>
            <p:cNvPr id="20489" name="AutoShape 8"/>
            <p:cNvSpPr>
              <a:spLocks noChangeArrowheads="1"/>
            </p:cNvSpPr>
            <p:nvPr/>
          </p:nvSpPr>
          <p:spPr bwMode="auto">
            <a:xfrm>
              <a:off x="4476" y="1797"/>
              <a:ext cx="484" cy="146"/>
            </a:xfrm>
            <a:prstGeom prst="rightArrow">
              <a:avLst>
                <a:gd name="adj1" fmla="val 50000"/>
                <a:gd name="adj2" fmla="val 82877"/>
              </a:avLst>
            </a:prstGeom>
            <a:solidFill>
              <a:srgbClr val="FFCC00"/>
            </a:solidFill>
            <a:ln w="12700">
              <a:solidFill>
                <a:schemeClr val="bg2"/>
              </a:solidFill>
              <a:miter lim="800000"/>
              <a:headEnd type="none" w="sm" len="sm"/>
              <a:tailEnd type="none" w="sm" len="sm"/>
            </a:ln>
          </p:spPr>
          <p:txBody>
            <a:bodyPr wrap="none" anchor="ctr"/>
            <a:lstStyle/>
            <a:p>
              <a:endParaRPr lang="en-US" dirty="0"/>
            </a:p>
          </p:txBody>
        </p:sp>
      </p:grpSp>
      <p:sp>
        <p:nvSpPr>
          <p:cNvPr id="33801" name="Rectangle 9"/>
          <p:cNvSpPr>
            <a:spLocks noChangeArrowheads="1"/>
          </p:cNvSpPr>
          <p:nvPr/>
        </p:nvSpPr>
        <p:spPr bwMode="auto">
          <a:xfrm>
            <a:off x="698500" y="6324600"/>
            <a:ext cx="3551238" cy="533400"/>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284163" indent="-284163" algn="ctr">
              <a:lnSpc>
                <a:spcPct val="90000"/>
              </a:lnSpc>
              <a:spcBef>
                <a:spcPct val="20000"/>
              </a:spcBef>
              <a:buClr>
                <a:schemeClr val="hlink"/>
              </a:buClr>
              <a:buSzPct val="70000"/>
              <a:buFont typeface="Wingdings" pitchFamily="2" charset="2"/>
              <a:buNone/>
              <a:defRPr/>
            </a:pPr>
            <a:r>
              <a:rPr lang="en-US" sz="2000" u="none" dirty="0">
                <a:solidFill>
                  <a:srgbClr val="0070C0"/>
                </a:solidFill>
                <a:effectLst>
                  <a:outerShdw blurRad="38100" dist="38100" dir="2700000" algn="tl">
                    <a:srgbClr val="000000"/>
                  </a:outerShdw>
                </a:effectLst>
              </a:rPr>
              <a:t>Pretreatment cyanoacrylate</a:t>
            </a:r>
          </a:p>
        </p:txBody>
      </p:sp>
      <p:sp>
        <p:nvSpPr>
          <p:cNvPr id="33802" name="Rectangle 10"/>
          <p:cNvSpPr>
            <a:spLocks noChangeArrowheads="1"/>
          </p:cNvSpPr>
          <p:nvPr/>
        </p:nvSpPr>
        <p:spPr bwMode="auto">
          <a:xfrm>
            <a:off x="4949825" y="6324600"/>
            <a:ext cx="3552825" cy="381000"/>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284163" indent="-284163" algn="ctr">
              <a:lnSpc>
                <a:spcPct val="90000"/>
              </a:lnSpc>
              <a:spcBef>
                <a:spcPct val="20000"/>
              </a:spcBef>
              <a:buClr>
                <a:schemeClr val="hlink"/>
              </a:buClr>
              <a:buSzPct val="70000"/>
              <a:buFont typeface="Wingdings" pitchFamily="2" charset="2"/>
              <a:buNone/>
              <a:defRPr/>
            </a:pPr>
            <a:r>
              <a:rPr lang="en-US" sz="2000" u="none" dirty="0">
                <a:solidFill>
                  <a:srgbClr val="0070C0"/>
                </a:solidFill>
                <a:effectLst>
                  <a:outerShdw blurRad="38100" dist="38100" dir="2700000" algn="tl">
                    <a:srgbClr val="000000"/>
                  </a:outerShdw>
                </a:effectLst>
              </a:rPr>
              <a:t>Post-treatment cyanoacrylate</a:t>
            </a:r>
          </a:p>
        </p:txBody>
      </p:sp>
    </p:spTree>
    <p:extLst>
      <p:ext uri="{BB962C8B-B14F-4D97-AF65-F5344CB8AC3E}">
        <p14:creationId xmlns:p14="http://schemas.microsoft.com/office/powerpoint/2010/main" val="3277921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 tips shunt"/>
          <p:cNvPicPr>
            <a:picLocks noChangeAspect="1" noChangeArrowheads="1"/>
          </p:cNvPicPr>
          <p:nvPr/>
        </p:nvPicPr>
        <p:blipFill>
          <a:blip r:embed="rId3"/>
          <a:srcRect/>
          <a:stretch>
            <a:fillRect/>
          </a:stretch>
        </p:blipFill>
        <p:spPr bwMode="auto">
          <a:xfrm>
            <a:off x="0" y="0"/>
            <a:ext cx="9185275" cy="6888163"/>
          </a:xfrm>
          <a:prstGeom prst="rect">
            <a:avLst/>
          </a:prstGeom>
          <a:noFill/>
          <a:ln w="9525">
            <a:noFill/>
            <a:miter lim="800000"/>
            <a:headEnd/>
            <a:tailEnd/>
          </a:ln>
        </p:spPr>
      </p:pic>
      <p:sp>
        <p:nvSpPr>
          <p:cNvPr id="31747" name="Rectangle 3"/>
          <p:cNvSpPr>
            <a:spLocks noChangeArrowheads="1"/>
          </p:cNvSpPr>
          <p:nvPr/>
        </p:nvSpPr>
        <p:spPr bwMode="auto">
          <a:xfrm>
            <a:off x="396875" y="252413"/>
            <a:ext cx="8443913" cy="779462"/>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a:lnSpc>
                <a:spcPct val="85000"/>
              </a:lnSpc>
              <a:defRPr/>
            </a:pPr>
            <a:r>
              <a:rPr lang="en-US" sz="2800" b="1" u="none" dirty="0">
                <a:solidFill>
                  <a:srgbClr val="0070C0"/>
                </a:solidFill>
                <a:effectLst>
                  <a:outerShdw blurRad="38100" dist="38100" dir="2700000" algn="tl">
                    <a:srgbClr val="000000"/>
                  </a:outerShdw>
                </a:effectLst>
              </a:rPr>
              <a:t>Transjugular Intrahepatic Porto systemic Shunt</a:t>
            </a:r>
          </a:p>
        </p:txBody>
      </p:sp>
      <p:sp>
        <p:nvSpPr>
          <p:cNvPr id="31748" name="Rectangle 4"/>
          <p:cNvSpPr>
            <a:spLocks noChangeArrowheads="1"/>
          </p:cNvSpPr>
          <p:nvPr/>
        </p:nvSpPr>
        <p:spPr bwMode="auto">
          <a:xfrm>
            <a:off x="755650" y="1609725"/>
            <a:ext cx="1981200" cy="733425"/>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609600" indent="-609600" defTabSz="915988">
              <a:lnSpc>
                <a:spcPct val="85000"/>
              </a:lnSpc>
              <a:buClr>
                <a:schemeClr val="hlink"/>
              </a:buClr>
              <a:buSzPct val="70000"/>
              <a:buFont typeface="Wingdings" pitchFamily="2" charset="2"/>
              <a:buNone/>
              <a:defRPr/>
            </a:pPr>
            <a:r>
              <a:rPr lang="en-US" sz="2000" u="none" dirty="0">
                <a:effectLst>
                  <a:outerShdw blurRad="38100" dist="38100" dir="2700000" algn="tl">
                    <a:srgbClr val="000000"/>
                  </a:outerShdw>
                </a:effectLst>
              </a:rPr>
              <a:t>Hepatic </a:t>
            </a:r>
          </a:p>
          <a:p>
            <a:pPr marL="609600" indent="-609600" defTabSz="915988">
              <a:lnSpc>
                <a:spcPct val="85000"/>
              </a:lnSpc>
              <a:buClr>
                <a:schemeClr val="hlink"/>
              </a:buClr>
              <a:buSzPct val="70000"/>
              <a:buFont typeface="Wingdings" pitchFamily="2" charset="2"/>
              <a:buNone/>
              <a:defRPr/>
            </a:pPr>
            <a:r>
              <a:rPr lang="en-US" sz="2000" u="none" dirty="0">
                <a:effectLst>
                  <a:outerShdw blurRad="38100" dist="38100" dir="2700000" algn="tl">
                    <a:srgbClr val="000000"/>
                  </a:outerShdw>
                </a:effectLst>
              </a:rPr>
              <a:t>vein</a:t>
            </a:r>
          </a:p>
        </p:txBody>
      </p:sp>
      <p:sp>
        <p:nvSpPr>
          <p:cNvPr id="31749" name="Rectangle 5"/>
          <p:cNvSpPr>
            <a:spLocks noChangeArrowheads="1"/>
          </p:cNvSpPr>
          <p:nvPr/>
        </p:nvSpPr>
        <p:spPr bwMode="auto">
          <a:xfrm>
            <a:off x="755650" y="5010150"/>
            <a:ext cx="1981200" cy="442913"/>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609600" indent="-609600" defTabSz="915988">
              <a:lnSpc>
                <a:spcPct val="85000"/>
              </a:lnSpc>
              <a:buClr>
                <a:schemeClr val="hlink"/>
              </a:buClr>
              <a:buSzPct val="70000"/>
              <a:buFont typeface="Wingdings" pitchFamily="2" charset="2"/>
              <a:buNone/>
              <a:defRPr/>
            </a:pPr>
            <a:r>
              <a:rPr lang="en-US" sz="2000" u="none" dirty="0">
                <a:effectLst>
                  <a:outerShdw blurRad="38100" dist="38100" dir="2700000" algn="tl">
                    <a:srgbClr val="000000"/>
                  </a:outerShdw>
                </a:effectLst>
              </a:rPr>
              <a:t>Portal vein</a:t>
            </a:r>
          </a:p>
        </p:txBody>
      </p:sp>
      <p:sp>
        <p:nvSpPr>
          <p:cNvPr id="31750" name="Rectangle 6"/>
          <p:cNvSpPr>
            <a:spLocks noChangeArrowheads="1"/>
          </p:cNvSpPr>
          <p:nvPr/>
        </p:nvSpPr>
        <p:spPr bwMode="auto">
          <a:xfrm>
            <a:off x="7656513" y="4732338"/>
            <a:ext cx="1231900" cy="603250"/>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609600" indent="-609600" defTabSz="915988">
              <a:lnSpc>
                <a:spcPct val="85000"/>
              </a:lnSpc>
              <a:buClr>
                <a:schemeClr val="hlink"/>
              </a:buClr>
              <a:buSzPct val="70000"/>
              <a:buFont typeface="Wingdings" pitchFamily="2" charset="2"/>
              <a:buNone/>
              <a:defRPr/>
            </a:pPr>
            <a:r>
              <a:rPr lang="en-US" sz="2000" u="none" dirty="0">
                <a:effectLst>
                  <a:outerShdw blurRad="38100" dist="38100" dir="2700000" algn="tl">
                    <a:srgbClr val="000000"/>
                  </a:outerShdw>
                </a:effectLst>
              </a:rPr>
              <a:t>Splenic </a:t>
            </a:r>
          </a:p>
          <a:p>
            <a:pPr marL="609600" indent="-609600" defTabSz="915988">
              <a:lnSpc>
                <a:spcPct val="85000"/>
              </a:lnSpc>
              <a:buClr>
                <a:schemeClr val="hlink"/>
              </a:buClr>
              <a:buSzPct val="70000"/>
              <a:buFont typeface="Wingdings" pitchFamily="2" charset="2"/>
              <a:buNone/>
              <a:defRPr/>
            </a:pPr>
            <a:r>
              <a:rPr lang="en-US" sz="2000" u="none" dirty="0">
                <a:effectLst>
                  <a:outerShdw blurRad="38100" dist="38100" dir="2700000" algn="tl">
                    <a:srgbClr val="000000"/>
                  </a:outerShdw>
                </a:effectLst>
              </a:rPr>
              <a:t>vein</a:t>
            </a:r>
          </a:p>
        </p:txBody>
      </p:sp>
      <p:sp>
        <p:nvSpPr>
          <p:cNvPr id="31751" name="Rectangle 7"/>
          <p:cNvSpPr>
            <a:spLocks noChangeArrowheads="1"/>
          </p:cNvSpPr>
          <p:nvPr/>
        </p:nvSpPr>
        <p:spPr bwMode="auto">
          <a:xfrm>
            <a:off x="6199188" y="5722938"/>
            <a:ext cx="2563812" cy="612775"/>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defTabSz="915988">
              <a:lnSpc>
                <a:spcPct val="85000"/>
              </a:lnSpc>
              <a:buClr>
                <a:schemeClr val="hlink"/>
              </a:buClr>
              <a:buSzPct val="70000"/>
              <a:buFont typeface="Wingdings" pitchFamily="2" charset="2"/>
              <a:buNone/>
              <a:defRPr/>
            </a:pPr>
            <a:r>
              <a:rPr lang="en-US" sz="2000" u="none" dirty="0">
                <a:effectLst>
                  <a:outerShdw blurRad="38100" dist="38100" dir="2700000" algn="tl">
                    <a:srgbClr val="000000"/>
                  </a:outerShdw>
                </a:effectLst>
              </a:rPr>
              <a:t>Superior mesenteric vein</a:t>
            </a:r>
          </a:p>
        </p:txBody>
      </p:sp>
      <p:sp>
        <p:nvSpPr>
          <p:cNvPr id="31752" name="Line 8"/>
          <p:cNvSpPr>
            <a:spLocks noChangeShapeType="1"/>
          </p:cNvSpPr>
          <p:nvPr/>
        </p:nvSpPr>
        <p:spPr bwMode="auto">
          <a:xfrm>
            <a:off x="1717675" y="1822450"/>
            <a:ext cx="1692275" cy="1588"/>
          </a:xfrm>
          <a:prstGeom prst="line">
            <a:avLst/>
          </a:prstGeom>
          <a:noFill/>
          <a:ln w="28575">
            <a:solidFill>
              <a:schemeClr val="accent1"/>
            </a:solidFill>
            <a:round/>
            <a:headEnd/>
            <a:tailEnd/>
          </a:ln>
          <a:effectLst>
            <a:outerShdw dist="28398" dir="1593903" algn="ctr" rotWithShape="0">
              <a:schemeClr val="bg2"/>
            </a:outerShdw>
          </a:effectLst>
        </p:spPr>
        <p:txBody>
          <a:bodyPr/>
          <a:lstStyle/>
          <a:p>
            <a:pPr>
              <a:defRPr/>
            </a:pPr>
            <a:endParaRPr lang="en-US" dirty="0"/>
          </a:p>
        </p:txBody>
      </p:sp>
      <p:sp>
        <p:nvSpPr>
          <p:cNvPr id="31753" name="Line 9"/>
          <p:cNvSpPr>
            <a:spLocks noChangeShapeType="1"/>
          </p:cNvSpPr>
          <p:nvPr/>
        </p:nvSpPr>
        <p:spPr bwMode="auto">
          <a:xfrm>
            <a:off x="2070100" y="5189538"/>
            <a:ext cx="2244725" cy="0"/>
          </a:xfrm>
          <a:prstGeom prst="line">
            <a:avLst/>
          </a:prstGeom>
          <a:noFill/>
          <a:ln w="28575">
            <a:solidFill>
              <a:schemeClr val="accent1"/>
            </a:solidFill>
            <a:round/>
            <a:headEnd/>
            <a:tailEnd/>
          </a:ln>
          <a:effectLst>
            <a:outerShdw dist="28398" dir="1593903" algn="ctr" rotWithShape="0">
              <a:schemeClr val="bg2"/>
            </a:outerShdw>
          </a:effectLst>
        </p:spPr>
        <p:txBody>
          <a:bodyPr/>
          <a:lstStyle/>
          <a:p>
            <a:pPr>
              <a:defRPr/>
            </a:pPr>
            <a:endParaRPr lang="en-US" dirty="0"/>
          </a:p>
        </p:txBody>
      </p:sp>
      <p:sp>
        <p:nvSpPr>
          <p:cNvPr id="31754" name="Line 10"/>
          <p:cNvSpPr>
            <a:spLocks noChangeShapeType="1"/>
          </p:cNvSpPr>
          <p:nvPr/>
        </p:nvSpPr>
        <p:spPr bwMode="auto">
          <a:xfrm>
            <a:off x="6537325" y="4935538"/>
            <a:ext cx="1150938" cy="0"/>
          </a:xfrm>
          <a:prstGeom prst="line">
            <a:avLst/>
          </a:prstGeom>
          <a:noFill/>
          <a:ln w="28575">
            <a:solidFill>
              <a:schemeClr val="accent1"/>
            </a:solidFill>
            <a:round/>
            <a:headEnd/>
            <a:tailEnd/>
          </a:ln>
          <a:effectLst>
            <a:outerShdw dist="28398" dir="1593903" algn="ctr" rotWithShape="0">
              <a:schemeClr val="bg2"/>
            </a:outerShdw>
          </a:effectLst>
        </p:spPr>
        <p:txBody>
          <a:bodyPr/>
          <a:lstStyle/>
          <a:p>
            <a:pPr>
              <a:defRPr/>
            </a:pPr>
            <a:endParaRPr lang="en-US" dirty="0"/>
          </a:p>
        </p:txBody>
      </p:sp>
      <p:sp>
        <p:nvSpPr>
          <p:cNvPr id="31755" name="Line 11"/>
          <p:cNvSpPr>
            <a:spLocks noChangeShapeType="1"/>
          </p:cNvSpPr>
          <p:nvPr/>
        </p:nvSpPr>
        <p:spPr bwMode="auto">
          <a:xfrm>
            <a:off x="5378450" y="5924550"/>
            <a:ext cx="854075" cy="0"/>
          </a:xfrm>
          <a:prstGeom prst="line">
            <a:avLst/>
          </a:prstGeom>
          <a:noFill/>
          <a:ln w="28575">
            <a:solidFill>
              <a:schemeClr val="accent1"/>
            </a:solidFill>
            <a:round/>
            <a:headEnd/>
            <a:tailEnd/>
          </a:ln>
          <a:effectLst>
            <a:outerShdw dist="28398" dir="1593903" algn="ctr" rotWithShape="0">
              <a:schemeClr val="bg2"/>
            </a:outerShdw>
          </a:effectLst>
        </p:spPr>
        <p:txBody>
          <a:bodyPr/>
          <a:lstStyle/>
          <a:p>
            <a:pPr>
              <a:defRPr/>
            </a:pPr>
            <a:endParaRPr lang="en-US" dirty="0"/>
          </a:p>
        </p:txBody>
      </p:sp>
      <p:sp>
        <p:nvSpPr>
          <p:cNvPr id="31756" name="Rectangle 12"/>
          <p:cNvSpPr>
            <a:spLocks noChangeArrowheads="1"/>
          </p:cNvSpPr>
          <p:nvPr/>
        </p:nvSpPr>
        <p:spPr bwMode="auto">
          <a:xfrm>
            <a:off x="755650" y="2806700"/>
            <a:ext cx="989013" cy="733425"/>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609600" indent="-609600" algn="ctr" defTabSz="915988">
              <a:lnSpc>
                <a:spcPct val="85000"/>
              </a:lnSpc>
              <a:buClr>
                <a:schemeClr val="hlink"/>
              </a:buClr>
              <a:buSzPct val="70000"/>
              <a:buFont typeface="Wingdings" pitchFamily="2" charset="2"/>
              <a:buNone/>
              <a:defRPr/>
            </a:pPr>
            <a:r>
              <a:rPr lang="en-US" sz="2800" u="none" dirty="0">
                <a:solidFill>
                  <a:schemeClr val="tx2"/>
                </a:solidFill>
                <a:effectLst>
                  <a:outerShdw blurRad="38100" dist="38100" dir="2700000" algn="tl">
                    <a:srgbClr val="000000"/>
                  </a:outerShdw>
                </a:effectLst>
              </a:rPr>
              <a:t>TIPS</a:t>
            </a:r>
          </a:p>
        </p:txBody>
      </p:sp>
      <p:sp>
        <p:nvSpPr>
          <p:cNvPr id="31757" name="Line 13"/>
          <p:cNvSpPr>
            <a:spLocks noChangeShapeType="1"/>
          </p:cNvSpPr>
          <p:nvPr/>
        </p:nvSpPr>
        <p:spPr bwMode="auto">
          <a:xfrm>
            <a:off x="1619250" y="3003550"/>
            <a:ext cx="1384300" cy="1588"/>
          </a:xfrm>
          <a:prstGeom prst="line">
            <a:avLst/>
          </a:prstGeom>
          <a:noFill/>
          <a:ln w="28575">
            <a:solidFill>
              <a:srgbClr val="FF9933"/>
            </a:solidFill>
            <a:round/>
            <a:headEnd/>
            <a:tailEnd/>
          </a:ln>
          <a:effectLst>
            <a:outerShdw dist="28398" dir="1593903" algn="ctr" rotWithShape="0">
              <a:schemeClr val="bg2"/>
            </a:outerShdw>
          </a:effectLst>
        </p:spPr>
        <p:txBody>
          <a:bodyPr/>
          <a:lstStyle/>
          <a:p>
            <a:pPr>
              <a:defRPr/>
            </a:pPr>
            <a:endParaRPr lang="en-US" dirty="0"/>
          </a:p>
        </p:txBody>
      </p:sp>
    </p:spTree>
    <p:extLst>
      <p:ext uri="{BB962C8B-B14F-4D97-AF65-F5344CB8AC3E}">
        <p14:creationId xmlns:p14="http://schemas.microsoft.com/office/powerpoint/2010/main" val="16531628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F8EA3A1-8E65-5C46-4BFC-550B616938DF}"/>
              </a:ext>
            </a:extLst>
          </p:cNvPr>
          <p:cNvSpPr>
            <a:spLocks noGrp="1" noChangeArrowheads="1"/>
          </p:cNvSpPr>
          <p:nvPr>
            <p:ph type="title"/>
          </p:nvPr>
        </p:nvSpPr>
        <p:spPr>
          <a:xfrm>
            <a:off x="106878" y="457200"/>
            <a:ext cx="7436922" cy="1600200"/>
          </a:xfrm>
        </p:spPr>
        <p:txBody>
          <a:bodyPr>
            <a:normAutofit fontScale="90000"/>
          </a:bodyPr>
          <a:lstStyle/>
          <a:p>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r>
              <a:rPr lang="en-US" altLang="en-US" sz="2700" b="1" dirty="0">
                <a:solidFill>
                  <a:srgbClr val="01153E"/>
                </a:solidFill>
                <a:cs typeface="Times New Roman" panose="02020603050405020304" pitchFamily="18" charset="0"/>
              </a:rPr>
              <a:t>   </a:t>
            </a:r>
            <a:r>
              <a:rPr lang="en-US" altLang="en-US" sz="3100" b="1" dirty="0">
                <a:solidFill>
                  <a:schemeClr val="tx1"/>
                </a:solidFill>
                <a:cs typeface="Times New Roman" panose="02020603050405020304" pitchFamily="18" charset="0"/>
              </a:rPr>
              <a:t>University Motto, Vision, Values &amp; Goals</a:t>
            </a:r>
            <a:br>
              <a:rPr lang="en-US" altLang="en-US" sz="2400" b="1" dirty="0">
                <a:solidFill>
                  <a:schemeClr val="tx1"/>
                </a:solidFill>
                <a:cs typeface="Times New Roman" panose="02020603050405020304" pitchFamily="18" charset="0"/>
              </a:rPr>
            </a:br>
            <a:endParaRPr lang="en-US" altLang="en-US" dirty="0"/>
          </a:p>
        </p:txBody>
      </p:sp>
      <p:graphicFrame>
        <p:nvGraphicFramePr>
          <p:cNvPr id="4" name="Content Placeholder 3">
            <a:extLst>
              <a:ext uri="{FF2B5EF4-FFF2-40B4-BE49-F238E27FC236}">
                <a16:creationId xmlns:a16="http://schemas.microsoft.com/office/drawing/2014/main" id="{597267EB-3B7A-2FE9-0713-A4A6B18F0B6C}"/>
              </a:ext>
            </a:extLst>
          </p:cNvPr>
          <p:cNvGraphicFramePr>
            <a:graphicFrameLocks noGrp="1"/>
          </p:cNvGraphicFramePr>
          <p:nvPr>
            <p:ph idx="1"/>
            <p:extLst>
              <p:ext uri="{D42A27DB-BD31-4B8C-83A1-F6EECF244321}">
                <p14:modId xmlns:p14="http://schemas.microsoft.com/office/powerpoint/2010/main" val="4070379095"/>
              </p:ext>
            </p:extLst>
          </p:nvPr>
        </p:nvGraphicFramePr>
        <p:xfrm>
          <a:off x="-1" y="1447801"/>
          <a:ext cx="6804561" cy="5410199"/>
        </p:xfrm>
        <a:graphic>
          <a:graphicData uri="http://schemas.openxmlformats.org/drawingml/2006/table">
            <a:tbl>
              <a:tblPr/>
              <a:tblGrid>
                <a:gridCol w="6804561">
                  <a:extLst>
                    <a:ext uri="{9D8B030D-6E8A-4147-A177-3AD203B41FA5}">
                      <a16:colId xmlns:a16="http://schemas.microsoft.com/office/drawing/2014/main" val="20000"/>
                    </a:ext>
                  </a:extLst>
                </a:gridCol>
              </a:tblGrid>
              <a:tr h="5170909">
                <a:tc>
                  <a:txBody>
                    <a:bodyPr/>
                    <a:lstStyle>
                      <a:lvl1pPr marL="236538">
                        <a:spcBef>
                          <a:spcPts val="1000"/>
                        </a:spcBef>
                        <a:buClr>
                          <a:schemeClr val="accent1"/>
                        </a:buClr>
                        <a:buFont typeface="Wingdings 3" pitchFamily="2"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9pPr>
                    </a:lstStyle>
                    <a:p>
                      <a:pPr marL="236538" marR="0" lvl="0" indent="0" algn="l" defTabSz="457200" rtl="0" eaLnBrk="1" fontAlgn="base" latinLnBrk="0" hangingPunct="1">
                        <a:lnSpc>
                          <a:spcPts val="1550"/>
                        </a:lnSpc>
                        <a:spcBef>
                          <a:spcPct val="0"/>
                        </a:spcBef>
                        <a:spcAft>
                          <a:spcPct val="0"/>
                        </a:spcAft>
                        <a:buClrTx/>
                        <a:buSzTx/>
                        <a:buFontTx/>
                        <a:buNone/>
                        <a:tabLst/>
                      </a:pPr>
                      <a:endParaRPr kumimoji="0" lang="en-US" altLang="en-US" sz="14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entury Gothic" panose="020B0502020202020204" pitchFamily="34" charset="0"/>
                        </a:rPr>
                        <a:t>Mission Statement</a:t>
                      </a:r>
                    </a:p>
                    <a:p>
                      <a:pPr marL="236538" marR="0" lvl="0" indent="0" algn="l" defTabSz="457200" rtl="0" eaLnBrk="1" fontAlgn="base" latinLnBrk="0" hangingPunct="1">
                        <a:lnSpc>
                          <a:spcPts val="1550"/>
                        </a:lnSpc>
                        <a:spcBef>
                          <a:spcPct val="0"/>
                        </a:spcBef>
                        <a:spcAft>
                          <a:spcPct val="0"/>
                        </a:spcAft>
                        <a:buClrTx/>
                        <a:buSzTx/>
                        <a:buFontTx/>
                        <a:buNone/>
                        <a:tabLst/>
                      </a:pPr>
                      <a:endParaRPr kumimoji="0" lang="en-US" altLang="en-US" sz="12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To impart evidence-based research-oriented health professional education Best possible patient care</a:t>
                      </a:r>
                    </a:p>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Mutual respect, ethical practice of healthcare and social accountability</a:t>
                      </a:r>
                      <a:r>
                        <a:rPr kumimoji="0" lang="en-US" altLang="en-US" sz="1200" b="1" i="0" u="none" strike="noStrike" cap="none" normalizeH="0" baseline="0" dirty="0">
                          <a:ln>
                            <a:noFill/>
                          </a:ln>
                          <a:solidFill>
                            <a:srgbClr val="FFFFFF"/>
                          </a:solidFill>
                          <a:effectLst/>
                          <a:latin typeface="Century Gothic" panose="020B0502020202020204" pitchFamily="34" charset="0"/>
                        </a:rPr>
                        <a:t>.</a:t>
                      </a: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400" b="1" i="0" u="none" strike="noStrike" cap="none" normalizeH="0" baseline="0" dirty="0">
                        <a:ln>
                          <a:noFill/>
                        </a:ln>
                        <a:solidFill>
                          <a:srgbClr val="FFFFFF"/>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4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entury Gothic" panose="020B0502020202020204" pitchFamily="34" charset="0"/>
                        </a:rPr>
                        <a:t>Vision and Values</a:t>
                      </a:r>
                    </a:p>
                    <a:p>
                      <a:pPr marL="236538" marR="0" lvl="0" indent="0" algn="l" defTabSz="4572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Highly recognized and accredited center of excellence in Medical Education, using evidence-based training techniques for development of highly competent health professionals, who are lifelong experiential learner and are socially accountable</a:t>
                      </a:r>
                      <a:r>
                        <a:rPr kumimoji="0" lang="en-US" altLang="en-US" sz="1200" b="1" i="0" u="none" strike="noStrike" cap="none" normalizeH="0" baseline="0" dirty="0">
                          <a:ln>
                            <a:noFill/>
                          </a:ln>
                          <a:solidFill>
                            <a:srgbClr val="FFFFFF"/>
                          </a:solidFill>
                          <a:effectLst/>
                          <a:latin typeface="Century Gothic" panose="020B0502020202020204" pitchFamily="34" charset="0"/>
                        </a:rPr>
                        <a:t>.</a:t>
                      </a:r>
                    </a:p>
                    <a:p>
                      <a:pPr marL="236538" marR="0" lvl="0" indent="0" algn="l" defTabSz="457200" rtl="0" eaLnBrk="1" fontAlgn="base" latinLnBrk="0" hangingPunct="1">
                        <a:lnSpc>
                          <a:spcPct val="100000"/>
                        </a:lnSpc>
                        <a:spcBef>
                          <a:spcPts val="25"/>
                        </a:spcBef>
                        <a:spcAft>
                          <a:spcPct val="0"/>
                        </a:spcAft>
                        <a:buClrTx/>
                        <a:buSzTx/>
                        <a:buFontTx/>
                        <a:buNone/>
                        <a:tabLst/>
                      </a:pPr>
                      <a:endParaRPr kumimoji="0" lang="en-US" altLang="en-US" sz="14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ct val="100000"/>
                        </a:lnSpc>
                        <a:spcBef>
                          <a:spcPts val="25"/>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entury Gothic" panose="020B0502020202020204" pitchFamily="34" charset="0"/>
                        </a:rPr>
                        <a:t>Goals</a:t>
                      </a:r>
                    </a:p>
                    <a:p>
                      <a:pPr marL="236538" marR="0" lvl="0" indent="0" algn="l" defTabSz="457200" rtl="0" eaLnBrk="1" fontAlgn="base" latinLnBrk="0" hangingPunct="1">
                        <a:lnSpc>
                          <a:spcPct val="150000"/>
                        </a:lnSpc>
                        <a:spcBef>
                          <a:spcPts val="775"/>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entury Gothic" panose="020B0502020202020204" pitchFamily="34" charset="0"/>
                        </a:rPr>
                        <a:t>The Undergraduate Integrated Learning Program is geared to provide you with quality medical education in an environment designed to:</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10000"/>
                  </a:ext>
                </a:extLst>
              </a:tr>
              <a:tr h="239290">
                <a:tc>
                  <a:txBody>
                    <a:bodyPr/>
                    <a:lstStyle/>
                    <a:p>
                      <a:pPr marL="236538" marR="0" lvl="0" indent="0" algn="l" defTabSz="457200" rtl="0" eaLnBrk="1" fontAlgn="base" latinLnBrk="0" hangingPunct="1">
                        <a:lnSpc>
                          <a:spcPct val="150000"/>
                        </a:lnSpc>
                        <a:spcBef>
                          <a:spcPts val="775"/>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Century Gothic" panose="020B0502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2170662804"/>
                  </a:ext>
                </a:extLst>
              </a:tr>
            </a:tbl>
          </a:graphicData>
        </a:graphic>
      </p:graphicFrame>
      <p:pic>
        <p:nvPicPr>
          <p:cNvPr id="20488" name="image3.png">
            <a:extLst>
              <a:ext uri="{FF2B5EF4-FFF2-40B4-BE49-F238E27FC236}">
                <a16:creationId xmlns:a16="http://schemas.microsoft.com/office/drawing/2014/main" id="{48A897F5-C8CF-A7F3-46C9-A8F10CA5E7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561" y="1600200"/>
            <a:ext cx="227115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20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9B78-B547-4B42-B5ED-0310B894B186}"/>
              </a:ext>
            </a:extLst>
          </p:cNvPr>
          <p:cNvSpPr>
            <a:spLocks noGrp="1"/>
          </p:cNvSpPr>
          <p:nvPr>
            <p:ph type="title"/>
          </p:nvPr>
        </p:nvSpPr>
        <p:spPr>
          <a:xfrm>
            <a:off x="457200" y="704088"/>
            <a:ext cx="8229600" cy="819912"/>
          </a:xfrm>
        </p:spPr>
        <p:txBody>
          <a:bodyPr>
            <a:normAutofit/>
          </a:bodyPr>
          <a:lstStyle/>
          <a:p>
            <a:r>
              <a:rPr lang="en-US" sz="2400" dirty="0">
                <a:solidFill>
                  <a:schemeClr val="tx1"/>
                </a:solidFill>
              </a:rPr>
              <a:t>Prevalence and implications of malnutrition and </a:t>
            </a:r>
            <a:r>
              <a:rPr lang="en-GB" sz="2400" dirty="0" err="1">
                <a:solidFill>
                  <a:schemeClr val="tx1"/>
                </a:solidFill>
              </a:rPr>
              <a:t>sarcopenia</a:t>
            </a:r>
            <a:r>
              <a:rPr lang="en-GB" sz="2400" dirty="0">
                <a:solidFill>
                  <a:schemeClr val="tx1"/>
                </a:solidFill>
              </a:rPr>
              <a:t> in</a:t>
            </a:r>
            <a:br>
              <a:rPr lang="en-GB" sz="2400" dirty="0">
                <a:solidFill>
                  <a:schemeClr val="tx1"/>
                </a:solidFill>
              </a:rPr>
            </a:br>
            <a:r>
              <a:rPr lang="en-GB" sz="2400" dirty="0">
                <a:solidFill>
                  <a:schemeClr val="tx1"/>
                </a:solidFill>
              </a:rPr>
              <a:t>  cirrhosis </a:t>
            </a:r>
          </a:p>
        </p:txBody>
      </p:sp>
      <p:sp>
        <p:nvSpPr>
          <p:cNvPr id="4" name="Content Placeholder 3">
            <a:extLst>
              <a:ext uri="{FF2B5EF4-FFF2-40B4-BE49-F238E27FC236}">
                <a16:creationId xmlns:a16="http://schemas.microsoft.com/office/drawing/2014/main" id="{0376AA91-28FA-4DA0-8B8B-E15AC2AD345E}"/>
              </a:ext>
            </a:extLst>
          </p:cNvPr>
          <p:cNvSpPr>
            <a:spLocks noGrp="1"/>
          </p:cNvSpPr>
          <p:nvPr>
            <p:ph sz="half" idx="1"/>
          </p:nvPr>
        </p:nvSpPr>
        <p:spPr>
          <a:xfrm>
            <a:off x="0" y="1340768"/>
            <a:ext cx="9144000" cy="5517232"/>
          </a:xfrm>
        </p:spPr>
        <p:txBody>
          <a:bodyPr/>
          <a:lstStyle/>
          <a:p>
            <a:pPr marL="0" indent="0">
              <a:buNone/>
            </a:pPr>
            <a:endParaRPr lang="en-GB" dirty="0"/>
          </a:p>
          <a:p>
            <a:pPr marL="0" indent="0">
              <a:buNone/>
            </a:pPr>
            <a:endParaRPr lang="en-GB" dirty="0"/>
          </a:p>
          <a:p>
            <a:r>
              <a:rPr lang="en-GB" dirty="0"/>
              <a:t>Malnutrition is a frequent burden in liver cirrhosis; reported in 20% of patients with compensated cirrhosis and in more than 50% of patients with decompensated liver disease </a:t>
            </a:r>
          </a:p>
          <a:p>
            <a:endParaRPr lang="en-GB" dirty="0"/>
          </a:p>
          <a:p>
            <a:r>
              <a:rPr lang="en-GB" dirty="0"/>
              <a:t>The progression of malnutrition is associated with the progression of liver failure, and while malnutrition may be less evident in compensated cirrhosis, it is easily recognizable in decompensated patients</a:t>
            </a:r>
          </a:p>
          <a:p>
            <a:endParaRPr lang="en-GB" dirty="0"/>
          </a:p>
          <a:p>
            <a:r>
              <a:rPr lang="en-GB" dirty="0"/>
              <a:t>Both adipose tissue and muscle tissue can be depleted; female patients more frequently develop a depletion in fat deposits while males more rapidly lose muscle tissue </a:t>
            </a:r>
          </a:p>
        </p:txBody>
      </p:sp>
    </p:spTree>
    <p:extLst>
      <p:ext uri="{BB962C8B-B14F-4D97-AF65-F5344CB8AC3E}">
        <p14:creationId xmlns:p14="http://schemas.microsoft.com/office/powerpoint/2010/main" val="225937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71475" y="652463"/>
            <a:ext cx="8450263" cy="833437"/>
          </a:xfrm>
          <a:prstGeom prst="rect">
            <a:avLst/>
          </a:prstGeom>
          <a:noFill/>
          <a:ln w="9525">
            <a:noFill/>
            <a:miter lim="800000"/>
            <a:headEnd/>
            <a:tailEnd/>
          </a:ln>
          <a:effectLst>
            <a:outerShdw dist="35921" dir="2700000" algn="ctr" rotWithShape="0">
              <a:schemeClr val="bg2"/>
            </a:outerShdw>
          </a:effectLst>
        </p:spPr>
        <p:txBody>
          <a:bodyPr anchor="ctr"/>
          <a:lstStyle/>
          <a:p>
            <a:pPr algn="ctr">
              <a:lnSpc>
                <a:spcPct val="85000"/>
              </a:lnSpc>
              <a:defRPr/>
            </a:pPr>
            <a:r>
              <a:rPr lang="en-US" sz="2400" b="1" u="none" dirty="0">
                <a:solidFill>
                  <a:srgbClr val="1225AE"/>
                </a:solidFill>
                <a:effectLst>
                  <a:outerShdw blurRad="38100" dist="38100" dir="2700000" algn="tl">
                    <a:srgbClr val="000000"/>
                  </a:outerShdw>
                </a:effectLst>
              </a:rPr>
              <a:t>Spontaneous Bacterial Peritonitis (SBP) Complicates Ascites and Can Lead to Renal Dysfunction </a:t>
            </a:r>
          </a:p>
        </p:txBody>
      </p:sp>
      <p:grpSp>
        <p:nvGrpSpPr>
          <p:cNvPr id="2" name="Group 3"/>
          <p:cNvGrpSpPr>
            <a:grpSpLocks/>
          </p:cNvGrpSpPr>
          <p:nvPr/>
        </p:nvGrpSpPr>
        <p:grpSpPr bwMode="auto">
          <a:xfrm>
            <a:off x="609600" y="1828800"/>
            <a:ext cx="7250113" cy="5029200"/>
            <a:chOff x="448" y="1058"/>
            <a:chExt cx="5138" cy="2929"/>
          </a:xfrm>
        </p:grpSpPr>
        <p:sp>
          <p:nvSpPr>
            <p:cNvPr id="52228" name="Line 4"/>
            <p:cNvSpPr>
              <a:spLocks noChangeShapeType="1"/>
            </p:cNvSpPr>
            <p:nvPr/>
          </p:nvSpPr>
          <p:spPr bwMode="auto">
            <a:xfrm flipH="1" flipV="1">
              <a:off x="1221" y="2841"/>
              <a:ext cx="502" cy="0"/>
            </a:xfrm>
            <a:prstGeom prst="line">
              <a:avLst/>
            </a:prstGeom>
            <a:noFill/>
            <a:ln w="38100">
              <a:solidFill>
                <a:srgbClr val="0099FF"/>
              </a:solidFill>
              <a:round/>
              <a:headEnd/>
              <a:tailEnd type="triangle" w="med" len="med"/>
            </a:ln>
            <a:effectLst>
              <a:outerShdw dist="35921" dir="2700000" algn="ctr" rotWithShape="0">
                <a:schemeClr val="bg2"/>
              </a:outerShdw>
            </a:effectLst>
          </p:spPr>
          <p:txBody>
            <a:bodyPr/>
            <a:lstStyle/>
            <a:p>
              <a:pPr>
                <a:defRPr/>
              </a:pPr>
              <a:endParaRPr lang="en-US" dirty="0"/>
            </a:p>
          </p:txBody>
        </p:sp>
        <p:sp>
          <p:nvSpPr>
            <p:cNvPr id="52229" name="Line 5"/>
            <p:cNvSpPr>
              <a:spLocks noChangeShapeType="1"/>
            </p:cNvSpPr>
            <p:nvPr/>
          </p:nvSpPr>
          <p:spPr bwMode="auto">
            <a:xfrm>
              <a:off x="1101" y="3039"/>
              <a:ext cx="477" cy="458"/>
            </a:xfrm>
            <a:prstGeom prst="line">
              <a:avLst/>
            </a:prstGeom>
            <a:noFill/>
            <a:ln w="38100">
              <a:solidFill>
                <a:srgbClr val="0099FF"/>
              </a:solidFill>
              <a:prstDash val="sysDot"/>
              <a:round/>
              <a:headEnd/>
              <a:tailEnd type="triangle" w="med" len="med"/>
            </a:ln>
            <a:effectLst>
              <a:outerShdw dist="35921" dir="2700000" algn="ctr" rotWithShape="0">
                <a:schemeClr val="bg2"/>
              </a:outerShdw>
            </a:effectLst>
          </p:spPr>
          <p:txBody>
            <a:bodyPr/>
            <a:lstStyle/>
            <a:p>
              <a:pPr>
                <a:defRPr/>
              </a:pPr>
              <a:endParaRPr lang="en-US" dirty="0"/>
            </a:p>
          </p:txBody>
        </p:sp>
        <p:grpSp>
          <p:nvGrpSpPr>
            <p:cNvPr id="3" name="Group 6"/>
            <p:cNvGrpSpPr>
              <a:grpSpLocks/>
            </p:cNvGrpSpPr>
            <p:nvPr/>
          </p:nvGrpSpPr>
          <p:grpSpPr bwMode="auto">
            <a:xfrm>
              <a:off x="448" y="2205"/>
              <a:ext cx="1204" cy="873"/>
              <a:chOff x="241" y="2115"/>
              <a:chExt cx="1204" cy="873"/>
            </a:xfrm>
          </p:grpSpPr>
          <p:sp>
            <p:nvSpPr>
              <p:cNvPr id="52231" name="Line 7"/>
              <p:cNvSpPr>
                <a:spLocks noChangeShapeType="1"/>
              </p:cNvSpPr>
              <p:nvPr/>
            </p:nvSpPr>
            <p:spPr bwMode="auto">
              <a:xfrm flipH="1">
                <a:off x="1002" y="2115"/>
                <a:ext cx="443" cy="430"/>
              </a:xfrm>
              <a:prstGeom prst="line">
                <a:avLst/>
              </a:prstGeom>
              <a:noFill/>
              <a:ln w="38100">
                <a:solidFill>
                  <a:srgbClr val="0099FF"/>
                </a:solidFill>
                <a:round/>
                <a:headEnd/>
                <a:tailEnd type="triangle" w="med" len="med"/>
              </a:ln>
              <a:effectLst>
                <a:outerShdw dist="35921" dir="2700000" algn="ctr" rotWithShape="0">
                  <a:schemeClr val="bg2"/>
                </a:outerShdw>
              </a:effectLst>
            </p:spPr>
            <p:txBody>
              <a:bodyPr/>
              <a:lstStyle/>
              <a:p>
                <a:pPr>
                  <a:defRPr/>
                </a:pPr>
                <a:endParaRPr lang="en-US" dirty="0"/>
              </a:p>
            </p:txBody>
          </p:sp>
          <p:sp>
            <p:nvSpPr>
              <p:cNvPr id="29729" name="Rectangle 8"/>
              <p:cNvSpPr>
                <a:spLocks noChangeArrowheads="1"/>
              </p:cNvSpPr>
              <p:nvPr/>
            </p:nvSpPr>
            <p:spPr bwMode="auto">
              <a:xfrm>
                <a:off x="241" y="2563"/>
                <a:ext cx="775" cy="425"/>
              </a:xfrm>
              <a:prstGeom prst="rect">
                <a:avLst/>
              </a:prstGeom>
              <a:solidFill>
                <a:srgbClr val="CC0000"/>
              </a:solidFill>
              <a:ln w="19050">
                <a:solidFill>
                  <a:schemeClr val="bg2"/>
                </a:solidFill>
                <a:miter lim="800000"/>
                <a:headEnd/>
                <a:tailEnd/>
              </a:ln>
            </p:spPr>
            <p:txBody>
              <a:bodyPr wrap="none" anchor="ctr"/>
              <a:lstStyle/>
              <a:p>
                <a:endParaRPr lang="en-US" dirty="0"/>
              </a:p>
            </p:txBody>
          </p:sp>
          <p:sp>
            <p:nvSpPr>
              <p:cNvPr id="52233" name="Text Box 9"/>
              <p:cNvSpPr txBox="1">
                <a:spLocks noChangeArrowheads="1"/>
              </p:cNvSpPr>
              <p:nvPr/>
            </p:nvSpPr>
            <p:spPr bwMode="auto">
              <a:xfrm>
                <a:off x="330" y="2713"/>
                <a:ext cx="599" cy="17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lnSpc>
                    <a:spcPct val="50000"/>
                  </a:lnSpc>
                  <a:spcBef>
                    <a:spcPct val="50000"/>
                  </a:spcBef>
                  <a:defRPr/>
                </a:pPr>
                <a:r>
                  <a:rPr lang="en-US" sz="2400" b="1" u="none" dirty="0">
                    <a:latin typeface="Arial" charset="0"/>
                  </a:rPr>
                  <a:t>SBP</a:t>
                </a:r>
                <a:endParaRPr lang="en-US" sz="2400" i="1" u="none" dirty="0">
                  <a:latin typeface="Arial" charset="0"/>
                </a:endParaRPr>
              </a:p>
            </p:txBody>
          </p:sp>
        </p:grpSp>
        <p:sp>
          <p:nvSpPr>
            <p:cNvPr id="52234" name="Line 10"/>
            <p:cNvSpPr>
              <a:spLocks noChangeShapeType="1"/>
            </p:cNvSpPr>
            <p:nvPr/>
          </p:nvSpPr>
          <p:spPr bwMode="auto">
            <a:xfrm>
              <a:off x="2264" y="1549"/>
              <a:ext cx="0" cy="288"/>
            </a:xfrm>
            <a:prstGeom prst="line">
              <a:avLst/>
            </a:prstGeom>
            <a:noFill/>
            <a:ln w="38100">
              <a:solidFill>
                <a:srgbClr val="0099FF"/>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52235" name="Line 11"/>
            <p:cNvSpPr>
              <a:spLocks noChangeShapeType="1"/>
            </p:cNvSpPr>
            <p:nvPr/>
          </p:nvSpPr>
          <p:spPr bwMode="auto">
            <a:xfrm>
              <a:off x="2264" y="2340"/>
              <a:ext cx="0" cy="288"/>
            </a:xfrm>
            <a:prstGeom prst="line">
              <a:avLst/>
            </a:prstGeom>
            <a:noFill/>
            <a:ln w="38100">
              <a:solidFill>
                <a:srgbClr val="0099FF"/>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52236" name="Line 12"/>
            <p:cNvSpPr>
              <a:spLocks noChangeShapeType="1"/>
            </p:cNvSpPr>
            <p:nvPr/>
          </p:nvSpPr>
          <p:spPr bwMode="auto">
            <a:xfrm>
              <a:off x="2264" y="3163"/>
              <a:ext cx="0" cy="288"/>
            </a:xfrm>
            <a:prstGeom prst="line">
              <a:avLst/>
            </a:prstGeom>
            <a:noFill/>
            <a:ln w="38100">
              <a:solidFill>
                <a:srgbClr val="0099FF"/>
              </a:solidFill>
              <a:round/>
              <a:headEnd/>
              <a:tailEnd type="triangle" w="med" len="med"/>
            </a:ln>
            <a:effectLst>
              <a:outerShdw dist="35921" dir="2700000" algn="ctr" rotWithShape="0">
                <a:schemeClr val="bg2"/>
              </a:outerShdw>
            </a:effectLst>
          </p:spPr>
          <p:txBody>
            <a:bodyPr wrap="none" anchor="ctr"/>
            <a:lstStyle/>
            <a:p>
              <a:pPr>
                <a:defRPr/>
              </a:pPr>
              <a:endParaRPr lang="en-US" dirty="0"/>
            </a:p>
          </p:txBody>
        </p:sp>
        <p:sp>
          <p:nvSpPr>
            <p:cNvPr id="52237" name="Line 13"/>
            <p:cNvSpPr>
              <a:spLocks noChangeShapeType="1"/>
            </p:cNvSpPr>
            <p:nvPr/>
          </p:nvSpPr>
          <p:spPr bwMode="auto">
            <a:xfrm>
              <a:off x="3054" y="1332"/>
              <a:ext cx="385" cy="0"/>
            </a:xfrm>
            <a:prstGeom prst="line">
              <a:avLst/>
            </a:prstGeom>
            <a:noFill/>
            <a:ln w="28575">
              <a:solidFill>
                <a:srgbClr val="0099FF"/>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52238" name="Line 14"/>
            <p:cNvSpPr>
              <a:spLocks noChangeShapeType="1"/>
            </p:cNvSpPr>
            <p:nvPr/>
          </p:nvSpPr>
          <p:spPr bwMode="auto">
            <a:xfrm>
              <a:off x="2894" y="2100"/>
              <a:ext cx="528" cy="0"/>
            </a:xfrm>
            <a:prstGeom prst="line">
              <a:avLst/>
            </a:prstGeom>
            <a:noFill/>
            <a:ln w="28575">
              <a:solidFill>
                <a:srgbClr val="0099FF"/>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52239" name="Line 15"/>
            <p:cNvSpPr>
              <a:spLocks noChangeShapeType="1"/>
            </p:cNvSpPr>
            <p:nvPr/>
          </p:nvSpPr>
          <p:spPr bwMode="auto">
            <a:xfrm>
              <a:off x="2742" y="2884"/>
              <a:ext cx="672" cy="0"/>
            </a:xfrm>
            <a:prstGeom prst="line">
              <a:avLst/>
            </a:prstGeom>
            <a:noFill/>
            <a:ln w="28575">
              <a:solidFill>
                <a:srgbClr val="0099FF"/>
              </a:solidFill>
              <a:round/>
              <a:headEnd/>
              <a:tailEnd/>
            </a:ln>
            <a:effectLst>
              <a:outerShdw dist="35921" dir="2700000" algn="ctr" rotWithShape="0">
                <a:schemeClr val="bg2"/>
              </a:outerShdw>
            </a:effectLst>
          </p:spPr>
          <p:txBody>
            <a:bodyPr wrap="none" anchor="ctr"/>
            <a:lstStyle/>
            <a:p>
              <a:pPr>
                <a:defRPr/>
              </a:pPr>
              <a:endParaRPr lang="en-US" dirty="0"/>
            </a:p>
          </p:txBody>
        </p:sp>
        <p:sp>
          <p:nvSpPr>
            <p:cNvPr id="52240" name="Line 16"/>
            <p:cNvSpPr>
              <a:spLocks noChangeShapeType="1"/>
            </p:cNvSpPr>
            <p:nvPr/>
          </p:nvSpPr>
          <p:spPr bwMode="auto">
            <a:xfrm>
              <a:off x="2798" y="3676"/>
              <a:ext cx="623" cy="0"/>
            </a:xfrm>
            <a:prstGeom prst="line">
              <a:avLst/>
            </a:prstGeom>
            <a:noFill/>
            <a:ln w="28575">
              <a:solidFill>
                <a:srgbClr val="0099FF"/>
              </a:solidFill>
              <a:round/>
              <a:headEnd/>
              <a:tailEnd/>
            </a:ln>
            <a:effectLst>
              <a:outerShdw dist="35921" dir="2700000" algn="ctr" rotWithShape="0">
                <a:schemeClr val="bg2"/>
              </a:outerShdw>
            </a:effectLst>
          </p:spPr>
          <p:txBody>
            <a:bodyPr wrap="none" anchor="ctr"/>
            <a:lstStyle/>
            <a:p>
              <a:pPr>
                <a:defRPr/>
              </a:pPr>
              <a:endParaRPr lang="en-US" dirty="0"/>
            </a:p>
          </p:txBody>
        </p:sp>
        <p:grpSp>
          <p:nvGrpSpPr>
            <p:cNvPr id="4" name="Group 17"/>
            <p:cNvGrpSpPr>
              <a:grpSpLocks/>
            </p:cNvGrpSpPr>
            <p:nvPr/>
          </p:nvGrpSpPr>
          <p:grpSpPr bwMode="auto">
            <a:xfrm>
              <a:off x="1608" y="1852"/>
              <a:ext cx="1312" cy="2135"/>
              <a:chOff x="1777" y="1600"/>
              <a:chExt cx="1192" cy="2135"/>
            </a:xfrm>
          </p:grpSpPr>
          <p:sp>
            <p:nvSpPr>
              <p:cNvPr id="29725" name="Rectangle 18"/>
              <p:cNvSpPr>
                <a:spLocks noChangeArrowheads="1"/>
              </p:cNvSpPr>
              <p:nvPr/>
            </p:nvSpPr>
            <p:spPr bwMode="auto">
              <a:xfrm>
                <a:off x="1777" y="3229"/>
                <a:ext cx="1192" cy="506"/>
              </a:xfrm>
              <a:prstGeom prst="rect">
                <a:avLst/>
              </a:prstGeom>
              <a:solidFill>
                <a:srgbClr val="800080"/>
              </a:solidFill>
              <a:ln w="19050">
                <a:solidFill>
                  <a:schemeClr val="bg2"/>
                </a:solidFill>
                <a:miter lim="800000"/>
                <a:headEnd/>
                <a:tailEnd/>
              </a:ln>
            </p:spPr>
            <p:txBody>
              <a:bodyPr wrap="none" anchor="ctr"/>
              <a:lstStyle/>
              <a:p>
                <a:endParaRPr lang="en-US" dirty="0"/>
              </a:p>
            </p:txBody>
          </p:sp>
          <p:sp>
            <p:nvSpPr>
              <p:cNvPr id="29726" name="Rectangle 19"/>
              <p:cNvSpPr>
                <a:spLocks noChangeArrowheads="1"/>
              </p:cNvSpPr>
              <p:nvPr/>
            </p:nvSpPr>
            <p:spPr bwMode="auto">
              <a:xfrm>
                <a:off x="1777" y="2386"/>
                <a:ext cx="1192" cy="506"/>
              </a:xfrm>
              <a:prstGeom prst="rect">
                <a:avLst/>
              </a:prstGeom>
              <a:solidFill>
                <a:srgbClr val="800080"/>
              </a:solidFill>
              <a:ln w="19050">
                <a:solidFill>
                  <a:schemeClr val="bg2"/>
                </a:solidFill>
                <a:miter lim="800000"/>
                <a:headEnd/>
                <a:tailEnd/>
              </a:ln>
            </p:spPr>
            <p:txBody>
              <a:bodyPr wrap="none" anchor="ctr"/>
              <a:lstStyle/>
              <a:p>
                <a:endParaRPr lang="en-US" dirty="0"/>
              </a:p>
            </p:txBody>
          </p:sp>
          <p:sp>
            <p:nvSpPr>
              <p:cNvPr id="29727" name="Rectangle 20"/>
              <p:cNvSpPr>
                <a:spLocks noChangeArrowheads="1"/>
              </p:cNvSpPr>
              <p:nvPr/>
            </p:nvSpPr>
            <p:spPr bwMode="auto">
              <a:xfrm>
                <a:off x="1777" y="1600"/>
                <a:ext cx="1192" cy="506"/>
              </a:xfrm>
              <a:prstGeom prst="rect">
                <a:avLst/>
              </a:prstGeom>
              <a:solidFill>
                <a:srgbClr val="800080"/>
              </a:solidFill>
              <a:ln w="19050">
                <a:solidFill>
                  <a:schemeClr val="bg2"/>
                </a:solidFill>
                <a:miter lim="800000"/>
                <a:headEnd/>
                <a:tailEnd/>
              </a:ln>
            </p:spPr>
            <p:txBody>
              <a:bodyPr wrap="none" anchor="ctr"/>
              <a:lstStyle/>
              <a:p>
                <a:endParaRPr lang="en-US" dirty="0"/>
              </a:p>
            </p:txBody>
          </p:sp>
        </p:grpSp>
        <p:sp>
          <p:nvSpPr>
            <p:cNvPr id="29712" name="Rectangle 21"/>
            <p:cNvSpPr>
              <a:spLocks noChangeArrowheads="1"/>
            </p:cNvSpPr>
            <p:nvPr/>
          </p:nvSpPr>
          <p:spPr bwMode="auto">
            <a:xfrm>
              <a:off x="1429" y="1058"/>
              <a:ext cx="1669" cy="506"/>
            </a:xfrm>
            <a:prstGeom prst="rect">
              <a:avLst/>
            </a:prstGeom>
            <a:solidFill>
              <a:srgbClr val="800080"/>
            </a:solidFill>
            <a:ln w="19050">
              <a:solidFill>
                <a:schemeClr val="bg2"/>
              </a:solidFill>
              <a:miter lim="800000"/>
              <a:headEnd/>
              <a:tailEnd/>
            </a:ln>
          </p:spPr>
          <p:txBody>
            <a:bodyPr wrap="none" anchor="ctr"/>
            <a:lstStyle/>
            <a:p>
              <a:endParaRPr lang="en-US" dirty="0"/>
            </a:p>
          </p:txBody>
        </p:sp>
        <p:sp>
          <p:nvSpPr>
            <p:cNvPr id="29713" name="Rectangle 22"/>
            <p:cNvSpPr>
              <a:spLocks noChangeArrowheads="1"/>
            </p:cNvSpPr>
            <p:nvPr/>
          </p:nvSpPr>
          <p:spPr bwMode="auto">
            <a:xfrm>
              <a:off x="3418" y="3451"/>
              <a:ext cx="2066" cy="506"/>
            </a:xfrm>
            <a:prstGeom prst="rect">
              <a:avLst/>
            </a:prstGeom>
            <a:solidFill>
              <a:srgbClr val="0066CC"/>
            </a:solidFill>
            <a:ln w="12700">
              <a:solidFill>
                <a:schemeClr val="bg2"/>
              </a:solidFill>
              <a:miter lim="800000"/>
              <a:headEnd/>
              <a:tailEnd/>
            </a:ln>
          </p:spPr>
          <p:txBody>
            <a:bodyPr wrap="none" anchor="ctr"/>
            <a:lstStyle/>
            <a:p>
              <a:endParaRPr lang="en-US" dirty="0"/>
            </a:p>
          </p:txBody>
        </p:sp>
        <p:sp>
          <p:nvSpPr>
            <p:cNvPr id="52247" name="Text Box 23"/>
            <p:cNvSpPr txBox="1">
              <a:spLocks noChangeArrowheads="1"/>
            </p:cNvSpPr>
            <p:nvPr/>
          </p:nvSpPr>
          <p:spPr bwMode="auto">
            <a:xfrm>
              <a:off x="3526" y="3458"/>
              <a:ext cx="1798" cy="322"/>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85000"/>
                </a:lnSpc>
                <a:defRPr/>
              </a:pPr>
              <a:r>
                <a:rPr lang="en-US" sz="1600" b="1" u="none" dirty="0">
                  <a:latin typeface="Arial" charset="0"/>
                </a:rPr>
                <a:t>HVPG &gt;10 mmHg</a:t>
              </a:r>
            </a:p>
            <a:p>
              <a:pPr eaLnBrk="0" hangingPunct="0">
                <a:lnSpc>
                  <a:spcPct val="85000"/>
                </a:lnSpc>
                <a:defRPr/>
              </a:pPr>
              <a:r>
                <a:rPr lang="en-US" sz="1600" b="1" u="none" dirty="0">
                  <a:latin typeface="Arial" charset="0"/>
                </a:rPr>
                <a:t>Extreme Vasodilation</a:t>
              </a:r>
              <a:endParaRPr lang="en-US" sz="1600" i="1" u="none" dirty="0">
                <a:latin typeface="Arial" charset="0"/>
              </a:endParaRPr>
            </a:p>
          </p:txBody>
        </p:sp>
        <p:sp>
          <p:nvSpPr>
            <p:cNvPr id="29715" name="Rectangle 24"/>
            <p:cNvSpPr>
              <a:spLocks noChangeArrowheads="1"/>
            </p:cNvSpPr>
            <p:nvPr/>
          </p:nvSpPr>
          <p:spPr bwMode="auto">
            <a:xfrm>
              <a:off x="3418" y="2668"/>
              <a:ext cx="2066" cy="506"/>
            </a:xfrm>
            <a:prstGeom prst="rect">
              <a:avLst/>
            </a:prstGeom>
            <a:solidFill>
              <a:srgbClr val="0066CC"/>
            </a:solidFill>
            <a:ln w="12700">
              <a:solidFill>
                <a:schemeClr val="bg2"/>
              </a:solidFill>
              <a:miter lim="800000"/>
              <a:headEnd/>
              <a:tailEnd/>
            </a:ln>
          </p:spPr>
          <p:txBody>
            <a:bodyPr wrap="none" anchor="ctr"/>
            <a:lstStyle/>
            <a:p>
              <a:endParaRPr lang="en-US" dirty="0"/>
            </a:p>
          </p:txBody>
        </p:sp>
        <p:sp>
          <p:nvSpPr>
            <p:cNvPr id="52249" name="Text Box 25"/>
            <p:cNvSpPr txBox="1">
              <a:spLocks noChangeArrowheads="1"/>
            </p:cNvSpPr>
            <p:nvPr/>
          </p:nvSpPr>
          <p:spPr bwMode="auto">
            <a:xfrm>
              <a:off x="3541" y="2727"/>
              <a:ext cx="1798" cy="322"/>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85000"/>
                </a:lnSpc>
                <a:defRPr/>
              </a:pPr>
              <a:r>
                <a:rPr lang="en-US" sz="1600" b="1" u="none" dirty="0">
                  <a:latin typeface="Arial" charset="0"/>
                </a:rPr>
                <a:t>HVPG &gt;10 mmHg</a:t>
              </a:r>
            </a:p>
            <a:p>
              <a:pPr eaLnBrk="0" hangingPunct="0">
                <a:lnSpc>
                  <a:spcPct val="85000"/>
                </a:lnSpc>
                <a:defRPr/>
              </a:pPr>
              <a:r>
                <a:rPr lang="en-US" sz="1600" b="1" u="none" dirty="0">
                  <a:latin typeface="Arial" charset="0"/>
                </a:rPr>
                <a:t>Severe Vasodilation</a:t>
              </a:r>
              <a:endParaRPr lang="en-US" sz="1600" i="1" u="none" dirty="0">
                <a:latin typeface="Arial" charset="0"/>
              </a:endParaRPr>
            </a:p>
          </p:txBody>
        </p:sp>
        <p:sp>
          <p:nvSpPr>
            <p:cNvPr id="29717" name="Rectangle 26"/>
            <p:cNvSpPr>
              <a:spLocks noChangeArrowheads="1"/>
            </p:cNvSpPr>
            <p:nvPr/>
          </p:nvSpPr>
          <p:spPr bwMode="auto">
            <a:xfrm>
              <a:off x="3418" y="1873"/>
              <a:ext cx="2066" cy="506"/>
            </a:xfrm>
            <a:prstGeom prst="rect">
              <a:avLst/>
            </a:prstGeom>
            <a:solidFill>
              <a:srgbClr val="0066CC"/>
            </a:solidFill>
            <a:ln w="12700">
              <a:solidFill>
                <a:schemeClr val="bg2"/>
              </a:solidFill>
              <a:miter lim="800000"/>
              <a:headEnd/>
              <a:tailEnd/>
            </a:ln>
          </p:spPr>
          <p:txBody>
            <a:bodyPr wrap="none" anchor="ctr"/>
            <a:lstStyle/>
            <a:p>
              <a:endParaRPr lang="en-US" dirty="0"/>
            </a:p>
          </p:txBody>
        </p:sp>
        <p:sp>
          <p:nvSpPr>
            <p:cNvPr id="52251" name="Text Box 27"/>
            <p:cNvSpPr txBox="1">
              <a:spLocks noChangeArrowheads="1"/>
            </p:cNvSpPr>
            <p:nvPr/>
          </p:nvSpPr>
          <p:spPr bwMode="auto">
            <a:xfrm>
              <a:off x="3541" y="1932"/>
              <a:ext cx="2045" cy="322"/>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85000"/>
                </a:lnSpc>
                <a:defRPr/>
              </a:pPr>
              <a:r>
                <a:rPr lang="en-US" sz="1600" b="1" u="none" dirty="0">
                  <a:latin typeface="Arial" charset="0"/>
                </a:rPr>
                <a:t>HVPG &gt;10 mmHg</a:t>
              </a:r>
            </a:p>
            <a:p>
              <a:pPr eaLnBrk="0" hangingPunct="0">
                <a:lnSpc>
                  <a:spcPct val="85000"/>
                </a:lnSpc>
                <a:defRPr/>
              </a:pPr>
              <a:r>
                <a:rPr lang="en-US" sz="1600" b="1" u="none" dirty="0">
                  <a:latin typeface="Arial" charset="0"/>
                </a:rPr>
                <a:t>Moderate Vasodilation</a:t>
              </a:r>
              <a:endParaRPr lang="en-US" sz="1600" i="1" u="none" dirty="0">
                <a:latin typeface="Arial" charset="0"/>
              </a:endParaRPr>
            </a:p>
          </p:txBody>
        </p:sp>
        <p:sp>
          <p:nvSpPr>
            <p:cNvPr id="29719" name="Rectangle 28"/>
            <p:cNvSpPr>
              <a:spLocks noChangeArrowheads="1"/>
            </p:cNvSpPr>
            <p:nvPr/>
          </p:nvSpPr>
          <p:spPr bwMode="auto">
            <a:xfrm>
              <a:off x="3418" y="1059"/>
              <a:ext cx="2066" cy="506"/>
            </a:xfrm>
            <a:prstGeom prst="rect">
              <a:avLst/>
            </a:prstGeom>
            <a:solidFill>
              <a:srgbClr val="0066CC"/>
            </a:solidFill>
            <a:ln w="12700">
              <a:solidFill>
                <a:schemeClr val="bg2"/>
              </a:solidFill>
              <a:miter lim="800000"/>
              <a:headEnd/>
              <a:tailEnd/>
            </a:ln>
          </p:spPr>
          <p:txBody>
            <a:bodyPr wrap="none" anchor="ctr"/>
            <a:lstStyle/>
            <a:p>
              <a:endParaRPr lang="en-US" dirty="0"/>
            </a:p>
          </p:txBody>
        </p:sp>
        <p:sp>
          <p:nvSpPr>
            <p:cNvPr id="52253" name="Text Box 29"/>
            <p:cNvSpPr txBox="1">
              <a:spLocks noChangeArrowheads="1"/>
            </p:cNvSpPr>
            <p:nvPr/>
          </p:nvSpPr>
          <p:spPr bwMode="auto">
            <a:xfrm>
              <a:off x="3541" y="1118"/>
              <a:ext cx="1798" cy="322"/>
            </a:xfrm>
            <a:prstGeom prst="rect">
              <a:avLst/>
            </a:prstGeom>
            <a:noFill/>
            <a:ln w="9525">
              <a:noFill/>
              <a:miter lim="800000"/>
              <a:headEnd/>
              <a:tailEnd/>
            </a:ln>
            <a:effectLst>
              <a:outerShdw dist="35921" dir="2700000" algn="ctr" rotWithShape="0">
                <a:schemeClr val="bg2"/>
              </a:outerShdw>
            </a:effectLst>
          </p:spPr>
          <p:txBody>
            <a:bodyPr>
              <a:spAutoFit/>
            </a:bodyPr>
            <a:lstStyle/>
            <a:p>
              <a:pPr eaLnBrk="0" hangingPunct="0">
                <a:lnSpc>
                  <a:spcPct val="85000"/>
                </a:lnSpc>
                <a:defRPr/>
              </a:pPr>
              <a:r>
                <a:rPr lang="en-US" sz="1600" b="1" u="none" dirty="0">
                  <a:latin typeface="Arial" charset="0"/>
                </a:rPr>
                <a:t>HVPG &lt;10 mmHg</a:t>
              </a:r>
            </a:p>
            <a:p>
              <a:pPr eaLnBrk="0" hangingPunct="0">
                <a:lnSpc>
                  <a:spcPct val="85000"/>
                </a:lnSpc>
                <a:defRPr/>
              </a:pPr>
              <a:r>
                <a:rPr lang="en-US" sz="1600" b="1" u="none" dirty="0">
                  <a:latin typeface="Arial" charset="0"/>
                </a:rPr>
                <a:t>Mild Vasodilation</a:t>
              </a:r>
              <a:endParaRPr lang="en-US" sz="1600" i="1" u="none" dirty="0">
                <a:latin typeface="Arial" charset="0"/>
              </a:endParaRPr>
            </a:p>
          </p:txBody>
        </p:sp>
        <p:sp>
          <p:nvSpPr>
            <p:cNvPr id="52254" name="Text Box 30"/>
            <p:cNvSpPr txBox="1">
              <a:spLocks noChangeArrowheads="1"/>
            </p:cNvSpPr>
            <p:nvPr/>
          </p:nvSpPr>
          <p:spPr bwMode="auto">
            <a:xfrm>
              <a:off x="1661" y="3540"/>
              <a:ext cx="1204" cy="32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lnSpc>
                  <a:spcPct val="85000"/>
                </a:lnSpc>
                <a:defRPr/>
              </a:pPr>
              <a:r>
                <a:rPr lang="en-US" sz="1600" b="1" u="none" dirty="0">
                  <a:latin typeface="Arial" charset="0"/>
                </a:rPr>
                <a:t>Hepatorenal</a:t>
              </a:r>
            </a:p>
            <a:p>
              <a:pPr algn="ctr" eaLnBrk="0" hangingPunct="0">
                <a:lnSpc>
                  <a:spcPct val="85000"/>
                </a:lnSpc>
                <a:defRPr/>
              </a:pPr>
              <a:r>
                <a:rPr lang="en-US" sz="1600" b="1" u="none" dirty="0">
                  <a:latin typeface="Arial" charset="0"/>
                </a:rPr>
                <a:t>Syndrome</a:t>
              </a:r>
              <a:endParaRPr lang="en-US" sz="1600" i="1" u="none" dirty="0">
                <a:latin typeface="Arial" charset="0"/>
              </a:endParaRPr>
            </a:p>
          </p:txBody>
        </p:sp>
        <p:sp>
          <p:nvSpPr>
            <p:cNvPr id="52255" name="Text Box 31"/>
            <p:cNvSpPr txBox="1">
              <a:spLocks noChangeArrowheads="1"/>
            </p:cNvSpPr>
            <p:nvPr/>
          </p:nvSpPr>
          <p:spPr bwMode="auto">
            <a:xfrm>
              <a:off x="1661" y="2697"/>
              <a:ext cx="1204" cy="32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lnSpc>
                  <a:spcPct val="85000"/>
                </a:lnSpc>
                <a:defRPr/>
              </a:pPr>
              <a:r>
                <a:rPr lang="en-US" sz="1600" b="1" u="none" dirty="0">
                  <a:latin typeface="Arial" charset="0"/>
                </a:rPr>
                <a:t>Refractory</a:t>
              </a:r>
            </a:p>
            <a:p>
              <a:pPr algn="ctr" eaLnBrk="0" hangingPunct="0">
                <a:lnSpc>
                  <a:spcPct val="85000"/>
                </a:lnSpc>
                <a:defRPr/>
              </a:pPr>
              <a:r>
                <a:rPr lang="en-US" sz="1600" b="1" u="none" dirty="0">
                  <a:latin typeface="Arial" charset="0"/>
                </a:rPr>
                <a:t>Ascites</a:t>
              </a:r>
              <a:endParaRPr lang="en-US" sz="1600" i="1" u="none" dirty="0">
                <a:latin typeface="Arial" charset="0"/>
              </a:endParaRPr>
            </a:p>
          </p:txBody>
        </p:sp>
        <p:sp>
          <p:nvSpPr>
            <p:cNvPr id="52256" name="Text Box 32"/>
            <p:cNvSpPr txBox="1">
              <a:spLocks noChangeArrowheads="1"/>
            </p:cNvSpPr>
            <p:nvPr/>
          </p:nvSpPr>
          <p:spPr bwMode="auto">
            <a:xfrm>
              <a:off x="1616" y="1911"/>
              <a:ext cx="1294" cy="32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lnSpc>
                  <a:spcPct val="85000"/>
                </a:lnSpc>
                <a:defRPr/>
              </a:pPr>
              <a:r>
                <a:rPr lang="en-US" sz="1600" b="1" u="none" dirty="0">
                  <a:latin typeface="Arial" charset="0"/>
                </a:rPr>
                <a:t>Uncomplicated</a:t>
              </a:r>
            </a:p>
            <a:p>
              <a:pPr algn="ctr" eaLnBrk="0" hangingPunct="0">
                <a:lnSpc>
                  <a:spcPct val="85000"/>
                </a:lnSpc>
                <a:defRPr/>
              </a:pPr>
              <a:r>
                <a:rPr lang="en-US" sz="1600" b="1" u="none" dirty="0">
                  <a:latin typeface="Arial" charset="0"/>
                </a:rPr>
                <a:t>Ascites</a:t>
              </a:r>
              <a:endParaRPr lang="en-US" sz="1600" i="1" u="none" dirty="0">
                <a:latin typeface="Arial" charset="0"/>
              </a:endParaRPr>
            </a:p>
          </p:txBody>
        </p:sp>
        <p:sp>
          <p:nvSpPr>
            <p:cNvPr id="52257" name="Text Box 33"/>
            <p:cNvSpPr txBox="1">
              <a:spLocks noChangeArrowheads="1"/>
            </p:cNvSpPr>
            <p:nvPr/>
          </p:nvSpPr>
          <p:spPr bwMode="auto">
            <a:xfrm>
              <a:off x="1443" y="1117"/>
              <a:ext cx="1641" cy="32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lnSpc>
                  <a:spcPct val="85000"/>
                </a:lnSpc>
                <a:defRPr/>
              </a:pPr>
              <a:r>
                <a:rPr lang="en-US" sz="1600" b="1" u="none" dirty="0">
                  <a:latin typeface="Arial" charset="0"/>
                </a:rPr>
                <a:t>Portal Hypertension</a:t>
              </a:r>
            </a:p>
            <a:p>
              <a:pPr algn="ctr" eaLnBrk="0" hangingPunct="0">
                <a:lnSpc>
                  <a:spcPct val="85000"/>
                </a:lnSpc>
                <a:defRPr/>
              </a:pPr>
              <a:r>
                <a:rPr lang="en-US" sz="1600" b="1" u="none" dirty="0">
                  <a:latin typeface="Arial" charset="0"/>
                </a:rPr>
                <a:t>No Ascites</a:t>
              </a:r>
              <a:endParaRPr lang="en-US" sz="1600" i="1" u="none" dirty="0">
                <a:latin typeface="Arial" charset="0"/>
              </a:endParaRPr>
            </a:p>
          </p:txBody>
        </p:sp>
      </p:grpSp>
    </p:spTree>
    <p:extLst>
      <p:ext uri="{BB962C8B-B14F-4D97-AF65-F5344CB8AC3E}">
        <p14:creationId xmlns:p14="http://schemas.microsoft.com/office/powerpoint/2010/main" val="118013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85750" y="381000"/>
            <a:ext cx="5962650" cy="114300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a:lnSpc>
                <a:spcPct val="85000"/>
              </a:lnSpc>
              <a:defRPr/>
            </a:pPr>
            <a:r>
              <a:rPr lang="en-US" sz="2800" b="1" u="none" dirty="0">
                <a:solidFill>
                  <a:srgbClr val="1225AE"/>
                </a:solidFill>
                <a:effectLst>
                  <a:outerShdw blurRad="38100" dist="38100" dir="2700000" algn="tl">
                    <a:srgbClr val="000000"/>
                  </a:outerShdw>
                </a:effectLst>
              </a:rPr>
              <a:t> </a:t>
            </a:r>
            <a:r>
              <a:rPr lang="en-US" sz="2800" u="none" dirty="0">
                <a:solidFill>
                  <a:srgbClr val="1225AE"/>
                </a:solidFill>
                <a:effectLst>
                  <a:outerShdw blurRad="38100" dist="38100" dir="2700000" algn="tl">
                    <a:srgbClr val="000000"/>
                  </a:outerShdw>
                </a:effectLst>
              </a:rPr>
              <a:t>Hepatorenal Syndrome</a:t>
            </a:r>
          </a:p>
        </p:txBody>
      </p:sp>
      <p:sp>
        <p:nvSpPr>
          <p:cNvPr id="62467" name="Rectangle 3"/>
          <p:cNvSpPr>
            <a:spLocks noChangeArrowheads="1"/>
          </p:cNvSpPr>
          <p:nvPr/>
        </p:nvSpPr>
        <p:spPr bwMode="auto">
          <a:xfrm>
            <a:off x="0" y="1371600"/>
            <a:ext cx="9144000" cy="5486399"/>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marL="230188" indent="-230188">
              <a:lnSpc>
                <a:spcPct val="85000"/>
              </a:lnSpc>
              <a:spcBef>
                <a:spcPct val="100000"/>
              </a:spcBef>
              <a:buClr>
                <a:schemeClr val="hlink"/>
              </a:buClr>
              <a:buSzPct val="70000"/>
              <a:defRPr/>
            </a:pPr>
            <a:endParaRPr lang="en-US" sz="2000" u="none" dirty="0">
              <a:effectLst>
                <a:outerShdw blurRad="38100" dist="38100" dir="2700000" algn="tl">
                  <a:srgbClr val="000000"/>
                </a:outerShdw>
              </a:effectLst>
            </a:endParaRPr>
          </a:p>
          <a:p>
            <a:pPr marL="230188" indent="-230188">
              <a:lnSpc>
                <a:spcPct val="85000"/>
              </a:lnSpc>
              <a:spcBef>
                <a:spcPct val="100000"/>
              </a:spcBef>
              <a:buClr>
                <a:schemeClr val="hlink"/>
              </a:buClr>
              <a:buSzPct val="70000"/>
              <a:defRPr/>
            </a:pPr>
            <a:r>
              <a:rPr lang="en-US" sz="2400" u="none" dirty="0">
                <a:effectLst>
                  <a:outerShdw blurRad="38100" dist="38100" dir="2700000" algn="tl">
                    <a:srgbClr val="000000"/>
                  </a:outerShdw>
                </a:effectLst>
              </a:rPr>
              <a:t>Renal failure in patients with cirrhosis, advanced liver failure and severe sinusoidal portal hypertension</a:t>
            </a:r>
          </a:p>
          <a:p>
            <a:pPr marL="230188" indent="-230188">
              <a:lnSpc>
                <a:spcPct val="85000"/>
              </a:lnSpc>
              <a:spcBef>
                <a:spcPct val="100000"/>
              </a:spcBef>
              <a:buClr>
                <a:schemeClr val="hlink"/>
              </a:buClr>
              <a:buSzPct val="70000"/>
              <a:defRPr/>
            </a:pPr>
            <a:r>
              <a:rPr lang="en-US" sz="2400" u="none" dirty="0">
                <a:effectLst>
                  <a:outerShdw blurRad="38100" dist="38100" dir="2700000" algn="tl">
                    <a:srgbClr val="000000"/>
                  </a:outerShdw>
                </a:effectLst>
              </a:rPr>
              <a:t>Absence of significant histological changes in the kidney (“functional” renal failure)</a:t>
            </a:r>
          </a:p>
          <a:p>
            <a:pPr marL="230188" indent="-230188">
              <a:lnSpc>
                <a:spcPct val="85000"/>
              </a:lnSpc>
              <a:spcBef>
                <a:spcPct val="100000"/>
              </a:spcBef>
              <a:buClr>
                <a:schemeClr val="hlink"/>
              </a:buClr>
              <a:buSzPct val="70000"/>
              <a:defRPr/>
            </a:pPr>
            <a:r>
              <a:rPr lang="en-US" sz="2400" u="none" dirty="0">
                <a:effectLst>
                  <a:outerShdw blurRad="38100" dist="38100" dir="2700000" algn="tl">
                    <a:srgbClr val="000000"/>
                  </a:outerShdw>
                </a:effectLst>
              </a:rPr>
              <a:t>Marked arteriolar vasodilation in the extra-renal circulation</a:t>
            </a:r>
          </a:p>
          <a:p>
            <a:pPr marL="230188" indent="-230188">
              <a:lnSpc>
                <a:spcPct val="85000"/>
              </a:lnSpc>
              <a:spcBef>
                <a:spcPct val="100000"/>
              </a:spcBef>
              <a:buClr>
                <a:schemeClr val="hlink"/>
              </a:buClr>
              <a:buSzPct val="70000"/>
              <a:defRPr/>
            </a:pPr>
            <a:r>
              <a:rPr lang="en-US" sz="2400" u="none" dirty="0">
                <a:effectLst>
                  <a:outerShdw blurRad="38100" dist="38100" dir="2700000" algn="tl">
                    <a:srgbClr val="000000"/>
                  </a:outerShdw>
                </a:effectLst>
              </a:rPr>
              <a:t>Marked renal vasoconstriction leading to reduced glomerular filtration rate</a:t>
            </a:r>
          </a:p>
        </p:txBody>
      </p:sp>
    </p:spTree>
    <p:extLst>
      <p:ext uri="{BB962C8B-B14F-4D97-AF65-F5344CB8AC3E}">
        <p14:creationId xmlns:p14="http://schemas.microsoft.com/office/powerpoint/2010/main" val="3490899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33</a:t>
            </a:fld>
            <a:endParaRPr lang="en-US" dirty="0"/>
          </a:p>
        </p:txBody>
      </p:sp>
      <p:pic>
        <p:nvPicPr>
          <p:cNvPr id="9" name="Picture 9"/>
          <p:cNvPicPr>
            <a:picLocks noChangeAspect="1"/>
          </p:cNvPicPr>
          <p:nvPr/>
        </p:nvPicPr>
        <p:blipFill>
          <a:blip r:embed="rId2">
            <a:lum/>
          </a:blip>
          <a:srcRect/>
          <a:stretch>
            <a:fillRect/>
          </a:stretch>
        </p:blipFill>
        <p:spPr bwMode="white">
          <a:xfrm>
            <a:off x="1" y="914400"/>
            <a:ext cx="9144000" cy="5943600"/>
          </a:xfrm>
          <a:prstGeom prst="rect">
            <a:avLst/>
          </a:prstGeom>
          <a:ln>
            <a:headEnd type="none"/>
            <a:tailEnd type="none"/>
          </a:ln>
        </p:spPr>
      </p:pic>
    </p:spTree>
    <p:extLst>
      <p:ext uri="{BB962C8B-B14F-4D97-AF65-F5344CB8AC3E}">
        <p14:creationId xmlns:p14="http://schemas.microsoft.com/office/powerpoint/2010/main" val="53926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77800" y="406400"/>
            <a:ext cx="6832600" cy="1143000"/>
          </a:xfrm>
          <a:prstGeom prst="rect">
            <a:avLst/>
          </a:prstGeom>
          <a:noFill/>
          <a:ln w="9525">
            <a:noFill/>
            <a:miter lim="800000"/>
            <a:headEnd/>
            <a:tailEnd/>
          </a:ln>
          <a:effectLst>
            <a:outerShdw dist="35921" dir="2700000" algn="ctr" rotWithShape="0">
              <a:schemeClr val="bg2"/>
            </a:outerShdw>
          </a:effectLst>
        </p:spPr>
        <p:txBody>
          <a:bodyPr lIns="92560" tIns="45468" rIns="92560" bIns="45468" anchor="ctr"/>
          <a:lstStyle/>
          <a:p>
            <a:pPr algn="ctr" defTabSz="915988" eaLnBrk="0" hangingPunct="0">
              <a:defRPr/>
            </a:pPr>
            <a:r>
              <a:rPr lang="en-US" sz="2400" b="1" u="none" dirty="0">
                <a:latin typeface="Arial" charset="0"/>
              </a:rPr>
              <a:t>Management of Hepatorenal Syndrome</a:t>
            </a:r>
          </a:p>
        </p:txBody>
      </p:sp>
      <p:sp>
        <p:nvSpPr>
          <p:cNvPr id="70659" name="Rectangle 3"/>
          <p:cNvSpPr>
            <a:spLocks noChangeArrowheads="1"/>
          </p:cNvSpPr>
          <p:nvPr/>
        </p:nvSpPr>
        <p:spPr bwMode="auto">
          <a:xfrm>
            <a:off x="304801" y="1574800"/>
            <a:ext cx="8515350" cy="5283200"/>
          </a:xfrm>
          <a:prstGeom prst="rect">
            <a:avLst/>
          </a:prstGeom>
          <a:noFill/>
          <a:ln w="9525">
            <a:noFill/>
            <a:miter lim="800000"/>
            <a:headEnd/>
            <a:tailEnd/>
          </a:ln>
          <a:effectLst>
            <a:outerShdw dist="35921" dir="2700000" algn="ctr" rotWithShape="0">
              <a:schemeClr val="bg2"/>
            </a:outerShdw>
          </a:effectLst>
        </p:spPr>
        <p:txBody>
          <a:bodyPr lIns="92560" tIns="45468" rIns="92560" bIns="45468"/>
          <a:lstStyle/>
          <a:p>
            <a:pPr defTabSz="915988" eaLnBrk="0" hangingPunct="0">
              <a:lnSpc>
                <a:spcPct val="85000"/>
              </a:lnSpc>
              <a:spcBef>
                <a:spcPct val="25000"/>
              </a:spcBef>
              <a:buClr>
                <a:srgbClr val="99CCFF"/>
              </a:buClr>
              <a:buSzPct val="100000"/>
              <a:buFont typeface="Symbol" pitchFamily="18" charset="2"/>
              <a:buNone/>
              <a:defRPr/>
            </a:pPr>
            <a:endParaRPr lang="en-US" sz="2400" b="1" u="none" dirty="0">
              <a:latin typeface="Arial" charset="0"/>
            </a:endParaRPr>
          </a:p>
          <a:p>
            <a:pPr defTabSz="915988" eaLnBrk="0" hangingPunct="0">
              <a:lnSpc>
                <a:spcPct val="85000"/>
              </a:lnSpc>
              <a:spcBef>
                <a:spcPct val="25000"/>
              </a:spcBef>
              <a:buClr>
                <a:srgbClr val="99CCFF"/>
              </a:buClr>
              <a:buSzPct val="100000"/>
              <a:buFont typeface="Symbol" pitchFamily="18" charset="2"/>
              <a:buNone/>
              <a:defRPr/>
            </a:pPr>
            <a:r>
              <a:rPr lang="en-US" sz="2000" b="1" u="none" dirty="0">
                <a:latin typeface="Arial" charset="0"/>
              </a:rPr>
              <a:t>Proven efficacy</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Liver transplantation</a:t>
            </a:r>
          </a:p>
          <a:p>
            <a:pPr defTabSz="915988" eaLnBrk="0" hangingPunct="0">
              <a:lnSpc>
                <a:spcPct val="85000"/>
              </a:lnSpc>
              <a:spcBef>
                <a:spcPct val="80000"/>
              </a:spcBef>
              <a:buClr>
                <a:srgbClr val="99CCFF"/>
              </a:buClr>
              <a:buSzPct val="100000"/>
              <a:buFont typeface="Symbol" pitchFamily="18" charset="2"/>
              <a:buNone/>
              <a:defRPr/>
            </a:pPr>
            <a:r>
              <a:rPr lang="en-US" sz="2000" b="1" u="none" dirty="0">
                <a:latin typeface="Arial" charset="0"/>
              </a:rPr>
              <a:t>Under investigation</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Vasoconstrictor + albumin</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Transjugular intrahepatic portosystemic shunt (TIPS)</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Vasoconstrictor + TIPS</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Extracorporeal albumin dialysis (ECAD</a:t>
            </a:r>
            <a:r>
              <a:rPr lang="en-US" sz="2000" b="1" u="none" dirty="0">
                <a:latin typeface="Arial" charset="0"/>
              </a:rPr>
              <a:t>)</a:t>
            </a:r>
          </a:p>
          <a:p>
            <a:pPr defTabSz="915988" eaLnBrk="0" hangingPunct="0">
              <a:lnSpc>
                <a:spcPct val="85000"/>
              </a:lnSpc>
              <a:spcBef>
                <a:spcPct val="80000"/>
              </a:spcBef>
              <a:buClr>
                <a:srgbClr val="99CCFF"/>
              </a:buClr>
              <a:buSzPct val="100000"/>
              <a:buFont typeface="Symbol" pitchFamily="18" charset="2"/>
              <a:buNone/>
              <a:defRPr/>
            </a:pPr>
            <a:r>
              <a:rPr lang="en-US" sz="2000" b="1" u="none" dirty="0">
                <a:latin typeface="Arial" charset="0"/>
              </a:rPr>
              <a:t>Ineffective</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Renal vasodilators (prostaglandin, dopamine)</a:t>
            </a:r>
          </a:p>
          <a:p>
            <a:pPr marL="577850" lvl="1" indent="-231775" defTabSz="915988" eaLnBrk="0" hangingPunct="0">
              <a:lnSpc>
                <a:spcPct val="85000"/>
              </a:lnSpc>
              <a:spcBef>
                <a:spcPct val="25000"/>
              </a:spcBef>
              <a:buClr>
                <a:srgbClr val="99CCFF"/>
              </a:buClr>
              <a:buSzPct val="100000"/>
              <a:buFont typeface="Symbol" pitchFamily="18" charset="2"/>
              <a:buChar char="·"/>
              <a:defRPr/>
            </a:pPr>
            <a:r>
              <a:rPr lang="en-US" sz="2000" u="none" dirty="0">
                <a:latin typeface="Arial" charset="0"/>
              </a:rPr>
              <a:t>Hemodialysis</a:t>
            </a:r>
          </a:p>
          <a:p>
            <a:pPr marL="577850" lvl="1" indent="-231775" defTabSz="915988" eaLnBrk="0" hangingPunct="0">
              <a:lnSpc>
                <a:spcPct val="85000"/>
              </a:lnSpc>
              <a:spcBef>
                <a:spcPct val="25000"/>
              </a:spcBef>
              <a:buClr>
                <a:srgbClr val="99CCFF"/>
              </a:buClr>
              <a:buSzPct val="100000"/>
              <a:buFont typeface="Symbol" pitchFamily="18" charset="2"/>
              <a:buChar char="·"/>
              <a:defRPr/>
            </a:pPr>
            <a:endParaRPr lang="en-US" sz="2400" b="1" u="none" dirty="0">
              <a:latin typeface="Arial" charset="0"/>
            </a:endParaRPr>
          </a:p>
        </p:txBody>
      </p:sp>
    </p:spTree>
    <p:extLst>
      <p:ext uri="{BB962C8B-B14F-4D97-AF65-F5344CB8AC3E}">
        <p14:creationId xmlns:p14="http://schemas.microsoft.com/office/powerpoint/2010/main" val="107138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457200" y="704088"/>
            <a:ext cx="8229600" cy="819912"/>
          </a:xfrm>
        </p:spPr>
        <p:txBody>
          <a:bodyPr>
            <a:normAutofit/>
          </a:bodyPr>
          <a:lstStyle/>
          <a:p>
            <a:pPr eaLnBrk="1" hangingPunct="1">
              <a:defRPr/>
            </a:pPr>
            <a:r>
              <a:rPr lang="en-US" sz="3200" dirty="0">
                <a:solidFill>
                  <a:srgbClr val="1225AE"/>
                </a:solidFill>
              </a:rPr>
              <a:t>    </a:t>
            </a:r>
            <a:r>
              <a:rPr lang="en-US" sz="3200" dirty="0">
                <a:solidFill>
                  <a:schemeClr val="tx1"/>
                </a:solidFill>
              </a:rPr>
              <a:t>Liver transplant</a:t>
            </a:r>
          </a:p>
        </p:txBody>
      </p:sp>
      <p:sp>
        <p:nvSpPr>
          <p:cNvPr id="95235" name="Rectangle 3"/>
          <p:cNvSpPr>
            <a:spLocks noGrp="1" noChangeArrowheads="1"/>
          </p:cNvSpPr>
          <p:nvPr>
            <p:ph idx="1"/>
          </p:nvPr>
        </p:nvSpPr>
        <p:spPr>
          <a:xfrm>
            <a:off x="304800" y="1935480"/>
            <a:ext cx="8382000" cy="4922520"/>
          </a:xfrm>
        </p:spPr>
        <p:txBody>
          <a:bodyPr>
            <a:normAutofit/>
          </a:bodyPr>
          <a:lstStyle/>
          <a:p>
            <a:pPr eaLnBrk="1" hangingPunct="1">
              <a:defRPr/>
            </a:pPr>
            <a:endParaRPr lang="en-US" sz="2400" dirty="0">
              <a:solidFill>
                <a:srgbClr val="0070C0"/>
              </a:solidFill>
            </a:endParaRPr>
          </a:p>
          <a:p>
            <a:pPr marL="0" indent="0" eaLnBrk="1" hangingPunct="1">
              <a:buNone/>
              <a:defRPr/>
            </a:pPr>
            <a:r>
              <a:rPr lang="en-US" sz="2400" dirty="0"/>
              <a:t>All patients with end stage liver disease should be assessed for liver transplant when ever is proven to significantly prolong survival and improve quality of life in a coast effective manner over natural history of the liver disease and other medical and non transplant surgical intervention</a:t>
            </a:r>
            <a:r>
              <a:rPr lang="en-US" sz="2000" dirty="0"/>
              <a:t>.</a:t>
            </a:r>
          </a:p>
        </p:txBody>
      </p:sp>
    </p:spTree>
    <p:extLst>
      <p:ext uri="{BB962C8B-B14F-4D97-AF65-F5344CB8AC3E}">
        <p14:creationId xmlns:p14="http://schemas.microsoft.com/office/powerpoint/2010/main" val="402409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4"/>
          <p:cNvSpPr>
            <a:spLocks noChangeArrowheads="1"/>
          </p:cNvSpPr>
          <p:nvPr/>
        </p:nvSpPr>
        <p:spPr bwMode="auto">
          <a:xfrm>
            <a:off x="228600" y="6172200"/>
            <a:ext cx="4038600" cy="685800"/>
          </a:xfrm>
          <a:prstGeom prst="rect">
            <a:avLst/>
          </a:prstGeom>
          <a:solidFill>
            <a:srgbClr val="FF0000"/>
          </a:solidFill>
          <a:ln w="9525">
            <a:solidFill>
              <a:schemeClr val="tx1"/>
            </a:solidFill>
            <a:miter lim="800000"/>
            <a:headEnd/>
            <a:tailEnd/>
          </a:ln>
        </p:spPr>
        <p:txBody>
          <a:bodyPr wrap="none" anchor="ctr"/>
          <a:lstStyle/>
          <a:p>
            <a:pPr eaLnBrk="1" hangingPunct="1"/>
            <a:endParaRPr lang="en-US" altLang="en-US" dirty="0"/>
          </a:p>
        </p:txBody>
      </p:sp>
      <p:sp>
        <p:nvSpPr>
          <p:cNvPr id="85001" name="Rectangle 9"/>
          <p:cNvSpPr>
            <a:spLocks noGrp="1" noChangeArrowheads="1"/>
          </p:cNvSpPr>
          <p:nvPr>
            <p:ph type="title"/>
          </p:nvPr>
        </p:nvSpPr>
        <p:spPr>
          <a:xfrm>
            <a:off x="609600" y="-228600"/>
            <a:ext cx="7543800" cy="1450976"/>
          </a:xfrm>
        </p:spPr>
        <p:txBody>
          <a:bodyPr>
            <a:normAutofit/>
          </a:bodyPr>
          <a:lstStyle/>
          <a:p>
            <a:pPr eaLnBrk="1" fontAlgn="auto" hangingPunct="1">
              <a:spcAft>
                <a:spcPts val="0"/>
              </a:spcAft>
              <a:defRPr/>
            </a:pPr>
            <a:r>
              <a:rPr lang="en-US" sz="2800" dirty="0">
                <a:solidFill>
                  <a:srgbClr val="1225AE"/>
                </a:solidFill>
              </a:rPr>
              <a:t>Types of Shunts</a:t>
            </a:r>
          </a:p>
        </p:txBody>
      </p:sp>
      <p:pic>
        <p:nvPicPr>
          <p:cNvPr id="24581" name="Picture 5" descr="7"/>
          <p:cNvPicPr>
            <a:picLocks noGrp="1" noChangeAspect="1" noChangeArrowheads="1"/>
          </p:cNvPicPr>
          <p:nvPr>
            <p:ph sz="half" idx="1"/>
          </p:nvPr>
        </p:nvPicPr>
        <p:blipFill>
          <a:blip r:embed="rId2"/>
          <a:srcRect/>
          <a:stretch>
            <a:fillRect/>
          </a:stretch>
        </p:blipFill>
        <p:spPr>
          <a:xfrm>
            <a:off x="0" y="1371600"/>
            <a:ext cx="5029200" cy="4724400"/>
          </a:xfrm>
          <a:noFill/>
        </p:spPr>
      </p:pic>
      <p:pic>
        <p:nvPicPr>
          <p:cNvPr id="24582" name="Picture 8" descr="2"/>
          <p:cNvPicPr>
            <a:picLocks noGrp="1" noChangeAspect="1" noChangeArrowheads="1"/>
          </p:cNvPicPr>
          <p:nvPr>
            <p:ph sz="half" idx="2"/>
          </p:nvPr>
        </p:nvPicPr>
        <p:blipFill>
          <a:blip r:embed="rId3"/>
          <a:srcRect/>
          <a:stretch>
            <a:fillRect/>
          </a:stretch>
        </p:blipFill>
        <p:spPr>
          <a:xfrm>
            <a:off x="5029200" y="1371600"/>
            <a:ext cx="3900488" cy="4876800"/>
          </a:xfrm>
          <a:noFill/>
        </p:spPr>
      </p:pic>
      <p:sp>
        <p:nvSpPr>
          <p:cNvPr id="24583" name="Text Box 11"/>
          <p:cNvSpPr txBox="1">
            <a:spLocks noChangeArrowheads="1"/>
          </p:cNvSpPr>
          <p:nvPr/>
        </p:nvSpPr>
        <p:spPr bwMode="auto">
          <a:xfrm>
            <a:off x="228600" y="6156325"/>
            <a:ext cx="4648200" cy="701675"/>
          </a:xfrm>
          <a:prstGeom prst="rect">
            <a:avLst/>
          </a:prstGeom>
          <a:noFill/>
          <a:ln w="9525">
            <a:noFill/>
            <a:miter lim="800000"/>
            <a:headEnd/>
            <a:tailEnd/>
          </a:ln>
        </p:spPr>
        <p:txBody>
          <a:bodyPr>
            <a:spAutoFit/>
          </a:bodyPr>
          <a:lstStyle/>
          <a:p>
            <a:pPr eaLnBrk="1" hangingPunct="1">
              <a:spcBef>
                <a:spcPct val="50000"/>
              </a:spcBef>
            </a:pPr>
            <a:r>
              <a:rPr lang="en-US" altLang="en-US" sz="2000" b="1" dirty="0"/>
              <a:t>TIPS (Transjugular intrahepatic portosystemic shunt)</a:t>
            </a:r>
          </a:p>
        </p:txBody>
      </p:sp>
      <p:sp>
        <p:nvSpPr>
          <p:cNvPr id="24584" name="Text Box 12"/>
          <p:cNvSpPr txBox="1">
            <a:spLocks noChangeArrowheads="1"/>
          </p:cNvSpPr>
          <p:nvPr/>
        </p:nvSpPr>
        <p:spPr bwMode="auto">
          <a:xfrm rot="10800000" flipV="1">
            <a:off x="6019800" y="4812269"/>
            <a:ext cx="2590800" cy="2123658"/>
          </a:xfrm>
          <a:prstGeom prst="rect">
            <a:avLst/>
          </a:prstGeom>
          <a:noFill/>
          <a:ln w="9525">
            <a:noFill/>
            <a:miter lim="800000"/>
            <a:headEnd/>
            <a:tailEnd/>
          </a:ln>
        </p:spPr>
        <p:txBody>
          <a:bodyPr wrap="square">
            <a:spAutoFit/>
          </a:bodyPr>
          <a:lstStyle/>
          <a:p>
            <a:pPr eaLnBrk="1" hangingPunct="1">
              <a:spcBef>
                <a:spcPct val="50000"/>
              </a:spcBef>
            </a:pPr>
            <a:endParaRPr lang="en-US" altLang="en-US" sz="2400" b="1" dirty="0"/>
          </a:p>
          <a:p>
            <a:pPr eaLnBrk="1" hangingPunct="1">
              <a:spcBef>
                <a:spcPct val="50000"/>
              </a:spcBef>
            </a:pPr>
            <a:endParaRPr lang="en-US" altLang="en-US" sz="2400" b="1" dirty="0"/>
          </a:p>
          <a:p>
            <a:pPr eaLnBrk="1" hangingPunct="1">
              <a:spcBef>
                <a:spcPct val="50000"/>
              </a:spcBef>
            </a:pPr>
            <a:endParaRPr lang="en-US" altLang="en-US" sz="2400" b="1" dirty="0"/>
          </a:p>
          <a:p>
            <a:pPr eaLnBrk="1" hangingPunct="1">
              <a:spcBef>
                <a:spcPct val="50000"/>
              </a:spcBef>
            </a:pPr>
            <a:r>
              <a:rPr lang="en-US" altLang="en-US" sz="2400" b="1" dirty="0"/>
              <a:t>Surgical shunt</a:t>
            </a:r>
          </a:p>
        </p:txBody>
      </p:sp>
    </p:spTree>
    <p:extLst>
      <p:ext uri="{BB962C8B-B14F-4D97-AF65-F5344CB8AC3E}">
        <p14:creationId xmlns:p14="http://schemas.microsoft.com/office/powerpoint/2010/main" val="135199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brain-0"/>
          <p:cNvPicPr>
            <a:picLocks noGrp="1" noChangeAspect="1" noChangeArrowheads="1"/>
          </p:cNvPicPr>
          <p:nvPr>
            <p:ph sz="half" idx="1"/>
          </p:nvPr>
        </p:nvPicPr>
        <p:blipFill>
          <a:blip r:embed="rId2"/>
          <a:srcRect/>
          <a:stretch>
            <a:fillRect/>
          </a:stretch>
        </p:blipFill>
        <p:spPr>
          <a:xfrm>
            <a:off x="761999" y="1295400"/>
            <a:ext cx="3338513" cy="4800599"/>
          </a:xfrm>
          <a:noFill/>
          <a:ln w="28575">
            <a:solidFill>
              <a:srgbClr val="000000"/>
            </a:solidFill>
          </a:ln>
        </p:spPr>
      </p:pic>
      <p:pic>
        <p:nvPicPr>
          <p:cNvPr id="43012" name="Picture 8" descr="F40"/>
          <p:cNvPicPr>
            <a:picLocks noGrp="1" noChangeAspect="1" noChangeArrowheads="1"/>
          </p:cNvPicPr>
          <p:nvPr>
            <p:ph sz="half" idx="2"/>
          </p:nvPr>
        </p:nvPicPr>
        <p:blipFill>
          <a:blip r:embed="rId3"/>
          <a:srcRect/>
          <a:stretch>
            <a:fillRect/>
          </a:stretch>
        </p:blipFill>
        <p:spPr>
          <a:xfrm>
            <a:off x="5043488" y="1295399"/>
            <a:ext cx="3643312" cy="4800599"/>
          </a:xfrm>
          <a:noFill/>
          <a:ln w="28575">
            <a:solidFill>
              <a:srgbClr val="000000"/>
            </a:solidFill>
          </a:ln>
        </p:spPr>
      </p:pic>
    </p:spTree>
    <p:extLst>
      <p:ext uri="{BB962C8B-B14F-4D97-AF65-F5344CB8AC3E}">
        <p14:creationId xmlns:p14="http://schemas.microsoft.com/office/powerpoint/2010/main" val="264831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AutoShape 5"/>
          <p:cNvSpPr>
            <a:spLocks noChangeArrowheads="1"/>
          </p:cNvSpPr>
          <p:nvPr/>
        </p:nvSpPr>
        <p:spPr bwMode="auto">
          <a:xfrm>
            <a:off x="460375" y="1524000"/>
            <a:ext cx="3883025" cy="4419600"/>
          </a:xfrm>
          <a:prstGeom prst="star5">
            <a:avLst/>
          </a:prstGeom>
          <a:solidFill>
            <a:schemeClr val="accent1"/>
          </a:solidFill>
          <a:ln w="9525">
            <a:solidFill>
              <a:schemeClr val="tx1"/>
            </a:solidFill>
            <a:miter lim="800000"/>
            <a:headEnd/>
            <a:tailEnd/>
          </a:ln>
          <a:effectLst/>
        </p:spPr>
        <p:txBody>
          <a:bodyPr wrap="none" anchor="ctr"/>
          <a:lstStyle/>
          <a:p>
            <a:pPr eaLnBrk="1" hangingPunct="1">
              <a:defRPr/>
            </a:pPr>
            <a:endParaRPr lang="en-US" dirty="0"/>
          </a:p>
        </p:txBody>
      </p:sp>
      <p:sp>
        <p:nvSpPr>
          <p:cNvPr id="45060" name="Freeform 7"/>
          <p:cNvSpPr>
            <a:spLocks/>
          </p:cNvSpPr>
          <p:nvPr/>
        </p:nvSpPr>
        <p:spPr bwMode="auto">
          <a:xfrm>
            <a:off x="4665665" y="1524000"/>
            <a:ext cx="3883024" cy="4419600"/>
          </a:xfrm>
          <a:custGeom>
            <a:avLst/>
            <a:gdLst>
              <a:gd name="T0" fmla="*/ 2147483647 w 2186"/>
              <a:gd name="T1" fmla="*/ 2147483647 h 2200"/>
              <a:gd name="T2" fmla="*/ 2147483647 w 2186"/>
              <a:gd name="T3" fmla="*/ 2147483647 h 2200"/>
              <a:gd name="T4" fmla="*/ 2147483647 w 2186"/>
              <a:gd name="T5" fmla="*/ 2147483647 h 2200"/>
              <a:gd name="T6" fmla="*/ 2147483647 w 2186"/>
              <a:gd name="T7" fmla="*/ 2147483647 h 2200"/>
              <a:gd name="T8" fmla="*/ 2147483647 w 2186"/>
              <a:gd name="T9" fmla="*/ 2147483647 h 2200"/>
              <a:gd name="T10" fmla="*/ 2147483647 w 2186"/>
              <a:gd name="T11" fmla="*/ 2147483647 h 2200"/>
              <a:gd name="T12" fmla="*/ 2147483647 w 2186"/>
              <a:gd name="T13" fmla="*/ 2147483647 h 2200"/>
              <a:gd name="T14" fmla="*/ 2147483647 w 2186"/>
              <a:gd name="T15" fmla="*/ 2147483647 h 2200"/>
              <a:gd name="T16" fmla="*/ 2147483647 w 2186"/>
              <a:gd name="T17" fmla="*/ 2147483647 h 2200"/>
              <a:gd name="T18" fmla="*/ 2147483647 w 2186"/>
              <a:gd name="T19" fmla="*/ 2147483647 h 2200"/>
              <a:gd name="T20" fmla="*/ 2147483647 w 2186"/>
              <a:gd name="T21" fmla="*/ 2147483647 h 2200"/>
              <a:gd name="T22" fmla="*/ 2147483647 w 2186"/>
              <a:gd name="T23" fmla="*/ 2147483647 h 2200"/>
              <a:gd name="T24" fmla="*/ 2147483647 w 2186"/>
              <a:gd name="T25" fmla="*/ 2147483647 h 2200"/>
              <a:gd name="T26" fmla="*/ 2147483647 w 2186"/>
              <a:gd name="T27" fmla="*/ 2147483647 h 2200"/>
              <a:gd name="T28" fmla="*/ 2147483647 w 2186"/>
              <a:gd name="T29" fmla="*/ 2147483647 h 2200"/>
              <a:gd name="T30" fmla="*/ 2147483647 w 2186"/>
              <a:gd name="T31" fmla="*/ 2147483647 h 2200"/>
              <a:gd name="T32" fmla="*/ 2147483647 w 2186"/>
              <a:gd name="T33" fmla="*/ 2147483647 h 2200"/>
              <a:gd name="T34" fmla="*/ 2147483647 w 2186"/>
              <a:gd name="T35" fmla="*/ 2147483647 h 2200"/>
              <a:gd name="T36" fmla="*/ 2147483647 w 2186"/>
              <a:gd name="T37" fmla="*/ 2147483647 h 2200"/>
              <a:gd name="T38" fmla="*/ 2147483647 w 2186"/>
              <a:gd name="T39" fmla="*/ 2147483647 h 2200"/>
              <a:gd name="T40" fmla="*/ 2147483647 w 2186"/>
              <a:gd name="T41" fmla="*/ 2147483647 h 2200"/>
              <a:gd name="T42" fmla="*/ 2147483647 w 2186"/>
              <a:gd name="T43" fmla="*/ 2147483647 h 2200"/>
              <a:gd name="T44" fmla="*/ 2147483647 w 2186"/>
              <a:gd name="T45" fmla="*/ 2147483647 h 2200"/>
              <a:gd name="T46" fmla="*/ 2147483647 w 2186"/>
              <a:gd name="T47" fmla="*/ 2147483647 h 2200"/>
              <a:gd name="T48" fmla="*/ 2147483647 w 2186"/>
              <a:gd name="T49" fmla="*/ 2147483647 h 2200"/>
              <a:gd name="T50" fmla="*/ 2147483647 w 2186"/>
              <a:gd name="T51" fmla="*/ 2147483647 h 2200"/>
              <a:gd name="T52" fmla="*/ 2147483647 w 2186"/>
              <a:gd name="T53" fmla="*/ 2147483647 h 2200"/>
              <a:gd name="T54" fmla="*/ 2147483647 w 2186"/>
              <a:gd name="T55" fmla="*/ 2147483647 h 2200"/>
              <a:gd name="T56" fmla="*/ 2147483647 w 2186"/>
              <a:gd name="T57" fmla="*/ 2147483647 h 2200"/>
              <a:gd name="T58" fmla="*/ 2147483647 w 2186"/>
              <a:gd name="T59" fmla="*/ 2147483647 h 2200"/>
              <a:gd name="T60" fmla="*/ 2147483647 w 2186"/>
              <a:gd name="T61" fmla="*/ 2147483647 h 2200"/>
              <a:gd name="T62" fmla="*/ 2147483647 w 2186"/>
              <a:gd name="T63" fmla="*/ 2147483647 h 2200"/>
              <a:gd name="T64" fmla="*/ 2147483647 w 2186"/>
              <a:gd name="T65" fmla="*/ 2147483647 h 2200"/>
              <a:gd name="T66" fmla="*/ 2147483647 w 2186"/>
              <a:gd name="T67" fmla="*/ 2147483647 h 2200"/>
              <a:gd name="T68" fmla="*/ 2147483647 w 2186"/>
              <a:gd name="T69" fmla="*/ 2147483647 h 2200"/>
              <a:gd name="T70" fmla="*/ 2147483647 w 2186"/>
              <a:gd name="T71" fmla="*/ 2147483647 h 2200"/>
              <a:gd name="T72" fmla="*/ 2147483647 w 2186"/>
              <a:gd name="T73" fmla="*/ 2147483647 h 2200"/>
              <a:gd name="T74" fmla="*/ 2147483647 w 2186"/>
              <a:gd name="T75" fmla="*/ 2147483647 h 2200"/>
              <a:gd name="T76" fmla="*/ 2147483647 w 2186"/>
              <a:gd name="T77" fmla="*/ 2147483647 h 2200"/>
              <a:gd name="T78" fmla="*/ 2147483647 w 2186"/>
              <a:gd name="T79" fmla="*/ 2147483647 h 2200"/>
              <a:gd name="T80" fmla="*/ 2147483647 w 2186"/>
              <a:gd name="T81" fmla="*/ 2147483647 h 2200"/>
              <a:gd name="T82" fmla="*/ 2147483647 w 2186"/>
              <a:gd name="T83" fmla="*/ 2147483647 h 2200"/>
              <a:gd name="T84" fmla="*/ 2147483647 w 2186"/>
              <a:gd name="T85" fmla="*/ 2147483647 h 2200"/>
              <a:gd name="T86" fmla="*/ 2147483647 w 2186"/>
              <a:gd name="T87" fmla="*/ 2147483647 h 2200"/>
              <a:gd name="T88" fmla="*/ 2147483647 w 2186"/>
              <a:gd name="T89" fmla="*/ 2147483647 h 2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6"/>
              <a:gd name="T136" fmla="*/ 0 h 2200"/>
              <a:gd name="T137" fmla="*/ 2186 w 2186"/>
              <a:gd name="T138" fmla="*/ 2200 h 2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6" h="2200">
                <a:moveTo>
                  <a:pt x="988" y="1052"/>
                </a:moveTo>
                <a:cubicBezTo>
                  <a:pt x="942" y="1035"/>
                  <a:pt x="976" y="1053"/>
                  <a:pt x="943" y="1015"/>
                </a:cubicBezTo>
                <a:cubicBezTo>
                  <a:pt x="912" y="979"/>
                  <a:pt x="869" y="944"/>
                  <a:pt x="824" y="933"/>
                </a:cubicBezTo>
                <a:cubicBezTo>
                  <a:pt x="664" y="942"/>
                  <a:pt x="701" y="931"/>
                  <a:pt x="604" y="978"/>
                </a:cubicBezTo>
                <a:cubicBezTo>
                  <a:pt x="595" y="969"/>
                  <a:pt x="588" y="958"/>
                  <a:pt x="577" y="951"/>
                </a:cubicBezTo>
                <a:cubicBezTo>
                  <a:pt x="569" y="946"/>
                  <a:pt x="556" y="949"/>
                  <a:pt x="550" y="942"/>
                </a:cubicBezTo>
                <a:cubicBezTo>
                  <a:pt x="543" y="933"/>
                  <a:pt x="525" y="854"/>
                  <a:pt x="522" y="841"/>
                </a:cubicBezTo>
                <a:cubicBezTo>
                  <a:pt x="532" y="767"/>
                  <a:pt x="538" y="715"/>
                  <a:pt x="559" y="649"/>
                </a:cubicBezTo>
                <a:cubicBezTo>
                  <a:pt x="518" y="622"/>
                  <a:pt x="485" y="634"/>
                  <a:pt x="440" y="649"/>
                </a:cubicBezTo>
                <a:cubicBezTo>
                  <a:pt x="389" y="641"/>
                  <a:pt x="366" y="651"/>
                  <a:pt x="348" y="604"/>
                </a:cubicBezTo>
                <a:cubicBezTo>
                  <a:pt x="373" y="567"/>
                  <a:pt x="388" y="568"/>
                  <a:pt x="431" y="558"/>
                </a:cubicBezTo>
                <a:cubicBezTo>
                  <a:pt x="513" y="564"/>
                  <a:pt x="597" y="559"/>
                  <a:pt x="678" y="576"/>
                </a:cubicBezTo>
                <a:cubicBezTo>
                  <a:pt x="690" y="579"/>
                  <a:pt x="679" y="603"/>
                  <a:pt x="687" y="613"/>
                </a:cubicBezTo>
                <a:cubicBezTo>
                  <a:pt x="697" y="626"/>
                  <a:pt x="772" y="647"/>
                  <a:pt x="778" y="649"/>
                </a:cubicBezTo>
                <a:cubicBezTo>
                  <a:pt x="787" y="652"/>
                  <a:pt x="806" y="658"/>
                  <a:pt x="806" y="658"/>
                </a:cubicBezTo>
                <a:cubicBezTo>
                  <a:pt x="832" y="656"/>
                  <a:pt x="921" y="660"/>
                  <a:pt x="934" y="631"/>
                </a:cubicBezTo>
                <a:cubicBezTo>
                  <a:pt x="943" y="611"/>
                  <a:pt x="938" y="588"/>
                  <a:pt x="943" y="567"/>
                </a:cubicBezTo>
                <a:cubicBezTo>
                  <a:pt x="947" y="548"/>
                  <a:pt x="955" y="530"/>
                  <a:pt x="961" y="512"/>
                </a:cubicBezTo>
                <a:cubicBezTo>
                  <a:pt x="971" y="481"/>
                  <a:pt x="998" y="458"/>
                  <a:pt x="1016" y="430"/>
                </a:cubicBezTo>
                <a:cubicBezTo>
                  <a:pt x="1043" y="389"/>
                  <a:pt x="1062" y="343"/>
                  <a:pt x="1089" y="302"/>
                </a:cubicBezTo>
                <a:cubicBezTo>
                  <a:pt x="1077" y="215"/>
                  <a:pt x="1092" y="213"/>
                  <a:pt x="1116" y="137"/>
                </a:cubicBezTo>
                <a:cubicBezTo>
                  <a:pt x="1118" y="127"/>
                  <a:pt x="1131" y="23"/>
                  <a:pt x="1144" y="9"/>
                </a:cubicBezTo>
                <a:cubicBezTo>
                  <a:pt x="1151" y="2"/>
                  <a:pt x="1162" y="3"/>
                  <a:pt x="1171" y="0"/>
                </a:cubicBezTo>
                <a:cubicBezTo>
                  <a:pt x="1213" y="40"/>
                  <a:pt x="1206" y="102"/>
                  <a:pt x="1217" y="156"/>
                </a:cubicBezTo>
                <a:cubicBezTo>
                  <a:pt x="1225" y="196"/>
                  <a:pt x="1259" y="223"/>
                  <a:pt x="1281" y="256"/>
                </a:cubicBezTo>
                <a:cubicBezTo>
                  <a:pt x="1292" y="313"/>
                  <a:pt x="1280" y="375"/>
                  <a:pt x="1299" y="430"/>
                </a:cubicBezTo>
                <a:cubicBezTo>
                  <a:pt x="1303" y="441"/>
                  <a:pt x="1317" y="417"/>
                  <a:pt x="1327" y="412"/>
                </a:cubicBezTo>
                <a:cubicBezTo>
                  <a:pt x="1336" y="407"/>
                  <a:pt x="1372" y="396"/>
                  <a:pt x="1382" y="393"/>
                </a:cubicBezTo>
                <a:cubicBezTo>
                  <a:pt x="1447" y="428"/>
                  <a:pt x="1429" y="457"/>
                  <a:pt x="1436" y="540"/>
                </a:cubicBezTo>
                <a:cubicBezTo>
                  <a:pt x="1444" y="539"/>
                  <a:pt x="1565" y="529"/>
                  <a:pt x="1592" y="521"/>
                </a:cubicBezTo>
                <a:cubicBezTo>
                  <a:pt x="1784" y="462"/>
                  <a:pt x="1625" y="510"/>
                  <a:pt x="1711" y="466"/>
                </a:cubicBezTo>
                <a:cubicBezTo>
                  <a:pt x="1772" y="435"/>
                  <a:pt x="1847" y="414"/>
                  <a:pt x="1912" y="393"/>
                </a:cubicBezTo>
                <a:cubicBezTo>
                  <a:pt x="2177" y="416"/>
                  <a:pt x="2108" y="350"/>
                  <a:pt x="2150" y="485"/>
                </a:cubicBezTo>
                <a:cubicBezTo>
                  <a:pt x="2155" y="500"/>
                  <a:pt x="2162" y="515"/>
                  <a:pt x="2168" y="530"/>
                </a:cubicBezTo>
                <a:cubicBezTo>
                  <a:pt x="2174" y="591"/>
                  <a:pt x="2186" y="652"/>
                  <a:pt x="2186" y="713"/>
                </a:cubicBezTo>
                <a:cubicBezTo>
                  <a:pt x="2186" y="748"/>
                  <a:pt x="2138" y="785"/>
                  <a:pt x="2122" y="814"/>
                </a:cubicBezTo>
                <a:cubicBezTo>
                  <a:pt x="2076" y="899"/>
                  <a:pt x="2046" y="965"/>
                  <a:pt x="1976" y="1033"/>
                </a:cubicBezTo>
                <a:cubicBezTo>
                  <a:pt x="1924" y="1084"/>
                  <a:pt x="1875" y="1122"/>
                  <a:pt x="1811" y="1161"/>
                </a:cubicBezTo>
                <a:cubicBezTo>
                  <a:pt x="1785" y="1177"/>
                  <a:pt x="1720" y="1180"/>
                  <a:pt x="1720" y="1180"/>
                </a:cubicBezTo>
                <a:cubicBezTo>
                  <a:pt x="1664" y="1160"/>
                  <a:pt x="1652" y="1137"/>
                  <a:pt x="1610" y="1088"/>
                </a:cubicBezTo>
                <a:cubicBezTo>
                  <a:pt x="1596" y="1052"/>
                  <a:pt x="1592" y="1015"/>
                  <a:pt x="1564" y="988"/>
                </a:cubicBezTo>
                <a:cubicBezTo>
                  <a:pt x="1543" y="903"/>
                  <a:pt x="1567" y="928"/>
                  <a:pt x="1519" y="896"/>
                </a:cubicBezTo>
                <a:cubicBezTo>
                  <a:pt x="1516" y="875"/>
                  <a:pt x="1527" y="845"/>
                  <a:pt x="1510" y="832"/>
                </a:cubicBezTo>
                <a:cubicBezTo>
                  <a:pt x="1484" y="811"/>
                  <a:pt x="1467" y="879"/>
                  <a:pt x="1464" y="887"/>
                </a:cubicBezTo>
                <a:cubicBezTo>
                  <a:pt x="1475" y="997"/>
                  <a:pt x="1490" y="1112"/>
                  <a:pt x="1528" y="1216"/>
                </a:cubicBezTo>
                <a:cubicBezTo>
                  <a:pt x="1542" y="1254"/>
                  <a:pt x="1548" y="1275"/>
                  <a:pt x="1583" y="1298"/>
                </a:cubicBezTo>
                <a:cubicBezTo>
                  <a:pt x="1603" y="1328"/>
                  <a:pt x="1626" y="1347"/>
                  <a:pt x="1638" y="1381"/>
                </a:cubicBezTo>
                <a:cubicBezTo>
                  <a:pt x="1625" y="1755"/>
                  <a:pt x="1561" y="1695"/>
                  <a:pt x="1930" y="1682"/>
                </a:cubicBezTo>
                <a:cubicBezTo>
                  <a:pt x="1976" y="1717"/>
                  <a:pt x="2024" y="1720"/>
                  <a:pt x="2076" y="1746"/>
                </a:cubicBezTo>
                <a:cubicBezTo>
                  <a:pt x="2087" y="1796"/>
                  <a:pt x="2104" y="1879"/>
                  <a:pt x="2067" y="1920"/>
                </a:cubicBezTo>
                <a:cubicBezTo>
                  <a:pt x="2048" y="1941"/>
                  <a:pt x="2024" y="1956"/>
                  <a:pt x="2003" y="1975"/>
                </a:cubicBezTo>
                <a:cubicBezTo>
                  <a:pt x="1987" y="1990"/>
                  <a:pt x="1958" y="2021"/>
                  <a:pt x="1958" y="2021"/>
                </a:cubicBezTo>
                <a:cubicBezTo>
                  <a:pt x="1918" y="2018"/>
                  <a:pt x="1877" y="2023"/>
                  <a:pt x="1839" y="2012"/>
                </a:cubicBezTo>
                <a:cubicBezTo>
                  <a:pt x="1809" y="2003"/>
                  <a:pt x="1849" y="1949"/>
                  <a:pt x="1848" y="1948"/>
                </a:cubicBezTo>
                <a:cubicBezTo>
                  <a:pt x="1842" y="1939"/>
                  <a:pt x="1753" y="1981"/>
                  <a:pt x="1747" y="1984"/>
                </a:cubicBezTo>
                <a:cubicBezTo>
                  <a:pt x="1716" y="1967"/>
                  <a:pt x="1689" y="1941"/>
                  <a:pt x="1656" y="1929"/>
                </a:cubicBezTo>
                <a:cubicBezTo>
                  <a:pt x="1632" y="1920"/>
                  <a:pt x="1583" y="1911"/>
                  <a:pt x="1583" y="1911"/>
                </a:cubicBezTo>
                <a:cubicBezTo>
                  <a:pt x="1565" y="1917"/>
                  <a:pt x="1534" y="1947"/>
                  <a:pt x="1528" y="1929"/>
                </a:cubicBezTo>
                <a:cubicBezTo>
                  <a:pt x="1525" y="1920"/>
                  <a:pt x="1527" y="1907"/>
                  <a:pt x="1519" y="1902"/>
                </a:cubicBezTo>
                <a:cubicBezTo>
                  <a:pt x="1497" y="1890"/>
                  <a:pt x="1470" y="1890"/>
                  <a:pt x="1446" y="1884"/>
                </a:cubicBezTo>
                <a:cubicBezTo>
                  <a:pt x="1452" y="1872"/>
                  <a:pt x="1459" y="1860"/>
                  <a:pt x="1464" y="1847"/>
                </a:cubicBezTo>
                <a:cubicBezTo>
                  <a:pt x="1471" y="1829"/>
                  <a:pt x="1482" y="1792"/>
                  <a:pt x="1482" y="1792"/>
                </a:cubicBezTo>
                <a:cubicBezTo>
                  <a:pt x="1464" y="1786"/>
                  <a:pt x="1433" y="1792"/>
                  <a:pt x="1427" y="1774"/>
                </a:cubicBezTo>
                <a:cubicBezTo>
                  <a:pt x="1412" y="1728"/>
                  <a:pt x="1442" y="1674"/>
                  <a:pt x="1427" y="1628"/>
                </a:cubicBezTo>
                <a:cubicBezTo>
                  <a:pt x="1448" y="1558"/>
                  <a:pt x="1457" y="1553"/>
                  <a:pt x="1391" y="1536"/>
                </a:cubicBezTo>
                <a:cubicBezTo>
                  <a:pt x="1385" y="1499"/>
                  <a:pt x="1388" y="1460"/>
                  <a:pt x="1372" y="1426"/>
                </a:cubicBezTo>
                <a:cubicBezTo>
                  <a:pt x="1367" y="1415"/>
                  <a:pt x="1340" y="1429"/>
                  <a:pt x="1336" y="1417"/>
                </a:cubicBezTo>
                <a:cubicBezTo>
                  <a:pt x="1278" y="1220"/>
                  <a:pt x="1385" y="1259"/>
                  <a:pt x="1272" y="1234"/>
                </a:cubicBezTo>
                <a:cubicBezTo>
                  <a:pt x="1266" y="1222"/>
                  <a:pt x="1258" y="1211"/>
                  <a:pt x="1254" y="1198"/>
                </a:cubicBezTo>
                <a:cubicBezTo>
                  <a:pt x="1248" y="1177"/>
                  <a:pt x="1265" y="1138"/>
                  <a:pt x="1244" y="1134"/>
                </a:cubicBezTo>
                <a:cubicBezTo>
                  <a:pt x="1229" y="1131"/>
                  <a:pt x="1181" y="1251"/>
                  <a:pt x="1180" y="1253"/>
                </a:cubicBezTo>
                <a:cubicBezTo>
                  <a:pt x="1156" y="1373"/>
                  <a:pt x="1106" y="1476"/>
                  <a:pt x="1062" y="1591"/>
                </a:cubicBezTo>
                <a:cubicBezTo>
                  <a:pt x="1049" y="1623"/>
                  <a:pt x="1037" y="1681"/>
                  <a:pt x="1016" y="1710"/>
                </a:cubicBezTo>
                <a:cubicBezTo>
                  <a:pt x="997" y="1736"/>
                  <a:pt x="973" y="1758"/>
                  <a:pt x="952" y="1783"/>
                </a:cubicBezTo>
                <a:cubicBezTo>
                  <a:pt x="911" y="1832"/>
                  <a:pt x="916" y="1877"/>
                  <a:pt x="851" y="1893"/>
                </a:cubicBezTo>
                <a:cubicBezTo>
                  <a:pt x="818" y="1940"/>
                  <a:pt x="811" y="1967"/>
                  <a:pt x="760" y="1984"/>
                </a:cubicBezTo>
                <a:cubicBezTo>
                  <a:pt x="748" y="1996"/>
                  <a:pt x="734" y="2008"/>
                  <a:pt x="723" y="2021"/>
                </a:cubicBezTo>
                <a:cubicBezTo>
                  <a:pt x="713" y="2032"/>
                  <a:pt x="709" y="2050"/>
                  <a:pt x="696" y="2057"/>
                </a:cubicBezTo>
                <a:cubicBezTo>
                  <a:pt x="688" y="2061"/>
                  <a:pt x="714" y="2030"/>
                  <a:pt x="705" y="2030"/>
                </a:cubicBezTo>
                <a:cubicBezTo>
                  <a:pt x="687" y="2030"/>
                  <a:pt x="674" y="2048"/>
                  <a:pt x="659" y="2057"/>
                </a:cubicBezTo>
                <a:cubicBezTo>
                  <a:pt x="668" y="2045"/>
                  <a:pt x="695" y="2008"/>
                  <a:pt x="687" y="2021"/>
                </a:cubicBezTo>
                <a:cubicBezTo>
                  <a:pt x="673" y="2043"/>
                  <a:pt x="641" y="2085"/>
                  <a:pt x="641" y="2085"/>
                </a:cubicBezTo>
                <a:cubicBezTo>
                  <a:pt x="603" y="2200"/>
                  <a:pt x="653" y="2182"/>
                  <a:pt x="504" y="2158"/>
                </a:cubicBezTo>
                <a:cubicBezTo>
                  <a:pt x="604" y="2032"/>
                  <a:pt x="616" y="2060"/>
                  <a:pt x="449" y="2085"/>
                </a:cubicBezTo>
                <a:cubicBezTo>
                  <a:pt x="365" y="2118"/>
                  <a:pt x="399" y="2117"/>
                  <a:pt x="449" y="1993"/>
                </a:cubicBezTo>
                <a:cubicBezTo>
                  <a:pt x="453" y="1984"/>
                  <a:pt x="467" y="1969"/>
                  <a:pt x="458" y="1966"/>
                </a:cubicBezTo>
                <a:cubicBezTo>
                  <a:pt x="434" y="1959"/>
                  <a:pt x="409" y="1972"/>
                  <a:pt x="385" y="1975"/>
                </a:cubicBezTo>
                <a:cubicBezTo>
                  <a:pt x="376" y="1981"/>
                  <a:pt x="361" y="2004"/>
                  <a:pt x="358" y="1993"/>
                </a:cubicBezTo>
                <a:cubicBezTo>
                  <a:pt x="353" y="1974"/>
                  <a:pt x="368" y="1956"/>
                  <a:pt x="376" y="1938"/>
                </a:cubicBezTo>
                <a:cubicBezTo>
                  <a:pt x="380" y="1928"/>
                  <a:pt x="405" y="1911"/>
                  <a:pt x="394" y="1911"/>
                </a:cubicBezTo>
                <a:cubicBezTo>
                  <a:pt x="365" y="1911"/>
                  <a:pt x="339" y="1929"/>
                  <a:pt x="312" y="1938"/>
                </a:cubicBezTo>
                <a:cubicBezTo>
                  <a:pt x="303" y="1944"/>
                  <a:pt x="290" y="1966"/>
                  <a:pt x="284" y="1957"/>
                </a:cubicBezTo>
                <a:cubicBezTo>
                  <a:pt x="275" y="1944"/>
                  <a:pt x="288" y="1926"/>
                  <a:pt x="294" y="1911"/>
                </a:cubicBezTo>
                <a:cubicBezTo>
                  <a:pt x="298" y="1901"/>
                  <a:pt x="323" y="1886"/>
                  <a:pt x="312" y="1884"/>
                </a:cubicBezTo>
                <a:cubicBezTo>
                  <a:pt x="287" y="1880"/>
                  <a:pt x="263" y="1896"/>
                  <a:pt x="239" y="1902"/>
                </a:cubicBezTo>
                <a:cubicBezTo>
                  <a:pt x="259" y="1861"/>
                  <a:pt x="297" y="1801"/>
                  <a:pt x="211" y="1829"/>
                </a:cubicBezTo>
                <a:cubicBezTo>
                  <a:pt x="205" y="1820"/>
                  <a:pt x="202" y="1808"/>
                  <a:pt x="193" y="1801"/>
                </a:cubicBezTo>
                <a:cubicBezTo>
                  <a:pt x="186" y="1795"/>
                  <a:pt x="173" y="1799"/>
                  <a:pt x="166" y="1792"/>
                </a:cubicBezTo>
                <a:cubicBezTo>
                  <a:pt x="150" y="1776"/>
                  <a:pt x="141" y="1755"/>
                  <a:pt x="129" y="1737"/>
                </a:cubicBezTo>
                <a:cubicBezTo>
                  <a:pt x="107" y="1605"/>
                  <a:pt x="109" y="1658"/>
                  <a:pt x="175" y="1426"/>
                </a:cubicBezTo>
                <a:cubicBezTo>
                  <a:pt x="182" y="1402"/>
                  <a:pt x="197" y="1382"/>
                  <a:pt x="211" y="1362"/>
                </a:cubicBezTo>
                <a:cubicBezTo>
                  <a:pt x="216" y="1355"/>
                  <a:pt x="235" y="1337"/>
                  <a:pt x="230" y="1344"/>
                </a:cubicBezTo>
                <a:cubicBezTo>
                  <a:pt x="62" y="1564"/>
                  <a:pt x="172" y="1393"/>
                  <a:pt x="38" y="1618"/>
                </a:cubicBezTo>
                <a:cubicBezTo>
                  <a:pt x="28" y="1635"/>
                  <a:pt x="57" y="1583"/>
                  <a:pt x="65" y="1564"/>
                </a:cubicBezTo>
                <a:cubicBezTo>
                  <a:pt x="77" y="1535"/>
                  <a:pt x="128" y="1451"/>
                  <a:pt x="65" y="1472"/>
                </a:cubicBezTo>
                <a:cubicBezTo>
                  <a:pt x="62" y="1481"/>
                  <a:pt x="65" y="1497"/>
                  <a:pt x="56" y="1500"/>
                </a:cubicBezTo>
                <a:cubicBezTo>
                  <a:pt x="48" y="1503"/>
                  <a:pt x="38" y="1490"/>
                  <a:pt x="38" y="1481"/>
                </a:cubicBezTo>
                <a:cubicBezTo>
                  <a:pt x="38" y="1437"/>
                  <a:pt x="70" y="1381"/>
                  <a:pt x="92" y="1344"/>
                </a:cubicBezTo>
                <a:cubicBezTo>
                  <a:pt x="89" y="1301"/>
                  <a:pt x="102" y="1254"/>
                  <a:pt x="83" y="1216"/>
                </a:cubicBezTo>
                <a:cubicBezTo>
                  <a:pt x="71" y="1192"/>
                  <a:pt x="0" y="1355"/>
                  <a:pt x="56" y="1244"/>
                </a:cubicBezTo>
                <a:cubicBezTo>
                  <a:pt x="62" y="1265"/>
                  <a:pt x="53" y="1302"/>
                  <a:pt x="74" y="1308"/>
                </a:cubicBezTo>
                <a:cubicBezTo>
                  <a:pt x="126" y="1322"/>
                  <a:pt x="187" y="1243"/>
                  <a:pt x="211" y="1207"/>
                </a:cubicBezTo>
                <a:cubicBezTo>
                  <a:pt x="217" y="1225"/>
                  <a:pt x="219" y="1246"/>
                  <a:pt x="230" y="1262"/>
                </a:cubicBezTo>
                <a:cubicBezTo>
                  <a:pt x="236" y="1270"/>
                  <a:pt x="251" y="1264"/>
                  <a:pt x="257" y="1271"/>
                </a:cubicBezTo>
                <a:cubicBezTo>
                  <a:pt x="320" y="1352"/>
                  <a:pt x="210" y="1272"/>
                  <a:pt x="294" y="1326"/>
                </a:cubicBezTo>
                <a:cubicBezTo>
                  <a:pt x="318" y="1323"/>
                  <a:pt x="343" y="1310"/>
                  <a:pt x="367" y="1317"/>
                </a:cubicBezTo>
                <a:cubicBezTo>
                  <a:pt x="409" y="1329"/>
                  <a:pt x="361" y="1401"/>
                  <a:pt x="403" y="1317"/>
                </a:cubicBezTo>
                <a:cubicBezTo>
                  <a:pt x="422" y="1395"/>
                  <a:pt x="394" y="1459"/>
                  <a:pt x="486" y="1481"/>
                </a:cubicBezTo>
                <a:cubicBezTo>
                  <a:pt x="526" y="1461"/>
                  <a:pt x="540" y="1416"/>
                  <a:pt x="577" y="1399"/>
                </a:cubicBezTo>
                <a:cubicBezTo>
                  <a:pt x="679" y="1353"/>
                  <a:pt x="830" y="1317"/>
                  <a:pt x="934" y="1289"/>
                </a:cubicBezTo>
                <a:cubicBezTo>
                  <a:pt x="1089" y="1183"/>
                  <a:pt x="1130" y="1157"/>
                  <a:pt x="1052" y="1207"/>
                </a:cubicBezTo>
                <a:cubicBezTo>
                  <a:pt x="1058" y="1189"/>
                  <a:pt x="1063" y="1170"/>
                  <a:pt x="1071" y="1152"/>
                </a:cubicBezTo>
                <a:cubicBezTo>
                  <a:pt x="1075" y="1142"/>
                  <a:pt x="1093" y="1135"/>
                  <a:pt x="1089" y="1125"/>
                </a:cubicBezTo>
                <a:cubicBezTo>
                  <a:pt x="1084" y="1112"/>
                  <a:pt x="1064" y="1112"/>
                  <a:pt x="1052" y="1106"/>
                </a:cubicBezTo>
                <a:cubicBezTo>
                  <a:pt x="1048" y="1096"/>
                  <a:pt x="1028" y="1050"/>
                  <a:pt x="1025" y="1033"/>
                </a:cubicBezTo>
                <a:cubicBezTo>
                  <a:pt x="1010" y="959"/>
                  <a:pt x="1024" y="932"/>
                  <a:pt x="952" y="896"/>
                </a:cubicBezTo>
                <a:cubicBezTo>
                  <a:pt x="935" y="846"/>
                  <a:pt x="948" y="771"/>
                  <a:pt x="879" y="796"/>
                </a:cubicBezTo>
                <a:cubicBezTo>
                  <a:pt x="848" y="750"/>
                  <a:pt x="860" y="786"/>
                  <a:pt x="879" y="732"/>
                </a:cubicBezTo>
                <a:cubicBezTo>
                  <a:pt x="884" y="717"/>
                  <a:pt x="885" y="701"/>
                  <a:pt x="888" y="686"/>
                </a:cubicBezTo>
                <a:cubicBezTo>
                  <a:pt x="876" y="683"/>
                  <a:pt x="860" y="686"/>
                  <a:pt x="851" y="677"/>
                </a:cubicBezTo>
                <a:cubicBezTo>
                  <a:pt x="835" y="661"/>
                  <a:pt x="844" y="632"/>
                  <a:pt x="833" y="613"/>
                </a:cubicBezTo>
                <a:cubicBezTo>
                  <a:pt x="817" y="586"/>
                  <a:pt x="796" y="557"/>
                  <a:pt x="778" y="530"/>
                </a:cubicBezTo>
                <a:cubicBezTo>
                  <a:pt x="769" y="536"/>
                  <a:pt x="762" y="548"/>
                  <a:pt x="751" y="549"/>
                </a:cubicBezTo>
                <a:cubicBezTo>
                  <a:pt x="730" y="551"/>
                  <a:pt x="707" y="547"/>
                  <a:pt x="687" y="540"/>
                </a:cubicBezTo>
                <a:cubicBezTo>
                  <a:pt x="642" y="525"/>
                  <a:pt x="644" y="448"/>
                  <a:pt x="577" y="448"/>
                </a:cubicBezTo>
              </a:path>
            </a:pathLst>
          </a:custGeom>
          <a:noFill/>
          <a:ln w="9525">
            <a:solidFill>
              <a:schemeClr val="tx1"/>
            </a:solidFill>
            <a:round/>
            <a:headEnd/>
            <a:tailEnd/>
          </a:ln>
        </p:spPr>
        <p:txBody>
          <a:bodyPr/>
          <a:lstStyle/>
          <a:p>
            <a:endParaRPr lang="en-US" dirty="0"/>
          </a:p>
        </p:txBody>
      </p:sp>
      <p:sp>
        <p:nvSpPr>
          <p:cNvPr id="6146" name="AutoShape 2" descr="Chronic Liver Disea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6399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r>
              <a:rPr lang="en-US" dirty="0"/>
              <a:t>      HCC</a:t>
            </a:r>
          </a:p>
        </p:txBody>
      </p:sp>
      <p:pic>
        <p:nvPicPr>
          <p:cNvPr id="4" name="image2.png"/>
          <p:cNvPicPr/>
          <p:nvPr/>
        </p:nvPicPr>
        <p:blipFill>
          <a:blip r:embed="rId2" cstate="print"/>
          <a:stretch>
            <a:fillRect/>
          </a:stretch>
        </p:blipFill>
        <p:spPr>
          <a:xfrm>
            <a:off x="457200" y="1610677"/>
            <a:ext cx="8534400" cy="5247323"/>
          </a:xfrm>
          <a:prstGeom prst="rect">
            <a:avLst/>
          </a:prstGeom>
        </p:spPr>
      </p:pic>
    </p:spTree>
    <p:extLst>
      <p:ext uri="{BB962C8B-B14F-4D97-AF65-F5344CB8AC3E}">
        <p14:creationId xmlns:p14="http://schemas.microsoft.com/office/powerpoint/2010/main" val="424923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BC9DB14-1B1E-946A-17FF-884BA1B23625}"/>
              </a:ext>
            </a:extLst>
          </p:cNvPr>
          <p:cNvSpPr>
            <a:spLocks noGrp="1" noChangeArrowheads="1"/>
          </p:cNvSpPr>
          <p:nvPr>
            <p:ph type="title"/>
          </p:nvPr>
        </p:nvSpPr>
        <p:spPr>
          <a:xfrm>
            <a:off x="304800" y="914401"/>
            <a:ext cx="3657600" cy="381000"/>
          </a:xfrm>
        </p:spPr>
        <p:txBody>
          <a:bodyPr>
            <a:normAutofit fontScale="90000"/>
          </a:bodyPr>
          <a:lstStyle/>
          <a:p>
            <a:r>
              <a:rPr lang="en-US" altLang="en-US" sz="2400" b="1" dirty="0"/>
              <a:t>RMU Integrated Lecture Model</a:t>
            </a:r>
          </a:p>
        </p:txBody>
      </p:sp>
      <p:pic>
        <p:nvPicPr>
          <p:cNvPr id="23554" name="Picture 3">
            <a:extLst>
              <a:ext uri="{FF2B5EF4-FFF2-40B4-BE49-F238E27FC236}">
                <a16:creationId xmlns:a16="http://schemas.microsoft.com/office/drawing/2014/main" id="{4F500807-2B14-15E4-9098-4876DECB01C6}"/>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1"/>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370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a:normAutofit fontScale="90000"/>
          </a:bodyPr>
          <a:lstStyle/>
          <a:p>
            <a:r>
              <a:rPr lang="en-US" dirty="0"/>
              <a:t>     HCC</a:t>
            </a:r>
          </a:p>
        </p:txBody>
      </p:sp>
      <p:pic>
        <p:nvPicPr>
          <p:cNvPr id="3" name="image3.png"/>
          <p:cNvPicPr/>
          <p:nvPr/>
        </p:nvPicPr>
        <p:blipFill>
          <a:blip r:embed="rId2" cstate="print"/>
          <a:stretch>
            <a:fillRect/>
          </a:stretch>
        </p:blipFill>
        <p:spPr>
          <a:xfrm>
            <a:off x="0" y="1940877"/>
            <a:ext cx="9144000" cy="4917123"/>
          </a:xfrm>
          <a:prstGeom prst="rect">
            <a:avLst/>
          </a:prstGeom>
        </p:spPr>
      </p:pic>
    </p:spTree>
    <p:extLst>
      <p:ext uri="{BB962C8B-B14F-4D97-AF65-F5344CB8AC3E}">
        <p14:creationId xmlns:p14="http://schemas.microsoft.com/office/powerpoint/2010/main" val="2815691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GB" sz="3200" dirty="0"/>
              <a:t>    Ascites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2819400" y="6479931"/>
            <a:ext cx="5867400" cy="376990"/>
          </a:xfrm>
        </p:spPr>
        <p:txBody>
          <a:bodyPr/>
          <a:lstStyle/>
          <a:p>
            <a:r>
              <a:rPr lang="en-US" dirty="0"/>
              <a:t>EASL CPG decompensated cirrhosis. J Hepatol 2018;doi: 10.1016/j.jhep.2018.03.024</a:t>
            </a:r>
          </a:p>
        </p:txBody>
      </p:sp>
      <p:sp>
        <p:nvSpPr>
          <p:cNvPr id="3" name="Content Placeholder 2"/>
          <p:cNvSpPr>
            <a:spLocks noGrp="1"/>
          </p:cNvSpPr>
          <p:nvPr>
            <p:ph sz="half" idx="1"/>
          </p:nvPr>
        </p:nvSpPr>
        <p:spPr>
          <a:xfrm>
            <a:off x="319314" y="1676399"/>
            <a:ext cx="8506800" cy="4803531"/>
          </a:xfrm>
        </p:spPr>
        <p:txBody>
          <a:bodyPr>
            <a:normAutofit/>
          </a:bodyPr>
          <a:lstStyle/>
          <a:p>
            <a:r>
              <a:rPr lang="en-GB" sz="2000" dirty="0">
                <a:latin typeface="+mj-lt"/>
              </a:rPr>
              <a:t>Most common complication of decompensated cirrhosis</a:t>
            </a:r>
          </a:p>
          <a:p>
            <a:pPr lvl="1"/>
            <a:r>
              <a:rPr lang="en-GB" sz="2000" dirty="0">
                <a:latin typeface="+mj-lt"/>
              </a:rPr>
              <a:t>Develops in 5</a:t>
            </a:r>
            <a:r>
              <a:rPr lang="en-GB" sz="2000" dirty="0">
                <a:latin typeface="+mj-lt"/>
                <a:sym typeface="Symbol" panose="05050102010706020507" pitchFamily="18" charset="2"/>
              </a:rPr>
              <a:t>–</a:t>
            </a:r>
            <a:r>
              <a:rPr lang="en-GB" sz="2000" dirty="0">
                <a:latin typeface="+mj-lt"/>
              </a:rPr>
              <a:t>10% of patients with compensated cirrhosis per year</a:t>
            </a:r>
          </a:p>
          <a:p>
            <a:pPr marL="393192" lvl="1" indent="0">
              <a:buNone/>
            </a:pPr>
            <a:endParaRPr lang="en-GB" sz="2000" dirty="0">
              <a:latin typeface="+mj-lt"/>
            </a:endParaRPr>
          </a:p>
          <a:p>
            <a:r>
              <a:rPr lang="en-GB" sz="2000" dirty="0">
                <a:latin typeface="+mj-lt"/>
              </a:rPr>
              <a:t>Significant impact on patients</a:t>
            </a:r>
          </a:p>
          <a:p>
            <a:pPr lvl="1"/>
            <a:r>
              <a:rPr lang="en-GB" sz="2000" dirty="0">
                <a:latin typeface="+mj-lt"/>
              </a:rPr>
              <a:t>Impairs patient working and social life</a:t>
            </a:r>
          </a:p>
          <a:p>
            <a:pPr lvl="1"/>
            <a:r>
              <a:rPr lang="en-GB" sz="2000" dirty="0">
                <a:latin typeface="+mj-lt"/>
              </a:rPr>
              <a:t>Frequently leads to hospitalization</a:t>
            </a:r>
          </a:p>
          <a:p>
            <a:pPr lvl="1"/>
            <a:r>
              <a:rPr lang="en-GB" sz="2000" dirty="0">
                <a:latin typeface="+mj-lt"/>
              </a:rPr>
              <a:t>Requires chronic treatment</a:t>
            </a:r>
          </a:p>
          <a:p>
            <a:pPr lvl="1"/>
            <a:r>
              <a:rPr lang="en-GB" sz="2000" dirty="0">
                <a:latin typeface="+mj-lt"/>
              </a:rPr>
              <a:t>Direct cause of further complications</a:t>
            </a:r>
          </a:p>
          <a:p>
            <a:pPr lvl="1"/>
            <a:r>
              <a:rPr lang="en-GB" sz="2000" dirty="0">
                <a:solidFill>
                  <a:srgbClr val="FF0000"/>
                </a:solidFill>
                <a:latin typeface="+mj-lt"/>
              </a:rPr>
              <a:t>Poor prognosis (5-year survival, ~30%)</a:t>
            </a:r>
          </a:p>
          <a:p>
            <a:pPr marL="393192" lvl="1" indent="0">
              <a:buNone/>
            </a:pPr>
            <a:endParaRPr lang="en-GB" sz="2000" dirty="0">
              <a:latin typeface="+mj-lt"/>
            </a:endParaRPr>
          </a:p>
          <a:p>
            <a:r>
              <a:rPr lang="en-GB" sz="2000" dirty="0">
                <a:latin typeface="+mj-lt"/>
              </a:rPr>
              <a:t>Ascites can be uncomplicated or refractory</a:t>
            </a:r>
          </a:p>
          <a:p>
            <a:pPr lvl="1"/>
            <a:r>
              <a:rPr lang="en-US" sz="2000" dirty="0">
                <a:latin typeface="+mj-lt"/>
              </a:rPr>
              <a:t>Ascites is uncomplicated when not infected, refractory or associated with impairment of renal function</a:t>
            </a:r>
          </a:p>
          <a:p>
            <a:pPr lvl="1"/>
            <a:endParaRPr lang="en-GB" dirty="0">
              <a:latin typeface="+mj-lt"/>
            </a:endParaRPr>
          </a:p>
        </p:txBody>
      </p:sp>
    </p:spTree>
    <p:extLst>
      <p:ext uri="{BB962C8B-B14F-4D97-AF65-F5344CB8AC3E}">
        <p14:creationId xmlns:p14="http://schemas.microsoft.com/office/powerpoint/2010/main" val="3885275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Autofit/>
          </a:bodyPr>
          <a:lstStyle/>
          <a:p>
            <a:r>
              <a:rPr lang="en-GB" sz="3200" dirty="0"/>
              <a:t>Uncomplicated ascites: evaluation and diagnosis</a:t>
            </a:r>
          </a:p>
        </p:txBody>
      </p:sp>
      <p:sp>
        <p:nvSpPr>
          <p:cNvPr id="3" name="Content Placeholder 2"/>
          <p:cNvSpPr>
            <a:spLocks noGrp="1"/>
          </p:cNvSpPr>
          <p:nvPr>
            <p:ph sz="half" idx="1"/>
          </p:nvPr>
        </p:nvSpPr>
        <p:spPr>
          <a:xfrm>
            <a:off x="319314" y="1676400"/>
            <a:ext cx="8506800" cy="4286768"/>
          </a:xfrm>
        </p:spPr>
        <p:txBody>
          <a:bodyPr>
            <a:normAutofit/>
          </a:bodyPr>
          <a:lstStyle/>
          <a:p>
            <a:r>
              <a:rPr lang="en-GB" sz="2000" dirty="0">
                <a:latin typeface="+mj-lt"/>
              </a:rPr>
              <a:t>Cirrhosis is responsible for 80% of cases of ascites</a:t>
            </a:r>
          </a:p>
          <a:p>
            <a:r>
              <a:rPr lang="en-US" sz="2000" dirty="0">
                <a:latin typeface="+mj-lt"/>
              </a:rPr>
              <a:t>Initial patient evaluation:</a:t>
            </a:r>
          </a:p>
          <a:p>
            <a:pPr lvl="1"/>
            <a:r>
              <a:rPr lang="en-US" sz="2000" dirty="0">
                <a:latin typeface="+mj-lt"/>
              </a:rPr>
              <a:t>History</a:t>
            </a:r>
          </a:p>
          <a:p>
            <a:pPr lvl="1"/>
            <a:r>
              <a:rPr lang="en-US" sz="2000" dirty="0">
                <a:latin typeface="+mj-lt"/>
              </a:rPr>
              <a:t>Physical examination</a:t>
            </a:r>
          </a:p>
          <a:p>
            <a:pPr lvl="1"/>
            <a:r>
              <a:rPr lang="en-US" sz="2000" dirty="0">
                <a:latin typeface="+mj-lt"/>
              </a:rPr>
              <a:t>Abdominal ultrasound</a:t>
            </a:r>
          </a:p>
          <a:p>
            <a:pPr lvl="1"/>
            <a:r>
              <a:rPr lang="en-US" sz="2000" dirty="0">
                <a:latin typeface="+mj-lt"/>
              </a:rPr>
              <a:t>Laboratory assessment</a:t>
            </a:r>
          </a:p>
          <a:p>
            <a:pPr lvl="2"/>
            <a:r>
              <a:rPr lang="en-US" sz="2000" dirty="0">
                <a:latin typeface="+mj-lt"/>
              </a:rPr>
              <a:t>Liver and renal function, serum and urine electrolytes, analysis of ascitic fluid</a:t>
            </a:r>
          </a:p>
          <a:p>
            <a:r>
              <a:rPr lang="en-GB" sz="2000" dirty="0">
                <a:latin typeface="+mj-lt"/>
              </a:rPr>
              <a:t>Ascites is graded based on amount of fluid in the abdominal cavity</a:t>
            </a:r>
          </a:p>
          <a:p>
            <a:endParaRPr lang="en-GB" dirty="0">
              <a:latin typeface="+mj-lt"/>
            </a:endParaRPr>
          </a:p>
        </p:txBody>
      </p:sp>
      <p:graphicFrame>
        <p:nvGraphicFramePr>
          <p:cNvPr id="13" name="Table 12">
            <a:extLst>
              <a:ext uri="{FF2B5EF4-FFF2-40B4-BE49-F238E27FC236}">
                <a16:creationId xmlns:a16="http://schemas.microsoft.com/office/drawing/2014/main" id="{80F2FC1B-168C-41DC-A5F6-330ABBD86960}"/>
              </a:ext>
            </a:extLst>
          </p:cNvPr>
          <p:cNvGraphicFramePr>
            <a:graphicFrameLocks noGrp="1"/>
          </p:cNvGraphicFramePr>
          <p:nvPr>
            <p:extLst>
              <p:ext uri="{D42A27DB-BD31-4B8C-83A1-F6EECF244321}">
                <p14:modId xmlns:p14="http://schemas.microsoft.com/office/powerpoint/2010/main" val="2446380170"/>
              </p:ext>
            </p:extLst>
          </p:nvPr>
        </p:nvGraphicFramePr>
        <p:xfrm>
          <a:off x="317886" y="4495798"/>
          <a:ext cx="8514174" cy="2105319"/>
        </p:xfrm>
        <a:graphic>
          <a:graphicData uri="http://schemas.openxmlformats.org/drawingml/2006/table">
            <a:tbl>
              <a:tblPr firstRow="1" bandRow="1"/>
              <a:tblGrid>
                <a:gridCol w="985931">
                  <a:extLst>
                    <a:ext uri="{9D8B030D-6E8A-4147-A177-3AD203B41FA5}">
                      <a16:colId xmlns:a16="http://schemas.microsoft.com/office/drawing/2014/main" val="20001"/>
                    </a:ext>
                  </a:extLst>
                </a:gridCol>
                <a:gridCol w="7528243">
                  <a:extLst>
                    <a:ext uri="{9D8B030D-6E8A-4147-A177-3AD203B41FA5}">
                      <a16:colId xmlns:a16="http://schemas.microsoft.com/office/drawing/2014/main" val="1547205102"/>
                    </a:ext>
                  </a:extLst>
                </a:gridCol>
              </a:tblGrid>
              <a:tr h="496033">
                <a:tc gridSpan="2">
                  <a:txBody>
                    <a:bodyPr/>
                    <a:lstStyle/>
                    <a:p>
                      <a:r>
                        <a:rPr lang="en-GB" sz="2000" b="1" dirty="0">
                          <a:solidFill>
                            <a:schemeClr val="bg1"/>
                          </a:solidFill>
                        </a:rPr>
                        <a:t>Grading of ascites</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b="1" dirty="0">
                        <a:solidFill>
                          <a:schemeClr val="bg1"/>
                        </a:solidFill>
                      </a:endParaRPr>
                    </a:p>
                  </a:txBody>
                  <a:tcPr>
                    <a:lnL w="12700" cap="flat" cmpd="sng" algn="ctr">
                      <a:solidFill>
                        <a:srgbClr val="FFFFFF"/>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1"/>
                  </a:ext>
                </a:extLst>
              </a:tr>
              <a:tr h="496033">
                <a:tc>
                  <a:txBody>
                    <a:bodyPr/>
                    <a:lstStyle/>
                    <a:p>
                      <a:r>
                        <a:rPr lang="en-GB" sz="2000" dirty="0"/>
                        <a:t>Grade 1</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Mild ascites: only detectable by ultrasound examination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968240305"/>
                  </a:ext>
                </a:extLst>
              </a:tr>
              <a:tr h="496033">
                <a:tc>
                  <a:txBody>
                    <a:bodyPr/>
                    <a:lstStyle/>
                    <a:p>
                      <a:r>
                        <a:rPr lang="en-GB" sz="2000" dirty="0"/>
                        <a:t>Grade 2</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r>
                        <a:rPr lang="en-GB" sz="1800" dirty="0"/>
                        <a:t>Moderate ascites: manifest by moderate symmetrical distension of abdomen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657772965"/>
                  </a:ext>
                </a:extLst>
              </a:tr>
              <a:tr h="496033">
                <a:tc>
                  <a:txBody>
                    <a:bodyPr/>
                    <a:lstStyle/>
                    <a:p>
                      <a:r>
                        <a:rPr lang="en-GB" sz="2000" dirty="0"/>
                        <a:t>Grade 3</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Large or gross ascites: provokes marked abdominal distension</a:t>
                      </a:r>
                    </a:p>
                  </a:txBody>
                  <a:tcPr marL="68580" marR="68580" marT="34290" marB="3429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58253718"/>
                  </a:ext>
                </a:extLst>
              </a:tr>
            </a:tbl>
          </a:graphicData>
        </a:graphic>
      </p:graphicFrame>
    </p:spTree>
    <p:extLst>
      <p:ext uri="{BB962C8B-B14F-4D97-AF65-F5344CB8AC3E}">
        <p14:creationId xmlns:p14="http://schemas.microsoft.com/office/powerpoint/2010/main" val="2022424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8554"/>
          </a:xfrm>
        </p:spPr>
        <p:txBody>
          <a:bodyPr>
            <a:noAutofit/>
          </a:bodyPr>
          <a:lstStyle/>
          <a:p>
            <a:r>
              <a:rPr lang="en-GB" sz="3200" dirty="0"/>
              <a:t>Uncomplicated ascites: evaluation and diagnosis</a:t>
            </a:r>
          </a:p>
        </p:txBody>
      </p:sp>
      <p:sp>
        <p:nvSpPr>
          <p:cNvPr id="3" name="Content Placeholder 2"/>
          <p:cNvSpPr>
            <a:spLocks noGrp="1"/>
          </p:cNvSpPr>
          <p:nvPr>
            <p:ph sz="half" idx="1"/>
          </p:nvPr>
        </p:nvSpPr>
        <p:spPr>
          <a:xfrm>
            <a:off x="319314" y="1752600"/>
            <a:ext cx="8506800" cy="4495800"/>
          </a:xfrm>
        </p:spPr>
        <p:txBody>
          <a:bodyPr>
            <a:normAutofit/>
          </a:bodyPr>
          <a:lstStyle/>
          <a:p>
            <a:r>
              <a:rPr lang="en-GB" sz="2000" b="1" dirty="0">
                <a:latin typeface="+mj-lt"/>
              </a:rPr>
              <a:t>Diagnostic paracentesis is </a:t>
            </a:r>
            <a:r>
              <a:rPr lang="en-US" sz="2000" b="1" dirty="0">
                <a:latin typeface="+mj-lt"/>
              </a:rPr>
              <a:t>indicated in:</a:t>
            </a:r>
          </a:p>
          <a:p>
            <a:pPr lvl="1"/>
            <a:r>
              <a:rPr lang="en-US" sz="2000" dirty="0">
                <a:latin typeface="+mj-lt"/>
              </a:rPr>
              <a:t>All patients with new-onset grade 2 or 3 ascites</a:t>
            </a:r>
          </a:p>
          <a:p>
            <a:pPr lvl="1"/>
            <a:r>
              <a:rPr lang="en-US" sz="2000" dirty="0">
                <a:latin typeface="+mj-lt"/>
              </a:rPr>
              <a:t>Patients hospitalized for worsening ascites or any complication of cirrhosis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nvGraphicFramePr>
        <p:xfrm>
          <a:off x="317886" y="3124199"/>
          <a:ext cx="8506800" cy="3733802"/>
        </p:xfrm>
        <a:graphic>
          <a:graphicData uri="http://schemas.openxmlformats.org/drawingml/2006/table">
            <a:tbl>
              <a:tblPr firstRow="1" bandRow="1"/>
              <a:tblGrid>
                <a:gridCol w="6649838">
                  <a:extLst>
                    <a:ext uri="{9D8B030D-6E8A-4147-A177-3AD203B41FA5}">
                      <a16:colId xmlns:a16="http://schemas.microsoft.com/office/drawing/2014/main" val="20001"/>
                    </a:ext>
                  </a:extLst>
                </a:gridCol>
                <a:gridCol w="928481">
                  <a:extLst>
                    <a:ext uri="{9D8B030D-6E8A-4147-A177-3AD203B41FA5}">
                      <a16:colId xmlns:a16="http://schemas.microsoft.com/office/drawing/2014/main" val="20002"/>
                    </a:ext>
                  </a:extLst>
                </a:gridCol>
                <a:gridCol w="928481">
                  <a:extLst>
                    <a:ext uri="{9D8B030D-6E8A-4147-A177-3AD203B41FA5}">
                      <a16:colId xmlns:a16="http://schemas.microsoft.com/office/drawing/2014/main" val="20003"/>
                    </a:ext>
                  </a:extLst>
                </a:gridCol>
              </a:tblGrid>
              <a:tr h="411110">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000" dirty="0">
                          <a:solidFill>
                            <a:schemeClr val="bg1"/>
                          </a:solidFill>
                          <a:latin typeface="+mn-lt"/>
                          <a:cs typeface="Arial" panose="020B0604020202020204" pitchFamily="34" charset="0"/>
                        </a:rPr>
                        <a:t>Recommendation</a:t>
                      </a:r>
                    </a:p>
                  </a:txBody>
                  <a:tcPr marL="68580" marR="68580" marT="34290" marB="34290"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981629">
                <a:tc>
                  <a:txBody>
                    <a:bodyPr/>
                    <a:lstStyle/>
                    <a:p>
                      <a:r>
                        <a:rPr lang="en-GB" sz="1800" b="1" i="0" u="none" strike="noStrike" kern="1200" baseline="0" dirty="0">
                          <a:solidFill>
                            <a:schemeClr val="tx2"/>
                          </a:solidFill>
                          <a:latin typeface="+mn-lt"/>
                          <a:ea typeface="+mn-ea"/>
                          <a:cs typeface="+mn-cs"/>
                        </a:rPr>
                        <a:t>Neutrophil count </a:t>
                      </a:r>
                      <a:r>
                        <a:rPr lang="en-GB" sz="1800" b="0" i="0" u="none" strike="noStrike" kern="1200" baseline="0" dirty="0">
                          <a:solidFill>
                            <a:schemeClr val="tx1"/>
                          </a:solidFill>
                          <a:latin typeface="+mn-lt"/>
                          <a:ea typeface="+mn-ea"/>
                          <a:cs typeface="+mn-cs"/>
                        </a:rPr>
                        <a:t>and culture of ascitic fluid culture</a:t>
                      </a:r>
                      <a:r>
                        <a:rPr lang="ca-ES" sz="1800" baseline="30000" dirty="0">
                          <a:solidFill>
                            <a:srgbClr val="000000"/>
                          </a:solidFill>
                          <a:latin typeface="Arial" panose="020B0604020202020204" pitchFamily="34" charset="0"/>
                          <a:cs typeface="Arial" panose="020B0604020202020204" pitchFamily="34" charset="0"/>
                        </a:rPr>
                        <a:t>†</a:t>
                      </a:r>
                      <a:r>
                        <a:rPr lang="en-GB" sz="1800" b="0" i="0" u="none" strike="noStrike" kern="1200" baseline="0" dirty="0">
                          <a:solidFill>
                            <a:schemeClr val="tx1"/>
                          </a:solidFill>
                          <a:latin typeface="+mn-lt"/>
                          <a:ea typeface="+mn-ea"/>
                          <a:cs typeface="+mn-cs"/>
                        </a:rPr>
                        <a:t> should be performed to exclude </a:t>
                      </a:r>
                      <a:r>
                        <a:rPr lang="en-GB" sz="1800" b="1" i="0" u="none" strike="noStrike" kern="1200" baseline="0" dirty="0">
                          <a:solidFill>
                            <a:schemeClr val="tx2"/>
                          </a:solidFill>
                          <a:latin typeface="+mn-lt"/>
                          <a:ea typeface="+mn-ea"/>
                          <a:cs typeface="+mn-cs"/>
                        </a:rPr>
                        <a:t>bacterial peritonitis</a:t>
                      </a:r>
                    </a:p>
                    <a:p>
                      <a:pPr marL="285750" indent="-285750">
                        <a:buFont typeface="Arial" panose="020B0604020202020204" pitchFamily="34" charset="0"/>
                        <a:buChar char="•"/>
                      </a:pPr>
                      <a:r>
                        <a:rPr lang="en-GB" sz="1800" b="0" i="0" u="none" strike="noStrike" kern="1200" baseline="0" dirty="0">
                          <a:solidFill>
                            <a:schemeClr val="tx1"/>
                          </a:solidFill>
                          <a:latin typeface="+mn-lt"/>
                          <a:ea typeface="+mn-ea"/>
                          <a:cs typeface="+mn-cs"/>
                        </a:rPr>
                        <a:t>Neutrophil count &gt;250 cells/µl denotes SBP </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737108419"/>
                  </a:ext>
                </a:extLst>
              </a:tr>
              <a:tr h="679845">
                <a:tc>
                  <a:txBody>
                    <a:bodyPr/>
                    <a:lstStyle/>
                    <a:p>
                      <a:r>
                        <a:rPr lang="en-GB" sz="1800" b="1" i="0" u="none" strike="noStrike" kern="1200" baseline="0" dirty="0">
                          <a:solidFill>
                            <a:schemeClr val="tx2"/>
                          </a:solidFill>
                          <a:latin typeface="+mn-lt"/>
                          <a:ea typeface="+mn-ea"/>
                          <a:cs typeface="+mn-cs"/>
                        </a:rPr>
                        <a:t>Ascitic total protein </a:t>
                      </a:r>
                      <a:r>
                        <a:rPr lang="en-GB" sz="1800" b="0" i="0" u="none" strike="noStrike" kern="1200" baseline="0" dirty="0">
                          <a:solidFill>
                            <a:schemeClr val="tx1"/>
                          </a:solidFill>
                          <a:latin typeface="+mn-lt"/>
                          <a:ea typeface="+mn-ea"/>
                          <a:cs typeface="+mn-cs"/>
                        </a:rPr>
                        <a:t>concentration should be performed to identify patients at higher risk of developing SBP</a:t>
                      </a:r>
                      <a:r>
                        <a:rPr lang="en-GB" sz="1800" baseline="30000" dirty="0"/>
                        <a:t>‡</a:t>
                      </a:r>
                      <a:endParaRPr lang="en-GB" sz="1800" b="0" i="0" u="none" strike="noStrike" kern="1200" baseline="0" dirty="0">
                        <a:solidFill>
                          <a:schemeClr val="tx1"/>
                        </a:solidFill>
                        <a:latin typeface="+mn-lt"/>
                        <a:ea typeface="+mn-ea"/>
                        <a:cs typeface="+mn-cs"/>
                      </a:endParaRP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464637981"/>
                  </a:ext>
                </a:extLst>
              </a:tr>
              <a:tr h="981629">
                <a:tc>
                  <a:txBody>
                    <a:bodyPr/>
                    <a:lstStyle/>
                    <a:p>
                      <a:r>
                        <a:rPr lang="en-GB" sz="1800" b="0" i="0" u="none" strike="noStrike" kern="1200" baseline="0" dirty="0">
                          <a:solidFill>
                            <a:schemeClr val="tx1"/>
                          </a:solidFill>
                          <a:latin typeface="+mn-lt"/>
                          <a:ea typeface="+mn-ea"/>
                          <a:cs typeface="+mn-cs"/>
                        </a:rPr>
                        <a:t>The SAAG should be calculated when the cause of ascites is not immediately evident, and/or when conditions other than cirrhosis are suspected</a:t>
                      </a:r>
                      <a:r>
                        <a:rPr lang="en-GB" sz="1800" baseline="30000" dirty="0"/>
                        <a:t>§</a:t>
                      </a:r>
                      <a:endParaRPr lang="en-GB" sz="1800" b="0" i="0" u="none" strike="noStrike" kern="1200" baseline="0" dirty="0">
                        <a:solidFill>
                          <a:schemeClr val="tx1"/>
                        </a:solidFill>
                        <a:latin typeface="+mn-lt"/>
                        <a:ea typeface="+mn-ea"/>
                        <a:cs typeface="+mn-cs"/>
                      </a:endParaRP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441510561"/>
                  </a:ext>
                </a:extLst>
              </a:tr>
              <a:tr h="679589">
                <a:tc>
                  <a:txBody>
                    <a:bodyPr/>
                    <a:lstStyle/>
                    <a:p>
                      <a:r>
                        <a:rPr lang="en-GB" sz="1800" b="0" i="0" u="none" strike="noStrike" kern="1200" baseline="0" dirty="0">
                          <a:solidFill>
                            <a:schemeClr val="tx1"/>
                          </a:solidFill>
                          <a:latin typeface="+mn-lt"/>
                          <a:ea typeface="+mn-ea"/>
                          <a:cs typeface="+mn-cs"/>
                        </a:rPr>
                        <a:t>Cytology should be performed to differentiate malignancy-related from non-malignant ascites</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405230349"/>
                  </a:ext>
                </a:extLst>
              </a:tr>
            </a:tbl>
          </a:graphicData>
        </a:graphic>
      </p:graphicFrame>
    </p:spTree>
    <p:extLst>
      <p:ext uri="{BB962C8B-B14F-4D97-AF65-F5344CB8AC3E}">
        <p14:creationId xmlns:p14="http://schemas.microsoft.com/office/powerpoint/2010/main" val="3678685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5256"/>
          </a:xfrm>
        </p:spPr>
        <p:txBody>
          <a:bodyPr>
            <a:normAutofit fontScale="90000"/>
          </a:bodyPr>
          <a:lstStyle/>
          <a:p>
            <a:r>
              <a:rPr lang="en-GB" dirty="0"/>
              <a:t> </a:t>
            </a:r>
            <a:r>
              <a:rPr lang="en-GB" sz="3600" dirty="0"/>
              <a:t>Prognosis</a:t>
            </a:r>
          </a:p>
        </p:txBody>
      </p:sp>
      <p:sp>
        <p:nvSpPr>
          <p:cNvPr id="3" name="Content Placeholder 2"/>
          <p:cNvSpPr>
            <a:spLocks noGrp="1"/>
          </p:cNvSpPr>
          <p:nvPr>
            <p:ph sz="half" idx="1"/>
          </p:nvPr>
        </p:nvSpPr>
        <p:spPr>
          <a:xfrm>
            <a:off x="319314" y="1784714"/>
            <a:ext cx="8506800" cy="5073286"/>
          </a:xfrm>
        </p:spPr>
        <p:txBody>
          <a:bodyPr>
            <a:normAutofit fontScale="92500" lnSpcReduction="20000"/>
          </a:bodyPr>
          <a:lstStyle/>
          <a:p>
            <a:r>
              <a:rPr lang="en-GB" sz="2000" dirty="0">
                <a:latin typeface="+mj-lt"/>
              </a:rPr>
              <a:t>Ascites in patients with cirrhosis is associated with a poor prognosis</a:t>
            </a:r>
          </a:p>
          <a:p>
            <a:pPr lvl="1"/>
            <a:r>
              <a:rPr lang="en-GB" sz="2000" dirty="0">
                <a:latin typeface="+mj-lt"/>
              </a:rPr>
              <a:t>1-year mortality: 40%</a:t>
            </a:r>
          </a:p>
          <a:p>
            <a:pPr lvl="1"/>
            <a:r>
              <a:rPr lang="en-GB" sz="2000" dirty="0">
                <a:latin typeface="+mj-lt"/>
              </a:rPr>
              <a:t>2-year mortality: 50%</a:t>
            </a:r>
          </a:p>
          <a:p>
            <a:r>
              <a:rPr lang="en-GB" sz="2000" dirty="0">
                <a:latin typeface="+mj-lt"/>
              </a:rPr>
              <a:t>Patients with ascites should be considered for referral for LT</a:t>
            </a: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r>
              <a:rPr lang="en-GB" sz="2000" dirty="0">
                <a:latin typeface="+mj-lt"/>
              </a:rPr>
              <a:t>Patients may not receive adequate priority in transplant lists</a:t>
            </a:r>
          </a:p>
          <a:p>
            <a:pPr lvl="1"/>
            <a:r>
              <a:rPr lang="en-GB" sz="2000" dirty="0">
                <a:latin typeface="+mj-lt"/>
              </a:rPr>
              <a:t>Most commonly used prognostic scores can underestimate mortality risk</a:t>
            </a:r>
          </a:p>
          <a:p>
            <a:r>
              <a:rPr lang="en-GB" sz="2000" dirty="0">
                <a:latin typeface="+mj-lt"/>
              </a:rPr>
              <a:t>Improved methods to assess prognosis in these patients are needed</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nvGraphicFramePr>
        <p:xfrm>
          <a:off x="317886" y="3552980"/>
          <a:ext cx="8506799" cy="1552420"/>
        </p:xfrm>
        <a:graphic>
          <a:graphicData uri="http://schemas.openxmlformats.org/drawingml/2006/table">
            <a:tbl>
              <a:tblPr firstRow="1" bandRow="1"/>
              <a:tblGrid>
                <a:gridCol w="6649837">
                  <a:extLst>
                    <a:ext uri="{9D8B030D-6E8A-4147-A177-3AD203B41FA5}">
                      <a16:colId xmlns:a16="http://schemas.microsoft.com/office/drawing/2014/main" val="20001"/>
                    </a:ext>
                  </a:extLst>
                </a:gridCol>
                <a:gridCol w="928481">
                  <a:extLst>
                    <a:ext uri="{9D8B030D-6E8A-4147-A177-3AD203B41FA5}">
                      <a16:colId xmlns:a16="http://schemas.microsoft.com/office/drawing/2014/main" val="20002"/>
                    </a:ext>
                  </a:extLst>
                </a:gridCol>
                <a:gridCol w="928481">
                  <a:extLst>
                    <a:ext uri="{9D8B030D-6E8A-4147-A177-3AD203B41FA5}">
                      <a16:colId xmlns:a16="http://schemas.microsoft.com/office/drawing/2014/main" val="20003"/>
                    </a:ext>
                  </a:extLst>
                </a:gridCol>
              </a:tblGrid>
              <a:tr h="529346">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000" dirty="0">
                          <a:solidFill>
                            <a:schemeClr val="bg1"/>
                          </a:solidFill>
                          <a:latin typeface="+mn-lt"/>
                          <a:cs typeface="Arial" panose="020B0604020202020204" pitchFamily="34" charset="0"/>
                        </a:rPr>
                        <a:t>Recommendation</a:t>
                      </a:r>
                    </a:p>
                  </a:txBody>
                  <a:tcPr marL="68580" marR="68580" marT="34290" marB="34290"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023074">
                <a:tc>
                  <a:txBody>
                    <a:bodyPr/>
                    <a:lstStyle/>
                    <a:p>
                      <a:r>
                        <a:rPr lang="en-GB" sz="2000" b="0" i="0" u="none" strike="noStrike" kern="1200" baseline="0" dirty="0">
                          <a:solidFill>
                            <a:schemeClr val="tx1"/>
                          </a:solidFill>
                          <a:latin typeface="+mn-lt"/>
                          <a:ea typeface="+mn-ea"/>
                          <a:cs typeface="+mn-cs"/>
                        </a:rPr>
                        <a:t>Grade 2 or 3 ascites in patients with cirrhosis is associated with reduced survival.</a:t>
                      </a:r>
                    </a:p>
                    <a:p>
                      <a:r>
                        <a:rPr lang="en-GB" sz="2000" b="0" i="0" u="none" strike="noStrike" kern="1200" baseline="0" dirty="0">
                          <a:solidFill>
                            <a:schemeClr val="tx1"/>
                          </a:solidFill>
                          <a:latin typeface="+mn-lt"/>
                          <a:ea typeface="+mn-ea"/>
                          <a:cs typeface="+mn-cs"/>
                        </a:rPr>
                        <a:t> LT should be considered as a potential treatment option</a:t>
                      </a:r>
                    </a:p>
                  </a:txBody>
                  <a:tcPr marL="68580" marR="68580" marT="34290" marB="34290">
                    <a:lnL w="6350" cap="flat" cmpd="sng" algn="ctr">
                      <a:solidFill>
                        <a:srgbClr val="004B87"/>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6061997" y="3272274"/>
            <a:ext cx="2726463" cy="230832"/>
            <a:chOff x="4262958" y="3212976"/>
            <a:chExt cx="3635284" cy="307776"/>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387560" cy="307776"/>
            </a:xfrm>
            <a:prstGeom prst="rect">
              <a:avLst/>
            </a:prstGeom>
            <a:noFill/>
          </p:spPr>
          <p:txBody>
            <a:bodyPr wrap="none" rtlCol="0">
              <a:spAutoFit/>
            </a:bodyPr>
            <a:lstStyle/>
            <a:p>
              <a:r>
                <a:rPr lang="en-GB" sz="9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2" y="3212976"/>
              <a:ext cx="1909070" cy="307776"/>
            </a:xfrm>
            <a:prstGeom prst="rect">
              <a:avLst/>
            </a:prstGeom>
            <a:noFill/>
          </p:spPr>
          <p:txBody>
            <a:bodyPr wrap="none" rtlCol="0">
              <a:spAutoFit/>
            </a:bodyPr>
            <a:lstStyle/>
            <a:p>
              <a:r>
                <a:rPr lang="en-GB" sz="900" dirty="0">
                  <a:solidFill>
                    <a:schemeClr val="bg1"/>
                  </a:solidFill>
                  <a:latin typeface="+mj-lt"/>
                </a:rPr>
                <a:t>Grade of recommendation</a:t>
              </a:r>
            </a:p>
          </p:txBody>
        </p:sp>
      </p:grpSp>
    </p:spTree>
    <p:extLst>
      <p:ext uri="{BB962C8B-B14F-4D97-AF65-F5344CB8AC3E}">
        <p14:creationId xmlns:p14="http://schemas.microsoft.com/office/powerpoint/2010/main" val="2908805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r>
              <a:rPr lang="en-GB" sz="3200" dirty="0"/>
              <a:t>      Management</a:t>
            </a:r>
          </a:p>
        </p:txBody>
      </p:sp>
      <p:sp>
        <p:nvSpPr>
          <p:cNvPr id="3" name="Content Placeholder 2"/>
          <p:cNvSpPr>
            <a:spLocks noGrp="1"/>
          </p:cNvSpPr>
          <p:nvPr>
            <p:ph sz="half" idx="1"/>
          </p:nvPr>
        </p:nvSpPr>
        <p:spPr>
          <a:xfrm>
            <a:off x="319314" y="1158787"/>
            <a:ext cx="8506800" cy="4804381"/>
          </a:xfrm>
        </p:spPr>
        <p:txBody>
          <a:bodyPr>
            <a:normAutofit/>
          </a:bodyPr>
          <a:lstStyle/>
          <a:p>
            <a:r>
              <a:rPr lang="en-GB" sz="2000" b="1" dirty="0">
                <a:solidFill>
                  <a:srgbClr val="004B87"/>
                </a:solidFill>
                <a:latin typeface="+mj-lt"/>
              </a:rPr>
              <a:t>Grade 1</a:t>
            </a:r>
            <a:r>
              <a:rPr lang="en-GB" sz="2000" dirty="0">
                <a:latin typeface="+mj-lt"/>
              </a:rPr>
              <a:t> or mild ascites</a:t>
            </a:r>
          </a:p>
          <a:p>
            <a:pPr lvl="1"/>
            <a:r>
              <a:rPr lang="en-GB" sz="2000" dirty="0">
                <a:latin typeface="+mj-lt"/>
              </a:rPr>
              <a:t>No data on evolution and not known if treatment modifies natural history</a:t>
            </a:r>
          </a:p>
          <a:p>
            <a:r>
              <a:rPr lang="en-GB" sz="2000" b="1" dirty="0">
                <a:solidFill>
                  <a:srgbClr val="004B87"/>
                </a:solidFill>
                <a:latin typeface="+mj-lt"/>
              </a:rPr>
              <a:t>Grade 2</a:t>
            </a:r>
            <a:r>
              <a:rPr lang="en-GB" sz="2000" dirty="0">
                <a:latin typeface="+mj-lt"/>
              </a:rPr>
              <a:t> or moderate ascites</a:t>
            </a:r>
            <a:endParaRPr lang="en-GB" sz="2000" b="1" dirty="0">
              <a:solidFill>
                <a:srgbClr val="004B87"/>
              </a:solidFill>
              <a:latin typeface="+mj-lt"/>
            </a:endParaRPr>
          </a:p>
          <a:p>
            <a:pPr lvl="1"/>
            <a:r>
              <a:rPr lang="en-GB" sz="2000" dirty="0">
                <a:latin typeface="+mj-lt"/>
              </a:rPr>
              <a:t>Hospitalization not required</a:t>
            </a:r>
          </a:p>
          <a:p>
            <a:pPr lvl="1"/>
            <a:r>
              <a:rPr lang="en-GB" sz="2000" dirty="0">
                <a:latin typeface="+mj-lt"/>
              </a:rPr>
              <a:t>Correct sodium imbalance:</a:t>
            </a:r>
          </a:p>
          <a:p>
            <a:pPr lvl="2"/>
            <a:r>
              <a:rPr lang="en-GB" sz="2000" dirty="0">
                <a:latin typeface="+mj-lt"/>
              </a:rPr>
              <a:t>Dietary restriction and increased renal excretion with diuretics</a:t>
            </a:r>
          </a:p>
        </p:txBody>
      </p:sp>
      <p:graphicFrame>
        <p:nvGraphicFramePr>
          <p:cNvPr id="6" name="Table 5">
            <a:extLst>
              <a:ext uri="{FF2B5EF4-FFF2-40B4-BE49-F238E27FC236}">
                <a16:creationId xmlns:a16="http://schemas.microsoft.com/office/drawing/2014/main" id="{F935CC6A-DF66-4726-8DFE-6C86881DEF05}"/>
              </a:ext>
            </a:extLst>
          </p:cNvPr>
          <p:cNvGraphicFramePr>
            <a:graphicFrameLocks noGrp="1"/>
          </p:cNvGraphicFramePr>
          <p:nvPr/>
        </p:nvGraphicFramePr>
        <p:xfrm>
          <a:off x="317886" y="3429001"/>
          <a:ext cx="8506799" cy="3347492"/>
        </p:xfrm>
        <a:graphic>
          <a:graphicData uri="http://schemas.openxmlformats.org/drawingml/2006/table">
            <a:tbl>
              <a:tblPr firstRow="1" bandRow="1"/>
              <a:tblGrid>
                <a:gridCol w="6649837">
                  <a:extLst>
                    <a:ext uri="{9D8B030D-6E8A-4147-A177-3AD203B41FA5}">
                      <a16:colId xmlns:a16="http://schemas.microsoft.com/office/drawing/2014/main" val="20001"/>
                    </a:ext>
                  </a:extLst>
                </a:gridCol>
                <a:gridCol w="928481">
                  <a:extLst>
                    <a:ext uri="{9D8B030D-6E8A-4147-A177-3AD203B41FA5}">
                      <a16:colId xmlns:a16="http://schemas.microsoft.com/office/drawing/2014/main" val="20002"/>
                    </a:ext>
                  </a:extLst>
                </a:gridCol>
                <a:gridCol w="928481">
                  <a:extLst>
                    <a:ext uri="{9D8B030D-6E8A-4147-A177-3AD203B41FA5}">
                      <a16:colId xmlns:a16="http://schemas.microsoft.com/office/drawing/2014/main" val="20003"/>
                    </a:ext>
                  </a:extLst>
                </a:gridCol>
              </a:tblGrid>
              <a:tr h="360794">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000" dirty="0">
                          <a:solidFill>
                            <a:schemeClr val="bg1"/>
                          </a:solidFill>
                          <a:latin typeface="+mn-lt"/>
                          <a:cs typeface="Arial" panose="020B0604020202020204" pitchFamily="34" charset="0"/>
                        </a:rPr>
                        <a:t>Recommendation</a:t>
                      </a:r>
                    </a:p>
                  </a:txBody>
                  <a:tcPr marL="68580" marR="68580" marT="34290" marB="34290"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949846">
                <a:tc>
                  <a:txBody>
                    <a:bodyPr/>
                    <a:lstStyle/>
                    <a:p>
                      <a:r>
                        <a:rPr lang="en-GB" sz="2000" b="1" i="0" u="none" strike="noStrike" kern="1200" baseline="0" dirty="0">
                          <a:solidFill>
                            <a:schemeClr val="tx2"/>
                          </a:solidFill>
                          <a:latin typeface="+mn-lt"/>
                          <a:ea typeface="+mn-ea"/>
                          <a:cs typeface="+mn-cs"/>
                        </a:rPr>
                        <a:t>Moderate restriction of sodium intake </a:t>
                      </a:r>
                      <a:r>
                        <a:rPr lang="en-GB" sz="2000" b="0" i="0" u="none" strike="noStrike" kern="1200" baseline="0" dirty="0">
                          <a:solidFill>
                            <a:schemeClr val="tx1"/>
                          </a:solidFill>
                          <a:latin typeface="+mn-lt"/>
                          <a:ea typeface="+mn-ea"/>
                          <a:cs typeface="+mn-cs"/>
                        </a:rPr>
                        <a:t>(80–120 mmol/day, corresponding to 4.6–6.9 g of salt) is recommended</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0001"/>
                  </a:ext>
                </a:extLst>
              </a:tr>
              <a:tr h="1244372">
                <a:tc>
                  <a:txBody>
                    <a:bodyPr/>
                    <a:lstStyle/>
                    <a:p>
                      <a:r>
                        <a:rPr lang="en-GB" sz="2000" b="0" i="0" u="none" strike="noStrike" kern="1200" baseline="0" dirty="0">
                          <a:solidFill>
                            <a:schemeClr val="tx1"/>
                          </a:solidFill>
                          <a:latin typeface="+mn-lt"/>
                          <a:ea typeface="+mn-ea"/>
                          <a:cs typeface="+mn-cs"/>
                        </a:rPr>
                        <a:t>Generally equivalent to a no added salt diet with avoidance of pre-prepared meals. </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360794">
                <a:tc>
                  <a:txBody>
                    <a:bodyPr/>
                    <a:lstStyle/>
                    <a:p>
                      <a:r>
                        <a:rPr lang="en-GB" sz="2000" b="0" i="0" u="none" strike="noStrike" kern="1200" baseline="0" dirty="0">
                          <a:solidFill>
                            <a:schemeClr val="tx1"/>
                          </a:solidFill>
                          <a:latin typeface="+mn-lt"/>
                          <a:ea typeface="+mn-ea"/>
                          <a:cs typeface="+mn-cs"/>
                        </a:rPr>
                        <a:t>Very low sodium diets (&lt;40 mmol/day) should be avoided</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II-2</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360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tx1"/>
                          </a:solidFill>
                          <a:latin typeface="+mn-lt"/>
                          <a:ea typeface="+mn-ea"/>
                          <a:cs typeface="+mn-cs"/>
                        </a:rPr>
                        <a:t>Prolonged bed rest cannot be recommended</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b="0" i="0" u="none" strike="noStrike" kern="1200" baseline="0" dirty="0">
                          <a:solidFill>
                            <a:schemeClr val="tx1"/>
                          </a:solidFill>
                          <a:latin typeface="+mn-lt"/>
                          <a:ea typeface="+mn-ea"/>
                          <a:cs typeface="+mn-cs"/>
                        </a:rPr>
                        <a:t>III</a:t>
                      </a:r>
                      <a:endParaRPr lang="en-GB" sz="1200" dirty="0">
                        <a:solidFill>
                          <a:schemeClr val="tx1"/>
                        </a:solidFill>
                        <a:latin typeface="Arial" panose="020B0604020202020204" pitchFamily="34" charset="0"/>
                        <a:cs typeface="Arial" panose="020B0604020202020204" pitchFamily="34" charset="0"/>
                      </a:endParaRP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bl>
          </a:graphicData>
        </a:graphic>
      </p:graphicFrame>
      <p:grpSp>
        <p:nvGrpSpPr>
          <p:cNvPr id="8" name="Group 7">
            <a:extLst>
              <a:ext uri="{FF2B5EF4-FFF2-40B4-BE49-F238E27FC236}">
                <a16:creationId xmlns:a16="http://schemas.microsoft.com/office/drawing/2014/main" id="{B972668E-6B33-4335-81F6-46E68801C59D}"/>
              </a:ext>
            </a:extLst>
          </p:cNvPr>
          <p:cNvGrpSpPr/>
          <p:nvPr/>
        </p:nvGrpSpPr>
        <p:grpSpPr>
          <a:xfrm>
            <a:off x="6054622" y="3559543"/>
            <a:ext cx="2726463" cy="230832"/>
            <a:chOff x="4262958" y="3212976"/>
            <a:chExt cx="3635284" cy="307776"/>
          </a:xfrm>
        </p:grpSpPr>
        <p:sp>
          <p:nvSpPr>
            <p:cNvPr id="9" name="Rectangle 8">
              <a:extLst>
                <a:ext uri="{FF2B5EF4-FFF2-40B4-BE49-F238E27FC236}">
                  <a16:creationId xmlns:a16="http://schemas.microsoft.com/office/drawing/2014/main" id="{7D403892-18B4-4E65-94CD-1AE434B96B6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latin typeface="+mj-lt"/>
              </a:endParaRPr>
            </a:p>
          </p:txBody>
        </p:sp>
        <p:sp>
          <p:nvSpPr>
            <p:cNvPr id="10" name="Rectangle 9">
              <a:extLst>
                <a:ext uri="{FF2B5EF4-FFF2-40B4-BE49-F238E27FC236}">
                  <a16:creationId xmlns:a16="http://schemas.microsoft.com/office/drawing/2014/main" id="{18F0D100-D4A4-419C-A87A-382315BE7B8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latin typeface="+mj-lt"/>
              </a:endParaRPr>
            </a:p>
          </p:txBody>
        </p:sp>
        <p:sp>
          <p:nvSpPr>
            <p:cNvPr id="11" name="TextBox 10">
              <a:extLst>
                <a:ext uri="{FF2B5EF4-FFF2-40B4-BE49-F238E27FC236}">
                  <a16:creationId xmlns:a16="http://schemas.microsoft.com/office/drawing/2014/main" id="{34FE708C-8BCD-4FA3-9340-0026F9AFDC3F}"/>
                </a:ext>
              </a:extLst>
            </p:cNvPr>
            <p:cNvSpPr txBox="1"/>
            <p:nvPr/>
          </p:nvSpPr>
          <p:spPr>
            <a:xfrm>
              <a:off x="4406957" y="3212976"/>
              <a:ext cx="1387560" cy="307776"/>
            </a:xfrm>
            <a:prstGeom prst="rect">
              <a:avLst/>
            </a:prstGeom>
            <a:noFill/>
          </p:spPr>
          <p:txBody>
            <a:bodyPr wrap="none" rtlCol="0">
              <a:spAutoFit/>
            </a:bodyPr>
            <a:lstStyle/>
            <a:p>
              <a:r>
                <a:rPr lang="en-GB" sz="900" dirty="0">
                  <a:solidFill>
                    <a:schemeClr val="bg1"/>
                  </a:solidFill>
                  <a:latin typeface="+mj-lt"/>
                </a:rPr>
                <a:t>Grade of evidence</a:t>
              </a:r>
            </a:p>
          </p:txBody>
        </p:sp>
        <p:sp>
          <p:nvSpPr>
            <p:cNvPr id="12" name="TextBox 11">
              <a:extLst>
                <a:ext uri="{FF2B5EF4-FFF2-40B4-BE49-F238E27FC236}">
                  <a16:creationId xmlns:a16="http://schemas.microsoft.com/office/drawing/2014/main" id="{18754B05-3A0D-4759-9589-0F7533171562}"/>
                </a:ext>
              </a:extLst>
            </p:cNvPr>
            <p:cNvSpPr txBox="1"/>
            <p:nvPr/>
          </p:nvSpPr>
          <p:spPr>
            <a:xfrm>
              <a:off x="5989172" y="3212976"/>
              <a:ext cx="1909070" cy="307776"/>
            </a:xfrm>
            <a:prstGeom prst="rect">
              <a:avLst/>
            </a:prstGeom>
            <a:noFill/>
          </p:spPr>
          <p:txBody>
            <a:bodyPr wrap="none" rtlCol="0">
              <a:spAutoFit/>
            </a:bodyPr>
            <a:lstStyle/>
            <a:p>
              <a:r>
                <a:rPr lang="en-GB" sz="900" dirty="0">
                  <a:solidFill>
                    <a:schemeClr val="bg1"/>
                  </a:solidFill>
                  <a:latin typeface="+mj-lt"/>
                </a:rPr>
                <a:t>Grade of recommendation</a:t>
              </a:r>
            </a:p>
          </p:txBody>
        </p:sp>
      </p:grpSp>
    </p:spTree>
    <p:extLst>
      <p:ext uri="{BB962C8B-B14F-4D97-AF65-F5344CB8AC3E}">
        <p14:creationId xmlns:p14="http://schemas.microsoft.com/office/powerpoint/2010/main" val="915994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5370"/>
          </a:xfrm>
        </p:spPr>
        <p:txBody>
          <a:bodyPr>
            <a:noAutofit/>
          </a:bodyPr>
          <a:lstStyle/>
          <a:p>
            <a:r>
              <a:rPr lang="en-GB" sz="3200" dirty="0"/>
              <a:t>  Management of Grade 3 ascites</a:t>
            </a:r>
          </a:p>
        </p:txBody>
      </p:sp>
      <p:sp>
        <p:nvSpPr>
          <p:cNvPr id="3" name="Content Placeholder 2"/>
          <p:cNvSpPr>
            <a:spLocks noGrp="1"/>
          </p:cNvSpPr>
          <p:nvPr>
            <p:ph sz="half" idx="1"/>
          </p:nvPr>
        </p:nvSpPr>
        <p:spPr>
          <a:xfrm>
            <a:off x="319314" y="1340768"/>
            <a:ext cx="8506800" cy="5517232"/>
          </a:xfrm>
        </p:spPr>
        <p:txBody>
          <a:bodyPr>
            <a:normAutofit/>
          </a:bodyPr>
          <a:lstStyle/>
          <a:p>
            <a:r>
              <a:rPr lang="en-GB" sz="2000" b="1" dirty="0">
                <a:solidFill>
                  <a:schemeClr val="tx2"/>
                </a:solidFill>
              </a:rPr>
              <a:t>Grade 3 </a:t>
            </a:r>
            <a:r>
              <a:rPr lang="en-GB" sz="2000" dirty="0"/>
              <a:t>or large ascites</a:t>
            </a:r>
          </a:p>
          <a:p>
            <a:pPr lvl="1"/>
            <a:r>
              <a:rPr lang="en-US" sz="2000" dirty="0"/>
              <a:t>LVP, under strict sterile conditions, is the treatment of choice</a:t>
            </a:r>
          </a:p>
          <a:p>
            <a:pPr lvl="2"/>
            <a:r>
              <a:rPr lang="en-US" sz="2000" dirty="0"/>
              <a:t>Ascites should be completely removed in a single session</a:t>
            </a:r>
          </a:p>
          <a:p>
            <a:pPr lvl="1"/>
            <a:r>
              <a:rPr lang="en-US" sz="2000" dirty="0"/>
              <a:t>Contraindications to LVP include:</a:t>
            </a:r>
          </a:p>
          <a:p>
            <a:pPr lvl="2"/>
            <a:r>
              <a:rPr lang="en-US" sz="2000" dirty="0"/>
              <a:t>Uncooperative patient, abdominal skin infection at puncture sites, pregnancy, severe coagulopathy, severe bowel distention</a:t>
            </a:r>
          </a:p>
        </p:txBody>
      </p:sp>
      <p:graphicFrame>
        <p:nvGraphicFramePr>
          <p:cNvPr id="13" name="Table 12">
            <a:extLst>
              <a:ext uri="{FF2B5EF4-FFF2-40B4-BE49-F238E27FC236}">
                <a16:creationId xmlns:a16="http://schemas.microsoft.com/office/drawing/2014/main" id="{79809645-D624-4B6E-B4C7-12859A8B0CA9}"/>
              </a:ext>
            </a:extLst>
          </p:cNvPr>
          <p:cNvGraphicFramePr>
            <a:graphicFrameLocks noGrp="1"/>
          </p:cNvGraphicFramePr>
          <p:nvPr/>
        </p:nvGraphicFramePr>
        <p:xfrm>
          <a:off x="317887" y="3581399"/>
          <a:ext cx="8514173" cy="3396987"/>
        </p:xfrm>
        <a:graphic>
          <a:graphicData uri="http://schemas.openxmlformats.org/drawingml/2006/table">
            <a:tbl>
              <a:tblPr firstRow="1" bandRow="1"/>
              <a:tblGrid>
                <a:gridCol w="6655601">
                  <a:extLst>
                    <a:ext uri="{9D8B030D-6E8A-4147-A177-3AD203B41FA5}">
                      <a16:colId xmlns:a16="http://schemas.microsoft.com/office/drawing/2014/main" val="20001"/>
                    </a:ext>
                  </a:extLst>
                </a:gridCol>
                <a:gridCol w="846987">
                  <a:extLst>
                    <a:ext uri="{9D8B030D-6E8A-4147-A177-3AD203B41FA5}">
                      <a16:colId xmlns:a16="http://schemas.microsoft.com/office/drawing/2014/main" val="20002"/>
                    </a:ext>
                  </a:extLst>
                </a:gridCol>
                <a:gridCol w="1011585">
                  <a:extLst>
                    <a:ext uri="{9D8B030D-6E8A-4147-A177-3AD203B41FA5}">
                      <a16:colId xmlns:a16="http://schemas.microsoft.com/office/drawing/2014/main" val="20003"/>
                    </a:ext>
                  </a:extLst>
                </a:gridCol>
              </a:tblGrid>
              <a:tr h="403474">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2000" dirty="0">
                          <a:solidFill>
                            <a:schemeClr val="bg1"/>
                          </a:solidFill>
                          <a:latin typeface="+mn-lt"/>
                          <a:cs typeface="Arial" panose="020B0604020202020204" pitchFamily="34" charset="0"/>
                        </a:rPr>
                        <a:t>Recommendation</a:t>
                      </a:r>
                    </a:p>
                  </a:txBody>
                  <a:tcPr marL="68580" marR="68580" marT="34290" marB="34290" anchor="b">
                    <a:lnL w="12700" cap="flat" cmpd="sng" algn="ctr">
                      <a:solidFill>
                        <a:srgbClr val="437A7E"/>
                      </a:solidFill>
                      <a:prstDash val="solid"/>
                      <a:round/>
                      <a:headEnd type="none" w="med" len="med"/>
                      <a:tailEnd type="none" w="med" len="med"/>
                    </a:lnL>
                    <a:lnR w="12700" cap="flat" cmpd="sng" algn="ctr">
                      <a:solidFill>
                        <a:srgbClr val="437A7E"/>
                      </a:solidFill>
                      <a:prstDash val="solid"/>
                      <a:round/>
                      <a:headEnd type="none" w="med" len="med"/>
                      <a:tailEnd type="none" w="med" len="med"/>
                    </a:lnR>
                    <a:lnT w="12700" cap="flat" cmpd="sng" algn="ctr">
                      <a:solidFill>
                        <a:srgbClr val="437A7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3474">
                <a:tc>
                  <a:txBody>
                    <a:bodyPr/>
                    <a:lstStyle/>
                    <a:p>
                      <a:r>
                        <a:rPr lang="en-GB" sz="1600" b="0" i="0" u="none" strike="noStrike" kern="1200" baseline="0" dirty="0">
                          <a:solidFill>
                            <a:schemeClr val="tx1"/>
                          </a:solidFill>
                          <a:latin typeface="+mn-lt"/>
                          <a:ea typeface="+mn-ea"/>
                          <a:cs typeface="+mn-cs"/>
                        </a:rPr>
                        <a:t>LVP should be </a:t>
                      </a:r>
                      <a:r>
                        <a:rPr lang="en-GB" sz="1600" b="1" i="0" u="none" strike="noStrike" kern="1200" baseline="0" dirty="0">
                          <a:solidFill>
                            <a:schemeClr val="tx2"/>
                          </a:solidFill>
                          <a:latin typeface="+mn-lt"/>
                          <a:ea typeface="+mn-ea"/>
                          <a:cs typeface="+mn-cs"/>
                        </a:rPr>
                        <a:t>followed with plasma volume expansion</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2236878414"/>
                  </a:ext>
                </a:extLst>
              </a:tr>
              <a:tr h="1348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strike="noStrike" kern="1200" baseline="0" dirty="0">
                          <a:solidFill>
                            <a:schemeClr val="tx2"/>
                          </a:solidFill>
                          <a:latin typeface="+mn-lt"/>
                          <a:ea typeface="+mn-ea"/>
                          <a:cs typeface="+mn-cs"/>
                        </a:rPr>
                        <a:t>Plasma volume expansion </a:t>
                      </a:r>
                      <a:r>
                        <a:rPr lang="en-GB" sz="1600" b="0" i="0" u="none" strike="noStrike" kern="1200" baseline="0" dirty="0">
                          <a:solidFill>
                            <a:schemeClr val="tx1"/>
                          </a:solidFill>
                          <a:latin typeface="+mn-lt"/>
                          <a:ea typeface="+mn-ea"/>
                          <a:cs typeface="+mn-cs"/>
                        </a:rPr>
                        <a:t>should be performed by </a:t>
                      </a:r>
                      <a:r>
                        <a:rPr lang="en-GB" sz="1600" b="1" i="0" u="none" strike="noStrike" kern="1200" baseline="0" dirty="0">
                          <a:solidFill>
                            <a:schemeClr val="tx2"/>
                          </a:solidFill>
                          <a:latin typeface="+mn-lt"/>
                          <a:ea typeface="+mn-ea"/>
                          <a:cs typeface="+mn-cs"/>
                        </a:rPr>
                        <a:t>albumin infusion </a:t>
                      </a:r>
                      <a:r>
                        <a:rPr lang="en-GB" sz="1600" b="0" i="0" u="none" strike="noStrike" kern="1200" baseline="0" dirty="0">
                          <a:solidFill>
                            <a:schemeClr val="tx1"/>
                          </a:solidFill>
                          <a:latin typeface="+mn-lt"/>
                          <a:ea typeface="+mn-ea"/>
                          <a:cs typeface="+mn-cs"/>
                        </a:rPr>
                        <a:t>(8 g/L ascites)</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For &gt;5 L of ascites: more effective than other plasma expanders </a:t>
                      </a:r>
                    </a:p>
                    <a:p>
                      <a:pPr marL="285750" indent="-285750">
                        <a:buFont typeface="Arial" panose="020B0604020202020204" pitchFamily="34" charset="0"/>
                        <a:buChar char="•"/>
                      </a:pPr>
                      <a:r>
                        <a:rPr lang="en-GB" sz="1600" b="0" i="0" u="none" strike="noStrike" kern="1200" baseline="0" dirty="0">
                          <a:solidFill>
                            <a:schemeClr val="tx1"/>
                          </a:solidFill>
                          <a:latin typeface="+mn-lt"/>
                          <a:ea typeface="+mn-ea"/>
                          <a:cs typeface="+mn-cs"/>
                        </a:rPr>
                        <a:t>For &lt;5 L of ascites (low risk of PPCD): treat with albumin due to concerns about use of alternative plasma expanders</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I </a:t>
                      </a:r>
                    </a:p>
                    <a:p>
                      <a:pPr algn="ctr"/>
                      <a:r>
                        <a:rPr lang="en-GB" sz="1200" dirty="0">
                          <a:solidFill>
                            <a:schemeClr val="tx1"/>
                          </a:solidFill>
                          <a:latin typeface="Arial" panose="020B0604020202020204" pitchFamily="34" charset="0"/>
                          <a:cs typeface="Arial" panose="020B0604020202020204" pitchFamily="34" charset="0"/>
                        </a:rPr>
                        <a:t>III</a:t>
                      </a:r>
                    </a:p>
                  </a:txBody>
                  <a:tcPr marL="68580" marR="68580" marT="34290" marB="34290">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a:t>
                      </a:r>
                    </a:p>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60877515"/>
                  </a:ext>
                </a:extLst>
              </a:tr>
              <a:tr h="837917">
                <a:tc>
                  <a:txBody>
                    <a:bodyPr/>
                    <a:lstStyle/>
                    <a:p>
                      <a:r>
                        <a:rPr lang="en-GB" sz="1600" b="1" i="0" u="none" strike="noStrike" kern="1200" baseline="0" dirty="0">
                          <a:solidFill>
                            <a:schemeClr val="tx2"/>
                          </a:solidFill>
                          <a:latin typeface="+mn-lt"/>
                          <a:ea typeface="+mn-ea"/>
                          <a:cs typeface="+mn-cs"/>
                        </a:rPr>
                        <a:t>After LVP</a:t>
                      </a:r>
                      <a:r>
                        <a:rPr lang="en-GB" sz="1600" b="0" i="0" u="none" strike="noStrike" kern="1200" baseline="0" dirty="0">
                          <a:solidFill>
                            <a:schemeClr val="tx1"/>
                          </a:solidFill>
                          <a:latin typeface="+mn-lt"/>
                          <a:ea typeface="+mn-ea"/>
                          <a:cs typeface="+mn-cs"/>
                        </a:rPr>
                        <a:t>, patients should receive the </a:t>
                      </a:r>
                      <a:r>
                        <a:rPr lang="en-GB" sz="1600" b="1" i="0" u="none" strike="noStrike" kern="1200" baseline="0" dirty="0">
                          <a:solidFill>
                            <a:schemeClr val="tx2"/>
                          </a:solidFill>
                          <a:latin typeface="+mn-lt"/>
                          <a:ea typeface="+mn-ea"/>
                          <a:cs typeface="+mn-cs"/>
                        </a:rPr>
                        <a:t>minimum dose of diuretics </a:t>
                      </a:r>
                      <a:r>
                        <a:rPr lang="en-GB" sz="1600" b="0" i="0" u="none" strike="noStrike" kern="1200" baseline="0" dirty="0">
                          <a:solidFill>
                            <a:schemeClr val="tx1"/>
                          </a:solidFill>
                          <a:latin typeface="+mn-lt"/>
                          <a:ea typeface="+mn-ea"/>
                          <a:cs typeface="+mn-cs"/>
                        </a:rPr>
                        <a:t>necessary to prevent  re-accumulation of ascites</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b="0" i="0" u="none" strike="noStrike" kern="1200" baseline="0" dirty="0">
                          <a:solidFill>
                            <a:schemeClr val="tx1"/>
                          </a:solidFill>
                          <a:latin typeface="+mn-lt"/>
                          <a:ea typeface="+mn-ea"/>
                          <a:cs typeface="+mn-cs"/>
                        </a:rPr>
                        <a:t>I</a:t>
                      </a:r>
                      <a:endParaRPr lang="en-GB" sz="1200" dirty="0">
                        <a:solidFill>
                          <a:schemeClr val="tx1"/>
                        </a:solidFill>
                        <a:latin typeface="Arial" panose="020B0604020202020204" pitchFamily="34" charset="0"/>
                        <a:cs typeface="Arial" panose="020B0604020202020204" pitchFamily="34" charset="0"/>
                      </a:endParaRP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3173375374"/>
                  </a:ext>
                </a:extLst>
              </a:tr>
              <a:tr h="403474">
                <a:tc>
                  <a:txBody>
                    <a:bodyPr/>
                    <a:lstStyle/>
                    <a:p>
                      <a:r>
                        <a:rPr lang="en-GB" sz="1600" b="0" i="0" u="none" strike="noStrike" kern="1200" baseline="0" dirty="0">
                          <a:solidFill>
                            <a:schemeClr val="tx1"/>
                          </a:solidFill>
                          <a:latin typeface="+mn-lt"/>
                          <a:ea typeface="+mn-ea"/>
                          <a:cs typeface="+mn-cs"/>
                        </a:rPr>
                        <a:t>When needed, LVP should be performed in patients with AKI or SBP</a:t>
                      </a:r>
                    </a:p>
                  </a:txBody>
                  <a:tcPr marL="68580" marR="68580" marT="34290" marB="34290">
                    <a:lnL w="12700" cap="flat" cmpd="sng" algn="ctr">
                      <a:solidFill>
                        <a:srgbClr val="437A7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III</a:t>
                      </a:r>
                    </a:p>
                  </a:txBody>
                  <a:tcPr marL="68580" marR="68580" marT="34290" marB="3429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200" dirty="0">
                          <a:solidFill>
                            <a:schemeClr val="tx1"/>
                          </a:solidFill>
                          <a:latin typeface="Arial" panose="020B0604020202020204" pitchFamily="34" charset="0"/>
                          <a:cs typeface="Arial" panose="020B0604020202020204" pitchFamily="34" charset="0"/>
                        </a:rPr>
                        <a:t>1</a:t>
                      </a:r>
                    </a:p>
                  </a:txBody>
                  <a:tcPr marL="68580" marR="68580" marT="34290" marB="34290" anchor="ctr">
                    <a:lnL w="6350" cap="flat" cmpd="sng" algn="ctr">
                      <a:solidFill>
                        <a:srgbClr val="FFFFFF"/>
                      </a:solidFill>
                      <a:prstDash val="solid"/>
                      <a:round/>
                      <a:headEnd type="none" w="med" len="med"/>
                      <a:tailEnd type="none" w="med" len="med"/>
                    </a:lnL>
                    <a:lnR w="12700" cap="flat" cmpd="sng" algn="ctr">
                      <a:solidFill>
                        <a:srgbClr val="437A7E"/>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7DCBEC">
                        <a:alpha val="50000"/>
                      </a:srgbClr>
                    </a:solidFill>
                  </a:tcPr>
                </a:tc>
                <a:extLst>
                  <a:ext uri="{0D108BD9-81ED-4DB2-BD59-A6C34878D82A}">
                    <a16:rowId xmlns:a16="http://schemas.microsoft.com/office/drawing/2014/main" val="1578683544"/>
                  </a:ext>
                </a:extLst>
              </a:tr>
            </a:tbl>
          </a:graphicData>
        </a:graphic>
      </p:graphicFrame>
    </p:spTree>
    <p:extLst>
      <p:ext uri="{BB962C8B-B14F-4D97-AF65-F5344CB8AC3E}">
        <p14:creationId xmlns:p14="http://schemas.microsoft.com/office/powerpoint/2010/main" val="1529175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6921"/>
          </a:xfrm>
          <a:prstGeom prst="rect">
            <a:avLst/>
          </a:prstGeom>
        </p:spPr>
      </p:pic>
    </p:spTree>
    <p:extLst>
      <p:ext uri="{BB962C8B-B14F-4D97-AF65-F5344CB8AC3E}">
        <p14:creationId xmlns:p14="http://schemas.microsoft.com/office/powerpoint/2010/main" val="2159216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a:xfrm>
            <a:off x="457200" y="704088"/>
            <a:ext cx="8229600" cy="495370"/>
          </a:xfrm>
        </p:spPr>
        <p:txBody>
          <a:bodyPr>
            <a:noAutofit/>
          </a:bodyPr>
          <a:lstStyle/>
          <a:p>
            <a:r>
              <a:rPr lang="en-GB" sz="3200" dirty="0"/>
              <a:t>   Refractory ascites: definition</a:t>
            </a:r>
          </a:p>
        </p:txBody>
      </p:sp>
      <p:sp>
        <p:nvSpPr>
          <p:cNvPr id="3" name="Content Placeholder 2">
            <a:extLst>
              <a:ext uri="{FF2B5EF4-FFF2-40B4-BE49-F238E27FC236}">
                <a16:creationId xmlns:a16="http://schemas.microsoft.com/office/drawing/2014/main" id="{4BD6F46F-DC92-492A-96A5-3F59E767D9FB}"/>
              </a:ext>
            </a:extLst>
          </p:cNvPr>
          <p:cNvSpPr>
            <a:spLocks noGrp="1"/>
          </p:cNvSpPr>
          <p:nvPr>
            <p:ph sz="half" idx="1"/>
          </p:nvPr>
        </p:nvSpPr>
        <p:spPr>
          <a:xfrm>
            <a:off x="319314" y="1694828"/>
            <a:ext cx="8506800" cy="5163172"/>
          </a:xfrm>
        </p:spPr>
        <p:txBody>
          <a:bodyPr>
            <a:normAutofit/>
          </a:bodyPr>
          <a:lstStyle/>
          <a:p>
            <a:r>
              <a:rPr lang="en-GB" sz="2000" b="1" dirty="0">
                <a:solidFill>
                  <a:schemeClr val="tx2"/>
                </a:solidFill>
                <a:latin typeface="+mj-lt"/>
              </a:rPr>
              <a:t>International Ascites Club</a:t>
            </a:r>
            <a:r>
              <a:rPr lang="en-GB" sz="2000" dirty="0">
                <a:latin typeface="+mj-lt"/>
              </a:rPr>
              <a:t>:</a:t>
            </a:r>
          </a:p>
          <a:p>
            <a:pPr lvl="1"/>
            <a:r>
              <a:rPr lang="en-US" sz="2000" dirty="0">
                <a:latin typeface="+mj-lt"/>
              </a:rPr>
              <a:t>“Ascites that cannot be mobilized or early recurrence of which (after LVP) cannot be satisfactorily prevented by medical therapy</a:t>
            </a:r>
            <a:endParaRPr lang="en-GB" sz="2000" dirty="0">
              <a:latin typeface="+mj-lt"/>
            </a:endParaRPr>
          </a:p>
        </p:txBody>
      </p:sp>
      <p:sp>
        <p:nvSpPr>
          <p:cNvPr id="2" name="TextBox 1">
            <a:extLst>
              <a:ext uri="{FF2B5EF4-FFF2-40B4-BE49-F238E27FC236}">
                <a16:creationId xmlns:a16="http://schemas.microsoft.com/office/drawing/2014/main" id="{6EDD5BD4-1D1B-4203-A76F-3200D4B84471}"/>
              </a:ext>
            </a:extLst>
          </p:cNvPr>
          <p:cNvSpPr txBox="1"/>
          <p:nvPr/>
        </p:nvSpPr>
        <p:spPr>
          <a:xfrm>
            <a:off x="3620958" y="2963124"/>
            <a:ext cx="2029786" cy="400110"/>
          </a:xfrm>
          <a:prstGeom prst="rect">
            <a:avLst/>
          </a:prstGeom>
          <a:noFill/>
          <a:ln>
            <a:solidFill>
              <a:schemeClr val="tx2"/>
            </a:solidFill>
          </a:ln>
        </p:spPr>
        <p:txBody>
          <a:bodyPr wrap="none" rtlCol="0">
            <a:spAutoFit/>
          </a:bodyPr>
          <a:lstStyle/>
          <a:p>
            <a:pPr algn="ctr"/>
            <a:r>
              <a:rPr lang="en-GB" sz="2000" dirty="0">
                <a:solidFill>
                  <a:srgbClr val="FF0000"/>
                </a:solidFill>
                <a:latin typeface="+mj-lt"/>
              </a:rPr>
              <a:t>Refractory ascites</a:t>
            </a:r>
          </a:p>
        </p:txBody>
      </p:sp>
      <p:sp>
        <p:nvSpPr>
          <p:cNvPr id="8" name="TextBox 7">
            <a:extLst>
              <a:ext uri="{FF2B5EF4-FFF2-40B4-BE49-F238E27FC236}">
                <a16:creationId xmlns:a16="http://schemas.microsoft.com/office/drawing/2014/main" id="{17A40B5B-4C6C-4159-AAE0-8FECD5A1866D}"/>
              </a:ext>
            </a:extLst>
          </p:cNvPr>
          <p:cNvSpPr txBox="1"/>
          <p:nvPr/>
        </p:nvSpPr>
        <p:spPr>
          <a:xfrm>
            <a:off x="5152607" y="3533928"/>
            <a:ext cx="2210029" cy="400110"/>
          </a:xfrm>
          <a:prstGeom prst="rect">
            <a:avLst/>
          </a:prstGeom>
          <a:noFill/>
          <a:ln>
            <a:solidFill>
              <a:schemeClr val="tx2"/>
            </a:solidFill>
          </a:ln>
        </p:spPr>
        <p:txBody>
          <a:bodyPr wrap="none" rtlCol="0">
            <a:spAutoFit/>
          </a:bodyPr>
          <a:lstStyle/>
          <a:p>
            <a:pPr algn="ctr"/>
            <a:r>
              <a:rPr lang="en-GB" sz="2000" dirty="0">
                <a:latin typeface="+mj-lt"/>
              </a:rPr>
              <a:t>Diuretic </a:t>
            </a:r>
            <a:r>
              <a:rPr lang="en-GB" sz="2000" b="1" dirty="0">
                <a:solidFill>
                  <a:srgbClr val="00B050"/>
                </a:solidFill>
                <a:latin typeface="+mj-lt"/>
              </a:rPr>
              <a:t>intractable</a:t>
            </a:r>
          </a:p>
        </p:txBody>
      </p:sp>
      <p:sp>
        <p:nvSpPr>
          <p:cNvPr id="10" name="TextBox 9">
            <a:extLst>
              <a:ext uri="{FF2B5EF4-FFF2-40B4-BE49-F238E27FC236}">
                <a16:creationId xmlns:a16="http://schemas.microsoft.com/office/drawing/2014/main" id="{6F51FFD2-09C6-480D-8FA5-4A508F5D2588}"/>
              </a:ext>
            </a:extLst>
          </p:cNvPr>
          <p:cNvSpPr txBox="1"/>
          <p:nvPr/>
        </p:nvSpPr>
        <p:spPr>
          <a:xfrm>
            <a:off x="1830659" y="3533928"/>
            <a:ext cx="1980670" cy="400110"/>
          </a:xfrm>
          <a:prstGeom prst="rect">
            <a:avLst/>
          </a:prstGeom>
          <a:noFill/>
          <a:ln>
            <a:solidFill>
              <a:schemeClr val="tx2"/>
            </a:solidFill>
          </a:ln>
        </p:spPr>
        <p:txBody>
          <a:bodyPr wrap="none" rtlCol="0">
            <a:spAutoFit/>
          </a:bodyPr>
          <a:lstStyle/>
          <a:p>
            <a:pPr algn="ctr"/>
            <a:r>
              <a:rPr lang="en-GB" sz="2000" dirty="0">
                <a:latin typeface="+mj-lt"/>
              </a:rPr>
              <a:t>Diuretic </a:t>
            </a:r>
            <a:r>
              <a:rPr lang="en-GB" sz="2000" b="1" dirty="0">
                <a:solidFill>
                  <a:schemeClr val="accent4"/>
                </a:solidFill>
                <a:latin typeface="+mj-lt"/>
              </a:rPr>
              <a:t>resistant</a:t>
            </a:r>
          </a:p>
        </p:txBody>
      </p:sp>
      <p:sp>
        <p:nvSpPr>
          <p:cNvPr id="4" name="TextBox 3">
            <a:extLst>
              <a:ext uri="{FF2B5EF4-FFF2-40B4-BE49-F238E27FC236}">
                <a16:creationId xmlns:a16="http://schemas.microsoft.com/office/drawing/2014/main" id="{5C902F54-9D54-42A2-88E7-57BF18355875}"/>
              </a:ext>
            </a:extLst>
          </p:cNvPr>
          <p:cNvSpPr txBox="1"/>
          <p:nvPr/>
        </p:nvSpPr>
        <p:spPr>
          <a:xfrm>
            <a:off x="457200" y="3911152"/>
            <a:ext cx="4055890" cy="1477328"/>
          </a:xfrm>
          <a:prstGeom prst="rect">
            <a:avLst/>
          </a:prstGeom>
          <a:noFill/>
        </p:spPr>
        <p:txBody>
          <a:bodyPr wrap="square" rtlCol="0">
            <a:spAutoFit/>
          </a:bodyPr>
          <a:lstStyle/>
          <a:p>
            <a:pPr algn="ctr"/>
            <a:r>
              <a:rPr lang="en-US" dirty="0">
                <a:latin typeface="+mj-lt"/>
              </a:rPr>
              <a:t>Ascites that cannot be mobilized</a:t>
            </a:r>
          </a:p>
          <a:p>
            <a:pPr algn="ctr"/>
            <a:r>
              <a:rPr lang="en-US" dirty="0">
                <a:latin typeface="+mj-lt"/>
              </a:rPr>
              <a:t>or early recurrence of which</a:t>
            </a:r>
          </a:p>
          <a:p>
            <a:pPr algn="ctr"/>
            <a:r>
              <a:rPr lang="en-US" dirty="0">
                <a:latin typeface="+mj-lt"/>
              </a:rPr>
              <a:t>cannot be prevented because of a</a:t>
            </a:r>
          </a:p>
          <a:p>
            <a:pPr algn="ctr"/>
            <a:r>
              <a:rPr lang="en-US" b="1" dirty="0">
                <a:solidFill>
                  <a:schemeClr val="accent4"/>
                </a:solidFill>
                <a:latin typeface="+mj-lt"/>
              </a:rPr>
              <a:t>lack of response to sodium</a:t>
            </a:r>
          </a:p>
          <a:p>
            <a:pPr algn="ctr"/>
            <a:r>
              <a:rPr lang="en-US" b="1" dirty="0">
                <a:solidFill>
                  <a:schemeClr val="accent4"/>
                </a:solidFill>
                <a:latin typeface="+mj-lt"/>
              </a:rPr>
              <a:t>restriction and diuretic treatment</a:t>
            </a:r>
            <a:endParaRPr lang="en-GB" b="1" dirty="0">
              <a:solidFill>
                <a:schemeClr val="accent4"/>
              </a:solidFill>
              <a:latin typeface="+mj-lt"/>
            </a:endParaRPr>
          </a:p>
        </p:txBody>
      </p:sp>
      <p:sp>
        <p:nvSpPr>
          <p:cNvPr id="11" name="TextBox 10">
            <a:extLst>
              <a:ext uri="{FF2B5EF4-FFF2-40B4-BE49-F238E27FC236}">
                <a16:creationId xmlns:a16="http://schemas.microsoft.com/office/drawing/2014/main" id="{3CA281DD-0430-4EE1-8757-5F598C4325D4}"/>
              </a:ext>
            </a:extLst>
          </p:cNvPr>
          <p:cNvSpPr txBox="1"/>
          <p:nvPr/>
        </p:nvSpPr>
        <p:spPr>
          <a:xfrm>
            <a:off x="4470337" y="3911151"/>
            <a:ext cx="4075796" cy="1754326"/>
          </a:xfrm>
          <a:prstGeom prst="rect">
            <a:avLst/>
          </a:prstGeom>
          <a:noFill/>
        </p:spPr>
        <p:txBody>
          <a:bodyPr wrap="square" rtlCol="0">
            <a:spAutoFit/>
          </a:bodyPr>
          <a:lstStyle/>
          <a:p>
            <a:pPr algn="ctr"/>
            <a:r>
              <a:rPr lang="en-US" dirty="0">
                <a:latin typeface="+mj-lt"/>
              </a:rPr>
              <a:t>Ascites that cannot be mobilized</a:t>
            </a:r>
            <a:br>
              <a:rPr lang="en-US" dirty="0">
                <a:latin typeface="+mj-lt"/>
              </a:rPr>
            </a:br>
            <a:r>
              <a:rPr lang="en-US" dirty="0">
                <a:latin typeface="+mj-lt"/>
              </a:rPr>
              <a:t>or early recurrence of which</a:t>
            </a:r>
            <a:br>
              <a:rPr lang="en-US" dirty="0">
                <a:latin typeface="+mj-lt"/>
              </a:rPr>
            </a:br>
            <a:r>
              <a:rPr lang="en-US" dirty="0">
                <a:latin typeface="+mj-lt"/>
              </a:rPr>
              <a:t>cannot be prevented because of the</a:t>
            </a:r>
            <a:br>
              <a:rPr lang="en-US" dirty="0">
                <a:latin typeface="+mj-lt"/>
              </a:rPr>
            </a:br>
            <a:r>
              <a:rPr lang="en-US" b="1" dirty="0">
                <a:solidFill>
                  <a:srgbClr val="00B050"/>
                </a:solidFill>
                <a:latin typeface="+mj-lt"/>
              </a:rPr>
              <a:t>development of diuretic-induced</a:t>
            </a:r>
          </a:p>
          <a:p>
            <a:pPr algn="ctr"/>
            <a:r>
              <a:rPr lang="en-US" b="1" dirty="0">
                <a:solidFill>
                  <a:srgbClr val="00B050"/>
                </a:solidFill>
                <a:latin typeface="+mj-lt"/>
              </a:rPr>
              <a:t>complications that preclude the</a:t>
            </a:r>
            <a:br>
              <a:rPr lang="en-US" b="1" dirty="0">
                <a:solidFill>
                  <a:srgbClr val="00B050"/>
                </a:solidFill>
                <a:latin typeface="+mj-lt"/>
              </a:rPr>
            </a:br>
            <a:r>
              <a:rPr lang="en-US" b="1" dirty="0">
                <a:solidFill>
                  <a:srgbClr val="00B050"/>
                </a:solidFill>
                <a:latin typeface="+mj-lt"/>
              </a:rPr>
              <a:t>use of an effective diuretic dosage</a:t>
            </a:r>
            <a:endParaRPr lang="en-GB" b="1" dirty="0">
              <a:solidFill>
                <a:srgbClr val="00B050"/>
              </a:solidFill>
              <a:latin typeface="+mj-lt"/>
            </a:endParaRPr>
          </a:p>
        </p:txBody>
      </p:sp>
      <p:cxnSp>
        <p:nvCxnSpPr>
          <p:cNvPr id="12" name="Connector: Elbow 11">
            <a:extLst>
              <a:ext uri="{FF2B5EF4-FFF2-40B4-BE49-F238E27FC236}">
                <a16:creationId xmlns:a16="http://schemas.microsoft.com/office/drawing/2014/main" id="{D183CF9C-332E-4F8F-9DCF-3E0DDCF2CE54}"/>
              </a:ext>
            </a:extLst>
          </p:cNvPr>
          <p:cNvCxnSpPr>
            <a:stCxn id="2" idx="2"/>
            <a:endCxn id="10" idx="0"/>
          </p:cNvCxnSpPr>
          <p:nvPr/>
        </p:nvCxnSpPr>
        <p:spPr>
          <a:xfrm rot="5400000">
            <a:off x="3581521" y="2479596"/>
            <a:ext cx="293804" cy="181485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4830D8A-6E3E-41C4-95F4-D0C92B3A16BB}"/>
              </a:ext>
            </a:extLst>
          </p:cNvPr>
          <p:cNvCxnSpPr>
            <a:stCxn id="2" idx="2"/>
            <a:endCxn id="8" idx="0"/>
          </p:cNvCxnSpPr>
          <p:nvPr/>
        </p:nvCxnSpPr>
        <p:spPr>
          <a:xfrm rot="16200000" flipH="1">
            <a:off x="5299835" y="2576140"/>
            <a:ext cx="293804" cy="162177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hlinkClick r:id="rId3" action="ppaction://hlinksldjump"/>
            <a:extLst>
              <a:ext uri="{FF2B5EF4-FFF2-40B4-BE49-F238E27FC236}">
                <a16:creationId xmlns:a16="http://schemas.microsoft.com/office/drawing/2014/main" id="{26638434-DA94-4778-AF2A-D97D0B92815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546133" y="1199458"/>
            <a:ext cx="285928" cy="283170"/>
          </a:xfrm>
          <a:prstGeom prst="rect">
            <a:avLst/>
          </a:prstGeom>
        </p:spPr>
      </p:pic>
    </p:spTree>
    <p:extLst>
      <p:ext uri="{BB962C8B-B14F-4D97-AF65-F5344CB8AC3E}">
        <p14:creationId xmlns:p14="http://schemas.microsoft.com/office/powerpoint/2010/main" val="3670308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AFF13D-8091-4AE4-B74A-8B4BAD123855}"/>
              </a:ext>
            </a:extLst>
          </p:cNvPr>
          <p:cNvSpPr>
            <a:spLocks noGrp="1"/>
          </p:cNvSpPr>
          <p:nvPr>
            <p:ph type="title"/>
          </p:nvPr>
        </p:nvSpPr>
        <p:spPr>
          <a:xfrm>
            <a:off x="457200" y="704088"/>
            <a:ext cx="8229600" cy="495370"/>
          </a:xfrm>
        </p:spPr>
        <p:txBody>
          <a:bodyPr>
            <a:noAutofit/>
          </a:bodyPr>
          <a:lstStyle/>
          <a:p>
            <a:r>
              <a:rPr lang="en-GB" sz="3200" dirty="0"/>
              <a:t>  Diagnostic criteria</a:t>
            </a:r>
          </a:p>
        </p:txBody>
      </p:sp>
      <p:graphicFrame>
        <p:nvGraphicFramePr>
          <p:cNvPr id="10" name="Content Placeholder 4">
            <a:extLst>
              <a:ext uri="{FF2B5EF4-FFF2-40B4-BE49-F238E27FC236}">
                <a16:creationId xmlns:a16="http://schemas.microsoft.com/office/drawing/2014/main" id="{8370ADAB-4662-49C4-B8F7-AC6CB7107E58}"/>
              </a:ext>
            </a:extLst>
          </p:cNvPr>
          <p:cNvGraphicFramePr>
            <a:graphicFrameLocks noGrp="1"/>
          </p:cNvGraphicFramePr>
          <p:nvPr>
            <p:ph sz="half" idx="1"/>
            <p:extLst>
              <p:ext uri="{D42A27DB-BD31-4B8C-83A1-F6EECF244321}">
                <p14:modId xmlns:p14="http://schemas.microsoft.com/office/powerpoint/2010/main" val="4186127934"/>
              </p:ext>
            </p:extLst>
          </p:nvPr>
        </p:nvGraphicFramePr>
        <p:xfrm>
          <a:off x="76200" y="1482628"/>
          <a:ext cx="9067800" cy="5375371"/>
        </p:xfrm>
        <a:graphic>
          <a:graphicData uri="http://schemas.openxmlformats.org/drawingml/2006/table">
            <a:tbl>
              <a:tblPr firstRow="1" bandRow="1">
                <a:tableStyleId>{69012ECD-51FC-41F1-AA8D-1B2483CD663E}</a:tableStyleId>
              </a:tblPr>
              <a:tblGrid>
                <a:gridCol w="1816361">
                  <a:extLst>
                    <a:ext uri="{9D8B030D-6E8A-4147-A177-3AD203B41FA5}">
                      <a16:colId xmlns:a16="http://schemas.microsoft.com/office/drawing/2014/main" val="1802909020"/>
                    </a:ext>
                  </a:extLst>
                </a:gridCol>
                <a:gridCol w="7251439">
                  <a:extLst>
                    <a:ext uri="{9D8B030D-6E8A-4147-A177-3AD203B41FA5}">
                      <a16:colId xmlns:a16="http://schemas.microsoft.com/office/drawing/2014/main" val="3567566146"/>
                    </a:ext>
                  </a:extLst>
                </a:gridCol>
              </a:tblGrid>
              <a:tr h="465171">
                <a:tc gridSpan="2">
                  <a:txBody>
                    <a:bodyPr/>
                    <a:lstStyle/>
                    <a:p>
                      <a:r>
                        <a:rPr lang="en-GB" sz="2000" b="1" dirty="0">
                          <a:solidFill>
                            <a:schemeClr val="bg1"/>
                          </a:solidFill>
                        </a:rPr>
                        <a:t>Diagnostic criteria</a:t>
                      </a:r>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hMerge="1">
                  <a:txBody>
                    <a:bodyPr/>
                    <a:lstStyle/>
                    <a:p>
                      <a:pPr marL="171450" indent="-171450">
                        <a:buFont typeface="Arial" panose="020B0604020202020204" pitchFamily="34" charset="0"/>
                        <a:buChar char="•"/>
                      </a:pPr>
                      <a:endParaRPr lang="en-GB" sz="1100" dirty="0"/>
                    </a:p>
                  </a:txBody>
                  <a:tcPr marL="45720" marR="4572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extLst>
                  <a:ext uri="{0D108BD9-81ED-4DB2-BD59-A6C34878D82A}">
                    <a16:rowId xmlns:a16="http://schemas.microsoft.com/office/drawing/2014/main" val="2257902168"/>
                  </a:ext>
                </a:extLst>
              </a:tr>
              <a:tr h="803478">
                <a:tc>
                  <a:txBody>
                    <a:bodyPr/>
                    <a:lstStyle/>
                    <a:p>
                      <a:r>
                        <a:rPr lang="en-GB" sz="2000" dirty="0"/>
                        <a:t>Treatment duration</a:t>
                      </a:r>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800" dirty="0"/>
                        <a:t>Patients must be on intensive diuretic therapy for at least 1 week and on a salt-restricted diet of less than 90 mmol/day</a:t>
                      </a:r>
                      <a:endParaRPr lang="en-GB" sz="1800" dirty="0"/>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51779071"/>
                  </a:ext>
                </a:extLst>
              </a:tr>
              <a:tr h="697033">
                <a:tc>
                  <a:txBody>
                    <a:bodyPr/>
                    <a:lstStyle/>
                    <a:p>
                      <a:r>
                        <a:rPr lang="en-GB" sz="2000" dirty="0"/>
                        <a:t>Lack of response</a:t>
                      </a:r>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800" dirty="0"/>
                        <a:t>Mean weight loss of &lt;0.8 kg over 4 days and urinary sodium output less than the sodium intake</a:t>
                      </a:r>
                      <a:endParaRPr lang="en-GB" sz="1800" dirty="0"/>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0024039"/>
                  </a:ext>
                </a:extLst>
              </a:tr>
              <a:tr h="697033">
                <a:tc>
                  <a:txBody>
                    <a:bodyPr/>
                    <a:lstStyle/>
                    <a:p>
                      <a:r>
                        <a:rPr lang="en-GB" sz="2000" dirty="0"/>
                        <a:t>Early ascites recurrence</a:t>
                      </a:r>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US" sz="1800" dirty="0"/>
                        <a:t>Reappearance of grade 2 or 3 ascites within 4 weeks of initial mobilization</a:t>
                      </a:r>
                      <a:endParaRPr lang="en-GB" sz="1800" dirty="0"/>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75478199"/>
                  </a:ext>
                </a:extLst>
              </a:tr>
              <a:tr h="2712656">
                <a:tc>
                  <a:txBody>
                    <a:bodyPr/>
                    <a:lstStyle/>
                    <a:p>
                      <a:r>
                        <a:rPr lang="en-GB" sz="2000" dirty="0"/>
                        <a:t>Diuretic-induced complications</a:t>
                      </a:r>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800" b="1" i="0" dirty="0">
                          <a:solidFill>
                            <a:srgbClr val="004B87"/>
                          </a:solidFill>
                        </a:rPr>
                        <a:t>HE</a:t>
                      </a:r>
                      <a:r>
                        <a:rPr lang="en-US" sz="1800" i="0" dirty="0"/>
                        <a:t>: development of encephalopathy in the absence of any other precipitating factor</a:t>
                      </a:r>
                    </a:p>
                    <a:p>
                      <a:pPr marL="171450" indent="-171450">
                        <a:buFont typeface="Arial" panose="020B0604020202020204" pitchFamily="34" charset="0"/>
                        <a:buChar char="•"/>
                      </a:pPr>
                      <a:r>
                        <a:rPr lang="en-US" sz="1800" b="1" i="0" dirty="0">
                          <a:solidFill>
                            <a:srgbClr val="004B87"/>
                          </a:solidFill>
                        </a:rPr>
                        <a:t>Renal impairment</a:t>
                      </a:r>
                      <a:r>
                        <a:rPr lang="en-US" sz="1800" i="0" dirty="0"/>
                        <a:t>: increase of serum creatinine by &gt;100% to a value &gt;2 mg/dl (177 µmol/L) in patients with ascites responding to treatment</a:t>
                      </a:r>
                    </a:p>
                    <a:p>
                      <a:pPr marL="171450" indent="-171450">
                        <a:buFont typeface="Arial" panose="020B0604020202020204" pitchFamily="34" charset="0"/>
                        <a:buChar char="•"/>
                      </a:pPr>
                      <a:r>
                        <a:rPr lang="en-US" sz="1800" b="1" i="0" dirty="0">
                          <a:solidFill>
                            <a:srgbClr val="004B87"/>
                          </a:solidFill>
                        </a:rPr>
                        <a:t>Hyponatraemia</a:t>
                      </a:r>
                      <a:r>
                        <a:rPr lang="en-US" sz="1800" i="0" dirty="0"/>
                        <a:t>: a decrease of serum sodium by &gt;10 mmol/L to a serum sodium of &lt;125 mmol/L</a:t>
                      </a:r>
                    </a:p>
                    <a:p>
                      <a:pPr marL="171450" indent="-171450">
                        <a:buFont typeface="Arial" panose="020B0604020202020204" pitchFamily="34" charset="0"/>
                        <a:buChar char="•"/>
                      </a:pPr>
                      <a:r>
                        <a:rPr lang="en-US" sz="1800" b="1" i="0" dirty="0">
                          <a:solidFill>
                            <a:srgbClr val="004B87"/>
                          </a:solidFill>
                        </a:rPr>
                        <a:t>Hypo-</a:t>
                      </a:r>
                      <a:r>
                        <a:rPr lang="en-US" sz="1800" i="0" dirty="0"/>
                        <a:t> or </a:t>
                      </a:r>
                      <a:r>
                        <a:rPr lang="en-US" sz="1800" b="1" i="0" dirty="0">
                          <a:solidFill>
                            <a:srgbClr val="004B87"/>
                          </a:solidFill>
                        </a:rPr>
                        <a:t>hyperkalaemia</a:t>
                      </a:r>
                      <a:r>
                        <a:rPr lang="en-US" sz="1800" i="0" dirty="0"/>
                        <a:t>: a change in serum potassium to </a:t>
                      </a:r>
                      <a:br>
                        <a:rPr lang="en-US" sz="1800" i="0" dirty="0"/>
                      </a:br>
                      <a:r>
                        <a:rPr lang="en-US" sz="1800" i="0" dirty="0"/>
                        <a:t>&lt;3 mmol/L or &gt;6 mmol/L despite appropriate measures</a:t>
                      </a:r>
                    </a:p>
                    <a:p>
                      <a:pPr marL="171450" indent="-171450">
                        <a:buFont typeface="Arial" panose="020B0604020202020204" pitchFamily="34" charset="0"/>
                        <a:buChar char="•"/>
                      </a:pPr>
                      <a:r>
                        <a:rPr lang="en-US" sz="1800" b="1" i="0" dirty="0">
                          <a:solidFill>
                            <a:srgbClr val="004B87"/>
                          </a:solidFill>
                        </a:rPr>
                        <a:t>Incapacitating muscle cramps</a:t>
                      </a:r>
                      <a:endParaRPr lang="en-GB" sz="1800" b="1" i="0" dirty="0">
                        <a:solidFill>
                          <a:srgbClr val="004B87"/>
                        </a:solidFill>
                      </a:endParaRPr>
                    </a:p>
                  </a:txBody>
                  <a:tcPr marL="34266" marR="34266" marT="34290" marB="3429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1707694"/>
                  </a:ext>
                </a:extLst>
              </a:tr>
            </a:tbl>
          </a:graphicData>
        </a:graphic>
      </p:graphicFrame>
    </p:spTree>
    <p:extLst>
      <p:ext uri="{BB962C8B-B14F-4D97-AF65-F5344CB8AC3E}">
        <p14:creationId xmlns:p14="http://schemas.microsoft.com/office/powerpoint/2010/main" val="150580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1295401"/>
            <a:ext cx="7524946" cy="4953000"/>
          </a:xfrm>
        </p:spPr>
        <p:txBody>
          <a:bodyPr/>
          <a:lstStyle/>
          <a:p>
            <a:pPr marL="0" indent="0">
              <a:buNone/>
            </a:pPr>
            <a:r>
              <a:rPr lang="en-US" sz="2400" dirty="0"/>
              <a:t>Los</a:t>
            </a:r>
          </a:p>
          <a:p>
            <a:pPr marL="0" indent="0">
              <a:buNone/>
            </a:pPr>
            <a:endParaRPr lang="en-US" sz="2400" dirty="0"/>
          </a:p>
          <a:p>
            <a:pPr marL="0" indent="0">
              <a:buNone/>
            </a:pPr>
            <a:r>
              <a:rPr lang="en-US" sz="2000" dirty="0"/>
              <a:t>At the end of lecture, students will be able to understand</a:t>
            </a:r>
          </a:p>
          <a:p>
            <a:pPr marL="0" indent="0">
              <a:buNone/>
            </a:pPr>
            <a:endParaRPr lang="en-US" sz="2000" dirty="0"/>
          </a:p>
          <a:p>
            <a:pPr>
              <a:buFont typeface="Wingdings" panose="05000000000000000000" pitchFamily="2" charset="2"/>
              <a:buChar char="ü"/>
            </a:pPr>
            <a:r>
              <a:rPr lang="en-US" sz="2000" dirty="0"/>
              <a:t>Etiopathogenesis  &amp; clinical features of the disease</a:t>
            </a:r>
          </a:p>
          <a:p>
            <a:pPr>
              <a:buFont typeface="Wingdings" panose="05000000000000000000" pitchFamily="2" charset="2"/>
              <a:buChar char="ü"/>
            </a:pPr>
            <a:r>
              <a:rPr lang="en-US" sz="2000" dirty="0"/>
              <a:t>Specific investigations of the disease</a:t>
            </a:r>
          </a:p>
          <a:p>
            <a:pPr>
              <a:buFont typeface="Wingdings" panose="05000000000000000000" pitchFamily="2" charset="2"/>
              <a:buChar char="ü"/>
            </a:pPr>
            <a:r>
              <a:rPr lang="en-US" sz="2000" dirty="0"/>
              <a:t>Treatment plan of the disease</a:t>
            </a:r>
          </a:p>
          <a:p>
            <a:pPr>
              <a:buFont typeface="Wingdings" panose="05000000000000000000" pitchFamily="2" charset="2"/>
              <a:buChar char="ü"/>
            </a:pPr>
            <a:r>
              <a:rPr lang="en-US" sz="2000" dirty="0"/>
              <a:t>Complication of the disease</a:t>
            </a:r>
          </a:p>
        </p:txBody>
      </p:sp>
    </p:spTree>
    <p:extLst>
      <p:ext uri="{BB962C8B-B14F-4D97-AF65-F5344CB8AC3E}">
        <p14:creationId xmlns:p14="http://schemas.microsoft.com/office/powerpoint/2010/main" val="2637889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68492" y="964129"/>
            <a:ext cx="5679908" cy="636072"/>
          </a:xfrm>
        </p:spPr>
        <p:txBody>
          <a:bodyPr>
            <a:noAutofit/>
          </a:bodyPr>
          <a:lstStyle/>
          <a:p>
            <a:pPr>
              <a:defRPr/>
            </a:pPr>
            <a:r>
              <a:rPr lang="en-US" altLang="zh-CN" sz="3200" dirty="0">
                <a:solidFill>
                  <a:srgbClr val="FF0000"/>
                </a:solidFill>
              </a:rPr>
              <a:t>The principles in Medical Ethics</a:t>
            </a:r>
          </a:p>
        </p:txBody>
      </p:sp>
      <p:pic>
        <p:nvPicPr>
          <p:cNvPr id="4099" name="Picture 5" descr="C:\Users\user\Pictures\306\Healthcare-La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67576"/>
            <a:ext cx="4278229" cy="325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538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68313" y="692150"/>
            <a:ext cx="7989887" cy="1143000"/>
          </a:xfrm>
        </p:spPr>
        <p:txBody>
          <a:bodyPr>
            <a:normAutofit/>
          </a:bodyPr>
          <a:lstStyle/>
          <a:p>
            <a:pPr eaLnBrk="1" fontAlgn="auto" hangingPunct="1">
              <a:spcAft>
                <a:spcPts val="0"/>
              </a:spcAft>
              <a:defRPr/>
            </a:pPr>
            <a:r>
              <a:rPr lang="en-US" sz="3200" dirty="0">
                <a:solidFill>
                  <a:srgbClr val="FF0000"/>
                </a:solidFill>
              </a:rPr>
              <a:t>What are Ethical Principles</a:t>
            </a:r>
          </a:p>
        </p:txBody>
      </p:sp>
      <p:sp>
        <p:nvSpPr>
          <p:cNvPr id="8195" name="Slide Number Placeholder 4"/>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30E18DA-A211-4663-855E-BB461210C4DF}" type="slidenum">
              <a:rPr lang="en-US" altLang="en-US" sz="1800">
                <a:solidFill>
                  <a:srgbClr val="FFFFFF"/>
                </a:solidFill>
              </a:rPr>
              <a:pPr/>
              <a:t>51</a:t>
            </a:fld>
            <a:endParaRPr lang="en-US" altLang="en-US" sz="1800">
              <a:solidFill>
                <a:srgbClr val="FFFFFF"/>
              </a:solidFill>
            </a:endParaRPr>
          </a:p>
        </p:txBody>
      </p:sp>
      <p:graphicFrame>
        <p:nvGraphicFramePr>
          <p:cNvPr id="8196" name="Object 2"/>
          <p:cNvGraphicFramePr>
            <a:graphicFrameLocks noChangeAspect="1"/>
          </p:cNvGraphicFramePr>
          <p:nvPr/>
        </p:nvGraphicFramePr>
        <p:xfrm>
          <a:off x="2484438" y="2133600"/>
          <a:ext cx="2590800" cy="4191000"/>
        </p:xfrm>
        <a:graphic>
          <a:graphicData uri="http://schemas.openxmlformats.org/presentationml/2006/ole">
            <mc:AlternateContent xmlns:mc="http://schemas.openxmlformats.org/markup-compatibility/2006">
              <mc:Choice xmlns:v="urn:schemas-microsoft-com:vml" Requires="v">
                <p:oleObj name="ClipArt" r:id="rId2" imgW="1857375" imgH="3995738" progId="MS_ClipArt_Gallery.2">
                  <p:embed/>
                </p:oleObj>
              </mc:Choice>
              <mc:Fallback>
                <p:oleObj name="ClipArt" r:id="rId2" imgW="1857375" imgH="3995738" progId="MS_ClipArt_Gallery.2">
                  <p:embed/>
                  <p:pic>
                    <p:nvPicPr>
                      <p:cNvPr id="819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133600"/>
                        <a:ext cx="2590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71766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sz="3200" dirty="0">
                <a:solidFill>
                  <a:srgbClr val="FF0000"/>
                </a:solidFill>
              </a:rPr>
              <a:t>The Principles in Medical Ethics:</a:t>
            </a:r>
          </a:p>
        </p:txBody>
      </p:sp>
      <p:sp>
        <p:nvSpPr>
          <p:cNvPr id="13315" name="Rectangle 3"/>
          <p:cNvSpPr>
            <a:spLocks noGrp="1" noChangeArrowheads="1"/>
          </p:cNvSpPr>
          <p:nvPr>
            <p:ph idx="1"/>
          </p:nvPr>
        </p:nvSpPr>
        <p:spPr>
          <a:xfrm>
            <a:off x="1660358" y="2226469"/>
            <a:ext cx="6854992" cy="3263504"/>
          </a:xfrm>
        </p:spPr>
        <p:txBody>
          <a:bodyPr>
            <a:normAutofit/>
          </a:bodyPr>
          <a:lstStyle/>
          <a:p>
            <a:pPr algn="l" rtl="0" eaLnBrk="1" hangingPunct="1"/>
            <a:r>
              <a:rPr lang="en-US" altLang="en-US" sz="2400" dirty="0"/>
              <a:t>The Principle of Non-Maleficence</a:t>
            </a:r>
          </a:p>
          <a:p>
            <a:pPr algn="l" rtl="0" eaLnBrk="1" hangingPunct="1"/>
            <a:r>
              <a:rPr lang="en-US" altLang="en-US" sz="2400" dirty="0"/>
              <a:t>The Principle of Beneficence</a:t>
            </a:r>
          </a:p>
          <a:p>
            <a:pPr algn="l" rtl="0" eaLnBrk="1" hangingPunct="1"/>
            <a:r>
              <a:rPr lang="en-US" altLang="en-US" sz="2400" dirty="0"/>
              <a:t>The Principle of Autonomy</a:t>
            </a:r>
          </a:p>
          <a:p>
            <a:pPr algn="l" rtl="0" eaLnBrk="1" hangingPunct="1"/>
            <a:r>
              <a:rPr lang="en-US" altLang="en-US" sz="2400" dirty="0"/>
              <a:t>The Principle of Veracity</a:t>
            </a:r>
          </a:p>
          <a:p>
            <a:pPr algn="l" rtl="0" eaLnBrk="1" hangingPunct="1"/>
            <a:r>
              <a:rPr lang="en-US" altLang="en-US" sz="2400" dirty="0"/>
              <a:t>The Principle  of Confidentiality(or Fidelity)</a:t>
            </a:r>
          </a:p>
          <a:p>
            <a:pPr algn="l" rtl="0" eaLnBrk="1" hangingPunct="1"/>
            <a:r>
              <a:rPr lang="en-US" altLang="en-US" sz="2400" dirty="0"/>
              <a:t>The Principle of Social Responsibility and Justice</a:t>
            </a:r>
          </a:p>
        </p:txBody>
      </p:sp>
      <p:sp>
        <p:nvSpPr>
          <p:cNvPr id="9220"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5317D1E0-338D-465D-AA93-40AAB7113690}" type="slidenum">
              <a:rPr lang="en-US" altLang="en-US" sz="1350">
                <a:solidFill>
                  <a:srgbClr val="FFFFFF"/>
                </a:solidFill>
              </a:rPr>
              <a:pPr/>
              <a:t>52</a:t>
            </a:fld>
            <a:endParaRPr lang="en-US" altLang="en-US" sz="1350">
              <a:solidFill>
                <a:srgbClr val="FFFFFF"/>
              </a:solidFill>
            </a:endParaRPr>
          </a:p>
        </p:txBody>
      </p:sp>
    </p:spTree>
    <p:extLst>
      <p:ext uri="{BB962C8B-B14F-4D97-AF65-F5344CB8AC3E}">
        <p14:creationId xmlns:p14="http://schemas.microsoft.com/office/powerpoint/2010/main" val="2742943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331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33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500" fill="hold"/>
                                        <p:tgtEl>
                                          <p:spTgt spid="13315">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331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3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 calcmode="lin" valueType="num">
                                      <p:cBhvr>
                                        <p:cTn id="23" dur="500" fill="hold"/>
                                        <p:tgtEl>
                                          <p:spTgt spid="13315">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331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33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p:cTn id="31" dur="500" fill="hold"/>
                                        <p:tgtEl>
                                          <p:spTgt spid="13315">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3315">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33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3315">
                                            <p:txEl>
                                              <p:pRg st="4" end="4"/>
                                            </p:txEl>
                                          </p:spTgt>
                                        </p:tgtEl>
                                        <p:attrNameLst>
                                          <p:attrName>style.visibility</p:attrName>
                                        </p:attrNameLst>
                                      </p:cBhvr>
                                      <p:to>
                                        <p:strVal val="visible"/>
                                      </p:to>
                                    </p:set>
                                    <p:anim calcmode="lin" valueType="num">
                                      <p:cBhvr>
                                        <p:cTn id="39" dur="500" fill="hold"/>
                                        <p:tgtEl>
                                          <p:spTgt spid="13315">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13315">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331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3315">
                                            <p:txEl>
                                              <p:pRg st="5" end="5"/>
                                            </p:txEl>
                                          </p:spTgt>
                                        </p:tgtEl>
                                        <p:attrNameLst>
                                          <p:attrName>style.visibility</p:attrName>
                                        </p:attrNameLst>
                                      </p:cBhvr>
                                      <p:to>
                                        <p:strVal val="visible"/>
                                      </p:to>
                                    </p:set>
                                    <p:anim calcmode="lin" valueType="num">
                                      <p:cBhvr>
                                        <p:cTn id="47" dur="500" fill="hold"/>
                                        <p:tgtEl>
                                          <p:spTgt spid="13315">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13315">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1331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331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8650" y="838200"/>
            <a:ext cx="7886700" cy="762001"/>
          </a:xfrm>
        </p:spPr>
        <p:txBody>
          <a:bodyPr>
            <a:normAutofit/>
          </a:bodyPr>
          <a:lstStyle/>
          <a:p>
            <a:pPr>
              <a:defRPr/>
            </a:pPr>
            <a:r>
              <a:rPr lang="en-US" sz="2400" dirty="0">
                <a:solidFill>
                  <a:srgbClr val="FF0000"/>
                </a:solidFill>
              </a:rPr>
              <a:t>The Principle of Non Maleficence:</a:t>
            </a:r>
          </a:p>
        </p:txBody>
      </p:sp>
      <p:sp>
        <p:nvSpPr>
          <p:cNvPr id="14339" name="Rectangle 3"/>
          <p:cNvSpPr>
            <a:spLocks noGrp="1" noChangeArrowheads="1"/>
          </p:cNvSpPr>
          <p:nvPr>
            <p:ph idx="1"/>
          </p:nvPr>
        </p:nvSpPr>
        <p:spPr>
          <a:xfrm>
            <a:off x="457200" y="1981200"/>
            <a:ext cx="8686800" cy="4876799"/>
          </a:xfrm>
        </p:spPr>
        <p:txBody>
          <a:bodyPr rtlCol="0">
            <a:normAutofit/>
          </a:bodyPr>
          <a:lstStyle/>
          <a:p>
            <a:pPr>
              <a:defRPr/>
            </a:pPr>
            <a:endParaRPr lang="en-US" sz="1800" dirty="0"/>
          </a:p>
          <a:p>
            <a:pPr>
              <a:defRPr/>
            </a:pPr>
            <a:r>
              <a:rPr lang="en-US" sz="2400" dirty="0"/>
              <a:t>A procedure does not harm the patient involved or others in society.</a:t>
            </a:r>
          </a:p>
          <a:p>
            <a:pPr marL="85725" indent="0">
              <a:buNone/>
              <a:defRPr/>
            </a:pPr>
            <a:endParaRPr lang="en-US" sz="2400" b="1" dirty="0"/>
          </a:p>
          <a:p>
            <a:pPr marL="85725" indent="0">
              <a:buNone/>
              <a:defRPr/>
            </a:pPr>
            <a:r>
              <a:rPr lang="en-US" sz="2400" b="1" dirty="0"/>
              <a:t>Concern about:</a:t>
            </a:r>
          </a:p>
          <a:p>
            <a:pPr marL="85725" indent="0">
              <a:buNone/>
              <a:defRPr/>
            </a:pPr>
            <a:endParaRPr lang="en-US" sz="1800" b="1" dirty="0"/>
          </a:p>
          <a:p>
            <a:pPr>
              <a:defRPr/>
            </a:pPr>
            <a:r>
              <a:rPr lang="en-US" sz="2000" dirty="0"/>
              <a:t>First do no harm</a:t>
            </a:r>
          </a:p>
          <a:p>
            <a:pPr>
              <a:defRPr/>
            </a:pPr>
            <a:r>
              <a:rPr lang="en-US" sz="2000" dirty="0"/>
              <a:t>Sanctity of life</a:t>
            </a:r>
          </a:p>
          <a:p>
            <a:pPr>
              <a:defRPr/>
            </a:pPr>
            <a:r>
              <a:rPr lang="en-US" sz="2000" dirty="0"/>
              <a:t>Be aware double effect doctrine,  where a treatment intended for good unintentionally causes harm.</a:t>
            </a:r>
          </a:p>
        </p:txBody>
      </p:sp>
      <p:sp>
        <p:nvSpPr>
          <p:cNvPr id="11268"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8FA27176-CFD0-4184-AE1A-DC0769712756}" type="slidenum">
              <a:rPr lang="en-US" altLang="en-US" sz="1350">
                <a:solidFill>
                  <a:srgbClr val="FFFFFF"/>
                </a:solidFill>
              </a:rPr>
              <a:pPr/>
              <a:t>53</a:t>
            </a:fld>
            <a:endParaRPr lang="en-US" altLang="en-US" sz="1350">
              <a:solidFill>
                <a:srgbClr val="FFFFFF"/>
              </a:solidFill>
            </a:endParaRPr>
          </a:p>
        </p:txBody>
      </p:sp>
    </p:spTree>
    <p:extLst>
      <p:ext uri="{BB962C8B-B14F-4D97-AF65-F5344CB8AC3E}">
        <p14:creationId xmlns:p14="http://schemas.microsoft.com/office/powerpoint/2010/main" val="3373704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ox(in)">
                                      <p:cBhvr>
                                        <p:cTn id="7" dur="500"/>
                                        <p:tgtEl>
                                          <p:spTgt spid="14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box(in)">
                                      <p:cBhvr>
                                        <p:cTn id="12" dur="500"/>
                                        <p:tgtEl>
                                          <p:spTgt spid="143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animEffect transition="in" filter="box(in)">
                                      <p:cBhvr>
                                        <p:cTn id="17" dur="500"/>
                                        <p:tgtEl>
                                          <p:spTgt spid="1433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box(in)">
                                      <p:cBhvr>
                                        <p:cTn id="2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8650" y="762001"/>
            <a:ext cx="7886700" cy="533734"/>
          </a:xfrm>
        </p:spPr>
        <p:txBody>
          <a:bodyPr>
            <a:normAutofit/>
          </a:bodyPr>
          <a:lstStyle/>
          <a:p>
            <a:pPr>
              <a:defRPr/>
            </a:pPr>
            <a:r>
              <a:rPr lang="en-US" sz="2400" dirty="0">
                <a:solidFill>
                  <a:srgbClr val="FF0000"/>
                </a:solidFill>
              </a:rPr>
              <a:t>The Principle of Beneficence:</a:t>
            </a:r>
          </a:p>
        </p:txBody>
      </p:sp>
      <p:sp>
        <p:nvSpPr>
          <p:cNvPr id="15363" name="Rectangle 3"/>
          <p:cNvSpPr>
            <a:spLocks noGrp="1" noChangeArrowheads="1"/>
          </p:cNvSpPr>
          <p:nvPr>
            <p:ph idx="1"/>
          </p:nvPr>
        </p:nvSpPr>
        <p:spPr>
          <a:xfrm>
            <a:off x="0" y="1994234"/>
            <a:ext cx="9067800" cy="4863766"/>
          </a:xfrm>
        </p:spPr>
        <p:txBody>
          <a:bodyPr>
            <a:normAutofit/>
          </a:bodyPr>
          <a:lstStyle/>
          <a:p>
            <a:pPr algn="l" rtl="0" eaLnBrk="1" hangingPunct="1"/>
            <a:r>
              <a:rPr lang="en-US" altLang="en-US" sz="2400" dirty="0"/>
              <a:t>The procedure be provided with the intent of doing good for the patient involved.</a:t>
            </a:r>
          </a:p>
          <a:p>
            <a:pPr algn="l" rtl="0" eaLnBrk="1" hangingPunct="1"/>
            <a:r>
              <a:rPr lang="en-US" altLang="en-US" sz="2400" dirty="0"/>
              <a:t> Health care providers develop and maintain skills and knowledge, continually update training, consider individual circumstances of all patients, and strive for net benefit.</a:t>
            </a:r>
          </a:p>
          <a:p>
            <a:pPr algn="l" rtl="0" eaLnBrk="1" hangingPunct="1"/>
            <a:r>
              <a:rPr lang="en-US" altLang="en-US" sz="2400" dirty="0"/>
              <a:t>Patient’s welfare as the first consideration</a:t>
            </a:r>
          </a:p>
          <a:p>
            <a:pPr algn="l" rtl="0" eaLnBrk="1" hangingPunct="1"/>
            <a:r>
              <a:rPr lang="en-US" altLang="en-US" sz="2400" dirty="0"/>
              <a:t>All healthcare providers must strive to improve their patient’s health, to do the most  good for the patient in every situation. </a:t>
            </a:r>
          </a:p>
          <a:p>
            <a:pPr algn="l" rtl="0" eaLnBrk="1" hangingPunct="1"/>
            <a:r>
              <a:rPr lang="en-US" altLang="en-US" sz="2400" dirty="0"/>
              <a:t>What is good for one patient may not be good for another, so each situation should be considered individually. </a:t>
            </a:r>
          </a:p>
        </p:txBody>
      </p:sp>
      <p:sp>
        <p:nvSpPr>
          <p:cNvPr id="12292" name="Slide Number Placeholder 5"/>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8C4C0EC6-E606-438B-9A64-740E83AC37C4}" type="slidenum">
              <a:rPr lang="en-US" altLang="en-US" sz="1350">
                <a:solidFill>
                  <a:srgbClr val="FFFFFF"/>
                </a:solidFill>
              </a:rPr>
              <a:pPr/>
              <a:t>54</a:t>
            </a:fld>
            <a:endParaRPr lang="en-US" altLang="en-US" sz="1350">
              <a:solidFill>
                <a:srgbClr val="FFFFFF"/>
              </a:solidFill>
            </a:endParaRPr>
          </a:p>
        </p:txBody>
      </p:sp>
    </p:spTree>
    <p:extLst>
      <p:ext uri="{BB962C8B-B14F-4D97-AF65-F5344CB8AC3E}">
        <p14:creationId xmlns:p14="http://schemas.microsoft.com/office/powerpoint/2010/main" val="2469347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1A952543-C855-63FC-8D32-D88F9CEF0AEF}"/>
              </a:ext>
            </a:extLst>
          </p:cNvPr>
          <p:cNvSpPr>
            <a:spLocks noGrp="1" noChangeArrowheads="1"/>
          </p:cNvSpPr>
          <p:nvPr>
            <p:ph type="title"/>
          </p:nvPr>
        </p:nvSpPr>
        <p:spPr>
          <a:xfrm>
            <a:off x="902368" y="838200"/>
            <a:ext cx="6641432" cy="609600"/>
          </a:xfrm>
        </p:spPr>
        <p:txBody>
          <a:bodyPr>
            <a:normAutofit/>
          </a:bodyPr>
          <a:lstStyle/>
          <a:p>
            <a:pPr eaLnBrk="1" hangingPunct="1"/>
            <a:r>
              <a:rPr lang="en-US" altLang="en-US" sz="3200" dirty="0"/>
              <a:t>Research:</a:t>
            </a:r>
          </a:p>
        </p:txBody>
      </p:sp>
      <p:sp>
        <p:nvSpPr>
          <p:cNvPr id="53250" name="Rectangle 3">
            <a:extLst>
              <a:ext uri="{FF2B5EF4-FFF2-40B4-BE49-F238E27FC236}">
                <a16:creationId xmlns:a16="http://schemas.microsoft.com/office/drawing/2014/main" id="{9FF92CFE-81CF-DF98-CEE1-0913CF5C719D}"/>
              </a:ext>
            </a:extLst>
          </p:cNvPr>
          <p:cNvSpPr>
            <a:spLocks noGrp="1" noChangeArrowheads="1"/>
          </p:cNvSpPr>
          <p:nvPr>
            <p:ph idx="1"/>
          </p:nvPr>
        </p:nvSpPr>
        <p:spPr>
          <a:xfrm>
            <a:off x="1657350" y="2124075"/>
            <a:ext cx="6172200" cy="3348038"/>
          </a:xfrm>
        </p:spPr>
        <p:txBody>
          <a:bodyPr>
            <a:normAutofit/>
          </a:bodyPr>
          <a:lstStyle/>
          <a:p>
            <a:pPr fontAlgn="base"/>
            <a:r>
              <a:rPr lang="en-US" sz="2000" dirty="0"/>
              <a:t>Davidson's Principles and Practice of Medicine</a:t>
            </a:r>
          </a:p>
          <a:p>
            <a:pPr marL="0" indent="0" fontAlgn="base">
              <a:buNone/>
            </a:pPr>
            <a:r>
              <a:rPr lang="en-US" sz="2000" dirty="0"/>
              <a:t>                 24th Edition - March 1, 2022</a:t>
            </a:r>
          </a:p>
          <a:p>
            <a:pPr fontAlgn="base"/>
            <a:r>
              <a:rPr lang="en-US" sz="2000" dirty="0"/>
              <a:t>EASL CPG decompensated cirrhosis. J </a:t>
            </a:r>
            <a:r>
              <a:rPr lang="en-US" sz="2000" dirty="0" err="1"/>
              <a:t>Hepatol</a:t>
            </a:r>
            <a:r>
              <a:rPr lang="en-US" sz="2000" dirty="0"/>
              <a:t> 2018;doi: 10.1016/j.jhep.2018.03.024</a:t>
            </a:r>
          </a:p>
          <a:p>
            <a:r>
              <a:rPr lang="en-US" u="sng" dirty="0">
                <a:hlinkClick r:id="rId2"/>
              </a:rPr>
              <a:t>J </a:t>
            </a:r>
            <a:r>
              <a:rPr lang="en-US" u="sng" dirty="0" err="1">
                <a:hlinkClick r:id="rId2"/>
              </a:rPr>
              <a:t>Gastroenterol</a:t>
            </a:r>
            <a:r>
              <a:rPr lang="en-US" u="sng" dirty="0">
                <a:hlinkClick r:id="rId2"/>
              </a:rPr>
              <a:t>.</a:t>
            </a:r>
            <a:r>
              <a:rPr lang="en-US" dirty="0"/>
              <a:t> 2021; 56(7): 593–619. Published online 2021 Jul7.  </a:t>
            </a:r>
            <a:r>
              <a:rPr lang="en-US" dirty="0" err="1"/>
              <a:t>doi</a:t>
            </a:r>
            <a:r>
              <a:rPr lang="en-US" dirty="0"/>
              <a:t>: </a:t>
            </a:r>
            <a:r>
              <a:rPr lang="en-US" u="sng" dirty="0">
                <a:hlinkClick r:id="rId3"/>
              </a:rPr>
              <a:t>10.1007/s00535-021-01788-x</a:t>
            </a:r>
            <a:endParaRPr lang="en-US" dirty="0"/>
          </a:p>
          <a:p>
            <a:pPr marL="0" indent="0" fontAlgn="base">
              <a:buNone/>
            </a:pPr>
            <a:endParaRPr lang="en-US" sz="2000" dirty="0"/>
          </a:p>
          <a:p>
            <a:pPr marL="0" indent="0" fontAlgn="base">
              <a:buNone/>
            </a:pPr>
            <a:endParaRPr lang="en-US" sz="2000" dirty="0"/>
          </a:p>
        </p:txBody>
      </p:sp>
    </p:spTree>
    <p:extLst>
      <p:ext uri="{BB962C8B-B14F-4D97-AF65-F5344CB8AC3E}">
        <p14:creationId xmlns:p14="http://schemas.microsoft.com/office/powerpoint/2010/main" val="209152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Doctor , Nursing, Medical thank you card | Zazzle.com in 2021 | Thank you  cards from kids, Thank you cards, Nurse ar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9978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What Causes Cirrhosis?"/>
          <p:cNvPicPr>
            <a:picLocks noChangeAspect="1" noChangeArrowheads="1"/>
          </p:cNvPicPr>
          <p:nvPr/>
        </p:nvPicPr>
        <p:blipFill>
          <a:blip r:embed="rId3"/>
          <a:srcRect/>
          <a:stretch>
            <a:fillRect/>
          </a:stretch>
        </p:blipFill>
        <p:spPr bwMode="auto">
          <a:xfrm>
            <a:off x="0" y="990600"/>
            <a:ext cx="9067800" cy="5867400"/>
          </a:xfrm>
          <a:prstGeom prst="rect">
            <a:avLst/>
          </a:prstGeom>
          <a:noFill/>
        </p:spPr>
      </p:pic>
    </p:spTree>
    <p:extLst>
      <p:ext uri="{BB962C8B-B14F-4D97-AF65-F5344CB8AC3E}">
        <p14:creationId xmlns:p14="http://schemas.microsoft.com/office/powerpoint/2010/main" val="2260491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ism\Desktop\Taha Shafi\hepatitis\liver-cirrhosis-26-638.jpg"/>
          <p:cNvPicPr>
            <a:picLocks noChangeAspect="1" noChangeArrowheads="1"/>
          </p:cNvPicPr>
          <p:nvPr/>
        </p:nvPicPr>
        <p:blipFill>
          <a:blip r:embed="rId2"/>
          <a:srcRect/>
          <a:stretch>
            <a:fillRect/>
          </a:stretch>
        </p:blipFill>
        <p:spPr bwMode="auto">
          <a:xfrm>
            <a:off x="0" y="990601"/>
            <a:ext cx="9144000" cy="5715000"/>
          </a:xfrm>
          <a:prstGeom prst="rect">
            <a:avLst/>
          </a:prstGeom>
          <a:noFill/>
        </p:spPr>
      </p:pic>
    </p:spTree>
    <p:extLst>
      <p:ext uri="{BB962C8B-B14F-4D97-AF65-F5344CB8AC3E}">
        <p14:creationId xmlns:p14="http://schemas.microsoft.com/office/powerpoint/2010/main" val="111858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04088"/>
            <a:ext cx="8229600" cy="667512"/>
          </a:xfrm>
        </p:spPr>
        <p:txBody>
          <a:bodyPr>
            <a:normAutofit/>
          </a:bodyPr>
          <a:lstStyle/>
          <a:p>
            <a:pPr marL="484188" eaLnBrk="1" hangingPunct="1"/>
            <a:r>
              <a:rPr lang="en-US" altLang="en-US" sz="3200" dirty="0">
                <a:solidFill>
                  <a:schemeClr val="tx1"/>
                </a:solidFill>
              </a:rPr>
              <a:t>Liver Cirrhosis</a:t>
            </a:r>
          </a:p>
        </p:txBody>
      </p:sp>
      <p:sp>
        <p:nvSpPr>
          <p:cNvPr id="10243" name="Rectangle 3"/>
          <p:cNvSpPr>
            <a:spLocks noGrp="1" noChangeArrowheads="1"/>
          </p:cNvSpPr>
          <p:nvPr>
            <p:ph idx="1"/>
          </p:nvPr>
        </p:nvSpPr>
        <p:spPr>
          <a:xfrm>
            <a:off x="0" y="1524000"/>
            <a:ext cx="9144000" cy="5181600"/>
          </a:xfrm>
        </p:spPr>
        <p:txBody>
          <a:bodyPr/>
          <a:lstStyle/>
          <a:p>
            <a:pPr marL="0" indent="0" eaLnBrk="1" hangingPunct="1">
              <a:spcBef>
                <a:spcPts val="0"/>
              </a:spcBef>
              <a:buNone/>
              <a:defRPr/>
            </a:pPr>
            <a:r>
              <a:rPr lang="en-US" sz="2000" b="1" dirty="0">
                <a:ea typeface="+mn-ea"/>
              </a:rPr>
              <a:t>        A chronic progressive disease of the liver</a:t>
            </a:r>
          </a:p>
          <a:p>
            <a:pPr marL="393192" lvl="1" indent="0" eaLnBrk="1" hangingPunct="1">
              <a:spcBef>
                <a:spcPts val="0"/>
              </a:spcBef>
              <a:buNone/>
              <a:defRPr/>
            </a:pPr>
            <a:r>
              <a:rPr lang="en-US" sz="2000" dirty="0"/>
              <a:t>      Extensive parenchymal cell degeneration</a:t>
            </a:r>
          </a:p>
          <a:p>
            <a:pPr marL="393192" lvl="1" indent="0" eaLnBrk="1" hangingPunct="1">
              <a:spcBef>
                <a:spcPts val="0"/>
              </a:spcBef>
              <a:buNone/>
              <a:defRPr/>
            </a:pPr>
            <a:r>
              <a:rPr lang="en-US" sz="2000" dirty="0"/>
              <a:t>      Destruction of parenchymal cells.</a:t>
            </a:r>
          </a:p>
          <a:p>
            <a:pPr marL="393192" lvl="1" indent="0" eaLnBrk="1" hangingPunct="1">
              <a:spcBef>
                <a:spcPts val="0"/>
              </a:spcBef>
              <a:buNone/>
              <a:defRPr/>
            </a:pPr>
            <a:endParaRPr lang="en-US" dirty="0"/>
          </a:p>
          <a:p>
            <a:pPr marL="0" indent="0">
              <a:buNone/>
              <a:defRPr/>
            </a:pPr>
            <a:r>
              <a:rPr lang="en-US" altLang="en-US" sz="2000" b="1" dirty="0"/>
              <a:t>        </a:t>
            </a:r>
          </a:p>
          <a:p>
            <a:pPr marL="0" indent="0">
              <a:buNone/>
              <a:defRPr/>
            </a:pPr>
            <a:r>
              <a:rPr lang="en-US" altLang="en-US" sz="2000" b="1" dirty="0"/>
              <a:t>        Liver cells attempt to regenerate.</a:t>
            </a:r>
          </a:p>
          <a:p>
            <a:pPr marL="393192" lvl="1" indent="0">
              <a:buNone/>
              <a:defRPr/>
            </a:pPr>
            <a:r>
              <a:rPr lang="en-US" altLang="en-US" sz="2000" dirty="0">
                <a:ea typeface="ＭＳ Ｐゴシック" panose="020B0600070205080204" pitchFamily="34" charset="-128"/>
              </a:rPr>
              <a:t>      Regenerative process is disorganized.</a:t>
            </a:r>
          </a:p>
          <a:p>
            <a:pPr lvl="2">
              <a:defRPr/>
            </a:pPr>
            <a:r>
              <a:rPr lang="en-US" altLang="en-US" dirty="0">
                <a:ea typeface="ＭＳ Ｐゴシック" panose="020B0600070205080204" pitchFamily="34" charset="-128"/>
              </a:rPr>
              <a:t> </a:t>
            </a:r>
            <a:r>
              <a:rPr lang="en-US" altLang="en-US" sz="2000" dirty="0">
                <a:ea typeface="ＭＳ Ｐゴシック" panose="020B0600070205080204" pitchFamily="34" charset="-128"/>
              </a:rPr>
              <a:t>Abnormal blood vessel and bile duct formation</a:t>
            </a:r>
          </a:p>
          <a:p>
            <a:pPr lvl="2">
              <a:defRPr/>
            </a:pPr>
            <a:r>
              <a:rPr lang="en-US" altLang="en-US" sz="2000" dirty="0">
                <a:ea typeface="ＭＳ Ｐゴシック" panose="020B0600070205080204" pitchFamily="34" charset="-128"/>
              </a:rPr>
              <a:t>New fibrous connective tissue distorts liver’s normal structure, impedes blood flow.</a:t>
            </a:r>
          </a:p>
          <a:p>
            <a:pPr lvl="2">
              <a:defRPr/>
            </a:pPr>
            <a:r>
              <a:rPr lang="en-US" altLang="en-US" sz="2000" dirty="0">
                <a:ea typeface="ＭＳ Ｐゴシック" panose="020B0600070205080204" pitchFamily="34" charset="-128"/>
              </a:rPr>
              <a:t>Poor cellular nutrition and hypoxia result.</a:t>
            </a:r>
          </a:p>
          <a:p>
            <a:pPr marL="393192" lvl="1" indent="0" eaLnBrk="1" hangingPunct="1">
              <a:spcBef>
                <a:spcPts val="0"/>
              </a:spcBef>
              <a:buNone/>
              <a:defRPr/>
            </a:pPr>
            <a:r>
              <a:rPr lang="en-US" dirty="0"/>
              <a:t> </a:t>
            </a:r>
          </a:p>
        </p:txBody>
      </p:sp>
    </p:spTree>
    <p:extLst>
      <p:ext uri="{BB962C8B-B14F-4D97-AF65-F5344CB8AC3E}">
        <p14:creationId xmlns:p14="http://schemas.microsoft.com/office/powerpoint/2010/main" val="410700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white">
          <a:ln>
            <a:headEnd type="none"/>
            <a:tailEnd type="none"/>
          </a:ln>
        </p:spPr>
        <p:txBody>
          <a:bodyPr wrap="square"/>
          <a:lstStyle>
            <a:lvl1pPr>
              <a:defRPr sz="900" dirty="0"/>
            </a:lvl1pPr>
          </a:lstStyle>
          <a:p>
            <a:fld id="{27A13296-8103-46F4-BA41-F532E14F2100}" type="slidenum">
              <a:rPr lang="en-US" dirty="0"/>
              <a:t>9</a:t>
            </a:fld>
            <a:endParaRPr lang="en-US" dirty="0"/>
          </a:p>
        </p:txBody>
      </p:sp>
      <p:pic>
        <p:nvPicPr>
          <p:cNvPr id="9" name="Picture 9"/>
          <p:cNvPicPr>
            <a:picLocks noChangeAspect="1"/>
          </p:cNvPicPr>
          <p:nvPr/>
        </p:nvPicPr>
        <p:blipFill>
          <a:blip r:embed="rId2">
            <a:lum/>
          </a:blip>
          <a:srcRect/>
          <a:stretch>
            <a:fillRect/>
          </a:stretch>
        </p:blipFill>
        <p:spPr bwMode="white">
          <a:xfrm>
            <a:off x="0" y="990600"/>
            <a:ext cx="9144000" cy="5867400"/>
          </a:xfrm>
          <a:prstGeom prst="rect">
            <a:avLst/>
          </a:prstGeom>
          <a:ln>
            <a:headEnd type="none"/>
            <a:tailEnd type="none"/>
          </a:ln>
        </p:spPr>
      </p:pic>
    </p:spTree>
    <p:extLst>
      <p:ext uri="{BB962C8B-B14F-4D97-AF65-F5344CB8AC3E}">
        <p14:creationId xmlns:p14="http://schemas.microsoft.com/office/powerpoint/2010/main" val="2673703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TotalTime>
  <Words>3646</Words>
  <Application>Microsoft Office PowerPoint</Application>
  <PresentationFormat>On-screen Show (4:3)</PresentationFormat>
  <Paragraphs>590</Paragraphs>
  <Slides>56</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7" baseType="lpstr">
      <vt:lpstr>ＭＳ Ｐゴシック</vt:lpstr>
      <vt:lpstr>Arial</vt:lpstr>
      <vt:lpstr>Calibri</vt:lpstr>
      <vt:lpstr>Century Gothic</vt:lpstr>
      <vt:lpstr>Constantia</vt:lpstr>
      <vt:lpstr>Symbol</vt:lpstr>
      <vt:lpstr>Times New Roman</vt:lpstr>
      <vt:lpstr>Wingdings</vt:lpstr>
      <vt:lpstr>Wingdings 2</vt:lpstr>
      <vt:lpstr>Flow</vt:lpstr>
      <vt:lpstr>ClipArt</vt:lpstr>
      <vt:lpstr>PowerPoint Presentation</vt:lpstr>
      <vt:lpstr>PowerPoint Presentation</vt:lpstr>
      <vt:lpstr>          University Motto, Vision, Values &amp; Goals </vt:lpstr>
      <vt:lpstr>RMU Integrated Lecture Model</vt:lpstr>
      <vt:lpstr>PowerPoint Presentation</vt:lpstr>
      <vt:lpstr>PowerPoint Presentation</vt:lpstr>
      <vt:lpstr>PowerPoint Presentation</vt:lpstr>
      <vt:lpstr>Liver Cirrhosis</vt:lpstr>
      <vt:lpstr>PowerPoint Presentation</vt:lpstr>
      <vt:lpstr>   Multi-stage model for the clinical course of cirrhosis</vt:lpstr>
      <vt:lpstr>  Multi-stage model for the clinical course of cirrhosis</vt:lpstr>
      <vt:lpstr>Pathophysiology of DC</vt:lpstr>
      <vt:lpstr>Signs &amp; Symptoms</vt:lpstr>
      <vt:lpstr>Signs &amp; Symptoms</vt:lpstr>
      <vt:lpstr>PowerPoint Presentation</vt:lpstr>
      <vt:lpstr>  Etiology </vt:lpstr>
      <vt:lpstr>   How would you investigate</vt:lpstr>
      <vt:lpstr> Management strategies for DC</vt:lpstr>
      <vt:lpstr>PowerPoint Presentation</vt:lpstr>
      <vt:lpstr>   What is your management plan?</vt:lpstr>
      <vt:lpstr>PowerPoint Presentation</vt:lpstr>
      <vt:lpstr>   Hepatic Encephalopathy</vt:lpstr>
      <vt:lpstr>STAGES OF HEPATIC ENCEPHALOPATHY</vt:lpstr>
      <vt:lpstr>PowerPoint Presentation</vt:lpstr>
      <vt:lpstr>  Acute GI Bleed</vt:lpstr>
      <vt:lpstr>PowerPoint Presentation</vt:lpstr>
      <vt:lpstr>PowerPoint Presentation</vt:lpstr>
      <vt:lpstr>PowerPoint Presentation</vt:lpstr>
      <vt:lpstr>PowerPoint Presentation</vt:lpstr>
      <vt:lpstr>Prevalence and implications of malnutrition and sarcopenia in   cirrhosis </vt:lpstr>
      <vt:lpstr>PowerPoint Presentation</vt:lpstr>
      <vt:lpstr>PowerPoint Presentation</vt:lpstr>
      <vt:lpstr>PowerPoint Presentation</vt:lpstr>
      <vt:lpstr>PowerPoint Presentation</vt:lpstr>
      <vt:lpstr>    Liver transplant</vt:lpstr>
      <vt:lpstr>Types of Shunts</vt:lpstr>
      <vt:lpstr>PowerPoint Presentation</vt:lpstr>
      <vt:lpstr>PowerPoint Presentation</vt:lpstr>
      <vt:lpstr>      HCC</vt:lpstr>
      <vt:lpstr>     HCC</vt:lpstr>
      <vt:lpstr>    Ascites</vt:lpstr>
      <vt:lpstr>Uncomplicated ascites: evaluation and diagnosis</vt:lpstr>
      <vt:lpstr>Uncomplicated ascites: evaluation and diagnosis</vt:lpstr>
      <vt:lpstr> Prognosis</vt:lpstr>
      <vt:lpstr>      Management</vt:lpstr>
      <vt:lpstr>  Management of Grade 3 ascites</vt:lpstr>
      <vt:lpstr>PowerPoint Presentation</vt:lpstr>
      <vt:lpstr>   Refractory ascites: definition</vt:lpstr>
      <vt:lpstr>  Diagnostic criteria</vt:lpstr>
      <vt:lpstr>The principles in Medical Ethics</vt:lpstr>
      <vt:lpstr>What are Ethical Principles</vt:lpstr>
      <vt:lpstr>The Principles in Medical Ethics:</vt:lpstr>
      <vt:lpstr>The Principle of Non Maleficence:</vt:lpstr>
      <vt:lpstr>The Principle of Beneficence:</vt:lpstr>
      <vt:lpstr>Research:</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TANVEER HUSSAIN</dc:creator>
  <cp:lastModifiedBy>Tanveer Hussain</cp:lastModifiedBy>
  <cp:revision>58</cp:revision>
  <dcterms:created xsi:type="dcterms:W3CDTF">2019-05-08T18:47:50Z</dcterms:created>
  <dcterms:modified xsi:type="dcterms:W3CDTF">2025-03-10T18:16:45Z</dcterms:modified>
</cp:coreProperties>
</file>