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99" r:id="rId3"/>
    <p:sldId id="257" r:id="rId4"/>
    <p:sldId id="303" r:id="rId5"/>
    <p:sldId id="266" r:id="rId6"/>
    <p:sldId id="300" r:id="rId7"/>
    <p:sldId id="268" r:id="rId8"/>
    <p:sldId id="258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9" r:id="rId17"/>
    <p:sldId id="275" r:id="rId18"/>
    <p:sldId id="281" r:id="rId19"/>
    <p:sldId id="282" r:id="rId20"/>
    <p:sldId id="269" r:id="rId21"/>
    <p:sldId id="259" r:id="rId22"/>
    <p:sldId id="260" r:id="rId23"/>
    <p:sldId id="261" r:id="rId24"/>
    <p:sldId id="262" r:id="rId25"/>
    <p:sldId id="265" r:id="rId26"/>
    <p:sldId id="267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taract imag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"/>
            <a:ext cx="12192000" cy="6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0" y="-77002"/>
            <a:ext cx="6497053" cy="6935002"/>
          </a:xfrm>
          <a:prstGeom prst="parallelogram">
            <a:avLst>
              <a:gd name="adj" fmla="val 36364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flipH="1">
            <a:off x="2383422" y="-77002"/>
            <a:ext cx="6455777" cy="6935002"/>
          </a:xfrm>
          <a:prstGeom prst="parallelogram">
            <a:avLst>
              <a:gd name="adj" fmla="val 36364"/>
            </a:avLst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chemeClr val="accent2">
                  <a:lumMod val="60000"/>
                  <a:lumOff val="40000"/>
                  <a:alpha val="76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125298" y="-89785"/>
            <a:ext cx="6500712" cy="6986285"/>
          </a:xfrm>
          <a:prstGeom prst="parallelogram">
            <a:avLst>
              <a:gd name="adj" fmla="val 36364"/>
            </a:avLst>
          </a:prstGeom>
          <a:gradFill flip="none" rotWithShape="1">
            <a:gsLst>
              <a:gs pos="0">
                <a:srgbClr val="0070C0">
                  <a:lumMod val="16000"/>
                </a:srgbClr>
              </a:gs>
              <a:gs pos="100000">
                <a:srgbClr val="00B0F0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8254255" y="-89784"/>
            <a:ext cx="3989309" cy="7024786"/>
          </a:xfrm>
          <a:custGeom>
            <a:avLst/>
            <a:gdLst>
              <a:gd name="connsiteX0" fmla="*/ 0 w 6500712"/>
              <a:gd name="connsiteY0" fmla="*/ 7012004 h 7012004"/>
              <a:gd name="connsiteX1" fmla="*/ 2363919 w 6500712"/>
              <a:gd name="connsiteY1" fmla="*/ 0 h 7012004"/>
              <a:gd name="connsiteX2" fmla="*/ 6500712 w 6500712"/>
              <a:gd name="connsiteY2" fmla="*/ 0 h 7012004"/>
              <a:gd name="connsiteX3" fmla="*/ 4136793 w 6500712"/>
              <a:gd name="connsiteY3" fmla="*/ 7012004 h 7012004"/>
              <a:gd name="connsiteX4" fmla="*/ 0 w 6500712"/>
              <a:gd name="connsiteY4" fmla="*/ 7012004 h 7012004"/>
              <a:gd name="connsiteX0" fmla="*/ 0 w 4245192"/>
              <a:gd name="connsiteY0" fmla="*/ 7042484 h 7042484"/>
              <a:gd name="connsiteX1" fmla="*/ 2363919 w 4245192"/>
              <a:gd name="connsiteY1" fmla="*/ 30480 h 7042484"/>
              <a:gd name="connsiteX2" fmla="*/ 4245192 w 4245192"/>
              <a:gd name="connsiteY2" fmla="*/ 0 h 7042484"/>
              <a:gd name="connsiteX3" fmla="*/ 4136793 w 4245192"/>
              <a:gd name="connsiteY3" fmla="*/ 7042484 h 7042484"/>
              <a:gd name="connsiteX4" fmla="*/ 0 w 4245192"/>
              <a:gd name="connsiteY4" fmla="*/ 7042484 h 7042484"/>
              <a:gd name="connsiteX0" fmla="*/ 0 w 4136793"/>
              <a:gd name="connsiteY0" fmla="*/ 7024786 h 7024786"/>
              <a:gd name="connsiteX1" fmla="*/ 2363919 w 4136793"/>
              <a:gd name="connsiteY1" fmla="*/ 12782 h 7024786"/>
              <a:gd name="connsiteX2" fmla="*/ 3962023 w 4136793"/>
              <a:gd name="connsiteY2" fmla="*/ 0 h 7024786"/>
              <a:gd name="connsiteX3" fmla="*/ 4136793 w 4136793"/>
              <a:gd name="connsiteY3" fmla="*/ 7024786 h 7024786"/>
              <a:gd name="connsiteX4" fmla="*/ 0 w 4136793"/>
              <a:gd name="connsiteY4" fmla="*/ 7024786 h 7024786"/>
              <a:gd name="connsiteX0" fmla="*/ 0 w 3989309"/>
              <a:gd name="connsiteY0" fmla="*/ 7024786 h 7024786"/>
              <a:gd name="connsiteX1" fmla="*/ 2363919 w 3989309"/>
              <a:gd name="connsiteY1" fmla="*/ 12782 h 7024786"/>
              <a:gd name="connsiteX2" fmla="*/ 3962023 w 3989309"/>
              <a:gd name="connsiteY2" fmla="*/ 0 h 7024786"/>
              <a:gd name="connsiteX3" fmla="*/ 3989309 w 3989309"/>
              <a:gd name="connsiteY3" fmla="*/ 6995289 h 7024786"/>
              <a:gd name="connsiteX4" fmla="*/ 0 w 3989309"/>
              <a:gd name="connsiteY4" fmla="*/ 7024786 h 702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309" h="7024786">
                <a:moveTo>
                  <a:pt x="0" y="7024786"/>
                </a:moveTo>
                <a:lnTo>
                  <a:pt x="2363919" y="12782"/>
                </a:lnTo>
                <a:lnTo>
                  <a:pt x="3962023" y="0"/>
                </a:lnTo>
                <a:lnTo>
                  <a:pt x="3989309" y="6995289"/>
                </a:lnTo>
                <a:lnTo>
                  <a:pt x="0" y="7024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71" y="4200743"/>
            <a:ext cx="12657221" cy="2083443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EF298"/>
                </a:solidFill>
                <a:latin typeface="Arial Black" panose="020B0A04020102020204" pitchFamily="34" charset="0"/>
              </a:rPr>
              <a:t>LENS &amp; CATAR</a:t>
            </a:r>
            <a:r>
              <a:rPr lang="en-US" sz="7200" b="1" dirty="0">
                <a:solidFill>
                  <a:srgbClr val="0070C0"/>
                </a:solidFill>
                <a:latin typeface="Arial Black" panose="020B0A04020102020204" pitchFamily="34" charset="0"/>
              </a:rPr>
              <a:t>ACT </a:t>
            </a:r>
          </a:p>
        </p:txBody>
      </p:sp>
      <p:pic>
        <p:nvPicPr>
          <p:cNvPr id="1028" name="Picture 4" descr="http://www.trinityeyeassociates.com/storage/app/media/catar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0" r="22950"/>
          <a:stretch/>
        </p:blipFill>
        <p:spPr bwMode="auto">
          <a:xfrm>
            <a:off x="9544894" y="292367"/>
            <a:ext cx="1660779" cy="1660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ao.org/detail/image.axd?id=46ccf269-7bac-42a6-8baf-34974f277a9d&amp;t=637055483549300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 bwMode="auto">
          <a:xfrm>
            <a:off x="8682694" y="1797945"/>
            <a:ext cx="1721794" cy="1721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 bwMode="auto">
          <a:xfrm>
            <a:off x="7804092" y="3136011"/>
            <a:ext cx="1721794" cy="17217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9234" t="1389" r="8202" b="1631"/>
          <a:stretch/>
        </p:blipFill>
        <p:spPr>
          <a:xfrm>
            <a:off x="7867291" y="3200399"/>
            <a:ext cx="1606064" cy="160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24688" y="3295291"/>
            <a:ext cx="1449237" cy="267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26" y="1632520"/>
            <a:ext cx="5611334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File:Nuclear sclerosis cata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89" y="1264555"/>
            <a:ext cx="3822487" cy="33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76" y="3888291"/>
            <a:ext cx="3153674" cy="29697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98808" y="3726611"/>
            <a:ext cx="1716656" cy="28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6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89212" y="2142226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16060" y="4022411"/>
            <a:ext cx="2122097" cy="3339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70" y="1539696"/>
            <a:ext cx="4921042" cy="43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24688" y="4433977"/>
            <a:ext cx="793629" cy="267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68" y="1960248"/>
            <a:ext cx="5715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416062" y="4787660"/>
            <a:ext cx="2441274" cy="301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84" y="1905000"/>
            <a:ext cx="5001164" cy="37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90183" y="5175849"/>
            <a:ext cx="948904" cy="2674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10233" r="222"/>
          <a:stretch/>
        </p:blipFill>
        <p:spPr>
          <a:xfrm>
            <a:off x="6411403" y="2040147"/>
            <a:ext cx="5694856" cy="38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5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47051" y="5546785"/>
            <a:ext cx="836760" cy="247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71" r="1654"/>
          <a:stretch/>
        </p:blipFill>
        <p:spPr>
          <a:xfrm>
            <a:off x="6281557" y="2234242"/>
            <a:ext cx="5812677" cy="36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Etiological classification</a:t>
            </a:r>
          </a:p>
          <a:p>
            <a:pPr lvl="1"/>
            <a:r>
              <a:rPr lang="en-US" dirty="0"/>
              <a:t>Diabetic snowflake</a:t>
            </a:r>
          </a:p>
          <a:p>
            <a:pPr lvl="1"/>
            <a:r>
              <a:rPr lang="en-US" dirty="0"/>
              <a:t>Traumatic (sunflower) </a:t>
            </a:r>
          </a:p>
          <a:p>
            <a:pPr lvl="1"/>
            <a:r>
              <a:rPr lang="en-US" dirty="0"/>
              <a:t>Polychromatic (Christmas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70" y="1905000"/>
            <a:ext cx="4876042" cy="368141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372928" y="2562045"/>
            <a:ext cx="1949570" cy="2674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Etiological classification</a:t>
            </a:r>
          </a:p>
          <a:p>
            <a:pPr lvl="1"/>
            <a:r>
              <a:rPr lang="en-US" dirty="0"/>
              <a:t>Diabetic snowflake</a:t>
            </a:r>
          </a:p>
          <a:p>
            <a:pPr lvl="1"/>
            <a:r>
              <a:rPr lang="en-US" dirty="0"/>
              <a:t>Traumatic (sunflower)</a:t>
            </a:r>
          </a:p>
          <a:p>
            <a:pPr lvl="1"/>
            <a:r>
              <a:rPr lang="en-US" dirty="0"/>
              <a:t>Polychromatic (Christmas tree)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98808" y="2950234"/>
            <a:ext cx="2173856" cy="2760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80" y="1568301"/>
            <a:ext cx="4519939" cy="46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Etiological classification</a:t>
            </a:r>
          </a:p>
          <a:p>
            <a:pPr lvl="1"/>
            <a:r>
              <a:rPr lang="en-US" dirty="0"/>
              <a:t>Diabetic snowflake</a:t>
            </a:r>
          </a:p>
          <a:p>
            <a:pPr lvl="1"/>
            <a:r>
              <a:rPr lang="en-US" dirty="0"/>
              <a:t>Traumatic (sunflower)</a:t>
            </a:r>
          </a:p>
          <a:p>
            <a:pPr lvl="1"/>
            <a:r>
              <a:rPr lang="en-US" dirty="0"/>
              <a:t>Polychromatic (Christmas tree)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98807" y="3347048"/>
            <a:ext cx="3071004" cy="301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hristmas tree cata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1974011"/>
            <a:ext cx="4118168" cy="38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4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6C9A-3CC1-4597-9136-54F5B526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B3C83-7A74-4FE9-A862-9CCE52F3C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 the end of this interactive session, students should be able to</a:t>
            </a:r>
          </a:p>
          <a:p>
            <a:r>
              <a:rPr lang="en-US" sz="2400" dirty="0"/>
              <a:t>  Define cataract </a:t>
            </a:r>
          </a:p>
          <a:p>
            <a:r>
              <a:rPr lang="en-US" sz="2400" dirty="0"/>
              <a:t>	Enlist classification of cataract</a:t>
            </a:r>
          </a:p>
          <a:p>
            <a:r>
              <a:rPr lang="en-US" sz="2400" dirty="0"/>
              <a:t>	Discuss the clinical examination with investigations to diagnose </a:t>
            </a:r>
          </a:p>
          <a:p>
            <a:r>
              <a:rPr lang="en-US" sz="2400" dirty="0"/>
              <a:t>	Explain the principles of management of cataract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57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maturity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92" t="10200" r="20143" b="4339"/>
          <a:stretch/>
        </p:blipFill>
        <p:spPr>
          <a:xfrm>
            <a:off x="6222603" y="1550303"/>
            <a:ext cx="4448273" cy="4643462"/>
          </a:xfrm>
          <a:prstGeom prst="rect">
            <a:avLst/>
          </a:prstGeom>
        </p:spPr>
      </p:pic>
      <p:pic>
        <p:nvPicPr>
          <p:cNvPr id="4098" name="Picture 2" descr="Image result for morgagnian catar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366" y="-5357692"/>
            <a:ext cx="3877804" cy="31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822" t="1388" r="3820"/>
          <a:stretch/>
        </p:blipFill>
        <p:spPr>
          <a:xfrm>
            <a:off x="8534399" y="3851564"/>
            <a:ext cx="2133601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2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Painless progressive visual loss</a:t>
            </a:r>
          </a:p>
          <a:p>
            <a:pPr lvl="1"/>
            <a:r>
              <a:rPr lang="en-US" dirty="0"/>
              <a:t>Glare</a:t>
            </a:r>
          </a:p>
          <a:p>
            <a:pPr lvl="1"/>
            <a:r>
              <a:rPr lang="en-US" dirty="0"/>
              <a:t>Reduced color perception</a:t>
            </a:r>
          </a:p>
          <a:p>
            <a:pPr lvl="1"/>
            <a:r>
              <a:rPr lang="en-US" dirty="0"/>
              <a:t>Color haloes</a:t>
            </a:r>
          </a:p>
          <a:p>
            <a:pPr lvl="1"/>
            <a:r>
              <a:rPr lang="en-US" dirty="0"/>
              <a:t>Systemic history</a:t>
            </a:r>
          </a:p>
          <a:p>
            <a:pPr lvl="1"/>
            <a:r>
              <a:rPr lang="en-US" dirty="0"/>
              <a:t>Past ocular and surgical history</a:t>
            </a:r>
          </a:p>
          <a:p>
            <a:r>
              <a:rPr lang="en-US" dirty="0"/>
              <a:t>Examination</a:t>
            </a:r>
          </a:p>
          <a:p>
            <a:r>
              <a:rPr lang="en-US" dirty="0"/>
              <a:t>Investigations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84740" y="2191109"/>
            <a:ext cx="819509" cy="293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637" y="219973"/>
            <a:ext cx="5135503" cy="3370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176" t="45935" r="321" b="820"/>
          <a:stretch/>
        </p:blipFill>
        <p:spPr>
          <a:xfrm>
            <a:off x="7366958" y="3818626"/>
            <a:ext cx="3571336" cy="27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Examination</a:t>
            </a:r>
          </a:p>
          <a:p>
            <a:pPr lvl="1"/>
            <a:r>
              <a:rPr lang="en-US" dirty="0"/>
              <a:t>VA</a:t>
            </a:r>
          </a:p>
          <a:p>
            <a:pPr lvl="1"/>
            <a:r>
              <a:rPr lang="en-US" dirty="0"/>
              <a:t>Anterior segment examination by slit lamp</a:t>
            </a:r>
          </a:p>
          <a:p>
            <a:pPr lvl="1"/>
            <a:r>
              <a:rPr lang="en-US" dirty="0"/>
              <a:t>Posterior segment examination</a:t>
            </a:r>
          </a:p>
          <a:p>
            <a:r>
              <a:rPr lang="en-US" dirty="0"/>
              <a:t>Investigations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10619" y="2605177"/>
            <a:ext cx="1449238" cy="28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84" y="1785667"/>
            <a:ext cx="3959285" cy="3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0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Examination</a:t>
            </a:r>
          </a:p>
          <a:p>
            <a:r>
              <a:rPr lang="en-US" dirty="0"/>
              <a:t>Investigations</a:t>
            </a:r>
          </a:p>
          <a:p>
            <a:pPr lvl="1"/>
            <a:r>
              <a:rPr lang="en-US" dirty="0"/>
              <a:t>B-scan</a:t>
            </a:r>
          </a:p>
          <a:p>
            <a:pPr lvl="1"/>
            <a:r>
              <a:rPr lang="en-US" dirty="0"/>
              <a:t>Biometry</a:t>
            </a:r>
          </a:p>
          <a:p>
            <a:pPr lvl="1"/>
            <a:r>
              <a:rPr lang="en-US" dirty="0" err="1"/>
              <a:t>Applanation</a:t>
            </a:r>
            <a:r>
              <a:rPr lang="en-US" dirty="0"/>
              <a:t> tonometry</a:t>
            </a:r>
          </a:p>
          <a:p>
            <a:pPr lvl="1"/>
            <a:r>
              <a:rPr lang="en-US" dirty="0"/>
              <a:t>Lab. investigations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93366" y="3010619"/>
            <a:ext cx="1570008" cy="284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25" y="191696"/>
            <a:ext cx="4540320" cy="1873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25" y="229366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835" y="2277030"/>
            <a:ext cx="2644602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036" y="4563585"/>
            <a:ext cx="2943277" cy="22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ICCE (Intra-capsular cataract extraction)</a:t>
            </a:r>
          </a:p>
          <a:p>
            <a:r>
              <a:rPr lang="en-US" dirty="0"/>
              <a:t>ECCE (Extra-capsular cataract extraction)</a:t>
            </a:r>
          </a:p>
          <a:p>
            <a:r>
              <a:rPr lang="en-US" dirty="0"/>
              <a:t>Phacoemulsification</a:t>
            </a:r>
          </a:p>
          <a:p>
            <a:r>
              <a:rPr lang="en-US" dirty="0"/>
              <a:t>FLACS (</a:t>
            </a:r>
            <a:r>
              <a:rPr lang="en-US" dirty="0" err="1"/>
              <a:t>Femtolaser</a:t>
            </a:r>
            <a:r>
              <a:rPr lang="en-US" dirty="0"/>
              <a:t> Assisted Cataract Surgery)</a:t>
            </a:r>
          </a:p>
        </p:txBody>
      </p:sp>
    </p:spTree>
    <p:extLst>
      <p:ext uri="{BB962C8B-B14F-4D97-AF65-F5344CB8AC3E}">
        <p14:creationId xmlns:p14="http://schemas.microsoft.com/office/powerpoint/2010/main" val="182619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phacoemulsification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hospitalization - Walk in, Walk out surgery.</a:t>
            </a:r>
          </a:p>
          <a:p>
            <a:r>
              <a:rPr lang="en-US" dirty="0"/>
              <a:t>Smaller incision- hence lesser complications related to the incision size.</a:t>
            </a:r>
          </a:p>
          <a:p>
            <a:r>
              <a:rPr lang="en-US" dirty="0"/>
              <a:t>Lesser induced astigmatism because of smaller incision.</a:t>
            </a:r>
          </a:p>
          <a:p>
            <a:r>
              <a:rPr lang="en-US" dirty="0"/>
              <a:t>No bandages minimal precautions.</a:t>
            </a:r>
          </a:p>
          <a:p>
            <a:r>
              <a:rPr lang="en-US" dirty="0"/>
              <a:t>No restriction on normal activities.</a:t>
            </a:r>
          </a:p>
          <a:p>
            <a:r>
              <a:rPr lang="en-US" dirty="0"/>
              <a:t>Fast recovery of good vision in a matter of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Flexible/foldable</a:t>
            </a:r>
          </a:p>
          <a:p>
            <a:pPr lvl="1"/>
            <a:r>
              <a:rPr lang="en-US" dirty="0"/>
              <a:t>Acrylic</a:t>
            </a:r>
          </a:p>
          <a:p>
            <a:pPr lvl="1"/>
            <a:r>
              <a:rPr lang="en-US" dirty="0"/>
              <a:t>Silicone</a:t>
            </a:r>
          </a:p>
          <a:p>
            <a:pPr lvl="1"/>
            <a:r>
              <a:rPr lang="en-US" dirty="0" err="1"/>
              <a:t>Collamer</a:t>
            </a:r>
            <a:endParaRPr lang="en-US" dirty="0"/>
          </a:p>
          <a:p>
            <a:r>
              <a:rPr lang="en-US" dirty="0"/>
              <a:t>Rigid</a:t>
            </a:r>
          </a:p>
          <a:p>
            <a:pPr lvl="1"/>
            <a:r>
              <a:rPr lang="en-US" dirty="0"/>
              <a:t>PMMA</a:t>
            </a:r>
          </a:p>
          <a:p>
            <a:r>
              <a:rPr lang="en-US" dirty="0"/>
              <a:t>Multifocal</a:t>
            </a:r>
          </a:p>
          <a:p>
            <a:r>
              <a:rPr lang="en-US" dirty="0" err="1"/>
              <a:t>Toric</a:t>
            </a:r>
            <a:endParaRPr lang="en-US" dirty="0"/>
          </a:p>
          <a:p>
            <a:r>
              <a:rPr lang="en-US" dirty="0"/>
              <a:t>AC IOLs</a:t>
            </a:r>
          </a:p>
          <a:p>
            <a:pPr lvl="1"/>
            <a:r>
              <a:rPr lang="en-US" dirty="0"/>
              <a:t>Angle supported</a:t>
            </a:r>
          </a:p>
          <a:p>
            <a:pPr lvl="1"/>
            <a:r>
              <a:rPr lang="en-US" dirty="0"/>
              <a:t>Iris fixated</a:t>
            </a:r>
          </a:p>
          <a:p>
            <a:pPr lvl="1"/>
            <a:r>
              <a:rPr lang="en-US" dirty="0"/>
              <a:t>Sulcus IOL</a:t>
            </a:r>
          </a:p>
        </p:txBody>
      </p:sp>
    </p:spTree>
    <p:extLst>
      <p:ext uri="{BB962C8B-B14F-4D97-AF65-F5344CB8AC3E}">
        <p14:creationId xmlns:p14="http://schemas.microsoft.com/office/powerpoint/2010/main" val="173700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6DEE-9018-4AD4-AE12-93DA41C7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Research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99562-32EF-4669-8B7C-EE6957043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Prevalence of Hepatitis B and C in the Patients Undergoing Cataract Surgery at Eye Camps </a:t>
            </a:r>
          </a:p>
          <a:p>
            <a:pPr marL="0" indent="0">
              <a:buNone/>
            </a:pPr>
            <a:r>
              <a:rPr lang="pt-BR" b="1" dirty="0"/>
              <a:t> DOI: https://doi.org/10.36351/pjo.v27i1.521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Purpose: </a:t>
            </a:r>
            <a:r>
              <a:rPr lang="en-US" dirty="0"/>
              <a:t>To assess the prevalence of hepatitis B and hepatitis C viral infection in the patients undergoing elective eye surgery.</a:t>
            </a:r>
          </a:p>
          <a:p>
            <a:pPr marL="0" indent="0">
              <a:buNone/>
            </a:pPr>
            <a:r>
              <a:rPr lang="en-US" b="1" dirty="0"/>
              <a:t>Conclusion: </a:t>
            </a:r>
            <a:r>
              <a:rPr lang="en-US" dirty="0"/>
              <a:t>The prevalence rate of Hepatitis B and C antibody in our population is alarming, not only for the general population but also for the general health care personals. Steps need to be taken to abort this preventable disease.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25504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1E14-EE22-4ED5-BAC9-85A4AEFE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F4BC82-5E78-4300-A367-BAD8C87F6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3" b="100000" l="3069" r="96751">
                        <a14:foregroundMark x1="37184" y1="59206" x2="37184" y2="59206"/>
                        <a14:foregroundMark x1="59747" y1="59567" x2="59747" y2="59567"/>
                        <a14:foregroundMark x1="74368" y1="54332" x2="74368" y2="54332"/>
                        <a14:foregroundMark x1="72744" y1="65343" x2="72744" y2="65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9" y="1481551"/>
            <a:ext cx="4430299" cy="44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9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Integration - Anatomy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565" t="44368" r="10773" b="2502"/>
          <a:stretch/>
        </p:blipFill>
        <p:spPr>
          <a:xfrm>
            <a:off x="7142672" y="1905000"/>
            <a:ext cx="4597879" cy="3305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7" y="1905000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41FD71-77E4-4C8F-A64F-F05D3382B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CATARACT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A6DD7D-BCF1-40EA-87A3-337FF5F8D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Cataract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7" t="-1" r="7381" b="39344"/>
          <a:stretch/>
        </p:blipFill>
        <p:spPr>
          <a:xfrm>
            <a:off x="2708694" y="1659147"/>
            <a:ext cx="6426679" cy="3239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3690" y="5210354"/>
            <a:ext cx="8591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C4043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3C4043"/>
                </a:solidFill>
                <a:latin typeface="arial" panose="020B0604020202020204" pitchFamily="34" charset="0"/>
              </a:rPr>
              <a:t>A clouding or loss of transparency of the lens in the eye as a result of tissue breakdown and protein clumping.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3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AD4D-4BF7-4537-8A2E-973D3109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Pathophysiology of Cataract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D6C117-9BA1-46FD-B07B-58703B9BF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202" y="1524000"/>
            <a:ext cx="6119006" cy="4589255"/>
          </a:xfrm>
        </p:spPr>
      </p:pic>
    </p:spTree>
    <p:extLst>
      <p:ext uri="{BB962C8B-B14F-4D97-AF65-F5344CB8AC3E}">
        <p14:creationId xmlns:p14="http://schemas.microsoft.com/office/powerpoint/2010/main" val="193598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08" y="624109"/>
            <a:ext cx="8488392" cy="59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432" y="2133600"/>
            <a:ext cx="4537904" cy="34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 acquired cataract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Morphological Classification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Anterior polar </a:t>
            </a:r>
          </a:p>
          <a:p>
            <a:pPr lvl="1"/>
            <a:r>
              <a:rPr lang="en-US" dirty="0"/>
              <a:t>Posterior polar </a:t>
            </a:r>
          </a:p>
          <a:p>
            <a:pPr lvl="1"/>
            <a:r>
              <a:rPr lang="en-US" dirty="0"/>
              <a:t>Nuclear sclerosis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subcapsular</a:t>
            </a:r>
            <a:endParaRPr lang="en-US" dirty="0"/>
          </a:p>
          <a:p>
            <a:pPr lvl="1"/>
            <a:r>
              <a:rPr lang="en-US" dirty="0"/>
              <a:t>cortical</a:t>
            </a:r>
          </a:p>
          <a:p>
            <a:pPr lvl="1"/>
            <a:r>
              <a:rPr lang="en-US" dirty="0"/>
              <a:t>Complete (total/diffuse)</a:t>
            </a:r>
          </a:p>
          <a:p>
            <a:pPr lvl="1"/>
            <a:r>
              <a:rPr lang="en-US" dirty="0"/>
              <a:t>Blue dot</a:t>
            </a:r>
          </a:p>
          <a:p>
            <a:pPr lvl="1"/>
            <a:r>
              <a:rPr lang="en-US" dirty="0"/>
              <a:t>sutural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81555" y="2958860"/>
            <a:ext cx="1431985" cy="250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689" y="2287617"/>
            <a:ext cx="3886338" cy="30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792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</TotalTime>
  <Words>593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Arial Black</vt:lpstr>
      <vt:lpstr>Century Gothic</vt:lpstr>
      <vt:lpstr>Wingdings 3</vt:lpstr>
      <vt:lpstr>Wisp</vt:lpstr>
      <vt:lpstr>LENS &amp; CATARACT </vt:lpstr>
      <vt:lpstr>Learning Objectives</vt:lpstr>
      <vt:lpstr>Vertical Integration - Anatomy </vt:lpstr>
      <vt:lpstr>CATARACT</vt:lpstr>
      <vt:lpstr>Cataract</vt:lpstr>
      <vt:lpstr>Pathophysiology of Cataract</vt:lpstr>
      <vt:lpstr>PowerPoint Presentation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</vt:lpstr>
      <vt:lpstr>Classification of  acquired cataract (contd)</vt:lpstr>
      <vt:lpstr>Management </vt:lpstr>
      <vt:lpstr>Management </vt:lpstr>
      <vt:lpstr>Management</vt:lpstr>
      <vt:lpstr>Treatment</vt:lpstr>
      <vt:lpstr>Advantages of phacoemulsification</vt:lpstr>
      <vt:lpstr>Types of IOLs </vt:lpstr>
      <vt:lpstr>Research article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RFQ</cp:lastModifiedBy>
  <cp:revision>25</cp:revision>
  <dcterms:created xsi:type="dcterms:W3CDTF">2020-01-28T10:26:59Z</dcterms:created>
  <dcterms:modified xsi:type="dcterms:W3CDTF">2023-02-23T17:23:04Z</dcterms:modified>
</cp:coreProperties>
</file>