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9" r:id="rId1"/>
  </p:sldMasterIdLst>
  <p:notesMasterIdLst>
    <p:notesMasterId r:id="rId57"/>
  </p:notesMasterIdLst>
  <p:handoutMasterIdLst>
    <p:handoutMasterId r:id="rId58"/>
  </p:handoutMasterIdLst>
  <p:sldIdLst>
    <p:sldId id="256" r:id="rId2"/>
    <p:sldId id="304" r:id="rId3"/>
    <p:sldId id="305" r:id="rId4"/>
    <p:sldId id="342" r:id="rId5"/>
    <p:sldId id="416" r:id="rId6"/>
    <p:sldId id="417" r:id="rId7"/>
    <p:sldId id="418" r:id="rId8"/>
    <p:sldId id="353" r:id="rId9"/>
    <p:sldId id="348" r:id="rId10"/>
    <p:sldId id="307" r:id="rId11"/>
    <p:sldId id="257" r:id="rId12"/>
    <p:sldId id="258" r:id="rId13"/>
    <p:sldId id="349" r:id="rId14"/>
    <p:sldId id="325" r:id="rId15"/>
    <p:sldId id="350" r:id="rId16"/>
    <p:sldId id="326" r:id="rId17"/>
    <p:sldId id="327" r:id="rId18"/>
    <p:sldId id="331" r:id="rId19"/>
    <p:sldId id="332" r:id="rId20"/>
    <p:sldId id="333" r:id="rId21"/>
    <p:sldId id="334" r:id="rId22"/>
    <p:sldId id="335" r:id="rId23"/>
    <p:sldId id="336" r:id="rId24"/>
    <p:sldId id="343" r:id="rId25"/>
    <p:sldId id="339" r:id="rId26"/>
    <p:sldId id="340" r:id="rId27"/>
    <p:sldId id="337" r:id="rId28"/>
    <p:sldId id="354" r:id="rId29"/>
    <p:sldId id="341" r:id="rId30"/>
    <p:sldId id="344" r:id="rId31"/>
    <p:sldId id="345" r:id="rId32"/>
    <p:sldId id="328" r:id="rId33"/>
    <p:sldId id="259" r:id="rId34"/>
    <p:sldId id="260" r:id="rId35"/>
    <p:sldId id="262" r:id="rId36"/>
    <p:sldId id="311" r:id="rId37"/>
    <p:sldId id="312" r:id="rId38"/>
    <p:sldId id="313" r:id="rId39"/>
    <p:sldId id="265" r:id="rId40"/>
    <p:sldId id="267" r:id="rId41"/>
    <p:sldId id="270" r:id="rId42"/>
    <p:sldId id="288" r:id="rId43"/>
    <p:sldId id="294" r:id="rId44"/>
    <p:sldId id="290" r:id="rId45"/>
    <p:sldId id="291" r:id="rId46"/>
    <p:sldId id="293" r:id="rId47"/>
    <p:sldId id="295" r:id="rId48"/>
    <p:sldId id="298" r:id="rId49"/>
    <p:sldId id="299" r:id="rId50"/>
    <p:sldId id="297" r:id="rId51"/>
    <p:sldId id="300" r:id="rId52"/>
    <p:sldId id="419" r:id="rId53"/>
    <p:sldId id="420" r:id="rId54"/>
    <p:sldId id="421" r:id="rId55"/>
    <p:sldId id="422" r:id="rId56"/>
  </p:sldIdLst>
  <p:sldSz cx="9144000" cy="6858000" type="screen4x3"/>
  <p:notesSz cx="6858000" cy="9144000"/>
  <p:custDataLst>
    <p:tags r:id="rId59"/>
  </p:custDataLst>
  <p:defaultTextStyle>
    <a:defPPr>
      <a:defRPr lang="en-US"/>
    </a:defPPr>
    <a:lvl1pPr marL="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5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78"/>
      </p:cViewPr>
      <p:guideLst/>
    </p:cSldViewPr>
  </p:slideViewPr>
  <p:notesTextViewPr>
    <p:cViewPr>
      <p:scale>
        <a:sx n="1" d="1"/>
        <a:sy n="1" d="1"/>
      </p:scale>
      <p:origin x="0" y="0"/>
    </p:cViewPr>
  </p:notesTextViewPr>
  <p:notesViewPr>
    <p:cSldViewPr>
      <p:cViewPr varScale="1">
        <p:scale>
          <a:sx n="36" d="100"/>
          <a:sy n="3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marfatima93@gmail.com" userId="d44883e3c0456043" providerId="LiveId" clId="{533B9A57-ECD3-418C-9B92-CF7F1F6D9F80}"/>
    <pc:docChg chg="modSld">
      <pc:chgData name="sammarfatima93@gmail.com" userId="d44883e3c0456043" providerId="LiveId" clId="{533B9A57-ECD3-418C-9B92-CF7F1F6D9F80}" dt="2025-02-24T15:14:20.569" v="1" actId="207"/>
      <pc:docMkLst>
        <pc:docMk/>
      </pc:docMkLst>
      <pc:sldChg chg="modSp mod">
        <pc:chgData name="sammarfatima93@gmail.com" userId="d44883e3c0456043" providerId="LiveId" clId="{533B9A57-ECD3-418C-9B92-CF7F1F6D9F80}" dt="2025-02-24T15:14:20.569" v="1" actId="207"/>
        <pc:sldMkLst>
          <pc:docMk/>
          <pc:sldMk cId="0" sldId="256"/>
        </pc:sldMkLst>
        <pc:spChg chg="mod">
          <ac:chgData name="sammarfatima93@gmail.com" userId="d44883e3c0456043" providerId="LiveId" clId="{533B9A57-ECD3-418C-9B92-CF7F1F6D9F80}" dt="2025-02-24T15:14:17.624" v="0" actId="207"/>
          <ac:spMkLst>
            <pc:docMk/>
            <pc:sldMk cId="0" sldId="256"/>
            <ac:spMk id="8194" creationId="{00000000-0000-0000-0000-000000000000}"/>
          </ac:spMkLst>
        </pc:spChg>
        <pc:spChg chg="mod">
          <ac:chgData name="sammarfatima93@gmail.com" userId="d44883e3c0456043" providerId="LiveId" clId="{533B9A57-ECD3-418C-9B92-CF7F1F6D9F80}" dt="2025-02-24T15:14:20.569" v="1" actId="207"/>
          <ac:spMkLst>
            <pc:docMk/>
            <pc:sldMk cId="0" sldId="256"/>
            <ac:spMk id="8195"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EBA05-2F10-437E-89B2-54F4D9FAF478}" type="doc">
      <dgm:prSet loTypeId="urn:microsoft.com/office/officeart/2005/8/layout/gear1#1" loCatId="cycle" qsTypeId="urn:microsoft.com/office/officeart/2005/8/quickstyle/3d5" qsCatId="3D" csTypeId="urn:microsoft.com/office/officeart/2005/8/colors/colorful4" csCatId="colorful" phldr="1"/>
      <dgm:spPr/>
      <dgm:t>
        <a:bodyPr/>
        <a:lstStyle/>
        <a:p>
          <a:endParaRPr/>
        </a:p>
      </dgm:t>
    </dgm:pt>
    <dgm:pt modelId="{D76093C5-B96B-4182-8418-CFDB341D2418}" type="parTrans" cxnId="{3F02751B-258B-466E-A882-5101C23C0B37}">
      <dgm:prSet/>
      <dgm:spPr/>
      <dgm:t>
        <a:bodyPr/>
        <a:lstStyle/>
        <a:p>
          <a:pPr algn="ctr"/>
          <a:endParaRPr lang="en-US"/>
        </a:p>
      </dgm:t>
    </dgm:pt>
    <dgm:pt modelId="{DACAB5BA-B8B4-4D66-8B11-1D02259E020B}">
      <dgm:prSet phldrT="[Text]"/>
      <dgm:spPr/>
      <dgm:t>
        <a:bodyPr/>
        <a:lstStyle/>
        <a:p>
          <a:pPr algn="ctr"/>
          <a:r>
            <a:rPr lang="en-US" b="1">
              <a:latin typeface="Arial Black" pitchFamily="34" charset="0"/>
            </a:rPr>
            <a:t>Wisdom</a:t>
          </a:r>
        </a:p>
      </dgm:t>
    </dgm:pt>
    <dgm:pt modelId="{23718C41-0A1F-40BF-86BE-8A5476EC271E}" type="sibTrans" cxnId="{3F02751B-258B-466E-A882-5101C23C0B37}">
      <dgm:prSet/>
      <dgm:spPr/>
      <dgm:t>
        <a:bodyPr/>
        <a:lstStyle/>
        <a:p>
          <a:pPr algn="ctr"/>
          <a:endParaRPr lang="en-US"/>
        </a:p>
      </dgm:t>
    </dgm:pt>
    <dgm:pt modelId="{637C3D51-3F4B-4277-8185-724806355FF8}" type="parTrans" cxnId="{385FB6AF-F4C8-4C48-BFFC-AD056126CCAA}">
      <dgm:prSet/>
      <dgm:spPr/>
      <dgm:t>
        <a:bodyPr/>
        <a:lstStyle/>
        <a:p>
          <a:pPr algn="ctr"/>
          <a:endParaRPr lang="en-US"/>
        </a:p>
      </dgm:t>
    </dgm:pt>
    <dgm:pt modelId="{663C1E13-76F9-4B70-A2F2-CA23180743CE}">
      <dgm:prSet phldrT="[Text]"/>
      <dgm:spPr/>
      <dgm:t>
        <a:bodyPr/>
        <a:lstStyle/>
        <a:p>
          <a:pPr algn="ctr"/>
          <a:r>
            <a:rPr lang="en-US">
              <a:latin typeface="Arial Black" pitchFamily="34" charset="0"/>
            </a:rPr>
            <a:t>Truth</a:t>
          </a:r>
          <a:r>
            <a:rPr lang="en-US"/>
            <a:t> </a:t>
          </a:r>
        </a:p>
      </dgm:t>
    </dgm:pt>
    <dgm:pt modelId="{188C389E-9423-41DE-9C5E-D4A7E95C7E62}" type="sibTrans" cxnId="{385FB6AF-F4C8-4C48-BFFC-AD056126CCAA}">
      <dgm:prSet/>
      <dgm:spPr/>
      <dgm:t>
        <a:bodyPr/>
        <a:lstStyle/>
        <a:p>
          <a:pPr algn="ctr"/>
          <a:endParaRPr lang="en-US"/>
        </a:p>
      </dgm:t>
    </dgm:pt>
    <dgm:pt modelId="{1911F9CB-1EEA-4FFD-A302-90DCBC7D11BE}" type="parTrans" cxnId="{698B433C-479D-4E3B-A706-22FE0736AB6A}">
      <dgm:prSet/>
      <dgm:spPr/>
      <dgm:t>
        <a:bodyPr/>
        <a:lstStyle/>
        <a:p>
          <a:pPr algn="ctr"/>
          <a:endParaRPr lang="en-US"/>
        </a:p>
      </dgm:t>
    </dgm:pt>
    <dgm:pt modelId="{399ACE2F-90C5-48B1-9E65-700A32562848}">
      <dgm:prSet phldrT="[Text]"/>
      <dgm:spPr/>
      <dgm:t>
        <a:bodyPr/>
        <a:lstStyle/>
        <a:p>
          <a:pPr algn="ctr"/>
          <a:r>
            <a:rPr lang="en-US" b="1">
              <a:latin typeface="Arial Black" pitchFamily="34" charset="0"/>
            </a:rPr>
            <a:t>Servic</a:t>
          </a:r>
          <a:r>
            <a:rPr lang="en-US">
              <a:latin typeface="Arial Black" pitchFamily="34" charset="0"/>
            </a:rPr>
            <a:t>e</a:t>
          </a:r>
          <a:r>
            <a:rPr lang="en-US"/>
            <a:t> </a:t>
          </a:r>
        </a:p>
      </dgm:t>
    </dgm:pt>
    <dgm:pt modelId="{DA82EADB-2721-42A0-95EA-F9B5521A38A6}" type="sibTrans" cxnId="{698B433C-479D-4E3B-A706-22FE0736AB6A}">
      <dgm:prSet/>
      <dgm:spPr/>
      <dgm:t>
        <a:bodyPr/>
        <a:lstStyle/>
        <a:p>
          <a:pPr algn="ctr"/>
          <a:endParaRPr lang="en-US"/>
        </a:p>
      </dgm:t>
    </dgm:pt>
    <dgm:pt modelId="{5ED88519-AC6C-4AA3-B76D-812B93A167E4}" type="pres">
      <dgm:prSet presAssocID="{F9CEBA05-2F10-437E-89B2-54F4D9FAF478}" presName="composite" presStyleCnt="0">
        <dgm:presLayoutVars>
          <dgm:chMax val="3"/>
          <dgm:animLvl val="lvl"/>
          <dgm:resizeHandles val="exact"/>
        </dgm:presLayoutVars>
      </dgm:prSet>
      <dgm:spPr/>
    </dgm:pt>
    <dgm:pt modelId="{87622A90-D0D8-4EA3-BC0D-D537801AF2B1}" type="pres">
      <dgm:prSet presAssocID="{DACAB5BA-B8B4-4D66-8B11-1D02259E020B}" presName="gear1" presStyleLbl="node1" presStyleIdx="0" presStyleCnt="3" custLinFactNeighborX="-220" custLinFactNeighborY="-220">
        <dgm:presLayoutVars>
          <dgm:chMax val="1"/>
          <dgm:bulletEnabled val="1"/>
        </dgm:presLayoutVars>
      </dgm:prSet>
      <dgm:spPr/>
    </dgm:pt>
    <dgm:pt modelId="{B6B6B41B-120B-4968-AB6A-FC6E7C8EF3C0}" type="pres">
      <dgm:prSet presAssocID="{DACAB5BA-B8B4-4D66-8B11-1D02259E020B}" presName="gear1srcNode" presStyleLbl="node1" presStyleIdx="0" presStyleCnt="3"/>
      <dgm:spPr/>
    </dgm:pt>
    <dgm:pt modelId="{8BC64EA7-2794-42B6-96C9-F39A52CB985A}" type="pres">
      <dgm:prSet presAssocID="{DACAB5BA-B8B4-4D66-8B11-1D02259E020B}" presName="gear1dstNode" presStyleLbl="node1" presStyleIdx="0" presStyleCnt="3"/>
      <dgm:spPr/>
    </dgm:pt>
    <dgm:pt modelId="{93300324-D62F-4E58-B882-734182BDB462}" type="pres">
      <dgm:prSet presAssocID="{663C1E13-76F9-4B70-A2F2-CA23180743CE}" presName="gear2" presStyleLbl="node1" presStyleIdx="1" presStyleCnt="3">
        <dgm:presLayoutVars>
          <dgm:chMax val="1"/>
          <dgm:bulletEnabled val="1"/>
        </dgm:presLayoutVars>
      </dgm:prSet>
      <dgm:spPr/>
    </dgm:pt>
    <dgm:pt modelId="{B9330EE9-43E4-4FD4-8144-E92B1DD0FCDF}" type="pres">
      <dgm:prSet presAssocID="{663C1E13-76F9-4B70-A2F2-CA23180743CE}" presName="gear2srcNode" presStyleLbl="node1" presStyleIdx="1" presStyleCnt="3"/>
      <dgm:spPr/>
    </dgm:pt>
    <dgm:pt modelId="{4822A78E-EAEC-401F-941A-3A84E13E2357}" type="pres">
      <dgm:prSet presAssocID="{663C1E13-76F9-4B70-A2F2-CA23180743CE}" presName="gear2dstNode" presStyleLbl="node1" presStyleIdx="1" presStyleCnt="3"/>
      <dgm:spPr/>
    </dgm:pt>
    <dgm:pt modelId="{59EDF28D-6C67-49D0-B5A1-DE5C3CBA2292}" type="pres">
      <dgm:prSet presAssocID="{399ACE2F-90C5-48B1-9E65-700A32562848}" presName="gear3" presStyleLbl="node1" presStyleIdx="2" presStyleCnt="3"/>
      <dgm:spPr/>
    </dgm:pt>
    <dgm:pt modelId="{23DC08E4-3725-4448-BFFF-1CCEA2F2987E}" type="pres">
      <dgm:prSet presAssocID="{399ACE2F-90C5-48B1-9E65-700A32562848}" presName="gear3tx" presStyleLbl="node1" presStyleIdx="2" presStyleCnt="3">
        <dgm:presLayoutVars>
          <dgm:chMax val="1"/>
          <dgm:bulletEnabled val="1"/>
        </dgm:presLayoutVars>
      </dgm:prSet>
      <dgm:spPr/>
    </dgm:pt>
    <dgm:pt modelId="{7D3EFDB4-E5D1-439A-86D8-1FCF80D959BA}" type="pres">
      <dgm:prSet presAssocID="{399ACE2F-90C5-48B1-9E65-700A32562848}" presName="gear3srcNode" presStyleLbl="node1" presStyleIdx="2" presStyleCnt="3"/>
      <dgm:spPr/>
    </dgm:pt>
    <dgm:pt modelId="{9815588C-16D0-4475-B64C-847FC87C8C32}" type="pres">
      <dgm:prSet presAssocID="{399ACE2F-90C5-48B1-9E65-700A32562848}" presName="gear3dstNode" presStyleLbl="node1" presStyleIdx="2" presStyleCnt="3"/>
      <dgm:spPr/>
    </dgm:pt>
    <dgm:pt modelId="{398423B3-DD54-4226-99D7-017EFC1488DF}" type="pres">
      <dgm:prSet presAssocID="{23718C41-0A1F-40BF-86BE-8A5476EC271E}" presName="connector1" presStyleLbl="sibTrans2D1" presStyleIdx="0" presStyleCnt="3"/>
      <dgm:spPr/>
    </dgm:pt>
    <dgm:pt modelId="{6DF3A3A0-5919-4E69-80DD-61760D6340A0}" type="pres">
      <dgm:prSet presAssocID="{188C389E-9423-41DE-9C5E-D4A7E95C7E62}" presName="connector2" presStyleLbl="sibTrans2D1" presStyleIdx="1" presStyleCnt="3"/>
      <dgm:spPr/>
    </dgm:pt>
    <dgm:pt modelId="{A09CEA93-9338-4361-A5E6-CF85B6019F5A}" type="pres">
      <dgm:prSet presAssocID="{DA82EADB-2721-42A0-95EA-F9B5521A38A6}" presName="connector3" presStyleLbl="sibTrans2D1" presStyleIdx="2" presStyleCnt="3"/>
      <dgm:spPr/>
    </dgm:pt>
  </dgm:ptLst>
  <dgm:cxnLst>
    <dgm:cxn modelId="{E6FB1408-3662-429C-85F4-6B56EE6A1847}" type="presOf" srcId="{DACAB5BA-B8B4-4D66-8B11-1D02259E020B}" destId="{87622A90-D0D8-4EA3-BC0D-D537801AF2B1}" srcOrd="0" destOrd="0" presId="urn:microsoft.com/office/officeart/2005/8/layout/gear1#1"/>
    <dgm:cxn modelId="{3F02751B-258B-466E-A882-5101C23C0B37}" srcId="{F9CEBA05-2F10-437E-89B2-54F4D9FAF478}" destId="{DACAB5BA-B8B4-4D66-8B11-1D02259E020B}" srcOrd="0" destOrd="0" parTransId="{D76093C5-B96B-4182-8418-CFDB341D2418}" sibTransId="{23718C41-0A1F-40BF-86BE-8A5476EC271E}"/>
    <dgm:cxn modelId="{A65B3220-7603-4AF2-8D2D-2BE196D1FFEF}" type="presOf" srcId="{663C1E13-76F9-4B70-A2F2-CA23180743CE}" destId="{93300324-D62F-4E58-B882-734182BDB462}" srcOrd="0" destOrd="0" presId="urn:microsoft.com/office/officeart/2005/8/layout/gear1#1"/>
    <dgm:cxn modelId="{362FCC33-CCD1-4AD9-92D8-1C3EA5DDDBBB}" type="presOf" srcId="{DA82EADB-2721-42A0-95EA-F9B5521A38A6}" destId="{A09CEA93-9338-4361-A5E6-CF85B6019F5A}" srcOrd="0" destOrd="0" presId="urn:microsoft.com/office/officeart/2005/8/layout/gear1#1"/>
    <dgm:cxn modelId="{4D01E135-5484-4FC8-93F2-3271A68949D9}" type="presOf" srcId="{663C1E13-76F9-4B70-A2F2-CA23180743CE}" destId="{B9330EE9-43E4-4FD4-8144-E92B1DD0FCDF}" srcOrd="1" destOrd="0" presId="urn:microsoft.com/office/officeart/2005/8/layout/gear1#1"/>
    <dgm:cxn modelId="{698B433C-479D-4E3B-A706-22FE0736AB6A}" srcId="{F9CEBA05-2F10-437E-89B2-54F4D9FAF478}" destId="{399ACE2F-90C5-48B1-9E65-700A32562848}" srcOrd="2" destOrd="0" parTransId="{1911F9CB-1EEA-4FFD-A302-90DCBC7D11BE}" sibTransId="{DA82EADB-2721-42A0-95EA-F9B5521A38A6}"/>
    <dgm:cxn modelId="{6BE5ED45-FA00-4F15-87E7-2CD0495DCE34}" type="presOf" srcId="{663C1E13-76F9-4B70-A2F2-CA23180743CE}" destId="{4822A78E-EAEC-401F-941A-3A84E13E2357}" srcOrd="2" destOrd="0" presId="urn:microsoft.com/office/officeart/2005/8/layout/gear1#1"/>
    <dgm:cxn modelId="{97B23D72-6B8B-4A21-BBA5-624FD7921D2D}" type="presOf" srcId="{188C389E-9423-41DE-9C5E-D4A7E95C7E62}" destId="{6DF3A3A0-5919-4E69-80DD-61760D6340A0}" srcOrd="0" destOrd="0" presId="urn:microsoft.com/office/officeart/2005/8/layout/gear1#1"/>
    <dgm:cxn modelId="{0E77525A-974E-4824-8192-9843E00D8E8A}" type="presOf" srcId="{399ACE2F-90C5-48B1-9E65-700A32562848}" destId="{7D3EFDB4-E5D1-439A-86D8-1FCF80D959BA}" srcOrd="2" destOrd="0" presId="urn:microsoft.com/office/officeart/2005/8/layout/gear1#1"/>
    <dgm:cxn modelId="{0BE91B83-FF00-48A2-8884-A430458D1A7D}" type="presOf" srcId="{399ACE2F-90C5-48B1-9E65-700A32562848}" destId="{9815588C-16D0-4475-B64C-847FC87C8C32}" srcOrd="3" destOrd="0" presId="urn:microsoft.com/office/officeart/2005/8/layout/gear1#1"/>
    <dgm:cxn modelId="{BADFDDA5-880D-48FD-AD4F-575A41D868D4}" type="presOf" srcId="{399ACE2F-90C5-48B1-9E65-700A32562848}" destId="{59EDF28D-6C67-49D0-B5A1-DE5C3CBA2292}" srcOrd="0" destOrd="0" presId="urn:microsoft.com/office/officeart/2005/8/layout/gear1#1"/>
    <dgm:cxn modelId="{385FB6AF-F4C8-4C48-BFFC-AD056126CCAA}" srcId="{F9CEBA05-2F10-437E-89B2-54F4D9FAF478}" destId="{663C1E13-76F9-4B70-A2F2-CA23180743CE}" srcOrd="1" destOrd="0" parTransId="{637C3D51-3F4B-4277-8185-724806355FF8}" sibTransId="{188C389E-9423-41DE-9C5E-D4A7E95C7E62}"/>
    <dgm:cxn modelId="{C2FA64CD-D9ED-48A3-9B36-E50DA711DAA7}" type="presOf" srcId="{DACAB5BA-B8B4-4D66-8B11-1D02259E020B}" destId="{B6B6B41B-120B-4968-AB6A-FC6E7C8EF3C0}" srcOrd="1" destOrd="0" presId="urn:microsoft.com/office/officeart/2005/8/layout/gear1#1"/>
    <dgm:cxn modelId="{5E4E9ACD-F774-4E4A-82C7-165805F1E67A}" type="presOf" srcId="{23718C41-0A1F-40BF-86BE-8A5476EC271E}" destId="{398423B3-DD54-4226-99D7-017EFC1488DF}" srcOrd="0" destOrd="0" presId="urn:microsoft.com/office/officeart/2005/8/layout/gear1#1"/>
    <dgm:cxn modelId="{3DB1FDE3-35CE-4E8A-97D6-E4E30631A16C}" type="presOf" srcId="{DACAB5BA-B8B4-4D66-8B11-1D02259E020B}" destId="{8BC64EA7-2794-42B6-96C9-F39A52CB985A}" srcOrd="2" destOrd="0" presId="urn:microsoft.com/office/officeart/2005/8/layout/gear1#1"/>
    <dgm:cxn modelId="{460C70E7-AA83-4CC1-9FD2-86DB21D4F5E4}" type="presOf" srcId="{F9CEBA05-2F10-437E-89B2-54F4D9FAF478}" destId="{5ED88519-AC6C-4AA3-B76D-812B93A167E4}" srcOrd="0" destOrd="0" presId="urn:microsoft.com/office/officeart/2005/8/layout/gear1#1"/>
    <dgm:cxn modelId="{21AABDF8-F83E-4BFC-9DD0-614DC8F60FAC}" type="presOf" srcId="{399ACE2F-90C5-48B1-9E65-700A32562848}" destId="{23DC08E4-3725-4448-BFFF-1CCEA2F2987E}" srcOrd="1" destOrd="0" presId="urn:microsoft.com/office/officeart/2005/8/layout/gear1#1"/>
    <dgm:cxn modelId="{4C77263A-F617-4CEE-83D4-99ED76AFE1BB}" type="presParOf" srcId="{5ED88519-AC6C-4AA3-B76D-812B93A167E4}" destId="{87622A90-D0D8-4EA3-BC0D-D537801AF2B1}" srcOrd="0" destOrd="0" presId="urn:microsoft.com/office/officeart/2005/8/layout/gear1#1"/>
    <dgm:cxn modelId="{0595EB9B-AB99-4FCC-88E4-D360F416B4C6}" type="presParOf" srcId="{5ED88519-AC6C-4AA3-B76D-812B93A167E4}" destId="{B6B6B41B-120B-4968-AB6A-FC6E7C8EF3C0}" srcOrd="1" destOrd="0" presId="urn:microsoft.com/office/officeart/2005/8/layout/gear1#1"/>
    <dgm:cxn modelId="{D9E19FA1-0B07-4436-8E40-15AAFBA5B7EA}" type="presParOf" srcId="{5ED88519-AC6C-4AA3-B76D-812B93A167E4}" destId="{8BC64EA7-2794-42B6-96C9-F39A52CB985A}" srcOrd="2" destOrd="0" presId="urn:microsoft.com/office/officeart/2005/8/layout/gear1#1"/>
    <dgm:cxn modelId="{DF9E7A7B-18ED-44B5-B583-1132AC7C883E}" type="presParOf" srcId="{5ED88519-AC6C-4AA3-B76D-812B93A167E4}" destId="{93300324-D62F-4E58-B882-734182BDB462}" srcOrd="3" destOrd="0" presId="urn:microsoft.com/office/officeart/2005/8/layout/gear1#1"/>
    <dgm:cxn modelId="{5B1981E5-170D-452A-A6F6-B3A9FA40F36A}" type="presParOf" srcId="{5ED88519-AC6C-4AA3-B76D-812B93A167E4}" destId="{B9330EE9-43E4-4FD4-8144-E92B1DD0FCDF}" srcOrd="4" destOrd="0" presId="urn:microsoft.com/office/officeart/2005/8/layout/gear1#1"/>
    <dgm:cxn modelId="{D61B2600-DEA3-4AE1-9766-31306787B543}" type="presParOf" srcId="{5ED88519-AC6C-4AA3-B76D-812B93A167E4}" destId="{4822A78E-EAEC-401F-941A-3A84E13E2357}" srcOrd="5" destOrd="0" presId="urn:microsoft.com/office/officeart/2005/8/layout/gear1#1"/>
    <dgm:cxn modelId="{1ADDEE23-95A0-4CFB-BB16-961E403941C4}" type="presParOf" srcId="{5ED88519-AC6C-4AA3-B76D-812B93A167E4}" destId="{59EDF28D-6C67-49D0-B5A1-DE5C3CBA2292}" srcOrd="6" destOrd="0" presId="urn:microsoft.com/office/officeart/2005/8/layout/gear1#1"/>
    <dgm:cxn modelId="{BD247C88-852C-4457-BBD2-CDC2FAB30A66}" type="presParOf" srcId="{5ED88519-AC6C-4AA3-B76D-812B93A167E4}" destId="{23DC08E4-3725-4448-BFFF-1CCEA2F2987E}" srcOrd="7" destOrd="0" presId="urn:microsoft.com/office/officeart/2005/8/layout/gear1#1"/>
    <dgm:cxn modelId="{9838CECC-46DA-402D-B1AD-E4600A07A5BA}" type="presParOf" srcId="{5ED88519-AC6C-4AA3-B76D-812B93A167E4}" destId="{7D3EFDB4-E5D1-439A-86D8-1FCF80D959BA}" srcOrd="8" destOrd="0" presId="urn:microsoft.com/office/officeart/2005/8/layout/gear1#1"/>
    <dgm:cxn modelId="{C6BE665C-080D-41E9-A08A-ACCBDBA7B48E}" type="presParOf" srcId="{5ED88519-AC6C-4AA3-B76D-812B93A167E4}" destId="{9815588C-16D0-4475-B64C-847FC87C8C32}" srcOrd="9" destOrd="0" presId="urn:microsoft.com/office/officeart/2005/8/layout/gear1#1"/>
    <dgm:cxn modelId="{567A7535-32F6-4841-90A4-6260F993C819}" type="presParOf" srcId="{5ED88519-AC6C-4AA3-B76D-812B93A167E4}" destId="{398423B3-DD54-4226-99D7-017EFC1488DF}" srcOrd="10" destOrd="0" presId="urn:microsoft.com/office/officeart/2005/8/layout/gear1#1"/>
    <dgm:cxn modelId="{915B41BB-C113-4B1E-A9A6-7361B1D0D0B9}" type="presParOf" srcId="{5ED88519-AC6C-4AA3-B76D-812B93A167E4}" destId="{6DF3A3A0-5919-4E69-80DD-61760D6340A0}" srcOrd="11" destOrd="0" presId="urn:microsoft.com/office/officeart/2005/8/layout/gear1#1"/>
    <dgm:cxn modelId="{367C1354-DD2C-454D-9A93-F64C3AC712E3}" type="presParOf" srcId="{5ED88519-AC6C-4AA3-B76D-812B93A167E4}" destId="{A09CEA93-9338-4361-A5E6-CF85B6019F5A}" srcOrd="12" destOrd="0" presId="urn:microsoft.com/office/officeart/2005/8/layout/gear1#1"/>
  </dgm:cxnLst>
  <dgm:bg/>
  <dgm:whole/>
  <dgm:extLst>
    <a:ext uri="http://schemas.microsoft.com/office/drawing/2008/diagram">
      <dsp:dataModelExt xmlns:dsp="http://schemas.microsoft.com/office/drawing/2008/diagram" relId="rId6"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22A90-D0D8-4EA3-BC0D-D537801AF2B1}">
      <dsp:nvSpPr>
        <dsp:cNvPr id="0" name=""/>
        <dsp:cNvSpPr/>
      </dsp:nvSpPr>
      <dsp:spPr>
        <a:xfrm>
          <a:off x="2582234" y="1410659"/>
          <a:ext cx="1728787" cy="1728787"/>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latin typeface="Arial Black" pitchFamily="34" charset="0"/>
            </a:rPr>
            <a:t>Wisdom</a:t>
          </a:r>
        </a:p>
      </dsp:txBody>
      <dsp:txXfrm>
        <a:off x="2929797" y="1815619"/>
        <a:ext cx="1033661" cy="888632"/>
      </dsp:txXfrm>
    </dsp:sp>
    <dsp:sp modelId="{93300324-D62F-4E58-B882-734182BDB462}">
      <dsp:nvSpPr>
        <dsp:cNvPr id="0" name=""/>
        <dsp:cNvSpPr/>
      </dsp:nvSpPr>
      <dsp:spPr>
        <a:xfrm>
          <a:off x="1580197" y="1005840"/>
          <a:ext cx="1257300" cy="1257300"/>
        </a:xfrm>
        <a:prstGeom prst="gear6">
          <a:avLst/>
        </a:prstGeom>
        <a:solidFill>
          <a:schemeClr val="accent4">
            <a:hueOff val="3299968"/>
            <a:satOff val="-14601"/>
            <a:lumOff val="-245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latin typeface="Arial Black" pitchFamily="34" charset="0"/>
            </a:rPr>
            <a:t>Truth</a:t>
          </a:r>
          <a:r>
            <a:rPr lang="en-US" sz="1200" kern="1200"/>
            <a:t> </a:t>
          </a:r>
        </a:p>
      </dsp:txBody>
      <dsp:txXfrm>
        <a:off x="1896726" y="1324282"/>
        <a:ext cx="624242" cy="620416"/>
      </dsp:txXfrm>
    </dsp:sp>
    <dsp:sp modelId="{59EDF28D-6C67-49D0-B5A1-DE5C3CBA2292}">
      <dsp:nvSpPr>
        <dsp:cNvPr id="0" name=""/>
        <dsp:cNvSpPr/>
      </dsp:nvSpPr>
      <dsp:spPr>
        <a:xfrm rot="20700000">
          <a:off x="2284413" y="138431"/>
          <a:ext cx="1231897" cy="1231897"/>
        </a:xfrm>
        <a:prstGeom prst="gear6">
          <a:avLst/>
        </a:prstGeom>
        <a:solidFill>
          <a:schemeClr val="accent4">
            <a:hueOff val="6599937"/>
            <a:satOff val="-29202"/>
            <a:lumOff val="-490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latin typeface="Arial Black" pitchFamily="34" charset="0"/>
            </a:rPr>
            <a:t>Servic</a:t>
          </a:r>
          <a:r>
            <a:rPr lang="en-US" sz="1200" kern="1200">
              <a:latin typeface="Arial Black" pitchFamily="34" charset="0"/>
            </a:rPr>
            <a:t>e</a:t>
          </a:r>
          <a:r>
            <a:rPr lang="en-US" sz="1200" kern="1200"/>
            <a:t> </a:t>
          </a:r>
        </a:p>
      </dsp:txBody>
      <dsp:txXfrm rot="-20700000">
        <a:off x="2554605" y="408622"/>
        <a:ext cx="691515" cy="691515"/>
      </dsp:txXfrm>
    </dsp:sp>
    <dsp:sp modelId="{398423B3-DD54-4226-99D7-017EFC1488DF}">
      <dsp:nvSpPr>
        <dsp:cNvPr id="0" name=""/>
        <dsp:cNvSpPr/>
      </dsp:nvSpPr>
      <dsp:spPr>
        <a:xfrm>
          <a:off x="2441918" y="1159893"/>
          <a:ext cx="2212848" cy="2212848"/>
        </a:xfrm>
        <a:prstGeom prst="circularArrow">
          <a:avLst>
            <a:gd name="adj1" fmla="val 4688"/>
            <a:gd name="adj2" fmla="val 299029"/>
            <a:gd name="adj3" fmla="val 2484496"/>
            <a:gd name="adj4" fmla="val 15931267"/>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DF3A3A0-5919-4E69-80DD-61760D6340A0}">
      <dsp:nvSpPr>
        <dsp:cNvPr id="0" name=""/>
        <dsp:cNvSpPr/>
      </dsp:nvSpPr>
      <dsp:spPr>
        <a:xfrm>
          <a:off x="1357532" y="732157"/>
          <a:ext cx="1607772" cy="1607772"/>
        </a:xfrm>
        <a:prstGeom prst="leftCircularArrow">
          <a:avLst>
            <a:gd name="adj1" fmla="val 6452"/>
            <a:gd name="adj2" fmla="val 429999"/>
            <a:gd name="adj3" fmla="val 10489124"/>
            <a:gd name="adj4" fmla="val 14837806"/>
            <a:gd name="adj5" fmla="val 7527"/>
          </a:avLst>
        </a:prstGeom>
        <a:solidFill>
          <a:schemeClr val="accent4">
            <a:hueOff val="3299968"/>
            <a:satOff val="-14601"/>
            <a:lumOff val="-2452"/>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09CEA93-9338-4361-A5E6-CF85B6019F5A}">
      <dsp:nvSpPr>
        <dsp:cNvPr id="0" name=""/>
        <dsp:cNvSpPr/>
      </dsp:nvSpPr>
      <dsp:spPr>
        <a:xfrm>
          <a:off x="1999463" y="-126889"/>
          <a:ext cx="1733502" cy="1733502"/>
        </a:xfrm>
        <a:prstGeom prst="circularArrow">
          <a:avLst>
            <a:gd name="adj1" fmla="val 5984"/>
            <a:gd name="adj2" fmla="val 394124"/>
            <a:gd name="adj3" fmla="val 13313824"/>
            <a:gd name="adj4" fmla="val 10508221"/>
            <a:gd name="adj5" fmla="val 6981"/>
          </a:avLst>
        </a:prstGeom>
        <a:solidFill>
          <a:schemeClr val="accent4">
            <a:hueOff val="6599937"/>
            <a:satOff val="-29202"/>
            <a:lumOff val="-490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1">
  <dgm:title val=""/>
  <dgm:desc val=""/>
  <dgm:catLst>
    <dgm:cat type="relationship" pri="109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171"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marL="0" marR="0" lvl="0" indent="0" algn="r" defTabSz="914400" rtl="0" eaLnBrk="1" fontAlgn="auto" latinLnBrk="0" hangingPunct="1">
              <a:lnSpc>
                <a:spcPct val="100000"/>
              </a:lnSpc>
              <a:spcBef>
                <a:spcPct val="0"/>
              </a:spcBef>
              <a:spcAft>
                <a:spcPct val="0"/>
              </a:spcAft>
              <a:buClrTx/>
              <a:buSzTx/>
              <a:buFontTx/>
              <a:buNone/>
              <a:defRPr/>
            </a:pPr>
            <a:fld id="{ADF8BC94-F5A7-4AD3-BFA6-547EC204E58C}" type="hfDateTime">
              <a:rPr kumimoji="0" lang="en-US" sz="1200" b="0" i="0" u="none" strike="noStrike" kern="1200" cap="none" spc="0" normalizeH="0" baseline="0" noProof="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172"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173" name="Slide Number Placeholder 4"/>
          <p:cNvSpPr>
            <a:spLocks noGrp="1"/>
          </p:cNvSpPr>
          <p:nvPr>
            <p:ph type="sldNum" sz="quarter" idx="3"/>
          </p:nvPr>
        </p:nvSpPr>
        <p:spPr>
          <a:xfrm>
            <a:off x="3884613" y="8685213"/>
            <a:ext cx="2971800" cy="457200"/>
          </a:xfrm>
          <a:prstGeom prst="rect">
            <a:avLst/>
          </a:prstGeom>
        </p:spPr>
        <p:txBody>
          <a:bodyPr numCol="1" anchor="b" anchorCtr="0" compatLnSpc="1">
            <a:prstTxWarp prst="textNoShape">
              <a:avLst/>
            </a:prstTxWarp>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D285E628-7728-4ECD-B698-B5FA2DAA8A3F}" type="slidenum">
              <a:rPr lang="en-US" altLang="en-US" sz="1200">
                <a:latin typeface="Calibri" pitchFamily="34" charset="0"/>
              </a:rPr>
              <a:t>‹#›</a:t>
            </a:fld>
            <a:endParaRPr lang="en-US" altLang="en-US" sz="1200">
              <a:latin typeface="Calibri"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eaLnBrk="1" hangingPunct="1">
              <a:defRPr sz="1200" b="0">
                <a:latin typeface="Times New Roman" pitchFamily="18" charset="0"/>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147"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algn="r" eaLnBrk="1" hangingPunct="1">
              <a:defRPr sz="1200" b="0">
                <a:latin typeface="Times New Roman" pitchFamily="18" charset="0"/>
              </a:defRPr>
            </a:lvl1pPr>
          </a:lstStyle>
          <a:p>
            <a:pPr marL="0" marR="0" lvl="0" indent="0" algn="r"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endParaRPr>
          </a:p>
        </p:txBody>
      </p:sp>
      <p:sp>
        <p:nvSpPr>
          <p:cNvPr id="6148" name="Rectangle 4"/>
          <p:cNvSpPr>
            <a:spLocks noGrp="1" noRot="1" noChangeAspect="1" noTextEdit="1"/>
          </p:cNvSpPr>
          <p:nvPr>
            <p:ph type="sldImg" idx="2"/>
          </p:nvPr>
        </p:nvSpPr>
        <p:spPr>
          <a:xfrm>
            <a:off x="1143000" y="685800"/>
            <a:ext cx="4572000" cy="3429000"/>
          </a:xfrm>
          <a:prstGeom prst="rect">
            <a:avLst/>
          </a:prstGeom>
          <a:noFill/>
          <a:ln>
            <a:solidFill>
              <a:prstClr val="black"/>
            </a:solidFill>
            <a:miter lim="800000"/>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eaLnBrk="1" hangingPunct="1">
              <a:defRPr sz="1200" b="0">
                <a:latin typeface="Times New Roman" pitchFamily="18" charset="0"/>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endParaRPr>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wrap="none" numCol="1" anchor="b" anchorCtr="0" compatLnSpc="1">
            <a:prstTxWarp prst="textNoShape">
              <a:avLst/>
            </a:prstTxWarp>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9BBBA322-D578-42C9-A601-5FA23A7E1B53}" type="slidenum">
              <a:rPr lang="en-US" altLang="en-US" sz="1200">
                <a:latin typeface="Times New Roman" pitchFamily="18" charset="0"/>
              </a:rPr>
              <a:t>‹#›</a:t>
            </a:fld>
            <a:endParaRPr lang="en-US" altLang="en-US" sz="1200">
              <a:latin typeface="Times New Roman" pitchFamily="18" charset="0"/>
            </a:endParaRPr>
          </a:p>
        </p:txBody>
      </p:sp>
    </p:spTree>
  </p:cSld>
  <p:clrMap bg1="lt1" tx1="dk1" bg2="lt2" tx2="dk2" accent1="accent1" accent2="accent2" accent3="accent3" accent4="accent4" accent5="accent5" accent6="accent6" hlink="hlink" folHlink="folHlink"/>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PK"/>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PK"/>
          </a:p>
        </p:txBody>
      </p:sp>
      <p:sp>
        <p:nvSpPr>
          <p:cNvPr id="4" name="Date Placeholder 3"/>
          <p:cNvSpPr>
            <a:spLocks noGrp="1"/>
          </p:cNvSpPr>
          <p:nvPr>
            <p:ph type="dt" sz="half" idx="10"/>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5" name="Footer Placeholder 4"/>
          <p:cNvSpPr>
            <a:spLocks noGrp="1"/>
          </p:cNvSpPr>
          <p:nvPr>
            <p:ph type="ftr" sz="quarter" idx="11"/>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6" name="Slide Number Placeholder 5"/>
          <p:cNvSpPr>
            <a:spLocks noGrp="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7AC178B9-1973-487D-8F81-A517348A6D9B}" type="slidenum">
              <a:rPr lang="en-US" altLang="en-US" sz="900">
                <a:solidFill>
                  <a:srgbClr val="767676"/>
                </a:solidFill>
              </a:rPr>
              <a:t>‹#›</a:t>
            </a:fld>
            <a:endParaRPr lang="en-US" altLang="en-US" sz="900">
              <a:solidFill>
                <a:srgbClr val="767676"/>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PK"/>
          </a:p>
        </p:txBody>
      </p:sp>
      <p:sp>
        <p:nvSpPr>
          <p:cNvPr id="3" name="Content Placeholder 2"/>
          <p:cNvSpPr>
            <a:spLocks noGrp="1"/>
          </p:cNvSpPr>
          <p:nvPr>
            <p:ph idx="1"/>
          </p:nvPr>
        </p:nvSpPr>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p:cNvSpPr>
            <a:spLocks noGrp="1"/>
          </p:cNvSpPr>
          <p:nvPr>
            <p:ph type="dt" sz="half" idx="10"/>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5" name="Footer Placeholder 4"/>
          <p:cNvSpPr>
            <a:spLocks noGrp="1"/>
          </p:cNvSpPr>
          <p:nvPr>
            <p:ph type="ftr" sz="quarter" idx="11"/>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6" name="Slide Number Placeholder 5"/>
          <p:cNvSpPr>
            <a:spLocks noGrp="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7AC178B9-1973-487D-8F81-A517348A6D9B}" type="slidenum">
              <a:rPr lang="en-US" altLang="en-US" sz="900">
                <a:solidFill>
                  <a:srgbClr val="767676"/>
                </a:solidFill>
              </a:rPr>
              <a:t>‹#›</a:t>
            </a:fld>
            <a:endParaRPr lang="en-US" altLang="en-US" sz="900">
              <a:solidFill>
                <a:srgbClr val="767676"/>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solidFill>
                  <a:schemeClr val="tx1"/>
                </a:solidFill>
              </a:defRPr>
            </a:lvl1pPr>
          </a:lstStyle>
          <a:p>
            <a:r>
              <a:rPr lang="en-US"/>
              <a:t>Click to edit Master title style</a:t>
            </a:r>
            <a:endParaRPr lang="en-PK"/>
          </a:p>
        </p:txBody>
      </p:sp>
      <p:sp>
        <p:nvSpPr>
          <p:cNvPr id="3" name="Content Placeholder 2"/>
          <p:cNvSpPr>
            <a:spLocks noGrp="1"/>
          </p:cNvSpPr>
          <p:nvPr>
            <p:ph sz="half" idx="1"/>
          </p:nvPr>
        </p:nvSpPr>
        <p:spPr>
          <a:xfrm>
            <a:off x="628650" y="1825625"/>
            <a:ext cx="38862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p:cNvSpPr>
            <a:spLocks noGrp="1"/>
          </p:cNvSpPr>
          <p:nvPr>
            <p:ph sz="half" idx="2"/>
          </p:nvPr>
        </p:nvSpPr>
        <p:spPr>
          <a:xfrm>
            <a:off x="4629150" y="1825625"/>
            <a:ext cx="38862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3"/>
          <p:cNvSpPr>
            <a:spLocks noGrp="1"/>
          </p:cNvSpPr>
          <p:nvPr>
            <p:ph type="dt" sz="half" idx="10"/>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6" name="Footer Placeholder 4"/>
          <p:cNvSpPr>
            <a:spLocks noGrp="1"/>
          </p:cNvSpPr>
          <p:nvPr>
            <p:ph type="ftr" sz="quarter" idx="11"/>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7" name="Slide Number Placeholder 5"/>
          <p:cNvSpPr>
            <a:spLocks noGrp="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7AC178B9-1973-487D-8F81-A517348A6D9B}" type="slidenum">
              <a:rPr lang="en-US" altLang="en-US" sz="900">
                <a:solidFill>
                  <a:srgbClr val="767676"/>
                </a:solidFill>
              </a:rPr>
              <a:t>‹#›</a:t>
            </a:fld>
            <a:endParaRPr lang="en-US" altLang="en-US" sz="900">
              <a:solidFill>
                <a:srgbClr val="767676"/>
              </a:solidFill>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Title, Text,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71538" y="192088"/>
            <a:ext cx="8162925" cy="1431925"/>
          </a:xfrm>
        </p:spPr>
        <p:txBody>
          <a:bodyPr/>
          <a:lstStyle>
            <a:lvl1pPr>
              <a:defRPr>
                <a:solidFill>
                  <a:schemeClr val="tx1"/>
                </a:solidFill>
              </a:defRPr>
            </a:lvl1pPr>
          </a:lstStyle>
          <a:p>
            <a:r>
              <a:rPr lang="en-US"/>
              <a:t>Click to edit Master title style</a:t>
            </a:r>
          </a:p>
        </p:txBody>
      </p:sp>
      <p:sp>
        <p:nvSpPr>
          <p:cNvPr id="3" name="Text Placeholder 2"/>
          <p:cNvSpPr>
            <a:spLocks noGrp="1"/>
          </p:cNvSpPr>
          <p:nvPr>
            <p:ph type="body" sz="half" idx="1"/>
          </p:nvPr>
        </p:nvSpPr>
        <p:spPr>
          <a:xfrm>
            <a:off x="912813" y="1905000"/>
            <a:ext cx="39782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43488" y="1905000"/>
            <a:ext cx="3979862"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2" name="Rectangle 67"/>
          <p:cNvSpPr>
            <a:spLocks noGrp="1" noChangeArrowheads="1"/>
          </p:cNvSpPr>
          <p:nvPr>
            <p:ph type="dt" sz="half" idx="10"/>
          </p:nvPr>
        </p:nvSpPr>
        <p:spPr>
          <a:xfrm>
            <a:off x="628650" y="6356351"/>
            <a:ext cx="20574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2053" name="Rectangle 68"/>
          <p:cNvSpPr>
            <a:spLocks noGrp="1" noChangeArrowheads="1"/>
          </p:cNvSpPr>
          <p:nvPr>
            <p:ph type="ftr" sz="quarter" idx="11"/>
          </p:nvPr>
        </p:nvSpPr>
        <p:spPr>
          <a:xfrm>
            <a:off x="3028950" y="6356351"/>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2054" name="Rectangle 69"/>
          <p:cNvSpPr>
            <a:spLocks noGrp="1" noChangeArrowheads="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B3F066D0-6A04-4ACE-87A7-7130DDF47167}" type="slidenum">
              <a:rPr lang="en-US" altLang="en-US" sz="900">
                <a:solidFill>
                  <a:srgbClr val="767676"/>
                </a:solidFill>
              </a:rPr>
              <a:t>‹#›</a:t>
            </a:fld>
            <a:endParaRPr lang="en-US" altLang="en-US" sz="900">
              <a:solidFill>
                <a:srgbClr val="767676"/>
              </a:solidFill>
            </a:endParaRPr>
          </a:p>
        </p:txBody>
      </p:sp>
    </p:spTree>
  </p:cSld>
  <p:clrMapOvr>
    <a:masterClrMapping/>
  </p:clrMapOvr>
  <p:transition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cSld name="Content">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871538" y="192088"/>
            <a:ext cx="8162925" cy="590391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6" name="Rectangle 67"/>
          <p:cNvSpPr>
            <a:spLocks noGrp="1" noChangeArrowheads="1"/>
          </p:cNvSpPr>
          <p:nvPr>
            <p:ph type="dt" sz="half" idx="10"/>
          </p:nvPr>
        </p:nvSpPr>
        <p:spPr>
          <a:xfrm>
            <a:off x="628650" y="6356351"/>
            <a:ext cx="20574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3077" name="Rectangle 68"/>
          <p:cNvSpPr>
            <a:spLocks noGrp="1" noChangeArrowheads="1"/>
          </p:cNvSpPr>
          <p:nvPr>
            <p:ph type="ftr" sz="quarter" idx="11"/>
          </p:nvPr>
        </p:nvSpPr>
        <p:spPr>
          <a:xfrm>
            <a:off x="3028950" y="6356351"/>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3078" name="Rectangle 69"/>
          <p:cNvSpPr>
            <a:spLocks noGrp="1" noChangeArrowheads="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B3203BB1-C9D1-49D7-8999-812A38E81D25}" type="slidenum">
              <a:rPr lang="en-US" altLang="en-US" sz="900">
                <a:solidFill>
                  <a:srgbClr val="767676"/>
                </a:solidFill>
              </a:rPr>
              <a:t>‹#›</a:t>
            </a:fld>
            <a:endParaRPr lang="en-US" altLang="en-US" sz="900">
              <a:solidFill>
                <a:srgbClr val="767676"/>
              </a:solidFill>
            </a:endParaRPr>
          </a:p>
        </p:txBody>
      </p:sp>
    </p:spTree>
  </p:cSld>
  <p:clrMapOvr>
    <a:masterClrMapping/>
  </p:clrMapOvr>
  <p:transition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txAndTwoObj">
  <p:cSld name="Title, Text, and 2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71538" y="192088"/>
            <a:ext cx="8162925" cy="1431925"/>
          </a:xfrm>
        </p:spPr>
        <p:txBody>
          <a:bodyPr/>
          <a:lstStyle>
            <a:lvl1pPr>
              <a:defRPr>
                <a:solidFill>
                  <a:schemeClr val="tx1"/>
                </a:solidFill>
              </a:defRPr>
            </a:lvl1pPr>
          </a:lstStyle>
          <a:p>
            <a:r>
              <a:rPr lang="en-US"/>
              <a:t>Click to edit Master title style</a:t>
            </a:r>
          </a:p>
        </p:txBody>
      </p:sp>
      <p:sp>
        <p:nvSpPr>
          <p:cNvPr id="3" name="Text Placeholder 2"/>
          <p:cNvSpPr>
            <a:spLocks noGrp="1"/>
          </p:cNvSpPr>
          <p:nvPr>
            <p:ph type="body" sz="half" idx="1"/>
          </p:nvPr>
        </p:nvSpPr>
        <p:spPr>
          <a:xfrm>
            <a:off x="912813" y="1905000"/>
            <a:ext cx="39782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043488" y="1905000"/>
            <a:ext cx="3979862"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043488" y="4076700"/>
            <a:ext cx="3979862"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67"/>
          <p:cNvSpPr>
            <a:spLocks noGrp="1" noChangeArrowheads="1"/>
          </p:cNvSpPr>
          <p:nvPr>
            <p:ph type="dt" sz="half" idx="10"/>
          </p:nvPr>
        </p:nvSpPr>
        <p:spPr>
          <a:xfrm>
            <a:off x="628650" y="6356351"/>
            <a:ext cx="20574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4101" name="Rectangle 68"/>
          <p:cNvSpPr>
            <a:spLocks noGrp="1" noChangeArrowheads="1"/>
          </p:cNvSpPr>
          <p:nvPr>
            <p:ph type="ftr" sz="quarter" idx="11"/>
          </p:nvPr>
        </p:nvSpPr>
        <p:spPr>
          <a:xfrm>
            <a:off x="3028950" y="6356351"/>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4102" name="Rectangle 69"/>
          <p:cNvSpPr>
            <a:spLocks noGrp="1" noChangeArrowheads="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C1B5EB16-D20A-4EF9-BB4C-BFEDF64F9A21}" type="slidenum">
              <a:rPr lang="en-US" altLang="en-US" sz="900">
                <a:solidFill>
                  <a:srgbClr val="767676"/>
                </a:solidFill>
              </a:rPr>
              <a:t>‹#›</a:t>
            </a:fld>
            <a:endParaRPr lang="en-US" altLang="en-US" sz="900">
              <a:solidFill>
                <a:srgbClr val="767676"/>
              </a:solidFill>
            </a:endParaRPr>
          </a:p>
        </p:txBody>
      </p:sp>
    </p:spTree>
  </p:cSld>
  <p:clrMapOvr>
    <a:masterClrMapping/>
  </p:clrMapOvr>
  <p:transition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x">
  <p:cSld name="Title, Content an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71538" y="192088"/>
            <a:ext cx="8162925" cy="1431925"/>
          </a:xfrm>
        </p:spPr>
        <p:txBody>
          <a:bodyPr/>
          <a:lstStyle>
            <a:lvl1pPr>
              <a:defRPr>
                <a:solidFill>
                  <a:schemeClr val="tx1"/>
                </a:solidFill>
              </a:defRPr>
            </a:lvl1pPr>
          </a:lstStyle>
          <a:p>
            <a:r>
              <a:rPr lang="en-US"/>
              <a:t>Click to edit Master title style</a:t>
            </a:r>
          </a:p>
        </p:txBody>
      </p:sp>
      <p:sp>
        <p:nvSpPr>
          <p:cNvPr id="3" name="Content Placeholder 2"/>
          <p:cNvSpPr>
            <a:spLocks noGrp="1"/>
          </p:cNvSpPr>
          <p:nvPr>
            <p:ph sz="half" idx="1"/>
          </p:nvPr>
        </p:nvSpPr>
        <p:spPr>
          <a:xfrm>
            <a:off x="696912" y="1884364"/>
            <a:ext cx="39782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43488" y="1905000"/>
            <a:ext cx="3979862"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4" name="Rectangle 67"/>
          <p:cNvSpPr>
            <a:spLocks noGrp="1" noChangeArrowheads="1"/>
          </p:cNvSpPr>
          <p:nvPr>
            <p:ph type="dt" sz="half" idx="10"/>
          </p:nvPr>
        </p:nvSpPr>
        <p:spPr>
          <a:xfrm>
            <a:off x="628650" y="6356351"/>
            <a:ext cx="20574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5125" name="Rectangle 68"/>
          <p:cNvSpPr>
            <a:spLocks noGrp="1" noChangeArrowheads="1"/>
          </p:cNvSpPr>
          <p:nvPr>
            <p:ph type="ftr" sz="quarter" idx="11"/>
          </p:nvPr>
        </p:nvSpPr>
        <p:spPr>
          <a:xfrm>
            <a:off x="3028950" y="6356351"/>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5126" name="Rectangle 69"/>
          <p:cNvSpPr>
            <a:spLocks noGrp="1" noChangeArrowheads="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8864A9AC-1709-4484-88D7-1D5D679194AB}" type="slidenum">
              <a:rPr lang="en-US" altLang="en-US" sz="900">
                <a:solidFill>
                  <a:srgbClr val="767676"/>
                </a:solidFill>
              </a:rPr>
              <a:t>‹#›</a:t>
            </a:fld>
            <a:endParaRPr lang="en-US" altLang="en-US" sz="900">
              <a:solidFill>
                <a:srgbClr val="767676"/>
              </a:solidFill>
            </a:endParaRPr>
          </a:p>
        </p:txBody>
      </p:sp>
    </p:spTree>
  </p:cSld>
  <p:clrMapOvr>
    <a:masterClrMapping/>
  </p:clrMapOvr>
  <p:transition advTm="1000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628650" y="365125"/>
            <a:ext cx="7886700" cy="1325563"/>
          </a:xfrm>
          <a:prstGeom prst="rect">
            <a:avLst/>
          </a:prstGeom>
          <a:noFill/>
          <a:ln>
            <a:noFill/>
            <a:miter lim="800000"/>
          </a:ln>
        </p:spPr>
        <p:txBody>
          <a:bodyPr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t>Click to edit Master title style</a:t>
            </a:r>
          </a:p>
        </p:txBody>
      </p:sp>
      <p:sp>
        <p:nvSpPr>
          <p:cNvPr id="1027" name="Text Placeholder 2"/>
          <p:cNvSpPr>
            <a:spLocks noGrp="1"/>
          </p:cNvSpPr>
          <p:nvPr>
            <p:ph type="body" idx="1"/>
          </p:nvPr>
        </p:nvSpPr>
        <p:spPr>
          <a:xfrm>
            <a:off x="628650" y="1825625"/>
            <a:ext cx="7886700" cy="4351338"/>
          </a:xfrm>
          <a:prstGeom prst="rect">
            <a:avLst/>
          </a:prstGeom>
          <a:noFill/>
          <a:ln>
            <a:noFill/>
            <a:miter lim="800000"/>
          </a:ln>
        </p:spPr>
        <p:txBody>
          <a:bodyPr>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102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1030" name="Slide Number Placeholder 5"/>
          <p:cNvSpPr>
            <a:spLocks noGrp="1"/>
          </p:cNvSpPr>
          <p:nvPr>
            <p:ph type="sldNum" sz="quarter" idx="4"/>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7AC178B9-1973-487D-8F81-A517348A6D9B}" type="slidenum">
              <a:rPr lang="en-US" altLang="en-US" sz="900">
                <a:solidFill>
                  <a:srgbClr val="767676"/>
                </a:solidFill>
              </a:rPr>
              <a:t>‹#›</a:t>
            </a:fld>
            <a:endParaRPr lang="en-US" altLang="en-US" sz="900">
              <a:solidFill>
                <a:srgbClr val="767676"/>
              </a:solidFill>
            </a:endParaRP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2" r:id="rId3"/>
    <p:sldLayoutId id="2147483751" r:id="rId4"/>
    <p:sldLayoutId id="2147483753" r:id="rId5"/>
    <p:sldLayoutId id="2147483755" r:id="rId6"/>
    <p:sldLayoutId id="2147483757" r:id="rId7"/>
  </p:sldLayoutIdLst>
  <p:transition/>
  <p:txStyles>
    <p:titleStyle>
      <a:lvl1pPr marL="0" indent="0" algn="l" defTabSz="685800" rtl="0" eaLnBrk="1" fontAlgn="base" latinLnBrk="0" hangingPunct="1">
        <a:lnSpc>
          <a:spcPct val="90000"/>
        </a:lnSpc>
        <a:spcBef>
          <a:spcPct val="0"/>
        </a:spcBef>
        <a:spcAft>
          <a:spcPct val="0"/>
        </a:spcAft>
        <a:buClrTx/>
        <a:buSzTx/>
        <a:buFontTx/>
        <a:buNone/>
        <a:defRPr kumimoji="0" sz="4200" b="0" i="0" u="none" kern="1200" baseline="0">
          <a:solidFill>
            <a:schemeClr val="accent2"/>
          </a:solidFill>
          <a:effectLst/>
          <a:latin typeface="Calibri" pitchFamily="34" charset="0"/>
          <a:ea typeface="+mj-ea"/>
          <a:cs typeface="Calibri" panose="020F0502020204030204" pitchFamily="34" charset="0"/>
        </a:defRPr>
      </a:lvl1pPr>
    </p:titleStyle>
    <p:body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PK"/>
      </a:defPPr>
      <a:lvl1pPr marL="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1pPr>
      <a:lvl2pPr marL="3429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2pPr>
      <a:lvl3pPr marL="6858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3pPr>
      <a:lvl4pPr marL="10287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4pPr>
      <a:lvl5pPr marL="13716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www.ncbi.nlm.nih.gov/books/NBK470550/" TargetMode="External"/><Relationship Id="rId2" Type="http://schemas.openxmlformats.org/officeDocument/2006/relationships/hyperlink" Target="https://www.ncbi.nlm.nih.gov/books/NBK470550/#__NBK470550_ai__"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1143000" y="1638300"/>
            <a:ext cx="6858000" cy="1790700"/>
          </a:xfrm>
          <a:prstGeom prst="rect">
            <a:avLst/>
          </a:prstGeom>
          <a:noFill/>
          <a:ln>
            <a:miter lim="800000"/>
          </a:ln>
        </p:spPr>
        <p:txBody>
          <a:bodyPr vert="horz" wrap="square" lIns="91440" tIns="45720" rIns="91440" bIns="45720" anchor="b" anchorCtr="0">
            <a:noAutofit/>
          </a:bodyPr>
          <a:lstStyle>
            <a:lvl1pPr marL="0" indent="0" algn="l" defTabSz="685800" rtl="0" eaLnBrk="1" fontAlgn="base" hangingPunct="1">
              <a:lnSpc>
                <a:spcPct val="90000"/>
              </a:lnSpc>
              <a:spcBef>
                <a:spcPct val="0"/>
              </a:spcBef>
              <a:spcAft>
                <a:spcPct val="0"/>
              </a:spcAft>
              <a:buClrTx/>
              <a:buSzTx/>
              <a:buFontTx/>
              <a:buNone/>
              <a:defRPr kumimoji="0" lang="en-US" altLang="en-US" sz="4200" b="0" i="0" u="none" baseline="0">
                <a:solidFill>
                  <a:schemeClr val="accent2"/>
                </a:solidFill>
                <a:effectLst/>
                <a:latin typeface="Calibri" pitchFamily="34" charset="0"/>
                <a:ea typeface="Calibri" pitchFamily="34" charset="0"/>
              </a:defRPr>
            </a:lvl1pPr>
          </a:lstStyle>
          <a:p>
            <a:pPr lvl="0" algn="ctr"/>
            <a:r>
              <a:rPr lang="en-US" altLang="en-US" sz="4000" b="1" dirty="0">
                <a:solidFill>
                  <a:schemeClr val="tx1"/>
                </a:solidFill>
              </a:rPr>
              <a:t>Carcinoma of prostate</a:t>
            </a:r>
            <a:br>
              <a:rPr lang="en-US" altLang="en-US" sz="4500" b="1" dirty="0">
                <a:solidFill>
                  <a:schemeClr val="tx1"/>
                </a:solidFill>
                <a:ea typeface="ＭＳ Ｐゴシック" pitchFamily="34" charset="-128"/>
              </a:rPr>
            </a:br>
            <a:r>
              <a:rPr lang="en-US" altLang="en-US" sz="3300" b="1" dirty="0">
                <a:solidFill>
                  <a:schemeClr val="tx1"/>
                </a:solidFill>
                <a:ea typeface="ＭＳ Ｐゴシック" pitchFamily="34" charset="-128"/>
              </a:rPr>
              <a:t>Renal Module</a:t>
            </a:r>
            <a:br>
              <a:rPr lang="en-US" altLang="en-US" sz="4500" b="1" dirty="0">
                <a:solidFill>
                  <a:schemeClr val="tx1"/>
                </a:solidFill>
                <a:ea typeface="ＭＳ Ｐゴシック" pitchFamily="34" charset="-128"/>
              </a:rPr>
            </a:br>
            <a:r>
              <a:rPr lang="en-US" altLang="en-US" sz="3300" b="1" dirty="0">
                <a:solidFill>
                  <a:schemeClr val="tx1"/>
                </a:solidFill>
                <a:ea typeface="ＭＳ Ｐゴシック" pitchFamily="34" charset="-128"/>
              </a:rPr>
              <a:t>4</a:t>
            </a:r>
            <a:r>
              <a:rPr lang="en-US" altLang="en-US" sz="3300" b="1" baseline="30000" dirty="0">
                <a:solidFill>
                  <a:schemeClr val="tx1"/>
                </a:solidFill>
                <a:ea typeface="ＭＳ Ｐゴシック" pitchFamily="34" charset="-128"/>
              </a:rPr>
              <a:t>th</a:t>
            </a:r>
            <a:r>
              <a:rPr lang="en-US" altLang="en-US" sz="3300" b="1" dirty="0">
                <a:solidFill>
                  <a:schemeClr val="tx1"/>
                </a:solidFill>
                <a:ea typeface="ＭＳ Ｐゴシック" pitchFamily="34" charset="-128"/>
              </a:rPr>
              <a:t> Year MBBS</a:t>
            </a:r>
            <a:endParaRPr lang="en-US" altLang="en-US" sz="3300" dirty="0">
              <a:solidFill>
                <a:schemeClr val="tx1"/>
              </a:solidFill>
            </a:endParaRPr>
          </a:p>
        </p:txBody>
      </p:sp>
      <p:sp>
        <p:nvSpPr>
          <p:cNvPr id="8195" name="Subtitle 2"/>
          <p:cNvSpPr>
            <a:spLocks noGrp="1"/>
          </p:cNvSpPr>
          <p:nvPr>
            <p:ph type="subTitle" idx="1"/>
          </p:nvPr>
        </p:nvSpPr>
        <p:spPr>
          <a:xfrm>
            <a:off x="1143000" y="3602038"/>
            <a:ext cx="6858000" cy="1655762"/>
          </a:xfrm>
          <a:prstGeom prst="rect">
            <a:avLst/>
          </a:prstGeom>
        </p:spPr>
        <p:txBody>
          <a:bodyPr vert="horz" lIns="91440" tIns="45720" rIns="91440" bIns="45720" rtlCol="0">
            <a:normAutofit/>
          </a:bodyPr>
          <a:lstStyle/>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dirty="0">
                <a:ln>
                  <a:noFill/>
                </a:ln>
                <a:effectLst/>
                <a:uLnTx/>
                <a:uFillTx/>
                <a:latin typeface="Calibri" pitchFamily="34" charset="0"/>
                <a:ea typeface="+mn-ea"/>
                <a:cs typeface="Calibri" panose="020F0502020204030204" pitchFamily="34" charset="0"/>
              </a:rPr>
              <a:t>Dr Kiran Fatima</a:t>
            </a:r>
          </a:p>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dirty="0">
                <a:ln>
                  <a:noFill/>
                </a:ln>
                <a:effectLst/>
                <a:uLnTx/>
                <a:uFillTx/>
                <a:latin typeface="Calibri" pitchFamily="34" charset="0"/>
                <a:ea typeface="+mn-ea"/>
                <a:cs typeface="Calibri" panose="020F0502020204030204" pitchFamily="34" charset="0"/>
              </a:rPr>
              <a:t>Pathology Department</a:t>
            </a:r>
          </a:p>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dirty="0">
                <a:ln>
                  <a:noFill/>
                </a:ln>
                <a:effectLst/>
                <a:uLnTx/>
                <a:uFillTx/>
                <a:latin typeface="Calibri" pitchFamily="34" charset="0"/>
                <a:ea typeface="+mn-ea"/>
                <a:cs typeface="Calibri" panose="020F0502020204030204" pitchFamily="34" charset="0"/>
              </a:rPr>
              <a:t>Rawalpindi Medical University</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a:xfrm>
            <a:off x="981075" y="889000"/>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Zonal anatomy</a:t>
            </a:r>
            <a:r>
              <a:rPr lang="en-US" altLang="en-US" sz="4400" dirty="0">
                <a:solidFill>
                  <a:schemeClr val="tx1"/>
                </a:solidFill>
              </a:rPr>
              <a:t> </a:t>
            </a:r>
          </a:p>
        </p:txBody>
      </p:sp>
      <p:sp>
        <p:nvSpPr>
          <p:cNvPr id="1945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r>
              <a:rPr lang="en-US" altLang="en-US" sz="2400"/>
              <a:t>Three zones: </a:t>
            </a:r>
          </a:p>
          <a:p>
            <a:pPr lvl="0">
              <a:buFont typeface="Wingdings" pitchFamily="2" charset="2"/>
              <a:buNone/>
            </a:pPr>
            <a:endParaRPr lang="en-US" altLang="en-US" sz="2400">
              <a:solidFill>
                <a:schemeClr val="hlink"/>
              </a:solidFill>
            </a:endParaRPr>
          </a:p>
          <a:p>
            <a:pPr lvl="1"/>
            <a:r>
              <a:rPr lang="en-US" altLang="en-US" sz="2400">
                <a:solidFill>
                  <a:schemeClr val="tx2"/>
                </a:solidFill>
              </a:rPr>
              <a:t>Peripheral zone 	(60-70% of CaP origin)</a:t>
            </a:r>
          </a:p>
          <a:p>
            <a:pPr lvl="1"/>
            <a:r>
              <a:rPr lang="en-US" altLang="en-US" sz="2400">
                <a:solidFill>
                  <a:schemeClr val="tx2"/>
                </a:solidFill>
              </a:rPr>
              <a:t>Central zone 		(5 –10% of CaP origin)</a:t>
            </a:r>
          </a:p>
          <a:p>
            <a:pPr lvl="1"/>
            <a:r>
              <a:rPr lang="en-US" altLang="en-US" sz="2400">
                <a:solidFill>
                  <a:schemeClr val="tx2"/>
                </a:solidFill>
              </a:rPr>
              <a:t>Transition zone 	(10-20% of CaP origin</a:t>
            </a:r>
            <a:r>
              <a:rPr lang="en-US" altLang="en-US" sz="2400">
                <a:solidFill>
                  <a:schemeClr val="tx2"/>
                </a:solidFill>
                <a:latin typeface="AGaramond" pitchFamily="18" charset="0"/>
              </a:rPr>
              <a:t>)</a:t>
            </a:r>
          </a:p>
          <a:p>
            <a:pPr lvl="0"/>
            <a:endParaRPr lang="en-US" altLang="en-US" sz="2400">
              <a:solidFill>
                <a:schemeClr val="tx2"/>
              </a:solidFill>
              <a:latin typeface="AGaramond" pitchFamily="18" charset="0"/>
            </a:endParaRPr>
          </a:p>
        </p:txBody>
      </p:sp>
      <p:sp>
        <p:nvSpPr>
          <p:cNvPr id="19460"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Spiral Anatomy</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a:xfrm>
            <a:off x="871538" y="862013"/>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3600" b="1" dirty="0">
                <a:solidFill>
                  <a:schemeClr val="tx1"/>
                </a:solidFill>
              </a:rPr>
              <a:t>Prostate cancer (Ca P</a:t>
            </a:r>
            <a:r>
              <a:rPr lang="en-US" altLang="en-US" sz="3600" b="1" dirty="0">
                <a:solidFill>
                  <a:schemeClr val="folHlink"/>
                </a:solidFill>
              </a:rPr>
              <a:t>)</a:t>
            </a:r>
            <a:r>
              <a:rPr lang="en-US" altLang="en-US" dirty="0">
                <a:solidFill>
                  <a:schemeClr val="tx1"/>
                </a:solidFill>
                <a:latin typeface="AGaramond" pitchFamily="18" charset="0"/>
              </a:rPr>
              <a:t> </a:t>
            </a:r>
          </a:p>
        </p:txBody>
      </p:sp>
      <p:sp>
        <p:nvSpPr>
          <p:cNvPr id="20483"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r>
              <a:rPr lang="en-US" altLang="en-US" sz="2400" b="1" dirty="0">
                <a:latin typeface="AGaramond" pitchFamily="18" charset="0"/>
              </a:rPr>
              <a:t>Incidence:</a:t>
            </a:r>
            <a:r>
              <a:rPr lang="en-US" altLang="en-US" sz="2400" dirty="0">
                <a:latin typeface="AGaramond" pitchFamily="18" charset="0"/>
              </a:rPr>
              <a:t> </a:t>
            </a:r>
          </a:p>
          <a:p>
            <a:pPr lvl="1"/>
            <a:r>
              <a:rPr lang="en-US" altLang="en-US" sz="2400" dirty="0">
                <a:latin typeface="AGaramond" pitchFamily="18" charset="0"/>
              </a:rPr>
              <a:t>Men &gt;65 Yrs</a:t>
            </a:r>
          </a:p>
          <a:p>
            <a:pPr lvl="1">
              <a:buFont typeface="Wingdings" pitchFamily="2" charset="2"/>
              <a:buNone/>
            </a:pPr>
            <a:endParaRPr lang="en-US" altLang="en-US" sz="2400" dirty="0">
              <a:latin typeface="AGaramond" pitchFamily="18" charset="0"/>
            </a:endParaRPr>
          </a:p>
          <a:p>
            <a:pPr lvl="1"/>
            <a:r>
              <a:rPr lang="en-US" altLang="en-US" sz="2400" dirty="0">
                <a:latin typeface="AGaramond" pitchFamily="18" charset="0"/>
              </a:rPr>
              <a:t>Increases with age</a:t>
            </a:r>
          </a:p>
          <a:p>
            <a:pPr lvl="1"/>
            <a:endParaRPr lang="en-US" altLang="en-US" sz="2400" dirty="0">
              <a:latin typeface="AGaramond" pitchFamily="18" charset="0"/>
            </a:endParaRPr>
          </a:p>
          <a:p>
            <a:pPr lvl="1"/>
            <a:r>
              <a:rPr lang="en-US" altLang="en-US" sz="2400" dirty="0">
                <a:latin typeface="AGaramond" pitchFamily="18" charset="0"/>
              </a:rPr>
              <a:t>Directly proportional to life Expectancy  </a:t>
            </a:r>
          </a:p>
          <a:p>
            <a:pPr lvl="0"/>
            <a:endParaRPr lang="en-US" altLang="en-US" sz="2400" dirty="0">
              <a:solidFill>
                <a:schemeClr val="hlink"/>
              </a:solidFill>
              <a:latin typeface="AGaramond" pitchFamily="18" charset="0"/>
            </a:endParaRPr>
          </a:p>
        </p:txBody>
      </p:sp>
      <p:sp>
        <p:nvSpPr>
          <p:cNvPr id="2048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Spiral</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a:xfrm>
            <a:off x="871538" y="862013"/>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Risk factors for Ca P</a:t>
            </a:r>
            <a:r>
              <a:rPr lang="en-US" altLang="en-US" sz="4400" dirty="0">
                <a:solidFill>
                  <a:schemeClr val="tx1"/>
                </a:solidFill>
                <a:latin typeface="AGaramond" pitchFamily="18" charset="0"/>
              </a:rPr>
              <a:t> </a:t>
            </a:r>
          </a:p>
        </p:txBody>
      </p:sp>
      <p:sp>
        <p:nvSpPr>
          <p:cNvPr id="21507" name="Rectangle 3"/>
          <p:cNvSpPr>
            <a:spLocks noGrp="1"/>
          </p:cNvSpPr>
          <p:nvPr>
            <p:ph idx="1"/>
          </p:nvPr>
        </p:nvSpPr>
        <p:spPr>
          <a:xfrm>
            <a:off x="912813" y="1905000"/>
            <a:ext cx="8110537" cy="47244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r>
              <a:rPr lang="en-US" altLang="en-US" sz="2400" b="1">
                <a:latin typeface="AGaramond" pitchFamily="18" charset="0"/>
              </a:rPr>
              <a:t>Increased risks</a:t>
            </a:r>
          </a:p>
          <a:p>
            <a:pPr lvl="1"/>
            <a:r>
              <a:rPr lang="en-US" altLang="en-US" sz="2400">
                <a:latin typeface="AGaramond" pitchFamily="18" charset="0"/>
              </a:rPr>
              <a:t>Old Age </a:t>
            </a:r>
          </a:p>
          <a:p>
            <a:pPr lvl="1"/>
            <a:r>
              <a:rPr lang="en-US" altLang="en-US" sz="2400">
                <a:latin typeface="AGaramond" pitchFamily="18" charset="0"/>
              </a:rPr>
              <a:t>Viable Testis </a:t>
            </a:r>
          </a:p>
          <a:p>
            <a:pPr lvl="1"/>
            <a:r>
              <a:rPr lang="en-US" altLang="en-US" sz="2400">
                <a:latin typeface="AGaramond" pitchFamily="18" charset="0"/>
              </a:rPr>
              <a:t>First Degree Relative with CaP – 5 to11 fold risk</a:t>
            </a:r>
          </a:p>
          <a:p>
            <a:pPr lvl="1"/>
            <a:r>
              <a:rPr lang="en-US" altLang="en-US" sz="2400">
                <a:latin typeface="AGaramond" pitchFamily="18" charset="0"/>
              </a:rPr>
              <a:t>Low levels of Vitamin D</a:t>
            </a:r>
          </a:p>
          <a:p>
            <a:pPr lvl="1"/>
            <a:r>
              <a:rPr lang="en-US" altLang="en-US" sz="2400">
                <a:latin typeface="AGaramond" pitchFamily="18" charset="0"/>
              </a:rPr>
              <a:t>Saturated Fatty Acids</a:t>
            </a:r>
          </a:p>
          <a:p>
            <a:pPr lvl="1"/>
            <a:r>
              <a:rPr lang="en-US" altLang="en-US" sz="2400">
                <a:latin typeface="AGaramond" pitchFamily="18" charset="0"/>
              </a:rPr>
              <a:t>Multiple Sexual Partners  (infection)</a:t>
            </a:r>
          </a:p>
          <a:p>
            <a:pPr lvl="1"/>
            <a:r>
              <a:rPr lang="en-US" altLang="en-US" sz="2400">
                <a:latin typeface="AGaramond" pitchFamily="18" charset="0"/>
              </a:rPr>
              <a:t>Cigarette smoking		 - both + and – results </a:t>
            </a:r>
          </a:p>
          <a:p>
            <a:pPr lvl="1"/>
            <a:r>
              <a:rPr lang="en-US" altLang="en-US" sz="2400">
                <a:latin typeface="AGaramond" pitchFamily="18" charset="0"/>
              </a:rPr>
              <a:t>Vasectomy?			 - 1.5 times more risk </a:t>
            </a:r>
          </a:p>
          <a:p>
            <a:pPr lvl="1"/>
            <a:r>
              <a:rPr lang="en-US" altLang="en-US" sz="2400">
                <a:latin typeface="AGaramond" pitchFamily="18" charset="0"/>
              </a:rPr>
              <a:t>IGF 1 (taller men)		</a:t>
            </a:r>
          </a:p>
        </p:txBody>
      </p:sp>
      <p:sp>
        <p:nvSpPr>
          <p:cNvPr id="21508"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871538" y="922338"/>
            <a:ext cx="8162925" cy="70167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1"/>
                </a:solidFill>
              </a:rPr>
              <a:t>Risk factors for Ca P</a:t>
            </a:r>
          </a:p>
        </p:txBody>
      </p:sp>
      <p:sp>
        <p:nvSpPr>
          <p:cNvPr id="22531" name="Rectangle 4"/>
          <p:cNvSpPr>
            <a:spLocks noGrp="1"/>
          </p:cNvSpPr>
          <p:nvPr>
            <p:ph idx="1"/>
          </p:nvPr>
        </p:nvSpPr>
        <p:spPr>
          <a:xfrm>
            <a:off x="838200" y="2362200"/>
            <a:ext cx="8110538" cy="4191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b="1"/>
              <a:t>Decreased risks</a:t>
            </a:r>
          </a:p>
          <a:p>
            <a:pPr lvl="1"/>
            <a:endParaRPr lang="en-US" altLang="en-US" sz="2400"/>
          </a:p>
          <a:p>
            <a:pPr lvl="1"/>
            <a:r>
              <a:rPr lang="en-US" altLang="en-US" sz="2400"/>
              <a:t>Vitamin E Supplements</a:t>
            </a:r>
          </a:p>
          <a:p>
            <a:pPr lvl="1"/>
            <a:endParaRPr lang="en-US" altLang="en-US" sz="2400"/>
          </a:p>
          <a:p>
            <a:pPr lvl="1"/>
            <a:r>
              <a:rPr lang="en-US" altLang="en-US" sz="2400"/>
              <a:t>Lycopene (Tomato sauce)</a:t>
            </a:r>
          </a:p>
          <a:p>
            <a:pPr lvl="1"/>
            <a:endParaRPr lang="en-US" altLang="en-US" sz="2400"/>
          </a:p>
          <a:p>
            <a:pPr lvl="1"/>
            <a:r>
              <a:rPr lang="en-US" altLang="en-US" sz="2400"/>
              <a:t>Selenium </a:t>
            </a:r>
          </a:p>
          <a:p>
            <a:pPr lvl="1"/>
            <a:endParaRPr lang="en-US" altLang="en-US" sz="2400"/>
          </a:p>
          <a:p>
            <a:pPr lvl="1"/>
            <a:r>
              <a:rPr lang="en-US" altLang="en-US" sz="2400"/>
              <a:t>Heavy alcohol </a:t>
            </a:r>
            <a:r>
              <a:rPr lang="en-US" altLang="en-US" sz="2400">
                <a:solidFill>
                  <a:schemeClr val="hlink"/>
                </a:solidFill>
                <a:latin typeface="AGaramond" pitchFamily="18" charset="0"/>
              </a:rPr>
              <a:t>	 	 	 </a:t>
            </a:r>
            <a:r>
              <a:rPr lang="en-US" altLang="en-US" sz="2400"/>
              <a:t>		</a:t>
            </a:r>
          </a:p>
        </p:txBody>
      </p:sp>
      <p:sp>
        <p:nvSpPr>
          <p:cNvPr id="22532"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xfrm>
            <a:off x="609600" y="806450"/>
            <a:ext cx="8534400"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Symptoms</a:t>
            </a:r>
          </a:p>
        </p:txBody>
      </p:sp>
      <p:sp>
        <p:nvSpPr>
          <p:cNvPr id="23555" name="Rectangle 3"/>
          <p:cNvSpPr>
            <a:spLocks noGrp="1"/>
          </p:cNvSpPr>
          <p:nvPr>
            <p:ph idx="1"/>
          </p:nvPr>
        </p:nvSpPr>
        <p:spPr>
          <a:xfrm>
            <a:off x="685800" y="1905000"/>
            <a:ext cx="8110538" cy="4953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b="1" dirty="0">
                <a:latin typeface="AGaramond" pitchFamily="18" charset="0"/>
              </a:rPr>
              <a:t>Early stage</a:t>
            </a:r>
          </a:p>
          <a:p>
            <a:pPr lvl="2"/>
            <a:r>
              <a:rPr lang="en-US" altLang="en-US" sz="2400" b="1" dirty="0" err="1">
                <a:latin typeface="AGaramond" pitchFamily="18" charset="0"/>
              </a:rPr>
              <a:t>Asymtomatic</a:t>
            </a:r>
            <a:endParaRPr lang="en-US" altLang="en-US" sz="2400" b="1" dirty="0">
              <a:latin typeface="AGaramond" pitchFamily="18" charset="0"/>
            </a:endParaRPr>
          </a:p>
          <a:p>
            <a:pPr lvl="0"/>
            <a:r>
              <a:rPr lang="en-US" altLang="en-US" sz="2400" b="1" dirty="0">
                <a:latin typeface="AGaramond" pitchFamily="18" charset="0"/>
              </a:rPr>
              <a:t>Locally advanced disease</a:t>
            </a:r>
          </a:p>
          <a:p>
            <a:pPr lvl="2"/>
            <a:r>
              <a:rPr lang="en-US" altLang="en-US" sz="2400" b="1" dirty="0">
                <a:latin typeface="AGaramond" pitchFamily="18" charset="0"/>
              </a:rPr>
              <a:t>Obstructive / irritative voiding</a:t>
            </a:r>
          </a:p>
          <a:p>
            <a:pPr lvl="2"/>
            <a:r>
              <a:rPr lang="en-US" altLang="en-US" sz="2400" b="1" dirty="0">
                <a:latin typeface="AGaramond" pitchFamily="18" charset="0"/>
              </a:rPr>
              <a:t>Retention of urine</a:t>
            </a:r>
          </a:p>
          <a:p>
            <a:pPr lvl="2"/>
            <a:r>
              <a:rPr lang="en-US" altLang="en-US" sz="2400" b="1" dirty="0">
                <a:latin typeface="AGaramond" pitchFamily="18" charset="0"/>
              </a:rPr>
              <a:t>Hematuria</a:t>
            </a:r>
          </a:p>
          <a:p>
            <a:pPr lvl="2"/>
            <a:r>
              <a:rPr lang="en-US" altLang="en-US" sz="2400" b="1" dirty="0">
                <a:latin typeface="AGaramond" pitchFamily="18" charset="0"/>
              </a:rPr>
              <a:t>Renal failure</a:t>
            </a:r>
          </a:p>
          <a:p>
            <a:pPr lvl="2"/>
            <a:r>
              <a:rPr lang="en-US" altLang="en-US" sz="2400" b="1" dirty="0">
                <a:latin typeface="AGaramond" pitchFamily="18" charset="0"/>
              </a:rPr>
              <a:t>Pelvic pain</a:t>
            </a:r>
          </a:p>
        </p:txBody>
      </p:sp>
      <p:sp>
        <p:nvSpPr>
          <p:cNvPr id="23556"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a:xfrm>
            <a:off x="871538" y="922338"/>
            <a:ext cx="8162925" cy="70167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a:solidFill>
                  <a:schemeClr val="tx2"/>
                </a:solidFill>
              </a:rPr>
              <a:t>Symptoms</a:t>
            </a:r>
          </a:p>
        </p:txBody>
      </p:sp>
      <p:sp>
        <p:nvSpPr>
          <p:cNvPr id="2457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r>
              <a:rPr lang="en-US" altLang="en-US" sz="2400" dirty="0">
                <a:solidFill>
                  <a:schemeClr val="tx2"/>
                </a:solidFill>
                <a:latin typeface="AGaramond" pitchFamily="18" charset="0"/>
              </a:rPr>
              <a:t>Metastatic disease</a:t>
            </a:r>
          </a:p>
          <a:p>
            <a:pPr lvl="2"/>
            <a:r>
              <a:rPr lang="en-US" altLang="en-US" sz="2400" dirty="0">
                <a:solidFill>
                  <a:schemeClr val="tx2"/>
                </a:solidFill>
                <a:latin typeface="AGaramond" pitchFamily="18" charset="0"/>
              </a:rPr>
              <a:t>Bone pain</a:t>
            </a:r>
          </a:p>
          <a:p>
            <a:pPr lvl="2"/>
            <a:r>
              <a:rPr lang="en-US" altLang="en-US" sz="2400" dirty="0">
                <a:solidFill>
                  <a:schemeClr val="tx2"/>
                </a:solidFill>
                <a:latin typeface="AGaramond" pitchFamily="18" charset="0"/>
              </a:rPr>
              <a:t>Spinal cord compression symptoms </a:t>
            </a:r>
          </a:p>
          <a:p>
            <a:pPr lvl="2"/>
            <a:r>
              <a:rPr lang="en-US" altLang="en-US" sz="2400" dirty="0">
                <a:solidFill>
                  <a:schemeClr val="tx2"/>
                </a:solidFill>
                <a:latin typeface="AGaramond" pitchFamily="18" charset="0"/>
              </a:rPr>
              <a:t>Paraparesis</a:t>
            </a:r>
          </a:p>
          <a:p>
            <a:pPr lvl="2"/>
            <a:r>
              <a:rPr lang="en-US" altLang="en-US" sz="2400" dirty="0">
                <a:solidFill>
                  <a:schemeClr val="tx2"/>
                </a:solidFill>
                <a:latin typeface="AGaramond" pitchFamily="18" charset="0"/>
              </a:rPr>
              <a:t>Paraplegia</a:t>
            </a:r>
            <a:endParaRPr lang="en-US" altLang="en-US" sz="2400" dirty="0">
              <a:solidFill>
                <a:schemeClr val="tx2"/>
              </a:solidFill>
            </a:endParaRPr>
          </a:p>
        </p:txBody>
      </p:sp>
      <p:sp>
        <p:nvSpPr>
          <p:cNvPr id="24580" name="TextBox 2"/>
          <p:cNvSpPr/>
          <p:nvPr/>
        </p:nvSpPr>
        <p:spPr>
          <a:xfrm>
            <a:off x="6477000" y="496888"/>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a:xfrm>
            <a:off x="871538" y="862013"/>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3600" b="1">
                <a:solidFill>
                  <a:schemeClr val="tx2"/>
                </a:solidFill>
              </a:rPr>
              <a:t>Signs</a:t>
            </a:r>
            <a:r>
              <a:rPr lang="en-US" altLang="en-US">
                <a:solidFill>
                  <a:schemeClr val="tx2"/>
                </a:solidFill>
                <a:latin typeface="AGaramond" pitchFamily="18" charset="0"/>
              </a:rPr>
              <a:t> </a:t>
            </a:r>
          </a:p>
        </p:txBody>
      </p:sp>
      <p:sp>
        <p:nvSpPr>
          <p:cNvPr id="25603"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1"/>
            <a:r>
              <a:rPr lang="en-US" altLang="en-US" sz="2400">
                <a:solidFill>
                  <a:schemeClr val="tx2"/>
                </a:solidFill>
                <a:latin typeface="AGaramond" pitchFamily="18" charset="0"/>
              </a:rPr>
              <a:t>Distended bladder</a:t>
            </a:r>
          </a:p>
          <a:p>
            <a:pPr lvl="1"/>
            <a:r>
              <a:rPr lang="en-US" altLang="en-US" sz="2400">
                <a:solidFill>
                  <a:schemeClr val="tx2"/>
                </a:solidFill>
                <a:latin typeface="AGaramond" pitchFamily="18" charset="0"/>
              </a:rPr>
              <a:t>Nodes-iliac, inguinal, supraclavicular</a:t>
            </a:r>
          </a:p>
          <a:p>
            <a:pPr lvl="1"/>
            <a:r>
              <a:rPr lang="en-US" altLang="en-US" sz="2400">
                <a:solidFill>
                  <a:schemeClr val="tx2"/>
                </a:solidFill>
                <a:latin typeface="AGaramond" pitchFamily="18" charset="0"/>
              </a:rPr>
              <a:t>Lower limb edema</a:t>
            </a:r>
          </a:p>
          <a:p>
            <a:pPr lvl="1"/>
            <a:r>
              <a:rPr lang="en-US" altLang="en-US" sz="2400">
                <a:solidFill>
                  <a:schemeClr val="tx2"/>
                </a:solidFill>
                <a:latin typeface="AGaramond" pitchFamily="18" charset="0"/>
              </a:rPr>
              <a:t>Paraperisis</a:t>
            </a:r>
          </a:p>
          <a:p>
            <a:pPr lvl="1"/>
            <a:r>
              <a:rPr lang="en-US" altLang="en-US" sz="2400">
                <a:solidFill>
                  <a:schemeClr val="tx2"/>
                </a:solidFill>
                <a:latin typeface="AGaramond" pitchFamily="18" charset="0"/>
              </a:rPr>
              <a:t>Paraplegia</a:t>
            </a:r>
          </a:p>
          <a:p>
            <a:pPr lvl="2">
              <a:buFontTx/>
              <a:buNone/>
            </a:pPr>
            <a:endParaRPr lang="en-US" altLang="en-US" sz="3200">
              <a:solidFill>
                <a:schemeClr val="hlink"/>
              </a:solidFill>
              <a:latin typeface="AGaramond" pitchFamily="18" charset="0"/>
            </a:endParaRPr>
          </a:p>
          <a:p>
            <a:pPr lvl="0"/>
            <a:endParaRPr lang="en-US" altLang="en-US" sz="2800" b="1">
              <a:solidFill>
                <a:schemeClr val="hlink"/>
              </a:solidFill>
              <a:latin typeface="AGaramond" pitchFamily="18" charset="0"/>
            </a:endParaRPr>
          </a:p>
        </p:txBody>
      </p:sp>
      <p:sp>
        <p:nvSpPr>
          <p:cNvPr id="25604" name="TextBox 2"/>
          <p:cNvSpPr/>
          <p:nvPr/>
        </p:nvSpPr>
        <p:spPr>
          <a:xfrm>
            <a:off x="6477000" y="496888"/>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871538" y="862013"/>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a:solidFill>
                  <a:schemeClr val="tx1"/>
                </a:solidFill>
              </a:rPr>
              <a:t>Signs </a:t>
            </a:r>
          </a:p>
        </p:txBody>
      </p:sp>
      <p:sp>
        <p:nvSpPr>
          <p:cNvPr id="26627" name="Rectangle 3"/>
          <p:cNvSpPr>
            <a:spLocks noGrp="1"/>
          </p:cNvSpPr>
          <p:nvPr>
            <p:ph idx="1"/>
          </p:nvPr>
        </p:nvSpPr>
        <p:spPr>
          <a:xfrm>
            <a:off x="871538" y="1905000"/>
            <a:ext cx="8110537" cy="4191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dirty="0">
                <a:solidFill>
                  <a:schemeClr val="tx2"/>
                </a:solidFill>
                <a:latin typeface="AGaramond" pitchFamily="18" charset="0"/>
              </a:rPr>
              <a:t>Digital rectal examination </a:t>
            </a:r>
          </a:p>
          <a:p>
            <a:pPr lvl="1"/>
            <a:r>
              <a:rPr lang="en-US" altLang="en-US" sz="2400" dirty="0">
                <a:solidFill>
                  <a:schemeClr val="tx2"/>
                </a:solidFill>
                <a:latin typeface="AGaramond" pitchFamily="18" charset="0"/>
              </a:rPr>
              <a:t>Nodular</a:t>
            </a:r>
          </a:p>
          <a:p>
            <a:pPr lvl="1"/>
            <a:r>
              <a:rPr lang="en-US" altLang="en-US" sz="2400" dirty="0">
                <a:solidFill>
                  <a:schemeClr val="tx2"/>
                </a:solidFill>
                <a:latin typeface="AGaramond" pitchFamily="18" charset="0"/>
              </a:rPr>
              <a:t>Indurated</a:t>
            </a:r>
          </a:p>
          <a:p>
            <a:pPr lvl="1"/>
            <a:r>
              <a:rPr lang="en-US" altLang="en-US" sz="2400" dirty="0">
                <a:solidFill>
                  <a:schemeClr val="tx2"/>
                </a:solidFill>
                <a:latin typeface="AGaramond" pitchFamily="18" charset="0"/>
              </a:rPr>
              <a:t>Asymmetrical</a:t>
            </a:r>
          </a:p>
          <a:p>
            <a:pPr lvl="1"/>
            <a:r>
              <a:rPr lang="en-US" altLang="en-US" sz="2400" dirty="0">
                <a:solidFill>
                  <a:schemeClr val="tx2"/>
                </a:solidFill>
                <a:latin typeface="AGaramond" pitchFamily="18" charset="0"/>
              </a:rPr>
              <a:t>Hard in consistency</a:t>
            </a:r>
          </a:p>
          <a:p>
            <a:pPr lvl="1"/>
            <a:r>
              <a:rPr lang="en-US" altLang="en-US" sz="2400" dirty="0">
                <a:solidFill>
                  <a:schemeClr val="tx2"/>
                </a:solidFill>
                <a:latin typeface="AGaramond" pitchFamily="18" charset="0"/>
              </a:rPr>
              <a:t>Median Sulcus Obliterated </a:t>
            </a:r>
          </a:p>
          <a:p>
            <a:pPr lvl="1"/>
            <a:r>
              <a:rPr lang="en-US" altLang="en-US" sz="2400" dirty="0">
                <a:solidFill>
                  <a:schemeClr val="tx2"/>
                </a:solidFill>
                <a:latin typeface="AGaramond" pitchFamily="18" charset="0"/>
              </a:rPr>
              <a:t>Rectal Mucosal Mobility  </a:t>
            </a:r>
            <a:endParaRPr lang="en-US" altLang="en-US" sz="2400" dirty="0">
              <a:solidFill>
                <a:schemeClr val="tx2"/>
              </a:solidFill>
            </a:endParaRPr>
          </a:p>
        </p:txBody>
      </p:sp>
      <p:sp>
        <p:nvSpPr>
          <p:cNvPr id="26628" name="AutoShape 5" descr="data:image/jpeg;base64,/9j/4AAQSkZJRgABAQAAAQABAAD/2wCEAAkGBxMSEhUTEhMWFRUXGBoXFRcXFRcYFxUYGBgYFxYXFxcYHSggGRonHRYWITEiJSkrLi4uFyAzODMtNygtLisBCgoKDg0OGhAQGisdHR8tLS0tLS0tLS0tLS0tLS0tLS0tLS0tLS0tLS0tLS0tKy0tLS0tLS0tLS0tLS0tLS0tK//AABEIAKgBLAMBIgACEQEDEQH/xAAbAAACAwEBAQAAAAAAAAAAAAAABQMEBgIBB//EAEkQAAIBAgQDBAUIBgYLAQEAAAECAwARBBIhMQVBURMiYXEGMoGRoRQjQlJykrHwM2KCssHRQ1NzorPCBxUkVGODlNLT4fHiFv/EABgBAQEBAQEAAAAAAAAAAAAAAAACAQME/8QAIREBAQACAgMAAgMAAAAAAAAAAAECESExAxJBE1EiMmH/2gAMAwEAAhEDEQA/APsleE15eocZ+jf7LfgalaUODsb+VeXr5t6L4JYf9VSdjhY+0jVS2Gss8rPhSw7cZRnj7rM2pIcIdga4h43PDw6JoHk/2fh8ErBY8P2YYwllE7zNnYMFACwgEa63IAaZt9LJrwmsXxzESS52MwVI8fhIRBlSxAxGFcMzEZ85zZxY5cn0b96uJsZK74LEPLnvisRbDhUGQxYbGqEVgM5YZQr5ie8wsFGhabtt6L18/wD/AOkxiYZpyb58FLiVz/JcodERlMCxOXaK7EESZjqve3FbnBxOiASSGVrkliqre5JsFQAADYc7DUk61miVPVXFYMN3l0b4N9rx8d/O1qs0XoqXTNcT4akndlQq30W2P7L7Hy+ApQ/BJU9Rg46Hut/I/Ct2QCLGxB3G4Psqq/Dk+jdPI6fdNwB5WrNOk8jHoXT11K+e3v2NW1INO5sE45BxztofunS3t9lKcXhO6TENRfubajkAfVbw/Cp06zKVkPSzHkkRodBqfE9KrcLw+bIfrX94/wDtLJ5buXtoGJt4X1FqfcOQLttnDDyYGjYqcRwuVgOTfjTb0LnKSPCdmXMB4qQD7wf7te8UhzNH4OfwqPBAJjo7eX3lakbk+j8OkvGL7r3T7NifEix9tWhVDhX0x4hvetv8terxDNiBDGuYJrO9+7FdbpGPrStdWy8l1NsyZreTLiqOH9KImSOXs51ikKBZWjGT5xgiFsrEqCxAuRYXF7U7zC9ri+9r62626VhsB6OyxYXBuVmkaIxmfCPMxQ6jvImbJnjNnVblTlItfKRJw/gkyzgusnajFSymYJBlKOXKsZv0jKUZI+z3GUDRVDVukbabiuKjjikeRrKikuRqV06DW/hU8T6D2XrDScCY4PsfkPz64Ro5ZSUHazAxtpracu6vIHexUncFmFTT4OU/KI48NIFlxmEnSwjVEij+R5w3e7rL2DjKB0tcbFbbVpB1GgudRoOvl41ExrJYX0aGbDs+HQn5bjJJiVQkxSHFNEXP0lLHDkLrqFNtNGvoxhHhwwjdcpWSfKulljM8piAtoF7MpYchYVlbGn4K3cYdHPxs3+amFKuBtrIPFT71t/lprVTpGXYooorUiiiigKKKKAooooCiiigX1yRfSiiodFPCcKw8RzRQQxsRYmOJEJHS6gG1L+PYOKOISphsO7xhI0zxqAkTOqOAQpKoEZjYaabU7qpxXB9tBLD/AFkbp5Z1Kg/GjCuWSNZBJisCEkUKomWJcQosbgCRF7VVUgG7ooG96vYGHCyMcRCsDsTrNGsbMSAV1kXW4BI3vqRU/Csb28EUw/pY0k8RnUNb41FjeDwStnZLSWt2qFoprdO1jIe3he1aO4uFQL2hWCJTL+ltGg7W+/aWHf3O996sSSgeJ6UrlhxMX6OYTDWyTqFbXYCeIDKPtRufGozxlYATiYpIjqM5AeI6X0lS4Qb6yBKwNJGIBZ2CqN7ms/xD0iA7sCFzsGa9if1UGp+HlVXGzyTsLkfqi/cUdb8/tf8AypocOsYuL3I1Nu8deX1VPhr56VjrMZ9VFbHyG5mWME7XAI9iAn361bw2KxaG3bxyDbLIuU+auBv9q9TRIz6AfD+NLOLTGEsXmhiUZQM4YliwY2XvDMbLsBfS9a3U6aLEFnizoSsgAuOh8eRG9QYiRswzgZjYK66CTS+Rgdn3ty5X1NKMNPNmW0qbjLliazZgekouDcabbHlXfpCWaAyrJExsHQpCwJZfnFGYTH6vMbXrnv1uk6uNZL0vwQjxGdfUnGcdM2ge3mSrebmpOBm6AdNPum4+Bqf0waR8KJsyMEdWFoypAlA5520u6aW5eFJOFY5xqpUWs3qk6HQ/S8q216cJf01+ITVT43pVhmzYyE/WkY+xUZR+HxqxNNLlvnTT/ht/5KW4aaRZ8OwyMdBGpBXO5U3W+Y2UA3ZuQtoWZVbI3OWTpvhi3DmGH9K4U5iLrDHdgZXHPW6qv0mB+irlXGAwaQoI4xoLkkm7MzEs7ufpOzEknmTST0dwUyiUiaMsz3djAxLtlXXSYAACyhRoAAKb9jiP66L/AKdv/PXR48t75XaKpdjiP66L/p2/89BixFv00X/Tt/56JWZap4Y96T7Y/cSpcNOXjjc7sisbbXZQTb31BgTcM31nY+wHKPgorFxaY6VC9SMagkNGxb4Ge/L5J/npzSXgHry/sD98/wAadVc6csuxRRRWpFFFFAUUUUBRRRQFFFFAtryivKh0Fe3ryigWejtxG8ZteKaaMW5J2jPCPPsnipnSzA93FYlLHvCGe/IllaBgPIYZL/aFMJ2sppWRFGR3nbQD4df5Uh4ljM7ZuQ0UdB/M1JxHiAICL6o9Y/WO/uBqphh9M+SDqebez8fKsdcZrlMq5F1F3bU9BbYeNvdfyFVOIYxIo2ke+VNTbUm7BQACdyzDn+FWVuxsutvdYbX8NvfWY9MOJq4GGiIYAhpWGoLD1UB523PjYcjRZZxbjcuJe6loohbJGrkc75ny2Ba/usLdTRjwolxCdqWYEopLMScpaxFzra1WsNgyOVeYiA5yPAfxqb064Y8xsTIc97WJOg2Fx0A21FWMViRJhJ4nBQ2ZI5BaxzLmTKeRUMBryHnVHBzs8cbv65U5j1sSAfMgXPnVfE8SkM2IwaxdonZxsSWAVMyAXdjoAQo8TyFZZtGeNutIOAqMTgezJ/SR5QejAaH2dw/smszw1MtgRYg5SDy5WPt0ptg+Gz4dAuGxOHJBvlfPkYgBiM+Tu91t77Ma69IcLkftshVZPXUkExyWuykrobjvAjQ6kaWpXfDjhaiYFCDc2F7C2Y2GwuQLm1tSBrrSiGfK0M7WGVlBAJKxojWKKTqQBm13Ykk72E+HxYW1+tj5n+BFjVfFQ6yR8ic6+31h79fbUzheUl5fU+CvZnTrZh4/Rb3WT71Na+c+ivHQwSJmyzIPmyf6RQNv1iBoV3IGYa+rtYOLqfXUofAFlPkVFx7QK6SvF5fHd7hjXLnQ1VfikQ+kT5I5/AVRxPE3N8ihRbdtT90Gw87nyrdomGV+CGcrhYsvrGKNV+0yKF+OvkDVyCMKoUbAAD2C1KOBKXjicsWVY0C3tbNkAYiwGgHdHm3tdCh0GNVpTUzmqrtRsM/RsaSnq4HuRP4k05pZ6OJaBT9cs/sZiV+FqZ1c6ccuxRRRWpFFFFAUUUUBRRRQFFFFAroooqHQUUUUCzFAri8O19HjmhI+s3zc0fuWKf71VeJcUDkxx+rY5m6kDYeHjz8t6XpVxNSyxrYmJizN0Yo8ZUeOWRwTyv51T4bETZjoCDbq2hF/Lx93gXjj9ruCLMddFvbxPgPH8KuMm1vEC2w5ADqdfiKiVSxGmg0Fvwt51FxXGiKJpNivdiHVze3uIzHwHlWLZHj2OaeZo1Y9ihKhQbKxXQs1vWub2vsLV5g8KN7bfkVxgMLoOg+JpxhobAgjnaptdZiIcPpVbERjtGtvZf8ANTUJYWqoifOu52VVPme9YVN6dMf7QwwKgrEu3dUE/A1ziIhmK29ZmLjk7EAFn5kDKEA5LlHKoeBY4NZLhXDHKD9NSc1lvpcXfTpb2eY9yomYa5c5Bvysz38O9dbdAK2Nxn8rtV4NJ8zFv3gNRuxDWB8sq6noANbirXE4c+HaM27xVFPIN2kSqSBsM0hvblpUXC4csUNtliUdLnIN/Dn4kj6oqWaLtYXRCBuEa/dDRvr5WljUEcgpPKjc/wCpnhPQbD5bPNMxIUG2RR3diBlJG/U0yg9E8MvrKZDsC5JNvIWX4Clno5x7tVyv3JU7ro2hDDcGtEuNqHgueX2q8fovhMyt8niuNvm1tsRqLa78/PlUp4MgFlaRQNNGD/GUMakOMqnLjS0ka5iq3zNYkEgHKoJGtmc+0RvyvRMys+u34MfozH9pFb93LWYk4BipicziVBexa8MRIJy2UAl+RuQQNgzb1vq8bY1stV+TL9kPC+0SCG8RK9mlihDWGQWJBs1/ABquw4lXvlOo9YahlvtmU2K+0CpuEn/Z4f7KP9xakxOESS2Zbkeq1yGW++VhYr7DV7T7KkrVSxZOUhfWayr9piFX4kVPPhZU9UiQdG7rj9pRlbyIXxJqLA4hBOnbfMhLt87ZQW9VVD3ysdWPdJ2FbOV+0010EQRVUbKAB5AWFSVHFMrC6sGHUEEe8V2DXVwe0UUUBRRRQFFFFAUUUUBRRRQK6KKKh0FL+P8AEPk+HeQesAAn2mOUH2Xv7KYVmf8ASGD8lBGyyqW8srj8SPfRsnLO8DwfaXkk1UG2v02Opv1A3PW48a0CMSwP5A29nlVfDQdnGqW2UAm9u9ux8rkmpkU2bKVBANs17XtpfTkcvvo7KOP47DhxZ2zSco0sWHMZidF66621ANZDG8TfEyBnsqjREF8qAnXxJOlzzsNgAA9xHourSSSSue9ooTkQPWbMNeWgtz1r1PRaMAWlct1yrlv9nf8AvVhjqKWCGgXne/lypmi28qlwnBVU3aQt4Ktv7xJ+Aq1NgYzYgsPAHQ+031qdV194XmXWw9p8KEgzu1yVSyWGzNo2tyNF95PxppFh409VNerEmx8tr+yqHEcWIWlc95iq5Ft3nbvb32Ubk/xIppnvzwMTgoRZRGO7YhgzLIpBBBDqb31B92lL+PcRlijN4lmjcZM9zE4LAjLKACuY8iAqtqLKdKaYhhfNe6tqh6g2t8PxPQ1ENbggFSCrKbMpB3VhsR/+bc747em5v6rcH72GicEteNBpoQVAR130IcPr/wCjRhbrKwGhI7Vd7j1I5lGoAF1wrcgbyaVF2PyVWkguYwC0sDsSLCwZ4pDdlIAuQ2a4B1OUCuZ+LwuFlQOWiYO6FTolist8p73zTSFct7sF2I02Jyy1Oe4YYzhYnYsoZJFC2kjF2AKhssiD1wCbC2o203NKOXHxnKFScDnG639quQQfDWtxwHAmNSzkFmJJI2Nze48OlMZsMj+uqt9oA/jT128mWWNvMYAcWxI9bByt4XUD2kMT7heoMDxv56+JSWADVZJYikRa2W5a5ESKt1UHQBmLMWat+3C4vqW+yzr8FIrhuEx8s6+Tsfg5Ip6M/h/qtFxJha4zA7MNQR1BG4rqfidlLNZUG7HQa6AeZOgHOqUvoyEB7HS5uRGzQOT1zRFVY+YHnWa4k74XLMpMqFtXlzSzQ5hY9mWbQeBFxr61wKn10em5uctlwqf/AGeC4IvFHYHe2Qam1MYjcVnfRyYSQIVbPZFDWNypCjQ9DptTaPE20Na5L9cmMVF8qFexzA7UEE/C4mveOMk8yik++1/z7RHFwWFB83GsZH0kGR/vpZvjTA1G16CKLiUsOk15E+uq/OKP1kUWfnqoB27p3p3h51dQ6MGU6hlIII8CN6SOSd6orFJExeAhWJuyn1JPtgc/1hrtuBY3M/2zTW0Us4bxlJTkN45ecbbm25Q7OviNr62OlM66MFFFFAUUUUBRRRQK6KKKh0FV+IYJJ4nikF1cWPXwI8QbEeIFWKKDNy4FkAz6m1mYbNawLAcr725Eka6E10Fzz5nn4/wv761UkYYWIvVF4E5X+81j7L60X767J8RGRvobDnrfbbc7cq8MbEd2GRj10UH2kX/u00MdiLaA6aab+XjapooeRHvrdJ/ITLBId8Pb/m3/AMlSLg3/AKtvvAfG1Osnh7jQGI6j300fkLI+GyNuFXxJLn42HvBowvBYzNKXu7Wj1bU6hqbZm5G/nUAw7MxkSV0zABlAjIuhYX7yk86zR72lWM9HCLmFynPLuhPUobqT42pVJg510aHN4o5Ub/VYN05EW1tWt+Syf7w/3If+yo2if/eH+5D/ANlZ67Xj5csemSbCTOCgiK5gVLM+bRhlayhQAbX113OmtLv9H+D/ANoMbgEorq3iUdV/nW8ETWucQ4Frk5IdANye54VkfQvDMzyTCRkzhmJypf5x89iGUgHf3U9VfkuUu2i4DKY4mw5OuHcwg63MYAeA66k9i0YJ+srdKuNIfzr8fbSXE4VkxKN2rZZx2LtkQ9+PPLB9DLa3yhTcXJaMXpl8lf8Ar3+5F/2eNdXKVewspvblVulMWEe/6d/uReH/AA6t/JZP94f7kP8A2VORVusZ6SRZi0I+lJfyXSRj95gPbWkxKPGpdsQ9h+pDc8gAMmpJ09tIhhmBZ3lbtJNSAkRbSwCglNgLC+i36XqKrC63VAYeEQRNKq/o0AaxD6qDZSve9gqnheJyxN3EkeH6kjl3HijMbr9kkg9RT3CcLvlzC+VQoG+UAAWGgvsLmwuegsA2XCqg1AqKi3ZTDxrDsL5zffJkfOLb3W1wPE6eNN+FZrFnGUk6Le+RdgCRpm5m1wC1rkAErOKiJiqhbMSSjC10ZRmDeNiBpXWA4hc5H7sltV5MBuyH6S/EXF7UY0gotVOPGAWDG19BVtWvtRjwpXhWu6KCpicGkgswvrcdQRsQdwRyI1Few4yaD1rzR9R+mQeX9KPc2n0yasWorZdC/g8Wkqh42DKeYN9RoQehB0IOoqes7LhCG7WFuzk+lpdJBa1pV0zcrMLMLaG1wbmE42twk69i50FzeNz0jksAT+qwVtDpbWuky2zRtRRRVMFFFFAkwkxN0cWkTRxy8HX9Vtx7RyqepuI4DPZ0OWRfVbkQd0Yc1Pw3GtU8NiM11YFXX10O48QfpKeR/A6VNjpLtNRRRWApcmndO40P8x4UxrmSINuPLqPbWyss2qTi61Gr3s1/Ajx51JJhiDodD11PlUJhYG2ne21I15cvzatSsg+PuFdXqGGJ9u6PefhpUpwo+mxPh6o9y6+8mm26AlGy95unT7R5CpokyqBfzPUnUn31wHVe6oA8ALD3VC8hP506fxprapHcs/KoWax69PHTn02FePIFXMSAoGrMbAdL3pNNxOSY9nhQfGVhYgfqA7faOvQbGt6VIi49i2kPySLVmsJiPorb9ED1PPoCRz0ccPwIhjCDfdj1Ph4cqj4Zw5MOtl1Y+s3M87C/5P4XD+dfjST6W/Ip8XwZlhZEsH0eInZZY2V4WI6B1QkeypcDixNGkqghXVWCm+Zbi5U3+kL2PiDVgKT+fzyqlweLs5p4CLC/yiLTTLMWMo8xMJWPQTJTaTWBOZqWosTiUjF3YAcupPRQNSfKk+KxTTaEZI/q/Sf7ZGw/VHt6VFrZNjG4vtDmXVFIEY27SRjlDX5C5yg+JPSr0OECrbdj6zW9Y/wHQcveaTYrGKpUX1Dpe3LvrqeltKf4drjzFRW58cPEZV8wAffe34GlHFMXm8KOJRyBrra+xBJAYbgEgEggk2Nju2mumf4rjyO6VKt0NtR1BBII9vnbasQo8Vx57pBsUYH3nKR8fhV7thLGHykjci9mUjZlI2Yew+RGueEbSMW5cvwv+etMeDYvs3yNsdR/H4/jWBh/rU5Skj5ozostu9G3IuOdjzsCLa31I1fAsX2kd7WYesOhGjD2EEXrK8V4UCM8ZK33tsfMbGrX+jyQgSRk3s2nkVGnvBoNqpvXtUOHYvMG12Yj4DX21eDCtY9oIrhplG5ArhsQM2W4udhrrpewNrE2BNgb2B6UEtqjmhDAqwBB0IIBBHQg7ipQaKBfCksH6Fsyf1TklQP+G+rJ5G66WAXenHDeIpMpK3DLo6MLOh6MPwIuCNQSNarkVSxGGOYSRkLIvqnYMOcb23Q+2xsRqKqZaNNDRSnCcejdbssiN9JTG7FTzBZAV+NXcPj4nGZJFYeDD49K6bSs1juMEnEyMCVZMqqw3HdDHzF3NwdDWxrFYlrzTH/iN8LL/lrMnTx9mGC4oDZZbK50B+g/2Sdj+qfZemVZ8oCLEXB3B2NS4eaSP1TnX6jHUfYc/g1/MVK7j+jqioMJi1kBy7j1lOjL5j+Ox61PWoeNt+eWtcYqLMPEbVIx0qCSStk2z6r/ACnS/Met/P8APjXee4vfz129tQTLlOYajY+PUfnn516JMuo1B2qo1I5tr+Tal/EeJLF6wLSH1IgdbdW+qPyL2qHivFOyIiiGadrWG4S9rM3VtrD2nxm4VwoRd+Q55WN2Y62J6Hmf/gpv5F6VYeFSTkSYprAarGNAvkOXmbmnUUaoMqAAeH51NTIhNSrEBWcRNu1dUJ6/xqVIOtTVS4jxJYtLZnOyg206seQrLkdrbsqgkkKBuSbAeZNZnjXE/nIZogQEJjaQjeOfKhsp+isghkJNtIjpzod3lbNIc1thsq/ZXr4nWp5MCsiMji6OpVh1VgQw9xNTtXpxyiyaljdn2LMbny8B4DSuJI2bcm3Qaf8AupuDszxDtDeRCY5Ta15IzlZrcg9hIB0kFXhBWLlLBgxYqQLEWItoQdwas8KxJW8bm5W1id2U3ysfHQg+Kt4VYdbW0uSbAdTqfwBPsqVOEgkO7HNYiymygEg22zHYa362AuRWVGdgxUisPGsrxzDh+6Rci5XzGtvI2sfPwrYHhUZ5v99v4moBwCDNchifGST8M1qxzZrAcPG52pT6SZB6u42tvm5W+PsvX0T/AFTBa2Ujydx+DVncT6KKMQrNK3ZsCEGVSyPYta5FiCqnUi91AvqKDN8O4uygpILG17cj4j+XKmfoy/ZRSzHTOTlv0Atf35qbY30OjkH6VweRslx5WAqaH0bXIqSOzogACr3ActrEkd6+nIigU4HiGVQFDM7XZlUEtYsSosNdAT76YlsW4AWLIL6l3QafqgFiD5ineEwaRi0aKg8Ba56k8z4mrISgSYfh0t7lkQ82BaV/2WkAC/dI8KawYNVIbvM3JmYta+hygmy3/VAqcLXtGCiiigKCKKKCm8dmzDQ8/HpeouzAJ7oOtxcA2vqd/Ek+2rkwqBtz5/woNBWHb9JJ/ay/4jVuKxJHfk/tZf8AEauuSvGlWpVFcKKnQVDq4eC5DKcrr6rDl4Ec1PMVfwWK7QG4yups69DyI6qRqD/I1CoqKUZHSQcyI38Vc2W/k5X3nrWpsMZNjVZjrt+fOrMx0qqb/n8/m1Xih4R026daWcTlaJGyAMxF1B5G473s6dbdaaHzsBvtYAb3rNcMvisQ85JCAZVH6uuUHz1Y+2lVItej3DuzvJJrK+tzvrqfaa0EUXM1Sw665W3+ietvo3pjE9/Os3wy3buiiisYixmIEaM51ygm3U8h7TYe2sogLEsxuxN2PU/y5Dwp/wCkB+ZI6sn7wP8ACk+GSsrrh1tbw0VXUWo4lqdRWFL417PFkfQxCZhoP00ICtc8y0Rjt4YZqZkUu9IIm7HtEBMkDCdAACW7O+dFvzeMyR/8ymCSqyhkIZWAZWGzKRdSPAgg+2tqIpTy2mX7DEfeTN/kppFMCL0tx+GzgWOVlN1PK9rEEc1IJBHkdwKWLjCpyscj8kZvWt9Q/THiPaAdKipynLVBq8Gx62v7d6TQcRcesKv/AC0FbjU9KJW65khva/I3HnqP41WXEX1vpsPZzrr5aBuQAN+goJzEa9EVeJMDXeag8y16DXhNcg0HZryiigKKCaiaYUEtF6qYjFhBc6k6Ko3Y9B+N+QBOwqLCytbvtfmx5DqB4fzoLEsm/gL1Xnex87EeVcdv3HfwIUdSdFHvIqnxKbIVW+yAe64/hQbOsZGO8/8Aay/4r1s6yEA1b+0k/wAR665K8aZFqVFrxRUqipdHSioOJj5mQjcKWHmveHxAq0orjFLdHHVWHwNE7TznSqwWu0a8aHqqn+6K4K10nTCz0ixGXDsBvJaMftet/dDVPwTCZIlXme8fbt8Le+l/HRnmhj82P7RCj901ooF1/D8Kz629PMVhsw03Gx/91BBMW30ddx1HX+fQ15wriBmMhsAqsMltypvYnxNr+2pcZhye+mjD4/z8udSyxYR7iuqpYefNqNCPWX+I6iraODRilx1LwMfq5W9gYE/C9KsMK0M0QdWU7MCp8iLGs7gibC+40b7Q0b4isrph0ZR1MKii3FY/hnFp3WN0xM00rTZGgOHTshH25SQ9okKlQsQLBi5FwBre1Iy3TcrSrgI7MSYb+oeyDT9BJd4LAfRUZoh/YGq+H9Ii9suHe7yvFDd0HaNEZRKx1PZovZHU6nMABrVLFekEaSpJ2bLMyywMjyRRqWgkW0edzZ5buxjAYArK5Nr6bpO2mIqviYwykEAg7ggEHzBpaOMSCTE5oiUiMIQZkU/OKpJcsbKBmuSToF5neinpMZWhEKoQcU2HmIkSRNMM2IvHIpsw9XXQjIy2BrNK9omfBKPULR9Mjd0eUZun92uRJMu4Rx1BKN905gT7R5VVwPpLBiJI1Qr86GMVpYmchRm78atmjJQFgDyBByt3aZSKayxupUI4k2g7KS5IA1itcmwuRJe1z09lX1wGIAIlge4YFmRkZMocH5uzCRtBzUHe19FK62q/bT94V9ErZjtGc9emVXEpcKGyk6Krho2PgEcAn3VMZmFaGeFXUq6hlOhVgCCOhB0NLZOAp/RySxDorB18gsoYKPBbUuDnsuOMNejHVZl4FIdsRqOsSEH7ViD7iKpz8LxC/wBGkg6xvlY/sSaD79Z61u0ny2uTj6oucujpKh/WicgftoGT+9XIxMH9cnlmF/dvUi4+LJqCbE5B4k2UdT/IDU+VV8VinVM0OHml1tcxuijxsy52HiqkeIpPLBiSplEUrvs8hjKJEn0uzjezMBvpe9uutNBzhsR2sjNyTuKeV9C5/dHsapi5kOVdF5n63/ql0KBUCp6nJr3zc7353Ot/GrSYuwstBdmkBKIuym48SNM3kv4gdDXsWAWfMxNgDlXxAA195PupckmvZrq7esfqjqeg8Kd4ayKFGoHPqdyfeSaDRVk8ONX/ALSX/FeiiuuSvGtKKkUV7RUrrsV5N6reR/CiijEUQ+aj+wv7orxhofz+daKK6TphMnexzdECqPYmf8Wptj5ckEjDciw83IUH3tRRU/Kq9xX9GwAJAOqj2ZdKcUUVLMu1XFYO5zIcrfj/ACP486gTE2Nn7jdeR8+nnt40UVqV1JeRpRjoskxP0ZNR4OB3h7QA33qKKVWF5TxGueFYMQRLEpJVcxBa1+87OdtN2NFFSqqq8CURoqSOjRySSxyDIWVpWkZ1IZSrKRKy2I2sb3ANcSejoyZFnmF+07UnsnExlIZ2kjdDHmuO6QoyjQC2lFFbtOoil9Fo7ZUkkRQIMq9xwrYbKIn+cUljlUAhiQd9GsR6PR1Q2ftpS/briMxEeriH5Oy5cmXIY7i1ri+hFFFNmo94dwUQZAs0pjjUrFESgRFNgASqhpMqjKucmw6nWrsqCiisXFGaEXH2l/eFbqiiqxc/L8e0UUVbkKKKKAooooCiiigUcW4FFIjlI0WUglXChTn3XMy6kX3B3F6w8MrSC6qVHMtYZLbgi+46UUVzzVFvhuIXVY9h6znW5/ifcBerk3G4kOUuNOpFFFRGv//Z"/>
          <p:cNvSpPr>
            <a:spLocks noChangeAspect="1"/>
          </p:cNvSpPr>
          <p:nvPr/>
        </p:nvSpPr>
        <p:spPr>
          <a:xfrm>
            <a:off x="155575" y="-182562"/>
            <a:ext cx="304800" cy="304800"/>
          </a:xfrm>
          <a:prstGeom prst="rect">
            <a:avLst/>
          </a:prstGeom>
          <a:noFill/>
          <a:ln>
            <a:noFill/>
            <a:miter lim="800000"/>
          </a:ln>
        </p:spPr>
        <p:txBody>
          <a:bodyPr>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endParaRPr lang="en-US" altLang="en-US" sz="2400" b="1">
              <a:latin typeface="Verdana" pitchFamily="34" charset="0"/>
            </a:endParaRPr>
          </a:p>
        </p:txBody>
      </p:sp>
      <p:pic>
        <p:nvPicPr>
          <p:cNvPr id="26629" name="Picture 2"/>
          <p:cNvPicPr>
            <a:picLocks noChangeAspect="1"/>
          </p:cNvPicPr>
          <p:nvPr/>
        </p:nvPicPr>
        <p:blipFill>
          <a:blip r:embed="rId2"/>
          <a:stretch>
            <a:fillRect/>
          </a:stretch>
        </p:blipFill>
        <p:spPr>
          <a:xfrm>
            <a:off x="5953125" y="2590800"/>
            <a:ext cx="3190875" cy="3505200"/>
          </a:xfrm>
          <a:prstGeom prst="rect">
            <a:avLst/>
          </a:prstGeom>
          <a:noFill/>
          <a:ln>
            <a:noFill/>
            <a:miter lim="800000"/>
          </a:ln>
        </p:spPr>
      </p:pic>
      <p:sp>
        <p:nvSpPr>
          <p:cNvPr id="26630" name="TextBox 1"/>
          <p:cNvSpPr/>
          <p:nvPr/>
        </p:nvSpPr>
        <p:spPr>
          <a:xfrm>
            <a:off x="6477000" y="496888"/>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a:xfrm>
            <a:off x="381000" y="654050"/>
            <a:ext cx="8653463"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2"/>
                </a:solidFill>
              </a:rPr>
              <a:t>Laboratory investigations</a:t>
            </a:r>
          </a:p>
        </p:txBody>
      </p:sp>
      <p:sp>
        <p:nvSpPr>
          <p:cNvPr id="27651"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marL="609600" lvl="0" indent="-609600">
              <a:buFont typeface="Wingdings" pitchFamily="2" charset="2"/>
              <a:buAutoNum type="arabicPeriod"/>
            </a:pPr>
            <a:r>
              <a:rPr lang="en-US" altLang="en-US" sz="2400" dirty="0">
                <a:solidFill>
                  <a:schemeClr val="tx2"/>
                </a:solidFill>
                <a:latin typeface="AGaramond" pitchFamily="18" charset="0"/>
              </a:rPr>
              <a:t>Routine investigations </a:t>
            </a:r>
          </a:p>
          <a:p>
            <a:pPr marL="609600" lvl="0" indent="-609600">
              <a:buFont typeface="Wingdings" pitchFamily="2" charset="2"/>
              <a:buAutoNum type="arabicPeriod"/>
            </a:pPr>
            <a:r>
              <a:rPr lang="en-US" altLang="en-US" sz="2400" dirty="0">
                <a:solidFill>
                  <a:schemeClr val="tx2"/>
                </a:solidFill>
                <a:latin typeface="AGaramond" pitchFamily="18" charset="0"/>
              </a:rPr>
              <a:t>Blood urea, S .Creatinine</a:t>
            </a:r>
          </a:p>
          <a:p>
            <a:pPr marL="609600" lvl="0" indent="-609600">
              <a:buFont typeface="Wingdings" pitchFamily="2" charset="2"/>
              <a:buAutoNum type="arabicPeriod"/>
            </a:pPr>
            <a:r>
              <a:rPr lang="en-US" altLang="en-US" sz="2400" dirty="0">
                <a:solidFill>
                  <a:schemeClr val="tx2"/>
                </a:solidFill>
                <a:latin typeface="AGaramond" pitchFamily="18" charset="0"/>
              </a:rPr>
              <a:t>Serum acid phosphatase</a:t>
            </a:r>
          </a:p>
          <a:p>
            <a:pPr marL="609600" lvl="0" indent="-609600">
              <a:buFont typeface="Wingdings" pitchFamily="2" charset="2"/>
              <a:buAutoNum type="arabicPeriod"/>
            </a:pPr>
            <a:r>
              <a:rPr lang="en-US" altLang="en-US" sz="2400" dirty="0">
                <a:solidFill>
                  <a:schemeClr val="tx2"/>
                </a:solidFill>
                <a:latin typeface="AGaramond" pitchFamily="18" charset="0"/>
              </a:rPr>
              <a:t>Serum alkaline phosphatase (Bone </a:t>
            </a:r>
            <a:r>
              <a:rPr lang="en-US" altLang="en-US" sz="2400" dirty="0" err="1">
                <a:solidFill>
                  <a:schemeClr val="tx2"/>
                </a:solidFill>
                <a:latin typeface="AGaramond" pitchFamily="18" charset="0"/>
              </a:rPr>
              <a:t>metastasis,liver</a:t>
            </a:r>
            <a:r>
              <a:rPr lang="en-US" altLang="en-US" sz="2400" dirty="0">
                <a:solidFill>
                  <a:schemeClr val="tx2"/>
                </a:solidFill>
                <a:latin typeface="AGaramond" pitchFamily="18" charset="0"/>
              </a:rPr>
              <a:t> metastasis)</a:t>
            </a:r>
          </a:p>
          <a:p>
            <a:pPr marL="609600" lvl="0" indent="-609600">
              <a:buFont typeface="Wingdings" pitchFamily="2" charset="2"/>
              <a:buAutoNum type="arabicPeriod"/>
            </a:pPr>
            <a:endParaRPr lang="en-US" altLang="en-US" sz="2400" dirty="0">
              <a:solidFill>
                <a:schemeClr val="hlink"/>
              </a:solidFill>
              <a:latin typeface="AGaramond" pitchFamily="18" charset="0"/>
            </a:endParaRPr>
          </a:p>
        </p:txBody>
      </p:sp>
      <p:sp>
        <p:nvSpPr>
          <p:cNvPr id="27652"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381000" y="806450"/>
            <a:ext cx="8653463"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2"/>
                </a:solidFill>
              </a:rPr>
              <a:t>Laboratory investigations</a:t>
            </a:r>
          </a:p>
        </p:txBody>
      </p:sp>
      <p:sp>
        <p:nvSpPr>
          <p:cNvPr id="28675" name="Rectangle 3"/>
          <p:cNvSpPr>
            <a:spLocks noGrp="1"/>
          </p:cNvSpPr>
          <p:nvPr>
            <p:ph idx="1"/>
          </p:nvPr>
        </p:nvSpPr>
        <p:spPr>
          <a:xfrm>
            <a:off x="609600" y="1905000"/>
            <a:ext cx="8534400" cy="44958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dirty="0">
                <a:solidFill>
                  <a:schemeClr val="tx2"/>
                </a:solidFill>
              </a:rPr>
              <a:t>Prostate specific antigen</a:t>
            </a:r>
          </a:p>
          <a:p>
            <a:pPr lvl="0">
              <a:buFont typeface="Wingdings" pitchFamily="2" charset="2"/>
              <a:buNone/>
            </a:pPr>
            <a:endParaRPr lang="en-US" altLang="en-US" sz="2400" dirty="0">
              <a:solidFill>
                <a:schemeClr val="tx2"/>
              </a:solidFill>
            </a:endParaRPr>
          </a:p>
          <a:p>
            <a:pPr lvl="1"/>
            <a:r>
              <a:rPr lang="en-US" altLang="en-US" sz="2400" dirty="0">
                <a:solidFill>
                  <a:schemeClr val="tx2"/>
                </a:solidFill>
              </a:rPr>
              <a:t>Glycoprotein secreted by prostatic </a:t>
            </a:r>
            <a:r>
              <a:rPr lang="en-US" altLang="en-US" sz="2400" dirty="0" err="1">
                <a:solidFill>
                  <a:schemeClr val="tx2"/>
                </a:solidFill>
              </a:rPr>
              <a:t>epithelium,aids</a:t>
            </a:r>
            <a:r>
              <a:rPr lang="en-US" altLang="en-US" sz="2400" dirty="0">
                <a:solidFill>
                  <a:schemeClr val="tx2"/>
                </a:solidFill>
              </a:rPr>
              <a:t> in semen liquefaction</a:t>
            </a:r>
          </a:p>
          <a:p>
            <a:pPr lvl="1"/>
            <a:r>
              <a:rPr lang="en-US" altLang="en-US" sz="2400" dirty="0">
                <a:solidFill>
                  <a:schemeClr val="tx2"/>
                </a:solidFill>
              </a:rPr>
              <a:t>Normal up to 4 ng/ml</a:t>
            </a:r>
          </a:p>
          <a:p>
            <a:pPr lvl="1"/>
            <a:r>
              <a:rPr lang="en-US" altLang="en-US" sz="2400" dirty="0">
                <a:solidFill>
                  <a:schemeClr val="tx2"/>
                </a:solidFill>
              </a:rPr>
              <a:t>Mild elevation 4-10 ng/ml</a:t>
            </a:r>
          </a:p>
          <a:p>
            <a:pPr lvl="1"/>
            <a:r>
              <a:rPr lang="en-US" altLang="en-US" sz="2400" dirty="0">
                <a:solidFill>
                  <a:schemeClr val="tx2"/>
                </a:solidFill>
              </a:rPr>
              <a:t>Significant elevation more than 10 ng/ml</a:t>
            </a:r>
          </a:p>
          <a:p>
            <a:pPr lvl="1"/>
            <a:r>
              <a:rPr lang="en-US" altLang="en-US" sz="2400" dirty="0">
                <a:solidFill>
                  <a:schemeClr val="tx2"/>
                </a:solidFill>
              </a:rPr>
              <a:t>Suggestive of bone metastasis </a:t>
            </a:r>
          </a:p>
          <a:p>
            <a:pPr lvl="1"/>
            <a:r>
              <a:rPr lang="en-US" altLang="en-US" sz="2400" dirty="0">
                <a:solidFill>
                  <a:schemeClr val="tx2"/>
                </a:solidFill>
              </a:rPr>
              <a:t>Dre does not raise </a:t>
            </a:r>
            <a:r>
              <a:rPr lang="en-US" altLang="en-US" sz="2400" dirty="0" err="1">
                <a:solidFill>
                  <a:schemeClr val="tx2"/>
                </a:solidFill>
              </a:rPr>
              <a:t>psa</a:t>
            </a:r>
            <a:r>
              <a:rPr lang="en-US" altLang="en-US" sz="2400" dirty="0">
                <a:solidFill>
                  <a:schemeClr val="tx2"/>
                </a:solidFill>
              </a:rPr>
              <a:t> levels significantly</a:t>
            </a:r>
          </a:p>
          <a:p>
            <a:pPr lvl="1"/>
            <a:r>
              <a:rPr lang="en-US" altLang="en-US" sz="2400" dirty="0">
                <a:solidFill>
                  <a:schemeClr val="tx2"/>
                </a:solidFill>
              </a:rPr>
              <a:t>Prostate biopsy raises </a:t>
            </a:r>
            <a:r>
              <a:rPr lang="en-US" altLang="en-US" sz="2400" dirty="0" err="1">
                <a:solidFill>
                  <a:schemeClr val="tx2"/>
                </a:solidFill>
              </a:rPr>
              <a:t>psa</a:t>
            </a:r>
            <a:endParaRPr lang="en-US" altLang="en-US" sz="2400" dirty="0">
              <a:solidFill>
                <a:schemeClr val="tx2"/>
              </a:solidFill>
            </a:endParaRPr>
          </a:p>
          <a:p>
            <a:pPr lvl="1"/>
            <a:r>
              <a:rPr lang="en-US" altLang="en-US" sz="2400" dirty="0" err="1">
                <a:solidFill>
                  <a:schemeClr val="tx2"/>
                </a:solidFill>
              </a:rPr>
              <a:t>Turp</a:t>
            </a:r>
            <a:r>
              <a:rPr lang="en-US" altLang="en-US" sz="2400" dirty="0">
                <a:solidFill>
                  <a:schemeClr val="tx2"/>
                </a:solidFill>
              </a:rPr>
              <a:t> significantly raises </a:t>
            </a:r>
            <a:r>
              <a:rPr lang="en-US" altLang="en-US" sz="2400" dirty="0" err="1">
                <a:solidFill>
                  <a:schemeClr val="tx2"/>
                </a:solidFill>
              </a:rPr>
              <a:t>psA</a:t>
            </a:r>
            <a:endParaRPr lang="en-US" altLang="en-US" sz="2400" dirty="0">
              <a:solidFill>
                <a:schemeClr val="tx2"/>
              </a:solidFill>
            </a:endParaRPr>
          </a:p>
          <a:p>
            <a:pPr lvl="1"/>
            <a:endParaRPr lang="en-US" altLang="en-US" sz="2400" b="1" dirty="0">
              <a:solidFill>
                <a:schemeClr val="hlink"/>
              </a:solidFill>
              <a:latin typeface="AGaramond" pitchFamily="18" charset="0"/>
            </a:endParaRPr>
          </a:p>
        </p:txBody>
      </p:sp>
      <p:sp>
        <p:nvSpPr>
          <p:cNvPr id="28676"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a:solidFill>
                  <a:schemeClr val="tx1"/>
                </a:solidFill>
              </a:rPr>
              <a:t>MOTTO OF RMU</a:t>
            </a:r>
          </a:p>
        </p:txBody>
      </p:sp>
      <p:graphicFrame>
        <p:nvGraphicFramePr>
          <p:cNvPr id="9219" name="Diagram 3"/>
          <p:cNvGraphicFramePr/>
          <p:nvPr/>
        </p:nvGraphicFramePr>
        <p:xfrm>
          <a:off x="1314450" y="2286000"/>
          <a:ext cx="5486400" cy="3143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220"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p:cNvPicPr>
          <p:nvPr/>
        </p:nvPicPr>
        <p:blipFill>
          <a:blip r:embed="rId7"/>
          <a:srcRect l="4787" t="7561" r="11351" b="8025"/>
          <a:stretch>
            <a:fillRect/>
          </a:stretch>
        </p:blipFill>
        <p:spPr>
          <a:xfrm>
            <a:off x="7258050" y="857250"/>
            <a:ext cx="742950" cy="742950"/>
          </a:xfrm>
          <a:prstGeom prst="rect">
            <a:avLst/>
          </a:prstGeom>
          <a:noFill/>
          <a:ln>
            <a:noFill/>
            <a:miter lim="800000"/>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304800" y="-250825"/>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dirty="0">
                <a:solidFill>
                  <a:schemeClr val="tx1"/>
                </a:solidFill>
              </a:rPr>
              <a:t>Prostate specific antigen (PSA) </a:t>
            </a:r>
          </a:p>
        </p:txBody>
      </p:sp>
      <p:sp>
        <p:nvSpPr>
          <p:cNvPr id="29699" name="Rectangle 3"/>
          <p:cNvSpPr>
            <a:spLocks noGrp="1"/>
          </p:cNvSpPr>
          <p:nvPr>
            <p:ph type="body" sz="half" idx="1"/>
          </p:nvPr>
        </p:nvSpPr>
        <p:spPr>
          <a:xfrm>
            <a:off x="0" y="838200"/>
            <a:ext cx="6781800" cy="48768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lnSpc>
                <a:spcPct val="80000"/>
              </a:lnSpc>
            </a:pPr>
            <a:r>
              <a:rPr lang="en-US" altLang="en-US" sz="2000" dirty="0"/>
              <a:t>Prostate specific antigen (PSA) is an enzyme produced in the ducts of the prostate and absorbed into the bloodstream. Here it may become bound to two proteins: anti-chymotrypsin (ACT) and alpha macroglobulin (</a:t>
            </a:r>
            <a:r>
              <a:rPr lang="en-US" altLang="en-US" sz="2000" dirty="0" err="1"/>
              <a:t>aMG</a:t>
            </a:r>
            <a:r>
              <a:rPr lang="en-US" altLang="en-US" sz="2000" dirty="0"/>
              <a:t>) . The "PSA test" measures the level of free and bound PSA in the blood. With benign prostate conditions, there is more free PSA, while cancer produces more of the attached form. </a:t>
            </a:r>
            <a:br>
              <a:rPr lang="en-US" altLang="en-US" sz="2000" dirty="0"/>
            </a:br>
            <a:br>
              <a:rPr lang="en-US" altLang="en-US" sz="2000" dirty="0"/>
            </a:br>
            <a:r>
              <a:rPr lang="en-US" altLang="en-US" sz="2000" dirty="0"/>
              <a:t>PSA test results show the level of PSA detected in the blood. The PSA level that is considered normal for an average man ranges from 0 to 4 nanograms per milliliter (ng/ml). A PSA level of 4 to 10 ng/ml is considered slightly elevated; levels between 10 and 20 ng/ml are considered moderately elevated; and anything greater is considered highly elevated. But because various factors can cause PSA levels to fluctuate, one abnormal PSA test does not necessarily indicate that cancer is present.</a:t>
            </a:r>
            <a:br>
              <a:rPr lang="en-US" altLang="en-US" sz="2000" dirty="0"/>
            </a:br>
            <a:br>
              <a:rPr lang="en-US" altLang="en-US" sz="2000" dirty="0"/>
            </a:br>
            <a:r>
              <a:rPr lang="en-US" altLang="en-US" sz="2000" dirty="0"/>
              <a:t>Combined, the digital rectal exam (DRE) and the PSA test are the most accurate guide to early detection of prostate cancer. You may also have heard of the prostatic acid phosphatase (PAP) blood test. This test is rarely performed, as it is less accurate than the PSA test. </a:t>
            </a:r>
          </a:p>
        </p:txBody>
      </p:sp>
      <p:pic>
        <p:nvPicPr>
          <p:cNvPr id="29700" name="Picture 4" descr="diagnosis_psa"/>
          <p:cNvPicPr>
            <a:picLocks noGrp="1" noChangeAspect="1"/>
          </p:cNvPicPr>
          <p:nvPr>
            <p:ph sz="half" idx="2"/>
          </p:nvPr>
        </p:nvPicPr>
        <p:blipFill>
          <a:blip r:embed="rId2"/>
          <a:stretch>
            <a:fillRect/>
          </a:stretch>
        </p:blipFill>
        <p:spPr>
          <a:xfrm>
            <a:off x="6708775" y="1155700"/>
            <a:ext cx="2209800" cy="5092700"/>
          </a:xfrm>
          <a:prstGeom prst="rect">
            <a:avLst/>
          </a:prstGeom>
          <a:noFill/>
          <a:ln>
            <a:noFill/>
            <a:miter lim="800000"/>
          </a:ln>
        </p:spPr>
      </p:pic>
      <p:sp>
        <p:nvSpPr>
          <p:cNvPr id="29701"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a:xfrm>
            <a:off x="871538" y="685800"/>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3600" b="1" dirty="0">
                <a:solidFill>
                  <a:schemeClr val="tx2"/>
                </a:solidFill>
                <a:latin typeface="AGaramond" pitchFamily="18" charset="0"/>
              </a:rPr>
              <a:t>Importance of PSA testing</a:t>
            </a:r>
            <a:r>
              <a:rPr lang="en-US" altLang="en-US" dirty="0">
                <a:solidFill>
                  <a:schemeClr val="tx2"/>
                </a:solidFill>
                <a:latin typeface="AGaramond" pitchFamily="18" charset="0"/>
              </a:rPr>
              <a:t> </a:t>
            </a:r>
          </a:p>
        </p:txBody>
      </p:sp>
      <p:sp>
        <p:nvSpPr>
          <p:cNvPr id="30723"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Diagnosis</a:t>
            </a:r>
          </a:p>
          <a:p>
            <a:pPr lvl="0">
              <a:buFont typeface="Wingdings" pitchFamily="2" charset="2"/>
              <a:buNone/>
            </a:pPr>
            <a:endParaRPr lang="en-US" altLang="en-US" sz="2400">
              <a:solidFill>
                <a:schemeClr val="tx2"/>
              </a:solidFill>
            </a:endParaRPr>
          </a:p>
          <a:p>
            <a:pPr lvl="0"/>
            <a:r>
              <a:rPr lang="en-US" altLang="en-US" sz="2400">
                <a:solidFill>
                  <a:schemeClr val="tx2"/>
                </a:solidFill>
              </a:rPr>
              <a:t>Pre-operative staging </a:t>
            </a:r>
          </a:p>
          <a:p>
            <a:pPr lvl="0">
              <a:buFont typeface="Wingdings" pitchFamily="2" charset="2"/>
              <a:buNone/>
            </a:pPr>
            <a:endParaRPr lang="en-US" altLang="en-US" sz="2400">
              <a:solidFill>
                <a:schemeClr val="tx2"/>
              </a:solidFill>
            </a:endParaRPr>
          </a:p>
          <a:p>
            <a:pPr lvl="0"/>
            <a:r>
              <a:rPr lang="en-US" altLang="en-US" sz="2400">
                <a:solidFill>
                  <a:schemeClr val="tx2"/>
                </a:solidFill>
              </a:rPr>
              <a:t>Monitoring response to therapy</a:t>
            </a:r>
          </a:p>
          <a:p>
            <a:pPr lvl="0">
              <a:buFont typeface="Wingdings" pitchFamily="2" charset="2"/>
              <a:buNone/>
            </a:pPr>
            <a:endParaRPr lang="en-US" altLang="en-US" sz="2400">
              <a:solidFill>
                <a:schemeClr val="tx2"/>
              </a:solidFill>
            </a:endParaRPr>
          </a:p>
          <a:p>
            <a:pPr lvl="0"/>
            <a:r>
              <a:rPr lang="en-US" altLang="en-US" sz="2400">
                <a:solidFill>
                  <a:schemeClr val="tx2"/>
                </a:solidFill>
              </a:rPr>
              <a:t>Detecting recurrence after therapy</a:t>
            </a:r>
          </a:p>
          <a:p>
            <a:pPr lvl="0"/>
            <a:endParaRPr lang="en-US" altLang="en-US" sz="2400">
              <a:latin typeface="Bookman Old Style" pitchFamily="18" charset="0"/>
            </a:endParaRPr>
          </a:p>
        </p:txBody>
      </p:sp>
      <p:sp>
        <p:nvSpPr>
          <p:cNvPr id="3072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517525" y="609600"/>
            <a:ext cx="8596313"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2"/>
                </a:solidFill>
                <a:latin typeface="AGaramond" pitchFamily="18" charset="0"/>
              </a:rPr>
              <a:t>Trans rectal ultrasound</a:t>
            </a:r>
            <a:r>
              <a:rPr lang="en-US" altLang="en-US" sz="4400" dirty="0">
                <a:solidFill>
                  <a:schemeClr val="tx2"/>
                </a:solidFill>
                <a:latin typeface="AGaramond" pitchFamily="18" charset="0"/>
              </a:rPr>
              <a:t> </a:t>
            </a:r>
          </a:p>
        </p:txBody>
      </p:sp>
      <p:sp>
        <p:nvSpPr>
          <p:cNvPr id="31747" name="Rectangle 3"/>
          <p:cNvSpPr>
            <a:spLocks noGrp="1"/>
          </p:cNvSpPr>
          <p:nvPr>
            <p:ph idx="1"/>
          </p:nvPr>
        </p:nvSpPr>
        <p:spPr>
          <a:xfrm>
            <a:off x="912813" y="1905000"/>
            <a:ext cx="8110537" cy="4572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More sensitive than DRE</a:t>
            </a:r>
          </a:p>
          <a:p>
            <a:pPr lvl="0">
              <a:buFont typeface="Wingdings" pitchFamily="2" charset="2"/>
              <a:buNone/>
            </a:pPr>
            <a:endParaRPr lang="en-US" altLang="en-US" sz="2400">
              <a:solidFill>
                <a:schemeClr val="tx2"/>
              </a:solidFill>
            </a:endParaRPr>
          </a:p>
          <a:p>
            <a:pPr lvl="0"/>
            <a:r>
              <a:rPr lang="en-US" altLang="en-US" sz="2400">
                <a:solidFill>
                  <a:schemeClr val="tx2"/>
                </a:solidFill>
              </a:rPr>
              <a:t>Hypoechoic lesions </a:t>
            </a:r>
          </a:p>
          <a:p>
            <a:pPr lvl="0">
              <a:buFont typeface="Wingdings" pitchFamily="2" charset="2"/>
              <a:buNone/>
            </a:pPr>
            <a:endParaRPr lang="en-US" altLang="en-US" sz="2400">
              <a:solidFill>
                <a:schemeClr val="tx2"/>
              </a:solidFill>
            </a:endParaRPr>
          </a:p>
          <a:p>
            <a:pPr lvl="0"/>
            <a:r>
              <a:rPr lang="en-US" altLang="en-US" sz="2400">
                <a:solidFill>
                  <a:schemeClr val="tx2"/>
                </a:solidFill>
              </a:rPr>
              <a:t>Local staging</a:t>
            </a:r>
          </a:p>
          <a:p>
            <a:pPr lvl="0">
              <a:buFont typeface="Wingdings" pitchFamily="2" charset="2"/>
              <a:buNone/>
            </a:pPr>
            <a:endParaRPr lang="en-US" altLang="en-US" sz="2400">
              <a:solidFill>
                <a:schemeClr val="tx2"/>
              </a:solidFill>
            </a:endParaRPr>
          </a:p>
          <a:p>
            <a:pPr lvl="0"/>
            <a:r>
              <a:rPr lang="en-US" altLang="en-US" sz="2400">
                <a:solidFill>
                  <a:schemeClr val="tx2"/>
                </a:solidFill>
              </a:rPr>
              <a:t>Sextant biopsy</a:t>
            </a:r>
          </a:p>
          <a:p>
            <a:pPr lvl="0">
              <a:buFont typeface="Wingdings" pitchFamily="2" charset="2"/>
              <a:buNone/>
            </a:pPr>
            <a:endParaRPr lang="en-US" altLang="en-US" sz="2400">
              <a:solidFill>
                <a:schemeClr val="tx2"/>
              </a:solidFill>
            </a:endParaRPr>
          </a:p>
          <a:p>
            <a:pPr lvl="0"/>
            <a:r>
              <a:rPr lang="en-US" altLang="en-US" sz="2400">
                <a:solidFill>
                  <a:schemeClr val="tx2"/>
                </a:solidFill>
              </a:rPr>
              <a:t>Brachytherapy,cryosurgery</a:t>
            </a:r>
          </a:p>
        </p:txBody>
      </p:sp>
      <p:sp>
        <p:nvSpPr>
          <p:cNvPr id="31748"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3" descr="Image5"/>
          <p:cNvPicPr>
            <a:picLocks noGrp="1" noChangeAspect="1"/>
          </p:cNvPicPr>
          <p:nvPr>
            <p:ph sz="half" idx="1"/>
          </p:nvPr>
        </p:nvPicPr>
        <p:blipFill>
          <a:blip r:embed="rId2"/>
          <a:stretch>
            <a:fillRect/>
          </a:stretch>
        </p:blipFill>
        <p:spPr>
          <a:xfrm>
            <a:off x="2185988" y="739775"/>
            <a:ext cx="4772025" cy="5376863"/>
          </a:xfrm>
          <a:prstGeom prst="rect">
            <a:avLst/>
          </a:prstGeom>
          <a:noFill/>
          <a:ln>
            <a:noFill/>
            <a:miter lim="800000"/>
          </a:ln>
        </p:spPr>
      </p:pic>
      <p:sp>
        <p:nvSpPr>
          <p:cNvPr id="32771"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descr="drProstateBx"/>
          <p:cNvPicPr>
            <a:picLocks noGrp="1" noChangeAspect="1"/>
          </p:cNvPicPr>
          <p:nvPr>
            <p:ph/>
          </p:nvPr>
        </p:nvPicPr>
        <p:blipFill>
          <a:blip r:embed="rId2"/>
          <a:stretch>
            <a:fillRect/>
          </a:stretch>
        </p:blipFill>
        <p:spPr>
          <a:xfrm>
            <a:off x="1522413" y="1144588"/>
            <a:ext cx="6097587" cy="4568825"/>
          </a:xfrm>
          <a:prstGeom prst="rect">
            <a:avLst/>
          </a:prstGeom>
          <a:noFill/>
          <a:ln>
            <a:noFill/>
            <a:miter lim="800000"/>
          </a:ln>
        </p:spPr>
      </p:pic>
      <p:sp>
        <p:nvSpPr>
          <p:cNvPr id="33795"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871538" y="7302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a:solidFill>
                  <a:schemeClr val="tx2"/>
                </a:solidFill>
              </a:rPr>
              <a:t>Role of X- ray</a:t>
            </a:r>
          </a:p>
        </p:txBody>
      </p:sp>
      <p:sp>
        <p:nvSpPr>
          <p:cNvPr id="3481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latin typeface="AGaramond" pitchFamily="18" charset="0"/>
              </a:rPr>
              <a:t>Axial skeleton </a:t>
            </a:r>
          </a:p>
          <a:p>
            <a:pPr lvl="0">
              <a:buFont typeface="Wingdings" pitchFamily="2" charset="2"/>
              <a:buNone/>
            </a:pPr>
            <a:endParaRPr lang="en-US" altLang="en-US" sz="2400">
              <a:solidFill>
                <a:schemeClr val="tx2"/>
              </a:solidFill>
              <a:latin typeface="AGaramond" pitchFamily="18" charset="0"/>
            </a:endParaRPr>
          </a:p>
          <a:p>
            <a:pPr lvl="0"/>
            <a:r>
              <a:rPr lang="en-US" altLang="en-US" sz="2400">
                <a:solidFill>
                  <a:schemeClr val="tx2"/>
                </a:solidFill>
                <a:latin typeface="AGaramond" pitchFamily="18" charset="0"/>
              </a:rPr>
              <a:t>Osteoblastic secondaries</a:t>
            </a:r>
          </a:p>
          <a:p>
            <a:pPr lvl="0">
              <a:buFont typeface="Wingdings" pitchFamily="2" charset="2"/>
              <a:buNone/>
            </a:pPr>
            <a:endParaRPr lang="en-US" altLang="en-US" sz="2400">
              <a:solidFill>
                <a:schemeClr val="tx2"/>
              </a:solidFill>
              <a:latin typeface="AGaramond" pitchFamily="18" charset="0"/>
            </a:endParaRPr>
          </a:p>
          <a:p>
            <a:pPr lvl="0"/>
            <a:r>
              <a:rPr lang="en-US" altLang="en-US" sz="2400">
                <a:solidFill>
                  <a:schemeClr val="tx2"/>
                </a:solidFill>
                <a:latin typeface="AGaramond" pitchFamily="18" charset="0"/>
              </a:rPr>
              <a:t>Chest X- ray</a:t>
            </a:r>
          </a:p>
          <a:p>
            <a:pPr lvl="1"/>
            <a:r>
              <a:rPr lang="en-US" altLang="en-US" sz="2400">
                <a:solidFill>
                  <a:schemeClr val="tx2"/>
                </a:solidFill>
                <a:latin typeface="AGaramond" pitchFamily="18" charset="0"/>
              </a:rPr>
              <a:t>Pulmonary metastasis</a:t>
            </a:r>
          </a:p>
          <a:p>
            <a:pPr lvl="1"/>
            <a:r>
              <a:rPr lang="en-US" altLang="en-US" sz="2400">
                <a:solidFill>
                  <a:schemeClr val="tx2"/>
                </a:solidFill>
                <a:latin typeface="AGaramond" pitchFamily="18" charset="0"/>
              </a:rPr>
              <a:t>Miliary pattern</a:t>
            </a:r>
          </a:p>
        </p:txBody>
      </p:sp>
      <p:sp>
        <p:nvSpPr>
          <p:cNvPr id="34820"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871538" y="982663"/>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2"/>
                </a:solidFill>
              </a:rPr>
              <a:t>CT scan &amp; MRI</a:t>
            </a:r>
          </a:p>
        </p:txBody>
      </p:sp>
      <p:sp>
        <p:nvSpPr>
          <p:cNvPr id="35843"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Not routinely done </a:t>
            </a:r>
          </a:p>
          <a:p>
            <a:pPr lvl="0">
              <a:buFont typeface="Wingdings" pitchFamily="2" charset="2"/>
              <a:buNone/>
            </a:pPr>
            <a:endParaRPr lang="en-US" altLang="en-US" sz="2400">
              <a:solidFill>
                <a:schemeClr val="tx2"/>
              </a:solidFill>
            </a:endParaRPr>
          </a:p>
          <a:p>
            <a:pPr lvl="0"/>
            <a:r>
              <a:rPr lang="en-US" altLang="en-US" sz="2400">
                <a:solidFill>
                  <a:schemeClr val="tx2"/>
                </a:solidFill>
              </a:rPr>
              <a:t>When radical prostatectomy is being planned</a:t>
            </a:r>
          </a:p>
          <a:p>
            <a:pPr lvl="0">
              <a:buFont typeface="Wingdings" pitchFamily="2" charset="2"/>
              <a:buNone/>
            </a:pPr>
            <a:endParaRPr lang="en-US" altLang="en-US" sz="2400">
              <a:solidFill>
                <a:schemeClr val="tx2"/>
              </a:solidFill>
            </a:endParaRPr>
          </a:p>
          <a:p>
            <a:pPr lvl="0"/>
            <a:r>
              <a:rPr lang="en-US" altLang="en-US" sz="2400">
                <a:solidFill>
                  <a:schemeClr val="tx2"/>
                </a:solidFill>
              </a:rPr>
              <a:t>CT - Nodes</a:t>
            </a:r>
          </a:p>
          <a:p>
            <a:pPr lvl="0">
              <a:buFont typeface="Wingdings" pitchFamily="2" charset="2"/>
              <a:buNone/>
            </a:pPr>
            <a:endParaRPr lang="en-US" altLang="en-US" sz="2400">
              <a:solidFill>
                <a:schemeClr val="tx2"/>
              </a:solidFill>
            </a:endParaRPr>
          </a:p>
          <a:p>
            <a:pPr lvl="0"/>
            <a:r>
              <a:rPr lang="en-US" altLang="en-US" sz="2400">
                <a:solidFill>
                  <a:schemeClr val="tx2"/>
                </a:solidFill>
              </a:rPr>
              <a:t>MRI -Perivesical extension</a:t>
            </a:r>
          </a:p>
        </p:txBody>
      </p:sp>
      <p:sp>
        <p:nvSpPr>
          <p:cNvPr id="3584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871538" y="6540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2"/>
                </a:solidFill>
              </a:rPr>
              <a:t>Bone scan</a:t>
            </a:r>
          </a:p>
        </p:txBody>
      </p:sp>
      <p:sp>
        <p:nvSpPr>
          <p:cNvPr id="36867"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Radionuclide  bone scan for secondaries</a:t>
            </a:r>
          </a:p>
          <a:p>
            <a:pPr lvl="0">
              <a:buFont typeface="Wingdings" pitchFamily="2" charset="2"/>
              <a:buNone/>
            </a:pPr>
            <a:endParaRPr lang="en-US" altLang="en-US" sz="2400">
              <a:solidFill>
                <a:schemeClr val="tx2"/>
              </a:solidFill>
            </a:endParaRPr>
          </a:p>
          <a:p>
            <a:pPr lvl="0"/>
            <a:r>
              <a:rPr lang="en-US" altLang="en-US" sz="2400">
                <a:solidFill>
                  <a:schemeClr val="tx2"/>
                </a:solidFill>
              </a:rPr>
              <a:t>PSA &gt; 20 ng / ml</a:t>
            </a:r>
          </a:p>
          <a:p>
            <a:pPr lvl="0">
              <a:buFont typeface="Wingdings" pitchFamily="2" charset="2"/>
              <a:buNone/>
            </a:pPr>
            <a:endParaRPr lang="en-US" altLang="en-US" sz="2400">
              <a:solidFill>
                <a:schemeClr val="tx2"/>
              </a:solidFill>
            </a:endParaRPr>
          </a:p>
          <a:p>
            <a:pPr lvl="0"/>
            <a:r>
              <a:rPr lang="en-US" altLang="en-US" sz="2400">
                <a:solidFill>
                  <a:schemeClr val="tx2"/>
                </a:solidFill>
              </a:rPr>
              <a:t>Bone pain</a:t>
            </a:r>
          </a:p>
          <a:p>
            <a:pPr lvl="0">
              <a:buFont typeface="Wingdings" pitchFamily="2" charset="2"/>
              <a:buNone/>
            </a:pPr>
            <a:endParaRPr lang="en-US" altLang="en-US" sz="2400">
              <a:solidFill>
                <a:schemeClr val="tx2"/>
              </a:solidFill>
            </a:endParaRPr>
          </a:p>
          <a:p>
            <a:pPr lvl="0"/>
            <a:r>
              <a:rPr lang="en-US" altLang="en-US" sz="2400">
                <a:solidFill>
                  <a:schemeClr val="tx2"/>
                </a:solidFill>
              </a:rPr>
              <a:t>More sensitive than X-ray</a:t>
            </a:r>
          </a:p>
          <a:p>
            <a:pPr lvl="0">
              <a:buFont typeface="Wingdings" pitchFamily="2" charset="2"/>
              <a:buNone/>
            </a:pPr>
            <a:endParaRPr lang="en-US" altLang="en-US" sz="2400">
              <a:solidFill>
                <a:schemeClr val="tx2"/>
              </a:solidFill>
            </a:endParaRPr>
          </a:p>
          <a:p>
            <a:pPr lvl="0"/>
            <a:r>
              <a:rPr lang="en-US" altLang="en-US" sz="2400">
                <a:solidFill>
                  <a:schemeClr val="tx2"/>
                </a:solidFill>
              </a:rPr>
              <a:t>False +ve results </a:t>
            </a:r>
          </a:p>
          <a:p>
            <a:pPr lvl="1"/>
            <a:r>
              <a:rPr lang="en-US" altLang="en-US" sz="2400" b="1">
                <a:solidFill>
                  <a:schemeClr val="tx2"/>
                </a:solidFill>
              </a:rPr>
              <a:t>Fractures,arthritis etc</a:t>
            </a:r>
          </a:p>
        </p:txBody>
      </p:sp>
      <p:sp>
        <p:nvSpPr>
          <p:cNvPr id="36868"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490538" y="609600"/>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a:solidFill>
                  <a:schemeClr val="tx1"/>
                </a:solidFill>
              </a:rPr>
              <a:t>Bone scan </a:t>
            </a:r>
          </a:p>
        </p:txBody>
      </p:sp>
      <p:sp>
        <p:nvSpPr>
          <p:cNvPr id="37891" name="Rectangle 3"/>
          <p:cNvSpPr>
            <a:spLocks noGrp="1"/>
          </p:cNvSpPr>
          <p:nvPr>
            <p:ph type="body" sz="half" idx="1"/>
          </p:nvPr>
        </p:nvSpPr>
        <p:spPr>
          <a:xfrm>
            <a:off x="0" y="1828800"/>
            <a:ext cx="4572000" cy="5029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lnSpc>
                <a:spcPct val="80000"/>
              </a:lnSpc>
            </a:pPr>
            <a:r>
              <a:rPr lang="en-US" altLang="en-US" sz="2400"/>
              <a:t>This may include a bone scan. A bone scan (shown at left) is an imaging technique used to identify the presence of cancer in the bones. A tiny amount of radioactive substance is injected into your bloodstream and absorbed by your bones. If prostate cancer has spread to the bones, it most often shows up on the scan as a series of hot spots (darker areas) along the spine and ribs.</a:t>
            </a:r>
          </a:p>
          <a:p>
            <a:pPr lvl="0">
              <a:lnSpc>
                <a:spcPct val="80000"/>
              </a:lnSpc>
            </a:pPr>
            <a:endParaRPr lang="en-US" altLang="en-US" sz="2000"/>
          </a:p>
        </p:txBody>
      </p:sp>
      <p:pic>
        <p:nvPicPr>
          <p:cNvPr id="37892" name="Picture 4" descr="diagnosis_bonescan"/>
          <p:cNvPicPr>
            <a:picLocks noGrp="1" noChangeAspect="1"/>
          </p:cNvPicPr>
          <p:nvPr>
            <p:ph sz="half" idx="2"/>
          </p:nvPr>
        </p:nvPicPr>
        <p:blipFill>
          <a:blip r:embed="rId2"/>
          <a:stretch>
            <a:fillRect/>
          </a:stretch>
        </p:blipFill>
        <p:spPr>
          <a:xfrm>
            <a:off x="4572000" y="1752600"/>
            <a:ext cx="4572000" cy="5105400"/>
          </a:xfrm>
          <a:prstGeom prst="rect">
            <a:avLst/>
          </a:prstGeom>
          <a:noFill/>
          <a:ln>
            <a:noFill/>
            <a:miter lim="800000"/>
          </a:ln>
        </p:spPr>
      </p:pic>
      <p:sp>
        <p:nvSpPr>
          <p:cNvPr id="37893"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advTm="1000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912813" y="638175"/>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CT scan </a:t>
            </a:r>
            <a:br>
              <a:rPr lang="en-US" altLang="en-US" b="1">
                <a:solidFill>
                  <a:schemeClr val="tx1"/>
                </a:solidFill>
              </a:rPr>
            </a:br>
            <a:endParaRPr lang="en-US" altLang="en-US" b="1">
              <a:solidFill>
                <a:schemeClr val="tx1"/>
              </a:solidFill>
            </a:endParaRPr>
          </a:p>
        </p:txBody>
      </p:sp>
      <p:sp>
        <p:nvSpPr>
          <p:cNvPr id="38915" name="Rectangle 3"/>
          <p:cNvSpPr>
            <a:spLocks noGrp="1"/>
          </p:cNvSpPr>
          <p:nvPr>
            <p:ph type="body" sz="half" idx="1"/>
          </p:nvPr>
        </p:nvSpPr>
        <p:spPr>
          <a:xfrm>
            <a:off x="912813" y="1905000"/>
            <a:ext cx="7469187" cy="4572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lnSpc>
                <a:spcPct val="80000"/>
              </a:lnSpc>
            </a:pPr>
            <a:r>
              <a:rPr lang="en-US" altLang="en-US" sz="2400"/>
              <a:t>As part of the process of diagnosing prostate cancer you may be expected to undergo additional tests to determine if cancer has spread beyond the prostate. This may include a CT scan. </a:t>
            </a:r>
            <a:br>
              <a:rPr lang="en-US" altLang="en-US" sz="2400"/>
            </a:br>
            <a:br>
              <a:rPr lang="en-US" altLang="en-US" sz="2400"/>
            </a:br>
            <a:r>
              <a:rPr lang="en-US" altLang="en-US" sz="2400"/>
              <a:t>CT scan, also called CAT scan, stands for Computerized Axial Tomography. It is a form of computerized X-ray that allows doctors to view your internal organs. A machine revolves around you generating a series of images that are then translated by a computer. These images look like cross-sections of your body. </a:t>
            </a:r>
          </a:p>
        </p:txBody>
      </p:sp>
      <p:sp>
        <p:nvSpPr>
          <p:cNvPr id="38916"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advTm="10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prstGeom prst="rect">
            <a:avLst/>
          </a:prstGeom>
        </p:spPr>
        <p:txBody>
          <a:bodyPr vert="horz" lIns="91440" tIns="45720" rIns="91440" bIns="45720" rtlCol="0" anchor="ctr">
            <a:normAutofit/>
          </a:bodyPr>
          <a:lstStyle/>
          <a:p>
            <a:pPr marL="0" marR="0" lvl="0" indent="0" algn="l" defTabSz="685800" rtl="0" eaLnBrk="1" fontAlgn="auto" latinLnBrk="0" hangingPunct="1">
              <a:lnSpc>
                <a:spcPct val="90000"/>
              </a:lnSpc>
              <a:spcBef>
                <a:spcPct val="0"/>
              </a:spcBef>
              <a:spcAft>
                <a:spcPct val="0"/>
              </a:spcAft>
              <a:buClrTx/>
              <a:buSzTx/>
              <a:buFontTx/>
              <a:buNone/>
              <a:defRPr/>
            </a:pPr>
            <a:r>
              <a:rPr kumimoji="0" lang="en-US" sz="3000" b="0" i="0" u="none" strike="noStrike" kern="1200" cap="none" spc="0" normalizeH="0" baseline="0" noProof="0">
                <a:ln>
                  <a:noFill/>
                </a:ln>
                <a:solidFill>
                  <a:srgbClr val="7030A0"/>
                </a:solidFill>
                <a:effectLst>
                  <a:outerShdw blurRad="38100" dist="38100" dir="2700000" algn="tl">
                    <a:srgbClr val="000000">
                      <a:alpha val="43137"/>
                    </a:srgbClr>
                  </a:outerShdw>
                </a:effectLst>
                <a:uLnTx/>
                <a:uFillTx/>
                <a:latin typeface="Calibri" pitchFamily="34" charset="0"/>
                <a:ea typeface="+mj-ea"/>
                <a:cs typeface="Times New Roman" pitchFamily="18" charset="0"/>
              </a:rPr>
              <a:t>  </a:t>
            </a:r>
            <a:r>
              <a:rPr kumimoji="0" lang="en-US" altLang="en-US" sz="4200" b="1" i="0" u="none" strike="noStrike" kern="1200" cap="none" spc="0" normalizeH="0" baseline="0" noProof="0">
                <a:ln>
                  <a:noFill/>
                </a:ln>
                <a:solidFill>
                  <a:schemeClr val="tx1"/>
                </a:solidFill>
                <a:effectLst/>
                <a:uLnTx/>
                <a:uFillTx/>
                <a:latin typeface="Calibri" pitchFamily="34" charset="0"/>
                <a:ea typeface="+mj-ea"/>
                <a:cs typeface="Calibri" panose="020F0502020204030204" pitchFamily="34" charset="0"/>
              </a:rPr>
              <a:t>VISION OF RMU</a:t>
            </a:r>
            <a:br>
              <a:rPr kumimoji="0" lang="en-US" altLang="en-US" sz="4200" b="1" i="0" u="none" strike="noStrike" kern="1200" cap="none" spc="0" normalizeH="0" baseline="0" noProof="0">
                <a:ln>
                  <a:noFill/>
                </a:ln>
                <a:solidFill>
                  <a:schemeClr val="tx1"/>
                </a:solidFill>
                <a:effectLst/>
                <a:uLnTx/>
                <a:uFillTx/>
                <a:latin typeface="Calibri" pitchFamily="34" charset="0"/>
                <a:ea typeface="+mj-ea"/>
                <a:cs typeface="Calibri" panose="020F0502020204030204" pitchFamily="34" charset="0"/>
              </a:rPr>
            </a:br>
            <a:r>
              <a:rPr kumimoji="0" lang="en-US" altLang="en-US" sz="4200" b="1" i="0" u="none" strike="noStrike" kern="1200" cap="none" spc="0" normalizeH="0" baseline="0" noProof="0">
                <a:ln>
                  <a:noFill/>
                </a:ln>
                <a:solidFill>
                  <a:schemeClr val="tx1"/>
                </a:solidFill>
                <a:effectLst/>
                <a:uLnTx/>
                <a:uFillTx/>
                <a:latin typeface="Calibri" pitchFamily="34" charset="0"/>
                <a:ea typeface="+mj-ea"/>
                <a:cs typeface="Calibri" panose="020F0502020204030204" pitchFamily="34" charset="0"/>
              </a:rPr>
              <a:t>THE DREAM/ TOMORROW</a:t>
            </a:r>
          </a:p>
        </p:txBody>
      </p:sp>
      <p:sp>
        <p:nvSpPr>
          <p:cNvPr id="10243" name="Content Placeholder 2"/>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1800"/>
              <a:t>To impart evidence based research oriented medical education</a:t>
            </a:r>
          </a:p>
          <a:p>
            <a:pPr lvl="0"/>
            <a:r>
              <a:rPr lang="en-US" altLang="en-US" sz="1800"/>
              <a:t>To provide best possible patient care</a:t>
            </a:r>
          </a:p>
          <a:p>
            <a:pPr lvl="0"/>
            <a:r>
              <a:rPr lang="en-US" altLang="en-US" sz="1800"/>
              <a:t>To inculcate the values of mutual respect and ethical practice of medicine</a:t>
            </a:r>
          </a:p>
        </p:txBody>
      </p:sp>
      <p:pic>
        <p:nvPicPr>
          <p:cNvPr id="10244"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p:cNvPicPr>
          <p:nvPr/>
        </p:nvPicPr>
        <p:blipFill>
          <a:blip r:embed="rId2"/>
          <a:srcRect l="4787" t="7561" r="11351" b="8025"/>
          <a:stretch>
            <a:fillRect/>
          </a:stretch>
        </p:blipFill>
        <p:spPr>
          <a:xfrm>
            <a:off x="7258050" y="857250"/>
            <a:ext cx="742950" cy="742950"/>
          </a:xfrm>
          <a:prstGeom prst="rect">
            <a:avLst/>
          </a:prstGeom>
          <a:noFill/>
          <a:ln>
            <a:noFill/>
            <a:miter lim="800000"/>
          </a:ln>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4" descr="diagnosis_ctscan"/>
          <p:cNvPicPr>
            <a:picLocks noGrp="1" noChangeAspect="1"/>
          </p:cNvPicPr>
          <p:nvPr>
            <p:ph idx="1"/>
          </p:nvPr>
        </p:nvPicPr>
        <p:blipFill>
          <a:blip r:embed="rId2"/>
          <a:stretch>
            <a:fillRect/>
          </a:stretch>
        </p:blipFill>
        <p:spPr>
          <a:xfrm>
            <a:off x="2424113" y="652463"/>
            <a:ext cx="4295775" cy="5553075"/>
          </a:xfrm>
          <a:prstGeom prst="rect">
            <a:avLst/>
          </a:prstGeom>
          <a:noFill/>
          <a:ln>
            <a:noFill/>
            <a:miter lim="800000"/>
          </a:ln>
        </p:spPr>
      </p:pic>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endParaRPr lang="en-US" altLang="en-US">
              <a:solidFill>
                <a:schemeClr val="tx1"/>
              </a:solidFill>
            </a:endParaRPr>
          </a:p>
        </p:txBody>
      </p:sp>
      <p:pic>
        <p:nvPicPr>
          <p:cNvPr id="40963" name="Picture 4" descr="Gu_ca_prostate_ct"/>
          <p:cNvPicPr>
            <a:picLocks noGrp="1" noChangeAspect="1"/>
          </p:cNvPicPr>
          <p:nvPr>
            <p:ph idx="1"/>
          </p:nvPr>
        </p:nvPicPr>
        <p:blipFill>
          <a:blip r:embed="rId2"/>
          <a:stretch>
            <a:fillRect/>
          </a:stretch>
        </p:blipFill>
        <p:spPr>
          <a:xfrm>
            <a:off x="685800" y="600075"/>
            <a:ext cx="8001000" cy="5800725"/>
          </a:xfrm>
          <a:prstGeom prst="rect">
            <a:avLst/>
          </a:prstGeom>
          <a:noFill/>
          <a:ln>
            <a:noFill/>
            <a:miter lim="800000"/>
          </a:ln>
        </p:spPr>
      </p:pic>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533400" y="304800"/>
            <a:ext cx="8229600" cy="131127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lgn="ctr"/>
            <a:r>
              <a:rPr lang="en-US" altLang="en-US" sz="4000" b="1" dirty="0">
                <a:solidFill>
                  <a:schemeClr val="tx2"/>
                </a:solidFill>
              </a:rPr>
              <a:t>Differential diagnosis of hard prostate</a:t>
            </a:r>
          </a:p>
        </p:txBody>
      </p:sp>
      <p:sp>
        <p:nvSpPr>
          <p:cNvPr id="43011" name="Rectangle 3"/>
          <p:cNvSpPr>
            <a:spLocks noGrp="1"/>
          </p:cNvSpPr>
          <p:nvPr>
            <p:ph idx="1"/>
          </p:nvPr>
        </p:nvSpPr>
        <p:spPr>
          <a:xfrm>
            <a:off x="457200" y="1905000"/>
            <a:ext cx="8566150" cy="4191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Char char="Ø"/>
            </a:pPr>
            <a:r>
              <a:rPr lang="en-US" altLang="en-US" sz="2400">
                <a:solidFill>
                  <a:schemeClr val="tx2"/>
                </a:solidFill>
              </a:rPr>
              <a:t>Chronic granulomatous prostatitis</a:t>
            </a:r>
          </a:p>
          <a:p>
            <a:pPr lvl="0">
              <a:buFont typeface="Wingdings" pitchFamily="2" charset="2"/>
              <a:buChar char="Ø"/>
            </a:pPr>
            <a:endParaRPr lang="en-US" altLang="en-US" sz="2400">
              <a:solidFill>
                <a:schemeClr val="tx2"/>
              </a:solidFill>
            </a:endParaRPr>
          </a:p>
          <a:p>
            <a:pPr lvl="0">
              <a:buFont typeface="Wingdings" pitchFamily="2" charset="2"/>
              <a:buChar char="Ø"/>
            </a:pPr>
            <a:r>
              <a:rPr lang="en-US" altLang="en-US" sz="2400">
                <a:solidFill>
                  <a:schemeClr val="tx2"/>
                </a:solidFill>
              </a:rPr>
              <a:t>Prostatic calculi</a:t>
            </a:r>
          </a:p>
          <a:p>
            <a:pPr lvl="0">
              <a:buFont typeface="Wingdings" pitchFamily="2" charset="2"/>
              <a:buChar char="Ø"/>
            </a:pPr>
            <a:endParaRPr lang="en-US" altLang="en-US" sz="2400">
              <a:solidFill>
                <a:schemeClr val="tx2"/>
              </a:solidFill>
            </a:endParaRPr>
          </a:p>
          <a:p>
            <a:pPr lvl="0">
              <a:buFont typeface="Wingdings" pitchFamily="2" charset="2"/>
              <a:buChar char="Ø"/>
            </a:pPr>
            <a:r>
              <a:rPr lang="en-US" altLang="en-US" sz="2400">
                <a:solidFill>
                  <a:schemeClr val="tx2"/>
                </a:solidFill>
              </a:rPr>
              <a:t>Prostatic infarction</a:t>
            </a:r>
          </a:p>
        </p:txBody>
      </p:sp>
      <p:sp>
        <p:nvSpPr>
          <p:cNvPr id="43012" name="TextBox 1"/>
          <p:cNvSpPr/>
          <p:nvPr/>
        </p:nvSpPr>
        <p:spPr>
          <a:xfrm>
            <a:off x="6477000" y="120650"/>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a:xfrm>
            <a:off x="742950" y="989013"/>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2"/>
                </a:solidFill>
              </a:rPr>
              <a:t>Pathology of Ca P </a:t>
            </a:r>
          </a:p>
        </p:txBody>
      </p:sp>
      <p:sp>
        <p:nvSpPr>
          <p:cNvPr id="44035" name="Rectangle 3"/>
          <p:cNvSpPr>
            <a:spLocks noGrp="1"/>
          </p:cNvSpPr>
          <p:nvPr>
            <p:ph idx="1"/>
          </p:nvPr>
        </p:nvSpPr>
        <p:spPr>
          <a:xfrm>
            <a:off x="762000" y="1981200"/>
            <a:ext cx="7772400" cy="44958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dirty="0">
                <a:solidFill>
                  <a:schemeClr val="tx2"/>
                </a:solidFill>
              </a:rPr>
              <a:t>95% of Ca P	- Adenocarcinoma</a:t>
            </a:r>
          </a:p>
          <a:p>
            <a:pPr lvl="0">
              <a:buFont typeface="Wingdings" pitchFamily="2" charset="2"/>
              <a:buNone/>
            </a:pPr>
            <a:endParaRPr lang="en-US" altLang="en-US" sz="2400" dirty="0">
              <a:solidFill>
                <a:schemeClr val="tx2"/>
              </a:solidFill>
            </a:endParaRPr>
          </a:p>
          <a:p>
            <a:pPr lvl="0"/>
            <a:r>
              <a:rPr lang="en-US" altLang="en-US" sz="2400" dirty="0">
                <a:solidFill>
                  <a:schemeClr val="tx2"/>
                </a:solidFill>
              </a:rPr>
              <a:t>Other 5% :</a:t>
            </a:r>
          </a:p>
          <a:p>
            <a:pPr lvl="0">
              <a:buFont typeface="Wingdings" pitchFamily="2" charset="2"/>
              <a:buNone/>
            </a:pPr>
            <a:endParaRPr lang="en-US" altLang="en-US" sz="2400" dirty="0">
              <a:solidFill>
                <a:schemeClr val="tx2"/>
              </a:solidFill>
            </a:endParaRPr>
          </a:p>
          <a:p>
            <a:pPr lvl="1"/>
            <a:r>
              <a:rPr lang="en-US" altLang="en-US" sz="2400" dirty="0">
                <a:solidFill>
                  <a:schemeClr val="tx2"/>
                </a:solidFill>
              </a:rPr>
              <a:t>90%  	       	- Transitional cell carcinoma</a:t>
            </a:r>
          </a:p>
          <a:p>
            <a:pPr lvl="1"/>
            <a:r>
              <a:rPr lang="en-US" altLang="en-US" sz="2400" dirty="0">
                <a:solidFill>
                  <a:schemeClr val="tx2"/>
                </a:solidFill>
              </a:rPr>
              <a:t>Remaining	- Neuroendocrine  sarcomas</a:t>
            </a:r>
          </a:p>
          <a:p>
            <a:pPr lvl="0">
              <a:buFont typeface="Wingdings" pitchFamily="2" charset="2"/>
              <a:buNone/>
            </a:pPr>
            <a:r>
              <a:rPr lang="en-US" altLang="en-US" sz="2400" dirty="0">
                <a:solidFill>
                  <a:schemeClr val="tx2"/>
                </a:solidFill>
              </a:rPr>
              <a:t>                           - Squamous cell carcinoma </a:t>
            </a:r>
          </a:p>
        </p:txBody>
      </p:sp>
      <p:sp>
        <p:nvSpPr>
          <p:cNvPr id="44036"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xfrm>
            <a:off x="1219200" y="681038"/>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2"/>
                </a:solidFill>
              </a:rPr>
              <a:t>Pathology</a:t>
            </a:r>
          </a:p>
        </p:txBody>
      </p:sp>
      <p:sp>
        <p:nvSpPr>
          <p:cNvPr id="4505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PERIPHERAL ZONE</a:t>
            </a:r>
          </a:p>
          <a:p>
            <a:pPr lvl="1"/>
            <a:r>
              <a:rPr lang="en-US" altLang="en-US" sz="2400" b="1">
                <a:solidFill>
                  <a:schemeClr val="tx2"/>
                </a:solidFill>
              </a:rPr>
              <a:t>60- 70% of Ca P origin</a:t>
            </a:r>
          </a:p>
          <a:p>
            <a:pPr lvl="1">
              <a:buFont typeface="Wingdings" pitchFamily="2" charset="2"/>
              <a:buNone/>
            </a:pPr>
            <a:endParaRPr lang="en-US" altLang="en-US" sz="2400" b="1">
              <a:solidFill>
                <a:schemeClr val="tx2"/>
              </a:solidFill>
            </a:endParaRPr>
          </a:p>
          <a:p>
            <a:pPr lvl="0"/>
            <a:r>
              <a:rPr lang="en-US" altLang="en-US" sz="2400">
                <a:solidFill>
                  <a:schemeClr val="tx2"/>
                </a:solidFill>
              </a:rPr>
              <a:t>TRANSITIONAL ZONE</a:t>
            </a:r>
          </a:p>
          <a:p>
            <a:pPr lvl="1"/>
            <a:r>
              <a:rPr lang="en-US" altLang="en-US" sz="2400" b="1">
                <a:solidFill>
                  <a:schemeClr val="tx2"/>
                </a:solidFill>
              </a:rPr>
              <a:t>10-20% of Ca P origin</a:t>
            </a:r>
          </a:p>
          <a:p>
            <a:pPr lvl="1">
              <a:buFont typeface="Wingdings" pitchFamily="2" charset="2"/>
              <a:buNone/>
            </a:pPr>
            <a:endParaRPr lang="en-US" altLang="en-US" sz="2400" b="1">
              <a:solidFill>
                <a:schemeClr val="tx2"/>
              </a:solidFill>
            </a:endParaRPr>
          </a:p>
          <a:p>
            <a:pPr lvl="0"/>
            <a:r>
              <a:rPr lang="en-US" altLang="en-US" sz="2400">
                <a:solidFill>
                  <a:schemeClr val="tx2"/>
                </a:solidFill>
              </a:rPr>
              <a:t>CENTRAL ZONE</a:t>
            </a:r>
          </a:p>
          <a:p>
            <a:pPr lvl="1"/>
            <a:r>
              <a:rPr lang="en-US" altLang="en-US" sz="2400" b="1">
                <a:solidFill>
                  <a:schemeClr val="tx2"/>
                </a:solidFill>
              </a:rPr>
              <a:t>5-10% of Ca P origin</a:t>
            </a:r>
          </a:p>
          <a:p>
            <a:pPr lvl="1">
              <a:buFont typeface="Wingdings" pitchFamily="2" charset="2"/>
              <a:buNone/>
            </a:pPr>
            <a:endParaRPr lang="en-US" altLang="en-US" sz="2400" b="1">
              <a:solidFill>
                <a:schemeClr val="tx2"/>
              </a:solidFill>
            </a:endParaRPr>
          </a:p>
          <a:p>
            <a:pPr lvl="0"/>
            <a:r>
              <a:rPr lang="en-US" altLang="en-US" sz="2400">
                <a:solidFill>
                  <a:schemeClr val="tx2"/>
                </a:solidFill>
              </a:rPr>
              <a:t>TURP / open prostatectomy does not eliminate risk of Ca P </a:t>
            </a:r>
          </a:p>
        </p:txBody>
      </p:sp>
      <p:sp>
        <p:nvSpPr>
          <p:cNvPr id="45060"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762000" y="730250"/>
            <a:ext cx="7924800"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2"/>
                </a:solidFill>
              </a:rPr>
              <a:t>Gleason grading system</a:t>
            </a:r>
          </a:p>
        </p:txBody>
      </p:sp>
      <p:sp>
        <p:nvSpPr>
          <p:cNvPr id="46083" name="Rectangle 3"/>
          <p:cNvSpPr>
            <a:spLocks noGrp="1"/>
          </p:cNvSpPr>
          <p:nvPr>
            <p:ph idx="1"/>
          </p:nvPr>
        </p:nvSpPr>
        <p:spPr>
          <a:xfrm>
            <a:off x="912813" y="2286000"/>
            <a:ext cx="8110537" cy="3810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Most commonly used </a:t>
            </a:r>
          </a:p>
          <a:p>
            <a:pPr lvl="0">
              <a:buFont typeface="Wingdings" pitchFamily="2" charset="2"/>
              <a:buNone/>
            </a:pPr>
            <a:endParaRPr lang="en-US" altLang="en-US" sz="2400">
              <a:solidFill>
                <a:schemeClr val="tx2"/>
              </a:solidFill>
            </a:endParaRPr>
          </a:p>
          <a:p>
            <a:pPr lvl="0"/>
            <a:r>
              <a:rPr lang="en-US" altLang="en-US" sz="2400">
                <a:solidFill>
                  <a:schemeClr val="tx2"/>
                </a:solidFill>
              </a:rPr>
              <a:t>Glandular architecture on low power microscope</a:t>
            </a:r>
          </a:p>
          <a:p>
            <a:pPr lvl="0">
              <a:buFont typeface="Wingdings" pitchFamily="2" charset="2"/>
              <a:buNone/>
            </a:pPr>
            <a:endParaRPr lang="en-US" altLang="en-US" sz="2400">
              <a:solidFill>
                <a:schemeClr val="tx2"/>
              </a:solidFill>
            </a:endParaRPr>
          </a:p>
          <a:p>
            <a:pPr lvl="0"/>
            <a:r>
              <a:rPr lang="en-US" altLang="en-US" sz="2400">
                <a:solidFill>
                  <a:schemeClr val="tx2"/>
                </a:solidFill>
              </a:rPr>
              <a:t>Prognosis and progression correlates well</a:t>
            </a:r>
          </a:p>
        </p:txBody>
      </p:sp>
      <p:sp>
        <p:nvSpPr>
          <p:cNvPr id="4608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871538" y="192088"/>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Gleason grade: low grade </a:t>
            </a:r>
          </a:p>
        </p:txBody>
      </p:sp>
      <p:sp>
        <p:nvSpPr>
          <p:cNvPr id="47107" name="Rectangle 8"/>
          <p:cNvSpPr>
            <a:spLocks noGrp="1"/>
          </p:cNvSpPr>
          <p:nvPr>
            <p:ph type="body" sz="half" idx="1"/>
          </p:nvPr>
        </p:nvSpPr>
        <p:spPr>
          <a:xfrm>
            <a:off x="381000" y="1905000"/>
            <a:ext cx="4419600" cy="4648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r>
              <a:rPr lang="en-US" altLang="en-US" sz="2400"/>
              <a:t>Normal prostate tissue consists of a structured arrangement of small glands (acini) and ducts.</a:t>
            </a:r>
          </a:p>
          <a:p>
            <a:pPr lvl="0"/>
            <a:r>
              <a:rPr lang="en-US" altLang="en-US" sz="2400"/>
              <a:t>Low grade cancer is the least aggressive and most resembles normal tissue. </a:t>
            </a:r>
          </a:p>
        </p:txBody>
      </p:sp>
      <p:pic>
        <p:nvPicPr>
          <p:cNvPr id="47108" name="Picture 10" descr="diagnosis_biopsy_low"/>
          <p:cNvPicPr>
            <a:picLocks noGrp="1" noChangeAspect="1"/>
          </p:cNvPicPr>
          <p:nvPr>
            <p:ph sz="half" idx="2"/>
          </p:nvPr>
        </p:nvPicPr>
        <p:blipFill>
          <a:blip r:embed="rId2"/>
          <a:stretch>
            <a:fillRect/>
          </a:stretch>
        </p:blipFill>
        <p:spPr>
          <a:xfrm>
            <a:off x="4953000" y="1752600"/>
            <a:ext cx="4129088" cy="5105400"/>
          </a:xfrm>
          <a:prstGeom prst="rect">
            <a:avLst/>
          </a:prstGeom>
          <a:noFill/>
          <a:ln>
            <a:noFill/>
            <a:miter lim="800000"/>
          </a:ln>
        </p:spPr>
      </p:pic>
      <p:sp>
        <p:nvSpPr>
          <p:cNvPr id="47109"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871538" y="192088"/>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dirty="0">
                <a:solidFill>
                  <a:schemeClr val="tx1"/>
                </a:solidFill>
              </a:rPr>
              <a:t>Gleason grade: medium grade </a:t>
            </a:r>
          </a:p>
        </p:txBody>
      </p:sp>
      <p:pic>
        <p:nvPicPr>
          <p:cNvPr id="48131" name="Picture 6" descr="diagnosis_biopsy_med"/>
          <p:cNvPicPr>
            <a:picLocks noGrp="1" noChangeAspect="1"/>
          </p:cNvPicPr>
          <p:nvPr>
            <p:ph sz="half" idx="1"/>
          </p:nvPr>
        </p:nvPicPr>
        <p:blipFill>
          <a:blip r:embed="rId2"/>
          <a:stretch>
            <a:fillRect/>
          </a:stretch>
        </p:blipFill>
        <p:spPr>
          <a:xfrm>
            <a:off x="25400" y="1752600"/>
            <a:ext cx="4013200" cy="5105400"/>
          </a:xfrm>
          <a:prstGeom prst="rect">
            <a:avLst/>
          </a:prstGeom>
          <a:noFill/>
          <a:ln>
            <a:noFill/>
            <a:miter lim="800000"/>
          </a:ln>
        </p:spPr>
      </p:pic>
      <p:sp>
        <p:nvSpPr>
          <p:cNvPr id="48132" name="Rectangle 5"/>
          <p:cNvSpPr>
            <a:spLocks noGrp="1"/>
          </p:cNvSpPr>
          <p:nvPr>
            <p:ph type="body" sz="half" idx="2"/>
          </p:nvPr>
        </p:nvSpPr>
        <p:spPr>
          <a:xfrm>
            <a:off x="3810000" y="1371600"/>
            <a:ext cx="5224463" cy="438308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r>
              <a:rPr lang="en-US" altLang="en-US" sz="2600"/>
              <a:t>As the cancer cells multiply and spread both the appearance and arrangement of the cells will change. The cells change shape and begin to look less like typical prostate cells. As well, this increase in activity causes the cell nucleus (it contains the genetic material for the maintenance, growth and reproduction of each cell) to become larger than normal. </a:t>
            </a:r>
            <a:br>
              <a:rPr lang="en-US" altLang="en-US" sz="2600"/>
            </a:br>
            <a:r>
              <a:rPr lang="en-US" altLang="en-US" sz="2600"/>
              <a:t>All of these changes also cause the ducts and glands (acini) of the prostate to take on an irregular appearance. </a:t>
            </a:r>
          </a:p>
        </p:txBody>
      </p:sp>
      <p:sp>
        <p:nvSpPr>
          <p:cNvPr id="48133"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871538" y="192088"/>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dirty="0">
                <a:solidFill>
                  <a:schemeClr val="tx1"/>
                </a:solidFill>
              </a:rPr>
              <a:t>Gleason grade: high grade </a:t>
            </a:r>
          </a:p>
        </p:txBody>
      </p:sp>
      <p:sp>
        <p:nvSpPr>
          <p:cNvPr id="49155" name="Rectangle 4"/>
          <p:cNvSpPr>
            <a:spLocks noGrp="1"/>
          </p:cNvSpPr>
          <p:nvPr>
            <p:ph type="body" sz="half" idx="1"/>
          </p:nvPr>
        </p:nvSpPr>
        <p:spPr>
          <a:xfrm>
            <a:off x="228600" y="1981200"/>
            <a:ext cx="4343400" cy="4648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r>
              <a:rPr lang="en-US" altLang="en-US" sz="2400" b="1" dirty="0"/>
              <a:t>High grade cancer</a:t>
            </a:r>
            <a:r>
              <a:rPr lang="en-US" altLang="en-US" sz="2400" dirty="0"/>
              <a:t> cells tend to behave very aggressively. Normal cells die off as they compete against the cancer cells for nutrients. As High Grade cancer cells continue to spread, the ducts and glands (acini) of the prostate disappear also. </a:t>
            </a:r>
          </a:p>
        </p:txBody>
      </p:sp>
      <p:pic>
        <p:nvPicPr>
          <p:cNvPr id="49156" name="Picture 6" descr="diagnosis_biopsy_high"/>
          <p:cNvPicPr>
            <a:picLocks noGrp="1" noChangeAspect="1"/>
          </p:cNvPicPr>
          <p:nvPr>
            <p:ph sz="half" idx="2"/>
          </p:nvPr>
        </p:nvPicPr>
        <p:blipFill>
          <a:blip r:embed="rId2"/>
          <a:stretch>
            <a:fillRect/>
          </a:stretch>
        </p:blipFill>
        <p:spPr>
          <a:xfrm>
            <a:off x="4876800" y="1828800"/>
            <a:ext cx="4238625" cy="5029200"/>
          </a:xfrm>
          <a:prstGeom prst="rect">
            <a:avLst/>
          </a:prstGeom>
          <a:noFill/>
          <a:ln>
            <a:noFill/>
            <a:miter lim="800000"/>
          </a:ln>
        </p:spPr>
      </p:pic>
      <p:sp>
        <p:nvSpPr>
          <p:cNvPr id="49157"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871538" y="806450"/>
            <a:ext cx="8162925" cy="641350"/>
          </a:xfrm>
          <a:prstGeom prst="rect">
            <a:avLst/>
          </a:prstGeom>
        </p:spPr>
        <p:txBody>
          <a:bodyPr vert="horz" lIns="91440" tIns="45720" rIns="91440" bIns="45720" rtlCol="0" anchor="ctr">
            <a:normAutofit fontScale="90000"/>
          </a:bodyPr>
          <a:lstStyle/>
          <a:p>
            <a:pPr marL="0" marR="0" lvl="0" indent="0" algn="l" defTabSz="685800" rtl="0" eaLnBrk="1" fontAlgn="auto" latinLnBrk="0" hangingPunct="1">
              <a:lnSpc>
                <a:spcPct val="90000"/>
              </a:lnSpc>
              <a:spcBef>
                <a:spcPct val="0"/>
              </a:spcBef>
              <a:spcAft>
                <a:spcPct val="0"/>
              </a:spcAft>
              <a:buClrTx/>
              <a:buSzTx/>
              <a:buFontTx/>
              <a:buNone/>
              <a:defRPr/>
            </a:pPr>
            <a:r>
              <a:rPr kumimoji="0" lang="en-US" altLang="en-US" sz="4200" b="1" i="0" u="none" strike="noStrike" kern="1200" cap="none" spc="0" normalizeH="0" baseline="0" noProof="0">
                <a:ln>
                  <a:noFill/>
                </a:ln>
                <a:solidFill>
                  <a:schemeClr val="tx1"/>
                </a:solidFill>
                <a:effectLst/>
                <a:uLnTx/>
                <a:uFillTx/>
                <a:latin typeface="Calibri" pitchFamily="34" charset="0"/>
                <a:ea typeface="+mj-ea"/>
                <a:cs typeface="Calibri" panose="020F0502020204030204" pitchFamily="34" charset="0"/>
              </a:rPr>
              <a:t>TNM Staging</a:t>
            </a:r>
          </a:p>
        </p:txBody>
      </p:sp>
      <p:sp>
        <p:nvSpPr>
          <p:cNvPr id="50179" name="Rectangle 3"/>
          <p:cNvSpPr>
            <a:spLocks noGrp="1" noChangeArrowheads="1"/>
          </p:cNvSpPr>
          <p:nvPr>
            <p:ph idx="1"/>
          </p:nvPr>
        </p:nvSpPr>
        <p:spPr>
          <a:prstGeom prst="rect">
            <a:avLst/>
          </a:prstGeom>
        </p:spPr>
        <p:txBody>
          <a:bodyPr vert="horz" lIns="91440" tIns="45720" rIns="91440" bIns="45720" rtlCol="0">
            <a:normAutofit fontScale="92500" lnSpcReduction="10000"/>
          </a:bodyPr>
          <a:lstStyle/>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T1a	-  Less than 5% of resected tissue has Ca P, normal 	   	   DRE</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T2a	-  More than 5% of resected tissue has Ca P, normal 	     		   DRE</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T2	-  Palpable tumor confined to prostate</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T3	-  Tumor extends beyond prostate &amp; seminal vesicle</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T4	-  Tumor fixed or invades other structures like </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                  bladder neck,rectum</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000" b="1" i="0" u="none" strike="noStrike" kern="1200" cap="none" spc="0" normalizeH="0" baseline="0" noProof="0">
              <a:ln>
                <a:noFill/>
              </a:ln>
              <a:solidFill>
                <a:schemeClr val="hlink"/>
              </a:solidFill>
              <a:effectLst/>
              <a:uLnTx/>
              <a:uFillTx/>
              <a:latin typeface="AGaramond" pitchFamily="18"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endParaRPr kumimoji="0" lang="en-US" altLang="en-US" sz="2000" b="0" i="0" u="none" strike="noStrike" kern="1200" cap="none" spc="0" normalizeH="0" baseline="0" noProof="0">
              <a:ln>
                <a:noFill/>
              </a:ln>
              <a:solidFill>
                <a:schemeClr val="tx1"/>
              </a:solidFill>
              <a:effectLst/>
              <a:uLnTx/>
              <a:uFillTx/>
              <a:latin typeface="AGaramond" pitchFamily="18"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000" b="0" i="0" u="none" strike="noStrike" kern="1200" cap="none" spc="0" normalizeH="0" baseline="0" noProof="0">
              <a:ln>
                <a:noFill/>
              </a:ln>
              <a:solidFill>
                <a:schemeClr val="tx1"/>
              </a:solidFill>
              <a:effectLst/>
              <a:uLnTx/>
              <a:uFillTx/>
              <a:latin typeface="AGaramond" pitchFamily="18"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endParaRPr kumimoji="0" lang="en-US" altLang="en-US" sz="2000" b="0" i="0" u="none" strike="noStrike" kern="1200" cap="none" spc="0" normalizeH="0" baseline="0" noProof="0">
              <a:ln>
                <a:noFill/>
              </a:ln>
              <a:solidFill>
                <a:schemeClr val="tx1"/>
              </a:solidFill>
              <a:effectLst/>
              <a:uLnTx/>
              <a:uFillTx/>
              <a:latin typeface="AGaramond" pitchFamily="18" charset="0"/>
              <a:ea typeface="+mn-ea"/>
              <a:cs typeface="Calibri" panose="020F0502020204030204" pitchFamily="34" charset="0"/>
            </a:endParaRPr>
          </a:p>
        </p:txBody>
      </p:sp>
      <p:sp>
        <p:nvSpPr>
          <p:cNvPr id="50180"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Gu_ca_prostate_saggital_mri"/>
          <p:cNvPicPr>
            <a:picLocks noGrp="1" noChangeAspect="1"/>
          </p:cNvPicPr>
          <p:nvPr>
            <p:ph/>
          </p:nvPr>
        </p:nvPicPr>
        <p:blipFill>
          <a:blip r:embed="rId2"/>
          <a:stretch>
            <a:fillRect/>
          </a:stretch>
        </p:blipFill>
        <p:spPr>
          <a:xfrm>
            <a:off x="1824038" y="681038"/>
            <a:ext cx="5494337" cy="5494337"/>
          </a:xfrm>
          <a:prstGeom prst="rect">
            <a:avLst/>
          </a:prstGeom>
          <a:noFill/>
          <a:ln>
            <a:noFill/>
            <a:miter lim="800000"/>
          </a:ln>
        </p:spPr>
      </p:pic>
    </p:spTree>
  </p:cSld>
  <p:clrMapOvr>
    <a:masterClrMapping/>
  </p:clrMapOvr>
  <p:transition advTm="1000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xfrm>
            <a:off x="871538" y="982663"/>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TNM Staging…</a:t>
            </a:r>
          </a:p>
        </p:txBody>
      </p:sp>
      <p:sp>
        <p:nvSpPr>
          <p:cNvPr id="51203" name="Rectangle 3"/>
          <p:cNvSpPr>
            <a:spLocks noGrp="1" noChangeArrowheads="1"/>
          </p:cNvSpPr>
          <p:nvPr>
            <p:ph idx="1"/>
          </p:nvPr>
        </p:nvSpPr>
        <p:spPr>
          <a:xfrm>
            <a:off x="912813" y="1905000"/>
            <a:ext cx="6935787" cy="4724400"/>
          </a:xfrm>
          <a:prstGeom prst="rect">
            <a:avLst/>
          </a:prstGeom>
        </p:spPr>
        <p:txBody>
          <a:bodyPr vert="horz" lIns="91440" tIns="45720" rIns="91440" bIns="45720" rtlCol="0">
            <a:normAutofit fontScale="62500" lnSpcReduction="20000"/>
          </a:bodyPr>
          <a:lstStyle/>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err="1">
                <a:ln>
                  <a:noFill/>
                </a:ln>
                <a:solidFill>
                  <a:schemeClr val="tx1"/>
                </a:solidFill>
                <a:effectLst/>
                <a:uLnTx/>
                <a:uFillTx/>
                <a:latin typeface="Calibri" pitchFamily="34" charset="0"/>
                <a:ea typeface="+mn-ea"/>
                <a:cs typeface="Calibri" panose="020F0502020204030204" pitchFamily="34" charset="0"/>
              </a:rPr>
              <a:t>Nx</a:t>
            </a: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 Regional nodes not assessed</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 0	- No nodes</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 1	- Single node 2cm or smaller</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 2	- Node 2-5cm or multiple nodes</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 3	- Node more than 5cms</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Mx	- Not assessed </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M 0	- No distant metastasis</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M 2	- Non regional nodes , bones&amp; viscera</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1800" b="0" i="0" u="none" strike="noStrike" kern="1200" cap="none" spc="0" normalizeH="0" baseline="0" noProof="0" dirty="0">
              <a:ln>
                <a:noFill/>
              </a:ln>
              <a:solidFill>
                <a:schemeClr val="hlink"/>
              </a:solidFill>
              <a:effectLst/>
              <a:uLnTx/>
              <a:uFillTx/>
              <a:latin typeface="AGaramond" pitchFamily="18" charset="0"/>
              <a:ea typeface="+mn-ea"/>
              <a:cs typeface="Calibri" panose="020F0502020204030204" pitchFamily="34" charset="0"/>
            </a:endParaRPr>
          </a:p>
        </p:txBody>
      </p:sp>
      <p:sp>
        <p:nvSpPr>
          <p:cNvPr id="5120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xfrm>
            <a:off x="647700" y="676275"/>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Staging</a:t>
            </a:r>
          </a:p>
        </p:txBody>
      </p:sp>
      <p:sp>
        <p:nvSpPr>
          <p:cNvPr id="52227" name="Rectangle 3"/>
          <p:cNvSpPr>
            <a:spLocks noGrp="1"/>
          </p:cNvSpPr>
          <p:nvPr>
            <p:ph idx="1"/>
          </p:nvPr>
        </p:nvSpPr>
        <p:spPr>
          <a:xfrm>
            <a:off x="628650" y="223837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Char char="§"/>
            </a:pPr>
            <a:r>
              <a:rPr lang="en-US" altLang="en-US" sz="2400"/>
              <a:t>Organ confined disease</a:t>
            </a:r>
          </a:p>
          <a:p>
            <a:pPr lvl="2">
              <a:buFont typeface="Wingdings" pitchFamily="2" charset="2"/>
              <a:buChar char="§"/>
            </a:pPr>
            <a:r>
              <a:rPr lang="en-US" altLang="en-US" sz="2400"/>
              <a:t>T1 AND T2 (TNM)</a:t>
            </a:r>
          </a:p>
          <a:p>
            <a:pPr lvl="0">
              <a:buFont typeface="Wingdings" pitchFamily="2" charset="2"/>
              <a:buNone/>
            </a:pPr>
            <a:endParaRPr lang="en-US" altLang="en-US" sz="2400"/>
          </a:p>
          <a:p>
            <a:pPr lvl="0">
              <a:buFont typeface="Wingdings" pitchFamily="2" charset="2"/>
              <a:buChar char="§"/>
            </a:pPr>
            <a:r>
              <a:rPr lang="en-US" altLang="en-US" sz="2400"/>
              <a:t>Locally advanced</a:t>
            </a:r>
          </a:p>
          <a:p>
            <a:pPr lvl="2">
              <a:buFont typeface="Wingdings" pitchFamily="2" charset="2"/>
              <a:buChar char="§"/>
            </a:pPr>
            <a:r>
              <a:rPr lang="en-US" altLang="en-US" sz="2400"/>
              <a:t>T3,T4,N1 (TNM)</a:t>
            </a:r>
          </a:p>
          <a:p>
            <a:pPr lvl="2">
              <a:buFont typeface="Wingdings" pitchFamily="2" charset="2"/>
              <a:buChar char="§"/>
            </a:pPr>
            <a:endParaRPr lang="en-US" altLang="en-US" sz="2400"/>
          </a:p>
          <a:p>
            <a:pPr lvl="0">
              <a:buFont typeface="Wingdings" pitchFamily="2" charset="2"/>
              <a:buChar char="§"/>
            </a:pPr>
            <a:r>
              <a:rPr lang="en-US" altLang="en-US" sz="2400"/>
              <a:t>Metastatic disease</a:t>
            </a:r>
          </a:p>
          <a:p>
            <a:pPr lvl="2">
              <a:buFont typeface="Wingdings" pitchFamily="2" charset="2"/>
              <a:buChar char="§"/>
            </a:pPr>
            <a:r>
              <a:rPr lang="en-US" altLang="en-US" sz="2400"/>
              <a:t>STAGE M (TNM)</a:t>
            </a:r>
          </a:p>
          <a:p>
            <a:pPr lvl="0">
              <a:buFont typeface="Wingdings" pitchFamily="2" charset="2"/>
              <a:buChar char="§"/>
            </a:pPr>
            <a:endParaRPr lang="en-US" altLang="en-US" sz="1800" b="1">
              <a:solidFill>
                <a:schemeClr val="hlink"/>
              </a:solidFill>
              <a:latin typeface="Bookman Old Style" pitchFamily="18" charset="0"/>
            </a:endParaRPr>
          </a:p>
        </p:txBody>
      </p:sp>
      <p:sp>
        <p:nvSpPr>
          <p:cNvPr id="52228"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a:xfrm>
            <a:off x="871538" y="8064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Treatment</a:t>
            </a:r>
          </a:p>
        </p:txBody>
      </p:sp>
      <p:sp>
        <p:nvSpPr>
          <p:cNvPr id="53251"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endParaRPr lang="en-US" altLang="en-US" sz="2400">
              <a:latin typeface="AGaramond" pitchFamily="18" charset="0"/>
            </a:endParaRPr>
          </a:p>
          <a:p>
            <a:pPr lvl="0"/>
            <a:r>
              <a:rPr lang="en-US" altLang="en-US" sz="2400"/>
              <a:t>Early prostatic carcinoma t1&amp;t2(tnm)</a:t>
            </a:r>
          </a:p>
          <a:p>
            <a:pPr lvl="0"/>
            <a:endParaRPr lang="en-US" altLang="en-US" sz="2400"/>
          </a:p>
          <a:p>
            <a:pPr lvl="0"/>
            <a:r>
              <a:rPr lang="en-US" altLang="en-US" sz="2400"/>
              <a:t>Watchful waiting </a:t>
            </a:r>
          </a:p>
          <a:p>
            <a:pPr lvl="1"/>
            <a:r>
              <a:rPr lang="en-US" altLang="en-US" sz="2400"/>
              <a:t>&gt;70yrs</a:t>
            </a:r>
          </a:p>
          <a:p>
            <a:pPr lvl="1"/>
            <a:r>
              <a:rPr lang="en-US" altLang="en-US" sz="2400"/>
              <a:t>Small well differentiated tumors</a:t>
            </a:r>
          </a:p>
        </p:txBody>
      </p:sp>
      <p:sp>
        <p:nvSpPr>
          <p:cNvPr id="53252"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xfrm>
            <a:off x="871538" y="7302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a:solidFill>
                  <a:schemeClr val="tx1"/>
                </a:solidFill>
              </a:rPr>
              <a:t>Treatment… </a:t>
            </a:r>
          </a:p>
        </p:txBody>
      </p:sp>
      <p:sp>
        <p:nvSpPr>
          <p:cNvPr id="54275"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Radical Prostatectomy</a:t>
            </a:r>
          </a:p>
          <a:p>
            <a:pPr lvl="0">
              <a:buFont typeface="Wingdings" pitchFamily="2" charset="2"/>
              <a:buNone/>
            </a:pPr>
            <a:endParaRPr lang="en-US" altLang="en-US" sz="2400"/>
          </a:p>
          <a:p>
            <a:pPr lvl="2"/>
            <a:r>
              <a:rPr lang="en-US" altLang="en-US" sz="2400" b="1"/>
              <a:t>Less than 60 yrs</a:t>
            </a:r>
          </a:p>
          <a:p>
            <a:pPr lvl="2"/>
            <a:r>
              <a:rPr lang="en-US" altLang="en-US" sz="2400" b="1"/>
              <a:t>Good general health</a:t>
            </a:r>
          </a:p>
          <a:p>
            <a:pPr lvl="2"/>
            <a:r>
              <a:rPr lang="en-US" altLang="en-US" sz="2400" b="1"/>
              <a:t>Life expectancy &gt;10yrs</a:t>
            </a:r>
          </a:p>
          <a:p>
            <a:pPr lvl="2"/>
            <a:r>
              <a:rPr lang="en-US" altLang="en-US" sz="2400" b="1"/>
              <a:t>No life threatening ancillary disease</a:t>
            </a:r>
          </a:p>
          <a:p>
            <a:pPr lvl="2"/>
            <a:r>
              <a:rPr lang="en-US" altLang="en-US" sz="2400" b="1"/>
              <a:t>Removal of entire prostate and seminal vesicle</a:t>
            </a:r>
          </a:p>
          <a:p>
            <a:pPr lvl="2"/>
            <a:r>
              <a:rPr lang="en-US" altLang="en-US" sz="2400" b="1"/>
              <a:t>Pelvic lymphadenectomy for staging</a:t>
            </a:r>
          </a:p>
          <a:p>
            <a:pPr lvl="2"/>
            <a:r>
              <a:rPr lang="en-US" altLang="en-US" sz="2400" b="1"/>
              <a:t>Preservation of distal sphincter </a:t>
            </a:r>
          </a:p>
          <a:p>
            <a:pPr lvl="2"/>
            <a:r>
              <a:rPr lang="en-US" altLang="en-US" sz="2400" b="1"/>
              <a:t>Preservation of cavernosal nerves-to prevent impotence</a:t>
            </a:r>
          </a:p>
          <a:p>
            <a:pPr lvl="2"/>
            <a:endParaRPr lang="en-US" altLang="en-US" sz="2000">
              <a:solidFill>
                <a:schemeClr val="hlink"/>
              </a:solidFill>
              <a:latin typeface="AGaramond" pitchFamily="18" charset="0"/>
            </a:endParaRPr>
          </a:p>
          <a:p>
            <a:pPr lvl="0"/>
            <a:endParaRPr lang="en-US" altLang="en-US" sz="2800">
              <a:latin typeface="AGaramond" pitchFamily="18" charset="0"/>
            </a:endParaRPr>
          </a:p>
        </p:txBody>
      </p:sp>
      <p:sp>
        <p:nvSpPr>
          <p:cNvPr id="54276"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IntegrationHorizontal</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a:xfrm>
            <a:off x="838200" y="654050"/>
            <a:ext cx="8196263"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Radical prostatectomy…</a:t>
            </a:r>
          </a:p>
        </p:txBody>
      </p:sp>
      <p:sp>
        <p:nvSpPr>
          <p:cNvPr id="55299" name="Rectangle 3"/>
          <p:cNvSpPr>
            <a:spLocks noGrp="1"/>
          </p:cNvSpPr>
          <p:nvPr>
            <p:ph idx="1"/>
          </p:nvPr>
        </p:nvSpPr>
        <p:spPr>
          <a:xfrm>
            <a:off x="762000" y="1905000"/>
            <a:ext cx="8261350" cy="4572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Retropubic route</a:t>
            </a:r>
          </a:p>
          <a:p>
            <a:pPr lvl="0"/>
            <a:r>
              <a:rPr lang="en-US" altLang="en-US" sz="2400"/>
              <a:t>Laproscopic </a:t>
            </a:r>
          </a:p>
          <a:p>
            <a:pPr lvl="0"/>
            <a:r>
              <a:rPr lang="en-US" altLang="en-US" sz="2400"/>
              <a:t>Survival		&gt;10yrs</a:t>
            </a:r>
          </a:p>
          <a:p>
            <a:pPr lvl="0">
              <a:buFont typeface="Wingdings" pitchFamily="2" charset="2"/>
              <a:buNone/>
            </a:pPr>
            <a:endParaRPr lang="en-US" altLang="en-US" sz="2400"/>
          </a:p>
          <a:p>
            <a:pPr lvl="0"/>
            <a:r>
              <a:rPr lang="en-US" altLang="en-US" sz="2400"/>
              <a:t>Complications</a:t>
            </a:r>
          </a:p>
          <a:p>
            <a:pPr lvl="1"/>
            <a:r>
              <a:rPr lang="en-US" altLang="en-US" sz="2400"/>
              <a:t>Bleeding</a:t>
            </a:r>
          </a:p>
          <a:p>
            <a:pPr lvl="1"/>
            <a:r>
              <a:rPr lang="en-US" altLang="en-US" sz="2400"/>
              <a:t>Incontinence</a:t>
            </a:r>
          </a:p>
          <a:p>
            <a:pPr lvl="1"/>
            <a:r>
              <a:rPr lang="en-US" altLang="en-US" sz="2400"/>
              <a:t>Erectile dysfunction (nerve sparing technique)</a:t>
            </a:r>
          </a:p>
        </p:txBody>
      </p:sp>
      <p:sp>
        <p:nvSpPr>
          <p:cNvPr id="55300"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a:xfrm>
            <a:off x="871538" y="982663"/>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Radical radiotherapy</a:t>
            </a:r>
          </a:p>
        </p:txBody>
      </p:sp>
      <p:sp>
        <p:nvSpPr>
          <p:cNvPr id="56323" name="Rectangle 3"/>
          <p:cNvSpPr>
            <a:spLocks noGrp="1" noChangeArrowheads="1"/>
          </p:cNvSpPr>
          <p:nvPr>
            <p:ph idx="1"/>
          </p:nvPr>
        </p:nvSpPr>
        <p:spPr>
          <a:prstGeom prst="rect">
            <a:avLst/>
          </a:prstGeom>
        </p:spPr>
        <p:txBody>
          <a:bodyPr vert="horz" lIns="91440" tIns="45720" rIns="91440" bIns="45720" rtlCol="0">
            <a:normAutofit lnSpcReduction="10000"/>
          </a:bodyPr>
          <a:lstStyle/>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External beam therapy </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6500-7500 Gy to prostate and nodes</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Brachytherapy</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Placement of radioactive seeds inside tumor under TRUS guidance</a:t>
            </a:r>
          </a:p>
          <a:p>
            <a:pPr marL="514350" marR="0" lvl="1" indent="-171450" algn="l" defTabSz="685800" rtl="0" eaLnBrk="1" fontAlgn="auto" latinLnBrk="0" hangingPunct="1">
              <a:lnSpc>
                <a:spcPct val="90000"/>
              </a:lnSpc>
              <a:spcBef>
                <a:spcPts val="375"/>
              </a:spcBef>
              <a:spcAft>
                <a:spcPct val="0"/>
              </a:spcAft>
              <a:buClrTx/>
              <a:buSzTx/>
              <a:buFont typeface="Wingdings" pitchFamily="2" charset="2"/>
              <a:buNone/>
              <a:defRPr/>
            </a:pPr>
            <a:endPar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Advantages</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As good as surgery</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No incontinence</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Disadvantages</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Radiation cystitis</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Radiation prostatitis</a:t>
            </a:r>
          </a:p>
        </p:txBody>
      </p:sp>
      <p:sp>
        <p:nvSpPr>
          <p:cNvPr id="56324"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xfrm>
            <a:off x="871538" y="8064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Treatment…</a:t>
            </a:r>
          </a:p>
        </p:txBody>
      </p:sp>
      <p:sp>
        <p:nvSpPr>
          <p:cNvPr id="57347" name="Rectangle 3"/>
          <p:cNvSpPr>
            <a:spLocks noGrp="1"/>
          </p:cNvSpPr>
          <p:nvPr>
            <p:ph idx="1"/>
          </p:nvPr>
        </p:nvSpPr>
        <p:spPr>
          <a:xfrm>
            <a:off x="912813" y="2209800"/>
            <a:ext cx="8110537" cy="3886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Locally Advanced Disease</a:t>
            </a:r>
          </a:p>
          <a:p>
            <a:pPr lvl="0">
              <a:buFont typeface="Wingdings" pitchFamily="2" charset="2"/>
              <a:buNone/>
            </a:pPr>
            <a:endParaRPr lang="en-US" altLang="en-US" sz="2400"/>
          </a:p>
          <a:p>
            <a:pPr lvl="1"/>
            <a:r>
              <a:rPr lang="en-US" altLang="en-US" sz="2400"/>
              <a:t>&gt; 70 YRS ASYMTOMATIC WATCHFUL WAITING </a:t>
            </a:r>
          </a:p>
          <a:p>
            <a:pPr lvl="1"/>
            <a:r>
              <a:rPr lang="en-US" altLang="en-US" sz="2400"/>
              <a:t>EXTERNAL BEAM RT</a:t>
            </a:r>
          </a:p>
          <a:p>
            <a:pPr lvl="1"/>
            <a:r>
              <a:rPr lang="en-US" altLang="en-US" sz="2400"/>
              <a:t>BRACHYTHERAPY</a:t>
            </a:r>
          </a:p>
          <a:p>
            <a:pPr lvl="1">
              <a:buFont typeface="Wingdings" pitchFamily="2" charset="2"/>
              <a:buNone/>
            </a:pPr>
            <a:endParaRPr lang="en-US" altLang="en-US" sz="2400" b="1">
              <a:latin typeface="AGaramond" pitchFamily="18" charset="0"/>
            </a:endParaRPr>
          </a:p>
        </p:txBody>
      </p:sp>
      <p:sp>
        <p:nvSpPr>
          <p:cNvPr id="57348"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09600" y="654050"/>
            <a:ext cx="8077200" cy="641350"/>
          </a:xfrm>
          <a:prstGeom prst="rect">
            <a:avLst/>
          </a:prstGeom>
        </p:spPr>
        <p:txBody>
          <a:bodyPr vert="horz" lIns="91440" tIns="45720" rIns="91440" bIns="45720" rtlCol="0" anchor="ctr">
            <a:normAutofit fontScale="90000"/>
          </a:bodyPr>
          <a:lstStyle/>
          <a:p>
            <a:pPr marL="0" marR="0" lvl="0" indent="0" algn="l" defTabSz="685800" rtl="0" eaLnBrk="1" fontAlgn="auto" latinLnBrk="0" hangingPunct="1">
              <a:lnSpc>
                <a:spcPct val="90000"/>
              </a:lnSpc>
              <a:spcBef>
                <a:spcPct val="0"/>
              </a:spcBef>
              <a:spcAft>
                <a:spcPct val="0"/>
              </a:spcAft>
              <a:buClrTx/>
              <a:buSzTx/>
              <a:buFontTx/>
              <a:buNone/>
              <a:defRPr/>
            </a:pPr>
            <a:r>
              <a:rPr kumimoji="0" lang="en-US" altLang="en-US" sz="3600" b="0" i="0" u="none" strike="noStrike" kern="1200" cap="none" spc="0" normalizeH="0" baseline="0" noProof="0" dirty="0">
                <a:ln>
                  <a:noFill/>
                </a:ln>
                <a:solidFill>
                  <a:schemeClr val="tx1"/>
                </a:solidFill>
                <a:effectLst/>
                <a:uLnTx/>
                <a:uFillTx/>
                <a:latin typeface="Bookman Old Style" pitchFamily="18" charset="0"/>
                <a:ea typeface="+mj-ea"/>
                <a:cs typeface="Calibri" panose="020F0502020204030204" pitchFamily="34" charset="0"/>
              </a:rPr>
              <a:t> </a:t>
            </a:r>
            <a:r>
              <a:rPr kumimoji="0" lang="en-US" altLang="en-US" sz="4400" b="1" i="0" u="none" strike="noStrike" kern="1200" cap="none" spc="0" normalizeH="0" baseline="0" noProof="0" dirty="0">
                <a:ln>
                  <a:noFill/>
                </a:ln>
                <a:solidFill>
                  <a:schemeClr val="tx1"/>
                </a:solidFill>
                <a:effectLst/>
                <a:uLnTx/>
                <a:uFillTx/>
                <a:latin typeface="Calibri" pitchFamily="34" charset="0"/>
                <a:ea typeface="+mj-ea"/>
                <a:cs typeface="Calibri" panose="020F0502020204030204" pitchFamily="34" charset="0"/>
              </a:rPr>
              <a:t>Treatment metastatic disease</a:t>
            </a:r>
          </a:p>
        </p:txBody>
      </p:sp>
      <p:sp>
        <p:nvSpPr>
          <p:cNvPr id="58371"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endParaRPr lang="en-US" altLang="en-US" sz="2800" dirty="0">
              <a:latin typeface="Bookman Old Style" pitchFamily="18" charset="0"/>
            </a:endParaRPr>
          </a:p>
          <a:p>
            <a:pPr lvl="0"/>
            <a:r>
              <a:rPr lang="en-US" altLang="en-US" sz="2400" dirty="0"/>
              <a:t>Bilateral orchidectomy</a:t>
            </a:r>
          </a:p>
          <a:p>
            <a:pPr lvl="2"/>
            <a:r>
              <a:rPr lang="en-US" altLang="en-US" sz="2400" dirty="0"/>
              <a:t>Gold standard </a:t>
            </a:r>
          </a:p>
          <a:p>
            <a:pPr lvl="2"/>
            <a:r>
              <a:rPr lang="en-US" altLang="en-US" sz="2400" dirty="0"/>
              <a:t>Done under local anesthesia</a:t>
            </a:r>
          </a:p>
          <a:p>
            <a:pPr lvl="2"/>
            <a:r>
              <a:rPr lang="en-US" altLang="en-US" sz="2400" dirty="0"/>
              <a:t>Rapid lowering of serum testosterone level</a:t>
            </a:r>
          </a:p>
          <a:p>
            <a:pPr lvl="2"/>
            <a:r>
              <a:rPr lang="en-US" altLang="en-US" sz="2400" dirty="0"/>
              <a:t>Side effects less</a:t>
            </a:r>
          </a:p>
          <a:p>
            <a:pPr lvl="2"/>
            <a:r>
              <a:rPr lang="en-US" altLang="en-US" sz="2400" dirty="0"/>
              <a:t>Testicular prosthesis –cosmetic result</a:t>
            </a:r>
          </a:p>
        </p:txBody>
      </p:sp>
      <p:sp>
        <p:nvSpPr>
          <p:cNvPr id="58372"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6"/>
          <p:cNvSpPr>
            <a:spLocks noGrp="1"/>
          </p:cNvSpPr>
          <p:nvPr>
            <p:ph type="title"/>
          </p:nvPr>
        </p:nvSpPr>
        <p:spPr>
          <a:xfrm>
            <a:off x="517525" y="792163"/>
            <a:ext cx="8596313" cy="579437"/>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Treatment metastatic disease</a:t>
            </a:r>
          </a:p>
        </p:txBody>
      </p:sp>
      <p:sp>
        <p:nvSpPr>
          <p:cNvPr id="59395" name="Rectangle 1027"/>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LHRH agonists</a:t>
            </a:r>
          </a:p>
          <a:p>
            <a:pPr lvl="1"/>
            <a:r>
              <a:rPr lang="en-US" altLang="en-US" sz="2400"/>
              <a:t>Causes pitutary desensitisation by altering pulsatile release of LHRH</a:t>
            </a:r>
          </a:p>
          <a:p>
            <a:pPr lvl="1"/>
            <a:r>
              <a:rPr lang="en-US" altLang="en-US" sz="2400"/>
              <a:t>Diminished LH</a:t>
            </a:r>
          </a:p>
          <a:p>
            <a:pPr lvl="1"/>
            <a:r>
              <a:rPr lang="en-US" altLang="en-US" sz="2400"/>
              <a:t>Fall in testosterone-&lt;50ng/ml</a:t>
            </a:r>
          </a:p>
          <a:p>
            <a:pPr lvl="0">
              <a:buFont typeface="Wingdings" pitchFamily="2" charset="2"/>
              <a:buNone/>
            </a:pPr>
            <a:endParaRPr lang="en-US" altLang="en-US" sz="2400"/>
          </a:p>
          <a:p>
            <a:pPr lvl="0"/>
            <a:r>
              <a:rPr lang="en-US" altLang="en-US" sz="2400"/>
              <a:t>Advantages</a:t>
            </a:r>
          </a:p>
          <a:p>
            <a:pPr lvl="1"/>
            <a:r>
              <a:rPr lang="en-US" altLang="en-US" sz="2400"/>
              <a:t>Less CVS complications</a:t>
            </a:r>
          </a:p>
          <a:p>
            <a:pPr lvl="1"/>
            <a:r>
              <a:rPr lang="en-US" altLang="en-US" sz="2400"/>
              <a:t>Less gynecomastia</a:t>
            </a:r>
          </a:p>
        </p:txBody>
      </p:sp>
      <p:sp>
        <p:nvSpPr>
          <p:cNvPr id="59396" name="Rectangle 1028"/>
          <p:cNvSpPr/>
          <p:nvPr/>
        </p:nvSpPr>
        <p:spPr>
          <a:xfrm>
            <a:off x="0" y="2713038"/>
            <a:ext cx="9144000" cy="457200"/>
          </a:xfrm>
          <a:prstGeom prst="rect">
            <a:avLst/>
          </a:prstGeom>
          <a:noFill/>
          <a:ln>
            <a:noFill/>
            <a:miter lim="800000"/>
          </a:ln>
        </p:spPr>
        <p:txBody>
          <a:bodyPr>
            <a:sp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marL="0" lvl="0" indent="0" defTabSz="914400">
              <a:lnSpc>
                <a:spcPct val="100000"/>
              </a:lnSpc>
              <a:spcBef>
                <a:spcPct val="0"/>
              </a:spcBef>
              <a:buFontTx/>
              <a:buNone/>
            </a:pPr>
            <a:endParaRPr lang="en-US" altLang="en-US" sz="2400">
              <a:latin typeface="Times New Roman" pitchFamily="18" charset="0"/>
            </a:endParaRPr>
          </a:p>
        </p:txBody>
      </p:sp>
      <p:sp>
        <p:nvSpPr>
          <p:cNvPr id="59397"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a:xfrm>
            <a:off x="762000" y="715963"/>
            <a:ext cx="8351838" cy="579437"/>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1"/>
                </a:solidFill>
              </a:rPr>
              <a:t>Treatment metastatic disease</a:t>
            </a:r>
          </a:p>
        </p:txBody>
      </p:sp>
      <p:sp>
        <p:nvSpPr>
          <p:cNvPr id="6041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Disadvantages</a:t>
            </a:r>
          </a:p>
          <a:p>
            <a:pPr lvl="2"/>
            <a:r>
              <a:rPr lang="en-US" altLang="en-US" sz="2400"/>
              <a:t>Flare phenomenon due to initial rise of testosterone.</a:t>
            </a:r>
          </a:p>
          <a:p>
            <a:pPr lvl="2"/>
            <a:r>
              <a:rPr lang="en-US" altLang="en-US" sz="2400"/>
              <a:t>Might worsen symptoms</a:t>
            </a:r>
          </a:p>
          <a:p>
            <a:pPr lvl="2">
              <a:buFontTx/>
              <a:buNone/>
            </a:pPr>
            <a:endParaRPr lang="en-US" altLang="en-US" sz="2400"/>
          </a:p>
          <a:p>
            <a:pPr lvl="0"/>
            <a:r>
              <a:rPr lang="en-US" altLang="en-US" sz="2400"/>
              <a:t>Give anti androgen before starting therapy</a:t>
            </a:r>
          </a:p>
          <a:p>
            <a:pPr lvl="0">
              <a:buFont typeface="Wingdings" pitchFamily="2" charset="2"/>
              <a:buNone/>
            </a:pPr>
            <a:endParaRPr lang="en-US" altLang="en-US" sz="2800">
              <a:latin typeface="AGaramond" pitchFamily="18" charset="0"/>
            </a:endParaRPr>
          </a:p>
        </p:txBody>
      </p:sp>
      <p:sp>
        <p:nvSpPr>
          <p:cNvPr id="60420"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a:solidFill>
                  <a:schemeClr val="tx1"/>
                </a:solidFill>
              </a:rPr>
              <a:t>How to use HEC Digital Library </a:t>
            </a:r>
            <a:endParaRPr lang="en-US" altLang="en-US">
              <a:solidFill>
                <a:schemeClr val="tx1"/>
              </a:solidFill>
            </a:endParaRPr>
          </a:p>
        </p:txBody>
      </p:sp>
      <p:sp>
        <p:nvSpPr>
          <p:cNvPr id="12291" name="Content Placeholder 2"/>
          <p:cNvSpPr>
            <a:spLocks noGrp="1"/>
          </p:cNvSpPr>
          <p:nvPr>
            <p:ph idx="1"/>
          </p:nvPr>
        </p:nvSpPr>
        <p:spPr>
          <a:xfrm>
            <a:off x="1143000" y="1828800"/>
            <a:ext cx="6858000" cy="4171950"/>
          </a:xfrm>
          <a:prstGeom prst="rect">
            <a:avLst/>
          </a:prstGeom>
        </p:spPr>
        <p:txBody>
          <a:bodyPr vert="horz" lIns="91440" tIns="45720" rIns="91440" bIns="45720" rtlCol="0">
            <a:normAutofit/>
          </a:bodyPr>
          <a:lstStyle/>
          <a:p>
            <a:pPr marL="0" marR="0" lvl="0" indent="0" algn="l"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a:ln>
                  <a:noFill/>
                </a:ln>
                <a:solidFill>
                  <a:schemeClr val="tx1"/>
                </a:solidFill>
                <a:effectLst/>
                <a:uLnTx/>
                <a:uFillTx/>
                <a:latin typeface="Calibri" pitchFamily="34" charset="0"/>
                <a:ea typeface="+mn-ea"/>
                <a:cs typeface="Calibri" panose="020F0502020204030204" pitchFamily="34" charset="0"/>
              </a:rPr>
              <a:t>Steps to Access HEC Digital Library</a:t>
            </a:r>
          </a:p>
          <a:p>
            <a:pPr marL="385763" marR="0" lvl="0" indent="-385763" algn="l" defTabSz="685800" rtl="0" eaLnBrk="1" fontAlgn="auto" latinLnBrk="0" hangingPunct="1">
              <a:lnSpc>
                <a:spcPct val="90000"/>
              </a:lnSpc>
              <a:spcBef>
                <a:spcPts val="750"/>
              </a:spcBef>
              <a:spcAft>
                <a:spcPct val="0"/>
              </a:spcAft>
              <a:buClrTx/>
              <a:buSzTx/>
              <a:buFont typeface="+mj-lt"/>
              <a:buAutoNum type="arabicPeriod"/>
              <a:defRPr/>
            </a:pPr>
            <a:r>
              <a:rPr kumimoji="0" lang="en-US" sz="1800" b="0" i="0" u="none" strike="noStrike" kern="1200" cap="none" spc="0" normalizeH="0" baseline="0" noProof="0">
                <a:ln>
                  <a:noFill/>
                </a:ln>
                <a:solidFill>
                  <a:schemeClr val="tx1"/>
                </a:solidFill>
                <a:effectLst/>
                <a:uLnTx/>
                <a:uFillTx/>
                <a:latin typeface="Calibri" pitchFamily="34" charset="0"/>
                <a:ea typeface="+mn-ea"/>
                <a:cs typeface="Calibri" panose="020F0502020204030204" pitchFamily="34" charset="0"/>
              </a:rPr>
              <a:t>Go to the website of HEC National Digital Library.</a:t>
            </a:r>
          </a:p>
          <a:p>
            <a:pPr marL="385763" marR="0" lvl="0" indent="-385763" algn="l" defTabSz="685800" rtl="0" eaLnBrk="1" fontAlgn="auto" latinLnBrk="0" hangingPunct="1">
              <a:lnSpc>
                <a:spcPct val="90000"/>
              </a:lnSpc>
              <a:spcBef>
                <a:spcPts val="750"/>
              </a:spcBef>
              <a:spcAft>
                <a:spcPct val="0"/>
              </a:spcAft>
              <a:buClrTx/>
              <a:buSzTx/>
              <a:buFont typeface="+mj-lt"/>
              <a:buAutoNum type="arabicPeriod"/>
              <a:defRPr/>
            </a:pPr>
            <a:r>
              <a:rPr kumimoji="0" lang="en-US" sz="1800" b="0" i="0" u="none" strike="noStrike" kern="1200" cap="none" spc="0" normalizeH="0" baseline="0" noProof="0">
                <a:ln>
                  <a:noFill/>
                </a:ln>
                <a:solidFill>
                  <a:schemeClr val="tx1"/>
                </a:solidFill>
                <a:effectLst/>
                <a:uLnTx/>
                <a:uFillTx/>
                <a:latin typeface="Calibri" pitchFamily="34" charset="0"/>
                <a:ea typeface="+mn-ea"/>
                <a:cs typeface="Calibri" panose="020F0502020204030204" pitchFamily="34" charset="0"/>
              </a:rPr>
              <a:t>On Home Page, click on the INSTITUTES.</a:t>
            </a:r>
          </a:p>
          <a:p>
            <a:pPr marL="385763" marR="0" lvl="0" indent="-385763" algn="l" defTabSz="685800" rtl="0" eaLnBrk="1" fontAlgn="auto" latinLnBrk="0" hangingPunct="1">
              <a:lnSpc>
                <a:spcPct val="90000"/>
              </a:lnSpc>
              <a:spcBef>
                <a:spcPts val="750"/>
              </a:spcBef>
              <a:spcAft>
                <a:spcPct val="0"/>
              </a:spcAft>
              <a:buClrTx/>
              <a:buSzTx/>
              <a:buFont typeface="+mj-lt"/>
              <a:buAutoNum type="arabicPeriod"/>
              <a:defRPr/>
            </a:pPr>
            <a:r>
              <a:rPr kumimoji="0" lang="en-US" sz="1800" b="0" i="0" u="none" strike="noStrike" kern="1200" cap="none" spc="0" normalizeH="0" baseline="0" noProof="0">
                <a:ln>
                  <a:noFill/>
                </a:ln>
                <a:solidFill>
                  <a:schemeClr val="tx1"/>
                </a:solidFill>
                <a:effectLst/>
                <a:uLnTx/>
                <a:uFillTx/>
                <a:latin typeface="Calibri" pitchFamily="34" charset="0"/>
                <a:ea typeface="+mn-ea"/>
                <a:cs typeface="Calibri" panose="020F0502020204030204" pitchFamily="34" charset="0"/>
              </a:rPr>
              <a:t>A page will appear showing the universities from Public and Private Sector and other Institutes which have access to HEC National Digital Library (HNDL).</a:t>
            </a:r>
          </a:p>
          <a:p>
            <a:pPr marL="385763" marR="0" lvl="0" indent="-385763" algn="l" defTabSz="685800" rtl="0" eaLnBrk="1" fontAlgn="auto" latinLnBrk="0" hangingPunct="1">
              <a:lnSpc>
                <a:spcPct val="90000"/>
              </a:lnSpc>
              <a:spcBef>
                <a:spcPts val="750"/>
              </a:spcBef>
              <a:spcAft>
                <a:spcPct val="0"/>
              </a:spcAft>
              <a:buClrTx/>
              <a:buSzTx/>
              <a:buFont typeface="+mj-lt"/>
              <a:buAutoNum type="arabicPeriod"/>
              <a:defRPr/>
            </a:pPr>
            <a:endParaRPr kumimoji="0" lang="en-US" sz="2400" b="0"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a:xfrm>
            <a:off x="685800" y="1044575"/>
            <a:ext cx="8428038" cy="579438"/>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1"/>
                </a:solidFill>
              </a:rPr>
              <a:t>Treatment metastatic disease</a:t>
            </a:r>
          </a:p>
        </p:txBody>
      </p:sp>
      <p:sp>
        <p:nvSpPr>
          <p:cNvPr id="61443" name="Rectangle 3"/>
          <p:cNvSpPr>
            <a:spLocks noGrp="1"/>
          </p:cNvSpPr>
          <p:nvPr>
            <p:ph idx="1"/>
          </p:nvPr>
        </p:nvSpPr>
        <p:spPr>
          <a:xfrm>
            <a:off x="685800" y="2057400"/>
            <a:ext cx="8153400" cy="43434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Anti-androgens</a:t>
            </a:r>
          </a:p>
          <a:p>
            <a:pPr lvl="2"/>
            <a:r>
              <a:rPr lang="en-US" altLang="en-US" sz="2400"/>
              <a:t>Competitively inhibits dht receptors</a:t>
            </a:r>
          </a:p>
          <a:p>
            <a:pPr lvl="2">
              <a:buFontTx/>
              <a:buNone/>
            </a:pPr>
            <a:endParaRPr lang="en-US" altLang="en-US" sz="2400"/>
          </a:p>
          <a:p>
            <a:pPr lvl="2"/>
            <a:r>
              <a:rPr lang="en-US" altLang="en-US" sz="2400"/>
              <a:t>Flutamide (250mg) 3times</a:t>
            </a:r>
          </a:p>
          <a:p>
            <a:pPr lvl="2">
              <a:buFontTx/>
              <a:buNone/>
            </a:pPr>
            <a:endParaRPr lang="en-US" altLang="en-US" sz="2400"/>
          </a:p>
          <a:p>
            <a:pPr lvl="2"/>
            <a:r>
              <a:rPr lang="en-US" altLang="en-US" sz="2400"/>
              <a:t>Bicalutamide 50mg od</a:t>
            </a:r>
          </a:p>
          <a:p>
            <a:pPr lvl="2">
              <a:buFontTx/>
              <a:buNone/>
            </a:pPr>
            <a:endParaRPr lang="en-US" altLang="en-US" sz="2400"/>
          </a:p>
          <a:p>
            <a:pPr lvl="2"/>
            <a:r>
              <a:rPr lang="en-US" altLang="en-US" sz="2400"/>
              <a:t>With hormonal abalation complete androgen blockage</a:t>
            </a:r>
          </a:p>
          <a:p>
            <a:pPr lvl="0">
              <a:buFont typeface="Wingdings" pitchFamily="2" charset="2"/>
              <a:buNone/>
            </a:pPr>
            <a:endParaRPr lang="en-US" altLang="en-US" sz="2400">
              <a:solidFill>
                <a:schemeClr val="hlink"/>
              </a:solidFill>
              <a:latin typeface="AGaramond" pitchFamily="18" charset="0"/>
            </a:endParaRPr>
          </a:p>
          <a:p>
            <a:pPr lvl="0"/>
            <a:endParaRPr lang="en-US" altLang="en-US" sz="2400">
              <a:latin typeface="AGaramond" pitchFamily="18" charset="0"/>
            </a:endParaRPr>
          </a:p>
        </p:txBody>
      </p:sp>
      <p:sp>
        <p:nvSpPr>
          <p:cNvPr id="61444"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a:xfrm>
            <a:off x="533400" y="868363"/>
            <a:ext cx="8580438" cy="579437"/>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Treatment metastatic disease</a:t>
            </a:r>
          </a:p>
        </p:txBody>
      </p:sp>
      <p:sp>
        <p:nvSpPr>
          <p:cNvPr id="62467" name="Rectangle 3"/>
          <p:cNvSpPr>
            <a:spLocks noGrp="1"/>
          </p:cNvSpPr>
          <p:nvPr>
            <p:ph idx="1"/>
          </p:nvPr>
        </p:nvSpPr>
        <p:spPr>
          <a:xfrm>
            <a:off x="609600" y="1600200"/>
            <a:ext cx="8534400" cy="5029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endParaRPr lang="en-US" altLang="en-US" sz="2400">
              <a:latin typeface="AGaramond" pitchFamily="18" charset="0"/>
            </a:endParaRPr>
          </a:p>
          <a:p>
            <a:pPr lvl="0"/>
            <a:r>
              <a:rPr lang="en-US" altLang="en-US" sz="2400" b="1"/>
              <a:t>Chemotherapy</a:t>
            </a:r>
          </a:p>
          <a:p>
            <a:pPr lvl="2"/>
            <a:r>
              <a:rPr lang="en-US" altLang="en-US" sz="2400"/>
              <a:t>Very limited role</a:t>
            </a:r>
          </a:p>
          <a:p>
            <a:pPr lvl="2">
              <a:buFontTx/>
              <a:buNone/>
            </a:pPr>
            <a:endParaRPr lang="en-US" altLang="en-US" sz="2400"/>
          </a:p>
          <a:p>
            <a:pPr lvl="0"/>
            <a:r>
              <a:rPr lang="en-US" altLang="en-US" sz="2400" b="1"/>
              <a:t>Radiotherapy</a:t>
            </a:r>
          </a:p>
          <a:p>
            <a:pPr lvl="2"/>
            <a:r>
              <a:rPr lang="en-US" altLang="en-US" sz="2400"/>
              <a:t>Local RT for isolated bone secondaries</a:t>
            </a:r>
          </a:p>
          <a:p>
            <a:pPr lvl="2"/>
            <a:r>
              <a:rPr lang="en-US" altLang="en-US" sz="2400"/>
              <a:t>Hemibody RT –multiple secondaries</a:t>
            </a:r>
          </a:p>
          <a:p>
            <a:pPr lvl="2"/>
            <a:r>
              <a:rPr lang="en-US" altLang="en-US" sz="2400"/>
              <a:t>Strontium 89-painful bone metastasi</a:t>
            </a:r>
            <a:r>
              <a:rPr lang="en-US" altLang="en-US" sz="3200">
                <a:solidFill>
                  <a:schemeClr val="hlink"/>
                </a:solidFill>
                <a:latin typeface="AGaramond" pitchFamily="18" charset="0"/>
              </a:rPr>
              <a:t>s</a:t>
            </a:r>
          </a:p>
        </p:txBody>
      </p:sp>
      <p:sp>
        <p:nvSpPr>
          <p:cNvPr id="62468"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63DE-CA2C-3CBE-DF46-27AC8A89325D}"/>
              </a:ext>
            </a:extLst>
          </p:cNvPr>
          <p:cNvSpPr>
            <a:spLocks noGrp="1"/>
          </p:cNvSpPr>
          <p:nvPr>
            <p:ph type="title"/>
          </p:nvPr>
        </p:nvSpPr>
        <p:spPr/>
        <p:txBody>
          <a:bodyPr/>
          <a:lstStyle/>
          <a:p>
            <a:r>
              <a:rPr lang="en-US" dirty="0"/>
              <a:t>Family medicine</a:t>
            </a:r>
            <a:endParaRPr lang="en-PK" dirty="0"/>
          </a:p>
        </p:txBody>
      </p:sp>
      <p:sp>
        <p:nvSpPr>
          <p:cNvPr id="3" name="Content Placeholder 2">
            <a:extLst>
              <a:ext uri="{FF2B5EF4-FFF2-40B4-BE49-F238E27FC236}">
                <a16:creationId xmlns:a16="http://schemas.microsoft.com/office/drawing/2014/main" id="{4372C17C-D039-9757-ACCE-E98D43EEB27D}"/>
              </a:ext>
            </a:extLst>
          </p:cNvPr>
          <p:cNvSpPr>
            <a:spLocks noGrp="1"/>
          </p:cNvSpPr>
          <p:nvPr>
            <p:ph idx="1"/>
          </p:nvPr>
        </p:nvSpPr>
        <p:spPr/>
        <p:txBody>
          <a:bodyPr/>
          <a:lstStyle/>
          <a:p>
            <a:r>
              <a:rPr lang="en-US" dirty="0"/>
              <a:t>A 60-year-old male smoker presents with painless hematuria. He also reports flank pain and has a palpable mass in his left abdomen. A CT scan reveals a 5 cm solid mass in his left kidney.</a:t>
            </a:r>
          </a:p>
          <a:p>
            <a:pPr marL="0" indent="0">
              <a:buNone/>
            </a:pPr>
            <a:r>
              <a:rPr lang="en-US" dirty="0"/>
              <a:t>Which of the following is the most likely diagnosis? </a:t>
            </a:r>
          </a:p>
          <a:p>
            <a:pPr marL="0" indent="0">
              <a:buNone/>
            </a:pPr>
            <a:r>
              <a:rPr lang="en-US" dirty="0"/>
              <a:t>A) Renal cell carcinoma</a:t>
            </a:r>
          </a:p>
          <a:p>
            <a:pPr marL="0" indent="0">
              <a:buNone/>
            </a:pPr>
            <a:r>
              <a:rPr lang="en-US" dirty="0"/>
              <a:t>B) Renal cyst </a:t>
            </a:r>
          </a:p>
          <a:p>
            <a:pPr marL="0" indent="0">
              <a:buNone/>
            </a:pPr>
            <a:r>
              <a:rPr lang="en-US" dirty="0"/>
              <a:t>C) Kidney stone </a:t>
            </a:r>
          </a:p>
          <a:p>
            <a:pPr marL="0" indent="0">
              <a:buNone/>
            </a:pPr>
            <a:r>
              <a:rPr lang="en-US" dirty="0"/>
              <a:t>D) Pyelonephritis</a:t>
            </a:r>
          </a:p>
          <a:p>
            <a:endParaRPr lang="en-PK" dirty="0"/>
          </a:p>
        </p:txBody>
      </p:sp>
    </p:spTree>
    <p:extLst>
      <p:ext uri="{BB962C8B-B14F-4D97-AF65-F5344CB8AC3E}">
        <p14:creationId xmlns:p14="http://schemas.microsoft.com/office/powerpoint/2010/main" val="1294822332"/>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4414-97C1-B299-3506-51B5212D4C85}"/>
              </a:ext>
            </a:extLst>
          </p:cNvPr>
          <p:cNvSpPr>
            <a:spLocks noGrp="1"/>
          </p:cNvSpPr>
          <p:nvPr>
            <p:ph type="title"/>
          </p:nvPr>
        </p:nvSpPr>
        <p:spPr/>
        <p:txBody>
          <a:bodyPr/>
          <a:lstStyle/>
          <a:p>
            <a:r>
              <a:rPr lang="en-US" dirty="0"/>
              <a:t>Take home message</a:t>
            </a:r>
            <a:endParaRPr lang="en-PK" dirty="0"/>
          </a:p>
        </p:txBody>
      </p:sp>
      <p:sp>
        <p:nvSpPr>
          <p:cNvPr id="4" name="Rectangle 1">
            <a:extLst>
              <a:ext uri="{FF2B5EF4-FFF2-40B4-BE49-F238E27FC236}">
                <a16:creationId xmlns:a16="http://schemas.microsoft.com/office/drawing/2014/main" id="{273FAEB0-9B8E-7B59-3665-CE2AA81FB368}"/>
              </a:ext>
            </a:extLst>
          </p:cNvPr>
          <p:cNvSpPr>
            <a:spLocks noGrp="1" noChangeArrowheads="1"/>
          </p:cNvSpPr>
          <p:nvPr>
            <p:ph idx="1"/>
          </p:nvPr>
        </p:nvSpPr>
        <p:spPr bwMode="auto">
          <a:xfrm>
            <a:off x="628650" y="2108468"/>
            <a:ext cx="7759774"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rPr>
              <a:t>Prostate cancer is the most common cancer in men, typically affecting older individuals.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rPr>
              <a:t>It often presents with no early symptoms, making screening crucial for early detection.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rPr>
              <a:t>Risk factors include age, family history, and race, with African American men at higher risk.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rPr>
              <a:t>Treatment options vary depending on the stage and aggressiveness of the cancer, including surgery, radiation, and hormone therapy. </a:t>
            </a:r>
          </a:p>
        </p:txBody>
      </p:sp>
    </p:spTree>
    <p:extLst>
      <p:ext uri="{BB962C8B-B14F-4D97-AF65-F5344CB8AC3E}">
        <p14:creationId xmlns:p14="http://schemas.microsoft.com/office/powerpoint/2010/main" val="1270143361"/>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21587-ACB2-D360-8ADB-715052F674D8}"/>
              </a:ext>
            </a:extLst>
          </p:cNvPr>
          <p:cNvSpPr>
            <a:spLocks noGrp="1"/>
          </p:cNvSpPr>
          <p:nvPr>
            <p:ph type="title"/>
          </p:nvPr>
        </p:nvSpPr>
        <p:spPr/>
        <p:txBody>
          <a:bodyPr/>
          <a:lstStyle/>
          <a:p>
            <a:r>
              <a:rPr lang="en-US" dirty="0"/>
              <a:t>Research </a:t>
            </a:r>
            <a:endParaRPr lang="en-PK" dirty="0"/>
          </a:p>
        </p:txBody>
      </p:sp>
      <p:sp>
        <p:nvSpPr>
          <p:cNvPr id="3" name="Content Placeholder 2">
            <a:extLst>
              <a:ext uri="{FF2B5EF4-FFF2-40B4-BE49-F238E27FC236}">
                <a16:creationId xmlns:a16="http://schemas.microsoft.com/office/drawing/2014/main" id="{62B413A9-0DF0-6B45-0469-6A903BB91D95}"/>
              </a:ext>
            </a:extLst>
          </p:cNvPr>
          <p:cNvSpPr>
            <a:spLocks noGrp="1"/>
          </p:cNvSpPr>
          <p:nvPr>
            <p:ph idx="1"/>
          </p:nvPr>
        </p:nvSpPr>
        <p:spPr>
          <a:solidFill>
            <a:schemeClr val="accent3">
              <a:lumMod val="20000"/>
              <a:lumOff val="80000"/>
            </a:schemeClr>
          </a:solidFill>
        </p:spPr>
        <p:txBody>
          <a:bodyPr>
            <a:normAutofit fontScale="70000" lnSpcReduction="20000"/>
          </a:bodyPr>
          <a:lstStyle/>
          <a:p>
            <a:pPr algn="l"/>
            <a:r>
              <a:rPr lang="en-US" b="1" dirty="0">
                <a:solidFill>
                  <a:srgbClr val="000000"/>
                </a:solidFill>
                <a:effectLst/>
                <a:latin typeface="arial" panose="020B0604020202020204" pitchFamily="34" charset="0"/>
              </a:rPr>
              <a:t>Prostate Cancer</a:t>
            </a:r>
          </a:p>
          <a:p>
            <a:pPr algn="l"/>
            <a:r>
              <a:rPr lang="en-US" b="0" dirty="0">
                <a:solidFill>
                  <a:srgbClr val="000000"/>
                </a:solidFill>
                <a:effectLst/>
                <a:latin typeface="arial" panose="020B0604020202020204" pitchFamily="34" charset="0"/>
              </a:rPr>
              <a:t>Stephen W. Leslie; Taylor L. Soon-Sutton; William P. Skelton.</a:t>
            </a:r>
          </a:p>
          <a:p>
            <a:pPr algn="l"/>
            <a:r>
              <a:rPr lang="en-US" b="0" u="none" strike="noStrike" dirty="0">
                <a:solidFill>
                  <a:srgbClr val="2F4A8B"/>
                </a:solidFill>
                <a:effectLst/>
                <a:latin typeface="arial" panose="020B0604020202020204" pitchFamily="34" charset="0"/>
                <a:hlinkClick r:id="rId2"/>
              </a:rPr>
              <a:t>Author Information and Affiliations</a:t>
            </a:r>
            <a:endParaRPr lang="en-US" b="0" u="none" strike="noStrike" dirty="0">
              <a:solidFill>
                <a:srgbClr val="000000"/>
              </a:solidFill>
              <a:effectLst/>
              <a:latin typeface="arial" panose="020B0604020202020204" pitchFamily="34" charset="0"/>
            </a:endParaRPr>
          </a:p>
          <a:p>
            <a:pPr algn="l"/>
            <a:r>
              <a:rPr lang="en-US" b="0" dirty="0">
                <a:solidFill>
                  <a:srgbClr val="000000"/>
                </a:solidFill>
                <a:effectLst/>
                <a:latin typeface="arial" panose="020B0604020202020204" pitchFamily="34" charset="0"/>
              </a:rPr>
              <a:t>Last Update: October 4, 2024.</a:t>
            </a:r>
          </a:p>
          <a:p>
            <a:pPr algn="r"/>
            <a:r>
              <a:rPr lang="en-US" b="0" i="0" u="none" strike="noStrike" dirty="0">
                <a:solidFill>
                  <a:srgbClr val="2F4A8B"/>
                </a:solidFill>
                <a:effectLst/>
                <a:latin typeface="arial" panose="020B0604020202020204" pitchFamily="34" charset="0"/>
                <a:hlinkClick r:id="rId3" tooltip="Go to other sections in this page"/>
              </a:rPr>
              <a:t>Go to:</a:t>
            </a:r>
            <a:endParaRPr lang="en-US" b="0" i="0" dirty="0">
              <a:solidFill>
                <a:srgbClr val="000000"/>
              </a:solidFill>
              <a:effectLst/>
              <a:latin typeface="arial" panose="020B0604020202020204" pitchFamily="34" charset="0"/>
            </a:endParaRPr>
          </a:p>
          <a:p>
            <a:pPr algn="l"/>
            <a:r>
              <a:rPr lang="en-US" b="1" i="0" dirty="0">
                <a:solidFill>
                  <a:srgbClr val="985735"/>
                </a:solidFill>
                <a:effectLst/>
                <a:latin typeface="arial" panose="020B0604020202020204" pitchFamily="34" charset="0"/>
              </a:rPr>
              <a:t>Continuing Education Activity</a:t>
            </a:r>
          </a:p>
          <a:p>
            <a:pPr algn="l"/>
            <a:r>
              <a:rPr lang="en-US" b="0" i="0" dirty="0">
                <a:solidFill>
                  <a:srgbClr val="000000"/>
                </a:solidFill>
                <a:effectLst/>
                <a:latin typeface="Times New Roman" panose="02020603050405020304" pitchFamily="18" charset="0"/>
              </a:rPr>
              <a:t>Prostate cancer is the most commonly diagnosed malignancy worldwide and the sixth leading cause of cancer-related death in men. Diagnosis is primarily based on prostate-specific antigen testing, magnetic resonance imaging scans, and prostate tissue biopsies, although prostate-specific antigen testing for screening remains controversial. New diagnostic technologies are now available, including risk stratification bioassay tests, germline testing, and various positron emission tomography scans. When confined to the prostate, the disease is considered localized and potentially curable. If the disease has spread outside the prostate, bisphosphonates, rank ligand inhibitors, hormonal treatment, chemotherapy, radiopharmaceuticals, immunotherapy, focused radiation, and other targeted therapies can be used. This activity provides a comprehensive review of the current evaluation and management of prostate cancer, highlighting the role of the interprofessional team in improving care for affected patients.</a:t>
            </a:r>
          </a:p>
          <a:p>
            <a:endParaRPr lang="en-PK" dirty="0"/>
          </a:p>
        </p:txBody>
      </p:sp>
      <p:sp>
        <p:nvSpPr>
          <p:cNvPr id="5" name="TextBox 4">
            <a:extLst>
              <a:ext uri="{FF2B5EF4-FFF2-40B4-BE49-F238E27FC236}">
                <a16:creationId xmlns:a16="http://schemas.microsoft.com/office/drawing/2014/main" id="{62648D9E-F6E8-0B2D-3E70-7CB1F11664DA}"/>
              </a:ext>
            </a:extLst>
          </p:cNvPr>
          <p:cNvSpPr txBox="1"/>
          <p:nvPr/>
        </p:nvSpPr>
        <p:spPr>
          <a:xfrm>
            <a:off x="1475656" y="1404674"/>
            <a:ext cx="5616624" cy="369332"/>
          </a:xfrm>
          <a:prstGeom prst="rect">
            <a:avLst/>
          </a:prstGeom>
          <a:noFill/>
        </p:spPr>
        <p:txBody>
          <a:bodyPr wrap="square">
            <a:spAutoFit/>
          </a:bodyPr>
          <a:lstStyle/>
          <a:p>
            <a:r>
              <a:rPr lang="en-PK" dirty="0">
                <a:solidFill>
                  <a:schemeClr val="tx2">
                    <a:lumMod val="50000"/>
                    <a:lumOff val="50000"/>
                  </a:schemeClr>
                </a:solidFill>
              </a:rPr>
              <a:t>https://www.ncbi.nlm.nih.gov/books/NBK470550/</a:t>
            </a:r>
          </a:p>
        </p:txBody>
      </p:sp>
    </p:spTree>
    <p:extLst>
      <p:ext uri="{BB962C8B-B14F-4D97-AF65-F5344CB8AC3E}">
        <p14:creationId xmlns:p14="http://schemas.microsoft.com/office/powerpoint/2010/main" val="3158424387"/>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ank You Images - Free Download on Freepik">
            <a:extLst>
              <a:ext uri="{FF2B5EF4-FFF2-40B4-BE49-F238E27FC236}">
                <a16:creationId xmlns:a16="http://schemas.microsoft.com/office/drawing/2014/main" id="{C236C40B-2647-BDB8-337F-2C9429346C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0675" y="447675"/>
            <a:ext cx="5962650" cy="596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10570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br>
              <a:rPr lang="en-US" altLang="en-US">
                <a:solidFill>
                  <a:schemeClr val="tx1"/>
                </a:solidFill>
              </a:rPr>
            </a:br>
            <a:endParaRPr lang="en-US" altLang="en-US">
              <a:solidFill>
                <a:schemeClr val="tx1"/>
              </a:solidFill>
            </a:endParaRPr>
          </a:p>
        </p:txBody>
      </p:sp>
      <p:sp>
        <p:nvSpPr>
          <p:cNvPr id="13315" name="Content Placeholder 2"/>
          <p:cNvSpPr>
            <a:spLocks noGrp="1"/>
          </p:cNvSpPr>
          <p:nvPr>
            <p:ph idx="1"/>
          </p:nvPr>
        </p:nvSpPr>
        <p:spPr>
          <a:xfrm>
            <a:off x="1143000" y="1600200"/>
            <a:ext cx="6515100" cy="440055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marL="0" lvl="0" indent="0">
              <a:buNone/>
            </a:pPr>
            <a:r>
              <a:rPr lang="en-US" altLang="en-US" sz="1800"/>
              <a:t>4. Select your desired Institute.</a:t>
            </a:r>
          </a:p>
          <a:p>
            <a:pPr marL="0" lvl="0" indent="0">
              <a:buNone/>
            </a:pPr>
            <a:r>
              <a:rPr lang="en-US" altLang="en-US" sz="1800"/>
              <a:t>5.  A page will appear showing the resources of the institution</a:t>
            </a:r>
          </a:p>
          <a:p>
            <a:pPr marL="0" lvl="0" indent="0">
              <a:buNone/>
            </a:pPr>
            <a:r>
              <a:rPr lang="en-US" altLang="en-US" sz="1800"/>
              <a:t>6. Journals and Researches will appear</a:t>
            </a:r>
          </a:p>
          <a:p>
            <a:pPr marL="0" lvl="0" indent="0">
              <a:buNone/>
            </a:pPr>
            <a:r>
              <a:rPr lang="en-US" altLang="en-US" sz="1800"/>
              <a:t>7. You can find a Journal by clicking on JOURNALS AND DATABASE and enter a keyword to search for your desired journal.</a:t>
            </a:r>
          </a:p>
          <a:p>
            <a:pPr marL="0" lvl="0" indent="0">
              <a:buNone/>
            </a:pPr>
            <a:endParaRPr lang="en-US" altLang="en-US" sz="240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lgn="ctr"/>
            <a:r>
              <a:rPr lang="en-US" altLang="en-US" dirty="0">
                <a:solidFill>
                  <a:schemeClr val="tx1"/>
                </a:solidFill>
              </a:rPr>
              <a:t>Objectives</a:t>
            </a:r>
          </a:p>
        </p:txBody>
      </p:sp>
      <p:sp>
        <p:nvSpPr>
          <p:cNvPr id="14339" name="Rectangle 1"/>
          <p:cNvSpPr/>
          <p:nvPr/>
        </p:nvSpPr>
        <p:spPr>
          <a:xfrm rot="10800000" flipV="1">
            <a:off x="628650" y="2130425"/>
            <a:ext cx="7391400" cy="3786188"/>
          </a:xfrm>
          <a:prstGeom prst="rect">
            <a:avLst/>
          </a:prstGeom>
          <a:noFill/>
          <a:ln>
            <a:noFill/>
            <a:miter lim="800000"/>
          </a:ln>
          <a:effectLst/>
        </p:spPr>
        <p:txBody>
          <a:bodyPr anchor="ctr" anchorCtr="0">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eaLnBrk="0" hangingPunct="0">
              <a:buChar char="•"/>
            </a:pPr>
            <a:r>
              <a:rPr lang="en-US" altLang="en-US" sz="2400" dirty="0">
                <a:latin typeface="Calibri" pitchFamily="34" charset="0"/>
                <a:ea typeface="Calibri" pitchFamily="34" charset="0"/>
              </a:rPr>
              <a:t>Implement effective screening programs to detect prostate cancer early, when treatment is most effective. </a:t>
            </a:r>
          </a:p>
          <a:p>
            <a:pPr marL="0" lvl="0" indent="0" eaLnBrk="0" hangingPunct="0">
              <a:buChar char="•"/>
            </a:pPr>
            <a:r>
              <a:rPr lang="en-US" altLang="en-US" sz="2400" dirty="0">
                <a:latin typeface="Calibri" pitchFamily="34" charset="0"/>
                <a:ea typeface="Calibri" pitchFamily="34" charset="0"/>
              </a:rPr>
              <a:t>Utilize advanced diagnostic techniques like MRI and targeted biopsies for accurate staging and grading. </a:t>
            </a:r>
          </a:p>
          <a:p>
            <a:pPr marL="0" lvl="0" indent="0" eaLnBrk="0" hangingPunct="0">
              <a:buChar char="•"/>
            </a:pPr>
            <a:r>
              <a:rPr lang="en-US" altLang="en-US" sz="2400" dirty="0">
                <a:latin typeface="Calibri" pitchFamily="34" charset="0"/>
                <a:ea typeface="Calibri" pitchFamily="34" charset="0"/>
              </a:rPr>
              <a:t>Develop individualized treatment plans based on patient-specific factors. </a:t>
            </a:r>
          </a:p>
          <a:p>
            <a:pPr marL="0" lvl="0" indent="0" eaLnBrk="0" hangingPunct="0">
              <a:buChar char="•"/>
            </a:pPr>
            <a:r>
              <a:rPr lang="en-US" altLang="en-US" sz="2400" dirty="0">
                <a:latin typeface="Calibri" pitchFamily="34" charset="0"/>
                <a:ea typeface="Calibri" pitchFamily="34" charset="0"/>
              </a:rPr>
              <a:t>Offer curative options like surgery or radiation for localized prostate cancer. </a:t>
            </a:r>
          </a:p>
          <a:p>
            <a:pPr marL="0" lvl="0" indent="0" eaLnBrk="0" hangingPunct="0">
              <a:buChar char="•"/>
            </a:pPr>
            <a:r>
              <a:rPr lang="en-US" altLang="en-US" sz="2400" dirty="0">
                <a:latin typeface="Calibri" pitchFamily="34" charset="0"/>
                <a:ea typeface="Calibri" pitchFamily="34" charset="0"/>
              </a:rPr>
              <a:t>Provide palliative care and systemic therapies for advanced or metastatic disease.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871538" y="854075"/>
            <a:ext cx="8162925" cy="769938"/>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a:solidFill>
                  <a:schemeClr val="tx1"/>
                </a:solidFill>
              </a:rPr>
              <a:t>Introduction</a:t>
            </a:r>
          </a:p>
        </p:txBody>
      </p:sp>
      <p:sp>
        <p:nvSpPr>
          <p:cNvPr id="16387" name="Content Placeholder 2"/>
          <p:cNvSpPr>
            <a:spLocks noGrp="1"/>
          </p:cNvSpPr>
          <p:nvPr>
            <p:ph idx="1"/>
          </p:nvPr>
        </p:nvSpPr>
        <p:spPr>
          <a:xfrm>
            <a:off x="863600" y="2057400"/>
            <a:ext cx="8110538" cy="4191000"/>
          </a:xfrm>
          <a:prstGeom prst="rect">
            <a:avLst/>
          </a:prstGeom>
        </p:spPr>
        <p:txBody>
          <a:bodyPr vert="horz" lIns="91440" tIns="45720" rIns="91440" bIns="45720" rtlCol="0">
            <a:normAutofit lnSpcReduction="10000"/>
          </a:bodyPr>
          <a:lstStyle/>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Zonal anatomy</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CA Prostate :</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Incidence</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Risk Factors</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Presentation</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Diagnosis </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Investigations</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Treatment :</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Organ confined</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Locally advanced</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Metastatic</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a:t>
            </a:r>
          </a:p>
        </p:txBody>
      </p:sp>
      <p:sp>
        <p:nvSpPr>
          <p:cNvPr id="16388" name="TextBox 2"/>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Spiral Anatomy</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p:cNvPicPr>
          <p:nvPr/>
        </p:nvPicPr>
        <p:blipFill>
          <a:blip r:embed="rId2"/>
          <a:stretch>
            <a:fillRect/>
          </a:stretch>
        </p:blipFill>
        <p:spPr>
          <a:xfrm>
            <a:off x="76200" y="0"/>
            <a:ext cx="9067800" cy="6858000"/>
          </a:xfrm>
          <a:prstGeom prst="rect">
            <a:avLst/>
          </a:prstGeom>
          <a:solidFill>
            <a:srgbClr val="993300"/>
          </a:solidFill>
          <a:ln w="76200" cmpd="tri">
            <a:solidFill>
              <a:srgbClr val="993300"/>
            </a:solidFill>
            <a:miter lim="800000"/>
          </a:ln>
        </p:spPr>
      </p:pic>
      <p:sp>
        <p:nvSpPr>
          <p:cNvPr id="18435"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Spiral Anatomy</a:t>
            </a:r>
          </a:p>
        </p:txBody>
      </p:sp>
    </p:spTree>
  </p:cSld>
  <p:clrMapOvr>
    <a:masterClrMapping/>
  </p:clrMapOvr>
  <p:transition>
    <p:cover dir="d"/>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46&quot;/&gt;&lt;/object&gt;&lt;object type=&quot;3&quot; unique_id=&quot;10005&quot;&gt;&lt;property id=&quot;20148&quot; value=&quot;5&quot;/&gt;&lt;property id=&quot;20300&quot; value=&quot;Slide 2 - &amp;quot;CANCER PROSTATE&amp;quot;&quot;/&gt;&lt;property id=&quot;20307&quot; value=&quot;310&quot;/&gt;&lt;/object&gt;&lt;object type=&quot;3&quot; unique_id=&quot;10006&quot;&gt;&lt;property id=&quot;20148&quot; value=&quot;5&quot;/&gt;&lt;property id=&quot;20300&quot; value=&quot;Slide 3 - &amp;quot;PROSTATE GLAND&amp;quot;&quot;/&gt;&lt;property id=&quot;20307&quot; value=&quot;306&quot;/&gt;&lt;/object&gt;&lt;object type=&quot;3&quot; unique_id=&quot;10007&quot;&gt;&lt;property id=&quot;20148&quot; value=&quot;5&quot;/&gt;&lt;property id=&quot;20300&quot; value=&quot;Slide 4&quot;/&gt;&lt;property id=&quot;20307&quot; value=&quot;348&quot;/&gt;&lt;/object&gt;&lt;object type=&quot;3&quot; unique_id=&quot;10008&quot;&gt;&lt;property id=&quot;20148&quot; value=&quot;5&quot;/&gt;&lt;property id=&quot;20300&quot; value=&quot;Slide 5 - &amp;quot;ZONAL ANATOMY &amp;quot;&quot;/&gt;&lt;property id=&quot;20307&quot; value=&quot;307&quot;/&gt;&lt;/object&gt;&lt;object type=&quot;3&quot; unique_id=&quot;10009&quot;&gt;&lt;property id=&quot;20148&quot; value=&quot;5&quot;/&gt;&lt;property id=&quot;20300&quot; value=&quot;Slide 6 - &amp;quot;PROSTATE CANCER (Ca P) &amp;quot;&quot;/&gt;&lt;property id=&quot;20307&quot; value=&quot;257&quot;/&gt;&lt;/object&gt;&lt;object type=&quot;3&quot; unique_id=&quot;10010&quot;&gt;&lt;property id=&quot;20148&quot; value=&quot;5&quot;/&gt;&lt;property id=&quot;20300&quot; value=&quot;Slide 7 - &amp;quot;RISK FACTORS FOR Ca P &amp;quot;&quot;/&gt;&lt;property id=&quot;20307&quot; value=&quot;258&quot;/&gt;&lt;/object&gt;&lt;object type=&quot;3&quot; unique_id=&quot;10011&quot;&gt;&lt;property id=&quot;20148&quot; value=&quot;5&quot;/&gt;&lt;property id=&quot;20300&quot; value=&quot;Slide 8 - &amp;quot;RISK FACTORS FOR Ca P&amp;quot;&quot;/&gt;&lt;property id=&quot;20307&quot; value=&quot;349&quot;/&gt;&lt;/object&gt;&lt;object type=&quot;3&quot; unique_id=&quot;10012&quot;&gt;&lt;property id=&quot;20148&quot; value=&quot;5&quot;/&gt;&lt;property id=&quot;20300&quot; value=&quot;Slide 9 - &amp;quot;SYMPTOMS&amp;quot;&quot;/&gt;&lt;property id=&quot;20307&quot; value=&quot;325&quot;/&gt;&lt;/object&gt;&lt;object type=&quot;3&quot; unique_id=&quot;10013&quot;&gt;&lt;property id=&quot;20148&quot; value=&quot;5&quot;/&gt;&lt;property id=&quot;20300&quot; value=&quot;Slide 10 - &amp;quot;SYMPTOMS&amp;quot;&quot;/&gt;&lt;property id=&quot;20307&quot; value=&quot;350&quot;/&gt;&lt;/object&gt;&lt;object type=&quot;3&quot; unique_id=&quot;10014&quot;&gt;&lt;property id=&quot;20148&quot; value=&quot;5&quot;/&gt;&lt;property id=&quot;20300&quot; value=&quot;Slide 11 - &amp;quot;SIGNS &amp;quot;&quot;/&gt;&lt;property id=&quot;20307&quot; value=&quot;326&quot;/&gt;&lt;/object&gt;&lt;object type=&quot;3&quot; unique_id=&quot;10015&quot;&gt;&lt;property id=&quot;20148&quot; value=&quot;5&quot;/&gt;&lt;property id=&quot;20300&quot; value=&quot;Slide 12 - &amp;quot;Signs &amp;quot;&quot;/&gt;&lt;property id=&quot;20307&quot; value=&quot;327&quot;/&gt;&lt;/object&gt;&lt;object type=&quot;3&quot; unique_id=&quot;10016&quot;&gt;&lt;property id=&quot;20148&quot; value=&quot;5&quot;/&gt;&lt;property id=&quot;20300&quot; value=&quot;Slide 13 - &amp;quot;DIFFERENTIAL DIAGNOSIS OF HARD PROSTATE&amp;quot;&quot;/&gt;&lt;property id=&quot;20307&quot; value=&quot;328&quot;/&gt;&lt;/object&gt;&lt;object type=&quot;3&quot; unique_id=&quot;10017&quot;&gt;&lt;property id=&quot;20148&quot; value=&quot;5&quot;/&gt;&lt;property id=&quot;20300&quot; value=&quot;Slide 14&quot;/&gt;&lt;property id=&quot;20307&quot; value=&quot;347&quot;/&gt;&lt;/object&gt;&lt;object type=&quot;3&quot; unique_id=&quot;10018&quot;&gt;&lt;property id=&quot;20148&quot; value=&quot;5&quot;/&gt;&lt;property id=&quot;20300&quot; value=&quot;Slide 15 - &amp;quot;LOCAL SPREAD OF Ca P &amp;quot;&quot;/&gt;&lt;property id=&quot;20307&quot; value=&quot;329&quot;/&gt;&lt;/object&gt;&lt;object type=&quot;3&quot; unique_id=&quot;10019&quot;&gt;&lt;property id=&quot;20148&quot; value=&quot;5&quot;/&gt;&lt;property id=&quot;20300&quot; value=&quot;Slide 16 - &amp;quot;LOCAL SPREAD LYMPH NODES &amp;quot;&quot;/&gt;&lt;property id=&quot;20307&quot; value=&quot;351&quot;/&gt;&lt;/object&gt;&lt;object type=&quot;3&quot; unique_id=&quot;10020&quot;&gt;&lt;property id=&quot;20148&quot; value=&quot;5&quot;/&gt;&lt;property id=&quot;20300&quot; value=&quot;Slide 17 - &amp;quot;DISTANT METASTASIS&amp;quot;&quot;/&gt;&lt;property id=&quot;20307&quot; value=&quot;330&quot;/&gt;&lt;/object&gt;&lt;object type=&quot;3&quot; unique_id=&quot;10021&quot;&gt;&lt;property id=&quot;20148&quot; value=&quot;5&quot;/&gt;&lt;property id=&quot;20300&quot; value=&quot;Slide 18 - &amp;quot;LABORATORY INVESTIGATIONS&amp;quot;&quot;/&gt;&lt;property id=&quot;20307&quot; value=&quot;331&quot;/&gt;&lt;/object&gt;&lt;object type=&quot;3&quot; unique_id=&quot;10022&quot;&gt;&lt;property id=&quot;20148&quot; value=&quot;5&quot;/&gt;&lt;property id=&quot;20300&quot; value=&quot;Slide 19 - &amp;quot;LABORATORY INVESTIGATIONS&amp;quot;&quot;/&gt;&lt;property id=&quot;20307&quot; value=&quot;332&quot;/&gt;&lt;/object&gt;&lt;object type=&quot;3&quot; unique_id=&quot;10023&quot;&gt;&lt;property id=&quot;20148&quot; value=&quot;5&quot;/&gt;&lt;property id=&quot;20300&quot; value=&quot;Slide 20 - &amp;quot;Prostate Specific Antigen (PSA) &amp;quot;&quot;/&gt;&lt;property id=&quot;20307&quot; value=&quot;333&quot;/&gt;&lt;/object&gt;&lt;object type=&quot;3&quot; unique_id=&quot;10024&quot;&gt;&lt;property id=&quot;20148&quot; value=&quot;5&quot;/&gt;&lt;property id=&quot;20300&quot; value=&quot;Slide 21 - &amp;quot;IMPORTANCE OF PSA TESTING &amp;quot;&quot;/&gt;&lt;property id=&quot;20307&quot; value=&quot;334&quot;/&gt;&lt;/object&gt;&lt;object type=&quot;3&quot; unique_id=&quot;10025&quot;&gt;&lt;property id=&quot;20148&quot; value=&quot;5&quot;/&gt;&lt;property id=&quot;20300&quot; value=&quot;Slide 22 - &amp;quot;TRANS RECTAL ULTRASOUND &amp;quot;&quot;/&gt;&lt;property id=&quot;20307&quot; value=&quot;335&quot;/&gt;&lt;/object&gt;&lt;object type=&quot;3&quot; unique_id=&quot;10026&quot;&gt;&lt;property id=&quot;20148&quot; value=&quot;5&quot;/&gt;&lt;property id=&quot;20300&quot; value=&quot;Slide 23&quot;/&gt;&lt;property id=&quot;20307&quot; value=&quot;336&quot;/&gt;&lt;/object&gt;&lt;object type=&quot;3&quot; unique_id=&quot;10027&quot;&gt;&lt;property id=&quot;20148&quot; value=&quot;5&quot;/&gt;&lt;property id=&quot;20300&quot; value=&quot;Slide 24&quot;/&gt;&lt;property id=&quot;20307&quot; value=&quot;343&quot;/&gt;&lt;/object&gt;&lt;object type=&quot;3&quot; unique_id=&quot;10028&quot;&gt;&lt;property id=&quot;20148&quot; value=&quot;5&quot;/&gt;&lt;property id=&quot;20300&quot; value=&quot;Slide 25 - &amp;quot;BONE SCAN&amp;quot;&quot;/&gt;&lt;property id=&quot;20307&quot; value=&quot;337&quot;/&gt;&lt;/object&gt;&lt;object type=&quot;3&quot; unique_id=&quot;10029&quot;&gt;&lt;property id=&quot;20148&quot; value=&quot;5&quot;/&gt;&lt;property id=&quot;20300&quot; value=&quot;Slide 26 - &amp;quot;Bone scan &amp;quot;&quot;/&gt;&lt;property id=&quot;20307&quot; value=&quot;338&quot;/&gt;&lt;/object&gt;&lt;object type=&quot;3&quot; unique_id=&quot;10030&quot;&gt;&lt;property id=&quot;20148&quot; value=&quot;5&quot;/&gt;&lt;property id=&quot;20300&quot; value=&quot;Slide 27 - &amp;quot;ROLE OF X- RAY&amp;quot;&quot;/&gt;&lt;property id=&quot;20307&quot; value=&quot;339&quot;/&gt;&lt;/object&gt;&lt;object type=&quot;3&quot; unique_id=&quot;10031&quot;&gt;&lt;property id=&quot;20148&quot; value=&quot;5&quot;/&gt;&lt;property id=&quot;20300&quot; value=&quot;Slide 28 - &amp;quot;CT SCAN &amp;amp; MRI&amp;quot;&quot;/&gt;&lt;property id=&quot;20307&quot; value=&quot;340&quot;/&gt;&lt;/object&gt;&lt;object type=&quot;3&quot; unique_id=&quot;10032&quot;&gt;&lt;property id=&quot;20148&quot; value=&quot;5&quot;/&gt;&lt;property id=&quot;20300&quot; value=&quot;Slide 29 - &amp;quot;CT scan &amp;#x0D;&amp;#x0A;&amp;quot;&quot;/&gt;&lt;property id=&quot;20307&quot; value=&quot;341&quot;/&gt;&lt;/object&gt;&lt;object type=&quot;3&quot; unique_id=&quot;10033&quot;&gt;&lt;property id=&quot;20148&quot; value=&quot;5&quot;/&gt;&lt;property id=&quot;20300&quot; value=&quot;Slide 30&quot;/&gt;&lt;property id=&quot;20307&quot; value=&quot;344&quot;/&gt;&lt;/object&gt;&lt;object type=&quot;3&quot; unique_id=&quot;10034&quot;&gt;&lt;property id=&quot;20148&quot; value=&quot;5&quot;/&gt;&lt;property id=&quot;20300&quot; value=&quot;Slide 31&quot;/&gt;&lt;property id=&quot;20307&quot; value=&quot;345&quot;/&gt;&lt;/object&gt;&lt;object type=&quot;3&quot; unique_id=&quot;10035&quot;&gt;&lt;property id=&quot;20148&quot; value=&quot;5&quot;/&gt;&lt;property id=&quot;20300&quot; value=&quot;Slide 32&quot;/&gt;&lt;property id=&quot;20307&quot; value=&quot;342&quot;/&gt;&lt;/object&gt;&lt;object type=&quot;3&quot; unique_id=&quot;10036&quot;&gt;&lt;property id=&quot;20148&quot; value=&quot;5&quot;/&gt;&lt;property id=&quot;20300&quot; value=&quot;Slide 33 - &amp;quot;PATHOLOGY OF Ca P &amp;quot;&quot;/&gt;&lt;property id=&quot;20307&quot; value=&quot;259&quot;/&gt;&lt;/object&gt;&lt;object type=&quot;3&quot; unique_id=&quot;10037&quot;&gt;&lt;property id=&quot;20148&quot; value=&quot;5&quot;/&gt;&lt;property id=&quot;20300&quot; value=&quot;Slide 34 - &amp;quot;PATHOLOGY&amp;quot;&quot;/&gt;&lt;property id=&quot;20307&quot; value=&quot;260&quot;/&gt;&lt;/object&gt;&lt;object type=&quot;3&quot; unique_id=&quot;10038&quot;&gt;&lt;property id=&quot;20148&quot; value=&quot;5&quot;/&gt;&lt;property id=&quot;20300&quot; value=&quot;Slide 35 - &amp;quot;GLEASON GRADING SYSTEM&amp;quot;&quot;/&gt;&lt;property id=&quot;20307&quot; value=&quot;262&quot;/&gt;&lt;/object&gt;&lt;object type=&quot;3&quot; unique_id=&quot;10039&quot;&gt;&lt;property id=&quot;20148&quot; value=&quot;5&quot;/&gt;&lt;property id=&quot;20300&quot; value=&quot;Slide 36 - &amp;quot;Gleason Grade: low grade &amp;quot;&quot;/&gt;&lt;property id=&quot;20307&quot; value=&quot;311&quot;/&gt;&lt;/object&gt;&lt;object type=&quot;3&quot; unique_id=&quot;10040&quot;&gt;&lt;property id=&quot;20148&quot; value=&quot;5&quot;/&gt;&lt;property id=&quot;20300&quot; value=&quot;Slide 37 - &amp;quot;Gleason Grade: medium grade &amp;quot;&quot;/&gt;&lt;property id=&quot;20307&quot; value=&quot;312&quot;/&gt;&lt;/object&gt;&lt;object type=&quot;3&quot; unique_id=&quot;10041&quot;&gt;&lt;property id=&quot;20148&quot; value=&quot;5&quot;/&gt;&lt;property id=&quot;20300&quot; value=&quot;Slide 38 - &amp;quot;Gleason Grade: high grade &amp;quot;&quot;/&gt;&lt;property id=&quot;20307&quot; value=&quot;313&quot;/&gt;&lt;/object&gt;&lt;object type=&quot;3&quot; unique_id=&quot;10042&quot;&gt;&lt;property id=&quot;20148&quot; value=&quot;5&quot;/&gt;&lt;property id=&quot;20300&quot; value=&quot;Slide 39 - &amp;quot;STAGING- WHITMORE &amp;amp; JEWETT&amp;quot;&quot;/&gt;&lt;property id=&quot;20307&quot; value=&quot;263&quot;/&gt;&lt;/object&gt;&lt;object type=&quot;3&quot; unique_id=&quot;10043&quot;&gt;&lt;property id=&quot;20148&quot; value=&quot;5&quot;/&gt;&lt;property id=&quot;20300&quot; value=&quot;Slide 40 - &amp;quot;TNM STAGING&amp;quot;&quot;/&gt;&lt;property id=&quot;20307&quot; value=&quot;265&quot;/&gt;&lt;/object&gt;&lt;object type=&quot;3&quot; unique_id=&quot;10044&quot;&gt;&lt;property id=&quot;20148&quot; value=&quot;5&quot;/&gt;&lt;property id=&quot;20300&quot; value=&quot;Slide 41 - &amp;quot;TNM STAGING…&amp;quot;&quot;/&gt;&lt;property id=&quot;20307&quot; value=&quot;267&quot;/&gt;&lt;/object&gt;&lt;object type=&quot;3&quot; unique_id=&quot;10045&quot;&gt;&lt;property id=&quot;20148&quot; value=&quot;5&quot;/&gt;&lt;property id=&quot;20300&quot; value=&quot;Slide 42 - &amp;quot;STAGING&amp;quot;&quot;/&gt;&lt;property id=&quot;20307&quot; value=&quot;270&quot;/&gt;&lt;/object&gt;&lt;object type=&quot;3&quot; unique_id=&quot;10046&quot;&gt;&lt;property id=&quot;20148&quot; value=&quot;5&quot;/&gt;&lt;property id=&quot;20300&quot; value=&quot;Slide 43 - &amp;quot;Clinical staging: stage T1&amp;quot;&quot;/&gt;&lt;property id=&quot;20307&quot; value=&quot;314&quot;/&gt;&lt;/object&gt;&lt;object type=&quot;3&quot; unique_id=&quot;10047&quot;&gt;&lt;property id=&quot;20148&quot; value=&quot;5&quot;/&gt;&lt;property id=&quot;20300&quot; value=&quot;Slide 44 - &amp;quot;Clinical staging: stage T2&amp;quot;&quot;/&gt;&lt;property id=&quot;20307&quot; value=&quot;315&quot;/&gt;&lt;/object&gt;&lt;object type=&quot;3&quot; unique_id=&quot;10048&quot;&gt;&lt;property id=&quot;20148&quot; value=&quot;5&quot;/&gt;&lt;property id=&quot;20300&quot; value=&quot;Slide 45 - &amp;quot;Clinical staging: stage T3&amp;#x0D;&amp;#x0A;&amp;quot;&quot;/&gt;&lt;property id=&quot;20307&quot; value=&quot;316&quot;/&gt;&lt;/object&gt;&lt;object type=&quot;3&quot; unique_id=&quot;10049&quot;&gt;&lt;property id=&quot;20148&quot; value=&quot;5&quot;/&gt;&lt;property id=&quot;20300&quot; value=&quot;Slide 46 - &amp;quot;Clinical staging: stage T4&amp;#x0D;&amp;#x0A;&amp;quot;&quot;/&gt;&lt;property id=&quot;20307&quot; value=&quot;317&quot;/&gt;&lt;/object&gt;&lt;object type=&quot;3&quot; unique_id=&quot;10050&quot;&gt;&lt;property id=&quot;20148&quot; value=&quot;5&quot;/&gt;&lt;property id=&quot;20300&quot; value=&quot;Slide 47 - &amp;quot;Clinical staging: metastatic cancer &amp;quot;&quot;/&gt;&lt;property id=&quot;20307&quot; value=&quot;318&quot;/&gt;&lt;/object&gt;&lt;object type=&quot;3&quot; unique_id=&quot;10051&quot;&gt;&lt;property id=&quot;20148&quot; value=&quot;5&quot;/&gt;&lt;property id=&quot;20300&quot; value=&quot;Slide 48 - &amp;quot;TREATMENT&amp;quot;&quot;/&gt;&lt;property id=&quot;20307&quot; value=&quot;288&quot;/&gt;&lt;/object&gt;&lt;object type=&quot;3&quot; unique_id=&quot;10052&quot;&gt;&lt;property id=&quot;20148&quot; value=&quot;5&quot;/&gt;&lt;property id=&quot;20300&quot; value=&quot;Slide 49 - &amp;quot;TREATMENT… &amp;quot;&quot;/&gt;&lt;property id=&quot;20307&quot; value=&quot;294&quot;/&gt;&lt;/object&gt;&lt;object type=&quot;3&quot; unique_id=&quot;10053&quot;&gt;&lt;property id=&quot;20148&quot; value=&quot;5&quot;/&gt;&lt;property id=&quot;20300&quot; value=&quot;Slide 50 - &amp;quot;RADICAL PROSTATECTOMY…&amp;quot;&quot;/&gt;&lt;property id=&quot;20307&quot; value=&quot;290&quot;/&gt;&lt;/object&gt;&lt;object type=&quot;3&quot; unique_id=&quot;10054&quot;&gt;&lt;property id=&quot;20148&quot; value=&quot;5&quot;/&gt;&lt;property id=&quot;20300&quot; value=&quot;Slide 51 - &amp;quot;RADICAL RADIOTHERAPY&amp;quot;&quot;/&gt;&lt;property id=&quot;20307&quot; value=&quot;291&quot;/&gt;&lt;/object&gt;&lt;object type=&quot;3&quot; unique_id=&quot;10055&quot;&gt;&lt;property id=&quot;20148&quot; value=&quot;5&quot;/&gt;&lt;property id=&quot;20300&quot; value=&quot;Slide 52 - &amp;quot;TREATMENT…&amp;quot;&quot;/&gt;&lt;property id=&quot;20307&quot; value=&quot;293&quot;/&gt;&lt;/object&gt;&lt;object type=&quot;3&quot; unique_id=&quot;10056&quot;&gt;&lt;property id=&quot;20148&quot; value=&quot;5&quot;/&gt;&lt;property id=&quot;20300&quot; value=&quot;Slide 53 - &amp;quot; TREATMENT METASTATIC DISEASE&amp;quot;&quot;/&gt;&lt;property id=&quot;20307&quot; value=&quot;295&quot;/&gt;&lt;/object&gt;&lt;object type=&quot;3&quot; unique_id=&quot;10057&quot;&gt;&lt;property id=&quot;20148&quot; value=&quot;5&quot;/&gt;&lt;property id=&quot;20300&quot; value=&quot;Slide 54 - &amp;quot;TREATMENT METASTATIC DISEASE&amp;quot;&quot;/&gt;&lt;property id=&quot;20307&quot; value=&quot;296&quot;/&gt;&lt;/object&gt;&lt;object type=&quot;3&quot; unique_id=&quot;10058&quot;&gt;&lt;property id=&quot;20148&quot; value=&quot;5&quot;/&gt;&lt;property id=&quot;20300&quot; value=&quot;Slide 55 - &amp;quot;TREATMENT METASTATIC DISEASE&amp;quot;&quot;/&gt;&lt;property id=&quot;20307&quot; value=&quot;298&quot;/&gt;&lt;/object&gt;&lt;object type=&quot;3&quot; unique_id=&quot;10059&quot;&gt;&lt;property id=&quot;20148&quot; value=&quot;5&quot;/&gt;&lt;property id=&quot;20300&quot; value=&quot;Slide 56 - &amp;quot;TREATMENT METASTATIC DISEASE&amp;quot;&quot;/&gt;&lt;property id=&quot;20307&quot; value=&quot;299&quot;/&gt;&lt;/object&gt;&lt;object type=&quot;3&quot; unique_id=&quot;10060&quot;&gt;&lt;property id=&quot;20148&quot; value=&quot;5&quot;/&gt;&lt;property id=&quot;20300&quot; value=&quot;Slide 57 - &amp;quot;TREATMENT METASTATIC DISEASE&amp;quot;&quot;/&gt;&lt;property id=&quot;20307&quot; value=&quot;297&quot;/&gt;&lt;/object&gt;&lt;object type=&quot;3&quot; unique_id=&quot;10061&quot;&gt;&lt;property id=&quot;20148&quot; value=&quot;5&quot;/&gt;&lt;property id=&quot;20300&quot; value=&quot;Slide 58 - &amp;quot;TREATMENT METASTATIC DISEASE&amp;quot;&quot;/&gt;&lt;property id=&quot;20307&quot; value=&quot;30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TotalTime>
  <Words>2211</Words>
  <Application>Microsoft Office PowerPoint</Application>
  <PresentationFormat>On-screen Show (4:3)</PresentationFormat>
  <Paragraphs>388</Paragraphs>
  <Slides>55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55</vt:i4>
      </vt:variant>
    </vt:vector>
  </HeadingPairs>
  <TitlesOfParts>
    <vt:vector size="67" baseType="lpstr">
      <vt:lpstr>ＭＳ Ｐゴシック</vt:lpstr>
      <vt:lpstr>AGaramond</vt:lpstr>
      <vt:lpstr>Aptos</vt:lpstr>
      <vt:lpstr>Arial</vt:lpstr>
      <vt:lpstr>Arial</vt:lpstr>
      <vt:lpstr>Arial Black</vt:lpstr>
      <vt:lpstr>Bookman Old Style</vt:lpstr>
      <vt:lpstr>Calibri</vt:lpstr>
      <vt:lpstr>Times New Roman</vt:lpstr>
      <vt:lpstr>Verdana</vt:lpstr>
      <vt:lpstr>Wingdings</vt:lpstr>
      <vt:lpstr>Office Theme</vt:lpstr>
      <vt:lpstr>Carcinoma of prostate Renal Module 4th Year MBBS</vt:lpstr>
      <vt:lpstr>MOTTO OF RMU</vt:lpstr>
      <vt:lpstr>  VISION OF RMU THE DREAM/ TOMORROW</vt:lpstr>
      <vt:lpstr>PowerPoint Presentation</vt:lpstr>
      <vt:lpstr>How to use HEC Digital Library </vt:lpstr>
      <vt:lpstr> </vt:lpstr>
      <vt:lpstr>Objectives</vt:lpstr>
      <vt:lpstr>Introduction</vt:lpstr>
      <vt:lpstr>PowerPoint Presentation</vt:lpstr>
      <vt:lpstr>Zonal anatomy </vt:lpstr>
      <vt:lpstr>Prostate cancer (Ca P) </vt:lpstr>
      <vt:lpstr>Risk factors for Ca P </vt:lpstr>
      <vt:lpstr>Risk factors for Ca P</vt:lpstr>
      <vt:lpstr>Symptoms</vt:lpstr>
      <vt:lpstr>Symptoms</vt:lpstr>
      <vt:lpstr>Signs </vt:lpstr>
      <vt:lpstr>Signs </vt:lpstr>
      <vt:lpstr>Laboratory investigations</vt:lpstr>
      <vt:lpstr>Laboratory investigations</vt:lpstr>
      <vt:lpstr>Prostate specific antigen (PSA) </vt:lpstr>
      <vt:lpstr>Importance of PSA testing </vt:lpstr>
      <vt:lpstr>Trans rectal ultrasound </vt:lpstr>
      <vt:lpstr>PowerPoint Presentation</vt:lpstr>
      <vt:lpstr>PowerPoint Presentation</vt:lpstr>
      <vt:lpstr>Role of X- ray</vt:lpstr>
      <vt:lpstr>CT scan &amp; MRI</vt:lpstr>
      <vt:lpstr>Bone scan</vt:lpstr>
      <vt:lpstr>Bone scan </vt:lpstr>
      <vt:lpstr>CT scan  </vt:lpstr>
      <vt:lpstr>PowerPoint Presentation</vt:lpstr>
      <vt:lpstr>PowerPoint Presentation</vt:lpstr>
      <vt:lpstr>Differential diagnosis of hard prostate</vt:lpstr>
      <vt:lpstr>Pathology of Ca P </vt:lpstr>
      <vt:lpstr>Pathology</vt:lpstr>
      <vt:lpstr>Gleason grading system</vt:lpstr>
      <vt:lpstr>Gleason grade: low grade </vt:lpstr>
      <vt:lpstr>Gleason grade: medium grade </vt:lpstr>
      <vt:lpstr>Gleason grade: high grade </vt:lpstr>
      <vt:lpstr>TNM Staging</vt:lpstr>
      <vt:lpstr>TNM Staging…</vt:lpstr>
      <vt:lpstr>Staging</vt:lpstr>
      <vt:lpstr>Treatment</vt:lpstr>
      <vt:lpstr>Treatment… </vt:lpstr>
      <vt:lpstr>Radical prostatectomy…</vt:lpstr>
      <vt:lpstr>Radical radiotherapy</vt:lpstr>
      <vt:lpstr>Treatment…</vt:lpstr>
      <vt:lpstr> Treatment metastatic disease</vt:lpstr>
      <vt:lpstr>Treatment metastatic disease</vt:lpstr>
      <vt:lpstr>Treatment metastatic disease</vt:lpstr>
      <vt:lpstr>Treatment metastatic disease</vt:lpstr>
      <vt:lpstr>Treatment metastatic disease</vt:lpstr>
      <vt:lpstr>Family medicine</vt:lpstr>
      <vt:lpstr>Take home message</vt:lpstr>
      <vt:lpstr>Research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CARCINOMA PROSTATE</dc:title>
  <dc:creator>god</dc:creator>
  <cp:lastModifiedBy>sammarfatima93@gmail.com</cp:lastModifiedBy>
  <cp:revision>219</cp:revision>
  <dcterms:created xsi:type="dcterms:W3CDTF">2003-02-12T01:52:24Z</dcterms:created>
  <dcterms:modified xsi:type="dcterms:W3CDTF">2025-02-24T15:14:31Z</dcterms:modified>
</cp:coreProperties>
</file>