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12" r:id="rId3"/>
    <p:sldId id="313" r:id="rId4"/>
    <p:sldId id="314" r:id="rId5"/>
    <p:sldId id="311" r:id="rId6"/>
    <p:sldId id="310" r:id="rId7"/>
    <p:sldId id="262" r:id="rId8"/>
    <p:sldId id="263" r:id="rId9"/>
    <p:sldId id="298" r:id="rId10"/>
    <p:sldId id="299" r:id="rId11"/>
    <p:sldId id="300" r:id="rId12"/>
    <p:sldId id="301" r:id="rId13"/>
    <p:sldId id="302" r:id="rId14"/>
    <p:sldId id="303" r:id="rId15"/>
    <p:sldId id="304" r:id="rId16"/>
    <p:sldId id="306" r:id="rId17"/>
    <p:sldId id="305" r:id="rId18"/>
    <p:sldId id="265" r:id="rId19"/>
    <p:sldId id="267" r:id="rId20"/>
    <p:sldId id="268" r:id="rId21"/>
    <p:sldId id="270" r:id="rId22"/>
    <p:sldId id="271" r:id="rId23"/>
    <p:sldId id="285" r:id="rId24"/>
    <p:sldId id="282" r:id="rId25"/>
    <p:sldId id="283" r:id="rId26"/>
    <p:sldId id="284" r:id="rId27"/>
    <p:sldId id="294" r:id="rId28"/>
    <p:sldId id="295" r:id="rId29"/>
    <p:sldId id="273" r:id="rId30"/>
    <p:sldId id="275" r:id="rId31"/>
    <p:sldId id="276" r:id="rId32"/>
    <p:sldId id="277" r:id="rId33"/>
    <p:sldId id="278" r:id="rId34"/>
    <p:sldId id="266" r:id="rId35"/>
    <p:sldId id="296" r:id="rId36"/>
    <p:sldId id="307" r:id="rId37"/>
    <p:sldId id="308" r:id="rId38"/>
    <p:sldId id="309"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78849-BB31-443D-96D5-FF69702418F4}" type="datetimeFigureOut">
              <a:rPr lang="en-IN" smtClean="0"/>
              <a:t>04-06-2024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52987-6319-48B6-A4CD-5313A0124EAC}" type="slidenum">
              <a:rPr lang="en-IN" smtClean="0"/>
              <a:t>‹#›</a:t>
            </a:fld>
            <a:endParaRPr lang="en-IN"/>
          </a:p>
        </p:txBody>
      </p:sp>
    </p:spTree>
    <p:extLst>
      <p:ext uri="{BB962C8B-B14F-4D97-AF65-F5344CB8AC3E}">
        <p14:creationId xmlns:p14="http://schemas.microsoft.com/office/powerpoint/2010/main" val="233070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ebmail.stfx.ca/owa/redir.aspx?C=EFKg_loH8kGx_ISUiIco2v7xgjldV89IwnHXGsJVUSSwyktXpgKBcThwBQUztrCrLRrSBqrDt9E.&amp;URL=http%3a%2f%2fca.video.search.yahoo.com%2fvideo%2fplay%3b_ylt%3dA2KLqIqSYDZQuDsAakQWFQx.%3b_ylu%3dX3oDMTBrc3VyamVwBHNlYwNzcgRzbGsDdmlkBHZ0aWQD%3fp%3dlobectomy%26vid%3dD81124D6FD06CA7C2ED6D81124D6FD06CA7C2ED6%26l%3d2%253A00%26turl%3dhttp%253A%252F%252Fts2.mm.bing.net%252Fvideos%252Fthumbnail.aspx%253Fq%253D4505773586186253%2526id%253Daab7a3e98a6ab74f3a799026b5e8853d%2526bid%253D1i58ygb91iQR2A%2526bn%253DLargeThumb%2526url%253Dhttp%25253a%25252f%25252fwww.youtube.com%25252fwatch%25253fv%25253detSe9915ZS4%26rurl%3dhttp%253A%252F%252Fwww.youtube.com%252Fwatch%253Fv%253DetSe9915ZS4%26tit%3dVATS%2bLobectomy%2bfor%2bLung%2bCancer%26c%3d8%26sigr%3d11auu2s71%26fr%3dyfp-t-71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E6F9DB-B4BE-46C6-BFC2-B5EBFA67215E}" type="slidenum">
              <a:rPr lang="en-US">
                <a:latin typeface="Arial" panose="020B0604020202020204" pitchFamily="34" charset="0"/>
              </a:rPr>
              <a:pPr/>
              <a:t>9</a:t>
            </a:fld>
            <a:endParaRPr 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CA">
                <a:latin typeface="Arial" panose="020B0604020202020204" pitchFamily="34" charset="0"/>
              </a:rPr>
              <a:t>Risk factors may increase a person’s chance of developing lung cancer. The factors that increase the risk of developing lung cancer include: </a:t>
            </a:r>
          </a:p>
          <a:p>
            <a:endParaRPr lang="en-CA">
              <a:latin typeface="Arial" panose="020B0604020202020204" pitchFamily="34" charset="0"/>
            </a:endParaRPr>
          </a:p>
          <a:p>
            <a:r>
              <a:rPr lang="en-CA" b="1">
                <a:latin typeface="Arial" panose="020B0604020202020204" pitchFamily="34" charset="0"/>
              </a:rPr>
              <a:t>smoking tobacco- </a:t>
            </a:r>
            <a:r>
              <a:rPr lang="en-CA">
                <a:latin typeface="Arial" panose="020B0604020202020204" pitchFamily="34" charset="0"/>
              </a:rPr>
              <a:t>is the predominant cause of Lung Ca and accounts for 80% of all new cases in women and 90% in men. Lung cancer is 10 times more likely to occur in smokers than non-smokers.</a:t>
            </a:r>
          </a:p>
          <a:p>
            <a:endParaRPr lang="en-CA" b="1">
              <a:latin typeface="Arial" panose="020B0604020202020204" pitchFamily="34" charset="0"/>
            </a:endParaRPr>
          </a:p>
          <a:p>
            <a:r>
              <a:rPr lang="en-CA" b="1">
                <a:latin typeface="Arial" panose="020B0604020202020204" pitchFamily="34" charset="0"/>
              </a:rPr>
              <a:t>second-hand smoke- </a:t>
            </a:r>
            <a:r>
              <a:rPr lang="en-CA">
                <a:latin typeface="Arial" panose="020B0604020202020204" pitchFamily="34" charset="0"/>
              </a:rPr>
              <a:t>studies have shown that people who are exposed to tobacco smoke in a closed environment (car, house, building) are at inc’d risk of developing lung Ca than those who are not exposed.</a:t>
            </a:r>
          </a:p>
          <a:p>
            <a:endParaRPr lang="en-CA" b="1">
              <a:latin typeface="Arial" panose="020B0604020202020204" pitchFamily="34" charset="0"/>
            </a:endParaRPr>
          </a:p>
          <a:p>
            <a:r>
              <a:rPr lang="en-CA" b="1">
                <a:latin typeface="Arial" panose="020B0604020202020204" pitchFamily="34" charset="0"/>
              </a:rPr>
              <a:t>Asbestos-</a:t>
            </a:r>
            <a:r>
              <a:rPr lang="en-US">
                <a:latin typeface="Arial" panose="020B0604020202020204" pitchFamily="34" charset="0"/>
              </a:rPr>
              <a:t>Asbestos refers to a group of naturally occurring minerals that are used in some industries. Asbestos fibers have a tendency to easily shatter into small bits that can be suspended in the air and adhere to clothes. In the event that these asbestos particles are inhaled, they can enter into the lungs, damaging cells, escalating the risk for lung cancer development. Studies have revealed that  workers exposed to great amount of asbestos are 3 to 4 times more at risk of developing lung cancer than those who work in asbestos free environment. </a:t>
            </a:r>
          </a:p>
          <a:p>
            <a:endParaRPr lang="en-CA">
              <a:latin typeface="Arial" panose="020B0604020202020204" pitchFamily="34" charset="0"/>
            </a:endParaRPr>
          </a:p>
          <a:p>
            <a:r>
              <a:rPr lang="en-CA" b="1">
                <a:latin typeface="Arial" panose="020B0604020202020204" pitchFamily="34" charset="0"/>
              </a:rPr>
              <a:t>Arsenic - </a:t>
            </a:r>
            <a:r>
              <a:rPr lang="en-CA">
                <a:latin typeface="Arial" panose="020B0604020202020204" pitchFamily="34" charset="0"/>
              </a:rPr>
              <a:t>Arsenic can be found in both surface water and groundwater sources, with levels generally higher in groundwater and is known to be a human carcinogenic (Health Canada, 2008, http://www.hc-sc.gc.ca/ewh-semt/pubs/water-eau/arsenic/rationale-justification-eng.php)</a:t>
            </a:r>
            <a:endParaRPr lang="en-CA" b="1">
              <a:latin typeface="Arial" panose="020B0604020202020204" pitchFamily="34" charset="0"/>
            </a:endParaRPr>
          </a:p>
          <a:p>
            <a:endParaRPr lang="en-CA" b="1">
              <a:latin typeface="Arial" panose="020B0604020202020204" pitchFamily="34" charset="0"/>
            </a:endParaRPr>
          </a:p>
          <a:p>
            <a:r>
              <a:rPr lang="en-CA" b="1">
                <a:latin typeface="Arial" panose="020B0604020202020204" pitchFamily="34" charset="0"/>
              </a:rPr>
              <a:t>Radon</a:t>
            </a:r>
            <a:r>
              <a:rPr lang="en-CA">
                <a:latin typeface="Arial" panose="020B0604020202020204" pitchFamily="34" charset="0"/>
              </a:rPr>
              <a:t>- </a:t>
            </a:r>
            <a:r>
              <a:rPr lang="en-US">
                <a:latin typeface="Arial" panose="020B0604020202020204" pitchFamily="34" charset="0"/>
              </a:rPr>
              <a:t>Radon is gas that is undetectable, fragrance-free, and tasteless radioactive gas that occurs naturally in soil and rocks. It  naturally occurs in can cause damage to the lungs that may lead to lung cancer. People who work in mines may be exposed to radon and, in some parts of the country, radon is found in houses. Smoking increases the risk of lung cancer even more for those already at risk because of exposure to radon. A kit available at most hardware stores allows homeowners to measure radon levels in their homes. The home radon test is relatively easy to use and inexpensive. Once a radon problem is corrected, the hazard is gone for good.</a:t>
            </a:r>
          </a:p>
          <a:p>
            <a:endParaRPr lang="en-US">
              <a:latin typeface="Arial" panose="020B0604020202020204" pitchFamily="34" charset="0"/>
            </a:endParaRPr>
          </a:p>
          <a:p>
            <a:pPr eaLnBrk="1" hangingPunct="1"/>
            <a:r>
              <a:rPr lang="en-US">
                <a:latin typeface="Arial" panose="020B0604020202020204" pitchFamily="34" charset="0"/>
              </a:rPr>
              <a:t>There are also various carcinogens identified in the atmosphere from vehicle emissions and pollutants from refineries and manufacturing plants. Evidence suggests that the incidence of lung cancer is greater in urban areas as a result of the buildup of these pollutants (Day et. al, 2010, p. 630).</a:t>
            </a:r>
          </a:p>
          <a:p>
            <a:pPr eaLnBrk="1" hangingPunct="1"/>
            <a:endParaRPr lang="en-US">
              <a:latin typeface="Arial" panose="020B0604020202020204" pitchFamily="34" charset="0"/>
            </a:endParaRPr>
          </a:p>
          <a:p>
            <a:pPr eaLnBrk="1" hangingPunct="1"/>
            <a:r>
              <a:rPr lang="en-US">
                <a:latin typeface="Arial" panose="020B0604020202020204" pitchFamily="34" charset="0"/>
              </a:rPr>
              <a:t>Information from: http://info.cancer.ca/cce-ecc/default.aspx?Lang=E&amp;toc=26</a:t>
            </a:r>
          </a:p>
          <a:p>
            <a:pPr eaLnBrk="1" hangingPunct="1"/>
            <a:endParaRPr lang="en-US">
              <a:latin typeface="Arial" panose="020B0604020202020204" pitchFamily="34" charset="0"/>
            </a:endParaRPr>
          </a:p>
          <a:p>
            <a:pPr eaLnBrk="1" hangingPunct="1"/>
            <a:r>
              <a:rPr lang="en-US" b="1">
                <a:latin typeface="Arial" panose="020B0604020202020204" pitchFamily="34" charset="0"/>
              </a:rPr>
              <a:t>Some other risk factors are:</a:t>
            </a:r>
          </a:p>
          <a:p>
            <a:pPr eaLnBrk="1" hangingPunct="1">
              <a:buFont typeface="Wingdings" panose="05000000000000000000" pitchFamily="2" charset="2"/>
              <a:buNone/>
            </a:pPr>
            <a:r>
              <a:rPr lang="en-US">
                <a:latin typeface="Arial" panose="020B0604020202020204" pitchFamily="34" charset="0"/>
              </a:rPr>
              <a:t>Marijuana</a:t>
            </a:r>
          </a:p>
          <a:p>
            <a:pPr eaLnBrk="1" hangingPunct="1">
              <a:buFont typeface="Wingdings" panose="05000000000000000000" pitchFamily="2" charset="2"/>
              <a:buNone/>
            </a:pPr>
            <a:r>
              <a:rPr lang="en-US">
                <a:latin typeface="Arial" panose="020B0604020202020204" pitchFamily="34" charset="0"/>
              </a:rPr>
              <a:t>Pollution</a:t>
            </a:r>
          </a:p>
          <a:p>
            <a:pPr eaLnBrk="1" hangingPunct="1">
              <a:buFont typeface="Wingdings" panose="05000000000000000000" pitchFamily="2" charset="2"/>
              <a:buNone/>
            </a:pPr>
            <a:r>
              <a:rPr lang="en-US">
                <a:latin typeface="Arial" panose="020B0604020202020204" pitchFamily="34" charset="0"/>
              </a:rPr>
              <a:t>Industry work</a:t>
            </a:r>
          </a:p>
          <a:p>
            <a:pPr eaLnBrk="1" hangingPunct="1">
              <a:buFont typeface="Wingdings" panose="05000000000000000000" pitchFamily="2" charset="2"/>
              <a:buNone/>
            </a:pPr>
            <a:r>
              <a:rPr lang="en-US">
                <a:latin typeface="Arial" panose="020B0604020202020204" pitchFamily="34" charset="0"/>
              </a:rPr>
              <a:t>Lung Disease</a:t>
            </a:r>
          </a:p>
          <a:p>
            <a:pPr eaLnBrk="1" hangingPunct="1">
              <a:buFont typeface="Wingdings" panose="05000000000000000000" pitchFamily="2" charset="2"/>
              <a:buNone/>
            </a:pPr>
            <a:r>
              <a:rPr lang="en-US">
                <a:latin typeface="Arial" panose="020B0604020202020204" pitchFamily="34" charset="0"/>
              </a:rPr>
              <a:t>Personal History</a:t>
            </a:r>
          </a:p>
          <a:p>
            <a:pPr eaLnBrk="1" hangingPunct="1">
              <a:buFont typeface="Wingdings" panose="05000000000000000000" pitchFamily="2" charset="2"/>
              <a:buNone/>
            </a:pPr>
            <a:r>
              <a:rPr lang="en-US">
                <a:latin typeface="Arial" panose="020B0604020202020204" pitchFamily="34" charset="0"/>
              </a:rPr>
              <a:t>Diet</a:t>
            </a:r>
            <a:endParaRPr lang="en-US" sz="1600">
              <a:latin typeface="Arial" panose="020B0604020202020204" pitchFamily="34" charset="0"/>
            </a:endParaRPr>
          </a:p>
          <a:p>
            <a:pPr eaLnBrk="1" hangingPunct="1">
              <a:lnSpc>
                <a:spcPct val="80000"/>
              </a:lnSpc>
            </a:pPr>
            <a:endParaRPr lang="en-US" sz="800">
              <a:latin typeface="Arial" panose="020B0604020202020204" pitchFamily="34" charset="0"/>
            </a:endParaRPr>
          </a:p>
          <a:p>
            <a:pPr eaLnBrk="1" hangingPunct="1">
              <a:lnSpc>
                <a:spcPct val="80000"/>
              </a:lnSpc>
            </a:pPr>
            <a:r>
              <a:rPr lang="en-US" sz="800" b="1">
                <a:latin typeface="Arial" panose="020B0604020202020204" pitchFamily="34" charset="0"/>
              </a:rPr>
              <a:t>Lung Diseases</a:t>
            </a:r>
            <a:r>
              <a:rPr lang="en-US" sz="800">
                <a:latin typeface="Arial" panose="020B0604020202020204" pitchFamily="34" charset="0"/>
              </a:rPr>
              <a:t>. Certain lung ailments, such as tuberculosis (TB), add to a person's likelihood of developing lung cancer. Lung cancer tends to grow in the regions of the lung that are scarred from TB. </a:t>
            </a:r>
            <a:r>
              <a:rPr lang="en-US" sz="1600">
                <a:latin typeface="Arial" panose="020B0604020202020204" pitchFamily="34" charset="0"/>
              </a:rPr>
              <a:t>Other diseases such as tuberculosis (TB) and some types of pneumonia often leave scars on the lung. This scarring can increase the risk of developing lung cancer. People with diseases from breathing in certain minerals also have a higher risk of lung cancer.</a:t>
            </a:r>
            <a:r>
              <a:rPr lang="en-US" sz="1600" b="1">
                <a:latin typeface="Arial" panose="020B0604020202020204" pitchFamily="34" charset="0"/>
              </a:rPr>
              <a:t> </a:t>
            </a:r>
          </a:p>
          <a:p>
            <a:pPr eaLnBrk="1" hangingPunct="1">
              <a:lnSpc>
                <a:spcPct val="80000"/>
              </a:lnSpc>
            </a:pPr>
            <a:endParaRPr lang="en-US" sz="800" b="1">
              <a:latin typeface="Arial" panose="020B0604020202020204" pitchFamily="34" charset="0"/>
            </a:endParaRPr>
          </a:p>
          <a:p>
            <a:pPr eaLnBrk="1" hangingPunct="1">
              <a:lnSpc>
                <a:spcPct val="80000"/>
              </a:lnSpc>
            </a:pPr>
            <a:r>
              <a:rPr lang="en-US" sz="800" b="1">
                <a:latin typeface="Arial" panose="020B0604020202020204" pitchFamily="34" charset="0"/>
              </a:rPr>
              <a:t>Personal History.</a:t>
            </a:r>
            <a:r>
              <a:rPr lang="en-US" sz="800">
                <a:latin typeface="Arial" panose="020B0604020202020204" pitchFamily="34" charset="0"/>
              </a:rPr>
              <a:t> A person who has a history of having lung cancer lung cancer is more prone to develop lung cancer again compared with someone who has never had lung cancer. Smoking cessation following a diagnosis of lung cancer may stop the development subsequent lung cancer.</a:t>
            </a:r>
          </a:p>
          <a:p>
            <a:pPr eaLnBrk="1" hangingPunct="1">
              <a:lnSpc>
                <a:spcPct val="80000"/>
              </a:lnSpc>
            </a:pPr>
            <a:r>
              <a:rPr lang="en-US" sz="1600">
                <a:latin typeface="Arial" panose="020B0604020202020204" pitchFamily="34" charset="0"/>
              </a:rPr>
              <a:t>Additionally,  People who have had prior experiences with radiation therapy on the chest at higher risk for lung cancer, especially if they smoke.</a:t>
            </a:r>
            <a:r>
              <a:rPr lang="en-US" sz="1600" b="1">
                <a:latin typeface="Arial" panose="020B0604020202020204" pitchFamily="34" charset="0"/>
              </a:rPr>
              <a:t> </a:t>
            </a:r>
          </a:p>
          <a:p>
            <a:pPr eaLnBrk="1" hangingPunct="1">
              <a:lnSpc>
                <a:spcPct val="80000"/>
              </a:lnSpc>
            </a:pPr>
            <a:endParaRPr lang="en-US" sz="800">
              <a:latin typeface="Arial" panose="020B0604020202020204" pitchFamily="34" charset="0"/>
            </a:endParaRPr>
          </a:p>
          <a:p>
            <a:pPr eaLnBrk="1" hangingPunct="1">
              <a:lnSpc>
                <a:spcPct val="80000"/>
              </a:lnSpc>
            </a:pPr>
            <a:r>
              <a:rPr lang="en-US" sz="1600" b="1">
                <a:latin typeface="Arial" panose="020B0604020202020204" pitchFamily="34" charset="0"/>
              </a:rPr>
              <a:t>Diet</a:t>
            </a:r>
            <a:r>
              <a:rPr lang="en-US" sz="1600">
                <a:latin typeface="Arial" panose="020B0604020202020204" pitchFamily="34" charset="0"/>
              </a:rPr>
              <a:t>: Some reports propose that a diet low in fruits and vegetables may amplify the risk of lung cancer in people who are exposed to environmental tobacco smoke. </a:t>
            </a:r>
          </a:p>
          <a:p>
            <a:pPr eaLnBrk="1" hangingPunct="1">
              <a:lnSpc>
                <a:spcPct val="80000"/>
              </a:lnSpc>
            </a:pPr>
            <a:r>
              <a:rPr lang="en-US" sz="1600">
                <a:latin typeface="Arial" panose="020B0604020202020204" pitchFamily="34" charset="0"/>
              </a:rPr>
              <a:t>It is believed that fruits and vegetables help protect against lung cancer.</a:t>
            </a:r>
          </a:p>
          <a:p>
            <a:pPr eaLnBrk="1" hangingPunct="1">
              <a:lnSpc>
                <a:spcPct val="80000"/>
              </a:lnSpc>
            </a:pPr>
            <a:endParaRPr lang="en-US" sz="1600">
              <a:latin typeface="Arial" panose="020B0604020202020204" pitchFamily="34" charset="0"/>
            </a:endParaRPr>
          </a:p>
          <a:p>
            <a:pPr eaLnBrk="1" hangingPunct="1">
              <a:lnSpc>
                <a:spcPct val="80000"/>
              </a:lnSpc>
            </a:pPr>
            <a:r>
              <a:rPr lang="en-US" sz="800" b="1">
                <a:latin typeface="Arial" panose="020B0604020202020204" pitchFamily="34" charset="0"/>
              </a:rPr>
              <a:t>We already know greatest way to avoid developing lung cancer.  Stop smoking or never start.  The sooner you quit the better, it’s never too late to give up smoking. </a:t>
            </a:r>
          </a:p>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57542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CA">
                <a:latin typeface="Arial" panose="020B0604020202020204" pitchFamily="34" charset="0"/>
              </a:rPr>
              <a:t>most common type of lung cancer</a:t>
            </a:r>
          </a:p>
          <a:p>
            <a:r>
              <a:rPr lang="en-CA">
                <a:latin typeface="Arial" panose="020B0604020202020204" pitchFamily="34" charset="0"/>
              </a:rPr>
              <a:t>makes up 40-50% of all lung cancers</a:t>
            </a:r>
          </a:p>
          <a:p>
            <a:r>
              <a:rPr lang="en-CA">
                <a:latin typeface="Arial" panose="020B0604020202020204" pitchFamily="34" charset="0"/>
              </a:rPr>
              <a:t>most of these cancers originate at the peripheral areas of the lung, like the bronchial mucosa </a:t>
            </a:r>
          </a:p>
          <a:p>
            <a:r>
              <a:rPr lang="en-CA">
                <a:latin typeface="Arial" panose="020B0604020202020204" pitchFamily="34" charset="0"/>
              </a:rPr>
              <a:t> can also begin in scars caused by fibrosis, easily seen on x-rays </a:t>
            </a:r>
          </a:p>
          <a:p>
            <a:r>
              <a:rPr lang="en-CA">
                <a:latin typeface="Arial" panose="020B0604020202020204" pitchFamily="34" charset="0"/>
              </a:rPr>
              <a:t>can occur in non-smokers</a:t>
            </a:r>
          </a:p>
          <a:p>
            <a:r>
              <a:rPr lang="en-CA">
                <a:latin typeface="Arial" panose="020B0604020202020204" pitchFamily="34" charset="0"/>
              </a:rPr>
              <a:t>more common in women, strongly linked to smoking</a:t>
            </a:r>
          </a:p>
          <a:p>
            <a:r>
              <a:rPr lang="en-CA">
                <a:latin typeface="Arial" panose="020B0604020202020204" pitchFamily="34" charset="0"/>
              </a:rPr>
              <a:t>Slow metastasis can occur throughout the lung or other body organs</a:t>
            </a:r>
          </a:p>
          <a:p>
            <a:endParaRPr lang="en-CA">
              <a:latin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DDD9A9-5C43-4EF9-B6D7-7DC453308C13}" type="slidenum">
              <a:rPr lang="en-US">
                <a:latin typeface="Arial" panose="020B0604020202020204" pitchFamily="34" charset="0"/>
              </a:rPr>
              <a:pPr/>
              <a:t>25</a:t>
            </a:fld>
            <a:endParaRPr lang="en-US">
              <a:latin typeface="Arial" panose="020B0604020202020204" pitchFamily="34" charset="0"/>
            </a:endParaRPr>
          </a:p>
        </p:txBody>
      </p:sp>
    </p:spTree>
    <p:extLst>
      <p:ext uri="{BB962C8B-B14F-4D97-AF65-F5344CB8AC3E}">
        <p14:creationId xmlns:p14="http://schemas.microsoft.com/office/powerpoint/2010/main" val="74544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71C139-EC65-47FB-8ECB-89B06D8EA887}" type="slidenum">
              <a:rPr lang="en-US">
                <a:latin typeface="Arial" panose="020B0604020202020204" pitchFamily="34" charset="0"/>
              </a:rPr>
              <a:pPr/>
              <a:t>26</a:t>
            </a:fld>
            <a:endParaRPr 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atin typeface="Arial" panose="020B0604020202020204" pitchFamily="34" charset="0"/>
              </a:rPr>
              <a:t>http://www.youtube.com/watch?v=3wzjqbhbesI*** (NOT THAT GREAT)</a:t>
            </a:r>
          </a:p>
          <a:p>
            <a:pPr eaLnBrk="1" hangingPunct="1"/>
            <a:r>
              <a:rPr lang="en-CA">
                <a:latin typeface="Arial" panose="020B0604020202020204" pitchFamily="34" charset="0"/>
              </a:rPr>
              <a:t>makes up 15-20%of all lung cancers and also has poorly differentiated cells</a:t>
            </a:r>
          </a:p>
          <a:p>
            <a:pPr eaLnBrk="1" hangingPunct="1"/>
            <a:r>
              <a:rPr lang="en-CA">
                <a:latin typeface="Arial" panose="020B0604020202020204" pitchFamily="34" charset="0"/>
              </a:rPr>
              <a:t>tends to occur in the outer part (periphery) of lung, invading sub-segmental bronchi or larger airways</a:t>
            </a:r>
          </a:p>
          <a:p>
            <a:pPr eaLnBrk="1" hangingPunct="1"/>
            <a:r>
              <a:rPr lang="en-CA">
                <a:latin typeface="Arial" panose="020B0604020202020204" pitchFamily="34" charset="0"/>
              </a:rPr>
              <a:t>Metastasis is slow BUT</a:t>
            </a:r>
          </a:p>
          <a:p>
            <a:pPr eaLnBrk="1" hangingPunct="1"/>
            <a:r>
              <a:rPr lang="en-CA">
                <a:latin typeface="Arial" panose="020B0604020202020204" pitchFamily="34" charset="0"/>
              </a:rPr>
              <a:t>Early metastasis occurs to the kidney, liver organs as well as the adrenal glands</a:t>
            </a:r>
            <a:endParaRPr lang="en-US">
              <a:latin typeface="Arial" panose="020B0604020202020204" pitchFamily="34" charset="0"/>
            </a:endParaRPr>
          </a:p>
        </p:txBody>
      </p:sp>
    </p:spTree>
    <p:extLst>
      <p:ext uri="{BB962C8B-B14F-4D97-AF65-F5344CB8AC3E}">
        <p14:creationId xmlns:p14="http://schemas.microsoft.com/office/powerpoint/2010/main" val="197740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466477-A51C-4775-863C-2876E720040D}" type="slidenum">
              <a:rPr lang="en-US">
                <a:latin typeface="Arial" panose="020B0604020202020204" pitchFamily="34" charset="0"/>
              </a:rPr>
              <a:pPr/>
              <a:t>27</a:t>
            </a:fld>
            <a:endParaRPr 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atin typeface="Arial" panose="020B0604020202020204" pitchFamily="34" charset="0"/>
              </a:rPr>
              <a:t>The TNM staging system is based on 3 parts – T for tumor, N for nodes, and M for Metastases.</a:t>
            </a:r>
          </a:p>
          <a:p>
            <a:pPr eaLnBrk="1" hangingPunct="1"/>
            <a:r>
              <a:rPr lang="en-US">
                <a:latin typeface="Arial" panose="020B0604020202020204" pitchFamily="34" charset="0"/>
              </a:rPr>
              <a:t> </a:t>
            </a:r>
            <a:endParaRPr lang="en-CA" b="1">
              <a:latin typeface="Arial" panose="020B0604020202020204" pitchFamily="34" charset="0"/>
            </a:endParaRPr>
          </a:p>
          <a:p>
            <a:pPr eaLnBrk="1" hangingPunct="1"/>
            <a:r>
              <a:rPr lang="en-CA" b="1">
                <a:latin typeface="Arial" panose="020B0604020202020204" pitchFamily="34" charset="0"/>
              </a:rPr>
              <a:t>T: </a:t>
            </a:r>
            <a:r>
              <a:rPr lang="en-CA">
                <a:latin typeface="Arial" panose="020B0604020202020204" pitchFamily="34" charset="0"/>
              </a:rPr>
              <a:t>indicates the size of the primary tumour and its degree of spread into nearby tissues (local invasion)</a:t>
            </a:r>
          </a:p>
          <a:p>
            <a:pPr eaLnBrk="1" hangingPunct="1"/>
            <a:r>
              <a:rPr lang="en-CA" b="1">
                <a:latin typeface="Arial" panose="020B0604020202020204" pitchFamily="34" charset="0"/>
              </a:rPr>
              <a:t>N: </a:t>
            </a:r>
            <a:r>
              <a:rPr lang="en-CA">
                <a:latin typeface="Arial" panose="020B0604020202020204" pitchFamily="34" charset="0"/>
              </a:rPr>
              <a:t>indicates whether or not nearby lymph nodes are involved, the size of the involved nodes and/or how many contain cancer</a:t>
            </a:r>
          </a:p>
          <a:p>
            <a:pPr eaLnBrk="1" hangingPunct="1"/>
            <a:r>
              <a:rPr lang="en-CA" b="1">
                <a:latin typeface="Arial" panose="020B0604020202020204" pitchFamily="34" charset="0"/>
              </a:rPr>
              <a:t>M: </a:t>
            </a:r>
            <a:r>
              <a:rPr lang="en-CA">
                <a:latin typeface="Arial" panose="020B0604020202020204" pitchFamily="34" charset="0"/>
              </a:rPr>
              <a:t>indicates whether or not cancer has spread (metastasized) to distant organs</a:t>
            </a:r>
            <a:r>
              <a:rPr lang="en-US">
                <a:latin typeface="Arial" panose="020B0604020202020204" pitchFamily="34" charset="0"/>
              </a:rPr>
              <a:t> </a:t>
            </a:r>
          </a:p>
          <a:p>
            <a:pPr eaLnBrk="1" hangingPunct="1"/>
            <a:r>
              <a:rPr lang="en-US">
                <a:latin typeface="Arial" panose="020B0604020202020204" pitchFamily="34" charset="0"/>
              </a:rPr>
              <a:t>Additional letters or numbers may be placed after "T", "N" and "M" to provide more specific details. </a:t>
            </a:r>
          </a:p>
          <a:p>
            <a:pPr eaLnBrk="1" hangingPunct="1"/>
            <a:endParaRPr lang="en-US">
              <a:latin typeface="Arial" panose="020B0604020202020204" pitchFamily="34" charset="0"/>
            </a:endParaRPr>
          </a:p>
          <a:p>
            <a:endParaRPr lang="en-CA" b="1">
              <a:latin typeface="Arial" panose="020B0604020202020204" pitchFamily="34" charset="0"/>
            </a:endParaRPr>
          </a:p>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24730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CA" b="1">
                <a:latin typeface="Arial" panose="020B0604020202020204" pitchFamily="34" charset="0"/>
              </a:rPr>
              <a:t>Tx</a:t>
            </a:r>
            <a:r>
              <a:rPr lang="en-CA">
                <a:latin typeface="Arial" panose="020B0604020202020204" pitchFamily="34" charset="0"/>
              </a:rPr>
              <a:t> – The tumor size is unknown, or cancer cells are only found in sputum.</a:t>
            </a:r>
            <a:br>
              <a:rPr lang="en-CA">
                <a:latin typeface="Arial" panose="020B0604020202020204" pitchFamily="34" charset="0"/>
              </a:rPr>
            </a:br>
            <a:r>
              <a:rPr lang="en-CA" b="1">
                <a:latin typeface="Arial" panose="020B0604020202020204" pitchFamily="34" charset="0"/>
              </a:rPr>
              <a:t>T0</a:t>
            </a:r>
            <a:r>
              <a:rPr lang="en-CA">
                <a:latin typeface="Arial" panose="020B0604020202020204" pitchFamily="34" charset="0"/>
              </a:rPr>
              <a:t> – There is no evidence of a primary tumor.</a:t>
            </a:r>
            <a:br>
              <a:rPr lang="en-CA">
                <a:latin typeface="Arial" panose="020B0604020202020204" pitchFamily="34" charset="0"/>
              </a:rPr>
            </a:br>
            <a:r>
              <a:rPr lang="en-CA" b="1">
                <a:latin typeface="Arial" panose="020B0604020202020204" pitchFamily="34" charset="0"/>
              </a:rPr>
              <a:t>Tis </a:t>
            </a:r>
            <a:r>
              <a:rPr lang="en-CA">
                <a:latin typeface="Arial" panose="020B0604020202020204" pitchFamily="34" charset="0"/>
              </a:rPr>
              <a:t>– Tumor in situ – The tumor is present only in the cells lining the airway and has not spread to nearby tissues.</a:t>
            </a:r>
            <a:br>
              <a:rPr lang="en-CA">
                <a:latin typeface="Arial" panose="020B0604020202020204" pitchFamily="34" charset="0"/>
              </a:rPr>
            </a:br>
            <a:r>
              <a:rPr lang="en-CA" b="1">
                <a:latin typeface="Arial" panose="020B0604020202020204" pitchFamily="34" charset="0"/>
              </a:rPr>
              <a:t>T1</a:t>
            </a:r>
            <a:r>
              <a:rPr lang="en-CA">
                <a:latin typeface="Arial" panose="020B0604020202020204" pitchFamily="34" charset="0"/>
              </a:rPr>
              <a:t> – Tumors less than or equal to 3 cm (1 ½ inches).</a:t>
            </a:r>
          </a:p>
          <a:p>
            <a:r>
              <a:rPr lang="en-CA" b="1">
                <a:latin typeface="Arial" panose="020B0604020202020204" pitchFamily="34" charset="0"/>
              </a:rPr>
              <a:t>T3</a:t>
            </a:r>
            <a:r>
              <a:rPr lang="en-CA">
                <a:latin typeface="Arial" panose="020B0604020202020204" pitchFamily="34" charset="0"/>
              </a:rPr>
              <a:t> – Tumors greater than 7 cm</a:t>
            </a:r>
            <a:br>
              <a:rPr lang="en-CA">
                <a:latin typeface="Arial" panose="020B0604020202020204" pitchFamily="34" charset="0"/>
              </a:rPr>
            </a:br>
            <a:r>
              <a:rPr lang="en-CA" b="1">
                <a:latin typeface="Arial" panose="020B0604020202020204" pitchFamily="34" charset="0"/>
              </a:rPr>
              <a:t>T4</a:t>
            </a:r>
            <a:r>
              <a:rPr lang="en-CA">
                <a:latin typeface="Arial" panose="020B0604020202020204" pitchFamily="34" charset="0"/>
              </a:rPr>
              <a:t> – A tumor of any size. It is a tumor that invades structures in the chest such as the heart, major blood vessels near the heart, the trachea, the esophagus.</a:t>
            </a:r>
          </a:p>
          <a:p>
            <a:endParaRPr lang="en-US">
              <a:latin typeface="Arial" panose="020B0604020202020204" pitchFamily="34" charset="0"/>
            </a:endParaRPr>
          </a:p>
          <a:p>
            <a:r>
              <a:rPr lang="en-CA" b="1">
                <a:latin typeface="Arial" panose="020B0604020202020204" pitchFamily="34" charset="0"/>
              </a:rPr>
              <a:t>N0</a:t>
            </a:r>
            <a:r>
              <a:rPr lang="en-CA">
                <a:latin typeface="Arial" panose="020B0604020202020204" pitchFamily="34" charset="0"/>
              </a:rPr>
              <a:t> – No nodes are involved.</a:t>
            </a:r>
            <a:br>
              <a:rPr lang="en-CA">
                <a:latin typeface="Arial" panose="020B0604020202020204" pitchFamily="34" charset="0"/>
              </a:rPr>
            </a:br>
            <a:r>
              <a:rPr lang="en-CA" b="1">
                <a:latin typeface="Arial" panose="020B0604020202020204" pitchFamily="34" charset="0"/>
              </a:rPr>
              <a:t>N1</a:t>
            </a:r>
            <a:r>
              <a:rPr lang="en-CA">
                <a:latin typeface="Arial" panose="020B0604020202020204" pitchFamily="34" charset="0"/>
              </a:rPr>
              <a:t> – The tumor has spread to nearby nodes on the same side of the body.</a:t>
            </a:r>
            <a:br>
              <a:rPr lang="en-CA">
                <a:latin typeface="Arial" panose="020B0604020202020204" pitchFamily="34" charset="0"/>
              </a:rPr>
            </a:br>
            <a:r>
              <a:rPr lang="en-CA" b="1">
                <a:latin typeface="Arial" panose="020B0604020202020204" pitchFamily="34" charset="0"/>
              </a:rPr>
              <a:t>N2</a:t>
            </a:r>
            <a:r>
              <a:rPr lang="en-CA">
                <a:latin typeface="Arial" panose="020B0604020202020204" pitchFamily="34" charset="0"/>
              </a:rPr>
              <a:t> – The tumor has spread to nodes farther away, but on the same side of the chest.</a:t>
            </a:r>
            <a:br>
              <a:rPr lang="en-CA">
                <a:latin typeface="Arial" panose="020B0604020202020204" pitchFamily="34" charset="0"/>
              </a:rPr>
            </a:br>
            <a:r>
              <a:rPr lang="en-CA" b="1">
                <a:latin typeface="Arial" panose="020B0604020202020204" pitchFamily="34" charset="0"/>
              </a:rPr>
              <a:t>N3</a:t>
            </a:r>
            <a:r>
              <a:rPr lang="en-CA">
                <a:latin typeface="Arial" panose="020B0604020202020204" pitchFamily="34" charset="0"/>
              </a:rPr>
              <a:t> – The tumor has spread to lymph nodes on the other side of the chest from the original tumor, or has spread to nodes near the collarbone or neck muscles.</a:t>
            </a:r>
          </a:p>
          <a:p>
            <a:endParaRPr lang="en-US">
              <a:latin typeface="Arial" panose="020B0604020202020204" pitchFamily="34" charset="0"/>
            </a:endParaRPr>
          </a:p>
          <a:p>
            <a:r>
              <a:rPr lang="en-CA" b="1">
                <a:latin typeface="Arial" panose="020B0604020202020204" pitchFamily="34" charset="0"/>
              </a:rPr>
              <a:t>M – Metastasis (Spread) to Other Regions</a:t>
            </a:r>
          </a:p>
          <a:p>
            <a:r>
              <a:rPr lang="en-CA" b="1">
                <a:latin typeface="Arial" panose="020B0604020202020204" pitchFamily="34" charset="0"/>
              </a:rPr>
              <a:t>M0</a:t>
            </a:r>
            <a:r>
              <a:rPr lang="en-CA">
                <a:latin typeface="Arial" panose="020B0604020202020204" pitchFamily="34" charset="0"/>
              </a:rPr>
              <a:t> - The tumor has not spread to distant regions.</a:t>
            </a:r>
            <a:br>
              <a:rPr lang="en-CA">
                <a:latin typeface="Arial" panose="020B0604020202020204" pitchFamily="34" charset="0"/>
              </a:rPr>
            </a:br>
            <a:r>
              <a:rPr lang="en-CA" b="1">
                <a:latin typeface="Arial" panose="020B0604020202020204" pitchFamily="34" charset="0"/>
              </a:rPr>
              <a:t>M1:</a:t>
            </a:r>
            <a:endParaRPr lang="en-CA">
              <a:latin typeface="Arial" panose="020B0604020202020204" pitchFamily="34" charset="0"/>
            </a:endParaRPr>
          </a:p>
          <a:p>
            <a:pPr lvl="1"/>
            <a:r>
              <a:rPr lang="en-CA" b="1">
                <a:latin typeface="Arial" panose="020B0604020202020204" pitchFamily="34" charset="0"/>
              </a:rPr>
              <a:t>M1a</a:t>
            </a:r>
            <a:r>
              <a:rPr lang="en-CA">
                <a:latin typeface="Arial" panose="020B0604020202020204" pitchFamily="34" charset="0"/>
              </a:rPr>
              <a:t> – The tumor has spread to the opposite lung, to the lung lining </a:t>
            </a:r>
          </a:p>
          <a:p>
            <a:pPr lvl="1"/>
            <a:r>
              <a:rPr lang="en-CA" b="1">
                <a:latin typeface="Arial" panose="020B0604020202020204" pitchFamily="34" charset="0"/>
              </a:rPr>
              <a:t>M1b</a:t>
            </a:r>
            <a:r>
              <a:rPr lang="en-CA">
                <a:latin typeface="Arial" panose="020B0604020202020204" pitchFamily="34" charset="0"/>
              </a:rPr>
              <a:t> – The tumor has spread to distant regions of the body, such as the brain or bones.</a:t>
            </a:r>
          </a:p>
          <a:p>
            <a:endParaRPr lang="en-CA">
              <a:latin typeface="Arial" panose="020B0604020202020204" pitchFamily="34" charset="0"/>
            </a:endParaRPr>
          </a:p>
        </p:txBody>
      </p:sp>
      <p:sp>
        <p:nvSpPr>
          <p:cNvPr id="8090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35CA4CE-98B2-4AC5-BA96-8636B480507F}" type="slidenum">
              <a:rPr lang="en-US">
                <a:latin typeface="Arial" panose="020B0604020202020204" pitchFamily="34" charset="0"/>
              </a:rPr>
              <a:pPr/>
              <a:t>28</a:t>
            </a:fld>
            <a:endParaRPr lang="en-US">
              <a:latin typeface="Arial" panose="020B0604020202020204" pitchFamily="34" charset="0"/>
            </a:endParaRPr>
          </a:p>
        </p:txBody>
      </p:sp>
    </p:spTree>
    <p:extLst>
      <p:ext uri="{BB962C8B-B14F-4D97-AF65-F5344CB8AC3E}">
        <p14:creationId xmlns:p14="http://schemas.microsoft.com/office/powerpoint/2010/main" val="326520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CA">
              <a:latin typeface="Arial" panose="020B0604020202020204" pitchFamily="34" charset="0"/>
            </a:endParaRPr>
          </a:p>
        </p:txBody>
      </p:sp>
      <p:sp>
        <p:nvSpPr>
          <p:cNvPr id="8192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55892C-ACCD-4968-8A2B-3827C4DE27A9}" type="slidenum">
              <a:rPr lang="en-US">
                <a:latin typeface="Arial" panose="020B0604020202020204" pitchFamily="34" charset="0"/>
              </a:rPr>
              <a:pPr/>
              <a:t>35</a:t>
            </a:fld>
            <a:endParaRPr lang="en-US">
              <a:latin typeface="Arial" panose="020B0604020202020204" pitchFamily="34" charset="0"/>
            </a:endParaRPr>
          </a:p>
        </p:txBody>
      </p:sp>
    </p:spTree>
    <p:extLst>
      <p:ext uri="{BB962C8B-B14F-4D97-AF65-F5344CB8AC3E}">
        <p14:creationId xmlns:p14="http://schemas.microsoft.com/office/powerpoint/2010/main" val="222218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55B1D70-CDD7-4559-B0F8-D5BC5E70E4F0}" type="slidenum">
              <a:rPr lang="en-US">
                <a:latin typeface="Arial" panose="020B0604020202020204" pitchFamily="34" charset="0"/>
              </a:rPr>
              <a:pPr/>
              <a:t>10</a:t>
            </a:fld>
            <a:endParaRPr lang="en-US">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p:txBody>
          <a:bodyPr/>
          <a:lstStyle/>
          <a:p>
            <a:pPr eaLnBrk="1" hangingPunct="1">
              <a:defRPr/>
            </a:pPr>
            <a:r>
              <a:rPr lang="en-US" dirty="0"/>
              <a:t>**As a nurse working with a client, what would be some things you could tell him or her about what to expect for each test?</a:t>
            </a:r>
            <a:endParaRPr lang="en-CA" dirty="0"/>
          </a:p>
          <a:p>
            <a:pPr eaLnBrk="1" hangingPunct="1">
              <a:defRPr/>
            </a:pPr>
            <a:endParaRPr lang="en-US" b="1" dirty="0"/>
          </a:p>
          <a:p>
            <a:pPr eaLnBrk="1" hangingPunct="1">
              <a:defRPr/>
            </a:pPr>
            <a:r>
              <a:rPr lang="en-US" b="1" dirty="0"/>
              <a:t>A chest x-ray </a:t>
            </a:r>
            <a:r>
              <a:rPr lang="en-US" dirty="0"/>
              <a:t>is preformed to search for:</a:t>
            </a:r>
          </a:p>
          <a:p>
            <a:pPr marL="171450" indent="-171450" eaLnBrk="1" hangingPunct="1">
              <a:buFont typeface="Arial" charset="0"/>
              <a:buChar char="•"/>
              <a:defRPr/>
            </a:pPr>
            <a:r>
              <a:rPr lang="en-US" dirty="0"/>
              <a:t>pulmonary density, a solidary peripheral nodule (coin lesion) (</a:t>
            </a:r>
            <a:r>
              <a:rPr lang="en-CA" dirty="0"/>
              <a:t>a mass in the lung or airway</a:t>
            </a:r>
            <a:r>
              <a:rPr lang="en-US" dirty="0"/>
              <a:t>) </a:t>
            </a:r>
          </a:p>
          <a:p>
            <a:pPr marL="171450" indent="-171450" eaLnBrk="1" hangingPunct="1">
              <a:buFont typeface="Arial" charset="0"/>
              <a:buChar char="•"/>
              <a:defRPr/>
            </a:pPr>
            <a:r>
              <a:rPr lang="en-US" dirty="0"/>
              <a:t>Atelectasis (collapsed lung) </a:t>
            </a:r>
          </a:p>
          <a:p>
            <a:pPr marL="171450" indent="-171450" eaLnBrk="1" hangingPunct="1">
              <a:buFont typeface="Arial" charset="0"/>
              <a:buChar char="•"/>
              <a:defRPr/>
            </a:pPr>
            <a:r>
              <a:rPr lang="en-US" dirty="0"/>
              <a:t>Infection</a:t>
            </a:r>
          </a:p>
          <a:p>
            <a:pPr marL="171450" indent="-171450" eaLnBrk="1" hangingPunct="1">
              <a:buFont typeface="Arial" charset="0"/>
              <a:buChar char="•"/>
              <a:defRPr/>
            </a:pPr>
            <a:r>
              <a:rPr lang="en-CA" dirty="0"/>
              <a:t>fluid in the lung</a:t>
            </a:r>
          </a:p>
          <a:p>
            <a:pPr marL="171450" indent="-171450" eaLnBrk="1" hangingPunct="1">
              <a:buFont typeface="Arial" charset="0"/>
              <a:buChar char="•"/>
              <a:defRPr/>
            </a:pPr>
            <a:r>
              <a:rPr lang="en-CA" dirty="0"/>
              <a:t>enlarged lymph nodes in the chest</a:t>
            </a:r>
          </a:p>
          <a:p>
            <a:pPr eaLnBrk="1" hangingPunct="1">
              <a:defRPr/>
            </a:pPr>
            <a:r>
              <a:rPr lang="en-CA" i="1" dirty="0"/>
              <a:t>“A chest x ray is a painless, </a:t>
            </a:r>
            <a:r>
              <a:rPr lang="en-CA" i="1" dirty="0" err="1"/>
              <a:t>noninvasive</a:t>
            </a:r>
            <a:r>
              <a:rPr lang="en-CA" i="1" dirty="0"/>
              <a:t> test that creates pictures of the structures inside your chest, such as your heart, lungs, and blood vessels. "</a:t>
            </a:r>
            <a:r>
              <a:rPr lang="en-CA" i="1" dirty="0" err="1"/>
              <a:t>Noninvasive</a:t>
            </a:r>
            <a:r>
              <a:rPr lang="en-CA" i="1" dirty="0"/>
              <a:t>" means that no surgery is done and no instruments are inserted into your body</a:t>
            </a:r>
          </a:p>
          <a:p>
            <a:pPr eaLnBrk="1" hangingPunct="1">
              <a:defRPr/>
            </a:pPr>
            <a:r>
              <a:rPr lang="en-CA" i="1" dirty="0"/>
              <a:t>Your ribs and spine are bony and absorb radiation well. They normally appear light on a chest x ray. Your lungs, which are filled with air, normally appear dark. A disease in the chest that changes how radiation is absorbed also will appear on a chest x ray”. (http://www.nhlbi.nih.gov/health/health-topics/topics/cxray/)</a:t>
            </a:r>
          </a:p>
          <a:p>
            <a:pPr eaLnBrk="1" hangingPunct="1">
              <a:defRPr/>
            </a:pPr>
            <a:r>
              <a:rPr lang="en-CA" dirty="0"/>
              <a:t>Chest x rays have few risks. The amount of radiation used in a chest x ray is very small. A lead apron may be used to protect certain parts of your body from the radiation.</a:t>
            </a:r>
            <a:endParaRPr lang="en-US" dirty="0"/>
          </a:p>
          <a:p>
            <a:pPr eaLnBrk="1" hangingPunct="1">
              <a:defRPr/>
            </a:pPr>
            <a:endParaRPr lang="en-US" dirty="0"/>
          </a:p>
          <a:p>
            <a:pPr>
              <a:defRPr/>
            </a:pPr>
            <a:r>
              <a:rPr lang="en-US" b="1" dirty="0"/>
              <a:t>CT scans </a:t>
            </a:r>
            <a:endParaRPr lang="en-US" dirty="0"/>
          </a:p>
          <a:p>
            <a:pPr marL="171450" indent="-171450">
              <a:buFont typeface="Arial" pitchFamily="34" charset="0"/>
              <a:buChar char="•"/>
              <a:defRPr/>
            </a:pPr>
            <a:r>
              <a:rPr lang="en-CA" dirty="0"/>
              <a:t>shows the size, shape, and position of your lungs and other structures in your chest.</a:t>
            </a:r>
          </a:p>
          <a:p>
            <a:pPr marL="171450" indent="-171450">
              <a:buFont typeface="Arial" pitchFamily="34" charset="0"/>
              <a:buChar char="•"/>
              <a:defRPr/>
            </a:pPr>
            <a:r>
              <a:rPr lang="en-CA" dirty="0"/>
              <a:t>Follow up on abnormal findings from standard chest x rays.</a:t>
            </a:r>
          </a:p>
          <a:p>
            <a:pPr marL="171450" indent="-171450">
              <a:buFont typeface="Arial" pitchFamily="34" charset="0"/>
              <a:buChar char="•"/>
              <a:defRPr/>
            </a:pPr>
            <a:r>
              <a:rPr lang="en-CA" dirty="0"/>
              <a:t>Find the cause of lung symptoms, such as shortness of breath or chest pain.</a:t>
            </a:r>
          </a:p>
          <a:p>
            <a:pPr marL="171450" indent="-171450">
              <a:buFont typeface="Arial" pitchFamily="34" charset="0"/>
              <a:buChar char="•"/>
              <a:defRPr/>
            </a:pPr>
            <a:r>
              <a:rPr lang="en-CA" dirty="0"/>
              <a:t>Find out whether you have a lung problem, such as a tumor, excess fluid around the lungs, or a pulmonary embolism. </a:t>
            </a:r>
            <a:endParaRPr lang="en-US" dirty="0"/>
          </a:p>
          <a:p>
            <a:pPr eaLnBrk="1" hangingPunct="1">
              <a:defRPr/>
            </a:pPr>
            <a:endParaRPr lang="en-CA" dirty="0"/>
          </a:p>
          <a:p>
            <a:pPr eaLnBrk="1" hangingPunct="1">
              <a:defRPr/>
            </a:pPr>
            <a:r>
              <a:rPr lang="en-CA" i="1" dirty="0"/>
              <a:t>Most places will provide the patient with a gown. He/she will need to undress, usually down to their underwear, and put the gown on. If the place does not provide a gown the patient should wear loose-fitting clothes. </a:t>
            </a:r>
            <a:br>
              <a:rPr lang="en-CA" i="1" dirty="0"/>
            </a:br>
            <a:r>
              <a:rPr lang="en-CA" i="1" dirty="0"/>
              <a:t>Any woman who suspects she may be pregnant should tell her doctor beforehand. </a:t>
            </a:r>
            <a:br>
              <a:rPr lang="en-CA" i="1" dirty="0"/>
            </a:br>
            <a:r>
              <a:rPr lang="en-CA" i="1" dirty="0"/>
              <a:t>Doctors may ask the patient to fast (eat nothing) and even refrain from consuming liquids for a specific period before the scan. </a:t>
            </a:r>
            <a:br>
              <a:rPr lang="en-CA" i="1" dirty="0"/>
            </a:br>
            <a:r>
              <a:rPr lang="en-CA" i="1" dirty="0"/>
              <a:t>The patient will be asked to lie down on a motorized examination table, which then goes into the giant doughnut-like machine. The couch with the patient goes into the doughnut hole. </a:t>
            </a:r>
            <a:r>
              <a:rPr lang="en-CA" dirty="0"/>
              <a:t/>
            </a:r>
            <a:br>
              <a:rPr lang="en-CA" dirty="0"/>
            </a:br>
            <a:endParaRPr lang="en-US" dirty="0"/>
          </a:p>
          <a:p>
            <a:pPr eaLnBrk="1" hangingPunct="1">
              <a:defRPr/>
            </a:pPr>
            <a:r>
              <a:rPr lang="en-US" b="1" dirty="0"/>
              <a:t>MRI </a:t>
            </a:r>
            <a:r>
              <a:rPr lang="en-US" dirty="0"/>
              <a:t>is like a CT only it uses magnetism instead of </a:t>
            </a:r>
            <a:r>
              <a:rPr lang="en-US" dirty="0" err="1"/>
              <a:t>xrays</a:t>
            </a:r>
            <a:r>
              <a:rPr lang="en-US" dirty="0"/>
              <a:t>, </a:t>
            </a:r>
          </a:p>
          <a:p>
            <a:pPr eaLnBrk="1" hangingPunct="1">
              <a:defRPr/>
            </a:pPr>
            <a:endParaRPr lang="en-US" dirty="0"/>
          </a:p>
          <a:p>
            <a:pPr eaLnBrk="1" hangingPunct="1">
              <a:defRPr/>
            </a:pPr>
            <a:r>
              <a:rPr lang="en-CA" i="1" dirty="0"/>
              <a:t>remove all metallic objects, fill out a screening form, asked to lie down on a comfortably padded table that gently glides you into the scanner. </a:t>
            </a:r>
            <a:br>
              <a:rPr lang="en-CA" i="1" dirty="0"/>
            </a:br>
            <a:r>
              <a:rPr lang="en-CA" i="1" dirty="0"/>
              <a:t/>
            </a:r>
            <a:br>
              <a:rPr lang="en-CA" i="1" dirty="0"/>
            </a:br>
            <a:r>
              <a:rPr lang="en-CA" i="1" dirty="0"/>
              <a:t>earplugs or headphones to protect your hearing because, when certain scanners operate, they may produce loud noises. These loud noises are normal and should not worry you. </a:t>
            </a:r>
            <a:br>
              <a:rPr lang="en-CA" i="1" dirty="0"/>
            </a:br>
            <a:r>
              <a:rPr lang="en-CA" i="1" dirty="0"/>
              <a:t/>
            </a:r>
            <a:br>
              <a:rPr lang="en-CA" i="1" dirty="0"/>
            </a:br>
            <a:r>
              <a:rPr lang="en-CA" i="1" dirty="0"/>
              <a:t>Nurse may inject a contrast agent called "gadolinium" in vein to help obtain a clearer picture of the area being examined. </a:t>
            </a:r>
          </a:p>
          <a:p>
            <a:pPr eaLnBrk="1" hangingPunct="1">
              <a:defRPr/>
            </a:pPr>
            <a:r>
              <a:rPr lang="en-CA" i="1" dirty="0"/>
              <a:t>A saline solution will drip through IV to prevent clotting until the contrast material is injected at some point during the exam. </a:t>
            </a:r>
          </a:p>
          <a:p>
            <a:pPr eaLnBrk="1" hangingPunct="1">
              <a:defRPr/>
            </a:pPr>
            <a:r>
              <a:rPr lang="en-CA" i="1" dirty="0"/>
              <a:t/>
            </a:r>
            <a:br>
              <a:rPr lang="en-CA" i="1" dirty="0"/>
            </a:br>
            <a:r>
              <a:rPr lang="en-CA" i="1" dirty="0"/>
              <a:t>The most important thing for the patient to do is to relax and lie still. Most MRI exams take between 15 to 45 minutes to complete depending on the body part imaged and how many images are needed.</a:t>
            </a:r>
            <a:br>
              <a:rPr lang="en-CA" i="1" dirty="0"/>
            </a:br>
            <a:r>
              <a:rPr lang="en-CA" i="1" dirty="0"/>
              <a:t>You will be asked to remain perfectly still during the time the imaging takes place, but between sequences some minor movement may be allowed. You will be guided.</a:t>
            </a:r>
            <a:br>
              <a:rPr lang="en-CA" i="1" dirty="0"/>
            </a:br>
            <a:r>
              <a:rPr lang="en-CA" i="1" dirty="0"/>
              <a:t/>
            </a:r>
            <a:br>
              <a:rPr lang="en-CA" i="1" dirty="0"/>
            </a:br>
            <a:r>
              <a:rPr lang="en-CA" i="1" dirty="0"/>
              <a:t>may breathe normally, however, for certain examinations it may be necessary for you to hold your breath for a short period of time. </a:t>
            </a:r>
            <a:br>
              <a:rPr lang="en-CA" i="1" dirty="0"/>
            </a:br>
            <a:r>
              <a:rPr lang="en-CA" i="1" dirty="0"/>
              <a:t/>
            </a:r>
            <a:br>
              <a:rPr lang="en-CA" i="1" dirty="0"/>
            </a:br>
            <a:r>
              <a:rPr lang="en-CA" i="1" dirty="0"/>
              <a:t>During your MRI examination, the MR system operator will be able to speak to you, hear you, and observe you at all times. Consult the scanner operator if you have any questions or feel anything unusual.</a:t>
            </a:r>
            <a:br>
              <a:rPr lang="en-CA" i="1" dirty="0"/>
            </a:br>
            <a:r>
              <a:rPr lang="en-CA" i="1" dirty="0"/>
              <a:t/>
            </a:r>
            <a:br>
              <a:rPr lang="en-CA" i="1" dirty="0"/>
            </a:br>
            <a:r>
              <a:rPr lang="en-CA" i="1" dirty="0"/>
              <a:t>When the MRI procedure is over, you may be asked to wait until the images are examined to determine if more images are needed. After the scan, you have no restrictions and can go about your normal activities. </a:t>
            </a:r>
            <a:br>
              <a:rPr lang="en-CA" i="1" dirty="0"/>
            </a:br>
            <a:endParaRPr lang="en-US" i="1" dirty="0"/>
          </a:p>
          <a:p>
            <a:pPr eaLnBrk="1" hangingPunct="1">
              <a:defRPr/>
            </a:pPr>
            <a:endParaRPr lang="en-US" dirty="0"/>
          </a:p>
          <a:p>
            <a:pPr eaLnBrk="1" hangingPunct="1">
              <a:defRPr/>
            </a:pPr>
            <a:r>
              <a:rPr lang="en-US" b="1" dirty="0"/>
              <a:t>Sputum cytology </a:t>
            </a:r>
            <a:r>
              <a:rPr lang="en-US" dirty="0"/>
              <a:t>is rarely used to make a dx of lung </a:t>
            </a:r>
            <a:r>
              <a:rPr lang="en-US" dirty="0" err="1"/>
              <a:t>Ca</a:t>
            </a:r>
            <a:r>
              <a:rPr lang="en-US" dirty="0"/>
              <a:t>; </a:t>
            </a:r>
          </a:p>
          <a:p>
            <a:pPr eaLnBrk="1" hangingPunct="1">
              <a:defRPr/>
            </a:pPr>
            <a:r>
              <a:rPr lang="en-CA" i="1" dirty="0"/>
              <a:t>medical test in which a sample of sputum (mucus) is examined under a microscope to determine whether abnormal cells are present. </a:t>
            </a:r>
          </a:p>
          <a:p>
            <a:pPr eaLnBrk="1" hangingPunct="1">
              <a:defRPr/>
            </a:pPr>
            <a:r>
              <a:rPr lang="en-CA" i="1" dirty="0"/>
              <a:t>A sample may be obtained either by the person coughing up mucus at home or in the doctor’s office or during a bronchoscopy.</a:t>
            </a:r>
          </a:p>
          <a:p>
            <a:pPr eaLnBrk="1" hangingPunct="1">
              <a:defRPr/>
            </a:pPr>
            <a:r>
              <a:rPr lang="en-CA" i="1" dirty="0"/>
              <a:t>Remove dentures if you wear them.</a:t>
            </a:r>
          </a:p>
          <a:p>
            <a:pPr eaLnBrk="1" hangingPunct="1">
              <a:defRPr/>
            </a:pPr>
            <a:r>
              <a:rPr lang="en-CA" i="1" dirty="0"/>
              <a:t>• Rinse your mouth with water.</a:t>
            </a:r>
          </a:p>
          <a:p>
            <a:pPr eaLnBrk="1" hangingPunct="1">
              <a:defRPr/>
            </a:pPr>
            <a:r>
              <a:rPr lang="en-CA" i="1" dirty="0"/>
              <a:t>• Take about four deep breaths followed by a few short coughs, then inhale deeply and cough forcefully into the container. Make sure to get a sample from deep in your airway.</a:t>
            </a:r>
          </a:p>
          <a:p>
            <a:pPr eaLnBrk="1" hangingPunct="1">
              <a:defRPr/>
            </a:pPr>
            <a:r>
              <a:rPr lang="en-CA" dirty="0"/>
              <a:t>(http://www.lung-cancer.com/sputum.html)</a:t>
            </a:r>
          </a:p>
          <a:p>
            <a:pPr eaLnBrk="1" hangingPunct="1">
              <a:defRPr/>
            </a:pPr>
            <a:r>
              <a:rPr lang="en-CA" dirty="0"/>
              <a:t> </a:t>
            </a:r>
            <a:endParaRPr lang="en-US" dirty="0"/>
          </a:p>
          <a:p>
            <a:pPr eaLnBrk="1" hangingPunct="1">
              <a:defRPr/>
            </a:pPr>
            <a:r>
              <a:rPr lang="en-US" dirty="0"/>
              <a:t>however </a:t>
            </a:r>
            <a:r>
              <a:rPr lang="en-US" b="1" dirty="0" err="1"/>
              <a:t>fibreoptic</a:t>
            </a:r>
            <a:r>
              <a:rPr lang="en-US" b="1" dirty="0"/>
              <a:t> bronchoscopy </a:t>
            </a:r>
            <a:r>
              <a:rPr lang="en-US" dirty="0"/>
              <a:t>is more commonly used and provides a detailed study of the tracheobronchial tree and allows for brushings, washings, and biopsies of suspicious areas.</a:t>
            </a:r>
          </a:p>
          <a:p>
            <a:pPr>
              <a:defRPr/>
            </a:pPr>
            <a:r>
              <a:rPr lang="en-CA" dirty="0"/>
              <a:t>Test to see inside the airways of your lungs, or to get samples of mucus or tissue from the lungs.</a:t>
            </a:r>
            <a:endParaRPr lang="en-US" dirty="0"/>
          </a:p>
          <a:p>
            <a:pPr>
              <a:defRPr/>
            </a:pPr>
            <a:r>
              <a:rPr lang="en-CA" dirty="0"/>
              <a:t>Bronchoscopy involves placing a thin tube-like instrument called a bronchoscope through the nose or mouth and down into the airways of the lungs. The tube has a mini-camera at its tip, and is able to carry pictures back to a video screen or camera.</a:t>
            </a:r>
          </a:p>
          <a:p>
            <a:pPr>
              <a:defRPr/>
            </a:pPr>
            <a:endParaRPr lang="en-US" dirty="0"/>
          </a:p>
          <a:p>
            <a:pPr>
              <a:defRPr/>
            </a:pPr>
            <a:r>
              <a:rPr lang="en-CA" dirty="0"/>
              <a:t>not to </a:t>
            </a:r>
            <a:r>
              <a:rPr lang="en-CA" b="1" dirty="0"/>
              <a:t>eat</a:t>
            </a:r>
            <a:r>
              <a:rPr lang="en-CA" dirty="0"/>
              <a:t> after midnight the night before (or about 8 hours before) the procedure. You will also receive instructions about taking your regular </a:t>
            </a:r>
            <a:r>
              <a:rPr lang="en-CA" b="1" dirty="0"/>
              <a:t>medicines</a:t>
            </a:r>
            <a:r>
              <a:rPr lang="en-CA" dirty="0"/>
              <a:t>, </a:t>
            </a:r>
            <a:r>
              <a:rPr lang="en-CA" b="1" dirty="0"/>
              <a:t>smoking </a:t>
            </a:r>
            <a:r>
              <a:rPr lang="en-CA" dirty="0"/>
              <a:t>and removing any </a:t>
            </a:r>
            <a:r>
              <a:rPr lang="en-CA" b="1" dirty="0"/>
              <a:t>dentures</a:t>
            </a:r>
            <a:r>
              <a:rPr lang="en-CA" dirty="0"/>
              <a:t> before the procedure.</a:t>
            </a:r>
          </a:p>
          <a:p>
            <a:pPr>
              <a:defRPr/>
            </a:pPr>
            <a:r>
              <a:rPr lang="en-CA" dirty="0"/>
              <a:t>Before beginning the procedure, you will inhale an aerosol spray of a medicine like </a:t>
            </a:r>
            <a:r>
              <a:rPr lang="en-CA" b="1" dirty="0"/>
              <a:t>Novocain</a:t>
            </a:r>
            <a:r>
              <a:rPr lang="en-CA" dirty="0"/>
              <a:t>, which numbs the nose and throat area and helps to prevent coughing and gagging during the procedure. After that you will be given a </a:t>
            </a:r>
            <a:r>
              <a:rPr lang="en-CA" b="1" dirty="0"/>
              <a:t>sedative</a:t>
            </a:r>
            <a:r>
              <a:rPr lang="en-CA" dirty="0"/>
              <a:t> by vein. The sedative will help you to relax, and may make you feel sleepy. The sedative may also help you to forget any unpleasant sensations felt during the test.</a:t>
            </a:r>
          </a:p>
          <a:p>
            <a:pPr>
              <a:defRPr/>
            </a:pPr>
            <a:endParaRPr lang="en-US" dirty="0"/>
          </a:p>
          <a:p>
            <a:pPr marL="171450" indent="-171450">
              <a:buFont typeface="Arial" pitchFamily="34" charset="0"/>
              <a:buChar char="•"/>
              <a:defRPr/>
            </a:pPr>
            <a:r>
              <a:rPr lang="en-CA" dirty="0"/>
              <a:t>After the procedure, do not drink for 1⁄2 to 1 hour or until the numbness completely wears off.</a:t>
            </a:r>
          </a:p>
          <a:p>
            <a:pPr marL="171450" indent="-171450">
              <a:buFont typeface="Arial" pitchFamily="34" charset="0"/>
              <a:buChar char="•"/>
              <a:defRPr/>
            </a:pPr>
            <a:r>
              <a:rPr lang="en-CA" dirty="0"/>
              <a:t>Do not drive home by yourself after the procedure; arrange for a family member or friend to take you home.</a:t>
            </a:r>
          </a:p>
          <a:p>
            <a:pPr marL="171450" indent="-171450">
              <a:buFont typeface="Arial" pitchFamily="34" charset="0"/>
              <a:buChar char="•"/>
              <a:defRPr/>
            </a:pPr>
            <a:r>
              <a:rPr lang="en-CA" dirty="0"/>
              <a:t>Contact your doctor immediately if you have shortness of breath or chest pain, or you cough up more than a few tablespoons of blood at home.</a:t>
            </a:r>
          </a:p>
          <a:p>
            <a:pPr marL="171450" indent="-171450">
              <a:buFont typeface="Arial" pitchFamily="34" charset="0"/>
              <a:buChar char="•"/>
              <a:defRPr/>
            </a:pPr>
            <a:r>
              <a:rPr lang="en-US" dirty="0"/>
              <a:t>(http://patients.thoracic.org/information-series/en/resources/fiberoptic-bronchoscopy.pdf)</a:t>
            </a:r>
          </a:p>
          <a:p>
            <a:pPr eaLnBrk="1" hangingPunct="1">
              <a:defRPr/>
            </a:pPr>
            <a:endParaRPr lang="en-US" dirty="0"/>
          </a:p>
          <a:p>
            <a:pPr eaLnBrk="1" hangingPunct="1">
              <a:defRPr/>
            </a:pPr>
            <a:r>
              <a:rPr lang="en-US" b="1" dirty="0"/>
              <a:t>A transthoracic fine needle aspiration</a:t>
            </a:r>
          </a:p>
          <a:p>
            <a:pPr eaLnBrk="1" hangingPunct="1">
              <a:defRPr/>
            </a:pPr>
            <a:endParaRPr lang="en-US" b="1" dirty="0"/>
          </a:p>
          <a:p>
            <a:pPr>
              <a:defRPr/>
            </a:pPr>
            <a:r>
              <a:rPr lang="en-CA" dirty="0"/>
              <a:t>A fine needle aspiration biopsy is a test done to see if a tumor is benign (non-cancerous) or malignant (cancerous.)</a:t>
            </a:r>
          </a:p>
          <a:p>
            <a:pPr>
              <a:defRPr/>
            </a:pPr>
            <a:r>
              <a:rPr lang="en-CA" dirty="0"/>
              <a:t>Fine needle aspiration (FNA) is done by inserting a thin needle into a tumor and removing cells that can be evaluated under the microscope. A pathologist looks at the cells to see if the suspicious tumor is cancer, and if it is cancer, what type of cancer.</a:t>
            </a:r>
          </a:p>
          <a:p>
            <a:pPr>
              <a:defRPr/>
            </a:pPr>
            <a:r>
              <a:rPr lang="en-CA" dirty="0"/>
              <a:t>With lung cancer, the needle is inserted into the chest through the skin. Doctors can make sure the needle goes to the right part of the lung by watching it through ultrasound or a CT scanner. </a:t>
            </a:r>
          </a:p>
          <a:p>
            <a:pPr eaLnBrk="1" hangingPunct="1">
              <a:defRPr/>
            </a:pPr>
            <a:r>
              <a:rPr lang="en-US" b="1" dirty="0"/>
              <a:t>Given cough suppressant, CT scan or help find target of biopsy, skin cleaned just above ribs, sedative and local anesthetic for area, &lt;30mins, small incising in skin, hold breathe stay still, insert needle thru skin and chest wall, feel pressure and pain when reach surface of lung, pain when reach area for tissue extraction. CXR done to see no collapse, short recovery time and home the same day unless a complication. (http://www.youtube.com/watch?v=abvYaB2VcmI)</a:t>
            </a:r>
          </a:p>
          <a:p>
            <a:pPr eaLnBrk="1" hangingPunct="1">
              <a:defRPr/>
            </a:pPr>
            <a:endParaRPr lang="en-US" b="1" dirty="0"/>
          </a:p>
          <a:p>
            <a:pPr eaLnBrk="1" hangingPunct="1">
              <a:defRPr/>
            </a:pPr>
            <a:endParaRPr lang="en-US" b="1" dirty="0"/>
          </a:p>
          <a:p>
            <a:pPr eaLnBrk="1" hangingPunct="1">
              <a:defRPr/>
            </a:pPr>
            <a:r>
              <a:rPr lang="en-US" dirty="0"/>
              <a:t>http://lungcancer.about.com/od/glossary/g/FNA.htm</a:t>
            </a:r>
          </a:p>
        </p:txBody>
      </p:sp>
    </p:spTree>
    <p:extLst>
      <p:ext uri="{BB962C8B-B14F-4D97-AF65-F5344CB8AC3E}">
        <p14:creationId xmlns:p14="http://schemas.microsoft.com/office/powerpoint/2010/main" val="316240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CA">
              <a:latin typeface="Arial" panose="020B0604020202020204" pitchFamily="34" charset="0"/>
            </a:endParaRPr>
          </a:p>
        </p:txBody>
      </p:sp>
      <p:sp>
        <p:nvSpPr>
          <p:cNvPr id="6861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5C06379-6EDE-4868-A465-DE7514F433C1}" type="slidenum">
              <a:rPr lang="en-US">
                <a:latin typeface="Arial" panose="020B0604020202020204" pitchFamily="34" charset="0"/>
              </a:rPr>
              <a:pPr/>
              <a:t>11</a:t>
            </a:fld>
            <a:endParaRPr lang="en-US">
              <a:latin typeface="Arial" panose="020B0604020202020204" pitchFamily="34" charset="0"/>
            </a:endParaRPr>
          </a:p>
        </p:txBody>
      </p:sp>
    </p:spTree>
    <p:extLst>
      <p:ext uri="{BB962C8B-B14F-4D97-AF65-F5344CB8AC3E}">
        <p14:creationId xmlns:p14="http://schemas.microsoft.com/office/powerpoint/2010/main" val="233742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5A93FC0-6284-42A7-A4A1-FB6FD930CBE1}" type="slidenum">
              <a:rPr lang="en-US">
                <a:latin typeface="Arial" panose="020B0604020202020204" pitchFamily="34" charset="0"/>
              </a:rPr>
              <a:pPr/>
              <a:t>12</a:t>
            </a:fld>
            <a:endParaRPr lang="en-US">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lnSpc>
                <a:spcPct val="90000"/>
              </a:lnSpc>
              <a:buClr>
                <a:schemeClr val="tx1"/>
              </a:buClr>
              <a:buFont typeface="Wingdings" panose="05000000000000000000" pitchFamily="2" charset="2"/>
              <a:buChar char="Ø"/>
            </a:pPr>
            <a:r>
              <a:rPr lang="en-CA">
                <a:latin typeface="Arial" panose="020B0604020202020204" pitchFamily="34" charset="0"/>
              </a:rPr>
              <a:t>A lung biopsy removes a small piece of lung tissue which can be analyzed at under a microscope</a:t>
            </a:r>
          </a:p>
          <a:p>
            <a:pPr lvl="1" eaLnBrk="1" hangingPunct="1">
              <a:lnSpc>
                <a:spcPct val="90000"/>
              </a:lnSpc>
              <a:buClr>
                <a:schemeClr val="tx1"/>
              </a:buClr>
              <a:buFont typeface="Wingdings" panose="05000000000000000000" pitchFamily="2" charset="2"/>
              <a:buChar char="Ø"/>
            </a:pPr>
            <a:r>
              <a:rPr lang="en-US">
                <a:latin typeface="Arial" panose="020B0604020202020204" pitchFamily="34" charset="0"/>
              </a:rPr>
              <a:t>to determine if the tumor is cancer or not</a:t>
            </a:r>
          </a:p>
          <a:p>
            <a:pPr lvl="1" eaLnBrk="1" hangingPunct="1">
              <a:lnSpc>
                <a:spcPct val="90000"/>
              </a:lnSpc>
              <a:buClr>
                <a:schemeClr val="tx1"/>
              </a:buClr>
              <a:buFont typeface="Wingdings" panose="05000000000000000000" pitchFamily="2" charset="2"/>
              <a:buChar char="Ø"/>
            </a:pPr>
            <a:r>
              <a:rPr lang="en-US">
                <a:latin typeface="Arial" panose="020B0604020202020204" pitchFamily="34" charset="0"/>
              </a:rPr>
              <a:t>to determine the type of cancer</a:t>
            </a:r>
          </a:p>
          <a:p>
            <a:pPr lvl="1" eaLnBrk="1" hangingPunct="1">
              <a:lnSpc>
                <a:spcPct val="90000"/>
              </a:lnSpc>
              <a:buClr>
                <a:schemeClr val="tx1"/>
              </a:buClr>
              <a:buFont typeface="Wingdings" panose="05000000000000000000" pitchFamily="2" charset="2"/>
              <a:buChar char="Ø"/>
            </a:pPr>
            <a:r>
              <a:rPr lang="en-US">
                <a:latin typeface="Arial" panose="020B0604020202020204" pitchFamily="34" charset="0"/>
              </a:rPr>
              <a:t>to determine the grade of cancer (slow or fast)</a:t>
            </a:r>
          </a:p>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20338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latin typeface="Arial" panose="020B0604020202020204" pitchFamily="34" charset="0"/>
              </a:rPr>
              <a:t>There are three methods that I’ll discuss on how biopsies may be preformed and how surgeons can prove or disprove suspicions of lung cancer. </a:t>
            </a:r>
          </a:p>
          <a:p>
            <a:r>
              <a:rPr lang="en-US">
                <a:latin typeface="Arial" panose="020B0604020202020204" pitchFamily="34" charset="0"/>
              </a:rPr>
              <a:t>These are Bronchoscopy, Mediastinoscopy and video assisted thoracoscopic surgery. After I explain each one I will talk about some nursing management that should be done post-op.</a:t>
            </a:r>
          </a:p>
          <a:p>
            <a:endParaRPr lang="en-US">
              <a:latin typeface="Arial" panose="020B0604020202020204" pitchFamily="34" charset="0"/>
            </a:endParaRPr>
          </a:p>
          <a:p>
            <a:endParaRPr lang="en-US">
              <a:latin typeface="Arial" panose="020B0604020202020204" pitchFamily="34" charset="0"/>
            </a:endParaRPr>
          </a:p>
        </p:txBody>
      </p:sp>
      <p:sp>
        <p:nvSpPr>
          <p:cNvPr id="7066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C5FE703-A8C2-4A2F-81CA-F113980D2892}" type="slidenum">
              <a:rPr lang="en-US">
                <a:latin typeface="Arial" panose="020B0604020202020204" pitchFamily="34" charset="0"/>
              </a:rPr>
              <a:pPr/>
              <a:t>13</a:t>
            </a:fld>
            <a:endParaRPr lang="en-US">
              <a:latin typeface="Arial" panose="020B0604020202020204" pitchFamily="34" charset="0"/>
            </a:endParaRPr>
          </a:p>
        </p:txBody>
      </p:sp>
    </p:spTree>
    <p:extLst>
      <p:ext uri="{BB962C8B-B14F-4D97-AF65-F5344CB8AC3E}">
        <p14:creationId xmlns:p14="http://schemas.microsoft.com/office/powerpoint/2010/main" val="219735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a:t>This type of biopsy uses a lighted instrument (bronchoscope) inserted through the mouth or nose and into the airway to remove a lung tissue </a:t>
            </a:r>
            <a:r>
              <a:rPr lang="en-CA" sz="1050" dirty="0"/>
              <a:t>sample. </a:t>
            </a:r>
            <a:r>
              <a:rPr lang="en-CA" sz="6600" dirty="0"/>
              <a:t>(Web MD, 2012, http://www.webmd.com/lung/lung-biopsy).</a:t>
            </a:r>
          </a:p>
          <a:p>
            <a:pPr>
              <a:defRPr/>
            </a:pPr>
            <a:endParaRPr lang="en-US" sz="6600" dirty="0"/>
          </a:p>
          <a:p>
            <a:pPr>
              <a:defRPr/>
            </a:pPr>
            <a:r>
              <a:rPr lang="en-US" sz="6600" b="1" dirty="0"/>
              <a:t>Bronchoscopies are used:</a:t>
            </a:r>
          </a:p>
          <a:p>
            <a:pPr>
              <a:defRPr/>
            </a:pPr>
            <a:r>
              <a:rPr lang="en-CA" sz="6600" dirty="0"/>
              <a:t>To visually examine airways for tumors, obstructions, secretions or foreign bodies. </a:t>
            </a:r>
          </a:p>
          <a:p>
            <a:pPr>
              <a:defRPr/>
            </a:pPr>
            <a:r>
              <a:rPr lang="en-CA" sz="6600" dirty="0"/>
              <a:t>To diagnose disease processes such as interstitial pulmonary diseases. </a:t>
            </a:r>
          </a:p>
          <a:p>
            <a:pPr>
              <a:defRPr/>
            </a:pPr>
            <a:r>
              <a:rPr lang="en-CA" sz="6600" dirty="0"/>
              <a:t>To therapeutically remove foreign bodies, mucous plugs or excessive secretions. </a:t>
            </a:r>
          </a:p>
          <a:p>
            <a:pPr>
              <a:defRPr/>
            </a:pPr>
            <a:r>
              <a:rPr lang="en-CA" sz="6600" dirty="0"/>
              <a:t>To locate the site and cause of hemoptysis. </a:t>
            </a:r>
          </a:p>
          <a:p>
            <a:pPr>
              <a:defRPr/>
            </a:pPr>
            <a:r>
              <a:rPr lang="en-CA" sz="6600" dirty="0"/>
              <a:t>To treat malignant airway obstruction</a:t>
            </a:r>
          </a:p>
          <a:p>
            <a:pPr>
              <a:defRPr/>
            </a:pPr>
            <a:r>
              <a:rPr lang="en-US" sz="6600" dirty="0"/>
              <a:t>(http://www.endonurse.com/articles/2002/05/bronchoscopy-for-the-new-endoscopy-nurse.aspx)</a:t>
            </a:r>
          </a:p>
          <a:p>
            <a:pPr>
              <a:defRPr/>
            </a:pPr>
            <a:endParaRPr lang="en-US" sz="6600" dirty="0"/>
          </a:p>
          <a:p>
            <a:pPr>
              <a:defRPr/>
            </a:pPr>
            <a:endParaRPr lang="en-CA" sz="6600" dirty="0"/>
          </a:p>
        </p:txBody>
      </p:sp>
      <p:sp>
        <p:nvSpPr>
          <p:cNvPr id="7168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B8534F6-BA49-4F6C-8C98-315588040320}" type="slidenum">
              <a:rPr lang="en-US">
                <a:latin typeface="Arial" panose="020B0604020202020204" pitchFamily="34" charset="0"/>
              </a:rPr>
              <a:pPr/>
              <a:t>14</a:t>
            </a:fld>
            <a:endParaRPr lang="en-US">
              <a:latin typeface="Arial" panose="020B0604020202020204" pitchFamily="34" charset="0"/>
            </a:endParaRPr>
          </a:p>
        </p:txBody>
      </p:sp>
    </p:spTree>
    <p:extLst>
      <p:ext uri="{BB962C8B-B14F-4D97-AF65-F5344CB8AC3E}">
        <p14:creationId xmlns:p14="http://schemas.microsoft.com/office/powerpoint/2010/main" val="2806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CA">
                <a:latin typeface="Arial" panose="020B0604020202020204" pitchFamily="34" charset="0"/>
              </a:rPr>
              <a:t>This procedure determines whether the cancer has spread the lymph nodes. Patients are usually given a general anesthesia. A small incision is made in the neck and a thin tube is inserted. Fluid samples and biopsies are then collected from the lymph nodes near the  throat and lungs. The samples are tested for cancerous cells (http://www.lung.ca/diseases-maladies/cancer-cancer/signs-signes/diagnosis-diagnostique_e.php)</a:t>
            </a:r>
          </a:p>
        </p:txBody>
      </p:sp>
      <p:sp>
        <p:nvSpPr>
          <p:cNvPr id="72708"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F0C765-5C8B-4CFF-840E-E460B3F42BB5}" type="slidenum">
              <a:rPr lang="en-US">
                <a:latin typeface="Arial" panose="020B0604020202020204" pitchFamily="34" charset="0"/>
              </a:rPr>
              <a:pPr/>
              <a:t>15</a:t>
            </a:fld>
            <a:endParaRPr lang="en-US">
              <a:latin typeface="Arial" panose="020B0604020202020204" pitchFamily="34" charset="0"/>
            </a:endParaRPr>
          </a:p>
        </p:txBody>
      </p:sp>
    </p:spTree>
    <p:extLst>
      <p:ext uri="{BB962C8B-B14F-4D97-AF65-F5344CB8AC3E}">
        <p14:creationId xmlns:p14="http://schemas.microsoft.com/office/powerpoint/2010/main" val="412052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CA" b="1">
                <a:latin typeface="Arial" panose="020B0604020202020204" pitchFamily="34" charset="0"/>
              </a:rPr>
              <a:t>Video-assisted thoracic surgery (VATS) </a:t>
            </a:r>
          </a:p>
          <a:p>
            <a:endParaRPr lang="en-CA" b="1">
              <a:latin typeface="Arial" panose="020B0604020202020204" pitchFamily="34" charset="0"/>
            </a:endParaRPr>
          </a:p>
          <a:p>
            <a:r>
              <a:rPr lang="en-CA">
                <a:latin typeface="Arial" panose="020B0604020202020204" pitchFamily="34" charset="0"/>
              </a:rPr>
              <a:t>is a recently developed type of surgery that enables doctors to view the inside of the chest cavity after making only very small incisions. It allows surgeons to take a biopsy close to the outside edges of the lung and to test them for cancer. </a:t>
            </a:r>
          </a:p>
          <a:p>
            <a:endParaRPr lang="en-US">
              <a:latin typeface="Arial" panose="020B0604020202020204" pitchFamily="34" charset="0"/>
            </a:endParaRPr>
          </a:p>
          <a:p>
            <a:r>
              <a:rPr lang="en-CA">
                <a:latin typeface="Arial" panose="020B0604020202020204" pitchFamily="34" charset="0"/>
              </a:rPr>
              <a:t>It is also useful for diagnosing certain pneumonia infections, pneumothorax, infection, cysts and other thoracic disorders. </a:t>
            </a:r>
          </a:p>
          <a:p>
            <a:r>
              <a:rPr lang="en-US">
                <a:latin typeface="Arial" panose="020B0604020202020204" pitchFamily="34" charset="0"/>
              </a:rPr>
              <a:t>(http://www.health.harvard.edu/diagnostic-tests/video-assisted-thoracic-surgery.htm)</a:t>
            </a:r>
          </a:p>
          <a:p>
            <a:endParaRPr lang="en-US">
              <a:latin typeface="Arial" panose="020B0604020202020204" pitchFamily="34" charset="0"/>
            </a:endParaRPr>
          </a:p>
          <a:p>
            <a:r>
              <a:rPr lang="en-CA">
                <a:latin typeface="Arial" panose="020B0604020202020204" pitchFamily="34" charset="0"/>
                <a:hlinkClick r:id="rId3" action="ppaction://hlinkfile"/>
              </a:rPr>
              <a:t>http://ca.video.search.yahoo.com/video/play;_ylt=A2KLqIqSYDZQuDsAakQWFQx.;_ylu=X3oDMTBrc3VyamVwBHNlYwNzcgRzbGsDdmlkBHZ0aWQD?p=lobectomy&amp;vid=D81124D6FD06CA7C2ED6D81124D6FD06CA7C2ED6&amp;l=2%3A00&amp;turl=http%3A%2F%2Fts2.mm.bing.net%2Fvideos%2Fthumbnail.aspx%3Fq%3D4505773586186253%26id%3Daab7a3e98a6ab74f3a799026b5e8853d%26bid%3D1i58ygb91iQR2A%26bn%3DLargeThumb%26url%3Dhttp%253a%252f%252fwww.youtube.com%252fwatch%253fv%253detSe9915ZS4&amp;rurl=http%3A%2F%2Fwww.youtube.com%2Fwatch%3Fv%3DetSe9915ZS4&amp;tit=VATS+Lobectomy+for+Lung+Cancer&amp;c=8&amp;sigr=11auu2s71&amp;fr=yfp-t-715</a:t>
            </a:r>
            <a:r>
              <a:rPr lang="en-CA">
                <a:latin typeface="Arial" panose="020B0604020202020204" pitchFamily="34" charset="0"/>
              </a:rPr>
              <a:t/>
            </a:r>
            <a:br>
              <a:rPr lang="en-CA">
                <a:latin typeface="Arial" panose="020B0604020202020204" pitchFamily="34" charset="0"/>
              </a:rPr>
            </a:br>
            <a:endParaRPr lang="en-CA">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748B392-A090-43E8-9C21-8B6EAAE3CFA7}" type="slidenum">
              <a:rPr lang="en-US">
                <a:latin typeface="Arial" panose="020B0604020202020204" pitchFamily="34" charset="0"/>
              </a:rPr>
              <a:pPr/>
              <a:t>17</a:t>
            </a:fld>
            <a:endParaRPr lang="en-US">
              <a:latin typeface="Arial" panose="020B0604020202020204" pitchFamily="34" charset="0"/>
            </a:endParaRPr>
          </a:p>
        </p:txBody>
      </p:sp>
    </p:spTree>
    <p:extLst>
      <p:ext uri="{BB962C8B-B14F-4D97-AF65-F5344CB8AC3E}">
        <p14:creationId xmlns:p14="http://schemas.microsoft.com/office/powerpoint/2010/main" val="240760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atin typeface="Arial" panose="020B0604020202020204" pitchFamily="34" charset="0"/>
              </a:rPr>
              <a:t>“Squamous cell is the most likely lung cancer to present as a Pancoast’s tumor, which is high in the lung apex with extension to the chest wall, causing shoulder pain that radiates down the ulnar nerve” (Otto, 2001, p. 384)</a:t>
            </a:r>
          </a:p>
          <a:p>
            <a:pPr eaLnBrk="1" hangingPunct="1"/>
            <a:r>
              <a:rPr lang="en-CA">
                <a:latin typeface="Arial" panose="020B0604020202020204" pitchFamily="34" charset="0"/>
              </a:rPr>
              <a:t>also known as epidermoid carcinoma. Squamous cell cancers are also known as epidermoid cancer that makes up 30-40% of all lung cancers</a:t>
            </a:r>
          </a:p>
          <a:p>
            <a:pPr eaLnBrk="1" hangingPunct="1"/>
            <a:r>
              <a:rPr lang="en-CA">
                <a:latin typeface="Arial" panose="020B0604020202020204" pitchFamily="34" charset="0"/>
              </a:rPr>
              <a:t>This type of cancer is characterized by having cells that are moderate to poor in differentiation ( lacking in distinguishing features)</a:t>
            </a:r>
          </a:p>
          <a:p>
            <a:pPr eaLnBrk="1" hangingPunct="1"/>
            <a:r>
              <a:rPr lang="en-CA">
                <a:latin typeface="Arial" panose="020B0604020202020204" pitchFamily="34" charset="0"/>
              </a:rPr>
              <a:t>This cancer is more common in males</a:t>
            </a:r>
          </a:p>
          <a:p>
            <a:pPr eaLnBrk="1" hangingPunct="1"/>
            <a:r>
              <a:rPr lang="en-CA">
                <a:latin typeface="Arial" panose="020B0604020202020204" pitchFamily="34" charset="0"/>
              </a:rPr>
              <a:t>most originate in the central portion of the lungs such as in the large bronchi.  It Is hard to detect by x-ray.  For this reason, diagnoses will often be delayed.</a:t>
            </a:r>
          </a:p>
          <a:p>
            <a:pPr eaLnBrk="1" hangingPunct="1"/>
            <a:r>
              <a:rPr lang="en-CA">
                <a:latin typeface="Arial" panose="020B0604020202020204" pitchFamily="34" charset="0"/>
              </a:rPr>
              <a:t>slow growing</a:t>
            </a:r>
          </a:p>
          <a:p>
            <a:pPr eaLnBrk="1" hangingPunct="1"/>
            <a:r>
              <a:rPr lang="en-CA">
                <a:latin typeface="Arial" panose="020B0604020202020204" pitchFamily="34" charset="0"/>
              </a:rPr>
              <a:t>Uncommon metastasis that is slow, The cancer would eventually effects the liver, adrenal glands and lymph nodes.</a:t>
            </a:r>
          </a:p>
          <a:p>
            <a:pPr eaLnBrk="1" hangingPunct="1"/>
            <a:r>
              <a:rPr lang="en-CA">
                <a:latin typeface="Arial" panose="020B0604020202020204" pitchFamily="34" charset="0"/>
              </a:rPr>
              <a:t>Associated with smoking</a:t>
            </a:r>
          </a:p>
          <a:p>
            <a:pPr eaLnBrk="1" hangingPunct="1"/>
            <a:endParaRPr lang="en-US">
              <a:latin typeface="Arial" panose="020B0604020202020204" pitchFamily="34" charset="0"/>
            </a:endParaRPr>
          </a:p>
          <a:p>
            <a:pPr eaLnBrk="1" hangingPunct="1">
              <a:lnSpc>
                <a:spcPct val="90000"/>
              </a:lnSpc>
            </a:pPr>
            <a:endParaRPr lang="en-CA">
              <a:latin typeface="Arial" panose="020B0604020202020204" pitchFamily="34" charset="0"/>
            </a:endParaRPr>
          </a:p>
          <a:p>
            <a:endParaRPr lang="en-CA">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6ACD7D-E5A4-4EE1-A4CB-AB0491235E8E}" type="slidenum">
              <a:rPr lang="en-US">
                <a:latin typeface="Arial" panose="020B0604020202020204" pitchFamily="34" charset="0"/>
              </a:rPr>
              <a:pPr/>
              <a:t>24</a:t>
            </a:fld>
            <a:endParaRPr lang="en-US">
              <a:latin typeface="Arial" panose="020B0604020202020204" pitchFamily="34" charset="0"/>
            </a:endParaRPr>
          </a:p>
        </p:txBody>
      </p:sp>
    </p:spTree>
    <p:extLst>
      <p:ext uri="{BB962C8B-B14F-4D97-AF65-F5344CB8AC3E}">
        <p14:creationId xmlns:p14="http://schemas.microsoft.com/office/powerpoint/2010/main" val="57850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27306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195390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1956339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66CF8B-A00F-4727-A275-47129E720A74}" type="slidenum">
              <a:rPr lang="en-US"/>
              <a:pPr/>
              <a:t>‹#›</a:t>
            </a:fld>
            <a:endParaRPr lang="en-US"/>
          </a:p>
        </p:txBody>
      </p:sp>
    </p:spTree>
    <p:extLst>
      <p:ext uri="{BB962C8B-B14F-4D97-AF65-F5344CB8AC3E}">
        <p14:creationId xmlns:p14="http://schemas.microsoft.com/office/powerpoint/2010/main" val="33164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46376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8CDEA-4E1B-4641-B30D-52907E796262}"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41177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8C8CDEA-4E1B-4641-B30D-52907E796262}"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21200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8C8CDEA-4E1B-4641-B30D-52907E796262}" type="datetimeFigureOut">
              <a:rPr lang="en-IN" smtClean="0"/>
              <a:t>04-06-2024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9373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8C8CDEA-4E1B-4641-B30D-52907E796262}" type="datetimeFigureOut">
              <a:rPr lang="en-IN" smtClean="0"/>
              <a:t>04-06-2024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24358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8CDEA-4E1B-4641-B30D-52907E796262}" type="datetimeFigureOut">
              <a:rPr lang="en-IN" smtClean="0"/>
              <a:t>04-06-2024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252724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8CDEA-4E1B-4641-B30D-52907E796262}"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425029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8CDEA-4E1B-4641-B30D-52907E796262}"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137956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8CDEA-4E1B-4641-B30D-52907E796262}" type="datetimeFigureOut">
              <a:rPr lang="en-IN" smtClean="0"/>
              <a:t>04-06-2024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06D95-18DE-42B3-92CC-B5AE2868E7F4}" type="slidenum">
              <a:rPr lang="en-IN" smtClean="0"/>
              <a:t>‹#›</a:t>
            </a:fld>
            <a:endParaRPr lang="en-IN"/>
          </a:p>
        </p:txBody>
      </p:sp>
    </p:spTree>
    <p:extLst>
      <p:ext uri="{BB962C8B-B14F-4D97-AF65-F5344CB8AC3E}">
        <p14:creationId xmlns:p14="http://schemas.microsoft.com/office/powerpoint/2010/main" val="83316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Malignant neoplasms of Lungs</a:t>
            </a:r>
            <a:endParaRPr lang="en-IN" dirty="0"/>
          </a:p>
        </p:txBody>
      </p:sp>
      <p:sp>
        <p:nvSpPr>
          <p:cNvPr id="3" name="Subtitle 2"/>
          <p:cNvSpPr>
            <a:spLocks noGrp="1"/>
          </p:cNvSpPr>
          <p:nvPr>
            <p:ph type="subTitle" idx="1"/>
          </p:nvPr>
        </p:nvSpPr>
        <p:spPr/>
        <p:txBody>
          <a:bodyPr/>
          <a:lstStyle/>
          <a:p>
            <a:r>
              <a:rPr lang="en-IN" dirty="0" smtClean="0"/>
              <a:t>Muhammad Waqas Raza</a:t>
            </a:r>
          </a:p>
          <a:p>
            <a:r>
              <a:rPr lang="en-IN" dirty="0" smtClean="0"/>
              <a:t>FCPS FRSC MHPE</a:t>
            </a:r>
            <a:endParaRPr lang="en-IN" dirty="0"/>
          </a:p>
        </p:txBody>
      </p:sp>
    </p:spTree>
    <p:extLst>
      <p:ext uri="{BB962C8B-B14F-4D97-AF65-F5344CB8AC3E}">
        <p14:creationId xmlns:p14="http://schemas.microsoft.com/office/powerpoint/2010/main" val="283916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a:t>Diagnostic Tests</a:t>
            </a:r>
          </a:p>
        </p:txBody>
      </p:sp>
      <p:sp>
        <p:nvSpPr>
          <p:cNvPr id="81923" name="Rectangle 3"/>
          <p:cNvSpPr>
            <a:spLocks noGrp="1" noChangeArrowheads="1"/>
          </p:cNvSpPr>
          <p:nvPr>
            <p:ph type="body" idx="1"/>
          </p:nvPr>
        </p:nvSpPr>
        <p:spPr>
          <a:xfrm>
            <a:off x="2209800" y="1676400"/>
            <a:ext cx="8229600" cy="5486400"/>
          </a:xfrm>
        </p:spPr>
        <p:txBody>
          <a:bodyPr/>
          <a:lstStyle/>
          <a:p>
            <a:pPr eaLnBrk="1" hangingPunct="1">
              <a:buClr>
                <a:schemeClr val="tx1"/>
              </a:buClr>
              <a:defRPr/>
            </a:pPr>
            <a:r>
              <a:rPr lang="en-US" dirty="0"/>
              <a:t>CXR</a:t>
            </a:r>
          </a:p>
          <a:p>
            <a:pPr eaLnBrk="1" hangingPunct="1">
              <a:buClr>
                <a:schemeClr val="tx1"/>
              </a:buClr>
              <a:defRPr/>
            </a:pPr>
            <a:r>
              <a:rPr lang="en-US" dirty="0"/>
              <a:t>CT Scans</a:t>
            </a:r>
          </a:p>
          <a:p>
            <a:pPr eaLnBrk="1" hangingPunct="1">
              <a:buClr>
                <a:schemeClr val="tx1"/>
              </a:buClr>
              <a:defRPr/>
            </a:pPr>
            <a:r>
              <a:rPr lang="en-US" dirty="0"/>
              <a:t>MRI</a:t>
            </a:r>
          </a:p>
          <a:p>
            <a:pPr eaLnBrk="1" hangingPunct="1">
              <a:buClr>
                <a:schemeClr val="tx1"/>
              </a:buClr>
              <a:defRPr/>
            </a:pPr>
            <a:r>
              <a:rPr lang="en-US" dirty="0"/>
              <a:t>Sputum cytology</a:t>
            </a:r>
          </a:p>
          <a:p>
            <a:pPr eaLnBrk="1" hangingPunct="1">
              <a:buClr>
                <a:schemeClr val="tx1"/>
              </a:buClr>
              <a:defRPr/>
            </a:pPr>
            <a:r>
              <a:rPr lang="en-US" dirty="0"/>
              <a:t>Fibreoptic bronchoscopy</a:t>
            </a:r>
          </a:p>
          <a:p>
            <a:pPr eaLnBrk="1" hangingPunct="1">
              <a:buClr>
                <a:schemeClr val="tx1"/>
              </a:buClr>
              <a:defRPr/>
            </a:pPr>
            <a:r>
              <a:rPr lang="en-US" dirty="0"/>
              <a:t>Transthoracic fine needle aspiration</a:t>
            </a:r>
          </a:p>
          <a:p>
            <a:pPr eaLnBrk="1" hangingPunct="1">
              <a:buClr>
                <a:schemeClr val="tx1"/>
              </a:buClr>
              <a:buFont typeface="Wingdings" pitchFamily="2" charset="2"/>
              <a:buNone/>
              <a:defRPr/>
            </a:pPr>
            <a:endParaRPr lang="en-US"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150" y="4419600"/>
            <a:ext cx="18748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4803776"/>
            <a:ext cx="31273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09601"/>
            <a:ext cx="244633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85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a:t>Laboratory Tests</a:t>
            </a:r>
          </a:p>
        </p:txBody>
      </p:sp>
      <p:sp>
        <p:nvSpPr>
          <p:cNvPr id="86019" name="Rectangle 3"/>
          <p:cNvSpPr>
            <a:spLocks noGrp="1" noChangeArrowheads="1"/>
          </p:cNvSpPr>
          <p:nvPr>
            <p:ph type="body" idx="1"/>
          </p:nvPr>
        </p:nvSpPr>
        <p:spPr>
          <a:xfrm>
            <a:off x="2514600" y="1752600"/>
            <a:ext cx="7696200" cy="5105400"/>
          </a:xfrm>
        </p:spPr>
        <p:txBody>
          <a:bodyPr/>
          <a:lstStyle/>
          <a:p>
            <a:pPr eaLnBrk="1" hangingPunct="1">
              <a:lnSpc>
                <a:spcPct val="90000"/>
              </a:lnSpc>
              <a:buClr>
                <a:schemeClr val="tx1"/>
              </a:buClr>
              <a:buFont typeface="Wingdings" pitchFamily="2" charset="2"/>
              <a:buChar char="Ø"/>
              <a:defRPr/>
            </a:pPr>
            <a:r>
              <a:rPr lang="en-US" sz="2400" dirty="0"/>
              <a:t>Blood Tests</a:t>
            </a:r>
          </a:p>
          <a:p>
            <a:pPr eaLnBrk="1" hangingPunct="1">
              <a:lnSpc>
                <a:spcPct val="90000"/>
              </a:lnSpc>
              <a:buClr>
                <a:schemeClr val="tx1"/>
              </a:buClr>
              <a:buFont typeface="Wingdings" pitchFamily="2" charset="2"/>
              <a:buNone/>
              <a:defRPr/>
            </a:pPr>
            <a:r>
              <a:rPr lang="en-US" sz="2400" dirty="0"/>
              <a:t>   	*CBC-to check red/white blood cell &amp; platelets</a:t>
            </a:r>
          </a:p>
          <a:p>
            <a:pPr eaLnBrk="1" hangingPunct="1">
              <a:lnSpc>
                <a:spcPct val="90000"/>
              </a:lnSpc>
              <a:buClr>
                <a:schemeClr val="tx1"/>
              </a:buClr>
              <a:buFont typeface="Wingdings" pitchFamily="2" charset="2"/>
              <a:buNone/>
              <a:defRPr/>
            </a:pPr>
            <a:r>
              <a:rPr lang="en-US" sz="2400" dirty="0"/>
              <a:t>		   -to check bone marrow and organ function</a:t>
            </a:r>
          </a:p>
          <a:p>
            <a:pPr eaLnBrk="1" hangingPunct="1">
              <a:lnSpc>
                <a:spcPct val="90000"/>
              </a:lnSpc>
              <a:buClr>
                <a:schemeClr val="tx1"/>
              </a:buClr>
              <a:buFont typeface="Wingdings" pitchFamily="2" charset="2"/>
              <a:buNone/>
              <a:defRPr/>
            </a:pPr>
            <a:endParaRPr lang="en-US" sz="2400" dirty="0"/>
          </a:p>
          <a:p>
            <a:pPr eaLnBrk="1" hangingPunct="1">
              <a:lnSpc>
                <a:spcPct val="90000"/>
              </a:lnSpc>
              <a:buClr>
                <a:schemeClr val="tx1"/>
              </a:buClr>
              <a:buFont typeface="Wingdings" pitchFamily="2" charset="2"/>
              <a:buNone/>
              <a:defRPr/>
            </a:pPr>
            <a:r>
              <a:rPr lang="en-US" sz="2400" dirty="0"/>
              <a:t>	*Blood Chemistry Test-to assess how organs </a:t>
            </a:r>
          </a:p>
          <a:p>
            <a:pPr eaLnBrk="1" hangingPunct="1">
              <a:lnSpc>
                <a:spcPct val="90000"/>
              </a:lnSpc>
              <a:buClr>
                <a:schemeClr val="tx1"/>
              </a:buClr>
              <a:buFont typeface="Wingdings" pitchFamily="2" charset="2"/>
              <a:buNone/>
              <a:defRPr/>
            </a:pPr>
            <a:r>
              <a:rPr lang="en-US" sz="2400" dirty="0"/>
              <a:t>		   are functioning such as liver and kidney</a:t>
            </a:r>
          </a:p>
          <a:p>
            <a:pPr eaLnBrk="1" hangingPunct="1">
              <a:lnSpc>
                <a:spcPct val="90000"/>
              </a:lnSpc>
              <a:buClr>
                <a:schemeClr val="tx1"/>
              </a:buClr>
              <a:buFont typeface="Wingdings" pitchFamily="2" charset="2"/>
              <a:buChar char="Ø"/>
              <a:defRPr/>
            </a:pPr>
            <a:r>
              <a:rPr lang="en-US" sz="2400" dirty="0"/>
              <a:t>Biopsy-to determine if the tumor is cancer or not</a:t>
            </a:r>
          </a:p>
          <a:p>
            <a:pPr eaLnBrk="1" hangingPunct="1">
              <a:lnSpc>
                <a:spcPct val="90000"/>
              </a:lnSpc>
              <a:buClr>
                <a:schemeClr val="tx1"/>
              </a:buClr>
              <a:buFont typeface="Wingdings" pitchFamily="2" charset="2"/>
              <a:buNone/>
              <a:defRPr/>
            </a:pPr>
            <a:r>
              <a:rPr lang="en-US" sz="2400" dirty="0"/>
              <a:t>     	     -to determine the type of cancer</a:t>
            </a:r>
          </a:p>
          <a:p>
            <a:pPr eaLnBrk="1" hangingPunct="1">
              <a:lnSpc>
                <a:spcPct val="90000"/>
              </a:lnSpc>
              <a:buClr>
                <a:schemeClr val="tx1"/>
              </a:buClr>
              <a:buFont typeface="Wingdings" pitchFamily="2" charset="2"/>
              <a:buNone/>
              <a:defRPr/>
            </a:pPr>
            <a:r>
              <a:rPr lang="en-US" sz="2400" dirty="0"/>
              <a:t>		     -to determine the grade of cancer (slow</a:t>
            </a:r>
          </a:p>
          <a:p>
            <a:pPr eaLnBrk="1" hangingPunct="1">
              <a:lnSpc>
                <a:spcPct val="90000"/>
              </a:lnSpc>
              <a:buClr>
                <a:schemeClr val="tx1"/>
              </a:buClr>
              <a:buFont typeface="Wingdings" pitchFamily="2" charset="2"/>
              <a:buNone/>
              <a:defRPr/>
            </a:pPr>
            <a:r>
              <a:rPr lang="en-US" sz="2400" dirty="0"/>
              <a:t>		      or fast)</a:t>
            </a:r>
          </a:p>
        </p:txBody>
      </p:sp>
    </p:spTree>
    <p:extLst>
      <p:ext uri="{BB962C8B-B14F-4D97-AF65-F5344CB8AC3E}">
        <p14:creationId xmlns:p14="http://schemas.microsoft.com/office/powerpoint/2010/main" val="28765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a:t>Biopsy</a:t>
            </a:r>
          </a:p>
        </p:txBody>
      </p:sp>
      <p:sp>
        <p:nvSpPr>
          <p:cNvPr id="90115" name="Rectangle 3"/>
          <p:cNvSpPr>
            <a:spLocks noGrp="1" noChangeArrowheads="1"/>
          </p:cNvSpPr>
          <p:nvPr>
            <p:ph type="body" sz="half" idx="1"/>
          </p:nvPr>
        </p:nvSpPr>
        <p:spPr>
          <a:xfrm>
            <a:off x="2894014" y="1827214"/>
            <a:ext cx="8154987" cy="4649787"/>
          </a:xfrm>
        </p:spPr>
        <p:txBody>
          <a:bodyPr/>
          <a:lstStyle/>
          <a:p>
            <a:pPr lvl="1" eaLnBrk="1" hangingPunct="1">
              <a:buClr>
                <a:schemeClr val="tx1"/>
              </a:buClr>
              <a:buFont typeface="Wingdings" pitchFamily="2" charset="2"/>
              <a:buNone/>
              <a:defRPr/>
            </a:pPr>
            <a:r>
              <a:rPr lang="en-US" sz="2000"/>
              <a:t>						</a:t>
            </a:r>
          </a:p>
        </p:txBody>
      </p:sp>
      <p:pic>
        <p:nvPicPr>
          <p:cNvPr id="23556" name="Picture 7" descr="Copy of 107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2133600"/>
            <a:ext cx="4419600" cy="3429000"/>
          </a:xfrm>
          <a:noFill/>
        </p:spPr>
      </p:pic>
    </p:spTree>
    <p:extLst>
      <p:ext uri="{BB962C8B-B14F-4D97-AF65-F5344CB8AC3E}">
        <p14:creationId xmlns:p14="http://schemas.microsoft.com/office/powerpoint/2010/main" val="197795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dirty="0"/>
              <a:t>Endoscopy</a:t>
            </a:r>
          </a:p>
        </p:txBody>
      </p:sp>
      <p:sp>
        <p:nvSpPr>
          <p:cNvPr id="89091" name="Rectangle 3"/>
          <p:cNvSpPr>
            <a:spLocks noGrp="1" noChangeArrowheads="1"/>
          </p:cNvSpPr>
          <p:nvPr>
            <p:ph type="body" sz="half" idx="1"/>
          </p:nvPr>
        </p:nvSpPr>
        <p:spPr>
          <a:xfrm>
            <a:off x="1981200" y="1905000"/>
            <a:ext cx="6775450" cy="4114800"/>
          </a:xfrm>
        </p:spPr>
        <p:txBody>
          <a:bodyPr/>
          <a:lstStyle/>
          <a:p>
            <a:pPr eaLnBrk="1" hangingPunct="1">
              <a:lnSpc>
                <a:spcPct val="80000"/>
              </a:lnSpc>
              <a:buClr>
                <a:schemeClr val="tx1"/>
              </a:buClr>
              <a:defRPr/>
            </a:pPr>
            <a:r>
              <a:rPr lang="en-US" sz="2400" dirty="0"/>
              <a:t>Bronchoscopy</a:t>
            </a:r>
          </a:p>
          <a:p>
            <a:pPr eaLnBrk="1" hangingPunct="1">
              <a:lnSpc>
                <a:spcPct val="80000"/>
              </a:lnSpc>
              <a:buClr>
                <a:schemeClr val="tx1"/>
              </a:buClr>
              <a:defRPr/>
            </a:pPr>
            <a:r>
              <a:rPr lang="en-US" sz="2400" dirty="0"/>
              <a:t>Mediastinoscopy</a:t>
            </a:r>
          </a:p>
          <a:p>
            <a:pPr eaLnBrk="1" hangingPunct="1">
              <a:lnSpc>
                <a:spcPct val="80000"/>
              </a:lnSpc>
              <a:buClr>
                <a:schemeClr val="tx1"/>
              </a:buClr>
              <a:defRPr/>
            </a:pPr>
            <a:r>
              <a:rPr lang="en-US" sz="2400" dirty="0"/>
              <a:t>VATS (video assisted </a:t>
            </a:r>
            <a:r>
              <a:rPr lang="en-US" sz="2400" dirty="0" err="1"/>
              <a:t>thoracoscopic</a:t>
            </a:r>
            <a:r>
              <a:rPr lang="en-US" sz="2400" dirty="0"/>
              <a:t> surgery)</a:t>
            </a:r>
          </a:p>
          <a:p>
            <a:pPr eaLnBrk="1" hangingPunct="1">
              <a:lnSpc>
                <a:spcPct val="80000"/>
              </a:lnSpc>
              <a:buClr>
                <a:schemeClr val="tx1"/>
              </a:buClr>
              <a:buFont typeface="Wingdings" pitchFamily="2" charset="2"/>
              <a:buChar char="Ø"/>
              <a:defRPr/>
            </a:pPr>
            <a:endParaRPr lang="en-US" sz="2400" dirty="0"/>
          </a:p>
          <a:p>
            <a:pPr eaLnBrk="1" hangingPunct="1">
              <a:lnSpc>
                <a:spcPct val="80000"/>
              </a:lnSpc>
              <a:buClr>
                <a:schemeClr val="tx1"/>
              </a:buClr>
              <a:buFont typeface="Wingdings" pitchFamily="2" charset="2"/>
              <a:buNone/>
              <a:defRPr/>
            </a:pPr>
            <a:r>
              <a:rPr lang="en-US" sz="2400" dirty="0"/>
              <a:t>	</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1"/>
            <a:ext cx="20574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13" y="3276601"/>
            <a:ext cx="2436812"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91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Bronchoscopy</a:t>
            </a:r>
            <a:endParaRPr lang="en-CA" dirty="0"/>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86200" y="1447800"/>
            <a:ext cx="4267200" cy="5410200"/>
          </a:xfrm>
        </p:spPr>
      </p:pic>
    </p:spTree>
    <p:extLst>
      <p:ext uri="{BB962C8B-B14F-4D97-AF65-F5344CB8AC3E}">
        <p14:creationId xmlns:p14="http://schemas.microsoft.com/office/powerpoint/2010/main" val="169108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1600200"/>
            <a:ext cx="4800600" cy="4038600"/>
          </a:xfrm>
        </p:spPr>
      </p:pic>
      <p:sp>
        <p:nvSpPr>
          <p:cNvPr id="4" name="Title 3"/>
          <p:cNvSpPr>
            <a:spLocks noGrp="1"/>
          </p:cNvSpPr>
          <p:nvPr>
            <p:ph type="title"/>
          </p:nvPr>
        </p:nvSpPr>
        <p:spPr/>
        <p:txBody>
          <a:bodyPr/>
          <a:lstStyle/>
          <a:p>
            <a:pPr>
              <a:defRPr/>
            </a:pPr>
            <a:r>
              <a:rPr lang="en-CA" dirty="0" err="1"/>
              <a:t>Mediastinoscopy</a:t>
            </a:r>
            <a:r>
              <a:rPr lang="en-CA" dirty="0"/>
              <a:t/>
            </a:r>
            <a:br>
              <a:rPr lang="en-CA" dirty="0"/>
            </a:br>
            <a:endParaRPr lang="en-CA" dirty="0"/>
          </a:p>
        </p:txBody>
      </p:sp>
    </p:spTree>
    <p:extLst>
      <p:ext uri="{BB962C8B-B14F-4D97-AF65-F5344CB8AC3E}">
        <p14:creationId xmlns:p14="http://schemas.microsoft.com/office/powerpoint/2010/main" val="385977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144" y="1055076"/>
            <a:ext cx="8637563" cy="5430129"/>
          </a:xfrm>
        </p:spPr>
      </p:pic>
    </p:spTree>
    <p:extLst>
      <p:ext uri="{BB962C8B-B14F-4D97-AF65-F5344CB8AC3E}">
        <p14:creationId xmlns:p14="http://schemas.microsoft.com/office/powerpoint/2010/main" val="3605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CA" dirty="0"/>
              <a:t/>
            </a:r>
            <a:br>
              <a:rPr lang="en-CA" dirty="0"/>
            </a:br>
            <a:r>
              <a:rPr lang="en-CA" dirty="0"/>
              <a:t>VATS (video assisted </a:t>
            </a:r>
            <a:r>
              <a:rPr lang="en-CA" dirty="0" err="1"/>
              <a:t>thoracoscopic</a:t>
            </a:r>
            <a:r>
              <a:rPr lang="en-CA" dirty="0"/>
              <a:t> surgery)</a:t>
            </a:r>
            <a:br>
              <a:rPr lang="en-CA" dirty="0"/>
            </a:br>
            <a:endParaRPr lang="en-CA" dirty="0"/>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1" y="1828801"/>
            <a:ext cx="4867275" cy="4029075"/>
          </a:xfrm>
        </p:spPr>
      </p:pic>
    </p:spTree>
    <p:extLst>
      <p:ext uri="{BB962C8B-B14F-4D97-AF65-F5344CB8AC3E}">
        <p14:creationId xmlns:p14="http://schemas.microsoft.com/office/powerpoint/2010/main" val="20920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endParaRPr lang="en-US"/>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283" y="366318"/>
            <a:ext cx="7217433" cy="581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9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b="1"/>
              <a:t>DIAGNOSTIC WORKUP</a:t>
            </a:r>
          </a:p>
        </p:txBody>
      </p:sp>
      <p:sp>
        <p:nvSpPr>
          <p:cNvPr id="26627" name="Rectangle 3"/>
          <p:cNvSpPr>
            <a:spLocks noGrp="1" noChangeArrowheads="1"/>
          </p:cNvSpPr>
          <p:nvPr>
            <p:ph type="body" idx="1"/>
          </p:nvPr>
        </p:nvSpPr>
        <p:spPr>
          <a:xfrm>
            <a:off x="1981200" y="1350030"/>
            <a:ext cx="8229600" cy="5292305"/>
          </a:xfrm>
        </p:spPr>
        <p:txBody>
          <a:bodyPr>
            <a:normAutofit fontScale="85000" lnSpcReduction="20000"/>
          </a:bodyPr>
          <a:lstStyle/>
          <a:p>
            <a:pPr>
              <a:lnSpc>
                <a:spcPct val="90000"/>
              </a:lnSpc>
            </a:pPr>
            <a:endParaRPr lang="en-US" altLang="zh-TW" sz="900" dirty="0"/>
          </a:p>
          <a:p>
            <a:pPr>
              <a:lnSpc>
                <a:spcPct val="90000"/>
              </a:lnSpc>
            </a:pPr>
            <a:r>
              <a:rPr lang="en-US" altLang="zh-TW" sz="2400" b="1" dirty="0"/>
              <a:t>History: </a:t>
            </a:r>
            <a:r>
              <a:rPr lang="en-US" altLang="zh-TW" sz="2400" dirty="0"/>
              <a:t>metastasis symptoms</a:t>
            </a:r>
          </a:p>
          <a:p>
            <a:pPr>
              <a:lnSpc>
                <a:spcPct val="90000"/>
              </a:lnSpc>
            </a:pPr>
            <a:endParaRPr lang="en-US" altLang="zh-TW" sz="2400" b="1" dirty="0"/>
          </a:p>
          <a:p>
            <a:pPr>
              <a:lnSpc>
                <a:spcPct val="90000"/>
              </a:lnSpc>
            </a:pPr>
            <a:r>
              <a:rPr lang="en-US" altLang="zh-TW" sz="2400" b="1" dirty="0"/>
              <a:t>PE: </a:t>
            </a:r>
            <a:r>
              <a:rPr lang="en-US" altLang="zh-TW" sz="2400" dirty="0"/>
              <a:t>H &amp; N lymph nodes</a:t>
            </a:r>
          </a:p>
          <a:p>
            <a:pPr>
              <a:lnSpc>
                <a:spcPct val="90000"/>
              </a:lnSpc>
              <a:buFont typeface="Wingdings" panose="05000000000000000000" pitchFamily="2" charset="2"/>
              <a:buNone/>
            </a:pPr>
            <a:endParaRPr lang="en-US" altLang="zh-TW" sz="2400" dirty="0"/>
          </a:p>
          <a:p>
            <a:pPr>
              <a:lnSpc>
                <a:spcPct val="90000"/>
              </a:lnSpc>
            </a:pPr>
            <a:r>
              <a:rPr lang="en-US" altLang="zh-TW" sz="2400" b="1" dirty="0"/>
              <a:t>Chest X-ray</a:t>
            </a:r>
            <a:endParaRPr lang="en-US" altLang="zh-TW" sz="2400" dirty="0"/>
          </a:p>
          <a:p>
            <a:pPr>
              <a:lnSpc>
                <a:spcPct val="90000"/>
              </a:lnSpc>
              <a:buFont typeface="Wingdings" panose="05000000000000000000" pitchFamily="2" charset="2"/>
              <a:buNone/>
            </a:pPr>
            <a:endParaRPr lang="en-US" altLang="zh-TW" sz="2400" dirty="0"/>
          </a:p>
          <a:p>
            <a:pPr>
              <a:lnSpc>
                <a:spcPct val="90000"/>
              </a:lnSpc>
            </a:pPr>
            <a:r>
              <a:rPr lang="en-US" altLang="zh-TW" b="1" dirty="0"/>
              <a:t>CT</a:t>
            </a:r>
            <a:r>
              <a:rPr lang="en-US" altLang="zh-TW" sz="2400" dirty="0"/>
              <a:t>: the most valuable radiologic study for evaluation,   </a:t>
            </a:r>
          </a:p>
          <a:p>
            <a:pPr>
              <a:lnSpc>
                <a:spcPct val="90000"/>
              </a:lnSpc>
              <a:buFont typeface="Wingdings" panose="05000000000000000000" pitchFamily="2" charset="2"/>
              <a:buNone/>
            </a:pPr>
            <a:r>
              <a:rPr lang="en-US" altLang="zh-TW" sz="2400" dirty="0"/>
              <a:t>             staging, and therapeutic planning of lung cancer</a:t>
            </a:r>
          </a:p>
          <a:p>
            <a:pPr>
              <a:lnSpc>
                <a:spcPct val="90000"/>
              </a:lnSpc>
              <a:buFont typeface="Wingdings" panose="05000000000000000000" pitchFamily="2" charset="2"/>
              <a:buNone/>
            </a:pPr>
            <a:endParaRPr lang="en-US" altLang="zh-TW" sz="2400" dirty="0"/>
          </a:p>
          <a:p>
            <a:pPr>
              <a:lnSpc>
                <a:spcPct val="90000"/>
              </a:lnSpc>
            </a:pPr>
            <a:r>
              <a:rPr lang="en-US" altLang="zh-TW" sz="2400" b="1" dirty="0"/>
              <a:t>MRI:  </a:t>
            </a:r>
            <a:r>
              <a:rPr lang="en-US" altLang="zh-TW" sz="2400" dirty="0" err="1"/>
              <a:t>mediastninum</a:t>
            </a:r>
            <a:r>
              <a:rPr lang="en-US" altLang="zh-TW" sz="2400" dirty="0"/>
              <a:t> or </a:t>
            </a:r>
            <a:r>
              <a:rPr lang="en-US" altLang="zh-TW" sz="2400" dirty="0" err="1"/>
              <a:t>paravetebral</a:t>
            </a:r>
            <a:r>
              <a:rPr lang="en-US" altLang="zh-TW" sz="2400" dirty="0"/>
              <a:t> region</a:t>
            </a:r>
          </a:p>
          <a:p>
            <a:pPr>
              <a:lnSpc>
                <a:spcPct val="90000"/>
              </a:lnSpc>
              <a:buFont typeface="Wingdings" panose="05000000000000000000" pitchFamily="2" charset="2"/>
              <a:buNone/>
            </a:pPr>
            <a:endParaRPr lang="en-US" altLang="zh-TW" sz="2400" dirty="0"/>
          </a:p>
          <a:p>
            <a:pPr>
              <a:lnSpc>
                <a:spcPct val="90000"/>
              </a:lnSpc>
            </a:pPr>
            <a:r>
              <a:rPr lang="en-US" altLang="zh-TW" sz="2400" b="1" dirty="0"/>
              <a:t>Bone scans</a:t>
            </a:r>
            <a:r>
              <a:rPr lang="en-US" altLang="zh-TW" sz="2400" dirty="0"/>
              <a:t>:  stage III before curative therapy</a:t>
            </a:r>
          </a:p>
          <a:p>
            <a:pPr>
              <a:lnSpc>
                <a:spcPct val="90000"/>
              </a:lnSpc>
              <a:buFont typeface="Wingdings" panose="05000000000000000000" pitchFamily="2" charset="2"/>
              <a:buNone/>
            </a:pPr>
            <a:r>
              <a:rPr lang="en-US" altLang="zh-TW" sz="2400" dirty="0"/>
              <a:t>      </a:t>
            </a:r>
          </a:p>
          <a:p>
            <a:pPr>
              <a:lnSpc>
                <a:spcPct val="90000"/>
              </a:lnSpc>
              <a:buFont typeface="Wingdings" panose="05000000000000000000" pitchFamily="2" charset="2"/>
              <a:buNone/>
            </a:pPr>
            <a:endParaRPr lang="en-US" altLang="zh-TW" sz="2400" dirty="0"/>
          </a:p>
          <a:p>
            <a:pPr>
              <a:lnSpc>
                <a:spcPct val="90000"/>
              </a:lnSpc>
              <a:buFont typeface="Wingdings" panose="05000000000000000000" pitchFamily="2" charset="2"/>
              <a:buNone/>
            </a:pPr>
            <a:r>
              <a:rPr lang="en-US" altLang="zh-TW" sz="900" dirty="0"/>
              <a:t>      </a:t>
            </a:r>
          </a:p>
        </p:txBody>
      </p:sp>
    </p:spTree>
    <p:extLst>
      <p:ext uri="{BB962C8B-B14F-4D97-AF65-F5344CB8AC3E}">
        <p14:creationId xmlns:p14="http://schemas.microsoft.com/office/powerpoint/2010/main" val="332335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Diagnosis/Differential diagnosis</a:t>
            </a:r>
            <a:endParaRPr lang="en-US" dirty="0"/>
          </a:p>
        </p:txBody>
      </p:sp>
      <p:pic>
        <p:nvPicPr>
          <p:cNvPr id="4" name="Content Placeholder 3"/>
          <p:cNvPicPr>
            <a:picLocks noGrp="1" noChangeAspect="1"/>
          </p:cNvPicPr>
          <p:nvPr>
            <p:ph sz="half" idx="1"/>
          </p:nvPr>
        </p:nvPicPr>
        <p:blipFill>
          <a:blip r:embed="rId2"/>
          <a:stretch>
            <a:fillRect/>
          </a:stretch>
        </p:blipFill>
        <p:spPr>
          <a:xfrm>
            <a:off x="2252662" y="3029744"/>
            <a:ext cx="2352675" cy="1943100"/>
          </a:xfrm>
          <a:prstGeom prst="rect">
            <a:avLst/>
          </a:prstGeom>
        </p:spPr>
      </p:pic>
      <p:pic>
        <p:nvPicPr>
          <p:cNvPr id="7" name="Content Placeholder 6"/>
          <p:cNvPicPr>
            <a:picLocks noGrp="1" noChangeAspect="1"/>
          </p:cNvPicPr>
          <p:nvPr>
            <p:ph sz="half" idx="2"/>
          </p:nvPr>
        </p:nvPicPr>
        <p:blipFill>
          <a:blip r:embed="rId3"/>
          <a:stretch>
            <a:fillRect/>
          </a:stretch>
        </p:blipFill>
        <p:spPr>
          <a:xfrm>
            <a:off x="7691437" y="2929731"/>
            <a:ext cx="2143125" cy="2143125"/>
          </a:xfrm>
          <a:prstGeom prst="rect">
            <a:avLst/>
          </a:prstGeom>
        </p:spPr>
      </p:pic>
    </p:spTree>
    <p:extLst>
      <p:ext uri="{BB962C8B-B14F-4D97-AF65-F5344CB8AC3E}">
        <p14:creationId xmlns:p14="http://schemas.microsoft.com/office/powerpoint/2010/main" val="901863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992313" y="836613"/>
            <a:ext cx="8229600" cy="5657850"/>
          </a:xfrm>
        </p:spPr>
        <p:txBody>
          <a:bodyPr/>
          <a:lstStyle/>
          <a:p>
            <a:pPr>
              <a:buFont typeface="Wingdings" panose="05000000000000000000" pitchFamily="2" charset="2"/>
              <a:buNone/>
            </a:pPr>
            <a:endParaRPr lang="en-US" altLang="zh-TW" i="1"/>
          </a:p>
          <a:p>
            <a:r>
              <a:rPr lang="en-US" altLang="zh-TW" i="1">
                <a:solidFill>
                  <a:srgbClr val="FFFF00"/>
                </a:solidFill>
              </a:rPr>
              <a:t>PET</a:t>
            </a:r>
            <a:r>
              <a:rPr lang="en-US" altLang="zh-TW" i="1"/>
              <a:t> influenced radiation delivery in 65% for definitive radiotherapy (Kalff et al.).</a:t>
            </a:r>
          </a:p>
          <a:p>
            <a:pPr>
              <a:buFont typeface="Wingdings" panose="05000000000000000000" pitchFamily="2" charset="2"/>
              <a:buNone/>
            </a:pPr>
            <a:endParaRPr lang="en-US" altLang="zh-TW"/>
          </a:p>
          <a:p>
            <a:r>
              <a:rPr lang="en-US" altLang="zh-TW"/>
              <a:t>Brain CT scan: small cell carcinoma.</a:t>
            </a:r>
          </a:p>
          <a:p>
            <a:endParaRPr lang="en-US" altLang="zh-TW"/>
          </a:p>
          <a:p>
            <a:r>
              <a:rPr lang="en-US" altLang="zh-TW"/>
              <a:t>Pulmonary function tests: ability to undergo surgical resection or withstand irradiation</a:t>
            </a:r>
          </a:p>
        </p:txBody>
      </p:sp>
    </p:spTree>
    <p:extLst>
      <p:ext uri="{BB962C8B-B14F-4D97-AF65-F5344CB8AC3E}">
        <p14:creationId xmlns:p14="http://schemas.microsoft.com/office/powerpoint/2010/main" val="112132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altLang="zh-TW">
                <a:solidFill>
                  <a:srgbClr val="E34FA7"/>
                </a:solidFill>
              </a:rPr>
              <a:t>Pathology</a:t>
            </a:r>
          </a:p>
        </p:txBody>
      </p:sp>
      <p:sp>
        <p:nvSpPr>
          <p:cNvPr id="343043" name="Rectangle 3"/>
          <p:cNvSpPr>
            <a:spLocks noGrp="1" noChangeArrowheads="1"/>
          </p:cNvSpPr>
          <p:nvPr>
            <p:ph type="body" idx="1"/>
          </p:nvPr>
        </p:nvSpPr>
        <p:spPr/>
        <p:txBody>
          <a:bodyPr/>
          <a:lstStyle/>
          <a:p>
            <a:r>
              <a:rPr lang="en-US" altLang="zh-TW" b="1"/>
              <a:t>Sputum cytology</a:t>
            </a:r>
            <a:r>
              <a:rPr lang="en-US" altLang="zh-TW"/>
              <a:t>: </a:t>
            </a:r>
            <a:r>
              <a:rPr lang="en-US" altLang="zh-TW" b="1"/>
              <a:t>20</a:t>
            </a:r>
            <a:r>
              <a:rPr lang="en-US" altLang="zh-TW" b="1" i="1"/>
              <a:t>% </a:t>
            </a:r>
            <a:r>
              <a:rPr lang="en-US" altLang="zh-TW" b="1"/>
              <a:t>to 30%</a:t>
            </a:r>
            <a:r>
              <a:rPr lang="en-US" altLang="zh-TW"/>
              <a:t>  sensitivity</a:t>
            </a:r>
          </a:p>
          <a:p>
            <a:pPr>
              <a:buFont typeface="Wingdings" panose="05000000000000000000" pitchFamily="2" charset="2"/>
              <a:buNone/>
            </a:pPr>
            <a:endParaRPr lang="en-US" altLang="zh-TW" sz="2400"/>
          </a:p>
          <a:p>
            <a:r>
              <a:rPr lang="en-US" altLang="zh-TW" b="1"/>
              <a:t>Bronchoscopic examination</a:t>
            </a:r>
            <a:r>
              <a:rPr lang="en-US" altLang="zh-TW"/>
              <a:t>: </a:t>
            </a:r>
            <a:r>
              <a:rPr lang="en-US" altLang="zh-TW" b="1"/>
              <a:t>90%</a:t>
            </a:r>
            <a:r>
              <a:rPr lang="en-US" altLang="zh-TW"/>
              <a:t> positive </a:t>
            </a:r>
          </a:p>
          <a:p>
            <a:pPr>
              <a:buFont typeface="Wingdings" panose="05000000000000000000" pitchFamily="2" charset="2"/>
              <a:buNone/>
            </a:pPr>
            <a:r>
              <a:rPr lang="en-US" altLang="zh-TW"/>
              <a:t>   </a:t>
            </a:r>
          </a:p>
          <a:p>
            <a:r>
              <a:rPr lang="en-US" altLang="zh-TW" b="1"/>
              <a:t>CT-guided Bx</a:t>
            </a:r>
            <a:r>
              <a:rPr lang="en-US" altLang="zh-TW"/>
              <a:t>: </a:t>
            </a:r>
            <a:r>
              <a:rPr lang="en-US" altLang="zh-TW" b="1"/>
              <a:t>95%</a:t>
            </a:r>
            <a:r>
              <a:rPr lang="en-US" altLang="zh-TW"/>
              <a:t> positive</a:t>
            </a:r>
          </a:p>
          <a:p>
            <a:endParaRPr lang="en-US" altLang="zh-TW"/>
          </a:p>
          <a:p>
            <a:r>
              <a:rPr lang="en-US" altLang="zh-TW" b="1"/>
              <a:t>Bx</a:t>
            </a:r>
            <a:r>
              <a:rPr lang="en-US" altLang="zh-TW"/>
              <a:t>: Primary tumor lesion, scalene node</a:t>
            </a:r>
          </a:p>
          <a:p>
            <a:endParaRPr lang="en-US" altLang="zh-TW"/>
          </a:p>
        </p:txBody>
      </p:sp>
    </p:spTree>
    <p:extLst>
      <p:ext uri="{BB962C8B-B14F-4D97-AF65-F5344CB8AC3E}">
        <p14:creationId xmlns:p14="http://schemas.microsoft.com/office/powerpoint/2010/main" val="172418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ltLang="zh-TW" b="1"/>
              <a:t>Incidence</a:t>
            </a:r>
          </a:p>
        </p:txBody>
      </p:sp>
      <p:graphicFrame>
        <p:nvGraphicFramePr>
          <p:cNvPr id="310293" name="Group 21"/>
          <p:cNvGraphicFramePr>
            <a:graphicFrameLocks noGrp="1"/>
          </p:cNvGraphicFramePr>
          <p:nvPr>
            <p:ph sz="half" idx="2"/>
            <p:extLst>
              <p:ext uri="{D42A27DB-BD31-4B8C-83A1-F6EECF244321}">
                <p14:modId xmlns:p14="http://schemas.microsoft.com/office/powerpoint/2010/main" val="1188391584"/>
              </p:ext>
            </p:extLst>
          </p:nvPr>
        </p:nvGraphicFramePr>
        <p:xfrm>
          <a:off x="2063750" y="2205039"/>
          <a:ext cx="8147050" cy="2328863"/>
        </p:xfrm>
        <a:graphic>
          <a:graphicData uri="http://schemas.openxmlformats.org/drawingml/2006/table">
            <a:tbl>
              <a:tblPr/>
              <a:tblGrid>
                <a:gridCol w="2716213">
                  <a:extLst>
                    <a:ext uri="{9D8B030D-6E8A-4147-A177-3AD203B41FA5}">
                      <a16:colId xmlns:a16="http://schemas.microsoft.com/office/drawing/2014/main" val="20000"/>
                    </a:ext>
                  </a:extLst>
                </a:gridCol>
                <a:gridCol w="2714625">
                  <a:extLst>
                    <a:ext uri="{9D8B030D-6E8A-4147-A177-3AD203B41FA5}">
                      <a16:colId xmlns:a16="http://schemas.microsoft.com/office/drawing/2014/main" val="20001"/>
                    </a:ext>
                  </a:extLst>
                </a:gridCol>
                <a:gridCol w="2716212">
                  <a:extLst>
                    <a:ext uri="{9D8B030D-6E8A-4147-A177-3AD203B41FA5}">
                      <a16:colId xmlns:a16="http://schemas.microsoft.com/office/drawing/2014/main" val="20002"/>
                    </a:ext>
                  </a:extLst>
                </a:gridCol>
              </a:tblGrid>
              <a:tr h="1223963">
                <a:tc>
                  <a:txBody>
                    <a:bodyPr/>
                    <a:lstStyle>
                      <a:lvl1pPr>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1" lang="en-US"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Taiwan (TCOG)</a:t>
                      </a:r>
                      <a:endParaRPr kumimoji="1" lang="en-US" altLang="zh-TW" sz="2800" b="0" i="0" u="none" strike="noStrike" cap="none" normalizeH="0" baseline="0">
                        <a:ln>
                          <a:noFill/>
                        </a:ln>
                        <a:solidFill>
                          <a:srgbClr val="FF0000"/>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USA</a:t>
                      </a:r>
                      <a:endParaRPr kumimoji="1" lang="en-US" altLang="zh-TW" sz="2800" b="0" i="0" u="none" strike="noStrike" cap="none" normalizeH="0" baseline="0">
                        <a:ln>
                          <a:noFill/>
                        </a:ln>
                        <a:solidFill>
                          <a:srgbClr val="FF0000"/>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850">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NSCLC</a:t>
                      </a:r>
                      <a:endParaRPr kumimoji="1" lang="en-US" altLang="zh-TW" sz="2800" b="0" i="0" u="none" strike="noStrike" cap="none" normalizeH="0" baseline="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85-88 %</a:t>
                      </a:r>
                      <a:endParaRPr kumimoji="1" lang="en-US" altLang="zh-TW" sz="2800" b="0" i="0" u="none" strike="noStrike" cap="none" normalizeH="0" baseline="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80 %</a:t>
                      </a:r>
                      <a:endParaRPr kumimoji="1" lang="en-US" altLang="zh-TW" sz="2800" b="0" i="0" u="none" strike="noStrike" cap="none" normalizeH="0" baseline="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050">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SCLA</a:t>
                      </a:r>
                      <a:endParaRPr kumimoji="1" lang="en-US" altLang="zh-TW" sz="2800" b="0" i="0" u="none" strike="noStrike" cap="none" normalizeH="0" baseline="0" dirty="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12-15 %</a:t>
                      </a:r>
                      <a:endParaRPr kumimoji="1" lang="en-US" altLang="zh-TW" sz="2800" b="0" i="0" u="none" strike="noStrike" cap="none" normalizeH="0" baseline="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20 %</a:t>
                      </a:r>
                      <a:endParaRPr kumimoji="1" lang="en-US" altLang="zh-TW" sz="2800" b="0" i="0" u="none" strike="noStrike" cap="none" normalizeH="0" baseline="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682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Lung Cancer Re-cap</a:t>
            </a:r>
            <a:endParaRPr lang="en-CA"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2301875"/>
            <a:ext cx="1905000" cy="2319338"/>
          </a:xfrm>
          <a:noFill/>
        </p:spPr>
      </p:pic>
      <p:sp>
        <p:nvSpPr>
          <p:cNvPr id="14340" name="TextBox 4"/>
          <p:cNvSpPr txBox="1">
            <a:spLocks noChangeArrowheads="1"/>
          </p:cNvSpPr>
          <p:nvPr/>
        </p:nvSpPr>
        <p:spPr bwMode="auto">
          <a:xfrm>
            <a:off x="2209800" y="1763713"/>
            <a:ext cx="29797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900" b="1"/>
              <a:t>Small Cell Lung Cancer</a:t>
            </a:r>
            <a:endParaRPr lang="en-CA" sz="1900" b="1"/>
          </a:p>
        </p:txBody>
      </p:sp>
      <p:sp>
        <p:nvSpPr>
          <p:cNvPr id="14341" name="TextBox 6"/>
          <p:cNvSpPr txBox="1">
            <a:spLocks noChangeArrowheads="1"/>
          </p:cNvSpPr>
          <p:nvPr/>
        </p:nvSpPr>
        <p:spPr bwMode="auto">
          <a:xfrm>
            <a:off x="6905625" y="1757363"/>
            <a:ext cx="36131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900" b="1"/>
              <a:t>Non-Small-Cell Lung Cancer</a:t>
            </a:r>
            <a:endParaRPr lang="en-CA" sz="1900" b="1"/>
          </a:p>
        </p:txBody>
      </p:sp>
      <p:pic>
        <p:nvPicPr>
          <p:cNvPr id="143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9" y="2503489"/>
            <a:ext cx="19526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650" y="2486026"/>
            <a:ext cx="21209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Box 7"/>
          <p:cNvSpPr txBox="1">
            <a:spLocks noChangeArrowheads="1"/>
          </p:cNvSpPr>
          <p:nvPr/>
        </p:nvSpPr>
        <p:spPr bwMode="auto">
          <a:xfrm>
            <a:off x="6362701" y="2159000"/>
            <a:ext cx="164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t>Squamous cell</a:t>
            </a:r>
            <a:endParaRPr lang="en-CA"/>
          </a:p>
        </p:txBody>
      </p:sp>
      <p:pic>
        <p:nvPicPr>
          <p:cNvPr id="14345" name="Picture 6" descr="C:\Users\Holly\AppData\Local\Microsoft\Windows\Temporary Internet Files\Content.IE5\UFZHQXVX\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9" y="4572000"/>
            <a:ext cx="18748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8"/>
          <p:cNvSpPr txBox="1">
            <a:spLocks noChangeArrowheads="1"/>
          </p:cNvSpPr>
          <p:nvPr/>
        </p:nvSpPr>
        <p:spPr bwMode="auto">
          <a:xfrm>
            <a:off x="8666163" y="2159000"/>
            <a:ext cx="175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t>Adenocarinoma</a:t>
            </a:r>
            <a:endParaRPr lang="en-CA"/>
          </a:p>
        </p:txBody>
      </p:sp>
    </p:spTree>
    <p:extLst>
      <p:ext uri="{BB962C8B-B14F-4D97-AF65-F5344CB8AC3E}">
        <p14:creationId xmlns:p14="http://schemas.microsoft.com/office/powerpoint/2010/main" val="67008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Squamous cell carcinoma</a:t>
            </a:r>
            <a:endParaRPr lang="en-CA" dirty="0"/>
          </a:p>
        </p:txBody>
      </p:sp>
      <p:sp>
        <p:nvSpPr>
          <p:cNvPr id="3" name="Content Placeholder 2"/>
          <p:cNvSpPr>
            <a:spLocks noGrp="1"/>
          </p:cNvSpPr>
          <p:nvPr>
            <p:ph idx="1"/>
          </p:nvPr>
        </p:nvSpPr>
        <p:spPr/>
        <p:txBody>
          <a:bodyPr/>
          <a:lstStyle/>
          <a:p>
            <a:pPr eaLnBrk="1" hangingPunct="1">
              <a:lnSpc>
                <a:spcPct val="90000"/>
              </a:lnSpc>
              <a:defRPr/>
            </a:pPr>
            <a:r>
              <a:rPr lang="en-CA" sz="2400" dirty="0"/>
              <a:t>Moderate to poor differentiation</a:t>
            </a:r>
          </a:p>
          <a:p>
            <a:pPr eaLnBrk="1" hangingPunct="1">
              <a:lnSpc>
                <a:spcPct val="90000"/>
              </a:lnSpc>
              <a:defRPr/>
            </a:pPr>
            <a:r>
              <a:rPr lang="en-CA" sz="2400" dirty="0"/>
              <a:t>makes up 30-40% of all lung cancers</a:t>
            </a:r>
          </a:p>
          <a:p>
            <a:pPr eaLnBrk="1" hangingPunct="1">
              <a:lnSpc>
                <a:spcPct val="90000"/>
              </a:lnSpc>
              <a:defRPr/>
            </a:pPr>
            <a:r>
              <a:rPr lang="en-CA" sz="2400" dirty="0"/>
              <a:t>more common in males</a:t>
            </a:r>
          </a:p>
          <a:p>
            <a:pPr eaLnBrk="1" hangingPunct="1">
              <a:lnSpc>
                <a:spcPct val="90000"/>
              </a:lnSpc>
              <a:defRPr/>
            </a:pPr>
            <a:r>
              <a:rPr lang="en-CA" sz="2400" dirty="0"/>
              <a:t>most occur centrally in the large bronchi</a:t>
            </a:r>
          </a:p>
          <a:p>
            <a:pPr eaLnBrk="1" hangingPunct="1">
              <a:lnSpc>
                <a:spcPct val="90000"/>
              </a:lnSpc>
              <a:defRPr/>
            </a:pPr>
            <a:r>
              <a:rPr lang="en-CA" sz="2400" dirty="0"/>
              <a:t>Uncommon metastasis that is slow effects the liver, adrenal glands and lymph nodes.</a:t>
            </a:r>
          </a:p>
          <a:p>
            <a:pPr eaLnBrk="1" hangingPunct="1">
              <a:lnSpc>
                <a:spcPct val="90000"/>
              </a:lnSpc>
              <a:defRPr/>
            </a:pPr>
            <a:r>
              <a:rPr lang="en-CA" sz="2400" dirty="0"/>
              <a:t>Associated with smoking</a:t>
            </a:r>
            <a:endParaRPr lang="en-US" sz="2400" dirty="0"/>
          </a:p>
          <a:p>
            <a:pPr>
              <a:defRPr/>
            </a:pPr>
            <a:r>
              <a:rPr lang="en-US" sz="2400" dirty="0"/>
              <a:t>Not easily visualized on </a:t>
            </a:r>
            <a:r>
              <a:rPr lang="en-US" sz="2400" dirty="0" err="1"/>
              <a:t>xray</a:t>
            </a:r>
            <a:r>
              <a:rPr lang="en-US" sz="2400" dirty="0"/>
              <a:t> (may delay dx)</a:t>
            </a:r>
          </a:p>
          <a:p>
            <a:pPr>
              <a:defRPr/>
            </a:pPr>
            <a:r>
              <a:rPr lang="en-US" sz="2400" dirty="0"/>
              <a:t>Most likely presents as a </a:t>
            </a:r>
            <a:r>
              <a:rPr lang="en-US" sz="2400" dirty="0" err="1"/>
              <a:t>Pancoasts</a:t>
            </a:r>
            <a:r>
              <a:rPr lang="en-US" sz="2400" dirty="0"/>
              <a:t> tumor</a:t>
            </a:r>
          </a:p>
          <a:p>
            <a:pPr>
              <a:defRPr/>
            </a:pPr>
            <a:endParaRPr lang="en-US" dirty="0"/>
          </a:p>
          <a:p>
            <a:pPr>
              <a:defRPr/>
            </a:pPr>
            <a:endParaRPr lang="en-US" dirty="0"/>
          </a:p>
          <a:p>
            <a:pPr>
              <a:defRPr/>
            </a:pPr>
            <a:endParaRPr lang="en-US" dirty="0"/>
          </a:p>
          <a:p>
            <a:pPr>
              <a:defRPr/>
            </a:pPr>
            <a:endParaRPr lang="en-CA" dirty="0"/>
          </a:p>
        </p:txBody>
      </p:sp>
      <p:pic>
        <p:nvPicPr>
          <p:cNvPr id="11268" name="Picture 2" descr="C:\Users\Holly\AppData\Local\Microsoft\Windows\Temporary Internet Files\Content.IE5\VMQ2QP08\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419600"/>
            <a:ext cx="21288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13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Adenocacinoma</a:t>
            </a:r>
            <a:endParaRPr lang="en-CA" dirty="0"/>
          </a:p>
        </p:txBody>
      </p:sp>
      <p:sp>
        <p:nvSpPr>
          <p:cNvPr id="3" name="Content Placeholder 2"/>
          <p:cNvSpPr>
            <a:spLocks noGrp="1"/>
          </p:cNvSpPr>
          <p:nvPr>
            <p:ph idx="1"/>
          </p:nvPr>
        </p:nvSpPr>
        <p:spPr/>
        <p:txBody>
          <a:bodyPr/>
          <a:lstStyle/>
          <a:p>
            <a:pPr>
              <a:defRPr/>
            </a:pPr>
            <a:r>
              <a:rPr lang="en-US" sz="2400" dirty="0"/>
              <a:t>Increasing in frequency. Most common type of Lung cancer (40-50% of all lung cancers).</a:t>
            </a:r>
          </a:p>
          <a:p>
            <a:pPr>
              <a:defRPr/>
            </a:pPr>
            <a:r>
              <a:rPr lang="en-US" sz="2400" dirty="0"/>
              <a:t>Clearly defined peripheral lesions (RLL lesion)</a:t>
            </a:r>
          </a:p>
          <a:p>
            <a:pPr>
              <a:defRPr/>
            </a:pPr>
            <a:r>
              <a:rPr lang="en-US" sz="2400" dirty="0"/>
              <a:t>Glandular appearance under a microscope</a:t>
            </a:r>
          </a:p>
          <a:p>
            <a:pPr>
              <a:defRPr/>
            </a:pPr>
            <a:r>
              <a:rPr lang="en-US" sz="2400" dirty="0"/>
              <a:t>Easily seen on a CXR</a:t>
            </a:r>
          </a:p>
          <a:p>
            <a:pPr>
              <a:defRPr/>
            </a:pPr>
            <a:r>
              <a:rPr lang="en-US" sz="2400" dirty="0"/>
              <a:t>Can occur in non-smokers</a:t>
            </a:r>
          </a:p>
          <a:p>
            <a:pPr>
              <a:defRPr/>
            </a:pPr>
            <a:r>
              <a:rPr lang="en-US" sz="2400" dirty="0"/>
              <a:t>Highly metastatic in nature </a:t>
            </a:r>
          </a:p>
          <a:p>
            <a:pPr lvl="1">
              <a:defRPr/>
            </a:pPr>
            <a:r>
              <a:rPr lang="en-US" sz="2000" dirty="0" err="1"/>
              <a:t>Pts</a:t>
            </a:r>
            <a:r>
              <a:rPr lang="en-US" sz="2000" dirty="0"/>
              <a:t> present with or develop brain, liver,</a:t>
            </a:r>
          </a:p>
          <a:p>
            <a:pPr marL="457200" lvl="1" indent="0">
              <a:buNone/>
              <a:defRPr/>
            </a:pPr>
            <a:r>
              <a:rPr lang="en-US" sz="2000" dirty="0"/>
              <a:t>    adrenal or bone metastasis</a:t>
            </a:r>
            <a:endParaRPr lang="en-CA" sz="2000" dirty="0"/>
          </a:p>
        </p:txBody>
      </p:sp>
      <p:pic>
        <p:nvPicPr>
          <p:cNvPr id="12292" name="Picture 2" descr="C:\Users\Holly\AppData\Local\Microsoft\Windows\Temporary Internet Files\Content.IE5\VMQ2QP08\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3810000"/>
            <a:ext cx="25685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09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CA"/>
              <a:t>Large cell carcinomas</a:t>
            </a:r>
            <a:endParaRPr lang="en-US"/>
          </a:p>
        </p:txBody>
      </p:sp>
      <p:sp>
        <p:nvSpPr>
          <p:cNvPr id="63491" name="Rectangle 3"/>
          <p:cNvSpPr>
            <a:spLocks noGrp="1" noChangeArrowheads="1"/>
          </p:cNvSpPr>
          <p:nvPr>
            <p:ph type="body" idx="1"/>
          </p:nvPr>
        </p:nvSpPr>
        <p:spPr/>
        <p:txBody>
          <a:bodyPr/>
          <a:lstStyle/>
          <a:p>
            <a:pPr eaLnBrk="1" hangingPunct="1">
              <a:defRPr/>
            </a:pPr>
            <a:r>
              <a:rPr lang="en-CA" sz="2400" dirty="0"/>
              <a:t>makes up 15-20% of all lung cancers</a:t>
            </a:r>
          </a:p>
          <a:p>
            <a:pPr eaLnBrk="1" hangingPunct="1">
              <a:defRPr/>
            </a:pPr>
            <a:r>
              <a:rPr lang="en-CA" sz="2400" dirty="0"/>
              <a:t>Poorly differentiated cells</a:t>
            </a:r>
          </a:p>
          <a:p>
            <a:pPr eaLnBrk="1" hangingPunct="1">
              <a:defRPr/>
            </a:pPr>
            <a:r>
              <a:rPr lang="en-CA" sz="2400" dirty="0"/>
              <a:t>Tends to occur in the outer part (periphery) of lung, invading sub-segmental bronchi or larger airways</a:t>
            </a:r>
          </a:p>
          <a:p>
            <a:pPr eaLnBrk="1" hangingPunct="1">
              <a:defRPr/>
            </a:pPr>
            <a:r>
              <a:rPr lang="en-CA" sz="2400" dirty="0"/>
              <a:t>Metastasis is slow BUT</a:t>
            </a:r>
          </a:p>
          <a:p>
            <a:pPr eaLnBrk="1" hangingPunct="1">
              <a:defRPr/>
            </a:pPr>
            <a:r>
              <a:rPr lang="en-CA" sz="2400" dirty="0"/>
              <a:t>Early metastasis occurs to the kidney, liver organs as well as the adrenal glands</a:t>
            </a:r>
          </a:p>
          <a:p>
            <a:pPr eaLnBrk="1" hangingPunct="1">
              <a:buFontTx/>
              <a:buNone/>
              <a:defRPr/>
            </a:pPr>
            <a:endParaRPr lang="en-US" dirty="0"/>
          </a:p>
        </p:txBody>
      </p:sp>
    </p:spTree>
    <p:extLst>
      <p:ext uri="{BB962C8B-B14F-4D97-AF65-F5344CB8AC3E}">
        <p14:creationId xmlns:p14="http://schemas.microsoft.com/office/powerpoint/2010/main" val="171959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en-US" sz="4000"/>
              <a:t>TMN Staging system for Lung Cancer</a:t>
            </a:r>
          </a:p>
        </p:txBody>
      </p:sp>
      <p:sp>
        <p:nvSpPr>
          <p:cNvPr id="205827" name="Rectangle 3"/>
          <p:cNvSpPr>
            <a:spLocks noGrp="1" noChangeArrowheads="1"/>
          </p:cNvSpPr>
          <p:nvPr>
            <p:ph type="body" sz="half" idx="1"/>
          </p:nvPr>
        </p:nvSpPr>
        <p:spPr>
          <a:xfrm>
            <a:off x="1981200" y="1905000"/>
            <a:ext cx="4027488" cy="4114800"/>
          </a:xfrm>
        </p:spPr>
        <p:txBody>
          <a:bodyPr/>
          <a:lstStyle/>
          <a:p>
            <a:pPr eaLnBrk="1" hangingPunct="1">
              <a:buFontTx/>
              <a:buNone/>
              <a:defRPr/>
            </a:pPr>
            <a:r>
              <a:rPr lang="en-US" sz="2300" b="1" dirty="0"/>
              <a:t>T</a:t>
            </a:r>
            <a:r>
              <a:rPr lang="en-US" sz="2300" dirty="0"/>
              <a:t>= Tumors : tumor size, (local invasion) </a:t>
            </a:r>
          </a:p>
          <a:p>
            <a:pPr eaLnBrk="1" hangingPunct="1">
              <a:buFontTx/>
              <a:buNone/>
              <a:defRPr/>
            </a:pPr>
            <a:r>
              <a:rPr lang="en-US" sz="2300" dirty="0"/>
              <a:t>	</a:t>
            </a:r>
          </a:p>
          <a:p>
            <a:pPr eaLnBrk="1" hangingPunct="1">
              <a:buFontTx/>
              <a:buNone/>
              <a:defRPr/>
            </a:pPr>
            <a:r>
              <a:rPr lang="en-US" sz="2300" b="1" dirty="0"/>
              <a:t>N</a:t>
            </a:r>
            <a:r>
              <a:rPr lang="en-US" sz="2300" dirty="0"/>
              <a:t>= Node :  node involvement (size and type)</a:t>
            </a:r>
          </a:p>
          <a:p>
            <a:pPr eaLnBrk="1" hangingPunct="1">
              <a:buFontTx/>
              <a:buNone/>
              <a:defRPr/>
            </a:pPr>
            <a:endParaRPr lang="en-US" sz="2300" dirty="0"/>
          </a:p>
          <a:p>
            <a:pPr eaLnBrk="1" hangingPunct="1">
              <a:buFontTx/>
              <a:buNone/>
              <a:defRPr/>
            </a:pPr>
            <a:r>
              <a:rPr lang="en-US" sz="2300" b="1" dirty="0"/>
              <a:t>M</a:t>
            </a:r>
            <a:r>
              <a:rPr lang="en-US" sz="2300" dirty="0"/>
              <a:t>= Metastasis : general involvement in organs and tissues</a:t>
            </a:r>
          </a:p>
        </p:txBody>
      </p:sp>
      <p:pic>
        <p:nvPicPr>
          <p:cNvPr id="34820" name="Picture 4" descr="Copy of staging_lung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25" y="1905000"/>
            <a:ext cx="36449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71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Lung Cancer Staging Continued</a:t>
            </a:r>
            <a:endParaRPr lang="en-CA" sz="4000" dirty="0"/>
          </a:p>
        </p:txBody>
      </p:sp>
      <p:sp>
        <p:nvSpPr>
          <p:cNvPr id="3" name="Content Placeholder 2"/>
          <p:cNvSpPr>
            <a:spLocks noGrp="1"/>
          </p:cNvSpPr>
          <p:nvPr>
            <p:ph sz="half" idx="1"/>
          </p:nvPr>
        </p:nvSpPr>
        <p:spPr/>
        <p:txBody>
          <a:bodyPr/>
          <a:lstStyle/>
          <a:p>
            <a:pPr>
              <a:defRPr/>
            </a:pPr>
            <a:r>
              <a:rPr lang="en-US" sz="2400" dirty="0"/>
              <a:t>T: </a:t>
            </a:r>
            <a:r>
              <a:rPr lang="en-US" sz="2400" dirty="0" err="1"/>
              <a:t>Tx</a:t>
            </a:r>
            <a:r>
              <a:rPr lang="en-US" sz="2400" dirty="0"/>
              <a:t>, T0, Tis, T1-T4 (T3-tumors greater than 7cm, T4 is a tumor of any size)</a:t>
            </a:r>
          </a:p>
          <a:p>
            <a:pPr>
              <a:defRPr/>
            </a:pPr>
            <a:r>
              <a:rPr lang="en-US" sz="2400" dirty="0"/>
              <a:t>N: N0, N1, N2, N3</a:t>
            </a:r>
          </a:p>
          <a:p>
            <a:pPr>
              <a:defRPr/>
            </a:pPr>
            <a:r>
              <a:rPr lang="en-US" sz="2400" dirty="0"/>
              <a:t>M: M0, M1a, M1b</a:t>
            </a:r>
            <a:endParaRPr lang="en-CA" sz="2400" dirty="0"/>
          </a:p>
        </p:txBody>
      </p:sp>
      <p:pic>
        <p:nvPicPr>
          <p:cNvPr id="3584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6500" y="2233614"/>
            <a:ext cx="3810000" cy="3457575"/>
          </a:xfrm>
        </p:spPr>
      </p:pic>
    </p:spTree>
    <p:extLst>
      <p:ext uri="{BB962C8B-B14F-4D97-AF65-F5344CB8AC3E}">
        <p14:creationId xmlns:p14="http://schemas.microsoft.com/office/powerpoint/2010/main" val="330063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zh-TW" sz="4800"/>
              <a:t>Stage grouping (AJCC 2002)</a:t>
            </a:r>
          </a:p>
        </p:txBody>
      </p:sp>
      <p:sp>
        <p:nvSpPr>
          <p:cNvPr id="133123" name="Rectangle 3"/>
          <p:cNvSpPr>
            <a:spLocks noGrp="1" noChangeArrowheads="1"/>
          </p:cNvSpPr>
          <p:nvPr>
            <p:ph type="body" idx="1"/>
          </p:nvPr>
        </p:nvSpPr>
        <p:spPr>
          <a:xfrm>
            <a:off x="1981200" y="1844676"/>
            <a:ext cx="8229600" cy="4824413"/>
          </a:xfrm>
        </p:spPr>
        <p:txBody>
          <a:bodyPr/>
          <a:lstStyle/>
          <a:p>
            <a:pPr>
              <a:buFont typeface="Wingdings" panose="05000000000000000000" pitchFamily="2" charset="2"/>
              <a:buNone/>
            </a:pPr>
            <a:r>
              <a:rPr lang="en-US" altLang="zh-TW" sz="4000"/>
              <a:t>             T1      T2      </a:t>
            </a:r>
            <a:r>
              <a:rPr lang="en-US" altLang="zh-TW" sz="4800" b="1" i="1">
                <a:solidFill>
                  <a:srgbClr val="FF0066"/>
                </a:solidFill>
              </a:rPr>
              <a:t>T3</a:t>
            </a:r>
            <a:r>
              <a:rPr lang="en-US" altLang="zh-TW" sz="4000">
                <a:solidFill>
                  <a:srgbClr val="FF0066"/>
                </a:solidFill>
              </a:rPr>
              <a:t>  </a:t>
            </a:r>
            <a:r>
              <a:rPr lang="en-US" altLang="zh-TW" sz="4000"/>
              <a:t>     T4</a:t>
            </a:r>
          </a:p>
          <a:p>
            <a:pPr>
              <a:buFont typeface="Wingdings" panose="05000000000000000000" pitchFamily="2" charset="2"/>
              <a:buNone/>
            </a:pPr>
            <a:r>
              <a:rPr lang="en-US" altLang="zh-TW" sz="4000"/>
              <a:t>N0         IA       IB       IIB      IIIB</a:t>
            </a:r>
          </a:p>
          <a:p>
            <a:pPr>
              <a:buFont typeface="Wingdings" panose="05000000000000000000" pitchFamily="2" charset="2"/>
              <a:buNone/>
            </a:pPr>
            <a:r>
              <a:rPr lang="en-US" altLang="zh-TW" sz="4000"/>
              <a:t>N1         IIA      IIB      IIIA     IIIB</a:t>
            </a:r>
          </a:p>
          <a:p>
            <a:pPr>
              <a:buFont typeface="Wingdings" panose="05000000000000000000" pitchFamily="2" charset="2"/>
              <a:buNone/>
            </a:pPr>
            <a:r>
              <a:rPr lang="en-US" altLang="zh-TW" sz="4800" b="1" i="1">
                <a:solidFill>
                  <a:srgbClr val="FF0066"/>
                </a:solidFill>
              </a:rPr>
              <a:t>N2</a:t>
            </a:r>
            <a:r>
              <a:rPr lang="en-US" altLang="zh-TW" sz="4000"/>
              <a:t>        IIIA     IIIA     IIIA     IIIB</a:t>
            </a:r>
          </a:p>
          <a:p>
            <a:pPr>
              <a:buFont typeface="Wingdings" panose="05000000000000000000" pitchFamily="2" charset="2"/>
              <a:buNone/>
            </a:pPr>
            <a:r>
              <a:rPr lang="en-US" altLang="zh-TW" sz="4000"/>
              <a:t>N3         IIIB     IIIB     IIIB     IIIB</a:t>
            </a:r>
          </a:p>
          <a:p>
            <a:endParaRPr lang="en-US" altLang="zh-TW" sz="4000"/>
          </a:p>
        </p:txBody>
      </p:sp>
    </p:spTree>
    <p:extLst>
      <p:ext uri="{BB962C8B-B14F-4D97-AF65-F5344CB8AC3E}">
        <p14:creationId xmlns:p14="http://schemas.microsoft.com/office/powerpoint/2010/main" val="80622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838200" y="1948876"/>
            <a:ext cx="3786993" cy="353752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512611" y="1825625"/>
            <a:ext cx="4500777" cy="4351338"/>
          </a:xfrm>
          <a:prstGeom prst="rect">
            <a:avLst/>
          </a:prstGeom>
        </p:spPr>
      </p:pic>
    </p:spTree>
    <p:extLst>
      <p:ext uri="{BB962C8B-B14F-4D97-AF65-F5344CB8AC3E}">
        <p14:creationId xmlns:p14="http://schemas.microsoft.com/office/powerpoint/2010/main" val="1425579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a:xfrm>
            <a:off x="1981200" y="274638"/>
            <a:ext cx="8686800" cy="1143000"/>
          </a:xfrm>
        </p:spPr>
        <p:txBody>
          <a:bodyPr/>
          <a:lstStyle/>
          <a:p>
            <a:r>
              <a:rPr lang="en-US" altLang="zh-TW"/>
              <a:t>Man, age: 76, cough and BWL</a:t>
            </a:r>
          </a:p>
        </p:txBody>
      </p:sp>
      <p:pic>
        <p:nvPicPr>
          <p:cNvPr id="144388" name="Picture 4" descr="08371842_p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l="2620" r="6285"/>
          <a:stretch>
            <a:fillRect/>
          </a:stretch>
        </p:blipFill>
        <p:spPr>
          <a:xfrm>
            <a:off x="1524000" y="1844676"/>
            <a:ext cx="9144000" cy="399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5052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1992313" y="0"/>
            <a:ext cx="8229600" cy="1143000"/>
          </a:xfrm>
        </p:spPr>
        <p:txBody>
          <a:bodyPr/>
          <a:lstStyle/>
          <a:p>
            <a:r>
              <a:rPr lang="en-US" altLang="zh-TW"/>
              <a:t>Man, age: 72, LLL</a:t>
            </a:r>
          </a:p>
        </p:txBody>
      </p:sp>
      <p:pic>
        <p:nvPicPr>
          <p:cNvPr id="150532" name="Picture 4" descr="08418122_p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24000" y="2133600"/>
            <a:ext cx="9144000" cy="419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5819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ltLang="zh-TW" sz="4000"/>
              <a:t>Small cell lung Ca </a:t>
            </a:r>
            <a:br>
              <a:rPr lang="en-US" altLang="zh-TW" sz="4000"/>
            </a:br>
            <a:r>
              <a:rPr lang="en-US" altLang="zh-TW" sz="4000"/>
              <a:t>Limited stage</a:t>
            </a:r>
          </a:p>
        </p:txBody>
      </p:sp>
      <p:pic>
        <p:nvPicPr>
          <p:cNvPr id="316419" name="Picture 3" descr="09602754_p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24000" y="1989139"/>
            <a:ext cx="4859338" cy="439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6420" name="Picture 4" descr="09602754_p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2025" r="844"/>
          <a:stretch>
            <a:fillRect/>
          </a:stretch>
        </p:blipFill>
        <p:spPr>
          <a:xfrm>
            <a:off x="6327776" y="1989138"/>
            <a:ext cx="4340225" cy="4392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1491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5"/>
          <p:cNvSpPr>
            <a:spLocks noGrp="1" noChangeArrowheads="1"/>
          </p:cNvSpPr>
          <p:nvPr>
            <p:ph type="title"/>
          </p:nvPr>
        </p:nvSpPr>
        <p:spPr>
          <a:xfrm>
            <a:off x="1524000" y="692150"/>
            <a:ext cx="4114800" cy="1143000"/>
          </a:xfrm>
        </p:spPr>
        <p:txBody>
          <a:bodyPr/>
          <a:lstStyle/>
          <a:p>
            <a:r>
              <a:rPr lang="en-US" altLang="zh-TW" sz="3600"/>
              <a:t>Woman, age: 68</a:t>
            </a:r>
            <a:br>
              <a:rPr lang="en-US" altLang="zh-TW" sz="3600"/>
            </a:br>
            <a:r>
              <a:rPr lang="en-US" altLang="zh-TW" sz="3600"/>
              <a:t>SVC syndrome</a:t>
            </a:r>
          </a:p>
        </p:txBody>
      </p:sp>
      <p:pic>
        <p:nvPicPr>
          <p:cNvPr id="159748" name="Picture 4" descr="02275056_p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2403476"/>
            <a:ext cx="9144000"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4151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Treatment</a:t>
            </a:r>
          </a:p>
        </p:txBody>
      </p:sp>
      <p:sp>
        <p:nvSpPr>
          <p:cNvPr id="28675" name="Rectangle 3"/>
          <p:cNvSpPr>
            <a:spLocks noGrp="1" noChangeArrowheads="1"/>
          </p:cNvSpPr>
          <p:nvPr>
            <p:ph type="body" idx="1"/>
          </p:nvPr>
        </p:nvSpPr>
        <p:spPr/>
        <p:txBody>
          <a:bodyPr/>
          <a:lstStyle/>
          <a:p>
            <a:pPr>
              <a:lnSpc>
                <a:spcPct val="80000"/>
              </a:lnSpc>
            </a:pPr>
            <a:r>
              <a:rPr lang="en-GB" sz="2400"/>
              <a:t>Surgery is preferred radical option </a:t>
            </a:r>
          </a:p>
          <a:p>
            <a:pPr>
              <a:lnSpc>
                <a:spcPct val="80000"/>
              </a:lnSpc>
            </a:pPr>
            <a:r>
              <a:rPr lang="en-GB" sz="2400"/>
              <a:t>‘Resectable’ versus ‘operable’</a:t>
            </a:r>
          </a:p>
          <a:p>
            <a:pPr>
              <a:lnSpc>
                <a:spcPct val="80000"/>
              </a:lnSpc>
            </a:pPr>
            <a:r>
              <a:rPr lang="en-GB" sz="2400"/>
              <a:t>Radical RT (or SBRT) should be considered even if patient not fit for surgery (‘operable’)</a:t>
            </a:r>
          </a:p>
          <a:p>
            <a:pPr>
              <a:lnSpc>
                <a:spcPct val="80000"/>
              </a:lnSpc>
            </a:pPr>
            <a:r>
              <a:rPr lang="en-GB" sz="2400"/>
              <a:t>Performance status at diagnosis is crucial:</a:t>
            </a:r>
          </a:p>
          <a:p>
            <a:pPr>
              <a:lnSpc>
                <a:spcPct val="80000"/>
              </a:lnSpc>
            </a:pPr>
            <a:endParaRPr lang="en-GB" sz="2400"/>
          </a:p>
        </p:txBody>
      </p:sp>
      <p:graphicFrame>
        <p:nvGraphicFramePr>
          <p:cNvPr id="28852" name="Group 180"/>
          <p:cNvGraphicFramePr>
            <a:graphicFrameLocks noGrp="1"/>
          </p:cNvGraphicFramePr>
          <p:nvPr/>
        </p:nvGraphicFramePr>
        <p:xfrm>
          <a:off x="2133600" y="3657601"/>
          <a:ext cx="7924800" cy="2895603"/>
        </p:xfrm>
        <a:graphic>
          <a:graphicData uri="http://schemas.openxmlformats.org/drawingml/2006/table">
            <a:tbl>
              <a:tblPr/>
              <a:tblGrid>
                <a:gridCol w="1346200">
                  <a:extLst>
                    <a:ext uri="{9D8B030D-6E8A-4147-A177-3AD203B41FA5}">
                      <a16:colId xmlns:a16="http://schemas.microsoft.com/office/drawing/2014/main" val="20000"/>
                    </a:ext>
                  </a:extLst>
                </a:gridCol>
                <a:gridCol w="6578600">
                  <a:extLst>
                    <a:ext uri="{9D8B030D-6E8A-4147-A177-3AD203B41FA5}">
                      <a16:colId xmlns:a16="http://schemas.microsoft.com/office/drawing/2014/main" val="20001"/>
                    </a:ext>
                  </a:extLst>
                </a:gridCol>
              </a:tblGrid>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Grade</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Explanation of activity</a:t>
                      </a:r>
                      <a:endParaRPr kumimoji="0" lang="en-GB" sz="1800" b="1"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Fully active, able to carry on all pre-disease performance without restriction</a:t>
                      </a:r>
                      <a:endParaRPr kumimoji="0" lang="en-GB"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Restricted in physically strenuous activity but ambulatory and able to carry out work of a light or sedentary nature, e.g., light house work, office work</a:t>
                      </a:r>
                      <a:endParaRPr kumimoji="0" lang="en-GB"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Ambulatory and capable of all selfcare but unable to carry out any work activities. Up and about more than 50% of waking hours</a:t>
                      </a:r>
                      <a:endParaRPr kumimoji="0" lang="en-GB"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Capable of only limited selfcare, confined to bed or chair more than 50% of waking hours</a:t>
                      </a:r>
                      <a:endParaRPr kumimoji="0" lang="en-GB"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Completely disabled. Cannot carry on any selfcare. Totally confined to bed or chair</a:t>
                      </a:r>
                      <a:endParaRPr kumimoji="0" lang="en-GB"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en-GB" sz="1800" b="1" i="0" u="none" strike="noStrike" cap="none" normalizeH="0" baseline="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Dead</a:t>
                      </a:r>
                      <a:endParaRPr kumimoji="0" lang="en-GB"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63326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a:t>Medical Management</a:t>
            </a:r>
          </a:p>
        </p:txBody>
      </p:sp>
      <p:sp>
        <p:nvSpPr>
          <p:cNvPr id="95235" name="Rectangle 3"/>
          <p:cNvSpPr>
            <a:spLocks noGrp="1" noChangeArrowheads="1"/>
          </p:cNvSpPr>
          <p:nvPr>
            <p:ph type="body" sz="half" idx="1"/>
          </p:nvPr>
        </p:nvSpPr>
        <p:spPr>
          <a:xfrm>
            <a:off x="2133600" y="1827213"/>
            <a:ext cx="5943600" cy="4114800"/>
          </a:xfrm>
        </p:spPr>
        <p:txBody>
          <a:bodyPr>
            <a:normAutofit lnSpcReduction="10000"/>
          </a:bodyPr>
          <a:lstStyle/>
          <a:p>
            <a:pPr eaLnBrk="1" hangingPunct="1">
              <a:buClr>
                <a:schemeClr val="tx1"/>
              </a:buClr>
              <a:buFont typeface="Wingdings" pitchFamily="2" charset="2"/>
              <a:buChar char="Ø"/>
              <a:defRPr/>
            </a:pPr>
            <a:r>
              <a:rPr lang="en-US" dirty="0"/>
              <a:t>The three main cancer treatments are:</a:t>
            </a:r>
          </a:p>
          <a:p>
            <a:pPr eaLnBrk="1" hangingPunct="1">
              <a:buClr>
                <a:schemeClr val="tx1"/>
              </a:buClr>
              <a:buFont typeface="Wingdings" pitchFamily="2" charset="2"/>
              <a:buNone/>
              <a:defRPr/>
            </a:pPr>
            <a:r>
              <a:rPr lang="en-US" dirty="0"/>
              <a:t>		*surgery (lung resections)</a:t>
            </a:r>
          </a:p>
          <a:p>
            <a:pPr eaLnBrk="1" hangingPunct="1">
              <a:buClr>
                <a:schemeClr val="tx1"/>
              </a:buClr>
              <a:buFont typeface="Wingdings" pitchFamily="2" charset="2"/>
              <a:buNone/>
              <a:defRPr/>
            </a:pPr>
            <a:r>
              <a:rPr lang="en-US" dirty="0"/>
              <a:t>		*radiation therapy</a:t>
            </a:r>
          </a:p>
          <a:p>
            <a:pPr eaLnBrk="1" hangingPunct="1">
              <a:buClr>
                <a:schemeClr val="tx1"/>
              </a:buClr>
              <a:buFont typeface="Wingdings" pitchFamily="2" charset="2"/>
              <a:buNone/>
              <a:defRPr/>
            </a:pPr>
            <a:r>
              <a:rPr lang="en-US" dirty="0"/>
              <a:t>		*chemotherapy</a:t>
            </a:r>
          </a:p>
          <a:p>
            <a:pPr eaLnBrk="1" hangingPunct="1">
              <a:buClr>
                <a:schemeClr val="tx1"/>
              </a:buClr>
              <a:buFont typeface="Wingdings" pitchFamily="2" charset="2"/>
              <a:buChar char="Ø"/>
              <a:defRPr/>
            </a:pPr>
            <a:r>
              <a:rPr lang="en-US" dirty="0"/>
              <a:t>Other types of treatment that are used to treat certain cancers are hormonal therapy, biological therapy, Immunotherapy, targeted chemotherapy or stem cell transplant.</a:t>
            </a:r>
          </a:p>
        </p:txBody>
      </p:sp>
    </p:spTree>
    <p:extLst>
      <p:ext uri="{BB962C8B-B14F-4D97-AF65-F5344CB8AC3E}">
        <p14:creationId xmlns:p14="http://schemas.microsoft.com/office/powerpoint/2010/main" val="3901060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Posterolateral thoracotomy</a:t>
            </a:r>
            <a:endParaRPr lang="en-US" dirty="0"/>
          </a:p>
        </p:txBody>
      </p:sp>
      <p:pic>
        <p:nvPicPr>
          <p:cNvPr id="5" name="Picture 4"/>
          <p:cNvPicPr>
            <a:picLocks noChangeAspect="1"/>
          </p:cNvPicPr>
          <p:nvPr/>
        </p:nvPicPr>
        <p:blipFill>
          <a:blip r:embed="rId2"/>
          <a:stretch>
            <a:fillRect/>
          </a:stretch>
        </p:blipFill>
        <p:spPr>
          <a:xfrm>
            <a:off x="609600" y="1905000"/>
            <a:ext cx="4693919" cy="4114800"/>
          </a:xfrm>
          <a:prstGeom prst="rect">
            <a:avLst/>
          </a:prstGeom>
        </p:spPr>
      </p:pic>
      <p:sp>
        <p:nvSpPr>
          <p:cNvPr id="3" name="Text Placeholder 2"/>
          <p:cNvSpPr>
            <a:spLocks noGrp="1"/>
          </p:cNvSpPr>
          <p:nvPr>
            <p:ph type="body" sz="half" idx="1"/>
          </p:nvPr>
        </p:nvSpPr>
        <p:spPr/>
        <p:txBody>
          <a:bodyPr/>
          <a:lstStyle/>
          <a:p>
            <a:endParaRPr lang="en-US" dirty="0"/>
          </a:p>
        </p:txBody>
      </p:sp>
      <p:pic>
        <p:nvPicPr>
          <p:cNvPr id="6" name="Content Placeholder 5"/>
          <p:cNvPicPr>
            <a:picLocks noGrp="1" noChangeAspect="1"/>
          </p:cNvPicPr>
          <p:nvPr>
            <p:ph sz="half" idx="2"/>
          </p:nvPr>
        </p:nvPicPr>
        <p:blipFill>
          <a:blip r:embed="rId3"/>
          <a:stretch>
            <a:fillRect/>
          </a:stretch>
        </p:blipFill>
        <p:spPr>
          <a:xfrm>
            <a:off x="6694706" y="478302"/>
            <a:ext cx="4887693" cy="4009292"/>
          </a:xfrm>
          <a:prstGeom prst="rect">
            <a:avLst/>
          </a:prstGeom>
        </p:spPr>
      </p:pic>
    </p:spTree>
    <p:extLst>
      <p:ext uri="{BB962C8B-B14F-4D97-AF65-F5344CB8AC3E}">
        <p14:creationId xmlns:p14="http://schemas.microsoft.com/office/powerpoint/2010/main" val="3279903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609599" y="1905001"/>
            <a:ext cx="5087815" cy="3933092"/>
          </a:xfrm>
          <a:prstGeom prst="rect">
            <a:avLst/>
          </a:prstGeom>
        </p:spPr>
      </p:pic>
      <p:sp>
        <p:nvSpPr>
          <p:cNvPr id="3" name="Text Placeholder 2"/>
          <p:cNvSpPr>
            <a:spLocks noGrp="1"/>
          </p:cNvSpPr>
          <p:nvPr>
            <p:ph type="body" sz="half" idx="1"/>
          </p:nvPr>
        </p:nvSpPr>
        <p:spPr/>
        <p:txBody>
          <a:bodyPr/>
          <a:lstStyle/>
          <a:p>
            <a:endParaRPr lang="en-US" dirty="0"/>
          </a:p>
        </p:txBody>
      </p:sp>
      <p:pic>
        <p:nvPicPr>
          <p:cNvPr id="6" name="Content Placeholder 5"/>
          <p:cNvPicPr>
            <a:picLocks noGrp="1" noChangeAspect="1"/>
          </p:cNvPicPr>
          <p:nvPr>
            <p:ph sz="half" idx="2"/>
          </p:nvPr>
        </p:nvPicPr>
        <p:blipFill>
          <a:blip r:embed="rId3"/>
          <a:stretch>
            <a:fillRect/>
          </a:stretch>
        </p:blipFill>
        <p:spPr>
          <a:xfrm>
            <a:off x="6457071" y="1676400"/>
            <a:ext cx="5373858" cy="4161693"/>
          </a:xfrm>
          <a:prstGeom prst="rect">
            <a:avLst/>
          </a:prstGeom>
        </p:spPr>
      </p:pic>
    </p:spTree>
    <p:extLst>
      <p:ext uri="{BB962C8B-B14F-4D97-AF65-F5344CB8AC3E}">
        <p14:creationId xmlns:p14="http://schemas.microsoft.com/office/powerpoint/2010/main" val="3017760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609600" y="1676400"/>
            <a:ext cx="5284763" cy="4343401"/>
          </a:xfrm>
          <a:prstGeom prst="rect">
            <a:avLst/>
          </a:prstGeom>
        </p:spPr>
      </p:pic>
      <p:sp>
        <p:nvSpPr>
          <p:cNvPr id="3" name="Text Placeholder 2"/>
          <p:cNvSpPr>
            <a:spLocks noGrp="1"/>
          </p:cNvSpPr>
          <p:nvPr>
            <p:ph type="body" sz="half" idx="1"/>
          </p:nvPr>
        </p:nvSpPr>
        <p:spPr/>
        <p:txBody>
          <a:bodyPr/>
          <a:lstStyle/>
          <a:p>
            <a:endParaRPr lang="en-US" dirty="0"/>
          </a:p>
        </p:txBody>
      </p:sp>
      <p:pic>
        <p:nvPicPr>
          <p:cNvPr id="6" name="Content Placeholder 5"/>
          <p:cNvPicPr>
            <a:picLocks noGrp="1" noChangeAspect="1"/>
          </p:cNvPicPr>
          <p:nvPr>
            <p:ph sz="half" idx="2"/>
          </p:nvPr>
        </p:nvPicPr>
        <p:blipFill>
          <a:blip r:embed="rId3"/>
          <a:stretch>
            <a:fillRect/>
          </a:stretch>
        </p:blipFill>
        <p:spPr>
          <a:xfrm>
            <a:off x="6231988" y="1676400"/>
            <a:ext cx="5556738" cy="4343399"/>
          </a:xfrm>
          <a:prstGeom prst="rect">
            <a:avLst/>
          </a:prstGeom>
        </p:spPr>
      </p:pic>
    </p:spTree>
    <p:extLst>
      <p:ext uri="{BB962C8B-B14F-4D97-AF65-F5344CB8AC3E}">
        <p14:creationId xmlns:p14="http://schemas.microsoft.com/office/powerpoint/2010/main" val="11545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a:t>Prognostic Factors</a:t>
            </a:r>
          </a:p>
        </p:txBody>
      </p:sp>
      <p:sp>
        <p:nvSpPr>
          <p:cNvPr id="105475" name="Rectangle 3"/>
          <p:cNvSpPr>
            <a:spLocks noGrp="1" noChangeArrowheads="1"/>
          </p:cNvSpPr>
          <p:nvPr>
            <p:ph type="body" idx="1"/>
          </p:nvPr>
        </p:nvSpPr>
        <p:spPr/>
        <p:txBody>
          <a:bodyPr>
            <a:normAutofit lnSpcReduction="10000"/>
          </a:bodyPr>
          <a:lstStyle/>
          <a:p>
            <a:pPr eaLnBrk="1" hangingPunct="1">
              <a:lnSpc>
                <a:spcPct val="90000"/>
              </a:lnSpc>
              <a:buClr>
                <a:schemeClr val="tx1"/>
              </a:buClr>
              <a:buFont typeface="Wingdings" pitchFamily="2" charset="2"/>
              <a:buChar char="Ø"/>
              <a:defRPr/>
            </a:pPr>
            <a:r>
              <a:rPr lang="en-US" sz="2400"/>
              <a:t>The best estimate on how a patient will do based on:</a:t>
            </a:r>
          </a:p>
          <a:p>
            <a:pPr eaLnBrk="1" hangingPunct="1">
              <a:lnSpc>
                <a:spcPct val="90000"/>
              </a:lnSpc>
              <a:buClr>
                <a:schemeClr val="tx1"/>
              </a:buClr>
              <a:buFont typeface="Wingdings" pitchFamily="2" charset="2"/>
              <a:buNone/>
              <a:defRPr/>
            </a:pPr>
            <a:r>
              <a:rPr lang="en-US"/>
              <a:t>	</a:t>
            </a:r>
            <a:r>
              <a:rPr lang="en-US" sz="2400"/>
              <a:t>*type of cancer cells</a:t>
            </a:r>
          </a:p>
          <a:p>
            <a:pPr eaLnBrk="1" hangingPunct="1">
              <a:lnSpc>
                <a:spcPct val="90000"/>
              </a:lnSpc>
              <a:buClr>
                <a:schemeClr val="tx1"/>
              </a:buClr>
              <a:buFont typeface="Wingdings" pitchFamily="2" charset="2"/>
              <a:buNone/>
              <a:defRPr/>
            </a:pPr>
            <a:r>
              <a:rPr lang="en-US" sz="2400"/>
              <a:t>	*grade of the cancer</a:t>
            </a:r>
          </a:p>
          <a:p>
            <a:pPr eaLnBrk="1" hangingPunct="1">
              <a:lnSpc>
                <a:spcPct val="90000"/>
              </a:lnSpc>
              <a:buClr>
                <a:schemeClr val="tx1"/>
              </a:buClr>
              <a:buFont typeface="Wingdings" pitchFamily="2" charset="2"/>
              <a:buNone/>
              <a:defRPr/>
            </a:pPr>
            <a:r>
              <a:rPr lang="en-US" sz="2400"/>
              <a:t>	*size or location of the tumor</a:t>
            </a:r>
          </a:p>
          <a:p>
            <a:pPr eaLnBrk="1" hangingPunct="1">
              <a:lnSpc>
                <a:spcPct val="90000"/>
              </a:lnSpc>
              <a:buClr>
                <a:schemeClr val="tx1"/>
              </a:buClr>
              <a:buFont typeface="Wingdings" pitchFamily="2" charset="2"/>
              <a:buNone/>
              <a:defRPr/>
            </a:pPr>
            <a:r>
              <a:rPr lang="en-US" sz="2400"/>
              <a:t>	*stage of the cancer at the time of diagnosis</a:t>
            </a:r>
          </a:p>
          <a:p>
            <a:pPr eaLnBrk="1" hangingPunct="1">
              <a:lnSpc>
                <a:spcPct val="90000"/>
              </a:lnSpc>
              <a:buClr>
                <a:schemeClr val="tx1"/>
              </a:buClr>
              <a:buFont typeface="Wingdings" pitchFamily="2" charset="2"/>
              <a:buNone/>
              <a:defRPr/>
            </a:pPr>
            <a:r>
              <a:rPr lang="en-US" sz="2400"/>
              <a:t>	*age of the person</a:t>
            </a:r>
          </a:p>
          <a:p>
            <a:pPr eaLnBrk="1" hangingPunct="1">
              <a:lnSpc>
                <a:spcPct val="90000"/>
              </a:lnSpc>
              <a:buClr>
                <a:schemeClr val="tx1"/>
              </a:buClr>
              <a:buFont typeface="Wingdings" pitchFamily="2" charset="2"/>
              <a:buNone/>
              <a:defRPr/>
            </a:pPr>
            <a:r>
              <a:rPr lang="en-US" sz="2400"/>
              <a:t>	*gender</a:t>
            </a:r>
          </a:p>
          <a:p>
            <a:pPr eaLnBrk="1" hangingPunct="1">
              <a:lnSpc>
                <a:spcPct val="90000"/>
              </a:lnSpc>
              <a:buClr>
                <a:schemeClr val="tx1"/>
              </a:buClr>
              <a:buFont typeface="Wingdings" pitchFamily="2" charset="2"/>
              <a:buNone/>
              <a:defRPr/>
            </a:pPr>
            <a:r>
              <a:rPr lang="en-US" sz="2400"/>
              <a:t>	*results of blood or other tests</a:t>
            </a:r>
          </a:p>
          <a:p>
            <a:pPr eaLnBrk="1" hangingPunct="1">
              <a:lnSpc>
                <a:spcPct val="90000"/>
              </a:lnSpc>
              <a:buClr>
                <a:schemeClr val="tx1"/>
              </a:buClr>
              <a:buFont typeface="Wingdings" pitchFamily="2" charset="2"/>
              <a:buNone/>
              <a:defRPr/>
            </a:pPr>
            <a:r>
              <a:rPr lang="en-US" sz="2400"/>
              <a:t>	*a persons specific response to treatment</a:t>
            </a:r>
          </a:p>
          <a:p>
            <a:pPr eaLnBrk="1" hangingPunct="1">
              <a:lnSpc>
                <a:spcPct val="90000"/>
              </a:lnSpc>
              <a:buClr>
                <a:schemeClr val="tx1"/>
              </a:buClr>
              <a:buFont typeface="Wingdings" pitchFamily="2" charset="2"/>
              <a:buNone/>
              <a:defRPr/>
            </a:pPr>
            <a:r>
              <a:rPr lang="en-US" sz="2400"/>
              <a:t>	*overall health and physical condition</a:t>
            </a:r>
          </a:p>
        </p:txBody>
      </p:sp>
    </p:spTree>
    <p:extLst>
      <p:ext uri="{BB962C8B-B14F-4D97-AF65-F5344CB8AC3E}">
        <p14:creationId xmlns:p14="http://schemas.microsoft.com/office/powerpoint/2010/main" val="30102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1253331" y="1825625"/>
            <a:ext cx="4351338" cy="4351338"/>
          </a:xfrm>
          <a:prstGeom prst="rect">
            <a:avLst/>
          </a:prstGeom>
        </p:spPr>
      </p:pic>
      <p:pic>
        <p:nvPicPr>
          <p:cNvPr id="6" name="Content Placeholder 5"/>
          <p:cNvPicPr>
            <a:picLocks noGrp="1" noChangeAspect="1"/>
          </p:cNvPicPr>
          <p:nvPr>
            <p:ph sz="half" idx="2"/>
          </p:nvPr>
        </p:nvPicPr>
        <p:blipFill>
          <a:blip r:embed="rId3"/>
          <a:stretch>
            <a:fillRect/>
          </a:stretch>
        </p:blipFill>
        <p:spPr>
          <a:xfrm>
            <a:off x="6583680" y="1690688"/>
            <a:ext cx="4009292" cy="4486275"/>
          </a:xfrm>
          <a:prstGeom prst="rect">
            <a:avLst/>
          </a:prstGeom>
        </p:spPr>
      </p:pic>
    </p:spTree>
    <p:extLst>
      <p:ext uri="{BB962C8B-B14F-4D97-AF65-F5344CB8AC3E}">
        <p14:creationId xmlns:p14="http://schemas.microsoft.com/office/powerpoint/2010/main" val="49140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stretch>
            <a:fillRect/>
          </a:stretch>
        </p:blipFill>
        <p:spPr>
          <a:xfrm>
            <a:off x="113714" y="1690688"/>
            <a:ext cx="11240086" cy="4907060"/>
          </a:xfrm>
          <a:prstGeom prst="rect">
            <a:avLst/>
          </a:prstGeom>
        </p:spPr>
      </p:pic>
    </p:spTree>
    <p:extLst>
      <p:ext uri="{BB962C8B-B14F-4D97-AF65-F5344CB8AC3E}">
        <p14:creationId xmlns:p14="http://schemas.microsoft.com/office/powerpoint/2010/main" val="3358779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4745" y="211014"/>
            <a:ext cx="11887200" cy="6646985"/>
          </a:xfrm>
          <a:prstGeom prst="rect">
            <a:avLst/>
          </a:prstGeom>
        </p:spPr>
      </p:pic>
    </p:spTree>
    <p:extLst>
      <p:ext uri="{BB962C8B-B14F-4D97-AF65-F5344CB8AC3E}">
        <p14:creationId xmlns:p14="http://schemas.microsoft.com/office/powerpoint/2010/main" val="3169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sz="4000"/>
              <a:t>Symptoms in patients who turn out to have lung cancer</a:t>
            </a:r>
          </a:p>
        </p:txBody>
      </p:sp>
      <p:pic>
        <p:nvPicPr>
          <p:cNvPr id="4608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835901" y="1600201"/>
            <a:ext cx="5413375" cy="4525963"/>
          </a:xfrm>
          <a:noFill/>
          <a:ln/>
        </p:spPr>
      </p:pic>
      <p:pic>
        <p:nvPicPr>
          <p:cNvPr id="4" name="Picture 4" descr="02275056_p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96000" y="2478642"/>
            <a:ext cx="5684213" cy="27690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8105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4000"/>
              <a:t>Red flags are not always reliable but……NICE says</a:t>
            </a:r>
          </a:p>
        </p:txBody>
      </p:sp>
      <p:sp>
        <p:nvSpPr>
          <p:cNvPr id="47107" name="Rectangle 3"/>
          <p:cNvSpPr>
            <a:spLocks noGrp="1" noChangeArrowheads="1"/>
          </p:cNvSpPr>
          <p:nvPr>
            <p:ph type="body" idx="1"/>
          </p:nvPr>
        </p:nvSpPr>
        <p:spPr>
          <a:xfrm>
            <a:off x="1981200" y="1600201"/>
            <a:ext cx="8458200" cy="4525963"/>
          </a:xfrm>
        </p:spPr>
        <p:txBody>
          <a:bodyPr>
            <a:normAutofit fontScale="92500" lnSpcReduction="10000"/>
          </a:bodyPr>
          <a:lstStyle/>
          <a:p>
            <a:pPr>
              <a:lnSpc>
                <a:spcPct val="90000"/>
              </a:lnSpc>
            </a:pPr>
            <a:r>
              <a:rPr lang="en-GB" sz="2400"/>
              <a:t>Any haemoptysis</a:t>
            </a:r>
          </a:p>
          <a:p>
            <a:pPr>
              <a:lnSpc>
                <a:spcPct val="90000"/>
              </a:lnSpc>
            </a:pPr>
            <a:r>
              <a:rPr lang="en-GB" sz="2400"/>
              <a:t>Three weeks of unexplained clubbing or…..</a:t>
            </a:r>
          </a:p>
          <a:p>
            <a:pPr>
              <a:lnSpc>
                <a:spcPct val="90000"/>
              </a:lnSpc>
            </a:pPr>
            <a:r>
              <a:rPr lang="en-GB" sz="2400"/>
              <a:t>Cough</a:t>
            </a:r>
          </a:p>
          <a:p>
            <a:pPr>
              <a:lnSpc>
                <a:spcPct val="90000"/>
              </a:lnSpc>
            </a:pPr>
            <a:r>
              <a:rPr lang="en-GB" sz="2400"/>
              <a:t>Breathlessness</a:t>
            </a:r>
          </a:p>
          <a:p>
            <a:pPr>
              <a:lnSpc>
                <a:spcPct val="90000"/>
              </a:lnSpc>
            </a:pPr>
            <a:r>
              <a:rPr lang="en-GB" sz="2400"/>
              <a:t>Chest or shoulder pain</a:t>
            </a:r>
          </a:p>
          <a:p>
            <a:pPr>
              <a:lnSpc>
                <a:spcPct val="90000"/>
              </a:lnSpc>
            </a:pPr>
            <a:r>
              <a:rPr lang="en-GB" sz="2400"/>
              <a:t>Weight loss</a:t>
            </a:r>
          </a:p>
          <a:p>
            <a:pPr>
              <a:lnSpc>
                <a:spcPct val="90000"/>
              </a:lnSpc>
            </a:pPr>
            <a:r>
              <a:rPr lang="en-GB" sz="2400"/>
              <a:t>Hoarseness</a:t>
            </a:r>
          </a:p>
          <a:p>
            <a:pPr>
              <a:lnSpc>
                <a:spcPct val="90000"/>
              </a:lnSpc>
            </a:pPr>
            <a:r>
              <a:rPr lang="en-GB" sz="2400"/>
              <a:t>Chest signs</a:t>
            </a:r>
          </a:p>
          <a:p>
            <a:pPr>
              <a:lnSpc>
                <a:spcPct val="90000"/>
              </a:lnSpc>
            </a:pPr>
            <a:endParaRPr lang="en-GB" sz="2400"/>
          </a:p>
          <a:p>
            <a:pPr>
              <a:lnSpc>
                <a:spcPct val="90000"/>
              </a:lnSpc>
            </a:pPr>
            <a:r>
              <a:rPr lang="en-GB" sz="2400"/>
              <a:t>Or just because smokes and tired? Unclear. But probably.</a:t>
            </a:r>
          </a:p>
          <a:p>
            <a:pPr>
              <a:lnSpc>
                <a:spcPct val="90000"/>
              </a:lnSpc>
            </a:pPr>
            <a:r>
              <a:rPr lang="en-GB" sz="2400"/>
              <a:t>Don’t wait for antibiotics to work</a:t>
            </a:r>
          </a:p>
          <a:p>
            <a:pPr>
              <a:lnSpc>
                <a:spcPct val="90000"/>
              </a:lnSpc>
            </a:pPr>
            <a:endParaRPr lang="en-GB" sz="2400"/>
          </a:p>
        </p:txBody>
      </p:sp>
    </p:spTree>
    <p:extLst>
      <p:ext uri="{BB962C8B-B14F-4D97-AF65-F5344CB8AC3E}">
        <p14:creationId xmlns:p14="http://schemas.microsoft.com/office/powerpoint/2010/main" val="132178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eaLnBrk="1" hangingPunct="1">
              <a:defRPr/>
            </a:pPr>
            <a:r>
              <a:rPr lang="en-US" sz="4000" dirty="0"/>
              <a:t>Causes and Risk factors of Lung Cancer</a:t>
            </a:r>
          </a:p>
        </p:txBody>
      </p:sp>
      <p:sp>
        <p:nvSpPr>
          <p:cNvPr id="140291" name="Rectangle 3"/>
          <p:cNvSpPr>
            <a:spLocks noGrp="1" noChangeArrowheads="1"/>
          </p:cNvSpPr>
          <p:nvPr>
            <p:ph type="body" sz="half" idx="1"/>
          </p:nvPr>
        </p:nvSpPr>
        <p:spPr>
          <a:xfrm>
            <a:off x="1981200" y="1905000"/>
            <a:ext cx="4027488" cy="4114800"/>
          </a:xfrm>
        </p:spPr>
        <p:txBody>
          <a:bodyPr/>
          <a:lstStyle/>
          <a:p>
            <a:pPr eaLnBrk="1" hangingPunct="1">
              <a:lnSpc>
                <a:spcPct val="80000"/>
              </a:lnSpc>
              <a:buFontTx/>
              <a:buNone/>
              <a:defRPr/>
            </a:pPr>
            <a:r>
              <a:rPr lang="en-US"/>
              <a:t>    </a:t>
            </a:r>
            <a:endParaRPr lang="en-US" b="1"/>
          </a:p>
          <a:p>
            <a:pPr eaLnBrk="1" hangingPunct="1">
              <a:lnSpc>
                <a:spcPct val="80000"/>
              </a:lnSpc>
              <a:defRPr/>
            </a:pPr>
            <a:endParaRPr lang="en-US" sz="180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2806">
            <a:off x="3733800" y="2057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2081">
            <a:off x="2473325" y="4800600"/>
            <a:ext cx="203993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4798">
            <a:off x="6424614" y="2057400"/>
            <a:ext cx="2454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4" y="4800600"/>
            <a:ext cx="1741487"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31888">
            <a:off x="7086600" y="4800600"/>
            <a:ext cx="197485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3388" y="1371600"/>
            <a:ext cx="1790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897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2419</Words>
  <Application>Microsoft Office PowerPoint</Application>
  <PresentationFormat>Widescreen</PresentationFormat>
  <Paragraphs>338</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新細明體</vt:lpstr>
      <vt:lpstr>Tahoma</vt:lpstr>
      <vt:lpstr>Times New Roman</vt:lpstr>
      <vt:lpstr>Wingdings</vt:lpstr>
      <vt:lpstr>Office Theme</vt:lpstr>
      <vt:lpstr>Malignant neoplasms of Lungs</vt:lpstr>
      <vt:lpstr>Diagnosis/Differential diagnosis</vt:lpstr>
      <vt:lpstr>PowerPoint Presentation</vt:lpstr>
      <vt:lpstr>PowerPoint Presentation</vt:lpstr>
      <vt:lpstr>PowerPoint Presentation</vt:lpstr>
      <vt:lpstr>PowerPoint Presentation</vt:lpstr>
      <vt:lpstr>Symptoms in patients who turn out to have lung cancer</vt:lpstr>
      <vt:lpstr>Red flags are not always reliable but……NICE says</vt:lpstr>
      <vt:lpstr>Causes and Risk factors of Lung Cancer</vt:lpstr>
      <vt:lpstr>Diagnostic Tests</vt:lpstr>
      <vt:lpstr>Laboratory Tests</vt:lpstr>
      <vt:lpstr>Biopsy</vt:lpstr>
      <vt:lpstr>Endoscopy</vt:lpstr>
      <vt:lpstr>Bronchoscopy</vt:lpstr>
      <vt:lpstr>Mediastinoscopy </vt:lpstr>
      <vt:lpstr>PowerPoint Presentation</vt:lpstr>
      <vt:lpstr> VATS (video assisted thoracoscopic surgery) </vt:lpstr>
      <vt:lpstr>PowerPoint Presentation</vt:lpstr>
      <vt:lpstr>DIAGNOSTIC WORKUP</vt:lpstr>
      <vt:lpstr>PowerPoint Presentation</vt:lpstr>
      <vt:lpstr>Pathology</vt:lpstr>
      <vt:lpstr>Incidence</vt:lpstr>
      <vt:lpstr>Lung Cancer Re-cap</vt:lpstr>
      <vt:lpstr>Squamous cell carcinoma</vt:lpstr>
      <vt:lpstr>Adenocacinoma</vt:lpstr>
      <vt:lpstr>Large cell carcinomas</vt:lpstr>
      <vt:lpstr>TMN Staging system for Lung Cancer</vt:lpstr>
      <vt:lpstr>Lung Cancer Staging Continued</vt:lpstr>
      <vt:lpstr>Stage grouping (AJCC 2002)</vt:lpstr>
      <vt:lpstr>Man, age: 76, cough and BWL</vt:lpstr>
      <vt:lpstr>Man, age: 72, LLL</vt:lpstr>
      <vt:lpstr>Small cell lung Ca  Limited stage</vt:lpstr>
      <vt:lpstr>Woman, age: 68 SVC syndrome</vt:lpstr>
      <vt:lpstr>Treatment</vt:lpstr>
      <vt:lpstr>Medical Management</vt:lpstr>
      <vt:lpstr>Posterolateral thoracotomy</vt:lpstr>
      <vt:lpstr>PowerPoint Presentation</vt:lpstr>
      <vt:lpstr>PowerPoint Presentation</vt:lpstr>
      <vt:lpstr>Prognostic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dc:title>
  <dc:creator>AIIMS</dc:creator>
  <cp:lastModifiedBy>Waqas</cp:lastModifiedBy>
  <cp:revision>23</cp:revision>
  <dcterms:created xsi:type="dcterms:W3CDTF">2018-04-02T23:44:51Z</dcterms:created>
  <dcterms:modified xsi:type="dcterms:W3CDTF">2024-06-03T20:04:07Z</dcterms:modified>
</cp:coreProperties>
</file>