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50"/>
  </p:notesMasterIdLst>
  <p:handoutMasterIdLst>
    <p:handoutMasterId r:id="rId51"/>
  </p:handoutMasterIdLst>
  <p:sldIdLst>
    <p:sldId id="339" r:id="rId2"/>
    <p:sldId id="290" r:id="rId3"/>
    <p:sldId id="342" r:id="rId4"/>
    <p:sldId id="343" r:id="rId5"/>
    <p:sldId id="319" r:id="rId6"/>
    <p:sldId id="331" r:id="rId7"/>
    <p:sldId id="344" r:id="rId8"/>
    <p:sldId id="311" r:id="rId9"/>
    <p:sldId id="312" r:id="rId10"/>
    <p:sldId id="313" r:id="rId11"/>
    <p:sldId id="314" r:id="rId12"/>
    <p:sldId id="315" r:id="rId13"/>
    <p:sldId id="262" r:id="rId14"/>
    <p:sldId id="264" r:id="rId15"/>
    <p:sldId id="340" r:id="rId16"/>
    <p:sldId id="336" r:id="rId17"/>
    <p:sldId id="349" r:id="rId18"/>
    <p:sldId id="266" r:id="rId19"/>
    <p:sldId id="292" r:id="rId20"/>
    <p:sldId id="297" r:id="rId21"/>
    <p:sldId id="301" r:id="rId22"/>
    <p:sldId id="350" r:id="rId23"/>
    <p:sldId id="258" r:id="rId24"/>
    <p:sldId id="259" r:id="rId25"/>
    <p:sldId id="260" r:id="rId26"/>
    <p:sldId id="332" r:id="rId27"/>
    <p:sldId id="316" r:id="rId28"/>
    <p:sldId id="341" r:id="rId29"/>
    <p:sldId id="334" r:id="rId30"/>
    <p:sldId id="309" r:id="rId31"/>
    <p:sldId id="310" r:id="rId32"/>
    <p:sldId id="272" r:id="rId33"/>
    <p:sldId id="273" r:id="rId34"/>
    <p:sldId id="329" r:id="rId35"/>
    <p:sldId id="337" r:id="rId36"/>
    <p:sldId id="277" r:id="rId37"/>
    <p:sldId id="306" r:id="rId38"/>
    <p:sldId id="307" r:id="rId39"/>
    <p:sldId id="317" r:id="rId40"/>
    <p:sldId id="318" r:id="rId41"/>
    <p:sldId id="338" r:id="rId42"/>
    <p:sldId id="320" r:id="rId43"/>
    <p:sldId id="324" r:id="rId44"/>
    <p:sldId id="345" r:id="rId45"/>
    <p:sldId id="346" r:id="rId46"/>
    <p:sldId id="347" r:id="rId47"/>
    <p:sldId id="348" r:id="rId48"/>
    <p:sldId id="330" r:id="rId49"/>
  </p:sldIdLst>
  <p:sldSz cx="9144000" cy="6858000" type="screen4x3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78097" autoAdjust="0"/>
  </p:normalViewPr>
  <p:slideViewPr>
    <p:cSldViewPr>
      <p:cViewPr varScale="1">
        <p:scale>
          <a:sx n="64" d="100"/>
          <a:sy n="64" d="100"/>
        </p:scale>
        <p:origin x="13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Bladder Ca-management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D8EDC38-4A46-4696-A3A7-E44016AF2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01349E1-3EFF-46B7-BFD0-4FA36241DD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16D7B8-CF4C-47DF-A4B3-E57B9F57B09A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94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DEAB60-EC0E-4645-A4B5-7904E4EE1C4B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3FD63-F086-4CA7-B4EB-A980FD5CF2D0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90AA01-908C-4CF0-8BDF-A0D8605A2CD7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charset="0"/>
            </a:endParaRPr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D75B-12C2-BC9C-06A7-5B551B53D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84117-51C5-602D-2BC9-D12C1436E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C65BE-7B4A-8FA6-79EF-9BD12B9F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61A34-A047-668C-6873-C4F6F1BA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F78B9-DE99-08D1-6090-24DBC16D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99CB-8759-45C1-BEE7-ECF5AC0654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4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7EE0-C2A7-05B2-DA09-927E1134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96025-2655-0D6A-F649-B5B86A00A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F2CA5-798C-61DA-B26D-D2296AA6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A0BA1-1B47-28E3-184B-D1C0230C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9B29D-3841-0B41-5227-1840C09E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752E-0EEA-4973-98F0-C154E3B605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81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F1D5F6-61DD-BF8D-963A-6AD089BDD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B6F9C-4360-DF5C-ABF9-81BB9456E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BC4D4-F1D1-12F9-75C2-338C6489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B5215-E5D5-0C6C-3EA0-CBA394EE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E4F52-50EF-F9DE-4786-DAF7388E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7B94-C71E-4952-9440-A1BE9B642ED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27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17BF-06C2-30E6-FBEF-DC6CB7A2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51E5-8934-DD99-6B5B-052239023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84B50-2FBD-2F05-D26F-7B4C338D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4B7AB-901D-4A4C-B098-3657AFCE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BEEF4-7747-9BC7-E63C-CD2CFC77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52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DACB-1E79-5A35-D109-F4F3FE47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07A75-17F9-8696-69CF-A1B006CDC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0C017-4437-64A5-B5BC-94D1BE59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FA449-A963-00C3-10CF-B16338AB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7700D-83A7-BFD7-C52C-D907B85D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7C89-AC03-4E66-8C8E-9FC3F13D1D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70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D50D-6172-1154-28C9-2E83B965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BC471-C066-0094-93A5-651781472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7C1F6-BFBB-6268-1356-D76155909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EBDF4-BE66-D09C-B06D-3B085322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1CD10-FCE7-2CFF-1465-FB86827A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41393-3A14-84E8-FB54-99E84074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ACF5-B5E3-443E-8891-7999310977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52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39BA-9656-608A-6D87-1C7CC9AE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C3A4E-8633-87D3-7E25-90812CAE2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D1E88-6A37-B937-1AEE-3D938B8B6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31E7C-2059-9C85-139E-D99091BB6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E364E-089C-9052-33E4-5689AE3CC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6DF1F-6E06-97DB-35F2-537E77A0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94A85-69A6-1498-D23C-F3F9F8B1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915D4-A5C9-9AA7-AF42-0EC6CFE0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7B6A-3FBA-4EB1-9672-D39DE50D3A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97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6C4D-E85C-11EC-6D58-B88AC6B9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20DBA-B3A2-D228-878D-D7C414F5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A5EA5-ACDB-E6A8-01A6-A364C93F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A17D3-F9B6-7111-E530-799FCA31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2336-B207-4D46-AD3B-F4657E1A73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27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11F0F-A0CF-B9EA-DCA7-D06D0482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84959-3D2B-8B87-EF63-B2E0068D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E5AC9-5BF7-FF00-4691-CCFA4DB4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F5CF-F278-4001-89DF-404B636949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37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82A67-08CA-6020-661C-B61214F6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94247-8577-AD7B-871D-6DD610CE7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2AC1A-13A0-677E-1EC5-4F8F84C6F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D9A3A-3DDB-95F2-2E6A-E82D3A05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F16AE-203B-BC38-533E-3643C601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4E48F-FF9F-C2C4-D90F-F47D9686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C5A9-022B-4440-8DA0-8567FFE59F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65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7D5D-AF62-72AE-9C73-B3F35A1F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748D3-8013-C521-DD28-3CE1EB0C2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209C4-E4D1-921E-42B4-D7C31116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A2F49-6510-E2A1-CDF3-3CE69145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32FEF-7F88-B0C6-1EFD-423D595F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1FF28-AE53-53DB-2650-E3D9AEBA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8092-4858-41E2-B6F2-346BC25E9D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23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43AAA-E124-388C-32E4-FB566F8E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6E915-D167-D0BF-0F8F-78B08FB0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0B58C-4405-6935-DBC8-04FBC7318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4658A-9A42-9AA6-6065-5F0D50FF0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0E38E-C935-240A-2C86-607FA6EE3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A77BA-3500-4569-B646-1C0F92A94E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81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84DC-76CD-219A-CA37-BF83E67C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49508-720C-30E2-06E1-D354640FC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624110"/>
            <a:ext cx="6591985" cy="5287112"/>
          </a:xfrm>
        </p:spPr>
        <p:txBody>
          <a:bodyPr/>
          <a:lstStyle/>
          <a:p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EDDB-5B94-36B2-FF71-130629DA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D01F3-B464-C40E-8F48-D6DE40AC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1026" name="Picture 2" descr="European Association of Urology on LinkedIn: #wntd2021 #worldnotobaccoday  #eauguidelines">
            <a:extLst>
              <a:ext uri="{FF2B5EF4-FFF2-40B4-BE49-F238E27FC236}">
                <a16:creationId xmlns:a16="http://schemas.microsoft.com/office/drawing/2014/main" id="{B94B8881-0C57-40A7-DC28-B84CB9CE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SYMPTOMS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800" b="1" dirty="0"/>
              <a:t>Visual  painless hematuria with clots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Frequency, urgency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Dysuria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Suprapubic pain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Voiding LUTS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Obstructive uropathy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90011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SIGNS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Anemia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Palpable bladder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Palpable kidneys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On Bimanual examination mass may be palpable in advanced tumors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INVESTIGATIONS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Urine R/E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Urine cytology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USG KUB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b="1" dirty="0"/>
              <a:t>Flexible </a:t>
            </a:r>
            <a:r>
              <a:rPr lang="en-US" altLang="en-US" sz="2800" b="1" dirty="0" err="1"/>
              <a:t>Cystoscopy</a:t>
            </a:r>
            <a:endParaRPr lang="en-US" altLang="en-US" sz="2800" b="1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CT Scan KUB with contrast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IVU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>
            <a:off x="1447800" y="48577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Diagnosis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6096000" cy="4114800"/>
          </a:xfrm>
        </p:spPr>
        <p:txBody>
          <a:bodyPr/>
          <a:lstStyle/>
          <a:p>
            <a:pPr algn="just" eaLnBrk="1" hangingPunct="1"/>
            <a:r>
              <a:rPr lang="en-US" altLang="en-US" sz="2800" u="sng" dirty="0">
                <a:solidFill>
                  <a:schemeClr val="tx1"/>
                </a:solidFill>
                <a:cs typeface="Times New Roman" pitchFamily="18" charset="0"/>
              </a:rPr>
              <a:t>Cytology</a:t>
            </a:r>
            <a:endParaRPr lang="en-US" altLang="en-US" sz="28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endParaRPr lang="en-US" altLang="en-US" sz="28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1" hangingPunct="1"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cytology of urinary sediment is to detect malignant cells.</a:t>
            </a:r>
          </a:p>
          <a:p>
            <a:pPr algn="just" eaLnBrk="1" hangingPunct="1"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sensitive in high grade tumors</a:t>
            </a:r>
          </a:p>
          <a:p>
            <a:pPr algn="just" eaLnBrk="1" hangingPunct="1"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false negative in 20 % cases 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D587CB-4EBC-4F7A-940E-E8C8692B8432}" type="slidenum">
              <a:rPr lang="en-US" altLang="en-US" sz="1000">
                <a:solidFill>
                  <a:schemeClr val="tx1"/>
                </a:solidFill>
              </a:rPr>
              <a:pPr/>
              <a:t>13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>
          <a:xfrm>
            <a:off x="1470025" y="641350"/>
            <a:ext cx="7654925" cy="657225"/>
          </a:xfrm>
        </p:spPr>
        <p:txBody>
          <a:bodyPr/>
          <a:lstStyle/>
          <a:p>
            <a:pPr eaLnBrk="1" hangingPunct="1"/>
            <a:r>
              <a:rPr lang="en-US" altLang="en-US" sz="4000" u="sng" dirty="0"/>
              <a:t>Cystoscopy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idx="1"/>
          </p:nvPr>
        </p:nvSpPr>
        <p:spPr>
          <a:xfrm>
            <a:off x="1274763" y="1981200"/>
            <a:ext cx="7123112" cy="3886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Gold Standard procedure for diagnosis.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dirty="0"/>
              <a:t>Tumor mapping is done.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dirty="0"/>
              <a:t>All visible tumor removed and muscle under it resected plus multiple biopsies taken of suspicious sites.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10062F-1E99-48CA-8E51-184F8FA220C1}" type="slidenum">
              <a:rPr lang="en-US" altLang="en-US" sz="1000">
                <a:solidFill>
                  <a:schemeClr val="tx1"/>
                </a:solidFill>
              </a:rPr>
              <a:pPr/>
              <a:t>14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6C68-506B-26D7-568E-98E0F60D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3A277-61C3-BBA9-CBBF-EDA9F7704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ECEF16-8144-7BD9-225B-72B08C0F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0FFF5-9FD1-CC85-E2E3-CD83D9E1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2050" name="Picture 2" descr="4 Key Bladder Cancer Symptoms and Risks | Vejthani">
            <a:extLst>
              <a:ext uri="{FF2B5EF4-FFF2-40B4-BE49-F238E27FC236}">
                <a16:creationId xmlns:a16="http://schemas.microsoft.com/office/drawing/2014/main" id="{579DC070-A8CA-E7D3-8AB9-9C80B1973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14" y="713129"/>
            <a:ext cx="5067985" cy="48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80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E45E7-F704-8BB1-0DFD-AF0BA0F5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3076" name="Picture 4" descr="Bladder Cancer - urothelial cell ...">
            <a:extLst>
              <a:ext uri="{FF2B5EF4-FFF2-40B4-BE49-F238E27FC236}">
                <a16:creationId xmlns:a16="http://schemas.microsoft.com/office/drawing/2014/main" id="{875DFDF4-091F-ADB3-3B5D-4BB37E8829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030221"/>
            <a:ext cx="2667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18DEC-28B6-BD81-FA22-7BE939F1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0" y="8339379"/>
            <a:ext cx="5716588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7EEA8-4956-12CB-3852-4C56981B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3074" name="Picture 2" descr="fronded bladder tumor ...">
            <a:extLst>
              <a:ext uri="{FF2B5EF4-FFF2-40B4-BE49-F238E27FC236}">
                <a16:creationId xmlns:a16="http://schemas.microsoft.com/office/drawing/2014/main" id="{AE54EAA9-B181-9FE2-0A3A-2DC144CA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0099"/>
            <a:ext cx="50038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ystoscopic image of polypoid urinary bladder tumor. Image courtesy of... |  Download Scientific Diagram">
            <a:extLst>
              <a:ext uri="{FF2B5EF4-FFF2-40B4-BE49-F238E27FC236}">
                <a16:creationId xmlns:a16="http://schemas.microsoft.com/office/drawing/2014/main" id="{17BA0497-9CB1-573B-C8F1-C4F8A3300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3657600"/>
            <a:ext cx="3225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24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537A-356B-C47C-7D0A-A7F035A4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5640E-C707-160F-72CD-4B7BF32F0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VERTICAL INTEGRATION WITH RADIOLOGY</a:t>
            </a:r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990B3-62B2-1B48-D481-D0DFBF82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C0FAB-2EF0-135F-49DB-ED277FBB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119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98463"/>
            <a:ext cx="6629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Radiology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19150" y="2497137"/>
            <a:ext cx="8077200" cy="3979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itchFamily="18" charset="0"/>
              </a:rPr>
              <a:t>Excretory urography</a:t>
            </a:r>
            <a:r>
              <a:rPr lang="en-US" altLang="en-US" sz="2800" b="1" dirty="0">
                <a:cs typeface="Times New Roman" pitchFamily="18" charset="0"/>
              </a:rPr>
              <a:t>:</a:t>
            </a:r>
            <a:r>
              <a:rPr lang="en-US" altLang="en-US" sz="2800" dirty="0"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cs typeface="Times New Roman" pitchFamily="18" charset="0"/>
              </a:rPr>
              <a:t>It was a conventional method to diagnose bladder tumor but now replaced by CT Scan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26B898-A0AB-4EAF-9C22-B7F2DDA44ED4}" type="slidenum">
              <a:rPr lang="en-US" altLang="en-US" sz="1000">
                <a:solidFill>
                  <a:schemeClr val="tx1"/>
                </a:solidFill>
              </a:rPr>
              <a:pPr/>
              <a:t>18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STA7015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1"/>
          </a:solidFill>
          <a:ln w="76200" cmpd="tri">
            <a:solidFill>
              <a:schemeClr val="accent1"/>
            </a:solidFill>
          </a:ln>
        </p:spPr>
      </p:pic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000">
                <a:solidFill>
                  <a:schemeClr val="tx1"/>
                </a:solidFill>
                <a:latin typeface="Arial" charset="0"/>
              </a:rPr>
              <a:t>Maulana Azad Medical College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1F548A-49FD-4AAF-8446-A683D62FDDD2}" type="slidenum">
              <a:rPr lang="en-US" altLang="en-US" sz="1000">
                <a:solidFill>
                  <a:schemeClr val="tx1"/>
                </a:solidFill>
              </a:rPr>
              <a:pPr/>
              <a:t>19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18541062">
            <a:off x="4530900" y="4966846"/>
            <a:ext cx="609600" cy="3810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505200"/>
            <a:ext cx="4537075" cy="19002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3000" b="1" dirty="0" err="1">
                <a:latin typeface="+mj-lt"/>
              </a:rPr>
              <a:t>Dr</a:t>
            </a:r>
            <a:r>
              <a:rPr lang="en-US" altLang="en-US" sz="3000" b="1" dirty="0">
                <a:latin typeface="+mj-lt"/>
              </a:rPr>
              <a:t> Zeeshan Qadeer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2400" dirty="0"/>
              <a:t>Associate Professor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2400" dirty="0"/>
              <a:t>Department of Urology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2400" dirty="0"/>
              <a:t>Rawalpindi Medical University</a:t>
            </a:r>
          </a:p>
        </p:txBody>
      </p:sp>
      <p:sp>
        <p:nvSpPr>
          <p:cNvPr id="20483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6678B6-3985-4706-90BE-D91F28A869E8}" type="slidenum">
              <a:rPr lang="en-US" altLang="en-US" sz="1000">
                <a:solidFill>
                  <a:schemeClr val="tx1"/>
                </a:solidFill>
              </a:rPr>
              <a:pPr/>
              <a:t>2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85800" y="1295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en-US" altLang="en-US" sz="4800" b="1" dirty="0">
                <a:solidFill>
                  <a:schemeClr val="tx2"/>
                </a:solidFill>
                <a:latin typeface="Tahoma" pitchFamily="34" charset="0"/>
              </a:rPr>
              <a:t>Bladder/Urothelial Carcinoma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09600" y="2209800"/>
            <a:ext cx="7696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5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5222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3"/>
          <p:cNvSpPr>
            <a:spLocks noGrp="1" noChangeArrowheads="1"/>
          </p:cNvSpPr>
          <p:nvPr>
            <p:ph idx="1"/>
          </p:nvPr>
        </p:nvSpPr>
        <p:spPr>
          <a:xfrm>
            <a:off x="1295400" y="1152524"/>
            <a:ext cx="7848600" cy="5476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CT scans: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Tumor extent, nodal metastasis and distant spread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MRI: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Same resolution &amp; sensitivity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Pregnant lady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Renal impairment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Findings of CT Scan are equivocal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6A436D-E7B0-4D8C-9812-78ECE5077505}" type="slidenum">
              <a:rPr lang="en-US" altLang="en-US" sz="1000">
                <a:solidFill>
                  <a:schemeClr val="tx1"/>
                </a:solidFill>
              </a:rPr>
              <a:pPr/>
              <a:t>20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20098152">
            <a:off x="3172596" y="2794191"/>
            <a:ext cx="685800" cy="381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4AA7-6D3C-5146-9B52-70B996AA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E7703-5CF4-C667-B19F-147F7C81C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HORIZONTAL INTEGRATION WITH PATHOLOGY, HISTOPATHOLOGY</a:t>
            </a:r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7ED1C-6E75-5E5E-794F-A136F815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8A328-B4E9-27F5-D8F3-25435A57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919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600" y="512763"/>
            <a:ext cx="7197725" cy="914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Pathological types</a:t>
            </a:r>
            <a:r>
              <a:rPr lang="en-US" altLang="en-US" u="sng" dirty="0"/>
              <a:t>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931863" y="1752600"/>
            <a:ext cx="8077200" cy="4343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92% are transitional cell carcinoma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6% as squamous cell carcinoma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2% are adenocarcinomas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D4C1B0-C14F-4BD3-BFED-CE8A35313D73}" type="slidenum">
              <a:rPr lang="en-US" altLang="en-US" sz="1000">
                <a:solidFill>
                  <a:schemeClr val="tx1"/>
                </a:solidFill>
              </a:rPr>
              <a:pPr/>
              <a:t>23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552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  <p:bldP spid="6151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1447800" y="368300"/>
            <a:ext cx="7483475" cy="839788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Histopathological</a:t>
            </a:r>
            <a:r>
              <a:rPr lang="en-US" altLang="en-US" dirty="0"/>
              <a:t> Grading: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7635875" cy="5029200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en-US" altLang="en-US" sz="2200" dirty="0"/>
          </a:p>
          <a:p>
            <a:pPr algn="just" eaLnBrk="1" hangingPunct="1"/>
            <a:r>
              <a:rPr lang="en-US" altLang="en-US" sz="2800" b="1" u="sng" dirty="0">
                <a:solidFill>
                  <a:schemeClr val="tx1"/>
                </a:solidFill>
                <a:cs typeface="Times New Roman" pitchFamily="18" charset="0"/>
              </a:rPr>
              <a:t>Grade 1: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(Well differentiated tumors): </a:t>
            </a:r>
          </a:p>
          <a:p>
            <a:pPr lvl="1" algn="just" eaLnBrk="1" hangingPunct="1"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Thin fibro-vascular core, thickened </a:t>
            </a:r>
            <a:r>
              <a:rPr lang="en-US" altLang="en-US" sz="2800" dirty="0" err="1">
                <a:cs typeface="Times New Roman" pitchFamily="18" charset="0"/>
              </a:rPr>
              <a:t>urothelium</a:t>
            </a:r>
            <a:endParaRPr lang="en-US" altLang="en-US" sz="2800" dirty="0">
              <a:cs typeface="Times New Roman" pitchFamily="18" charset="0"/>
            </a:endParaRPr>
          </a:p>
          <a:p>
            <a:pPr lvl="1" algn="just" eaLnBrk="1" hangingPunct="1"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More than seven cell layers, </a:t>
            </a:r>
          </a:p>
          <a:p>
            <a:pPr lvl="1" algn="just" eaLnBrk="1" hangingPunct="1"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Slight </a:t>
            </a:r>
            <a:r>
              <a:rPr lang="en-US" altLang="en-US" sz="2800" dirty="0" err="1">
                <a:cs typeface="Times New Roman" pitchFamily="18" charset="0"/>
              </a:rPr>
              <a:t>anaplasia</a:t>
            </a:r>
            <a:r>
              <a:rPr lang="en-US" altLang="en-US" sz="2800" dirty="0">
                <a:cs typeface="Times New Roman" pitchFamily="18" charset="0"/>
              </a:rPr>
              <a:t>, </a:t>
            </a:r>
            <a:r>
              <a:rPr lang="en-US" altLang="en-US" sz="2800" dirty="0" err="1">
                <a:cs typeface="Times New Roman" pitchFamily="18" charset="0"/>
              </a:rPr>
              <a:t>pleomorphism</a:t>
            </a:r>
            <a:r>
              <a:rPr lang="en-US" altLang="en-US" sz="2800" dirty="0">
                <a:cs typeface="Times New Roman" pitchFamily="18" charset="0"/>
              </a:rPr>
              <a:t> with rare mitotic figures. </a:t>
            </a:r>
          </a:p>
          <a:p>
            <a:pPr lvl="1" algn="just" eaLnBrk="1" hangingPunct="1"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Often recur after endoscopic resection</a:t>
            </a:r>
            <a:r>
              <a:rPr lang="en-US" altLang="en-US" sz="2800" dirty="0"/>
              <a:t> 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8F9C09-A111-40A2-AF01-163B96223264}" type="slidenum">
              <a:rPr lang="en-US" altLang="en-US" sz="1000">
                <a:solidFill>
                  <a:schemeClr val="tx1"/>
                </a:solidFill>
              </a:rPr>
              <a:pPr/>
              <a:t>24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914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75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idx="1"/>
          </p:nvPr>
        </p:nvSpPr>
        <p:spPr>
          <a:xfrm>
            <a:off x="1371600" y="914400"/>
            <a:ext cx="7467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u="sng" dirty="0">
                <a:solidFill>
                  <a:schemeClr val="tx1"/>
                </a:solidFill>
                <a:cs typeface="Times New Roman" pitchFamily="18" charset="0"/>
              </a:rPr>
              <a:t>Grade II 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(Moderately differentiated tumors):</a:t>
            </a:r>
            <a:r>
              <a:rPr lang="en-US" altLang="en-US" sz="2800" b="1" u="sng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Wide fibro- vascular core with disturbance of base to surface cell maturation</a:t>
            </a:r>
          </a:p>
          <a:p>
            <a:pPr lvl="1" eaLnBrk="1" hangingPunct="1">
              <a:lnSpc>
                <a:spcPct val="90000"/>
              </a:lnSpc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loss of cell polarity</a:t>
            </a:r>
          </a:p>
          <a:p>
            <a:pPr lvl="1" eaLnBrk="1" hangingPunct="1">
              <a:lnSpc>
                <a:spcPct val="90000"/>
              </a:lnSpc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nuclear </a:t>
            </a:r>
            <a:r>
              <a:rPr lang="en-US" altLang="en-US" sz="2800" dirty="0" err="1">
                <a:cs typeface="Times New Roman" pitchFamily="18" charset="0"/>
              </a:rPr>
              <a:t>pleomorphism</a:t>
            </a:r>
            <a:r>
              <a:rPr lang="en-US" altLang="en-US" sz="2800" dirty="0">
                <a:cs typeface="Times New Roman" pitchFamily="18" charset="0"/>
              </a:rPr>
              <a:t> and frequent mitotic figures</a:t>
            </a:r>
            <a:endParaRPr lang="en-US" altLang="en-US" sz="2800" u="sng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 u="sng" dirty="0">
                <a:solidFill>
                  <a:schemeClr val="tx1"/>
                </a:solidFill>
                <a:cs typeface="Times New Roman" pitchFamily="18" charset="0"/>
              </a:rPr>
              <a:t>Grade III 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(Poorly differentiated):</a:t>
            </a:r>
          </a:p>
          <a:p>
            <a:pPr lvl="1" eaLnBrk="1" hangingPunct="1">
              <a:lnSpc>
                <a:spcPct val="90000"/>
              </a:lnSpc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no differentiation of cells</a:t>
            </a:r>
          </a:p>
          <a:p>
            <a:pPr lvl="1" eaLnBrk="1" hangingPunct="1">
              <a:lnSpc>
                <a:spcPct val="90000"/>
              </a:lnSpc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marked nuclear pleomorphism, higher N:C ratio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8C882C-BF40-44FF-B6A5-CCCAC98FD6C6}" type="slidenum">
              <a:rPr lang="en-US" altLang="en-US" sz="1000">
                <a:solidFill>
                  <a:schemeClr val="tx1"/>
                </a:solidFill>
              </a:rPr>
              <a:pPr/>
              <a:t>25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085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798B-3D95-5479-FB8A-026B8F30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8408-8953-3029-3EF2-EB2A6A2FC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74A9D-3E7B-0E31-32F4-F59F638F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BBA52-B1CD-4D9A-BA82-62FCC39F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1026" name="Picture 2" descr="Illustration showing the location of the bladder in relation to the kidneys, uterus (in women), prostate (in men), ureter and urethra. There is also a close up showing the layers of the bladder wall with papillary and flat tumors.">
            <a:extLst>
              <a:ext uri="{FF2B5EF4-FFF2-40B4-BE49-F238E27FC236}">
                <a16:creationId xmlns:a16="http://schemas.microsoft.com/office/drawing/2014/main" id="{DCBAD139-7C8A-2986-52C1-71D04A57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96" y="660763"/>
            <a:ext cx="6218237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70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447800" y="990600"/>
            <a:ext cx="6589712" cy="4862512"/>
          </a:xfrm>
        </p:spPr>
        <p:txBody>
          <a:bodyPr/>
          <a:lstStyle/>
          <a:p>
            <a:pPr algn="ctr" eaLnBrk="1" hangingPunct="1"/>
            <a:r>
              <a:rPr lang="en-US" altLang="en-US" sz="5400" b="1" dirty="0"/>
              <a:t>STAGING OF BLADDER TUMOUR</a:t>
            </a:r>
            <a:br>
              <a:rPr lang="en-US" altLang="en-US" sz="5400" b="1" dirty="0"/>
            </a:br>
            <a:br>
              <a:rPr lang="en-US" altLang="en-US" sz="8000" b="1" dirty="0"/>
            </a:br>
            <a:r>
              <a:rPr lang="en-US" altLang="en-US" dirty="0"/>
              <a:t>(TNM STAGING)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EAED28-8A48-4EAA-BF35-1D6468990571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58D5-F69D-BAC5-F2DC-AA03600C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FC60-780E-ADEE-418E-A2E1CDAB6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BCE98-9940-B1DE-939E-41E3BF59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86926-81D0-788C-08E7-E5B7EFDB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3074" name="Picture 2" descr="Bladder Cancer Stages, Artwork Photograph by Science Photo Library - Pixels">
            <a:extLst>
              <a:ext uri="{FF2B5EF4-FFF2-40B4-BE49-F238E27FC236}">
                <a16:creationId xmlns:a16="http://schemas.microsoft.com/office/drawing/2014/main" id="{1C2BED6D-EA1D-BB93-72AD-6BA95D89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5717273" cy="392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01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2400"/>
            <a:ext cx="8534400" cy="6553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DEC32C-3AAB-4310-A697-4D0A3CF39B54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1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5901" y="964138"/>
            <a:ext cx="4700111" cy="1657088"/>
          </a:xfrm>
          <a:prstGeom prst="rect">
            <a:avLst/>
          </a:prstGeom>
        </p:spPr>
        <p:txBody>
          <a:bodyPr vert="horz" wrap="square" lIns="0" tIns="2381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 marR="3810">
              <a:lnSpc>
                <a:spcPct val="101699"/>
              </a:lnSpc>
              <a:spcBef>
                <a:spcPts val="19"/>
              </a:spcBef>
            </a:pPr>
            <a:r>
              <a:rPr b="1" dirty="0">
                <a:latin typeface="Century Gothic"/>
                <a:cs typeface="Century Gothic"/>
              </a:rPr>
              <a:t>University</a:t>
            </a:r>
            <a:r>
              <a:rPr b="1" spc="-26" dirty="0">
                <a:latin typeface="Century Gothic"/>
                <a:cs typeface="Century Gothic"/>
              </a:rPr>
              <a:t> </a:t>
            </a:r>
            <a:r>
              <a:rPr b="1" dirty="0">
                <a:latin typeface="Century Gothic"/>
                <a:cs typeface="Century Gothic"/>
              </a:rPr>
              <a:t>Motto,</a:t>
            </a:r>
            <a:r>
              <a:rPr b="1" spc="-11" dirty="0">
                <a:latin typeface="Century Gothic"/>
                <a:cs typeface="Century Gothic"/>
              </a:rPr>
              <a:t> </a:t>
            </a:r>
            <a:r>
              <a:rPr b="1" spc="-8" dirty="0">
                <a:latin typeface="Century Gothic"/>
                <a:cs typeface="Century Gothic"/>
              </a:rPr>
              <a:t>Vision, </a:t>
            </a:r>
            <a:r>
              <a:rPr b="1" dirty="0">
                <a:latin typeface="Century Gothic"/>
                <a:cs typeface="Century Gothic"/>
              </a:rPr>
              <a:t>Values &amp;</a:t>
            </a:r>
            <a:r>
              <a:rPr b="1" spc="-4" dirty="0">
                <a:latin typeface="Century Gothic"/>
                <a:cs typeface="Century Gothic"/>
              </a:rPr>
              <a:t> </a:t>
            </a:r>
            <a:r>
              <a:rPr b="1" spc="-8" dirty="0">
                <a:latin typeface="Century Gothic"/>
                <a:cs typeface="Century Gothic"/>
              </a:rPr>
              <a:t>Goals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52750" y="2047875"/>
            <a:ext cx="4781550" cy="3689033"/>
            <a:chOff x="2413000" y="1587500"/>
            <a:chExt cx="6375400" cy="4918710"/>
          </a:xfrm>
        </p:grpSpPr>
        <p:sp>
          <p:nvSpPr>
            <p:cNvPr id="4" name="object 4"/>
            <p:cNvSpPr/>
            <p:nvPr/>
          </p:nvSpPr>
          <p:spPr>
            <a:xfrm>
              <a:off x="2438400" y="1600199"/>
              <a:ext cx="6324600" cy="4880610"/>
            </a:xfrm>
            <a:custGeom>
              <a:avLst/>
              <a:gdLst/>
              <a:ahLst/>
              <a:cxnLst/>
              <a:rect l="l" t="t" r="r" b="b"/>
              <a:pathLst>
                <a:path w="6324600" h="4880610">
                  <a:moveTo>
                    <a:pt x="6324600" y="0"/>
                  </a:moveTo>
                  <a:lnTo>
                    <a:pt x="0" y="0"/>
                  </a:lnTo>
                  <a:lnTo>
                    <a:pt x="0" y="4880483"/>
                  </a:lnTo>
                  <a:lnTo>
                    <a:pt x="6324600" y="4880483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B6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2050" y="1593850"/>
              <a:ext cx="6337300" cy="4906010"/>
            </a:xfrm>
            <a:custGeom>
              <a:avLst/>
              <a:gdLst/>
              <a:ahLst/>
              <a:cxnLst/>
              <a:rect l="l" t="t" r="r" b="b"/>
              <a:pathLst>
                <a:path w="6337300" h="4906010">
                  <a:moveTo>
                    <a:pt x="6350" y="0"/>
                  </a:moveTo>
                  <a:lnTo>
                    <a:pt x="6350" y="4905883"/>
                  </a:lnTo>
                </a:path>
                <a:path w="6337300" h="4906010">
                  <a:moveTo>
                    <a:pt x="6330950" y="0"/>
                  </a:moveTo>
                  <a:lnTo>
                    <a:pt x="6330950" y="4905883"/>
                  </a:lnTo>
                </a:path>
                <a:path w="6337300" h="4906010">
                  <a:moveTo>
                    <a:pt x="0" y="6350"/>
                  </a:moveTo>
                  <a:lnTo>
                    <a:pt x="63373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2050" y="6480683"/>
              <a:ext cx="6337300" cy="0"/>
            </a:xfrm>
            <a:custGeom>
              <a:avLst/>
              <a:gdLst/>
              <a:ahLst/>
              <a:cxnLst/>
              <a:rect l="l" t="t" r="r" b="b"/>
              <a:pathLst>
                <a:path w="6337300">
                  <a:moveTo>
                    <a:pt x="0" y="0"/>
                  </a:moveTo>
                  <a:lnTo>
                    <a:pt x="63373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84982" y="2037397"/>
            <a:ext cx="5197017" cy="36171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523"/>
              </a:lnSpc>
              <a:spcBef>
                <a:spcPts val="75"/>
              </a:spcBef>
            </a:pPr>
            <a:r>
              <a:rPr b="1" dirty="0">
                <a:solidFill>
                  <a:srgbClr val="0070C0"/>
                </a:solidFill>
                <a:latin typeface="Century Gothic"/>
                <a:cs typeface="Century Gothic"/>
              </a:rPr>
              <a:t>Mission</a:t>
            </a:r>
            <a:r>
              <a:rPr b="1" spc="-11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b="1" spc="-8" dirty="0">
                <a:solidFill>
                  <a:srgbClr val="0070C0"/>
                </a:solidFill>
                <a:latin typeface="Century Gothic"/>
                <a:cs typeface="Century Gothic"/>
              </a:rPr>
              <a:t>Statement</a:t>
            </a:r>
            <a:endParaRPr dirty="0">
              <a:latin typeface="Century Gothic"/>
              <a:cs typeface="Century Gothic"/>
            </a:endParaRPr>
          </a:p>
          <a:p>
            <a:pPr marL="9525" marR="667702">
              <a:lnSpc>
                <a:spcPts val="1185"/>
              </a:lnSpc>
              <a:spcBef>
                <a:spcPts val="153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impart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evidence-based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research-oriented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health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professional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endParaRPr sz="1200" dirty="0">
              <a:latin typeface="Century Gothic"/>
              <a:cs typeface="Century Gothic"/>
            </a:endParaRPr>
          </a:p>
          <a:p>
            <a:pPr marL="9525">
              <a:lnSpc>
                <a:spcPts val="1095"/>
              </a:lnSpc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Best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possible patient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care</a:t>
            </a:r>
            <a:endParaRPr sz="1200" dirty="0">
              <a:latin typeface="Century Gothic"/>
              <a:cs typeface="Century Gothic"/>
            </a:endParaRPr>
          </a:p>
          <a:p>
            <a:pPr marL="9525" marR="295275">
              <a:lnSpc>
                <a:spcPts val="1185"/>
              </a:lnSpc>
              <a:spcBef>
                <a:spcPts val="135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Mutual respect, ethical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practice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healthcare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social accountability.</a:t>
            </a:r>
            <a:endParaRPr sz="1200" dirty="0">
              <a:latin typeface="Century Gothic"/>
              <a:cs typeface="Century Gothic"/>
            </a:endParaRPr>
          </a:p>
          <a:p>
            <a:pPr marL="9525">
              <a:spcBef>
                <a:spcPts val="758"/>
              </a:spcBef>
            </a:pPr>
            <a:r>
              <a:rPr b="1" dirty="0">
                <a:solidFill>
                  <a:srgbClr val="0070C0"/>
                </a:solidFill>
                <a:latin typeface="Century Gothic"/>
                <a:cs typeface="Century Gothic"/>
              </a:rPr>
              <a:t>Vision</a:t>
            </a:r>
            <a:r>
              <a:rPr b="1" spc="-11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0070C0"/>
                </a:solidFill>
                <a:latin typeface="Century Gothic"/>
                <a:cs typeface="Century Gothic"/>
              </a:rPr>
              <a:t>and</a:t>
            </a:r>
            <a:r>
              <a:rPr b="1" spc="-11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b="1" spc="-8" dirty="0">
                <a:solidFill>
                  <a:srgbClr val="0070C0"/>
                </a:solidFill>
                <a:latin typeface="Century Gothic"/>
                <a:cs typeface="Century Gothic"/>
              </a:rPr>
              <a:t>Values</a:t>
            </a:r>
            <a:endParaRPr dirty="0">
              <a:latin typeface="Century Gothic"/>
              <a:cs typeface="Century Gothic"/>
            </a:endParaRPr>
          </a:p>
          <a:p>
            <a:pPr marL="9525">
              <a:spcBef>
                <a:spcPts val="472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Highly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recognized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accredited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centre of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excellence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9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endParaRPr sz="1200" dirty="0">
              <a:latin typeface="Century Gothic"/>
              <a:cs typeface="Century Gothic"/>
            </a:endParaRPr>
          </a:p>
          <a:p>
            <a:pPr marL="9525" marR="383381">
              <a:lnSpc>
                <a:spcPts val="2160"/>
              </a:lnSpc>
              <a:spcBef>
                <a:spcPts val="139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Medical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Education,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using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evidence-based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training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techniques</a:t>
            </a:r>
            <a:r>
              <a:rPr sz="12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for development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of highly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competent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health</a:t>
            </a:r>
            <a:endParaRPr sz="1200" dirty="0">
              <a:latin typeface="Century Gothic"/>
              <a:cs typeface="Century Gothic"/>
            </a:endParaRPr>
          </a:p>
          <a:p>
            <a:pPr marL="9525" marR="172403">
              <a:lnSpc>
                <a:spcPts val="2175"/>
              </a:lnSpc>
              <a:spcBef>
                <a:spcPts val="8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professionals, who are lifelong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experiential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learner and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9" dirty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socially 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accountable.</a:t>
            </a:r>
            <a:endParaRPr sz="1200" dirty="0">
              <a:latin typeface="Century Gothic"/>
              <a:cs typeface="Century Gothic"/>
            </a:endParaRPr>
          </a:p>
          <a:p>
            <a:pPr marL="9525">
              <a:spcBef>
                <a:spcPts val="90"/>
              </a:spcBef>
            </a:pPr>
            <a:r>
              <a:rPr b="1" spc="-8" dirty="0">
                <a:solidFill>
                  <a:srgbClr val="0070C0"/>
                </a:solidFill>
                <a:latin typeface="Century Gothic"/>
                <a:cs typeface="Century Gothic"/>
              </a:rPr>
              <a:t>Goals</a:t>
            </a:r>
            <a:endParaRPr dirty="0">
              <a:latin typeface="Century Gothic"/>
              <a:cs typeface="Century Gothic"/>
            </a:endParaRPr>
          </a:p>
          <a:p>
            <a:pPr marL="9525" marR="3810">
              <a:lnSpc>
                <a:spcPct val="150600"/>
              </a:lnSpc>
              <a:spcBef>
                <a:spcPts val="285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Undergraduate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Integrated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Learning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Program is geared</a:t>
            </a:r>
            <a:r>
              <a:rPr sz="1200" b="1" spc="1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9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provide you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quality medical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9" dirty="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environment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designed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9" dirty="0">
                <a:solidFill>
                  <a:srgbClr val="FFFFFF"/>
                </a:solidFill>
                <a:latin typeface="Century Gothic"/>
                <a:cs typeface="Century Gothic"/>
              </a:rPr>
              <a:t>to:</a:t>
            </a:r>
            <a:endParaRPr sz="1200" dirty="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7866" y="3124200"/>
            <a:ext cx="1600200" cy="166211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6625" y="26324"/>
          <a:ext cx="9160625" cy="683167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9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5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73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TABLE 1: 2009 TNM CLASSIFICATION OF URINARY BLADDER CANCER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3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T - Primary Tumour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TX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Primary </a:t>
                      </a:r>
                      <a:r>
                        <a:rPr lang="en-US" sz="1800" dirty="0" err="1"/>
                        <a:t>tumour</a:t>
                      </a:r>
                      <a:r>
                        <a:rPr lang="en-US" sz="1800" dirty="0"/>
                        <a:t> cannot be assessed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T0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No evidence of primary </a:t>
                      </a:r>
                      <a:r>
                        <a:rPr lang="en-US" sz="1800" dirty="0" err="1"/>
                        <a:t>tumour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Ta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Non-invasive papillary </a:t>
                      </a:r>
                      <a:r>
                        <a:rPr lang="en-US" sz="1800" dirty="0" err="1"/>
                        <a:t>carcinoma,involving</a:t>
                      </a:r>
                      <a:r>
                        <a:rPr lang="en-US" sz="1800" dirty="0"/>
                        <a:t> </a:t>
                      </a:r>
                      <a:r>
                        <a:rPr lang="en-US" sz="1800"/>
                        <a:t>epithelium only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Tis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Carcinoma in situ: ‘flat </a:t>
                      </a:r>
                      <a:r>
                        <a:rPr lang="en-US" sz="1800" dirty="0" err="1"/>
                        <a:t>tumour</a:t>
                      </a:r>
                      <a:r>
                        <a:rPr lang="en-US" sz="1800" dirty="0"/>
                        <a:t>’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T1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Tumour invades </a:t>
                      </a:r>
                      <a:r>
                        <a:rPr lang="en-US" sz="1800" dirty="0" err="1"/>
                        <a:t>subepithelial</a:t>
                      </a:r>
                      <a:r>
                        <a:rPr lang="en-US" sz="1800" dirty="0"/>
                        <a:t> connective tissue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4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T2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Tumour invades muscle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T2a 	Tumour invades superficial muscle (inner half)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T2b	 	Tumour invades deep muscle (outer half)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4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T3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Tumour invades perivesical tissue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T3a 	Microscopically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T3b </a:t>
                      </a:r>
                      <a:r>
                        <a:rPr lang="en-US" sz="1800"/>
                        <a:t>	Macroscopically 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 err="1"/>
                        <a:t>extravesical</a:t>
                      </a:r>
                      <a:r>
                        <a:rPr lang="en-US" sz="1800" dirty="0"/>
                        <a:t> mass)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6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T4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Tumour invades any of the following: prostate </a:t>
                      </a:r>
                      <a:r>
                        <a:rPr lang="en-US" sz="1800" dirty="0" err="1"/>
                        <a:t>stroma</a:t>
                      </a:r>
                      <a:r>
                        <a:rPr lang="en-US" sz="1800" dirty="0"/>
                        <a:t>, seminal vesicles, </a:t>
                      </a:r>
                      <a:r>
                        <a:rPr lang="en-US" sz="1800" dirty="0" err="1"/>
                        <a:t>ureterus</a:t>
                      </a:r>
                      <a:r>
                        <a:rPr lang="en-US" sz="1800" dirty="0"/>
                        <a:t>, vagina, pelvic wall, abdominal wall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T4a 	Tumour invades prostate </a:t>
                      </a:r>
                      <a:r>
                        <a:rPr lang="en-US" sz="1800" dirty="0" err="1"/>
                        <a:t>stroma</a:t>
                      </a:r>
                      <a:r>
                        <a:rPr lang="en-US" sz="1800" dirty="0"/>
                        <a:t>, seminal vesicles, uterus or vagina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T4b 	Tumour invades pelvic wall or abdominal wall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-19396" y="16625"/>
          <a:ext cx="9163396" cy="684137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95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8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03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/>
                        <a:t>N - Lymph nodes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/>
                        <a:t>NX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Regional lymph nodes cannot be assessed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/>
                        <a:t>N0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No regional lymph-node metastasis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/>
                        <a:t>N1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Metastasis in a single lymph node in the true pelvis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(</a:t>
                      </a:r>
                      <a:r>
                        <a:rPr lang="en-US" sz="1800" dirty="0" err="1"/>
                        <a:t>hypogastric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obturator</a:t>
                      </a:r>
                      <a:r>
                        <a:rPr lang="en-US" sz="1800" dirty="0"/>
                        <a:t>, external iliac or </a:t>
                      </a:r>
                      <a:r>
                        <a:rPr lang="en-US" sz="1800" dirty="0" err="1"/>
                        <a:t>presacral</a:t>
                      </a:r>
                      <a:r>
                        <a:rPr lang="en-US" sz="1800" dirty="0"/>
                        <a:t>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0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/>
                        <a:t>N2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Metastasis in multiple lymph nodes in the true pelvis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(</a:t>
                      </a:r>
                      <a:r>
                        <a:rPr lang="en-US" sz="1800" dirty="0" err="1"/>
                        <a:t>hypogastric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obturator</a:t>
                      </a:r>
                      <a:r>
                        <a:rPr lang="en-US" sz="1800" dirty="0"/>
                        <a:t>, external iliac or </a:t>
                      </a:r>
                      <a:r>
                        <a:rPr lang="en-US" sz="1800" dirty="0" err="1"/>
                        <a:t>presacral</a:t>
                      </a:r>
                      <a:r>
                        <a:rPr lang="en-US" sz="1800" dirty="0"/>
                        <a:t>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/>
                        <a:t>N3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Metastasis in a common iliac lymph node(s)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03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M - Distant Metastasis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0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/>
                        <a:t>M0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/>
                        <a:t>M1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No distant metastasis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Distant metastasis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10" marR="4881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50863"/>
            <a:ext cx="7269163" cy="838200"/>
          </a:xfrm>
        </p:spPr>
        <p:txBody>
          <a:bodyPr/>
          <a:lstStyle/>
          <a:p>
            <a:pPr eaLnBrk="1" hangingPunct="1"/>
            <a:r>
              <a:rPr lang="en-US" altLang="en-US" b="1"/>
              <a:t>Treatment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828800"/>
            <a:ext cx="7053263" cy="4343400"/>
          </a:xfrm>
        </p:spPr>
        <p:txBody>
          <a:bodyPr/>
          <a:lstStyle/>
          <a:p>
            <a:pPr marL="533400" indent="-533400" algn="just" eaLnBrk="1" hangingPunct="1">
              <a:buFont typeface="Wingdings" pitchFamily="2" charset="2"/>
              <a:buNone/>
            </a:pPr>
            <a:r>
              <a:rPr lang="en-US" altLang="en-US">
                <a:cs typeface="Times New Roman" pitchFamily="18" charset="0"/>
              </a:rPr>
              <a:t>	</a:t>
            </a:r>
            <a:r>
              <a:rPr lang="en-US" altLang="en-US" sz="2400">
                <a:cs typeface="Times New Roman" pitchFamily="18" charset="0"/>
              </a:rPr>
              <a:t>For the purpose of treatment, bladder cancer can be grouped in to three major groups: </a:t>
            </a:r>
          </a:p>
          <a:p>
            <a:pPr marL="533400" indent="-533400" algn="just" eaLnBrk="1" hangingPunct="1">
              <a:buClr>
                <a:srgbClr val="003399"/>
              </a:buClr>
              <a:buFont typeface="Wingdings" pitchFamily="2" charset="2"/>
              <a:buAutoNum type="arabicParenBoth"/>
            </a:pPr>
            <a:r>
              <a:rPr lang="en-US" altLang="en-US" sz="2400">
                <a:cs typeface="Times New Roman" pitchFamily="18" charset="0"/>
              </a:rPr>
              <a:t>Superficial / Non Muscle Invasive disease</a:t>
            </a:r>
          </a:p>
          <a:p>
            <a:pPr marL="533400" indent="-533400" algn="just" eaLnBrk="1" hangingPunct="1">
              <a:buClr>
                <a:srgbClr val="003399"/>
              </a:buClr>
              <a:buFont typeface="Wingdings" pitchFamily="2" charset="2"/>
              <a:buAutoNum type="arabicParenBoth"/>
            </a:pPr>
            <a:r>
              <a:rPr lang="en-US" altLang="en-US" sz="2400">
                <a:cs typeface="Times New Roman" pitchFamily="18" charset="0"/>
              </a:rPr>
              <a:t> Muscle Invasive </a:t>
            </a:r>
          </a:p>
          <a:p>
            <a:pPr marL="533400" indent="-533400" algn="just" eaLnBrk="1" hangingPunct="1">
              <a:buClr>
                <a:srgbClr val="003399"/>
              </a:buClr>
              <a:buFont typeface="Wingdings" pitchFamily="2" charset="2"/>
              <a:buAutoNum type="arabicParenBoth"/>
            </a:pPr>
            <a:r>
              <a:rPr lang="en-US" altLang="en-US" sz="2400">
                <a:cs typeface="Times New Roman" pitchFamily="18" charset="0"/>
              </a:rPr>
              <a:t> Metastatic </a:t>
            </a:r>
          </a:p>
          <a:p>
            <a:pPr marL="533400" indent="-533400" eaLnBrk="1" hangingPunct="1">
              <a:buClr>
                <a:srgbClr val="003399"/>
              </a:buClr>
            </a:pPr>
            <a:endParaRPr lang="en-US" alt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DD0C94-A6CF-4D33-9770-D3A1CB63A5F6}" type="slidenum">
              <a:rPr lang="en-US" altLang="en-US" sz="1000">
                <a:solidFill>
                  <a:schemeClr val="tx1"/>
                </a:solidFill>
              </a:rPr>
              <a:pPr/>
              <a:t>32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12763"/>
            <a:ext cx="20752533" cy="9144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Non Muscle Invasive Disease</a:t>
            </a:r>
            <a:r>
              <a:rPr lang="en-US" altLang="en-US" dirty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cs typeface="Times New Roman" pitchFamily="18" charset="0"/>
              </a:rPr>
              <a:t>80% of all bladder cancers</a:t>
            </a:r>
            <a:r>
              <a:rPr lang="en-US" altLang="en-US" sz="2800" dirty="0"/>
              <a:t> </a:t>
            </a:r>
          </a:p>
          <a:p>
            <a:pPr algn="just" eaLnBrk="1" hangingPunct="1"/>
            <a:r>
              <a:rPr lang="en-US" altLang="en-US" sz="2800" b="1" dirty="0">
                <a:cs typeface="Times New Roman" pitchFamily="18" charset="0"/>
              </a:rPr>
              <a:t>Aims of treatment:</a:t>
            </a:r>
          </a:p>
          <a:p>
            <a:pPr algn="just" eaLnBrk="1" hangingPunct="1"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To eradicate the primary lesion</a:t>
            </a:r>
          </a:p>
          <a:p>
            <a:pPr algn="just" eaLnBrk="1" hangingPunct="1"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To prevent superficial relapse</a:t>
            </a:r>
          </a:p>
          <a:p>
            <a:pPr algn="just" eaLnBrk="1" hangingPunct="1">
              <a:buClr>
                <a:srgbClr val="003399"/>
              </a:buClr>
              <a:buFont typeface="Wingdings" pitchFamily="2" charset="2"/>
              <a:buChar char="Ø"/>
            </a:pPr>
            <a:r>
              <a:rPr lang="en-US" altLang="en-US" sz="2800" dirty="0">
                <a:cs typeface="Times New Roman" pitchFamily="18" charset="0"/>
              </a:rPr>
              <a:t>To prevent progression to muscle invasive and less curable form of disease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u="sng" dirty="0">
              <a:solidFill>
                <a:srgbClr val="00B0F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u="sng" dirty="0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ED59D6-30C3-4DAC-9493-185B05BC8D7E}" type="slidenum">
              <a:rPr lang="en-US" altLang="en-US" sz="1000">
                <a:solidFill>
                  <a:schemeClr val="tx1"/>
                </a:solidFill>
              </a:rPr>
              <a:pPr/>
              <a:t>33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7239000" cy="3777622"/>
          </a:xfrm>
        </p:spPr>
        <p:txBody>
          <a:bodyPr/>
          <a:lstStyle/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cs typeface="Times New Roman" pitchFamily="18" charset="0"/>
              </a:rPr>
              <a:t>Initial management is complete 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transurethral resection (TURBT)</a:t>
            </a:r>
          </a:p>
          <a:p>
            <a:pPr algn="just" eaLnBrk="1" hangingPunct="1"/>
            <a:r>
              <a:rPr lang="en-US" altLang="en-US" sz="2800" dirty="0">
                <a:solidFill>
                  <a:schemeClr val="tx1"/>
                </a:solidFill>
                <a:cs typeface="Times New Roman" pitchFamily="18" charset="0"/>
              </a:rPr>
              <a:t>Depending upon </a:t>
            </a:r>
            <a:r>
              <a:rPr lang="en-US" altLang="en-US" sz="2800" dirty="0" err="1">
                <a:solidFill>
                  <a:schemeClr val="tx1"/>
                </a:solidFill>
                <a:cs typeface="Times New Roman" pitchFamily="18" charset="0"/>
              </a:rPr>
              <a:t>cystoscopic</a:t>
            </a:r>
            <a:r>
              <a:rPr lang="en-US" altLang="en-US" sz="2800" dirty="0">
                <a:solidFill>
                  <a:schemeClr val="tx1"/>
                </a:solidFill>
                <a:cs typeface="Times New Roman" pitchFamily="18" charset="0"/>
              </a:rPr>
              <a:t> and pathological findings, superficial bladder cancers can be further sub divided in 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low risk</a:t>
            </a:r>
            <a:r>
              <a:rPr lang="en-US" altLang="en-US" sz="2800" b="1" u="sng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cs typeface="Times New Roman" pitchFamily="18" charset="0"/>
              </a:rPr>
              <a:t> and 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high risk  </a:t>
            </a:r>
            <a:r>
              <a:rPr lang="en-US" altLang="en-US" sz="2800" dirty="0">
                <a:solidFill>
                  <a:schemeClr val="tx1"/>
                </a:solidFill>
                <a:cs typeface="Times New Roman" pitchFamily="18" charset="0"/>
              </a:rPr>
              <a:t>groups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8337-529B-758C-6289-70B955CB3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3AC37-905C-79DA-51E5-71BEC6F41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EC312-24DE-1A02-F192-CCFF964B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C31C4-E286-C5DB-A3C3-5FB84FA2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4098" name="Picture 2" descr="Bladder Cancer: Symptoms, Diagnosis and Imaging">
            <a:extLst>
              <a:ext uri="{FF2B5EF4-FFF2-40B4-BE49-F238E27FC236}">
                <a16:creationId xmlns:a16="http://schemas.microsoft.com/office/drawing/2014/main" id="{955CDE07-6AF1-07EC-C8DB-27E82782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94" y="624110"/>
            <a:ext cx="6350000" cy="58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73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EE151-7097-423E-BA70-7179D2ECE76F}" type="slidenum">
              <a:rPr lang="en-US" altLang="en-US" sz="1000">
                <a:solidFill>
                  <a:schemeClr val="tx1"/>
                </a:solidFill>
              </a:rPr>
              <a:pPr/>
              <a:t>36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grpSp>
        <p:nvGrpSpPr>
          <p:cNvPr id="46084" name="Group 64"/>
          <p:cNvGrpSpPr>
            <a:grpSpLocks/>
          </p:cNvGrpSpPr>
          <p:nvPr/>
        </p:nvGrpSpPr>
        <p:grpSpPr bwMode="auto">
          <a:xfrm>
            <a:off x="609600" y="1828800"/>
            <a:ext cx="8382000" cy="4876800"/>
            <a:chOff x="-3" y="-3"/>
            <a:chExt cx="3894" cy="2481"/>
          </a:xfrm>
        </p:grpSpPr>
        <p:grpSp>
          <p:nvGrpSpPr>
            <p:cNvPr id="46086" name="Group 62"/>
            <p:cNvGrpSpPr>
              <a:grpSpLocks/>
            </p:cNvGrpSpPr>
            <p:nvPr/>
          </p:nvGrpSpPr>
          <p:grpSpPr bwMode="auto">
            <a:xfrm>
              <a:off x="0" y="0"/>
              <a:ext cx="3888" cy="2475"/>
              <a:chOff x="0" y="0"/>
              <a:chExt cx="3888" cy="2475"/>
            </a:xfrm>
          </p:grpSpPr>
          <p:grpSp>
            <p:nvGrpSpPr>
              <p:cNvPr id="46088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972" cy="403"/>
                <a:chOff x="0" y="0"/>
                <a:chExt cx="972" cy="403"/>
              </a:xfrm>
            </p:grpSpPr>
            <p:sp>
              <p:nvSpPr>
                <p:cNvPr id="46146" name="Rectangle 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ctr"/>
                  <a:r>
                    <a:rPr kumimoji="1" lang="en-US" altLang="en-US" sz="2400" b="1">
                      <a:latin typeface="Tahoma" pitchFamily="34" charset="0"/>
                      <a:cs typeface="Times New Roman" pitchFamily="18" charset="0"/>
                    </a:rPr>
                    <a:t>Drug</a:t>
                  </a:r>
                  <a:endParaRPr kumimoji="1" lang="en-US" altLang="en-US" sz="2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47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089" name="Group 25"/>
              <p:cNvGrpSpPr>
                <a:grpSpLocks/>
              </p:cNvGrpSpPr>
              <p:nvPr/>
            </p:nvGrpSpPr>
            <p:grpSpPr bwMode="auto">
              <a:xfrm>
                <a:off x="972" y="0"/>
                <a:ext cx="972" cy="403"/>
                <a:chOff x="972" y="0"/>
                <a:chExt cx="972" cy="403"/>
              </a:xfrm>
            </p:grpSpPr>
            <p:sp>
              <p:nvSpPr>
                <p:cNvPr id="46144" name="Rectangle 3"/>
                <p:cNvSpPr>
                  <a:spLocks noChangeArrowheads="1"/>
                </p:cNvSpPr>
                <p:nvPr/>
              </p:nvSpPr>
              <p:spPr bwMode="auto">
                <a:xfrm>
                  <a:off x="1015" y="0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ctr"/>
                  <a:r>
                    <a:rPr kumimoji="1" lang="en-US" altLang="en-US" sz="2400" b="1" dirty="0">
                      <a:latin typeface="Tahoma" pitchFamily="34" charset="0"/>
                      <a:cs typeface="Times New Roman" pitchFamily="18" charset="0"/>
                    </a:rPr>
                    <a:t>Type of risk</a:t>
                  </a:r>
                  <a:endParaRPr kumimoji="1" lang="en-US" altLang="en-US" sz="2400" dirty="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kumimoji="1" lang="en-US" altLang="en-US" sz="2400" dirty="0">
                    <a:latin typeface="Tahoma" pitchFamily="34" charset="0"/>
                  </a:endParaRPr>
                </a:p>
              </p:txBody>
            </p:sp>
            <p:sp>
              <p:nvSpPr>
                <p:cNvPr id="46145" name="Rectangle 24"/>
                <p:cNvSpPr>
                  <a:spLocks noChangeArrowheads="1"/>
                </p:cNvSpPr>
                <p:nvPr/>
              </p:nvSpPr>
              <p:spPr bwMode="auto">
                <a:xfrm>
                  <a:off x="972" y="0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090" name="Group 27"/>
              <p:cNvGrpSpPr>
                <a:grpSpLocks/>
              </p:cNvGrpSpPr>
              <p:nvPr/>
            </p:nvGrpSpPr>
            <p:grpSpPr bwMode="auto">
              <a:xfrm>
                <a:off x="1944" y="0"/>
                <a:ext cx="972" cy="403"/>
                <a:chOff x="1944" y="0"/>
                <a:chExt cx="972" cy="403"/>
              </a:xfrm>
            </p:grpSpPr>
            <p:sp>
              <p:nvSpPr>
                <p:cNvPr id="46142" name="Rectangle 4"/>
                <p:cNvSpPr>
                  <a:spLocks noChangeArrowheads="1"/>
                </p:cNvSpPr>
                <p:nvPr/>
              </p:nvSpPr>
              <p:spPr bwMode="auto">
                <a:xfrm>
                  <a:off x="1987" y="0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ctr"/>
                  <a:r>
                    <a:rPr kumimoji="1" lang="en-US" altLang="en-US" sz="2400" b="1">
                      <a:latin typeface="Tahoma" pitchFamily="34" charset="0"/>
                      <a:cs typeface="Times New Roman" pitchFamily="18" charset="0"/>
                    </a:rPr>
                    <a:t>Induction Scheme</a:t>
                  </a:r>
                  <a:endParaRPr kumimoji="1" lang="en-US" altLang="en-US" sz="2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43" name="Rectangle 26"/>
                <p:cNvSpPr>
                  <a:spLocks noChangeArrowheads="1"/>
                </p:cNvSpPr>
                <p:nvPr/>
              </p:nvSpPr>
              <p:spPr bwMode="auto">
                <a:xfrm>
                  <a:off x="1944" y="0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091" name="Group 29"/>
              <p:cNvGrpSpPr>
                <a:grpSpLocks/>
              </p:cNvGrpSpPr>
              <p:nvPr/>
            </p:nvGrpSpPr>
            <p:grpSpPr bwMode="auto">
              <a:xfrm>
                <a:off x="2916" y="0"/>
                <a:ext cx="972" cy="403"/>
                <a:chOff x="2916" y="0"/>
                <a:chExt cx="972" cy="403"/>
              </a:xfrm>
            </p:grpSpPr>
            <p:sp>
              <p:nvSpPr>
                <p:cNvPr id="46140" name="Rectangle 5"/>
                <p:cNvSpPr>
                  <a:spLocks noChangeArrowheads="1"/>
                </p:cNvSpPr>
                <p:nvPr/>
              </p:nvSpPr>
              <p:spPr bwMode="auto">
                <a:xfrm>
                  <a:off x="2959" y="0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ctr"/>
                  <a:r>
                    <a:rPr kumimoji="1" lang="en-US" altLang="en-US" sz="2400" b="1">
                      <a:latin typeface="Tahoma" pitchFamily="34" charset="0"/>
                      <a:cs typeface="Times New Roman" pitchFamily="18" charset="0"/>
                    </a:rPr>
                    <a:t>Toxicity</a:t>
                  </a:r>
                  <a:endParaRPr kumimoji="1" lang="en-US" altLang="en-US" sz="2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41" name="Rectangle 28"/>
                <p:cNvSpPr>
                  <a:spLocks noChangeArrowheads="1"/>
                </p:cNvSpPr>
                <p:nvPr/>
              </p:nvSpPr>
              <p:spPr bwMode="auto">
                <a:xfrm>
                  <a:off x="2916" y="0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092" name="Group 31"/>
              <p:cNvGrpSpPr>
                <a:grpSpLocks/>
              </p:cNvGrpSpPr>
              <p:nvPr/>
            </p:nvGrpSpPr>
            <p:grpSpPr bwMode="auto">
              <a:xfrm>
                <a:off x="0" y="403"/>
                <a:ext cx="972" cy="633"/>
                <a:chOff x="0" y="403"/>
                <a:chExt cx="972" cy="633"/>
              </a:xfrm>
            </p:grpSpPr>
            <p:sp>
              <p:nvSpPr>
                <p:cNvPr id="46138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886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r>
                    <a:rPr kumimoji="1" lang="en-US" altLang="en-US" sz="2400">
                      <a:latin typeface="Tahoma" pitchFamily="34" charset="0"/>
                      <a:cs typeface="Times New Roman" pitchFamily="18" charset="0"/>
                    </a:rPr>
                    <a:t>Mitomycin C</a:t>
                  </a:r>
                </a:p>
                <a:p>
                  <a:pPr algn="just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39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97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093" name="Group 33"/>
              <p:cNvGrpSpPr>
                <a:grpSpLocks/>
              </p:cNvGrpSpPr>
              <p:nvPr/>
            </p:nvGrpSpPr>
            <p:grpSpPr bwMode="auto">
              <a:xfrm>
                <a:off x="972" y="403"/>
                <a:ext cx="972" cy="633"/>
                <a:chOff x="972" y="403"/>
                <a:chExt cx="972" cy="633"/>
              </a:xfrm>
            </p:grpSpPr>
            <p:sp>
              <p:nvSpPr>
                <p:cNvPr id="46136" name="Rectangle 7"/>
                <p:cNvSpPr>
                  <a:spLocks noChangeArrowheads="1"/>
                </p:cNvSpPr>
                <p:nvPr/>
              </p:nvSpPr>
              <p:spPr bwMode="auto">
                <a:xfrm>
                  <a:off x="1015" y="403"/>
                  <a:ext cx="886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r>
                    <a:rPr kumimoji="1" lang="en-US" altLang="en-US" sz="2400" dirty="0">
                      <a:latin typeface="Tahoma" pitchFamily="34" charset="0"/>
                      <a:cs typeface="Times New Roman" pitchFamily="18" charset="0"/>
                    </a:rPr>
                    <a:t>Low risk</a:t>
                  </a:r>
                </a:p>
                <a:p>
                  <a:pPr algn="just"/>
                  <a:endParaRPr kumimoji="1" lang="en-US" altLang="en-US" sz="2400" dirty="0">
                    <a:latin typeface="Tahoma" pitchFamily="34" charset="0"/>
                  </a:endParaRPr>
                </a:p>
              </p:txBody>
            </p:sp>
            <p:sp>
              <p:nvSpPr>
                <p:cNvPr id="46137" name="Rectangle 32"/>
                <p:cNvSpPr>
                  <a:spLocks noChangeArrowheads="1"/>
                </p:cNvSpPr>
                <p:nvPr/>
              </p:nvSpPr>
              <p:spPr bwMode="auto">
                <a:xfrm>
                  <a:off x="972" y="403"/>
                  <a:ext cx="97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094" name="Group 35"/>
              <p:cNvGrpSpPr>
                <a:grpSpLocks/>
              </p:cNvGrpSpPr>
              <p:nvPr/>
            </p:nvGrpSpPr>
            <p:grpSpPr bwMode="auto">
              <a:xfrm>
                <a:off x="1944" y="403"/>
                <a:ext cx="972" cy="633"/>
                <a:chOff x="1944" y="403"/>
                <a:chExt cx="972" cy="633"/>
              </a:xfrm>
            </p:grpSpPr>
            <p:sp>
              <p:nvSpPr>
                <p:cNvPr id="46134" name="Rectangle 8"/>
                <p:cNvSpPr>
                  <a:spLocks noChangeArrowheads="1"/>
                </p:cNvSpPr>
                <p:nvPr/>
              </p:nvSpPr>
              <p:spPr bwMode="auto">
                <a:xfrm>
                  <a:off x="1987" y="403"/>
                  <a:ext cx="886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r>
                    <a:rPr kumimoji="1" lang="en-US" altLang="en-US" sz="2400">
                      <a:latin typeface="Tahoma" pitchFamily="34" charset="0"/>
                      <a:cs typeface="Times New Roman" pitchFamily="18" charset="0"/>
                    </a:rPr>
                    <a:t>Weekly 6-8 wks</a:t>
                  </a:r>
                </a:p>
                <a:p>
                  <a:pPr algn="just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35" name="Rectangle 34"/>
                <p:cNvSpPr>
                  <a:spLocks noChangeArrowheads="1"/>
                </p:cNvSpPr>
                <p:nvPr/>
              </p:nvSpPr>
              <p:spPr bwMode="auto">
                <a:xfrm>
                  <a:off x="1944" y="403"/>
                  <a:ext cx="97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095" name="Group 37"/>
              <p:cNvGrpSpPr>
                <a:grpSpLocks/>
              </p:cNvGrpSpPr>
              <p:nvPr/>
            </p:nvGrpSpPr>
            <p:grpSpPr bwMode="auto">
              <a:xfrm>
                <a:off x="2916" y="403"/>
                <a:ext cx="972" cy="633"/>
                <a:chOff x="2916" y="403"/>
                <a:chExt cx="972" cy="633"/>
              </a:xfrm>
            </p:grpSpPr>
            <p:sp>
              <p:nvSpPr>
                <p:cNvPr id="46132" name="Rectangle 9"/>
                <p:cNvSpPr>
                  <a:spLocks noChangeArrowheads="1"/>
                </p:cNvSpPr>
                <p:nvPr/>
              </p:nvSpPr>
              <p:spPr bwMode="auto">
                <a:xfrm>
                  <a:off x="2959" y="403"/>
                  <a:ext cx="886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r>
                    <a:rPr kumimoji="1" lang="en-US" altLang="en-US" sz="2400">
                      <a:latin typeface="Tahoma" pitchFamily="34" charset="0"/>
                      <a:cs typeface="Times New Roman" pitchFamily="18" charset="0"/>
                    </a:rPr>
                    <a:t>Chemical cystitis, skin reactions</a:t>
                  </a:r>
                </a:p>
                <a:p>
                  <a:pPr algn="just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33" name="Rectangle 36"/>
                <p:cNvSpPr>
                  <a:spLocks noChangeArrowheads="1"/>
                </p:cNvSpPr>
                <p:nvPr/>
              </p:nvSpPr>
              <p:spPr bwMode="auto">
                <a:xfrm>
                  <a:off x="2916" y="403"/>
                  <a:ext cx="97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096" name="Group 39"/>
              <p:cNvGrpSpPr>
                <a:grpSpLocks/>
              </p:cNvGrpSpPr>
              <p:nvPr/>
            </p:nvGrpSpPr>
            <p:grpSpPr bwMode="auto">
              <a:xfrm>
                <a:off x="0" y="1036"/>
                <a:ext cx="972" cy="518"/>
                <a:chOff x="0" y="1036"/>
                <a:chExt cx="972" cy="518"/>
              </a:xfrm>
            </p:grpSpPr>
            <p:sp>
              <p:nvSpPr>
                <p:cNvPr id="46130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1036"/>
                  <a:ext cx="88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r>
                    <a:rPr kumimoji="1" lang="en-US" altLang="en-US" sz="2400">
                      <a:latin typeface="Tahoma" pitchFamily="34" charset="0"/>
                      <a:cs typeface="Times New Roman" pitchFamily="18" charset="0"/>
                    </a:rPr>
                    <a:t>BCG</a:t>
                  </a:r>
                </a:p>
                <a:p>
                  <a:pPr algn="just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31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97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097" name="Group 41"/>
              <p:cNvGrpSpPr>
                <a:grpSpLocks/>
              </p:cNvGrpSpPr>
              <p:nvPr/>
            </p:nvGrpSpPr>
            <p:grpSpPr bwMode="auto">
              <a:xfrm>
                <a:off x="972" y="1036"/>
                <a:ext cx="972" cy="518"/>
                <a:chOff x="972" y="1036"/>
                <a:chExt cx="972" cy="518"/>
              </a:xfrm>
            </p:grpSpPr>
            <p:sp>
              <p:nvSpPr>
                <p:cNvPr id="46128" name="Rectangle 11"/>
                <p:cNvSpPr>
                  <a:spLocks noChangeArrowheads="1"/>
                </p:cNvSpPr>
                <p:nvPr/>
              </p:nvSpPr>
              <p:spPr bwMode="auto">
                <a:xfrm>
                  <a:off x="1015" y="1036"/>
                  <a:ext cx="88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r>
                    <a:rPr kumimoji="1" lang="en-US" altLang="en-US" sz="2400" dirty="0">
                      <a:latin typeface="Tahoma" pitchFamily="34" charset="0"/>
                      <a:cs typeface="Times New Roman" pitchFamily="18" charset="0"/>
                    </a:rPr>
                    <a:t>High risk</a:t>
                  </a:r>
                </a:p>
                <a:p>
                  <a:pPr algn="just"/>
                  <a:endParaRPr kumimoji="1" lang="en-US" altLang="en-US" sz="2400" dirty="0">
                    <a:latin typeface="Tahoma" pitchFamily="34" charset="0"/>
                  </a:endParaRPr>
                </a:p>
              </p:txBody>
            </p:sp>
            <p:sp>
              <p:nvSpPr>
                <p:cNvPr id="46129" name="Rectangle 40"/>
                <p:cNvSpPr>
                  <a:spLocks noChangeArrowheads="1"/>
                </p:cNvSpPr>
                <p:nvPr/>
              </p:nvSpPr>
              <p:spPr bwMode="auto">
                <a:xfrm>
                  <a:off x="972" y="1036"/>
                  <a:ext cx="97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098" name="Group 43"/>
              <p:cNvGrpSpPr>
                <a:grpSpLocks/>
              </p:cNvGrpSpPr>
              <p:nvPr/>
            </p:nvGrpSpPr>
            <p:grpSpPr bwMode="auto">
              <a:xfrm>
                <a:off x="1944" y="1036"/>
                <a:ext cx="972" cy="518"/>
                <a:chOff x="1944" y="1036"/>
                <a:chExt cx="972" cy="518"/>
              </a:xfrm>
            </p:grpSpPr>
            <p:sp>
              <p:nvSpPr>
                <p:cNvPr id="46126" name="Rectangle 12"/>
                <p:cNvSpPr>
                  <a:spLocks noChangeArrowheads="1"/>
                </p:cNvSpPr>
                <p:nvPr/>
              </p:nvSpPr>
              <p:spPr bwMode="auto">
                <a:xfrm>
                  <a:off x="1987" y="1036"/>
                  <a:ext cx="88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r>
                    <a:rPr kumimoji="1" lang="en-US" altLang="en-US" sz="2400">
                      <a:latin typeface="Tahoma" pitchFamily="34" charset="0"/>
                      <a:cs typeface="Times New Roman" pitchFamily="18" charset="0"/>
                    </a:rPr>
                    <a:t>Weekly x 6 wks</a:t>
                  </a:r>
                </a:p>
                <a:p>
                  <a:pPr algn="just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27" name="Rectangle 42"/>
                <p:cNvSpPr>
                  <a:spLocks noChangeArrowheads="1"/>
                </p:cNvSpPr>
                <p:nvPr/>
              </p:nvSpPr>
              <p:spPr bwMode="auto">
                <a:xfrm>
                  <a:off x="1944" y="1036"/>
                  <a:ext cx="97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099" name="Group 45"/>
              <p:cNvGrpSpPr>
                <a:grpSpLocks/>
              </p:cNvGrpSpPr>
              <p:nvPr/>
            </p:nvGrpSpPr>
            <p:grpSpPr bwMode="auto">
              <a:xfrm>
                <a:off x="2916" y="1036"/>
                <a:ext cx="972" cy="518"/>
                <a:chOff x="2916" y="1036"/>
                <a:chExt cx="972" cy="518"/>
              </a:xfrm>
            </p:grpSpPr>
            <p:sp>
              <p:nvSpPr>
                <p:cNvPr id="46124" name="Rectangle 13"/>
                <p:cNvSpPr>
                  <a:spLocks noChangeArrowheads="1"/>
                </p:cNvSpPr>
                <p:nvPr/>
              </p:nvSpPr>
              <p:spPr bwMode="auto">
                <a:xfrm>
                  <a:off x="2959" y="1036"/>
                  <a:ext cx="88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r>
                    <a:rPr kumimoji="1" lang="en-US" altLang="en-US" sz="2400">
                      <a:latin typeface="Tahoma" pitchFamily="34" charset="0"/>
                      <a:cs typeface="Times New Roman" pitchFamily="18" charset="0"/>
                    </a:rPr>
                    <a:t>Cystitis, haematuria</a:t>
                  </a:r>
                </a:p>
                <a:p>
                  <a:pPr algn="just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25" name="Rectangle 44"/>
                <p:cNvSpPr>
                  <a:spLocks noChangeArrowheads="1"/>
                </p:cNvSpPr>
                <p:nvPr/>
              </p:nvSpPr>
              <p:spPr bwMode="auto">
                <a:xfrm>
                  <a:off x="2916" y="1036"/>
                  <a:ext cx="97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100" name="Group 47"/>
              <p:cNvGrpSpPr>
                <a:grpSpLocks/>
              </p:cNvGrpSpPr>
              <p:nvPr/>
            </p:nvGrpSpPr>
            <p:grpSpPr bwMode="auto">
              <a:xfrm>
                <a:off x="0" y="1554"/>
                <a:ext cx="972" cy="518"/>
                <a:chOff x="0" y="1554"/>
                <a:chExt cx="972" cy="518"/>
              </a:xfrm>
            </p:grpSpPr>
            <p:sp>
              <p:nvSpPr>
                <p:cNvPr id="46122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1554"/>
                  <a:ext cx="88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23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1554"/>
                  <a:ext cx="97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101" name="Group 49"/>
              <p:cNvGrpSpPr>
                <a:grpSpLocks/>
              </p:cNvGrpSpPr>
              <p:nvPr/>
            </p:nvGrpSpPr>
            <p:grpSpPr bwMode="auto">
              <a:xfrm>
                <a:off x="972" y="1554"/>
                <a:ext cx="972" cy="518"/>
                <a:chOff x="972" y="1554"/>
                <a:chExt cx="972" cy="518"/>
              </a:xfrm>
            </p:grpSpPr>
            <p:sp>
              <p:nvSpPr>
                <p:cNvPr id="46120" name="Rectangle 15"/>
                <p:cNvSpPr>
                  <a:spLocks noChangeArrowheads="1"/>
                </p:cNvSpPr>
                <p:nvPr/>
              </p:nvSpPr>
              <p:spPr bwMode="auto">
                <a:xfrm>
                  <a:off x="1015" y="1554"/>
                  <a:ext cx="88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21" name="Rectangle 48"/>
                <p:cNvSpPr>
                  <a:spLocks noChangeArrowheads="1"/>
                </p:cNvSpPr>
                <p:nvPr/>
              </p:nvSpPr>
              <p:spPr bwMode="auto">
                <a:xfrm>
                  <a:off x="972" y="1554"/>
                  <a:ext cx="97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102" name="Group 51"/>
              <p:cNvGrpSpPr>
                <a:grpSpLocks/>
              </p:cNvGrpSpPr>
              <p:nvPr/>
            </p:nvGrpSpPr>
            <p:grpSpPr bwMode="auto">
              <a:xfrm>
                <a:off x="1944" y="1554"/>
                <a:ext cx="972" cy="518"/>
                <a:chOff x="1944" y="1554"/>
                <a:chExt cx="972" cy="518"/>
              </a:xfrm>
            </p:grpSpPr>
            <p:sp>
              <p:nvSpPr>
                <p:cNvPr id="46118" name="Rectangle 16"/>
                <p:cNvSpPr>
                  <a:spLocks noChangeArrowheads="1"/>
                </p:cNvSpPr>
                <p:nvPr/>
              </p:nvSpPr>
              <p:spPr bwMode="auto">
                <a:xfrm>
                  <a:off x="1987" y="1554"/>
                  <a:ext cx="88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19" name="Rectangle 50"/>
                <p:cNvSpPr>
                  <a:spLocks noChangeArrowheads="1"/>
                </p:cNvSpPr>
                <p:nvPr/>
              </p:nvSpPr>
              <p:spPr bwMode="auto">
                <a:xfrm>
                  <a:off x="1944" y="1554"/>
                  <a:ext cx="97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103" name="Group 53"/>
              <p:cNvGrpSpPr>
                <a:grpSpLocks/>
              </p:cNvGrpSpPr>
              <p:nvPr/>
            </p:nvGrpSpPr>
            <p:grpSpPr bwMode="auto">
              <a:xfrm>
                <a:off x="2916" y="1554"/>
                <a:ext cx="972" cy="518"/>
                <a:chOff x="2916" y="1554"/>
                <a:chExt cx="972" cy="518"/>
              </a:xfrm>
            </p:grpSpPr>
            <p:sp>
              <p:nvSpPr>
                <p:cNvPr id="46116" name="Rectangle 17"/>
                <p:cNvSpPr>
                  <a:spLocks noChangeArrowheads="1"/>
                </p:cNvSpPr>
                <p:nvPr/>
              </p:nvSpPr>
              <p:spPr bwMode="auto">
                <a:xfrm>
                  <a:off x="2959" y="1554"/>
                  <a:ext cx="88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17" name="Rectangle 52"/>
                <p:cNvSpPr>
                  <a:spLocks noChangeArrowheads="1"/>
                </p:cNvSpPr>
                <p:nvPr/>
              </p:nvSpPr>
              <p:spPr bwMode="auto">
                <a:xfrm>
                  <a:off x="2916" y="1554"/>
                  <a:ext cx="97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104" name="Group 55"/>
              <p:cNvGrpSpPr>
                <a:grpSpLocks/>
              </p:cNvGrpSpPr>
              <p:nvPr/>
            </p:nvGrpSpPr>
            <p:grpSpPr bwMode="auto">
              <a:xfrm>
                <a:off x="0" y="2072"/>
                <a:ext cx="972" cy="403"/>
                <a:chOff x="0" y="2072"/>
                <a:chExt cx="972" cy="403"/>
              </a:xfrm>
            </p:grpSpPr>
            <p:sp>
              <p:nvSpPr>
                <p:cNvPr id="46114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2072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15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2072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105" name="Group 57"/>
              <p:cNvGrpSpPr>
                <a:grpSpLocks/>
              </p:cNvGrpSpPr>
              <p:nvPr/>
            </p:nvGrpSpPr>
            <p:grpSpPr bwMode="auto">
              <a:xfrm>
                <a:off x="972" y="2072"/>
                <a:ext cx="972" cy="403"/>
                <a:chOff x="972" y="2072"/>
                <a:chExt cx="972" cy="403"/>
              </a:xfrm>
            </p:grpSpPr>
            <p:sp>
              <p:nvSpPr>
                <p:cNvPr id="46112" name="Rectangle 19"/>
                <p:cNvSpPr>
                  <a:spLocks noChangeArrowheads="1"/>
                </p:cNvSpPr>
                <p:nvPr/>
              </p:nvSpPr>
              <p:spPr bwMode="auto">
                <a:xfrm>
                  <a:off x="1015" y="2072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13" name="Rectangle 56"/>
                <p:cNvSpPr>
                  <a:spLocks noChangeArrowheads="1"/>
                </p:cNvSpPr>
                <p:nvPr/>
              </p:nvSpPr>
              <p:spPr bwMode="auto">
                <a:xfrm>
                  <a:off x="972" y="2072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106" name="Group 59"/>
              <p:cNvGrpSpPr>
                <a:grpSpLocks/>
              </p:cNvGrpSpPr>
              <p:nvPr/>
            </p:nvGrpSpPr>
            <p:grpSpPr bwMode="auto">
              <a:xfrm>
                <a:off x="1944" y="2072"/>
                <a:ext cx="972" cy="403"/>
                <a:chOff x="1944" y="2072"/>
                <a:chExt cx="972" cy="403"/>
              </a:xfrm>
            </p:grpSpPr>
            <p:sp>
              <p:nvSpPr>
                <p:cNvPr id="46110" name="Rectangle 20"/>
                <p:cNvSpPr>
                  <a:spLocks noChangeArrowheads="1"/>
                </p:cNvSpPr>
                <p:nvPr/>
              </p:nvSpPr>
              <p:spPr bwMode="auto">
                <a:xfrm>
                  <a:off x="1987" y="2072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11" name="Rectangle 58"/>
                <p:cNvSpPr>
                  <a:spLocks noChangeArrowheads="1"/>
                </p:cNvSpPr>
                <p:nvPr/>
              </p:nvSpPr>
              <p:spPr bwMode="auto">
                <a:xfrm>
                  <a:off x="1944" y="2072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46107" name="Group 61"/>
              <p:cNvGrpSpPr>
                <a:grpSpLocks/>
              </p:cNvGrpSpPr>
              <p:nvPr/>
            </p:nvGrpSpPr>
            <p:grpSpPr bwMode="auto">
              <a:xfrm>
                <a:off x="2916" y="2072"/>
                <a:ext cx="972" cy="403"/>
                <a:chOff x="2916" y="2072"/>
                <a:chExt cx="972" cy="403"/>
              </a:xfrm>
            </p:grpSpPr>
            <p:sp>
              <p:nvSpPr>
                <p:cNvPr id="46108" name="Rectangle 21"/>
                <p:cNvSpPr>
                  <a:spLocks noChangeArrowheads="1"/>
                </p:cNvSpPr>
                <p:nvPr/>
              </p:nvSpPr>
              <p:spPr bwMode="auto">
                <a:xfrm>
                  <a:off x="2959" y="2072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just"/>
                  <a:endParaRPr kumimoji="1" lang="en-US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46109" name="Rectangle 60"/>
                <p:cNvSpPr>
                  <a:spLocks noChangeArrowheads="1"/>
                </p:cNvSpPr>
                <p:nvPr/>
              </p:nvSpPr>
              <p:spPr bwMode="auto">
                <a:xfrm>
                  <a:off x="2916" y="2072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46087" name="Rectangle 63"/>
            <p:cNvSpPr>
              <a:spLocks noChangeArrowheads="1"/>
            </p:cNvSpPr>
            <p:nvPr/>
          </p:nvSpPr>
          <p:spPr bwMode="auto">
            <a:xfrm>
              <a:off x="-3" y="-3"/>
              <a:ext cx="3894" cy="2481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29701" name="Rectangle 65"/>
          <p:cNvSpPr>
            <a:spLocks noChangeArrowheads="1"/>
          </p:cNvSpPr>
          <p:nvPr/>
        </p:nvSpPr>
        <p:spPr bwMode="auto">
          <a:xfrm>
            <a:off x="533400" y="381000"/>
            <a:ext cx="8763000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u="sng" dirty="0">
                <a:latin typeface="+mj-lt"/>
              </a:rPr>
              <a:t>Commonly used intravesical agents: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229600" cy="4786312"/>
          </a:xfrm>
        </p:spPr>
        <p:txBody>
          <a:bodyPr/>
          <a:lstStyle/>
          <a:p>
            <a:pPr algn="ctr" eaLnBrk="1" hangingPunct="1"/>
            <a:r>
              <a:rPr lang="en-US" altLang="en-US" sz="6600" b="1" dirty="0"/>
              <a:t>Muscle Invasive Disease</a:t>
            </a:r>
          </a:p>
        </p:txBody>
      </p:sp>
      <p:sp>
        <p:nvSpPr>
          <p:cNvPr id="4813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E85A45-9648-42C2-A474-65FB204A4B7F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FDFF7-A4A2-99DB-BDB3-D998943F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sz="4000" dirty="0"/>
              <a:t>Muscle Invasive Disease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423988" y="1938338"/>
            <a:ext cx="7212012" cy="4267200"/>
          </a:xfrm>
        </p:spPr>
        <p:txBody>
          <a:bodyPr lIns="80434" tIns="39511" rIns="80434" bIns="39511"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GB" altLang="en-US" sz="2800" b="1" u="sng" dirty="0"/>
              <a:t>Stages T2-T3</a:t>
            </a:r>
          </a:p>
          <a:p>
            <a:pPr eaLnBrk="1" hangingPunct="1"/>
            <a:r>
              <a:rPr lang="en-GB" altLang="en-US" sz="2800" dirty="0"/>
              <a:t>Radical </a:t>
            </a:r>
            <a:r>
              <a:rPr lang="en-GB" altLang="en-US" sz="2800" dirty="0" err="1"/>
              <a:t>Cystectomy</a:t>
            </a:r>
            <a:r>
              <a:rPr lang="en-GB" altLang="en-US" sz="2800" dirty="0"/>
              <a:t> + </a:t>
            </a:r>
            <a:r>
              <a:rPr lang="en-GB" altLang="en-US" sz="2800" dirty="0" err="1"/>
              <a:t>ileal</a:t>
            </a:r>
            <a:r>
              <a:rPr lang="en-GB" altLang="en-US" sz="2800" dirty="0"/>
              <a:t> conduit</a:t>
            </a:r>
          </a:p>
          <a:p>
            <a:pPr eaLnBrk="1" hangingPunct="1"/>
            <a:r>
              <a:rPr lang="en-GB" altLang="en-US" sz="2800" dirty="0"/>
              <a:t>Radical </a:t>
            </a:r>
            <a:r>
              <a:rPr lang="en-GB" altLang="en-US" sz="2800" dirty="0" err="1"/>
              <a:t>Cystectomy</a:t>
            </a:r>
            <a:r>
              <a:rPr lang="en-GB" altLang="en-US" sz="2800" dirty="0"/>
              <a:t> + Neo-Bladder reconstruction</a:t>
            </a:r>
          </a:p>
          <a:p>
            <a:pPr eaLnBrk="1" hangingPunct="1"/>
            <a:r>
              <a:rPr lang="en-GB" altLang="en-US" sz="2800" dirty="0"/>
              <a:t>Radical Cystectomy + ureterosigmoidostomy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7A61D7-ECE4-4F1D-A2CB-9975FC62BB96}" type="slidenum">
              <a:rPr lang="en-US" altLang="en-US"/>
              <a:pPr/>
              <a:t>39</a:t>
            </a:fld>
            <a:endParaRPr lang="en-US" altLang="en-US"/>
          </a:p>
        </p:txBody>
      </p:sp>
      <p:pic>
        <p:nvPicPr>
          <p:cNvPr id="52230" name="Picture 2" descr="https://www.medindia.net/surgicalprocedures/images/urinary-diver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7501" y="609600"/>
            <a:ext cx="5388997" cy="563616"/>
          </a:xfrm>
          <a:prstGeom prst="rect">
            <a:avLst/>
          </a:prstGeom>
        </p:spPr>
        <p:txBody>
          <a:bodyPr vert="horz" wrap="square" lIns="0" tIns="952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3388">
              <a:spcBef>
                <a:spcPts val="75"/>
              </a:spcBef>
            </a:pPr>
            <a:r>
              <a:rPr dirty="0"/>
              <a:t>SEQUENCE</a:t>
            </a:r>
            <a:r>
              <a:rPr spc="-26" dirty="0"/>
              <a:t> </a:t>
            </a:r>
            <a:r>
              <a:rPr dirty="0"/>
              <a:t>OF</a:t>
            </a:r>
            <a:r>
              <a:rPr spc="-8" dirty="0"/>
              <a:t> </a:t>
            </a:r>
            <a:r>
              <a:rPr spc="-15" dirty="0"/>
              <a:t>LGIS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828800" y="1313983"/>
            <a:ext cx="6629400" cy="4917852"/>
          </a:xfrm>
          <a:prstGeom prst="rect">
            <a:avLst/>
          </a:prstGeom>
        </p:spPr>
        <p:txBody>
          <a:bodyPr vert="horz" wrap="square" lIns="0" tIns="105251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3838" indent="-214313">
              <a:spcBef>
                <a:spcPts val="829"/>
              </a:spcBef>
              <a:buFont typeface="Arial" panose="020B0604020202020204" pitchFamily="34" charset="0"/>
              <a:buChar char="•"/>
            </a:pPr>
            <a:r>
              <a:rPr sz="2100" dirty="0"/>
              <a:t>Learning</a:t>
            </a:r>
            <a:r>
              <a:rPr sz="2100" spc="-23" dirty="0"/>
              <a:t> </a:t>
            </a:r>
            <a:r>
              <a:rPr sz="2100" spc="-8" dirty="0"/>
              <a:t>objectives</a:t>
            </a:r>
            <a:endParaRPr lang="en-US" sz="2100" spc="-8" dirty="0"/>
          </a:p>
          <a:p>
            <a:pPr marL="223838" indent="-214313">
              <a:spcBef>
                <a:spcPts val="829"/>
              </a:spcBef>
              <a:buFont typeface="Arial" panose="020B0604020202020204" pitchFamily="34" charset="0"/>
              <a:buChar char="•"/>
            </a:pPr>
            <a:endParaRPr sz="2100" spc="-8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b="1" dirty="0"/>
              <a:t>Core Subject (70%)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b="1" dirty="0"/>
              <a:t>Vertical Integration (10%)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b="1" dirty="0"/>
              <a:t>Horizontal Integration (15%)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b="1" dirty="0"/>
              <a:t>Research (3%)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b="1" dirty="0"/>
              <a:t>Biomedical Ethics (2%)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3253" name="Picture 2" descr="https://media.sciencephoto.com/image/c0381707/800w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75"/>
            <a:ext cx="9144000" cy="6842125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1F9B4E-676D-4B2C-A9B4-ADAC59F7D5E6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9E73-78F7-1905-C8B5-32A86A27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122" name="Picture 2" descr="Urinary Diversion: Core Curriculum 2021 ...">
            <a:extLst>
              <a:ext uri="{FF2B5EF4-FFF2-40B4-BE49-F238E27FC236}">
                <a16:creationId xmlns:a16="http://schemas.microsoft.com/office/drawing/2014/main" id="{6EF63FF1-2956-D2C6-B026-44F567EE04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38758"/>
            <a:ext cx="5257800" cy="377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EFFEB-76CB-EA6D-3F55-FD59B891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264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5301" name="Picture 2" descr="https://media.springernature.com/lw685/springer-static/image/art%3A10.1007%2Fs00345-019-02964-8/MediaObjects/345_2019_2964_Fig1_HTM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113" y="-11113"/>
            <a:ext cx="9153526" cy="6869113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279FB1-246C-42B3-9ED4-B2DC24D3B5E2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/>
              <a:t>Stage T4 &amp; Metastatic disease</a:t>
            </a:r>
            <a:endParaRPr lang="en-US" altLang="en-US" b="1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8862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800" u="sng" dirty="0"/>
              <a:t>Multimodality </a:t>
            </a:r>
            <a:r>
              <a:rPr lang="en-US" altLang="en-US" sz="2800" u="sng" dirty="0" err="1"/>
              <a:t>treatment</a:t>
            </a:r>
            <a:r>
              <a:rPr lang="en-US" altLang="en-US" sz="2800" dirty="0" err="1"/>
              <a:t>I</a:t>
            </a:r>
            <a:endParaRPr lang="en-US" altLang="en-US" sz="28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It combines TURBT, EBRT and chemotherapy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comparable results to radical cystectomy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Bladder should continuously monitored 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High level of compliance required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433E-85D4-F835-5FB0-95717C43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808" y="970693"/>
            <a:ext cx="5682386" cy="1015663"/>
          </a:xfrm>
        </p:spPr>
        <p:txBody>
          <a:bodyPr/>
          <a:lstStyle/>
          <a:p>
            <a:r>
              <a:rPr lang="en-US" b="1" dirty="0"/>
              <a:t>Spiral Integration with Family Medicine</a:t>
            </a:r>
            <a:endParaRPr lang="en-PK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51E356E-FA4C-2409-FDE6-75E2090F3B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3400" y="1967178"/>
            <a:ext cx="8153400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sz="1800" dirty="0">
                <a:latin typeface="Arial" panose="020B0604020202020204" pitchFamily="34" charset="0"/>
              </a:rPr>
              <a:t> 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n-PK" altLang="en-P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arly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detection and risk assessment in primary care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especially in high-risk groups (smokers, industrial workers).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sz="1800" dirty="0">
                <a:latin typeface="Arial" panose="020B0604020202020204" pitchFamily="34" charset="0"/>
              </a:rPr>
              <a:t> 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n-PK" altLang="en-P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creening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strategies and timely referral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patients presenting with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hematuria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persistent LUTS. </a:t>
            </a:r>
          </a:p>
        </p:txBody>
      </p:sp>
    </p:spTree>
    <p:extLst>
      <p:ext uri="{BB962C8B-B14F-4D97-AF65-F5344CB8AC3E}">
        <p14:creationId xmlns:p14="http://schemas.microsoft.com/office/powerpoint/2010/main" val="2022660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9597-F132-1DD7-4CD6-CAFE985A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808" y="970692"/>
            <a:ext cx="5682386" cy="507831"/>
          </a:xfrm>
        </p:spPr>
        <p:txBody>
          <a:bodyPr>
            <a:normAutofit fontScale="90000"/>
          </a:bodyPr>
          <a:lstStyle/>
          <a:p>
            <a:r>
              <a:rPr lang="en-US" dirty="0"/>
              <a:t>Biomedical Ethics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2EC6B95-EBD1-66B3-AE8D-3CB110BE62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2214" y="1798299"/>
            <a:ext cx="7815986" cy="249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sz="1800" dirty="0">
                <a:latin typeface="Arial" panose="020B0604020202020204" pitchFamily="34" charset="0"/>
              </a:rPr>
              <a:t> 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n-PK" altLang="en-P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thical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concerns in managing incidental bladder </a:t>
            </a:r>
            <a:r>
              <a:rPr kumimoji="0" lang="en-PK" altLang="en-P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tumors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patient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counseling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decision-making.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PK" altLang="en-P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nformed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consent and quality-of-life considerations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radical cystectomy and bladder reconstruction. </a:t>
            </a:r>
          </a:p>
        </p:txBody>
      </p:sp>
    </p:spTree>
    <p:extLst>
      <p:ext uri="{BB962C8B-B14F-4D97-AF65-F5344CB8AC3E}">
        <p14:creationId xmlns:p14="http://schemas.microsoft.com/office/powerpoint/2010/main" val="3076166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3749-15F9-D641-ACF2-268033AA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808" y="970692"/>
            <a:ext cx="5682386" cy="507831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920333-B144-368A-8117-78F74007BE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28700" y="2400300"/>
            <a:ext cx="54271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PK" altLang="en-PK" sz="1350" dirty="0">
              <a:latin typeface="Arial" panose="020B060402020202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PK" sz="2100" dirty="0">
              <a:latin typeface="Arial" panose="020B060402020202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PK" altLang="en-PK" sz="2100" dirty="0"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A597655-8E71-3D44-E5F5-3984FF36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25137"/>
            <a:ext cx="7924800" cy="333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dirty="0">
                <a:latin typeface="Arial" panose="020B0604020202020204" pitchFamily="34" charset="0"/>
              </a:rPr>
              <a:t> 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merging imaging and molecular diagnostic techniques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such as PET scans and liquid biopsy for bladder cancer.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dirty="0">
                <a:latin typeface="Arial" panose="020B0604020202020204" pitchFamily="34" charset="0"/>
              </a:rPr>
              <a:t> 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n-PK" altLang="en-P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dvancements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targeted therapies and immunotherapy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checkpoint inhibitors for metastatic disease. </a:t>
            </a: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https://pmc.ncbi.nlm.nih.gov/articles/PMC10886494/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25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8901" y="1325332"/>
            <a:ext cx="4941899" cy="563616"/>
          </a:xfrm>
          <a:prstGeom prst="rect">
            <a:avLst/>
          </a:prstGeom>
        </p:spPr>
        <p:txBody>
          <a:bodyPr vert="horz" wrap="square" lIns="0" tIns="952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3388">
              <a:spcBef>
                <a:spcPts val="75"/>
              </a:spcBef>
            </a:pPr>
            <a:r>
              <a:rPr spc="-8" dirty="0"/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4505" y="2471547"/>
            <a:ext cx="5289232" cy="13279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274" indent="-256699">
              <a:spcBef>
                <a:spcPts val="75"/>
              </a:spcBef>
              <a:buClr>
                <a:srgbClr val="A53010"/>
              </a:buClr>
              <a:buFont typeface="Arial Narrow"/>
              <a:buChar char="•"/>
              <a:tabLst>
                <a:tab pos="285274" algn="l"/>
              </a:tabLst>
            </a:pPr>
            <a:r>
              <a:rPr lang="en-US" sz="2100" dirty="0">
                <a:latin typeface="Century Gothic"/>
                <a:cs typeface="Century Gothic"/>
              </a:rPr>
              <a:t>Campbells urology 12</a:t>
            </a:r>
            <a:r>
              <a:rPr lang="en-US" sz="2100" baseline="30000" dirty="0">
                <a:latin typeface="Century Gothic"/>
                <a:cs typeface="Century Gothic"/>
              </a:rPr>
              <a:t>th</a:t>
            </a:r>
            <a:r>
              <a:rPr lang="en-US" sz="2100" dirty="0">
                <a:latin typeface="Century Gothic"/>
                <a:cs typeface="Century Gothic"/>
              </a:rPr>
              <a:t> edition</a:t>
            </a:r>
          </a:p>
          <a:p>
            <a:pPr marL="285274" indent="-256699">
              <a:spcBef>
                <a:spcPts val="75"/>
              </a:spcBef>
              <a:buClr>
                <a:srgbClr val="A53010"/>
              </a:buClr>
              <a:buFont typeface="Arial Narrow"/>
              <a:buChar char="•"/>
              <a:tabLst>
                <a:tab pos="285274" algn="l"/>
              </a:tabLst>
            </a:pPr>
            <a:r>
              <a:rPr lang="en-US" sz="2100" dirty="0">
                <a:latin typeface="Century Gothic"/>
                <a:cs typeface="Century Gothic"/>
              </a:rPr>
              <a:t>Smith and </a:t>
            </a:r>
            <a:r>
              <a:rPr lang="en-US" sz="2100" dirty="0" err="1">
                <a:latin typeface="Century Gothic"/>
                <a:cs typeface="Century Gothic"/>
              </a:rPr>
              <a:t>Tanaghos</a:t>
            </a:r>
            <a:r>
              <a:rPr lang="en-US" sz="2100" dirty="0">
                <a:latin typeface="Century Gothic"/>
                <a:cs typeface="Century Gothic"/>
              </a:rPr>
              <a:t> urology 9</a:t>
            </a:r>
            <a:r>
              <a:rPr lang="en-US" sz="2100" baseline="30000" dirty="0">
                <a:latin typeface="Century Gothic"/>
                <a:cs typeface="Century Gothic"/>
              </a:rPr>
              <a:t>th</a:t>
            </a:r>
            <a:r>
              <a:rPr lang="en-US" sz="2100" dirty="0">
                <a:latin typeface="Century Gothic"/>
                <a:cs typeface="Century Gothic"/>
              </a:rPr>
              <a:t> edition</a:t>
            </a:r>
          </a:p>
          <a:p>
            <a:pPr marL="285274" indent="-256699">
              <a:spcBef>
                <a:spcPts val="75"/>
              </a:spcBef>
              <a:buClr>
                <a:srgbClr val="A53010"/>
              </a:buClr>
              <a:buFont typeface="Arial Narrow"/>
              <a:buChar char="•"/>
              <a:tabLst>
                <a:tab pos="285274" algn="l"/>
              </a:tabLst>
            </a:pPr>
            <a:r>
              <a:rPr lang="en-US" sz="2100" dirty="0">
                <a:latin typeface="Century Gothic"/>
                <a:cs typeface="Century Gothic"/>
              </a:rPr>
              <a:t>EAU 2024 guidelines</a:t>
            </a:r>
            <a:endParaRPr sz="21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362200"/>
            <a:ext cx="6589199" cy="1280890"/>
          </a:xfrm>
        </p:spPr>
        <p:txBody>
          <a:bodyPr/>
          <a:lstStyle/>
          <a:p>
            <a:pPr algn="ctr"/>
            <a:r>
              <a:rPr lang="en-US" sz="5400" b="1" dirty="0"/>
              <a:t>THANK YOU </a:t>
            </a:r>
            <a:r>
              <a:rPr lang="en-US" sz="5400" b="1" dirty="0">
                <a:sym typeface="Wingdings" pitchFamily="2" charset="2"/>
              </a:rPr>
              <a:t></a:t>
            </a:r>
            <a:endParaRPr lang="en-US" sz="5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1" y="1413988"/>
            <a:ext cx="5233511" cy="729976"/>
          </a:xfrm>
          <a:prstGeom prst="rect">
            <a:avLst/>
          </a:prstGeom>
        </p:spPr>
        <p:txBody>
          <a:bodyPr vert="horz" wrap="square" lIns="0" tIns="2381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 marR="3810">
              <a:lnSpc>
                <a:spcPct val="101899"/>
              </a:lnSpc>
              <a:spcBef>
                <a:spcPts val="19"/>
              </a:spcBef>
            </a:pPr>
            <a:r>
              <a:rPr sz="2400" dirty="0"/>
              <a:t>PROF</a:t>
            </a:r>
            <a:r>
              <a:rPr sz="2400" spc="-11" dirty="0"/>
              <a:t> </a:t>
            </a:r>
            <a:r>
              <a:rPr sz="2400" dirty="0"/>
              <a:t>UMER</a:t>
            </a:r>
            <a:r>
              <a:rPr sz="2400" spc="-4" dirty="0"/>
              <a:t> </a:t>
            </a:r>
            <a:r>
              <a:rPr sz="2400" dirty="0"/>
              <a:t>MODEL</a:t>
            </a:r>
            <a:r>
              <a:rPr sz="2400" spc="-4" dirty="0"/>
              <a:t> </a:t>
            </a:r>
            <a:r>
              <a:rPr sz="2400" dirty="0"/>
              <a:t>OF</a:t>
            </a:r>
            <a:r>
              <a:rPr sz="2400" spc="-4" dirty="0"/>
              <a:t> </a:t>
            </a:r>
            <a:r>
              <a:rPr sz="2400" spc="-8" dirty="0"/>
              <a:t>INTEGRATED LECTURE</a:t>
            </a:r>
            <a:endParaRPr sz="2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4550" y="2171700"/>
            <a:ext cx="46863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7938-2F02-7424-4AC7-6ACDD790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sz="4000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C555D-52C6-802B-0540-8541E5970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K" sz="2800" dirty="0"/>
              <a:t> Presentation of bladder tumor</a:t>
            </a:r>
          </a:p>
          <a:p>
            <a:r>
              <a:rPr lang="en-PK" sz="2800" dirty="0"/>
              <a:t> Investigate bladder tumor</a:t>
            </a:r>
          </a:p>
          <a:p>
            <a:r>
              <a:rPr lang="en-GB" sz="2800" dirty="0"/>
              <a:t> </a:t>
            </a:r>
            <a:r>
              <a:rPr lang="en-PK" sz="2800" dirty="0"/>
              <a:t>Staging &amp; grading </a:t>
            </a:r>
          </a:p>
          <a:p>
            <a:r>
              <a:rPr lang="en-GB" sz="2800" dirty="0"/>
              <a:t>T</a:t>
            </a:r>
            <a:r>
              <a:rPr lang="en-PK" sz="2800" dirty="0"/>
              <a:t>ypes of bladder tumor</a:t>
            </a:r>
          </a:p>
          <a:p>
            <a:r>
              <a:rPr lang="en-GB" sz="2800" dirty="0"/>
              <a:t>Plan</a:t>
            </a:r>
            <a:r>
              <a:rPr lang="en-PK" sz="2800" dirty="0"/>
              <a:t> to individualize treatment according to it’s  stage </a:t>
            </a:r>
          </a:p>
          <a:p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FE5A9-264D-5FCE-1BB1-09BDAB7E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Maulana Azad Medical College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D381C-6D52-7D5D-E78C-FF3AA3BA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61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68A1-6C49-F077-AFC3-A6E21A7C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A3E2E-F1F1-DF52-90BC-87F265B95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183" y="2320348"/>
            <a:ext cx="6030278" cy="46166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b="1" dirty="0"/>
              <a:t>CORE  SUBJECT</a:t>
            </a:r>
            <a:endParaRPr lang="en-PK" sz="3000" b="1" dirty="0"/>
          </a:p>
        </p:txBody>
      </p:sp>
    </p:spTree>
    <p:extLst>
      <p:ext uri="{BB962C8B-B14F-4D97-AF65-F5344CB8AC3E}">
        <p14:creationId xmlns:p14="http://schemas.microsoft.com/office/powerpoint/2010/main" val="404100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INCIDENCE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6591300" cy="377825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8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Most common urogenital CA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Male female ratio is 3.8 : 1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Average age is after 60 years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75% of tumor are localized while 25% are metastasized at time of presentation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RISK FACTORS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Cigarette smoking 50%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Occupational exposure 15 % to 35%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Radiotherapy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Bladder schistosomiasis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Synchronous upper tract tumors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>
              <a:buFont typeface="Arial" charset="0"/>
              <a:buChar char="•"/>
            </a:pPr>
            <a:endParaRPr lang="en-US" alt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1126</Words>
  <Application>Microsoft Office PowerPoint</Application>
  <PresentationFormat>On-screen Show (4:3)</PresentationFormat>
  <Paragraphs>256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Aptos</vt:lpstr>
      <vt:lpstr>Aptos Display</vt:lpstr>
      <vt:lpstr>Arial</vt:lpstr>
      <vt:lpstr>Arial Narrow</vt:lpstr>
      <vt:lpstr>Calibri</vt:lpstr>
      <vt:lpstr>Century Gothic</vt:lpstr>
      <vt:lpstr>Tahoma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University Motto, Vision, Values &amp; Goals</vt:lpstr>
      <vt:lpstr>SEQUENCE OF LGIS</vt:lpstr>
      <vt:lpstr>PROF UMER MODEL OF INTEGRATED LECTURE</vt:lpstr>
      <vt:lpstr>Learning objectives</vt:lpstr>
      <vt:lpstr>PowerPoint Presentation</vt:lpstr>
      <vt:lpstr>INCIDENCE</vt:lpstr>
      <vt:lpstr>RISK FACTORS</vt:lpstr>
      <vt:lpstr>SYMPTOMS</vt:lpstr>
      <vt:lpstr>SIGNS</vt:lpstr>
      <vt:lpstr>INVESTIGATIONS</vt:lpstr>
      <vt:lpstr>Diagnosis</vt:lpstr>
      <vt:lpstr>Cystoscopy</vt:lpstr>
      <vt:lpstr>PowerPoint Presentation</vt:lpstr>
      <vt:lpstr>PowerPoint Presentation</vt:lpstr>
      <vt:lpstr>PowerPoint Presentation</vt:lpstr>
      <vt:lpstr>Radiology</vt:lpstr>
      <vt:lpstr>PowerPoint Presentation</vt:lpstr>
      <vt:lpstr>PowerPoint Presentation</vt:lpstr>
      <vt:lpstr>PowerPoint Presentation</vt:lpstr>
      <vt:lpstr>PowerPoint Presentation</vt:lpstr>
      <vt:lpstr>Pathological types </vt:lpstr>
      <vt:lpstr>Histopathological Grading:</vt:lpstr>
      <vt:lpstr>PowerPoint Presentation</vt:lpstr>
      <vt:lpstr>PowerPoint Presentation</vt:lpstr>
      <vt:lpstr>STAGING OF BLADDER TUMOUR  (TNM STAGING)</vt:lpstr>
      <vt:lpstr>PowerPoint Presentation</vt:lpstr>
      <vt:lpstr>PowerPoint Presentation</vt:lpstr>
      <vt:lpstr>PowerPoint Presentation</vt:lpstr>
      <vt:lpstr>PowerPoint Presentation</vt:lpstr>
      <vt:lpstr>Treatment</vt:lpstr>
      <vt:lpstr>Non Muscle Invasive Disease </vt:lpstr>
      <vt:lpstr>PowerPoint Presentation</vt:lpstr>
      <vt:lpstr>PowerPoint Presentation</vt:lpstr>
      <vt:lpstr>PowerPoint Presentation</vt:lpstr>
      <vt:lpstr>Muscle Invasive Disease</vt:lpstr>
      <vt:lpstr>Muscle Invasive Disease</vt:lpstr>
      <vt:lpstr>PowerPoint Presentation</vt:lpstr>
      <vt:lpstr>PowerPoint Presentation</vt:lpstr>
      <vt:lpstr>PowerPoint Presentation</vt:lpstr>
      <vt:lpstr>PowerPoint Presentation</vt:lpstr>
      <vt:lpstr>Stage T4 &amp; Metastatic disease</vt:lpstr>
      <vt:lpstr>Spiral Integration with Family Medicine</vt:lpstr>
      <vt:lpstr>Biomedical Ethics</vt:lpstr>
      <vt:lpstr>Research</vt:lpstr>
      <vt:lpstr>REFERENCES</vt:lpstr>
      <vt:lpstr>THANK YOU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BBH Urology</dc:creator>
  <cp:lastModifiedBy>Rameez Ahmed Mughal</cp:lastModifiedBy>
  <cp:revision>117</cp:revision>
  <cp:lastPrinted>1601-01-01T00:00:00Z</cp:lastPrinted>
  <dcterms:created xsi:type="dcterms:W3CDTF">1601-01-01T00:00:00Z</dcterms:created>
  <dcterms:modified xsi:type="dcterms:W3CDTF">2025-03-03T06:02:01Z</dcterms:modified>
</cp:coreProperties>
</file>