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54" r:id="rId1"/>
  </p:sldMasterIdLst>
  <p:notesMasterIdLst>
    <p:notesMasterId r:id="rId46"/>
  </p:notesMasterIdLst>
  <p:handoutMasterIdLst>
    <p:handoutMasterId r:id="rId47"/>
  </p:handoutMasterIdLst>
  <p:sldIdLst>
    <p:sldId id="256" r:id="rId2"/>
    <p:sldId id="304" r:id="rId3"/>
    <p:sldId id="305" r:id="rId4"/>
    <p:sldId id="327" r:id="rId5"/>
    <p:sldId id="416" r:id="rId6"/>
    <p:sldId id="417" r:id="rId7"/>
    <p:sldId id="425" r:id="rId8"/>
    <p:sldId id="311" r:id="rId9"/>
    <p:sldId id="421" r:id="rId10"/>
    <p:sldId id="312" r:id="rId11"/>
    <p:sldId id="419" r:id="rId12"/>
    <p:sldId id="313" r:id="rId13"/>
    <p:sldId id="314" r:id="rId14"/>
    <p:sldId id="315" r:id="rId15"/>
    <p:sldId id="258" r:id="rId16"/>
    <p:sldId id="259" r:id="rId17"/>
    <p:sldId id="260" r:id="rId18"/>
    <p:sldId id="262" r:id="rId19"/>
    <p:sldId id="264" r:id="rId20"/>
    <p:sldId id="265" r:id="rId21"/>
    <p:sldId id="303" r:id="rId22"/>
    <p:sldId id="266" r:id="rId23"/>
    <p:sldId id="292" r:id="rId24"/>
    <p:sldId id="297" r:id="rId25"/>
    <p:sldId id="301" r:id="rId26"/>
    <p:sldId id="309" r:id="rId27"/>
    <p:sldId id="310" r:id="rId28"/>
    <p:sldId id="328" r:id="rId29"/>
    <p:sldId id="272" r:id="rId30"/>
    <p:sldId id="273" r:id="rId31"/>
    <p:sldId id="277" r:id="rId32"/>
    <p:sldId id="307" r:id="rId33"/>
    <p:sldId id="317" r:id="rId34"/>
    <p:sldId id="318" r:id="rId35"/>
    <p:sldId id="319" r:id="rId36"/>
    <p:sldId id="320" r:id="rId37"/>
    <p:sldId id="308" r:id="rId38"/>
    <p:sldId id="326" r:id="rId39"/>
    <p:sldId id="322" r:id="rId40"/>
    <p:sldId id="324" r:id="rId41"/>
    <p:sldId id="422" r:id="rId42"/>
    <p:sldId id="423" r:id="rId43"/>
    <p:sldId id="424" r:id="rId44"/>
    <p:sldId id="420" r:id="rId45"/>
  </p:sldIdLst>
  <p:sldSz cx="9144000" cy="6858000" type="screen4x3"/>
  <p:notesSz cx="6858000" cy="9144000"/>
  <p:custDataLst>
    <p:tags r:id="rId48"/>
  </p:custDataLst>
  <p:defaultTextStyle>
    <a:defPPr>
      <a:defRPr lang="en-US"/>
    </a:defPPr>
    <a:lvl1pPr marL="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ptos" pitchFamily="34" charset="0"/>
      </a:defRPr>
    </a:lvl1pPr>
    <a:lvl2pPr marL="45720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ptos" pitchFamily="34" charset="0"/>
      </a:defRPr>
    </a:lvl2pPr>
    <a:lvl3pPr marL="91440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ptos" pitchFamily="34" charset="0"/>
      </a:defRPr>
    </a:lvl3pPr>
    <a:lvl4pPr marL="137160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ptos" pitchFamily="34" charset="0"/>
      </a:defRPr>
    </a:lvl4pPr>
    <a:lvl5pPr marL="182880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ptos" pitchFamily="34" charset="0"/>
      </a:defRPr>
    </a:lvl5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 autoAdjust="0"/>
    <p:restoredTop sz="78097" autoAdjust="0"/>
  </p:normalViewPr>
  <p:slideViewPr>
    <p:cSldViewPr>
      <p:cViewPr varScale="1">
        <p:scale>
          <a:sx n="54" d="100"/>
          <a:sy n="54" d="100"/>
        </p:scale>
        <p:origin x="18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marfatima93@gmail.com" userId="d44883e3c0456043" providerId="LiveId" clId="{848CAB49-0C28-41DF-B871-D0EA24ACDF8A}"/>
    <pc:docChg chg="undo custSel addSld modSld">
      <pc:chgData name="sammarfatima93@gmail.com" userId="d44883e3c0456043" providerId="LiveId" clId="{848CAB49-0C28-41DF-B871-D0EA24ACDF8A}" dt="2025-02-24T15:16:09.929" v="32" actId="20577"/>
      <pc:docMkLst>
        <pc:docMk/>
      </pc:docMkLst>
      <pc:sldChg chg="modSp mod">
        <pc:chgData name="sammarfatima93@gmail.com" userId="d44883e3c0456043" providerId="LiveId" clId="{848CAB49-0C28-41DF-B871-D0EA24ACDF8A}" dt="2025-02-24T15:14:41.586" v="1" actId="207"/>
        <pc:sldMkLst>
          <pc:docMk/>
          <pc:sldMk cId="0" sldId="256"/>
        </pc:sldMkLst>
        <pc:spChg chg="mod">
          <ac:chgData name="sammarfatima93@gmail.com" userId="d44883e3c0456043" providerId="LiveId" clId="{848CAB49-0C28-41DF-B871-D0EA24ACDF8A}" dt="2025-02-24T15:14:38.946" v="0" actId="207"/>
          <ac:spMkLst>
            <pc:docMk/>
            <pc:sldMk cId="0" sldId="256"/>
            <ac:spMk id="4098" creationId="{00000000-0000-0000-0000-000000000000}"/>
          </ac:spMkLst>
        </pc:spChg>
        <pc:spChg chg="mod">
          <ac:chgData name="sammarfatima93@gmail.com" userId="d44883e3c0456043" providerId="LiveId" clId="{848CAB49-0C28-41DF-B871-D0EA24ACDF8A}" dt="2025-02-24T15:14:41.586" v="1" actId="207"/>
          <ac:spMkLst>
            <pc:docMk/>
            <pc:sldMk cId="0" sldId="256"/>
            <ac:spMk id="4099" creationId="{00000000-0000-0000-0000-000000000000}"/>
          </ac:spMkLst>
        </pc:spChg>
      </pc:sldChg>
      <pc:sldChg chg="modSp new mod">
        <pc:chgData name="sammarfatima93@gmail.com" userId="d44883e3c0456043" providerId="LiveId" clId="{848CAB49-0C28-41DF-B871-D0EA24ACDF8A}" dt="2025-02-24T15:16:09.929" v="32" actId="20577"/>
        <pc:sldMkLst>
          <pc:docMk/>
          <pc:sldMk cId="2344879857" sldId="425"/>
        </pc:sldMkLst>
        <pc:spChg chg="mod">
          <ac:chgData name="sammarfatima93@gmail.com" userId="d44883e3c0456043" providerId="LiveId" clId="{848CAB49-0C28-41DF-B871-D0EA24ACDF8A}" dt="2025-02-24T15:15:00.607" v="20" actId="20577"/>
          <ac:spMkLst>
            <pc:docMk/>
            <pc:sldMk cId="2344879857" sldId="425"/>
            <ac:spMk id="2" creationId="{148A95DD-C04A-A405-BB41-6240AD58A793}"/>
          </ac:spMkLst>
        </pc:spChg>
        <pc:spChg chg="mod">
          <ac:chgData name="sammarfatima93@gmail.com" userId="d44883e3c0456043" providerId="LiveId" clId="{848CAB49-0C28-41DF-B871-D0EA24ACDF8A}" dt="2025-02-24T15:16:09.929" v="32" actId="20577"/>
          <ac:spMkLst>
            <pc:docMk/>
            <pc:sldMk cId="2344879857" sldId="425"/>
            <ac:spMk id="3" creationId="{7E535376-64AF-CD7A-FB2A-4E00202DE3B5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CEBA05-2F10-437E-89B2-54F4D9FAF478}" type="doc">
      <dgm:prSet loTypeId="urn:microsoft.com/office/officeart/2005/8/layout/gear1#1" loCatId="cycle" qsTypeId="urn:microsoft.com/office/officeart/2005/8/quickstyle/3d5" qsCatId="3D" csTypeId="urn:microsoft.com/office/officeart/2005/8/colors/colorful4" csCatId="colorful" phldr="1"/>
      <dgm:spPr/>
      <dgm:t>
        <a:bodyPr/>
        <a:lstStyle/>
        <a:p>
          <a:endParaRPr/>
        </a:p>
      </dgm:t>
    </dgm:pt>
    <dgm:pt modelId="{D76093C5-B96B-4182-8418-CFDB341D2418}" type="parTrans" cxnId="{EEDCC547-062D-4274-8DDD-5474279F8154}">
      <dgm:prSet/>
      <dgm:spPr/>
      <dgm:t>
        <a:bodyPr/>
        <a:lstStyle/>
        <a:p>
          <a:pPr algn="ctr"/>
          <a:endParaRPr lang="en-US"/>
        </a:p>
      </dgm:t>
    </dgm:pt>
    <dgm:pt modelId="{DACAB5BA-B8B4-4D66-8B11-1D02259E020B}">
      <dgm:prSet phldrT="[Text]"/>
      <dgm:spPr/>
      <dgm:t>
        <a:bodyPr/>
        <a:lstStyle/>
        <a:p>
          <a:pPr algn="ctr"/>
          <a:r>
            <a:rPr lang="en-US" b="1">
              <a:latin typeface="Arial Black" pitchFamily="34" charset="0"/>
            </a:rPr>
            <a:t>Wisdom</a:t>
          </a:r>
        </a:p>
      </dgm:t>
    </dgm:pt>
    <dgm:pt modelId="{23718C41-0A1F-40BF-86BE-8A5476EC271E}" type="sibTrans" cxnId="{EEDCC547-062D-4274-8DDD-5474279F8154}">
      <dgm:prSet/>
      <dgm:spPr/>
      <dgm:t>
        <a:bodyPr/>
        <a:lstStyle/>
        <a:p>
          <a:pPr algn="ctr"/>
          <a:endParaRPr lang="en-US"/>
        </a:p>
      </dgm:t>
    </dgm:pt>
    <dgm:pt modelId="{637C3D51-3F4B-4277-8185-724806355FF8}" type="parTrans" cxnId="{BFAEE3EC-DEA8-476A-A429-EBC450915FE4}">
      <dgm:prSet/>
      <dgm:spPr/>
      <dgm:t>
        <a:bodyPr/>
        <a:lstStyle/>
        <a:p>
          <a:pPr algn="ctr"/>
          <a:endParaRPr lang="en-US"/>
        </a:p>
      </dgm:t>
    </dgm:pt>
    <dgm:pt modelId="{663C1E13-76F9-4B70-A2F2-CA23180743CE}">
      <dgm:prSet phldrT="[Text]"/>
      <dgm:spPr/>
      <dgm:t>
        <a:bodyPr/>
        <a:lstStyle/>
        <a:p>
          <a:pPr algn="ctr"/>
          <a:r>
            <a:rPr lang="en-US">
              <a:latin typeface="Arial Black" pitchFamily="34" charset="0"/>
            </a:rPr>
            <a:t>Truth</a:t>
          </a:r>
          <a:r>
            <a:rPr lang="en-US"/>
            <a:t> </a:t>
          </a:r>
        </a:p>
      </dgm:t>
    </dgm:pt>
    <dgm:pt modelId="{188C389E-9423-41DE-9C5E-D4A7E95C7E62}" type="sibTrans" cxnId="{BFAEE3EC-DEA8-476A-A429-EBC450915FE4}">
      <dgm:prSet/>
      <dgm:spPr/>
      <dgm:t>
        <a:bodyPr/>
        <a:lstStyle/>
        <a:p>
          <a:pPr algn="ctr"/>
          <a:endParaRPr lang="en-US"/>
        </a:p>
      </dgm:t>
    </dgm:pt>
    <dgm:pt modelId="{1911F9CB-1EEA-4FFD-A302-90DCBC7D11BE}" type="parTrans" cxnId="{BCD1EB80-30DB-4239-840A-C1306538B4EB}">
      <dgm:prSet/>
      <dgm:spPr/>
      <dgm:t>
        <a:bodyPr/>
        <a:lstStyle/>
        <a:p>
          <a:pPr algn="ctr"/>
          <a:endParaRPr lang="en-US"/>
        </a:p>
      </dgm:t>
    </dgm:pt>
    <dgm:pt modelId="{399ACE2F-90C5-48B1-9E65-700A32562848}">
      <dgm:prSet phldrT="[Text]"/>
      <dgm:spPr/>
      <dgm:t>
        <a:bodyPr/>
        <a:lstStyle/>
        <a:p>
          <a:pPr algn="ctr"/>
          <a:r>
            <a:rPr lang="en-US" b="1">
              <a:latin typeface="Arial Black" pitchFamily="34" charset="0"/>
            </a:rPr>
            <a:t>Servic</a:t>
          </a:r>
          <a:r>
            <a:rPr lang="en-US">
              <a:latin typeface="Arial Black" pitchFamily="34" charset="0"/>
            </a:rPr>
            <a:t>e</a:t>
          </a:r>
          <a:r>
            <a:rPr lang="en-US"/>
            <a:t> </a:t>
          </a:r>
        </a:p>
      </dgm:t>
    </dgm:pt>
    <dgm:pt modelId="{DA82EADB-2721-42A0-95EA-F9B5521A38A6}" type="sibTrans" cxnId="{BCD1EB80-30DB-4239-840A-C1306538B4EB}">
      <dgm:prSet/>
      <dgm:spPr/>
      <dgm:t>
        <a:bodyPr/>
        <a:lstStyle/>
        <a:p>
          <a:pPr algn="ctr"/>
          <a:endParaRPr lang="en-US"/>
        </a:p>
      </dgm:t>
    </dgm:pt>
    <dgm:pt modelId="{5ED88519-AC6C-4AA3-B76D-812B93A167E4}" type="pres">
      <dgm:prSet presAssocID="{F9CEBA05-2F10-437E-89B2-54F4D9FAF478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7622A90-D0D8-4EA3-BC0D-D537801AF2B1}" type="pres">
      <dgm:prSet presAssocID="{DACAB5BA-B8B4-4D66-8B11-1D02259E020B}" presName="gear1" presStyleLbl="node1" presStyleIdx="0" presStyleCnt="3" custLinFactNeighborX="-220" custLinFactNeighborY="-220">
        <dgm:presLayoutVars>
          <dgm:chMax val="1"/>
          <dgm:bulletEnabled val="1"/>
        </dgm:presLayoutVars>
      </dgm:prSet>
      <dgm:spPr/>
    </dgm:pt>
    <dgm:pt modelId="{B6B6B41B-120B-4968-AB6A-FC6E7C8EF3C0}" type="pres">
      <dgm:prSet presAssocID="{DACAB5BA-B8B4-4D66-8B11-1D02259E020B}" presName="gear1srcNode" presStyleLbl="node1" presStyleIdx="0" presStyleCnt="3"/>
      <dgm:spPr/>
    </dgm:pt>
    <dgm:pt modelId="{8BC64EA7-2794-42B6-96C9-F39A52CB985A}" type="pres">
      <dgm:prSet presAssocID="{DACAB5BA-B8B4-4D66-8B11-1D02259E020B}" presName="gear1dstNode" presStyleLbl="node1" presStyleIdx="0" presStyleCnt="3"/>
      <dgm:spPr/>
    </dgm:pt>
    <dgm:pt modelId="{93300324-D62F-4E58-B882-734182BDB462}" type="pres">
      <dgm:prSet presAssocID="{663C1E13-76F9-4B70-A2F2-CA23180743CE}" presName="gear2" presStyleLbl="node1" presStyleIdx="1" presStyleCnt="3">
        <dgm:presLayoutVars>
          <dgm:chMax val="1"/>
          <dgm:bulletEnabled val="1"/>
        </dgm:presLayoutVars>
      </dgm:prSet>
      <dgm:spPr/>
    </dgm:pt>
    <dgm:pt modelId="{B9330EE9-43E4-4FD4-8144-E92B1DD0FCDF}" type="pres">
      <dgm:prSet presAssocID="{663C1E13-76F9-4B70-A2F2-CA23180743CE}" presName="gear2srcNode" presStyleLbl="node1" presStyleIdx="1" presStyleCnt="3"/>
      <dgm:spPr/>
    </dgm:pt>
    <dgm:pt modelId="{4822A78E-EAEC-401F-941A-3A84E13E2357}" type="pres">
      <dgm:prSet presAssocID="{663C1E13-76F9-4B70-A2F2-CA23180743CE}" presName="gear2dstNode" presStyleLbl="node1" presStyleIdx="1" presStyleCnt="3"/>
      <dgm:spPr/>
    </dgm:pt>
    <dgm:pt modelId="{59EDF28D-6C67-49D0-B5A1-DE5C3CBA2292}" type="pres">
      <dgm:prSet presAssocID="{399ACE2F-90C5-48B1-9E65-700A32562848}" presName="gear3" presStyleLbl="node1" presStyleIdx="2" presStyleCnt="3"/>
      <dgm:spPr/>
    </dgm:pt>
    <dgm:pt modelId="{23DC08E4-3725-4448-BFFF-1CCEA2F2987E}" type="pres">
      <dgm:prSet presAssocID="{399ACE2F-90C5-48B1-9E65-700A32562848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7D3EFDB4-E5D1-439A-86D8-1FCF80D959BA}" type="pres">
      <dgm:prSet presAssocID="{399ACE2F-90C5-48B1-9E65-700A32562848}" presName="gear3srcNode" presStyleLbl="node1" presStyleIdx="2" presStyleCnt="3"/>
      <dgm:spPr/>
    </dgm:pt>
    <dgm:pt modelId="{9815588C-16D0-4475-B64C-847FC87C8C32}" type="pres">
      <dgm:prSet presAssocID="{399ACE2F-90C5-48B1-9E65-700A32562848}" presName="gear3dstNode" presStyleLbl="node1" presStyleIdx="2" presStyleCnt="3"/>
      <dgm:spPr/>
    </dgm:pt>
    <dgm:pt modelId="{398423B3-DD54-4226-99D7-017EFC1488DF}" type="pres">
      <dgm:prSet presAssocID="{23718C41-0A1F-40BF-86BE-8A5476EC271E}" presName="connector1" presStyleLbl="sibTrans2D1" presStyleIdx="0" presStyleCnt="3"/>
      <dgm:spPr/>
    </dgm:pt>
    <dgm:pt modelId="{6DF3A3A0-5919-4E69-80DD-61760D6340A0}" type="pres">
      <dgm:prSet presAssocID="{188C389E-9423-41DE-9C5E-D4A7E95C7E62}" presName="connector2" presStyleLbl="sibTrans2D1" presStyleIdx="1" presStyleCnt="3"/>
      <dgm:spPr/>
    </dgm:pt>
    <dgm:pt modelId="{A09CEA93-9338-4361-A5E6-CF85B6019F5A}" type="pres">
      <dgm:prSet presAssocID="{DA82EADB-2721-42A0-95EA-F9B5521A38A6}" presName="connector3" presStyleLbl="sibTrans2D1" presStyleIdx="2" presStyleCnt="3"/>
      <dgm:spPr/>
    </dgm:pt>
  </dgm:ptLst>
  <dgm:cxnLst>
    <dgm:cxn modelId="{C323F002-CCF0-4BFE-8243-FD4A3FED87F2}" type="presOf" srcId="{663C1E13-76F9-4B70-A2F2-CA23180743CE}" destId="{B9330EE9-43E4-4FD4-8144-E92B1DD0FCDF}" srcOrd="1" destOrd="0" presId="urn:microsoft.com/office/officeart/2005/8/layout/gear1#1"/>
    <dgm:cxn modelId="{046D7A07-EA3C-42FF-9E74-6992A38AD87F}" type="presOf" srcId="{DACAB5BA-B8B4-4D66-8B11-1D02259E020B}" destId="{87622A90-D0D8-4EA3-BC0D-D537801AF2B1}" srcOrd="0" destOrd="0" presId="urn:microsoft.com/office/officeart/2005/8/layout/gear1#1"/>
    <dgm:cxn modelId="{52E3B509-6F8D-4EF5-A2CD-431006548D44}" type="presOf" srcId="{23718C41-0A1F-40BF-86BE-8A5476EC271E}" destId="{398423B3-DD54-4226-99D7-017EFC1488DF}" srcOrd="0" destOrd="0" presId="urn:microsoft.com/office/officeart/2005/8/layout/gear1#1"/>
    <dgm:cxn modelId="{28D73E30-F54D-4BD8-B93F-21C7DD5504D7}" type="presOf" srcId="{399ACE2F-90C5-48B1-9E65-700A32562848}" destId="{7D3EFDB4-E5D1-439A-86D8-1FCF80D959BA}" srcOrd="2" destOrd="0" presId="urn:microsoft.com/office/officeart/2005/8/layout/gear1#1"/>
    <dgm:cxn modelId="{EEDCC547-062D-4274-8DDD-5474279F8154}" srcId="{F9CEBA05-2F10-437E-89B2-54F4D9FAF478}" destId="{DACAB5BA-B8B4-4D66-8B11-1D02259E020B}" srcOrd="0" destOrd="0" parTransId="{D76093C5-B96B-4182-8418-CFDB341D2418}" sibTransId="{23718C41-0A1F-40BF-86BE-8A5476EC271E}"/>
    <dgm:cxn modelId="{D9F4056A-8421-4991-AA43-6C89EDB31128}" type="presOf" srcId="{663C1E13-76F9-4B70-A2F2-CA23180743CE}" destId="{93300324-D62F-4E58-B882-734182BDB462}" srcOrd="0" destOrd="0" presId="urn:microsoft.com/office/officeart/2005/8/layout/gear1#1"/>
    <dgm:cxn modelId="{B4495D6A-FE11-49E2-923F-887E3B959947}" type="presOf" srcId="{DA82EADB-2721-42A0-95EA-F9B5521A38A6}" destId="{A09CEA93-9338-4361-A5E6-CF85B6019F5A}" srcOrd="0" destOrd="0" presId="urn:microsoft.com/office/officeart/2005/8/layout/gear1#1"/>
    <dgm:cxn modelId="{72767B72-F333-4F93-84E7-3756144460E3}" type="presOf" srcId="{399ACE2F-90C5-48B1-9E65-700A32562848}" destId="{59EDF28D-6C67-49D0-B5A1-DE5C3CBA2292}" srcOrd="0" destOrd="0" presId="urn:microsoft.com/office/officeart/2005/8/layout/gear1#1"/>
    <dgm:cxn modelId="{BBD65A5A-5E7F-4CCB-97BA-058FD38D9493}" type="presOf" srcId="{DACAB5BA-B8B4-4D66-8B11-1D02259E020B}" destId="{8BC64EA7-2794-42B6-96C9-F39A52CB985A}" srcOrd="2" destOrd="0" presId="urn:microsoft.com/office/officeart/2005/8/layout/gear1#1"/>
    <dgm:cxn modelId="{BCD1EB80-30DB-4239-840A-C1306538B4EB}" srcId="{F9CEBA05-2F10-437E-89B2-54F4D9FAF478}" destId="{399ACE2F-90C5-48B1-9E65-700A32562848}" srcOrd="2" destOrd="0" parTransId="{1911F9CB-1EEA-4FFD-A302-90DCBC7D11BE}" sibTransId="{DA82EADB-2721-42A0-95EA-F9B5521A38A6}"/>
    <dgm:cxn modelId="{8AABEB8C-10D7-4F55-9ADA-050B3B724C15}" type="presOf" srcId="{F9CEBA05-2F10-437E-89B2-54F4D9FAF478}" destId="{5ED88519-AC6C-4AA3-B76D-812B93A167E4}" srcOrd="0" destOrd="0" presId="urn:microsoft.com/office/officeart/2005/8/layout/gear1#1"/>
    <dgm:cxn modelId="{239B0A90-72CD-46B7-8F6B-4DB84AB7A088}" type="presOf" srcId="{399ACE2F-90C5-48B1-9E65-700A32562848}" destId="{9815588C-16D0-4475-B64C-847FC87C8C32}" srcOrd="3" destOrd="0" presId="urn:microsoft.com/office/officeart/2005/8/layout/gear1#1"/>
    <dgm:cxn modelId="{3452EC95-543E-4775-8C98-F03F4DAE5D42}" type="presOf" srcId="{663C1E13-76F9-4B70-A2F2-CA23180743CE}" destId="{4822A78E-EAEC-401F-941A-3A84E13E2357}" srcOrd="2" destOrd="0" presId="urn:microsoft.com/office/officeart/2005/8/layout/gear1#1"/>
    <dgm:cxn modelId="{C2A26196-3BE9-4D8A-8100-DF88CB8B635A}" type="presOf" srcId="{399ACE2F-90C5-48B1-9E65-700A32562848}" destId="{23DC08E4-3725-4448-BFFF-1CCEA2F2987E}" srcOrd="1" destOrd="0" presId="urn:microsoft.com/office/officeart/2005/8/layout/gear1#1"/>
    <dgm:cxn modelId="{90C1489F-A695-4527-8261-3A68DE52F251}" type="presOf" srcId="{DACAB5BA-B8B4-4D66-8B11-1D02259E020B}" destId="{B6B6B41B-120B-4968-AB6A-FC6E7C8EF3C0}" srcOrd="1" destOrd="0" presId="urn:microsoft.com/office/officeart/2005/8/layout/gear1#1"/>
    <dgm:cxn modelId="{4375FCDC-50F2-4521-B38B-A3D76168D810}" type="presOf" srcId="{188C389E-9423-41DE-9C5E-D4A7E95C7E62}" destId="{6DF3A3A0-5919-4E69-80DD-61760D6340A0}" srcOrd="0" destOrd="0" presId="urn:microsoft.com/office/officeart/2005/8/layout/gear1#1"/>
    <dgm:cxn modelId="{BFAEE3EC-DEA8-476A-A429-EBC450915FE4}" srcId="{F9CEBA05-2F10-437E-89B2-54F4D9FAF478}" destId="{663C1E13-76F9-4B70-A2F2-CA23180743CE}" srcOrd="1" destOrd="0" parTransId="{637C3D51-3F4B-4277-8185-724806355FF8}" sibTransId="{188C389E-9423-41DE-9C5E-D4A7E95C7E62}"/>
    <dgm:cxn modelId="{577A5A3C-10A8-43F0-A2C3-2E74D7C4A5C5}" type="presParOf" srcId="{5ED88519-AC6C-4AA3-B76D-812B93A167E4}" destId="{87622A90-D0D8-4EA3-BC0D-D537801AF2B1}" srcOrd="0" destOrd="0" presId="urn:microsoft.com/office/officeart/2005/8/layout/gear1#1"/>
    <dgm:cxn modelId="{10DE2CF6-F063-4D84-972B-2047F8109780}" type="presParOf" srcId="{5ED88519-AC6C-4AA3-B76D-812B93A167E4}" destId="{B6B6B41B-120B-4968-AB6A-FC6E7C8EF3C0}" srcOrd="1" destOrd="0" presId="urn:microsoft.com/office/officeart/2005/8/layout/gear1#1"/>
    <dgm:cxn modelId="{CED500DB-5EB3-4954-9962-D8930E129D1F}" type="presParOf" srcId="{5ED88519-AC6C-4AA3-B76D-812B93A167E4}" destId="{8BC64EA7-2794-42B6-96C9-F39A52CB985A}" srcOrd="2" destOrd="0" presId="urn:microsoft.com/office/officeart/2005/8/layout/gear1#1"/>
    <dgm:cxn modelId="{A181C913-438F-4163-976D-029CB2C033E3}" type="presParOf" srcId="{5ED88519-AC6C-4AA3-B76D-812B93A167E4}" destId="{93300324-D62F-4E58-B882-734182BDB462}" srcOrd="3" destOrd="0" presId="urn:microsoft.com/office/officeart/2005/8/layout/gear1#1"/>
    <dgm:cxn modelId="{A12EAAD7-FD46-4A61-96E2-E868CC0E9024}" type="presParOf" srcId="{5ED88519-AC6C-4AA3-B76D-812B93A167E4}" destId="{B9330EE9-43E4-4FD4-8144-E92B1DD0FCDF}" srcOrd="4" destOrd="0" presId="urn:microsoft.com/office/officeart/2005/8/layout/gear1#1"/>
    <dgm:cxn modelId="{2751D792-E985-4FBB-9C50-4A92E023F057}" type="presParOf" srcId="{5ED88519-AC6C-4AA3-B76D-812B93A167E4}" destId="{4822A78E-EAEC-401F-941A-3A84E13E2357}" srcOrd="5" destOrd="0" presId="urn:microsoft.com/office/officeart/2005/8/layout/gear1#1"/>
    <dgm:cxn modelId="{ABD371DA-967C-4ACC-8567-CBE308EE2280}" type="presParOf" srcId="{5ED88519-AC6C-4AA3-B76D-812B93A167E4}" destId="{59EDF28D-6C67-49D0-B5A1-DE5C3CBA2292}" srcOrd="6" destOrd="0" presId="urn:microsoft.com/office/officeart/2005/8/layout/gear1#1"/>
    <dgm:cxn modelId="{99738826-E559-4F48-A63C-481906D8569B}" type="presParOf" srcId="{5ED88519-AC6C-4AA3-B76D-812B93A167E4}" destId="{23DC08E4-3725-4448-BFFF-1CCEA2F2987E}" srcOrd="7" destOrd="0" presId="urn:microsoft.com/office/officeart/2005/8/layout/gear1#1"/>
    <dgm:cxn modelId="{E1FF71EF-8553-4871-A810-46737E4CF271}" type="presParOf" srcId="{5ED88519-AC6C-4AA3-B76D-812B93A167E4}" destId="{7D3EFDB4-E5D1-439A-86D8-1FCF80D959BA}" srcOrd="8" destOrd="0" presId="urn:microsoft.com/office/officeart/2005/8/layout/gear1#1"/>
    <dgm:cxn modelId="{F82C6235-20C9-4011-AE0A-A346C9B0C6E5}" type="presParOf" srcId="{5ED88519-AC6C-4AA3-B76D-812B93A167E4}" destId="{9815588C-16D0-4475-B64C-847FC87C8C32}" srcOrd="9" destOrd="0" presId="urn:microsoft.com/office/officeart/2005/8/layout/gear1#1"/>
    <dgm:cxn modelId="{E7EB37D6-70C9-4506-BED0-40E8A36A3996}" type="presParOf" srcId="{5ED88519-AC6C-4AA3-B76D-812B93A167E4}" destId="{398423B3-DD54-4226-99D7-017EFC1488DF}" srcOrd="10" destOrd="0" presId="urn:microsoft.com/office/officeart/2005/8/layout/gear1#1"/>
    <dgm:cxn modelId="{614D2632-3187-41FB-95F7-6018C961A51A}" type="presParOf" srcId="{5ED88519-AC6C-4AA3-B76D-812B93A167E4}" destId="{6DF3A3A0-5919-4E69-80DD-61760D6340A0}" srcOrd="11" destOrd="0" presId="urn:microsoft.com/office/officeart/2005/8/layout/gear1#1"/>
    <dgm:cxn modelId="{DC137EB2-547F-4C65-B2E3-FC117D7F8C71}" type="presParOf" srcId="{5ED88519-AC6C-4AA3-B76D-812B93A167E4}" destId="{A09CEA93-9338-4361-A5E6-CF85B6019F5A}" srcOrd="12" destOrd="0" presId="urn:microsoft.com/office/officeart/2005/8/layout/gear1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main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622A90-D0D8-4EA3-BC0D-D537801AF2B1}">
      <dsp:nvSpPr>
        <dsp:cNvPr id="0" name=""/>
        <dsp:cNvSpPr/>
      </dsp:nvSpPr>
      <dsp:spPr>
        <a:xfrm>
          <a:off x="2582234" y="1410659"/>
          <a:ext cx="1728787" cy="1728787"/>
        </a:xfrm>
        <a:prstGeom prst="gear9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>
              <a:latin typeface="Arial Black" pitchFamily="34" charset="0"/>
            </a:rPr>
            <a:t>Wisdom</a:t>
          </a:r>
        </a:p>
      </dsp:txBody>
      <dsp:txXfrm>
        <a:off x="2929797" y="1815619"/>
        <a:ext cx="1033661" cy="888632"/>
      </dsp:txXfrm>
    </dsp:sp>
    <dsp:sp modelId="{93300324-D62F-4E58-B882-734182BDB462}">
      <dsp:nvSpPr>
        <dsp:cNvPr id="0" name=""/>
        <dsp:cNvSpPr/>
      </dsp:nvSpPr>
      <dsp:spPr>
        <a:xfrm>
          <a:off x="1580197" y="1005840"/>
          <a:ext cx="1257300" cy="1257300"/>
        </a:xfrm>
        <a:prstGeom prst="gear6">
          <a:avLst/>
        </a:prstGeom>
        <a:solidFill>
          <a:schemeClr val="accent4">
            <a:hueOff val="3299968"/>
            <a:satOff val="-14601"/>
            <a:lumOff val="-2452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Arial Black" pitchFamily="34" charset="0"/>
            </a:rPr>
            <a:t>Truth</a:t>
          </a:r>
          <a:r>
            <a:rPr lang="en-US" sz="1200" kern="1200"/>
            <a:t> </a:t>
          </a:r>
        </a:p>
      </dsp:txBody>
      <dsp:txXfrm>
        <a:off x="1896726" y="1324282"/>
        <a:ext cx="624242" cy="620416"/>
      </dsp:txXfrm>
    </dsp:sp>
    <dsp:sp modelId="{59EDF28D-6C67-49D0-B5A1-DE5C3CBA2292}">
      <dsp:nvSpPr>
        <dsp:cNvPr id="0" name=""/>
        <dsp:cNvSpPr/>
      </dsp:nvSpPr>
      <dsp:spPr>
        <a:xfrm rot="20700000">
          <a:off x="2284413" y="138431"/>
          <a:ext cx="1231897" cy="1231897"/>
        </a:xfrm>
        <a:prstGeom prst="gear6">
          <a:avLst/>
        </a:prstGeom>
        <a:solidFill>
          <a:schemeClr val="accent4">
            <a:hueOff val="6599937"/>
            <a:satOff val="-29202"/>
            <a:lumOff val="-4903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>
              <a:latin typeface="Arial Black" pitchFamily="34" charset="0"/>
            </a:rPr>
            <a:t>Servic</a:t>
          </a:r>
          <a:r>
            <a:rPr lang="en-US" sz="1200" kern="1200">
              <a:latin typeface="Arial Black" pitchFamily="34" charset="0"/>
            </a:rPr>
            <a:t>e</a:t>
          </a:r>
          <a:r>
            <a:rPr lang="en-US" sz="1200" kern="1200"/>
            <a:t> </a:t>
          </a:r>
        </a:p>
      </dsp:txBody>
      <dsp:txXfrm rot="-20700000">
        <a:off x="2554605" y="408622"/>
        <a:ext cx="691515" cy="691515"/>
      </dsp:txXfrm>
    </dsp:sp>
    <dsp:sp modelId="{398423B3-DD54-4226-99D7-017EFC1488DF}">
      <dsp:nvSpPr>
        <dsp:cNvPr id="0" name=""/>
        <dsp:cNvSpPr/>
      </dsp:nvSpPr>
      <dsp:spPr>
        <a:xfrm>
          <a:off x="2441918" y="1159893"/>
          <a:ext cx="2212848" cy="2212848"/>
        </a:xfrm>
        <a:prstGeom prst="circularArrow">
          <a:avLst>
            <a:gd name="adj1" fmla="val 4688"/>
            <a:gd name="adj2" fmla="val 299029"/>
            <a:gd name="adj3" fmla="val 2484496"/>
            <a:gd name="adj4" fmla="val 15931267"/>
            <a:gd name="adj5" fmla="val 5469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F3A3A0-5919-4E69-80DD-61760D6340A0}">
      <dsp:nvSpPr>
        <dsp:cNvPr id="0" name=""/>
        <dsp:cNvSpPr/>
      </dsp:nvSpPr>
      <dsp:spPr>
        <a:xfrm>
          <a:off x="1357532" y="732157"/>
          <a:ext cx="1607772" cy="1607772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4">
            <a:hueOff val="3299968"/>
            <a:satOff val="-14601"/>
            <a:lumOff val="-2452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9CEA93-9338-4361-A5E6-CF85B6019F5A}">
      <dsp:nvSpPr>
        <dsp:cNvPr id="0" name=""/>
        <dsp:cNvSpPr/>
      </dsp:nvSpPr>
      <dsp:spPr>
        <a:xfrm>
          <a:off x="1999463" y="-126889"/>
          <a:ext cx="1733502" cy="173350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6599937"/>
            <a:satOff val="-29202"/>
            <a:lumOff val="-4903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#1">
  <dgm:title val=""/>
  <dgm:desc val=""/>
  <dgm:catLst>
    <dgm:cat type="relationship" pri="109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Bladder Ca-management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8A8EA8E4-6835-49EE-B16B-038E2D4DD4C9}" type="slidenum">
              <a:rPr lang="en-US" altLang="en-US" sz="1200">
                <a:latin typeface="Times New Roman" pitchFamily="18" charset="0"/>
              </a:rPr>
              <a:t>‹#›</a:t>
            </a:fld>
            <a:endParaRPr lang="en-US" alt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prstClr val="black"/>
            </a:solidFill>
            <a:miter lim="800000"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01E56386-3CD8-4DAA-899B-FDCE3BEDF3B5}" type="slidenum">
              <a:rPr lang="en-US" altLang="en-US" sz="1200">
                <a:latin typeface="Times New Roman" pitchFamily="18" charset="0"/>
              </a:rPr>
              <a:t>‹#›</a:t>
            </a:fld>
            <a:endParaRPr lang="en-US" altLang="en-US" sz="12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26627" name="Notes Placeholder 2"/>
          <p:cNvSpPr>
            <a:spLocks noGrp="1"/>
          </p:cNvSpPr>
          <p:nvPr>
            <p:ph type="body" idx="3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5pPr>
          </a:lstStyle>
          <a:p>
            <a:pPr marL="0" indent="0"/>
            <a:endParaRPr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anchor="b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2E993D53-E1D1-452C-BB50-6A71BD6EE51C}" type="slidenum">
              <a:rPr lang="en-US" altLang="en-US" sz="1200">
                <a:latin typeface="Times New Roman" pitchFamily="18" charset="0"/>
              </a:rPr>
              <a:t>24</a:t>
            </a:fld>
            <a:endParaRPr lang="en-US" altLang="en-US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33795" name="Notes Placeholder 2"/>
          <p:cNvSpPr>
            <a:spLocks noGrp="1"/>
          </p:cNvSpPr>
          <p:nvPr>
            <p:ph type="body" idx="3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5pPr>
          </a:lstStyle>
          <a:p>
            <a:pPr marL="0" indent="0"/>
            <a:endParaRPr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anchor="b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34782639-6BCF-45D1-8983-FBF82D263F0A}" type="slidenum">
              <a:rPr lang="en-US" altLang="en-US" sz="1200">
                <a:latin typeface="Times New Roman" pitchFamily="18" charset="0"/>
              </a:rPr>
              <a:t>30</a:t>
            </a:fld>
            <a:endParaRPr lang="en-US" altLang="en-US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35843" name="Notes Placeholder 2"/>
          <p:cNvSpPr>
            <a:spLocks noGrp="1"/>
          </p:cNvSpPr>
          <p:nvPr>
            <p:ph type="body" idx="3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5pPr>
          </a:lstStyle>
          <a:p>
            <a:pPr marL="0" indent="0"/>
            <a:endParaRPr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anchor="b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E94FAAF0-9C87-41DD-84CE-5543FCFB893C}" type="slidenum">
              <a:rPr lang="en-US" altLang="en-US" sz="1200">
                <a:latin typeface="Times New Roman" pitchFamily="18" charset="0"/>
              </a:rPr>
              <a:t>31</a:t>
            </a:fld>
            <a:endParaRPr lang="en-US" altLang="en-US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body" idx="3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5pPr>
          </a:lstStyle>
          <a:p>
            <a:pPr marL="0" indent="0"/>
            <a:endParaRPr/>
          </a:p>
        </p:txBody>
      </p:sp>
      <p:sp>
        <p:nvSpPr>
          <p:cNvPr id="37891" name="Rectangle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cap="flat">
            <a:miter lim="800000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body" idx="3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1" lang="en-US" altLang="en-US" sz="1200" b="0" i="0" u="none" baseline="0">
                <a:solidFill>
                  <a:schemeClr val="tx1"/>
                </a:solidFill>
                <a:effectLst/>
                <a:latin typeface="Arial" pitchFamily="34" charset="0"/>
              </a:defRPr>
            </a:lvl5pPr>
          </a:lstStyle>
          <a:p>
            <a:pPr marL="0" lvl="0" indent="0"/>
            <a:r>
              <a:t>Recent advances in chemotherapy have resulted in complete or partial responses in 50-70% of patients.  Combination regimens result in 10-15% enjoying long-term disease-free survival.</a:t>
            </a:r>
          </a:p>
          <a:p>
            <a:pPr marL="0" lvl="0" indent="0"/>
            <a:r>
              <a:t>M-VAC (Methotrexate, vinblastine, doxorubicin, and cisplatin) - Complete response in 36% of pts.  Median survival for CR’s approx 38 months cf 8/12 for non-responders (FRCS 8)</a:t>
            </a:r>
          </a:p>
        </p:txBody>
      </p:sp>
      <p:sp>
        <p:nvSpPr>
          <p:cNvPr id="44035" name="Rectangle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cap="flat">
            <a:miter lim="800000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>
                <a:latin typeface="Calibri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latin typeface="Calibri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P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Maulana Azad Medical College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rtlCol="0"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BA59C0B5-5D93-4657-B2ED-E12CD7C72214}" type="slidenum">
              <a:rPr lang="en-US" altLang="en-US" sz="900">
                <a:solidFill>
                  <a:srgbClr val="767676"/>
                </a:solidFill>
              </a:rPr>
              <a:t>‹#›</a:t>
            </a:fld>
            <a:endParaRPr lang="en-US" altLang="en-US" sz="900">
              <a:solidFill>
                <a:srgbClr val="767676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latin typeface="Calibri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Calibri" panose="020F050202020403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Calibri" pitchFamily="34" charset="0"/>
                <a:cs typeface="Calibri" panose="020F050202020403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  <a:cs typeface="Calibri" panose="020F050202020403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Calibri" pitchFamily="34" charset="0"/>
                <a:cs typeface="Calibri" panose="020F050202020403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Calibri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Maulana Azad Medical College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rtlCol="0"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BA59C0B5-5D93-4657-B2ED-E12CD7C72214}" type="slidenum">
              <a:rPr lang="en-US" altLang="en-US" sz="900">
                <a:solidFill>
                  <a:srgbClr val="767676"/>
                </a:solidFill>
              </a:rPr>
              <a:t>‹#›</a:t>
            </a:fld>
            <a:endParaRPr lang="en-US" altLang="en-US" sz="900">
              <a:solidFill>
                <a:srgbClr val="767676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Calibri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Maulana Azad Medical College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rtlCol="0"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BA59C0B5-5D93-4657-B2ED-E12CD7C72214}" type="slidenum">
              <a:rPr lang="en-US" altLang="en-US" sz="900">
                <a:solidFill>
                  <a:srgbClr val="767676"/>
                </a:solidFill>
              </a:rPr>
              <a:t>‹#›</a:t>
            </a:fld>
            <a:endParaRPr lang="en-US" altLang="en-US" sz="900">
              <a:solidFill>
                <a:srgbClr val="767676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Maulana Azad Medical College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rtlCol="0"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BA59C0B5-5D93-4657-B2ED-E12CD7C72214}" type="slidenum">
              <a:rPr lang="en-US" altLang="en-US" sz="900">
                <a:solidFill>
                  <a:srgbClr val="767676"/>
                </a:solidFill>
              </a:rPr>
              <a:t>‹#›</a:t>
            </a:fld>
            <a:endParaRPr lang="en-US" altLang="en-US" sz="900">
              <a:solidFill>
                <a:srgbClr val="767676"/>
              </a:solidFill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Maulana Azad Medical College</a:t>
            </a:r>
          </a:p>
        </p:txBody>
      </p:sp>
      <p:sp>
        <p:nvSpPr>
          <p:cNvPr id="103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rtlCol="0"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BA59C0B5-5D93-4657-B2ED-E12CD7C72214}" type="slidenum">
              <a:rPr lang="en-US" altLang="en-US" sz="900">
                <a:solidFill>
                  <a:srgbClr val="767676"/>
                </a:solidFill>
              </a:rPr>
              <a:t>‹#›</a:t>
            </a:fld>
            <a:endParaRPr lang="en-US" altLang="en-US" sz="900">
              <a:solidFill>
                <a:srgbClr val="767676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60" r:id="rId3"/>
    <p:sldLayoutId id="2147483861" r:id="rId4"/>
  </p:sldLayoutIdLst>
  <p:transition/>
  <p:txStyles>
    <p:titleStyle>
      <a:lvl1pPr marL="0" indent="0" algn="l" defTabSz="685800" rtl="0" eaLnBrk="1" fontAlgn="base" latinLnBrk="0" hangingPunct="1">
        <a:lnSpc>
          <a:spcPct val="9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3300" b="0" i="0" u="none" kern="1200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fontAlgn="base" latinLnBrk="0" hangingPunct="1">
        <a:lnSpc>
          <a:spcPct val="90000"/>
        </a:lnSpc>
        <a:spcBef>
          <a:spcPts val="750"/>
        </a:spcBef>
        <a:spcAft>
          <a:spcPct val="0"/>
        </a:spcAft>
        <a:buClrTx/>
        <a:buSzTx/>
        <a:buFont typeface="Arial" pitchFamily="34" charset="0"/>
        <a:buChar char="•"/>
        <a:defRPr kumimoji="0" sz="2400" b="0" i="0" u="none" kern="1200" baseline="0">
          <a:solidFill>
            <a:schemeClr val="tx1"/>
          </a:solidFill>
          <a:effectLst/>
          <a:latin typeface="Calibri" pitchFamily="34" charset="0"/>
          <a:ea typeface="+mn-ea"/>
          <a:cs typeface="Calibri" panose="020F0502020204030204" pitchFamily="34" charset="0"/>
        </a:defRPr>
      </a:lvl1pPr>
      <a:lvl2pPr marL="514350" indent="-171450" algn="l" defTabSz="685800" rtl="0" eaLnBrk="1" fontAlgn="base" latinLnBrk="0" hangingPunct="1">
        <a:lnSpc>
          <a:spcPct val="90000"/>
        </a:lnSpc>
        <a:spcBef>
          <a:spcPts val="375"/>
        </a:spcBef>
        <a:spcAft>
          <a:spcPct val="0"/>
        </a:spcAft>
        <a:buClrTx/>
        <a:buSzTx/>
        <a:buFont typeface="Arial" pitchFamily="34" charset="0"/>
        <a:buChar char="•"/>
        <a:defRPr kumimoji="0" sz="2400" b="0" i="0" u="none" kern="1200" baseline="0">
          <a:solidFill>
            <a:schemeClr val="tx1"/>
          </a:solidFill>
          <a:effectLst/>
          <a:latin typeface="Calibri" pitchFamily="34" charset="0"/>
          <a:ea typeface="+mn-ea"/>
          <a:cs typeface="Calibri" panose="020F0502020204030204" pitchFamily="34" charset="0"/>
        </a:defRPr>
      </a:lvl2pPr>
      <a:lvl3pPr marL="857250" indent="-171450" algn="l" defTabSz="685800" rtl="0" eaLnBrk="1" fontAlgn="base" latinLnBrk="0" hangingPunct="1">
        <a:lnSpc>
          <a:spcPct val="90000"/>
        </a:lnSpc>
        <a:spcBef>
          <a:spcPts val="375"/>
        </a:spcBef>
        <a:spcAft>
          <a:spcPct val="0"/>
        </a:spcAft>
        <a:buClrTx/>
        <a:buSzTx/>
        <a:buFont typeface="Arial" pitchFamily="34" charset="0"/>
        <a:buChar char="•"/>
        <a:defRPr kumimoji="0" sz="2400" b="0" i="0" u="none" kern="1200" baseline="0">
          <a:solidFill>
            <a:schemeClr val="tx1"/>
          </a:solidFill>
          <a:effectLst/>
          <a:latin typeface="Calibri" pitchFamily="34" charset="0"/>
          <a:ea typeface="+mn-ea"/>
          <a:cs typeface="Calibri" panose="020F0502020204030204" pitchFamily="34" charset="0"/>
        </a:defRPr>
      </a:lvl3pPr>
      <a:lvl4pPr marL="1200150" indent="-171450" algn="l" defTabSz="685800" rtl="0" eaLnBrk="1" fontAlgn="base" latinLnBrk="0" hangingPunct="1">
        <a:lnSpc>
          <a:spcPct val="90000"/>
        </a:lnSpc>
        <a:spcBef>
          <a:spcPts val="375"/>
        </a:spcBef>
        <a:spcAft>
          <a:spcPct val="0"/>
        </a:spcAft>
        <a:buClrTx/>
        <a:buSzTx/>
        <a:buFont typeface="Arial" pitchFamily="34" charset="0"/>
        <a:buChar char="•"/>
        <a:defRPr kumimoji="0" sz="2400" b="0" i="0" u="none" kern="1200" baseline="0">
          <a:solidFill>
            <a:schemeClr val="tx1"/>
          </a:solidFill>
          <a:effectLst/>
          <a:latin typeface="Calibri" pitchFamily="34" charset="0"/>
          <a:ea typeface="+mn-ea"/>
          <a:cs typeface="Calibri" panose="020F0502020204030204" pitchFamily="34" charset="0"/>
        </a:defRPr>
      </a:lvl4pPr>
      <a:lvl5pPr marL="1543050" indent="-171450" algn="l" defTabSz="685800" rtl="0" eaLnBrk="1" fontAlgn="base" latinLnBrk="0" hangingPunct="1">
        <a:lnSpc>
          <a:spcPct val="90000"/>
        </a:lnSpc>
        <a:spcBef>
          <a:spcPts val="375"/>
        </a:spcBef>
        <a:spcAft>
          <a:spcPct val="0"/>
        </a:spcAft>
        <a:buClrTx/>
        <a:buSzTx/>
        <a:buFont typeface="Arial" pitchFamily="34" charset="0"/>
        <a:buChar char="•"/>
        <a:defRPr kumimoji="0" sz="2400" b="0" i="0" u="none" kern="1200" baseline="0">
          <a:solidFill>
            <a:schemeClr val="tx1"/>
          </a:solidFill>
          <a:effectLst/>
          <a:latin typeface="Calibri" pitchFamily="34" charset="0"/>
          <a:ea typeface="+mn-ea"/>
          <a:cs typeface="Calibri" panose="020F050202020403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35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342900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35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685800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35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028700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35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371600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35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BBH%20Urology\Desktop\TURBTT.mp4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ncer.gov/news-events/press-releases/2024/high-risk-bladder-cancer-pembrolizumab" TargetMode="External"/><Relationship Id="rId2" Type="http://schemas.openxmlformats.org/officeDocument/2006/relationships/hyperlink" Target="https://www.cancer.gov/news-events/cancer-currents-blog/2024/bladder-cancer-extended-versus-standard-lymph-node-surger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ancer.gov/news-events/cancer-currents-blog/2023/bladder-cancer-padcev-keytruda-doubles-survival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1143000" y="1638300"/>
            <a:ext cx="6858000" cy="17907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b" anchorCtr="0">
            <a:noAutofit/>
          </a:bodyPr>
          <a:lstStyle>
            <a:lvl1pPr marL="0" indent="0" algn="l" defTabSz="6858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baseline="0">
                <a:solidFill>
                  <a:schemeClr val="tx1"/>
                </a:solidFill>
                <a:effectLst/>
                <a:latin typeface="Aptos Display" pitchFamily="34" charset="0"/>
              </a:defRPr>
            </a:lvl1pPr>
          </a:lstStyle>
          <a:p>
            <a:pPr lvl="0" algn="ctr"/>
            <a:r>
              <a:rPr lang="en-US" altLang="en-US" sz="4000" b="1" dirty="0">
                <a:latin typeface="Tahoma" pitchFamily="34" charset="0"/>
                <a:ea typeface="Calibri" pitchFamily="34" charset="0"/>
              </a:rPr>
              <a:t>Bladder carcinoma</a:t>
            </a:r>
            <a:br>
              <a:rPr lang="en-US" altLang="en-US" sz="4000" b="1" dirty="0">
                <a:latin typeface="Calibri" pitchFamily="34" charset="0"/>
                <a:ea typeface="ＭＳ Ｐゴシック" pitchFamily="34" charset="-128"/>
              </a:rPr>
            </a:br>
            <a:r>
              <a:rPr lang="en-US" altLang="en-US" sz="4000" b="1" dirty="0">
                <a:latin typeface="Calibri" pitchFamily="34" charset="0"/>
                <a:ea typeface="ＭＳ Ｐゴシック" pitchFamily="34" charset="-128"/>
              </a:rPr>
              <a:t>Renal Module</a:t>
            </a:r>
            <a:br>
              <a:rPr lang="en-US" altLang="en-US" sz="4000" b="1" dirty="0">
                <a:latin typeface="Calibri" pitchFamily="34" charset="0"/>
                <a:ea typeface="ＭＳ Ｐゴシック" pitchFamily="34" charset="-128"/>
              </a:rPr>
            </a:br>
            <a:r>
              <a:rPr lang="en-US" altLang="en-US" sz="4000" b="1" dirty="0">
                <a:latin typeface="Calibri" pitchFamily="34" charset="0"/>
                <a:ea typeface="ＭＳ Ｐゴシック" pitchFamily="34" charset="-128"/>
              </a:rPr>
              <a:t>4</a:t>
            </a:r>
            <a:r>
              <a:rPr lang="en-US" altLang="en-US" sz="4000" b="1" baseline="30000" dirty="0">
                <a:latin typeface="Calibri" pitchFamily="34" charset="0"/>
                <a:ea typeface="ＭＳ Ｐゴシック" pitchFamily="34" charset="-128"/>
              </a:rPr>
              <a:t>th</a:t>
            </a:r>
            <a:r>
              <a:rPr lang="en-US" altLang="en-US" sz="4000" b="1" dirty="0">
                <a:latin typeface="Calibri" pitchFamily="34" charset="0"/>
                <a:ea typeface="ＭＳ Ｐゴシック" pitchFamily="34" charset="-128"/>
              </a:rPr>
              <a:t> Year MBBS</a:t>
            </a:r>
            <a:endParaRPr lang="en-US" altLang="en-US" sz="4000" dirty="0">
              <a:latin typeface="Calibri" panose="020F0502020204030204" pitchFamily="34" charset="0"/>
              <a:ea typeface="Calibri" pitchFamily="34" charset="0"/>
            </a:endParaRP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Dr Kiran Fatima</a:t>
            </a: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Pathology Department</a:t>
            </a: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Rawalpindi Medical University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 dirty="0">
                <a:latin typeface="Calibri" pitchFamily="34" charset="0"/>
                <a:ea typeface="Calibri" pitchFamily="34" charset="0"/>
              </a:rPr>
              <a:t>Risk factors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en-US"/>
              <a:t>Cigarette smoking 50%</a:t>
            </a:r>
          </a:p>
          <a:p>
            <a:pPr lvl="0"/>
            <a:r>
              <a:rPr lang="en-US" altLang="en-US"/>
              <a:t>Occupational exposure 15 % to 35%</a:t>
            </a:r>
          </a:p>
          <a:p>
            <a:pPr lvl="0"/>
            <a:r>
              <a:rPr lang="en-US" altLang="en-US"/>
              <a:t>Radiotherapy </a:t>
            </a:r>
          </a:p>
          <a:p>
            <a:pPr lvl="0"/>
            <a:r>
              <a:rPr lang="en-US" altLang="en-US"/>
              <a:t>Bladder schistosomiasis</a:t>
            </a:r>
          </a:p>
          <a:p>
            <a:pPr lvl="0"/>
            <a:r>
              <a:rPr lang="en-US" altLang="en-US"/>
              <a:t>Synchronous upper tract tumors</a:t>
            </a:r>
          </a:p>
          <a:p>
            <a:pPr lvl="0"/>
            <a:r>
              <a:rPr lang="en-US" altLang="en-US"/>
              <a:t>Hereditary factoors</a:t>
            </a:r>
          </a:p>
          <a:p>
            <a:pPr lvl="0"/>
            <a:endParaRPr lang="en-US" altLang="en-US" sz="2100"/>
          </a:p>
        </p:txBody>
      </p:sp>
      <p:sp>
        <p:nvSpPr>
          <p:cNvPr id="11268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Vertical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06450"/>
            <a:ext cx="8534400" cy="641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4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anose="020F0502020204030204" pitchFamily="34" charset="0"/>
              </a:rPr>
              <a:t>Symptoms</a:t>
            </a:r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>
          <a:xfrm>
            <a:off x="685800" y="1905000"/>
            <a:ext cx="8110538" cy="495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en-US"/>
              <a:t>Early stage</a:t>
            </a:r>
          </a:p>
          <a:p>
            <a:pPr lvl="2"/>
            <a:r>
              <a:rPr lang="en-US" altLang="en-US"/>
              <a:t>Asymtomatic</a:t>
            </a:r>
          </a:p>
          <a:p>
            <a:pPr lvl="0"/>
            <a:r>
              <a:rPr lang="en-US" altLang="en-US"/>
              <a:t>Locally advanced disease</a:t>
            </a:r>
          </a:p>
          <a:p>
            <a:pPr lvl="2"/>
            <a:r>
              <a:rPr lang="en-US" altLang="en-US"/>
              <a:t>Obstructive / irritative voiding</a:t>
            </a:r>
          </a:p>
          <a:p>
            <a:pPr lvl="2"/>
            <a:r>
              <a:rPr lang="en-US" altLang="en-US"/>
              <a:t>Retention of urine</a:t>
            </a:r>
          </a:p>
          <a:p>
            <a:pPr lvl="2"/>
            <a:r>
              <a:rPr lang="en-US" altLang="en-US"/>
              <a:t>Hematuria</a:t>
            </a:r>
          </a:p>
          <a:p>
            <a:pPr lvl="2"/>
            <a:r>
              <a:rPr lang="en-US" altLang="en-US"/>
              <a:t>Renal failure</a:t>
            </a:r>
          </a:p>
          <a:p>
            <a:pPr lvl="2"/>
            <a:r>
              <a:rPr lang="en-US" altLang="en-US"/>
              <a:t>Pelvic pain</a:t>
            </a:r>
          </a:p>
        </p:txBody>
      </p:sp>
      <p:sp>
        <p:nvSpPr>
          <p:cNvPr id="12292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Vertical</a:t>
            </a: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>
                <a:latin typeface="Calibri" pitchFamily="34" charset="0"/>
                <a:ea typeface="Calibri" pitchFamily="34" charset="0"/>
              </a:rPr>
              <a:t>Symptoms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Visual  painless hematuria with clots</a:t>
            </a:r>
          </a:p>
          <a:p>
            <a:pPr lvl="0"/>
            <a:r>
              <a:t>Frequency</a:t>
            </a:r>
          </a:p>
          <a:p>
            <a:pPr lvl="0"/>
            <a:r>
              <a:t>Urgency</a:t>
            </a:r>
          </a:p>
          <a:p>
            <a:pPr lvl="0"/>
            <a:r>
              <a:t>Dysuria </a:t>
            </a:r>
          </a:p>
          <a:p>
            <a:pPr lvl="0"/>
            <a:r>
              <a:t>Suprapubic pain</a:t>
            </a:r>
          </a:p>
          <a:p>
            <a:pPr lvl="0"/>
            <a:r>
              <a:t>Pelvic pain</a:t>
            </a:r>
          </a:p>
          <a:p>
            <a:pPr lvl="0"/>
            <a:r>
              <a:t>Obstructive uropathy</a:t>
            </a:r>
          </a:p>
        </p:txBody>
      </p:sp>
      <p:sp>
        <p:nvSpPr>
          <p:cNvPr id="13316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Vertical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762000" y="577850"/>
            <a:ext cx="6589713" cy="90011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>
                <a:latin typeface="Calibri" pitchFamily="34" charset="0"/>
                <a:ea typeface="Calibri" pitchFamily="34" charset="0"/>
              </a:rPr>
              <a:t>Signs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en-US"/>
              <a:t>Anemia</a:t>
            </a:r>
          </a:p>
          <a:p>
            <a:pPr lvl="0"/>
            <a:r>
              <a:rPr lang="en-US" altLang="en-US"/>
              <a:t>Palpable bladder</a:t>
            </a:r>
          </a:p>
          <a:p>
            <a:pPr lvl="0"/>
            <a:r>
              <a:rPr lang="en-US" altLang="en-US"/>
              <a:t>Palpable kidneys</a:t>
            </a:r>
          </a:p>
          <a:p>
            <a:pPr lvl="0"/>
            <a:r>
              <a:rPr lang="en-US" altLang="en-US"/>
              <a:t>On Bimanual examination mass may be palpable in advanced tumors, especially when examined under anaesthesia</a:t>
            </a:r>
          </a:p>
          <a:p>
            <a:pPr lvl="0"/>
            <a:endParaRPr lang="en-US" altLang="en-US" sz="2100"/>
          </a:p>
        </p:txBody>
      </p:sp>
      <p:sp>
        <p:nvSpPr>
          <p:cNvPr id="14340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Vertical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>
                <a:latin typeface="Calibri" pitchFamily="34" charset="0"/>
                <a:ea typeface="Calibri" pitchFamily="34" charset="0"/>
              </a:rPr>
              <a:t>Investigations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Urine R/E</a:t>
            </a:r>
          </a:p>
          <a:p>
            <a:pPr lvl="0"/>
            <a:r>
              <a:t>Urine cytology</a:t>
            </a:r>
          </a:p>
          <a:p>
            <a:pPr lvl="0"/>
            <a:r>
              <a:t>USG KUB</a:t>
            </a:r>
          </a:p>
          <a:p>
            <a:pPr lvl="0"/>
            <a:r>
              <a:t>Flexible cystoscopy</a:t>
            </a:r>
          </a:p>
          <a:p>
            <a:pPr lvl="0"/>
            <a:r>
              <a:t>Excretory phase CT urography</a:t>
            </a:r>
          </a:p>
          <a:p>
            <a:pPr lvl="0"/>
            <a:r>
              <a:t>IVU</a:t>
            </a:r>
          </a:p>
        </p:txBody>
      </p:sp>
      <p:sp>
        <p:nvSpPr>
          <p:cNvPr id="15364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Vertical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/>
          </p:cNvSpPr>
          <p:nvPr>
            <p:ph type="title"/>
          </p:nvPr>
        </p:nvSpPr>
        <p:spPr>
          <a:xfrm>
            <a:off x="1371600" y="512763"/>
            <a:ext cx="7197725" cy="9144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 u="sng" dirty="0">
                <a:latin typeface="Calibri" pitchFamily="34" charset="0"/>
                <a:ea typeface="Calibri" pitchFamily="34" charset="0"/>
              </a:rPr>
              <a:t>Pathology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idx="1"/>
          </p:nvPr>
        </p:nvSpPr>
        <p:spPr>
          <a:xfrm>
            <a:off x="931863" y="1752600"/>
            <a:ext cx="8077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Wingdings 3" charset="2"/>
              <a:buChar char=""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92% are transitional cell carcinoma, 6% as squamous cell carcinoma and  2% are adenocarcinomas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Wingdings 3" charset="2"/>
              <a:buChar char=""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Carcinogens:</a:t>
            </a:r>
          </a:p>
          <a:p>
            <a:pPr marL="857250" marR="0" lvl="2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Wingdings 3" charset="2"/>
              <a:buChar char=""/>
              <a:defRPr/>
            </a:pPr>
            <a:r>
              <a:rPr kumimoji="0" lang="en-US" altLang="en-US" sz="2400" b="0" i="0" u="none" strike="noStrike" kern="1200" cap="none" spc="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Annilinedyes </a:t>
            </a:r>
          </a:p>
          <a:p>
            <a:pPr marL="857250" marR="0" lvl="2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Wingdings 3" charset="2"/>
              <a:buChar char=""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Aromatic Amines </a:t>
            </a:r>
          </a:p>
          <a:p>
            <a:pPr marL="857250" marR="0" lvl="2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Wingdings 3" charset="2"/>
              <a:buChar char=""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Alfa and Beta  naphthylamines (Cigarette Smoke)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Wingdings 3" charset="2"/>
              <a:buChar char=""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Beta-naphthylamines in cigarrete smoke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Wingdings 3" charset="2"/>
              <a:buChar char=""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 Radiotherapy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Wingdings 3" charset="2"/>
              <a:buChar char=""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 Schistosomiasis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5E364011-30A1-409D-9C47-084EC98F3FB1}" type="slidenum">
              <a:rPr lang="en-US" altLang="en-US" sz="1000">
                <a:latin typeface="Arial" pitchFamily="34" charset="0"/>
              </a:rPr>
              <a:t>15</a:t>
            </a:fld>
            <a:endParaRPr lang="en-US" altLang="en-US" sz="1000">
              <a:latin typeface="Arial" pitchFamily="34" charset="0"/>
            </a:endParaRPr>
          </a:p>
        </p:txBody>
      </p:sp>
      <p:sp>
        <p:nvSpPr>
          <p:cNvPr id="16389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Core Content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 xmlns:a14="http://schemas.microsoft.com/office/drawing/2010/main" xmlns:p15="http://schemas.microsoft.com/office/powerpoint/2012/main" xmlns:p159="http://schemas.microsoft.com/office/powerpoint/2015/09/main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1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5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/>
          </p:cNvSpPr>
          <p:nvPr>
            <p:ph type="title"/>
          </p:nvPr>
        </p:nvSpPr>
        <p:spPr>
          <a:xfrm>
            <a:off x="1447800" y="368300"/>
            <a:ext cx="7483475" cy="83978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 u="sng">
                <a:latin typeface="Calibri" pitchFamily="34" charset="0"/>
                <a:ea typeface="Calibri" pitchFamily="34" charset="0"/>
              </a:rPr>
              <a:t>Grading </a:t>
            </a:r>
          </a:p>
        </p:txBody>
      </p:sp>
      <p:sp>
        <p:nvSpPr>
          <p:cNvPr id="17411" name="Rectangle 7"/>
          <p:cNvSpPr>
            <a:spLocks noGrp="1"/>
          </p:cNvSpPr>
          <p:nvPr>
            <p:ph idx="1"/>
          </p:nvPr>
        </p:nvSpPr>
        <p:spPr>
          <a:xfrm>
            <a:off x="1295400" y="1371600"/>
            <a:ext cx="7635875" cy="5029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en-US" altLang="en-US" u="sng">
                <a:ea typeface="Times New Roman" pitchFamily="18" charset="0"/>
              </a:rPr>
              <a:t>Grade 0</a:t>
            </a:r>
            <a:r>
              <a:rPr lang="en-US" altLang="en-US">
                <a:ea typeface="Times New Roman" pitchFamily="18" charset="0"/>
              </a:rPr>
              <a:t> (Papillary lesion): </a:t>
            </a:r>
          </a:p>
          <a:p>
            <a:pPr lvl="1" algn="just">
              <a:buClr>
                <a:srgbClr val="003399"/>
              </a:buClr>
              <a:buFont typeface="Wingdings" pitchFamily="2" charset="2"/>
            </a:pPr>
            <a:r>
              <a:rPr lang="en-US" altLang="en-US" sz="2200">
                <a:ea typeface="Times New Roman" pitchFamily="18" charset="0"/>
              </a:rPr>
              <a:t>Fine fibro- vascular core, </a:t>
            </a:r>
          </a:p>
          <a:p>
            <a:pPr lvl="1" algn="just">
              <a:buClr>
                <a:srgbClr val="003399"/>
              </a:buClr>
              <a:buFont typeface="Wingdings" pitchFamily="2" charset="2"/>
            </a:pPr>
            <a:r>
              <a:rPr lang="en-US" altLang="en-US" sz="2200">
                <a:ea typeface="Times New Roman" pitchFamily="18" charset="0"/>
              </a:rPr>
              <a:t>Covered by normal bladder mucosa and </a:t>
            </a:r>
          </a:p>
          <a:p>
            <a:pPr lvl="1" algn="just">
              <a:buClr>
                <a:srgbClr val="003399"/>
              </a:buClr>
              <a:buFont typeface="Wingdings" pitchFamily="2" charset="2"/>
            </a:pPr>
            <a:r>
              <a:rPr lang="en-US" altLang="en-US" sz="2200">
                <a:ea typeface="Times New Roman" pitchFamily="18" charset="0"/>
              </a:rPr>
              <a:t>Never recurs after endoscopic resection</a:t>
            </a:r>
            <a:r>
              <a:rPr lang="en-US" altLang="en-US" sz="2200"/>
              <a:t> </a:t>
            </a:r>
          </a:p>
          <a:p>
            <a:pPr lvl="0" algn="just"/>
            <a:r>
              <a:rPr lang="en-US" altLang="en-US" u="sng">
                <a:ea typeface="Times New Roman" pitchFamily="18" charset="0"/>
              </a:rPr>
              <a:t>Grade 1:</a:t>
            </a:r>
            <a:r>
              <a:rPr lang="en-US" altLang="en-US">
                <a:ea typeface="Times New Roman" pitchFamily="18" charset="0"/>
              </a:rPr>
              <a:t>(Well differentiated tumors): </a:t>
            </a:r>
          </a:p>
          <a:p>
            <a:pPr lvl="1" algn="just">
              <a:buClr>
                <a:srgbClr val="003399"/>
              </a:buClr>
              <a:buFont typeface="Wingdings" pitchFamily="2" charset="2"/>
              <a:buChar char="Ø"/>
            </a:pPr>
            <a:r>
              <a:rPr lang="en-US" altLang="en-US" sz="2200">
                <a:ea typeface="Times New Roman" pitchFamily="18" charset="0"/>
              </a:rPr>
              <a:t>Thin fibro- vascular core, thickened urothelium</a:t>
            </a:r>
          </a:p>
          <a:p>
            <a:pPr lvl="1" algn="just">
              <a:buClr>
                <a:srgbClr val="003399"/>
              </a:buClr>
              <a:buFont typeface="Wingdings" pitchFamily="2" charset="2"/>
              <a:buChar char="Ø"/>
            </a:pPr>
            <a:r>
              <a:rPr lang="en-US" altLang="en-US" sz="2200">
                <a:ea typeface="Times New Roman" pitchFamily="18" charset="0"/>
              </a:rPr>
              <a:t>More than seven cell layers, </a:t>
            </a:r>
          </a:p>
          <a:p>
            <a:pPr lvl="1" algn="just">
              <a:buClr>
                <a:srgbClr val="003399"/>
              </a:buClr>
              <a:buFont typeface="Wingdings" pitchFamily="2" charset="2"/>
              <a:buChar char="Ø"/>
            </a:pPr>
            <a:r>
              <a:rPr lang="en-US" altLang="en-US" sz="2200">
                <a:ea typeface="Times New Roman" pitchFamily="18" charset="0"/>
              </a:rPr>
              <a:t>Slight anaplasia, pleomorphism with rare mitotic figures. </a:t>
            </a:r>
          </a:p>
          <a:p>
            <a:pPr lvl="1" algn="just">
              <a:buClr>
                <a:srgbClr val="003399"/>
              </a:buClr>
              <a:buFont typeface="Wingdings" pitchFamily="2" charset="2"/>
              <a:buChar char="Ø"/>
            </a:pPr>
            <a:r>
              <a:rPr lang="en-US" altLang="en-US" sz="2200">
                <a:ea typeface="Times New Roman" pitchFamily="18" charset="0"/>
              </a:rPr>
              <a:t>Often recur after endoscopic resection</a:t>
            </a:r>
            <a:r>
              <a:rPr lang="en-US" altLang="en-US" sz="2200"/>
              <a:t> 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B5A6B121-9C61-46FF-B3D9-A78E2B48D685}" type="slidenum">
              <a:rPr lang="en-US" altLang="en-US" sz="1000">
                <a:latin typeface="Arial" pitchFamily="34" charset="0"/>
              </a:rPr>
              <a:t>16</a:t>
            </a:fld>
            <a:endParaRPr lang="en-US" altLang="en-US" sz="1000">
              <a:latin typeface="Arial" pitchFamily="34" charset="0"/>
            </a:endParaRPr>
          </a:p>
        </p:txBody>
      </p:sp>
      <p:sp>
        <p:nvSpPr>
          <p:cNvPr id="17413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Vertical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 xmlns:a14="http://schemas.microsoft.com/office/drawing/2010/main" xmlns:p15="http://schemas.microsoft.com/office/powerpoint/2012/main" xmlns:p159="http://schemas.microsoft.com/office/powerpoint/2015/09/main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5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5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5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5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5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5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5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/>
          </p:cNvSpPr>
          <p:nvPr>
            <p:ph type="title"/>
          </p:nvPr>
        </p:nvSpPr>
        <p:spPr>
          <a:xfrm>
            <a:off x="1371600" y="528638"/>
            <a:ext cx="6959600" cy="80962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 u="sng">
                <a:latin typeface="Calibri" pitchFamily="34" charset="0"/>
                <a:ea typeface="Calibri" pitchFamily="34" charset="0"/>
              </a:rPr>
              <a:t>Grading-cont</a:t>
            </a:r>
          </a:p>
        </p:txBody>
      </p:sp>
      <p:sp>
        <p:nvSpPr>
          <p:cNvPr id="18435" name="Rectangle 7"/>
          <p:cNvSpPr>
            <a:spLocks noGrp="1"/>
          </p:cNvSpPr>
          <p:nvPr>
            <p:ph idx="1"/>
          </p:nvPr>
        </p:nvSpPr>
        <p:spPr>
          <a:xfrm>
            <a:off x="1524000" y="1524000"/>
            <a:ext cx="7467600" cy="5029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en-US" u="sng">
                <a:ea typeface="Times New Roman" pitchFamily="18" charset="0"/>
              </a:rPr>
              <a:t>Grade II </a:t>
            </a:r>
            <a:r>
              <a:rPr lang="en-US" altLang="en-US">
                <a:ea typeface="Times New Roman" pitchFamily="18" charset="0"/>
              </a:rPr>
              <a:t>(Moderately differentiated tumors):</a:t>
            </a:r>
            <a:r>
              <a:rPr lang="en-US" altLang="en-US" u="sng">
                <a:ea typeface="Times New Roman" pitchFamily="18" charset="0"/>
              </a:rPr>
              <a:t> </a:t>
            </a:r>
          </a:p>
          <a:p>
            <a:pPr lvl="1">
              <a:buClr>
                <a:srgbClr val="003399"/>
              </a:buClr>
              <a:buFont typeface="Wingdings" pitchFamily="2" charset="2"/>
            </a:pPr>
            <a:r>
              <a:rPr lang="en-US" altLang="en-US" sz="2000">
                <a:ea typeface="Times New Roman" pitchFamily="18" charset="0"/>
              </a:rPr>
              <a:t>Wide fibro- vascular core with disturbance of base to surface cell maturation</a:t>
            </a:r>
          </a:p>
          <a:p>
            <a:pPr lvl="1">
              <a:buClr>
                <a:srgbClr val="003399"/>
              </a:buClr>
              <a:buFont typeface="Wingdings" pitchFamily="2" charset="2"/>
            </a:pPr>
            <a:r>
              <a:rPr lang="en-US" altLang="en-US" sz="2000">
                <a:ea typeface="Times New Roman" pitchFamily="18" charset="0"/>
              </a:rPr>
              <a:t>loss of cell polarity</a:t>
            </a:r>
          </a:p>
          <a:p>
            <a:pPr lvl="1">
              <a:buClr>
                <a:srgbClr val="003399"/>
              </a:buClr>
              <a:buFont typeface="Wingdings" pitchFamily="2" charset="2"/>
            </a:pPr>
            <a:r>
              <a:rPr lang="en-US" altLang="en-US" sz="2000">
                <a:ea typeface="Times New Roman" pitchFamily="18" charset="0"/>
              </a:rPr>
              <a:t>nuclear pleomorphism and frequent mitotic figures</a:t>
            </a:r>
            <a:endParaRPr lang="en-US" altLang="en-US" sz="2000" u="sng">
              <a:ea typeface="Times New Roman" pitchFamily="18" charset="0"/>
            </a:endParaRPr>
          </a:p>
          <a:p>
            <a:pPr lvl="0"/>
            <a:r>
              <a:rPr lang="en-US" altLang="en-US" u="sng">
                <a:ea typeface="Times New Roman" pitchFamily="18" charset="0"/>
              </a:rPr>
              <a:t>Grade III </a:t>
            </a:r>
            <a:r>
              <a:rPr lang="en-US" altLang="en-US">
                <a:ea typeface="Times New Roman" pitchFamily="18" charset="0"/>
              </a:rPr>
              <a:t>(Poorly differentiated):</a:t>
            </a:r>
          </a:p>
          <a:p>
            <a:pPr lvl="1">
              <a:buClr>
                <a:srgbClr val="003399"/>
              </a:buClr>
              <a:buFont typeface="Wingdings" pitchFamily="2" charset="2"/>
              <a:buChar char="Ø"/>
            </a:pPr>
            <a:r>
              <a:rPr lang="en-US" altLang="en-US" sz="2000">
                <a:ea typeface="Times New Roman" pitchFamily="18" charset="0"/>
              </a:rPr>
              <a:t>no differentiation of cells</a:t>
            </a:r>
          </a:p>
          <a:p>
            <a:pPr lvl="1">
              <a:buClr>
                <a:srgbClr val="003399"/>
              </a:buClr>
              <a:buFont typeface="Wingdings" pitchFamily="2" charset="2"/>
              <a:buChar char="Ø"/>
            </a:pPr>
            <a:r>
              <a:rPr lang="en-US" altLang="en-US" sz="2000">
                <a:ea typeface="Times New Roman" pitchFamily="18" charset="0"/>
              </a:rPr>
              <a:t>marked nuclear pleomorphism, higher N:C ratio &amp; frequent mitotic figures 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6F68437A-5109-4AF4-8C15-752817ECE2BB}" type="slidenum">
              <a:rPr lang="en-US" altLang="en-US" sz="1000">
                <a:latin typeface="Arial" pitchFamily="34" charset="0"/>
              </a:rPr>
              <a:t>17</a:t>
            </a:fld>
            <a:endParaRPr lang="en-US" altLang="en-US" sz="1000">
              <a:latin typeface="Arial" pitchFamily="34" charset="0"/>
            </a:endParaRPr>
          </a:p>
        </p:txBody>
      </p:sp>
      <p:sp>
        <p:nvSpPr>
          <p:cNvPr id="18437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Vertical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 xmlns:a14="http://schemas.microsoft.com/office/drawing/2010/main" xmlns:p15="http://schemas.microsoft.com/office/powerpoint/2012/main" xmlns:p159="http://schemas.microsoft.com/office/powerpoint/2015/09/main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7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7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/>
          </p:cNvSpPr>
          <p:nvPr>
            <p:ph type="title"/>
          </p:nvPr>
        </p:nvSpPr>
        <p:spPr>
          <a:xfrm>
            <a:off x="1447800" y="485775"/>
            <a:ext cx="8229600" cy="685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 b="1" u="sng">
                <a:latin typeface="Calibri" pitchFamily="34" charset="0"/>
                <a:ea typeface="Calibri" pitchFamily="34" charset="0"/>
              </a:rPr>
              <a:t>Diagnosis</a:t>
            </a:r>
          </a:p>
        </p:txBody>
      </p:sp>
      <p:sp>
        <p:nvSpPr>
          <p:cNvPr id="19459" name="Rectangle 7"/>
          <p:cNvSpPr>
            <a:spLocks noGrp="1"/>
          </p:cNvSpPr>
          <p:nvPr>
            <p:ph idx="1"/>
          </p:nvPr>
        </p:nvSpPr>
        <p:spPr>
          <a:xfrm>
            <a:off x="2057400" y="1524000"/>
            <a:ext cx="60960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en-US" altLang="en-US" b="1" u="sng">
                <a:ea typeface="Times New Roman" pitchFamily="18" charset="0"/>
              </a:rPr>
              <a:t>Cytology</a:t>
            </a:r>
            <a:r>
              <a:rPr lang="en-US" altLang="en-US">
                <a:ea typeface="Times New Roman" pitchFamily="18" charset="0"/>
              </a:rPr>
              <a:t>:</a:t>
            </a:r>
          </a:p>
          <a:p>
            <a:pPr lvl="0" algn="just">
              <a:buClr>
                <a:srgbClr val="003399"/>
              </a:buClr>
              <a:buFont typeface="Wingdings" pitchFamily="2" charset="2"/>
            </a:pPr>
            <a:r>
              <a:rPr lang="en-US" altLang="en-US">
                <a:ea typeface="Times New Roman" pitchFamily="18" charset="0"/>
              </a:rPr>
              <a:t>Microscopic cytology of urinary sediment or saline bladder to detect malignant cells. (saline bladder washes more accurate) </a:t>
            </a:r>
          </a:p>
          <a:p>
            <a:pPr lvl="0" algn="just">
              <a:buClr>
                <a:srgbClr val="003399"/>
              </a:buClr>
              <a:buFont typeface="Wingdings" pitchFamily="2" charset="2"/>
            </a:pPr>
            <a:r>
              <a:rPr lang="en-US" altLang="en-US">
                <a:ea typeface="Times New Roman" pitchFamily="18" charset="0"/>
              </a:rPr>
              <a:t>Microscopic cytology is more sensitive in high grade tumours or carcinoma in situ but can be falsely negative in 20% of cases.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586B29E7-25DF-4D15-9615-29A5DDB5B304}" type="slidenum">
              <a:rPr lang="en-US" altLang="en-US" sz="1000">
                <a:latin typeface="Arial" pitchFamily="34" charset="0"/>
              </a:rPr>
              <a:t>18</a:t>
            </a:fld>
            <a:endParaRPr lang="en-US" altLang="en-US" sz="1000">
              <a:latin typeface="Arial" pitchFamily="34" charset="0"/>
            </a:endParaRPr>
          </a:p>
        </p:txBody>
      </p:sp>
      <p:sp>
        <p:nvSpPr>
          <p:cNvPr id="19461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Vertical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 xmlns:a14="http://schemas.microsoft.com/office/drawing/2010/main" xmlns:p15="http://schemas.microsoft.com/office/powerpoint/2012/main" xmlns:p159="http://schemas.microsoft.com/office/powerpoint/2015/09/main">
      <p:transition>
        <p:cut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/>
          </p:cNvSpPr>
          <p:nvPr>
            <p:ph type="title"/>
          </p:nvPr>
        </p:nvSpPr>
        <p:spPr>
          <a:xfrm>
            <a:off x="1470025" y="641350"/>
            <a:ext cx="7654925" cy="65722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 b="1" u="sng">
                <a:latin typeface="Calibri" pitchFamily="34" charset="0"/>
                <a:ea typeface="Calibri" pitchFamily="34" charset="0"/>
              </a:rPr>
              <a:t>Cystoscopy</a:t>
            </a:r>
          </a:p>
        </p:txBody>
      </p:sp>
      <p:sp>
        <p:nvSpPr>
          <p:cNvPr id="20483" name="Rectangle 7"/>
          <p:cNvSpPr>
            <a:spLocks noGrp="1"/>
          </p:cNvSpPr>
          <p:nvPr>
            <p:ph idx="1"/>
          </p:nvPr>
        </p:nvSpPr>
        <p:spPr>
          <a:xfrm>
            <a:off x="1274763" y="1600200"/>
            <a:ext cx="7123112" cy="4267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Font typeface="Wingdings" pitchFamily="2" charset="2"/>
              <a:buChar char="Ø"/>
            </a:pPr>
            <a:r>
              <a:rPr lang="en-US" altLang="en-US">
                <a:ea typeface="Times New Roman" pitchFamily="18" charset="0"/>
              </a:rPr>
              <a:t>Gold Standard procedure for diagnosis and staging - cystosocpy and bimanual examination under anesthesia (EUA) before and after resection.</a:t>
            </a:r>
          </a:p>
          <a:p>
            <a:pPr lvl="0">
              <a:buFont typeface="Wingdings" pitchFamily="2" charset="2"/>
              <a:buChar char="Ø"/>
            </a:pPr>
            <a:r>
              <a:rPr lang="en-US" altLang="en-US"/>
              <a:t>Tumour mapping done first</a:t>
            </a:r>
          </a:p>
          <a:p>
            <a:pPr lvl="0">
              <a:buFont typeface="Wingdings" pitchFamily="2" charset="2"/>
              <a:buChar char="Ø"/>
            </a:pPr>
            <a:r>
              <a:rPr lang="en-US" altLang="en-US"/>
              <a:t>All visible tumour removed and muscle under it resected plus multiple biopsies taken of suspicious sites.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F16E1B1A-72E8-469C-9305-A9D17C7CA928}" type="slidenum">
              <a:rPr lang="en-US" altLang="en-US" sz="1000">
                <a:latin typeface="Arial" pitchFamily="34" charset="0"/>
              </a:rPr>
              <a:t>19</a:t>
            </a:fld>
            <a:endParaRPr lang="en-US" altLang="en-US" sz="1000">
              <a:latin typeface="Arial" pitchFamily="34" charset="0"/>
            </a:endParaRPr>
          </a:p>
        </p:txBody>
      </p:sp>
      <p:sp>
        <p:nvSpPr>
          <p:cNvPr id="20485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Vertical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 xmlns:a14="http://schemas.microsoft.com/office/drawing/2010/main" xmlns:p15="http://schemas.microsoft.com/office/powerpoint/2012/main" xmlns:p159="http://schemas.microsoft.com/office/powerpoint/2015/09/main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 b="1">
                <a:latin typeface="Calibri" pitchFamily="34" charset="0"/>
                <a:ea typeface="Calibri" pitchFamily="34" charset="0"/>
              </a:rPr>
              <a:t>MOTTO OF RMU</a:t>
            </a:r>
          </a:p>
        </p:txBody>
      </p:sp>
      <p:graphicFrame>
        <p:nvGraphicFramePr>
          <p:cNvPr id="5123" name="Diagram 3"/>
          <p:cNvGraphicFramePr/>
          <p:nvPr/>
        </p:nvGraphicFramePr>
        <p:xfrm>
          <a:off x="1314450" y="2286000"/>
          <a:ext cx="5486400" cy="3143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124" name="Picture 2" descr="https://lh3.googleusercontent.com/2AGFDUBdvE03m-vmYY595zn1X-ZIEjdnkL5qog23V2OVDgW30mZmQUAlAG2Pf4QFVuhbl07-_SMIzZnQHuujJi-bCJKNVvcN9qyxRnPVU3Dt2F5B9r3jTV-fb4k0B3O1i0xZHLQseNxWUbWmsso0I9ZtjjFpFjeLhh9uhi0B3rrAA0dFy4MhpyMRqo8S-DSjNSY_nXkKhc_PWQcqHpysHxPBef9Z1hxpHeR7HRXYIWspPCb2AtMxgJ79dfWELgk_m-M9H4hZAm683J0t6hFZWTARYxq9mFz2j33RPmKCVor8J5IEdnNdSQbpLgWKHDKmphIKL8-16nXkpB3NYu_kxj6InVdN1oKEMvDawQ4IX3s1XYmUOfsxW_rMM8GMA01HbzP9Ksi1kwc7OYwo1eqxS-pY-lpkW6-Qw6BR0oMA378AgBm6cnJ02elMQLI6lHYu0ZBRtcjNv8yKbOKiZSegE50Eezc7elBHkzjw0Xu7sRnHeISjCV96XizFXpzLEOzsFzcK4zA4h4KdJaKmREbxLFxT7mWkOtSyICdVDBTx7q2RxYnzHuGy8xrE6p6VbEYM78rYdt_o-msbsWWLE_qC8JMhWKo2xE4VWU-Git4E1QUSus_a0_WVSPFbFhLl2AhV4jL4N2IwQ2NNlLRwSgMNraj_71HXmrY=s787-no"/>
          <p:cNvPicPr>
            <a:picLocks noChangeAspect="1"/>
          </p:cNvPicPr>
          <p:nvPr/>
        </p:nvPicPr>
        <p:blipFill>
          <a:blip r:embed="rId7"/>
          <a:srcRect l="4787" t="7561" r="11351" b="8025"/>
          <a:stretch>
            <a:fillRect/>
          </a:stretch>
        </p:blipFill>
        <p:spPr>
          <a:xfrm>
            <a:off x="7258050" y="857250"/>
            <a:ext cx="742950" cy="742950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>
          <a:xfrm>
            <a:off x="1524000" y="588963"/>
            <a:ext cx="6019800" cy="762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 b="1" u="sng">
                <a:latin typeface="Calibri" pitchFamily="34" charset="0"/>
                <a:ea typeface="Calibri" pitchFamily="34" charset="0"/>
              </a:rPr>
              <a:t>Cystoscopy-cont</a:t>
            </a:r>
          </a:p>
        </p:txBody>
      </p:sp>
      <p:sp>
        <p:nvSpPr>
          <p:cNvPr id="21507" name="Rectangle 3"/>
          <p:cNvSpPr>
            <a:spLocks noGrp="1"/>
          </p:cNvSpPr>
          <p:nvPr>
            <p:ph idx="1"/>
          </p:nvPr>
        </p:nvSpPr>
        <p:spPr>
          <a:xfrm>
            <a:off x="1493838" y="1752600"/>
            <a:ext cx="75438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buClr>
                <a:srgbClr val="003399"/>
              </a:buClr>
              <a:buFont typeface="Wingdings" pitchFamily="2" charset="2"/>
              <a:buChar char="Ø"/>
            </a:pPr>
            <a:r>
              <a:rPr lang="en-US" altLang="en-US">
                <a:ea typeface="Times New Roman" pitchFamily="18" charset="0"/>
              </a:rPr>
              <a:t>Random biopsies from normal areas of bladder to detect field change are controversial </a:t>
            </a:r>
          </a:p>
          <a:p>
            <a:pPr lvl="0" algn="just">
              <a:buClr>
                <a:srgbClr val="003399"/>
              </a:buClr>
              <a:buFont typeface="Wingdings" pitchFamily="2" charset="2"/>
              <a:buChar char="Ø"/>
            </a:pPr>
            <a:r>
              <a:rPr lang="en-US" altLang="en-US">
                <a:ea typeface="Times New Roman" pitchFamily="18" charset="0"/>
              </a:rPr>
              <a:t>Except in patients with a positive urine cytology with no obvious tumour. </a:t>
            </a:r>
          </a:p>
          <a:p>
            <a:pPr lvl="0" algn="just">
              <a:buClr>
                <a:srgbClr val="003399"/>
              </a:buClr>
              <a:buFont typeface="Wingdings" pitchFamily="2" charset="2"/>
              <a:buChar char="Ø"/>
            </a:pPr>
            <a:r>
              <a:rPr lang="en-US" altLang="en-US">
                <a:ea typeface="Times New Roman" pitchFamily="18" charset="0"/>
              </a:rPr>
              <a:t>Tumour encroaching the ureteral orifice: resection without fulguration with D-J stent.</a:t>
            </a:r>
          </a:p>
          <a:p>
            <a:pPr lvl="0" algn="just">
              <a:buClr>
                <a:srgbClr val="003399"/>
              </a:buClr>
              <a:buFont typeface="Wingdings" pitchFamily="2" charset="2"/>
              <a:buChar char="Ø"/>
            </a:pPr>
            <a:r>
              <a:rPr lang="en-US" altLang="en-US">
                <a:ea typeface="Times New Roman" pitchFamily="18" charset="0"/>
              </a:rPr>
              <a:t>Tumor in diverticulum: Biopsy only - high risk of perforation.</a:t>
            </a:r>
            <a:endParaRPr lang="en-US" altLang="en-US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BCD8B640-23B3-4581-BAF1-84E3678A4F94}" type="slidenum">
              <a:rPr lang="en-US" altLang="en-US" sz="1000">
                <a:latin typeface="Arial" pitchFamily="34" charset="0"/>
              </a:rPr>
              <a:t>20</a:t>
            </a:fld>
            <a:endParaRPr lang="en-US" altLang="en-US" sz="1000">
              <a:latin typeface="Arial" pitchFamily="34" charset="0"/>
            </a:endParaRPr>
          </a:p>
        </p:txBody>
      </p:sp>
      <p:sp>
        <p:nvSpPr>
          <p:cNvPr id="21509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Vertical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en-US" altLang="en-US" sz="4000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22531" name="Rectangle 3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pic>
        <p:nvPicPr>
          <p:cNvPr id="22532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1371600" y="398463"/>
            <a:ext cx="6629400" cy="1143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 b="1" u="sng">
                <a:latin typeface="Calibri" pitchFamily="34" charset="0"/>
                <a:ea typeface="Calibri" pitchFamily="34" charset="0"/>
              </a:rPr>
              <a:t>Radiology</a:t>
            </a:r>
          </a:p>
        </p:txBody>
      </p:sp>
      <p:sp>
        <p:nvSpPr>
          <p:cNvPr id="23555" name="Rectangle 3"/>
          <p:cNvSpPr>
            <a:spLocks noGrp="1"/>
          </p:cNvSpPr>
          <p:nvPr>
            <p:ph idx="1"/>
          </p:nvPr>
        </p:nvSpPr>
        <p:spPr>
          <a:xfrm>
            <a:off x="819150" y="1541463"/>
            <a:ext cx="8077200" cy="4876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en-US" sz="2800" b="1">
                <a:ea typeface="Times New Roman" pitchFamily="18" charset="0"/>
              </a:rPr>
              <a:t>Excretory urography:</a:t>
            </a:r>
            <a:r>
              <a:rPr lang="en-US" altLang="en-US" sz="2800">
                <a:ea typeface="Times New Roman" pitchFamily="18" charset="0"/>
              </a:rPr>
              <a:t> In every case, to examine the upper urinary tracts for associated urothelial tumours, to rule out ureteral obstruction and other upper tract abnormalities that may affect management decisions.</a:t>
            </a:r>
          </a:p>
          <a:p>
            <a:pPr lvl="0"/>
            <a:endParaRPr lang="en-US" altLang="en-US" b="1">
              <a:ea typeface="Times New Roman" pitchFamily="18" charset="0"/>
            </a:endParaRPr>
          </a:p>
          <a:p>
            <a:pPr lvl="0"/>
            <a:endParaRPr lang="en-US" altLang="en-US" b="1">
              <a:ea typeface="Times New Roman" pitchFamily="18" charset="0"/>
            </a:endParaRPr>
          </a:p>
          <a:p>
            <a:pPr lvl="0"/>
            <a:endParaRPr lang="en-US" altLang="en-US" b="1">
              <a:ea typeface="Times New Roman" pitchFamily="18" charset="0"/>
            </a:endParaRPr>
          </a:p>
          <a:p>
            <a:pPr lvl="0"/>
            <a:endParaRPr lang="en-US" altLang="en-US" b="1">
              <a:ea typeface="Times New Roman" pitchFamily="18" charset="0"/>
            </a:endParaRPr>
          </a:p>
          <a:p>
            <a:pPr lvl="0">
              <a:buFont typeface="Wingdings" pitchFamily="2" charset="2"/>
              <a:buNone/>
            </a:pPr>
            <a:endParaRPr lang="en-US" altLang="en-US" b="1">
              <a:ea typeface="Times New Roman" pitchFamily="18" charset="0"/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E5CB8ECD-B4A4-4231-8B35-E17E6DA5FB77}" type="slidenum">
              <a:rPr lang="en-US" altLang="en-US" sz="1000">
                <a:latin typeface="Arial" pitchFamily="34" charset="0"/>
              </a:rPr>
              <a:t>22</a:t>
            </a:fld>
            <a:endParaRPr lang="en-US" altLang="en-US" sz="1000">
              <a:latin typeface="Arial" pitchFamily="34" charset="0"/>
            </a:endParaRPr>
          </a:p>
        </p:txBody>
      </p:sp>
      <p:sp>
        <p:nvSpPr>
          <p:cNvPr id="23557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Vertical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6" descr="STA7015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 w="76200" cmpd="tri">
            <a:solidFill>
              <a:schemeClr val="accent1"/>
            </a:solidFill>
            <a:miter lim="800000"/>
          </a:ln>
          <a:effectLst/>
        </p:spPr>
      </p:pic>
      <p:sp>
        <p:nvSpPr>
          <p:cNvPr id="24579" name="Footer Placeholder 4"/>
          <p:cNvSpPr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ctr"/>
            <a:r>
              <a:rPr lang="en-US" altLang="en-US" sz="1000">
                <a:latin typeface="Arial" pitchFamily="34" charset="0"/>
              </a:rPr>
              <a:t>Maulana Azad Medical College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EB477072-C8FC-4773-931E-545D1C2632C8}" type="slidenum">
              <a:rPr lang="en-US" altLang="en-US" sz="1000">
                <a:latin typeface="Arial" pitchFamily="34" charset="0"/>
              </a:rPr>
              <a:t>23</a:t>
            </a:fld>
            <a:endParaRPr lang="en-US" altLang="en-US" sz="1000">
              <a:latin typeface="Arial" pitchFamily="34" charset="0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3"/>
          <p:cNvSpPr>
            <a:spLocks noGrp="1" noChangeArrowheads="1"/>
          </p:cNvSpPr>
          <p:nvPr>
            <p:ph idx="1"/>
          </p:nvPr>
        </p:nvSpPr>
        <p:spPr>
          <a:xfrm>
            <a:off x="1018721" y="563336"/>
            <a:ext cx="7467600" cy="571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Wingdings 3" charset="2"/>
              <a:buChar char=""/>
              <a:defRPr/>
            </a:pPr>
            <a:r>
              <a:rPr kumimoji="0" lang="en-US" altLang="en-US" sz="2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CT scans:</a:t>
            </a: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 Tumour extent, nodal metastasis and distant spread (Accuracy in nodal mets- 40-70%)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Wingdings 3" charset="2"/>
              <a:buChar char=""/>
              <a:defRPr/>
            </a:pPr>
            <a:r>
              <a:rPr kumimoji="0" lang="en-US" altLang="en-US" sz="2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MRI:</a:t>
            </a: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 Same resolution, better sensitivity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CT and MRI are the imaging techniques used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Extant of local tumor invasion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Tumor spread to lymph nodes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Tumor spread to the upper tract and distant spread(lung,liver,bones ,peritoneum,pleura and adrenals)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Wingdings 3" charset="2"/>
              <a:buChar char=""/>
              <a:defRPr/>
            </a:pPr>
            <a:endParaRPr kumimoji="0" lang="en-US" altLang="en-US" sz="2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Wingdings 3" charset="2"/>
              <a:buChar char=""/>
              <a:defRPr/>
            </a:pPr>
            <a:r>
              <a:rPr kumimoji="0" lang="en-US" altLang="en-US" sz="2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Chest X-Ray: </a:t>
            </a: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Routine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Wingdings 3" charset="2"/>
              <a:buChar char=""/>
              <a:defRPr/>
            </a:pPr>
            <a:r>
              <a:rPr kumimoji="0" lang="en-US" altLang="en-US" sz="2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Bone scan: </a:t>
            </a: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in symptomatic patients</a:t>
            </a: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C76CD18B-79DB-4EB1-A7BF-2D65E9D24D37}" type="slidenum">
              <a:rPr lang="en-US" altLang="en-US" sz="1000">
                <a:latin typeface="Arial" pitchFamily="34" charset="0"/>
              </a:rPr>
              <a:t>24</a:t>
            </a:fld>
            <a:endParaRPr lang="en-US" altLang="en-US" sz="1000">
              <a:latin typeface="Arial" pitchFamily="34" charset="0"/>
            </a:endParaRPr>
          </a:p>
        </p:txBody>
      </p:sp>
      <p:sp>
        <p:nvSpPr>
          <p:cNvPr id="25604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Vertical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en-US" altLang="en-US" sz="4000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27651" name="Rectangle 3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pic>
        <p:nvPicPr>
          <p:cNvPr id="27652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Table 6"/>
          <p:cNvGraphicFramePr>
            <a:graphicFrameLocks noGrp="1"/>
          </p:cNvGraphicFramePr>
          <p:nvPr/>
        </p:nvGraphicFramePr>
        <p:xfrm>
          <a:off x="-16625" y="26324"/>
          <a:ext cx="9160625" cy="6831673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394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65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730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 b="1"/>
                        <a:t>TABLE 1: 2009 TNM CLASSIFICATION OF URINARY BLADDER CANCER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730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 b="1"/>
                        <a:t>T - Primary Tumour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7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 b="1"/>
                        <a:t>TX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Primary tumour cannot be assessed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7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 b="1"/>
                        <a:t>T0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No evidence of primary tumour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7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 b="1"/>
                        <a:t>Ta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Non-invasive papillary carcinoma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7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 b="1" err="1"/>
                        <a:t>Tis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Carcinoma in situ: ‘flat tumour’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7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 b="1"/>
                        <a:t>T1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Tumour invades subepithelial connective tissue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843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 b="1"/>
                        <a:t>T2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Tumour invades muscle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T2a 	Tumour invades superficial muscle (inner half)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T2b	 	Tumour invades deep muscle (outer half)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843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 b="1"/>
                        <a:t>T3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Tumour invades perivesical tissue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T3a 	Microscopically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T3b 	Macroscopically (extravesical mass)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69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 b="1"/>
                        <a:t>T4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Tumour invades any of the following: prostate stroma, seminal vesicles, ureterus, vagina, pelvic wall, abdominal wall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T4a 	Tumour invades prostate stroma, seminal vesicles, uterus or vagina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T4b 	Tumour invades pelvic wall or abdominal wall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8675" name="TextBox 1"/>
          <p:cNvSpPr/>
          <p:nvPr/>
        </p:nvSpPr>
        <p:spPr>
          <a:xfrm>
            <a:off x="7010400" y="26988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Vertical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Table 12"/>
          <p:cNvGraphicFramePr>
            <a:graphicFrameLocks noGrp="1"/>
          </p:cNvGraphicFramePr>
          <p:nvPr/>
        </p:nvGraphicFramePr>
        <p:xfrm>
          <a:off x="-19396" y="16625"/>
          <a:ext cx="9163396" cy="6841374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395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68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6039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2700" b="1"/>
                        <a:t>N - Lymph nodes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4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500" b="1"/>
                        <a:t>NX</a:t>
                      </a:r>
                      <a:endParaRPr lang="en-US" sz="1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Regional lymph nodes cannot be assessed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4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500" b="1"/>
                        <a:t>N0</a:t>
                      </a:r>
                      <a:endParaRPr lang="en-US" sz="1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No regional lymph-node metastasis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09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500" b="1"/>
                        <a:t>N1</a:t>
                      </a:r>
                      <a:endParaRPr lang="en-US" sz="1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Metastasis in a single lymph node in the true pelvis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(hypogastric, obturator, external iliac or presacral)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09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500" b="1"/>
                        <a:t>N2</a:t>
                      </a:r>
                      <a:endParaRPr lang="en-US" sz="1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Metastasis in multiple lymph nodes in the true pelvis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(hypogastric, obturator, external iliac or presacral)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54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500" b="1"/>
                        <a:t>N3</a:t>
                      </a:r>
                      <a:endParaRPr lang="en-US" sz="1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/>
                        <a:t>Metastasis in a common iliac lymph node(s)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6039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2400" b="1"/>
                        <a:t>M - Distant Metastasis</a:t>
                      </a:r>
                      <a:endParaRPr lang="en-US" sz="1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109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500" b="1"/>
                        <a:t>M0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500" b="1"/>
                        <a:t>M1</a:t>
                      </a:r>
                      <a:endParaRPr lang="en-US" sz="15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500"/>
                        <a:t>No distant metastasis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500"/>
                        <a:t>Distant metastasis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10" marR="4881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9699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Vertical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152400"/>
            <a:ext cx="8534400" cy="65532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0723" name="Footer Placeholder 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 pitchFamily="34" charset="0"/>
                <a:ea typeface="+mn-ea"/>
                <a:cs typeface="+mn-cs"/>
              </a:rPr>
              <a:t>Maulana Azad Medical College</a:t>
            </a:r>
          </a:p>
        </p:txBody>
      </p:sp>
      <p:sp>
        <p:nvSpPr>
          <p:cNvPr id="30724" name="Slide Number Placeholder 4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680A747D-3B67-4E4B-A5DA-0298633BD590}" type="slidenum">
              <a:rPr lang="en-US" altLang="en-US" sz="900">
                <a:solidFill>
                  <a:srgbClr val="FEFFFF"/>
                </a:solidFill>
                <a:latin typeface="Arial" pitchFamily="34" charset="0"/>
              </a:rPr>
              <a:t>28</a:t>
            </a:fld>
            <a:endParaRPr lang="en-US" altLang="en-US" sz="900">
              <a:solidFill>
                <a:srgbClr val="FEFFFF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>
          <a:xfrm>
            <a:off x="1905000" y="550863"/>
            <a:ext cx="7269163" cy="838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 b="1">
                <a:latin typeface="Calibri" pitchFamily="34" charset="0"/>
                <a:ea typeface="Calibri" pitchFamily="34" charset="0"/>
              </a:rPr>
              <a:t>Treatment</a:t>
            </a:r>
          </a:p>
        </p:txBody>
      </p:sp>
      <p:sp>
        <p:nvSpPr>
          <p:cNvPr id="31747" name="Rectangle 3"/>
          <p:cNvSpPr>
            <a:spLocks noGrp="1"/>
          </p:cNvSpPr>
          <p:nvPr>
            <p:ph idx="1"/>
          </p:nvPr>
        </p:nvSpPr>
        <p:spPr>
          <a:xfrm>
            <a:off x="1905000" y="1828800"/>
            <a:ext cx="7053263" cy="43434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lvl="0" indent="-533400" algn="just">
              <a:buFont typeface="Wingdings" pitchFamily="2" charset="2"/>
              <a:buNone/>
            </a:pPr>
            <a:r>
              <a:rPr lang="en-US" altLang="en-US">
                <a:ea typeface="Times New Roman" pitchFamily="18" charset="0"/>
              </a:rPr>
              <a:t>	For the purpose of treatment, bladder cancer can be grouped in to three major groups: </a:t>
            </a:r>
          </a:p>
          <a:p>
            <a:pPr marL="533400" lvl="0" indent="-533400" algn="just">
              <a:buClr>
                <a:srgbClr val="003399"/>
              </a:buClr>
              <a:buFont typeface="Wingdings" pitchFamily="2" charset="2"/>
              <a:buAutoNum type="arabicParenBoth"/>
            </a:pPr>
            <a:r>
              <a:rPr lang="en-US" altLang="en-US">
                <a:ea typeface="Times New Roman" pitchFamily="18" charset="0"/>
              </a:rPr>
              <a:t>Superficial / Non Muscle Invasive disease</a:t>
            </a:r>
          </a:p>
          <a:p>
            <a:pPr marL="533400" lvl="0" indent="-533400" algn="just">
              <a:buClr>
                <a:srgbClr val="003399"/>
              </a:buClr>
              <a:buFont typeface="Wingdings" pitchFamily="2" charset="2"/>
              <a:buAutoNum type="arabicParenBoth"/>
            </a:pPr>
            <a:r>
              <a:rPr lang="en-US" altLang="en-US">
                <a:ea typeface="Times New Roman" pitchFamily="18" charset="0"/>
              </a:rPr>
              <a:t> Muscle Invasive </a:t>
            </a:r>
          </a:p>
          <a:p>
            <a:pPr marL="533400" lvl="0" indent="-533400" algn="just">
              <a:buClr>
                <a:srgbClr val="003399"/>
              </a:buClr>
              <a:buFont typeface="Wingdings" pitchFamily="2" charset="2"/>
              <a:buAutoNum type="arabicParenBoth"/>
            </a:pPr>
            <a:r>
              <a:rPr lang="en-US" altLang="en-US">
                <a:ea typeface="Times New Roman" pitchFamily="18" charset="0"/>
              </a:rPr>
              <a:t> Metastatic </a:t>
            </a:r>
          </a:p>
          <a:p>
            <a:pPr marL="533400" lvl="0" indent="-533400">
              <a:buClr>
                <a:srgbClr val="003399"/>
              </a:buClr>
            </a:pPr>
            <a:endParaRPr lang="en-US" altLang="en-US"/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988F1010-572A-40D9-A5AB-96817A86A705}" type="slidenum">
              <a:rPr lang="en-US" altLang="en-US" sz="1000">
                <a:latin typeface="Arial" pitchFamily="34" charset="0"/>
              </a:rPr>
              <a:t>29</a:t>
            </a:fld>
            <a:endParaRPr lang="en-US" altLang="en-US" sz="1000">
              <a:latin typeface="Arial" pitchFamily="34" charset="0"/>
            </a:endParaRPr>
          </a:p>
        </p:txBody>
      </p:sp>
      <p:sp>
        <p:nvSpPr>
          <p:cNvPr id="31749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Horizontal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000" b="0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Times New Roman" pitchFamily="18" charset="0"/>
              </a:rPr>
              <a:t>  </a:t>
            </a:r>
            <a:r>
              <a:rPr kumimoji="0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anose="020F0502020204030204" pitchFamily="34" charset="0"/>
              </a:rPr>
              <a:t>VISION OF RMU</a:t>
            </a:r>
            <a:br>
              <a:rPr kumimoji="0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anose="020F0502020204030204" pitchFamily="34" charset="0"/>
              </a:rPr>
            </a:br>
            <a:r>
              <a:rPr kumimoji="0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anose="020F0502020204030204" pitchFamily="34" charset="0"/>
              </a:rPr>
              <a:t>THE DREAM/ TOMORROW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en-US" sz="1800"/>
              <a:t>To impart evidence based research oriented medical education</a:t>
            </a:r>
          </a:p>
          <a:p>
            <a:pPr lvl="0"/>
            <a:r>
              <a:rPr lang="en-US" altLang="en-US" sz="1800"/>
              <a:t>To provide best possible patient care</a:t>
            </a:r>
          </a:p>
          <a:p>
            <a:pPr lvl="0"/>
            <a:r>
              <a:rPr lang="en-US" altLang="en-US" sz="1800"/>
              <a:t>To inculcate the values of mutual respect and ethical practice of medicine</a:t>
            </a:r>
          </a:p>
        </p:txBody>
      </p:sp>
      <p:pic>
        <p:nvPicPr>
          <p:cNvPr id="6148" name="Picture 2" descr="https://lh3.googleusercontent.com/2AGFDUBdvE03m-vmYY595zn1X-ZIEjdnkL5qog23V2OVDgW30mZmQUAlAG2Pf4QFVuhbl07-_SMIzZnQHuujJi-bCJKNVvcN9qyxRnPVU3Dt2F5B9r3jTV-fb4k0B3O1i0xZHLQseNxWUbWmsso0I9ZtjjFpFjeLhh9uhi0B3rrAA0dFy4MhpyMRqo8S-DSjNSY_nXkKhc_PWQcqHpysHxPBef9Z1hxpHeR7HRXYIWspPCb2AtMxgJ79dfWELgk_m-M9H4hZAm683J0t6hFZWTARYxq9mFz2j33RPmKCVor8J5IEdnNdSQbpLgWKHDKmphIKL8-16nXkpB3NYu_kxj6InVdN1oKEMvDawQ4IX3s1XYmUOfsxW_rMM8GMA01HbzP9Ksi1kwc7OYwo1eqxS-pY-lpkW6-Qw6BR0oMA378AgBm6cnJ02elMQLI6lHYu0ZBRtcjNv8yKbOKiZSegE50Eezc7elBHkzjw0Xu7sRnHeISjCV96XizFXpzLEOzsFzcK4zA4h4KdJaKmREbxLFxT7mWkOtSyICdVDBTx7q2RxYnzHuGy8xrE6p6VbEYM78rYdt_o-msbsWWLE_qC8JMhWKo2xE4VWU-Git4E1QUSus_a0_WVSPFbFhLl2AhV4jL4N2IwQ2NNlLRwSgMNraj_71HXmrY=s787-no"/>
          <p:cNvPicPr>
            <a:picLocks noChangeAspect="1"/>
          </p:cNvPicPr>
          <p:nvPr/>
        </p:nvPicPr>
        <p:blipFill>
          <a:blip r:embed="rId2"/>
          <a:srcRect l="4787" t="7561" r="11351" b="8025"/>
          <a:stretch>
            <a:fillRect/>
          </a:stretch>
        </p:blipFill>
        <p:spPr>
          <a:xfrm>
            <a:off x="7258050" y="857250"/>
            <a:ext cx="742950" cy="742950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>
          <a:xfrm>
            <a:off x="1447800" y="512763"/>
            <a:ext cx="8001000" cy="9144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 dirty="0">
                <a:latin typeface="Calibri" pitchFamily="34" charset="0"/>
                <a:ea typeface="Calibri" pitchFamily="34" charset="0"/>
              </a:rPr>
              <a:t>Non muscle invasive disease </a:t>
            </a:r>
          </a:p>
        </p:txBody>
      </p:sp>
      <p:sp>
        <p:nvSpPr>
          <p:cNvPr id="32771" name="Rectangle 3"/>
          <p:cNvSpPr>
            <a:spLocks noGrp="1"/>
          </p:cNvSpPr>
          <p:nvPr>
            <p:ph idx="1"/>
          </p:nvPr>
        </p:nvSpPr>
        <p:spPr>
          <a:xfrm>
            <a:off x="685800" y="1676400"/>
            <a:ext cx="8153400" cy="4876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en-US">
                <a:ea typeface="Times New Roman" pitchFamily="18" charset="0"/>
              </a:rPr>
              <a:t>80% of all bladder cancers</a:t>
            </a:r>
            <a:r>
              <a:rPr lang="en-US" altLang="en-US"/>
              <a:t> </a:t>
            </a:r>
          </a:p>
          <a:p>
            <a:pPr lvl="0" algn="just"/>
            <a:r>
              <a:rPr lang="en-US" altLang="en-US" b="1">
                <a:ea typeface="Times New Roman" pitchFamily="18" charset="0"/>
              </a:rPr>
              <a:t>Aims of treatment:</a:t>
            </a:r>
          </a:p>
          <a:p>
            <a:pPr lvl="0" algn="just">
              <a:buClr>
                <a:srgbClr val="003399"/>
              </a:buClr>
              <a:buFont typeface="Wingdings" pitchFamily="2" charset="2"/>
            </a:pPr>
            <a:r>
              <a:rPr lang="en-US" altLang="en-US">
                <a:ea typeface="Times New Roman" pitchFamily="18" charset="0"/>
              </a:rPr>
              <a:t>To eradicate the primary lesion</a:t>
            </a:r>
          </a:p>
          <a:p>
            <a:pPr lvl="0" algn="just">
              <a:buClr>
                <a:srgbClr val="003399"/>
              </a:buClr>
              <a:buFont typeface="Wingdings" pitchFamily="2" charset="2"/>
            </a:pPr>
            <a:r>
              <a:rPr lang="en-US" altLang="en-US">
                <a:ea typeface="Times New Roman" pitchFamily="18" charset="0"/>
              </a:rPr>
              <a:t>To prevent superficial relapse</a:t>
            </a:r>
          </a:p>
          <a:p>
            <a:pPr lvl="0" algn="just">
              <a:buClr>
                <a:srgbClr val="003399"/>
              </a:buClr>
              <a:buFont typeface="Wingdings" pitchFamily="2" charset="2"/>
            </a:pPr>
            <a:r>
              <a:rPr lang="en-US" altLang="en-US">
                <a:ea typeface="Times New Roman" pitchFamily="18" charset="0"/>
              </a:rPr>
              <a:t>To prevent progression to muscle invasive and less curable form of disease</a:t>
            </a:r>
          </a:p>
          <a:p>
            <a:pPr lvl="0" algn="just"/>
            <a:r>
              <a:rPr lang="en-US" altLang="en-US">
                <a:ea typeface="Times New Roman" pitchFamily="18" charset="0"/>
              </a:rPr>
              <a:t>Initial management is complete transurethral resection</a:t>
            </a:r>
          </a:p>
          <a:p>
            <a:pPr lvl="0" algn="just"/>
            <a:r>
              <a:rPr lang="en-US" altLang="en-US">
                <a:ea typeface="Times New Roman" pitchFamily="18" charset="0"/>
              </a:rPr>
              <a:t>Depending upon cystoscopic and pathological findings, superficial bladder cancers can be further sub divided in </a:t>
            </a:r>
            <a:r>
              <a:rPr lang="en-US" altLang="en-US" b="1" u="sng">
                <a:ea typeface="Times New Roman" pitchFamily="18" charset="0"/>
              </a:rPr>
              <a:t>low risk group</a:t>
            </a:r>
            <a:r>
              <a:rPr lang="en-US" altLang="en-US">
                <a:ea typeface="Times New Roman" pitchFamily="18" charset="0"/>
              </a:rPr>
              <a:t> and </a:t>
            </a:r>
            <a:r>
              <a:rPr lang="en-US" altLang="en-US" b="1" u="sng">
                <a:ea typeface="Times New Roman" pitchFamily="18" charset="0"/>
              </a:rPr>
              <a:t>high risk group</a:t>
            </a:r>
            <a:endParaRPr lang="en-US" altLang="en-US" u="sng">
              <a:ea typeface="Times New Roman" pitchFamily="18" charset="0"/>
            </a:endParaRPr>
          </a:p>
          <a:p>
            <a:pPr lvl="0" algn="just"/>
            <a:endParaRPr lang="en-US" altLang="en-US" u="sng">
              <a:solidFill>
                <a:srgbClr val="00B0F0"/>
              </a:solidFill>
              <a:ea typeface="Times New Roman" pitchFamily="18" charset="0"/>
            </a:endParaRPr>
          </a:p>
          <a:p>
            <a:pPr lvl="0" algn="just"/>
            <a:endParaRPr lang="en-US" altLang="en-US" u="sng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A4B26F70-5D3F-4132-B954-F73D11F81DDE}" type="slidenum">
              <a:rPr lang="en-US" altLang="en-US" sz="1000">
                <a:latin typeface="Arial" pitchFamily="34" charset="0"/>
              </a:rPr>
              <a:t>30</a:t>
            </a:fld>
            <a:endParaRPr lang="en-US" altLang="en-US" sz="1000">
              <a:latin typeface="Arial" pitchFamily="34" charset="0"/>
            </a:endParaRPr>
          </a:p>
        </p:txBody>
      </p:sp>
      <p:sp>
        <p:nvSpPr>
          <p:cNvPr id="32773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Core Content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2"/>
          <p:cNvSpPr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ctr"/>
            <a:endParaRPr lang="en-US" altLang="en-US" sz="1000">
              <a:latin typeface="Arial" pitchFamily="34" charset="0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D0E51326-A7F4-4A3E-95D2-EB85D4EBA7FA}" type="slidenum">
              <a:rPr lang="en-US" altLang="en-US" sz="1000">
                <a:latin typeface="Arial" pitchFamily="34" charset="0"/>
              </a:rPr>
              <a:t>31</a:t>
            </a:fld>
            <a:endParaRPr lang="en-US" altLang="en-US" sz="1000">
              <a:latin typeface="Arial" pitchFamily="34" charset="0"/>
            </a:endParaRPr>
          </a:p>
        </p:txBody>
      </p:sp>
      <p:grpSp>
        <p:nvGrpSpPr>
          <p:cNvPr id="34820" name="Group 64"/>
          <p:cNvGrpSpPr/>
          <p:nvPr/>
        </p:nvGrpSpPr>
        <p:grpSpPr>
          <a:xfrm>
            <a:off x="647700" y="1633538"/>
            <a:ext cx="8382000" cy="5029200"/>
            <a:chOff x="-3" y="-3"/>
            <a:chExt cx="3894" cy="2481"/>
          </a:xfrm>
        </p:grpSpPr>
        <p:grpSp>
          <p:nvGrpSpPr>
            <p:cNvPr id="34823" name="Group 62"/>
            <p:cNvGrpSpPr/>
            <p:nvPr/>
          </p:nvGrpSpPr>
          <p:grpSpPr>
            <a:xfrm>
              <a:off x="0" y="0"/>
              <a:ext cx="3888" cy="2475"/>
              <a:chOff x="0" y="0"/>
              <a:chExt cx="3888" cy="2475"/>
            </a:xfrm>
          </p:grpSpPr>
          <p:grpSp>
            <p:nvGrpSpPr>
              <p:cNvPr id="34825" name="Group 23"/>
              <p:cNvGrpSpPr/>
              <p:nvPr/>
            </p:nvGrpSpPr>
            <p:grpSpPr>
              <a:xfrm>
                <a:off x="0" y="0"/>
                <a:ext cx="972" cy="403"/>
                <a:chOff x="0" y="0"/>
                <a:chExt cx="972" cy="403"/>
              </a:xfrm>
            </p:grpSpPr>
            <p:sp>
              <p:nvSpPr>
                <p:cNvPr id="34883" name="Rectangle 2"/>
                <p:cNvSpPr/>
                <p:nvPr/>
              </p:nvSpPr>
              <p:spPr>
                <a:xfrm>
                  <a:off x="43" y="0"/>
                  <a:ext cx="886" cy="403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ctr"/>
                  <a:r>
                    <a:rPr kumimoji="1" lang="en-US" altLang="en-US" sz="2400" b="1">
                      <a:latin typeface="Tahoma" pitchFamily="34" charset="0"/>
                      <a:ea typeface="Times New Roman" pitchFamily="18" charset="0"/>
                    </a:rPr>
                    <a:t>Drug</a:t>
                  </a:r>
                  <a:endParaRPr kumimoji="1" lang="en-US" altLang="en-US" sz="2400">
                    <a:latin typeface="Tahoma" pitchFamily="34" charset="0"/>
                    <a:ea typeface="Times New Roman" pitchFamily="18" charset="0"/>
                  </a:endParaRPr>
                </a:p>
                <a:p>
                  <a:pPr marL="0" lvl="0" indent="0" algn="ctr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84" name="Rectangle 22"/>
                <p:cNvSpPr/>
                <p:nvPr/>
              </p:nvSpPr>
              <p:spPr>
                <a:xfrm>
                  <a:off x="0" y="0"/>
                  <a:ext cx="97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26" name="Group 25"/>
              <p:cNvGrpSpPr/>
              <p:nvPr/>
            </p:nvGrpSpPr>
            <p:grpSpPr>
              <a:xfrm>
                <a:off x="972" y="0"/>
                <a:ext cx="972" cy="403"/>
                <a:chOff x="972" y="0"/>
                <a:chExt cx="972" cy="403"/>
              </a:xfrm>
            </p:grpSpPr>
            <p:sp>
              <p:nvSpPr>
                <p:cNvPr id="34881" name="Rectangle 3"/>
                <p:cNvSpPr/>
                <p:nvPr/>
              </p:nvSpPr>
              <p:spPr>
                <a:xfrm>
                  <a:off x="1015" y="0"/>
                  <a:ext cx="886" cy="403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ctr"/>
                  <a:r>
                    <a:rPr kumimoji="1" lang="en-US" altLang="en-US" sz="2400" b="1">
                      <a:latin typeface="Tahoma" pitchFamily="34" charset="0"/>
                      <a:ea typeface="Times New Roman" pitchFamily="18" charset="0"/>
                    </a:rPr>
                    <a:t>Dose</a:t>
                  </a:r>
                  <a:endParaRPr kumimoji="1" lang="en-US" altLang="en-US" sz="2400">
                    <a:latin typeface="Tahoma" pitchFamily="34" charset="0"/>
                    <a:ea typeface="Times New Roman" pitchFamily="18" charset="0"/>
                  </a:endParaRPr>
                </a:p>
                <a:p>
                  <a:pPr marL="0" lvl="0" indent="0" algn="ctr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82" name="Rectangle 24"/>
                <p:cNvSpPr/>
                <p:nvPr/>
              </p:nvSpPr>
              <p:spPr>
                <a:xfrm>
                  <a:off x="972" y="0"/>
                  <a:ext cx="97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27" name="Group 27"/>
              <p:cNvGrpSpPr/>
              <p:nvPr/>
            </p:nvGrpSpPr>
            <p:grpSpPr>
              <a:xfrm>
                <a:off x="1944" y="0"/>
                <a:ext cx="972" cy="403"/>
                <a:chOff x="1944" y="0"/>
                <a:chExt cx="972" cy="403"/>
              </a:xfrm>
            </p:grpSpPr>
            <p:sp>
              <p:nvSpPr>
                <p:cNvPr id="34879" name="Rectangle 4"/>
                <p:cNvSpPr/>
                <p:nvPr/>
              </p:nvSpPr>
              <p:spPr>
                <a:xfrm>
                  <a:off x="1987" y="0"/>
                  <a:ext cx="886" cy="403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ctr"/>
                  <a:r>
                    <a:rPr kumimoji="1" lang="en-US" altLang="en-US" sz="2400" b="1">
                      <a:latin typeface="Tahoma" pitchFamily="34" charset="0"/>
                      <a:ea typeface="Times New Roman" pitchFamily="18" charset="0"/>
                    </a:rPr>
                    <a:t>Induction Scheme</a:t>
                  </a:r>
                  <a:endParaRPr kumimoji="1" lang="en-US" altLang="en-US" sz="2400">
                    <a:latin typeface="Tahoma" pitchFamily="34" charset="0"/>
                    <a:ea typeface="Times New Roman" pitchFamily="18" charset="0"/>
                  </a:endParaRPr>
                </a:p>
                <a:p>
                  <a:pPr marL="0" lvl="0" indent="0" algn="ctr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80" name="Rectangle 26"/>
                <p:cNvSpPr/>
                <p:nvPr/>
              </p:nvSpPr>
              <p:spPr>
                <a:xfrm>
                  <a:off x="1944" y="0"/>
                  <a:ext cx="97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28" name="Group 29"/>
              <p:cNvGrpSpPr/>
              <p:nvPr/>
            </p:nvGrpSpPr>
            <p:grpSpPr>
              <a:xfrm>
                <a:off x="2916" y="0"/>
                <a:ext cx="972" cy="403"/>
                <a:chOff x="2916" y="0"/>
                <a:chExt cx="972" cy="403"/>
              </a:xfrm>
            </p:grpSpPr>
            <p:sp>
              <p:nvSpPr>
                <p:cNvPr id="34877" name="Rectangle 5"/>
                <p:cNvSpPr/>
                <p:nvPr/>
              </p:nvSpPr>
              <p:spPr>
                <a:xfrm>
                  <a:off x="2959" y="0"/>
                  <a:ext cx="886" cy="403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ctr"/>
                  <a:r>
                    <a:rPr kumimoji="1" lang="en-US" altLang="en-US" sz="2400" b="1">
                      <a:latin typeface="Tahoma" pitchFamily="34" charset="0"/>
                      <a:ea typeface="Times New Roman" pitchFamily="18" charset="0"/>
                    </a:rPr>
                    <a:t>Toxicity</a:t>
                  </a:r>
                  <a:endParaRPr kumimoji="1" lang="en-US" altLang="en-US" sz="2400">
                    <a:latin typeface="Tahoma" pitchFamily="34" charset="0"/>
                    <a:ea typeface="Times New Roman" pitchFamily="18" charset="0"/>
                  </a:endParaRPr>
                </a:p>
                <a:p>
                  <a:pPr marL="0" lvl="0" indent="0" algn="ctr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78" name="Rectangle 28"/>
                <p:cNvSpPr/>
                <p:nvPr/>
              </p:nvSpPr>
              <p:spPr>
                <a:xfrm>
                  <a:off x="2916" y="0"/>
                  <a:ext cx="97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29" name="Group 31"/>
              <p:cNvGrpSpPr/>
              <p:nvPr/>
            </p:nvGrpSpPr>
            <p:grpSpPr>
              <a:xfrm>
                <a:off x="0" y="403"/>
                <a:ext cx="972" cy="633"/>
                <a:chOff x="0" y="403"/>
                <a:chExt cx="972" cy="633"/>
              </a:xfrm>
            </p:grpSpPr>
            <p:sp>
              <p:nvSpPr>
                <p:cNvPr id="34875" name="Rectangle 6"/>
                <p:cNvSpPr/>
                <p:nvPr/>
              </p:nvSpPr>
              <p:spPr>
                <a:xfrm>
                  <a:off x="43" y="403"/>
                  <a:ext cx="886" cy="633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just"/>
                  <a:r>
                    <a:rPr kumimoji="1" lang="en-US" altLang="en-US" sz="2400">
                      <a:latin typeface="Tahoma" pitchFamily="34" charset="0"/>
                      <a:ea typeface="Times New Roman" pitchFamily="18" charset="0"/>
                    </a:rPr>
                    <a:t>Mitomycin C</a:t>
                  </a:r>
                </a:p>
                <a:p>
                  <a:pPr marL="0" lvl="0" indent="0" algn="just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76" name="Rectangle 30"/>
                <p:cNvSpPr/>
                <p:nvPr/>
              </p:nvSpPr>
              <p:spPr>
                <a:xfrm>
                  <a:off x="0" y="403"/>
                  <a:ext cx="972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30" name="Group 33"/>
              <p:cNvGrpSpPr/>
              <p:nvPr/>
            </p:nvGrpSpPr>
            <p:grpSpPr>
              <a:xfrm>
                <a:off x="972" y="403"/>
                <a:ext cx="972" cy="633"/>
                <a:chOff x="972" y="403"/>
                <a:chExt cx="972" cy="633"/>
              </a:xfrm>
            </p:grpSpPr>
            <p:sp>
              <p:nvSpPr>
                <p:cNvPr id="34873" name="Rectangle 7"/>
                <p:cNvSpPr/>
                <p:nvPr/>
              </p:nvSpPr>
              <p:spPr>
                <a:xfrm>
                  <a:off x="1015" y="403"/>
                  <a:ext cx="886" cy="633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just"/>
                  <a:r>
                    <a:rPr kumimoji="1" lang="en-US" altLang="en-US" sz="2400">
                      <a:latin typeface="Tahoma" pitchFamily="34" charset="0"/>
                      <a:ea typeface="Times New Roman" pitchFamily="18" charset="0"/>
                    </a:rPr>
                    <a:t>20-60 mg</a:t>
                  </a:r>
                </a:p>
                <a:p>
                  <a:pPr marL="0" lvl="0" indent="0" algn="just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74" name="Rectangle 32"/>
                <p:cNvSpPr/>
                <p:nvPr/>
              </p:nvSpPr>
              <p:spPr>
                <a:xfrm>
                  <a:off x="972" y="403"/>
                  <a:ext cx="972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31" name="Group 35"/>
              <p:cNvGrpSpPr/>
              <p:nvPr/>
            </p:nvGrpSpPr>
            <p:grpSpPr>
              <a:xfrm>
                <a:off x="1944" y="403"/>
                <a:ext cx="972" cy="633"/>
                <a:chOff x="1944" y="403"/>
                <a:chExt cx="972" cy="633"/>
              </a:xfrm>
            </p:grpSpPr>
            <p:sp>
              <p:nvSpPr>
                <p:cNvPr id="34871" name="Rectangle 8"/>
                <p:cNvSpPr/>
                <p:nvPr/>
              </p:nvSpPr>
              <p:spPr>
                <a:xfrm>
                  <a:off x="1987" y="403"/>
                  <a:ext cx="886" cy="633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just"/>
                  <a:r>
                    <a:rPr kumimoji="1" lang="en-US" altLang="en-US" sz="2400">
                      <a:latin typeface="Tahoma" pitchFamily="34" charset="0"/>
                      <a:ea typeface="Times New Roman" pitchFamily="18" charset="0"/>
                    </a:rPr>
                    <a:t>Weekly 6-8 wks</a:t>
                  </a:r>
                </a:p>
                <a:p>
                  <a:pPr marL="0" lvl="0" indent="0" algn="just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72" name="Rectangle 34"/>
                <p:cNvSpPr/>
                <p:nvPr/>
              </p:nvSpPr>
              <p:spPr>
                <a:xfrm>
                  <a:off x="1944" y="403"/>
                  <a:ext cx="972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32" name="Group 37"/>
              <p:cNvGrpSpPr/>
              <p:nvPr/>
            </p:nvGrpSpPr>
            <p:grpSpPr>
              <a:xfrm>
                <a:off x="2916" y="403"/>
                <a:ext cx="972" cy="633"/>
                <a:chOff x="2916" y="403"/>
                <a:chExt cx="972" cy="633"/>
              </a:xfrm>
            </p:grpSpPr>
            <p:sp>
              <p:nvSpPr>
                <p:cNvPr id="34869" name="Rectangle 9"/>
                <p:cNvSpPr/>
                <p:nvPr/>
              </p:nvSpPr>
              <p:spPr>
                <a:xfrm>
                  <a:off x="2959" y="403"/>
                  <a:ext cx="886" cy="633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just"/>
                  <a:r>
                    <a:rPr kumimoji="1" lang="en-US" altLang="en-US" sz="2400">
                      <a:latin typeface="Tahoma" pitchFamily="34" charset="0"/>
                      <a:ea typeface="Times New Roman" pitchFamily="18" charset="0"/>
                    </a:rPr>
                    <a:t>Chemical cystitis, skin reactions</a:t>
                  </a:r>
                </a:p>
                <a:p>
                  <a:pPr marL="0" lvl="0" indent="0" algn="just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70" name="Rectangle 36"/>
                <p:cNvSpPr/>
                <p:nvPr/>
              </p:nvSpPr>
              <p:spPr>
                <a:xfrm>
                  <a:off x="2916" y="403"/>
                  <a:ext cx="972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33" name="Group 39"/>
              <p:cNvGrpSpPr/>
              <p:nvPr/>
            </p:nvGrpSpPr>
            <p:grpSpPr>
              <a:xfrm>
                <a:off x="0" y="1036"/>
                <a:ext cx="972" cy="518"/>
                <a:chOff x="0" y="1036"/>
                <a:chExt cx="972" cy="518"/>
              </a:xfrm>
            </p:grpSpPr>
            <p:sp>
              <p:nvSpPr>
                <p:cNvPr id="34867" name="Rectangle 10"/>
                <p:cNvSpPr/>
                <p:nvPr/>
              </p:nvSpPr>
              <p:spPr>
                <a:xfrm>
                  <a:off x="43" y="1036"/>
                  <a:ext cx="886" cy="518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just"/>
                  <a:r>
                    <a:rPr kumimoji="1" lang="en-US" altLang="en-US" sz="2400">
                      <a:latin typeface="Tahoma" pitchFamily="34" charset="0"/>
                      <a:ea typeface="Times New Roman" pitchFamily="18" charset="0"/>
                    </a:rPr>
                    <a:t>BCG</a:t>
                  </a:r>
                </a:p>
                <a:p>
                  <a:pPr marL="0" lvl="0" indent="0" algn="just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68" name="Rectangle 38"/>
                <p:cNvSpPr/>
                <p:nvPr/>
              </p:nvSpPr>
              <p:spPr>
                <a:xfrm>
                  <a:off x="0" y="1036"/>
                  <a:ext cx="97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34" name="Group 41"/>
              <p:cNvGrpSpPr/>
              <p:nvPr/>
            </p:nvGrpSpPr>
            <p:grpSpPr>
              <a:xfrm>
                <a:off x="972" y="1036"/>
                <a:ext cx="972" cy="518"/>
                <a:chOff x="972" y="1036"/>
                <a:chExt cx="972" cy="518"/>
              </a:xfrm>
            </p:grpSpPr>
            <p:sp>
              <p:nvSpPr>
                <p:cNvPr id="34865" name="Rectangle 11"/>
                <p:cNvSpPr/>
                <p:nvPr/>
              </p:nvSpPr>
              <p:spPr>
                <a:xfrm>
                  <a:off x="1015" y="1036"/>
                  <a:ext cx="886" cy="518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just"/>
                  <a:r>
                    <a:rPr kumimoji="1" lang="en-US" altLang="en-US" sz="2400">
                      <a:latin typeface="Tahoma" pitchFamily="34" charset="0"/>
                      <a:ea typeface="Times New Roman" pitchFamily="18" charset="0"/>
                    </a:rPr>
                    <a:t>80 mg</a:t>
                  </a:r>
                </a:p>
                <a:p>
                  <a:pPr marL="0" lvl="0" indent="0" algn="just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66" name="Rectangle 40"/>
                <p:cNvSpPr/>
                <p:nvPr/>
              </p:nvSpPr>
              <p:spPr>
                <a:xfrm>
                  <a:off x="972" y="1036"/>
                  <a:ext cx="97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35" name="Group 43"/>
              <p:cNvGrpSpPr/>
              <p:nvPr/>
            </p:nvGrpSpPr>
            <p:grpSpPr>
              <a:xfrm>
                <a:off x="1944" y="1036"/>
                <a:ext cx="972" cy="518"/>
                <a:chOff x="1944" y="1036"/>
                <a:chExt cx="972" cy="518"/>
              </a:xfrm>
            </p:grpSpPr>
            <p:sp>
              <p:nvSpPr>
                <p:cNvPr id="34863" name="Rectangle 12"/>
                <p:cNvSpPr/>
                <p:nvPr/>
              </p:nvSpPr>
              <p:spPr>
                <a:xfrm>
                  <a:off x="1987" y="1036"/>
                  <a:ext cx="886" cy="518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just"/>
                  <a:r>
                    <a:rPr kumimoji="1" lang="en-US" altLang="en-US" sz="2400">
                      <a:latin typeface="Tahoma" pitchFamily="34" charset="0"/>
                      <a:ea typeface="Times New Roman" pitchFamily="18" charset="0"/>
                    </a:rPr>
                    <a:t>Weekly x 6 wks</a:t>
                  </a:r>
                </a:p>
                <a:p>
                  <a:pPr marL="0" lvl="0" indent="0" algn="just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64" name="Rectangle 42"/>
                <p:cNvSpPr/>
                <p:nvPr/>
              </p:nvSpPr>
              <p:spPr>
                <a:xfrm>
                  <a:off x="1944" y="1036"/>
                  <a:ext cx="97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36" name="Group 45"/>
              <p:cNvGrpSpPr/>
              <p:nvPr/>
            </p:nvGrpSpPr>
            <p:grpSpPr>
              <a:xfrm>
                <a:off x="2916" y="1036"/>
                <a:ext cx="972" cy="518"/>
                <a:chOff x="2916" y="1036"/>
                <a:chExt cx="972" cy="518"/>
              </a:xfrm>
            </p:grpSpPr>
            <p:sp>
              <p:nvSpPr>
                <p:cNvPr id="34861" name="Rectangle 13"/>
                <p:cNvSpPr/>
                <p:nvPr/>
              </p:nvSpPr>
              <p:spPr>
                <a:xfrm>
                  <a:off x="2959" y="1036"/>
                  <a:ext cx="886" cy="518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just"/>
                  <a:r>
                    <a:rPr kumimoji="1" lang="en-US" altLang="en-US" sz="2400">
                      <a:latin typeface="Tahoma" pitchFamily="34" charset="0"/>
                      <a:ea typeface="Times New Roman" pitchFamily="18" charset="0"/>
                    </a:rPr>
                    <a:t>Cystitis, haematuria</a:t>
                  </a:r>
                </a:p>
                <a:p>
                  <a:pPr marL="0" lvl="0" indent="0" algn="just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62" name="Rectangle 44"/>
                <p:cNvSpPr/>
                <p:nvPr/>
              </p:nvSpPr>
              <p:spPr>
                <a:xfrm>
                  <a:off x="2916" y="1036"/>
                  <a:ext cx="97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37" name="Group 47"/>
              <p:cNvGrpSpPr/>
              <p:nvPr/>
            </p:nvGrpSpPr>
            <p:grpSpPr>
              <a:xfrm>
                <a:off x="0" y="1554"/>
                <a:ext cx="972" cy="518"/>
                <a:chOff x="0" y="1554"/>
                <a:chExt cx="972" cy="518"/>
              </a:xfrm>
            </p:grpSpPr>
            <p:sp>
              <p:nvSpPr>
                <p:cNvPr id="34859" name="Rectangle 14"/>
                <p:cNvSpPr/>
                <p:nvPr/>
              </p:nvSpPr>
              <p:spPr>
                <a:xfrm>
                  <a:off x="43" y="1554"/>
                  <a:ext cx="886" cy="518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just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60" name="Rectangle 46"/>
                <p:cNvSpPr/>
                <p:nvPr/>
              </p:nvSpPr>
              <p:spPr>
                <a:xfrm>
                  <a:off x="0" y="1554"/>
                  <a:ext cx="97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38" name="Group 49"/>
              <p:cNvGrpSpPr/>
              <p:nvPr/>
            </p:nvGrpSpPr>
            <p:grpSpPr>
              <a:xfrm>
                <a:off x="972" y="1554"/>
                <a:ext cx="972" cy="518"/>
                <a:chOff x="972" y="1554"/>
                <a:chExt cx="972" cy="518"/>
              </a:xfrm>
            </p:grpSpPr>
            <p:sp>
              <p:nvSpPr>
                <p:cNvPr id="34857" name="Rectangle 15"/>
                <p:cNvSpPr/>
                <p:nvPr/>
              </p:nvSpPr>
              <p:spPr>
                <a:xfrm>
                  <a:off x="1015" y="1554"/>
                  <a:ext cx="886" cy="518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just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58" name="Rectangle 48"/>
                <p:cNvSpPr/>
                <p:nvPr/>
              </p:nvSpPr>
              <p:spPr>
                <a:xfrm>
                  <a:off x="972" y="1554"/>
                  <a:ext cx="97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39" name="Group 51"/>
              <p:cNvGrpSpPr/>
              <p:nvPr/>
            </p:nvGrpSpPr>
            <p:grpSpPr>
              <a:xfrm>
                <a:off x="1944" y="1554"/>
                <a:ext cx="972" cy="518"/>
                <a:chOff x="1944" y="1554"/>
                <a:chExt cx="972" cy="518"/>
              </a:xfrm>
            </p:grpSpPr>
            <p:sp>
              <p:nvSpPr>
                <p:cNvPr id="34855" name="Rectangle 16"/>
                <p:cNvSpPr/>
                <p:nvPr/>
              </p:nvSpPr>
              <p:spPr>
                <a:xfrm>
                  <a:off x="1987" y="1554"/>
                  <a:ext cx="886" cy="518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just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56" name="Rectangle 50"/>
                <p:cNvSpPr/>
                <p:nvPr/>
              </p:nvSpPr>
              <p:spPr>
                <a:xfrm>
                  <a:off x="1944" y="1554"/>
                  <a:ext cx="97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40" name="Group 53"/>
              <p:cNvGrpSpPr/>
              <p:nvPr/>
            </p:nvGrpSpPr>
            <p:grpSpPr>
              <a:xfrm>
                <a:off x="2916" y="1554"/>
                <a:ext cx="972" cy="518"/>
                <a:chOff x="2916" y="1554"/>
                <a:chExt cx="972" cy="518"/>
              </a:xfrm>
            </p:grpSpPr>
            <p:sp>
              <p:nvSpPr>
                <p:cNvPr id="34853" name="Rectangle 17"/>
                <p:cNvSpPr/>
                <p:nvPr/>
              </p:nvSpPr>
              <p:spPr>
                <a:xfrm>
                  <a:off x="2959" y="1554"/>
                  <a:ext cx="886" cy="518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just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54" name="Rectangle 52"/>
                <p:cNvSpPr/>
                <p:nvPr/>
              </p:nvSpPr>
              <p:spPr>
                <a:xfrm>
                  <a:off x="2916" y="1554"/>
                  <a:ext cx="972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41" name="Group 55"/>
              <p:cNvGrpSpPr/>
              <p:nvPr/>
            </p:nvGrpSpPr>
            <p:grpSpPr>
              <a:xfrm>
                <a:off x="0" y="2072"/>
                <a:ext cx="972" cy="403"/>
                <a:chOff x="0" y="2072"/>
                <a:chExt cx="972" cy="403"/>
              </a:xfrm>
            </p:grpSpPr>
            <p:sp>
              <p:nvSpPr>
                <p:cNvPr id="34851" name="Rectangle 18"/>
                <p:cNvSpPr/>
                <p:nvPr/>
              </p:nvSpPr>
              <p:spPr>
                <a:xfrm>
                  <a:off x="43" y="2072"/>
                  <a:ext cx="886" cy="403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just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52" name="Rectangle 54"/>
                <p:cNvSpPr/>
                <p:nvPr/>
              </p:nvSpPr>
              <p:spPr>
                <a:xfrm>
                  <a:off x="0" y="2072"/>
                  <a:ext cx="97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42" name="Group 57"/>
              <p:cNvGrpSpPr/>
              <p:nvPr/>
            </p:nvGrpSpPr>
            <p:grpSpPr>
              <a:xfrm>
                <a:off x="972" y="2072"/>
                <a:ext cx="972" cy="403"/>
                <a:chOff x="972" y="2072"/>
                <a:chExt cx="972" cy="403"/>
              </a:xfrm>
            </p:grpSpPr>
            <p:sp>
              <p:nvSpPr>
                <p:cNvPr id="34849" name="Rectangle 19"/>
                <p:cNvSpPr/>
                <p:nvPr/>
              </p:nvSpPr>
              <p:spPr>
                <a:xfrm>
                  <a:off x="1015" y="2072"/>
                  <a:ext cx="886" cy="403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just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50" name="Rectangle 56"/>
                <p:cNvSpPr/>
                <p:nvPr/>
              </p:nvSpPr>
              <p:spPr>
                <a:xfrm>
                  <a:off x="972" y="2072"/>
                  <a:ext cx="97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43" name="Group 59"/>
              <p:cNvGrpSpPr/>
              <p:nvPr/>
            </p:nvGrpSpPr>
            <p:grpSpPr>
              <a:xfrm>
                <a:off x="1944" y="2072"/>
                <a:ext cx="972" cy="403"/>
                <a:chOff x="1944" y="2072"/>
                <a:chExt cx="972" cy="403"/>
              </a:xfrm>
            </p:grpSpPr>
            <p:sp>
              <p:nvSpPr>
                <p:cNvPr id="34847" name="Rectangle 20"/>
                <p:cNvSpPr/>
                <p:nvPr/>
              </p:nvSpPr>
              <p:spPr>
                <a:xfrm>
                  <a:off x="1987" y="2072"/>
                  <a:ext cx="886" cy="403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just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48" name="Rectangle 58"/>
                <p:cNvSpPr/>
                <p:nvPr/>
              </p:nvSpPr>
              <p:spPr>
                <a:xfrm>
                  <a:off x="1944" y="2072"/>
                  <a:ext cx="97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  <p:grpSp>
            <p:nvGrpSpPr>
              <p:cNvPr id="34844" name="Group 61"/>
              <p:cNvGrpSpPr/>
              <p:nvPr/>
            </p:nvGrpSpPr>
            <p:grpSpPr>
              <a:xfrm>
                <a:off x="2916" y="2072"/>
                <a:ext cx="972" cy="403"/>
                <a:chOff x="2916" y="2072"/>
                <a:chExt cx="972" cy="403"/>
              </a:xfrm>
            </p:grpSpPr>
            <p:sp>
              <p:nvSpPr>
                <p:cNvPr id="34845" name="Rectangle 21"/>
                <p:cNvSpPr/>
                <p:nvPr/>
              </p:nvSpPr>
              <p:spPr>
                <a:xfrm>
                  <a:off x="2959" y="2072"/>
                  <a:ext cx="886" cy="403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 algn="just"/>
                  <a:endParaRPr kumimoji="1" lang="en-US" altLang="en-US" sz="2400">
                    <a:latin typeface="Tahoma" pitchFamily="34" charset="0"/>
                  </a:endParaRPr>
                </a:p>
              </p:txBody>
            </p:sp>
            <p:sp>
              <p:nvSpPr>
                <p:cNvPr id="34846" name="Rectangle 60"/>
                <p:cNvSpPr/>
                <p:nvPr/>
              </p:nvSpPr>
              <p:spPr>
                <a:xfrm>
                  <a:off x="2916" y="2072"/>
                  <a:ext cx="972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</a:ln>
                <a:effectLst/>
              </p:spPr>
              <p:txBody>
                <a:bodyPr lIns="92075" tIns="46038" rIns="92075" bIns="46038">
                  <a:noAutofit/>
                </a:bodyPr>
                <a:lstStyle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kumimoji="0" lang="en-US" altLang="en-US" sz="1800" b="0" i="0" u="none" baseline="0">
                      <a:solidFill>
                        <a:schemeClr val="tx1"/>
                      </a:solidFill>
                      <a:effectLst/>
                      <a:latin typeface="Aptos" pitchFamily="34" charset="0"/>
                    </a:defRPr>
                  </a:lvl5pPr>
                </a:lstStyle>
                <a:p>
                  <a:pPr marL="0" lvl="0" indent="0"/>
                  <a:endParaRPr lang="en-US" altLang="en-US">
                    <a:latin typeface="Arial" pitchFamily="34" charset="0"/>
                  </a:endParaRPr>
                </a:p>
              </p:txBody>
            </p:sp>
          </p:grpSp>
        </p:grpSp>
        <p:sp>
          <p:nvSpPr>
            <p:cNvPr id="34824" name="Rectangle 63"/>
            <p:cNvSpPr/>
            <p:nvPr/>
          </p:nvSpPr>
          <p:spPr>
            <a:xfrm>
              <a:off x="-3" y="-3"/>
              <a:ext cx="3894" cy="2481"/>
            </a:xfrm>
            <a:prstGeom prst="rect">
              <a:avLst/>
            </a:prstGeom>
            <a:noFill/>
            <a:ln>
              <a:solidFill>
                <a:srgbClr val="A0A0A0"/>
              </a:solidFill>
              <a:miter lim="800000"/>
            </a:ln>
            <a:effectLst/>
          </p:spPr>
          <p:txBody>
            <a:bodyPr lIns="92075" tIns="46038" rIns="92075" bIns="46038">
              <a:noAutofit/>
            </a:bodyPr>
            <a:lstStyle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ptos" pitchFamily="34" charset="0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ptos" pitchFamily="34" charset="0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ptos" pitchFamily="34" charset="0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ptos" pitchFamily="34" charset="0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ptos" pitchFamily="34" charset="0"/>
                </a:defRPr>
              </a:lvl5pPr>
            </a:lstStyle>
            <a:p>
              <a:pPr marL="0" lvl="0" indent="0"/>
              <a:endParaRPr lang="en-US" altLang="en-US">
                <a:latin typeface="Arial" pitchFamily="34" charset="0"/>
              </a:endParaRPr>
            </a:p>
          </p:txBody>
        </p:sp>
      </p:grpSp>
      <p:sp>
        <p:nvSpPr>
          <p:cNvPr id="34821" name="Rectangle 65"/>
          <p:cNvSpPr>
            <a:spLocks noChangeArrowheads="1"/>
          </p:cNvSpPr>
          <p:nvPr/>
        </p:nvSpPr>
        <p:spPr bwMode="auto">
          <a:xfrm>
            <a:off x="685800" y="395288"/>
            <a:ext cx="8763000" cy="709612"/>
          </a:xfrm>
          <a:prstGeom prst="rect">
            <a:avLst/>
          </a:prstGeom>
          <a:noFill/>
          <a:ln>
            <a:noFill/>
          </a:ln>
          <a:effectLst/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4000" b="0" i="0" u="sng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 pitchFamily="34" charset="0"/>
                <a:ea typeface="+mn-ea"/>
                <a:cs typeface="+mn-cs"/>
              </a:rPr>
              <a:t>Commonly used intravesical agents:</a:t>
            </a:r>
          </a:p>
        </p:txBody>
      </p:sp>
      <p:sp>
        <p:nvSpPr>
          <p:cNvPr id="34822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Vertical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vert="horz" wrap="square" lIns="80434" tIns="39511" rIns="80434" bIns="39511" anchor="b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GB" altLang="en-US" sz="4000" dirty="0">
                <a:latin typeface="Calibri" pitchFamily="34" charset="0"/>
                <a:ea typeface="Calibri" pitchFamily="34" charset="0"/>
              </a:rPr>
              <a:t>Muscle invasive bladder cancer</a:t>
            </a:r>
          </a:p>
        </p:txBody>
      </p:sp>
      <p:sp>
        <p:nvSpPr>
          <p:cNvPr id="36867" name="Rectangle 3"/>
          <p:cNvSpPr>
            <a:spLocks noGrp="1"/>
          </p:cNvSpPr>
          <p:nvPr>
            <p:ph idx="1"/>
          </p:nvPr>
        </p:nvSpPr>
        <p:spPr>
          <a:xfrm>
            <a:off x="1423988" y="1938338"/>
            <a:ext cx="7212012" cy="4267200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vert="horz" wrap="square" lIns="80434" tIns="39511" rIns="80434" bIns="39511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50000"/>
              </a:lnSpc>
              <a:buFontTx/>
              <a:buNone/>
            </a:pPr>
            <a:r>
              <a:rPr lang="en-GB" altLang="en-US" sz="3200" u="sng"/>
              <a:t>Stages T2-T3</a:t>
            </a:r>
          </a:p>
          <a:p>
            <a:pPr lvl="0"/>
            <a:r>
              <a:rPr lang="en-GB" altLang="en-US"/>
              <a:t>Radical Cystectomy + ileal conduit</a:t>
            </a:r>
          </a:p>
          <a:p>
            <a:pPr lvl="0"/>
            <a:r>
              <a:rPr lang="en-GB" altLang="en-US"/>
              <a:t>Radical Cystectomy + Neo-Bladder reconstruction</a:t>
            </a:r>
          </a:p>
          <a:p>
            <a:pPr lvl="0"/>
            <a:r>
              <a:rPr lang="en-GB" altLang="en-US"/>
              <a:t>Radical Cystectomy + ureterosigmoidostomy</a:t>
            </a:r>
          </a:p>
          <a:p>
            <a:pPr lvl="0"/>
            <a:r>
              <a:rPr lang="en-GB" altLang="en-US"/>
              <a:t>Radiotherapy (alone) does not cure locally invasive disease</a:t>
            </a:r>
          </a:p>
        </p:txBody>
      </p:sp>
      <p:sp>
        <p:nvSpPr>
          <p:cNvPr id="36868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Vertical</a:t>
            </a:r>
          </a:p>
        </p:txBody>
      </p:sp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en-US" altLang="en-US" sz="4000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38916" name="Footer Placeholder 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 pitchFamily="34" charset="0"/>
                <a:ea typeface="+mn-ea"/>
                <a:cs typeface="+mn-cs"/>
              </a:rPr>
              <a:t>Maulana Azad Medical College</a:t>
            </a:r>
          </a:p>
        </p:txBody>
      </p:sp>
      <p:sp>
        <p:nvSpPr>
          <p:cNvPr id="38917" name="Slide Number Placeholder 4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6E11850E-D2E5-420D-A5BF-044C1108F943}" type="slidenum">
              <a:rPr lang="en-US" altLang="en-US" sz="900">
                <a:solidFill>
                  <a:srgbClr val="FEFFFF"/>
                </a:solidFill>
                <a:latin typeface="Arial" pitchFamily="34" charset="0"/>
              </a:rPr>
              <a:t>33</a:t>
            </a:fld>
            <a:endParaRPr lang="en-US" altLang="en-US" sz="900">
              <a:solidFill>
                <a:srgbClr val="FEFFFF"/>
              </a:solidFill>
              <a:latin typeface="Arial" pitchFamily="34" charset="0"/>
            </a:endParaRPr>
          </a:p>
        </p:txBody>
      </p:sp>
      <p:pic>
        <p:nvPicPr>
          <p:cNvPr id="38918" name="Picture 2" descr="https://www.medindia.net/surgicalprocedures/images/urinary-divers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8100"/>
            <a:ext cx="9144000" cy="6896100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en-US" altLang="en-US" sz="4000">
              <a:latin typeface="Calibri" pitchFamily="34" charset="0"/>
              <a:ea typeface="Calibri" pitchFamily="34" charset="0"/>
            </a:endParaRPr>
          </a:p>
        </p:txBody>
      </p:sp>
      <p:pic>
        <p:nvPicPr>
          <p:cNvPr id="39939" name="Picture 2" descr="https://media.sciencephoto.com/image/c0381707/800wm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875"/>
            <a:ext cx="9144000" cy="68421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9940" name="Footer Placeholder 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 pitchFamily="34" charset="0"/>
                <a:ea typeface="+mn-ea"/>
                <a:cs typeface="+mn-cs"/>
              </a:rPr>
              <a:t>Maulana Azad Medical College</a:t>
            </a:r>
          </a:p>
        </p:txBody>
      </p:sp>
      <p:sp>
        <p:nvSpPr>
          <p:cNvPr id="39941" name="Slide Number Placeholder 4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BF588EFE-1D3B-4451-870A-587F196261F1}" type="slidenum">
              <a:rPr lang="en-US" altLang="en-US" sz="900">
                <a:solidFill>
                  <a:srgbClr val="FEFFFF"/>
                </a:solidFill>
                <a:latin typeface="Arial" pitchFamily="34" charset="0"/>
              </a:rPr>
              <a:t>34</a:t>
            </a:fld>
            <a:endParaRPr lang="en-US" altLang="en-US" sz="900">
              <a:solidFill>
                <a:srgbClr val="FEFFFF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en-US" altLang="en-US" sz="4000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40964" name="Footer Placeholder 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 pitchFamily="34" charset="0"/>
                <a:ea typeface="+mn-ea"/>
                <a:cs typeface="+mn-cs"/>
              </a:rPr>
              <a:t>Maulana Azad Medical College</a:t>
            </a:r>
          </a:p>
        </p:txBody>
      </p:sp>
      <p:sp>
        <p:nvSpPr>
          <p:cNvPr id="4096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06C60B32-B8E7-4A98-8BBA-F8A24C671846}" type="slidenum">
              <a:rPr lang="en-US" altLang="en-US" sz="900">
                <a:solidFill>
                  <a:srgbClr val="FEFFFF"/>
                </a:solidFill>
                <a:latin typeface="Arial" pitchFamily="34" charset="0"/>
              </a:rPr>
              <a:t>35</a:t>
            </a:fld>
            <a:endParaRPr lang="en-US" altLang="en-US" sz="900">
              <a:solidFill>
                <a:srgbClr val="FEFFFF"/>
              </a:solidFill>
              <a:latin typeface="Arial" pitchFamily="34" charset="0"/>
            </a:endParaRPr>
          </a:p>
        </p:txBody>
      </p:sp>
      <p:pic>
        <p:nvPicPr>
          <p:cNvPr id="40966" name="Picture 2" descr="https://image.slidesharecdn.com/newurinarysurgery-151001165159-lva1-app6891/95/urinary-diversions-in-bladder-cancer-6-638.jpg?cb=14437217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525" y="0"/>
            <a:ext cx="9153525" cy="6872288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40967" name="Picture 2" descr="https://image.slidesharecdn.com/newurinarysurgery-151001165159-lva1-app6891/95/urinary-diversions-in-bladder-cancer-6-638.jpg?cb=14437217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" y="152400"/>
            <a:ext cx="9153525" cy="6872288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40968" name="Picture 2" descr="https://image.slidesharecdn.com/newurinarysurgery-151001165159-lva1-app6891/95/urinary-diversions-in-bladder-cancer-6-638.jpg?cb=14437217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75" y="304800"/>
            <a:ext cx="9153525" cy="6872288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en-US" altLang="en-US" sz="4000">
              <a:latin typeface="Calibri" pitchFamily="34" charset="0"/>
              <a:ea typeface="Calibri" pitchFamily="34" charset="0"/>
            </a:endParaRPr>
          </a:p>
        </p:txBody>
      </p:sp>
      <p:pic>
        <p:nvPicPr>
          <p:cNvPr id="41987" name="Picture 2" descr="https://media.springernature.com/lw685/springer-static/image/art%3A10.1007%2Fs00345-019-02964-8/MediaObjects/345_2019_2964_Fig1_HTML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1112" y="-11112"/>
            <a:ext cx="9153525" cy="6869112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41988" name="Footer Placeholder 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 pitchFamily="34" charset="0"/>
                <a:ea typeface="+mn-ea"/>
                <a:cs typeface="+mn-cs"/>
              </a:rPr>
              <a:t>Maulana Azad Medical College</a:t>
            </a:r>
          </a:p>
        </p:txBody>
      </p:sp>
      <p:sp>
        <p:nvSpPr>
          <p:cNvPr id="41989" name="Slide Number Placeholder 4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633F9376-2F75-49E2-93E2-188BF8496E9D}" type="slidenum">
              <a:rPr lang="en-US" altLang="en-US" sz="900">
                <a:solidFill>
                  <a:srgbClr val="FEFFFF"/>
                </a:solidFill>
                <a:latin typeface="Arial" pitchFamily="34" charset="0"/>
              </a:rPr>
              <a:t>36</a:t>
            </a:fld>
            <a:endParaRPr lang="en-US" altLang="en-US" sz="900">
              <a:solidFill>
                <a:srgbClr val="FEFFFF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vert="horz" wrap="square" lIns="80434" tIns="39511" rIns="80434" bIns="39511" anchor="b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GB" altLang="en-US" sz="4000" dirty="0">
                <a:latin typeface="Calibri" pitchFamily="34" charset="0"/>
                <a:ea typeface="Calibri" pitchFamily="34" charset="0"/>
              </a:rPr>
              <a:t>Muscle invasive bladder cancer</a:t>
            </a:r>
          </a:p>
        </p:txBody>
      </p:sp>
      <p:sp>
        <p:nvSpPr>
          <p:cNvPr id="43011" name="Rectangle 3"/>
          <p:cNvSpPr>
            <a:spLocks noGrp="1"/>
          </p:cNvSpPr>
          <p:nvPr>
            <p:ph idx="1"/>
          </p:nvPr>
        </p:nvSpPr>
        <p:spPr>
          <a:xfrm>
            <a:off x="1633538" y="1905000"/>
            <a:ext cx="7212012" cy="4572000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vert="horz" wrap="square" lIns="80434" tIns="39511" rIns="80434" bIns="39511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FontTx/>
              <a:buNone/>
            </a:pPr>
            <a:r>
              <a:rPr lang="en-GB" altLang="en-US" sz="2800" b="1" u="sng" dirty="0"/>
              <a:t>Stages T4 and metastatic disease</a:t>
            </a:r>
          </a:p>
          <a:p>
            <a:pPr lvl="0"/>
            <a:r>
              <a:rPr lang="en-GB" altLang="en-US" sz="2800" b="1" dirty="0"/>
              <a:t>Chemotherapy</a:t>
            </a:r>
            <a:r>
              <a:rPr lang="en-GB" altLang="en-US" sz="2800" dirty="0"/>
              <a:t>; responses to single drugs short-lived and incomplete</a:t>
            </a:r>
          </a:p>
          <a:p>
            <a:pPr lvl="0"/>
            <a:r>
              <a:rPr lang="en-GB" altLang="en-US" sz="2800" dirty="0"/>
              <a:t>Greater success with combination of drugs e.g. M-VAC</a:t>
            </a:r>
          </a:p>
          <a:p>
            <a:pPr lvl="0"/>
            <a:r>
              <a:rPr lang="en-GB" altLang="en-US" sz="2800" dirty="0"/>
              <a:t>Treatment is toxic but selected patients have shown long-term and complete responses</a:t>
            </a:r>
          </a:p>
        </p:txBody>
      </p:sp>
      <p:sp>
        <p:nvSpPr>
          <p:cNvPr id="43012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Core Content</a:t>
            </a:r>
          </a:p>
        </p:txBody>
      </p:sp>
    </p:spTree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en-US" altLang="en-US" sz="4000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1943100" y="2133600"/>
            <a:ext cx="6591300" cy="41910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en-US" sz="2800"/>
              <a:t>First line treatment for fit patients</a:t>
            </a:r>
          </a:p>
          <a:p>
            <a:pPr lvl="0"/>
            <a:r>
              <a:rPr lang="en-US" altLang="en-US" sz="2800"/>
              <a:t>Cisplatin based chemotherapy CG (cisplatin and gemcitabine)</a:t>
            </a:r>
          </a:p>
          <a:p>
            <a:pPr lvl="0"/>
            <a:r>
              <a:rPr lang="en-US" altLang="en-US" sz="2800"/>
              <a:t>PCG(paclitaxel,cisplatin,gemcitabine)</a:t>
            </a:r>
          </a:p>
          <a:p>
            <a:pPr lvl="0"/>
            <a:r>
              <a:rPr lang="en-US" altLang="en-US" sz="2800"/>
              <a:t>MVAC(methotrexate,vinblastine,adriamycineand cisplatin)</a:t>
            </a:r>
          </a:p>
        </p:txBody>
      </p:sp>
      <p:sp>
        <p:nvSpPr>
          <p:cNvPr id="45060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Core Content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 dirty="0">
                <a:latin typeface="Calibri" pitchFamily="34" charset="0"/>
                <a:ea typeface="Calibri" pitchFamily="34" charset="0"/>
              </a:rPr>
              <a:t>Role of pre and postop radiotherapy </a:t>
            </a:r>
          </a:p>
        </p:txBody>
      </p:sp>
      <p:graphicFrame>
        <p:nvGraphicFramePr>
          <p:cNvPr id="46083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152400" y="1905000"/>
          <a:ext cx="8839200" cy="4800601"/>
        </p:xfrm>
        <a:graphic>
          <a:graphicData uri="http://schemas.openxmlformats.org/drawingml/2006/table">
            <a:tbl>
              <a:tblPr/>
              <a:tblGrid>
                <a:gridCol w="7408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0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9300">
                <a:tc>
                  <a:txBody>
                    <a:bodyPr/>
                    <a:lstStyle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5pPr>
                    </a:lstStyle>
                    <a:p>
                      <a:pPr marL="0" lvl="0" indent="0" algn="ctr" defTabSz="685800"/>
                      <a:r>
                        <a:rPr lang="en-US" altLang="en-US" b="1">
                          <a:solidFill>
                            <a:srgbClr val="FFFFFF"/>
                          </a:solidFill>
                        </a:rPr>
                        <a:t>CONCLUSIONS</a:t>
                      </a:r>
                    </a:p>
                  </a:txBody>
                  <a:tcPr marL="68580" marR="68580" marT="34290" marB="34290">
                    <a:lnL w="12700">
                      <a:solidFill>
                        <a:schemeClr val="bg1"/>
                      </a:solidFill>
                      <a:miter lim="800000"/>
                    </a:lnL>
                    <a:lnR w="12700">
                      <a:solidFill>
                        <a:schemeClr val="bg1"/>
                      </a:solidFill>
                      <a:miter lim="800000"/>
                    </a:lnR>
                    <a:lnT w="12700">
                      <a:solidFill>
                        <a:schemeClr val="bg1"/>
                      </a:solidFill>
                      <a:miter lim="800000"/>
                    </a:lnT>
                    <a:lnB w="38100">
                      <a:solidFill>
                        <a:schemeClr val="bg1"/>
                      </a:solidFill>
                      <a:miter lim="800000"/>
                    </a:lnB>
                    <a:solidFill>
                      <a:srgbClr val="0F9ED5"/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5pPr>
                    </a:lstStyle>
                    <a:p>
                      <a:pPr marL="0" lvl="0" indent="0" algn="ctr" defTabSz="685800"/>
                      <a:endParaRPr lang="en-US" altLang="en-US" b="1">
                        <a:solidFill>
                          <a:srgbClr val="FFFFFF"/>
                        </a:solidFill>
                      </a:endParaRPr>
                    </a:p>
                  </a:txBody>
                  <a:tcPr marL="68580" marR="68580" marT="34290" marB="34290">
                    <a:lnL w="12700">
                      <a:solidFill>
                        <a:schemeClr val="bg1"/>
                      </a:solidFill>
                      <a:miter lim="800000"/>
                    </a:lnL>
                    <a:lnR w="12700">
                      <a:solidFill>
                        <a:schemeClr val="bg1"/>
                      </a:solidFill>
                      <a:miter lim="800000"/>
                    </a:lnR>
                    <a:lnT w="12700">
                      <a:solidFill>
                        <a:schemeClr val="bg1"/>
                      </a:solidFill>
                      <a:miter lim="800000"/>
                    </a:lnT>
                    <a:lnB w="38100">
                      <a:solidFill>
                        <a:schemeClr val="bg1"/>
                      </a:solidFill>
                      <a:miter lim="800000"/>
                    </a:lnB>
                    <a:solidFill>
                      <a:srgbClr val="0F9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0925">
                <a:tc>
                  <a:txBody>
                    <a:bodyPr/>
                    <a:lstStyle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5pPr>
                    </a:lstStyle>
                    <a:p>
                      <a:pPr marL="0" lvl="0" indent="0" defTabSz="685800"/>
                      <a:r>
                        <a:rPr lang="en-US" altLang="en-US" sz="2000">
                          <a:solidFill>
                            <a:srgbClr val="000000"/>
                          </a:solidFill>
                        </a:rPr>
                        <a:t>No data exist to support that pre-operative radiotherapy for operable MIBC increases survival.</a:t>
                      </a:r>
                    </a:p>
                  </a:txBody>
                  <a:tcPr marL="68580" marR="68580" marT="34290" marB="34290" anchor="ctr">
                    <a:lnL w="12700">
                      <a:solidFill>
                        <a:schemeClr val="bg1"/>
                      </a:solidFill>
                      <a:miter lim="800000"/>
                    </a:lnL>
                    <a:lnR w="12700">
                      <a:solidFill>
                        <a:schemeClr val="bg1"/>
                      </a:solidFill>
                      <a:miter lim="800000"/>
                    </a:lnR>
                    <a:lnT w="38100">
                      <a:solidFill>
                        <a:schemeClr val="bg1"/>
                      </a:solidFill>
                      <a:miter lim="800000"/>
                    </a:lnT>
                    <a:lnB w="12700">
                      <a:solidFill>
                        <a:schemeClr val="bg1"/>
                      </a:solidFill>
                      <a:miter lim="800000"/>
                    </a:lnB>
                    <a:solidFill>
                      <a:srgbClr val="CCDFEF"/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5pPr>
                    </a:lstStyle>
                    <a:p>
                      <a:pPr marL="0" lvl="0" indent="0" algn="ctr" defTabSz="685800"/>
                      <a:r>
                        <a:rPr lang="en-US" altLang="en-US">
                          <a:solidFill>
                            <a:srgbClr val="000000"/>
                          </a:solidFill>
                        </a:rPr>
                        <a:t>2a</a:t>
                      </a:r>
                      <a:endParaRPr lang="en-US" altLang="en-US" b="1">
                        <a:solidFill>
                          <a:srgbClr val="000000"/>
                        </a:solidFill>
                      </a:endParaRPr>
                    </a:p>
                  </a:txBody>
                  <a:tcPr marL="68580" marR="68580" marT="34290" marB="34290" anchor="ctr">
                    <a:lnL w="12700">
                      <a:solidFill>
                        <a:schemeClr val="bg1"/>
                      </a:solidFill>
                      <a:miter lim="800000"/>
                    </a:lnL>
                    <a:lnR w="12700">
                      <a:solidFill>
                        <a:schemeClr val="bg1"/>
                      </a:solidFill>
                      <a:miter lim="800000"/>
                    </a:lnR>
                    <a:lnT w="38100">
                      <a:solidFill>
                        <a:schemeClr val="bg1"/>
                      </a:solidFill>
                      <a:miter lim="800000"/>
                    </a:lnT>
                    <a:lnB w="12700">
                      <a:solidFill>
                        <a:schemeClr val="bg1"/>
                      </a:solidFill>
                      <a:miter lim="800000"/>
                    </a:lnB>
                    <a:solidFill>
                      <a:srgbClr val="CC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0188">
                <a:tc>
                  <a:txBody>
                    <a:bodyPr/>
                    <a:lstStyle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5pPr>
                    </a:lstStyle>
                    <a:p>
                      <a:pPr marL="0" lvl="0" indent="0" defTabSz="685800"/>
                      <a:r>
                        <a:rPr lang="en-US" altLang="en-US" sz="2000">
                          <a:solidFill>
                            <a:srgbClr val="000000"/>
                          </a:solidFill>
                        </a:rPr>
                        <a:t>Pre-operative radiotherapy for operable MIBC, using a dose of 45-50 Gy in fractions of 1.8-2 Gy, results in down-staging after 4-6 weeks</a:t>
                      </a:r>
                      <a:r>
                        <a:rPr lang="en-US" altLang="en-US">
                          <a:solidFill>
                            <a:srgbClr val="000000"/>
                          </a:solidFill>
                        </a:rPr>
                        <a:t>.</a:t>
                      </a:r>
                    </a:p>
                  </a:txBody>
                  <a:tcPr marL="68580" marR="68580" marT="34290" marB="34290" anchor="ctr">
                    <a:lnL w="12700">
                      <a:solidFill>
                        <a:schemeClr val="bg1"/>
                      </a:solidFill>
                      <a:miter lim="800000"/>
                    </a:lnL>
                    <a:lnR w="12700">
                      <a:solidFill>
                        <a:schemeClr val="bg1"/>
                      </a:solidFill>
                      <a:miter lim="800000"/>
                    </a:lnR>
                    <a:lnT w="12700">
                      <a:solidFill>
                        <a:schemeClr val="bg1"/>
                      </a:solidFill>
                      <a:miter lim="800000"/>
                    </a:lnT>
                    <a:lnB w="12700">
                      <a:solidFill>
                        <a:schemeClr val="bg1"/>
                      </a:solidFill>
                      <a:miter lim="800000"/>
                    </a:lnB>
                    <a:solidFill>
                      <a:srgbClr val="E7F0F7"/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5pPr>
                    </a:lstStyle>
                    <a:p>
                      <a:pPr marL="0" lvl="0" indent="0" algn="ctr" defTabSz="685800"/>
                      <a:r>
                        <a:rPr lang="en-US" altLang="en-US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altLang="en-US" b="1">
                        <a:solidFill>
                          <a:srgbClr val="000000"/>
                        </a:solidFill>
                      </a:endParaRPr>
                    </a:p>
                  </a:txBody>
                  <a:tcPr marL="68580" marR="68580" marT="34290" marB="34290" anchor="ctr">
                    <a:lnL w="12700">
                      <a:solidFill>
                        <a:schemeClr val="bg1"/>
                      </a:solidFill>
                      <a:miter lim="800000"/>
                    </a:lnL>
                    <a:lnR w="12700">
                      <a:solidFill>
                        <a:schemeClr val="bg1"/>
                      </a:solidFill>
                      <a:miter lim="800000"/>
                    </a:lnR>
                    <a:lnT w="12700">
                      <a:solidFill>
                        <a:schemeClr val="bg1"/>
                      </a:solidFill>
                      <a:miter lim="800000"/>
                    </a:lnT>
                    <a:lnB w="12700">
                      <a:solidFill>
                        <a:schemeClr val="bg1"/>
                      </a:solidFill>
                      <a:miter lim="800000"/>
                    </a:lnB>
                    <a:solidFill>
                      <a:srgbClr val="E7F0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0188">
                <a:tc>
                  <a:txBody>
                    <a:bodyPr/>
                    <a:lstStyle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5pPr>
                    </a:lstStyle>
                    <a:p>
                      <a:pPr marL="0" lvl="0" indent="0" defTabSz="685800"/>
                      <a:r>
                        <a:rPr lang="en-US" altLang="en-US" sz="2000">
                          <a:solidFill>
                            <a:srgbClr val="000000"/>
                          </a:solidFill>
                        </a:rPr>
                        <a:t>Limited high-quality evidence supports the use of pre-operative radiotherapy to decrease local recurrence of MIBC after radical cystectomy</a:t>
                      </a:r>
                    </a:p>
                  </a:txBody>
                  <a:tcPr marL="68580" marR="68580" marT="34290" marB="34290" anchor="ctr">
                    <a:lnL w="12700">
                      <a:solidFill>
                        <a:schemeClr val="bg1"/>
                      </a:solidFill>
                      <a:miter lim="800000"/>
                    </a:lnL>
                    <a:lnR w="12700">
                      <a:solidFill>
                        <a:schemeClr val="bg1"/>
                      </a:solidFill>
                      <a:miter lim="800000"/>
                    </a:lnR>
                    <a:lnT w="12700">
                      <a:solidFill>
                        <a:schemeClr val="bg1"/>
                      </a:solidFill>
                      <a:miter lim="800000"/>
                    </a:lnT>
                    <a:lnB w="12700">
                      <a:solidFill>
                        <a:schemeClr val="bg1"/>
                      </a:solidFill>
                      <a:miter lim="800000"/>
                    </a:lnB>
                    <a:solidFill>
                      <a:srgbClr val="CCDFEF"/>
                    </a:solidFill>
                  </a:tcPr>
                </a:tc>
                <a:tc>
                  <a:txBody>
                    <a:bodyPr/>
                    <a:lstStyle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en-US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ptos" pitchFamily="34" charset="0"/>
                        </a:defRPr>
                      </a:lvl5pPr>
                    </a:lstStyle>
                    <a:p>
                      <a:pPr marL="0" lvl="0" indent="0" algn="ctr" defTabSz="685800"/>
                      <a:r>
                        <a:rPr lang="en-US" altLang="en-US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altLang="en-US" b="1">
                        <a:solidFill>
                          <a:srgbClr val="000000"/>
                        </a:solidFill>
                      </a:endParaRPr>
                    </a:p>
                  </a:txBody>
                  <a:tcPr marL="68580" marR="68580" marT="34290" marB="34290" anchor="ctr">
                    <a:lnL w="12700">
                      <a:solidFill>
                        <a:schemeClr val="bg1"/>
                      </a:solidFill>
                      <a:miter lim="800000"/>
                    </a:lnL>
                    <a:lnR w="12700">
                      <a:solidFill>
                        <a:schemeClr val="bg1"/>
                      </a:solidFill>
                      <a:miter lim="800000"/>
                    </a:lnR>
                    <a:lnT w="12700">
                      <a:solidFill>
                        <a:schemeClr val="bg1"/>
                      </a:solidFill>
                      <a:miter lim="800000"/>
                    </a:lnT>
                    <a:lnB w="12700">
                      <a:solidFill>
                        <a:schemeClr val="bg1"/>
                      </a:solidFill>
                      <a:miter lim="800000"/>
                    </a:lnB>
                    <a:solidFill>
                      <a:srgbClr val="CCD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6100" name="TextBox 1"/>
          <p:cNvSpPr/>
          <p:nvPr/>
        </p:nvSpPr>
        <p:spPr>
          <a:xfrm>
            <a:off x="6477000" y="207963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Core Content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endParaRPr lang="en-US" altLang="en-US" sz="4000">
              <a:latin typeface="Calibri" pitchFamily="34" charset="0"/>
              <a:ea typeface="Calibri" pitchFamily="34" charset="0"/>
            </a:endParaRPr>
          </a:p>
        </p:txBody>
      </p:sp>
      <p:pic>
        <p:nvPicPr>
          <p:cNvPr id="48131" name="TURBTT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88938" y="396875"/>
            <a:ext cx="8145462" cy="61087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48132" name="Slide Number Placeholder 4"/>
          <p:cNvSpPr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 algn="r"/>
            <a:fld id="{00554052-4757-4E66-971A-F3828C3E03F9}" type="slidenum">
              <a:rPr lang="en-US" altLang="en-US" sz="900">
                <a:solidFill>
                  <a:srgbClr val="FEFFFF"/>
                </a:solidFill>
                <a:latin typeface="Arial" pitchFamily="34" charset="0"/>
              </a:rPr>
              <a:t>4</a:t>
            </a:fld>
            <a:endParaRPr lang="en-US" altLang="en-US" sz="900">
              <a:solidFill>
                <a:srgbClr val="FEFFFF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8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81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31"/>
                  </p:tgtEl>
                </p:cond>
              </p:nextCondLst>
            </p:seq>
            <p:video>
              <p:cMediaNode>
                <p:cTn id="7" fill="hold" display="0"/>
                <p:tgtEl>
                  <p:spTgt spid="48131"/>
                </p:tgtEl>
              </p:cMediaNode>
            </p:video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>
                <a:latin typeface="Calibri" pitchFamily="34" charset="0"/>
                <a:ea typeface="Calibri" pitchFamily="34" charset="0"/>
              </a:rPr>
              <a:t>Multimodality treatment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1943100" y="2133600"/>
            <a:ext cx="6591300" cy="38862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en-US" sz="2800"/>
              <a:t>It combines TURB,EBRT and chemotherapy</a:t>
            </a:r>
          </a:p>
          <a:p>
            <a:pPr lvl="0"/>
            <a:r>
              <a:rPr lang="en-US" altLang="en-US" sz="2800"/>
              <a:t>It has got compareable results to the radical cystectomy</a:t>
            </a:r>
          </a:p>
          <a:p>
            <a:pPr lvl="0"/>
            <a:r>
              <a:rPr lang="en-US" altLang="en-US" sz="2800"/>
              <a:t>Bladder should continuously monitored .</a:t>
            </a:r>
          </a:p>
          <a:p>
            <a:pPr lvl="0"/>
            <a:r>
              <a:rPr lang="en-US" altLang="en-US" sz="2800"/>
              <a:t>High level of patient compliance is required</a:t>
            </a:r>
          </a:p>
        </p:txBody>
      </p:sp>
      <p:sp>
        <p:nvSpPr>
          <p:cNvPr id="47108" name="TextBox 1"/>
          <p:cNvSpPr/>
          <p:nvPr/>
        </p:nvSpPr>
        <p:spPr>
          <a:xfrm>
            <a:off x="6477000" y="207963"/>
            <a:ext cx="2667000" cy="646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Integration horizontal</a:t>
            </a:r>
          </a:p>
          <a:p>
            <a:pPr marL="0" indent="0"/>
            <a:endParaRPr/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F2050-FDC8-EEA8-D932-52DA419F1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A1645-2838-1F18-ABCE-BE64E8C0CBB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tx2">
              <a:lumMod val="10000"/>
              <a:lumOff val="9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 algn="l" rtl="0" fontAlgn="t">
              <a:buNone/>
            </a:pPr>
            <a:r>
              <a:rPr lang="en-US" b="0" i="0" u="none" strike="noStrike" dirty="0">
                <a:solidFill>
                  <a:srgbClr val="01679D"/>
                </a:solidFill>
                <a:effectLst/>
                <a:latin typeface="Poppins" panose="00000500000000000000" pitchFamily="2" charset="0"/>
                <a:hlinkClick r:id="rId2"/>
              </a:rPr>
              <a:t>Bladder Cancer Trial Finds Extended Lymph Node Surgery Doesn’t Improve Survival</a:t>
            </a:r>
            <a:endParaRPr lang="en-US" b="0" i="0" u="none" strike="noStrike" dirty="0">
              <a:solidFill>
                <a:srgbClr val="01679D"/>
              </a:solidFill>
              <a:effectLst/>
              <a:latin typeface="Poppins" panose="00000500000000000000" pitchFamily="2" charset="0"/>
            </a:endParaRPr>
          </a:p>
          <a:p>
            <a:pPr marL="0" indent="0" algn="l" rtl="0" fontAlgn="t">
              <a:buNone/>
            </a:pPr>
            <a:r>
              <a:rPr lang="en-US" b="0" i="0" dirty="0">
                <a:solidFill>
                  <a:srgbClr val="1B1B1B"/>
                </a:solidFill>
                <a:effectLst/>
                <a:latin typeface="Open Sans" panose="020B0606030504020204" pitchFamily="34" charset="0"/>
              </a:rPr>
              <a:t>Posted: November 6, 2024</a:t>
            </a:r>
          </a:p>
          <a:p>
            <a:pPr marL="0" indent="0" algn="l" rtl="0" fontAlgn="t">
              <a:buNone/>
            </a:pPr>
            <a:r>
              <a:rPr lang="en-US" b="0" i="0" dirty="0">
                <a:solidFill>
                  <a:srgbClr val="1B1B1B"/>
                </a:solidFill>
                <a:effectLst/>
                <a:latin typeface="inherit"/>
              </a:rPr>
              <a:t>A randomized clinical trial comparing two types of surgery in people with localized muscle-invasive bladder cancer found that more extensive surgery removing a larger group of lymph nodes did not improve survival, compared with standard lymph node surgery.</a:t>
            </a:r>
          </a:p>
          <a:p>
            <a:pPr marL="0" indent="0" algn="l" rtl="0" fontAlgn="t">
              <a:buNone/>
            </a:pPr>
            <a:r>
              <a:rPr lang="en-US" b="0" i="0" u="none" strike="noStrike" dirty="0">
                <a:solidFill>
                  <a:srgbClr val="01679D"/>
                </a:solidFill>
                <a:effectLst/>
                <a:latin typeface="Poppins" panose="00000500000000000000" pitchFamily="2" charset="0"/>
                <a:hlinkClick r:id="rId3"/>
              </a:rPr>
              <a:t>Immunotherapy after surgery helps people with high-risk bladder cancer live cancer-free </a:t>
            </a:r>
            <a:r>
              <a:rPr lang="en-US" b="0" i="0" u="none" strike="noStrike" dirty="0" err="1">
                <a:solidFill>
                  <a:srgbClr val="01679D"/>
                </a:solidFill>
                <a:effectLst/>
                <a:latin typeface="Poppins" panose="00000500000000000000" pitchFamily="2" charset="0"/>
                <a:hlinkClick r:id="rId3"/>
              </a:rPr>
              <a:t>longer</a:t>
            </a:r>
            <a:r>
              <a:rPr lang="en-US" b="0" i="0" dirty="0" err="1">
                <a:solidFill>
                  <a:srgbClr val="1B1B1B"/>
                </a:solidFill>
                <a:effectLst/>
                <a:latin typeface="Open Sans" panose="020B0606030504020204" pitchFamily="34" charset="0"/>
              </a:rPr>
              <a:t>Posted</a:t>
            </a:r>
            <a:r>
              <a:rPr lang="en-US" b="0" i="0" dirty="0">
                <a:solidFill>
                  <a:srgbClr val="1B1B1B"/>
                </a:solidFill>
                <a:effectLst/>
                <a:latin typeface="Open Sans" panose="020B0606030504020204" pitchFamily="34" charset="0"/>
              </a:rPr>
              <a:t>: September 16, 2024</a:t>
            </a:r>
          </a:p>
          <a:p>
            <a:pPr marL="0" indent="0" algn="l" rtl="0" fontAlgn="t">
              <a:buNone/>
            </a:pPr>
            <a:r>
              <a:rPr lang="en-US" b="0" i="0" dirty="0">
                <a:solidFill>
                  <a:srgbClr val="1B1B1B"/>
                </a:solidFill>
                <a:effectLst/>
                <a:latin typeface="inherit"/>
              </a:rPr>
              <a:t>An NCI trial shows that giving patients pembrolizumab after surgery for high-risk muscle invasive bladder cancer doubles the median length of time that they remain cancer free, compared with observation alone after surgery.</a:t>
            </a:r>
          </a:p>
          <a:p>
            <a:pPr marL="0" indent="0" algn="l" rtl="0" fontAlgn="t">
              <a:buNone/>
            </a:pPr>
            <a:r>
              <a:rPr lang="en-US" b="0" i="0" u="none" strike="noStrike" dirty="0">
                <a:solidFill>
                  <a:srgbClr val="01679D"/>
                </a:solidFill>
                <a:effectLst/>
                <a:latin typeface="Poppins" panose="00000500000000000000" pitchFamily="2" charset="0"/>
                <a:hlinkClick r:id="rId4"/>
              </a:rPr>
              <a:t>Groundbreaking Trial Results Expand Treatment Options for Some People with Bladder </a:t>
            </a:r>
            <a:r>
              <a:rPr lang="en-US" b="0" i="0" u="none" strike="noStrike" dirty="0" err="1">
                <a:solidFill>
                  <a:srgbClr val="01679D"/>
                </a:solidFill>
                <a:effectLst/>
                <a:latin typeface="Poppins" panose="00000500000000000000" pitchFamily="2" charset="0"/>
                <a:hlinkClick r:id="rId4"/>
              </a:rPr>
              <a:t>Cancer</a:t>
            </a:r>
            <a:r>
              <a:rPr lang="en-US" b="0" i="0" dirty="0" err="1">
                <a:solidFill>
                  <a:srgbClr val="1B1B1B"/>
                </a:solidFill>
                <a:effectLst/>
                <a:latin typeface="Open Sans" panose="020B0606030504020204" pitchFamily="34" charset="0"/>
              </a:rPr>
              <a:t>Posted</a:t>
            </a:r>
            <a:r>
              <a:rPr lang="en-US" b="0" i="0" dirty="0">
                <a:solidFill>
                  <a:srgbClr val="1B1B1B"/>
                </a:solidFill>
                <a:effectLst/>
                <a:latin typeface="Open Sans" panose="020B0606030504020204" pitchFamily="34" charset="0"/>
              </a:rPr>
              <a:t>: November 30, 2023</a:t>
            </a:r>
          </a:p>
          <a:p>
            <a:pPr marL="0" indent="0" algn="l" rtl="0" fontAlgn="t">
              <a:buNone/>
            </a:pPr>
            <a:r>
              <a:rPr lang="en-US" b="0" i="0" dirty="0">
                <a:solidFill>
                  <a:srgbClr val="1B1B1B"/>
                </a:solidFill>
                <a:effectLst/>
                <a:latin typeface="inherit"/>
              </a:rPr>
              <a:t>For the first time in decades, people with advanced bladder cancer have more effective treatment options. New clinical trial results mark a pivotal moment following years of little progress, bladder cancer experts believe.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0C5092-9B0C-5E68-B174-04A377A746AA}"/>
              </a:ext>
            </a:extLst>
          </p:cNvPr>
          <p:cNvSpPr txBox="1"/>
          <p:nvPr/>
        </p:nvSpPr>
        <p:spPr>
          <a:xfrm>
            <a:off x="1187624" y="1236370"/>
            <a:ext cx="5940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PK" dirty="0">
                <a:solidFill>
                  <a:schemeClr val="accent1"/>
                </a:solidFill>
              </a:rPr>
              <a:t>https://www.cancer.gov/types/bladder/research/articles</a:t>
            </a:r>
          </a:p>
        </p:txBody>
      </p:sp>
    </p:spTree>
    <p:extLst>
      <p:ext uri="{BB962C8B-B14F-4D97-AF65-F5344CB8AC3E}">
        <p14:creationId xmlns:p14="http://schemas.microsoft.com/office/powerpoint/2010/main" val="4180572526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E53A6-ADDD-C827-F18D-8299440C4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Family medicine </a:t>
            </a:r>
            <a:endParaRPr lang="en-P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341ABDD-D436-1ACD-8428-E99C27C2B7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28650" y="2339301"/>
            <a:ext cx="7687766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PK" altLang="en-P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 65-year-old male smoker presents with painless </a:t>
            </a:r>
            <a:r>
              <a:rPr kumimoji="0" lang="en-PK" altLang="en-PK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hematuria</a:t>
            </a:r>
            <a:r>
              <a:rPr kumimoji="0" lang="en-PK" altLang="en-P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(blood in the urine). He has a history of recurrent urinary tract infections. Which of the following is the MOST likely diagnosis?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arenR"/>
              <a:tabLst/>
            </a:pPr>
            <a:r>
              <a:rPr kumimoji="0" lang="en-PK" altLang="en-P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Renal cell carcinoma </a:t>
            </a:r>
            <a:endParaRPr kumimoji="0" lang="en-US" altLang="en-PK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PK" altLang="en-P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b) Benign prostatic hyperplasia (BPH)</a:t>
            </a:r>
            <a:endParaRPr kumimoji="0" lang="en-US" altLang="en-PK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PK" altLang="en-P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c) Bladder cancer </a:t>
            </a:r>
            <a:endParaRPr kumimoji="0" lang="en-US" altLang="en-PK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PK" altLang="en-P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d) Kidney stones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K" altLang="en-P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905664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7F123-9DF1-F50D-7443-0B3D74CE0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home message</a:t>
            </a:r>
            <a:endParaRPr lang="en-P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EEDB791-CEF9-B810-EF0F-2FF62BD655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28650" y="2477800"/>
            <a:ext cx="78867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K" altLang="en-PK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Bladder cancer most often affects older adults, with smoking being a major risk factor.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Painless </a:t>
            </a:r>
            <a:r>
              <a:rPr kumimoji="0" lang="en-PK" altLang="en-PK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hematuria</a:t>
            </a:r>
            <a:r>
              <a:rPr kumimoji="0" lang="en-PK" altLang="en-P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is the most common presenting symptom.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Diagnosis often involves cystoscopy and biopsy.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PK" altLang="en-P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Treatment varies depending on the stage and grade of the </a:t>
            </a:r>
            <a:r>
              <a:rPr kumimoji="0" lang="en-PK" altLang="en-PK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tumor</a:t>
            </a:r>
            <a:r>
              <a:rPr kumimoji="0" lang="en-PK" altLang="en-P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and can include surgery, chemotherapy, and radiation. </a:t>
            </a:r>
          </a:p>
        </p:txBody>
      </p:sp>
    </p:spTree>
    <p:extLst>
      <p:ext uri="{BB962C8B-B14F-4D97-AF65-F5344CB8AC3E}">
        <p14:creationId xmlns:p14="http://schemas.microsoft.com/office/powerpoint/2010/main" val="1245473066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 rot="20648176">
            <a:off x="792987" y="2348073"/>
            <a:ext cx="7886700" cy="13255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9600" b="1" i="1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V Boli" pitchFamily="2" charset="0"/>
                <a:ea typeface="+mj-ea"/>
                <a:cs typeface="MV Boli" panose="02000500030200090000" pitchFamily="2" charset="0"/>
              </a:rPr>
              <a:t>THANK YOU</a:t>
            </a:r>
            <a:endParaRPr kumimoji="0" lang="en-PK" sz="9600" b="1" i="1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V Boli" pitchFamily="2" charset="0"/>
              <a:ea typeface="+mj-ea"/>
              <a:cs typeface="MV Boli" panose="02000500030200090000" pitchFamily="2" charset="0"/>
            </a:endParaRPr>
          </a:p>
        </p:txBody>
      </p:sp>
      <p:sp>
        <p:nvSpPr>
          <p:cNvPr id="49155" name="Footer Placeholder 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 pitchFamily="34" charset="0"/>
                <a:ea typeface="+mn-ea"/>
                <a:cs typeface="+mn-cs"/>
              </a:rPr>
              <a:t>Maulana Azad Medical College</a:t>
            </a:r>
          </a:p>
        </p:txBody>
      </p:sp>
      <p:sp>
        <p:nvSpPr>
          <p:cNvPr id="49156" name="Slide Number Placeholder 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</p:spPr>
        <p:txBody>
          <a:bodyPr rtlCol="0" anchor="ctr" anchorCtr="0">
            <a:no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marR="0" lvl="0" indent="0" algn="r"/>
            <a:fld id="{B95D0D9B-3CA5-4F38-9B04-C901391D7CD6}" type="slidenum">
              <a:rPr lang="en-US" altLang="en-US" sz="900">
                <a:solidFill>
                  <a:srgbClr val="767676"/>
                </a:solidFill>
              </a:rPr>
              <a:t>44</a:t>
            </a:fld>
            <a:endParaRPr lang="en-US" altLang="en-US" sz="900">
              <a:solidFill>
                <a:srgbClr val="767676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 b="1">
                <a:latin typeface="Calibri" pitchFamily="34" charset="0"/>
                <a:ea typeface="Calibri" pitchFamily="34" charset="0"/>
              </a:rPr>
              <a:t>How to use HEC Digital Library </a:t>
            </a:r>
            <a:endParaRPr lang="en-US" altLang="en-US" sz="4000">
              <a:latin typeface="Calibri" panose="020F0502020204030204" pitchFamily="34" charset="0"/>
              <a:ea typeface="Calibri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43000" y="1828800"/>
            <a:ext cx="6858000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Steps to Access HEC Digital Library</a:t>
            </a:r>
          </a:p>
          <a:p>
            <a:pPr marL="385763" marR="0" lvl="0" indent="-385763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Go to the website of HEC National Digital Library.</a:t>
            </a:r>
          </a:p>
          <a:p>
            <a:pPr marL="385763" marR="0" lvl="0" indent="-385763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On Home Page, click on the INSTITUTES.</a:t>
            </a:r>
          </a:p>
          <a:p>
            <a:pPr marL="385763" marR="0" lvl="0" indent="-385763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A page will appear showing the universities from Public and Private Sector and other Institutes which have access to HEC National Digital Library (HNDL).</a:t>
            </a:r>
          </a:p>
          <a:p>
            <a:pPr marL="385763" marR="0" lvl="0" indent="-385763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br>
              <a:rPr lang="en-US" altLang="en-US" sz="4000">
                <a:latin typeface="Calibri" pitchFamily="34" charset="0"/>
                <a:ea typeface="Calibri" pitchFamily="34" charset="0"/>
              </a:rPr>
            </a:br>
            <a:endParaRPr lang="en-US" altLang="en-US" sz="4000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6515100" cy="44005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altLang="en-US" sz="1800"/>
              <a:t>4. Select your desired Institute.</a:t>
            </a:r>
          </a:p>
          <a:p>
            <a:pPr marL="0" lvl="0" indent="0">
              <a:buNone/>
            </a:pPr>
            <a:r>
              <a:rPr lang="en-US" altLang="en-US" sz="1800"/>
              <a:t>5.  A page will appear showing the resources of the institution</a:t>
            </a:r>
          </a:p>
          <a:p>
            <a:pPr marL="0" lvl="0" indent="0">
              <a:buNone/>
            </a:pPr>
            <a:r>
              <a:rPr lang="en-US" altLang="en-US" sz="1800"/>
              <a:t>6. Journals and Researches will appear</a:t>
            </a:r>
          </a:p>
          <a:p>
            <a:pPr marL="0" lvl="0" indent="0">
              <a:buNone/>
            </a:pPr>
            <a:r>
              <a:rPr lang="en-US" altLang="en-US" sz="1800"/>
              <a:t>7. You can find a Journal by clicking on JOURNALS AND DATABASE and enter a keyword to search for your desired journal.</a:t>
            </a:r>
          </a:p>
          <a:p>
            <a:pPr marL="0" lvl="0" indent="0">
              <a:buNone/>
            </a:pPr>
            <a:endParaRPr lang="en-US" altLang="en-US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A95DD-C04A-A405-BB41-6240AD58A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35376-64AF-CD7A-FB2A-4E00202DE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Classify bladder tumors (urothelial carcinoma, etc.).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Describe tumor grades &amp; stages.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Explain risk factors for bladder cancer.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Outline the molecular mechanisms involved.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List common signs &amp; symptoms.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Describe diagnostic methods (cystoscopy, imaging).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Interpret diagnostic results.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/>
              <a:t>Outline </a:t>
            </a:r>
            <a:r>
              <a:rPr lang="en-US" dirty="0"/>
              <a:t>treatment options (TURBT, cystectomy, etc.).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Discuss treatment strategies for different stages.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34487985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indent="0" algn="l" defTabSz="6858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30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altLang="en-US" sz="4000" dirty="0">
                <a:latin typeface="Calibri" pitchFamily="34" charset="0"/>
                <a:ea typeface="Calibri" pitchFamily="34" charset="0"/>
              </a:rPr>
              <a:t>Incidence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171450" indent="-17145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1pPr>
            <a:lvl2pPr marL="5143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2pPr>
            <a:lvl3pPr marL="8572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3pPr>
            <a:lvl4pPr marL="12001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4pPr>
            <a:lvl5pPr marL="1543050" indent="-171450" algn="l" defTabSz="685800" rtl="0" eaLnBrk="1" fontAlgn="base" latinLnBrk="0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anose="020F050202020403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lang="en-US" altLang="en-US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en-US" sz="2000"/>
              <a:t> </a:t>
            </a:r>
            <a:r>
              <a:rPr lang="en-US" altLang="en-US"/>
              <a:t>Second most common cancer of genitourinary tract.</a:t>
            </a:r>
          </a:p>
          <a:p>
            <a:pPr lvl="0"/>
            <a:r>
              <a:rPr lang="en-US" altLang="en-US"/>
              <a:t>Male female ratio is 3.8;1:0</a:t>
            </a:r>
          </a:p>
          <a:p>
            <a:pPr lvl="0"/>
            <a:r>
              <a:rPr lang="en-US" altLang="en-US"/>
              <a:t>Women present commonly with muscle invasive </a:t>
            </a:r>
          </a:p>
          <a:p>
            <a:pPr lvl="0"/>
            <a:r>
              <a:rPr lang="en-US" altLang="en-US"/>
              <a:t>Average age of presentation is 65 years</a:t>
            </a:r>
          </a:p>
          <a:p>
            <a:pPr lvl="0"/>
            <a:r>
              <a:rPr lang="en-US" altLang="en-US"/>
              <a:t>75% are localized while 25% have spread to regional lymph nodes or metastatised at the time of presentation</a:t>
            </a:r>
            <a:endParaRPr lang="en-US" altLang="en-US" sz="2000"/>
          </a:p>
        </p:txBody>
      </p:sp>
      <p:sp>
        <p:nvSpPr>
          <p:cNvPr id="10244" name="TextBox 1"/>
          <p:cNvSpPr/>
          <p:nvPr/>
        </p:nvSpPr>
        <p:spPr>
          <a:xfrm>
            <a:off x="6480175" y="268288"/>
            <a:ext cx="2667000" cy="3698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ptos" pitchFamily="34" charset="0"/>
              </a:defRPr>
            </a:lvl5pPr>
          </a:lstStyle>
          <a:p>
            <a:pPr marL="0" lvl="0" indent="0"/>
            <a:r>
              <a:t>Core Content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18146-3917-3063-DEC7-88F2EB11F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8264" y="365125"/>
            <a:ext cx="936104" cy="615603"/>
          </a:xfrm>
        </p:spPr>
        <p:txBody>
          <a:bodyPr/>
          <a:lstStyle/>
          <a:p>
            <a:r>
              <a:rPr lang="en-US" sz="1800" dirty="0"/>
              <a:t>Spiral</a:t>
            </a:r>
            <a:r>
              <a:rPr lang="en-US" dirty="0"/>
              <a:t> </a:t>
            </a:r>
            <a:endParaRPr lang="en-PK" dirty="0"/>
          </a:p>
        </p:txBody>
      </p:sp>
      <p:pic>
        <p:nvPicPr>
          <p:cNvPr id="1026" name="Picture 2" descr="Urinary bladder | Urinary System, Muscular Structure, Urine Storage |  Britannica">
            <a:extLst>
              <a:ext uri="{FF2B5EF4-FFF2-40B4-BE49-F238E27FC236}">
                <a16:creationId xmlns:a16="http://schemas.microsoft.com/office/drawing/2014/main" id="{937B915A-EB9A-A2E0-1842-1EF22D95037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370" y="1825625"/>
            <a:ext cx="556526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3110000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1767</Words>
  <Application>Microsoft Office PowerPoint</Application>
  <PresentationFormat>On-screen Show (4:3)</PresentationFormat>
  <Paragraphs>302</Paragraphs>
  <Slides>44</Slides>
  <Notes>5</Notes>
  <HiddenSlides>0</HiddenSlides>
  <MMClips>1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8" baseType="lpstr">
      <vt:lpstr>Aptos</vt:lpstr>
      <vt:lpstr>Aptos Display</vt:lpstr>
      <vt:lpstr>Arial</vt:lpstr>
      <vt:lpstr>Arial Black</vt:lpstr>
      <vt:lpstr>Calibri</vt:lpstr>
      <vt:lpstr>inherit</vt:lpstr>
      <vt:lpstr>MV Boli</vt:lpstr>
      <vt:lpstr>Open Sans</vt:lpstr>
      <vt:lpstr>Poppins</vt:lpstr>
      <vt:lpstr>Tahoma</vt:lpstr>
      <vt:lpstr>Times New Roman</vt:lpstr>
      <vt:lpstr>Wingdings</vt:lpstr>
      <vt:lpstr>Wingdings 3</vt:lpstr>
      <vt:lpstr>Office Theme</vt:lpstr>
      <vt:lpstr>Bladder carcinoma Renal Module 4th Year MBBS</vt:lpstr>
      <vt:lpstr>MOTTO OF RMU</vt:lpstr>
      <vt:lpstr>  VISION OF RMU THE DREAM/ TOMORROW</vt:lpstr>
      <vt:lpstr>PowerPoint Presentation</vt:lpstr>
      <vt:lpstr>How to use HEC Digital Library </vt:lpstr>
      <vt:lpstr> </vt:lpstr>
      <vt:lpstr>Learning outcomes</vt:lpstr>
      <vt:lpstr>Incidence</vt:lpstr>
      <vt:lpstr>Spiral </vt:lpstr>
      <vt:lpstr>Risk factors</vt:lpstr>
      <vt:lpstr>Symptoms</vt:lpstr>
      <vt:lpstr>Symptoms</vt:lpstr>
      <vt:lpstr>Signs</vt:lpstr>
      <vt:lpstr>Investigations</vt:lpstr>
      <vt:lpstr>Pathology</vt:lpstr>
      <vt:lpstr>Grading </vt:lpstr>
      <vt:lpstr>Grading-cont</vt:lpstr>
      <vt:lpstr>Diagnosis</vt:lpstr>
      <vt:lpstr>Cystoscopy</vt:lpstr>
      <vt:lpstr>Cystoscopy-cont</vt:lpstr>
      <vt:lpstr>PowerPoint Presentation</vt:lpstr>
      <vt:lpstr>Radiology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Treatment</vt:lpstr>
      <vt:lpstr>Non muscle invasive disease </vt:lpstr>
      <vt:lpstr>PowerPoint Presentation</vt:lpstr>
      <vt:lpstr>Muscle invasive bladder cancer</vt:lpstr>
      <vt:lpstr>PowerPoint Presentation</vt:lpstr>
      <vt:lpstr>PowerPoint Presentation</vt:lpstr>
      <vt:lpstr>PowerPoint Presentation</vt:lpstr>
      <vt:lpstr>PowerPoint Presentation</vt:lpstr>
      <vt:lpstr>Muscle invasive bladder cancer</vt:lpstr>
      <vt:lpstr>PowerPoint Presentation</vt:lpstr>
      <vt:lpstr>Role of pre and postop radiotherapy </vt:lpstr>
      <vt:lpstr>Multimodality treatment</vt:lpstr>
      <vt:lpstr>Research </vt:lpstr>
      <vt:lpstr>Family medicine </vt:lpstr>
      <vt:lpstr>Take home message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BBH Urology</dc:creator>
  <cp:lastModifiedBy>sammarfatima93@gmail.com</cp:lastModifiedBy>
  <cp:revision>88</cp:revision>
  <dcterms:modified xsi:type="dcterms:W3CDTF">2025-02-24T15:16:22Z</dcterms:modified>
</cp:coreProperties>
</file>