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49"/>
  </p:notesMasterIdLst>
  <p:sldIdLst>
    <p:sldId id="326" r:id="rId2"/>
    <p:sldId id="259" r:id="rId3"/>
    <p:sldId id="256" r:id="rId4"/>
    <p:sldId id="262" r:id="rId5"/>
    <p:sldId id="313" r:id="rId6"/>
    <p:sldId id="314" r:id="rId7"/>
    <p:sldId id="321" r:id="rId8"/>
    <p:sldId id="295" r:id="rId9"/>
    <p:sldId id="296" r:id="rId10"/>
    <p:sldId id="300" r:id="rId11"/>
    <p:sldId id="297" r:id="rId12"/>
    <p:sldId id="298" r:id="rId13"/>
    <p:sldId id="301" r:id="rId14"/>
    <p:sldId id="299" r:id="rId15"/>
    <p:sldId id="302" r:id="rId16"/>
    <p:sldId id="303" r:id="rId17"/>
    <p:sldId id="305" r:id="rId18"/>
    <p:sldId id="278" r:id="rId19"/>
    <p:sldId id="311" r:id="rId20"/>
    <p:sldId id="306" r:id="rId21"/>
    <p:sldId id="310" r:id="rId22"/>
    <p:sldId id="322" r:id="rId23"/>
    <p:sldId id="257" r:id="rId24"/>
    <p:sldId id="261" r:id="rId25"/>
    <p:sldId id="307" r:id="rId26"/>
    <p:sldId id="264" r:id="rId27"/>
    <p:sldId id="293" r:id="rId28"/>
    <p:sldId id="294" r:id="rId29"/>
    <p:sldId id="308" r:id="rId30"/>
    <p:sldId id="279" r:id="rId31"/>
    <p:sldId id="275" r:id="rId32"/>
    <p:sldId id="276" r:id="rId33"/>
    <p:sldId id="277" r:id="rId34"/>
    <p:sldId id="291" r:id="rId35"/>
    <p:sldId id="280" r:id="rId36"/>
    <p:sldId id="282" r:id="rId37"/>
    <p:sldId id="290" r:id="rId38"/>
    <p:sldId id="281" r:id="rId39"/>
    <p:sldId id="284" r:id="rId40"/>
    <p:sldId id="327" r:id="rId41"/>
    <p:sldId id="285" r:id="rId42"/>
    <p:sldId id="328" r:id="rId43"/>
    <p:sldId id="286" r:id="rId44"/>
    <p:sldId id="329" r:id="rId45"/>
    <p:sldId id="315" r:id="rId46"/>
    <p:sldId id="320" r:id="rId47"/>
    <p:sldId id="288"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9" autoAdjust="0"/>
    <p:restoredTop sz="94660"/>
  </p:normalViewPr>
  <p:slideViewPr>
    <p:cSldViewPr snapToGrid="0">
      <p:cViewPr varScale="1">
        <p:scale>
          <a:sx n="65" d="100"/>
          <a:sy n="65" d="100"/>
        </p:scale>
        <p:origin x="70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3C366-ACCF-4CA6-B08D-80F6B403C035}"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194462E4-5288-4C60-80CF-1BF60B1F5209}">
      <dgm:prSet phldrT="[Text]">
        <dgm:style>
          <a:lnRef idx="2">
            <a:schemeClr val="dk1"/>
          </a:lnRef>
          <a:fillRef idx="1">
            <a:schemeClr val="lt1"/>
          </a:fillRef>
          <a:effectRef idx="0">
            <a:schemeClr val="dk1"/>
          </a:effectRef>
          <a:fontRef idx="minor">
            <a:schemeClr val="dk1"/>
          </a:fontRef>
        </dgm:style>
      </dgm:prSet>
      <dgm:spPr/>
      <dgm:t>
        <a:bodyPr/>
        <a:lstStyle/>
        <a:p>
          <a:r>
            <a:rPr lang="en-US" dirty="0"/>
            <a:t>Anterior Pituitary</a:t>
          </a:r>
        </a:p>
      </dgm:t>
    </dgm:pt>
    <dgm:pt modelId="{E0BA2CDE-D77F-4967-870D-2FEE4A04A272}" type="parTrans" cxnId="{0EF2A79E-0626-4EBF-88FA-F87805BAA40F}">
      <dgm:prSet/>
      <dgm:spPr/>
      <dgm:t>
        <a:bodyPr/>
        <a:lstStyle/>
        <a:p>
          <a:endParaRPr lang="en-US"/>
        </a:p>
      </dgm:t>
    </dgm:pt>
    <dgm:pt modelId="{D8F2E19E-6AC6-4B14-BE46-5B66640BCC0A}" type="sibTrans" cxnId="{0EF2A79E-0626-4EBF-88FA-F87805BAA40F}">
      <dgm:prSet/>
      <dgm:spPr/>
      <dgm:t>
        <a:bodyPr/>
        <a:lstStyle/>
        <a:p>
          <a:endParaRPr lang="en-US"/>
        </a:p>
      </dgm:t>
    </dgm:pt>
    <dgm:pt modelId="{E1BD982C-8515-41D5-B28A-05D6C462846B}">
      <dgm:prSet phldrT="[Text]">
        <dgm:style>
          <a:lnRef idx="2">
            <a:schemeClr val="dk1"/>
          </a:lnRef>
          <a:fillRef idx="1">
            <a:schemeClr val="lt1"/>
          </a:fillRef>
          <a:effectRef idx="0">
            <a:schemeClr val="dk1"/>
          </a:effectRef>
          <a:fontRef idx="minor">
            <a:schemeClr val="dk1"/>
          </a:fontRef>
        </dgm:style>
      </dgm:prSet>
      <dgm:spPr/>
      <dgm:t>
        <a:bodyPr/>
        <a:lstStyle/>
        <a:p>
          <a:r>
            <a:rPr lang="en-US" dirty="0"/>
            <a:t>ACTH to Adrenal Cortex</a:t>
          </a:r>
        </a:p>
      </dgm:t>
    </dgm:pt>
    <dgm:pt modelId="{46540A41-7A89-4CB1-9138-C13DC44F3626}" type="parTrans" cxnId="{A239D277-7551-4A8B-A69B-869CE4741F0C}">
      <dgm:prSet/>
      <dgm:spPr/>
      <dgm:t>
        <a:bodyPr/>
        <a:lstStyle/>
        <a:p>
          <a:endParaRPr lang="en-US"/>
        </a:p>
      </dgm:t>
    </dgm:pt>
    <dgm:pt modelId="{7E10911F-BF19-4D89-9037-138A06334F9E}" type="sibTrans" cxnId="{A239D277-7551-4A8B-A69B-869CE4741F0C}">
      <dgm:prSet/>
      <dgm:spPr/>
      <dgm:t>
        <a:bodyPr/>
        <a:lstStyle/>
        <a:p>
          <a:endParaRPr lang="en-US"/>
        </a:p>
      </dgm:t>
    </dgm:pt>
    <dgm:pt modelId="{2F56B3FD-5CFF-45DB-95BC-1D102498FB62}">
      <dgm:prSet phldrT="[Text]">
        <dgm:style>
          <a:lnRef idx="2">
            <a:schemeClr val="dk1"/>
          </a:lnRef>
          <a:fillRef idx="1">
            <a:schemeClr val="lt1"/>
          </a:fillRef>
          <a:effectRef idx="0">
            <a:schemeClr val="dk1"/>
          </a:effectRef>
          <a:fontRef idx="minor">
            <a:schemeClr val="dk1"/>
          </a:fontRef>
        </dgm:style>
      </dgm:prSet>
      <dgm:spPr/>
      <dgm:t>
        <a:bodyPr/>
        <a:lstStyle/>
        <a:p>
          <a:r>
            <a:rPr lang="en-US" dirty="0"/>
            <a:t>Release of Glucocorticoids or </a:t>
          </a:r>
          <a:r>
            <a:rPr lang="en-US" dirty="0" err="1"/>
            <a:t>Mineralocortcoids</a:t>
          </a:r>
          <a:endParaRPr lang="en-US" dirty="0"/>
        </a:p>
      </dgm:t>
    </dgm:pt>
    <dgm:pt modelId="{38DAD478-778B-4957-9440-90FDE05D5B9E}" type="parTrans" cxnId="{93CA2354-C7CE-47A4-8F7A-6EC9BD3E8AC8}">
      <dgm:prSet/>
      <dgm:spPr/>
      <dgm:t>
        <a:bodyPr/>
        <a:lstStyle/>
        <a:p>
          <a:endParaRPr lang="en-US"/>
        </a:p>
      </dgm:t>
    </dgm:pt>
    <dgm:pt modelId="{BCC4AE64-4395-4F4D-B87B-3EDF96AF646E}" type="sibTrans" cxnId="{93CA2354-C7CE-47A4-8F7A-6EC9BD3E8AC8}">
      <dgm:prSet/>
      <dgm:spPr/>
      <dgm:t>
        <a:bodyPr/>
        <a:lstStyle/>
        <a:p>
          <a:endParaRPr lang="en-US"/>
        </a:p>
      </dgm:t>
    </dgm:pt>
    <dgm:pt modelId="{8BA11596-C68B-420A-83D7-1E19FAEB077F}">
      <dgm:prSet phldrT="[Text]">
        <dgm:style>
          <a:lnRef idx="2">
            <a:schemeClr val="dk1"/>
          </a:lnRef>
          <a:fillRef idx="1">
            <a:schemeClr val="lt1"/>
          </a:fillRef>
          <a:effectRef idx="0">
            <a:schemeClr val="dk1"/>
          </a:effectRef>
          <a:fontRef idx="minor">
            <a:schemeClr val="dk1"/>
          </a:fontRef>
        </dgm:style>
      </dgm:prSet>
      <dgm:spPr/>
      <dgm:t>
        <a:bodyPr/>
        <a:lstStyle/>
        <a:p>
          <a:r>
            <a:rPr lang="en-US" dirty="0"/>
            <a:t>When their Functions are Completed</a:t>
          </a:r>
        </a:p>
      </dgm:t>
    </dgm:pt>
    <dgm:pt modelId="{785B5DE8-C595-4292-8FC9-3FF82DEBFF89}" type="parTrans" cxnId="{17C981B8-714A-4960-B99F-AEA2F81F67F5}">
      <dgm:prSet/>
      <dgm:spPr/>
      <dgm:t>
        <a:bodyPr/>
        <a:lstStyle/>
        <a:p>
          <a:endParaRPr lang="en-US"/>
        </a:p>
      </dgm:t>
    </dgm:pt>
    <dgm:pt modelId="{A6E5AEF9-21AE-4F5E-9720-E70030C4A649}" type="sibTrans" cxnId="{17C981B8-714A-4960-B99F-AEA2F81F67F5}">
      <dgm:prSet/>
      <dgm:spPr/>
      <dgm:t>
        <a:bodyPr/>
        <a:lstStyle/>
        <a:p>
          <a:endParaRPr lang="en-US"/>
        </a:p>
      </dgm:t>
    </dgm:pt>
    <dgm:pt modelId="{BA1A2092-94A4-44A9-B2E2-10A5F8115E1F}">
      <dgm:prSet phldrT="[Text]">
        <dgm:style>
          <a:lnRef idx="2">
            <a:schemeClr val="dk1"/>
          </a:lnRef>
          <a:fillRef idx="1">
            <a:schemeClr val="lt1"/>
          </a:fillRef>
          <a:effectRef idx="0">
            <a:schemeClr val="dk1"/>
          </a:effectRef>
          <a:fontRef idx="minor">
            <a:schemeClr val="dk1"/>
          </a:fontRef>
        </dgm:style>
      </dgm:prSet>
      <dgm:spPr/>
      <dgm:t>
        <a:bodyPr/>
        <a:lstStyle/>
        <a:p>
          <a:r>
            <a:rPr lang="en-US" dirty="0"/>
            <a:t>Target tissue release feedback hormones towards hypothalamus</a:t>
          </a:r>
        </a:p>
      </dgm:t>
    </dgm:pt>
    <dgm:pt modelId="{CFCADDBB-CD78-429A-94DF-2B8CD63B8DAB}" type="parTrans" cxnId="{64D95146-4CE4-4DD7-8B26-2F335FD6C8BD}">
      <dgm:prSet/>
      <dgm:spPr/>
      <dgm:t>
        <a:bodyPr/>
        <a:lstStyle/>
        <a:p>
          <a:endParaRPr lang="en-US"/>
        </a:p>
      </dgm:t>
    </dgm:pt>
    <dgm:pt modelId="{215E678F-FC39-4D1D-94B7-E961F70D2C2C}" type="sibTrans" cxnId="{64D95146-4CE4-4DD7-8B26-2F335FD6C8BD}">
      <dgm:prSet/>
      <dgm:spPr/>
      <dgm:t>
        <a:bodyPr/>
        <a:lstStyle/>
        <a:p>
          <a:endParaRPr lang="en-US"/>
        </a:p>
      </dgm:t>
    </dgm:pt>
    <dgm:pt modelId="{646DBB9A-1E21-4B4C-AF90-63D32654802F}" type="pres">
      <dgm:prSet presAssocID="{09E3C366-ACCF-4CA6-B08D-80F6B403C035}" presName="diagram" presStyleCnt="0">
        <dgm:presLayoutVars>
          <dgm:dir/>
          <dgm:resizeHandles val="exact"/>
        </dgm:presLayoutVars>
      </dgm:prSet>
      <dgm:spPr/>
      <dgm:t>
        <a:bodyPr/>
        <a:lstStyle/>
        <a:p>
          <a:endParaRPr lang="en-US"/>
        </a:p>
      </dgm:t>
    </dgm:pt>
    <dgm:pt modelId="{E2BD0C16-F655-45AA-942F-734551580E89}" type="pres">
      <dgm:prSet presAssocID="{194462E4-5288-4C60-80CF-1BF60B1F5209}" presName="node" presStyleLbl="node1" presStyleIdx="0" presStyleCnt="5">
        <dgm:presLayoutVars>
          <dgm:bulletEnabled val="1"/>
        </dgm:presLayoutVars>
      </dgm:prSet>
      <dgm:spPr/>
      <dgm:t>
        <a:bodyPr/>
        <a:lstStyle/>
        <a:p>
          <a:endParaRPr lang="en-US"/>
        </a:p>
      </dgm:t>
    </dgm:pt>
    <dgm:pt modelId="{20F2BBC7-C687-4FB4-B5F1-B2A4F5A0F0B2}" type="pres">
      <dgm:prSet presAssocID="{D8F2E19E-6AC6-4B14-BE46-5B66640BCC0A}" presName="sibTrans" presStyleLbl="sibTrans2D1" presStyleIdx="0" presStyleCnt="4"/>
      <dgm:spPr/>
      <dgm:t>
        <a:bodyPr/>
        <a:lstStyle/>
        <a:p>
          <a:endParaRPr lang="en-US"/>
        </a:p>
      </dgm:t>
    </dgm:pt>
    <dgm:pt modelId="{0A809B22-194F-405B-9899-802EF7016BF4}" type="pres">
      <dgm:prSet presAssocID="{D8F2E19E-6AC6-4B14-BE46-5B66640BCC0A}" presName="connectorText" presStyleLbl="sibTrans2D1" presStyleIdx="0" presStyleCnt="4"/>
      <dgm:spPr/>
      <dgm:t>
        <a:bodyPr/>
        <a:lstStyle/>
        <a:p>
          <a:endParaRPr lang="en-US"/>
        </a:p>
      </dgm:t>
    </dgm:pt>
    <dgm:pt modelId="{92549172-00F7-4A4E-8B40-CA7007643AAE}" type="pres">
      <dgm:prSet presAssocID="{E1BD982C-8515-41D5-B28A-05D6C462846B}" presName="node" presStyleLbl="node1" presStyleIdx="1" presStyleCnt="5">
        <dgm:presLayoutVars>
          <dgm:bulletEnabled val="1"/>
        </dgm:presLayoutVars>
      </dgm:prSet>
      <dgm:spPr/>
      <dgm:t>
        <a:bodyPr/>
        <a:lstStyle/>
        <a:p>
          <a:endParaRPr lang="en-US"/>
        </a:p>
      </dgm:t>
    </dgm:pt>
    <dgm:pt modelId="{BBCA9AB0-D7AE-427E-9B53-841E7D722219}" type="pres">
      <dgm:prSet presAssocID="{7E10911F-BF19-4D89-9037-138A06334F9E}" presName="sibTrans" presStyleLbl="sibTrans2D1" presStyleIdx="1" presStyleCnt="4"/>
      <dgm:spPr/>
      <dgm:t>
        <a:bodyPr/>
        <a:lstStyle/>
        <a:p>
          <a:endParaRPr lang="en-US"/>
        </a:p>
      </dgm:t>
    </dgm:pt>
    <dgm:pt modelId="{21132102-B2B5-4662-A28A-C5DB7798C495}" type="pres">
      <dgm:prSet presAssocID="{7E10911F-BF19-4D89-9037-138A06334F9E}" presName="connectorText" presStyleLbl="sibTrans2D1" presStyleIdx="1" presStyleCnt="4"/>
      <dgm:spPr/>
      <dgm:t>
        <a:bodyPr/>
        <a:lstStyle/>
        <a:p>
          <a:endParaRPr lang="en-US"/>
        </a:p>
      </dgm:t>
    </dgm:pt>
    <dgm:pt modelId="{9309F9B0-5475-45E7-AD33-6990C4A23868}" type="pres">
      <dgm:prSet presAssocID="{2F56B3FD-5CFF-45DB-95BC-1D102498FB62}" presName="node" presStyleLbl="node1" presStyleIdx="2" presStyleCnt="5">
        <dgm:presLayoutVars>
          <dgm:bulletEnabled val="1"/>
        </dgm:presLayoutVars>
      </dgm:prSet>
      <dgm:spPr/>
      <dgm:t>
        <a:bodyPr/>
        <a:lstStyle/>
        <a:p>
          <a:endParaRPr lang="en-US"/>
        </a:p>
      </dgm:t>
    </dgm:pt>
    <dgm:pt modelId="{92A3F2F4-9170-4379-90D5-DA09CAFEAFF2}" type="pres">
      <dgm:prSet presAssocID="{BCC4AE64-4395-4F4D-B87B-3EDF96AF646E}" presName="sibTrans" presStyleLbl="sibTrans2D1" presStyleIdx="2" presStyleCnt="4"/>
      <dgm:spPr/>
      <dgm:t>
        <a:bodyPr/>
        <a:lstStyle/>
        <a:p>
          <a:endParaRPr lang="en-US"/>
        </a:p>
      </dgm:t>
    </dgm:pt>
    <dgm:pt modelId="{84ED128F-666C-4A09-93C5-DFDDAC52A7DE}" type="pres">
      <dgm:prSet presAssocID="{BCC4AE64-4395-4F4D-B87B-3EDF96AF646E}" presName="connectorText" presStyleLbl="sibTrans2D1" presStyleIdx="2" presStyleCnt="4"/>
      <dgm:spPr/>
      <dgm:t>
        <a:bodyPr/>
        <a:lstStyle/>
        <a:p>
          <a:endParaRPr lang="en-US"/>
        </a:p>
      </dgm:t>
    </dgm:pt>
    <dgm:pt modelId="{F7EB7883-E4CA-483C-BB1B-555983E7C203}" type="pres">
      <dgm:prSet presAssocID="{8BA11596-C68B-420A-83D7-1E19FAEB077F}" presName="node" presStyleLbl="node1" presStyleIdx="3" presStyleCnt="5">
        <dgm:presLayoutVars>
          <dgm:bulletEnabled val="1"/>
        </dgm:presLayoutVars>
      </dgm:prSet>
      <dgm:spPr/>
      <dgm:t>
        <a:bodyPr/>
        <a:lstStyle/>
        <a:p>
          <a:endParaRPr lang="en-US"/>
        </a:p>
      </dgm:t>
    </dgm:pt>
    <dgm:pt modelId="{92B15E9F-7E30-49A6-9B71-855674215A03}" type="pres">
      <dgm:prSet presAssocID="{A6E5AEF9-21AE-4F5E-9720-E70030C4A649}" presName="sibTrans" presStyleLbl="sibTrans2D1" presStyleIdx="3" presStyleCnt="4"/>
      <dgm:spPr/>
      <dgm:t>
        <a:bodyPr/>
        <a:lstStyle/>
        <a:p>
          <a:endParaRPr lang="en-US"/>
        </a:p>
      </dgm:t>
    </dgm:pt>
    <dgm:pt modelId="{913F734F-7AF2-45E6-919E-8329B3320478}" type="pres">
      <dgm:prSet presAssocID="{A6E5AEF9-21AE-4F5E-9720-E70030C4A649}" presName="connectorText" presStyleLbl="sibTrans2D1" presStyleIdx="3" presStyleCnt="4"/>
      <dgm:spPr/>
      <dgm:t>
        <a:bodyPr/>
        <a:lstStyle/>
        <a:p>
          <a:endParaRPr lang="en-US"/>
        </a:p>
      </dgm:t>
    </dgm:pt>
    <dgm:pt modelId="{CF60341B-B5CB-4160-8421-B06C62C0D515}" type="pres">
      <dgm:prSet presAssocID="{BA1A2092-94A4-44A9-B2E2-10A5F8115E1F}" presName="node" presStyleLbl="node1" presStyleIdx="4" presStyleCnt="5">
        <dgm:presLayoutVars>
          <dgm:bulletEnabled val="1"/>
        </dgm:presLayoutVars>
      </dgm:prSet>
      <dgm:spPr/>
      <dgm:t>
        <a:bodyPr/>
        <a:lstStyle/>
        <a:p>
          <a:endParaRPr lang="en-US"/>
        </a:p>
      </dgm:t>
    </dgm:pt>
  </dgm:ptLst>
  <dgm:cxnLst>
    <dgm:cxn modelId="{D2648B0A-0203-41CC-AA07-702869B47781}" type="presOf" srcId="{BCC4AE64-4395-4F4D-B87B-3EDF96AF646E}" destId="{84ED128F-666C-4A09-93C5-DFDDAC52A7DE}" srcOrd="1" destOrd="0" presId="urn:microsoft.com/office/officeart/2005/8/layout/process5"/>
    <dgm:cxn modelId="{2B0EF734-2ECC-4B5C-97AA-E28A2ACFCC2F}" type="presOf" srcId="{2F56B3FD-5CFF-45DB-95BC-1D102498FB62}" destId="{9309F9B0-5475-45E7-AD33-6990C4A23868}" srcOrd="0" destOrd="0" presId="urn:microsoft.com/office/officeart/2005/8/layout/process5"/>
    <dgm:cxn modelId="{C292AA15-5E06-4E3C-B106-22F3755968F7}" type="presOf" srcId="{E1BD982C-8515-41D5-B28A-05D6C462846B}" destId="{92549172-00F7-4A4E-8B40-CA7007643AAE}" srcOrd="0" destOrd="0" presId="urn:microsoft.com/office/officeart/2005/8/layout/process5"/>
    <dgm:cxn modelId="{A239D277-7551-4A8B-A69B-869CE4741F0C}" srcId="{09E3C366-ACCF-4CA6-B08D-80F6B403C035}" destId="{E1BD982C-8515-41D5-B28A-05D6C462846B}" srcOrd="1" destOrd="0" parTransId="{46540A41-7A89-4CB1-9138-C13DC44F3626}" sibTransId="{7E10911F-BF19-4D89-9037-138A06334F9E}"/>
    <dgm:cxn modelId="{AF05CAF5-6F90-4245-8142-4E77D2A59FF7}" type="presOf" srcId="{7E10911F-BF19-4D89-9037-138A06334F9E}" destId="{BBCA9AB0-D7AE-427E-9B53-841E7D722219}" srcOrd="0" destOrd="0" presId="urn:microsoft.com/office/officeart/2005/8/layout/process5"/>
    <dgm:cxn modelId="{0ABC228D-1D2A-4606-A617-8368DF9E5B44}" type="presOf" srcId="{09E3C366-ACCF-4CA6-B08D-80F6B403C035}" destId="{646DBB9A-1E21-4B4C-AF90-63D32654802F}" srcOrd="0" destOrd="0" presId="urn:microsoft.com/office/officeart/2005/8/layout/process5"/>
    <dgm:cxn modelId="{A58A099C-C61D-4E87-8943-1B42FE748DA2}" type="presOf" srcId="{BA1A2092-94A4-44A9-B2E2-10A5F8115E1F}" destId="{CF60341B-B5CB-4160-8421-B06C62C0D515}" srcOrd="0" destOrd="0" presId="urn:microsoft.com/office/officeart/2005/8/layout/process5"/>
    <dgm:cxn modelId="{64D95146-4CE4-4DD7-8B26-2F335FD6C8BD}" srcId="{09E3C366-ACCF-4CA6-B08D-80F6B403C035}" destId="{BA1A2092-94A4-44A9-B2E2-10A5F8115E1F}" srcOrd="4" destOrd="0" parTransId="{CFCADDBB-CD78-429A-94DF-2B8CD63B8DAB}" sibTransId="{215E678F-FC39-4D1D-94B7-E961F70D2C2C}"/>
    <dgm:cxn modelId="{5E327880-15FA-41F7-A299-2F788452140C}" type="presOf" srcId="{A6E5AEF9-21AE-4F5E-9720-E70030C4A649}" destId="{913F734F-7AF2-45E6-919E-8329B3320478}" srcOrd="1" destOrd="0" presId="urn:microsoft.com/office/officeart/2005/8/layout/process5"/>
    <dgm:cxn modelId="{640456FB-E708-45F2-B2F6-7F68E14DBE70}" type="presOf" srcId="{BCC4AE64-4395-4F4D-B87B-3EDF96AF646E}" destId="{92A3F2F4-9170-4379-90D5-DA09CAFEAFF2}" srcOrd="0" destOrd="0" presId="urn:microsoft.com/office/officeart/2005/8/layout/process5"/>
    <dgm:cxn modelId="{8AD9B065-B80D-4223-A4C3-CC6319CE19B1}" type="presOf" srcId="{8BA11596-C68B-420A-83D7-1E19FAEB077F}" destId="{F7EB7883-E4CA-483C-BB1B-555983E7C203}" srcOrd="0" destOrd="0" presId="urn:microsoft.com/office/officeart/2005/8/layout/process5"/>
    <dgm:cxn modelId="{17C981B8-714A-4960-B99F-AEA2F81F67F5}" srcId="{09E3C366-ACCF-4CA6-B08D-80F6B403C035}" destId="{8BA11596-C68B-420A-83D7-1E19FAEB077F}" srcOrd="3" destOrd="0" parTransId="{785B5DE8-C595-4292-8FC9-3FF82DEBFF89}" sibTransId="{A6E5AEF9-21AE-4F5E-9720-E70030C4A649}"/>
    <dgm:cxn modelId="{D30FBCB9-6EB4-483B-A922-6500F0348D24}" type="presOf" srcId="{D8F2E19E-6AC6-4B14-BE46-5B66640BCC0A}" destId="{0A809B22-194F-405B-9899-802EF7016BF4}" srcOrd="1" destOrd="0" presId="urn:microsoft.com/office/officeart/2005/8/layout/process5"/>
    <dgm:cxn modelId="{93CA2354-C7CE-47A4-8F7A-6EC9BD3E8AC8}" srcId="{09E3C366-ACCF-4CA6-B08D-80F6B403C035}" destId="{2F56B3FD-5CFF-45DB-95BC-1D102498FB62}" srcOrd="2" destOrd="0" parTransId="{38DAD478-778B-4957-9440-90FDE05D5B9E}" sibTransId="{BCC4AE64-4395-4F4D-B87B-3EDF96AF646E}"/>
    <dgm:cxn modelId="{0EF2A79E-0626-4EBF-88FA-F87805BAA40F}" srcId="{09E3C366-ACCF-4CA6-B08D-80F6B403C035}" destId="{194462E4-5288-4C60-80CF-1BF60B1F5209}" srcOrd="0" destOrd="0" parTransId="{E0BA2CDE-D77F-4967-870D-2FEE4A04A272}" sibTransId="{D8F2E19E-6AC6-4B14-BE46-5B66640BCC0A}"/>
    <dgm:cxn modelId="{3EBD516F-0510-4B11-B655-F619493E6653}" type="presOf" srcId="{7E10911F-BF19-4D89-9037-138A06334F9E}" destId="{21132102-B2B5-4662-A28A-C5DB7798C495}" srcOrd="1" destOrd="0" presId="urn:microsoft.com/office/officeart/2005/8/layout/process5"/>
    <dgm:cxn modelId="{84102879-FB8F-4EFA-A8A8-03EA26EC1112}" type="presOf" srcId="{194462E4-5288-4C60-80CF-1BF60B1F5209}" destId="{E2BD0C16-F655-45AA-942F-734551580E89}" srcOrd="0" destOrd="0" presId="urn:microsoft.com/office/officeart/2005/8/layout/process5"/>
    <dgm:cxn modelId="{9B9D5E42-7FAF-400B-8746-D0121261D312}" type="presOf" srcId="{D8F2E19E-6AC6-4B14-BE46-5B66640BCC0A}" destId="{20F2BBC7-C687-4FB4-B5F1-B2A4F5A0F0B2}" srcOrd="0" destOrd="0" presId="urn:microsoft.com/office/officeart/2005/8/layout/process5"/>
    <dgm:cxn modelId="{D3A4D322-9134-4F17-928C-52A8191AC5F7}" type="presOf" srcId="{A6E5AEF9-21AE-4F5E-9720-E70030C4A649}" destId="{92B15E9F-7E30-49A6-9B71-855674215A03}" srcOrd="0" destOrd="0" presId="urn:microsoft.com/office/officeart/2005/8/layout/process5"/>
    <dgm:cxn modelId="{9700CE78-8083-4D59-A850-B637468652DE}" type="presParOf" srcId="{646DBB9A-1E21-4B4C-AF90-63D32654802F}" destId="{E2BD0C16-F655-45AA-942F-734551580E89}" srcOrd="0" destOrd="0" presId="urn:microsoft.com/office/officeart/2005/8/layout/process5"/>
    <dgm:cxn modelId="{7B7FA6D1-EE7D-48AF-B375-755742C93EFA}" type="presParOf" srcId="{646DBB9A-1E21-4B4C-AF90-63D32654802F}" destId="{20F2BBC7-C687-4FB4-B5F1-B2A4F5A0F0B2}" srcOrd="1" destOrd="0" presId="urn:microsoft.com/office/officeart/2005/8/layout/process5"/>
    <dgm:cxn modelId="{64C5D790-04EC-4DE9-BFB3-04DA4205C752}" type="presParOf" srcId="{20F2BBC7-C687-4FB4-B5F1-B2A4F5A0F0B2}" destId="{0A809B22-194F-405B-9899-802EF7016BF4}" srcOrd="0" destOrd="0" presId="urn:microsoft.com/office/officeart/2005/8/layout/process5"/>
    <dgm:cxn modelId="{083BEB87-EB40-48BC-BFB9-BF5195BADC92}" type="presParOf" srcId="{646DBB9A-1E21-4B4C-AF90-63D32654802F}" destId="{92549172-00F7-4A4E-8B40-CA7007643AAE}" srcOrd="2" destOrd="0" presId="urn:microsoft.com/office/officeart/2005/8/layout/process5"/>
    <dgm:cxn modelId="{11883BD3-F90D-4F9A-92AF-BABB372D784E}" type="presParOf" srcId="{646DBB9A-1E21-4B4C-AF90-63D32654802F}" destId="{BBCA9AB0-D7AE-427E-9B53-841E7D722219}" srcOrd="3" destOrd="0" presId="urn:microsoft.com/office/officeart/2005/8/layout/process5"/>
    <dgm:cxn modelId="{F09414B2-C500-40E4-8040-8FB824CECB19}" type="presParOf" srcId="{BBCA9AB0-D7AE-427E-9B53-841E7D722219}" destId="{21132102-B2B5-4662-A28A-C5DB7798C495}" srcOrd="0" destOrd="0" presId="urn:microsoft.com/office/officeart/2005/8/layout/process5"/>
    <dgm:cxn modelId="{66B866C3-EA7B-4BBA-A31A-8E2BC3BE0E2C}" type="presParOf" srcId="{646DBB9A-1E21-4B4C-AF90-63D32654802F}" destId="{9309F9B0-5475-45E7-AD33-6990C4A23868}" srcOrd="4" destOrd="0" presId="urn:microsoft.com/office/officeart/2005/8/layout/process5"/>
    <dgm:cxn modelId="{0A32CB24-2998-4C33-BAFF-075DD0FDBA98}" type="presParOf" srcId="{646DBB9A-1E21-4B4C-AF90-63D32654802F}" destId="{92A3F2F4-9170-4379-90D5-DA09CAFEAFF2}" srcOrd="5" destOrd="0" presId="urn:microsoft.com/office/officeart/2005/8/layout/process5"/>
    <dgm:cxn modelId="{5D214C73-C126-453C-A9B3-62F900E16063}" type="presParOf" srcId="{92A3F2F4-9170-4379-90D5-DA09CAFEAFF2}" destId="{84ED128F-666C-4A09-93C5-DFDDAC52A7DE}" srcOrd="0" destOrd="0" presId="urn:microsoft.com/office/officeart/2005/8/layout/process5"/>
    <dgm:cxn modelId="{126BA643-12ED-489E-B899-7F459E13DF15}" type="presParOf" srcId="{646DBB9A-1E21-4B4C-AF90-63D32654802F}" destId="{F7EB7883-E4CA-483C-BB1B-555983E7C203}" srcOrd="6" destOrd="0" presId="urn:microsoft.com/office/officeart/2005/8/layout/process5"/>
    <dgm:cxn modelId="{80BA8082-DAC7-4B04-AAB6-FBAC79BCF6D4}" type="presParOf" srcId="{646DBB9A-1E21-4B4C-AF90-63D32654802F}" destId="{92B15E9F-7E30-49A6-9B71-855674215A03}" srcOrd="7" destOrd="0" presId="urn:microsoft.com/office/officeart/2005/8/layout/process5"/>
    <dgm:cxn modelId="{C8829CC6-BC0A-4257-9CE8-55D27B180FEF}" type="presParOf" srcId="{92B15E9F-7E30-49A6-9B71-855674215A03}" destId="{913F734F-7AF2-45E6-919E-8329B3320478}" srcOrd="0" destOrd="0" presId="urn:microsoft.com/office/officeart/2005/8/layout/process5"/>
    <dgm:cxn modelId="{567E570A-244B-492F-81CE-34831A5A8F02}" type="presParOf" srcId="{646DBB9A-1E21-4B4C-AF90-63D32654802F}" destId="{CF60341B-B5CB-4160-8421-B06C62C0D515}"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26236D-B3E7-48C8-8CB0-38983F37FC28}"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n-US"/>
        </a:p>
      </dgm:t>
    </dgm:pt>
    <dgm:pt modelId="{1D292F65-A5D8-470A-8626-2B55EA80FFB8}">
      <dgm:prSet phldrT="[Text]"/>
      <dgm:spPr/>
      <dgm:t>
        <a:bodyPr/>
        <a:lstStyle/>
        <a:p>
          <a:r>
            <a:rPr lang="en-US" dirty="0"/>
            <a:t>Anterior Pituitary</a:t>
          </a:r>
        </a:p>
      </dgm:t>
    </dgm:pt>
    <dgm:pt modelId="{9563AC8F-93DF-44A7-A873-937780CE70A6}" type="parTrans" cxnId="{E93348DC-F50E-4D4A-ADD2-E250D4E86196}">
      <dgm:prSet/>
      <dgm:spPr/>
      <dgm:t>
        <a:bodyPr/>
        <a:lstStyle/>
        <a:p>
          <a:endParaRPr lang="en-US"/>
        </a:p>
      </dgm:t>
    </dgm:pt>
    <dgm:pt modelId="{ADB5EECD-AC15-4048-92E5-6A09397D0873}" type="sibTrans" cxnId="{E93348DC-F50E-4D4A-ADD2-E250D4E86196}">
      <dgm:prSet/>
      <dgm:spPr/>
      <dgm:t>
        <a:bodyPr/>
        <a:lstStyle/>
        <a:p>
          <a:endParaRPr lang="en-US"/>
        </a:p>
      </dgm:t>
    </dgm:pt>
    <dgm:pt modelId="{A837E9FE-C1D2-4A98-940C-48370B653193}">
      <dgm:prSet phldrT="[Text]"/>
      <dgm:spPr/>
      <dgm:t>
        <a:bodyPr/>
        <a:lstStyle/>
        <a:p>
          <a:r>
            <a:rPr lang="en-US" dirty="0"/>
            <a:t>Excessive but ineffective ACTH to adrenal cortex</a:t>
          </a:r>
        </a:p>
      </dgm:t>
    </dgm:pt>
    <dgm:pt modelId="{797B8F9F-B3F3-43AC-A4FE-922AB32E0461}" type="parTrans" cxnId="{E21F2131-8483-4C94-8707-A8036E311A8A}">
      <dgm:prSet/>
      <dgm:spPr/>
      <dgm:t>
        <a:bodyPr/>
        <a:lstStyle/>
        <a:p>
          <a:endParaRPr lang="en-US"/>
        </a:p>
      </dgm:t>
    </dgm:pt>
    <dgm:pt modelId="{E047403B-79D9-4DEB-A91D-383AF82219CE}" type="sibTrans" cxnId="{E21F2131-8483-4C94-8707-A8036E311A8A}">
      <dgm:prSet/>
      <dgm:spPr/>
      <dgm:t>
        <a:bodyPr/>
        <a:lstStyle/>
        <a:p>
          <a:endParaRPr lang="en-US"/>
        </a:p>
      </dgm:t>
    </dgm:pt>
    <dgm:pt modelId="{B1B006C6-6686-4A41-92A9-D5D307805213}">
      <dgm:prSet phldrT="[Text]"/>
      <dgm:spPr/>
      <dgm:t>
        <a:bodyPr/>
        <a:lstStyle/>
        <a:p>
          <a:r>
            <a:rPr lang="en-US" dirty="0"/>
            <a:t>No release of Glucocorticoids or Mineralocorticoids</a:t>
          </a:r>
        </a:p>
      </dgm:t>
    </dgm:pt>
    <dgm:pt modelId="{2666B81A-1172-4744-89B2-52387B3F4643}" type="parTrans" cxnId="{F28487A9-9C28-40B1-8FB6-855F7448C220}">
      <dgm:prSet/>
      <dgm:spPr/>
      <dgm:t>
        <a:bodyPr/>
        <a:lstStyle/>
        <a:p>
          <a:endParaRPr lang="en-US"/>
        </a:p>
      </dgm:t>
    </dgm:pt>
    <dgm:pt modelId="{8AEA6227-4BF2-4F58-BDF9-C4CF52381DBA}" type="sibTrans" cxnId="{F28487A9-9C28-40B1-8FB6-855F7448C220}">
      <dgm:prSet/>
      <dgm:spPr/>
      <dgm:t>
        <a:bodyPr/>
        <a:lstStyle/>
        <a:p>
          <a:endParaRPr lang="en-US"/>
        </a:p>
      </dgm:t>
    </dgm:pt>
    <dgm:pt modelId="{01A68042-936A-40AB-9A7F-E559C5099946}">
      <dgm:prSet phldrT="[Text]"/>
      <dgm:spPr/>
      <dgm:t>
        <a:bodyPr/>
        <a:lstStyle/>
        <a:p>
          <a:r>
            <a:rPr lang="en-US" dirty="0"/>
            <a:t>Bronzing of skin</a:t>
          </a:r>
        </a:p>
        <a:p>
          <a:r>
            <a:rPr lang="en-US" dirty="0"/>
            <a:t>ACTH is linked to melanin production</a:t>
          </a:r>
        </a:p>
      </dgm:t>
    </dgm:pt>
    <dgm:pt modelId="{F1A6D564-F31D-4628-89ED-A8BB04B0CC8D}" type="parTrans" cxnId="{257E0582-AC13-420D-970D-AC04BD67A04E}">
      <dgm:prSet/>
      <dgm:spPr/>
      <dgm:t>
        <a:bodyPr/>
        <a:lstStyle/>
        <a:p>
          <a:endParaRPr lang="en-US"/>
        </a:p>
      </dgm:t>
    </dgm:pt>
    <dgm:pt modelId="{B6364E73-0776-4879-A7C3-F7FF8E7794A3}" type="sibTrans" cxnId="{257E0582-AC13-420D-970D-AC04BD67A04E}">
      <dgm:prSet/>
      <dgm:spPr/>
      <dgm:t>
        <a:bodyPr/>
        <a:lstStyle/>
        <a:p>
          <a:endParaRPr lang="en-US"/>
        </a:p>
      </dgm:t>
    </dgm:pt>
    <dgm:pt modelId="{085D4543-ECCF-452D-B92C-B4F017DE20F7}">
      <dgm:prSet/>
      <dgm:spPr/>
      <dgm:t>
        <a:bodyPr/>
        <a:lstStyle/>
        <a:p>
          <a:r>
            <a:rPr lang="en-US" dirty="0"/>
            <a:t>Lack of glucose , Na &amp; Water</a:t>
          </a:r>
        </a:p>
      </dgm:t>
    </dgm:pt>
    <dgm:pt modelId="{B4B8DA0C-0B70-4E78-902A-204C26824131}" type="parTrans" cxnId="{DA1CB9DB-1315-41AF-BE6C-57C17ED296A8}">
      <dgm:prSet/>
      <dgm:spPr/>
      <dgm:t>
        <a:bodyPr/>
        <a:lstStyle/>
        <a:p>
          <a:endParaRPr lang="en-US"/>
        </a:p>
      </dgm:t>
    </dgm:pt>
    <dgm:pt modelId="{6BD38892-55DB-4216-B042-974F315CB890}" type="sibTrans" cxnId="{DA1CB9DB-1315-41AF-BE6C-57C17ED296A8}">
      <dgm:prSet/>
      <dgm:spPr/>
      <dgm:t>
        <a:bodyPr/>
        <a:lstStyle/>
        <a:p>
          <a:endParaRPr lang="en-US"/>
        </a:p>
      </dgm:t>
    </dgm:pt>
    <dgm:pt modelId="{FF4F012E-DD91-4C6C-A852-D8D634E99341}" type="pres">
      <dgm:prSet presAssocID="{CC26236D-B3E7-48C8-8CB0-38983F37FC28}" presName="diagram" presStyleCnt="0">
        <dgm:presLayoutVars>
          <dgm:dir/>
          <dgm:resizeHandles val="exact"/>
        </dgm:presLayoutVars>
      </dgm:prSet>
      <dgm:spPr/>
      <dgm:t>
        <a:bodyPr/>
        <a:lstStyle/>
        <a:p>
          <a:endParaRPr lang="en-US"/>
        </a:p>
      </dgm:t>
    </dgm:pt>
    <dgm:pt modelId="{76C32B39-8BC5-4C11-851D-AFBEB0B9F5BC}" type="pres">
      <dgm:prSet presAssocID="{1D292F65-A5D8-470A-8626-2B55EA80FFB8}" presName="node" presStyleLbl="node1" presStyleIdx="0" presStyleCnt="5" custScaleY="76774">
        <dgm:presLayoutVars>
          <dgm:bulletEnabled val="1"/>
        </dgm:presLayoutVars>
      </dgm:prSet>
      <dgm:spPr/>
      <dgm:t>
        <a:bodyPr/>
        <a:lstStyle/>
        <a:p>
          <a:endParaRPr lang="en-US"/>
        </a:p>
      </dgm:t>
    </dgm:pt>
    <dgm:pt modelId="{4E45FF7E-B266-42BF-A790-719F4A49D659}" type="pres">
      <dgm:prSet presAssocID="{ADB5EECD-AC15-4048-92E5-6A09397D0873}" presName="sibTrans" presStyleLbl="sibTrans2D1" presStyleIdx="0" presStyleCnt="4"/>
      <dgm:spPr/>
      <dgm:t>
        <a:bodyPr/>
        <a:lstStyle/>
        <a:p>
          <a:endParaRPr lang="en-US"/>
        </a:p>
      </dgm:t>
    </dgm:pt>
    <dgm:pt modelId="{07034096-8C1C-4476-81B2-3C3151582D2F}" type="pres">
      <dgm:prSet presAssocID="{ADB5EECD-AC15-4048-92E5-6A09397D0873}" presName="connectorText" presStyleLbl="sibTrans2D1" presStyleIdx="0" presStyleCnt="4"/>
      <dgm:spPr/>
      <dgm:t>
        <a:bodyPr/>
        <a:lstStyle/>
        <a:p>
          <a:endParaRPr lang="en-US"/>
        </a:p>
      </dgm:t>
    </dgm:pt>
    <dgm:pt modelId="{400F2723-709D-43BB-87FC-AEE41E5E7DF0}" type="pres">
      <dgm:prSet presAssocID="{A837E9FE-C1D2-4A98-940C-48370B653193}" presName="node" presStyleLbl="node1" presStyleIdx="1" presStyleCnt="5" custScaleY="81433">
        <dgm:presLayoutVars>
          <dgm:bulletEnabled val="1"/>
        </dgm:presLayoutVars>
      </dgm:prSet>
      <dgm:spPr/>
      <dgm:t>
        <a:bodyPr/>
        <a:lstStyle/>
        <a:p>
          <a:endParaRPr lang="en-US"/>
        </a:p>
      </dgm:t>
    </dgm:pt>
    <dgm:pt modelId="{4169C40F-CCDE-4760-AA93-01CD0F5E6557}" type="pres">
      <dgm:prSet presAssocID="{E047403B-79D9-4DEB-A91D-383AF82219CE}" presName="sibTrans" presStyleLbl="sibTrans2D1" presStyleIdx="1" presStyleCnt="4"/>
      <dgm:spPr/>
      <dgm:t>
        <a:bodyPr/>
        <a:lstStyle/>
        <a:p>
          <a:endParaRPr lang="en-US"/>
        </a:p>
      </dgm:t>
    </dgm:pt>
    <dgm:pt modelId="{7A60991D-7C9B-4838-98AF-AC6557028868}" type="pres">
      <dgm:prSet presAssocID="{E047403B-79D9-4DEB-A91D-383AF82219CE}" presName="connectorText" presStyleLbl="sibTrans2D1" presStyleIdx="1" presStyleCnt="4"/>
      <dgm:spPr/>
      <dgm:t>
        <a:bodyPr/>
        <a:lstStyle/>
        <a:p>
          <a:endParaRPr lang="en-US"/>
        </a:p>
      </dgm:t>
    </dgm:pt>
    <dgm:pt modelId="{BAAF38BB-7702-46DC-852A-66A1A998FD2F}" type="pres">
      <dgm:prSet presAssocID="{B1B006C6-6686-4A41-92A9-D5D307805213}" presName="node" presStyleLbl="node1" presStyleIdx="2" presStyleCnt="5" custScaleY="81433">
        <dgm:presLayoutVars>
          <dgm:bulletEnabled val="1"/>
        </dgm:presLayoutVars>
      </dgm:prSet>
      <dgm:spPr/>
      <dgm:t>
        <a:bodyPr/>
        <a:lstStyle/>
        <a:p>
          <a:endParaRPr lang="en-US"/>
        </a:p>
      </dgm:t>
    </dgm:pt>
    <dgm:pt modelId="{93CD778A-30F6-454F-8AFD-68FB1875537D}" type="pres">
      <dgm:prSet presAssocID="{8AEA6227-4BF2-4F58-BDF9-C4CF52381DBA}" presName="sibTrans" presStyleLbl="sibTrans2D1" presStyleIdx="2" presStyleCnt="4" custScaleX="112927"/>
      <dgm:spPr/>
      <dgm:t>
        <a:bodyPr/>
        <a:lstStyle/>
        <a:p>
          <a:endParaRPr lang="en-US"/>
        </a:p>
      </dgm:t>
    </dgm:pt>
    <dgm:pt modelId="{63DAAAC7-DB9A-49C1-A527-7929525393F7}" type="pres">
      <dgm:prSet presAssocID="{8AEA6227-4BF2-4F58-BDF9-C4CF52381DBA}" presName="connectorText" presStyleLbl="sibTrans2D1" presStyleIdx="2" presStyleCnt="4"/>
      <dgm:spPr/>
      <dgm:t>
        <a:bodyPr/>
        <a:lstStyle/>
        <a:p>
          <a:endParaRPr lang="en-US"/>
        </a:p>
      </dgm:t>
    </dgm:pt>
    <dgm:pt modelId="{FCBFEA82-1CFF-4A60-A908-3D4A1146C2F7}" type="pres">
      <dgm:prSet presAssocID="{085D4543-ECCF-452D-B92C-B4F017DE20F7}" presName="node" presStyleLbl="node1" presStyleIdx="3" presStyleCnt="5" custScaleY="82132" custLinFactNeighborX="271" custLinFactNeighborY="-9995">
        <dgm:presLayoutVars>
          <dgm:bulletEnabled val="1"/>
        </dgm:presLayoutVars>
      </dgm:prSet>
      <dgm:spPr/>
      <dgm:t>
        <a:bodyPr/>
        <a:lstStyle/>
        <a:p>
          <a:endParaRPr lang="en-US"/>
        </a:p>
      </dgm:t>
    </dgm:pt>
    <dgm:pt modelId="{61D56908-47B9-484E-B503-96612F2D44B7}" type="pres">
      <dgm:prSet presAssocID="{6BD38892-55DB-4216-B042-974F315CB890}" presName="sibTrans" presStyleLbl="sibTrans2D1" presStyleIdx="3" presStyleCnt="4" custAng="16188359" custLinFactX="104968" custLinFactY="79298" custLinFactNeighborX="200000" custLinFactNeighborY="100000"/>
      <dgm:spPr/>
      <dgm:t>
        <a:bodyPr/>
        <a:lstStyle/>
        <a:p>
          <a:endParaRPr lang="en-US"/>
        </a:p>
      </dgm:t>
    </dgm:pt>
    <dgm:pt modelId="{8DDC5B02-BE34-4D05-8536-5C87DF4D146B}" type="pres">
      <dgm:prSet presAssocID="{6BD38892-55DB-4216-B042-974F315CB890}" presName="connectorText" presStyleLbl="sibTrans2D1" presStyleIdx="3" presStyleCnt="4"/>
      <dgm:spPr/>
      <dgm:t>
        <a:bodyPr/>
        <a:lstStyle/>
        <a:p>
          <a:endParaRPr lang="en-US"/>
        </a:p>
      </dgm:t>
    </dgm:pt>
    <dgm:pt modelId="{7609325D-EF44-4C72-B586-1931D40A5986}" type="pres">
      <dgm:prSet presAssocID="{01A68042-936A-40AB-9A7F-E559C5099946}" presName="node" presStyleLbl="node1" presStyleIdx="4" presStyleCnt="5" custScaleY="82546" custLinFactNeighborX="553" custLinFactNeighborY="-787">
        <dgm:presLayoutVars>
          <dgm:bulletEnabled val="1"/>
        </dgm:presLayoutVars>
      </dgm:prSet>
      <dgm:spPr/>
      <dgm:t>
        <a:bodyPr/>
        <a:lstStyle/>
        <a:p>
          <a:endParaRPr lang="en-US"/>
        </a:p>
      </dgm:t>
    </dgm:pt>
  </dgm:ptLst>
  <dgm:cxnLst>
    <dgm:cxn modelId="{DE79486A-6298-4F9B-87B5-D09C634A0222}" type="presOf" srcId="{085D4543-ECCF-452D-B92C-B4F017DE20F7}" destId="{FCBFEA82-1CFF-4A60-A908-3D4A1146C2F7}" srcOrd="0" destOrd="0" presId="urn:microsoft.com/office/officeart/2005/8/layout/process5"/>
    <dgm:cxn modelId="{E93348DC-F50E-4D4A-ADD2-E250D4E86196}" srcId="{CC26236D-B3E7-48C8-8CB0-38983F37FC28}" destId="{1D292F65-A5D8-470A-8626-2B55EA80FFB8}" srcOrd="0" destOrd="0" parTransId="{9563AC8F-93DF-44A7-A873-937780CE70A6}" sibTransId="{ADB5EECD-AC15-4048-92E5-6A09397D0873}"/>
    <dgm:cxn modelId="{4F0496C1-571B-4823-949E-B147433648E9}" type="presOf" srcId="{E047403B-79D9-4DEB-A91D-383AF82219CE}" destId="{4169C40F-CCDE-4760-AA93-01CD0F5E6557}" srcOrd="0" destOrd="0" presId="urn:microsoft.com/office/officeart/2005/8/layout/process5"/>
    <dgm:cxn modelId="{2C5859C0-255C-464F-BA89-FE850B64F0DF}" type="presOf" srcId="{B1B006C6-6686-4A41-92A9-D5D307805213}" destId="{BAAF38BB-7702-46DC-852A-66A1A998FD2F}" srcOrd="0" destOrd="0" presId="urn:microsoft.com/office/officeart/2005/8/layout/process5"/>
    <dgm:cxn modelId="{B4C69490-045D-4BC2-81B8-27A19B7D68A5}" type="presOf" srcId="{8AEA6227-4BF2-4F58-BDF9-C4CF52381DBA}" destId="{63DAAAC7-DB9A-49C1-A527-7929525393F7}" srcOrd="1" destOrd="0" presId="urn:microsoft.com/office/officeart/2005/8/layout/process5"/>
    <dgm:cxn modelId="{E21F2131-8483-4C94-8707-A8036E311A8A}" srcId="{CC26236D-B3E7-48C8-8CB0-38983F37FC28}" destId="{A837E9FE-C1D2-4A98-940C-48370B653193}" srcOrd="1" destOrd="0" parTransId="{797B8F9F-B3F3-43AC-A4FE-922AB32E0461}" sibTransId="{E047403B-79D9-4DEB-A91D-383AF82219CE}"/>
    <dgm:cxn modelId="{329F480D-A9FF-4205-B51D-FFF06B8BC31F}" type="presOf" srcId="{01A68042-936A-40AB-9A7F-E559C5099946}" destId="{7609325D-EF44-4C72-B586-1931D40A5986}" srcOrd="0" destOrd="0" presId="urn:microsoft.com/office/officeart/2005/8/layout/process5"/>
    <dgm:cxn modelId="{E2F81FFD-62B1-4002-91C9-DA226B37DF24}" type="presOf" srcId="{1D292F65-A5D8-470A-8626-2B55EA80FFB8}" destId="{76C32B39-8BC5-4C11-851D-AFBEB0B9F5BC}" srcOrd="0" destOrd="0" presId="urn:microsoft.com/office/officeart/2005/8/layout/process5"/>
    <dgm:cxn modelId="{DA1CB9DB-1315-41AF-BE6C-57C17ED296A8}" srcId="{CC26236D-B3E7-48C8-8CB0-38983F37FC28}" destId="{085D4543-ECCF-452D-B92C-B4F017DE20F7}" srcOrd="3" destOrd="0" parTransId="{B4B8DA0C-0B70-4E78-902A-204C26824131}" sibTransId="{6BD38892-55DB-4216-B042-974F315CB890}"/>
    <dgm:cxn modelId="{349B534A-B255-4C82-8807-6355F54C859A}" type="presOf" srcId="{ADB5EECD-AC15-4048-92E5-6A09397D0873}" destId="{07034096-8C1C-4476-81B2-3C3151582D2F}" srcOrd="1" destOrd="0" presId="urn:microsoft.com/office/officeart/2005/8/layout/process5"/>
    <dgm:cxn modelId="{78CB1C3A-4CC2-445A-8F9B-B2B503CFF6E2}" type="presOf" srcId="{6BD38892-55DB-4216-B042-974F315CB890}" destId="{8DDC5B02-BE34-4D05-8536-5C87DF4D146B}" srcOrd="1" destOrd="0" presId="urn:microsoft.com/office/officeart/2005/8/layout/process5"/>
    <dgm:cxn modelId="{4104950C-2709-450D-95D2-AA3D6870C897}" type="presOf" srcId="{E047403B-79D9-4DEB-A91D-383AF82219CE}" destId="{7A60991D-7C9B-4838-98AF-AC6557028868}" srcOrd="1" destOrd="0" presId="urn:microsoft.com/office/officeart/2005/8/layout/process5"/>
    <dgm:cxn modelId="{257E0582-AC13-420D-970D-AC04BD67A04E}" srcId="{CC26236D-B3E7-48C8-8CB0-38983F37FC28}" destId="{01A68042-936A-40AB-9A7F-E559C5099946}" srcOrd="4" destOrd="0" parTransId="{F1A6D564-F31D-4628-89ED-A8BB04B0CC8D}" sibTransId="{B6364E73-0776-4879-A7C3-F7FF8E7794A3}"/>
    <dgm:cxn modelId="{C5CC4E2B-A8F8-44EE-8E96-A1E1AE6C9202}" type="presOf" srcId="{6BD38892-55DB-4216-B042-974F315CB890}" destId="{61D56908-47B9-484E-B503-96612F2D44B7}" srcOrd="0" destOrd="0" presId="urn:microsoft.com/office/officeart/2005/8/layout/process5"/>
    <dgm:cxn modelId="{858347C7-8D9D-4EE7-A8AD-C84E56CF380C}" type="presOf" srcId="{A837E9FE-C1D2-4A98-940C-48370B653193}" destId="{400F2723-709D-43BB-87FC-AEE41E5E7DF0}" srcOrd="0" destOrd="0" presId="urn:microsoft.com/office/officeart/2005/8/layout/process5"/>
    <dgm:cxn modelId="{6E9CFE6D-3E9D-4E47-965E-DC1FE80819BC}" type="presOf" srcId="{CC26236D-B3E7-48C8-8CB0-38983F37FC28}" destId="{FF4F012E-DD91-4C6C-A852-D8D634E99341}" srcOrd="0" destOrd="0" presId="urn:microsoft.com/office/officeart/2005/8/layout/process5"/>
    <dgm:cxn modelId="{B84B07EA-72A4-4CF1-8356-94D33997FBA3}" type="presOf" srcId="{8AEA6227-4BF2-4F58-BDF9-C4CF52381DBA}" destId="{93CD778A-30F6-454F-8AFD-68FB1875537D}" srcOrd="0" destOrd="0" presId="urn:microsoft.com/office/officeart/2005/8/layout/process5"/>
    <dgm:cxn modelId="{F28487A9-9C28-40B1-8FB6-855F7448C220}" srcId="{CC26236D-B3E7-48C8-8CB0-38983F37FC28}" destId="{B1B006C6-6686-4A41-92A9-D5D307805213}" srcOrd="2" destOrd="0" parTransId="{2666B81A-1172-4744-89B2-52387B3F4643}" sibTransId="{8AEA6227-4BF2-4F58-BDF9-C4CF52381DBA}"/>
    <dgm:cxn modelId="{D51AA7A8-7163-484C-A7D7-A253AE0A1EF3}" type="presOf" srcId="{ADB5EECD-AC15-4048-92E5-6A09397D0873}" destId="{4E45FF7E-B266-42BF-A790-719F4A49D659}" srcOrd="0" destOrd="0" presId="urn:microsoft.com/office/officeart/2005/8/layout/process5"/>
    <dgm:cxn modelId="{83CE46DC-F846-4E84-BF3A-4C946D84464E}" type="presParOf" srcId="{FF4F012E-DD91-4C6C-A852-D8D634E99341}" destId="{76C32B39-8BC5-4C11-851D-AFBEB0B9F5BC}" srcOrd="0" destOrd="0" presId="urn:microsoft.com/office/officeart/2005/8/layout/process5"/>
    <dgm:cxn modelId="{9690D6E6-671F-4EE8-B1CE-2ABDAB581913}" type="presParOf" srcId="{FF4F012E-DD91-4C6C-A852-D8D634E99341}" destId="{4E45FF7E-B266-42BF-A790-719F4A49D659}" srcOrd="1" destOrd="0" presId="urn:microsoft.com/office/officeart/2005/8/layout/process5"/>
    <dgm:cxn modelId="{22E8F660-3692-4EC1-A83C-3F64BF8EC820}" type="presParOf" srcId="{4E45FF7E-B266-42BF-A790-719F4A49D659}" destId="{07034096-8C1C-4476-81B2-3C3151582D2F}" srcOrd="0" destOrd="0" presId="urn:microsoft.com/office/officeart/2005/8/layout/process5"/>
    <dgm:cxn modelId="{5ED4A489-EFC4-4AA1-9F4D-CDBC138D61C7}" type="presParOf" srcId="{FF4F012E-DD91-4C6C-A852-D8D634E99341}" destId="{400F2723-709D-43BB-87FC-AEE41E5E7DF0}" srcOrd="2" destOrd="0" presId="urn:microsoft.com/office/officeart/2005/8/layout/process5"/>
    <dgm:cxn modelId="{5557955F-2E72-4DC9-89DA-DD607600177A}" type="presParOf" srcId="{FF4F012E-DD91-4C6C-A852-D8D634E99341}" destId="{4169C40F-CCDE-4760-AA93-01CD0F5E6557}" srcOrd="3" destOrd="0" presId="urn:microsoft.com/office/officeart/2005/8/layout/process5"/>
    <dgm:cxn modelId="{0C4DF6FC-C046-45EF-AAE4-D8B3766A607C}" type="presParOf" srcId="{4169C40F-CCDE-4760-AA93-01CD0F5E6557}" destId="{7A60991D-7C9B-4838-98AF-AC6557028868}" srcOrd="0" destOrd="0" presId="urn:microsoft.com/office/officeart/2005/8/layout/process5"/>
    <dgm:cxn modelId="{8F427E77-4AB1-407A-ADDB-35B316B3C862}" type="presParOf" srcId="{FF4F012E-DD91-4C6C-A852-D8D634E99341}" destId="{BAAF38BB-7702-46DC-852A-66A1A998FD2F}" srcOrd="4" destOrd="0" presId="urn:microsoft.com/office/officeart/2005/8/layout/process5"/>
    <dgm:cxn modelId="{D73837C5-827F-43F8-B6D3-97B1384A0E7F}" type="presParOf" srcId="{FF4F012E-DD91-4C6C-A852-D8D634E99341}" destId="{93CD778A-30F6-454F-8AFD-68FB1875537D}" srcOrd="5" destOrd="0" presId="urn:microsoft.com/office/officeart/2005/8/layout/process5"/>
    <dgm:cxn modelId="{FA2BB2AC-3D2D-4210-AFF2-5E8F00F5535D}" type="presParOf" srcId="{93CD778A-30F6-454F-8AFD-68FB1875537D}" destId="{63DAAAC7-DB9A-49C1-A527-7929525393F7}" srcOrd="0" destOrd="0" presId="urn:microsoft.com/office/officeart/2005/8/layout/process5"/>
    <dgm:cxn modelId="{DEC037A0-DEF9-47A4-91A8-2ECB1DF7392B}" type="presParOf" srcId="{FF4F012E-DD91-4C6C-A852-D8D634E99341}" destId="{FCBFEA82-1CFF-4A60-A908-3D4A1146C2F7}" srcOrd="6" destOrd="0" presId="urn:microsoft.com/office/officeart/2005/8/layout/process5"/>
    <dgm:cxn modelId="{7A4EE2F1-3685-4EAB-860F-F0D1290E04E0}" type="presParOf" srcId="{FF4F012E-DD91-4C6C-A852-D8D634E99341}" destId="{61D56908-47B9-484E-B503-96612F2D44B7}" srcOrd="7" destOrd="0" presId="urn:microsoft.com/office/officeart/2005/8/layout/process5"/>
    <dgm:cxn modelId="{DB2539ED-37E9-449C-8562-D271710CFA50}" type="presParOf" srcId="{61D56908-47B9-484E-B503-96612F2D44B7}" destId="{8DDC5B02-BE34-4D05-8536-5C87DF4D146B}" srcOrd="0" destOrd="0" presId="urn:microsoft.com/office/officeart/2005/8/layout/process5"/>
    <dgm:cxn modelId="{580C02EE-EBFD-4AB1-999F-130A49770883}" type="presParOf" srcId="{FF4F012E-DD91-4C6C-A852-D8D634E99341}" destId="{7609325D-EF44-4C72-B586-1931D40A5986}"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D0C16-F655-45AA-942F-734551580E89}">
      <dsp:nvSpPr>
        <dsp:cNvPr id="0" name=""/>
        <dsp:cNvSpPr/>
      </dsp:nvSpPr>
      <dsp:spPr>
        <a:xfrm>
          <a:off x="7531" y="1112563"/>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Anterior Pituitary</a:t>
          </a:r>
        </a:p>
      </dsp:txBody>
      <dsp:txXfrm>
        <a:off x="47088" y="1152120"/>
        <a:ext cx="2171832" cy="1271454"/>
      </dsp:txXfrm>
    </dsp:sp>
    <dsp:sp modelId="{20F2BBC7-C687-4FB4-B5F1-B2A4F5A0F0B2}">
      <dsp:nvSpPr>
        <dsp:cNvPr id="0" name=""/>
        <dsp:cNvSpPr/>
      </dsp:nvSpPr>
      <dsp:spPr>
        <a:xfrm>
          <a:off x="2456561" y="1508730"/>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456561" y="1620377"/>
        <a:ext cx="334040" cy="334940"/>
      </dsp:txXfrm>
    </dsp:sp>
    <dsp:sp modelId="{92549172-00F7-4A4E-8B40-CA7007643AAE}">
      <dsp:nvSpPr>
        <dsp:cNvPr id="0" name=""/>
        <dsp:cNvSpPr/>
      </dsp:nvSpPr>
      <dsp:spPr>
        <a:xfrm>
          <a:off x="3158856" y="1112563"/>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ACTH to Adrenal Cortex</a:t>
          </a:r>
        </a:p>
      </dsp:txBody>
      <dsp:txXfrm>
        <a:off x="3198413" y="1152120"/>
        <a:ext cx="2171832" cy="1271454"/>
      </dsp:txXfrm>
    </dsp:sp>
    <dsp:sp modelId="{BBCA9AB0-D7AE-427E-9B53-841E7D722219}">
      <dsp:nvSpPr>
        <dsp:cNvPr id="0" name=""/>
        <dsp:cNvSpPr/>
      </dsp:nvSpPr>
      <dsp:spPr>
        <a:xfrm>
          <a:off x="5607886" y="1508730"/>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5607886" y="1620377"/>
        <a:ext cx="334040" cy="334940"/>
      </dsp:txXfrm>
    </dsp:sp>
    <dsp:sp modelId="{9309F9B0-5475-45E7-AD33-6990C4A23868}">
      <dsp:nvSpPr>
        <dsp:cNvPr id="0" name=""/>
        <dsp:cNvSpPr/>
      </dsp:nvSpPr>
      <dsp:spPr>
        <a:xfrm>
          <a:off x="6310182" y="1112563"/>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Release of Glucocorticoids or </a:t>
          </a:r>
          <a:r>
            <a:rPr lang="en-US" sz="1900" kern="1200" dirty="0" err="1"/>
            <a:t>Mineralocortcoids</a:t>
          </a:r>
          <a:endParaRPr lang="en-US" sz="1900" kern="1200" dirty="0"/>
        </a:p>
      </dsp:txBody>
      <dsp:txXfrm>
        <a:off x="6349739" y="1152120"/>
        <a:ext cx="2171832" cy="1271454"/>
      </dsp:txXfrm>
    </dsp:sp>
    <dsp:sp modelId="{92A3F2F4-9170-4379-90D5-DA09CAFEAFF2}">
      <dsp:nvSpPr>
        <dsp:cNvPr id="0" name=""/>
        <dsp:cNvSpPr/>
      </dsp:nvSpPr>
      <dsp:spPr>
        <a:xfrm rot="5400000">
          <a:off x="7197055" y="2620697"/>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7268185" y="2661214"/>
        <a:ext cx="334940" cy="334040"/>
      </dsp:txXfrm>
    </dsp:sp>
    <dsp:sp modelId="{F7EB7883-E4CA-483C-BB1B-555983E7C203}">
      <dsp:nvSpPr>
        <dsp:cNvPr id="0" name=""/>
        <dsp:cNvSpPr/>
      </dsp:nvSpPr>
      <dsp:spPr>
        <a:xfrm>
          <a:off x="6310182" y="3363510"/>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When their Functions are Completed</a:t>
          </a:r>
        </a:p>
      </dsp:txBody>
      <dsp:txXfrm>
        <a:off x="6349739" y="3403067"/>
        <a:ext cx="2171832" cy="1271454"/>
      </dsp:txXfrm>
    </dsp:sp>
    <dsp:sp modelId="{92B15E9F-7E30-49A6-9B71-855674215A03}">
      <dsp:nvSpPr>
        <dsp:cNvPr id="0" name=""/>
        <dsp:cNvSpPr/>
      </dsp:nvSpPr>
      <dsp:spPr>
        <a:xfrm rot="10800000">
          <a:off x="5634898" y="3759677"/>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5778058" y="3871324"/>
        <a:ext cx="334040" cy="334940"/>
      </dsp:txXfrm>
    </dsp:sp>
    <dsp:sp modelId="{CF60341B-B5CB-4160-8421-B06C62C0D515}">
      <dsp:nvSpPr>
        <dsp:cNvPr id="0" name=""/>
        <dsp:cNvSpPr/>
      </dsp:nvSpPr>
      <dsp:spPr>
        <a:xfrm>
          <a:off x="3158856" y="3363510"/>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Target tissue release feedback hormones towards hypothalamus</a:t>
          </a:r>
        </a:p>
      </dsp:txBody>
      <dsp:txXfrm>
        <a:off x="3198413" y="3403067"/>
        <a:ext cx="2171832" cy="1271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32B39-8BC5-4C11-851D-AFBEB0B9F5BC}">
      <dsp:nvSpPr>
        <dsp:cNvPr id="0" name=""/>
        <dsp:cNvSpPr/>
      </dsp:nvSpPr>
      <dsp:spPr>
        <a:xfrm>
          <a:off x="7639" y="619439"/>
          <a:ext cx="2283361" cy="105181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Anterior Pituitary</a:t>
          </a:r>
        </a:p>
      </dsp:txBody>
      <dsp:txXfrm>
        <a:off x="38446" y="650246"/>
        <a:ext cx="2221747" cy="990202"/>
      </dsp:txXfrm>
    </dsp:sp>
    <dsp:sp modelId="{4E45FF7E-B266-42BF-A790-719F4A49D659}">
      <dsp:nvSpPr>
        <dsp:cNvPr id="0" name=""/>
        <dsp:cNvSpPr/>
      </dsp:nvSpPr>
      <dsp:spPr>
        <a:xfrm>
          <a:off x="2491936" y="862210"/>
          <a:ext cx="484072"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491936" y="975465"/>
        <a:ext cx="338850" cy="339763"/>
      </dsp:txXfrm>
    </dsp:sp>
    <dsp:sp modelId="{400F2723-709D-43BB-87FC-AEE41E5E7DF0}">
      <dsp:nvSpPr>
        <dsp:cNvPr id="0" name=""/>
        <dsp:cNvSpPr/>
      </dsp:nvSpPr>
      <dsp:spPr>
        <a:xfrm>
          <a:off x="3204344" y="587524"/>
          <a:ext cx="2283361" cy="11156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Excessive but ineffective ACTH to adrenal cortex</a:t>
          </a:r>
        </a:p>
      </dsp:txBody>
      <dsp:txXfrm>
        <a:off x="3237020" y="620200"/>
        <a:ext cx="2218009" cy="1050293"/>
      </dsp:txXfrm>
    </dsp:sp>
    <dsp:sp modelId="{4169C40F-CCDE-4760-AA93-01CD0F5E6557}">
      <dsp:nvSpPr>
        <dsp:cNvPr id="0" name=""/>
        <dsp:cNvSpPr/>
      </dsp:nvSpPr>
      <dsp:spPr>
        <a:xfrm>
          <a:off x="5688641" y="862210"/>
          <a:ext cx="484072"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5688641" y="975465"/>
        <a:ext cx="338850" cy="339763"/>
      </dsp:txXfrm>
    </dsp:sp>
    <dsp:sp modelId="{BAAF38BB-7702-46DC-852A-66A1A998FD2F}">
      <dsp:nvSpPr>
        <dsp:cNvPr id="0" name=""/>
        <dsp:cNvSpPr/>
      </dsp:nvSpPr>
      <dsp:spPr>
        <a:xfrm>
          <a:off x="6401050" y="587524"/>
          <a:ext cx="2283361" cy="11156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No release of Glucocorticoids or Mineralocorticoids</a:t>
          </a:r>
        </a:p>
      </dsp:txBody>
      <dsp:txXfrm>
        <a:off x="6433726" y="620200"/>
        <a:ext cx="2218009" cy="1050293"/>
      </dsp:txXfrm>
    </dsp:sp>
    <dsp:sp modelId="{93CD778A-30F6-454F-8AFD-68FB1875537D}">
      <dsp:nvSpPr>
        <dsp:cNvPr id="0" name=""/>
        <dsp:cNvSpPr/>
      </dsp:nvSpPr>
      <dsp:spPr>
        <a:xfrm rot="5388802">
          <a:off x="7312582" y="1797968"/>
          <a:ext cx="466392"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7375669" y="1847908"/>
        <a:ext cx="339763" cy="326474"/>
      </dsp:txXfrm>
    </dsp:sp>
    <dsp:sp modelId="{FCBFEA82-1CFF-4A60-A908-3D4A1146C2F7}">
      <dsp:nvSpPr>
        <dsp:cNvPr id="0" name=""/>
        <dsp:cNvSpPr/>
      </dsp:nvSpPr>
      <dsp:spPr>
        <a:xfrm>
          <a:off x="6407238" y="2482417"/>
          <a:ext cx="2283361" cy="112522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Lack of glucose , Na &amp; Water</a:t>
          </a:r>
        </a:p>
      </dsp:txBody>
      <dsp:txXfrm>
        <a:off x="6440195" y="2515374"/>
        <a:ext cx="2217447" cy="1059308"/>
      </dsp:txXfrm>
    </dsp:sp>
    <dsp:sp modelId="{61D56908-47B9-484E-B503-96612F2D44B7}">
      <dsp:nvSpPr>
        <dsp:cNvPr id="0" name=""/>
        <dsp:cNvSpPr/>
      </dsp:nvSpPr>
      <dsp:spPr>
        <a:xfrm rot="5252493">
          <a:off x="7193875" y="3839746"/>
          <a:ext cx="481035"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7262935" y="3880912"/>
        <a:ext cx="336725" cy="339763"/>
      </dsp:txXfrm>
    </dsp:sp>
    <dsp:sp modelId="{7609325D-EF44-4C72-B586-1931D40A5986}">
      <dsp:nvSpPr>
        <dsp:cNvPr id="0" name=""/>
        <dsp:cNvSpPr/>
      </dsp:nvSpPr>
      <dsp:spPr>
        <a:xfrm>
          <a:off x="3216971" y="2605732"/>
          <a:ext cx="2283361" cy="113089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Bronzing of skin</a:t>
          </a:r>
        </a:p>
        <a:p>
          <a:pPr lvl="0" algn="ctr" defTabSz="844550">
            <a:lnSpc>
              <a:spcPct val="90000"/>
            </a:lnSpc>
            <a:spcBef>
              <a:spcPct val="0"/>
            </a:spcBef>
            <a:spcAft>
              <a:spcPct val="35000"/>
            </a:spcAft>
          </a:pPr>
          <a:r>
            <a:rPr lang="en-US" sz="1900" kern="1200" dirty="0"/>
            <a:t>ACTH is linked to melanin production</a:t>
          </a:r>
        </a:p>
      </dsp:txBody>
      <dsp:txXfrm>
        <a:off x="3250094" y="2638855"/>
        <a:ext cx="2217115" cy="10646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282714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70448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46608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8743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49592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179731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70485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008733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36390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11" name="Google Shape;411;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12" name="Google Shape;412;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13" name="Google Shape;41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6592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29" name="Google Shape;129;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30" name="Google Shape;130;p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97775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220908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94210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04" name="Google Shape;104;p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05" name="Google Shape;105;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60" name="Google Shape;16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61" name="Google Shape;161;p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742691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205" name="Google Shape;205;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206" name="Google Shape;206;p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207" name="Google Shape;20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32" name="Google Shape;332;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33" name="Google Shape;333;p1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34" name="Google Shape;3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331332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32" name="Google Shape;332;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33" name="Google Shape;333;p1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34" name="Google Shape;3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4170949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11" name="Google Shape;411;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12" name="Google Shape;412;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13" name="Google Shape;41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35113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2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26" name="Google Shape;426;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27" name="Google Shape;427;p2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28" name="Google Shape;42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66" name="Google Shape;366;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67" name="Google Shape;367;p2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68" name="Google Shape;36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81" name="Google Shape;381;p2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82" name="Google Shape;382;p2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83" name="Google Shape;3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96" name="Google Shape;396;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97" name="Google Shape;397;p2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98" name="Google Shape;39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844812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41" name="Google Shape;441;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42" name="Google Shape;442;p2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43" name="Google Shape;44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445106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55" name="Google Shape;455;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56" name="Google Shape;456;p2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57" name="Google Shape;45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2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98" name="Google Shape;498;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99" name="Google Shape;499;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500" name="Google Shape;5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75" name="Google Shape;175;p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76" name="Google Shape;176;p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77" name="Google Shape;1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513" name="Google Shape;513;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514" name="Google Shape;514;p3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515" name="Google Shape;51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3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528" name="Google Shape;528;p3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529" name="Google Shape;529;p3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530" name="Google Shape;53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020919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2889469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5" name="Google Shape;5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7806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05919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24605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11995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48102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nature.com/articles/nrendo.2016.185.pdf"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s://www.endocrine.org/clinical-practice-guidelines/treatment-of-cushing-syndrom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1026" name="Picture 2" descr="Adrenal Disorders | District Endocrine">
            <a:extLst>
              <a:ext uri="{FF2B5EF4-FFF2-40B4-BE49-F238E27FC236}">
                <a16:creationId xmlns:a16="http://schemas.microsoft.com/office/drawing/2014/main" id="{24C4B1B8-9A18-B0CA-F91D-FDF8A32BE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4" y="174889"/>
            <a:ext cx="8785367" cy="627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5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87825" y="451513"/>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Pathophysiology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graphicFrame>
        <p:nvGraphicFramePr>
          <p:cNvPr id="2" name="Diagram 1">
            <a:extLst>
              <a:ext uri="{FF2B5EF4-FFF2-40B4-BE49-F238E27FC236}">
                <a16:creationId xmlns:a16="http://schemas.microsoft.com/office/drawing/2014/main" id="{2AB4BEF1-0847-1528-DE17-DF335B2D83DB}"/>
              </a:ext>
            </a:extLst>
          </p:cNvPr>
          <p:cNvGraphicFramePr/>
          <p:nvPr>
            <p:extLst>
              <p:ext uri="{D42A27DB-BD31-4B8C-83A1-F6EECF244321}">
                <p14:modId xmlns:p14="http://schemas.microsoft.com/office/powerpoint/2010/main" val="1454476978"/>
              </p:ext>
            </p:extLst>
          </p:nvPr>
        </p:nvGraphicFramePr>
        <p:xfrm>
          <a:off x="2032000" y="563526"/>
          <a:ext cx="8568660" cy="5826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0752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42847" y="577551"/>
            <a:ext cx="9360283" cy="31321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Negative Feedback Loop in Addison’s Disease</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graphicFrame>
        <p:nvGraphicFramePr>
          <p:cNvPr id="2" name="Diagram 1">
            <a:extLst>
              <a:ext uri="{FF2B5EF4-FFF2-40B4-BE49-F238E27FC236}">
                <a16:creationId xmlns:a16="http://schemas.microsoft.com/office/drawing/2014/main" id="{87FA2336-0F88-5409-1BF5-DB99C5041C0A}"/>
              </a:ext>
            </a:extLst>
          </p:cNvPr>
          <p:cNvGraphicFramePr/>
          <p:nvPr>
            <p:extLst>
              <p:ext uri="{D42A27DB-BD31-4B8C-83A1-F6EECF244321}">
                <p14:modId xmlns:p14="http://schemas.microsoft.com/office/powerpoint/2010/main" val="3381807514"/>
              </p:ext>
            </p:extLst>
          </p:nvPr>
        </p:nvGraphicFramePr>
        <p:xfrm>
          <a:off x="1811079" y="1027288"/>
          <a:ext cx="8692051" cy="4334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D352FB-27C9-6834-48EA-4A7CE83171EF}"/>
              </a:ext>
            </a:extLst>
          </p:cNvPr>
          <p:cNvGrpSpPr/>
          <p:nvPr/>
        </p:nvGrpSpPr>
        <p:grpSpPr>
          <a:xfrm flipV="1">
            <a:off x="5010112" y="5159022"/>
            <a:ext cx="5539227" cy="1314573"/>
            <a:chOff x="47272" y="2251144"/>
            <a:chExt cx="5539227" cy="2064264"/>
          </a:xfrm>
        </p:grpSpPr>
        <p:sp>
          <p:nvSpPr>
            <p:cNvPr id="5" name="Rectangle: Rounded Corners 4">
              <a:extLst>
                <a:ext uri="{FF2B5EF4-FFF2-40B4-BE49-F238E27FC236}">
                  <a16:creationId xmlns:a16="http://schemas.microsoft.com/office/drawing/2014/main" id="{23F25D4D-5ED3-71BD-97AC-C33A04DE9432}"/>
                </a:ext>
              </a:extLst>
            </p:cNvPr>
            <p:cNvSpPr/>
            <p:nvPr/>
          </p:nvSpPr>
          <p:spPr>
            <a:xfrm rot="10800000">
              <a:off x="3301680" y="2251144"/>
              <a:ext cx="2284819" cy="1632661"/>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1600" dirty="0"/>
                <a:t>Dehydration, unable to manage stressful </a:t>
              </a:r>
            </a:p>
            <a:p>
              <a:pPr algn="ctr"/>
              <a:r>
                <a:rPr lang="en-US" sz="1600" dirty="0"/>
                <a:t>situations</a:t>
              </a:r>
            </a:p>
          </p:txBody>
        </p:sp>
        <p:sp>
          <p:nvSpPr>
            <p:cNvPr id="6" name="Rectangle: Rounded Corners 4">
              <a:extLst>
                <a:ext uri="{FF2B5EF4-FFF2-40B4-BE49-F238E27FC236}">
                  <a16:creationId xmlns:a16="http://schemas.microsoft.com/office/drawing/2014/main" id="{FFC2B20F-770F-A3A9-1DDE-1531316E8E41}"/>
                </a:ext>
              </a:extLst>
            </p:cNvPr>
            <p:cNvSpPr txBox="1"/>
            <p:nvPr/>
          </p:nvSpPr>
          <p:spPr>
            <a:xfrm rot="10957695">
              <a:off x="47272" y="3219918"/>
              <a:ext cx="2175929" cy="10954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grpSp>
      <p:sp>
        <p:nvSpPr>
          <p:cNvPr id="7" name="Arrow: Down 6">
            <a:extLst>
              <a:ext uri="{FF2B5EF4-FFF2-40B4-BE49-F238E27FC236}">
                <a16:creationId xmlns:a16="http://schemas.microsoft.com/office/drawing/2014/main" id="{75DD8AD1-FF0B-E14B-F9A5-7087385FBDD2}"/>
              </a:ext>
            </a:extLst>
          </p:cNvPr>
          <p:cNvSpPr/>
          <p:nvPr/>
        </p:nvSpPr>
        <p:spPr>
          <a:xfrm>
            <a:off x="5822988" y="2942397"/>
            <a:ext cx="679412" cy="504714"/>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4107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9" y="451513"/>
            <a:ext cx="8596668" cy="676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Causes of Primary Adrenal Insufficiency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A8C02AB5-9853-F9B3-6A4B-F4F0268F294E}"/>
              </a:ext>
            </a:extLst>
          </p:cNvPr>
          <p:cNvPicPr>
            <a:picLocks noChangeAspect="1"/>
          </p:cNvPicPr>
          <p:nvPr/>
        </p:nvPicPr>
        <p:blipFill>
          <a:blip r:embed="rId3"/>
          <a:stretch>
            <a:fillRect/>
          </a:stretch>
        </p:blipFill>
        <p:spPr>
          <a:xfrm>
            <a:off x="931871" y="1341726"/>
            <a:ext cx="10022853" cy="4612987"/>
          </a:xfrm>
          <a:prstGeom prst="rect">
            <a:avLst/>
          </a:prstGeom>
        </p:spPr>
      </p:pic>
    </p:spTree>
    <p:extLst>
      <p:ext uri="{BB962C8B-B14F-4D97-AF65-F5344CB8AC3E}">
        <p14:creationId xmlns:p14="http://schemas.microsoft.com/office/powerpoint/2010/main" val="385936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9" y="395242"/>
            <a:ext cx="8596668" cy="676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Causes of Primary Adrenal Insufficiency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0101038F-A90C-DDAE-6492-1BEE6C53BAC9}"/>
              </a:ext>
            </a:extLst>
          </p:cNvPr>
          <p:cNvPicPr>
            <a:picLocks noChangeAspect="1"/>
          </p:cNvPicPr>
          <p:nvPr/>
        </p:nvPicPr>
        <p:blipFill>
          <a:blip r:embed="rId3"/>
          <a:stretch>
            <a:fillRect/>
          </a:stretch>
        </p:blipFill>
        <p:spPr>
          <a:xfrm>
            <a:off x="1679061" y="1101993"/>
            <a:ext cx="8139383" cy="5360765"/>
          </a:xfrm>
          <a:prstGeom prst="rect">
            <a:avLst/>
          </a:prstGeom>
        </p:spPr>
      </p:pic>
    </p:spTree>
    <p:extLst>
      <p:ext uri="{BB962C8B-B14F-4D97-AF65-F5344CB8AC3E}">
        <p14:creationId xmlns:p14="http://schemas.microsoft.com/office/powerpoint/2010/main" val="4091397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Secondary and Tertiary Adrenal Insufficiency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Secondary: </a:t>
            </a:r>
            <a:r>
              <a:rPr lang="en-US" sz="2000" b="0" u="none" dirty="0">
                <a:solidFill>
                  <a:schemeClr val="dk1"/>
                </a:solidFill>
                <a:latin typeface="Times New Roman"/>
                <a:ea typeface="Times New Roman"/>
                <a:cs typeface="Times New Roman"/>
                <a:sym typeface="Times New Roman"/>
              </a:rPr>
              <a:t>Any process that involves the pituitary and interferes with ACTH secretion can cause secondary adrenal insufficiency. </a:t>
            </a:r>
            <a:endParaRPr lang="en-US" sz="2000"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For example</a:t>
            </a:r>
            <a:r>
              <a:rPr lang="en-US" sz="2000" dirty="0">
                <a:solidFill>
                  <a:schemeClr val="dk1"/>
                </a:solidFill>
                <a:latin typeface="Times New Roman"/>
                <a:ea typeface="Times New Roman"/>
                <a:cs typeface="Times New Roman"/>
                <a:sym typeface="Times New Roman"/>
              </a:rPr>
              <a:t>: Panhypopituitarism, Isolated ACTH deficiency and Autoimmune</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Tertiary: Tertiary adrenal insufficiency refers to causes that relate to hypothalamic abnormalities that reduce corticotropin-releasing hormone (CRH) secretion. Most common causes are as follows:</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Abrupt cessation of high-dose glucocorticoid therapy</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Correction (cure) of hypercortisolism (Cushing's syndrome)</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42049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225891" y="294240"/>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Clinical Signs and Symptoms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45F3E42B-9CB1-469A-D73C-55FD0D3EFABA}"/>
              </a:ext>
            </a:extLst>
          </p:cNvPr>
          <p:cNvPicPr>
            <a:picLocks noChangeAspect="1"/>
          </p:cNvPicPr>
          <p:nvPr/>
        </p:nvPicPr>
        <p:blipFill>
          <a:blip r:embed="rId3"/>
          <a:stretch>
            <a:fillRect/>
          </a:stretch>
        </p:blipFill>
        <p:spPr>
          <a:xfrm>
            <a:off x="1078294" y="1168007"/>
            <a:ext cx="9530486" cy="5395753"/>
          </a:xfrm>
          <a:prstGeom prst="rect">
            <a:avLst/>
          </a:prstGeom>
        </p:spPr>
      </p:pic>
      <p:pic>
        <p:nvPicPr>
          <p:cNvPr id="5" name="Picture 4">
            <a:extLst>
              <a:ext uri="{FF2B5EF4-FFF2-40B4-BE49-F238E27FC236}">
                <a16:creationId xmlns:a16="http://schemas.microsoft.com/office/drawing/2014/main" id="{C2754495-2C51-3295-2236-87FAC658399A}"/>
              </a:ext>
            </a:extLst>
          </p:cNvPr>
          <p:cNvPicPr>
            <a:picLocks noChangeAspect="1"/>
          </p:cNvPicPr>
          <p:nvPr/>
        </p:nvPicPr>
        <p:blipFill>
          <a:blip r:embed="rId4"/>
          <a:stretch>
            <a:fillRect/>
          </a:stretch>
        </p:blipFill>
        <p:spPr>
          <a:xfrm>
            <a:off x="9646198" y="453095"/>
            <a:ext cx="1503267" cy="454475"/>
          </a:xfrm>
          <a:prstGeom prst="rect">
            <a:avLst/>
          </a:prstGeom>
        </p:spPr>
      </p:pic>
    </p:spTree>
    <p:extLst>
      <p:ext uri="{BB962C8B-B14F-4D97-AF65-F5344CB8AC3E}">
        <p14:creationId xmlns:p14="http://schemas.microsoft.com/office/powerpoint/2010/main" val="122692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Clinical Signs and Symptoms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74AA703F-24B6-F727-6C2E-9B2905806038}"/>
              </a:ext>
            </a:extLst>
          </p:cNvPr>
          <p:cNvPicPr>
            <a:picLocks noChangeAspect="1"/>
          </p:cNvPicPr>
          <p:nvPr/>
        </p:nvPicPr>
        <p:blipFill>
          <a:blip r:embed="rId3"/>
          <a:stretch>
            <a:fillRect/>
          </a:stretch>
        </p:blipFill>
        <p:spPr>
          <a:xfrm>
            <a:off x="712766" y="1449032"/>
            <a:ext cx="10938899" cy="3378189"/>
          </a:xfrm>
          <a:prstGeom prst="rect">
            <a:avLst/>
          </a:prstGeom>
        </p:spPr>
      </p:pic>
    </p:spTree>
    <p:extLst>
      <p:ext uri="{BB962C8B-B14F-4D97-AF65-F5344CB8AC3E}">
        <p14:creationId xmlns:p14="http://schemas.microsoft.com/office/powerpoint/2010/main" val="2387966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Clinical Signs and Symptoms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C827F5FD-47FF-5EB5-4C3A-45060899392B}"/>
              </a:ext>
            </a:extLst>
          </p:cNvPr>
          <p:cNvPicPr>
            <a:picLocks noChangeAspect="1"/>
          </p:cNvPicPr>
          <p:nvPr/>
        </p:nvPicPr>
        <p:blipFill>
          <a:blip r:embed="rId3"/>
          <a:stretch>
            <a:fillRect/>
          </a:stretch>
        </p:blipFill>
        <p:spPr>
          <a:xfrm>
            <a:off x="4879964" y="1553606"/>
            <a:ext cx="5589184" cy="3942091"/>
          </a:xfrm>
          <a:prstGeom prst="rect">
            <a:avLst/>
          </a:prstGeom>
        </p:spPr>
      </p:pic>
      <p:pic>
        <p:nvPicPr>
          <p:cNvPr id="6" name="Picture 5">
            <a:extLst>
              <a:ext uri="{FF2B5EF4-FFF2-40B4-BE49-F238E27FC236}">
                <a16:creationId xmlns:a16="http://schemas.microsoft.com/office/drawing/2014/main" id="{9AD2BF24-3906-19E2-DFDE-0143D0FEE5F2}"/>
              </a:ext>
            </a:extLst>
          </p:cNvPr>
          <p:cNvPicPr>
            <a:picLocks noChangeAspect="1"/>
          </p:cNvPicPr>
          <p:nvPr/>
        </p:nvPicPr>
        <p:blipFill>
          <a:blip r:embed="rId4"/>
          <a:stretch>
            <a:fillRect/>
          </a:stretch>
        </p:blipFill>
        <p:spPr>
          <a:xfrm>
            <a:off x="899154" y="3861853"/>
            <a:ext cx="3448349" cy="2179509"/>
          </a:xfrm>
          <a:prstGeom prst="rect">
            <a:avLst/>
          </a:prstGeom>
        </p:spPr>
      </p:pic>
      <p:pic>
        <p:nvPicPr>
          <p:cNvPr id="8" name="Picture 7">
            <a:extLst>
              <a:ext uri="{FF2B5EF4-FFF2-40B4-BE49-F238E27FC236}">
                <a16:creationId xmlns:a16="http://schemas.microsoft.com/office/drawing/2014/main" id="{639C0C48-338C-DB54-9D5F-FF3ADAF556AF}"/>
              </a:ext>
            </a:extLst>
          </p:cNvPr>
          <p:cNvPicPr>
            <a:picLocks noChangeAspect="1"/>
          </p:cNvPicPr>
          <p:nvPr/>
        </p:nvPicPr>
        <p:blipFill>
          <a:blip r:embed="rId5"/>
          <a:stretch>
            <a:fillRect/>
          </a:stretch>
        </p:blipFill>
        <p:spPr>
          <a:xfrm>
            <a:off x="872482" y="1267783"/>
            <a:ext cx="3475021" cy="2343353"/>
          </a:xfrm>
          <a:prstGeom prst="rect">
            <a:avLst/>
          </a:prstGeom>
        </p:spPr>
      </p:pic>
    </p:spTree>
    <p:extLst>
      <p:ext uri="{BB962C8B-B14F-4D97-AF65-F5344CB8AC3E}">
        <p14:creationId xmlns:p14="http://schemas.microsoft.com/office/powerpoint/2010/main" val="3934688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5"/>
          <p:cNvSpPr txBox="1">
            <a:spLocks noGrp="1"/>
          </p:cNvSpPr>
          <p:nvPr>
            <p:ph type="title"/>
          </p:nvPr>
        </p:nvSpPr>
        <p:spPr>
          <a:xfrm>
            <a:off x="586083" y="6245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Physical Examination </a:t>
            </a:r>
            <a:br>
              <a:rPr lang="en-US" sz="4000" b="1">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18" name="Google Shape;418;p35"/>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35"/>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35"/>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21" name="Google Shape;421;p35"/>
          <p:cNvSpPr txBox="1"/>
          <p:nvPr/>
        </p:nvSpPr>
        <p:spPr>
          <a:xfrm>
            <a:off x="586083" y="998639"/>
            <a:ext cx="10286964" cy="483302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900"/>
              <a:buFont typeface="Arial"/>
              <a:buNone/>
            </a:pPr>
            <a:r>
              <a:rPr lang="en-US" sz="1900" dirty="0">
                <a:solidFill>
                  <a:schemeClr val="dk1"/>
                </a:solidFill>
                <a:latin typeface="Times New Roman"/>
                <a:ea typeface="Times New Roman"/>
                <a:cs typeface="Times New Roman"/>
                <a:sym typeface="Times New Roman"/>
              </a:rPr>
              <a:t>Examine the following:</a:t>
            </a:r>
            <a:endParaRPr lang="en-US" dirty="0"/>
          </a:p>
          <a:p>
            <a:pPr marL="228600" marR="0" lvl="0" indent="-228600" algn="l" rtl="0">
              <a:lnSpc>
                <a:spcPct val="150000"/>
              </a:lnSpc>
              <a:spcBef>
                <a:spcPts val="1000"/>
              </a:spcBef>
              <a:spcAft>
                <a:spcPts val="0"/>
              </a:spcAft>
              <a:buClr>
                <a:schemeClr val="dk1"/>
              </a:buClr>
              <a:buSzPts val="1900"/>
              <a:buFont typeface="Noto Sans Symbols"/>
              <a:buChar char="⮚"/>
            </a:pPr>
            <a:r>
              <a:rPr lang="en-US" sz="1900" dirty="0">
                <a:solidFill>
                  <a:schemeClr val="dk1"/>
                </a:solidFill>
                <a:latin typeface="Times New Roman"/>
                <a:ea typeface="Times New Roman"/>
                <a:cs typeface="Times New Roman"/>
                <a:sym typeface="Times New Roman"/>
              </a:rPr>
              <a:t>Hyperpigmentation, typically localized to palmar creases and knuckles</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Hand: Compare the creases with your own hand</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Mouth and Lips for pigmentation</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Areas usually cowered by clothing: Nipples, Areas irritated by belts, straps, collar or rings </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Look for vitiligo </a:t>
            </a:r>
          </a:p>
          <a:p>
            <a:pPr marL="342900" marR="0" lvl="0" indent="-342900" algn="l" rtl="0">
              <a:lnSpc>
                <a:spcPct val="150000"/>
              </a:lnSpc>
              <a:spcBef>
                <a:spcPts val="1000"/>
              </a:spcBef>
              <a:spcAft>
                <a:spcPts val="0"/>
              </a:spcAft>
              <a:buClr>
                <a:schemeClr val="dk1"/>
              </a:buClr>
              <a:buSzPts val="1900"/>
              <a:buFont typeface="Wingdings" panose="05000000000000000000" pitchFamily="2" charset="2"/>
              <a:buChar char="Ø"/>
            </a:pPr>
            <a:r>
              <a:rPr lang="en-US" sz="1900" dirty="0">
                <a:solidFill>
                  <a:schemeClr val="dk1"/>
                </a:solidFill>
                <a:latin typeface="Times New Roman"/>
                <a:ea typeface="Times New Roman"/>
                <a:cs typeface="Times New Roman"/>
                <a:sym typeface="Times New Roman"/>
              </a:rPr>
              <a:t>Tell the examiner that you would like to investigate</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BP: for postural hypotension </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Looking for sparse axillary and pubic hair</a:t>
            </a:r>
          </a:p>
          <a:p>
            <a:pPr marR="0" lvl="0" algn="l" rtl="0">
              <a:lnSpc>
                <a:spcPct val="150000"/>
              </a:lnSpc>
              <a:spcBef>
                <a:spcPts val="1000"/>
              </a:spcBef>
              <a:spcAft>
                <a:spcPts val="0"/>
              </a:spcAft>
              <a:buClr>
                <a:schemeClr val="dk1"/>
              </a:buClr>
              <a:buSzPts val="1900"/>
            </a:pPr>
            <a:endParaRPr lang="en-US" sz="1900" dirty="0">
              <a:solidFill>
                <a:schemeClr val="dk1"/>
              </a:solidFill>
              <a:latin typeface="Times New Roman"/>
              <a:ea typeface="Times New Roman"/>
              <a:cs typeface="Times New Roman"/>
              <a:sym typeface="Times New Roman"/>
            </a:endParaRPr>
          </a:p>
          <a:p>
            <a:pPr marR="0" lvl="0" algn="l" rtl="0">
              <a:lnSpc>
                <a:spcPct val="150000"/>
              </a:lnSpc>
              <a:spcBef>
                <a:spcPts val="1000"/>
              </a:spcBef>
              <a:spcAft>
                <a:spcPts val="0"/>
              </a:spcAft>
              <a:buClr>
                <a:schemeClr val="dk1"/>
              </a:buClr>
              <a:buSzPts val="1900"/>
            </a:pPr>
            <a:endParaRPr lang="en-US" dirty="0"/>
          </a:p>
        </p:txBody>
      </p:sp>
      <p:pic>
        <p:nvPicPr>
          <p:cNvPr id="2" name="Picture 1">
            <a:extLst>
              <a:ext uri="{FF2B5EF4-FFF2-40B4-BE49-F238E27FC236}">
                <a16:creationId xmlns:a16="http://schemas.microsoft.com/office/drawing/2014/main" id="{EBCEE0FB-C1C4-E591-5014-165ED1A60873}"/>
              </a:ext>
            </a:extLst>
          </p:cNvPr>
          <p:cNvPicPr>
            <a:picLocks noChangeAspect="1"/>
          </p:cNvPicPr>
          <p:nvPr/>
        </p:nvPicPr>
        <p:blipFill>
          <a:blip r:embed="rId3"/>
          <a:stretch>
            <a:fillRect/>
          </a:stretch>
        </p:blipFill>
        <p:spPr>
          <a:xfrm>
            <a:off x="8993649" y="1287349"/>
            <a:ext cx="1503267" cy="45447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Diagnosis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E20F169E-0994-AF92-F253-621C6C043BF2}"/>
              </a:ext>
            </a:extLst>
          </p:cNvPr>
          <p:cNvPicPr>
            <a:picLocks noChangeAspect="1"/>
          </p:cNvPicPr>
          <p:nvPr/>
        </p:nvPicPr>
        <p:blipFill>
          <a:blip r:embed="rId3"/>
          <a:stretch>
            <a:fillRect/>
          </a:stretch>
        </p:blipFill>
        <p:spPr>
          <a:xfrm>
            <a:off x="2266095" y="1094426"/>
            <a:ext cx="6728275" cy="5347554"/>
          </a:xfrm>
          <a:prstGeom prst="rect">
            <a:avLst/>
          </a:prstGeom>
        </p:spPr>
      </p:pic>
      <p:pic>
        <p:nvPicPr>
          <p:cNvPr id="3" name="Picture 2">
            <a:extLst>
              <a:ext uri="{FF2B5EF4-FFF2-40B4-BE49-F238E27FC236}">
                <a16:creationId xmlns:a16="http://schemas.microsoft.com/office/drawing/2014/main" id="{33380DBC-A439-A8A3-C224-9138951EB435}"/>
              </a:ext>
            </a:extLst>
          </p:cNvPr>
          <p:cNvPicPr>
            <a:picLocks noChangeAspect="1"/>
          </p:cNvPicPr>
          <p:nvPr/>
        </p:nvPicPr>
        <p:blipFill>
          <a:blip r:embed="rId4"/>
          <a:stretch>
            <a:fillRect/>
          </a:stretch>
        </p:blipFill>
        <p:spPr>
          <a:xfrm>
            <a:off x="9656932" y="901320"/>
            <a:ext cx="1503267" cy="454475"/>
          </a:xfrm>
          <a:prstGeom prst="rect">
            <a:avLst/>
          </a:prstGeom>
        </p:spPr>
      </p:pic>
    </p:spTree>
    <p:extLst>
      <p:ext uri="{BB962C8B-B14F-4D97-AF65-F5344CB8AC3E}">
        <p14:creationId xmlns:p14="http://schemas.microsoft.com/office/powerpoint/2010/main" val="3386678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7" name="Google Shape;137;p16"/>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16"/>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5" descr="Diagram&#10;&#10;Description automatically generated">
            <a:extLst>
              <a:ext uri="{FF2B5EF4-FFF2-40B4-BE49-F238E27FC236}">
                <a16:creationId xmlns:a16="http://schemas.microsoft.com/office/drawing/2014/main" id="{69FC122B-882A-E54F-F868-7DDD452ED506}"/>
              </a:ext>
            </a:extLst>
          </p:cNvPr>
          <p:cNvPicPr>
            <a:picLocks noChangeAspect="1"/>
          </p:cNvPicPr>
          <p:nvPr/>
        </p:nvPicPr>
        <p:blipFill>
          <a:blip r:embed="rId3"/>
          <a:stretch>
            <a:fillRect/>
          </a:stretch>
        </p:blipFill>
        <p:spPr>
          <a:xfrm>
            <a:off x="2061755" y="332509"/>
            <a:ext cx="7589322" cy="597659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09513" y="227995"/>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Treatment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A28E2FA1-30E3-010C-A44A-76A6CBBB57B1}"/>
              </a:ext>
            </a:extLst>
          </p:cNvPr>
          <p:cNvPicPr>
            <a:picLocks noChangeAspect="1"/>
          </p:cNvPicPr>
          <p:nvPr/>
        </p:nvPicPr>
        <p:blipFill>
          <a:blip r:embed="rId3"/>
          <a:stretch>
            <a:fillRect/>
          </a:stretch>
        </p:blipFill>
        <p:spPr>
          <a:xfrm>
            <a:off x="1626607" y="904270"/>
            <a:ext cx="7870684" cy="5837909"/>
          </a:xfrm>
          <a:prstGeom prst="rect">
            <a:avLst/>
          </a:prstGeom>
        </p:spPr>
      </p:pic>
      <p:pic>
        <p:nvPicPr>
          <p:cNvPr id="6" name="Picture 5">
            <a:extLst>
              <a:ext uri="{FF2B5EF4-FFF2-40B4-BE49-F238E27FC236}">
                <a16:creationId xmlns:a16="http://schemas.microsoft.com/office/drawing/2014/main" id="{8F75052F-BEDB-32F2-1147-2D04A2C43700}"/>
              </a:ext>
            </a:extLst>
          </p:cNvPr>
          <p:cNvPicPr>
            <a:picLocks noChangeAspect="1"/>
          </p:cNvPicPr>
          <p:nvPr/>
        </p:nvPicPr>
        <p:blipFill>
          <a:blip r:embed="rId4"/>
          <a:stretch>
            <a:fillRect/>
          </a:stretch>
        </p:blipFill>
        <p:spPr>
          <a:xfrm>
            <a:off x="9770889" y="944145"/>
            <a:ext cx="1503267" cy="454475"/>
          </a:xfrm>
          <a:prstGeom prst="rect">
            <a:avLst/>
          </a:prstGeom>
        </p:spPr>
      </p:pic>
    </p:spTree>
    <p:extLst>
      <p:ext uri="{BB962C8B-B14F-4D97-AF65-F5344CB8AC3E}">
        <p14:creationId xmlns:p14="http://schemas.microsoft.com/office/powerpoint/2010/main" val="509754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09513" y="227995"/>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Treatment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8DE57DAC-582A-DFF9-9C96-9CE43BF14201}"/>
              </a:ext>
            </a:extLst>
          </p:cNvPr>
          <p:cNvPicPr>
            <a:picLocks noChangeAspect="1"/>
          </p:cNvPicPr>
          <p:nvPr/>
        </p:nvPicPr>
        <p:blipFill>
          <a:blip r:embed="rId3"/>
          <a:stretch>
            <a:fillRect/>
          </a:stretch>
        </p:blipFill>
        <p:spPr>
          <a:xfrm>
            <a:off x="1169932" y="1109779"/>
            <a:ext cx="8988498" cy="5114145"/>
          </a:xfrm>
          <a:prstGeom prst="rect">
            <a:avLst/>
          </a:prstGeom>
        </p:spPr>
      </p:pic>
      <p:pic>
        <p:nvPicPr>
          <p:cNvPr id="4" name="Picture 3">
            <a:extLst>
              <a:ext uri="{FF2B5EF4-FFF2-40B4-BE49-F238E27FC236}">
                <a16:creationId xmlns:a16="http://schemas.microsoft.com/office/drawing/2014/main" id="{FCD1F21D-058F-9FAD-8DD3-908F545438B3}"/>
              </a:ext>
            </a:extLst>
          </p:cNvPr>
          <p:cNvPicPr>
            <a:picLocks noChangeAspect="1"/>
          </p:cNvPicPr>
          <p:nvPr/>
        </p:nvPicPr>
        <p:blipFill>
          <a:blip r:embed="rId4"/>
          <a:stretch>
            <a:fillRect/>
          </a:stretch>
        </p:blipFill>
        <p:spPr>
          <a:xfrm>
            <a:off x="8491147" y="406838"/>
            <a:ext cx="1503267" cy="454475"/>
          </a:xfrm>
          <a:prstGeom prst="rect">
            <a:avLst/>
          </a:prstGeom>
        </p:spPr>
      </p:pic>
    </p:spTree>
    <p:extLst>
      <p:ext uri="{BB962C8B-B14F-4D97-AF65-F5344CB8AC3E}">
        <p14:creationId xmlns:p14="http://schemas.microsoft.com/office/powerpoint/2010/main" val="2986837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Cushing’s Syndrome</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79935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Cushing Syndrome</a:t>
            </a:r>
            <a:endParaRPr sz="4000" b="1">
              <a:solidFill>
                <a:schemeClr val="dk1"/>
              </a:solidFill>
              <a:latin typeface="Times New Roman"/>
              <a:ea typeface="Times New Roman"/>
              <a:cs typeface="Times New Roman"/>
              <a:sym typeface="Times New Roman"/>
            </a:endParaRPr>
          </a:p>
        </p:txBody>
      </p:sp>
      <p:sp>
        <p:nvSpPr>
          <p:cNvPr id="109" name="Google Shape;109;p14"/>
          <p:cNvSpPr txBox="1">
            <a:spLocks noGrp="1"/>
          </p:cNvSpPr>
          <p:nvPr>
            <p:ph type="body" idx="1"/>
          </p:nvPr>
        </p:nvSpPr>
        <p:spPr>
          <a:xfrm>
            <a:off x="1702647" y="1714674"/>
            <a:ext cx="7938808" cy="3880773"/>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200"/>
              <a:buFont typeface="Noto Sans Symbols"/>
              <a:buChar char="⮚"/>
            </a:pPr>
            <a:r>
              <a:rPr lang="en-US" sz="2200">
                <a:solidFill>
                  <a:schemeClr val="dk1"/>
                </a:solidFill>
                <a:latin typeface="Times New Roman"/>
                <a:ea typeface="Times New Roman"/>
                <a:cs typeface="Times New Roman"/>
                <a:sym typeface="Times New Roman"/>
              </a:rPr>
              <a:t>Cushing “syndrome” refers to the manifestations of excessive corticosteroids.</a:t>
            </a:r>
            <a:endParaRPr/>
          </a:p>
          <a:p>
            <a:pPr marL="228600" lvl="0" indent="-228600" algn="l" rtl="0">
              <a:lnSpc>
                <a:spcPct val="150000"/>
              </a:lnSpc>
              <a:spcBef>
                <a:spcPts val="1000"/>
              </a:spcBef>
              <a:spcAft>
                <a:spcPts val="0"/>
              </a:spcAft>
              <a:buClr>
                <a:schemeClr val="dk1"/>
              </a:buClr>
              <a:buSzPts val="2200"/>
              <a:buFont typeface="Noto Sans Symbols"/>
              <a:buChar char="⮚"/>
            </a:pPr>
            <a:r>
              <a:rPr lang="en-US" sz="2200">
                <a:solidFill>
                  <a:schemeClr val="dk1"/>
                </a:solidFill>
                <a:latin typeface="Times New Roman"/>
                <a:ea typeface="Times New Roman"/>
                <a:cs typeface="Times New Roman"/>
                <a:sym typeface="Times New Roman"/>
              </a:rPr>
              <a:t>It is caused:</a:t>
            </a:r>
            <a:endParaRPr/>
          </a:p>
          <a:p>
            <a:pPr marL="457200" lvl="0" indent="-457200" algn="l" rtl="0">
              <a:lnSpc>
                <a:spcPct val="150000"/>
              </a:lnSpc>
              <a:spcBef>
                <a:spcPts val="1000"/>
              </a:spcBef>
              <a:spcAft>
                <a:spcPts val="0"/>
              </a:spcAft>
              <a:buClr>
                <a:schemeClr val="dk1"/>
              </a:buClr>
              <a:buSzPts val="2200"/>
              <a:buFont typeface="Calibri"/>
              <a:buAutoNum type="arabicPeriod"/>
            </a:pPr>
            <a:r>
              <a:rPr lang="en-US" sz="2200">
                <a:solidFill>
                  <a:schemeClr val="dk1"/>
                </a:solidFill>
                <a:latin typeface="Times New Roman"/>
                <a:ea typeface="Times New Roman"/>
                <a:cs typeface="Times New Roman"/>
                <a:sym typeface="Times New Roman"/>
              </a:rPr>
              <a:t>mostly supraphysiologic doses of corticosteroid drugs.</a:t>
            </a:r>
            <a:endParaRPr/>
          </a:p>
          <a:p>
            <a:pPr marL="457200" lvl="0" indent="-457200" algn="l" rtl="0">
              <a:lnSpc>
                <a:spcPct val="150000"/>
              </a:lnSpc>
              <a:spcBef>
                <a:spcPts val="1000"/>
              </a:spcBef>
              <a:spcAft>
                <a:spcPts val="0"/>
              </a:spcAft>
              <a:buClr>
                <a:schemeClr val="dk1"/>
              </a:buClr>
              <a:buSzPts val="2200"/>
              <a:buFont typeface="Calibri"/>
              <a:buAutoNum type="arabicPeriod"/>
            </a:pPr>
            <a:r>
              <a:rPr lang="en-US" sz="2200">
                <a:solidFill>
                  <a:schemeClr val="dk1"/>
                </a:solidFill>
                <a:latin typeface="Times New Roman"/>
                <a:ea typeface="Times New Roman"/>
                <a:cs typeface="Times New Roman"/>
                <a:sym typeface="Times New Roman"/>
              </a:rPr>
              <a:t>rarely due to spontaneous production of excessive cortisol by the adrenal cortex.</a:t>
            </a:r>
            <a:endParaRPr/>
          </a:p>
        </p:txBody>
      </p:sp>
      <p:sp>
        <p:nvSpPr>
          <p:cNvPr id="112" name="Google Shape;112;p14"/>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4"/>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4"/>
          <p:cNvSpPr txBox="1"/>
          <p:nvPr/>
        </p:nvSpPr>
        <p:spPr>
          <a:xfrm>
            <a:off x="546100" y="2044700"/>
            <a:ext cx="10251902" cy="376647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290945" y="37759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Causes of Cushing Syndrome</a:t>
            </a:r>
            <a:endParaRPr sz="4000" b="1" dirty="0">
              <a:solidFill>
                <a:schemeClr val="dk1"/>
              </a:solidFill>
              <a:latin typeface="Times New Roman"/>
              <a:ea typeface="Times New Roman"/>
              <a:cs typeface="Times New Roman"/>
              <a:sym typeface="Times New Roman"/>
            </a:endParaRPr>
          </a:p>
        </p:txBody>
      </p:sp>
      <p:pic>
        <p:nvPicPr>
          <p:cNvPr id="165" name="Google Shape;165;p18"/>
          <p:cNvPicPr preferRelativeResize="0">
            <a:picLocks noGrp="1"/>
          </p:cNvPicPr>
          <p:nvPr>
            <p:ph type="body" idx="1"/>
          </p:nvPr>
        </p:nvPicPr>
        <p:blipFill rotWithShape="1">
          <a:blip r:embed="rId3">
            <a:alphaModFix/>
          </a:blip>
          <a:srcRect/>
          <a:stretch/>
        </p:blipFill>
        <p:spPr>
          <a:xfrm>
            <a:off x="955569" y="1666705"/>
            <a:ext cx="9850976" cy="4517964"/>
          </a:xfrm>
          <a:prstGeom prst="rect">
            <a:avLst/>
          </a:prstGeom>
          <a:noFill/>
          <a:ln>
            <a:noFill/>
          </a:ln>
        </p:spPr>
      </p:pic>
      <p:sp>
        <p:nvSpPr>
          <p:cNvPr id="168" name="Google Shape;168;p18"/>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8"/>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44D9176-56C4-54A9-8848-97DEE5235314}"/>
              </a:ext>
            </a:extLst>
          </p:cNvPr>
          <p:cNvPicPr>
            <a:picLocks noChangeAspect="1"/>
          </p:cNvPicPr>
          <p:nvPr/>
        </p:nvPicPr>
        <p:blipFill>
          <a:blip r:embed="rId4"/>
          <a:stretch>
            <a:fillRect/>
          </a:stretch>
        </p:blipFill>
        <p:spPr>
          <a:xfrm>
            <a:off x="9454816" y="817933"/>
            <a:ext cx="2381574" cy="50379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Mechanisms in Cushing’s Syndrome</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7E2DEF21-D8F2-014B-E07E-271A86988E60}"/>
              </a:ext>
            </a:extLst>
          </p:cNvPr>
          <p:cNvPicPr>
            <a:picLocks noChangeAspect="1"/>
          </p:cNvPicPr>
          <p:nvPr/>
        </p:nvPicPr>
        <p:blipFill>
          <a:blip r:embed="rId3"/>
          <a:stretch>
            <a:fillRect/>
          </a:stretch>
        </p:blipFill>
        <p:spPr>
          <a:xfrm>
            <a:off x="1744456" y="1094426"/>
            <a:ext cx="8104572" cy="5037257"/>
          </a:xfrm>
          <a:prstGeom prst="rect">
            <a:avLst/>
          </a:prstGeom>
        </p:spPr>
      </p:pic>
      <p:pic>
        <p:nvPicPr>
          <p:cNvPr id="4" name="Picture 3">
            <a:extLst>
              <a:ext uri="{FF2B5EF4-FFF2-40B4-BE49-F238E27FC236}">
                <a16:creationId xmlns:a16="http://schemas.microsoft.com/office/drawing/2014/main" id="{BBC5400D-35BA-A598-5316-D9D698AD7646}"/>
              </a:ext>
            </a:extLst>
          </p:cNvPr>
          <p:cNvPicPr>
            <a:picLocks noChangeAspect="1"/>
          </p:cNvPicPr>
          <p:nvPr/>
        </p:nvPicPr>
        <p:blipFill>
          <a:blip r:embed="rId4"/>
          <a:stretch>
            <a:fillRect/>
          </a:stretch>
        </p:blipFill>
        <p:spPr>
          <a:xfrm>
            <a:off x="9047596" y="1440067"/>
            <a:ext cx="2381574" cy="503794"/>
          </a:xfrm>
          <a:prstGeom prst="rect">
            <a:avLst/>
          </a:prstGeom>
        </p:spPr>
      </p:pic>
    </p:spTree>
    <p:extLst>
      <p:ext uri="{BB962C8B-B14F-4D97-AF65-F5344CB8AC3E}">
        <p14:creationId xmlns:p14="http://schemas.microsoft.com/office/powerpoint/2010/main" val="2751341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1"/>
          <p:cNvSpPr txBox="1">
            <a:spLocks noGrp="1"/>
          </p:cNvSpPr>
          <p:nvPr>
            <p:ph type="title"/>
          </p:nvPr>
        </p:nvSpPr>
        <p:spPr>
          <a:xfrm>
            <a:off x="676102" y="56540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Clinical Manifestations</a:t>
            </a:r>
            <a:br>
              <a:rPr lang="en-US" sz="4000" b="1" dirty="0">
                <a:solidFill>
                  <a:schemeClr val="dk1"/>
                </a:solidFill>
                <a:latin typeface="Times New Roman"/>
                <a:ea typeface="Times New Roman"/>
                <a:cs typeface="Times New Roman"/>
                <a:sym typeface="Times New Roman"/>
              </a:rPr>
            </a:br>
            <a:endParaRPr sz="4000" b="1" dirty="0">
              <a:solidFill>
                <a:schemeClr val="dk1"/>
              </a:solidFill>
              <a:latin typeface="Times New Roman"/>
              <a:ea typeface="Times New Roman"/>
              <a:cs typeface="Times New Roman"/>
              <a:sym typeface="Times New Roman"/>
            </a:endParaRPr>
          </a:p>
        </p:txBody>
      </p:sp>
      <p:pic>
        <p:nvPicPr>
          <p:cNvPr id="210" name="Google Shape;210;p21"/>
          <p:cNvPicPr preferRelativeResize="0">
            <a:picLocks noGrp="1"/>
          </p:cNvPicPr>
          <p:nvPr>
            <p:ph type="body" idx="1"/>
          </p:nvPr>
        </p:nvPicPr>
        <p:blipFill rotWithShape="1">
          <a:blip r:embed="rId3">
            <a:alphaModFix/>
          </a:blip>
          <a:srcRect/>
          <a:stretch/>
        </p:blipFill>
        <p:spPr>
          <a:xfrm>
            <a:off x="1336998" y="1550207"/>
            <a:ext cx="9004335" cy="4381385"/>
          </a:xfrm>
          <a:prstGeom prst="rect">
            <a:avLst/>
          </a:prstGeom>
          <a:noFill/>
          <a:ln>
            <a:noFill/>
          </a:ln>
        </p:spPr>
      </p:pic>
      <p:sp>
        <p:nvSpPr>
          <p:cNvPr id="213" name="Google Shape;213;p21"/>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21"/>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21"/>
          <p:cNvSpPr txBox="1"/>
          <p:nvPr/>
        </p:nvSpPr>
        <p:spPr>
          <a:xfrm>
            <a:off x="546100" y="2044700"/>
            <a:ext cx="10251902" cy="376647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E52B561-039E-20CD-729B-36087CCB5720}"/>
              </a:ext>
            </a:extLst>
          </p:cNvPr>
          <p:cNvPicPr>
            <a:picLocks noChangeAspect="1"/>
          </p:cNvPicPr>
          <p:nvPr/>
        </p:nvPicPr>
        <p:blipFill>
          <a:blip r:embed="rId4"/>
          <a:stretch>
            <a:fillRect/>
          </a:stretch>
        </p:blipFill>
        <p:spPr>
          <a:xfrm>
            <a:off x="9688435" y="760324"/>
            <a:ext cx="1503267" cy="45447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9" name="Google Shape;339;p30"/>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30"/>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4" name="Google Shape;344;p30"/>
          <p:cNvPicPr preferRelativeResize="0"/>
          <p:nvPr/>
        </p:nvPicPr>
        <p:blipFill rotWithShape="1">
          <a:blip r:embed="rId3">
            <a:alphaModFix/>
          </a:blip>
          <a:srcRect/>
          <a:stretch/>
        </p:blipFill>
        <p:spPr>
          <a:xfrm>
            <a:off x="4263231" y="2268423"/>
            <a:ext cx="3665538" cy="2922523"/>
          </a:xfrm>
          <a:prstGeom prst="rect">
            <a:avLst/>
          </a:prstGeom>
          <a:noFill/>
          <a:ln>
            <a:noFill/>
          </a:ln>
        </p:spPr>
      </p:pic>
      <p:pic>
        <p:nvPicPr>
          <p:cNvPr id="2" name="Google Shape;359;p31">
            <a:extLst>
              <a:ext uri="{FF2B5EF4-FFF2-40B4-BE49-F238E27FC236}">
                <a16:creationId xmlns:a16="http://schemas.microsoft.com/office/drawing/2014/main" id="{FF58AF8C-E6CA-AB34-A812-0AB2DFFA9B89}"/>
              </a:ext>
            </a:extLst>
          </p:cNvPr>
          <p:cNvPicPr preferRelativeResize="0"/>
          <p:nvPr/>
        </p:nvPicPr>
        <p:blipFill rotWithShape="1">
          <a:blip r:embed="rId4">
            <a:alphaModFix/>
          </a:blip>
          <a:srcRect/>
          <a:stretch/>
        </p:blipFill>
        <p:spPr>
          <a:xfrm>
            <a:off x="784200" y="1723629"/>
            <a:ext cx="3426198" cy="2628852"/>
          </a:xfrm>
          <a:prstGeom prst="rect">
            <a:avLst/>
          </a:prstGeom>
          <a:noFill/>
          <a:ln>
            <a:noFill/>
          </a:ln>
        </p:spPr>
      </p:pic>
      <p:pic>
        <p:nvPicPr>
          <p:cNvPr id="3" name="Google Shape;360;p31">
            <a:extLst>
              <a:ext uri="{FF2B5EF4-FFF2-40B4-BE49-F238E27FC236}">
                <a16:creationId xmlns:a16="http://schemas.microsoft.com/office/drawing/2014/main" id="{8726C5FB-E187-E1DC-3DC6-4D8C1B3CFD5C}"/>
              </a:ext>
            </a:extLst>
          </p:cNvPr>
          <p:cNvPicPr preferRelativeResize="0"/>
          <p:nvPr/>
        </p:nvPicPr>
        <p:blipFill rotWithShape="1">
          <a:blip r:embed="rId5">
            <a:alphaModFix/>
          </a:blip>
          <a:srcRect/>
          <a:stretch/>
        </p:blipFill>
        <p:spPr>
          <a:xfrm>
            <a:off x="7840064" y="3016556"/>
            <a:ext cx="3986569" cy="2671850"/>
          </a:xfrm>
          <a:prstGeom prst="rect">
            <a:avLst/>
          </a:prstGeom>
          <a:noFill/>
          <a:ln>
            <a:noFill/>
          </a:ln>
        </p:spPr>
      </p:pic>
    </p:spTree>
    <p:extLst>
      <p:ext uri="{BB962C8B-B14F-4D97-AF65-F5344CB8AC3E}">
        <p14:creationId xmlns:p14="http://schemas.microsoft.com/office/powerpoint/2010/main" val="1336474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9" name="Google Shape;339;p30"/>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30"/>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98A9161-61C4-31BE-A0E2-20259CDFB6F5}"/>
              </a:ext>
            </a:extLst>
          </p:cNvPr>
          <p:cNvPicPr>
            <a:picLocks noChangeAspect="1"/>
          </p:cNvPicPr>
          <p:nvPr/>
        </p:nvPicPr>
        <p:blipFill>
          <a:blip r:embed="rId3"/>
          <a:stretch>
            <a:fillRect/>
          </a:stretch>
        </p:blipFill>
        <p:spPr>
          <a:xfrm>
            <a:off x="1064344" y="320881"/>
            <a:ext cx="8969118" cy="2502190"/>
          </a:xfrm>
          <a:prstGeom prst="rect">
            <a:avLst/>
          </a:prstGeom>
        </p:spPr>
      </p:pic>
      <p:pic>
        <p:nvPicPr>
          <p:cNvPr id="7" name="Picture 6">
            <a:extLst>
              <a:ext uri="{FF2B5EF4-FFF2-40B4-BE49-F238E27FC236}">
                <a16:creationId xmlns:a16="http://schemas.microsoft.com/office/drawing/2014/main" id="{BFC33730-91AB-C2AC-A801-F907E8767BEB}"/>
              </a:ext>
            </a:extLst>
          </p:cNvPr>
          <p:cNvPicPr>
            <a:picLocks noChangeAspect="1"/>
          </p:cNvPicPr>
          <p:nvPr/>
        </p:nvPicPr>
        <p:blipFill>
          <a:blip r:embed="rId4"/>
          <a:stretch>
            <a:fillRect/>
          </a:stretch>
        </p:blipFill>
        <p:spPr>
          <a:xfrm>
            <a:off x="507054" y="3169483"/>
            <a:ext cx="3070800" cy="3139877"/>
          </a:xfrm>
          <a:prstGeom prst="rect">
            <a:avLst/>
          </a:prstGeom>
        </p:spPr>
      </p:pic>
      <p:pic>
        <p:nvPicPr>
          <p:cNvPr id="9" name="Picture 8">
            <a:extLst>
              <a:ext uri="{FF2B5EF4-FFF2-40B4-BE49-F238E27FC236}">
                <a16:creationId xmlns:a16="http://schemas.microsoft.com/office/drawing/2014/main" id="{39B7C2EC-1182-F0F8-C3F6-A40989C62C7C}"/>
              </a:ext>
            </a:extLst>
          </p:cNvPr>
          <p:cNvPicPr>
            <a:picLocks noChangeAspect="1"/>
          </p:cNvPicPr>
          <p:nvPr/>
        </p:nvPicPr>
        <p:blipFill>
          <a:blip r:embed="rId5"/>
          <a:stretch>
            <a:fillRect/>
          </a:stretch>
        </p:blipFill>
        <p:spPr>
          <a:xfrm>
            <a:off x="7120878" y="2931923"/>
            <a:ext cx="3463377" cy="3625881"/>
          </a:xfrm>
          <a:prstGeom prst="rect">
            <a:avLst/>
          </a:prstGeom>
        </p:spPr>
      </p:pic>
      <p:pic>
        <p:nvPicPr>
          <p:cNvPr id="12" name="Picture 11">
            <a:extLst>
              <a:ext uri="{FF2B5EF4-FFF2-40B4-BE49-F238E27FC236}">
                <a16:creationId xmlns:a16="http://schemas.microsoft.com/office/drawing/2014/main" id="{8FD777C0-4BDB-655C-E0D5-6523B710E51D}"/>
              </a:ext>
            </a:extLst>
          </p:cNvPr>
          <p:cNvPicPr>
            <a:picLocks noChangeAspect="1"/>
          </p:cNvPicPr>
          <p:nvPr/>
        </p:nvPicPr>
        <p:blipFill>
          <a:blip r:embed="rId6"/>
          <a:stretch>
            <a:fillRect/>
          </a:stretch>
        </p:blipFill>
        <p:spPr>
          <a:xfrm>
            <a:off x="3741725" y="3098026"/>
            <a:ext cx="2997373" cy="3348494"/>
          </a:xfrm>
          <a:prstGeom prst="rect">
            <a:avLst/>
          </a:prstGeom>
        </p:spPr>
      </p:pic>
    </p:spTree>
    <p:extLst>
      <p:ext uri="{BB962C8B-B14F-4D97-AF65-F5344CB8AC3E}">
        <p14:creationId xmlns:p14="http://schemas.microsoft.com/office/powerpoint/2010/main" val="1736347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5"/>
          <p:cNvSpPr txBox="1">
            <a:spLocks noGrp="1"/>
          </p:cNvSpPr>
          <p:nvPr>
            <p:ph type="title"/>
          </p:nvPr>
        </p:nvSpPr>
        <p:spPr>
          <a:xfrm>
            <a:off x="586083" y="6245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Physical Examination </a:t>
            </a:r>
            <a:br>
              <a:rPr lang="en-US" sz="4000" b="1">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18" name="Google Shape;418;p35"/>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35"/>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35"/>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21" name="Google Shape;421;p35"/>
          <p:cNvSpPr txBox="1"/>
          <p:nvPr/>
        </p:nvSpPr>
        <p:spPr>
          <a:xfrm>
            <a:off x="586083" y="998639"/>
            <a:ext cx="10262234" cy="3880773"/>
          </a:xfrm>
          <a:prstGeom prst="rect">
            <a:avLst/>
          </a:prstGeom>
          <a:noFill/>
          <a:ln>
            <a:noFill/>
          </a:ln>
        </p:spPr>
        <p:txBody>
          <a:bodyPr spcFirstLastPara="1" wrap="square" lIns="91425" tIns="45700" rIns="91425" bIns="45700" anchor="t" anchorCtr="0">
            <a:noAutofit/>
          </a:bodyPr>
          <a:lstStyle/>
          <a:p>
            <a:pPr marL="0" marR="0" lvl="0" indent="0" algn="l" rtl="0">
              <a:lnSpc>
                <a:spcPct val="220000"/>
              </a:lnSpc>
              <a:spcBef>
                <a:spcPts val="0"/>
              </a:spcBef>
              <a:spcAft>
                <a:spcPts val="0"/>
              </a:spcAft>
              <a:buClr>
                <a:schemeClr val="dk1"/>
              </a:buClr>
              <a:buSzPts val="1900"/>
              <a:buFont typeface="Arial"/>
              <a:buNone/>
            </a:pPr>
            <a:r>
              <a:rPr lang="en-US" sz="1900">
                <a:solidFill>
                  <a:schemeClr val="dk1"/>
                </a:solidFill>
                <a:latin typeface="Times New Roman"/>
                <a:ea typeface="Times New Roman"/>
                <a:cs typeface="Times New Roman"/>
                <a:sym typeface="Times New Roman"/>
              </a:rPr>
              <a:t>Examine the following:</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mouth for superimposed thrush</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interscapular area for 'buffalo hump</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Increased fat pads and bulge above supraclavicular fossae</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abdomen for thinning of skin and purple striae </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limbs for bruising, wasting of the limbs, weakness of the muscles of the shoulders and hips: get the patient to squat (proximal myopathy).</a:t>
            </a:r>
            <a:endParaRPr/>
          </a:p>
        </p:txBody>
      </p:sp>
      <p:pic>
        <p:nvPicPr>
          <p:cNvPr id="2" name="Picture 1">
            <a:extLst>
              <a:ext uri="{FF2B5EF4-FFF2-40B4-BE49-F238E27FC236}">
                <a16:creationId xmlns:a16="http://schemas.microsoft.com/office/drawing/2014/main" id="{9279F696-5B81-B585-208B-9E97AE88BC78}"/>
              </a:ext>
            </a:extLst>
          </p:cNvPr>
          <p:cNvPicPr>
            <a:picLocks noChangeAspect="1"/>
          </p:cNvPicPr>
          <p:nvPr/>
        </p:nvPicPr>
        <p:blipFill>
          <a:blip r:embed="rId3"/>
          <a:stretch>
            <a:fillRect/>
          </a:stretch>
        </p:blipFill>
        <p:spPr>
          <a:xfrm>
            <a:off x="8668444" y="544164"/>
            <a:ext cx="1503267" cy="454475"/>
          </a:xfrm>
          <a:prstGeom prst="rect">
            <a:avLst/>
          </a:prstGeom>
        </p:spPr>
      </p:pic>
    </p:spTree>
    <p:extLst>
      <p:ext uri="{BB962C8B-B14F-4D97-AF65-F5344CB8AC3E}">
        <p14:creationId xmlns:p14="http://schemas.microsoft.com/office/powerpoint/2010/main" val="1163496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508607" y="526837"/>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Objectives of today’s Presentation</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871168" y="1382670"/>
            <a:ext cx="10734675" cy="5753100"/>
          </a:xfrm>
          <a:prstGeom prst="rect">
            <a:avLst/>
          </a:prstGeom>
          <a:noFill/>
          <a:ln>
            <a:noFill/>
          </a:ln>
        </p:spPr>
        <p:txBody>
          <a:bodyPr spcFirstLastPara="1" wrap="square" lIns="91425" tIns="45700" rIns="91425" bIns="45700" anchor="t" anchorCtr="0">
            <a:normAutofit/>
          </a:bodyPr>
          <a:lstStyle/>
          <a:p>
            <a:pPr marL="342900" indent="-342900">
              <a:lnSpc>
                <a:spcPct val="200000"/>
              </a:lnSpc>
              <a:spcBef>
                <a:spcPts val="1000"/>
              </a:spcBef>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Anatomy of Adrenal glands</a:t>
            </a:r>
          </a:p>
          <a:p>
            <a:pPr marL="342900" indent="-342900">
              <a:lnSpc>
                <a:spcPct val="200000"/>
              </a:lnSpc>
              <a:spcBef>
                <a:spcPts val="1000"/>
              </a:spcBef>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Pathophysiology</a:t>
            </a:r>
            <a:r>
              <a:rPr lang="en-US" sz="2000" b="0" u="none" dirty="0">
                <a:solidFill>
                  <a:schemeClr val="dk1"/>
                </a:solidFill>
                <a:latin typeface="Times New Roman"/>
                <a:ea typeface="Times New Roman"/>
                <a:cs typeface="Times New Roman"/>
                <a:sym typeface="Times New Roman"/>
              </a:rPr>
              <a:t> of adrenal disorders</a:t>
            </a:r>
          </a:p>
          <a:p>
            <a:pPr marL="342900" indent="-342900">
              <a:lnSpc>
                <a:spcPct val="200000"/>
              </a:lnSpc>
              <a:spcBef>
                <a:spcPts val="1000"/>
              </a:spcBef>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Clinical Manifestations of Adrenal disorders</a:t>
            </a: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I</a:t>
            </a:r>
            <a:r>
              <a:rPr lang="en-US" sz="2000" b="0" u="none" dirty="0">
                <a:solidFill>
                  <a:schemeClr val="dk1"/>
                </a:solidFill>
                <a:latin typeface="Times New Roman"/>
                <a:ea typeface="Times New Roman"/>
                <a:cs typeface="Times New Roman"/>
                <a:sym typeface="Times New Roman"/>
              </a:rPr>
              <a:t>nvestigations to confirm diagnosis</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Principles of management</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Research and references </a:t>
            </a: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lang="en-US" sz="2000" b="0" u="none" dirty="0">
              <a:solidFill>
                <a:schemeClr val="dk1"/>
              </a:solidFill>
              <a:latin typeface="Times New Roman"/>
              <a:ea typeface="Times New Roman"/>
              <a:cs typeface="Times New Roman"/>
              <a:sym typeface="Times New Roman"/>
            </a:endParaRPr>
          </a:p>
          <a:p>
            <a:pPr marR="0" lvl="0" algn="l" rtl="0">
              <a:lnSpc>
                <a:spcPct val="200000"/>
              </a:lnSpc>
              <a:spcBef>
                <a:spcPts val="1000"/>
              </a:spcBef>
              <a:spcAft>
                <a:spcPts val="0"/>
              </a:spcAft>
              <a:buClr>
                <a:schemeClr val="dk1"/>
              </a:buClr>
              <a:buSzPts val="2000"/>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6"/>
          <p:cNvSpPr txBox="1">
            <a:spLocks noGrp="1"/>
          </p:cNvSpPr>
          <p:nvPr>
            <p:ph type="title"/>
          </p:nvPr>
        </p:nvSpPr>
        <p:spPr>
          <a:xfrm>
            <a:off x="597131" y="6602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Physical Examination </a:t>
            </a:r>
            <a:br>
              <a:rPr lang="en-US" sz="4000" b="1">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33" name="Google Shape;433;p36"/>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36"/>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36"/>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36" name="Google Shape;436;p36"/>
          <p:cNvSpPr txBox="1"/>
          <p:nvPr/>
        </p:nvSpPr>
        <p:spPr>
          <a:xfrm>
            <a:off x="556952" y="1234039"/>
            <a:ext cx="11076709" cy="3880773"/>
          </a:xfrm>
          <a:prstGeom prst="rect">
            <a:avLst/>
          </a:prstGeom>
          <a:no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Ask the patient whether he or she has back pain and then examine the spine, looking for evidence of osteoporosis and collapse of vertebra, kyphoscoliosis.</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Measure the BP</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Tell the examiner you would like to</a:t>
            </a:r>
            <a:endParaRPr/>
          </a:p>
          <a:p>
            <a:pPr marL="457200" marR="0" lvl="0" indent="-457200" algn="l" rtl="0">
              <a:lnSpc>
                <a:spcPct val="150000"/>
              </a:lnSpc>
              <a:spcBef>
                <a:spcPts val="1000"/>
              </a:spcBef>
              <a:spcAft>
                <a:spcPts val="0"/>
              </a:spcAft>
              <a:buClr>
                <a:schemeClr val="dk1"/>
              </a:buClr>
              <a:buSzPts val="2000"/>
              <a:buFont typeface="Calibri"/>
              <a:buAutoNum type="arabicPeriod"/>
            </a:pPr>
            <a:r>
              <a:rPr lang="en-US" sz="2000">
                <a:solidFill>
                  <a:schemeClr val="dk1"/>
                </a:solidFill>
                <a:latin typeface="Times New Roman"/>
                <a:ea typeface="Times New Roman"/>
                <a:cs typeface="Times New Roman"/>
                <a:sym typeface="Times New Roman"/>
              </a:rPr>
              <a:t>Test the urine for glucose</a:t>
            </a:r>
            <a:endParaRPr/>
          </a:p>
          <a:p>
            <a:pPr marL="457200" marR="0" lvl="0" indent="-457200" algn="l" rtl="0">
              <a:lnSpc>
                <a:spcPct val="150000"/>
              </a:lnSpc>
              <a:spcBef>
                <a:spcPts val="1000"/>
              </a:spcBef>
              <a:spcAft>
                <a:spcPts val="0"/>
              </a:spcAft>
              <a:buClr>
                <a:schemeClr val="dk1"/>
              </a:buClr>
              <a:buSzPts val="2000"/>
              <a:buFont typeface="Calibri"/>
              <a:buAutoNum type="arabicPeriod"/>
            </a:pPr>
            <a:r>
              <a:rPr lang="en-US" sz="2000">
                <a:solidFill>
                  <a:schemeClr val="dk1"/>
                </a:solidFill>
                <a:latin typeface="Times New Roman"/>
                <a:ea typeface="Times New Roman"/>
                <a:cs typeface="Times New Roman"/>
                <a:sym typeface="Times New Roman"/>
              </a:rPr>
              <a:t>check visual fields (for pituitary tumour)</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Examine the fundus for optic atrophy, papilloedema, signs of hyper tensive or diabetic retinopathy.</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Comment on signs of asthma, rheumatoid arthritis, SLE, fibrosing alveolitis (as these are conditions that are treated with long-term steroids).</a:t>
            </a:r>
            <a:endParaRPr sz="2000">
              <a:solidFill>
                <a:schemeClr val="dk1"/>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86EE899D-E8BA-C782-4D00-0BCD5AC8C781}"/>
              </a:ext>
            </a:extLst>
          </p:cNvPr>
          <p:cNvPicPr>
            <a:picLocks noChangeAspect="1"/>
          </p:cNvPicPr>
          <p:nvPr/>
        </p:nvPicPr>
        <p:blipFill>
          <a:blip r:embed="rId3"/>
          <a:stretch>
            <a:fillRect/>
          </a:stretch>
        </p:blipFill>
        <p:spPr>
          <a:xfrm>
            <a:off x="9679449" y="516040"/>
            <a:ext cx="1503267" cy="45447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title"/>
          </p:nvPr>
        </p:nvSpPr>
        <p:spPr>
          <a:xfrm>
            <a:off x="661185" y="102292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latin typeface="Times New Roman"/>
                <a:ea typeface="Times New Roman"/>
                <a:cs typeface="Times New Roman"/>
                <a:sym typeface="Times New Roman"/>
              </a:rPr>
              <a:t>Establishing the Diagnosis of Cushing’s Syndrome </a:t>
            </a:r>
            <a:r>
              <a:rPr lang="en-US" sz="4000" b="1">
                <a:solidFill>
                  <a:schemeClr val="dk1"/>
                </a:solidFill>
                <a:latin typeface="Times New Roman"/>
                <a:ea typeface="Times New Roman"/>
                <a:cs typeface="Times New Roman"/>
                <a:sym typeface="Times New Roman"/>
              </a:rPr>
              <a:t> </a:t>
            </a:r>
            <a:br>
              <a:rPr lang="en-US" sz="4000" b="1">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373" name="Google Shape;373;p32"/>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32"/>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32"/>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376" name="Google Shape;376;p32"/>
          <p:cNvSpPr txBox="1"/>
          <p:nvPr/>
        </p:nvSpPr>
        <p:spPr>
          <a:xfrm>
            <a:off x="1099309" y="1432170"/>
            <a:ext cx="8792837" cy="4670641"/>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200000"/>
              </a:lnSpc>
              <a:spcBef>
                <a:spcPts val="1000"/>
              </a:spcBef>
              <a:spcAft>
                <a:spcPts val="0"/>
              </a:spcAft>
              <a:buClr>
                <a:schemeClr val="dk1"/>
              </a:buClr>
              <a:buSzPts val="2000"/>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First-line tests</a:t>
            </a:r>
            <a:endParaRPr lang="en-US" sz="2000" b="1" dirty="0">
              <a:solidFill>
                <a:schemeClr val="dk1"/>
              </a:solidFill>
              <a:latin typeface="Times New Roman"/>
              <a:ea typeface="Times New Roman"/>
              <a:cs typeface="Times New Roman"/>
              <a:sym typeface="Times New Roman"/>
            </a:endParaRPr>
          </a:p>
          <a:p>
            <a:pPr marL="457200" marR="0" lvl="0" indent="-457200" algn="l" rtl="0">
              <a:lnSpc>
                <a:spcPct val="200000"/>
              </a:lnSpc>
              <a:spcBef>
                <a:spcPts val="1000"/>
              </a:spcBef>
              <a:spcAft>
                <a:spcPts val="0"/>
              </a:spcAft>
              <a:buClr>
                <a:schemeClr val="dk1"/>
              </a:buClr>
              <a:buSzPts val="2000"/>
              <a:buFont typeface="Calibri"/>
              <a:buAutoNum type="arabicPeriod"/>
            </a:pPr>
            <a:r>
              <a:rPr lang="en-US" sz="2000" dirty="0">
                <a:solidFill>
                  <a:schemeClr val="dk1"/>
                </a:solidFill>
                <a:latin typeface="Times New Roman"/>
                <a:ea typeface="Times New Roman"/>
                <a:cs typeface="Times New Roman"/>
                <a:sym typeface="Times New Roman"/>
              </a:rPr>
              <a:t>Late-night salivary cortisol (2 measurements)   </a:t>
            </a:r>
            <a:endParaRPr dirty="0"/>
          </a:p>
          <a:p>
            <a:pPr marL="457200" marR="0" lvl="0" indent="-457200" algn="l" rtl="0">
              <a:lnSpc>
                <a:spcPct val="200000"/>
              </a:lnSpc>
              <a:spcBef>
                <a:spcPts val="1000"/>
              </a:spcBef>
              <a:spcAft>
                <a:spcPts val="0"/>
              </a:spcAft>
              <a:buClr>
                <a:schemeClr val="dk1"/>
              </a:buClr>
              <a:buSzPts val="2000"/>
              <a:buFont typeface="Calibri"/>
              <a:buAutoNum type="arabicPeriod"/>
            </a:pPr>
            <a:r>
              <a:rPr lang="en-US" sz="2000" dirty="0">
                <a:solidFill>
                  <a:schemeClr val="dk1"/>
                </a:solidFill>
                <a:latin typeface="Times New Roman"/>
                <a:ea typeface="Times New Roman"/>
                <a:cs typeface="Times New Roman"/>
                <a:sym typeface="Times New Roman"/>
              </a:rPr>
              <a:t>24-hour urinary free cortisol (UFC) excretion (2 measurements)    </a:t>
            </a:r>
            <a:endParaRPr dirty="0"/>
          </a:p>
          <a:p>
            <a:pPr marL="457200" marR="0" lvl="0" indent="-457200" algn="l" rtl="0">
              <a:lnSpc>
                <a:spcPct val="200000"/>
              </a:lnSpc>
              <a:spcBef>
                <a:spcPts val="1000"/>
              </a:spcBef>
              <a:spcAft>
                <a:spcPts val="0"/>
              </a:spcAft>
              <a:buClr>
                <a:schemeClr val="dk1"/>
              </a:buClr>
              <a:buSzPts val="2000"/>
              <a:buFont typeface="Calibri"/>
              <a:buAutoNum type="arabicPeriod"/>
            </a:pPr>
            <a:r>
              <a:rPr lang="en-US" sz="2000" dirty="0">
                <a:solidFill>
                  <a:schemeClr val="dk1"/>
                </a:solidFill>
                <a:latin typeface="Times New Roman"/>
                <a:ea typeface="Times New Roman"/>
                <a:cs typeface="Times New Roman"/>
                <a:sym typeface="Times New Roman"/>
              </a:rPr>
              <a:t>Overnight 1 mg dexamethasone suppression test.</a:t>
            </a:r>
          </a:p>
          <a:p>
            <a:pPr marL="285750" marR="0" lvl="0" indent="-28575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For patients with a </a:t>
            </a:r>
            <a:r>
              <a:rPr lang="en-US" sz="2000" b="1" dirty="0">
                <a:latin typeface="Times New Roman" panose="02020603050405020304" pitchFamily="18" charset="0"/>
                <a:cs typeface="Times New Roman" panose="02020603050405020304" pitchFamily="18" charset="0"/>
              </a:rPr>
              <a:t>low index </a:t>
            </a:r>
            <a:r>
              <a:rPr lang="en-US" sz="2000" dirty="0">
                <a:latin typeface="Times New Roman" panose="02020603050405020304" pitchFamily="18" charset="0"/>
                <a:cs typeface="Times New Roman" panose="02020603050405020304" pitchFamily="18" charset="0"/>
              </a:rPr>
              <a:t>of suspicion: one of the first line test </a:t>
            </a:r>
            <a:endParaRPr lang="en-PK" dirty="0"/>
          </a:p>
          <a:p>
            <a:pPr marL="228600" marR="0" lvl="0" indent="-228600" algn="l" rtl="0">
              <a:lnSpc>
                <a:spcPct val="200000"/>
              </a:lnSpc>
              <a:spcBef>
                <a:spcPts val="1000"/>
              </a:spcBef>
              <a:spcAft>
                <a:spcPts val="0"/>
              </a:spcAft>
              <a:buClr>
                <a:schemeClr val="dk1"/>
              </a:buClr>
              <a:buSzPts val="2000"/>
              <a:buFont typeface="Noto Sans Symbols"/>
              <a:buChar char="⮚"/>
            </a:pPr>
            <a:r>
              <a:rPr lang="en-US" sz="2000" dirty="0">
                <a:solidFill>
                  <a:schemeClr val="dk1"/>
                </a:solidFill>
                <a:latin typeface="Times New Roman"/>
                <a:ea typeface="Times New Roman"/>
                <a:cs typeface="Times New Roman"/>
                <a:sym typeface="Times New Roman"/>
              </a:rPr>
              <a:t>For patients with a </a:t>
            </a:r>
            <a:r>
              <a:rPr lang="en-US" sz="2000" b="1" dirty="0">
                <a:solidFill>
                  <a:schemeClr val="dk1"/>
                </a:solidFill>
                <a:latin typeface="Times New Roman"/>
                <a:ea typeface="Times New Roman"/>
                <a:cs typeface="Times New Roman"/>
                <a:sym typeface="Times New Roman"/>
              </a:rPr>
              <a:t>high index </a:t>
            </a:r>
            <a:r>
              <a:rPr lang="en-US" sz="2000" dirty="0">
                <a:solidFill>
                  <a:schemeClr val="dk1"/>
                </a:solidFill>
                <a:latin typeface="Times New Roman"/>
                <a:ea typeface="Times New Roman"/>
                <a:cs typeface="Times New Roman"/>
                <a:sym typeface="Times New Roman"/>
              </a:rPr>
              <a:t>of suspicion: two or three first-line tests.</a:t>
            </a:r>
            <a:endParaRPr dirty="0"/>
          </a:p>
        </p:txBody>
      </p:sp>
      <p:pic>
        <p:nvPicPr>
          <p:cNvPr id="2" name="Picture 1">
            <a:extLst>
              <a:ext uri="{FF2B5EF4-FFF2-40B4-BE49-F238E27FC236}">
                <a16:creationId xmlns:a16="http://schemas.microsoft.com/office/drawing/2014/main" id="{8426C026-BAAA-0FB5-C509-95588B36CB6D}"/>
              </a:ext>
            </a:extLst>
          </p:cNvPr>
          <p:cNvPicPr>
            <a:picLocks noChangeAspect="1"/>
          </p:cNvPicPr>
          <p:nvPr/>
        </p:nvPicPr>
        <p:blipFill>
          <a:blip r:embed="rId3"/>
          <a:stretch>
            <a:fillRect/>
          </a:stretch>
        </p:blipFill>
        <p:spPr>
          <a:xfrm>
            <a:off x="8021060" y="1317743"/>
            <a:ext cx="1503267" cy="45447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3"/>
          <p:cNvSpPr txBox="1">
            <a:spLocks noGrp="1"/>
          </p:cNvSpPr>
          <p:nvPr>
            <p:ph type="title"/>
          </p:nvPr>
        </p:nvSpPr>
        <p:spPr>
          <a:xfrm>
            <a:off x="623778" y="85732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Confirmatory Tests </a:t>
            </a:r>
            <a:r>
              <a:rPr lang="en-US" sz="4000" b="1" dirty="0">
                <a:solidFill>
                  <a:schemeClr val="dk1"/>
                </a:solidFill>
                <a:latin typeface="Times New Roman"/>
                <a:ea typeface="Times New Roman"/>
                <a:cs typeface="Times New Roman"/>
                <a:sym typeface="Times New Roman"/>
              </a:rPr>
              <a:t> </a:t>
            </a:r>
            <a:br>
              <a:rPr lang="en-US" sz="4000" b="1" dirty="0">
                <a:solidFill>
                  <a:schemeClr val="dk1"/>
                </a:solidFill>
                <a:latin typeface="Times New Roman"/>
                <a:ea typeface="Times New Roman"/>
                <a:cs typeface="Times New Roman"/>
                <a:sym typeface="Times New Roman"/>
              </a:rPr>
            </a:br>
            <a:r>
              <a:rPr lang="en-US" sz="4000" dirty="0">
                <a:solidFill>
                  <a:schemeClr val="dk1"/>
                </a:solidFill>
                <a:latin typeface="Times New Roman"/>
                <a:ea typeface="Times New Roman"/>
                <a:cs typeface="Times New Roman"/>
                <a:sym typeface="Times New Roman"/>
              </a:rPr>
              <a:t/>
            </a:r>
            <a:br>
              <a:rPr lang="en-US" sz="4000" dirty="0">
                <a:solidFill>
                  <a:schemeClr val="dk1"/>
                </a:solidFill>
                <a:latin typeface="Times New Roman"/>
                <a:ea typeface="Times New Roman"/>
                <a:cs typeface="Times New Roman"/>
                <a:sym typeface="Times New Roman"/>
              </a:rPr>
            </a:br>
            <a:endParaRPr sz="4000" b="1" dirty="0">
              <a:solidFill>
                <a:schemeClr val="dk1"/>
              </a:solidFill>
              <a:latin typeface="Times New Roman"/>
              <a:ea typeface="Times New Roman"/>
              <a:cs typeface="Times New Roman"/>
              <a:sym typeface="Times New Roman"/>
            </a:endParaRPr>
          </a:p>
        </p:txBody>
      </p:sp>
      <p:sp>
        <p:nvSpPr>
          <p:cNvPr id="388" name="Google Shape;388;p3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 name="Google Shape;389;p3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3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391" name="Google Shape;391;p33"/>
          <p:cNvSpPr txBox="1"/>
          <p:nvPr/>
        </p:nvSpPr>
        <p:spPr>
          <a:xfrm>
            <a:off x="712767" y="1476621"/>
            <a:ext cx="9777896" cy="4670641"/>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200000"/>
              </a:lnSpc>
              <a:spcBef>
                <a:spcPts val="0"/>
              </a:spcBef>
              <a:spcAft>
                <a:spcPts val="0"/>
              </a:spcAft>
              <a:buClr>
                <a:schemeClr val="dk1"/>
              </a:buClr>
              <a:buSzPts val="2000"/>
              <a:buFont typeface="Noto Sans Symbols"/>
              <a:buChar char="⮚"/>
            </a:pPr>
            <a:r>
              <a:rPr lang="en-US" sz="2000" dirty="0">
                <a:solidFill>
                  <a:schemeClr val="dk1"/>
                </a:solidFill>
                <a:latin typeface="Times New Roman"/>
                <a:ea typeface="Times New Roman"/>
                <a:cs typeface="Times New Roman"/>
                <a:sym typeface="Times New Roman"/>
              </a:rPr>
              <a:t>low-dose DST (most sensitive)  The overnight test consists of administration of 1 mg of dexamethasone at 11 PM to 12 AM (midnight), and measurement of serum cortisol at 8 AM the next morning. Failure to suppress cortisol below 50nmol/L is highly suggestive of Cushing’s.</a:t>
            </a:r>
            <a:endParaRPr dirty="0"/>
          </a:p>
          <a:p>
            <a:pPr marL="228600" marR="0" lvl="0" indent="-228600" algn="l" rtl="0">
              <a:lnSpc>
                <a:spcPct val="200000"/>
              </a:lnSpc>
              <a:spcBef>
                <a:spcPts val="1000"/>
              </a:spcBef>
              <a:spcAft>
                <a:spcPts val="0"/>
              </a:spcAft>
              <a:buClr>
                <a:schemeClr val="dk1"/>
              </a:buClr>
              <a:buSzPts val="2000"/>
              <a:buFont typeface="Noto Sans Symbols"/>
              <a:buChar char="⮚"/>
            </a:pPr>
            <a:r>
              <a:rPr lang="en-US" sz="2000" dirty="0">
                <a:solidFill>
                  <a:schemeClr val="dk1"/>
                </a:solidFill>
                <a:latin typeface="Times New Roman"/>
                <a:ea typeface="Times New Roman"/>
                <a:cs typeface="Times New Roman"/>
                <a:sym typeface="Times New Roman"/>
              </a:rPr>
              <a:t>24 hours </a:t>
            </a:r>
            <a:r>
              <a:rPr lang="en-US" sz="2000" dirty="0" err="1">
                <a:solidFill>
                  <a:schemeClr val="dk1"/>
                </a:solidFill>
                <a:latin typeface="Times New Roman"/>
                <a:ea typeface="Times New Roman"/>
                <a:cs typeface="Times New Roman"/>
                <a:sym typeface="Times New Roman"/>
              </a:rPr>
              <a:t>urniary</a:t>
            </a:r>
            <a:r>
              <a:rPr lang="en-US" sz="2000" dirty="0">
                <a:solidFill>
                  <a:schemeClr val="dk1"/>
                </a:solidFill>
                <a:latin typeface="Times New Roman"/>
                <a:ea typeface="Times New Roman"/>
                <a:cs typeface="Times New Roman"/>
                <a:sym typeface="Times New Roman"/>
              </a:rPr>
              <a:t> free cortisol. An ideal initial </a:t>
            </a:r>
            <a:r>
              <a:rPr lang="en-US" sz="2000" dirty="0" err="1">
                <a:solidFill>
                  <a:schemeClr val="dk1"/>
                </a:solidFill>
                <a:latin typeface="Times New Roman"/>
                <a:ea typeface="Times New Roman"/>
                <a:cs typeface="Times New Roman"/>
                <a:sym typeface="Times New Roman"/>
              </a:rPr>
              <a:t>testThe</a:t>
            </a:r>
            <a:r>
              <a:rPr lang="en-US" sz="2000" dirty="0">
                <a:solidFill>
                  <a:schemeClr val="dk1"/>
                </a:solidFill>
                <a:latin typeface="Times New Roman"/>
                <a:ea typeface="Times New Roman"/>
                <a:cs typeface="Times New Roman"/>
                <a:sym typeface="Times New Roman"/>
              </a:rPr>
              <a:t> patient can be assumed to have CS if basal urinary cortisol excretion is more than three times the upper limit of normal and one other test is abnormal.</a:t>
            </a:r>
            <a:endParaRPr dirty="0"/>
          </a:p>
        </p:txBody>
      </p:sp>
      <p:pic>
        <p:nvPicPr>
          <p:cNvPr id="2" name="Picture 1">
            <a:extLst>
              <a:ext uri="{FF2B5EF4-FFF2-40B4-BE49-F238E27FC236}">
                <a16:creationId xmlns:a16="http://schemas.microsoft.com/office/drawing/2014/main" id="{D32BCC9B-E489-D3C4-AD8D-A3EAD512F78A}"/>
              </a:ext>
            </a:extLst>
          </p:cNvPr>
          <p:cNvPicPr>
            <a:picLocks noChangeAspect="1"/>
          </p:cNvPicPr>
          <p:nvPr/>
        </p:nvPicPr>
        <p:blipFill>
          <a:blip r:embed="rId3"/>
          <a:stretch>
            <a:fillRect/>
          </a:stretch>
        </p:blipFill>
        <p:spPr>
          <a:xfrm>
            <a:off x="9679449" y="516040"/>
            <a:ext cx="1503267" cy="45447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4"/>
          <p:cNvSpPr txBox="1">
            <a:spLocks noGrp="1"/>
          </p:cNvSpPr>
          <p:nvPr>
            <p:ph type="title"/>
          </p:nvPr>
        </p:nvSpPr>
        <p:spPr>
          <a:xfrm>
            <a:off x="661185" y="90240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latin typeface="Times New Roman"/>
                <a:ea typeface="Times New Roman"/>
                <a:cs typeface="Times New Roman"/>
                <a:sym typeface="Times New Roman"/>
              </a:rPr>
              <a:t>Localization Tests   </a:t>
            </a:r>
            <a:r>
              <a:rPr lang="en-US" sz="4000" b="1">
                <a:solidFill>
                  <a:schemeClr val="dk1"/>
                </a:solidFill>
                <a:latin typeface="Times New Roman"/>
                <a:ea typeface="Times New Roman"/>
                <a:cs typeface="Times New Roman"/>
                <a:sym typeface="Times New Roman"/>
              </a:rPr>
              <a:t> </a:t>
            </a:r>
            <a:br>
              <a:rPr lang="en-US" sz="4000" b="1">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03" name="Google Shape;403;p34"/>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34"/>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34"/>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06" name="Google Shape;406;p34"/>
          <p:cNvSpPr txBox="1"/>
          <p:nvPr/>
        </p:nvSpPr>
        <p:spPr>
          <a:xfrm>
            <a:off x="712766" y="1438860"/>
            <a:ext cx="9777896" cy="4670641"/>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200000"/>
              </a:lnSpc>
              <a:spcBef>
                <a:spcPts val="0"/>
              </a:spcBef>
              <a:spcAft>
                <a:spcPts val="0"/>
              </a:spcAft>
              <a:buClr>
                <a:schemeClr val="dk1"/>
              </a:buClr>
              <a:buSzPts val="2000"/>
              <a:buFont typeface="Calibri"/>
              <a:buAutoNum type="arabicPeriod"/>
            </a:pPr>
            <a:r>
              <a:rPr lang="en-US" sz="2000">
                <a:solidFill>
                  <a:schemeClr val="dk1"/>
                </a:solidFill>
                <a:latin typeface="Times New Roman"/>
                <a:ea typeface="Times New Roman"/>
                <a:cs typeface="Times New Roman"/>
                <a:sym typeface="Times New Roman"/>
              </a:rPr>
              <a:t>ACTH levels </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levels are low- origin is in the adrenal gland-scan the gland with a CT or MRI</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levels are high- origin is either in Pituitary gland or ectopic ACTH</a:t>
            </a:r>
            <a:endParaRPr/>
          </a:p>
          <a:p>
            <a:pPr marL="457200" marR="0" lvl="0" indent="-457200" algn="l" rtl="0">
              <a:lnSpc>
                <a:spcPct val="200000"/>
              </a:lnSpc>
              <a:spcBef>
                <a:spcPts val="1000"/>
              </a:spcBef>
              <a:spcAft>
                <a:spcPts val="0"/>
              </a:spcAft>
              <a:buClr>
                <a:schemeClr val="dk1"/>
              </a:buClr>
              <a:buSzPts val="2000"/>
              <a:buFont typeface="Arial"/>
              <a:buAutoNum type="arabicPeriod" startAt="2"/>
            </a:pPr>
            <a:r>
              <a:rPr lang="en-US" sz="2000">
                <a:solidFill>
                  <a:schemeClr val="dk1"/>
                </a:solidFill>
                <a:latin typeface="Times New Roman"/>
                <a:ea typeface="Times New Roman"/>
                <a:cs typeface="Times New Roman"/>
                <a:sym typeface="Times New Roman"/>
              </a:rPr>
              <a:t>High dose DST </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is suppressed- origin is the pituitary- scan</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is not suppressed- origin is ectopic- scan the chest for lung cancer or Carcinoid.</a:t>
            </a:r>
            <a:endParaRPr/>
          </a:p>
        </p:txBody>
      </p:sp>
      <p:pic>
        <p:nvPicPr>
          <p:cNvPr id="2" name="Picture 1">
            <a:extLst>
              <a:ext uri="{FF2B5EF4-FFF2-40B4-BE49-F238E27FC236}">
                <a16:creationId xmlns:a16="http://schemas.microsoft.com/office/drawing/2014/main" id="{698F33DA-4255-9B2F-4E07-D673A703D45F}"/>
              </a:ext>
            </a:extLst>
          </p:cNvPr>
          <p:cNvPicPr>
            <a:picLocks noChangeAspect="1"/>
          </p:cNvPicPr>
          <p:nvPr/>
        </p:nvPicPr>
        <p:blipFill>
          <a:blip r:embed="rId3"/>
          <a:stretch>
            <a:fillRect/>
          </a:stretch>
        </p:blipFill>
        <p:spPr>
          <a:xfrm>
            <a:off x="9679449" y="516040"/>
            <a:ext cx="1503267" cy="45447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Management (</a:t>
            </a:r>
            <a:r>
              <a:rPr lang="en-US" sz="5400" b="1" dirty="0">
                <a:latin typeface="Times New Roman"/>
                <a:ea typeface="Times New Roman"/>
                <a:cs typeface="Times New Roman"/>
                <a:sym typeface="Times New Roman"/>
              </a:rPr>
              <a:t>Surgical</a:t>
            </a:r>
            <a:r>
              <a:rPr lang="en-US" sz="5400" b="1" dirty="0">
                <a:solidFill>
                  <a:schemeClr val="dk1"/>
                </a:solidFill>
                <a:latin typeface="Times New Roman"/>
                <a:ea typeface="Times New Roman"/>
                <a:cs typeface="Times New Roman"/>
                <a:sym typeface="Times New Roman"/>
              </a:rPr>
              <a:t>)</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32309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37"/>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48" name="Google Shape;448;p37"/>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450" name="Google Shape;450;p37"/>
          <p:cNvPicPr preferRelativeResize="0"/>
          <p:nvPr/>
        </p:nvPicPr>
        <p:blipFill rotWithShape="1">
          <a:blip r:embed="rId3">
            <a:alphaModFix/>
          </a:blip>
          <a:srcRect/>
          <a:stretch/>
        </p:blipFill>
        <p:spPr>
          <a:xfrm>
            <a:off x="856774" y="419381"/>
            <a:ext cx="8096033" cy="6155986"/>
          </a:xfrm>
          <a:prstGeom prst="rect">
            <a:avLst/>
          </a:prstGeom>
          <a:noFill/>
          <a:ln>
            <a:noFill/>
          </a:ln>
        </p:spPr>
      </p:pic>
      <p:pic>
        <p:nvPicPr>
          <p:cNvPr id="5" name="Picture 4">
            <a:extLst>
              <a:ext uri="{FF2B5EF4-FFF2-40B4-BE49-F238E27FC236}">
                <a16:creationId xmlns:a16="http://schemas.microsoft.com/office/drawing/2014/main" id="{60E8C621-CF56-4A6F-65D4-83B3BB3F0B38}"/>
              </a:ext>
            </a:extLst>
          </p:cNvPr>
          <p:cNvPicPr>
            <a:picLocks noChangeAspect="1"/>
          </p:cNvPicPr>
          <p:nvPr/>
        </p:nvPicPr>
        <p:blipFill>
          <a:blip r:embed="rId4"/>
          <a:stretch>
            <a:fillRect/>
          </a:stretch>
        </p:blipFill>
        <p:spPr>
          <a:xfrm>
            <a:off x="8608459" y="1221095"/>
            <a:ext cx="2604405" cy="50795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Management (Medical)</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7" name="Google Shape;477;p39"/>
          <p:cNvSpPr txBox="1"/>
          <p:nvPr/>
        </p:nvSpPr>
        <p:spPr>
          <a:xfrm>
            <a:off x="760461" y="1828489"/>
            <a:ext cx="9240789" cy="2767011"/>
          </a:xfrm>
          <a:prstGeom prst="rect">
            <a:avLst/>
          </a:prstGeom>
          <a:noFill/>
          <a:ln>
            <a:noFill/>
          </a:ln>
        </p:spPr>
        <p:txBody>
          <a:bodyPr spcFirstLastPara="1" wrap="square" lIns="91425" tIns="45700" rIns="91425" bIns="45700" anchor="t" anchorCtr="0">
            <a:normAutofit/>
          </a:bodyPr>
          <a:lstStyle/>
          <a:p>
            <a:pPr marL="228600" marR="0" lvl="0" indent="-76200" algn="l" rtl="0">
              <a:lnSpc>
                <a:spcPct val="150000"/>
              </a:lnSpc>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pic>
        <p:nvPicPr>
          <p:cNvPr id="478" name="Google Shape;478;p39"/>
          <p:cNvPicPr preferRelativeResize="0"/>
          <p:nvPr/>
        </p:nvPicPr>
        <p:blipFill rotWithShape="1">
          <a:blip r:embed="rId3">
            <a:alphaModFix/>
          </a:blip>
          <a:srcRect/>
          <a:stretch/>
        </p:blipFill>
        <p:spPr>
          <a:xfrm>
            <a:off x="585267" y="530089"/>
            <a:ext cx="10724197" cy="5791740"/>
          </a:xfrm>
          <a:prstGeom prst="rect">
            <a:avLst/>
          </a:prstGeom>
          <a:noFill/>
          <a:ln>
            <a:noFill/>
          </a:ln>
        </p:spPr>
      </p:pic>
      <p:pic>
        <p:nvPicPr>
          <p:cNvPr id="2" name="Picture 1">
            <a:extLst>
              <a:ext uri="{FF2B5EF4-FFF2-40B4-BE49-F238E27FC236}">
                <a16:creationId xmlns:a16="http://schemas.microsoft.com/office/drawing/2014/main" id="{AEB305BC-685A-02A1-3C70-F40B129562D5}"/>
              </a:ext>
            </a:extLst>
          </p:cNvPr>
          <p:cNvPicPr>
            <a:picLocks noChangeAspect="1"/>
          </p:cNvPicPr>
          <p:nvPr/>
        </p:nvPicPr>
        <p:blipFill>
          <a:blip r:embed="rId4"/>
          <a:stretch>
            <a:fillRect/>
          </a:stretch>
        </p:blipFill>
        <p:spPr>
          <a:xfrm>
            <a:off x="9679449" y="516040"/>
            <a:ext cx="1503267" cy="454475"/>
          </a:xfrm>
          <a:prstGeom prst="rect">
            <a:avLst/>
          </a:prstGeom>
        </p:spPr>
      </p:pic>
    </p:spTree>
    <p:extLst>
      <p:ext uri="{BB962C8B-B14F-4D97-AF65-F5344CB8AC3E}">
        <p14:creationId xmlns:p14="http://schemas.microsoft.com/office/powerpoint/2010/main" val="2342778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8"/>
          <p:cNvSpPr txBox="1">
            <a:spLocks noGrp="1"/>
          </p:cNvSpPr>
          <p:nvPr>
            <p:ph type="title"/>
          </p:nvPr>
        </p:nvSpPr>
        <p:spPr>
          <a:xfrm>
            <a:off x="1244315" y="535027"/>
            <a:ext cx="9067345" cy="10401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Treatment of ectopic ACTH Syndrome</a:t>
            </a:r>
            <a:endParaRPr sz="4000" b="1">
              <a:solidFill>
                <a:schemeClr val="dk1"/>
              </a:solidFill>
              <a:latin typeface="Times New Roman"/>
              <a:ea typeface="Times New Roman"/>
              <a:cs typeface="Times New Roman"/>
              <a:sym typeface="Times New Roman"/>
            </a:endParaRPr>
          </a:p>
        </p:txBody>
      </p:sp>
      <p:sp>
        <p:nvSpPr>
          <p:cNvPr id="461" name="Google Shape;461;p38"/>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62" name="Google Shape;462;p38"/>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63" name="Google Shape;463;p38"/>
          <p:cNvSpPr txBox="1"/>
          <p:nvPr/>
        </p:nvSpPr>
        <p:spPr>
          <a:xfrm>
            <a:off x="760461" y="1828489"/>
            <a:ext cx="9240789" cy="2767011"/>
          </a:xfrm>
          <a:prstGeom prst="rect">
            <a:avLst/>
          </a:prstGeom>
          <a:noFill/>
          <a:ln>
            <a:noFill/>
          </a:ln>
        </p:spPr>
        <p:txBody>
          <a:bodyPr spcFirstLastPara="1" wrap="square" lIns="91425" tIns="45700" rIns="91425" bIns="45700" anchor="t" anchorCtr="0">
            <a:normAutofit/>
          </a:bodyPr>
          <a:lstStyle/>
          <a:p>
            <a:pPr marL="228600" marR="0" lvl="0" indent="-76200" algn="l" rtl="0">
              <a:lnSpc>
                <a:spcPct val="150000"/>
              </a:lnSpc>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pic>
        <p:nvPicPr>
          <p:cNvPr id="464" name="Google Shape;464;p38"/>
          <p:cNvPicPr preferRelativeResize="0"/>
          <p:nvPr/>
        </p:nvPicPr>
        <p:blipFill rotWithShape="1">
          <a:blip r:embed="rId3">
            <a:alphaModFix/>
          </a:blip>
          <a:srcRect/>
          <a:stretch/>
        </p:blipFill>
        <p:spPr>
          <a:xfrm>
            <a:off x="990871" y="1509135"/>
            <a:ext cx="8482851" cy="4121349"/>
          </a:xfrm>
          <a:prstGeom prst="rect">
            <a:avLst/>
          </a:prstGeom>
          <a:noFill/>
          <a:ln>
            <a:noFill/>
          </a:ln>
        </p:spPr>
      </p:pic>
      <p:pic>
        <p:nvPicPr>
          <p:cNvPr id="2" name="Picture 1">
            <a:extLst>
              <a:ext uri="{FF2B5EF4-FFF2-40B4-BE49-F238E27FC236}">
                <a16:creationId xmlns:a16="http://schemas.microsoft.com/office/drawing/2014/main" id="{A5941CBB-FA5B-C6A6-B9DB-D8E7FB39BE41}"/>
              </a:ext>
            </a:extLst>
          </p:cNvPr>
          <p:cNvPicPr>
            <a:picLocks noChangeAspect="1"/>
          </p:cNvPicPr>
          <p:nvPr/>
        </p:nvPicPr>
        <p:blipFill>
          <a:blip r:embed="rId4"/>
          <a:stretch>
            <a:fillRect/>
          </a:stretch>
        </p:blipFill>
        <p:spPr>
          <a:xfrm>
            <a:off x="9434224" y="1601251"/>
            <a:ext cx="1503267" cy="45447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1"/>
          <p:cNvSpPr txBox="1">
            <a:spLocks noGrp="1"/>
          </p:cNvSpPr>
          <p:nvPr>
            <p:ph type="title"/>
          </p:nvPr>
        </p:nvSpPr>
        <p:spPr>
          <a:xfrm>
            <a:off x="605443" y="36640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MCQ 1</a:t>
            </a:r>
            <a:endParaRPr sz="4000" b="1">
              <a:solidFill>
                <a:schemeClr val="dk1"/>
              </a:solidFill>
              <a:latin typeface="Times New Roman"/>
              <a:ea typeface="Times New Roman"/>
              <a:cs typeface="Times New Roman"/>
              <a:sym typeface="Times New Roman"/>
            </a:endParaRPr>
          </a:p>
        </p:txBody>
      </p:sp>
      <p:sp>
        <p:nvSpPr>
          <p:cNvPr id="505" name="Google Shape;505;p41"/>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06" name="Google Shape;506;p41"/>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07" name="Google Shape;507;p41"/>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508" name="Google Shape;508;p41"/>
          <p:cNvSpPr txBox="1"/>
          <p:nvPr/>
        </p:nvSpPr>
        <p:spPr>
          <a:xfrm>
            <a:off x="605443" y="1388547"/>
            <a:ext cx="10515600" cy="380754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000">
                <a:solidFill>
                  <a:schemeClr val="dk1"/>
                </a:solidFill>
                <a:latin typeface="Times New Roman"/>
                <a:ea typeface="Times New Roman"/>
                <a:cs typeface="Times New Roman"/>
                <a:sym typeface="Times New Roman"/>
              </a:rPr>
              <a:t>A woman, aged 55, presents with symptoms consistent with Cushing's syndrome. She is taking no medication. Her basal cortisol and serum ACTH levels are significantly raised. ACTH levels have failed to suppress in response to a low dose DST, although they do suppress to less than 50% of baseline after the high dose of dexamethasone. What is the most likely Diagnosis?</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Adrenal Tumor</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Conn syndrome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Cushing's disease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Ectopic ACTH- secreting syndrome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Depression</a:t>
            </a:r>
            <a:endParaRPr sz="20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189807" y="792242"/>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0000"/>
              <a:buFont typeface="Times New Roman"/>
              <a:buNone/>
            </a:pPr>
            <a:r>
              <a:rPr lang="en-US" b="1" dirty="0">
                <a:solidFill>
                  <a:schemeClr val="dk1"/>
                </a:solidFill>
                <a:latin typeface="Times New Roman"/>
                <a:ea typeface="Times New Roman"/>
                <a:cs typeface="Times New Roman"/>
                <a:sym typeface="Times New Roman"/>
              </a:rPr>
              <a:t>Epidemiology</a:t>
            </a:r>
            <a:r>
              <a:rPr lang="en-US" sz="4000" b="1" dirty="0">
                <a:solidFill>
                  <a:schemeClr val="dk1"/>
                </a:solidFill>
                <a:latin typeface="Times New Roman"/>
                <a:ea typeface="Times New Roman"/>
                <a:cs typeface="Times New Roman"/>
                <a:sym typeface="Times New Roman"/>
              </a:rPr>
              <a:t/>
            </a:r>
            <a:br>
              <a:rPr lang="en-US" sz="4000" b="1" dirty="0">
                <a:solidFill>
                  <a:schemeClr val="dk1"/>
                </a:solidFill>
                <a:latin typeface="Times New Roman"/>
                <a:ea typeface="Times New Roman"/>
                <a:cs typeface="Times New Roman"/>
                <a:sym typeface="Times New Roman"/>
              </a:rPr>
            </a:br>
            <a:r>
              <a:rPr lang="en-US" sz="4000" dirty="0">
                <a:solidFill>
                  <a:schemeClr val="dk1"/>
                </a:solidFill>
                <a:latin typeface="Times New Roman"/>
                <a:ea typeface="Times New Roman"/>
                <a:cs typeface="Times New Roman"/>
                <a:sym typeface="Times New Roman"/>
              </a:rPr>
              <a:t/>
            </a:r>
            <a:br>
              <a:rPr lang="en-US" sz="4000" dirty="0">
                <a:solidFill>
                  <a:schemeClr val="dk1"/>
                </a:solidFill>
                <a:latin typeface="Times New Roman"/>
                <a:ea typeface="Times New Roman"/>
                <a:cs typeface="Times New Roman"/>
                <a:sym typeface="Times New Roman"/>
              </a:rPr>
            </a:br>
            <a:endParaRPr sz="4000" b="1" dirty="0">
              <a:solidFill>
                <a:schemeClr val="dk1"/>
              </a:solidFill>
              <a:latin typeface="Times New Roman"/>
              <a:ea typeface="Times New Roman"/>
              <a:cs typeface="Times New Roman"/>
              <a:sym typeface="Times New Roman"/>
            </a:endParaRPr>
          </a:p>
        </p:txBody>
      </p:sp>
      <p:sp>
        <p:nvSpPr>
          <p:cNvPr id="182" name="Google Shape;182;p1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1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19"/>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185" name="Google Shape;185;p19"/>
          <p:cNvSpPr txBox="1"/>
          <p:nvPr/>
        </p:nvSpPr>
        <p:spPr>
          <a:xfrm>
            <a:off x="821255" y="1501717"/>
            <a:ext cx="9959180" cy="44633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None/>
            </a:pPr>
            <a:endParaRPr dirty="0"/>
          </a:p>
          <a:p>
            <a:pPr marL="228600" marR="0" lvl="0" indent="-228600" algn="l" rtl="0">
              <a:lnSpc>
                <a:spcPct val="150000"/>
              </a:lnSpc>
              <a:spcBef>
                <a:spcPts val="1000"/>
              </a:spcBef>
              <a:spcAft>
                <a:spcPts val="0"/>
              </a:spcAft>
              <a:buClr>
                <a:schemeClr val="dk1"/>
              </a:buClr>
              <a:buSzPts val="2000"/>
              <a:buFont typeface="Noto Sans Symbols"/>
              <a:buChar char="⮚"/>
            </a:pPr>
            <a:r>
              <a:rPr lang="en-US" sz="2000" b="1" dirty="0">
                <a:solidFill>
                  <a:schemeClr val="dk1"/>
                </a:solidFill>
                <a:latin typeface="Times New Roman"/>
                <a:ea typeface="Times New Roman"/>
                <a:cs typeface="Times New Roman"/>
                <a:sym typeface="Times New Roman"/>
              </a:rPr>
              <a:t>Males</a:t>
            </a:r>
            <a:r>
              <a:rPr lang="en-US" sz="2000" dirty="0">
                <a:solidFill>
                  <a:schemeClr val="dk1"/>
                </a:solidFill>
                <a:latin typeface="Times New Roman"/>
                <a:ea typeface="Times New Roman"/>
                <a:cs typeface="Times New Roman"/>
                <a:sym typeface="Times New Roman"/>
              </a:rPr>
              <a:t>-3 times greater incidence of the ectopic ACTH syndrome due to cigarette smoking.</a:t>
            </a:r>
            <a:endParaRPr dirty="0"/>
          </a:p>
          <a:p>
            <a:pPr marL="228600" marR="0" lvl="0" indent="-228600" algn="l" rtl="0">
              <a:lnSpc>
                <a:spcPct val="150000"/>
              </a:lnSpc>
              <a:spcBef>
                <a:spcPts val="1000"/>
              </a:spcBef>
              <a:spcAft>
                <a:spcPts val="0"/>
              </a:spcAft>
              <a:buClr>
                <a:schemeClr val="dk1"/>
              </a:buClr>
              <a:buSzPts val="2000"/>
              <a:buFont typeface="Noto Sans Symbols"/>
              <a:buChar char="⮚"/>
            </a:pPr>
            <a:r>
              <a:rPr lang="en-US" sz="2000" b="1" dirty="0">
                <a:solidFill>
                  <a:schemeClr val="dk1"/>
                </a:solidFill>
                <a:latin typeface="Times New Roman"/>
                <a:ea typeface="Times New Roman"/>
                <a:cs typeface="Times New Roman"/>
                <a:sym typeface="Times New Roman"/>
              </a:rPr>
              <a:t>Females</a:t>
            </a:r>
            <a:r>
              <a:rPr lang="en-US" sz="2000" dirty="0">
                <a:solidFill>
                  <a:schemeClr val="dk1"/>
                </a:solidFill>
                <a:latin typeface="Times New Roman"/>
                <a:ea typeface="Times New Roman"/>
                <a:cs typeface="Times New Roman"/>
                <a:sym typeface="Times New Roman"/>
              </a:rPr>
              <a:t>-3 to 8 times more likely to develop Cushing's disease and Cushing's syndrome associated with an adrenal tumor.</a:t>
            </a:r>
          </a:p>
          <a:p>
            <a:pPr marL="228600" marR="0" lvl="0" indent="-228600" algn="l" rtl="0">
              <a:lnSpc>
                <a:spcPct val="150000"/>
              </a:lnSpc>
              <a:spcBef>
                <a:spcPts val="0"/>
              </a:spcBef>
              <a:spcAft>
                <a:spcPts val="0"/>
              </a:spcAft>
              <a:buClr>
                <a:schemeClr val="dk1"/>
              </a:buClr>
              <a:buSzPts val="2000"/>
              <a:buFont typeface="Noto Sans Symbols"/>
              <a:buChar char="⮚"/>
            </a:pPr>
            <a:r>
              <a:rPr lang="en-US" sz="2000" b="1" dirty="0">
                <a:solidFill>
                  <a:schemeClr val="dk1"/>
                </a:solidFill>
                <a:latin typeface="Times New Roman"/>
                <a:ea typeface="Times New Roman"/>
                <a:cs typeface="Times New Roman"/>
                <a:sym typeface="Times New Roman"/>
              </a:rPr>
              <a:t>The age </a:t>
            </a:r>
            <a:r>
              <a:rPr lang="en-US" sz="2000" dirty="0">
                <a:solidFill>
                  <a:schemeClr val="dk1"/>
                </a:solidFill>
                <a:latin typeface="Times New Roman"/>
                <a:ea typeface="Times New Roman"/>
                <a:cs typeface="Times New Roman"/>
                <a:sym typeface="Times New Roman"/>
              </a:rPr>
              <a:t>at presentation varies depending upon the cause of hypercortisolism:</a:t>
            </a:r>
            <a:endParaRPr lang="en-US" sz="2000" dirty="0"/>
          </a:p>
          <a:p>
            <a:pPr marL="457200" marR="0" lvl="0" indent="-457200" algn="l" rtl="0">
              <a:lnSpc>
                <a:spcPct val="150000"/>
              </a:lnSpc>
              <a:spcBef>
                <a:spcPts val="1000"/>
              </a:spcBef>
              <a:spcAft>
                <a:spcPts val="0"/>
              </a:spcAft>
              <a:buClr>
                <a:schemeClr val="dk1"/>
              </a:buClr>
              <a:buSzPts val="2000"/>
              <a:buFont typeface="+mj-lt"/>
              <a:buAutoNum type="arabicPeriod"/>
            </a:pPr>
            <a:r>
              <a:rPr lang="en-US" sz="2000" b="1" dirty="0">
                <a:solidFill>
                  <a:schemeClr val="dk1"/>
                </a:solidFill>
                <a:latin typeface="Times New Roman"/>
                <a:ea typeface="Times New Roman"/>
                <a:cs typeface="Times New Roman"/>
                <a:sym typeface="Times New Roman"/>
              </a:rPr>
              <a:t>Ectopic ACTH syndrome </a:t>
            </a:r>
            <a:r>
              <a:rPr lang="en-US" sz="2000" dirty="0">
                <a:solidFill>
                  <a:schemeClr val="dk1"/>
                </a:solidFill>
                <a:latin typeface="Times New Roman"/>
                <a:ea typeface="Times New Roman"/>
                <a:cs typeface="Times New Roman"/>
                <a:sym typeface="Times New Roman"/>
              </a:rPr>
              <a:t>develops parallels to the development of lung carcinoma.</a:t>
            </a:r>
            <a:endParaRPr lang="en-US" sz="2000" dirty="0"/>
          </a:p>
          <a:p>
            <a:pPr marL="457200" marR="0" lvl="0" indent="-457200" algn="l" rtl="0">
              <a:lnSpc>
                <a:spcPct val="150000"/>
              </a:lnSpc>
              <a:spcBef>
                <a:spcPts val="1000"/>
              </a:spcBef>
              <a:spcAft>
                <a:spcPts val="0"/>
              </a:spcAft>
              <a:buClr>
                <a:schemeClr val="dk1"/>
              </a:buClr>
              <a:buSzPts val="2000"/>
              <a:buFont typeface="+mj-lt"/>
              <a:buAutoNum type="arabicPeriod"/>
            </a:pPr>
            <a:r>
              <a:rPr lang="en-US" sz="2000" b="1" dirty="0">
                <a:solidFill>
                  <a:schemeClr val="dk1"/>
                </a:solidFill>
                <a:latin typeface="Times New Roman"/>
                <a:ea typeface="Times New Roman"/>
                <a:cs typeface="Times New Roman"/>
                <a:sym typeface="Times New Roman"/>
              </a:rPr>
              <a:t>Cushing's disease-</a:t>
            </a:r>
            <a:r>
              <a:rPr lang="en-US" sz="2000" dirty="0">
                <a:solidFill>
                  <a:schemeClr val="dk1"/>
                </a:solidFill>
                <a:latin typeface="Times New Roman"/>
                <a:ea typeface="Times New Roman"/>
                <a:cs typeface="Times New Roman"/>
                <a:sym typeface="Times New Roman"/>
              </a:rPr>
              <a:t>mainly in women aged 25 to 45 years.</a:t>
            </a:r>
            <a:endParaRPr lang="en-US" sz="2000" dirty="0"/>
          </a:p>
          <a:p>
            <a:pPr marL="457200" marR="0" lvl="0" indent="-457200" algn="l" rtl="0">
              <a:lnSpc>
                <a:spcPct val="150000"/>
              </a:lnSpc>
              <a:spcBef>
                <a:spcPts val="1000"/>
              </a:spcBef>
              <a:spcAft>
                <a:spcPts val="0"/>
              </a:spcAft>
              <a:buClr>
                <a:schemeClr val="dk1"/>
              </a:buClr>
              <a:buSzPts val="2000"/>
              <a:buFont typeface="+mj-lt"/>
              <a:buAutoNum type="arabicPeriod"/>
            </a:pPr>
            <a:r>
              <a:rPr lang="en-US" sz="2000" b="1" dirty="0">
                <a:solidFill>
                  <a:schemeClr val="dk1"/>
                </a:solidFill>
                <a:latin typeface="Times New Roman"/>
                <a:ea typeface="Times New Roman"/>
                <a:cs typeface="Times New Roman"/>
                <a:sym typeface="Times New Roman"/>
              </a:rPr>
              <a:t>Adrenal tumors-</a:t>
            </a:r>
            <a:r>
              <a:rPr lang="en-US" sz="2000" dirty="0">
                <a:solidFill>
                  <a:schemeClr val="dk1"/>
                </a:solidFill>
                <a:latin typeface="Times New Roman"/>
                <a:ea typeface="Times New Roman"/>
                <a:cs typeface="Times New Roman"/>
                <a:sym typeface="Times New Roman"/>
              </a:rPr>
              <a:t>bimodal age distribution</a:t>
            </a:r>
          </a:p>
          <a:p>
            <a:pPr marL="228600" marR="0" lvl="0" indent="-228600" algn="l" rtl="0">
              <a:lnSpc>
                <a:spcPct val="150000"/>
              </a:lnSpc>
              <a:spcBef>
                <a:spcPts val="1000"/>
              </a:spcBef>
              <a:spcAft>
                <a:spcPts val="0"/>
              </a:spcAft>
              <a:buClr>
                <a:schemeClr val="dk1"/>
              </a:buClr>
              <a:buSzPts val="2000"/>
              <a:buFont typeface="Noto Sans Symbols"/>
              <a:buChar char="⮚"/>
            </a:pPr>
            <a:endParaRPr sz="2000" dirty="0">
              <a:solidFill>
                <a:schemeClr val="dk1"/>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7B996DD8-8900-FAD5-CF64-4B0E3F25E0BC}"/>
              </a:ext>
            </a:extLst>
          </p:cNvPr>
          <p:cNvPicPr>
            <a:picLocks noChangeAspect="1"/>
          </p:cNvPicPr>
          <p:nvPr/>
        </p:nvPicPr>
        <p:blipFill>
          <a:blip r:embed="rId3"/>
          <a:stretch>
            <a:fillRect/>
          </a:stretch>
        </p:blipFill>
        <p:spPr>
          <a:xfrm>
            <a:off x="8931490" y="846027"/>
            <a:ext cx="2388153" cy="51916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Correct option</a:t>
            </a:r>
          </a:p>
          <a:p>
            <a:r>
              <a:rPr lang="en-US" dirty="0"/>
              <a:t>c</a:t>
            </a:r>
          </a:p>
        </p:txBody>
      </p:sp>
      <p:sp>
        <p:nvSpPr>
          <p:cNvPr id="4" name="Text Placeholder 3"/>
          <p:cNvSpPr>
            <a:spLocks noGrp="1"/>
          </p:cNvSpPr>
          <p:nvPr>
            <p:ph type="body" idx="2"/>
          </p:nvPr>
        </p:nvSpPr>
        <p:spPr/>
        <p:txBody>
          <a:bodyPr/>
          <a:lstStyle/>
          <a:p>
            <a:endParaRPr lang="en-US"/>
          </a:p>
        </p:txBody>
      </p:sp>
      <p:sp>
        <p:nvSpPr>
          <p:cNvPr id="5" name="Footer Placeholder 4"/>
          <p:cNvSpPr>
            <a:spLocks noGrp="1"/>
          </p:cNvSpPr>
          <p:nvPr>
            <p:ph type="ftr" idx="11"/>
          </p:nvPr>
        </p:nvSpPr>
        <p:spPr/>
        <p:txBody>
          <a:bodyPr/>
          <a:lstStyle/>
          <a:p>
            <a:endParaRPr lang="en-US"/>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Tree>
    <p:extLst>
      <p:ext uri="{BB962C8B-B14F-4D97-AF65-F5344CB8AC3E}">
        <p14:creationId xmlns:p14="http://schemas.microsoft.com/office/powerpoint/2010/main" val="1257769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2"/>
          <p:cNvSpPr txBox="1">
            <a:spLocks noGrp="1"/>
          </p:cNvSpPr>
          <p:nvPr>
            <p:ph type="title"/>
          </p:nvPr>
        </p:nvSpPr>
        <p:spPr>
          <a:xfrm>
            <a:off x="360217" y="30773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MCQ 2</a:t>
            </a:r>
            <a:endParaRPr sz="4000" b="1">
              <a:solidFill>
                <a:schemeClr val="dk1"/>
              </a:solidFill>
              <a:latin typeface="Times New Roman"/>
              <a:ea typeface="Times New Roman"/>
              <a:cs typeface="Times New Roman"/>
              <a:sym typeface="Times New Roman"/>
            </a:endParaRPr>
          </a:p>
        </p:txBody>
      </p:sp>
      <p:sp>
        <p:nvSpPr>
          <p:cNvPr id="520" name="Google Shape;520;p42"/>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21" name="Google Shape;521;p42"/>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22" name="Google Shape;522;p42"/>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523" name="Google Shape;523;p42"/>
          <p:cNvSpPr txBox="1"/>
          <p:nvPr/>
        </p:nvSpPr>
        <p:spPr>
          <a:xfrm>
            <a:off x="547253" y="1247231"/>
            <a:ext cx="10515600" cy="380754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000">
                <a:solidFill>
                  <a:schemeClr val="dk1"/>
                </a:solidFill>
                <a:latin typeface="Times New Roman"/>
                <a:ea typeface="Times New Roman"/>
                <a:cs typeface="Times New Roman"/>
                <a:sym typeface="Times New Roman"/>
              </a:rPr>
              <a:t>A 55-year-old woman has a 6-month history of weight gain. She is otherwise well and takes no medication. On examination her body mass index (BMI) is 28 kg./m^2, her blood pressure is 170/100 mmHg and she has a round, red face and slight atrophy of her arm muscles. Renal function tests and urinalysis are normal. What is the next step of obtaining the diagnosis?</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 low-dose overnight dexamethasone suppression test</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Urinary catecholamine collection </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Urinary 5 hydroxy indoleacetic acid (5 –HIAA) collection</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Abdominal ultrasound</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CT of the abdomen </a:t>
            </a: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Correct option</a:t>
            </a:r>
          </a:p>
          <a:p>
            <a:r>
              <a:rPr lang="en-US" dirty="0"/>
              <a:t>A</a:t>
            </a:r>
          </a:p>
        </p:txBody>
      </p:sp>
      <p:sp>
        <p:nvSpPr>
          <p:cNvPr id="4" name="Text Placeholder 3"/>
          <p:cNvSpPr>
            <a:spLocks noGrp="1"/>
          </p:cNvSpPr>
          <p:nvPr>
            <p:ph type="body" idx="2"/>
          </p:nvPr>
        </p:nvSpPr>
        <p:spPr/>
        <p:txBody>
          <a:bodyPr/>
          <a:lstStyle/>
          <a:p>
            <a:endParaRPr lang="en-US"/>
          </a:p>
        </p:txBody>
      </p:sp>
      <p:sp>
        <p:nvSpPr>
          <p:cNvPr id="5" name="Footer Placeholder 4"/>
          <p:cNvSpPr>
            <a:spLocks noGrp="1"/>
          </p:cNvSpPr>
          <p:nvPr>
            <p:ph type="ftr" idx="11"/>
          </p:nvPr>
        </p:nvSpPr>
        <p:spPr/>
        <p:txBody>
          <a:bodyPr/>
          <a:lstStyle/>
          <a:p>
            <a:endParaRPr lang="en-US"/>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1318347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3"/>
          <p:cNvSpPr txBox="1">
            <a:spLocks noGrp="1"/>
          </p:cNvSpPr>
          <p:nvPr>
            <p:ph type="title"/>
          </p:nvPr>
        </p:nvSpPr>
        <p:spPr>
          <a:xfrm>
            <a:off x="310341" y="21229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MCQ 3</a:t>
            </a:r>
            <a:endParaRPr sz="4000" b="1" dirty="0">
              <a:solidFill>
                <a:schemeClr val="dk1"/>
              </a:solidFill>
              <a:latin typeface="Times New Roman"/>
              <a:ea typeface="Times New Roman"/>
              <a:cs typeface="Times New Roman"/>
              <a:sym typeface="Times New Roman"/>
            </a:endParaRPr>
          </a:p>
        </p:txBody>
      </p:sp>
      <p:sp>
        <p:nvSpPr>
          <p:cNvPr id="535" name="Google Shape;535;p4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6" name="Google Shape;536;p4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7" name="Google Shape;537;p4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538" name="Google Shape;538;p43"/>
          <p:cNvSpPr txBox="1"/>
          <p:nvPr/>
        </p:nvSpPr>
        <p:spPr>
          <a:xfrm>
            <a:off x="547253" y="1247231"/>
            <a:ext cx="10515600" cy="380754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000">
                <a:solidFill>
                  <a:schemeClr val="dk1"/>
                </a:solidFill>
                <a:latin typeface="Times New Roman"/>
                <a:ea typeface="Times New Roman"/>
                <a:cs typeface="Times New Roman"/>
                <a:sym typeface="Times New Roman"/>
              </a:rPr>
              <a:t>A 45-year-old obese woman on long term treatment for Rheumatoid arthritis, attends the clinic with the history of hirsutism and weakness over past 4 months. Red/purple patches are seen over her elbows and legs. A Full blood count and clotting screens are within normal range.Which drug treatment is most likely to give rise to these symptoms?</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Azathioprine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Diclofenac</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Gold</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Prednisolone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Hydroxychloroquine</a:t>
            </a:r>
            <a:endParaRPr sz="20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D</a:t>
            </a:r>
            <a:endParaRPr lang="en-US" dirty="0"/>
          </a:p>
        </p:txBody>
      </p:sp>
      <p:sp>
        <p:nvSpPr>
          <p:cNvPr id="4" name="Text Placeholder 3"/>
          <p:cNvSpPr>
            <a:spLocks noGrp="1"/>
          </p:cNvSpPr>
          <p:nvPr>
            <p:ph type="body" idx="2"/>
          </p:nvPr>
        </p:nvSpPr>
        <p:spPr/>
        <p:txBody>
          <a:bodyPr/>
          <a:lstStyle/>
          <a:p>
            <a:endParaRPr lang="en-US"/>
          </a:p>
        </p:txBody>
      </p:sp>
      <p:sp>
        <p:nvSpPr>
          <p:cNvPr id="5" name="Footer Placeholder 4"/>
          <p:cNvSpPr>
            <a:spLocks noGrp="1"/>
          </p:cNvSpPr>
          <p:nvPr>
            <p:ph type="ftr" idx="11"/>
          </p:nvPr>
        </p:nvSpPr>
        <p:spPr/>
        <p:txBody>
          <a:bodyPr/>
          <a:lstStyle/>
          <a:p>
            <a:endParaRPr lang="en-US"/>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Tree>
    <p:extLst>
      <p:ext uri="{BB962C8B-B14F-4D97-AF65-F5344CB8AC3E}">
        <p14:creationId xmlns:p14="http://schemas.microsoft.com/office/powerpoint/2010/main" val="2641193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Research and References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40794"/>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hlinkClick r:id="rId3"/>
              </a:rPr>
              <a:t>https://www.nature.com/articles/nrendo.2016.185.pdf</a:t>
            </a: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hlinkClick r:id="rId4"/>
              </a:rPr>
              <a:t>https://www.endocrine.org/clinical-practice-guidelines/treatment-of-cushing-syndrome</a:t>
            </a:r>
            <a:endParaRPr lang="en-US" sz="2000"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https://sccm.org/Clinical-Resources/Guidelines/Guidelines/Guidelines-for-the-Diagnosis-and-Management-of-(1)</a:t>
            </a:r>
            <a:endParaRPr lang="en-PK"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2E2AB952-3765-9E5E-AF61-3FD3DFD842E6}"/>
              </a:ext>
            </a:extLst>
          </p:cNvPr>
          <p:cNvPicPr>
            <a:picLocks noChangeAspect="1"/>
          </p:cNvPicPr>
          <p:nvPr/>
        </p:nvPicPr>
        <p:blipFill>
          <a:blip r:embed="rId5"/>
          <a:stretch>
            <a:fillRect/>
          </a:stretch>
        </p:blipFill>
        <p:spPr>
          <a:xfrm>
            <a:off x="8408282" y="1346066"/>
            <a:ext cx="3251257" cy="410004"/>
          </a:xfrm>
          <a:prstGeom prst="rect">
            <a:avLst/>
          </a:prstGeom>
        </p:spPr>
      </p:pic>
    </p:spTree>
    <p:extLst>
      <p:ext uri="{BB962C8B-B14F-4D97-AF65-F5344CB8AC3E}">
        <p14:creationId xmlns:p14="http://schemas.microsoft.com/office/powerpoint/2010/main" val="4210787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References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40794"/>
            <a:ext cx="10734675" cy="57531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Pearce, JMS. Thomas Addison. J R Soc Med. 2004 June; 97(6): 297–300.  </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err="1">
                <a:solidFill>
                  <a:schemeClr val="dk1"/>
                </a:solidFill>
                <a:latin typeface="Times New Roman"/>
                <a:ea typeface="Times New Roman"/>
                <a:cs typeface="Times New Roman"/>
                <a:sym typeface="Times New Roman"/>
              </a:rPr>
              <a:t>Ontjes</a:t>
            </a:r>
            <a:r>
              <a:rPr lang="en-US" sz="2000" b="0" u="none" dirty="0">
                <a:solidFill>
                  <a:schemeClr val="dk1"/>
                </a:solidFill>
                <a:latin typeface="Times New Roman"/>
                <a:ea typeface="Times New Roman"/>
                <a:cs typeface="Times New Roman"/>
                <a:sym typeface="Times New Roman"/>
              </a:rPr>
              <a:t>, DA. Disorders of the Adrenal Cortex. Netter’s Internal Medicine, 2nd ed. 2009; 321-4. </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Adrenal Insufficiency. Little: Dental Management of the Medically Compromised Patient, 7th ed. 2007.</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err="1">
                <a:solidFill>
                  <a:schemeClr val="dk1"/>
                </a:solidFill>
                <a:latin typeface="Times New Roman"/>
                <a:ea typeface="Times New Roman"/>
                <a:cs typeface="Times New Roman"/>
                <a:sym typeface="Times New Roman"/>
              </a:rPr>
              <a:t>Oelkers</a:t>
            </a:r>
            <a:r>
              <a:rPr lang="en-US" sz="2000" b="0" u="none" dirty="0">
                <a:solidFill>
                  <a:schemeClr val="dk1"/>
                </a:solidFill>
                <a:latin typeface="Times New Roman"/>
                <a:ea typeface="Times New Roman"/>
                <a:cs typeface="Times New Roman"/>
                <a:sym typeface="Times New Roman"/>
              </a:rPr>
              <a:t>, W. Adrenal Insufficiency. N </a:t>
            </a:r>
            <a:r>
              <a:rPr lang="en-US" sz="2000" b="0" u="none" dirty="0" err="1">
                <a:solidFill>
                  <a:schemeClr val="dk1"/>
                </a:solidFill>
                <a:latin typeface="Times New Roman"/>
                <a:ea typeface="Times New Roman"/>
                <a:cs typeface="Times New Roman"/>
                <a:sym typeface="Times New Roman"/>
              </a:rPr>
              <a:t>Engl</a:t>
            </a:r>
            <a:r>
              <a:rPr lang="en-US" sz="2000" b="0" u="none" dirty="0">
                <a:solidFill>
                  <a:schemeClr val="dk1"/>
                </a:solidFill>
                <a:latin typeface="Times New Roman"/>
                <a:ea typeface="Times New Roman"/>
                <a:cs typeface="Times New Roman"/>
                <a:sym typeface="Times New Roman"/>
              </a:rPr>
              <a:t> J Med. 1996 Oct 17;335(16):1206-12. </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08896CA7-9243-3DCA-011C-ED3BB538EC48}"/>
              </a:ext>
            </a:extLst>
          </p:cNvPr>
          <p:cNvPicPr>
            <a:picLocks noChangeAspect="1"/>
          </p:cNvPicPr>
          <p:nvPr/>
        </p:nvPicPr>
        <p:blipFill>
          <a:blip r:embed="rId3"/>
          <a:stretch>
            <a:fillRect/>
          </a:stretch>
        </p:blipFill>
        <p:spPr>
          <a:xfrm>
            <a:off x="8090906" y="630790"/>
            <a:ext cx="3251257" cy="410004"/>
          </a:xfrm>
          <a:prstGeom prst="rect">
            <a:avLst/>
          </a:prstGeom>
        </p:spPr>
      </p:pic>
    </p:spTree>
    <p:extLst>
      <p:ext uri="{BB962C8B-B14F-4D97-AF65-F5344CB8AC3E}">
        <p14:creationId xmlns:p14="http://schemas.microsoft.com/office/powerpoint/2010/main" val="1253684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2" name="Picture 2" descr="Holy Family Hospital in Satellite Town, Rawalpindi - Healthwire">
            <a:extLst>
              <a:ext uri="{FF2B5EF4-FFF2-40B4-BE49-F238E27FC236}">
                <a16:creationId xmlns:a16="http://schemas.microsoft.com/office/drawing/2014/main" id="{59F1711A-65B8-EC49-1608-4FD282B6B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38125"/>
            <a:ext cx="11779248" cy="60578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siness Thank-You Letter Examples">
            <a:extLst>
              <a:ext uri="{FF2B5EF4-FFF2-40B4-BE49-F238E27FC236}">
                <a16:creationId xmlns:a16="http://schemas.microsoft.com/office/drawing/2014/main" id="{E41FA25D-4D71-334F-E658-29AAAD311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4382896"/>
            <a:ext cx="3416298" cy="19131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8" y="455210"/>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Anatomy of Adrenal gland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626405" y="1268542"/>
            <a:ext cx="5757769" cy="4824687"/>
          </a:xfrm>
          <a:prstGeom prst="rect">
            <a:avLst/>
          </a:prstGeom>
          <a:noFill/>
          <a:ln>
            <a:noFill/>
          </a:ln>
        </p:spPr>
        <p:txBody>
          <a:bodyPr spcFirstLastPara="1" wrap="square" lIns="91425" tIns="45700" rIns="91425" bIns="45700" anchor="t" anchorCtr="0">
            <a:no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1800" b="0" u="none" dirty="0">
                <a:solidFill>
                  <a:schemeClr val="dk1"/>
                </a:solidFill>
                <a:latin typeface="Times New Roman"/>
                <a:ea typeface="Times New Roman"/>
                <a:cs typeface="Times New Roman"/>
                <a:sym typeface="Times New Roman"/>
              </a:rPr>
              <a:t>The adrenal glands are retroperitoneal and are located on the superior medial aspect of the upper pole of each kidney.</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1800" b="0" u="none" dirty="0">
                <a:solidFill>
                  <a:schemeClr val="dk1"/>
                </a:solidFill>
                <a:latin typeface="Times New Roman"/>
                <a:ea typeface="Times New Roman"/>
                <a:cs typeface="Times New Roman"/>
                <a:sym typeface="Times New Roman"/>
              </a:rPr>
              <a:t>The adrenal glands have a rich, multiple arterial supply from three main groups of vessels: the superior suprarenal arteries, the middle suprarenal artery, and the inferior suprarenal renal arteries.</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4B8A41B4-6E21-CB1B-98E1-922B18B7A26E}"/>
              </a:ext>
            </a:extLst>
          </p:cNvPr>
          <p:cNvPicPr>
            <a:picLocks noChangeAspect="1"/>
          </p:cNvPicPr>
          <p:nvPr/>
        </p:nvPicPr>
        <p:blipFill>
          <a:blip r:embed="rId3"/>
          <a:stretch>
            <a:fillRect/>
          </a:stretch>
        </p:blipFill>
        <p:spPr>
          <a:xfrm>
            <a:off x="6424371" y="1964271"/>
            <a:ext cx="4141829" cy="2293819"/>
          </a:xfrm>
          <a:prstGeom prst="rect">
            <a:avLst/>
          </a:prstGeom>
        </p:spPr>
      </p:pic>
      <p:pic>
        <p:nvPicPr>
          <p:cNvPr id="6" name="Picture 5">
            <a:extLst>
              <a:ext uri="{FF2B5EF4-FFF2-40B4-BE49-F238E27FC236}">
                <a16:creationId xmlns:a16="http://schemas.microsoft.com/office/drawing/2014/main" id="{06249DB1-2469-61B5-FEA6-D2D3FF128885}"/>
              </a:ext>
            </a:extLst>
          </p:cNvPr>
          <p:cNvPicPr>
            <a:picLocks noChangeAspect="1"/>
          </p:cNvPicPr>
          <p:nvPr/>
        </p:nvPicPr>
        <p:blipFill>
          <a:blip r:embed="rId4"/>
          <a:stretch>
            <a:fillRect/>
          </a:stretch>
        </p:blipFill>
        <p:spPr>
          <a:xfrm>
            <a:off x="9076156" y="1188170"/>
            <a:ext cx="2381574" cy="503794"/>
          </a:xfrm>
          <a:prstGeom prst="rect">
            <a:avLst/>
          </a:prstGeom>
        </p:spPr>
      </p:pic>
    </p:spTree>
    <p:extLst>
      <p:ext uri="{BB962C8B-B14F-4D97-AF65-F5344CB8AC3E}">
        <p14:creationId xmlns:p14="http://schemas.microsoft.com/office/powerpoint/2010/main" val="1911487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8" y="455210"/>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Anatomy of Adrenal gland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1F3FA1BD-C156-38D8-8748-3913789BA8CC}"/>
              </a:ext>
            </a:extLst>
          </p:cNvPr>
          <p:cNvPicPr>
            <a:picLocks noChangeAspect="1"/>
          </p:cNvPicPr>
          <p:nvPr/>
        </p:nvPicPr>
        <p:blipFill>
          <a:blip r:embed="rId3"/>
          <a:stretch>
            <a:fillRect/>
          </a:stretch>
        </p:blipFill>
        <p:spPr>
          <a:xfrm>
            <a:off x="542355" y="1984056"/>
            <a:ext cx="4832720" cy="3361028"/>
          </a:xfrm>
          <a:prstGeom prst="rect">
            <a:avLst/>
          </a:prstGeom>
        </p:spPr>
      </p:pic>
      <p:pic>
        <p:nvPicPr>
          <p:cNvPr id="6" name="Picture 5">
            <a:extLst>
              <a:ext uri="{FF2B5EF4-FFF2-40B4-BE49-F238E27FC236}">
                <a16:creationId xmlns:a16="http://schemas.microsoft.com/office/drawing/2014/main" id="{78E1C534-BBB2-6238-D6FF-B8ECC9B26E5C}"/>
              </a:ext>
            </a:extLst>
          </p:cNvPr>
          <p:cNvPicPr>
            <a:picLocks noChangeAspect="1"/>
          </p:cNvPicPr>
          <p:nvPr/>
        </p:nvPicPr>
        <p:blipFill>
          <a:blip r:embed="rId4"/>
          <a:stretch>
            <a:fillRect/>
          </a:stretch>
        </p:blipFill>
        <p:spPr>
          <a:xfrm>
            <a:off x="5748752" y="1446473"/>
            <a:ext cx="5143946" cy="4591448"/>
          </a:xfrm>
          <a:prstGeom prst="rect">
            <a:avLst/>
          </a:prstGeom>
        </p:spPr>
      </p:pic>
      <p:pic>
        <p:nvPicPr>
          <p:cNvPr id="7" name="Picture 6">
            <a:extLst>
              <a:ext uri="{FF2B5EF4-FFF2-40B4-BE49-F238E27FC236}">
                <a16:creationId xmlns:a16="http://schemas.microsoft.com/office/drawing/2014/main" id="{2D8A5485-81E5-1831-6022-2428CA842BB9}"/>
              </a:ext>
            </a:extLst>
          </p:cNvPr>
          <p:cNvPicPr>
            <a:picLocks noChangeAspect="1"/>
          </p:cNvPicPr>
          <p:nvPr/>
        </p:nvPicPr>
        <p:blipFill>
          <a:blip r:embed="rId5"/>
          <a:stretch>
            <a:fillRect/>
          </a:stretch>
        </p:blipFill>
        <p:spPr>
          <a:xfrm>
            <a:off x="9053404" y="886408"/>
            <a:ext cx="2381574" cy="503794"/>
          </a:xfrm>
          <a:prstGeom prst="rect">
            <a:avLst/>
          </a:prstGeom>
        </p:spPr>
      </p:pic>
    </p:spTree>
    <p:extLst>
      <p:ext uri="{BB962C8B-B14F-4D97-AF65-F5344CB8AC3E}">
        <p14:creationId xmlns:p14="http://schemas.microsoft.com/office/powerpoint/2010/main" val="4146423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Addison’s Disease</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77252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8" y="455210"/>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Addison’s Disease</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R="0" lvl="0" algn="l" rtl="0">
              <a:lnSpc>
                <a:spcPct val="200000"/>
              </a:lnSpc>
              <a:spcBef>
                <a:spcPts val="1000"/>
              </a:spcBef>
              <a:spcAft>
                <a:spcPts val="0"/>
              </a:spcAft>
              <a:buClr>
                <a:schemeClr val="dk1"/>
              </a:buClr>
              <a:buSzPts val="2000"/>
            </a:pPr>
            <a:r>
              <a:rPr lang="en-US" sz="2000" dirty="0">
                <a:solidFill>
                  <a:schemeClr val="dk1"/>
                </a:solidFill>
                <a:latin typeface="Times New Roman"/>
                <a:ea typeface="Times New Roman"/>
                <a:cs typeface="Times New Roman"/>
                <a:sym typeface="Times New Roman"/>
              </a:rPr>
              <a:t>	D</a:t>
            </a:r>
            <a:r>
              <a:rPr lang="en-US" sz="2000" b="0" u="none" dirty="0">
                <a:solidFill>
                  <a:schemeClr val="dk1"/>
                </a:solidFill>
                <a:latin typeface="Times New Roman"/>
                <a:ea typeface="Times New Roman"/>
                <a:cs typeface="Times New Roman"/>
                <a:sym typeface="Times New Roman"/>
              </a:rPr>
              <a:t>evelops when the level of adrenal cortex hormone is low due to hypo-secretion</a:t>
            </a:r>
          </a:p>
          <a:p>
            <a:pPr marR="0" lvl="0" algn="l" rtl="0">
              <a:lnSpc>
                <a:spcPct val="200000"/>
              </a:lnSpc>
              <a:spcBef>
                <a:spcPts val="1000"/>
              </a:spcBef>
              <a:spcAft>
                <a:spcPts val="0"/>
              </a:spcAft>
              <a:buClr>
                <a:schemeClr val="dk1"/>
              </a:buClr>
              <a:buSzPts val="2000"/>
            </a:pP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lang="en-US"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48E3936E-AD4E-15C1-B313-E69DD6D72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898" y="2431587"/>
            <a:ext cx="44958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886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87825" y="451513"/>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Pathophysiology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2" y="1036638"/>
            <a:ext cx="6446073" cy="5127249"/>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200" b="0" u="none" dirty="0">
                <a:solidFill>
                  <a:schemeClr val="dk1"/>
                </a:solidFill>
                <a:latin typeface="Times New Roman"/>
                <a:ea typeface="Times New Roman"/>
                <a:cs typeface="Times New Roman"/>
                <a:sym typeface="Times New Roman"/>
              </a:rPr>
              <a:t>Anterior pituitary produces excessive but ineffective amounts of </a:t>
            </a:r>
            <a:r>
              <a:rPr lang="en-US" sz="2200" b="0" u="none" dirty="0" err="1">
                <a:solidFill>
                  <a:schemeClr val="dk1"/>
                </a:solidFill>
                <a:latin typeface="Times New Roman"/>
                <a:ea typeface="Times New Roman"/>
                <a:cs typeface="Times New Roman"/>
                <a:sym typeface="Times New Roman"/>
              </a:rPr>
              <a:t>ACTHdecrease</a:t>
            </a:r>
            <a:r>
              <a:rPr lang="en-US" sz="2200" b="0" u="none" dirty="0">
                <a:solidFill>
                  <a:schemeClr val="dk1"/>
                </a:solidFill>
                <a:latin typeface="Times New Roman"/>
                <a:ea typeface="Times New Roman"/>
                <a:cs typeface="Times New Roman"/>
                <a:sym typeface="Times New Roman"/>
              </a:rPr>
              <a:t> in production of Glucocorticoids and Mineralocorticoids.</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200" b="0" u="none" dirty="0">
                <a:solidFill>
                  <a:schemeClr val="dk1"/>
                </a:solidFill>
                <a:latin typeface="Times New Roman"/>
                <a:ea typeface="Times New Roman"/>
                <a:cs typeface="Times New Roman"/>
                <a:sym typeface="Times New Roman"/>
              </a:rPr>
              <a:t>Since there is no ACTH to stimulate the adrenal cortex to release its hormones, the adrenal cortex can not release hormones to regulate processes in the body.</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9" name="Picture 8">
            <a:extLst>
              <a:ext uri="{FF2B5EF4-FFF2-40B4-BE49-F238E27FC236}">
                <a16:creationId xmlns:a16="http://schemas.microsoft.com/office/drawing/2014/main" id="{5DEC9CD9-528C-2627-6B51-09980F201DA7}"/>
              </a:ext>
            </a:extLst>
          </p:cNvPr>
          <p:cNvPicPr>
            <a:picLocks noChangeAspect="1"/>
          </p:cNvPicPr>
          <p:nvPr/>
        </p:nvPicPr>
        <p:blipFill>
          <a:blip r:embed="rId3"/>
          <a:stretch>
            <a:fillRect/>
          </a:stretch>
        </p:blipFill>
        <p:spPr>
          <a:xfrm>
            <a:off x="8893706" y="1214862"/>
            <a:ext cx="2381574" cy="503794"/>
          </a:xfrm>
          <a:prstGeom prst="rect">
            <a:avLst/>
          </a:prstGeom>
        </p:spPr>
      </p:pic>
    </p:spTree>
    <p:extLst>
      <p:ext uri="{BB962C8B-B14F-4D97-AF65-F5344CB8AC3E}">
        <p14:creationId xmlns:p14="http://schemas.microsoft.com/office/powerpoint/2010/main" val="4056893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TotalTime>
  <Words>1468</Words>
  <Application>Microsoft Office PowerPoint</Application>
  <PresentationFormat>Widescreen</PresentationFormat>
  <Paragraphs>378</Paragraphs>
  <Slides>47</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Noto Sans Symbols</vt:lpstr>
      <vt:lpstr>Times New Roman</vt:lpstr>
      <vt:lpstr>Wingdings</vt:lpstr>
      <vt:lpstr>Office Theme</vt:lpstr>
      <vt:lpstr>PowerPoint Presentation</vt:lpstr>
      <vt:lpstr>PowerPoint Presentation</vt:lpstr>
      <vt:lpstr>Objectives of today’s Presentation</vt:lpstr>
      <vt:lpstr>Epidemiology  </vt:lpstr>
      <vt:lpstr>Anatomy of Adrenal gland </vt:lpstr>
      <vt:lpstr>Anatomy of Adrenal gland </vt:lpstr>
      <vt:lpstr>Addison’s Disease</vt:lpstr>
      <vt:lpstr>Addison’s Disease</vt:lpstr>
      <vt:lpstr>Pathophysiology </vt:lpstr>
      <vt:lpstr>Pathophysiology </vt:lpstr>
      <vt:lpstr>Negative Feedback Loop in Addison’s Disease</vt:lpstr>
      <vt:lpstr>Causes of Primary Adrenal Insufficiency </vt:lpstr>
      <vt:lpstr>Causes of Primary Adrenal Insufficiency  </vt:lpstr>
      <vt:lpstr>Secondary and Tertiary Adrenal Insufficiency </vt:lpstr>
      <vt:lpstr>Clinical Signs and Symptoms </vt:lpstr>
      <vt:lpstr>Clinical Signs and Symptoms </vt:lpstr>
      <vt:lpstr>Clinical Signs and Symptoms </vt:lpstr>
      <vt:lpstr>Physical Examination   </vt:lpstr>
      <vt:lpstr>Diagnosis </vt:lpstr>
      <vt:lpstr>Treatment </vt:lpstr>
      <vt:lpstr>Treatment </vt:lpstr>
      <vt:lpstr>Cushing’s Syndrome</vt:lpstr>
      <vt:lpstr>Cushing Syndrome</vt:lpstr>
      <vt:lpstr>Causes of Cushing Syndrome</vt:lpstr>
      <vt:lpstr>Mechanisms in Cushing’s Syndrome</vt:lpstr>
      <vt:lpstr>Clinical Manifestations </vt:lpstr>
      <vt:lpstr>PowerPoint Presentation</vt:lpstr>
      <vt:lpstr>PowerPoint Presentation</vt:lpstr>
      <vt:lpstr>Physical Examination   </vt:lpstr>
      <vt:lpstr>Physical Examination   </vt:lpstr>
      <vt:lpstr>Establishing the Diagnosis of Cushing’s Syndrome    </vt:lpstr>
      <vt:lpstr>Confirmatory Tests    </vt:lpstr>
      <vt:lpstr>Localization Tests      </vt:lpstr>
      <vt:lpstr>Management (Surgical)</vt:lpstr>
      <vt:lpstr>PowerPoint Presentation</vt:lpstr>
      <vt:lpstr>Management (Medical)</vt:lpstr>
      <vt:lpstr>PowerPoint Presentation</vt:lpstr>
      <vt:lpstr>Treatment of ectopic ACTH Syndrome</vt:lpstr>
      <vt:lpstr>MCQ 1</vt:lpstr>
      <vt:lpstr>PowerPoint Presentation</vt:lpstr>
      <vt:lpstr>MCQ 2</vt:lpstr>
      <vt:lpstr>PowerPoint Presentation</vt:lpstr>
      <vt:lpstr>MCQ 3</vt:lpstr>
      <vt:lpstr>PowerPoint Presentation</vt:lpstr>
      <vt:lpstr>Research and References </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patient a with Cushing Syndrome   </dc:title>
  <cp:lastModifiedBy>DELL</cp:lastModifiedBy>
  <cp:revision>17</cp:revision>
  <dcterms:modified xsi:type="dcterms:W3CDTF">2024-05-12T08:45:47Z</dcterms:modified>
</cp:coreProperties>
</file>