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2"/>
  </p:notesMasterIdLst>
  <p:sldIdLst>
    <p:sldId id="318" r:id="rId3"/>
    <p:sldId id="317" r:id="rId4"/>
    <p:sldId id="297" r:id="rId5"/>
    <p:sldId id="296" r:id="rId6"/>
    <p:sldId id="258" r:id="rId7"/>
    <p:sldId id="649" r:id="rId8"/>
    <p:sldId id="648" r:id="rId9"/>
    <p:sldId id="680" r:id="rId10"/>
    <p:sldId id="651" r:id="rId11"/>
    <p:sldId id="531" r:id="rId12"/>
    <p:sldId id="656" r:id="rId13"/>
    <p:sldId id="660" r:id="rId14"/>
    <p:sldId id="681" r:id="rId15"/>
    <p:sldId id="662" r:id="rId16"/>
    <p:sldId id="604" r:id="rId17"/>
    <p:sldId id="657" r:id="rId18"/>
    <p:sldId id="659" r:id="rId19"/>
    <p:sldId id="638" r:id="rId20"/>
    <p:sldId id="668" r:id="rId21"/>
    <p:sldId id="666" r:id="rId22"/>
    <p:sldId id="273" r:id="rId23"/>
    <p:sldId id="274" r:id="rId24"/>
    <p:sldId id="308" r:id="rId25"/>
    <p:sldId id="288" r:id="rId26"/>
    <p:sldId id="289" r:id="rId27"/>
    <p:sldId id="319" r:id="rId28"/>
    <p:sldId id="314" r:id="rId29"/>
    <p:sldId id="315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85067" autoAdjust="0"/>
  </p:normalViewPr>
  <p:slideViewPr>
    <p:cSldViewPr>
      <p:cViewPr varScale="1">
        <p:scale>
          <a:sx n="57" d="100"/>
          <a:sy n="57" d="100"/>
        </p:scale>
        <p:origin x="138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76857A-C01A-D542-066C-E8B73B79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06" y="1398465"/>
            <a:ext cx="7669369" cy="762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200" b="1" dirty="0"/>
            </a:br>
            <a:r>
              <a:rPr lang="en-US" sz="6000" b="1" dirty="0"/>
              <a:t>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FB02B-DDF6-B179-8FA5-CADD5249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467" y="2172245"/>
            <a:ext cx="7991475" cy="505058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of the hemoglobin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day is released into the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thus </a:t>
            </a:r>
            <a:r>
              <a:rPr lang="en-GB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extracorpuscular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present in old, damaged red blood cells, which are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cells of the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473AA-D989-4A8E-92BA-71968BC21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3200" y="1368287"/>
            <a:ext cx="438150" cy="3857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6F8468-4B75-4172-A60A-60F403C5DBC7}"/>
              </a:ext>
            </a:extLst>
          </p:cNvPr>
          <p:cNvSpPr/>
          <p:nvPr/>
        </p:nvSpPr>
        <p:spPr>
          <a:xfrm flipH="1" flipV="1">
            <a:off x="8724900" y="2160465"/>
            <a:ext cx="2095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0F94FEEA-06BD-4DBF-9F74-B692550D1A8B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9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91C-A371-1723-7ADB-D15B04C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0" y="2667000"/>
            <a:ext cx="609600" cy="5334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7F27F4-44C0-4BAB-94C3-D1650B96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0" y="925235"/>
            <a:ext cx="133350" cy="842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6BBB1-967C-4E05-B127-1CD6813FA0AD}"/>
              </a:ext>
            </a:extLst>
          </p:cNvPr>
          <p:cNvSpPr/>
          <p:nvPr/>
        </p:nvSpPr>
        <p:spPr>
          <a:xfrm>
            <a:off x="3505200" y="642622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</a:p>
          <a:p>
            <a:pPr algn="ctr"/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1432B-3F3C-4FED-93C8-1B893FB47E42}"/>
              </a:ext>
            </a:extLst>
          </p:cNvPr>
          <p:cNvSpPr/>
          <p:nvPr/>
        </p:nvSpPr>
        <p:spPr>
          <a:xfrm>
            <a:off x="457200" y="1768198"/>
            <a:ext cx="2438400" cy="1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10%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in circulation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Extracorpuscular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E21E75-726F-40AB-B12F-129665258E7E}"/>
              </a:ext>
            </a:extLst>
          </p:cNvPr>
          <p:cNvSpPr/>
          <p:nvPr/>
        </p:nvSpPr>
        <p:spPr>
          <a:xfrm>
            <a:off x="6071159" y="1768197"/>
            <a:ext cx="2438400" cy="1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90%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Degraded by MPS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B71E42-AF7C-4AAF-BAD6-BA01E7519637}"/>
              </a:ext>
            </a:extLst>
          </p:cNvPr>
          <p:cNvSpPr/>
          <p:nvPr/>
        </p:nvSpPr>
        <p:spPr>
          <a:xfrm>
            <a:off x="647700" y="3873778"/>
            <a:ext cx="2057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 with haptoglobin</a:t>
            </a:r>
          </a:p>
          <a:p>
            <a:pPr algn="ctr"/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4999DB-33FC-459A-AAE9-958134E7CB49}"/>
              </a:ext>
            </a:extLst>
          </p:cNvPr>
          <p:cNvCxnSpPr/>
          <p:nvPr/>
        </p:nvCxnSpPr>
        <p:spPr>
          <a:xfrm>
            <a:off x="1676400" y="3200400"/>
            <a:ext cx="0" cy="457200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543A5-45A6-480B-981D-0F95BAF0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17744">
            <a:off x="5934094" y="930294"/>
            <a:ext cx="409053" cy="9486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A5501D-AD81-4B8F-B728-C887B42E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17295">
            <a:off x="2649193" y="889805"/>
            <a:ext cx="430993" cy="99953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3F3A2A-C949-4C6A-A892-85ADA8B0A324}"/>
              </a:ext>
            </a:extLst>
          </p:cNvPr>
          <p:cNvSpPr/>
          <p:nvPr/>
        </p:nvSpPr>
        <p:spPr>
          <a:xfrm>
            <a:off x="1040648" y="5679051"/>
            <a:ext cx="1271502" cy="400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Hb-Hp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19402D4-B2F6-4E92-BB08-828FDBD0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62" y="4950517"/>
            <a:ext cx="274675" cy="6370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0C1677-4016-4F52-8FB1-1C45C3F5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28032">
            <a:off x="2595657" y="2478879"/>
            <a:ext cx="4332949" cy="3934515"/>
          </a:xfrm>
          <a:prstGeom prst="rect">
            <a:avLst/>
          </a:prstGeom>
        </p:spPr>
      </p:pic>
      <p:sp>
        <p:nvSpPr>
          <p:cNvPr id="22" name="Round Same Side Corner Rectangle 4">
            <a:extLst>
              <a:ext uri="{FF2B5EF4-FFF2-40B4-BE49-F238E27FC236}">
                <a16:creationId xmlns:a16="http://schemas.microsoft.com/office/drawing/2014/main" id="{550894A1-4D84-48BF-9C69-F4B5194413E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91C-A371-1723-7ADB-D15B04C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0" y="2667000"/>
            <a:ext cx="609600" cy="5334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93" y="1531383"/>
            <a:ext cx="7886700" cy="4965361"/>
          </a:xfrm>
        </p:spPr>
        <p:txBody>
          <a:bodyPr/>
          <a:lstStyle/>
          <a:p>
            <a:pPr marL="0" indent="0">
              <a:buNone/>
            </a:pP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intravascular haemolysis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Haemoglobin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(Hb)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 by haptoglobin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taken up by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haptoglobin stores are depleted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released from Hb and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 by hemopexin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heme-hemopexin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cleared by macrophages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hepatocytes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haemolysis overwhelms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capacity of both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haptoglobin and hemopexin,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heme remains within the circulation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86C774B3-AE4B-427E-9CB9-ABBEB3AF6EBE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2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09800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Hemopexin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(HPX) is the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highest binding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affinity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among known proteins. It is mainly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expressed in liver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phase reactants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which is induced after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Same Side Corner Rectangle 4">
            <a:extLst>
              <a:ext uri="{FF2B5EF4-FFF2-40B4-BE49-F238E27FC236}">
                <a16:creationId xmlns:a16="http://schemas.microsoft.com/office/drawing/2014/main" id="{869D7C60-718C-47C7-BD72-6D69B028CC8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7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91C-A371-1723-7ADB-D15B04C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0" y="2667000"/>
            <a:ext cx="609600" cy="5334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6BFFC-0D37-4A80-853A-0D48ABC30BB8}"/>
              </a:ext>
            </a:extLst>
          </p:cNvPr>
          <p:cNvSpPr/>
          <p:nvPr/>
        </p:nvSpPr>
        <p:spPr>
          <a:xfrm>
            <a:off x="454449" y="2933700"/>
            <a:ext cx="262822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intravascular 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06FBEE-B854-4678-8149-409A08BE6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550" y="1580934"/>
            <a:ext cx="5696237" cy="435133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1B42911-F2AC-4007-AADF-CD95A559F366}"/>
              </a:ext>
            </a:extLst>
          </p:cNvPr>
          <p:cNvSpPr/>
          <p:nvPr/>
        </p:nvSpPr>
        <p:spPr>
          <a:xfrm>
            <a:off x="5410200" y="18288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5FB5D9-86B7-4519-A108-4449CDCDC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124201"/>
            <a:ext cx="14478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C89350-1C8C-4D5D-9F3D-340885EB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63" y="4247018"/>
            <a:ext cx="981541" cy="908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535563-F8DC-421A-AE2A-BA4BEE6C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87" y="1755608"/>
            <a:ext cx="981541" cy="908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48AF18-1250-466B-92E4-287326759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510559"/>
            <a:ext cx="1295400" cy="988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BF9097-100D-4296-AD83-A9352E59F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295400"/>
            <a:ext cx="1752600" cy="13685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47D882-F1D5-4838-A3A1-E446E31FF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1" y="1230531"/>
            <a:ext cx="1249169" cy="16852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5925B8-C7F5-41CD-A13A-8E37CB67B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637" y="4784345"/>
            <a:ext cx="981541" cy="492721"/>
          </a:xfrm>
          <a:prstGeom prst="rect">
            <a:avLst/>
          </a:prstGeom>
        </p:spPr>
      </p:pic>
      <p:sp>
        <p:nvSpPr>
          <p:cNvPr id="20" name="Round Same Side Corner Rectangle 4">
            <a:extLst>
              <a:ext uri="{FF2B5EF4-FFF2-40B4-BE49-F238E27FC236}">
                <a16:creationId xmlns:a16="http://schemas.microsoft.com/office/drawing/2014/main" id="{79BDBC61-BFE1-48AF-A99C-61F756DB0C84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76857A-C01A-D542-066C-E8B73B79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510692"/>
            <a:ext cx="4495800" cy="7620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     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FB02B-DDF6-B179-8FA5-CADD5249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71600"/>
            <a:ext cx="41148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473AA-D989-4A8E-92BA-71968BC21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3200" y="1368287"/>
            <a:ext cx="438150" cy="385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922F2-3DF5-468C-952B-A5BAC503C202}"/>
              </a:ext>
            </a:extLst>
          </p:cNvPr>
          <p:cNvSpPr/>
          <p:nvPr/>
        </p:nvSpPr>
        <p:spPr>
          <a:xfrm>
            <a:off x="647700" y="1581046"/>
            <a:ext cx="7848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fates of free hemoglobin and of the hemoglobin-haptoglobin complex</a:t>
            </a:r>
          </a:p>
          <a:p>
            <a:pPr algn="just"/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of haptoglobin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human plasma vary and are of some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 use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of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haptoglobin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found in patients with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haemolytic anaemia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explained by the fact that,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haptoglobin,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has a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around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days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Hb-Hp complex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roughly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minutes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the complex's quick removal from plasma by hepatocytes</a:t>
            </a: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0E63928D-0DEE-420B-BF86-BA053050D056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76857A-C01A-D542-066C-E8B73B79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510692"/>
            <a:ext cx="4495800" cy="7620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     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FB02B-DDF6-B179-8FA5-CADD5249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71600"/>
            <a:ext cx="41148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473AA-D989-4A8E-92BA-71968BC21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3200" y="1368287"/>
            <a:ext cx="438150" cy="385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922F2-3DF5-468C-952B-A5BAC503C202}"/>
              </a:ext>
            </a:extLst>
          </p:cNvPr>
          <p:cNvSpPr/>
          <p:nvPr/>
        </p:nvSpPr>
        <p:spPr>
          <a:xfrm>
            <a:off x="533400" y="1905506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when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haptoglobin is bound to hemoglobin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plasma about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times faster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normally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Accordingly, the level of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haptoglobin falls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rapidly in situations where hemoglobin is constantly being released from red blood cells, such as occurs in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hemolytic anemias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Haptoglobin is an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phase protein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its plasma level is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variety of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states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59772B37-45E2-45DC-8992-5D0FD6485EFE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91C-A371-1723-7ADB-D15B04C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0" y="2667000"/>
            <a:ext cx="609600" cy="5334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15" y="1782562"/>
            <a:ext cx="78867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mass of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Hb- Hp 155000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Hb can pass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glomerulus of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can precipitate in tubule or pass in urine, but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Hb- Hp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can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 loss of Hb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therefore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Haptoglobin exist in three polymorphic forms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Hp- 1-1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Hp- 2-1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Hp  2-2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can be separated by electrophoresis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7C6DDC86-09DC-4EA6-96C4-9201B3785F2E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91C-A371-1723-7ADB-D15B04C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0" y="2667000"/>
            <a:ext cx="609600" cy="5334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7183"/>
            <a:ext cx="43434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el-G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colored due to excessive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molecule binds 6 copper atoms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Ceruloplasmin binds 90% copper tightly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not readily exchangeable,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of copper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binds to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 loosely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readily exchangeable</a:t>
            </a:r>
          </a:p>
          <a:p>
            <a:pPr marL="0" indent="0" algn="just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 important in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transport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D3FAE-033C-4FF5-8CE7-42BAE630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60920"/>
            <a:ext cx="3733799" cy="33254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084838-C2AB-48C7-879B-1251AAEB9D2F}"/>
              </a:ext>
            </a:extLst>
          </p:cNvPr>
          <p:cNvSpPr/>
          <p:nvPr/>
        </p:nvSpPr>
        <p:spPr>
          <a:xfrm>
            <a:off x="2786281" y="532515"/>
            <a:ext cx="43765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Ceruloplasmin    </a:t>
            </a:r>
            <a:r>
              <a:rPr lang="en-US" dirty="0"/>
              <a:t> </a:t>
            </a:r>
          </a:p>
        </p:txBody>
      </p:sp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39ED1EF5-88F1-40F7-A909-DF46F3A09C3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91C-A371-1723-7ADB-D15B04C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0" y="2667000"/>
            <a:ext cx="609600" cy="5334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7886700" cy="52450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Ceruloplasmin is a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in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stores and carries the mineral copper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your body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is vital to many processes in your body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Ceruloplasmin also posses copper dependent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oxidase activity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involved in oxidation of iron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Fe++ to Fe+++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level 20-60 mg/dl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Ceruloplasmin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decreases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Wilson's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copper is dangerous 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1A7A7DB3-E18C-453B-AB1C-A35AF4498B6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cs typeface="Times New Roman" pitchFamily="18" charset="0"/>
              </a:rPr>
            </a:br>
            <a:br>
              <a:rPr lang="en-US" sz="4000" b="1" dirty="0">
                <a:cs typeface="Times New Roman" pitchFamily="18" charset="0"/>
              </a:rPr>
            </a:br>
            <a:br>
              <a:rPr lang="en-US" sz="4000" b="1" dirty="0">
                <a:cs typeface="Times New Roman" pitchFamily="18" charset="0"/>
              </a:rPr>
            </a:br>
            <a:br>
              <a:rPr lang="en-US" sz="4000" b="1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Blood and Immunity 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u="sng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Acute phase proteins, Ceruloplasmin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802D7-44C1-49AC-B98F-27BBA99C4C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05200"/>
            <a:ext cx="2666999" cy="1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91C-A371-1723-7ADB-D15B04C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0" y="2667000"/>
            <a:ext cx="609600" cy="5334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20" y="2412993"/>
            <a:ext cx="2834812" cy="3482836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is carried to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part of it is excreted in bile</a:t>
            </a: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 liver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bound with </a:t>
            </a:r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aceruloplasmin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synthesized in liver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3F6AB-9E6E-48BF-B705-307F1353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73" y="1371600"/>
            <a:ext cx="5534577" cy="45242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3A53476-32D9-42E2-8CB5-ACE8B75BDAC3}"/>
              </a:ext>
            </a:extLst>
          </p:cNvPr>
          <p:cNvSpPr/>
          <p:nvPr/>
        </p:nvSpPr>
        <p:spPr>
          <a:xfrm>
            <a:off x="7391400" y="4038600"/>
            <a:ext cx="990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C0158C-6DC9-420A-AEBB-6E1147AA9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412993"/>
            <a:ext cx="685800" cy="558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47D1E0-2D03-474C-A5D1-7D7C558D0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64" y="1308801"/>
            <a:ext cx="1913035" cy="748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C66BED0-2427-47C3-AEEF-63C03671CD56}"/>
              </a:ext>
            </a:extLst>
          </p:cNvPr>
          <p:cNvSpPr/>
          <p:nvPr/>
        </p:nvSpPr>
        <p:spPr>
          <a:xfrm>
            <a:off x="2819400" y="4038600"/>
            <a:ext cx="2125564" cy="1920028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5532" y="619251"/>
            <a:ext cx="3630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metabolism</a:t>
            </a:r>
          </a:p>
        </p:txBody>
      </p:sp>
      <p:sp>
        <p:nvSpPr>
          <p:cNvPr id="13" name="Round Same Side Corner Rectangle 4">
            <a:extLst>
              <a:ext uri="{FF2B5EF4-FFF2-40B4-BE49-F238E27FC236}">
                <a16:creationId xmlns:a16="http://schemas.microsoft.com/office/drawing/2014/main" id="{3D76CA38-1165-4EDA-B947-E3AD56A817D6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34078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517526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08369F45-0A48-4912-B086-A566ACAD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38" y="656839"/>
            <a:ext cx="7735712" cy="55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7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Menkes Disease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AB98B05-C667-4CB6-98B6-D71B3D4D0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219202"/>
            <a:ext cx="8686799" cy="51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Family Medicine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ound Same Side Corner Rectangle 4"/>
          <p:cNvSpPr/>
          <p:nvPr/>
        </p:nvSpPr>
        <p:spPr>
          <a:xfrm>
            <a:off x="6477000" y="-21771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09123-1730-4655-82DA-B98FA1C4D62D}"/>
              </a:ext>
            </a:extLst>
          </p:cNvPr>
          <p:cNvSpPr/>
          <p:nvPr/>
        </p:nvSpPr>
        <p:spPr>
          <a:xfrm>
            <a:off x="838200" y="1859340"/>
            <a:ext cx="7162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Family Medicine plays important role in following manner: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Diagnosis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Education &amp; Counselling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Dietary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Refer to Specialists </a:t>
            </a:r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533400" y="161702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108D48-CC4D-420E-B9F1-DDE98BD8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8382000" cy="49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Harper's Illustrated Biochemistry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(Edition 30, chapter 52, 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Pages 630- 332, 634)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articles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images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                                       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different acute phase proteins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role of ceruloplasmin in iron transport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ntegrate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anatomical and physiological aspects</a:t>
            </a: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91C-A371-1723-7ADB-D15B04C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0" y="2667000"/>
            <a:ext cx="609600" cy="5334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7182"/>
            <a:ext cx="4724400" cy="40779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which level increase in plasma, in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inflammatory states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secondary to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damage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reactive protein (CRP)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Alpha-1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antitrypsin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Haptoglobin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Fibrinogen</a:t>
            </a: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levels  rise  to a variable extent 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to 1000 fold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(CRP) in </a:t>
            </a:r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inflammatory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in 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A9DB6-5EA3-44C3-A392-9FE612858088}"/>
              </a:ext>
            </a:extLst>
          </p:cNvPr>
          <p:cNvSpPr/>
          <p:nvPr/>
        </p:nvSpPr>
        <p:spPr>
          <a:xfrm>
            <a:off x="2106695" y="643927"/>
            <a:ext cx="53617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phase proteins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7C985-5791-48CC-8BA7-D010CC1F2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0" b="4115"/>
          <a:stretch/>
        </p:blipFill>
        <p:spPr>
          <a:xfrm>
            <a:off x="5215614" y="2362200"/>
            <a:ext cx="3444202" cy="3478767"/>
          </a:xfrm>
          <a:prstGeom prst="rect">
            <a:avLst/>
          </a:prstGeom>
        </p:spPr>
      </p:pic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B063B816-AFCE-4C8A-9516-64C4746392D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3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91C-A371-1723-7ADB-D15B04C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0" y="2667000"/>
            <a:ext cx="609600" cy="5334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4100"/>
            <a:ext cx="7886700" cy="504511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Alpha-1 antitrypsin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neutralize proteases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released due to acute inflammation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reactive proteins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(CRP)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stimulate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 complement pathway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reactive protein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(CRP)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as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biomarker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injury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Inflammation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Cancer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 have high risk of heart attack</a:t>
            </a:r>
          </a:p>
          <a:p>
            <a:pPr algn="just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2C9D5306-798B-4EFC-B18F-CB06C8C89C74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905000"/>
            <a:ext cx="4797968" cy="3353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6126" y="2819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</a:p>
          <a:p>
            <a:pPr lvl="0" algn="ctr"/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plasma </a:t>
            </a:r>
          </a:p>
          <a:p>
            <a:pPr lvl="0" algn="ctr"/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globulin </a:t>
            </a:r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79A949EF-5912-4A69-BF4A-73DC7C422DB3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4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191C-A371-1723-7ADB-D15B04C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0" y="2667000"/>
            <a:ext cx="609600" cy="5334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343D44-DB1F-433B-BDFB-4B7CCA5EC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1131"/>
          <a:stretch/>
        </p:blipFill>
        <p:spPr>
          <a:xfrm>
            <a:off x="5257800" y="2165903"/>
            <a:ext cx="3352800" cy="32592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0FB0C-1416-490E-8DFB-A2BDBF247A21}"/>
              </a:ext>
            </a:extLst>
          </p:cNvPr>
          <p:cNvSpPr/>
          <p:nvPr/>
        </p:nvSpPr>
        <p:spPr>
          <a:xfrm>
            <a:off x="2973645" y="637593"/>
            <a:ext cx="3196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Haptoglobin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A1F76-5C89-43EC-B7FE-7B88257E3759}"/>
              </a:ext>
            </a:extLst>
          </p:cNvPr>
          <p:cNvSpPr/>
          <p:nvPr/>
        </p:nvSpPr>
        <p:spPr>
          <a:xfrm>
            <a:off x="8153400" y="2362200"/>
            <a:ext cx="762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CF218-D416-4924-9963-F79917BD8D13}"/>
              </a:ext>
            </a:extLst>
          </p:cNvPr>
          <p:cNvSpPr/>
          <p:nvPr/>
        </p:nvSpPr>
        <p:spPr>
          <a:xfrm>
            <a:off x="7543800" y="2971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1F74F4-6D7A-418C-A7D3-288BC97A33AB}"/>
              </a:ext>
            </a:extLst>
          </p:cNvPr>
          <p:cNvSpPr/>
          <p:nvPr/>
        </p:nvSpPr>
        <p:spPr>
          <a:xfrm>
            <a:off x="6553200" y="2971800"/>
            <a:ext cx="1143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AE52C8E-98EB-4044-8734-8E7DB0C46EC2}"/>
              </a:ext>
            </a:extLst>
          </p:cNvPr>
          <p:cNvSpPr/>
          <p:nvPr/>
        </p:nvSpPr>
        <p:spPr>
          <a:xfrm rot="7988469">
            <a:off x="8108802" y="3142421"/>
            <a:ext cx="609600" cy="2683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0B897-12C9-49FC-9F6E-547A0DB6FEF1}"/>
              </a:ext>
            </a:extLst>
          </p:cNvPr>
          <p:cNvSpPr/>
          <p:nvPr/>
        </p:nvSpPr>
        <p:spPr>
          <a:xfrm>
            <a:off x="586408" y="2667000"/>
            <a:ext cx="3985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Haptoglobin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(Hp)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plasma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alpha2 globulin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binds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extracorpuscular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hemoglobin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tight noncovalent complex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(Hb-Hp), </a:t>
            </a: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preventing                free hemoglobin from entering the kidney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82B75A-0FF2-443F-8412-892B746E0C74}"/>
              </a:ext>
            </a:extLst>
          </p:cNvPr>
          <p:cNvSpPr/>
          <p:nvPr/>
        </p:nvSpPr>
        <p:spPr>
          <a:xfrm>
            <a:off x="8262730" y="4122449"/>
            <a:ext cx="457200" cy="20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5A12C9-E7E2-4BFF-98C7-80C9158F99F9}"/>
              </a:ext>
            </a:extLst>
          </p:cNvPr>
          <p:cNvSpPr/>
          <p:nvPr/>
        </p:nvSpPr>
        <p:spPr>
          <a:xfrm>
            <a:off x="7391400" y="4122449"/>
            <a:ext cx="871330" cy="274203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4">
            <a:extLst>
              <a:ext uri="{FF2B5EF4-FFF2-40B4-BE49-F238E27FC236}">
                <a16:creationId xmlns:a16="http://schemas.microsoft.com/office/drawing/2014/main" id="{BECA1B10-A8F4-4D05-B202-5F25B3F3382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20</TotalTime>
  <Words>1098</Words>
  <Application>Microsoft Office PowerPoint</Application>
  <PresentationFormat>On-screen Show (4:3)</PresentationFormat>
  <Paragraphs>183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Arial Rounded MT Bold</vt:lpstr>
      <vt:lpstr>Calibri</vt:lpstr>
      <vt:lpstr>Calibri Light</vt:lpstr>
      <vt:lpstr>Segoe UI</vt:lpstr>
      <vt:lpstr>Times New Roman</vt:lpstr>
      <vt:lpstr>Wingdings</vt:lpstr>
      <vt:lpstr>Office Theme</vt:lpstr>
      <vt:lpstr>1_Office Theme</vt:lpstr>
      <vt:lpstr>PowerPoint Presentation</vt:lpstr>
      <vt:lpstr>    Blood and Immunity  Module 1st Year MBBS(LGIS)  Acute phase proteins, Ceruloplasmin  </vt:lpstr>
      <vt:lpstr>Motto, Vision, Dream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       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4</cp:revision>
  <dcterms:created xsi:type="dcterms:W3CDTF">2025-03-04T15:54:15Z</dcterms:created>
  <dcterms:modified xsi:type="dcterms:W3CDTF">2025-03-20T05:57:16Z</dcterms:modified>
</cp:coreProperties>
</file>