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  <p:sldMasterId id="2147483737" r:id="rId2"/>
  </p:sldMasterIdLst>
  <p:notesMasterIdLst>
    <p:notesMasterId r:id="rId32"/>
  </p:notesMasterIdLst>
  <p:sldIdLst>
    <p:sldId id="318" r:id="rId3"/>
    <p:sldId id="317" r:id="rId4"/>
    <p:sldId id="297" r:id="rId5"/>
    <p:sldId id="296" r:id="rId6"/>
    <p:sldId id="258" r:id="rId7"/>
    <p:sldId id="649" r:id="rId8"/>
    <p:sldId id="648" r:id="rId9"/>
    <p:sldId id="680" r:id="rId10"/>
    <p:sldId id="651" r:id="rId11"/>
    <p:sldId id="531" r:id="rId12"/>
    <p:sldId id="656" r:id="rId13"/>
    <p:sldId id="660" r:id="rId14"/>
    <p:sldId id="681" r:id="rId15"/>
    <p:sldId id="662" r:id="rId16"/>
    <p:sldId id="604" r:id="rId17"/>
    <p:sldId id="657" r:id="rId18"/>
    <p:sldId id="659" r:id="rId19"/>
    <p:sldId id="638" r:id="rId20"/>
    <p:sldId id="668" r:id="rId21"/>
    <p:sldId id="666" r:id="rId22"/>
    <p:sldId id="273" r:id="rId23"/>
    <p:sldId id="274" r:id="rId24"/>
    <p:sldId id="308" r:id="rId25"/>
    <p:sldId id="288" r:id="rId26"/>
    <p:sldId id="289" r:id="rId27"/>
    <p:sldId id="319" r:id="rId28"/>
    <p:sldId id="314" r:id="rId29"/>
    <p:sldId id="315" r:id="rId30"/>
    <p:sldId id="27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5" autoAdjust="0"/>
    <p:restoredTop sz="85067" autoAdjust="0"/>
  </p:normalViewPr>
  <p:slideViewPr>
    <p:cSldViewPr>
      <p:cViewPr varScale="1">
        <p:scale>
          <a:sx n="57" d="100"/>
          <a:sy n="57" d="100"/>
        </p:scale>
        <p:origin x="138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BCD04705-36DD-4DD8-975E-17A8A8823C24}" type="presOf" srcId="{399ACE2F-90C5-48B1-9E65-700A32562848}" destId="{9815588C-16D0-4475-B64C-847FC87C8C32}" srcOrd="3" destOrd="0" presId="urn:microsoft.com/office/officeart/2005/8/layout/gear1#1"/>
    <dgm:cxn modelId="{B329D811-2DC0-428C-93F9-EC295334CB59}" type="presOf" srcId="{663C1E13-76F9-4B70-A2F2-CA23180743CE}" destId="{4822A78E-EAEC-401F-941A-3A84E13E2357}" srcOrd="2" destOrd="0" presId="urn:microsoft.com/office/officeart/2005/8/layout/gear1#1"/>
    <dgm:cxn modelId="{2A55751B-D612-4B51-AEC3-36D2858B3260}" type="presOf" srcId="{DA82EADB-2721-42A0-95EA-F9B5521A38A6}" destId="{A09CEA93-9338-4361-A5E6-CF85B6019F5A}" srcOrd="0" destOrd="0" presId="urn:microsoft.com/office/officeart/2005/8/layout/gear1#1"/>
    <dgm:cxn modelId="{DFCB2425-075A-4C6C-929E-F6097E5A1C9D}" type="presOf" srcId="{663C1E13-76F9-4B70-A2F2-CA23180743CE}" destId="{B9330EE9-43E4-4FD4-8144-E92B1DD0FCDF}" srcOrd="1" destOrd="0" presId="urn:microsoft.com/office/officeart/2005/8/layout/gear1#1"/>
    <dgm:cxn modelId="{3BCD072C-25C9-4250-8652-87FBCF0DABA6}" type="presOf" srcId="{399ACE2F-90C5-48B1-9E65-700A32562848}" destId="{7D3EFDB4-E5D1-439A-86D8-1FCF80D959BA}" srcOrd="2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27D5C237-BD22-44BF-9950-F9F1FA679CDF}" type="presOf" srcId="{DACAB5BA-B8B4-4D66-8B11-1D02259E020B}" destId="{B6B6B41B-120B-4968-AB6A-FC6E7C8EF3C0}" srcOrd="1" destOrd="0" presId="urn:microsoft.com/office/officeart/2005/8/layout/gear1#1"/>
    <dgm:cxn modelId="{B964FB53-399D-4617-9215-CDB272640224}" type="presOf" srcId="{DACAB5BA-B8B4-4D66-8B11-1D02259E020B}" destId="{8BC64EA7-2794-42B6-96C9-F39A52CB985A}" srcOrd="2" destOrd="0" presId="urn:microsoft.com/office/officeart/2005/8/layout/gear1#1"/>
    <dgm:cxn modelId="{3110AE78-D6EA-4A38-86A7-AC99150FD766}" type="presOf" srcId="{188C389E-9423-41DE-9C5E-D4A7E95C7E62}" destId="{6DF3A3A0-5919-4E69-80DD-61760D6340A0}" srcOrd="0" destOrd="0" presId="urn:microsoft.com/office/officeart/2005/8/layout/gear1#1"/>
    <dgm:cxn modelId="{7D746359-E4F7-44A1-8BA0-EBB9D3BEF975}" type="presOf" srcId="{DACAB5BA-B8B4-4D66-8B11-1D02259E020B}" destId="{87622A90-D0D8-4EA3-BC0D-D537801AF2B1}" srcOrd="0" destOrd="0" presId="urn:microsoft.com/office/officeart/2005/8/layout/gear1#1"/>
    <dgm:cxn modelId="{94829459-B61C-404A-9C90-E05469EA5CE2}" type="presOf" srcId="{23718C41-0A1F-40BF-86BE-8A5476EC271E}" destId="{398423B3-DD54-4226-99D7-017EFC1488DF}" srcOrd="0" destOrd="0" presId="urn:microsoft.com/office/officeart/2005/8/layout/gear1#1"/>
    <dgm:cxn modelId="{3478D7B4-2DD6-40FE-BD2F-3917309833F2}" type="presOf" srcId="{F9CEBA05-2F10-437E-89B2-54F4D9FAF478}" destId="{5ED88519-AC6C-4AA3-B76D-812B93A167E4}" srcOrd="0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E2FB4CD3-3C8A-4FB6-A753-257CB4D01EB0}" type="presOf" srcId="{663C1E13-76F9-4B70-A2F2-CA23180743CE}" destId="{93300324-D62F-4E58-B882-734182BDB462}" srcOrd="0" destOrd="0" presId="urn:microsoft.com/office/officeart/2005/8/layout/gear1#1"/>
    <dgm:cxn modelId="{78EC88D6-53DA-4707-A7D4-048F9BCC3A61}" type="presOf" srcId="{399ACE2F-90C5-48B1-9E65-700A32562848}" destId="{59EDF28D-6C67-49D0-B5A1-DE5C3CBA2292}" srcOrd="0" destOrd="0" presId="urn:microsoft.com/office/officeart/2005/8/layout/gear1#1"/>
    <dgm:cxn modelId="{9B2D6BF4-A0B8-4492-A59C-6D2D11F48737}" type="presOf" srcId="{399ACE2F-90C5-48B1-9E65-700A32562848}" destId="{23DC08E4-3725-4448-BFFF-1CCEA2F2987E}" srcOrd="1" destOrd="0" presId="urn:microsoft.com/office/officeart/2005/8/layout/gear1#1"/>
    <dgm:cxn modelId="{97DE9217-CF77-49C2-B978-A30F014886D7}" type="presParOf" srcId="{5ED88519-AC6C-4AA3-B76D-812B93A167E4}" destId="{87622A90-D0D8-4EA3-BC0D-D537801AF2B1}" srcOrd="0" destOrd="0" presId="urn:microsoft.com/office/officeart/2005/8/layout/gear1#1"/>
    <dgm:cxn modelId="{C5CD7F30-6D45-4736-B9F0-4F4BBE0D07F9}" type="presParOf" srcId="{5ED88519-AC6C-4AA3-B76D-812B93A167E4}" destId="{B6B6B41B-120B-4968-AB6A-FC6E7C8EF3C0}" srcOrd="1" destOrd="0" presId="urn:microsoft.com/office/officeart/2005/8/layout/gear1#1"/>
    <dgm:cxn modelId="{6FC4BF47-CD4C-4970-BEA7-200A2F834F47}" type="presParOf" srcId="{5ED88519-AC6C-4AA3-B76D-812B93A167E4}" destId="{8BC64EA7-2794-42B6-96C9-F39A52CB985A}" srcOrd="2" destOrd="0" presId="urn:microsoft.com/office/officeart/2005/8/layout/gear1#1"/>
    <dgm:cxn modelId="{454D4536-798D-411A-8205-327FC6B608D6}" type="presParOf" srcId="{5ED88519-AC6C-4AA3-B76D-812B93A167E4}" destId="{93300324-D62F-4E58-B882-734182BDB462}" srcOrd="3" destOrd="0" presId="urn:microsoft.com/office/officeart/2005/8/layout/gear1#1"/>
    <dgm:cxn modelId="{93CFAD20-517D-4683-A063-CE048BC54429}" type="presParOf" srcId="{5ED88519-AC6C-4AA3-B76D-812B93A167E4}" destId="{B9330EE9-43E4-4FD4-8144-E92B1DD0FCDF}" srcOrd="4" destOrd="0" presId="urn:microsoft.com/office/officeart/2005/8/layout/gear1#1"/>
    <dgm:cxn modelId="{9047844E-5652-48B9-80E2-79089FBE630F}" type="presParOf" srcId="{5ED88519-AC6C-4AA3-B76D-812B93A167E4}" destId="{4822A78E-EAEC-401F-941A-3A84E13E2357}" srcOrd="5" destOrd="0" presId="urn:microsoft.com/office/officeart/2005/8/layout/gear1#1"/>
    <dgm:cxn modelId="{7503660B-C8BD-4A6E-9FC7-BC0BC4EDC9DA}" type="presParOf" srcId="{5ED88519-AC6C-4AA3-B76D-812B93A167E4}" destId="{59EDF28D-6C67-49D0-B5A1-DE5C3CBA2292}" srcOrd="6" destOrd="0" presId="urn:microsoft.com/office/officeart/2005/8/layout/gear1#1"/>
    <dgm:cxn modelId="{B5A766CE-302E-4E31-878F-3E0A34FD895B}" type="presParOf" srcId="{5ED88519-AC6C-4AA3-B76D-812B93A167E4}" destId="{23DC08E4-3725-4448-BFFF-1CCEA2F2987E}" srcOrd="7" destOrd="0" presId="urn:microsoft.com/office/officeart/2005/8/layout/gear1#1"/>
    <dgm:cxn modelId="{F0BC6F87-1060-4E66-A9B4-2374F32F25AF}" type="presParOf" srcId="{5ED88519-AC6C-4AA3-B76D-812B93A167E4}" destId="{7D3EFDB4-E5D1-439A-86D8-1FCF80D959BA}" srcOrd="8" destOrd="0" presId="urn:microsoft.com/office/officeart/2005/8/layout/gear1#1"/>
    <dgm:cxn modelId="{07DE065A-EC92-4C19-A543-1977EF598B36}" type="presParOf" srcId="{5ED88519-AC6C-4AA3-B76D-812B93A167E4}" destId="{9815588C-16D0-4475-B64C-847FC87C8C32}" srcOrd="9" destOrd="0" presId="urn:microsoft.com/office/officeart/2005/8/layout/gear1#1"/>
    <dgm:cxn modelId="{F9C97360-1013-4730-A7B7-5737EDF9F81E}" type="presParOf" srcId="{5ED88519-AC6C-4AA3-B76D-812B93A167E4}" destId="{398423B3-DD54-4226-99D7-017EFC1488DF}" srcOrd="10" destOrd="0" presId="urn:microsoft.com/office/officeart/2005/8/layout/gear1#1"/>
    <dgm:cxn modelId="{92E44D6A-76E9-4865-9D0E-3F3B1BC520E7}" type="presParOf" srcId="{5ED88519-AC6C-4AA3-B76D-812B93A167E4}" destId="{6DF3A3A0-5919-4E69-80DD-61760D6340A0}" srcOrd="11" destOrd="0" presId="urn:microsoft.com/office/officeart/2005/8/layout/gear1#1"/>
    <dgm:cxn modelId="{8F556FC8-E143-4D8F-86C6-B91C6832F4D9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467355" y="2008233"/>
          <a:ext cx="1798270" cy="179827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Wisdom</a:t>
          </a:r>
        </a:p>
      </dsp:txBody>
      <dsp:txXfrm>
        <a:off x="1828887" y="2429469"/>
        <a:ext cx="1075206" cy="924348"/>
      </dsp:txXfrm>
    </dsp:sp>
    <dsp:sp modelId="{93300324-D62F-4E58-B882-734182BDB462}">
      <dsp:nvSpPr>
        <dsp:cNvPr id="0" name=""/>
        <dsp:cNvSpPr/>
      </dsp:nvSpPr>
      <dsp:spPr>
        <a:xfrm>
          <a:off x="396312" y="1528749"/>
          <a:ext cx="1307832" cy="1307832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itchFamily="34" charset="0"/>
            </a:rPr>
            <a:t>Truth</a:t>
          </a:r>
          <a:r>
            <a:rPr lang="en-US" sz="1200" kern="1200" dirty="0"/>
            <a:t> </a:t>
          </a:r>
        </a:p>
      </dsp:txBody>
      <dsp:txXfrm>
        <a:off x="725563" y="1859990"/>
        <a:ext cx="649330" cy="645350"/>
      </dsp:txXfrm>
    </dsp:sp>
    <dsp:sp modelId="{59EDF28D-6C67-49D0-B5A1-DE5C3CBA2292}">
      <dsp:nvSpPr>
        <dsp:cNvPr id="0" name=""/>
        <dsp:cNvSpPr/>
      </dsp:nvSpPr>
      <dsp:spPr>
        <a:xfrm rot="20700000">
          <a:off x="1157565" y="684873"/>
          <a:ext cx="1281409" cy="1281409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Servic</a:t>
          </a:r>
          <a:r>
            <a:rPr lang="en-US" sz="1200" kern="1200">
              <a:latin typeface="Arial Black" pitchFamily="34" charset="0"/>
            </a:rPr>
            <a:t>e</a:t>
          </a:r>
          <a:r>
            <a:rPr lang="en-US" sz="1200" kern="1200"/>
            <a:t> </a:t>
          </a:r>
        </a:p>
      </dsp:txBody>
      <dsp:txXfrm rot="-20700000">
        <a:off x="1438616" y="965923"/>
        <a:ext cx="719308" cy="719308"/>
      </dsp:txXfrm>
    </dsp:sp>
    <dsp:sp modelId="{398423B3-DD54-4226-99D7-017EFC1488DF}">
      <dsp:nvSpPr>
        <dsp:cNvPr id="0" name=""/>
        <dsp:cNvSpPr/>
      </dsp:nvSpPr>
      <dsp:spPr>
        <a:xfrm>
          <a:off x="1323153" y="1746409"/>
          <a:ext cx="2301785" cy="2301785"/>
        </a:xfrm>
        <a:prstGeom prst="circularArrow">
          <a:avLst>
            <a:gd name="adj1" fmla="val 4687"/>
            <a:gd name="adj2" fmla="val 299029"/>
            <a:gd name="adj3" fmla="val 2489219"/>
            <a:gd name="adj4" fmla="val 15920595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93430" y="1301738"/>
          <a:ext cx="1672391" cy="16723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861162" y="408164"/>
          <a:ext cx="1803174" cy="18031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830D8-62A4-407D-AB11-1592EF9A9D31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E803A-9B28-45B3-A89D-B0C58AF2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339B-1A0F-4DF1-B983-F5045D964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24E21-1EC0-4992-B383-396CA4E9D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A79A-0104-486C-BABB-AD47E2DC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0FCE-1029-4286-A9B1-20E675F4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F1AE6-7E4A-4CD3-A931-0BEF3435F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2EB9E-C9D4-4E0C-BA38-5477167C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6B317-1D1C-44EF-90B1-59D42369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2743-622B-4376-B1C3-B2D9707C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5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A579C-298E-4186-ADFB-353829272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DD574-A4CB-4028-BBF8-DB26CE3E9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0C697-2D1D-4BE7-ABA4-3FB39D59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E6CC-1F03-4B53-A837-1D71242B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A1E-B6CE-4F81-AC77-6E80D1C5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920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5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45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6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6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4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6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25CD-6B15-4481-A70D-B3C0A310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2CBDD-376F-43C6-874C-C0033006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45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9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2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4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D0DA-8C8D-40C3-81A3-0FD4F8CF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1A3D6-B0C8-4101-AB7E-1F2FECA45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BF271-4C8C-4C92-BCD2-73128F81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6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9B71-8062-472A-AA84-60884DE2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A111F-522C-429F-AF9F-169041294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4AE87-C088-45A9-9D1B-3CA5B3C13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6B131-9884-4401-808D-E49137FA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46E73-578E-44B4-870E-D34403BD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4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B5F5-05A0-4725-9FFB-13C5E16F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1CF3A-E8B9-4FC3-A328-A4B5FECC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9D43E-BF9B-4E08-B150-D61FC59A0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5A596-37FA-4645-8A28-53B1CBD91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CF2DD-9A80-47BE-9AB6-394A6BBC0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7CF0D-D006-4121-AF66-7EAA45D5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50719-FF02-4B5C-A2BD-6F9161E1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D81457-CF38-4BF3-A83E-A45422BF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E945-7B58-414B-A22A-D0520724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620FB-AFD7-4A13-9FC6-5198B249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7C7BD-2012-4ED5-8E80-921690C2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FA745-F9CF-413F-9814-6983092E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8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5CFAB-1419-497B-BA4B-E1BAC92E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B8459-21C6-4B02-9448-E21C8156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F9980-1758-416C-9FEB-0777812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7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29F2-2149-49F4-B99E-AC437D62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6C35-FC01-4EF8-B9E0-3DA76744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98421-F48E-481D-9A23-71AF93198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5F0F8-DEB3-44DE-9CA5-EC67F37F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D38C0-112D-43DD-972B-04839137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F09AE-C087-49E2-A3A1-3D991635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7CE3-34F6-4A34-AEAF-20A9AB8A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67304-9ABF-4D55-8CB7-51A7D43CB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1C563-435A-4272-A7E2-EB976B481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1702D-5572-4CF5-8A94-8866F636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97477-8585-4545-84E9-3E52115A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A439F-40D6-4F7E-A551-BDF2F179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53D72-BF5F-4B63-B9E1-FA50183E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AEC91-12AC-400D-9E70-A85AEE372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81B8-CDAD-4D4B-80CD-FB6D99ACB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248400"/>
            <a:ext cx="55245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5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1550" y="6324600"/>
            <a:ext cx="552450" cy="533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t="9305" r="16271"/>
          <a:stretch/>
        </p:blipFill>
        <p:spPr bwMode="auto">
          <a:xfrm>
            <a:off x="-152400" y="-239305"/>
            <a:ext cx="9296400" cy="80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67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276857A-C01A-D542-066C-E8B73B79A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306" y="1398465"/>
            <a:ext cx="7669369" cy="7620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200" b="1" dirty="0"/>
            </a:br>
            <a:r>
              <a:rPr lang="en-US" sz="6000" b="1" dirty="0"/>
              <a:t> </a:t>
            </a:r>
            <a:br>
              <a:rPr lang="en-US" sz="6000" b="1" dirty="0"/>
            </a:br>
            <a:endParaRPr lang="en-US" sz="6000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0FB02B-DDF6-B179-8FA5-CADD5249E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8467" y="2172245"/>
            <a:ext cx="7991475" cy="505058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 of the hemoglobin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degraded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each day is released into the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circulation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is thus </a:t>
            </a:r>
            <a:r>
              <a:rPr lang="en-GB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extracorpuscular</a:t>
            </a:r>
            <a:endParaRPr lang="en-GB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GB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other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present in old, damaged red blood cells, which are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degraded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cells of the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MPS</a:t>
            </a:r>
          </a:p>
          <a:p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6F8468-4B75-4172-A60A-60F403C5DBC7}"/>
              </a:ext>
            </a:extLst>
          </p:cNvPr>
          <p:cNvSpPr/>
          <p:nvPr/>
        </p:nvSpPr>
        <p:spPr>
          <a:xfrm flipH="1" flipV="1">
            <a:off x="8724900" y="2160465"/>
            <a:ext cx="20955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0F94FEEA-06BD-4DBF-9F74-B692550D1A8B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393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EA20AD-DEFE-4FEC-9F4B-968107E67BBE}"/>
              </a:ext>
            </a:extLst>
          </p:cNvPr>
          <p:cNvSpPr/>
          <p:nvPr/>
        </p:nvSpPr>
        <p:spPr>
          <a:xfrm>
            <a:off x="457200" y="1162051"/>
            <a:ext cx="8058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CEF85B-5943-4CA8-83A1-5A1B36E22A94}"/>
              </a:ext>
            </a:extLst>
          </p:cNvPr>
          <p:cNvSpPr/>
          <p:nvPr/>
        </p:nvSpPr>
        <p:spPr>
          <a:xfrm>
            <a:off x="1981200" y="466169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36BBB1-967C-4E05-B127-1CD6813FA0AD}"/>
              </a:ext>
            </a:extLst>
          </p:cNvPr>
          <p:cNvSpPr/>
          <p:nvPr/>
        </p:nvSpPr>
        <p:spPr>
          <a:xfrm>
            <a:off x="3505200" y="642622"/>
            <a:ext cx="2133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Hemoglobin</a:t>
            </a:r>
          </a:p>
          <a:p>
            <a:pPr algn="ctr"/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01432B-3F3C-4FED-93C8-1B893FB47E42}"/>
              </a:ext>
            </a:extLst>
          </p:cNvPr>
          <p:cNvSpPr/>
          <p:nvPr/>
        </p:nvSpPr>
        <p:spPr>
          <a:xfrm>
            <a:off x="457200" y="1768198"/>
            <a:ext cx="2438400" cy="1216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10%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 in circulation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Extracorpuscular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E21E75-726F-40AB-B12F-129665258E7E}"/>
              </a:ext>
            </a:extLst>
          </p:cNvPr>
          <p:cNvSpPr/>
          <p:nvPr/>
        </p:nvSpPr>
        <p:spPr>
          <a:xfrm>
            <a:off x="6071159" y="1768197"/>
            <a:ext cx="2438400" cy="1216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90%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Degraded by MPS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FB71E42-AF7C-4AAF-BAD6-BA01E7519637}"/>
              </a:ext>
            </a:extLst>
          </p:cNvPr>
          <p:cNvSpPr/>
          <p:nvPr/>
        </p:nvSpPr>
        <p:spPr>
          <a:xfrm>
            <a:off x="647700" y="3873778"/>
            <a:ext cx="20574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Bind with haptoglobin</a:t>
            </a:r>
          </a:p>
          <a:p>
            <a:pPr algn="ctr"/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4999DB-33FC-459A-AAE9-958134E7CB49}"/>
              </a:ext>
            </a:extLst>
          </p:cNvPr>
          <p:cNvCxnSpPr/>
          <p:nvPr/>
        </p:nvCxnSpPr>
        <p:spPr>
          <a:xfrm>
            <a:off x="1676400" y="3200400"/>
            <a:ext cx="0" cy="457200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E1B543A5-45A6-480B-981D-0F95BAF0D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17744">
            <a:off x="5934094" y="930294"/>
            <a:ext cx="409053" cy="9486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A5501D-AD81-4B8F-B728-C887B42ED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117295">
            <a:off x="2649193" y="889805"/>
            <a:ext cx="430993" cy="999537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93F3A2A-C949-4C6A-A892-85ADA8B0A324}"/>
              </a:ext>
            </a:extLst>
          </p:cNvPr>
          <p:cNvSpPr/>
          <p:nvPr/>
        </p:nvSpPr>
        <p:spPr>
          <a:xfrm>
            <a:off x="1040648" y="5679051"/>
            <a:ext cx="1271502" cy="4000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Hb-Hp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19402D4-B2F6-4E92-BB08-828FDBD05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062" y="4950517"/>
            <a:ext cx="274675" cy="6370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00C1677-4016-4F52-8FB1-1C45C3F51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228032">
            <a:off x="2595657" y="2478879"/>
            <a:ext cx="4332949" cy="3934515"/>
          </a:xfrm>
          <a:prstGeom prst="rect">
            <a:avLst/>
          </a:prstGeom>
        </p:spPr>
      </p:pic>
      <p:sp>
        <p:nvSpPr>
          <p:cNvPr id="22" name="Round Same Side Corner Rectangle 4">
            <a:extLst>
              <a:ext uri="{FF2B5EF4-FFF2-40B4-BE49-F238E27FC236}">
                <a16:creationId xmlns:a16="http://schemas.microsoft.com/office/drawing/2014/main" id="{550894A1-4D84-48BF-9C69-F4B5194413ED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D1FE0-F53C-4C3F-B2B4-55BDB818D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93" y="1531383"/>
            <a:ext cx="7886700" cy="4965361"/>
          </a:xfrm>
        </p:spPr>
        <p:txBody>
          <a:bodyPr/>
          <a:lstStyle/>
          <a:p>
            <a:pPr marL="0" indent="0">
              <a:buNone/>
            </a:pPr>
            <a:r>
              <a:rPr lang="en-GB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intravascular haemolysis</a:t>
            </a:r>
          </a:p>
          <a:p>
            <a:pPr marL="0" indent="0">
              <a:buNone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Haemoglobin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(Hb)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 by haptoglobin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taken up by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haptoglobin stores are depleted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released from Hb and is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 by hemopexin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heme-hemopexin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complex is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cleared by macrophages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hepatocytes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haemolysis overwhelms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capacity of both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haptoglobin and hemopexin,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heme remains within the circulation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EA20AD-DEFE-4FEC-9F4B-968107E67BBE}"/>
              </a:ext>
            </a:extLst>
          </p:cNvPr>
          <p:cNvSpPr/>
          <p:nvPr/>
        </p:nvSpPr>
        <p:spPr>
          <a:xfrm>
            <a:off x="457200" y="1162051"/>
            <a:ext cx="8058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CEF85B-5943-4CA8-83A1-5A1B36E22A94}"/>
              </a:ext>
            </a:extLst>
          </p:cNvPr>
          <p:cNvSpPr/>
          <p:nvPr/>
        </p:nvSpPr>
        <p:spPr>
          <a:xfrm>
            <a:off x="1981200" y="466169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86C774B3-AE4B-427E-9CB9-ABBEB3AF6EBE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28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209800"/>
            <a:ext cx="731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Hemopexin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(HPX) is the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protein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highest binding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affinity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among known proteins. It is mainly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expressed in liver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belongs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phase reactants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which is induced after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inflammation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 Same Side Corner Rectangle 4">
            <a:extLst>
              <a:ext uri="{FF2B5EF4-FFF2-40B4-BE49-F238E27FC236}">
                <a16:creationId xmlns:a16="http://schemas.microsoft.com/office/drawing/2014/main" id="{869D7C60-718C-47C7-BD72-6D69B028CC88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79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EA20AD-DEFE-4FEC-9F4B-968107E67BBE}"/>
              </a:ext>
            </a:extLst>
          </p:cNvPr>
          <p:cNvSpPr/>
          <p:nvPr/>
        </p:nvSpPr>
        <p:spPr>
          <a:xfrm>
            <a:off x="457200" y="1162051"/>
            <a:ext cx="8058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CEF85B-5943-4CA8-83A1-5A1B36E22A94}"/>
              </a:ext>
            </a:extLst>
          </p:cNvPr>
          <p:cNvSpPr/>
          <p:nvPr/>
        </p:nvSpPr>
        <p:spPr>
          <a:xfrm>
            <a:off x="1981200" y="466169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E6BFFC-0D37-4A80-853A-0D48ABC30BB8}"/>
              </a:ext>
            </a:extLst>
          </p:cNvPr>
          <p:cNvSpPr/>
          <p:nvPr/>
        </p:nvSpPr>
        <p:spPr>
          <a:xfrm>
            <a:off x="454449" y="2933700"/>
            <a:ext cx="2628220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 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intravascular 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hemolysis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206FBEE-B854-4678-8149-409A08BE6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8550" y="1580934"/>
            <a:ext cx="5696237" cy="435133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1B42911-F2AC-4007-AADF-CD95A559F366}"/>
              </a:ext>
            </a:extLst>
          </p:cNvPr>
          <p:cNvSpPr/>
          <p:nvPr/>
        </p:nvSpPr>
        <p:spPr>
          <a:xfrm>
            <a:off x="5410200" y="1828800"/>
            <a:ext cx="8382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5FB5D9-86B7-4519-A108-4449CDCDC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124201"/>
            <a:ext cx="1447800" cy="914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C89350-1C8C-4D5D-9F3D-340885EBA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463" y="4247018"/>
            <a:ext cx="981541" cy="9083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535563-F8DC-421A-AE2A-BA4BEE6CD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087" y="1755608"/>
            <a:ext cx="981541" cy="9083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48AF18-1250-466B-92E4-287326759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510559"/>
            <a:ext cx="1295400" cy="9882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BF9097-100D-4296-AD83-A9352E59F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295400"/>
            <a:ext cx="1752600" cy="13685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47D882-F1D5-4838-A3A1-E446E31FF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031" y="1230531"/>
            <a:ext cx="1249169" cy="16852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5925B8-C7F5-41CD-A13A-8E37CB67B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637" y="4784345"/>
            <a:ext cx="981541" cy="492721"/>
          </a:xfrm>
          <a:prstGeom prst="rect">
            <a:avLst/>
          </a:prstGeom>
        </p:spPr>
      </p:pic>
      <p:sp>
        <p:nvSpPr>
          <p:cNvPr id="20" name="Round Same Side Corner Rectangle 4">
            <a:extLst>
              <a:ext uri="{FF2B5EF4-FFF2-40B4-BE49-F238E27FC236}">
                <a16:creationId xmlns:a16="http://schemas.microsoft.com/office/drawing/2014/main" id="{79BDBC61-BFE1-48AF-A99C-61F756DB0C84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276857A-C01A-D542-066C-E8B73B79A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0" y="510692"/>
            <a:ext cx="4495800" cy="762000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      </a:t>
            </a:r>
            <a:br>
              <a:rPr lang="en-US" sz="6000" b="1" dirty="0"/>
            </a:br>
            <a:endParaRPr lang="en-US" sz="6000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0FB02B-DDF6-B179-8FA5-CADD5249E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71600"/>
            <a:ext cx="4114800" cy="54101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2922F2-3DF5-468C-952B-A5BAC503C202}"/>
              </a:ext>
            </a:extLst>
          </p:cNvPr>
          <p:cNvSpPr/>
          <p:nvPr/>
        </p:nvSpPr>
        <p:spPr>
          <a:xfrm>
            <a:off x="647700" y="1581046"/>
            <a:ext cx="7848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fates of free hemoglobin and of the hemoglobin-haptoglobin complex</a:t>
            </a:r>
          </a:p>
          <a:p>
            <a:pPr algn="just"/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levels of haptoglobin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human plasma vary and are of some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 use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levels of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haptoglobin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found in patients with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haemolytic anaemia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explained by the fact that,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contrast to haptoglobin,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has a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half-life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around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days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Hb-Hp complex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half-life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roughly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minutes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to the complex's quick removal from plasma by hepatocytes</a:t>
            </a:r>
          </a:p>
        </p:txBody>
      </p:sp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0E63928D-0DEE-420B-BF86-BA053050D056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6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276857A-C01A-D542-066C-E8B73B79A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0" y="510692"/>
            <a:ext cx="4495800" cy="762000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      </a:t>
            </a:r>
            <a:br>
              <a:rPr lang="en-US" sz="6000" b="1" dirty="0"/>
            </a:br>
            <a:endParaRPr lang="en-US" sz="6000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0FB02B-DDF6-B179-8FA5-CADD5249E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71600"/>
            <a:ext cx="4114800" cy="54101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2922F2-3DF5-468C-952B-A5BAC503C202}"/>
              </a:ext>
            </a:extLst>
          </p:cNvPr>
          <p:cNvSpPr/>
          <p:nvPr/>
        </p:nvSpPr>
        <p:spPr>
          <a:xfrm>
            <a:off x="533400" y="1905506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when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haptoglobin is bound to hemoglobin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is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cleared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plasma about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times faster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normally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Accordingly, the level of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haptoglobin falls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rapidly in situations where hemoglobin is constantly being released from red blood cells, such as occurs in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hemolytic anemias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Haptoglobin is an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phase protein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its plasma level is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elevated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variety of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inflammatory states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59772B37-45E2-45DC-8992-5D0FD6485EFE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3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D1FE0-F53C-4C3F-B2B4-55BDB818D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415" y="1782562"/>
            <a:ext cx="7886700" cy="435133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mass of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Hb- Hp 155000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Hb can pass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glomerulus of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kidney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can precipitate in tubule or pass in urine, but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Hb- Hp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can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 loss of Hb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therefore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not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lost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Haptoglobin exist in three polymorphic forms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Hp- 1-1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Hp- 2-1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Hp  2-2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can be separated by electrophoresis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EA20AD-DEFE-4FEC-9F4B-968107E67BBE}"/>
              </a:ext>
            </a:extLst>
          </p:cNvPr>
          <p:cNvSpPr/>
          <p:nvPr/>
        </p:nvSpPr>
        <p:spPr>
          <a:xfrm>
            <a:off x="457200" y="1162051"/>
            <a:ext cx="8058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CEF85B-5943-4CA8-83A1-5A1B36E22A94}"/>
              </a:ext>
            </a:extLst>
          </p:cNvPr>
          <p:cNvSpPr/>
          <p:nvPr/>
        </p:nvSpPr>
        <p:spPr>
          <a:xfrm>
            <a:off x="1981200" y="466169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7C6DDC86-09DC-4EA6-96C4-9201B3785F2E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7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D1FE0-F53C-4C3F-B2B4-55BDB818D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17183"/>
            <a:ext cx="43434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</a:t>
            </a:r>
            <a:r>
              <a:rPr lang="el-G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globulin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colored due to excessive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copper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one molecule binds 6 copper atoms</a:t>
            </a:r>
          </a:p>
          <a:p>
            <a:pPr marL="0" indent="0" algn="just">
              <a:buNone/>
            </a:pP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Ceruloplasmin binds 90% copper tightly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is not readily exchangeable, 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 of copper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binds to 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albumin loosely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readily exchangeable</a:t>
            </a:r>
          </a:p>
          <a:p>
            <a:pPr marL="0" indent="0" algn="just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albumin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more important in 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copper transport</a:t>
            </a:r>
          </a:p>
          <a:p>
            <a:pPr algn="just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EA20AD-DEFE-4FEC-9F4B-968107E67BBE}"/>
              </a:ext>
            </a:extLst>
          </p:cNvPr>
          <p:cNvSpPr/>
          <p:nvPr/>
        </p:nvSpPr>
        <p:spPr>
          <a:xfrm>
            <a:off x="457200" y="1162051"/>
            <a:ext cx="8058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CEF85B-5943-4CA8-83A1-5A1B36E22A94}"/>
              </a:ext>
            </a:extLst>
          </p:cNvPr>
          <p:cNvSpPr/>
          <p:nvPr/>
        </p:nvSpPr>
        <p:spPr>
          <a:xfrm>
            <a:off x="1981200" y="466169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6D3FAE-033C-4FF5-8CE7-42BAE630E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160920"/>
            <a:ext cx="3733799" cy="33254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D084838-C2AB-48C7-879B-1251AAEB9D2F}"/>
              </a:ext>
            </a:extLst>
          </p:cNvPr>
          <p:cNvSpPr/>
          <p:nvPr/>
        </p:nvSpPr>
        <p:spPr>
          <a:xfrm>
            <a:off x="2786281" y="532515"/>
            <a:ext cx="43765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Ceruloplasmin    </a:t>
            </a:r>
            <a:r>
              <a:rPr lang="en-US" dirty="0"/>
              <a:t> </a:t>
            </a:r>
          </a:p>
        </p:txBody>
      </p:sp>
      <p:sp>
        <p:nvSpPr>
          <p:cNvPr id="9" name="Round Same Side Corner Rectangle 4">
            <a:extLst>
              <a:ext uri="{FF2B5EF4-FFF2-40B4-BE49-F238E27FC236}">
                <a16:creationId xmlns:a16="http://schemas.microsoft.com/office/drawing/2014/main" id="{39ED1EF5-88F1-40F7-A909-DF46F3A09C3D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38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D1FE0-F53C-4C3F-B2B4-55BDB818D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7886700" cy="524503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Ceruloplasmin is a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protein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synthesized in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liver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stores and carries the mineral copper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your body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Copper is vital to many processes in your body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Ceruloplasmin also posses copper dependent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oxidase activity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involved in oxidation of iron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Fe++ to Fe+++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level 20-60 mg/dl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Ceruloplasmin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decreases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Wilson's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Excessive copper is dangerous </a:t>
            </a:r>
          </a:p>
          <a:p>
            <a:pPr algn="just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EA20AD-DEFE-4FEC-9F4B-968107E67BBE}"/>
              </a:ext>
            </a:extLst>
          </p:cNvPr>
          <p:cNvSpPr/>
          <p:nvPr/>
        </p:nvSpPr>
        <p:spPr>
          <a:xfrm>
            <a:off x="457200" y="1162051"/>
            <a:ext cx="8058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CEF85B-5943-4CA8-83A1-5A1B36E22A94}"/>
              </a:ext>
            </a:extLst>
          </p:cNvPr>
          <p:cNvSpPr/>
          <p:nvPr/>
        </p:nvSpPr>
        <p:spPr>
          <a:xfrm>
            <a:off x="1981200" y="466169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1A7A7DB3-E18C-453B-AB1C-A35AF4498B6D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5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1290433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cs typeface="Times New Roman" pitchFamily="18" charset="0"/>
              </a:rPr>
            </a:br>
            <a:br>
              <a:rPr lang="en-US" sz="4000" b="1" dirty="0">
                <a:cs typeface="Times New Roman" pitchFamily="18" charset="0"/>
              </a:rPr>
            </a:br>
            <a:br>
              <a:rPr lang="en-US" sz="4000" b="1" dirty="0">
                <a:cs typeface="Times New Roman" pitchFamily="18" charset="0"/>
              </a:rPr>
            </a:br>
            <a:br>
              <a:rPr lang="en-US" sz="4000" b="1" dirty="0">
                <a:cs typeface="Times New Roman" pitchFamily="18" charset="0"/>
              </a:rPr>
            </a:br>
            <a:r>
              <a:rPr lang="en-US" sz="4000" b="1" dirty="0">
                <a:cs typeface="Times New Roman" pitchFamily="18" charset="0"/>
              </a:rPr>
              <a:t>Blood and Immunity  Module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3200" u="sng" dirty="0">
                <a:cs typeface="Times New Roman" pitchFamily="18" charset="0"/>
              </a:rPr>
              <a:t>1</a:t>
            </a:r>
            <a:r>
              <a:rPr lang="en-US" sz="3200" u="sng" baseline="30000" dirty="0">
                <a:cs typeface="Times New Roman" pitchFamily="18" charset="0"/>
              </a:rPr>
              <a:t>st</a:t>
            </a:r>
            <a:r>
              <a:rPr lang="en-US" sz="3200" dirty="0">
                <a:cs typeface="Times New Roman" pitchFamily="18" charset="0"/>
              </a:rPr>
              <a:t> Year MBBS(LGIS)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Acute phase proteins, Ceruloplasmin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772629"/>
            <a:ext cx="8534400" cy="762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b="1" dirty="0">
                <a:cs typeface="Times New Roman" pitchFamily="18" charset="0"/>
              </a:rPr>
              <a:t>Presenter: Dr Uzma Zafar			Date: 01-02-25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    Dept of Biochemistry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               RMU                                         			</a:t>
            </a:r>
            <a:r>
              <a:rPr lang="en-US" sz="3300" b="1" dirty="0">
                <a:cs typeface="Times New Roman" pitchFamily="18" charset="0"/>
              </a:rPr>
              <a:t>			</a:t>
            </a:r>
            <a:r>
              <a:rPr lang="en-US" sz="2400" b="1" dirty="0">
                <a:cs typeface="Times New Roman" pitchFamily="18" charset="0"/>
              </a:rPr>
              <a:t>		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028"/>
            <a:ext cx="914400" cy="9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a skull and text&#10;&#10;Description automatically generated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3028"/>
            <a:ext cx="1204686" cy="100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18252F-661C-46FC-8684-1EBE31ABB1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505200"/>
            <a:ext cx="2362199" cy="1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92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D1FE0-F53C-4C3F-B2B4-55BDB818D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720" y="2412993"/>
            <a:ext cx="2834812" cy="3482836"/>
          </a:xfrm>
        </p:spPr>
        <p:txBody>
          <a:bodyPr>
            <a:normAutofit/>
          </a:bodyPr>
          <a:lstStyle/>
          <a:p>
            <a:pPr algn="just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Copper is carried to 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albumin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part of it is excreted in bile</a:t>
            </a:r>
          </a:p>
          <a:p>
            <a:pPr algn="just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Copper 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leaves liver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bound with </a:t>
            </a:r>
            <a:r>
              <a:rPr lang="en-GB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aceruloplasmin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is synthesized in liver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EA20AD-DEFE-4FEC-9F4B-968107E67BBE}"/>
              </a:ext>
            </a:extLst>
          </p:cNvPr>
          <p:cNvSpPr/>
          <p:nvPr/>
        </p:nvSpPr>
        <p:spPr>
          <a:xfrm>
            <a:off x="457200" y="1162051"/>
            <a:ext cx="8058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CEF85B-5943-4CA8-83A1-5A1B36E22A94}"/>
              </a:ext>
            </a:extLst>
          </p:cNvPr>
          <p:cNvSpPr/>
          <p:nvPr/>
        </p:nvSpPr>
        <p:spPr>
          <a:xfrm>
            <a:off x="1981200" y="466169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13F6AB-9E6E-48BF-B705-307F13530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573" y="1371600"/>
            <a:ext cx="5534577" cy="45242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3A53476-32D9-42E2-8CB5-ACE8B75BDAC3}"/>
              </a:ext>
            </a:extLst>
          </p:cNvPr>
          <p:cNvSpPr/>
          <p:nvPr/>
        </p:nvSpPr>
        <p:spPr>
          <a:xfrm>
            <a:off x="7391400" y="4038600"/>
            <a:ext cx="9906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C0158C-6DC9-420A-AEBB-6E1147AA9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412993"/>
            <a:ext cx="685800" cy="5588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47D1E0-2D03-474C-A5D1-7D7C558D0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964" y="1308801"/>
            <a:ext cx="1913035" cy="7486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C66BED0-2427-47C3-AEEF-63C03671CD56}"/>
              </a:ext>
            </a:extLst>
          </p:cNvPr>
          <p:cNvSpPr/>
          <p:nvPr/>
        </p:nvSpPr>
        <p:spPr>
          <a:xfrm>
            <a:off x="2819400" y="4038600"/>
            <a:ext cx="2125564" cy="1920028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25532" y="619251"/>
            <a:ext cx="3630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Copper metabolism</a:t>
            </a:r>
          </a:p>
        </p:txBody>
      </p:sp>
      <p:sp>
        <p:nvSpPr>
          <p:cNvPr id="13" name="Round Same Side Corner Rectangle 4">
            <a:extLst>
              <a:ext uri="{FF2B5EF4-FFF2-40B4-BE49-F238E27FC236}">
                <a16:creationId xmlns:a16="http://schemas.microsoft.com/office/drawing/2014/main" id="{3D76CA38-1165-4EDA-B947-E3AD56A817D6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1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Round Same Side Corner Rectangle 4"/>
          <p:cNvSpPr/>
          <p:nvPr/>
        </p:nvSpPr>
        <p:spPr>
          <a:xfrm>
            <a:off x="21183" y="23448"/>
            <a:ext cx="34078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Horizontal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52401" y="517526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latin typeface="+mn-lt"/>
            </a:endParaRPr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08369F45-0A48-4912-B086-A566ACADA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38" y="656839"/>
            <a:ext cx="7735712" cy="554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72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52401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Menkes Disease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6AB98B05-C667-4CB6-98B6-D71B3D4D0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219202"/>
            <a:ext cx="8686799" cy="515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49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52401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Family Medicine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76514" y="1429656"/>
            <a:ext cx="7886700" cy="4957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Round Same Side Corner Rectangle 4"/>
          <p:cNvSpPr/>
          <p:nvPr/>
        </p:nvSpPr>
        <p:spPr>
          <a:xfrm>
            <a:off x="6477000" y="-21771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B09123-1730-4655-82DA-B98FA1C4D62D}"/>
              </a:ext>
            </a:extLst>
          </p:cNvPr>
          <p:cNvSpPr/>
          <p:nvPr/>
        </p:nvSpPr>
        <p:spPr>
          <a:xfrm>
            <a:off x="838200" y="1859340"/>
            <a:ext cx="7162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Family Medicine plays important role in following manner: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Diagnosis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Education &amp; Counselling</a:t>
            </a:r>
          </a:p>
          <a:p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Dietary Guidance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Monitoring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Refer to Specialists </a:t>
            </a:r>
          </a:p>
        </p:txBody>
      </p:sp>
    </p:spTree>
    <p:extLst>
      <p:ext uri="{BB962C8B-B14F-4D97-AF65-F5344CB8AC3E}">
        <p14:creationId xmlns:p14="http://schemas.microsoft.com/office/powerpoint/2010/main" val="4271121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7492412" y="0"/>
            <a:ext cx="16552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Bioethics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Ethical Considerations</a:t>
            </a:r>
            <a:endParaRPr lang="en-US" sz="3600" b="1" dirty="0"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62000" y="1400628"/>
            <a:ext cx="7986486" cy="512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solidFill>
                  <a:srgbClr val="0D0D0D"/>
                </a:solidFill>
              </a:rPr>
              <a:t>From an ethical standpoint, the scenario raises considerations regarding </a:t>
            </a:r>
            <a:r>
              <a:rPr lang="en-US" sz="2800" b="1" dirty="0">
                <a:solidFill>
                  <a:srgbClr val="0D0D0D"/>
                </a:solidFill>
              </a:rPr>
              <a:t>patient autonomy</a:t>
            </a:r>
            <a:r>
              <a:rPr lang="en-US" sz="2800" dirty="0">
                <a:solidFill>
                  <a:srgbClr val="0D0D0D"/>
                </a:solidFill>
              </a:rPr>
              <a:t>, </a:t>
            </a:r>
            <a:r>
              <a:rPr lang="en-US" sz="2800" b="1" dirty="0">
                <a:solidFill>
                  <a:srgbClr val="0D0D0D"/>
                </a:solidFill>
              </a:rPr>
              <a:t>informed consent</a:t>
            </a:r>
            <a:r>
              <a:rPr lang="en-US" sz="2800" dirty="0">
                <a:solidFill>
                  <a:srgbClr val="0D0D0D"/>
                </a:solidFill>
              </a:rPr>
              <a:t>, and </a:t>
            </a:r>
            <a:r>
              <a:rPr lang="en-US" sz="2800" b="1" dirty="0">
                <a:solidFill>
                  <a:srgbClr val="0D0D0D"/>
                </a:solidFill>
              </a:rPr>
              <a:t>confidentiality</a:t>
            </a:r>
            <a:r>
              <a:rPr lang="en-US" sz="2800" dirty="0">
                <a:solidFill>
                  <a:srgbClr val="0D0D0D"/>
                </a:solidFill>
              </a:rPr>
              <a:t> </a:t>
            </a: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The physician must ensure that patient fully understands her diagnosis, treatment options, and potential implications </a:t>
            </a: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Discuss the necessity of a healthy lifestyle </a:t>
            </a:r>
            <a:r>
              <a:rPr lang="en-US" sz="3600" dirty="0">
                <a:solidFill>
                  <a:srgbClr val="0D0D0D"/>
                </a:solidFill>
              </a:rPr>
              <a:t> </a:t>
            </a:r>
            <a:r>
              <a:rPr lang="en-US" sz="2800" dirty="0"/>
              <a:t>&amp; treatment plan. This requires clear communication and understanding of risks and benefits.</a:t>
            </a:r>
            <a:endParaRPr lang="en-US" sz="3600" dirty="0">
              <a:solidFill>
                <a:srgbClr val="0D0D0D"/>
              </a:solidFill>
            </a:endParaRP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Additionally, the physician must respect patient’s privacy and confidentiality throughout the diagnostic and treatment process</a:t>
            </a:r>
            <a:endParaRPr lang="en-US" sz="2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ound Same Side Corner Rectangle 4"/>
          <p:cNvSpPr/>
          <p:nvPr/>
        </p:nvSpPr>
        <p:spPr>
          <a:xfrm>
            <a:off x="21183" y="23448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4"/>
          <p:cNvSpPr/>
          <p:nvPr/>
        </p:nvSpPr>
        <p:spPr>
          <a:xfrm>
            <a:off x="6040983" y="46017"/>
            <a:ext cx="3103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Artificial Intelligence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Role of AI in Management</a:t>
            </a:r>
            <a:endParaRPr lang="en-US" sz="3600" b="1" dirty="0"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62000" y="1400628"/>
            <a:ext cx="7986486" cy="512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800" dirty="0">
                <a:solidFill>
                  <a:srgbClr val="0D0D0D"/>
                </a:solidFill>
              </a:rPr>
              <a:t>AI can potentially aid in </a:t>
            </a:r>
            <a:r>
              <a:rPr lang="en-US" sz="2800" b="1" dirty="0">
                <a:solidFill>
                  <a:srgbClr val="0D0D0D"/>
                </a:solidFill>
              </a:rPr>
              <a:t>enhancing diagnostic accuracy and efficiency. </a:t>
            </a:r>
          </a:p>
          <a:p>
            <a:pPr fontAlgn="base"/>
            <a:r>
              <a:rPr lang="en-US" sz="2800" dirty="0">
                <a:solidFill>
                  <a:srgbClr val="0D0D0D"/>
                </a:solidFill>
              </a:rPr>
              <a:t>AI-powered decision support systems can also help clinicians in </a:t>
            </a:r>
            <a:r>
              <a:rPr lang="en-US" sz="2800" b="1" dirty="0">
                <a:solidFill>
                  <a:srgbClr val="0D0D0D"/>
                </a:solidFill>
              </a:rPr>
              <a:t>selecting appropriate treatment modalities</a:t>
            </a:r>
          </a:p>
          <a:p>
            <a:pPr fontAlgn="base"/>
            <a:r>
              <a:rPr lang="en-US" sz="2800" dirty="0">
                <a:solidFill>
                  <a:srgbClr val="0D0D0D"/>
                </a:solidFill>
              </a:rPr>
              <a:t>AI-driven predictive models may help </a:t>
            </a:r>
            <a:r>
              <a:rPr lang="en-US" sz="2800" b="1" dirty="0">
                <a:solidFill>
                  <a:srgbClr val="0D0D0D"/>
                </a:solidFill>
              </a:rPr>
              <a:t>anticipate the risk of complications of the Disease</a:t>
            </a:r>
            <a:r>
              <a:rPr lang="en-US" sz="2800" dirty="0">
                <a:solidFill>
                  <a:srgbClr val="0D0D0D"/>
                </a:solidFill>
              </a:rPr>
              <a:t> in susceptible populations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Round Same Side Corner Rectangle 4"/>
          <p:cNvSpPr/>
          <p:nvPr/>
        </p:nvSpPr>
        <p:spPr>
          <a:xfrm>
            <a:off x="21183" y="23448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83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E0D25-ADB4-8987-C4D3-95F837C0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649901-8A76-AFFC-D104-178155CDB328}"/>
              </a:ext>
            </a:extLst>
          </p:cNvPr>
          <p:cNvSpPr txBox="1"/>
          <p:nvPr/>
        </p:nvSpPr>
        <p:spPr>
          <a:xfrm>
            <a:off x="-533400" y="161702"/>
            <a:ext cx="449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000" kern="12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E09D10-BBEE-691E-43CC-70B3D6DF4A52}"/>
              </a:ext>
            </a:extLst>
          </p:cNvPr>
          <p:cNvSpPr txBox="1"/>
          <p:nvPr/>
        </p:nvSpPr>
        <p:spPr>
          <a:xfrm>
            <a:off x="5327904" y="76200"/>
            <a:ext cx="4578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Research Article</a:t>
            </a:r>
            <a:endParaRPr lang="en-GB" sz="2000" kern="12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108D48-CC4D-420E-B9F1-DDE98BD8E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3000"/>
            <a:ext cx="8382000" cy="490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1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76200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How To Access Digital Library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62000" y="914400"/>
            <a:ext cx="7986486" cy="61431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202124"/>
                </a:solidFill>
              </a:rPr>
              <a:t>Steps to Access HEC Digital Library</a:t>
            </a:r>
            <a:endParaRPr lang="en-US" sz="2800" dirty="0">
              <a:solidFill>
                <a:srgbClr val="202124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Go to the website of HEC National Digital Library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On Home Page, click on the INSTITUTES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A page will appear showing the universities from Public and Private Sector and other Institutes which have access to HEC National Digital Library HNDL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Select your desired Institute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A page will appear showing the resources of the institution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Journals and Researches will appear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You can find a Journal by clicking on JOURNALS AND DATABASE and enter a keyword to search for your desired journal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31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Learning Resources</a:t>
            </a:r>
            <a:endParaRPr lang="en-US" sz="3600" b="1" dirty="0">
              <a:latin typeface="+mn-lt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76514" y="1400628"/>
            <a:ext cx="7986486" cy="4466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Harper's Illustrated Biochemistry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(Edition 30, chapter 52, </a:t>
            </a:r>
          </a:p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Pages 630- 332, 634)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articles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images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                                        </a:t>
            </a:r>
            <a:endParaRPr lang="en-US" sz="24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95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2514600"/>
            <a:ext cx="50292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+mn-lt"/>
              </a:rPr>
              <a:t>THANK YOU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2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Motto, Vision, Dream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67C48E-C722-45BA-ABA8-7A339C617C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0" y="1295400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impart evidence based research oriented medical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provide best possible patient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inculcate the values of mutual respect and ethical practice of medicine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5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Lecture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0762"/>
            <a:ext cx="8286750" cy="55324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latin typeface="Calibri" pitchFamily="34" charset="0"/>
              </a:rPr>
              <a:t>At the end of this session students should be able to</a:t>
            </a:r>
          </a:p>
          <a:p>
            <a:pPr marL="0" indent="0" algn="just">
              <a:buNone/>
            </a:pPr>
            <a:endParaRPr lang="en-US" sz="2800" dirty="0">
              <a:latin typeface="Calibri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 different acute phase proteins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 role of ceruloplasmin in iron transport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ntegrate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anatomical and physiological aspects</a:t>
            </a:r>
          </a:p>
          <a:p>
            <a:pPr marL="0" indent="0" algn="just">
              <a:buNone/>
            </a:pPr>
            <a:endParaRPr lang="en-US" sz="2800" dirty="0">
              <a:latin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Learning Objectives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3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D1FE0-F53C-4C3F-B2B4-55BDB818D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17182"/>
            <a:ext cx="4724400" cy="40779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Proteins which level increase in plasma, in </a:t>
            </a: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inflammatory states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secondary to </a:t>
            </a: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tissue damage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 reactive protein (CRP)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Alpha-1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antitrypsin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Haptoglobin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Fibrinogen</a:t>
            </a:r>
          </a:p>
          <a:p>
            <a:pPr marL="0" indent="0"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levels  rise  to a variable extent  </a:t>
            </a: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 to 1000 fold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(CRP) in </a:t>
            </a:r>
            <a:r>
              <a:rPr lang="en-GB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 inflammatory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states in  </a:t>
            </a: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EA20AD-DEFE-4FEC-9F4B-968107E67BBE}"/>
              </a:ext>
            </a:extLst>
          </p:cNvPr>
          <p:cNvSpPr/>
          <p:nvPr/>
        </p:nvSpPr>
        <p:spPr>
          <a:xfrm>
            <a:off x="457200" y="1162051"/>
            <a:ext cx="8058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CEF85B-5943-4CA8-83A1-5A1B36E22A94}"/>
              </a:ext>
            </a:extLst>
          </p:cNvPr>
          <p:cNvSpPr/>
          <p:nvPr/>
        </p:nvSpPr>
        <p:spPr>
          <a:xfrm>
            <a:off x="1981200" y="466169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7A9DB6-5EA3-44C3-A392-9FE612858088}"/>
              </a:ext>
            </a:extLst>
          </p:cNvPr>
          <p:cNvSpPr/>
          <p:nvPr/>
        </p:nvSpPr>
        <p:spPr>
          <a:xfrm>
            <a:off x="2106695" y="643927"/>
            <a:ext cx="53617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phase proteins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F7C985-5791-48CC-8BA7-D010CC1F2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10" b="4115"/>
          <a:stretch/>
        </p:blipFill>
        <p:spPr>
          <a:xfrm>
            <a:off x="5215614" y="2362200"/>
            <a:ext cx="3444202" cy="3478767"/>
          </a:xfrm>
          <a:prstGeom prst="rect">
            <a:avLst/>
          </a:prstGeom>
        </p:spPr>
      </p:pic>
      <p:sp>
        <p:nvSpPr>
          <p:cNvPr id="9" name="Round Same Side Corner Rectangle 4">
            <a:extLst>
              <a:ext uri="{FF2B5EF4-FFF2-40B4-BE49-F238E27FC236}">
                <a16:creationId xmlns:a16="http://schemas.microsoft.com/office/drawing/2014/main" id="{B063B816-AFCE-4C8A-9516-64C4746392DC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35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D1FE0-F53C-4C3F-B2B4-55BDB818D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54100"/>
            <a:ext cx="7886700" cy="504511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Alpha-1 antitrypsin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neutralize proteases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released due to acute inflammation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 reactive proteins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(CRP)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stimulate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classic complement pathway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reactive protein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(CRP)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used as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biomarker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Tissue injury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Infection 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Inflammation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Cancer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People have high risk of heart attack</a:t>
            </a:r>
          </a:p>
          <a:p>
            <a:pPr algn="just"/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EA20AD-DEFE-4FEC-9F4B-968107E67BBE}"/>
              </a:ext>
            </a:extLst>
          </p:cNvPr>
          <p:cNvSpPr/>
          <p:nvPr/>
        </p:nvSpPr>
        <p:spPr>
          <a:xfrm>
            <a:off x="457200" y="1162051"/>
            <a:ext cx="8058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CEF85B-5943-4CA8-83A1-5A1B36E22A94}"/>
              </a:ext>
            </a:extLst>
          </p:cNvPr>
          <p:cNvSpPr/>
          <p:nvPr/>
        </p:nvSpPr>
        <p:spPr>
          <a:xfrm>
            <a:off x="1981200" y="466169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2C9D5306-798B-4EFC-B18F-CB06C8C89C74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5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905000"/>
            <a:ext cx="4797968" cy="33530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6126" y="2819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</a:p>
          <a:p>
            <a:pPr lvl="0" algn="ctr"/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plasma </a:t>
            </a:r>
          </a:p>
          <a:p>
            <a:pPr lvl="0" algn="ctr"/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globulin </a:t>
            </a:r>
          </a:p>
        </p:txBody>
      </p:sp>
      <p:sp>
        <p:nvSpPr>
          <p:cNvPr id="4" name="Round Same Side Corner Rectangle 4">
            <a:extLst>
              <a:ext uri="{FF2B5EF4-FFF2-40B4-BE49-F238E27FC236}">
                <a16:creationId xmlns:a16="http://schemas.microsoft.com/office/drawing/2014/main" id="{79A949EF-5912-4A69-BF4A-73DC7C422DB3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49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343D44-DB1F-433B-BDFB-4B7CCA5EC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1131"/>
          <a:stretch/>
        </p:blipFill>
        <p:spPr>
          <a:xfrm>
            <a:off x="5257800" y="2165903"/>
            <a:ext cx="3352800" cy="32592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9EA20AD-DEFE-4FEC-9F4B-968107E67BBE}"/>
              </a:ext>
            </a:extLst>
          </p:cNvPr>
          <p:cNvSpPr/>
          <p:nvPr/>
        </p:nvSpPr>
        <p:spPr>
          <a:xfrm>
            <a:off x="457200" y="1162051"/>
            <a:ext cx="8058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CEF85B-5943-4CA8-83A1-5A1B36E22A94}"/>
              </a:ext>
            </a:extLst>
          </p:cNvPr>
          <p:cNvSpPr/>
          <p:nvPr/>
        </p:nvSpPr>
        <p:spPr>
          <a:xfrm>
            <a:off x="1981200" y="466169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D0FB0C-1416-490E-8DFB-A2BDBF247A21}"/>
              </a:ext>
            </a:extLst>
          </p:cNvPr>
          <p:cNvSpPr/>
          <p:nvPr/>
        </p:nvSpPr>
        <p:spPr>
          <a:xfrm>
            <a:off x="2973645" y="637593"/>
            <a:ext cx="3196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Haptoglobin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8A1F76-5C89-43EC-B7FE-7B88257E3759}"/>
              </a:ext>
            </a:extLst>
          </p:cNvPr>
          <p:cNvSpPr/>
          <p:nvPr/>
        </p:nvSpPr>
        <p:spPr>
          <a:xfrm>
            <a:off x="8153400" y="2362200"/>
            <a:ext cx="762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1CF218-D416-4924-9963-F79917BD8D13}"/>
              </a:ext>
            </a:extLst>
          </p:cNvPr>
          <p:cNvSpPr/>
          <p:nvPr/>
        </p:nvSpPr>
        <p:spPr>
          <a:xfrm>
            <a:off x="7543800" y="29718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1F74F4-6D7A-418C-A7D3-288BC97A33AB}"/>
              </a:ext>
            </a:extLst>
          </p:cNvPr>
          <p:cNvSpPr/>
          <p:nvPr/>
        </p:nvSpPr>
        <p:spPr>
          <a:xfrm>
            <a:off x="6553200" y="2971800"/>
            <a:ext cx="11430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AE52C8E-98EB-4044-8734-8E7DB0C46EC2}"/>
              </a:ext>
            </a:extLst>
          </p:cNvPr>
          <p:cNvSpPr/>
          <p:nvPr/>
        </p:nvSpPr>
        <p:spPr>
          <a:xfrm rot="7988469">
            <a:off x="8108802" y="3142421"/>
            <a:ext cx="609600" cy="26835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50B897-12C9-49FC-9F6E-547A0DB6FEF1}"/>
              </a:ext>
            </a:extLst>
          </p:cNvPr>
          <p:cNvSpPr/>
          <p:nvPr/>
        </p:nvSpPr>
        <p:spPr>
          <a:xfrm>
            <a:off x="586408" y="2667000"/>
            <a:ext cx="39855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Haptoglobin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(Hp)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plasma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alpha2 globulin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binds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extracorpuscular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hemoglobin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(Hb)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tight noncovalent complex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(Hb-Hp), </a:t>
            </a:r>
            <a:r>
              <a:rPr lang="en-GB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preventing                free hemoglobin from entering the kidney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82B75A-0FF2-443F-8412-892B746E0C74}"/>
              </a:ext>
            </a:extLst>
          </p:cNvPr>
          <p:cNvSpPr/>
          <p:nvPr/>
        </p:nvSpPr>
        <p:spPr>
          <a:xfrm>
            <a:off x="8262730" y="4122449"/>
            <a:ext cx="457200" cy="205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35A12C9-E7E2-4BFF-98C7-80C9158F99F9}"/>
              </a:ext>
            </a:extLst>
          </p:cNvPr>
          <p:cNvSpPr/>
          <p:nvPr/>
        </p:nvSpPr>
        <p:spPr>
          <a:xfrm>
            <a:off x="7391400" y="4122449"/>
            <a:ext cx="871330" cy="274203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Same Side Corner Rectangle 4">
            <a:extLst>
              <a:ext uri="{FF2B5EF4-FFF2-40B4-BE49-F238E27FC236}">
                <a16:creationId xmlns:a16="http://schemas.microsoft.com/office/drawing/2014/main" id="{BECA1B10-A8F4-4D05-B202-5F25B3F3382C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4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IS - (2025) Template" id="{648899B7-B6B2-4513-87B4-71CEA5E2221E}" vid="{75E70D07-80E2-404D-BEB2-5A3D1E348A2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IS - (2025) Template" id="{648899B7-B6B2-4513-87B4-71CEA5E2221E}" vid="{D6D3D166-50DC-44CB-9648-FE64210A09C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LGIS - (2025) Template</Template>
  <TotalTime>21</TotalTime>
  <Words>1098</Words>
  <Application>Microsoft Office PowerPoint</Application>
  <PresentationFormat>On-screen Show (4:3)</PresentationFormat>
  <Paragraphs>183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Arial Black</vt:lpstr>
      <vt:lpstr>Arial Rounded MT Bold</vt:lpstr>
      <vt:lpstr>Calibri</vt:lpstr>
      <vt:lpstr>Calibri Light</vt:lpstr>
      <vt:lpstr>Segoe UI</vt:lpstr>
      <vt:lpstr>Times New Roman</vt:lpstr>
      <vt:lpstr>Wingdings</vt:lpstr>
      <vt:lpstr>Office Theme</vt:lpstr>
      <vt:lpstr>1_Office Theme</vt:lpstr>
      <vt:lpstr>PowerPoint Presentation</vt:lpstr>
      <vt:lpstr>    Blood and Immunity  Module 1st Year MBBS(LGIS)  Acute phase proteins, Ceruloplasmin  </vt:lpstr>
      <vt:lpstr>Motto, Vision, Dream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       </vt:lpstr>
      <vt:lpstr>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Uzma Zafar</dc:creator>
  <cp:lastModifiedBy>Uzma Zafar</cp:lastModifiedBy>
  <cp:revision>5</cp:revision>
  <dcterms:created xsi:type="dcterms:W3CDTF">2025-03-04T15:54:15Z</dcterms:created>
  <dcterms:modified xsi:type="dcterms:W3CDTF">2025-03-20T05:57:03Z</dcterms:modified>
</cp:coreProperties>
</file>