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5" r:id="rId1"/>
    <p:sldMasterId id="2147483737" r:id="rId2"/>
  </p:sldMasterIdLst>
  <p:notesMasterIdLst>
    <p:notesMasterId r:id="rId38"/>
  </p:notesMasterIdLst>
  <p:sldIdLst>
    <p:sldId id="317" r:id="rId3"/>
    <p:sldId id="297" r:id="rId4"/>
    <p:sldId id="296" r:id="rId5"/>
    <p:sldId id="258" r:id="rId6"/>
    <p:sldId id="599" r:id="rId7"/>
    <p:sldId id="598" r:id="rId8"/>
    <p:sldId id="336" r:id="rId9"/>
    <p:sldId id="337" r:id="rId10"/>
    <p:sldId id="339" r:id="rId11"/>
    <p:sldId id="596" r:id="rId12"/>
    <p:sldId id="601" r:id="rId13"/>
    <p:sldId id="343" r:id="rId14"/>
    <p:sldId id="602" r:id="rId15"/>
    <p:sldId id="603" r:id="rId16"/>
    <p:sldId id="604" r:id="rId17"/>
    <p:sldId id="605" r:id="rId18"/>
    <p:sldId id="606" r:id="rId19"/>
    <p:sldId id="607" r:id="rId20"/>
    <p:sldId id="608" r:id="rId21"/>
    <p:sldId id="609" r:id="rId22"/>
    <p:sldId id="610" r:id="rId23"/>
    <p:sldId id="611" r:id="rId24"/>
    <p:sldId id="612" r:id="rId25"/>
    <p:sldId id="613" r:id="rId26"/>
    <p:sldId id="614" r:id="rId27"/>
    <p:sldId id="615" r:id="rId28"/>
    <p:sldId id="616" r:id="rId29"/>
    <p:sldId id="617" r:id="rId30"/>
    <p:sldId id="618" r:id="rId31"/>
    <p:sldId id="308" r:id="rId32"/>
    <p:sldId id="288" r:id="rId33"/>
    <p:sldId id="289" r:id="rId34"/>
    <p:sldId id="319" r:id="rId35"/>
    <p:sldId id="314" r:id="rId36"/>
    <p:sldId id="315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42" autoAdjust="0"/>
    <p:restoredTop sz="94364" autoAdjust="0"/>
  </p:normalViewPr>
  <p:slideViewPr>
    <p:cSldViewPr>
      <p:cViewPr varScale="1">
        <p:scale>
          <a:sx n="68" d="100"/>
          <a:sy n="68" d="100"/>
        </p:scale>
        <p:origin x="1332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324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801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CEBA05-2F10-437E-89B2-54F4D9FAF478}" type="doc">
      <dgm:prSet loTypeId="urn:microsoft.com/office/officeart/2005/8/layout/gear1#14" loCatId="cycle" qsTypeId="urn:microsoft.com/office/officeart/2005/8/quickstyle/3d5" qsCatId="3D" csTypeId="urn:microsoft.com/office/officeart/2005/8/colors/colorful4" csCatId="colorful" phldr="1"/>
      <dgm:spPr/>
    </dgm:pt>
    <dgm:pt modelId="{DACAB5BA-B8B4-4D66-8B11-1D02259E020B}">
      <dgm:prSet phldrT="[Text]"/>
      <dgm:spPr/>
      <dgm:t>
        <a:bodyPr/>
        <a:lstStyle/>
        <a:p>
          <a:pPr algn="ctr"/>
          <a:r>
            <a:rPr lang="en-US" b="1">
              <a:latin typeface="Arial Black" pitchFamily="34" charset="0"/>
            </a:rPr>
            <a:t>Wisdom</a:t>
          </a:r>
        </a:p>
      </dgm:t>
    </dgm:pt>
    <dgm:pt modelId="{D76093C5-B96B-4182-8418-CFDB341D2418}" type="parTrans" cxnId="{0F63D9BC-9028-4C84-92D9-B4BDAB4F1E91}">
      <dgm:prSet/>
      <dgm:spPr/>
      <dgm:t>
        <a:bodyPr/>
        <a:lstStyle/>
        <a:p>
          <a:pPr algn="ctr"/>
          <a:endParaRPr lang="en-US"/>
        </a:p>
      </dgm:t>
    </dgm:pt>
    <dgm:pt modelId="{23718C41-0A1F-40BF-86BE-8A5476EC271E}" type="sibTrans" cxnId="{0F63D9BC-9028-4C84-92D9-B4BDAB4F1E91}">
      <dgm:prSet/>
      <dgm:spPr/>
      <dgm:t>
        <a:bodyPr/>
        <a:lstStyle/>
        <a:p>
          <a:pPr algn="ctr"/>
          <a:endParaRPr lang="en-US"/>
        </a:p>
      </dgm:t>
    </dgm:pt>
    <dgm:pt modelId="{663C1E13-76F9-4B70-A2F2-CA23180743CE}">
      <dgm:prSet phldrT="[Text]"/>
      <dgm:spPr/>
      <dgm:t>
        <a:bodyPr/>
        <a:lstStyle/>
        <a:p>
          <a:pPr algn="ctr"/>
          <a:r>
            <a:rPr lang="en-US" dirty="0">
              <a:latin typeface="Arial Black" pitchFamily="34" charset="0"/>
            </a:rPr>
            <a:t>Truth</a:t>
          </a:r>
          <a:r>
            <a:rPr lang="en-US" dirty="0"/>
            <a:t> </a:t>
          </a:r>
        </a:p>
      </dgm:t>
    </dgm:pt>
    <dgm:pt modelId="{637C3D51-3F4B-4277-8185-724806355FF8}" type="parTrans" cxnId="{32FAE72D-29B2-4404-A917-2C4136EE3C4F}">
      <dgm:prSet/>
      <dgm:spPr/>
      <dgm:t>
        <a:bodyPr/>
        <a:lstStyle/>
        <a:p>
          <a:pPr algn="ctr"/>
          <a:endParaRPr lang="en-US"/>
        </a:p>
      </dgm:t>
    </dgm:pt>
    <dgm:pt modelId="{188C389E-9423-41DE-9C5E-D4A7E95C7E62}" type="sibTrans" cxnId="{32FAE72D-29B2-4404-A917-2C4136EE3C4F}">
      <dgm:prSet/>
      <dgm:spPr/>
      <dgm:t>
        <a:bodyPr/>
        <a:lstStyle/>
        <a:p>
          <a:pPr algn="ctr"/>
          <a:endParaRPr lang="en-US"/>
        </a:p>
      </dgm:t>
    </dgm:pt>
    <dgm:pt modelId="{399ACE2F-90C5-48B1-9E65-700A32562848}">
      <dgm:prSet phldrT="[Text]"/>
      <dgm:spPr/>
      <dgm:t>
        <a:bodyPr/>
        <a:lstStyle/>
        <a:p>
          <a:pPr algn="ctr"/>
          <a:r>
            <a:rPr lang="en-US" b="1">
              <a:latin typeface="Arial Black" pitchFamily="34" charset="0"/>
            </a:rPr>
            <a:t>Servic</a:t>
          </a:r>
          <a:r>
            <a:rPr lang="en-US">
              <a:latin typeface="Arial Black" pitchFamily="34" charset="0"/>
            </a:rPr>
            <a:t>e</a:t>
          </a:r>
          <a:r>
            <a:rPr lang="en-US"/>
            <a:t> </a:t>
          </a:r>
        </a:p>
      </dgm:t>
    </dgm:pt>
    <dgm:pt modelId="{1911F9CB-1EEA-4FFD-A302-90DCBC7D11BE}" type="parTrans" cxnId="{7C4913C1-9DC8-4658-A4FC-A894F8F82CF0}">
      <dgm:prSet/>
      <dgm:spPr/>
      <dgm:t>
        <a:bodyPr/>
        <a:lstStyle/>
        <a:p>
          <a:pPr algn="ctr"/>
          <a:endParaRPr lang="en-US"/>
        </a:p>
      </dgm:t>
    </dgm:pt>
    <dgm:pt modelId="{DA82EADB-2721-42A0-95EA-F9B5521A38A6}" type="sibTrans" cxnId="{7C4913C1-9DC8-4658-A4FC-A894F8F82CF0}">
      <dgm:prSet/>
      <dgm:spPr/>
      <dgm:t>
        <a:bodyPr/>
        <a:lstStyle/>
        <a:p>
          <a:pPr algn="ctr"/>
          <a:endParaRPr lang="en-US"/>
        </a:p>
      </dgm:t>
    </dgm:pt>
    <dgm:pt modelId="{5ED88519-AC6C-4AA3-B76D-812B93A167E4}" type="pres">
      <dgm:prSet presAssocID="{F9CEBA05-2F10-437E-89B2-54F4D9FAF478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87622A90-D0D8-4EA3-BC0D-D537801AF2B1}" type="pres">
      <dgm:prSet presAssocID="{DACAB5BA-B8B4-4D66-8B11-1D02259E020B}" presName="gear1" presStyleLbl="node1" presStyleIdx="0" presStyleCnt="3" custLinFactNeighborX="-220" custLinFactNeighborY="-220">
        <dgm:presLayoutVars>
          <dgm:chMax val="1"/>
          <dgm:bulletEnabled val="1"/>
        </dgm:presLayoutVars>
      </dgm:prSet>
      <dgm:spPr/>
    </dgm:pt>
    <dgm:pt modelId="{B6B6B41B-120B-4968-AB6A-FC6E7C8EF3C0}" type="pres">
      <dgm:prSet presAssocID="{DACAB5BA-B8B4-4D66-8B11-1D02259E020B}" presName="gear1srcNode" presStyleLbl="node1" presStyleIdx="0" presStyleCnt="3"/>
      <dgm:spPr/>
    </dgm:pt>
    <dgm:pt modelId="{8BC64EA7-2794-42B6-96C9-F39A52CB985A}" type="pres">
      <dgm:prSet presAssocID="{DACAB5BA-B8B4-4D66-8B11-1D02259E020B}" presName="gear1dstNode" presStyleLbl="node1" presStyleIdx="0" presStyleCnt="3"/>
      <dgm:spPr/>
    </dgm:pt>
    <dgm:pt modelId="{93300324-D62F-4E58-B882-734182BDB462}" type="pres">
      <dgm:prSet presAssocID="{663C1E13-76F9-4B70-A2F2-CA23180743CE}" presName="gear2" presStyleLbl="node1" presStyleIdx="1" presStyleCnt="3" custLinFactNeighborX="-2197" custLinFactNeighborY="-4465">
        <dgm:presLayoutVars>
          <dgm:chMax val="1"/>
          <dgm:bulletEnabled val="1"/>
        </dgm:presLayoutVars>
      </dgm:prSet>
      <dgm:spPr/>
    </dgm:pt>
    <dgm:pt modelId="{B9330EE9-43E4-4FD4-8144-E92B1DD0FCDF}" type="pres">
      <dgm:prSet presAssocID="{663C1E13-76F9-4B70-A2F2-CA23180743CE}" presName="gear2srcNode" presStyleLbl="node1" presStyleIdx="1" presStyleCnt="3"/>
      <dgm:spPr/>
    </dgm:pt>
    <dgm:pt modelId="{4822A78E-EAEC-401F-941A-3A84E13E2357}" type="pres">
      <dgm:prSet presAssocID="{663C1E13-76F9-4B70-A2F2-CA23180743CE}" presName="gear2dstNode" presStyleLbl="node1" presStyleIdx="1" presStyleCnt="3"/>
      <dgm:spPr/>
    </dgm:pt>
    <dgm:pt modelId="{59EDF28D-6C67-49D0-B5A1-DE5C3CBA2292}" type="pres">
      <dgm:prSet presAssocID="{399ACE2F-90C5-48B1-9E65-700A32562848}" presName="gear3" presStyleLbl="node1" presStyleIdx="2" presStyleCnt="3"/>
      <dgm:spPr/>
    </dgm:pt>
    <dgm:pt modelId="{23DC08E4-3725-4448-BFFF-1CCEA2F2987E}" type="pres">
      <dgm:prSet presAssocID="{399ACE2F-90C5-48B1-9E65-700A32562848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7D3EFDB4-E5D1-439A-86D8-1FCF80D959BA}" type="pres">
      <dgm:prSet presAssocID="{399ACE2F-90C5-48B1-9E65-700A32562848}" presName="gear3srcNode" presStyleLbl="node1" presStyleIdx="2" presStyleCnt="3"/>
      <dgm:spPr/>
    </dgm:pt>
    <dgm:pt modelId="{9815588C-16D0-4475-B64C-847FC87C8C32}" type="pres">
      <dgm:prSet presAssocID="{399ACE2F-90C5-48B1-9E65-700A32562848}" presName="gear3dstNode" presStyleLbl="node1" presStyleIdx="2" presStyleCnt="3"/>
      <dgm:spPr/>
    </dgm:pt>
    <dgm:pt modelId="{398423B3-DD54-4226-99D7-017EFC1488DF}" type="pres">
      <dgm:prSet presAssocID="{23718C41-0A1F-40BF-86BE-8A5476EC271E}" presName="connector1" presStyleLbl="sibTrans2D1" presStyleIdx="0" presStyleCnt="3"/>
      <dgm:spPr/>
    </dgm:pt>
    <dgm:pt modelId="{6DF3A3A0-5919-4E69-80DD-61760D6340A0}" type="pres">
      <dgm:prSet presAssocID="{188C389E-9423-41DE-9C5E-D4A7E95C7E62}" presName="connector2" presStyleLbl="sibTrans2D1" presStyleIdx="1" presStyleCnt="3"/>
      <dgm:spPr/>
    </dgm:pt>
    <dgm:pt modelId="{A09CEA93-9338-4361-A5E6-CF85B6019F5A}" type="pres">
      <dgm:prSet presAssocID="{DA82EADB-2721-42A0-95EA-F9B5521A38A6}" presName="connector3" presStyleLbl="sibTrans2D1" presStyleIdx="2" presStyleCnt="3"/>
      <dgm:spPr/>
    </dgm:pt>
  </dgm:ptLst>
  <dgm:cxnLst>
    <dgm:cxn modelId="{BCD04705-36DD-4DD8-975E-17A8A8823C24}" type="presOf" srcId="{399ACE2F-90C5-48B1-9E65-700A32562848}" destId="{9815588C-16D0-4475-B64C-847FC87C8C32}" srcOrd="3" destOrd="0" presId="urn:microsoft.com/office/officeart/2005/8/layout/gear1#14"/>
    <dgm:cxn modelId="{B329D811-2DC0-428C-93F9-EC295334CB59}" type="presOf" srcId="{663C1E13-76F9-4B70-A2F2-CA23180743CE}" destId="{4822A78E-EAEC-401F-941A-3A84E13E2357}" srcOrd="2" destOrd="0" presId="urn:microsoft.com/office/officeart/2005/8/layout/gear1#14"/>
    <dgm:cxn modelId="{2A55751B-D612-4B51-AEC3-36D2858B3260}" type="presOf" srcId="{DA82EADB-2721-42A0-95EA-F9B5521A38A6}" destId="{A09CEA93-9338-4361-A5E6-CF85B6019F5A}" srcOrd="0" destOrd="0" presId="urn:microsoft.com/office/officeart/2005/8/layout/gear1#14"/>
    <dgm:cxn modelId="{DFCB2425-075A-4C6C-929E-F6097E5A1C9D}" type="presOf" srcId="{663C1E13-76F9-4B70-A2F2-CA23180743CE}" destId="{B9330EE9-43E4-4FD4-8144-E92B1DD0FCDF}" srcOrd="1" destOrd="0" presId="urn:microsoft.com/office/officeart/2005/8/layout/gear1#14"/>
    <dgm:cxn modelId="{3BCD072C-25C9-4250-8652-87FBCF0DABA6}" type="presOf" srcId="{399ACE2F-90C5-48B1-9E65-700A32562848}" destId="{7D3EFDB4-E5D1-439A-86D8-1FCF80D959BA}" srcOrd="2" destOrd="0" presId="urn:microsoft.com/office/officeart/2005/8/layout/gear1#14"/>
    <dgm:cxn modelId="{32FAE72D-29B2-4404-A917-2C4136EE3C4F}" srcId="{F9CEBA05-2F10-437E-89B2-54F4D9FAF478}" destId="{663C1E13-76F9-4B70-A2F2-CA23180743CE}" srcOrd="1" destOrd="0" parTransId="{637C3D51-3F4B-4277-8185-724806355FF8}" sibTransId="{188C389E-9423-41DE-9C5E-D4A7E95C7E62}"/>
    <dgm:cxn modelId="{27D5C237-BD22-44BF-9950-F9F1FA679CDF}" type="presOf" srcId="{DACAB5BA-B8B4-4D66-8B11-1D02259E020B}" destId="{B6B6B41B-120B-4968-AB6A-FC6E7C8EF3C0}" srcOrd="1" destOrd="0" presId="urn:microsoft.com/office/officeart/2005/8/layout/gear1#14"/>
    <dgm:cxn modelId="{B964FB53-399D-4617-9215-CDB272640224}" type="presOf" srcId="{DACAB5BA-B8B4-4D66-8B11-1D02259E020B}" destId="{8BC64EA7-2794-42B6-96C9-F39A52CB985A}" srcOrd="2" destOrd="0" presId="urn:microsoft.com/office/officeart/2005/8/layout/gear1#14"/>
    <dgm:cxn modelId="{3110AE78-D6EA-4A38-86A7-AC99150FD766}" type="presOf" srcId="{188C389E-9423-41DE-9C5E-D4A7E95C7E62}" destId="{6DF3A3A0-5919-4E69-80DD-61760D6340A0}" srcOrd="0" destOrd="0" presId="urn:microsoft.com/office/officeart/2005/8/layout/gear1#14"/>
    <dgm:cxn modelId="{7D746359-E4F7-44A1-8BA0-EBB9D3BEF975}" type="presOf" srcId="{DACAB5BA-B8B4-4D66-8B11-1D02259E020B}" destId="{87622A90-D0D8-4EA3-BC0D-D537801AF2B1}" srcOrd="0" destOrd="0" presId="urn:microsoft.com/office/officeart/2005/8/layout/gear1#14"/>
    <dgm:cxn modelId="{94829459-B61C-404A-9C90-E05469EA5CE2}" type="presOf" srcId="{23718C41-0A1F-40BF-86BE-8A5476EC271E}" destId="{398423B3-DD54-4226-99D7-017EFC1488DF}" srcOrd="0" destOrd="0" presId="urn:microsoft.com/office/officeart/2005/8/layout/gear1#14"/>
    <dgm:cxn modelId="{3478D7B4-2DD6-40FE-BD2F-3917309833F2}" type="presOf" srcId="{F9CEBA05-2F10-437E-89B2-54F4D9FAF478}" destId="{5ED88519-AC6C-4AA3-B76D-812B93A167E4}" srcOrd="0" destOrd="0" presId="urn:microsoft.com/office/officeart/2005/8/layout/gear1#14"/>
    <dgm:cxn modelId="{0F63D9BC-9028-4C84-92D9-B4BDAB4F1E91}" srcId="{F9CEBA05-2F10-437E-89B2-54F4D9FAF478}" destId="{DACAB5BA-B8B4-4D66-8B11-1D02259E020B}" srcOrd="0" destOrd="0" parTransId="{D76093C5-B96B-4182-8418-CFDB341D2418}" sibTransId="{23718C41-0A1F-40BF-86BE-8A5476EC271E}"/>
    <dgm:cxn modelId="{7C4913C1-9DC8-4658-A4FC-A894F8F82CF0}" srcId="{F9CEBA05-2F10-437E-89B2-54F4D9FAF478}" destId="{399ACE2F-90C5-48B1-9E65-700A32562848}" srcOrd="2" destOrd="0" parTransId="{1911F9CB-1EEA-4FFD-A302-90DCBC7D11BE}" sibTransId="{DA82EADB-2721-42A0-95EA-F9B5521A38A6}"/>
    <dgm:cxn modelId="{E2FB4CD3-3C8A-4FB6-A753-257CB4D01EB0}" type="presOf" srcId="{663C1E13-76F9-4B70-A2F2-CA23180743CE}" destId="{93300324-D62F-4E58-B882-734182BDB462}" srcOrd="0" destOrd="0" presId="urn:microsoft.com/office/officeart/2005/8/layout/gear1#14"/>
    <dgm:cxn modelId="{78EC88D6-53DA-4707-A7D4-048F9BCC3A61}" type="presOf" srcId="{399ACE2F-90C5-48B1-9E65-700A32562848}" destId="{59EDF28D-6C67-49D0-B5A1-DE5C3CBA2292}" srcOrd="0" destOrd="0" presId="urn:microsoft.com/office/officeart/2005/8/layout/gear1#14"/>
    <dgm:cxn modelId="{9B2D6BF4-A0B8-4492-A59C-6D2D11F48737}" type="presOf" srcId="{399ACE2F-90C5-48B1-9E65-700A32562848}" destId="{23DC08E4-3725-4448-BFFF-1CCEA2F2987E}" srcOrd="1" destOrd="0" presId="urn:microsoft.com/office/officeart/2005/8/layout/gear1#14"/>
    <dgm:cxn modelId="{97DE9217-CF77-49C2-B978-A30F014886D7}" type="presParOf" srcId="{5ED88519-AC6C-4AA3-B76D-812B93A167E4}" destId="{87622A90-D0D8-4EA3-BC0D-D537801AF2B1}" srcOrd="0" destOrd="0" presId="urn:microsoft.com/office/officeart/2005/8/layout/gear1#14"/>
    <dgm:cxn modelId="{C5CD7F30-6D45-4736-B9F0-4F4BBE0D07F9}" type="presParOf" srcId="{5ED88519-AC6C-4AA3-B76D-812B93A167E4}" destId="{B6B6B41B-120B-4968-AB6A-FC6E7C8EF3C0}" srcOrd="1" destOrd="0" presId="urn:microsoft.com/office/officeart/2005/8/layout/gear1#14"/>
    <dgm:cxn modelId="{6FC4BF47-CD4C-4970-BEA7-200A2F834F47}" type="presParOf" srcId="{5ED88519-AC6C-4AA3-B76D-812B93A167E4}" destId="{8BC64EA7-2794-42B6-96C9-F39A52CB985A}" srcOrd="2" destOrd="0" presId="urn:microsoft.com/office/officeart/2005/8/layout/gear1#14"/>
    <dgm:cxn modelId="{454D4536-798D-411A-8205-327FC6B608D6}" type="presParOf" srcId="{5ED88519-AC6C-4AA3-B76D-812B93A167E4}" destId="{93300324-D62F-4E58-B882-734182BDB462}" srcOrd="3" destOrd="0" presId="urn:microsoft.com/office/officeart/2005/8/layout/gear1#14"/>
    <dgm:cxn modelId="{93CFAD20-517D-4683-A063-CE048BC54429}" type="presParOf" srcId="{5ED88519-AC6C-4AA3-B76D-812B93A167E4}" destId="{B9330EE9-43E4-4FD4-8144-E92B1DD0FCDF}" srcOrd="4" destOrd="0" presId="urn:microsoft.com/office/officeart/2005/8/layout/gear1#14"/>
    <dgm:cxn modelId="{9047844E-5652-48B9-80E2-79089FBE630F}" type="presParOf" srcId="{5ED88519-AC6C-4AA3-B76D-812B93A167E4}" destId="{4822A78E-EAEC-401F-941A-3A84E13E2357}" srcOrd="5" destOrd="0" presId="urn:microsoft.com/office/officeart/2005/8/layout/gear1#14"/>
    <dgm:cxn modelId="{7503660B-C8BD-4A6E-9FC7-BC0BC4EDC9DA}" type="presParOf" srcId="{5ED88519-AC6C-4AA3-B76D-812B93A167E4}" destId="{59EDF28D-6C67-49D0-B5A1-DE5C3CBA2292}" srcOrd="6" destOrd="0" presId="urn:microsoft.com/office/officeart/2005/8/layout/gear1#14"/>
    <dgm:cxn modelId="{B5A766CE-302E-4E31-878F-3E0A34FD895B}" type="presParOf" srcId="{5ED88519-AC6C-4AA3-B76D-812B93A167E4}" destId="{23DC08E4-3725-4448-BFFF-1CCEA2F2987E}" srcOrd="7" destOrd="0" presId="urn:microsoft.com/office/officeart/2005/8/layout/gear1#14"/>
    <dgm:cxn modelId="{F0BC6F87-1060-4E66-A9B4-2374F32F25AF}" type="presParOf" srcId="{5ED88519-AC6C-4AA3-B76D-812B93A167E4}" destId="{7D3EFDB4-E5D1-439A-86D8-1FCF80D959BA}" srcOrd="8" destOrd="0" presId="urn:microsoft.com/office/officeart/2005/8/layout/gear1#14"/>
    <dgm:cxn modelId="{07DE065A-EC92-4C19-A543-1977EF598B36}" type="presParOf" srcId="{5ED88519-AC6C-4AA3-B76D-812B93A167E4}" destId="{9815588C-16D0-4475-B64C-847FC87C8C32}" srcOrd="9" destOrd="0" presId="urn:microsoft.com/office/officeart/2005/8/layout/gear1#14"/>
    <dgm:cxn modelId="{F9C97360-1013-4730-A7B7-5737EDF9F81E}" type="presParOf" srcId="{5ED88519-AC6C-4AA3-B76D-812B93A167E4}" destId="{398423B3-DD54-4226-99D7-017EFC1488DF}" srcOrd="10" destOrd="0" presId="urn:microsoft.com/office/officeart/2005/8/layout/gear1#14"/>
    <dgm:cxn modelId="{92E44D6A-76E9-4865-9D0E-3F3B1BC520E7}" type="presParOf" srcId="{5ED88519-AC6C-4AA3-B76D-812B93A167E4}" destId="{6DF3A3A0-5919-4E69-80DD-61760D6340A0}" srcOrd="11" destOrd="0" presId="urn:microsoft.com/office/officeart/2005/8/layout/gear1#14"/>
    <dgm:cxn modelId="{8F556FC8-E143-4D8F-86C6-B91C6832F4D9}" type="presParOf" srcId="{5ED88519-AC6C-4AA3-B76D-812B93A167E4}" destId="{A09CEA93-9338-4361-A5E6-CF85B6019F5A}" srcOrd="12" destOrd="0" presId="urn:microsoft.com/office/officeart/2005/8/layout/gear1#1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622A90-D0D8-4EA3-BC0D-D537801AF2B1}">
      <dsp:nvSpPr>
        <dsp:cNvPr id="0" name=""/>
        <dsp:cNvSpPr/>
      </dsp:nvSpPr>
      <dsp:spPr>
        <a:xfrm>
          <a:off x="1467355" y="2008233"/>
          <a:ext cx="1798270" cy="1798270"/>
        </a:xfrm>
        <a:prstGeom prst="gear9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>
              <a:latin typeface="Arial Black" pitchFamily="34" charset="0"/>
            </a:rPr>
            <a:t>Wisdom</a:t>
          </a:r>
        </a:p>
      </dsp:txBody>
      <dsp:txXfrm>
        <a:off x="1828887" y="2429469"/>
        <a:ext cx="1075206" cy="924348"/>
      </dsp:txXfrm>
    </dsp:sp>
    <dsp:sp modelId="{93300324-D62F-4E58-B882-734182BDB462}">
      <dsp:nvSpPr>
        <dsp:cNvPr id="0" name=""/>
        <dsp:cNvSpPr/>
      </dsp:nvSpPr>
      <dsp:spPr>
        <a:xfrm>
          <a:off x="396312" y="1528749"/>
          <a:ext cx="1307832" cy="1307832"/>
        </a:xfrm>
        <a:prstGeom prst="gear6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Arial Black" pitchFamily="34" charset="0"/>
            </a:rPr>
            <a:t>Truth</a:t>
          </a:r>
          <a:r>
            <a:rPr lang="en-US" sz="1200" kern="1200" dirty="0"/>
            <a:t> </a:t>
          </a:r>
        </a:p>
      </dsp:txBody>
      <dsp:txXfrm>
        <a:off x="725563" y="1859990"/>
        <a:ext cx="649330" cy="645350"/>
      </dsp:txXfrm>
    </dsp:sp>
    <dsp:sp modelId="{59EDF28D-6C67-49D0-B5A1-DE5C3CBA2292}">
      <dsp:nvSpPr>
        <dsp:cNvPr id="0" name=""/>
        <dsp:cNvSpPr/>
      </dsp:nvSpPr>
      <dsp:spPr>
        <a:xfrm rot="20700000">
          <a:off x="1157565" y="684873"/>
          <a:ext cx="1281409" cy="1281409"/>
        </a:xfrm>
        <a:prstGeom prst="gear6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>
              <a:latin typeface="Arial Black" pitchFamily="34" charset="0"/>
            </a:rPr>
            <a:t>Servic</a:t>
          </a:r>
          <a:r>
            <a:rPr lang="en-US" sz="1200" kern="1200">
              <a:latin typeface="Arial Black" pitchFamily="34" charset="0"/>
            </a:rPr>
            <a:t>e</a:t>
          </a:r>
          <a:r>
            <a:rPr lang="en-US" sz="1200" kern="1200"/>
            <a:t> </a:t>
          </a:r>
        </a:p>
      </dsp:txBody>
      <dsp:txXfrm rot="-20700000">
        <a:off x="1438616" y="965923"/>
        <a:ext cx="719308" cy="719308"/>
      </dsp:txXfrm>
    </dsp:sp>
    <dsp:sp modelId="{398423B3-DD54-4226-99D7-017EFC1488DF}">
      <dsp:nvSpPr>
        <dsp:cNvPr id="0" name=""/>
        <dsp:cNvSpPr/>
      </dsp:nvSpPr>
      <dsp:spPr>
        <a:xfrm>
          <a:off x="1323153" y="1746409"/>
          <a:ext cx="2301785" cy="2301785"/>
        </a:xfrm>
        <a:prstGeom prst="circularArrow">
          <a:avLst>
            <a:gd name="adj1" fmla="val 4687"/>
            <a:gd name="adj2" fmla="val 299029"/>
            <a:gd name="adj3" fmla="val 2489219"/>
            <a:gd name="adj4" fmla="val 15920595"/>
            <a:gd name="adj5" fmla="val 5469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F3A3A0-5919-4E69-80DD-61760D6340A0}">
      <dsp:nvSpPr>
        <dsp:cNvPr id="0" name=""/>
        <dsp:cNvSpPr/>
      </dsp:nvSpPr>
      <dsp:spPr>
        <a:xfrm>
          <a:off x="193430" y="1301738"/>
          <a:ext cx="1672391" cy="1672391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9CEA93-9338-4361-A5E6-CF85B6019F5A}">
      <dsp:nvSpPr>
        <dsp:cNvPr id="0" name=""/>
        <dsp:cNvSpPr/>
      </dsp:nvSpPr>
      <dsp:spPr>
        <a:xfrm>
          <a:off x="861162" y="408164"/>
          <a:ext cx="1803174" cy="1803174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#14">
  <dgm:title val=""/>
  <dgm:desc val=""/>
  <dgm:catLst>
    <dgm:cat type="relationship" pri="109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D830D8-62A4-407D-AB11-1592EF9A9D31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FE803A-9B28-45B3-A89D-B0C58AF25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0803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ED339B-1A0F-4DF1-B983-F5045D9648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224E21-1EC0-4992-B383-396CA4E9DD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28A79A-0104-486C-BABB-AD47E2DC3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9D9DE918-DDB9-40C4-A2ED-15CE9F8B1B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2400" y="6416675"/>
            <a:ext cx="2209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46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30FCE-1029-4286-A9B1-20E675F4F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BF1AE6-7E4A-4CD3-A931-0BEF3435FE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42EB9E-C9D4-4E0C-BA38-5477167C79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26B317-1D1C-44EF-90B1-59D42369E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CB2743-622B-4376-B1C3-B2D9707C3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359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21A579C-298E-4186-ADFB-3538292726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ADD574-A4CB-4028-BBF8-DB26CE3E9A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20C697-2D1D-4BE7-ABA4-3FB39D5922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10E6CC-1F03-4B53-A837-1D71242BC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56AA1E-B6CE-4F81-AC77-6E80D1C5F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587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92075"/>
            <a:ext cx="457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99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264275"/>
            <a:ext cx="457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0569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340475"/>
            <a:ext cx="457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4459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86800" y="6340475"/>
            <a:ext cx="457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3546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86800" y="6264275"/>
            <a:ext cx="457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6678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86800" y="6340475"/>
            <a:ext cx="457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7606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86800" y="6264275"/>
            <a:ext cx="457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3438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86800" y="6264275"/>
            <a:ext cx="457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269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225CD-6B15-4481-A70D-B3C0A3108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72CBDD-376F-43C6-874C-C003300609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EB4810-4233-4C9A-AF6C-0E698013A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9D9DE918-DDB9-40C4-A2ED-15CE9F8B1B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2400" y="6416675"/>
            <a:ext cx="2209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4459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86800" y="6416675"/>
            <a:ext cx="457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8098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264275"/>
            <a:ext cx="457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7026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340475"/>
            <a:ext cx="457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145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5DD0DA-8C8D-40C3-81A3-0FD4F8CFA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21A3D6-B0C8-4101-AB7E-1F2FECA454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FBF271-4C8C-4C92-BCD2-73128F817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9D9DE918-DDB9-40C4-A2ED-15CE9F8B1B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2400" y="6416675"/>
            <a:ext cx="2209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962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79B71-8062-472A-AA84-60884DE28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7A111F-522C-429F-AF9F-169041294A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A4AE87-C088-45A9-9D1B-3CA5B3C138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C6B131-9884-4401-808D-E49137FA77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446E73-578E-44B4-870E-D34403BD3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845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FB5F5-05A0-4725-9FFB-13C5E16F0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41CF3A-E8B9-4FC3-A328-A4B5FECC98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29D43E-BF9B-4E08-B150-D61FC59A0D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25A596-37FA-4645-8A28-53B1CBD917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55CF2DD-9A80-47BE-9AB6-394A6BBC0C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D87CF0D-D006-4121-AF66-7EAA45D52A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EB50719-FF02-4B5C-A2BD-6F9161E15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1D81457-CF38-4BF3-A83E-A45422BF7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436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4E945-7B58-414B-A22A-D05207244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9620FB-AFD7-4A13-9FC6-5198B2499F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67C7BD-2012-4ED5-8E80-921690C2A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9FA745-F9CF-413F-9814-6983092EB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180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AA5CFAB-1419-497B-BA4B-E1BAC92E89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EB8459-21C6-4B02-9448-E21C81562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2F9980-1758-416C-9FEB-077781272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979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2629F2-2149-49F4-B99E-AC437D621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A26C35-FC01-4EF8-B9E0-3DA76744EB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898421-F48E-481D-9A23-71AF931988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15F0F8-DEB3-44DE-9CA5-EC67F37FBE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BD38C0-112D-43DD-972B-048391374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0F09AE-C087-49E2-A3A1-3D9916353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599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27CE3-34F6-4A34-AEAF-20A9AB8A3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5467304-9ABF-4D55-8CB7-51A7D43CB8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51C563-435A-4272-A7E2-EB976B4814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91702D-5572-4CF5-8A94-8866F636B1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B97477-8585-4545-84E9-3E52115A5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CA439F-40D6-4F7E-A551-BDF2F1790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036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A53D72-BF5F-4B63-B9E1-FA50183EB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7AEC91-12AC-400D-9E70-A85AEE3721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9DE918-DDB9-40C4-A2ED-15CE9F8B1B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2400" y="6416675"/>
            <a:ext cx="2209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C081B8-CDAD-4D4B-80CD-FB6D99ACB0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15350" y="6248400"/>
            <a:ext cx="552450" cy="60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551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FEB4810-4233-4C9A-AF6C-0E698013A9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1550" y="6324600"/>
            <a:ext cx="552450" cy="533400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678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3900" y="1290433"/>
            <a:ext cx="7772400" cy="1470025"/>
          </a:xfrm>
        </p:spPr>
        <p:txBody>
          <a:bodyPr>
            <a:normAutofit fontScale="90000"/>
          </a:bodyPr>
          <a:lstStyle/>
          <a:p>
            <a:br>
              <a:rPr lang="en-US" sz="4000" b="1" dirty="0">
                <a:cs typeface="Times New Roman" pitchFamily="18" charset="0"/>
              </a:rPr>
            </a:br>
            <a:r>
              <a:rPr lang="en-US" sz="4000" b="1" dirty="0">
                <a:cs typeface="Times New Roman" pitchFamily="18" charset="0"/>
              </a:rPr>
              <a:t>Respiratory  Module</a:t>
            </a:r>
            <a:br>
              <a:rPr lang="en-US" sz="4000" u="sng" dirty="0">
                <a:cs typeface="Times New Roman" pitchFamily="18" charset="0"/>
              </a:rPr>
            </a:br>
            <a:r>
              <a:rPr lang="en-US" sz="3200" u="sng" dirty="0">
                <a:cs typeface="Times New Roman" pitchFamily="18" charset="0"/>
              </a:rPr>
              <a:t>1</a:t>
            </a:r>
            <a:r>
              <a:rPr lang="en-US" sz="3200" u="sng" baseline="30000" dirty="0">
                <a:cs typeface="Times New Roman" pitchFamily="18" charset="0"/>
              </a:rPr>
              <a:t>st</a:t>
            </a:r>
            <a:r>
              <a:rPr lang="en-US" sz="3200" dirty="0">
                <a:cs typeface="Times New Roman" pitchFamily="18" charset="0"/>
              </a:rPr>
              <a:t> Year MBBS(LGIS)</a:t>
            </a:r>
            <a:br>
              <a:rPr lang="en-US" sz="4000" u="sng" dirty="0">
                <a:cs typeface="Times New Roman" pitchFamily="18" charset="0"/>
              </a:rPr>
            </a:br>
            <a:r>
              <a:rPr lang="en-US" sz="4000" b="1" u="sng" dirty="0">
                <a:cs typeface="Times New Roman" pitchFamily="18" charset="0"/>
              </a:rPr>
              <a:t>Xenobiotics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5772629"/>
            <a:ext cx="8534400" cy="762000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en-US" sz="7200" b="1" dirty="0">
                <a:cs typeface="Times New Roman" pitchFamily="18" charset="0"/>
              </a:rPr>
              <a:t>Presenter: Dr Uzma Zafar				Date: 01-02-25</a:t>
            </a:r>
          </a:p>
          <a:p>
            <a:pPr algn="l"/>
            <a:r>
              <a:rPr lang="en-US" sz="7200" b="1" dirty="0">
                <a:cs typeface="Times New Roman" pitchFamily="18" charset="0"/>
              </a:rPr>
              <a:t>    Dept of Biochemistry</a:t>
            </a:r>
          </a:p>
          <a:p>
            <a:pPr algn="l"/>
            <a:r>
              <a:rPr lang="en-US" sz="7200" b="1" dirty="0">
                <a:cs typeface="Times New Roman" pitchFamily="18" charset="0"/>
              </a:rPr>
              <a:t>               RMU                                         			</a:t>
            </a:r>
            <a:r>
              <a:rPr lang="en-US" sz="3300" b="1" dirty="0">
                <a:cs typeface="Times New Roman" pitchFamily="18" charset="0"/>
              </a:rPr>
              <a:t>			</a:t>
            </a:r>
            <a:r>
              <a:rPr lang="en-US" sz="2400" b="1" dirty="0">
                <a:cs typeface="Times New Roman" pitchFamily="18" charset="0"/>
              </a:rPr>
              <a:t>		</a:t>
            </a:r>
            <a:endParaRPr lang="en-US" sz="2400" b="1" dirty="0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83028"/>
            <a:ext cx="914400" cy="9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A logo with a skull and text&#10;&#10;Description automatically generated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83028"/>
            <a:ext cx="1204686" cy="1007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5CA7AB3-C1BB-4203-876E-1D76B757D5D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4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3505200"/>
            <a:ext cx="2362199" cy="1871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3920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94861" y="457200"/>
            <a:ext cx="8805413" cy="1224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99"/>
              </a:buClr>
              <a:buSzPct val="80000"/>
            </a:pP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                  </a:t>
            </a:r>
            <a:r>
              <a:rPr lang="en-US" sz="4000" b="1" dirty="0"/>
              <a:t>Biotransformation</a:t>
            </a:r>
            <a:endParaRPr kumimoji="0" lang="en-US" altLang="en-US" sz="40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/>
            </a:endParaRP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99"/>
              </a:buClr>
              <a:buSzPct val="80000"/>
            </a:pPr>
            <a:endParaRPr lang="en-GB" altLang="en-US" sz="2800" kern="0" dirty="0">
              <a:latin typeface="Times New Roman" panose="0202060305040502030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2177" y="2682433"/>
            <a:ext cx="3819646" cy="14931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4577" y="2834833"/>
            <a:ext cx="3819646" cy="14931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6977" y="2987233"/>
            <a:ext cx="3819646" cy="14931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9377" y="3139633"/>
            <a:ext cx="3819646" cy="14931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1777" y="3292033"/>
            <a:ext cx="3819646" cy="149313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5878" y="2627453"/>
            <a:ext cx="3912243" cy="160309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1" y="1371600"/>
            <a:ext cx="7848600" cy="44958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CBEBA2A-B0BF-468E-AA98-C7CF656D9A4F}"/>
              </a:ext>
            </a:extLst>
          </p:cNvPr>
          <p:cNvSpPr txBox="1"/>
          <p:nvPr/>
        </p:nvSpPr>
        <p:spPr>
          <a:xfrm>
            <a:off x="609600" y="228600"/>
            <a:ext cx="1752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Core Knowledge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948" y="580295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latin typeface="+mn-lt"/>
              </a:rPr>
              <a:t>Overview of Detoxification</a:t>
            </a:r>
            <a:br>
              <a:rPr lang="en-US" sz="4000" b="1" dirty="0">
                <a:latin typeface="+mn-lt"/>
              </a:rPr>
            </a:br>
            <a:r>
              <a:rPr lang="en-US" sz="4000" b="1" dirty="0">
                <a:latin typeface="+mn-lt"/>
              </a:rPr>
              <a:t>Reactions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905000"/>
            <a:ext cx="7987748" cy="4190999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628A50C-E412-4F01-AC67-037D50C017E7}"/>
              </a:ext>
            </a:extLst>
          </p:cNvPr>
          <p:cNvSpPr txBox="1"/>
          <p:nvPr/>
        </p:nvSpPr>
        <p:spPr>
          <a:xfrm>
            <a:off x="609600" y="228600"/>
            <a:ext cx="1752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Core Knowledge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19200" y="609600"/>
            <a:ext cx="6515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Comparing Phase I &amp; Phase II</a:t>
            </a:r>
            <a:endParaRPr lang="en-US" sz="4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98756" y="2343281"/>
            <a:ext cx="88054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3399"/>
              </a:buClr>
              <a:buSzPct val="80000"/>
              <a:buFont typeface="Monotype Sorts" pitchFamily="2" charset="2"/>
              <a:buNone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1600200"/>
            <a:ext cx="7543800" cy="44196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DF8E0CD-0B7E-4938-9C3E-823781BFF59F}"/>
              </a:ext>
            </a:extLst>
          </p:cNvPr>
          <p:cNvSpPr txBox="1"/>
          <p:nvPr/>
        </p:nvSpPr>
        <p:spPr>
          <a:xfrm>
            <a:off x="609600" y="228600"/>
            <a:ext cx="1752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Core Knowledge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8B7FB3-3B54-48E3-BD5C-B3E3B7D5D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4206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+mn-lt"/>
              </a:rPr>
              <a:t>Phase 1 reactions-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1D3F75-2976-402C-9BE8-E69E132185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Oxidation </a:t>
            </a:r>
          </a:p>
          <a:p>
            <a:r>
              <a:rPr lang="en-US" sz="2400" dirty="0"/>
              <a:t>Reduction</a:t>
            </a:r>
          </a:p>
          <a:p>
            <a:r>
              <a:rPr lang="en-US" sz="2400" dirty="0"/>
              <a:t>Hydrolysis/Hydroxylation reactions</a:t>
            </a:r>
          </a:p>
          <a:p>
            <a:endParaRPr lang="en-US" sz="2400" dirty="0"/>
          </a:p>
          <a:p>
            <a:pPr marL="0" indent="0">
              <a:buNone/>
            </a:pPr>
            <a:r>
              <a:rPr lang="en-US" sz="2400" dirty="0"/>
              <a:t>A functional group (-0H) is exposed that serves as the active center/base for sequential conjugation in a phase II reaction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Hydroxylation is the major reaction of phase-1, catalyzed by</a:t>
            </a:r>
          </a:p>
          <a:p>
            <a:pPr marL="0" indent="0">
              <a:buNone/>
            </a:pPr>
            <a:r>
              <a:rPr lang="en-US" sz="2400" dirty="0"/>
              <a:t>Mono-Oxygenase/ Cytochrome P 450 species of enzymes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62691D-8229-4DFB-AC9F-0A3F097B9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A47A86-93BA-40AB-83AA-EE8F9B98B91B}"/>
              </a:ext>
            </a:extLst>
          </p:cNvPr>
          <p:cNvSpPr txBox="1"/>
          <p:nvPr/>
        </p:nvSpPr>
        <p:spPr>
          <a:xfrm>
            <a:off x="609600" y="228600"/>
            <a:ext cx="1752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Core Knowledge</a:t>
            </a:r>
          </a:p>
        </p:txBody>
      </p:sp>
    </p:spTree>
    <p:extLst>
      <p:ext uri="{BB962C8B-B14F-4D97-AF65-F5344CB8AC3E}">
        <p14:creationId xmlns:p14="http://schemas.microsoft.com/office/powerpoint/2010/main" val="35933920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25A090-68E9-460E-8FCB-5B2CD5F723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>
                <a:latin typeface="+mn-lt"/>
              </a:rPr>
              <a:t>A) Oxidation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EBA02D1-9540-4743-A40C-A54589FCFE5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400" dirty="0"/>
                  <a:t>A large number of foreign substances are destroyed or made less active by Oxidation in our body.</a:t>
                </a:r>
              </a:p>
              <a:p>
                <a:endParaRPr lang="en-US" sz="2400" dirty="0"/>
              </a:p>
              <a:p>
                <a:r>
                  <a:rPr lang="en-US" sz="2400" dirty="0"/>
                  <a:t>Oxidation of methyl group containing compounds Methyl group is oxidized to an acid through formation of </a:t>
                </a:r>
                <a:r>
                  <a:rPr lang="en-US" sz="2400" dirty="0" err="1"/>
                  <a:t>alchol</a:t>
                </a:r>
                <a:r>
                  <a:rPr lang="en-US" sz="2400" dirty="0"/>
                  <a:t> and aldehyde</a:t>
                </a:r>
              </a:p>
              <a:p>
                <a:endParaRPr lang="en-US" sz="24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𝐶𝐻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400" dirty="0"/>
                  <a:t>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𝐶𝐻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/>
                  <a:t>OH/COOH            CHO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EBA02D1-9540-4743-A40C-A54589FCFE5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5" t="-1961" r="-1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33AC0D-F153-4298-BDBF-3379151B8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9FAC75-1E79-47BD-BD71-25FE9B523065}"/>
              </a:ext>
            </a:extLst>
          </p:cNvPr>
          <p:cNvSpPr txBox="1"/>
          <p:nvPr/>
        </p:nvSpPr>
        <p:spPr>
          <a:xfrm>
            <a:off x="609600" y="228600"/>
            <a:ext cx="1752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Core Knowledge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13910BA-2210-44BF-9962-9DFFB550FD12}"/>
              </a:ext>
            </a:extLst>
          </p:cNvPr>
          <p:cNvCxnSpPr/>
          <p:nvPr/>
        </p:nvCxnSpPr>
        <p:spPr>
          <a:xfrm>
            <a:off x="762000" y="5257800"/>
            <a:ext cx="8382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16EADF7-081A-48CF-A3FA-68EB79727ED9}"/>
              </a:ext>
            </a:extLst>
          </p:cNvPr>
          <p:cNvCxnSpPr/>
          <p:nvPr/>
        </p:nvCxnSpPr>
        <p:spPr>
          <a:xfrm>
            <a:off x="2590800" y="5181600"/>
            <a:ext cx="18288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8B5595E-A6E6-4782-AD18-2D9CD83CD5D0}"/>
              </a:ext>
            </a:extLst>
          </p:cNvPr>
          <p:cNvCxnSpPr/>
          <p:nvPr/>
        </p:nvCxnSpPr>
        <p:spPr>
          <a:xfrm>
            <a:off x="5105400" y="5257800"/>
            <a:ext cx="9144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60869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B2F4DF-B27A-413F-B997-06A660614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D7DEBE-68FC-4E8A-9EE1-A7786D0C1AF3}"/>
              </a:ext>
            </a:extLst>
          </p:cNvPr>
          <p:cNvSpPr txBox="1"/>
          <p:nvPr/>
        </p:nvSpPr>
        <p:spPr>
          <a:xfrm>
            <a:off x="609600" y="228600"/>
            <a:ext cx="1752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Core Knowledge</a:t>
            </a:r>
          </a:p>
        </p:txBody>
      </p:sp>
      <p:grpSp>
        <p:nvGrpSpPr>
          <p:cNvPr id="6" name="object 2">
            <a:extLst>
              <a:ext uri="{FF2B5EF4-FFF2-40B4-BE49-F238E27FC236}">
                <a16:creationId xmlns:a16="http://schemas.microsoft.com/office/drawing/2014/main" id="{14A2CAD0-F052-44AE-BB94-98A94C2FB4EC}"/>
              </a:ext>
            </a:extLst>
          </p:cNvPr>
          <p:cNvGrpSpPr/>
          <p:nvPr/>
        </p:nvGrpSpPr>
        <p:grpSpPr>
          <a:xfrm>
            <a:off x="228600" y="838200"/>
            <a:ext cx="8458199" cy="5795080"/>
            <a:chOff x="424038" y="419805"/>
            <a:chExt cx="9236075" cy="6213475"/>
          </a:xfrm>
        </p:grpSpPr>
        <p:pic>
          <p:nvPicPr>
            <p:cNvPr id="7" name="object 3">
              <a:extLst>
                <a:ext uri="{FF2B5EF4-FFF2-40B4-BE49-F238E27FC236}">
                  <a16:creationId xmlns:a16="http://schemas.microsoft.com/office/drawing/2014/main" id="{7FA9B55D-5CE2-4088-993C-4E8C6FE90DE3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65463" y="478382"/>
              <a:ext cx="9152873" cy="6045199"/>
            </a:xfrm>
            <a:prstGeom prst="rect">
              <a:avLst/>
            </a:prstGeom>
          </p:spPr>
        </p:pic>
        <p:pic>
          <p:nvPicPr>
            <p:cNvPr id="8" name="object 4">
              <a:extLst>
                <a:ext uri="{FF2B5EF4-FFF2-40B4-BE49-F238E27FC236}">
                  <a16:creationId xmlns:a16="http://schemas.microsoft.com/office/drawing/2014/main" id="{7FF2041B-BE5F-4447-AC56-AB5A74024581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4038" y="419805"/>
              <a:ext cx="9235723" cy="62131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218442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728F9-294A-4178-AC3E-4674444E2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28625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+mn-lt"/>
              </a:rPr>
              <a:t>B) Reduction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235B35-17E7-4BBD-984A-E091F1B593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Reduction of Nitro compounds into Amines occurs.</a:t>
            </a:r>
          </a:p>
          <a:p>
            <a:r>
              <a:rPr lang="en-US" sz="2400" dirty="0"/>
              <a:t>P-nitro benzene is an organic compound used in industry such as Rubber</a:t>
            </a:r>
          </a:p>
          <a:p>
            <a:r>
              <a:rPr lang="en-US" sz="2400" dirty="0"/>
              <a:t>Reduced metabolites may also become more toxic</a:t>
            </a:r>
          </a:p>
          <a:p>
            <a:endParaRPr lang="en-US" sz="2400" dirty="0"/>
          </a:p>
          <a:p>
            <a:pPr marL="0" indent="0">
              <a:buNone/>
            </a:pPr>
            <a:r>
              <a:rPr lang="en-US" sz="2400" dirty="0"/>
              <a:t>P-nitro                              p-Amino benzene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P-nitro phenol                 p-Amino phenol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87B126-12C7-4451-BC7C-D5364B4A5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0892F0-CBD9-49A3-BBCC-687F575B2C57}"/>
              </a:ext>
            </a:extLst>
          </p:cNvPr>
          <p:cNvSpPr txBox="1"/>
          <p:nvPr/>
        </p:nvSpPr>
        <p:spPr>
          <a:xfrm>
            <a:off x="381000" y="230190"/>
            <a:ext cx="1752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Core Knowledge</a:t>
            </a:r>
          </a:p>
        </p:txBody>
      </p:sp>
    </p:spTree>
    <p:extLst>
      <p:ext uri="{BB962C8B-B14F-4D97-AF65-F5344CB8AC3E}">
        <p14:creationId xmlns:p14="http://schemas.microsoft.com/office/powerpoint/2010/main" val="27232432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57C2CE-F5D4-403C-A086-4F8E85D9C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49DC2B-F421-4D01-8027-6F6F0A47789F}"/>
              </a:ext>
            </a:extLst>
          </p:cNvPr>
          <p:cNvSpPr txBox="1"/>
          <p:nvPr/>
        </p:nvSpPr>
        <p:spPr>
          <a:xfrm>
            <a:off x="381000" y="230190"/>
            <a:ext cx="1752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Core Knowledge</a:t>
            </a:r>
          </a:p>
        </p:txBody>
      </p:sp>
      <p:grpSp>
        <p:nvGrpSpPr>
          <p:cNvPr id="6" name="object 2">
            <a:extLst>
              <a:ext uri="{FF2B5EF4-FFF2-40B4-BE49-F238E27FC236}">
                <a16:creationId xmlns:a16="http://schemas.microsoft.com/office/drawing/2014/main" id="{63B12D9A-7EBE-4103-B59B-3DD29231F291}"/>
              </a:ext>
            </a:extLst>
          </p:cNvPr>
          <p:cNvGrpSpPr/>
          <p:nvPr/>
        </p:nvGrpSpPr>
        <p:grpSpPr>
          <a:xfrm>
            <a:off x="762000" y="914400"/>
            <a:ext cx="7383137" cy="5397727"/>
            <a:chOff x="465463" y="478382"/>
            <a:chExt cx="9152890" cy="6062345"/>
          </a:xfrm>
        </p:grpSpPr>
        <p:pic>
          <p:nvPicPr>
            <p:cNvPr id="7" name="object 3">
              <a:extLst>
                <a:ext uri="{FF2B5EF4-FFF2-40B4-BE49-F238E27FC236}">
                  <a16:creationId xmlns:a16="http://schemas.microsoft.com/office/drawing/2014/main" id="{C54B4864-69EC-4EC0-8C69-16E5920210B8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65463" y="478382"/>
              <a:ext cx="9152873" cy="6045199"/>
            </a:xfrm>
            <a:prstGeom prst="rect">
              <a:avLst/>
            </a:prstGeom>
          </p:spPr>
        </p:pic>
        <p:sp>
          <p:nvSpPr>
            <p:cNvPr id="8" name="object 4">
              <a:extLst>
                <a:ext uri="{FF2B5EF4-FFF2-40B4-BE49-F238E27FC236}">
                  <a16:creationId xmlns:a16="http://schemas.microsoft.com/office/drawing/2014/main" id="{9BA94480-17FA-4C08-AE84-D17758F697F0}"/>
                </a:ext>
              </a:extLst>
            </p:cNvPr>
            <p:cNvSpPr/>
            <p:nvPr/>
          </p:nvSpPr>
          <p:spPr>
            <a:xfrm>
              <a:off x="647700" y="6057900"/>
              <a:ext cx="2743200" cy="482600"/>
            </a:xfrm>
            <a:custGeom>
              <a:avLst/>
              <a:gdLst/>
              <a:ahLst/>
              <a:cxnLst/>
              <a:rect l="l" t="t" r="r" b="b"/>
              <a:pathLst>
                <a:path w="2743200" h="482600">
                  <a:moveTo>
                    <a:pt x="2743200" y="482600"/>
                  </a:moveTo>
                  <a:lnTo>
                    <a:pt x="0" y="482600"/>
                  </a:lnTo>
                  <a:lnTo>
                    <a:pt x="0" y="0"/>
                  </a:lnTo>
                  <a:lnTo>
                    <a:pt x="2743200" y="0"/>
                  </a:lnTo>
                  <a:lnTo>
                    <a:pt x="2743200" y="482600"/>
                  </a:lnTo>
                  <a:close/>
                </a:path>
              </a:pathLst>
            </a:custGeom>
            <a:solidFill>
              <a:srgbClr val="000000">
                <a:alpha val="548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5">
              <a:extLst>
                <a:ext uri="{FF2B5EF4-FFF2-40B4-BE49-F238E27FC236}">
                  <a16:creationId xmlns:a16="http://schemas.microsoft.com/office/drawing/2014/main" id="{18A8581B-49F5-4D7E-926D-187801C33AEA}"/>
                </a:ext>
              </a:extLst>
            </p:cNvPr>
            <p:cNvSpPr/>
            <p:nvPr/>
          </p:nvSpPr>
          <p:spPr>
            <a:xfrm>
              <a:off x="700700" y="6095576"/>
              <a:ext cx="2634615" cy="382905"/>
            </a:xfrm>
            <a:custGeom>
              <a:avLst/>
              <a:gdLst/>
              <a:ahLst/>
              <a:cxnLst/>
              <a:rect l="l" t="t" r="r" b="b"/>
              <a:pathLst>
                <a:path w="2634615" h="382904">
                  <a:moveTo>
                    <a:pt x="62232" y="377824"/>
                  </a:moveTo>
                  <a:lnTo>
                    <a:pt x="0" y="377824"/>
                  </a:lnTo>
                  <a:lnTo>
                    <a:pt x="0" y="4919"/>
                  </a:lnTo>
                  <a:lnTo>
                    <a:pt x="125941" y="4919"/>
                  </a:lnTo>
                  <a:lnTo>
                    <a:pt x="155674" y="6764"/>
                  </a:lnTo>
                  <a:lnTo>
                    <a:pt x="204624" y="21523"/>
                  </a:lnTo>
                  <a:lnTo>
                    <a:pt x="239123" y="50840"/>
                  </a:lnTo>
                  <a:lnTo>
                    <a:pt x="243392" y="58543"/>
                  </a:lnTo>
                  <a:lnTo>
                    <a:pt x="62232" y="58543"/>
                  </a:lnTo>
                  <a:lnTo>
                    <a:pt x="62232" y="179319"/>
                  </a:lnTo>
                  <a:lnTo>
                    <a:pt x="241277" y="179319"/>
                  </a:lnTo>
                  <a:lnTo>
                    <a:pt x="239338" y="182517"/>
                  </a:lnTo>
                  <a:lnTo>
                    <a:pt x="229207" y="194869"/>
                  </a:lnTo>
                  <a:lnTo>
                    <a:pt x="218245" y="205116"/>
                  </a:lnTo>
                  <a:lnTo>
                    <a:pt x="206453" y="213256"/>
                  </a:lnTo>
                  <a:lnTo>
                    <a:pt x="193832" y="219290"/>
                  </a:lnTo>
                  <a:lnTo>
                    <a:pt x="201244" y="232696"/>
                  </a:lnTo>
                  <a:lnTo>
                    <a:pt x="62232" y="232696"/>
                  </a:lnTo>
                  <a:lnTo>
                    <a:pt x="62232" y="377824"/>
                  </a:lnTo>
                  <a:close/>
                </a:path>
                <a:path w="2634615" h="382904">
                  <a:moveTo>
                    <a:pt x="241277" y="179319"/>
                  </a:moveTo>
                  <a:lnTo>
                    <a:pt x="127417" y="179319"/>
                  </a:lnTo>
                  <a:lnTo>
                    <a:pt x="143821" y="178235"/>
                  </a:lnTo>
                  <a:lnTo>
                    <a:pt x="157980" y="174983"/>
                  </a:lnTo>
                  <a:lnTo>
                    <a:pt x="192479" y="142699"/>
                  </a:lnTo>
                  <a:lnTo>
                    <a:pt x="196783" y="119792"/>
                  </a:lnTo>
                  <a:lnTo>
                    <a:pt x="195753" y="106540"/>
                  </a:lnTo>
                  <a:lnTo>
                    <a:pt x="170771" y="67951"/>
                  </a:lnTo>
                  <a:lnTo>
                    <a:pt x="125941" y="58543"/>
                  </a:lnTo>
                  <a:lnTo>
                    <a:pt x="243392" y="58543"/>
                  </a:lnTo>
                  <a:lnTo>
                    <a:pt x="250038" y="70534"/>
                  </a:lnTo>
                  <a:lnTo>
                    <a:pt x="256587" y="93518"/>
                  </a:lnTo>
                  <a:lnTo>
                    <a:pt x="258770" y="119792"/>
                  </a:lnTo>
                  <a:lnTo>
                    <a:pt x="257556" y="137133"/>
                  </a:lnTo>
                  <a:lnTo>
                    <a:pt x="253912" y="153368"/>
                  </a:lnTo>
                  <a:lnTo>
                    <a:pt x="247840" y="168496"/>
                  </a:lnTo>
                  <a:lnTo>
                    <a:pt x="241277" y="179319"/>
                  </a:lnTo>
                  <a:close/>
                </a:path>
                <a:path w="2634615" h="382904">
                  <a:moveTo>
                    <a:pt x="274759" y="377824"/>
                  </a:moveTo>
                  <a:lnTo>
                    <a:pt x="212280" y="377824"/>
                  </a:lnTo>
                  <a:lnTo>
                    <a:pt x="134550" y="232696"/>
                  </a:lnTo>
                  <a:lnTo>
                    <a:pt x="201244" y="232696"/>
                  </a:lnTo>
                  <a:lnTo>
                    <a:pt x="274759" y="365648"/>
                  </a:lnTo>
                  <a:lnTo>
                    <a:pt x="274759" y="377824"/>
                  </a:lnTo>
                  <a:close/>
                </a:path>
                <a:path w="2634615" h="382904">
                  <a:moveTo>
                    <a:pt x="550147" y="377824"/>
                  </a:moveTo>
                  <a:lnTo>
                    <a:pt x="307857" y="377824"/>
                  </a:lnTo>
                  <a:lnTo>
                    <a:pt x="307857" y="4919"/>
                  </a:lnTo>
                  <a:lnTo>
                    <a:pt x="547687" y="4919"/>
                  </a:lnTo>
                  <a:lnTo>
                    <a:pt x="547687" y="58543"/>
                  </a:lnTo>
                  <a:lnTo>
                    <a:pt x="370090" y="58543"/>
                  </a:lnTo>
                  <a:lnTo>
                    <a:pt x="370090" y="158902"/>
                  </a:lnTo>
                  <a:lnTo>
                    <a:pt x="525057" y="158902"/>
                  </a:lnTo>
                  <a:lnTo>
                    <a:pt x="525057" y="212280"/>
                  </a:lnTo>
                  <a:lnTo>
                    <a:pt x="370090" y="212280"/>
                  </a:lnTo>
                  <a:lnTo>
                    <a:pt x="370090" y="324447"/>
                  </a:lnTo>
                  <a:lnTo>
                    <a:pt x="550147" y="324447"/>
                  </a:lnTo>
                  <a:lnTo>
                    <a:pt x="550147" y="377824"/>
                  </a:lnTo>
                  <a:close/>
                </a:path>
                <a:path w="2634615" h="382904">
                  <a:moveTo>
                    <a:pt x="692023" y="377824"/>
                  </a:moveTo>
                  <a:lnTo>
                    <a:pt x="587727" y="377824"/>
                  </a:lnTo>
                  <a:lnTo>
                    <a:pt x="587727" y="4919"/>
                  </a:lnTo>
                  <a:lnTo>
                    <a:pt x="696450" y="4919"/>
                  </a:lnTo>
                  <a:lnTo>
                    <a:pt x="731595" y="7894"/>
                  </a:lnTo>
                  <a:lnTo>
                    <a:pt x="763234" y="16818"/>
                  </a:lnTo>
                  <a:lnTo>
                    <a:pt x="791368" y="31692"/>
                  </a:lnTo>
                  <a:lnTo>
                    <a:pt x="815997" y="52516"/>
                  </a:lnTo>
                  <a:lnTo>
                    <a:pt x="820660" y="58543"/>
                  </a:lnTo>
                  <a:lnTo>
                    <a:pt x="649960" y="58543"/>
                  </a:lnTo>
                  <a:lnTo>
                    <a:pt x="649960" y="324447"/>
                  </a:lnTo>
                  <a:lnTo>
                    <a:pt x="820243" y="324447"/>
                  </a:lnTo>
                  <a:lnTo>
                    <a:pt x="815628" y="330350"/>
                  </a:lnTo>
                  <a:lnTo>
                    <a:pt x="790653" y="351120"/>
                  </a:lnTo>
                  <a:lnTo>
                    <a:pt x="761727" y="365956"/>
                  </a:lnTo>
                  <a:lnTo>
                    <a:pt x="728851" y="374857"/>
                  </a:lnTo>
                  <a:lnTo>
                    <a:pt x="692023" y="377824"/>
                  </a:lnTo>
                  <a:close/>
                </a:path>
                <a:path w="2634615" h="382904">
                  <a:moveTo>
                    <a:pt x="820243" y="324447"/>
                  </a:moveTo>
                  <a:lnTo>
                    <a:pt x="692023" y="324447"/>
                  </a:lnTo>
                  <a:lnTo>
                    <a:pt x="717282" y="322387"/>
                  </a:lnTo>
                  <a:lnTo>
                    <a:pt x="739189" y="316207"/>
                  </a:lnTo>
                  <a:lnTo>
                    <a:pt x="772950" y="291486"/>
                  </a:lnTo>
                  <a:lnTo>
                    <a:pt x="793243" y="252621"/>
                  </a:lnTo>
                  <a:lnTo>
                    <a:pt x="800008" y="202195"/>
                  </a:lnTo>
                  <a:lnTo>
                    <a:pt x="800008" y="180303"/>
                  </a:lnTo>
                  <a:lnTo>
                    <a:pt x="793243" y="128186"/>
                  </a:lnTo>
                  <a:lnTo>
                    <a:pt x="772950" y="89905"/>
                  </a:lnTo>
                  <a:lnTo>
                    <a:pt x="740296" y="66383"/>
                  </a:lnTo>
                  <a:lnTo>
                    <a:pt x="696450" y="58543"/>
                  </a:lnTo>
                  <a:lnTo>
                    <a:pt x="820660" y="58543"/>
                  </a:lnTo>
                  <a:lnTo>
                    <a:pt x="850311" y="108384"/>
                  </a:lnTo>
                  <a:lnTo>
                    <a:pt x="861712" y="180303"/>
                  </a:lnTo>
                  <a:lnTo>
                    <a:pt x="861749" y="202195"/>
                  </a:lnTo>
                  <a:lnTo>
                    <a:pt x="858866" y="240460"/>
                  </a:lnTo>
                  <a:lnTo>
                    <a:pt x="850219" y="274574"/>
                  </a:lnTo>
                  <a:lnTo>
                    <a:pt x="835806" y="304538"/>
                  </a:lnTo>
                  <a:lnTo>
                    <a:pt x="820243" y="324447"/>
                  </a:lnTo>
                  <a:close/>
                </a:path>
                <a:path w="2634615" h="382904">
                  <a:moveTo>
                    <a:pt x="1053203" y="382744"/>
                  </a:moveTo>
                  <a:lnTo>
                    <a:pt x="1000195" y="374750"/>
                  </a:lnTo>
                  <a:lnTo>
                    <a:pt x="956041" y="350767"/>
                  </a:lnTo>
                  <a:lnTo>
                    <a:pt x="926339" y="310672"/>
                  </a:lnTo>
                  <a:lnTo>
                    <a:pt x="916438" y="254589"/>
                  </a:lnTo>
                  <a:lnTo>
                    <a:pt x="916438" y="4919"/>
                  </a:lnTo>
                  <a:lnTo>
                    <a:pt x="978179" y="4919"/>
                  </a:lnTo>
                  <a:lnTo>
                    <a:pt x="978179" y="254589"/>
                  </a:lnTo>
                  <a:lnTo>
                    <a:pt x="979455" y="272668"/>
                  </a:lnTo>
                  <a:lnTo>
                    <a:pt x="998596" y="311410"/>
                  </a:lnTo>
                  <a:lnTo>
                    <a:pt x="1037015" y="328244"/>
                  </a:lnTo>
                  <a:lnTo>
                    <a:pt x="1053203" y="329366"/>
                  </a:lnTo>
                  <a:lnTo>
                    <a:pt x="1169178" y="329366"/>
                  </a:lnTo>
                  <a:lnTo>
                    <a:pt x="1167215" y="332718"/>
                  </a:lnTo>
                  <a:lnTo>
                    <a:pt x="1149135" y="350767"/>
                  </a:lnTo>
                  <a:lnTo>
                    <a:pt x="1127689" y="364757"/>
                  </a:lnTo>
                  <a:lnTo>
                    <a:pt x="1104551" y="374750"/>
                  </a:lnTo>
                  <a:lnTo>
                    <a:pt x="1079723" y="380745"/>
                  </a:lnTo>
                  <a:lnTo>
                    <a:pt x="1053203" y="382744"/>
                  </a:lnTo>
                  <a:close/>
                </a:path>
                <a:path w="2634615" h="382904">
                  <a:moveTo>
                    <a:pt x="1169178" y="329366"/>
                  </a:moveTo>
                  <a:lnTo>
                    <a:pt x="1053203" y="329366"/>
                  </a:lnTo>
                  <a:lnTo>
                    <a:pt x="1069592" y="328244"/>
                  </a:lnTo>
                  <a:lnTo>
                    <a:pt x="1084197" y="324877"/>
                  </a:lnTo>
                  <a:lnTo>
                    <a:pt x="1116989" y="301079"/>
                  </a:lnTo>
                  <a:lnTo>
                    <a:pt x="1128473" y="254589"/>
                  </a:lnTo>
                  <a:lnTo>
                    <a:pt x="1128473" y="4919"/>
                  </a:lnTo>
                  <a:lnTo>
                    <a:pt x="1190460" y="4919"/>
                  </a:lnTo>
                  <a:lnTo>
                    <a:pt x="1190460" y="254589"/>
                  </a:lnTo>
                  <a:lnTo>
                    <a:pt x="1187877" y="284629"/>
                  </a:lnTo>
                  <a:lnTo>
                    <a:pt x="1180129" y="310672"/>
                  </a:lnTo>
                  <a:lnTo>
                    <a:pt x="1169178" y="329366"/>
                  </a:lnTo>
                  <a:close/>
                </a:path>
                <a:path w="2634615" h="382904">
                  <a:moveTo>
                    <a:pt x="1380466" y="382744"/>
                  </a:moveTo>
                  <a:lnTo>
                    <a:pt x="1320969" y="370999"/>
                  </a:lnTo>
                  <a:lnTo>
                    <a:pt x="1274325" y="335762"/>
                  </a:lnTo>
                  <a:lnTo>
                    <a:pt x="1243978" y="281339"/>
                  </a:lnTo>
                  <a:lnTo>
                    <a:pt x="1233370" y="212034"/>
                  </a:lnTo>
                  <a:lnTo>
                    <a:pt x="1233403" y="173169"/>
                  </a:lnTo>
                  <a:lnTo>
                    <a:pt x="1235914" y="136557"/>
                  </a:lnTo>
                  <a:lnTo>
                    <a:pt x="1243445" y="103665"/>
                  </a:lnTo>
                  <a:lnTo>
                    <a:pt x="1243547" y="103219"/>
                  </a:lnTo>
                  <a:lnTo>
                    <a:pt x="1274079" y="47843"/>
                  </a:lnTo>
                  <a:lnTo>
                    <a:pt x="1322076" y="11960"/>
                  </a:lnTo>
                  <a:lnTo>
                    <a:pt x="1384647" y="0"/>
                  </a:lnTo>
                  <a:lnTo>
                    <a:pt x="1414741" y="2221"/>
                  </a:lnTo>
                  <a:lnTo>
                    <a:pt x="1441192" y="8886"/>
                  </a:lnTo>
                  <a:lnTo>
                    <a:pt x="1463999" y="19993"/>
                  </a:lnTo>
                  <a:lnTo>
                    <a:pt x="1483162" y="35544"/>
                  </a:lnTo>
                  <a:lnTo>
                    <a:pt x="1497673" y="53623"/>
                  </a:lnTo>
                  <a:lnTo>
                    <a:pt x="1384647" y="53623"/>
                  </a:lnTo>
                  <a:lnTo>
                    <a:pt x="1364116" y="55652"/>
                  </a:lnTo>
                  <a:lnTo>
                    <a:pt x="1318110" y="86092"/>
                  </a:lnTo>
                  <a:lnTo>
                    <a:pt x="1301045" y="124035"/>
                  </a:lnTo>
                  <a:lnTo>
                    <a:pt x="1295357" y="173169"/>
                  </a:lnTo>
                  <a:lnTo>
                    <a:pt x="1295357" y="209328"/>
                  </a:lnTo>
                  <a:lnTo>
                    <a:pt x="1300553" y="256095"/>
                  </a:lnTo>
                  <a:lnTo>
                    <a:pt x="1316142" y="294806"/>
                  </a:lnTo>
                  <a:lnTo>
                    <a:pt x="1360119" y="327206"/>
                  </a:lnTo>
                  <a:lnTo>
                    <a:pt x="1380466" y="329366"/>
                  </a:lnTo>
                  <a:lnTo>
                    <a:pt x="1496891" y="329366"/>
                  </a:lnTo>
                  <a:lnTo>
                    <a:pt x="1482916" y="346831"/>
                  </a:lnTo>
                  <a:lnTo>
                    <a:pt x="1463415" y="362543"/>
                  </a:lnTo>
                  <a:lnTo>
                    <a:pt x="1439839" y="373766"/>
                  </a:lnTo>
                  <a:lnTo>
                    <a:pt x="1412189" y="380500"/>
                  </a:lnTo>
                  <a:lnTo>
                    <a:pt x="1380466" y="382744"/>
                  </a:lnTo>
                  <a:close/>
                </a:path>
                <a:path w="2634615" h="382904">
                  <a:moveTo>
                    <a:pt x="1524364" y="134550"/>
                  </a:moveTo>
                  <a:lnTo>
                    <a:pt x="1462623" y="134550"/>
                  </a:lnTo>
                  <a:lnTo>
                    <a:pt x="1458926" y="115133"/>
                  </a:lnTo>
                  <a:lnTo>
                    <a:pt x="1453860" y="98453"/>
                  </a:lnTo>
                  <a:lnTo>
                    <a:pt x="1429869" y="64692"/>
                  </a:lnTo>
                  <a:lnTo>
                    <a:pt x="1384647" y="53623"/>
                  </a:lnTo>
                  <a:lnTo>
                    <a:pt x="1497673" y="53623"/>
                  </a:lnTo>
                  <a:lnTo>
                    <a:pt x="1498790" y="55014"/>
                  </a:lnTo>
                  <a:lnTo>
                    <a:pt x="1510866" y="78006"/>
                  </a:lnTo>
                  <a:lnTo>
                    <a:pt x="1519391" y="104518"/>
                  </a:lnTo>
                  <a:lnTo>
                    <a:pt x="1524364" y="134550"/>
                  </a:lnTo>
                  <a:close/>
                </a:path>
                <a:path w="2634615" h="382904">
                  <a:moveTo>
                    <a:pt x="1496891" y="329366"/>
                  </a:moveTo>
                  <a:lnTo>
                    <a:pt x="1380466" y="329366"/>
                  </a:lnTo>
                  <a:lnTo>
                    <a:pt x="1399860" y="328175"/>
                  </a:lnTo>
                  <a:lnTo>
                    <a:pt x="1416102" y="324601"/>
                  </a:lnTo>
                  <a:lnTo>
                    <a:pt x="1446926" y="299288"/>
                  </a:lnTo>
                  <a:lnTo>
                    <a:pt x="1462746" y="249177"/>
                  </a:lnTo>
                  <a:lnTo>
                    <a:pt x="1524487" y="249177"/>
                  </a:lnTo>
                  <a:lnTo>
                    <a:pt x="1519398" y="278387"/>
                  </a:lnTo>
                  <a:lnTo>
                    <a:pt x="1510774" y="304400"/>
                  </a:lnTo>
                  <a:lnTo>
                    <a:pt x="1498617" y="327206"/>
                  </a:lnTo>
                  <a:lnTo>
                    <a:pt x="1496891" y="329366"/>
                  </a:lnTo>
                  <a:close/>
                </a:path>
                <a:path w="2634615" h="382904">
                  <a:moveTo>
                    <a:pt x="1822328" y="58543"/>
                  </a:moveTo>
                  <a:lnTo>
                    <a:pt x="1530841" y="58543"/>
                  </a:lnTo>
                  <a:lnTo>
                    <a:pt x="1530841" y="4919"/>
                  </a:lnTo>
                  <a:lnTo>
                    <a:pt x="1822328" y="4919"/>
                  </a:lnTo>
                  <a:lnTo>
                    <a:pt x="1822328" y="58543"/>
                  </a:lnTo>
                  <a:close/>
                </a:path>
                <a:path w="2634615" h="382904">
                  <a:moveTo>
                    <a:pt x="1707209" y="377824"/>
                  </a:moveTo>
                  <a:lnTo>
                    <a:pt x="1645714" y="377824"/>
                  </a:lnTo>
                  <a:lnTo>
                    <a:pt x="1645714" y="58543"/>
                  </a:lnTo>
                  <a:lnTo>
                    <a:pt x="1707209" y="58543"/>
                  </a:lnTo>
                  <a:lnTo>
                    <a:pt x="1707209" y="377824"/>
                  </a:lnTo>
                  <a:close/>
                </a:path>
                <a:path w="2634615" h="382904">
                  <a:moveTo>
                    <a:pt x="1919654" y="377824"/>
                  </a:moveTo>
                  <a:lnTo>
                    <a:pt x="1857421" y="377824"/>
                  </a:lnTo>
                  <a:lnTo>
                    <a:pt x="1857421" y="4919"/>
                  </a:lnTo>
                  <a:lnTo>
                    <a:pt x="1919654" y="4919"/>
                  </a:lnTo>
                  <a:lnTo>
                    <a:pt x="1919654" y="377824"/>
                  </a:lnTo>
                  <a:close/>
                </a:path>
                <a:path w="2634615" h="382904">
                  <a:moveTo>
                    <a:pt x="2133383" y="382744"/>
                  </a:moveTo>
                  <a:lnTo>
                    <a:pt x="2072450" y="370660"/>
                  </a:lnTo>
                  <a:lnTo>
                    <a:pt x="2023835" y="334409"/>
                  </a:lnTo>
                  <a:lnTo>
                    <a:pt x="1992676" y="278533"/>
                  </a:lnTo>
                  <a:lnTo>
                    <a:pt x="1981613" y="202687"/>
                  </a:lnTo>
                  <a:lnTo>
                    <a:pt x="1981646" y="179565"/>
                  </a:lnTo>
                  <a:lnTo>
                    <a:pt x="1984242" y="140654"/>
                  </a:lnTo>
                  <a:lnTo>
                    <a:pt x="2005273" y="74854"/>
                  </a:lnTo>
                  <a:lnTo>
                    <a:pt x="2046321" y="27257"/>
                  </a:lnTo>
                  <a:lnTo>
                    <a:pt x="2101075" y="2982"/>
                  </a:lnTo>
                  <a:lnTo>
                    <a:pt x="2101415" y="2982"/>
                  </a:lnTo>
                  <a:lnTo>
                    <a:pt x="2132891" y="0"/>
                  </a:lnTo>
                  <a:lnTo>
                    <a:pt x="2194386" y="11930"/>
                  </a:lnTo>
                  <a:lnTo>
                    <a:pt x="2242352" y="47720"/>
                  </a:lnTo>
                  <a:lnTo>
                    <a:pt x="2247509" y="55099"/>
                  </a:lnTo>
                  <a:lnTo>
                    <a:pt x="2132891" y="55099"/>
                  </a:lnTo>
                  <a:lnTo>
                    <a:pt x="2113725" y="57067"/>
                  </a:lnTo>
                  <a:lnTo>
                    <a:pt x="2067947" y="86584"/>
                  </a:lnTo>
                  <a:lnTo>
                    <a:pt x="2049506" y="125572"/>
                  </a:lnTo>
                  <a:lnTo>
                    <a:pt x="2043354" y="179565"/>
                  </a:lnTo>
                  <a:lnTo>
                    <a:pt x="2043354" y="202687"/>
                  </a:lnTo>
                  <a:lnTo>
                    <a:pt x="2049534" y="257018"/>
                  </a:lnTo>
                  <a:lnTo>
                    <a:pt x="2068075" y="296282"/>
                  </a:lnTo>
                  <a:lnTo>
                    <a:pt x="2114127" y="325915"/>
                  </a:lnTo>
                  <a:lnTo>
                    <a:pt x="2133383" y="327891"/>
                  </a:lnTo>
                  <a:lnTo>
                    <a:pt x="2247780" y="327891"/>
                  </a:lnTo>
                  <a:lnTo>
                    <a:pt x="2243336" y="334409"/>
                  </a:lnTo>
                  <a:lnTo>
                    <a:pt x="2221059" y="355556"/>
                  </a:lnTo>
                  <a:lnTo>
                    <a:pt x="2195308" y="370660"/>
                  </a:lnTo>
                  <a:lnTo>
                    <a:pt x="2166083" y="379723"/>
                  </a:lnTo>
                  <a:lnTo>
                    <a:pt x="2133383" y="382744"/>
                  </a:lnTo>
                  <a:close/>
                </a:path>
                <a:path w="2634615" h="382904">
                  <a:moveTo>
                    <a:pt x="2247780" y="327891"/>
                  </a:moveTo>
                  <a:lnTo>
                    <a:pt x="2133383" y="327891"/>
                  </a:lnTo>
                  <a:lnTo>
                    <a:pt x="2153461" y="325915"/>
                  </a:lnTo>
                  <a:lnTo>
                    <a:pt x="2171141" y="319988"/>
                  </a:lnTo>
                  <a:lnTo>
                    <a:pt x="2209544" y="278533"/>
                  </a:lnTo>
                  <a:lnTo>
                    <a:pt x="2221215" y="231736"/>
                  </a:lnTo>
                  <a:lnTo>
                    <a:pt x="2222673" y="202687"/>
                  </a:lnTo>
                  <a:lnTo>
                    <a:pt x="2222547" y="177105"/>
                  </a:lnTo>
                  <a:lnTo>
                    <a:pt x="2216739" y="125572"/>
                  </a:lnTo>
                  <a:lnTo>
                    <a:pt x="2198936" y="86584"/>
                  </a:lnTo>
                  <a:lnTo>
                    <a:pt x="2152884" y="57067"/>
                  </a:lnTo>
                  <a:lnTo>
                    <a:pt x="2132891" y="55099"/>
                  </a:lnTo>
                  <a:lnTo>
                    <a:pt x="2247509" y="55099"/>
                  </a:lnTo>
                  <a:lnTo>
                    <a:pt x="2260477" y="73655"/>
                  </a:lnTo>
                  <a:lnTo>
                    <a:pt x="2273530" y="103864"/>
                  </a:lnTo>
                  <a:lnTo>
                    <a:pt x="2281509" y="138348"/>
                  </a:lnTo>
                  <a:lnTo>
                    <a:pt x="2284414" y="177105"/>
                  </a:lnTo>
                  <a:lnTo>
                    <a:pt x="2284414" y="202687"/>
                  </a:lnTo>
                  <a:lnTo>
                    <a:pt x="2281847" y="242190"/>
                  </a:lnTo>
                  <a:lnTo>
                    <a:pt x="2274145" y="277311"/>
                  </a:lnTo>
                  <a:lnTo>
                    <a:pt x="2261308" y="308051"/>
                  </a:lnTo>
                  <a:lnTo>
                    <a:pt x="2247780" y="327891"/>
                  </a:lnTo>
                  <a:close/>
                </a:path>
                <a:path w="2634615" h="382904">
                  <a:moveTo>
                    <a:pt x="2405983" y="377824"/>
                  </a:moveTo>
                  <a:lnTo>
                    <a:pt x="2343750" y="377824"/>
                  </a:lnTo>
                  <a:lnTo>
                    <a:pt x="2343750" y="4919"/>
                  </a:lnTo>
                  <a:lnTo>
                    <a:pt x="2402539" y="4919"/>
                  </a:lnTo>
                  <a:lnTo>
                    <a:pt x="2477151" y="119054"/>
                  </a:lnTo>
                  <a:lnTo>
                    <a:pt x="2405983" y="119054"/>
                  </a:lnTo>
                  <a:lnTo>
                    <a:pt x="2405983" y="377824"/>
                  </a:lnTo>
                  <a:close/>
                </a:path>
                <a:path w="2634615" h="382904">
                  <a:moveTo>
                    <a:pt x="2634006" y="264551"/>
                  </a:moveTo>
                  <a:lnTo>
                    <a:pt x="2572265" y="264551"/>
                  </a:lnTo>
                  <a:lnTo>
                    <a:pt x="2572265" y="4919"/>
                  </a:lnTo>
                  <a:lnTo>
                    <a:pt x="2634006" y="4919"/>
                  </a:lnTo>
                  <a:lnTo>
                    <a:pt x="2634006" y="264551"/>
                  </a:lnTo>
                  <a:close/>
                </a:path>
                <a:path w="2634615" h="382904">
                  <a:moveTo>
                    <a:pt x="2634006" y="377824"/>
                  </a:moveTo>
                  <a:lnTo>
                    <a:pt x="2574971" y="377824"/>
                  </a:lnTo>
                  <a:lnTo>
                    <a:pt x="2405983" y="119054"/>
                  </a:lnTo>
                  <a:lnTo>
                    <a:pt x="2477151" y="119054"/>
                  </a:lnTo>
                  <a:lnTo>
                    <a:pt x="2572265" y="264551"/>
                  </a:lnTo>
                  <a:lnTo>
                    <a:pt x="2634006" y="264551"/>
                  </a:lnTo>
                  <a:lnTo>
                    <a:pt x="2634006" y="377824"/>
                  </a:lnTo>
                  <a:close/>
                </a:path>
              </a:pathLst>
            </a:custGeom>
            <a:solidFill>
              <a:srgbClr val="FF8C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6">
              <a:extLst>
                <a:ext uri="{FF2B5EF4-FFF2-40B4-BE49-F238E27FC236}">
                  <a16:creationId xmlns:a16="http://schemas.microsoft.com/office/drawing/2014/main" id="{EB8680E7-FDB7-4837-893B-D0D879B76653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7999" y="1175455"/>
              <a:ext cx="9067800" cy="45338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502776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433AC-6A8B-4D23-ACBC-8A3E0F300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latin typeface="+mn-lt"/>
              </a:rPr>
              <a:t>C) Hydrolysis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3DC1F0-60EB-4C58-A5A2-4EE257E739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Most of the drugs (more than 50%) are detoxicated by Hydrolysis in liver.</a:t>
            </a:r>
          </a:p>
          <a:p>
            <a:r>
              <a:rPr lang="en-US" sz="2400" dirty="0"/>
              <a:t>Examples:</a:t>
            </a:r>
          </a:p>
          <a:p>
            <a:pPr marL="0" indent="0">
              <a:buNone/>
            </a:pPr>
            <a:r>
              <a:rPr lang="en-US" sz="2400" dirty="0"/>
              <a:t>Acetyl Salicylic A H2o                 Acetic acid + Salicylic acid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ASPIRIN (Acetyl Salicylic Acid) is a classic example of Hydrolysis.</a:t>
            </a:r>
          </a:p>
          <a:p>
            <a:r>
              <a:rPr lang="en-US" sz="2400" dirty="0"/>
              <a:t>Aspirin most widely used drug in clinical practice having analgesic, antipyretic and anti-atherogenic effects.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FE1265-8E26-4481-8B2D-81EEF1B27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B2E737-25B6-43EE-9CFA-053812997167}"/>
              </a:ext>
            </a:extLst>
          </p:cNvPr>
          <p:cNvSpPr txBox="1"/>
          <p:nvPr/>
        </p:nvSpPr>
        <p:spPr>
          <a:xfrm>
            <a:off x="381000" y="230190"/>
            <a:ext cx="1752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Core Knowledge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FAEEFC8-F0B8-48B2-8A8B-0AD609F29C34}"/>
              </a:ext>
            </a:extLst>
          </p:cNvPr>
          <p:cNvCxnSpPr/>
          <p:nvPr/>
        </p:nvCxnSpPr>
        <p:spPr>
          <a:xfrm>
            <a:off x="3429000" y="3276600"/>
            <a:ext cx="9906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09373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257718-2793-4988-AE8C-BECFA4349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4E49510-571D-4A62-AEBB-C56C1A0991E8}"/>
              </a:ext>
            </a:extLst>
          </p:cNvPr>
          <p:cNvSpPr txBox="1"/>
          <p:nvPr/>
        </p:nvSpPr>
        <p:spPr>
          <a:xfrm>
            <a:off x="381000" y="230190"/>
            <a:ext cx="1752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Core Knowledge</a:t>
            </a:r>
          </a:p>
        </p:txBody>
      </p:sp>
      <p:grpSp>
        <p:nvGrpSpPr>
          <p:cNvPr id="6" name="object 2">
            <a:extLst>
              <a:ext uri="{FF2B5EF4-FFF2-40B4-BE49-F238E27FC236}">
                <a16:creationId xmlns:a16="http://schemas.microsoft.com/office/drawing/2014/main" id="{3136933B-7807-45EF-8D10-9ADAF4C236F3}"/>
              </a:ext>
            </a:extLst>
          </p:cNvPr>
          <p:cNvGrpSpPr/>
          <p:nvPr/>
        </p:nvGrpSpPr>
        <p:grpSpPr>
          <a:xfrm>
            <a:off x="340077" y="762000"/>
            <a:ext cx="8422923" cy="5486400"/>
            <a:chOff x="340077" y="419805"/>
            <a:chExt cx="9319895" cy="6120765"/>
          </a:xfrm>
        </p:grpSpPr>
        <p:pic>
          <p:nvPicPr>
            <p:cNvPr id="7" name="object 3">
              <a:extLst>
                <a:ext uri="{FF2B5EF4-FFF2-40B4-BE49-F238E27FC236}">
                  <a16:creationId xmlns:a16="http://schemas.microsoft.com/office/drawing/2014/main" id="{7A905C50-9958-48C6-8252-0F1677D5F8F9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65463" y="478382"/>
              <a:ext cx="9152873" cy="6045199"/>
            </a:xfrm>
            <a:prstGeom prst="rect">
              <a:avLst/>
            </a:prstGeom>
          </p:spPr>
        </p:pic>
        <p:sp>
          <p:nvSpPr>
            <p:cNvPr id="8" name="object 4">
              <a:extLst>
                <a:ext uri="{FF2B5EF4-FFF2-40B4-BE49-F238E27FC236}">
                  <a16:creationId xmlns:a16="http://schemas.microsoft.com/office/drawing/2014/main" id="{8CD72121-F7FD-4886-B6D7-D2E01627EB9E}"/>
                </a:ext>
              </a:extLst>
            </p:cNvPr>
            <p:cNvSpPr/>
            <p:nvPr/>
          </p:nvSpPr>
          <p:spPr>
            <a:xfrm>
              <a:off x="647700" y="6057900"/>
              <a:ext cx="2959100" cy="482600"/>
            </a:xfrm>
            <a:custGeom>
              <a:avLst/>
              <a:gdLst/>
              <a:ahLst/>
              <a:cxnLst/>
              <a:rect l="l" t="t" r="r" b="b"/>
              <a:pathLst>
                <a:path w="2959100" h="482600">
                  <a:moveTo>
                    <a:pt x="2959100" y="482600"/>
                  </a:moveTo>
                  <a:lnTo>
                    <a:pt x="0" y="482600"/>
                  </a:lnTo>
                  <a:lnTo>
                    <a:pt x="0" y="0"/>
                  </a:lnTo>
                  <a:lnTo>
                    <a:pt x="2959100" y="0"/>
                  </a:lnTo>
                  <a:lnTo>
                    <a:pt x="2959100" y="482600"/>
                  </a:lnTo>
                  <a:close/>
                </a:path>
              </a:pathLst>
            </a:custGeom>
            <a:solidFill>
              <a:srgbClr val="000000">
                <a:alpha val="548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5">
              <a:extLst>
                <a:ext uri="{FF2B5EF4-FFF2-40B4-BE49-F238E27FC236}">
                  <a16:creationId xmlns:a16="http://schemas.microsoft.com/office/drawing/2014/main" id="{6B0F1233-9340-4C8F-8587-5C455C2904F0}"/>
                </a:ext>
              </a:extLst>
            </p:cNvPr>
            <p:cNvSpPr/>
            <p:nvPr/>
          </p:nvSpPr>
          <p:spPr>
            <a:xfrm>
              <a:off x="700700" y="6095576"/>
              <a:ext cx="2856865" cy="382905"/>
            </a:xfrm>
            <a:custGeom>
              <a:avLst/>
              <a:gdLst/>
              <a:ahLst/>
              <a:cxnLst/>
              <a:rect l="l" t="t" r="r" b="b"/>
              <a:pathLst>
                <a:path w="2856865" h="382904">
                  <a:moveTo>
                    <a:pt x="62232" y="377824"/>
                  </a:moveTo>
                  <a:lnTo>
                    <a:pt x="0" y="377824"/>
                  </a:lnTo>
                  <a:lnTo>
                    <a:pt x="0" y="4919"/>
                  </a:lnTo>
                  <a:lnTo>
                    <a:pt x="62232" y="4919"/>
                  </a:lnTo>
                  <a:lnTo>
                    <a:pt x="62232" y="158902"/>
                  </a:lnTo>
                  <a:lnTo>
                    <a:pt x="290010" y="158902"/>
                  </a:lnTo>
                  <a:lnTo>
                    <a:pt x="290010" y="212280"/>
                  </a:lnTo>
                  <a:lnTo>
                    <a:pt x="62232" y="212280"/>
                  </a:lnTo>
                  <a:lnTo>
                    <a:pt x="62232" y="377824"/>
                  </a:lnTo>
                  <a:close/>
                </a:path>
                <a:path w="2856865" h="382904">
                  <a:moveTo>
                    <a:pt x="290010" y="158902"/>
                  </a:moveTo>
                  <a:lnTo>
                    <a:pt x="228023" y="158902"/>
                  </a:lnTo>
                  <a:lnTo>
                    <a:pt x="228023" y="4919"/>
                  </a:lnTo>
                  <a:lnTo>
                    <a:pt x="290010" y="4919"/>
                  </a:lnTo>
                  <a:lnTo>
                    <a:pt x="290010" y="158902"/>
                  </a:lnTo>
                  <a:close/>
                </a:path>
                <a:path w="2856865" h="382904">
                  <a:moveTo>
                    <a:pt x="290010" y="377824"/>
                  </a:moveTo>
                  <a:lnTo>
                    <a:pt x="228023" y="377824"/>
                  </a:lnTo>
                  <a:lnTo>
                    <a:pt x="228023" y="212280"/>
                  </a:lnTo>
                  <a:lnTo>
                    <a:pt x="290010" y="212280"/>
                  </a:lnTo>
                  <a:lnTo>
                    <a:pt x="290010" y="377824"/>
                  </a:lnTo>
                  <a:close/>
                </a:path>
                <a:path w="2856865" h="382904">
                  <a:moveTo>
                    <a:pt x="504777" y="377824"/>
                  </a:moveTo>
                  <a:lnTo>
                    <a:pt x="442545" y="377824"/>
                  </a:lnTo>
                  <a:lnTo>
                    <a:pt x="442545" y="238477"/>
                  </a:lnTo>
                  <a:lnTo>
                    <a:pt x="313897" y="4919"/>
                  </a:lnTo>
                  <a:lnTo>
                    <a:pt x="385354" y="4919"/>
                  </a:lnTo>
                  <a:lnTo>
                    <a:pt x="473784" y="176121"/>
                  </a:lnTo>
                  <a:lnTo>
                    <a:pt x="539124" y="176121"/>
                  </a:lnTo>
                  <a:lnTo>
                    <a:pt x="504777" y="238477"/>
                  </a:lnTo>
                  <a:lnTo>
                    <a:pt x="504777" y="377824"/>
                  </a:lnTo>
                  <a:close/>
                </a:path>
                <a:path w="2856865" h="382904">
                  <a:moveTo>
                    <a:pt x="539124" y="176121"/>
                  </a:moveTo>
                  <a:lnTo>
                    <a:pt x="473784" y="176121"/>
                  </a:lnTo>
                  <a:lnTo>
                    <a:pt x="562583" y="4919"/>
                  </a:lnTo>
                  <a:lnTo>
                    <a:pt x="633425" y="4919"/>
                  </a:lnTo>
                  <a:lnTo>
                    <a:pt x="539124" y="176121"/>
                  </a:lnTo>
                  <a:close/>
                </a:path>
                <a:path w="2856865" h="382904">
                  <a:moveTo>
                    <a:pt x="769096" y="377824"/>
                  </a:moveTo>
                  <a:lnTo>
                    <a:pt x="664801" y="377824"/>
                  </a:lnTo>
                  <a:lnTo>
                    <a:pt x="664801" y="4919"/>
                  </a:lnTo>
                  <a:lnTo>
                    <a:pt x="773524" y="4919"/>
                  </a:lnTo>
                  <a:lnTo>
                    <a:pt x="808668" y="7894"/>
                  </a:lnTo>
                  <a:lnTo>
                    <a:pt x="840308" y="16818"/>
                  </a:lnTo>
                  <a:lnTo>
                    <a:pt x="868442" y="31692"/>
                  </a:lnTo>
                  <a:lnTo>
                    <a:pt x="893070" y="52516"/>
                  </a:lnTo>
                  <a:lnTo>
                    <a:pt x="897734" y="58543"/>
                  </a:lnTo>
                  <a:lnTo>
                    <a:pt x="727034" y="58543"/>
                  </a:lnTo>
                  <a:lnTo>
                    <a:pt x="727034" y="324447"/>
                  </a:lnTo>
                  <a:lnTo>
                    <a:pt x="897316" y="324447"/>
                  </a:lnTo>
                  <a:lnTo>
                    <a:pt x="892701" y="330350"/>
                  </a:lnTo>
                  <a:lnTo>
                    <a:pt x="867727" y="351120"/>
                  </a:lnTo>
                  <a:lnTo>
                    <a:pt x="838801" y="365956"/>
                  </a:lnTo>
                  <a:lnTo>
                    <a:pt x="805924" y="374857"/>
                  </a:lnTo>
                  <a:lnTo>
                    <a:pt x="769096" y="377824"/>
                  </a:lnTo>
                  <a:close/>
                </a:path>
                <a:path w="2856865" h="382904">
                  <a:moveTo>
                    <a:pt x="897316" y="324447"/>
                  </a:moveTo>
                  <a:lnTo>
                    <a:pt x="769096" y="324447"/>
                  </a:lnTo>
                  <a:lnTo>
                    <a:pt x="794356" y="322387"/>
                  </a:lnTo>
                  <a:lnTo>
                    <a:pt x="816263" y="316207"/>
                  </a:lnTo>
                  <a:lnTo>
                    <a:pt x="850024" y="291486"/>
                  </a:lnTo>
                  <a:lnTo>
                    <a:pt x="870317" y="252621"/>
                  </a:lnTo>
                  <a:lnTo>
                    <a:pt x="877082" y="202195"/>
                  </a:lnTo>
                  <a:lnTo>
                    <a:pt x="877082" y="180303"/>
                  </a:lnTo>
                  <a:lnTo>
                    <a:pt x="870317" y="128186"/>
                  </a:lnTo>
                  <a:lnTo>
                    <a:pt x="850024" y="89905"/>
                  </a:lnTo>
                  <a:lnTo>
                    <a:pt x="817370" y="66383"/>
                  </a:lnTo>
                  <a:lnTo>
                    <a:pt x="773524" y="58543"/>
                  </a:lnTo>
                  <a:lnTo>
                    <a:pt x="897734" y="58543"/>
                  </a:lnTo>
                  <a:lnTo>
                    <a:pt x="927385" y="108384"/>
                  </a:lnTo>
                  <a:lnTo>
                    <a:pt x="938786" y="180303"/>
                  </a:lnTo>
                  <a:lnTo>
                    <a:pt x="938823" y="202195"/>
                  </a:lnTo>
                  <a:lnTo>
                    <a:pt x="935940" y="240460"/>
                  </a:lnTo>
                  <a:lnTo>
                    <a:pt x="927292" y="274574"/>
                  </a:lnTo>
                  <a:lnTo>
                    <a:pt x="912879" y="304538"/>
                  </a:lnTo>
                  <a:lnTo>
                    <a:pt x="897316" y="324447"/>
                  </a:lnTo>
                  <a:close/>
                </a:path>
                <a:path w="2856865" h="382904">
                  <a:moveTo>
                    <a:pt x="1062878" y="377824"/>
                  </a:moveTo>
                  <a:lnTo>
                    <a:pt x="1000646" y="377824"/>
                  </a:lnTo>
                  <a:lnTo>
                    <a:pt x="1000646" y="4919"/>
                  </a:lnTo>
                  <a:lnTo>
                    <a:pt x="1126587" y="4919"/>
                  </a:lnTo>
                  <a:lnTo>
                    <a:pt x="1156320" y="6764"/>
                  </a:lnTo>
                  <a:lnTo>
                    <a:pt x="1205270" y="21523"/>
                  </a:lnTo>
                  <a:lnTo>
                    <a:pt x="1239769" y="50840"/>
                  </a:lnTo>
                  <a:lnTo>
                    <a:pt x="1244038" y="58543"/>
                  </a:lnTo>
                  <a:lnTo>
                    <a:pt x="1062878" y="58543"/>
                  </a:lnTo>
                  <a:lnTo>
                    <a:pt x="1062878" y="179319"/>
                  </a:lnTo>
                  <a:lnTo>
                    <a:pt x="1241923" y="179319"/>
                  </a:lnTo>
                  <a:lnTo>
                    <a:pt x="1239984" y="182517"/>
                  </a:lnTo>
                  <a:lnTo>
                    <a:pt x="1229853" y="194869"/>
                  </a:lnTo>
                  <a:lnTo>
                    <a:pt x="1218891" y="205116"/>
                  </a:lnTo>
                  <a:lnTo>
                    <a:pt x="1207099" y="213256"/>
                  </a:lnTo>
                  <a:lnTo>
                    <a:pt x="1194478" y="219290"/>
                  </a:lnTo>
                  <a:lnTo>
                    <a:pt x="1201890" y="232696"/>
                  </a:lnTo>
                  <a:lnTo>
                    <a:pt x="1062878" y="232696"/>
                  </a:lnTo>
                  <a:lnTo>
                    <a:pt x="1062878" y="377824"/>
                  </a:lnTo>
                  <a:close/>
                </a:path>
                <a:path w="2856865" h="382904">
                  <a:moveTo>
                    <a:pt x="1241923" y="179319"/>
                  </a:moveTo>
                  <a:lnTo>
                    <a:pt x="1128063" y="179319"/>
                  </a:lnTo>
                  <a:lnTo>
                    <a:pt x="1144467" y="178235"/>
                  </a:lnTo>
                  <a:lnTo>
                    <a:pt x="1158626" y="174983"/>
                  </a:lnTo>
                  <a:lnTo>
                    <a:pt x="1193125" y="142699"/>
                  </a:lnTo>
                  <a:lnTo>
                    <a:pt x="1197429" y="119792"/>
                  </a:lnTo>
                  <a:lnTo>
                    <a:pt x="1196399" y="106540"/>
                  </a:lnTo>
                  <a:lnTo>
                    <a:pt x="1171417" y="67951"/>
                  </a:lnTo>
                  <a:lnTo>
                    <a:pt x="1126587" y="58543"/>
                  </a:lnTo>
                  <a:lnTo>
                    <a:pt x="1244038" y="58543"/>
                  </a:lnTo>
                  <a:lnTo>
                    <a:pt x="1250684" y="70534"/>
                  </a:lnTo>
                  <a:lnTo>
                    <a:pt x="1257233" y="93518"/>
                  </a:lnTo>
                  <a:lnTo>
                    <a:pt x="1259416" y="119792"/>
                  </a:lnTo>
                  <a:lnTo>
                    <a:pt x="1258202" y="137133"/>
                  </a:lnTo>
                  <a:lnTo>
                    <a:pt x="1254558" y="153368"/>
                  </a:lnTo>
                  <a:lnTo>
                    <a:pt x="1248486" y="168496"/>
                  </a:lnTo>
                  <a:lnTo>
                    <a:pt x="1241923" y="179319"/>
                  </a:lnTo>
                  <a:close/>
                </a:path>
                <a:path w="2856865" h="382904">
                  <a:moveTo>
                    <a:pt x="1275405" y="377824"/>
                  </a:moveTo>
                  <a:lnTo>
                    <a:pt x="1212926" y="377824"/>
                  </a:lnTo>
                  <a:lnTo>
                    <a:pt x="1135196" y="232696"/>
                  </a:lnTo>
                  <a:lnTo>
                    <a:pt x="1201890" y="232696"/>
                  </a:lnTo>
                  <a:lnTo>
                    <a:pt x="1275405" y="365648"/>
                  </a:lnTo>
                  <a:lnTo>
                    <a:pt x="1275405" y="377824"/>
                  </a:lnTo>
                  <a:close/>
                </a:path>
                <a:path w="2856865" h="382904">
                  <a:moveTo>
                    <a:pt x="1447974" y="382744"/>
                  </a:moveTo>
                  <a:lnTo>
                    <a:pt x="1387041" y="370660"/>
                  </a:lnTo>
                  <a:lnTo>
                    <a:pt x="1338426" y="334409"/>
                  </a:lnTo>
                  <a:lnTo>
                    <a:pt x="1307267" y="278533"/>
                  </a:lnTo>
                  <a:lnTo>
                    <a:pt x="1296204" y="202687"/>
                  </a:lnTo>
                  <a:lnTo>
                    <a:pt x="1296237" y="179565"/>
                  </a:lnTo>
                  <a:lnTo>
                    <a:pt x="1298833" y="140654"/>
                  </a:lnTo>
                  <a:lnTo>
                    <a:pt x="1319864" y="74854"/>
                  </a:lnTo>
                  <a:lnTo>
                    <a:pt x="1360912" y="27257"/>
                  </a:lnTo>
                  <a:lnTo>
                    <a:pt x="1415666" y="2982"/>
                  </a:lnTo>
                  <a:lnTo>
                    <a:pt x="1416006" y="2982"/>
                  </a:lnTo>
                  <a:lnTo>
                    <a:pt x="1447482" y="0"/>
                  </a:lnTo>
                  <a:lnTo>
                    <a:pt x="1508977" y="11930"/>
                  </a:lnTo>
                  <a:lnTo>
                    <a:pt x="1556943" y="47720"/>
                  </a:lnTo>
                  <a:lnTo>
                    <a:pt x="1562100" y="55099"/>
                  </a:lnTo>
                  <a:lnTo>
                    <a:pt x="1447482" y="55099"/>
                  </a:lnTo>
                  <a:lnTo>
                    <a:pt x="1428316" y="57067"/>
                  </a:lnTo>
                  <a:lnTo>
                    <a:pt x="1382538" y="86584"/>
                  </a:lnTo>
                  <a:lnTo>
                    <a:pt x="1364097" y="125572"/>
                  </a:lnTo>
                  <a:lnTo>
                    <a:pt x="1357945" y="179565"/>
                  </a:lnTo>
                  <a:lnTo>
                    <a:pt x="1357945" y="202687"/>
                  </a:lnTo>
                  <a:lnTo>
                    <a:pt x="1364125" y="257018"/>
                  </a:lnTo>
                  <a:lnTo>
                    <a:pt x="1382666" y="296282"/>
                  </a:lnTo>
                  <a:lnTo>
                    <a:pt x="1428718" y="325915"/>
                  </a:lnTo>
                  <a:lnTo>
                    <a:pt x="1447974" y="327891"/>
                  </a:lnTo>
                  <a:lnTo>
                    <a:pt x="1562371" y="327891"/>
                  </a:lnTo>
                  <a:lnTo>
                    <a:pt x="1557926" y="334409"/>
                  </a:lnTo>
                  <a:lnTo>
                    <a:pt x="1535650" y="355556"/>
                  </a:lnTo>
                  <a:lnTo>
                    <a:pt x="1509899" y="370660"/>
                  </a:lnTo>
                  <a:lnTo>
                    <a:pt x="1480673" y="379723"/>
                  </a:lnTo>
                  <a:lnTo>
                    <a:pt x="1447974" y="382744"/>
                  </a:lnTo>
                  <a:close/>
                </a:path>
                <a:path w="2856865" h="382904">
                  <a:moveTo>
                    <a:pt x="1562371" y="327891"/>
                  </a:moveTo>
                  <a:lnTo>
                    <a:pt x="1447974" y="327891"/>
                  </a:lnTo>
                  <a:lnTo>
                    <a:pt x="1468052" y="325915"/>
                  </a:lnTo>
                  <a:lnTo>
                    <a:pt x="1485731" y="319988"/>
                  </a:lnTo>
                  <a:lnTo>
                    <a:pt x="1524135" y="278533"/>
                  </a:lnTo>
                  <a:lnTo>
                    <a:pt x="1535806" y="231736"/>
                  </a:lnTo>
                  <a:lnTo>
                    <a:pt x="1537264" y="202687"/>
                  </a:lnTo>
                  <a:lnTo>
                    <a:pt x="1537138" y="177105"/>
                  </a:lnTo>
                  <a:lnTo>
                    <a:pt x="1531330" y="125572"/>
                  </a:lnTo>
                  <a:lnTo>
                    <a:pt x="1513527" y="86584"/>
                  </a:lnTo>
                  <a:lnTo>
                    <a:pt x="1467475" y="57067"/>
                  </a:lnTo>
                  <a:lnTo>
                    <a:pt x="1447482" y="55099"/>
                  </a:lnTo>
                  <a:lnTo>
                    <a:pt x="1562100" y="55099"/>
                  </a:lnTo>
                  <a:lnTo>
                    <a:pt x="1575068" y="73655"/>
                  </a:lnTo>
                  <a:lnTo>
                    <a:pt x="1588121" y="103864"/>
                  </a:lnTo>
                  <a:lnTo>
                    <a:pt x="1596099" y="138348"/>
                  </a:lnTo>
                  <a:lnTo>
                    <a:pt x="1599005" y="177105"/>
                  </a:lnTo>
                  <a:lnTo>
                    <a:pt x="1599005" y="202687"/>
                  </a:lnTo>
                  <a:lnTo>
                    <a:pt x="1596438" y="242190"/>
                  </a:lnTo>
                  <a:lnTo>
                    <a:pt x="1588735" y="277311"/>
                  </a:lnTo>
                  <a:lnTo>
                    <a:pt x="1575898" y="308051"/>
                  </a:lnTo>
                  <a:lnTo>
                    <a:pt x="1562371" y="327891"/>
                  </a:lnTo>
                  <a:close/>
                </a:path>
                <a:path w="2856865" h="382904">
                  <a:moveTo>
                    <a:pt x="1890300" y="377824"/>
                  </a:moveTo>
                  <a:lnTo>
                    <a:pt x="1658341" y="377824"/>
                  </a:lnTo>
                  <a:lnTo>
                    <a:pt x="1658341" y="4919"/>
                  </a:lnTo>
                  <a:lnTo>
                    <a:pt x="1720574" y="4919"/>
                  </a:lnTo>
                  <a:lnTo>
                    <a:pt x="1720574" y="324447"/>
                  </a:lnTo>
                  <a:lnTo>
                    <a:pt x="1890300" y="324447"/>
                  </a:lnTo>
                  <a:lnTo>
                    <a:pt x="1890300" y="377824"/>
                  </a:lnTo>
                  <a:close/>
                </a:path>
                <a:path w="2856865" h="382904">
                  <a:moveTo>
                    <a:pt x="2013235" y="377824"/>
                  </a:moveTo>
                  <a:lnTo>
                    <a:pt x="1951002" y="377824"/>
                  </a:lnTo>
                  <a:lnTo>
                    <a:pt x="1951002" y="238477"/>
                  </a:lnTo>
                  <a:lnTo>
                    <a:pt x="1822355" y="4919"/>
                  </a:lnTo>
                  <a:lnTo>
                    <a:pt x="1893812" y="4919"/>
                  </a:lnTo>
                  <a:lnTo>
                    <a:pt x="1982242" y="176121"/>
                  </a:lnTo>
                  <a:lnTo>
                    <a:pt x="2047582" y="176121"/>
                  </a:lnTo>
                  <a:lnTo>
                    <a:pt x="2013235" y="238477"/>
                  </a:lnTo>
                  <a:lnTo>
                    <a:pt x="2013235" y="377824"/>
                  </a:lnTo>
                  <a:close/>
                </a:path>
                <a:path w="2856865" h="382904">
                  <a:moveTo>
                    <a:pt x="2047582" y="176121"/>
                  </a:moveTo>
                  <a:lnTo>
                    <a:pt x="1982242" y="176121"/>
                  </a:lnTo>
                  <a:lnTo>
                    <a:pt x="2071040" y="4919"/>
                  </a:lnTo>
                  <a:lnTo>
                    <a:pt x="2141883" y="4919"/>
                  </a:lnTo>
                  <a:lnTo>
                    <a:pt x="2047582" y="176121"/>
                  </a:lnTo>
                  <a:close/>
                </a:path>
                <a:path w="2856865" h="382904">
                  <a:moveTo>
                    <a:pt x="2408744" y="329366"/>
                  </a:moveTo>
                  <a:lnTo>
                    <a:pt x="2290345" y="329366"/>
                  </a:lnTo>
                  <a:lnTo>
                    <a:pt x="2308393" y="328429"/>
                  </a:lnTo>
                  <a:lnTo>
                    <a:pt x="2307132" y="328429"/>
                  </a:lnTo>
                  <a:lnTo>
                    <a:pt x="2350310" y="308520"/>
                  </a:lnTo>
                  <a:lnTo>
                    <a:pt x="2360159" y="279433"/>
                  </a:lnTo>
                  <a:lnTo>
                    <a:pt x="2359281" y="269801"/>
                  </a:lnTo>
                  <a:lnTo>
                    <a:pt x="2335420" y="238754"/>
                  </a:lnTo>
                  <a:lnTo>
                    <a:pt x="2277677" y="216831"/>
                  </a:lnTo>
                  <a:lnTo>
                    <a:pt x="2252434" y="208391"/>
                  </a:lnTo>
                  <a:lnTo>
                    <a:pt x="2209510" y="187728"/>
                  </a:lnTo>
                  <a:lnTo>
                    <a:pt x="2177463" y="161401"/>
                  </a:lnTo>
                  <a:lnTo>
                    <a:pt x="2161044" y="126041"/>
                  </a:lnTo>
                  <a:lnTo>
                    <a:pt x="2158992" y="104787"/>
                  </a:lnTo>
                  <a:lnTo>
                    <a:pt x="2161221" y="83125"/>
                  </a:lnTo>
                  <a:lnTo>
                    <a:pt x="2179055" y="45613"/>
                  </a:lnTo>
                  <a:lnTo>
                    <a:pt x="2213876" y="16742"/>
                  </a:lnTo>
                  <a:lnTo>
                    <a:pt x="2260612" y="1860"/>
                  </a:lnTo>
                  <a:lnTo>
                    <a:pt x="2288131" y="0"/>
                  </a:lnTo>
                  <a:lnTo>
                    <a:pt x="2318133" y="2213"/>
                  </a:lnTo>
                  <a:lnTo>
                    <a:pt x="2344553" y="8855"/>
                  </a:lnTo>
                  <a:lnTo>
                    <a:pt x="2367391" y="19924"/>
                  </a:lnTo>
                  <a:lnTo>
                    <a:pt x="2386646" y="35421"/>
                  </a:lnTo>
                  <a:lnTo>
                    <a:pt x="2401566" y="53623"/>
                  </a:lnTo>
                  <a:lnTo>
                    <a:pt x="2288131" y="53623"/>
                  </a:lnTo>
                  <a:lnTo>
                    <a:pt x="2271797" y="54530"/>
                  </a:lnTo>
                  <a:lnTo>
                    <a:pt x="2230149" y="75838"/>
                  </a:lnTo>
                  <a:lnTo>
                    <a:pt x="2221225" y="104295"/>
                  </a:lnTo>
                  <a:lnTo>
                    <a:pt x="2222301" y="113312"/>
                  </a:lnTo>
                  <a:lnTo>
                    <a:pt x="2248667" y="142952"/>
                  </a:lnTo>
                  <a:lnTo>
                    <a:pt x="2297971" y="161608"/>
                  </a:lnTo>
                  <a:lnTo>
                    <a:pt x="2327849" y="171178"/>
                  </a:lnTo>
                  <a:lnTo>
                    <a:pt x="2375016" y="193870"/>
                  </a:lnTo>
                  <a:lnTo>
                    <a:pt x="2405594" y="221758"/>
                  </a:lnTo>
                  <a:lnTo>
                    <a:pt x="2420784" y="257979"/>
                  </a:lnTo>
                  <a:lnTo>
                    <a:pt x="2422682" y="279433"/>
                  </a:lnTo>
                  <a:lnTo>
                    <a:pt x="2420392" y="301947"/>
                  </a:lnTo>
                  <a:lnTo>
                    <a:pt x="2413609" y="321756"/>
                  </a:lnTo>
                  <a:lnTo>
                    <a:pt x="2413520" y="322018"/>
                  </a:lnTo>
                  <a:lnTo>
                    <a:pt x="2408744" y="329366"/>
                  </a:lnTo>
                  <a:close/>
                </a:path>
                <a:path w="2856865" h="382904">
                  <a:moveTo>
                    <a:pt x="2421698" y="122989"/>
                  </a:moveTo>
                  <a:lnTo>
                    <a:pt x="2359711" y="122989"/>
                  </a:lnTo>
                  <a:lnTo>
                    <a:pt x="2358628" y="106885"/>
                  </a:lnTo>
                  <a:lnTo>
                    <a:pt x="2355376" y="92888"/>
                  </a:lnTo>
                  <a:lnTo>
                    <a:pt x="2320201" y="58020"/>
                  </a:lnTo>
                  <a:lnTo>
                    <a:pt x="2288131" y="53623"/>
                  </a:lnTo>
                  <a:lnTo>
                    <a:pt x="2401566" y="53623"/>
                  </a:lnTo>
                  <a:lnTo>
                    <a:pt x="2401982" y="54130"/>
                  </a:lnTo>
                  <a:lnTo>
                    <a:pt x="2412935" y="74962"/>
                  </a:lnTo>
                  <a:lnTo>
                    <a:pt x="2419508" y="97915"/>
                  </a:lnTo>
                  <a:lnTo>
                    <a:pt x="2421583" y="121667"/>
                  </a:lnTo>
                  <a:lnTo>
                    <a:pt x="2421698" y="122989"/>
                  </a:lnTo>
                  <a:close/>
                </a:path>
                <a:path w="2856865" h="382904">
                  <a:moveTo>
                    <a:pt x="2290345" y="382744"/>
                  </a:moveTo>
                  <a:lnTo>
                    <a:pt x="2239773" y="375480"/>
                  </a:lnTo>
                  <a:lnTo>
                    <a:pt x="2193491" y="353657"/>
                  </a:lnTo>
                  <a:lnTo>
                    <a:pt x="2159784" y="316752"/>
                  </a:lnTo>
                  <a:lnTo>
                    <a:pt x="2147767" y="260707"/>
                  </a:lnTo>
                  <a:lnTo>
                    <a:pt x="2147677" y="259262"/>
                  </a:lnTo>
                  <a:lnTo>
                    <a:pt x="2209664" y="259262"/>
                  </a:lnTo>
                  <a:lnTo>
                    <a:pt x="2211170" y="277695"/>
                  </a:lnTo>
                  <a:lnTo>
                    <a:pt x="2215690" y="293023"/>
                  </a:lnTo>
                  <a:lnTo>
                    <a:pt x="2246392" y="320926"/>
                  </a:lnTo>
                  <a:lnTo>
                    <a:pt x="2290345" y="329366"/>
                  </a:lnTo>
                  <a:lnTo>
                    <a:pt x="2408744" y="329366"/>
                  </a:lnTo>
                  <a:lnTo>
                    <a:pt x="2402066" y="339644"/>
                  </a:lnTo>
                  <a:lnTo>
                    <a:pt x="2386031" y="354825"/>
                  </a:lnTo>
                  <a:lnTo>
                    <a:pt x="2366307" y="367040"/>
                  </a:lnTo>
                  <a:lnTo>
                    <a:pt x="2343784" y="375764"/>
                  </a:lnTo>
                  <a:lnTo>
                    <a:pt x="2318464" y="380999"/>
                  </a:lnTo>
                  <a:lnTo>
                    <a:pt x="2290345" y="382744"/>
                  </a:lnTo>
                  <a:close/>
                </a:path>
                <a:path w="2856865" h="382904">
                  <a:moveTo>
                    <a:pt x="2528864" y="377824"/>
                  </a:moveTo>
                  <a:lnTo>
                    <a:pt x="2466631" y="377824"/>
                  </a:lnTo>
                  <a:lnTo>
                    <a:pt x="2466631" y="4919"/>
                  </a:lnTo>
                  <a:lnTo>
                    <a:pt x="2528864" y="4919"/>
                  </a:lnTo>
                  <a:lnTo>
                    <a:pt x="2528864" y="377824"/>
                  </a:lnTo>
                  <a:close/>
                </a:path>
                <a:path w="2856865" h="382904">
                  <a:moveTo>
                    <a:pt x="2842543" y="329366"/>
                  </a:moveTo>
                  <a:lnTo>
                    <a:pt x="2724144" y="329366"/>
                  </a:lnTo>
                  <a:lnTo>
                    <a:pt x="2742193" y="328429"/>
                  </a:lnTo>
                  <a:lnTo>
                    <a:pt x="2740931" y="328429"/>
                  </a:lnTo>
                  <a:lnTo>
                    <a:pt x="2784110" y="308520"/>
                  </a:lnTo>
                  <a:lnTo>
                    <a:pt x="2793958" y="279433"/>
                  </a:lnTo>
                  <a:lnTo>
                    <a:pt x="2793080" y="269801"/>
                  </a:lnTo>
                  <a:lnTo>
                    <a:pt x="2769220" y="238754"/>
                  </a:lnTo>
                  <a:lnTo>
                    <a:pt x="2711476" y="216831"/>
                  </a:lnTo>
                  <a:lnTo>
                    <a:pt x="2686233" y="208391"/>
                  </a:lnTo>
                  <a:lnTo>
                    <a:pt x="2643309" y="187728"/>
                  </a:lnTo>
                  <a:lnTo>
                    <a:pt x="2611263" y="161401"/>
                  </a:lnTo>
                  <a:lnTo>
                    <a:pt x="2594843" y="126041"/>
                  </a:lnTo>
                  <a:lnTo>
                    <a:pt x="2592791" y="104787"/>
                  </a:lnTo>
                  <a:lnTo>
                    <a:pt x="2595020" y="83125"/>
                  </a:lnTo>
                  <a:lnTo>
                    <a:pt x="2612854" y="45613"/>
                  </a:lnTo>
                  <a:lnTo>
                    <a:pt x="2647675" y="16742"/>
                  </a:lnTo>
                  <a:lnTo>
                    <a:pt x="2694411" y="1860"/>
                  </a:lnTo>
                  <a:lnTo>
                    <a:pt x="2721931" y="0"/>
                  </a:lnTo>
                  <a:lnTo>
                    <a:pt x="2751932" y="2213"/>
                  </a:lnTo>
                  <a:lnTo>
                    <a:pt x="2778352" y="8855"/>
                  </a:lnTo>
                  <a:lnTo>
                    <a:pt x="2801190" y="19924"/>
                  </a:lnTo>
                  <a:lnTo>
                    <a:pt x="2820445" y="35421"/>
                  </a:lnTo>
                  <a:lnTo>
                    <a:pt x="2835365" y="53623"/>
                  </a:lnTo>
                  <a:lnTo>
                    <a:pt x="2721931" y="53623"/>
                  </a:lnTo>
                  <a:lnTo>
                    <a:pt x="2705596" y="54530"/>
                  </a:lnTo>
                  <a:lnTo>
                    <a:pt x="2663948" y="75838"/>
                  </a:lnTo>
                  <a:lnTo>
                    <a:pt x="2655024" y="104295"/>
                  </a:lnTo>
                  <a:lnTo>
                    <a:pt x="2656100" y="113312"/>
                  </a:lnTo>
                  <a:lnTo>
                    <a:pt x="2682466" y="142952"/>
                  </a:lnTo>
                  <a:lnTo>
                    <a:pt x="2731770" y="161608"/>
                  </a:lnTo>
                  <a:lnTo>
                    <a:pt x="2761649" y="171178"/>
                  </a:lnTo>
                  <a:lnTo>
                    <a:pt x="2808815" y="193870"/>
                  </a:lnTo>
                  <a:lnTo>
                    <a:pt x="2839394" y="221758"/>
                  </a:lnTo>
                  <a:lnTo>
                    <a:pt x="2854583" y="257979"/>
                  </a:lnTo>
                  <a:lnTo>
                    <a:pt x="2856481" y="279433"/>
                  </a:lnTo>
                  <a:lnTo>
                    <a:pt x="2854191" y="301947"/>
                  </a:lnTo>
                  <a:lnTo>
                    <a:pt x="2847408" y="321756"/>
                  </a:lnTo>
                  <a:lnTo>
                    <a:pt x="2847319" y="322018"/>
                  </a:lnTo>
                  <a:lnTo>
                    <a:pt x="2842543" y="329366"/>
                  </a:lnTo>
                  <a:close/>
                </a:path>
                <a:path w="2856865" h="382904">
                  <a:moveTo>
                    <a:pt x="2855498" y="122989"/>
                  </a:moveTo>
                  <a:lnTo>
                    <a:pt x="2793511" y="122989"/>
                  </a:lnTo>
                  <a:lnTo>
                    <a:pt x="2792427" y="106885"/>
                  </a:lnTo>
                  <a:lnTo>
                    <a:pt x="2789175" y="92888"/>
                  </a:lnTo>
                  <a:lnTo>
                    <a:pt x="2754000" y="58020"/>
                  </a:lnTo>
                  <a:lnTo>
                    <a:pt x="2721931" y="53623"/>
                  </a:lnTo>
                  <a:lnTo>
                    <a:pt x="2835365" y="53623"/>
                  </a:lnTo>
                  <a:lnTo>
                    <a:pt x="2835781" y="54130"/>
                  </a:lnTo>
                  <a:lnTo>
                    <a:pt x="2846735" y="74962"/>
                  </a:lnTo>
                  <a:lnTo>
                    <a:pt x="2853307" y="97915"/>
                  </a:lnTo>
                  <a:lnTo>
                    <a:pt x="2855382" y="121667"/>
                  </a:lnTo>
                  <a:lnTo>
                    <a:pt x="2855498" y="122989"/>
                  </a:lnTo>
                  <a:close/>
                </a:path>
                <a:path w="2856865" h="382904">
                  <a:moveTo>
                    <a:pt x="2724144" y="382744"/>
                  </a:moveTo>
                  <a:lnTo>
                    <a:pt x="2673572" y="375480"/>
                  </a:lnTo>
                  <a:lnTo>
                    <a:pt x="2627290" y="353657"/>
                  </a:lnTo>
                  <a:lnTo>
                    <a:pt x="2593583" y="316752"/>
                  </a:lnTo>
                  <a:lnTo>
                    <a:pt x="2581566" y="260707"/>
                  </a:lnTo>
                  <a:lnTo>
                    <a:pt x="2581476" y="259262"/>
                  </a:lnTo>
                  <a:lnTo>
                    <a:pt x="2643463" y="259262"/>
                  </a:lnTo>
                  <a:lnTo>
                    <a:pt x="2644969" y="277695"/>
                  </a:lnTo>
                  <a:lnTo>
                    <a:pt x="2649489" y="293023"/>
                  </a:lnTo>
                  <a:lnTo>
                    <a:pt x="2680191" y="320926"/>
                  </a:lnTo>
                  <a:lnTo>
                    <a:pt x="2724144" y="329366"/>
                  </a:lnTo>
                  <a:lnTo>
                    <a:pt x="2842543" y="329366"/>
                  </a:lnTo>
                  <a:lnTo>
                    <a:pt x="2835865" y="339644"/>
                  </a:lnTo>
                  <a:lnTo>
                    <a:pt x="2819830" y="354825"/>
                  </a:lnTo>
                  <a:lnTo>
                    <a:pt x="2800106" y="367040"/>
                  </a:lnTo>
                  <a:lnTo>
                    <a:pt x="2777583" y="375764"/>
                  </a:lnTo>
                  <a:lnTo>
                    <a:pt x="2752263" y="380999"/>
                  </a:lnTo>
                  <a:lnTo>
                    <a:pt x="2724144" y="382744"/>
                  </a:lnTo>
                  <a:close/>
                </a:path>
              </a:pathLst>
            </a:custGeom>
            <a:solidFill>
              <a:srgbClr val="FF8C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6">
              <a:extLst>
                <a:ext uri="{FF2B5EF4-FFF2-40B4-BE49-F238E27FC236}">
                  <a16:creationId xmlns:a16="http://schemas.microsoft.com/office/drawing/2014/main" id="{EAF8FFCA-6BFB-4740-8B6B-99A196333766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0077" y="419805"/>
              <a:ext cx="9319683" cy="503766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764714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+mn-lt"/>
              </a:rPr>
              <a:t>Motto, Vision, Dream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267C48E-C722-45BA-ABA8-7A339C617CB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28650" y="1825625"/>
          <a:ext cx="3269582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4572000" y="1295400"/>
            <a:ext cx="411479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 impart evidence based research oriented medical education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 provide best possible patient care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 inculcate the values of mutual respect and ethical practice of medicine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8514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BE1B61-5F02-47C9-B2B6-9766E3E7E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latin typeface="+mn-lt"/>
              </a:rPr>
              <a:t>Phase 2 - Conjugation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CD49FE-4EFB-452B-927F-634FFA2F42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Conjugation is a process by which Xenobiotics are coupled with a conjugating agent and are converted to water soluble, non toxic derivatives which are easily excreted in urine can occur independently or can follow phase 1 reactions.</a:t>
            </a:r>
          </a:p>
          <a:p>
            <a:r>
              <a:rPr lang="en-US" sz="2400" dirty="0"/>
              <a:t>Conjugation takes place primarily in liver and in kidney too.</a:t>
            </a:r>
          </a:p>
          <a:p>
            <a:r>
              <a:rPr lang="en-US" sz="2400" dirty="0"/>
              <a:t>Conjugation agent is a substance produced or synthesized in the body.</a:t>
            </a:r>
          </a:p>
          <a:p>
            <a:r>
              <a:rPr lang="en-US" sz="2400" dirty="0"/>
              <a:t>Eight different conjugating agents have been identified in the body.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074E7B-A647-4C37-85EB-F11C45125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0298C4-2046-4B57-8200-BEB7A5784BEE}"/>
              </a:ext>
            </a:extLst>
          </p:cNvPr>
          <p:cNvSpPr txBox="1"/>
          <p:nvPr/>
        </p:nvSpPr>
        <p:spPr>
          <a:xfrm>
            <a:off x="381000" y="230190"/>
            <a:ext cx="1752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Core Knowledge</a:t>
            </a:r>
          </a:p>
        </p:txBody>
      </p:sp>
    </p:spTree>
    <p:extLst>
      <p:ext uri="{BB962C8B-B14F-4D97-AF65-F5344CB8AC3E}">
        <p14:creationId xmlns:p14="http://schemas.microsoft.com/office/powerpoint/2010/main" val="13062818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FA9812-DA70-4DA5-92D1-11E5C3F5F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latin typeface="+mn-lt"/>
              </a:rPr>
              <a:t>Types of Phase 2 Reactions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8DDB06-92FF-419F-99C8-CAAE7FFF5A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Glucuronidation</a:t>
            </a:r>
          </a:p>
          <a:p>
            <a:r>
              <a:rPr lang="en-US" sz="2400" dirty="0" err="1"/>
              <a:t>Sulfation</a:t>
            </a:r>
            <a:endParaRPr lang="en-US" sz="2400" dirty="0"/>
          </a:p>
          <a:p>
            <a:r>
              <a:rPr lang="en-US" sz="2400" dirty="0"/>
              <a:t>Acetylation</a:t>
            </a:r>
          </a:p>
          <a:p>
            <a:r>
              <a:rPr lang="en-US" sz="2400" dirty="0"/>
              <a:t>Methylation</a:t>
            </a:r>
          </a:p>
          <a:p>
            <a:r>
              <a:rPr lang="en-US" sz="2400" dirty="0"/>
              <a:t>Conjugation with Amino Acids</a:t>
            </a:r>
          </a:p>
          <a:p>
            <a:r>
              <a:rPr lang="en-US" sz="2400" dirty="0"/>
              <a:t>Conjugation with G-SH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D957F9-06EA-4E4C-AB92-A2EF437B9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9B0B1A4-B9A0-4758-B85A-D1A964243418}"/>
              </a:ext>
            </a:extLst>
          </p:cNvPr>
          <p:cNvSpPr txBox="1"/>
          <p:nvPr/>
        </p:nvSpPr>
        <p:spPr>
          <a:xfrm>
            <a:off x="381000" y="230190"/>
            <a:ext cx="1752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Core Knowledge</a:t>
            </a:r>
          </a:p>
        </p:txBody>
      </p:sp>
    </p:spTree>
    <p:extLst>
      <p:ext uri="{BB962C8B-B14F-4D97-AF65-F5344CB8AC3E}">
        <p14:creationId xmlns:p14="http://schemas.microsoft.com/office/powerpoint/2010/main" val="28654132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5126CD-B7F7-4679-8EA6-C7AF79B6F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latin typeface="+mn-lt"/>
              </a:rPr>
              <a:t>Conjugating Agents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7FAA0-5F79-4B8D-A7E9-285DD795D9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Glucuronic Acid</a:t>
            </a:r>
          </a:p>
          <a:p>
            <a:r>
              <a:rPr lang="en-US" sz="2400" dirty="0"/>
              <a:t>Glycine</a:t>
            </a:r>
          </a:p>
          <a:p>
            <a:r>
              <a:rPr lang="en-US" sz="2400" dirty="0"/>
              <a:t>Cysteine (of glutathione)</a:t>
            </a:r>
          </a:p>
          <a:p>
            <a:r>
              <a:rPr lang="en-US" sz="2400" dirty="0"/>
              <a:t>Glutamine</a:t>
            </a:r>
          </a:p>
          <a:p>
            <a:r>
              <a:rPr lang="en-US" sz="2400" dirty="0"/>
              <a:t>Methyl group</a:t>
            </a:r>
          </a:p>
          <a:p>
            <a:r>
              <a:rPr lang="en-US" sz="2400" dirty="0"/>
              <a:t>Sulfate</a:t>
            </a:r>
          </a:p>
          <a:p>
            <a:r>
              <a:rPr lang="en-US" sz="2400" dirty="0"/>
              <a:t>Acetic acid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9DDC5B-FDD5-4644-B6C4-F9BEB3BF4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C55AFBD-9D57-4716-AD79-5DD2DD2A0196}"/>
              </a:ext>
            </a:extLst>
          </p:cNvPr>
          <p:cNvSpPr txBox="1"/>
          <p:nvPr/>
        </p:nvSpPr>
        <p:spPr>
          <a:xfrm>
            <a:off x="381000" y="230190"/>
            <a:ext cx="1752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Core Knowledge</a:t>
            </a:r>
          </a:p>
        </p:txBody>
      </p:sp>
    </p:spTree>
    <p:extLst>
      <p:ext uri="{BB962C8B-B14F-4D97-AF65-F5344CB8AC3E}">
        <p14:creationId xmlns:p14="http://schemas.microsoft.com/office/powerpoint/2010/main" val="20670990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9AD1D-78B5-4D7C-9CE6-1CB18C228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latin typeface="+mn-lt"/>
              </a:rPr>
              <a:t>1) Glucuronidation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695B3C-DB6D-4C26-AEA1-D4F0FEF9B5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Glucuronidation is the most important and commonest conjugation reaction.</a:t>
            </a:r>
          </a:p>
          <a:p>
            <a:r>
              <a:rPr lang="en-US" dirty="0"/>
              <a:t>UDP-glucuronic acid forms as an active D-</a:t>
            </a:r>
            <a:r>
              <a:rPr lang="en-US" dirty="0" err="1"/>
              <a:t>Glucoronic</a:t>
            </a:r>
            <a:r>
              <a:rPr lang="en-US" dirty="0"/>
              <a:t> acid in </a:t>
            </a:r>
            <a:r>
              <a:rPr lang="en-US" dirty="0" err="1"/>
              <a:t>uronic</a:t>
            </a:r>
            <a:r>
              <a:rPr lang="en-US" dirty="0"/>
              <a:t> acid pathway of Glucose metabolism via oxidation of glucose (Non energy yielding pathway)</a:t>
            </a:r>
          </a:p>
          <a:p>
            <a:r>
              <a:rPr lang="en-US" dirty="0"/>
              <a:t>Enzyme UDP – </a:t>
            </a:r>
            <a:r>
              <a:rPr lang="en-US" dirty="0" err="1"/>
              <a:t>Glucuronyl</a:t>
            </a:r>
            <a:r>
              <a:rPr lang="en-US" dirty="0"/>
              <a:t> </a:t>
            </a:r>
            <a:r>
              <a:rPr lang="en-US" dirty="0" err="1"/>
              <a:t>Transderase</a:t>
            </a:r>
            <a:r>
              <a:rPr lang="en-US" dirty="0"/>
              <a:t> plays a key role in the Glucuronidation.</a:t>
            </a:r>
          </a:p>
          <a:p>
            <a:r>
              <a:rPr lang="en-US" dirty="0"/>
              <a:t>Compounds conjugate with Glucuronic acid and excreted as Glucuronides such as Bilirubin</a:t>
            </a:r>
          </a:p>
          <a:p>
            <a:r>
              <a:rPr lang="en-US" dirty="0"/>
              <a:t>Glucuronic acid forms two types of linkages during the conjugation process, an Ether (</a:t>
            </a:r>
            <a:r>
              <a:rPr lang="en-US" dirty="0" err="1"/>
              <a:t>Glycosidic</a:t>
            </a:r>
            <a:r>
              <a:rPr lang="en-US" dirty="0"/>
              <a:t>) linkage and an Ester linkage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B50F5E-FB69-493B-A891-9B50BDDFF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D3103C-7538-41A2-BD20-36DE8327E520}"/>
              </a:ext>
            </a:extLst>
          </p:cNvPr>
          <p:cNvSpPr txBox="1"/>
          <p:nvPr/>
        </p:nvSpPr>
        <p:spPr>
          <a:xfrm>
            <a:off x="381000" y="230190"/>
            <a:ext cx="1752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Core Knowledge</a:t>
            </a:r>
          </a:p>
        </p:txBody>
      </p:sp>
    </p:spTree>
    <p:extLst>
      <p:ext uri="{BB962C8B-B14F-4D97-AF65-F5344CB8AC3E}">
        <p14:creationId xmlns:p14="http://schemas.microsoft.com/office/powerpoint/2010/main" val="20558124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546ED-6190-48FC-BE06-389351E708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latin typeface="+mn-lt"/>
              </a:rPr>
              <a:t>2) </a:t>
            </a:r>
            <a:r>
              <a:rPr lang="en-US" sz="4000" b="1" dirty="0" err="1">
                <a:latin typeface="+mn-lt"/>
              </a:rPr>
              <a:t>Sulfation</a:t>
            </a:r>
            <a:endParaRPr lang="en-US" sz="4000" b="1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A2CB33-2C7C-41B3-8549-E5009BEB37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400" dirty="0"/>
              <a:t>The sulfate donor is adenosine 3’-phosphate-5’-phosphosulfate (PAPS). This compound act as “active sulfate”.</a:t>
            </a:r>
          </a:p>
          <a:p>
            <a:r>
              <a:rPr lang="en-US" sz="2400" dirty="0"/>
              <a:t>The catalyzing enzyme is </a:t>
            </a:r>
            <a:r>
              <a:rPr lang="en-US" sz="2400" dirty="0" err="1"/>
              <a:t>Sulfo</a:t>
            </a:r>
            <a:r>
              <a:rPr lang="en-US" sz="2400" dirty="0"/>
              <a:t>-Transferase.</a:t>
            </a:r>
          </a:p>
          <a:p>
            <a:r>
              <a:rPr lang="en-US" sz="2400" dirty="0"/>
              <a:t>Various toxic Aliphatic and Aromatic compounds are conjugated with sulfate (PAPS) include: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/>
              <a:t>Phenols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/>
              <a:t>Cresols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/>
              <a:t>Indole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/>
              <a:t>Steroids</a:t>
            </a:r>
          </a:p>
          <a:p>
            <a:r>
              <a:rPr lang="en-US" sz="2400" dirty="0"/>
              <a:t>These are formed in the gut by the action of intestinal </a:t>
            </a:r>
            <a:r>
              <a:rPr lang="en-US" sz="2400" dirty="0" err="1"/>
              <a:t>bactaria</a:t>
            </a:r>
            <a:r>
              <a:rPr lang="en-US" sz="2400" dirty="0"/>
              <a:t> and then transported to liver where these conjugate with sulfate to form Ethereal sulfates which are excreted in urine, being less toxic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A3F21E-2A13-48FC-91B7-81347CB3D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12ED04-C8A1-401A-905F-1CB4BCAF7BCE}"/>
              </a:ext>
            </a:extLst>
          </p:cNvPr>
          <p:cNvSpPr txBox="1"/>
          <p:nvPr/>
        </p:nvSpPr>
        <p:spPr>
          <a:xfrm>
            <a:off x="381000" y="230190"/>
            <a:ext cx="1752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Core Knowledge</a:t>
            </a:r>
          </a:p>
        </p:txBody>
      </p:sp>
    </p:spTree>
    <p:extLst>
      <p:ext uri="{BB962C8B-B14F-4D97-AF65-F5344CB8AC3E}">
        <p14:creationId xmlns:p14="http://schemas.microsoft.com/office/powerpoint/2010/main" val="12298064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BF8D4-E5B7-4F75-B572-0CB61B031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latin typeface="+mn-lt"/>
              </a:rPr>
              <a:t>3) Acetylation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2F7B1A-21A6-4D14-9E78-B98F79BE82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Acetylation is represented by</a:t>
            </a:r>
          </a:p>
          <a:p>
            <a:pPr marL="0" indent="0">
              <a:buNone/>
            </a:pPr>
            <a:r>
              <a:rPr lang="en-US" sz="2400" dirty="0"/>
              <a:t>X + Acetyl – CoA -</a:t>
            </a:r>
            <a:r>
              <a:rPr lang="en-US" sz="2400" dirty="0">
                <a:sym typeface="Wingdings" panose="05000000000000000000" pitchFamily="2" charset="2"/>
              </a:rPr>
              <a:t> Acetyl – X + CoA</a:t>
            </a:r>
          </a:p>
          <a:p>
            <a:r>
              <a:rPr lang="en-US" sz="2400" dirty="0">
                <a:sym typeface="Wingdings" panose="05000000000000000000" pitchFamily="2" charset="2"/>
              </a:rPr>
              <a:t>Where X represent a xenobiotic.</a:t>
            </a:r>
          </a:p>
          <a:p>
            <a:r>
              <a:rPr lang="en-US" sz="2400" dirty="0">
                <a:sym typeface="Wingdings" panose="05000000000000000000" pitchFamily="2" charset="2"/>
              </a:rPr>
              <a:t>Acetyl-CoA (active acetate) is the acetyl</a:t>
            </a:r>
          </a:p>
          <a:p>
            <a:r>
              <a:rPr lang="en-US" sz="2400" dirty="0">
                <a:sym typeface="Wingdings" panose="05000000000000000000" pitchFamily="2" charset="2"/>
              </a:rPr>
              <a:t>These reactions are catalyzed.</a:t>
            </a:r>
          </a:p>
          <a:p>
            <a:r>
              <a:rPr lang="en-US" sz="2400" dirty="0">
                <a:sym typeface="Wingdings" panose="05000000000000000000" pitchFamily="2" charset="2"/>
              </a:rPr>
              <a:t>Slow acetylators People are more subjected to certain toxic effects of drugs because the drugs persists for longer duration in these individuals.</a:t>
            </a: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0F1311-639F-41E6-8A5B-BFF8CADAF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29911B-A80D-4F71-BE4E-2166AAF69111}"/>
              </a:ext>
            </a:extLst>
          </p:cNvPr>
          <p:cNvSpPr txBox="1"/>
          <p:nvPr/>
        </p:nvSpPr>
        <p:spPr>
          <a:xfrm>
            <a:off x="381000" y="230190"/>
            <a:ext cx="1752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Core Knowledge</a:t>
            </a:r>
          </a:p>
        </p:txBody>
      </p:sp>
    </p:spTree>
    <p:extLst>
      <p:ext uri="{BB962C8B-B14F-4D97-AF65-F5344CB8AC3E}">
        <p14:creationId xmlns:p14="http://schemas.microsoft.com/office/powerpoint/2010/main" val="6336412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1F2DFF-DE26-4AAE-8AC4-7322E9AE7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latin typeface="+mn-lt"/>
              </a:rPr>
              <a:t>4) Methylation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F28C7C-A0A2-4E72-AC3E-06C63CD312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Methylation is limited in the body though important.</a:t>
            </a:r>
          </a:p>
          <a:p>
            <a:r>
              <a:rPr lang="en-US" sz="2400" dirty="0"/>
              <a:t>Some Xenobiotics employ S-Adenosyl Methionine (Active Methionine) as an active Methyl group donor.</a:t>
            </a:r>
          </a:p>
          <a:p>
            <a:r>
              <a:rPr lang="en-US" sz="2400" dirty="0"/>
              <a:t>Reactions are called Transmethylation reactions.</a:t>
            </a:r>
          </a:p>
          <a:p>
            <a:r>
              <a:rPr lang="en-US" sz="2400" dirty="0"/>
              <a:t>Enzymes catalyzing the reactions are Methyl </a:t>
            </a:r>
            <a:r>
              <a:rPr lang="en-US" sz="2400" dirty="0" err="1"/>
              <a:t>Transderases</a:t>
            </a:r>
            <a:r>
              <a:rPr lang="en-US" sz="2400" dirty="0"/>
              <a:t>.</a:t>
            </a:r>
          </a:p>
          <a:p>
            <a:r>
              <a:rPr lang="en-US" sz="2400" dirty="0"/>
              <a:t>Methylation reactions also result in </a:t>
            </a:r>
            <a:r>
              <a:rPr lang="en-US" sz="2400" dirty="0" err="1"/>
              <a:t>Entoxication</a:t>
            </a:r>
            <a:r>
              <a:rPr lang="en-US" sz="2400" dirty="0"/>
              <a:t> like Methylation of mercury which makes it more Lipophilic, enhancing its permeability resulting in increased neurotoxicity of the metal.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56F9E8-FECB-4A3D-B040-6F7F3A484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DC1223-798C-4497-A2E4-9678233B6D49}"/>
              </a:ext>
            </a:extLst>
          </p:cNvPr>
          <p:cNvSpPr txBox="1"/>
          <p:nvPr/>
        </p:nvSpPr>
        <p:spPr>
          <a:xfrm>
            <a:off x="381000" y="230190"/>
            <a:ext cx="1752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Core Knowledge</a:t>
            </a:r>
          </a:p>
        </p:txBody>
      </p:sp>
    </p:spTree>
    <p:extLst>
      <p:ext uri="{BB962C8B-B14F-4D97-AF65-F5344CB8AC3E}">
        <p14:creationId xmlns:p14="http://schemas.microsoft.com/office/powerpoint/2010/main" val="23458665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2E886-5B83-4205-B794-ED4B6CCCE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latin typeface="+mn-lt"/>
              </a:rPr>
              <a:t>5) Conjugation with Glutathione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BD3B06-FA3D-4283-A766-6D169763D7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Glutathione is a </a:t>
            </a:r>
            <a:r>
              <a:rPr lang="en-US" sz="2400" dirty="0" err="1"/>
              <a:t>repeptide</a:t>
            </a:r>
            <a:r>
              <a:rPr lang="en-US" sz="2400" dirty="0"/>
              <a:t> consisting of (Glutamic Cysteine Glycine acid.</a:t>
            </a:r>
          </a:p>
          <a:p>
            <a:r>
              <a:rPr lang="en-US" sz="2400" dirty="0"/>
              <a:t>Glutathione is commonly abbreviated GSH (because of the sulfhydryl group of its cysteine, which is the business part of the molecule. Glutathione is important in phase 2 reactions. It is an important intracellular Anti oxidant agent.</a:t>
            </a:r>
          </a:p>
          <a:p>
            <a:r>
              <a:rPr lang="en-US" sz="2400" dirty="0"/>
              <a:t>A number of potentially toxic xenobiotics ( such as certain carcinogens) are conjugated with the GSH in reactions  follows:</a:t>
            </a:r>
          </a:p>
          <a:p>
            <a:r>
              <a:rPr lang="en-US" sz="2400" dirty="0"/>
              <a:t>R + GSH --</a:t>
            </a:r>
            <a:r>
              <a:rPr lang="en-US" sz="2400" dirty="0">
                <a:sym typeface="Wingdings" panose="05000000000000000000" pitchFamily="2" charset="2"/>
              </a:rPr>
              <a:t> R-S-G</a:t>
            </a:r>
          </a:p>
          <a:p>
            <a:r>
              <a:rPr lang="en-US" sz="2400" dirty="0">
                <a:sym typeface="Wingdings" panose="05000000000000000000" pitchFamily="2" charset="2"/>
              </a:rPr>
              <a:t>Where R = xenobiotics.</a:t>
            </a: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C3539E-9F8F-416F-99A5-BE904F9B0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F2ADBE-AA11-49B3-935B-6F9B1DCB5597}"/>
              </a:ext>
            </a:extLst>
          </p:cNvPr>
          <p:cNvSpPr txBox="1"/>
          <p:nvPr/>
        </p:nvSpPr>
        <p:spPr>
          <a:xfrm>
            <a:off x="381000" y="230190"/>
            <a:ext cx="1752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Core Knowledge</a:t>
            </a:r>
          </a:p>
        </p:txBody>
      </p:sp>
    </p:spTree>
    <p:extLst>
      <p:ext uri="{BB962C8B-B14F-4D97-AF65-F5344CB8AC3E}">
        <p14:creationId xmlns:p14="http://schemas.microsoft.com/office/powerpoint/2010/main" val="30866057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F0014-0FDC-40C7-AB3B-D305D5310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38200"/>
            <a:ext cx="7886700" cy="1325563"/>
          </a:xfrm>
        </p:spPr>
        <p:txBody>
          <a:bodyPr>
            <a:noAutofit/>
          </a:bodyPr>
          <a:lstStyle/>
          <a:p>
            <a:r>
              <a:rPr lang="en-US" sz="4000" b="1" dirty="0">
                <a:latin typeface="+mn-lt"/>
              </a:rPr>
              <a:t>Physiological aspects of Xenobiotics</a:t>
            </a:r>
            <a:br>
              <a:rPr lang="en-US" sz="4000" b="1" dirty="0">
                <a:latin typeface="+mn-lt"/>
              </a:rPr>
            </a:br>
            <a:r>
              <a:rPr lang="en-US" sz="4000" b="1" dirty="0">
                <a:latin typeface="+mn-lt"/>
              </a:rPr>
              <a:t> </a:t>
            </a:r>
            <a:br>
              <a:rPr lang="en-US" sz="4000" b="1" dirty="0">
                <a:latin typeface="+mn-lt"/>
              </a:rPr>
            </a:br>
            <a:endParaRPr lang="en-US" sz="4000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0F6C95-7463-488D-B52B-D9F9AE68C0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0" indent="-342900"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/>
              <a:t>Detoxification</a:t>
            </a:r>
          </a:p>
          <a:p>
            <a:pPr marL="342900" lvl="0" indent="-342900"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/>
              <a:t>Therapeutic Action (Drugs)</a:t>
            </a:r>
          </a:p>
          <a:p>
            <a:pPr marL="342900" lvl="0" indent="-342900"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/>
              <a:t>Hormonal Disruption</a:t>
            </a:r>
          </a:p>
          <a:p>
            <a:pPr marL="342900" lvl="0" indent="-342900"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/>
              <a:t>Induction of Enzymes</a:t>
            </a:r>
          </a:p>
          <a:p>
            <a:pPr marL="342900" lvl="0" indent="-342900"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/>
              <a:t>Generation of Reactive Metabolites</a:t>
            </a:r>
          </a:p>
          <a:p>
            <a:pPr marL="342900" lvl="0" indent="-342900"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/>
              <a:t>Toxin Elimination</a:t>
            </a:r>
            <a:endParaRPr lang="en-GB" sz="2400" b="1" dirty="0">
              <a:solidFill>
                <a:srgbClr val="C00000"/>
              </a:solidFill>
              <a:cs typeface="Arial" panose="020B0604020202020204" pitchFamily="34" charset="0"/>
            </a:endParaRPr>
          </a:p>
          <a:p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91421D-1745-40E2-A024-7722B6DB7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CB913E-C30D-4455-9BD7-084DE54238D3}"/>
              </a:ext>
            </a:extLst>
          </p:cNvPr>
          <p:cNvSpPr txBox="1"/>
          <p:nvPr/>
        </p:nvSpPr>
        <p:spPr>
          <a:xfrm>
            <a:off x="381000" y="23019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Horizontal Integration</a:t>
            </a:r>
          </a:p>
        </p:txBody>
      </p:sp>
    </p:spTree>
    <p:extLst>
      <p:ext uri="{BB962C8B-B14F-4D97-AF65-F5344CB8AC3E}">
        <p14:creationId xmlns:p14="http://schemas.microsoft.com/office/powerpoint/2010/main" val="42177667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5FE518-67DE-4A0A-8796-3FF42778E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88A1CF-D327-4B52-B972-82CA6AEEC9BC}"/>
              </a:ext>
            </a:extLst>
          </p:cNvPr>
          <p:cNvSpPr txBox="1"/>
          <p:nvPr/>
        </p:nvSpPr>
        <p:spPr>
          <a:xfrm>
            <a:off x="381000" y="23019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Vertical Integration</a:t>
            </a:r>
          </a:p>
        </p:txBody>
      </p:sp>
      <p:pic>
        <p:nvPicPr>
          <p:cNvPr id="6" name="Picture 5" descr="1-s2.0-S0278584624003051-ga1">
            <a:extLst>
              <a:ext uri="{FF2B5EF4-FFF2-40B4-BE49-F238E27FC236}">
                <a16:creationId xmlns:a16="http://schemas.microsoft.com/office/drawing/2014/main" id="{EAE48B0B-ECDE-485B-9E81-DBAFD7945F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450" y="1524000"/>
            <a:ext cx="7708900" cy="4173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3303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04900"/>
            <a:ext cx="8001000" cy="544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28600" y="304800"/>
            <a:ext cx="86868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+mn-lt"/>
              </a:rPr>
              <a:t>Professor Umar Model of Integrated Lecture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792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ame Side Corner Rectangle 4"/>
          <p:cNvSpPr/>
          <p:nvPr/>
        </p:nvSpPr>
        <p:spPr>
          <a:xfrm>
            <a:off x="21183" y="23448"/>
            <a:ext cx="2950617" cy="456793"/>
          </a:xfrm>
          <a:prstGeom prst="rect">
            <a:avLst/>
          </a:prstGeom>
          <a:ln>
            <a:noFill/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815" tIns="43815" rIns="43815" bIns="4381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Spiral Integration</a:t>
            </a:r>
            <a:endParaRPr lang="en-GB" sz="2300" kern="1200" dirty="0">
              <a:solidFill>
                <a:schemeClr val="tx1"/>
              </a:solidFill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152401" y="365127"/>
            <a:ext cx="8686800" cy="854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/>
              <a:t>Management 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endParaRPr lang="en-US" sz="36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776514" y="1429656"/>
            <a:ext cx="7886700" cy="4957762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Lifestyle:</a:t>
            </a:r>
            <a:r>
              <a:rPr lang="en-US" altLang="en-US" sz="3200" dirty="0"/>
              <a:t> 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Maintain a low-salt diet, manage weight </a:t>
            </a:r>
            <a:r>
              <a:rPr lang="en-US" altLang="en-US" sz="3200" dirty="0"/>
              <a:t>and abstain from alcohol.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Medications: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Diuretics for ascites, beta-blockers for variceal</a:t>
            </a:r>
            <a:r>
              <a:rPr lang="en-US" altLang="en-US" sz="3200" dirty="0"/>
              <a:t> 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bleeding, lactulose for hepatic encephalopathy.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Surveillance: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Regular screening for varices, liver function, and hepatocellular carcinoma.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Complications: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Manage ascites (paracentesis), SBP (antibiotics), and consider liver transplant.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Patient Education: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Inform about complication signs and the importance of adherence to treatment.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7" name="Round Same Side Corner Rectangle 4"/>
          <p:cNvSpPr/>
          <p:nvPr/>
        </p:nvSpPr>
        <p:spPr>
          <a:xfrm>
            <a:off x="6477000" y="-21771"/>
            <a:ext cx="2950617" cy="456793"/>
          </a:xfrm>
          <a:prstGeom prst="rect">
            <a:avLst/>
          </a:prstGeom>
          <a:ln>
            <a:noFill/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815" tIns="43815" rIns="43815" bIns="4381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Family Medicine</a:t>
            </a:r>
            <a:endParaRPr lang="en-GB" sz="2300" kern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1214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ame Side Corner Rectangle 4"/>
          <p:cNvSpPr/>
          <p:nvPr/>
        </p:nvSpPr>
        <p:spPr>
          <a:xfrm>
            <a:off x="7492412" y="0"/>
            <a:ext cx="1655217" cy="456793"/>
          </a:xfrm>
          <a:prstGeom prst="rect">
            <a:avLst/>
          </a:prstGeom>
          <a:ln>
            <a:noFill/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815" tIns="43815" rIns="43815" bIns="4381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Bioethics</a:t>
            </a:r>
            <a:endParaRPr lang="en-GB" sz="2300" kern="1200" dirty="0">
              <a:solidFill>
                <a:schemeClr val="tx1"/>
              </a:solidFill>
            </a:endParaRP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228600" y="365127"/>
            <a:ext cx="8686800" cy="854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/>
              <a:t>Ethical Considerations</a:t>
            </a:r>
            <a:endParaRPr lang="en-US" sz="3600" b="1" dirty="0">
              <a:latin typeface="+mn-lt"/>
            </a:endParaRPr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762000" y="1400628"/>
            <a:ext cx="7986486" cy="5123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800" dirty="0">
                <a:solidFill>
                  <a:srgbClr val="0D0D0D"/>
                </a:solidFill>
              </a:rPr>
              <a:t>From an ethical standpoint, the scenario raises considerations regarding </a:t>
            </a:r>
            <a:r>
              <a:rPr lang="en-US" sz="2800" b="1" dirty="0">
                <a:solidFill>
                  <a:srgbClr val="0D0D0D"/>
                </a:solidFill>
              </a:rPr>
              <a:t>patient autonomy</a:t>
            </a:r>
            <a:r>
              <a:rPr lang="en-US" sz="2800" dirty="0">
                <a:solidFill>
                  <a:srgbClr val="0D0D0D"/>
                </a:solidFill>
              </a:rPr>
              <a:t>, </a:t>
            </a:r>
            <a:r>
              <a:rPr lang="en-US" sz="2800" b="1" dirty="0">
                <a:solidFill>
                  <a:srgbClr val="0D0D0D"/>
                </a:solidFill>
              </a:rPr>
              <a:t>informed consent</a:t>
            </a:r>
            <a:r>
              <a:rPr lang="en-US" sz="2800" dirty="0">
                <a:solidFill>
                  <a:srgbClr val="0D0D0D"/>
                </a:solidFill>
              </a:rPr>
              <a:t>, and </a:t>
            </a:r>
            <a:r>
              <a:rPr lang="en-US" sz="2800" b="1" dirty="0">
                <a:solidFill>
                  <a:srgbClr val="0D0D0D"/>
                </a:solidFill>
              </a:rPr>
              <a:t>confidentiality</a:t>
            </a:r>
            <a:r>
              <a:rPr lang="en-US" sz="2800" dirty="0">
                <a:solidFill>
                  <a:srgbClr val="0D0D0D"/>
                </a:solidFill>
              </a:rPr>
              <a:t> </a:t>
            </a:r>
          </a:p>
          <a:p>
            <a:pPr algn="just"/>
            <a:r>
              <a:rPr lang="en-US" sz="2800" dirty="0">
                <a:solidFill>
                  <a:srgbClr val="0D0D0D"/>
                </a:solidFill>
              </a:rPr>
              <a:t>The physician must ensure that patient fully understands her diagnosis, treatment options, and potential implications </a:t>
            </a:r>
          </a:p>
          <a:p>
            <a:pPr algn="just"/>
            <a:r>
              <a:rPr lang="en-US" sz="2800" dirty="0">
                <a:solidFill>
                  <a:srgbClr val="0D0D0D"/>
                </a:solidFill>
              </a:rPr>
              <a:t>Discuss the necessity of a healthy lifestyle </a:t>
            </a:r>
            <a:r>
              <a:rPr lang="en-US" sz="3600" dirty="0">
                <a:solidFill>
                  <a:srgbClr val="0D0D0D"/>
                </a:solidFill>
              </a:rPr>
              <a:t> </a:t>
            </a:r>
            <a:r>
              <a:rPr lang="en-US" sz="2800" dirty="0"/>
              <a:t>&amp; treatment plan. This requires clear communication and understanding of risks and benefits.</a:t>
            </a:r>
            <a:endParaRPr lang="en-US" sz="3600" dirty="0">
              <a:solidFill>
                <a:srgbClr val="0D0D0D"/>
              </a:solidFill>
            </a:endParaRPr>
          </a:p>
          <a:p>
            <a:pPr algn="just"/>
            <a:r>
              <a:rPr lang="en-US" sz="2800" dirty="0">
                <a:solidFill>
                  <a:srgbClr val="0D0D0D"/>
                </a:solidFill>
              </a:rPr>
              <a:t>Additionally, the physician must respect patient’s privacy and confidentiality throughout the diagnostic and treatment process</a:t>
            </a:r>
            <a:endParaRPr lang="en-US" sz="280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6" name="Round Same Side Corner Rectangle 4"/>
          <p:cNvSpPr/>
          <p:nvPr/>
        </p:nvSpPr>
        <p:spPr>
          <a:xfrm>
            <a:off x="21183" y="23448"/>
            <a:ext cx="2722017" cy="456793"/>
          </a:xfrm>
          <a:prstGeom prst="rect">
            <a:avLst/>
          </a:prstGeom>
          <a:ln>
            <a:noFill/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815" tIns="43815" rIns="43815" bIns="4381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Spiral Integration</a:t>
            </a:r>
            <a:endParaRPr lang="en-GB" sz="2300" kern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37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Same Side Corner Rectangle 4"/>
          <p:cNvSpPr/>
          <p:nvPr/>
        </p:nvSpPr>
        <p:spPr>
          <a:xfrm>
            <a:off x="6040983" y="46017"/>
            <a:ext cx="3103017" cy="456793"/>
          </a:xfrm>
          <a:prstGeom prst="rect">
            <a:avLst/>
          </a:prstGeom>
          <a:ln>
            <a:noFill/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815" tIns="43815" rIns="43815" bIns="4381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Artificial Intelligence</a:t>
            </a:r>
            <a:endParaRPr lang="en-GB" sz="2300" kern="1200" dirty="0">
              <a:solidFill>
                <a:schemeClr val="tx1"/>
              </a:solidFill>
            </a:endParaRP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228600" y="365127"/>
            <a:ext cx="8686800" cy="854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/>
              <a:t>Role of AI in  Management</a:t>
            </a:r>
            <a:endParaRPr lang="en-US" sz="3600" b="1" dirty="0">
              <a:latin typeface="+mn-lt"/>
            </a:endParaRPr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762000" y="1400628"/>
            <a:ext cx="7986486" cy="5123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en-US" sz="2800" dirty="0">
                <a:solidFill>
                  <a:srgbClr val="0D0D0D"/>
                </a:solidFill>
              </a:rPr>
              <a:t>AI can potentially aid in </a:t>
            </a:r>
            <a:r>
              <a:rPr lang="en-US" sz="2800" b="1" dirty="0">
                <a:solidFill>
                  <a:srgbClr val="0D0D0D"/>
                </a:solidFill>
              </a:rPr>
              <a:t>enhancing diagnostic accuracy and efficiency. </a:t>
            </a:r>
          </a:p>
          <a:p>
            <a:pPr fontAlgn="base"/>
            <a:r>
              <a:rPr lang="en-US" sz="2800" dirty="0">
                <a:solidFill>
                  <a:srgbClr val="0D0D0D"/>
                </a:solidFill>
              </a:rPr>
              <a:t>AI-powered decision support systems can also help clinicians in </a:t>
            </a:r>
            <a:r>
              <a:rPr lang="en-US" sz="2800" b="1" dirty="0">
                <a:solidFill>
                  <a:srgbClr val="0D0D0D"/>
                </a:solidFill>
              </a:rPr>
              <a:t>selecting appropriate treatment modalities</a:t>
            </a:r>
          </a:p>
          <a:p>
            <a:pPr fontAlgn="base"/>
            <a:r>
              <a:rPr lang="en-US" sz="2800" dirty="0">
                <a:solidFill>
                  <a:srgbClr val="0D0D0D"/>
                </a:solidFill>
              </a:rPr>
              <a:t>AI-driven predictive models may help </a:t>
            </a:r>
            <a:r>
              <a:rPr lang="en-US" sz="2800" b="1" dirty="0">
                <a:solidFill>
                  <a:srgbClr val="0D0D0D"/>
                </a:solidFill>
              </a:rPr>
              <a:t>anticipate the risk of complications of the Disease</a:t>
            </a:r>
            <a:r>
              <a:rPr lang="en-US" sz="2800" dirty="0">
                <a:solidFill>
                  <a:srgbClr val="0D0D0D"/>
                </a:solidFill>
              </a:rPr>
              <a:t> in susceptible populations</a:t>
            </a:r>
            <a:endParaRPr lang="en-US" sz="28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9" name="Round Same Side Corner Rectangle 4"/>
          <p:cNvSpPr/>
          <p:nvPr/>
        </p:nvSpPr>
        <p:spPr>
          <a:xfrm>
            <a:off x="21183" y="23448"/>
            <a:ext cx="2722017" cy="456793"/>
          </a:xfrm>
          <a:prstGeom prst="rect">
            <a:avLst/>
          </a:prstGeom>
          <a:ln>
            <a:noFill/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815" tIns="43815" rIns="43815" bIns="4381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Spiral Integration</a:t>
            </a:r>
            <a:endParaRPr lang="en-GB" sz="2300" kern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0838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A1F33-BE29-BDBC-63CE-13895C7B9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r>
              <a:rPr lang="en-US" dirty="0">
                <a:latin typeface="Calibri" panose="020F0502020204030204" pitchFamily="34" charset="0"/>
              </a:rPr>
              <a:t>Suggested Research Article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087DE6-805A-8CDD-99E3-6BC9318DC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17638"/>
            <a:ext cx="3352800" cy="521176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b="1" dirty="0"/>
              <a:t>Link:</a:t>
            </a:r>
          </a:p>
          <a:p>
            <a:pPr marL="0" indent="0">
              <a:buNone/>
            </a:pPr>
            <a:r>
              <a:rPr lang="en-US" altLang="en-US" sz="2800" dirty="0"/>
              <a:t>https://pmc.ncbi.nlm.nih.gov/articles/PMC8628977/</a:t>
            </a:r>
          </a:p>
          <a:p>
            <a:pPr marL="0" indent="0" algn="just" fontAlgn="base">
              <a:lnSpc>
                <a:spcPct val="80000"/>
              </a:lnSpc>
              <a:buNone/>
            </a:pPr>
            <a:endParaRPr lang="en-US" sz="2900" i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BE0D25-ADB4-8987-C4D3-95F837C0D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4649901-8A76-AFFC-D104-178155CDB328}"/>
              </a:ext>
            </a:extLst>
          </p:cNvPr>
          <p:cNvSpPr txBox="1"/>
          <p:nvPr/>
        </p:nvSpPr>
        <p:spPr>
          <a:xfrm>
            <a:off x="-838200" y="115568"/>
            <a:ext cx="4495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0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Spiral Integration</a:t>
            </a:r>
            <a:endParaRPr lang="en-GB" sz="2000" kern="1200" dirty="0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BE09D10-BBEE-691E-43CC-70B3D6DF4A52}"/>
              </a:ext>
            </a:extLst>
          </p:cNvPr>
          <p:cNvSpPr txBox="1"/>
          <p:nvPr/>
        </p:nvSpPr>
        <p:spPr>
          <a:xfrm>
            <a:off x="5327904" y="76200"/>
            <a:ext cx="45780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0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Research Article</a:t>
            </a:r>
            <a:endParaRPr lang="en-GB" sz="2000" kern="1200" dirty="0">
              <a:solidFill>
                <a:schemeClr val="tx1"/>
              </a:solidFill>
            </a:endParaRPr>
          </a:p>
        </p:txBody>
      </p:sp>
      <p:pic>
        <p:nvPicPr>
          <p:cNvPr id="8" name="Picture 7" descr="xenobiotics article">
            <a:extLst>
              <a:ext uri="{FF2B5EF4-FFF2-40B4-BE49-F238E27FC236}">
                <a16:creationId xmlns:a16="http://schemas.microsoft.com/office/drawing/2014/main" id="{D44FFBCD-A7A3-476E-805F-406FEB1677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8445" y="1298575"/>
            <a:ext cx="4859655" cy="510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1125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 txBox="1">
            <a:spLocks/>
          </p:cNvSpPr>
          <p:nvPr/>
        </p:nvSpPr>
        <p:spPr>
          <a:xfrm>
            <a:off x="228600" y="76200"/>
            <a:ext cx="8686800" cy="854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latin typeface="+mn-lt"/>
              </a:rPr>
              <a:t>How To Access Digital Library</a:t>
            </a:r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762000" y="914400"/>
            <a:ext cx="7986486" cy="614317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>
                <a:solidFill>
                  <a:srgbClr val="202124"/>
                </a:solidFill>
              </a:rPr>
              <a:t>Steps to Access HEC Digital Library</a:t>
            </a:r>
            <a:endParaRPr lang="en-US" sz="2800" dirty="0">
              <a:solidFill>
                <a:srgbClr val="202124"/>
              </a:solidFill>
            </a:endParaRPr>
          </a:p>
          <a:p>
            <a:pPr marL="514350" indent="-514350">
              <a:buFont typeface="+mj-lt"/>
              <a:buAutoNum type="alphaLcParenR"/>
            </a:pPr>
            <a:r>
              <a:rPr lang="en-US" sz="2800" dirty="0">
                <a:solidFill>
                  <a:srgbClr val="202124"/>
                </a:solidFill>
              </a:rPr>
              <a:t>Go to the website of HEC National Digital Library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800" dirty="0">
                <a:solidFill>
                  <a:srgbClr val="202124"/>
                </a:solidFill>
              </a:rPr>
              <a:t>On Home Page, click on the INSTITUTES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800" dirty="0">
                <a:solidFill>
                  <a:srgbClr val="202124"/>
                </a:solidFill>
              </a:rPr>
              <a:t>A page will appear showing the universities from Public and Private Sector and other Institutes which have access to HEC National Digital Library HNDL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800" dirty="0">
                <a:solidFill>
                  <a:srgbClr val="202124"/>
                </a:solidFill>
              </a:rPr>
              <a:t>Select your desired Institute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800" dirty="0">
                <a:solidFill>
                  <a:srgbClr val="000000"/>
                </a:solidFill>
              </a:rPr>
              <a:t>A page will appear showing the resources of the institution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800" dirty="0">
                <a:solidFill>
                  <a:srgbClr val="000000"/>
                </a:solidFill>
              </a:rPr>
              <a:t>Journals and Researches will appear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800" dirty="0">
                <a:solidFill>
                  <a:srgbClr val="000000"/>
                </a:solidFill>
              </a:rPr>
              <a:t>You can find a Journal by clicking on JOURNALS AND DATABASE and enter a keyword to search for your desired journal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4317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 txBox="1">
            <a:spLocks/>
          </p:cNvSpPr>
          <p:nvPr/>
        </p:nvSpPr>
        <p:spPr>
          <a:xfrm>
            <a:off x="228600" y="365127"/>
            <a:ext cx="8686800" cy="854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/>
              <a:t>Learning Resources</a:t>
            </a:r>
            <a:endParaRPr lang="en-US" sz="3600" b="1" dirty="0">
              <a:latin typeface="+mn-lt"/>
            </a:endParaRPr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776514" y="1400628"/>
            <a:ext cx="7986486" cy="44667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Lippincott Illustrated Reviews 8</a:t>
            </a:r>
            <a:r>
              <a:rPr lang="en-US" sz="2800" baseline="30000" dirty="0"/>
              <a:t>th</a:t>
            </a:r>
            <a:r>
              <a:rPr lang="en-US" sz="2800" dirty="0"/>
              <a:t> Edition,  </a:t>
            </a:r>
          </a:p>
          <a:p>
            <a:r>
              <a:rPr lang="en-US" sz="2800" dirty="0"/>
              <a:t>Harper’s Illustrated Biochemistry 32</a:t>
            </a:r>
            <a:r>
              <a:rPr lang="en-US" sz="2800" baseline="30000" dirty="0"/>
              <a:t>nd</a:t>
            </a:r>
            <a:r>
              <a:rPr lang="en-US" sz="2800" dirty="0"/>
              <a:t> Edition </a:t>
            </a:r>
          </a:p>
          <a:p>
            <a:r>
              <a:rPr lang="en-US" sz="2800" dirty="0"/>
              <a:t>Google images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6958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20762"/>
            <a:ext cx="8286750" cy="55324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800" dirty="0">
                <a:latin typeface="Calibri" pitchFamily="34" charset="0"/>
              </a:rPr>
              <a:t>At the end of this session students should be able to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Define &amp; describe the metabolism of xenobiotics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Describe the metabolism of xenobiotics Understand the mechanisms of detoxification.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Identify the types of enzymes involved in xenobiotic metabolism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304800"/>
            <a:ext cx="86868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latin typeface="+mn-lt"/>
              </a:rPr>
              <a:t>Learning Objectives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2318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960973" y="6492875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533400" y="1714159"/>
            <a:ext cx="80772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/>
              <a:t>Xenobiotics can be-</a:t>
            </a:r>
          </a:p>
          <a:p>
            <a:pPr marL="342900" indent="-342900" algn="just">
              <a:buFont typeface="+mj-lt"/>
              <a:buAutoNum type="alphaUcPeriod"/>
            </a:pPr>
            <a:r>
              <a:rPr lang="en-US" sz="2400" dirty="0"/>
              <a:t>Exogenous- Foreign molecules which enter in the Human body via dietary food or in form of certain medications used for a therapeutic cause or even inhaled via environment Examples- Drugs, food additives, Environmental pollutants, pesticides, chemical carcinogens</a:t>
            </a:r>
          </a:p>
          <a:p>
            <a:pPr marL="342900" indent="-342900" algn="just">
              <a:buFont typeface="+mj-lt"/>
              <a:buAutoNum type="alphaUcPeriod"/>
            </a:pPr>
            <a:r>
              <a:rPr lang="en-US" sz="2400" dirty="0"/>
              <a:t>Endogenous – Though they are not foreign substances but having effects similar to exogenous xenobiotics. These are synthesized in our body or produced as metabolites of various processes in the body. Examples-Bilirubin, Bile acids, Steroids, Eicosanoids and certain fatty acids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352800" y="477423"/>
            <a:ext cx="266919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/>
              <a:t>Xenobiotics</a:t>
            </a:r>
            <a:endParaRPr lang="en-US" sz="4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85535AE-2BB3-4EF6-913C-720C4464C11D}"/>
              </a:ext>
            </a:extLst>
          </p:cNvPr>
          <p:cNvSpPr txBox="1"/>
          <p:nvPr/>
        </p:nvSpPr>
        <p:spPr>
          <a:xfrm>
            <a:off x="609600" y="228600"/>
            <a:ext cx="1752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Core Knowledge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/>
              <a:t>Metabolism of Xenobiotics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685800" y="1305342"/>
            <a:ext cx="77724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/>
              <a:t>Metabolism of xenobiotics occurs in two phases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/>
              <a:t>Phase 1, Major Reaction is </a:t>
            </a:r>
            <a:r>
              <a:rPr lang="en-US" sz="2400" dirty="0" err="1"/>
              <a:t>Hydroxylation,catalyzed</a:t>
            </a:r>
            <a:r>
              <a:rPr lang="en-US" sz="2400" dirty="0"/>
              <a:t> by Hepatic mono-oxygenase or cytochrome p450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/>
              <a:t>Oxidation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/>
              <a:t>Reduction…….Other types of Phase-1 reactions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/>
              <a:t>Phase 1 Reactions result in Metabolic Activation of that Xenobiotic, resulting in formation of less toxic compounds known as Detoxification OR toxicity of Xenobiotics is sometimes even further enhanced known as </a:t>
            </a:r>
            <a:r>
              <a:rPr lang="en-US" sz="2400" dirty="0" err="1"/>
              <a:t>Entoxication</a:t>
            </a:r>
            <a:endParaRPr 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C24A09-789A-44C8-97FC-777F443A700A}"/>
              </a:ext>
            </a:extLst>
          </p:cNvPr>
          <p:cNvSpPr txBox="1"/>
          <p:nvPr/>
        </p:nvSpPr>
        <p:spPr>
          <a:xfrm>
            <a:off x="609600" y="228600"/>
            <a:ext cx="1752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Core Knowledge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2484" y="2057400"/>
            <a:ext cx="8676017" cy="430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/>
              <a:t>Conjugation Reactions Phase- 2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/>
              <a:t>The Hydroxylated compounds of Phase- 1 reactions Conjugate with a conjugating agent producing Phase-2 Reactions </a:t>
            </a:r>
            <a:r>
              <a:rPr lang="en-US" sz="2400" dirty="0" err="1"/>
              <a:t>Catalysed</a:t>
            </a:r>
            <a:r>
              <a:rPr lang="en-US" sz="2400" dirty="0"/>
              <a:t> by specific enzymes which convert them into water soluble form and are then excreted.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/>
              <a:t>Major Phase-2 reactions include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/>
              <a:t>SULFATION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/>
              <a:t>ACETYLATION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/>
              <a:t>GLUCURONIDATION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/>
              <a:t>METHYLATION</a:t>
            </a:r>
            <a:endParaRPr lang="en-US" altLang="en-US" sz="2400" kern="0" dirty="0">
              <a:solidFill>
                <a:srgbClr val="7030A0"/>
              </a:solidFill>
            </a:endParaRP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99"/>
              </a:buClr>
              <a:buSzPct val="80000"/>
              <a:defRPr/>
            </a:pPr>
            <a:endParaRPr lang="en-GB" altLang="en-US" sz="2800" kern="0" dirty="0">
              <a:solidFill>
                <a:srgbClr val="000000"/>
              </a:solidFill>
              <a:latin typeface="Times New Roman" panose="0202060305040502030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25039" y="762000"/>
            <a:ext cx="589392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/>
              <a:t>Metabolism of Xenobiotics</a:t>
            </a:r>
            <a:endParaRPr lang="en-US" sz="4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1845D4-B21E-49E6-B6EE-42DA79092327}"/>
              </a:ext>
            </a:extLst>
          </p:cNvPr>
          <p:cNvSpPr txBox="1"/>
          <p:nvPr/>
        </p:nvSpPr>
        <p:spPr>
          <a:xfrm>
            <a:off x="609600" y="228600"/>
            <a:ext cx="1752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Core Knowledge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2514600"/>
            <a:ext cx="792479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dirty="0"/>
              <a:t>All the biochemical reactions involved in the conversion of foreign, toxic and water insoluble molecules into LESS toxic, water soluble are called Detoxification / Biotransformation reactions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dirty="0"/>
              <a:t>Overall purpose of Phase-1 and Phase-2 reactions of Xenobiotics metabolism is to increase their water solubility to facilitate their excretion However, In certain situations , this Biotransformation may even Enhances the toxicity of a foreign compound , known as, </a:t>
            </a:r>
            <a:r>
              <a:rPr lang="en-US" sz="2400" dirty="0" err="1"/>
              <a:t>Entoxication</a:t>
            </a:r>
            <a:r>
              <a:rPr lang="en-US" sz="2400" dirty="0"/>
              <a:t> reaction</a:t>
            </a:r>
            <a:endParaRPr lang="en-GB" altLang="en-US" sz="2400" kern="0" dirty="0">
              <a:solidFill>
                <a:srgbClr val="000000"/>
              </a:solidFill>
              <a:latin typeface="Times New Roman" panose="0202060305040502030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90600" y="834747"/>
            <a:ext cx="7467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atin typeface="+mj-lt"/>
              </a:rPr>
              <a:t>Biotransformation/</a:t>
            </a:r>
          </a:p>
          <a:p>
            <a:pPr algn="ctr"/>
            <a:r>
              <a:rPr lang="en-US" sz="4000" b="1" dirty="0" err="1">
                <a:latin typeface="+mj-lt"/>
              </a:rPr>
              <a:t>Detoxifification</a:t>
            </a:r>
            <a:r>
              <a:rPr lang="en-US" sz="4000" b="1" dirty="0">
                <a:latin typeface="+mj-lt"/>
              </a:rPr>
              <a:t> Reactions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7C83FD-85B8-4D01-9D3C-531E05E1D611}"/>
              </a:ext>
            </a:extLst>
          </p:cNvPr>
          <p:cNvSpPr txBox="1"/>
          <p:nvPr/>
        </p:nvSpPr>
        <p:spPr>
          <a:xfrm>
            <a:off x="609600" y="228600"/>
            <a:ext cx="1752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Core Knowledge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184841" y="811909"/>
            <a:ext cx="6515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+mj-lt"/>
              </a:rPr>
              <a:t>Role of Liver</a:t>
            </a:r>
            <a:endParaRPr lang="en-US" sz="4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4975" y="2186694"/>
            <a:ext cx="880541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Liver is the major organ involved along with kidney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Hepatocytes contain wide variety of enzymes to process xenobiotics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Enzymes are present in Hepatic cytosol, Endoplasmic reticulum and in its other cell organelles too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Large number of therapeutic compounds used as Drugs undergo the process of Hydrolysis in Liver usually</a:t>
            </a:r>
            <a:endParaRPr lang="en-US" sz="2400" b="1" kern="0" dirty="0">
              <a:latin typeface="Times New Roman" panose="0202060305040502030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61E380-B611-482B-A8AE-4015371045CE}"/>
              </a:ext>
            </a:extLst>
          </p:cNvPr>
          <p:cNvSpPr txBox="1"/>
          <p:nvPr/>
        </p:nvSpPr>
        <p:spPr>
          <a:xfrm>
            <a:off x="609600" y="228600"/>
            <a:ext cx="1752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Core Knowledge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GIS - (2025) Template" id="{648899B7-B6B2-4513-87B4-71CEA5E2221E}" vid="{75E70D07-80E2-404D-BEB2-5A3D1E348A2B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GIS - (2025) Template" id="{648899B7-B6B2-4513-87B4-71CEA5E2221E}" vid="{D6D3D166-50DC-44CB-9648-FE64210A09CF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LGIS - (2025) Template</Template>
  <TotalTime>224</TotalTime>
  <Words>1594</Words>
  <Application>Microsoft Office PowerPoint</Application>
  <PresentationFormat>On-screen Show (4:3)</PresentationFormat>
  <Paragraphs>238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47" baseType="lpstr">
      <vt:lpstr>Arial</vt:lpstr>
      <vt:lpstr>Arial Black</vt:lpstr>
      <vt:lpstr>Calibri</vt:lpstr>
      <vt:lpstr>Calibri Light</vt:lpstr>
      <vt:lpstr>Cambria Math</vt:lpstr>
      <vt:lpstr>Courier New</vt:lpstr>
      <vt:lpstr>Monotype Sorts</vt:lpstr>
      <vt:lpstr>Segoe UI</vt:lpstr>
      <vt:lpstr>Times New Roman</vt:lpstr>
      <vt:lpstr>Wingdings</vt:lpstr>
      <vt:lpstr>Office Theme</vt:lpstr>
      <vt:lpstr>1_Office Theme</vt:lpstr>
      <vt:lpstr> Respiratory  Module 1st Year MBBS(LGIS) Xenobiotics</vt:lpstr>
      <vt:lpstr>Motto, Vision, Dream</vt:lpstr>
      <vt:lpstr>PowerPoint Presentation</vt:lpstr>
      <vt:lpstr>PowerPoint Presentation</vt:lpstr>
      <vt:lpstr>PowerPoint Presentation</vt:lpstr>
      <vt:lpstr>Metabolism of Xenobiotics</vt:lpstr>
      <vt:lpstr>PowerPoint Presentation</vt:lpstr>
      <vt:lpstr>PowerPoint Presentation</vt:lpstr>
      <vt:lpstr>PowerPoint Presentation</vt:lpstr>
      <vt:lpstr>PowerPoint Presentation</vt:lpstr>
      <vt:lpstr>Overview of Detoxification Reactions</vt:lpstr>
      <vt:lpstr>PowerPoint Presentation</vt:lpstr>
      <vt:lpstr>Phase 1 reactions- Overview</vt:lpstr>
      <vt:lpstr>A) Oxidation</vt:lpstr>
      <vt:lpstr>PowerPoint Presentation</vt:lpstr>
      <vt:lpstr>B) Reduction</vt:lpstr>
      <vt:lpstr>PowerPoint Presentation</vt:lpstr>
      <vt:lpstr>C) Hydrolysis</vt:lpstr>
      <vt:lpstr>PowerPoint Presentation</vt:lpstr>
      <vt:lpstr>Phase 2 - Conjugation</vt:lpstr>
      <vt:lpstr>Types of Phase 2 Reactions</vt:lpstr>
      <vt:lpstr>Conjugating Agents</vt:lpstr>
      <vt:lpstr>1) Glucuronidation</vt:lpstr>
      <vt:lpstr>2) Sulfation</vt:lpstr>
      <vt:lpstr>3) Acetylation</vt:lpstr>
      <vt:lpstr>4) Methylation</vt:lpstr>
      <vt:lpstr>5) Conjugation with Glutathione</vt:lpstr>
      <vt:lpstr>Physiological aspects of Xenobiotics   </vt:lpstr>
      <vt:lpstr>PowerPoint Presentation</vt:lpstr>
      <vt:lpstr>PowerPoint Presentation</vt:lpstr>
      <vt:lpstr>PowerPoint Presentation</vt:lpstr>
      <vt:lpstr>PowerPoint Presentation</vt:lpstr>
      <vt:lpstr>Suggested Research Article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Uzma Zafar</dc:creator>
  <cp:lastModifiedBy>Uzma Zafar</cp:lastModifiedBy>
  <cp:revision>59</cp:revision>
  <dcterms:created xsi:type="dcterms:W3CDTF">2025-02-25T15:37:37Z</dcterms:created>
  <dcterms:modified xsi:type="dcterms:W3CDTF">2025-03-20T05:59:13Z</dcterms:modified>
</cp:coreProperties>
</file>