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1" r:id="rId2"/>
    <p:sldId id="256" r:id="rId3"/>
    <p:sldId id="336" r:id="rId4"/>
    <p:sldId id="337" r:id="rId5"/>
    <p:sldId id="338" r:id="rId6"/>
    <p:sldId id="339" r:id="rId7"/>
    <p:sldId id="34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42" r:id="rId82"/>
    <p:sldId id="341" r:id="rId83"/>
    <p:sldId id="330" r:id="rId8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07690" y="461899"/>
            <a:ext cx="392861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6548" y="461899"/>
            <a:ext cx="492887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593850"/>
            <a:ext cx="8248650" cy="344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 flipH="1" flipV="1">
            <a:off x="8991599" y="381001"/>
            <a:ext cx="152399" cy="63245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61899"/>
            <a:ext cx="8077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Types </a:t>
            </a:r>
            <a:r>
              <a:rPr spc="-5" dirty="0"/>
              <a:t>of </a:t>
            </a:r>
            <a:r>
              <a:rPr spc="-10" dirty="0" err="1"/>
              <a:t>valvular</a:t>
            </a:r>
            <a:r>
              <a:rPr spc="-10" dirty="0"/>
              <a:t> </a:t>
            </a:r>
            <a:r>
              <a:rPr spc="-5" dirty="0"/>
              <a:t>heart</a:t>
            </a:r>
            <a:r>
              <a:rPr spc="35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4572635" cy="48552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solidFill>
                  <a:srgbClr val="C00000"/>
                </a:solidFill>
                <a:latin typeface="Carlito"/>
                <a:cs typeface="Carlito"/>
              </a:rPr>
              <a:t>Mitral</a:t>
            </a:r>
            <a:r>
              <a:rPr sz="3200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rlito"/>
                <a:cs typeface="Carlito"/>
              </a:rPr>
              <a:t>stenosis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solidFill>
                  <a:srgbClr val="C00000"/>
                </a:solidFill>
                <a:latin typeface="Carlito"/>
                <a:cs typeface="Carlito"/>
              </a:rPr>
              <a:t>Mitral</a:t>
            </a:r>
            <a:r>
              <a:rPr sz="3200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rlito"/>
                <a:cs typeface="Carlito"/>
              </a:rPr>
              <a:t>regurgitation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solidFill>
                  <a:srgbClr val="C00000"/>
                </a:solidFill>
                <a:latin typeface="Carlito"/>
                <a:cs typeface="Carlito"/>
              </a:rPr>
              <a:t>Mitral</a:t>
            </a:r>
            <a:r>
              <a:rPr sz="3200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rlito"/>
                <a:cs typeface="Carlito"/>
              </a:rPr>
              <a:t>prolapse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006FC0"/>
                </a:solidFill>
                <a:latin typeface="Carlito"/>
                <a:cs typeface="Carlito"/>
              </a:rPr>
              <a:t>Aortic</a:t>
            </a:r>
            <a:r>
              <a:rPr sz="3200" spc="-15" dirty="0">
                <a:solidFill>
                  <a:srgbClr val="006FC0"/>
                </a:solidFill>
                <a:latin typeface="Carlito"/>
                <a:cs typeface="Carlito"/>
              </a:rPr>
              <a:t> stenosis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006FC0"/>
                </a:solidFill>
                <a:latin typeface="Carlito"/>
                <a:cs typeface="Carlito"/>
              </a:rPr>
              <a:t>Aortic</a:t>
            </a:r>
            <a:r>
              <a:rPr sz="32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rlito"/>
                <a:cs typeface="Carlito"/>
              </a:rPr>
              <a:t>regurgitation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25" dirty="0">
                <a:solidFill>
                  <a:srgbClr val="00AF50"/>
                </a:solidFill>
                <a:latin typeface="Carlito"/>
                <a:cs typeface="Carlito"/>
              </a:rPr>
              <a:t>Tricuspid</a:t>
            </a:r>
            <a:r>
              <a:rPr sz="3200" spc="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rlito"/>
                <a:cs typeface="Carlito"/>
              </a:rPr>
              <a:t>stenosis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30" dirty="0">
                <a:solidFill>
                  <a:srgbClr val="00AF50"/>
                </a:solidFill>
                <a:latin typeface="Carlito"/>
                <a:cs typeface="Carlito"/>
              </a:rPr>
              <a:t>Tricuspid</a:t>
            </a:r>
            <a:r>
              <a:rPr sz="3200" spc="1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00AF50"/>
                </a:solidFill>
                <a:latin typeface="Carlito"/>
                <a:cs typeface="Carlito"/>
              </a:rPr>
              <a:t>regurgitation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Pulmonary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stenosis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Pulmonary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regurgitation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63195"/>
            <a:ext cx="4193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Mitral</a:t>
            </a:r>
            <a:r>
              <a:rPr spc="-70" dirty="0"/>
              <a:t> </a:t>
            </a:r>
            <a:r>
              <a:rPr spc="-10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45565"/>
            <a:ext cx="6779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Narrowing </a:t>
            </a:r>
            <a:r>
              <a:rPr sz="3200" spc="-5" dirty="0">
                <a:latin typeface="Carlito"/>
                <a:cs typeface="Carlito"/>
              </a:rPr>
              <a:t>of the </a:t>
            </a:r>
            <a:r>
              <a:rPr sz="3200" spc="-15" dirty="0">
                <a:latin typeface="Carlito"/>
                <a:cs typeface="Carlito"/>
              </a:rPr>
              <a:t>mitral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valve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275" y="1370075"/>
            <a:ext cx="8613648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1" y="461899"/>
            <a:ext cx="252234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</a:t>
            </a:r>
            <a:r>
              <a:rPr dirty="0"/>
              <a:t>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1177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majority of adult </a:t>
            </a:r>
            <a:r>
              <a:rPr sz="3200" spc="-5" dirty="0">
                <a:latin typeface="Carlito"/>
                <a:cs typeface="Carlito"/>
              </a:rPr>
              <a:t>cause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mitral </a:t>
            </a:r>
            <a:r>
              <a:rPr sz="3200" spc="-15" dirty="0">
                <a:latin typeface="Carlito"/>
                <a:cs typeface="Carlito"/>
              </a:rPr>
              <a:t>valve  </a:t>
            </a:r>
            <a:r>
              <a:rPr sz="3200" spc="-10" dirty="0">
                <a:latin typeface="Carlito"/>
                <a:cs typeface="Carlito"/>
              </a:rPr>
              <a:t>stenosis </a:t>
            </a:r>
            <a:r>
              <a:rPr sz="3200" spc="-5" dirty="0">
                <a:latin typeface="Carlito"/>
                <a:cs typeface="Carlito"/>
              </a:rPr>
              <a:t>result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rheumatic </a:t>
            </a:r>
            <a:r>
              <a:rPr sz="3200" dirty="0">
                <a:latin typeface="Carlito"/>
                <a:cs typeface="Carlito"/>
              </a:rPr>
              <a:t>heart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disease.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Less common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include: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Congenital mitral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stenosis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Rheumatoid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arthritis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Systemic </a:t>
            </a:r>
            <a:r>
              <a:rPr sz="3200" spc="-5" dirty="0">
                <a:latin typeface="Carlito"/>
                <a:cs typeface="Carlito"/>
              </a:rPr>
              <a:t>lupus </a:t>
            </a:r>
            <a:r>
              <a:rPr sz="3200" spc="-10" dirty="0">
                <a:latin typeface="Carlito"/>
                <a:cs typeface="Carlito"/>
              </a:rPr>
              <a:t>erythromatous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(SLE)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3748" y="0"/>
            <a:ext cx="536105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PATHOPHYSIOL</a:t>
            </a:r>
            <a:r>
              <a:rPr lang="en-US" sz="4000" spc="-60" dirty="0"/>
              <a:t>Y</a:t>
            </a:r>
            <a:r>
              <a:rPr sz="4000" spc="-60" dirty="0"/>
              <a:t>OGY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1355" y="658366"/>
            <a:ext cx="8857615" cy="6204585"/>
            <a:chOff x="181355" y="658366"/>
            <a:chExt cx="8857615" cy="6204585"/>
          </a:xfrm>
        </p:grpSpPr>
        <p:sp>
          <p:nvSpPr>
            <p:cNvPr id="4" name="object 4"/>
            <p:cNvSpPr/>
            <p:nvPr/>
          </p:nvSpPr>
          <p:spPr>
            <a:xfrm>
              <a:off x="181355" y="658366"/>
              <a:ext cx="8857488" cy="6199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175" y="716278"/>
              <a:ext cx="7926324" cy="6141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" y="685799"/>
              <a:ext cx="8763000" cy="617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685799"/>
              <a:ext cx="8763000" cy="6172200"/>
            </a:xfrm>
            <a:custGeom>
              <a:avLst/>
              <a:gdLst/>
              <a:ahLst/>
              <a:cxnLst/>
              <a:rect l="l" t="t" r="r" b="b"/>
              <a:pathLst>
                <a:path w="8763000" h="6172200">
                  <a:moveTo>
                    <a:pt x="0" y="6172200"/>
                  </a:moveTo>
                  <a:lnTo>
                    <a:pt x="8763000" y="61722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61722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8599" y="783081"/>
            <a:ext cx="8761476" cy="5605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rlito"/>
                <a:cs typeface="Carlito"/>
              </a:rPr>
              <a:t>Rheumatic </a:t>
            </a:r>
            <a:r>
              <a:rPr sz="1900" spc="-10" dirty="0">
                <a:latin typeface="Carlito"/>
                <a:cs typeface="Carlito"/>
              </a:rPr>
              <a:t>endocarditis </a:t>
            </a:r>
            <a:r>
              <a:rPr sz="1900" spc="-5" dirty="0">
                <a:latin typeface="Carlito"/>
                <a:cs typeface="Carlito"/>
              </a:rPr>
              <a:t>along with </a:t>
            </a:r>
            <a:r>
              <a:rPr sz="1900" spc="-10" dirty="0">
                <a:latin typeface="Carlito"/>
                <a:cs typeface="Carlito"/>
              </a:rPr>
              <a:t>other</a:t>
            </a:r>
            <a:r>
              <a:rPr sz="1900" spc="5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causes</a:t>
            </a:r>
            <a:endParaRPr lang="en-US" sz="1900" dirty="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rlito"/>
                <a:cs typeface="Carlito"/>
              </a:rPr>
              <a:t>Scaring of the </a:t>
            </a:r>
            <a:r>
              <a:rPr sz="1900" spc="-15" dirty="0">
                <a:latin typeface="Carlito"/>
                <a:cs typeface="Carlito"/>
              </a:rPr>
              <a:t>valve </a:t>
            </a:r>
            <a:r>
              <a:rPr sz="1900" spc="-10" dirty="0">
                <a:latin typeface="Carlito"/>
                <a:cs typeface="Carlito"/>
              </a:rPr>
              <a:t>leaflets &amp;the chorde </a:t>
            </a:r>
            <a:r>
              <a:rPr sz="1900" spc="-5" dirty="0" err="1">
                <a:latin typeface="Carlito"/>
                <a:cs typeface="Carlito"/>
              </a:rPr>
              <a:t>tendinee</a:t>
            </a:r>
            <a:r>
              <a:rPr sz="1900" spc="-5" dirty="0">
                <a:latin typeface="Carlito"/>
                <a:cs typeface="Carlito"/>
              </a:rPr>
              <a:t> </a:t>
            </a:r>
            <a:endParaRPr lang="en-US" sz="1900" spc="-5" dirty="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Contracture </a:t>
            </a:r>
            <a:r>
              <a:rPr sz="1900" spc="-10" dirty="0">
                <a:latin typeface="Carlito"/>
                <a:cs typeface="Carlito"/>
              </a:rPr>
              <a:t>develop </a:t>
            </a:r>
            <a:r>
              <a:rPr sz="1900" spc="-5" dirty="0">
                <a:latin typeface="Carlito"/>
                <a:cs typeface="Carlito"/>
              </a:rPr>
              <a:t>with adhesions </a:t>
            </a:r>
            <a:r>
              <a:rPr sz="1900" spc="-10" dirty="0">
                <a:latin typeface="Carlito"/>
                <a:cs typeface="Carlito"/>
              </a:rPr>
              <a:t>between two</a:t>
            </a:r>
            <a:r>
              <a:rPr sz="1900" spc="15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leaflets</a:t>
            </a:r>
            <a:endParaRPr sz="1900" dirty="0">
              <a:latin typeface="Carlito"/>
              <a:cs typeface="Carlito"/>
            </a:endParaRPr>
          </a:p>
          <a:p>
            <a:pPr marL="12065" marR="5080" algn="ctr">
              <a:lnSpc>
                <a:spcPct val="160000"/>
              </a:lnSpc>
              <a:spcBef>
                <a:spcPts val="5"/>
              </a:spcBef>
            </a:pPr>
            <a:r>
              <a:rPr sz="1900" spc="-10" dirty="0">
                <a:latin typeface="Carlito"/>
                <a:cs typeface="Carlito"/>
              </a:rPr>
              <a:t>Funnel </a:t>
            </a:r>
            <a:r>
              <a:rPr sz="1900" spc="-5" dirty="0">
                <a:latin typeface="Carlito"/>
                <a:cs typeface="Carlito"/>
              </a:rPr>
              <a:t>shape of the </a:t>
            </a:r>
            <a:r>
              <a:rPr sz="1900" spc="-15" dirty="0">
                <a:latin typeface="Carlito"/>
                <a:cs typeface="Carlito"/>
              </a:rPr>
              <a:t>valve </a:t>
            </a:r>
            <a:r>
              <a:rPr sz="1900" spc="-10" dirty="0">
                <a:latin typeface="Carlito"/>
                <a:cs typeface="Carlito"/>
              </a:rPr>
              <a:t>because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thickening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shorting </a:t>
            </a:r>
            <a:r>
              <a:rPr sz="1900" spc="-5" dirty="0">
                <a:latin typeface="Carlito"/>
                <a:cs typeface="Carlito"/>
              </a:rPr>
              <a:t>of the </a:t>
            </a:r>
            <a:r>
              <a:rPr sz="1900" spc="-10" dirty="0">
                <a:latin typeface="Carlito"/>
                <a:cs typeface="Carlito"/>
              </a:rPr>
              <a:t>structure  Obstruction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5" dirty="0">
                <a:latin typeface="Carlito"/>
                <a:cs typeface="Carlito"/>
              </a:rPr>
              <a:t>flow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blood </a:t>
            </a:r>
            <a:r>
              <a:rPr sz="1900" spc="-20" dirty="0">
                <a:latin typeface="Carlito"/>
                <a:cs typeface="Carlito"/>
              </a:rPr>
              <a:t>from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10" dirty="0">
                <a:latin typeface="Carlito"/>
                <a:cs typeface="Carlito"/>
              </a:rPr>
              <a:t>mitral</a:t>
            </a:r>
            <a:r>
              <a:rPr sz="1900" spc="9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valve</a:t>
            </a:r>
            <a:endParaRPr sz="19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sz="1900" spc="-10" dirty="0">
                <a:latin typeface="Carlito"/>
                <a:cs typeface="Carlito"/>
              </a:rPr>
              <a:t>Pressure gradient </a:t>
            </a:r>
            <a:r>
              <a:rPr sz="1900" spc="-15" dirty="0">
                <a:latin typeface="Carlito"/>
                <a:cs typeface="Carlito"/>
              </a:rPr>
              <a:t>difference </a:t>
            </a:r>
            <a:r>
              <a:rPr sz="1900" spc="-10" dirty="0">
                <a:latin typeface="Carlito"/>
                <a:cs typeface="Carlito"/>
              </a:rPr>
              <a:t>between </a:t>
            </a:r>
            <a:r>
              <a:rPr sz="1900" spc="-5" dirty="0">
                <a:latin typeface="Carlito"/>
                <a:cs typeface="Carlito"/>
              </a:rPr>
              <a:t>LA &amp; </a:t>
            </a:r>
            <a:r>
              <a:rPr sz="1900" spc="-75" dirty="0">
                <a:latin typeface="Carlito"/>
                <a:cs typeface="Carlito"/>
              </a:rPr>
              <a:t>LV </a:t>
            </a:r>
            <a:r>
              <a:rPr sz="1900" spc="-10" dirty="0">
                <a:latin typeface="Carlito"/>
                <a:cs typeface="Carlito"/>
              </a:rPr>
              <a:t>during</a:t>
            </a:r>
            <a:r>
              <a:rPr sz="1900" spc="18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diastole</a:t>
            </a:r>
            <a:endParaRPr sz="19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1370"/>
              </a:spcBef>
            </a:pPr>
            <a:r>
              <a:rPr sz="1900" spc="-5" dirty="0">
                <a:latin typeface="Carlito"/>
                <a:cs typeface="Carlito"/>
              </a:rPr>
              <a:t>Increase </a:t>
            </a:r>
            <a:r>
              <a:rPr sz="1900" spc="-10" dirty="0">
                <a:latin typeface="Carlito"/>
                <a:cs typeface="Carlito"/>
              </a:rPr>
              <a:t>pressure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volume </a:t>
            </a:r>
            <a:r>
              <a:rPr sz="1900" spc="-5" dirty="0">
                <a:latin typeface="Carlito"/>
                <a:cs typeface="Carlito"/>
              </a:rPr>
              <a:t>in</a:t>
            </a:r>
            <a:r>
              <a:rPr sz="1900" spc="1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LA</a:t>
            </a:r>
            <a:endParaRPr sz="1900" dirty="0">
              <a:latin typeface="Carlito"/>
              <a:cs typeface="Carlito"/>
            </a:endParaRPr>
          </a:p>
          <a:p>
            <a:pPr marL="1093470" marR="1083310" indent="-635" algn="ctr">
              <a:lnSpc>
                <a:spcPct val="160000"/>
              </a:lnSpc>
            </a:pPr>
            <a:r>
              <a:rPr sz="1900" spc="-5" dirty="0">
                <a:latin typeface="Carlito"/>
                <a:cs typeface="Carlito"/>
              </a:rPr>
              <a:t>Increase </a:t>
            </a:r>
            <a:r>
              <a:rPr sz="1900" spc="-15" dirty="0">
                <a:latin typeface="Carlito"/>
                <a:cs typeface="Carlito"/>
              </a:rPr>
              <a:t>pressure </a:t>
            </a:r>
            <a:r>
              <a:rPr sz="1900" spc="-5" dirty="0">
                <a:latin typeface="Carlito"/>
                <a:cs typeface="Carlito"/>
              </a:rPr>
              <a:t>in </a:t>
            </a:r>
            <a:r>
              <a:rPr sz="1900" spc="-10" dirty="0">
                <a:latin typeface="Carlito"/>
                <a:cs typeface="Carlito"/>
              </a:rPr>
              <a:t>pulmonary vasculature  </a:t>
            </a:r>
            <a:r>
              <a:rPr sz="1900" spc="-15" dirty="0">
                <a:latin typeface="Carlito"/>
                <a:cs typeface="Carlito"/>
              </a:rPr>
              <a:t>Hypertrophy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pulmonary vessel </a:t>
            </a:r>
            <a:r>
              <a:rPr sz="1900" spc="-5" dirty="0">
                <a:latin typeface="Carlito"/>
                <a:cs typeface="Carlito"/>
              </a:rPr>
              <a:t>in </a:t>
            </a:r>
            <a:r>
              <a:rPr sz="1900" spc="-15" dirty="0">
                <a:latin typeface="Carlito"/>
                <a:cs typeface="Carlito"/>
              </a:rPr>
              <a:t>chronic</a:t>
            </a:r>
            <a:r>
              <a:rPr sz="1900" spc="13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congestion</a:t>
            </a:r>
            <a:endParaRPr sz="19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1900" spc="-10" dirty="0">
                <a:latin typeface="Carlito"/>
                <a:cs typeface="Carlito"/>
              </a:rPr>
              <a:t>Extertional dyspnea </a:t>
            </a:r>
            <a:r>
              <a:rPr sz="1900" spc="-5" dirty="0">
                <a:latin typeface="Carlito"/>
                <a:cs typeface="Carlito"/>
              </a:rPr>
              <a:t>due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10" dirty="0">
                <a:latin typeface="Carlito"/>
                <a:cs typeface="Carlito"/>
              </a:rPr>
              <a:t>decrease pulmonary</a:t>
            </a:r>
            <a:r>
              <a:rPr sz="1900" spc="11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compliance</a:t>
            </a:r>
            <a:endParaRPr sz="1900" dirty="0">
              <a:latin typeface="Carlito"/>
              <a:cs typeface="Carlito"/>
            </a:endParaRPr>
          </a:p>
          <a:p>
            <a:pPr marL="2141855" marR="2129155" algn="ctr">
              <a:lnSpc>
                <a:spcPct val="160000"/>
              </a:lnSpc>
            </a:pPr>
            <a:r>
              <a:rPr sz="1900" spc="-10" dirty="0">
                <a:latin typeface="Carlito"/>
                <a:cs typeface="Carlito"/>
              </a:rPr>
              <a:t>Reactive pulmonary hypertension  Right ventricular </a:t>
            </a:r>
            <a:r>
              <a:rPr sz="1900" spc="-15" dirty="0">
                <a:latin typeface="Carlito"/>
                <a:cs typeface="Carlito"/>
              </a:rPr>
              <a:t>hypertrophy</a:t>
            </a:r>
            <a:endParaRPr lang="en-US" sz="1900" spc="-15" dirty="0">
              <a:latin typeface="Carlito"/>
              <a:cs typeface="Carlito"/>
            </a:endParaRPr>
          </a:p>
          <a:p>
            <a:pPr marL="2141855" marR="2129155" algn="ctr">
              <a:lnSpc>
                <a:spcPct val="160000"/>
              </a:lnSpc>
            </a:pPr>
            <a:r>
              <a:rPr sz="1900" spc="-15" dirty="0"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rlito"/>
                <a:cs typeface="Carlito"/>
              </a:rPr>
              <a:t>Right ventricular</a:t>
            </a:r>
            <a:r>
              <a:rPr sz="1900" spc="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arlito"/>
                <a:cs typeface="Carlito"/>
              </a:rPr>
              <a:t>failure</a:t>
            </a:r>
            <a:endParaRPr sz="19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10228" y="1121663"/>
            <a:ext cx="318770" cy="1724025"/>
            <a:chOff x="4110228" y="1121663"/>
            <a:chExt cx="318770" cy="1724025"/>
          </a:xfrm>
        </p:grpSpPr>
        <p:sp>
          <p:nvSpPr>
            <p:cNvPr id="10" name="object 10"/>
            <p:cNvSpPr/>
            <p:nvPr/>
          </p:nvSpPr>
          <p:spPr>
            <a:xfrm>
              <a:off x="4110228" y="1121663"/>
              <a:ext cx="315467" cy="428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0228" y="1578863"/>
              <a:ext cx="315467" cy="428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3276" y="2036063"/>
              <a:ext cx="315467" cy="428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3276" y="2417063"/>
              <a:ext cx="315467" cy="428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13276" y="2950464"/>
            <a:ext cx="318770" cy="809625"/>
            <a:chOff x="4113276" y="2950464"/>
            <a:chExt cx="318770" cy="809625"/>
          </a:xfrm>
        </p:grpSpPr>
        <p:sp>
          <p:nvSpPr>
            <p:cNvPr id="15" name="object 15"/>
            <p:cNvSpPr/>
            <p:nvPr/>
          </p:nvSpPr>
          <p:spPr>
            <a:xfrm>
              <a:off x="4113276" y="2950464"/>
              <a:ext cx="315467" cy="428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6324" y="33314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13276" y="3864864"/>
            <a:ext cx="330835" cy="2714625"/>
            <a:chOff x="4113276" y="3864864"/>
            <a:chExt cx="330835" cy="2714625"/>
          </a:xfrm>
        </p:grpSpPr>
        <p:sp>
          <p:nvSpPr>
            <p:cNvPr id="18" name="object 18"/>
            <p:cNvSpPr/>
            <p:nvPr/>
          </p:nvSpPr>
          <p:spPr>
            <a:xfrm>
              <a:off x="4113276" y="38648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6324" y="43220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28516" y="47792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28516" y="52364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28516" y="56936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8516" y="6150864"/>
              <a:ext cx="315467" cy="428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207890" y="1143761"/>
            <a:ext cx="138430" cy="5258435"/>
            <a:chOff x="4207890" y="1143761"/>
            <a:chExt cx="138430" cy="5258435"/>
          </a:xfrm>
        </p:grpSpPr>
        <p:sp>
          <p:nvSpPr>
            <p:cNvPr id="25" name="object 25"/>
            <p:cNvSpPr/>
            <p:nvPr/>
          </p:nvSpPr>
          <p:spPr>
            <a:xfrm>
              <a:off x="4207890" y="1143761"/>
              <a:ext cx="120142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07890" y="1600961"/>
              <a:ext cx="120142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10938" y="20581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10938" y="24391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0938" y="38869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10938" y="29725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13986" y="33535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13986" y="4344161"/>
              <a:ext cx="120141" cy="228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26178" y="4801361"/>
              <a:ext cx="120142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6178" y="5258561"/>
              <a:ext cx="120142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6178" y="5715761"/>
              <a:ext cx="120142" cy="228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6178" y="6172961"/>
              <a:ext cx="120142" cy="228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1" y="461899"/>
            <a:ext cx="579805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lang="en-US" spc="-10" dirty="0"/>
              <a:t>  </a:t>
            </a:r>
            <a:r>
              <a:rPr spc="-20" dirty="0"/>
              <a:t>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91450" cy="53437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9"/>
              </a:spcBef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Dyspnea </a:t>
            </a:r>
            <a:r>
              <a:rPr sz="3200" spc="5" dirty="0">
                <a:latin typeface="Carlito"/>
                <a:cs typeface="Carlito"/>
              </a:rPr>
              <a:t>on </a:t>
            </a:r>
            <a:r>
              <a:rPr sz="3200" spc="-10" dirty="0">
                <a:latin typeface="Carlito"/>
                <a:cs typeface="Carlito"/>
              </a:rPr>
              <a:t>extortion, </a:t>
            </a:r>
            <a:r>
              <a:rPr sz="3200" spc="-5" dirty="0">
                <a:latin typeface="Carlito"/>
                <a:cs typeface="Carlito"/>
              </a:rPr>
              <a:t>orthopnea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PND.</a:t>
            </a:r>
            <a:endParaRPr sz="3200" dirty="0">
              <a:latin typeface="Carlito"/>
              <a:cs typeface="Carlito"/>
            </a:endParaRPr>
          </a:p>
          <a:p>
            <a:pPr marL="355600" marR="114935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Acute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dirty="0">
                <a:latin typeface="Carlito"/>
                <a:cs typeface="Carlito"/>
              </a:rPr>
              <a:t>edema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precipitate  </a:t>
            </a:r>
            <a:r>
              <a:rPr sz="3200" spc="-10" dirty="0">
                <a:latin typeface="Carlito"/>
                <a:cs typeface="Carlito"/>
              </a:rPr>
              <a:t>by uncontrolled </a:t>
            </a:r>
            <a:r>
              <a:rPr sz="3200" spc="-105" dirty="0">
                <a:latin typeface="Carlito"/>
                <a:cs typeface="Carlito"/>
              </a:rPr>
              <a:t>AF, </a:t>
            </a:r>
            <a:r>
              <a:rPr sz="3200" spc="-20" dirty="0">
                <a:latin typeface="Carlito"/>
                <a:cs typeface="Carlito"/>
              </a:rPr>
              <a:t>exercise, </a:t>
            </a:r>
            <a:r>
              <a:rPr sz="3200" spc="-10" dirty="0">
                <a:latin typeface="Carlito"/>
                <a:cs typeface="Carlito"/>
              </a:rPr>
              <a:t>chest </a:t>
            </a:r>
            <a:r>
              <a:rPr sz="3200" spc="-15" dirty="0">
                <a:latin typeface="Carlito"/>
                <a:cs typeface="Carlito"/>
              </a:rPr>
              <a:t>infection,  </a:t>
            </a:r>
            <a:r>
              <a:rPr sz="3200" spc="-5" dirty="0">
                <a:latin typeface="Carlito"/>
                <a:cs typeface="Carlito"/>
              </a:rPr>
              <a:t>anesthesia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pregnancy.</a:t>
            </a:r>
            <a:endParaRPr sz="3200" dirty="0">
              <a:latin typeface="Carlito"/>
              <a:cs typeface="Carlito"/>
            </a:endParaRPr>
          </a:p>
          <a:p>
            <a:pPr marL="355600" marR="205104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fatigue </a:t>
            </a:r>
            <a:r>
              <a:rPr sz="3200" dirty="0">
                <a:latin typeface="Carlito"/>
                <a:cs typeface="Carlito"/>
              </a:rPr>
              <a:t>is 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reduce </a:t>
            </a:r>
            <a:r>
              <a:rPr sz="3200" spc="-15" dirty="0">
                <a:latin typeface="Carlito"/>
                <a:cs typeface="Carlito"/>
              </a:rPr>
              <a:t>cardiac </a:t>
            </a:r>
            <a:r>
              <a:rPr sz="3200" spc="-5" dirty="0">
                <a:latin typeface="Carlito"/>
                <a:cs typeface="Carlito"/>
              </a:rPr>
              <a:t>out put  reserve </a:t>
            </a:r>
            <a:r>
              <a:rPr sz="3200" dirty="0">
                <a:latin typeface="Carlito"/>
                <a:cs typeface="Carlito"/>
              </a:rPr>
              <a:t>and is </a:t>
            </a:r>
            <a:r>
              <a:rPr sz="3200" spc="-5" dirty="0">
                <a:latin typeface="Carlito"/>
                <a:cs typeface="Carlito"/>
              </a:rPr>
              <a:t>common </a:t>
            </a:r>
            <a:r>
              <a:rPr sz="3200" dirty="0">
                <a:latin typeface="Carlito"/>
                <a:cs typeface="Carlito"/>
              </a:rPr>
              <a:t>in mild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moderate  </a:t>
            </a:r>
            <a:r>
              <a:rPr sz="3200" spc="-10" dirty="0">
                <a:latin typeface="Carlito"/>
                <a:cs typeface="Carlito"/>
              </a:rPr>
              <a:t>stenosis.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Hemoptysis can </a:t>
            </a:r>
            <a:r>
              <a:rPr sz="3200" spc="-5" dirty="0">
                <a:latin typeface="Carlito"/>
                <a:cs typeface="Carlito"/>
              </a:rPr>
              <a:t>occur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30" dirty="0">
                <a:latin typeface="Carlito"/>
                <a:cs typeface="Carlito"/>
              </a:rPr>
              <a:t>Varity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1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reasons.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2390" y="461899"/>
            <a:ext cx="1379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</a:t>
            </a:r>
            <a:r>
              <a:rPr spc="-25" dirty="0"/>
              <a:t>n</a:t>
            </a:r>
            <a:r>
              <a:rPr dirty="0"/>
              <a:t>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914401"/>
            <a:ext cx="8534400" cy="4958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1498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Alveolar capillary </a:t>
            </a:r>
            <a:r>
              <a:rPr sz="3200" spc="-10" dirty="0">
                <a:latin typeface="Carlito"/>
                <a:cs typeface="Carlito"/>
              </a:rPr>
              <a:t>rupture </a:t>
            </a:r>
            <a:r>
              <a:rPr sz="3200" spc="-5" dirty="0">
                <a:latin typeface="Carlito"/>
                <a:cs typeface="Carlito"/>
              </a:rPr>
              <a:t>(pink </a:t>
            </a:r>
            <a:r>
              <a:rPr sz="3200" spc="-15" dirty="0">
                <a:latin typeface="Carlito"/>
                <a:cs typeface="Carlito"/>
              </a:rPr>
              <a:t>frontally  </a:t>
            </a:r>
            <a:r>
              <a:rPr sz="3200" spc="-5" dirty="0">
                <a:latin typeface="Carlito"/>
                <a:cs typeface="Carlito"/>
              </a:rPr>
              <a:t>pulmonary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oedema)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Bronchial vein </a:t>
            </a:r>
            <a:r>
              <a:rPr sz="3200" spc="-5" dirty="0">
                <a:latin typeface="Carlito"/>
                <a:cs typeface="Carlito"/>
              </a:rPr>
              <a:t>rupture </a:t>
            </a:r>
            <a:r>
              <a:rPr sz="3200" spc="-15" dirty="0">
                <a:latin typeface="Carlito"/>
                <a:cs typeface="Carlito"/>
              </a:rPr>
              <a:t>(large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hemorrhage)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Blood </a:t>
            </a:r>
            <a:r>
              <a:rPr sz="3200" spc="-10" dirty="0">
                <a:latin typeface="Carlito"/>
                <a:cs typeface="Carlito"/>
              </a:rPr>
              <a:t>stained </a:t>
            </a:r>
            <a:r>
              <a:rPr sz="3200" spc="-5" dirty="0">
                <a:latin typeface="Carlito"/>
                <a:cs typeface="Carlito"/>
              </a:rPr>
              <a:t>sputum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chronic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bronchitis</a:t>
            </a:r>
            <a:endParaRPr sz="3200" dirty="0">
              <a:latin typeface="Carlito"/>
              <a:cs typeface="Carlito"/>
            </a:endParaRPr>
          </a:p>
          <a:p>
            <a:pPr marL="355600" marR="1238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Horse </a:t>
            </a:r>
            <a:r>
              <a:rPr sz="3200" spc="-10" dirty="0">
                <a:latin typeface="Carlito"/>
                <a:cs typeface="Carlito"/>
              </a:rPr>
              <a:t>voice (left recurrent </a:t>
            </a:r>
            <a:r>
              <a:rPr sz="3200" dirty="0">
                <a:latin typeface="Carlito"/>
                <a:cs typeface="Carlito"/>
              </a:rPr>
              <a:t>laryngeal nerve  </a:t>
            </a:r>
            <a:r>
              <a:rPr sz="3200" spc="-10" dirty="0">
                <a:latin typeface="Carlito"/>
                <a:cs typeface="Carlito"/>
              </a:rPr>
              <a:t>compression- ortner’s </a:t>
            </a:r>
            <a:r>
              <a:rPr sz="3200" spc="-5" dirty="0">
                <a:latin typeface="Carlito"/>
                <a:cs typeface="Carlito"/>
              </a:rPr>
              <a:t>sign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Dysphagia (esophageal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compression)</a:t>
            </a:r>
            <a:endParaRPr sz="3200" dirty="0">
              <a:latin typeface="Carlito"/>
              <a:cs typeface="Carlito"/>
            </a:endParaRPr>
          </a:p>
          <a:p>
            <a:pPr marL="355600" marR="90741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Left </a:t>
            </a:r>
            <a:r>
              <a:rPr sz="3200" dirty="0">
                <a:latin typeface="Carlito"/>
                <a:cs typeface="Carlito"/>
              </a:rPr>
              <a:t>lung </a:t>
            </a:r>
            <a:r>
              <a:rPr sz="3200" spc="-10" dirty="0">
                <a:latin typeface="Carlito"/>
                <a:cs typeface="Carlito"/>
              </a:rPr>
              <a:t>collapse (left </a:t>
            </a:r>
            <a:r>
              <a:rPr sz="3200" dirty="0">
                <a:latin typeface="Carlito"/>
                <a:cs typeface="Carlito"/>
              </a:rPr>
              <a:t>main </a:t>
            </a:r>
            <a:r>
              <a:rPr sz="3200" spc="-10" dirty="0">
                <a:latin typeface="Carlito"/>
                <a:cs typeface="Carlito"/>
              </a:rPr>
              <a:t>bronchus  </a:t>
            </a:r>
            <a:r>
              <a:rPr sz="3200" spc="-5" dirty="0">
                <a:latin typeface="Carlito"/>
                <a:cs typeface="Carlito"/>
              </a:rPr>
              <a:t>compression </a:t>
            </a:r>
            <a:r>
              <a:rPr sz="3200" dirty="0">
                <a:latin typeface="Carlito"/>
                <a:cs typeface="Carlito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61899"/>
            <a:ext cx="351967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5269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ECG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chest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X-ray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 </a:t>
            </a:r>
            <a:r>
              <a:rPr sz="3200" spc="-15" dirty="0">
                <a:latin typeface="Carlito"/>
                <a:cs typeface="Carlito"/>
              </a:rPr>
              <a:t>catheterization- </a:t>
            </a:r>
            <a:r>
              <a:rPr sz="3200" spc="-5" dirty="0">
                <a:latin typeface="Carlito"/>
                <a:cs typeface="Carlito"/>
              </a:rPr>
              <a:t>increase </a:t>
            </a:r>
            <a:r>
              <a:rPr sz="3200" spc="-95" dirty="0">
                <a:latin typeface="Carlito"/>
                <a:cs typeface="Carlito"/>
              </a:rPr>
              <a:t>PcWP,</a:t>
            </a:r>
            <a:r>
              <a:rPr sz="3200" spc="-5" dirty="0">
                <a:latin typeface="Carlito"/>
                <a:cs typeface="Carlito"/>
              </a:rPr>
              <a:t> LAP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4076" y="4183378"/>
            <a:ext cx="4716780" cy="267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846328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61899"/>
            <a:ext cx="4129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Mana</a:t>
            </a:r>
            <a:r>
              <a:rPr spc="-25" dirty="0"/>
              <a:t>g</a:t>
            </a:r>
            <a:r>
              <a:rPr dirty="0"/>
              <a:t>eme</a:t>
            </a:r>
            <a:r>
              <a:rPr spc="-3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02765"/>
            <a:ext cx="7771765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59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Asymptomatic </a:t>
            </a:r>
            <a:r>
              <a:rPr sz="3200" spc="-10" dirty="0">
                <a:latin typeface="Carlito"/>
                <a:cs typeface="Carlito"/>
              </a:rPr>
              <a:t>patient </a:t>
            </a:r>
            <a:r>
              <a:rPr sz="3200" spc="-5" dirty="0">
                <a:latin typeface="Carlito"/>
                <a:cs typeface="Carlito"/>
              </a:rPr>
              <a:t>need only </a:t>
            </a:r>
            <a:r>
              <a:rPr sz="3200" spc="-20" dirty="0">
                <a:latin typeface="Carlito"/>
                <a:cs typeface="Carlito"/>
              </a:rPr>
              <a:t>infective  </a:t>
            </a:r>
            <a:r>
              <a:rPr sz="3200" spc="-5" dirty="0">
                <a:latin typeface="Carlito"/>
                <a:cs typeface="Carlito"/>
              </a:rPr>
              <a:t>endocarditis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prophylaxis</a:t>
            </a:r>
            <a:endParaRPr sz="3200">
              <a:latin typeface="Carlito"/>
              <a:cs typeface="Carlito"/>
            </a:endParaRPr>
          </a:p>
          <a:p>
            <a:pPr marL="355600" marR="25146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Mild </a:t>
            </a:r>
            <a:r>
              <a:rPr sz="3200" spc="-15" dirty="0">
                <a:latin typeface="Carlito"/>
                <a:cs typeface="Carlito"/>
              </a:rPr>
              <a:t>symptoms- </a:t>
            </a:r>
            <a:r>
              <a:rPr sz="3200" spc="-5" dirty="0">
                <a:latin typeface="Carlito"/>
                <a:cs typeface="Carlito"/>
              </a:rPr>
              <a:t>sault </a:t>
            </a:r>
            <a:r>
              <a:rPr sz="3200" spc="-35" dirty="0">
                <a:latin typeface="Carlito"/>
                <a:cs typeface="Carlito"/>
              </a:rPr>
              <a:t>intake </a:t>
            </a:r>
            <a:r>
              <a:rPr sz="3200" spc="-10" dirty="0">
                <a:latin typeface="Carlito"/>
                <a:cs typeface="Carlito"/>
              </a:rPr>
              <a:t>restriction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5" dirty="0">
                <a:latin typeface="Carlito"/>
                <a:cs typeface="Carlito"/>
              </a:rPr>
              <a:t>oral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stenosis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AF </a:t>
            </a:r>
            <a:r>
              <a:rPr sz="3200" spc="-15" dirty="0">
                <a:latin typeface="Carlito"/>
                <a:cs typeface="Carlito"/>
              </a:rPr>
              <a:t>digoxin beta </a:t>
            </a:r>
            <a:r>
              <a:rPr sz="3200" spc="-20" dirty="0">
                <a:latin typeface="Carlito"/>
                <a:cs typeface="Carlito"/>
              </a:rPr>
              <a:t>blocker </a:t>
            </a:r>
            <a:r>
              <a:rPr sz="3200" spc="-5" dirty="0">
                <a:latin typeface="Carlito"/>
                <a:cs typeface="Carlito"/>
              </a:rPr>
              <a:t>or CCB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30" dirty="0">
                <a:latin typeface="Carlito"/>
                <a:cs typeface="Carlito"/>
              </a:rPr>
              <a:t>rate  </a:t>
            </a:r>
            <a:r>
              <a:rPr sz="3200" spc="-15" dirty="0">
                <a:latin typeface="Carlito"/>
                <a:cs typeface="Carlito"/>
              </a:rPr>
              <a:t>control </a:t>
            </a:r>
            <a:r>
              <a:rPr sz="3200" spc="-20" dirty="0">
                <a:latin typeface="Carlito"/>
                <a:cs typeface="Carlito"/>
              </a:rPr>
              <a:t>restoration </a:t>
            </a:r>
            <a:r>
              <a:rPr sz="3200" spc="-5" dirty="0">
                <a:latin typeface="Carlito"/>
                <a:cs typeface="Carlito"/>
              </a:rPr>
              <a:t>of sinus </a:t>
            </a:r>
            <a:r>
              <a:rPr sz="3200" spc="-10" dirty="0">
                <a:latin typeface="Carlito"/>
                <a:cs typeface="Carlito"/>
              </a:rPr>
              <a:t>rhythm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 </a:t>
            </a:r>
            <a:r>
              <a:rPr sz="3200" spc="-20" dirty="0">
                <a:latin typeface="Carlito"/>
                <a:cs typeface="Carlito"/>
              </a:rPr>
              <a:t>attempted </a:t>
            </a:r>
            <a:r>
              <a:rPr sz="3200" dirty="0">
                <a:latin typeface="Carlito"/>
                <a:cs typeface="Carlito"/>
              </a:rPr>
              <a:t>if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appropriate.</a:t>
            </a:r>
            <a:endParaRPr sz="3200">
              <a:latin typeface="Carlito"/>
              <a:cs typeface="Carlito"/>
            </a:endParaRPr>
          </a:p>
          <a:p>
            <a:pPr marL="355600" marR="2222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5745480" algn="l"/>
              </a:tabLst>
            </a:pPr>
            <a:r>
              <a:rPr sz="3200" spc="-10" dirty="0">
                <a:latin typeface="Carlito"/>
                <a:cs typeface="Carlito"/>
              </a:rPr>
              <a:t>Anticoagulants-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spc="-10" dirty="0">
                <a:latin typeface="Carlito"/>
                <a:cs typeface="Carlito"/>
              </a:rPr>
              <a:t>last </a:t>
            </a:r>
            <a:r>
              <a:rPr sz="3200" dirty="0">
                <a:latin typeface="Carlito"/>
                <a:cs typeface="Carlito"/>
              </a:rPr>
              <a:t>1 </a:t>
            </a:r>
            <a:r>
              <a:rPr sz="3200" spc="-10" dirty="0">
                <a:latin typeface="Carlito"/>
                <a:cs typeface="Carlito"/>
              </a:rPr>
              <a:t>year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those </a:t>
            </a:r>
            <a:r>
              <a:rPr sz="3200" dirty="0">
                <a:latin typeface="Carlito"/>
                <a:cs typeface="Carlito"/>
              </a:rPr>
              <a:t>with  </a:t>
            </a:r>
            <a:r>
              <a:rPr sz="3200" spc="-5" dirty="0">
                <a:latin typeface="Carlito"/>
                <a:cs typeface="Carlito"/>
              </a:rPr>
              <a:t>thromboembolism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life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long	if in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95" dirty="0">
                <a:latin typeface="Carlito"/>
                <a:cs typeface="Carlito"/>
              </a:rPr>
              <a:t>AF.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6121018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0365"/>
            <a:ext cx="7954009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269875" indent="-572135">
              <a:lnSpc>
                <a:spcPct val="100000"/>
              </a:lnSpc>
              <a:spcBef>
                <a:spcPts val="105"/>
              </a:spcBef>
              <a:buAutoNum type="romanLcPeriod"/>
              <a:tabLst>
                <a:tab pos="584200" algn="l"/>
                <a:tab pos="584835" algn="l"/>
              </a:tabLst>
            </a:pP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Closed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valvotomy: </a:t>
            </a:r>
            <a:r>
              <a:rPr sz="3200" spc="-5" dirty="0">
                <a:latin typeface="Carlito"/>
                <a:cs typeface="Carlito"/>
              </a:rPr>
              <a:t>fused </a:t>
            </a:r>
            <a:r>
              <a:rPr sz="3200" dirty="0">
                <a:latin typeface="Carlito"/>
                <a:cs typeface="Carlito"/>
              </a:rPr>
              <a:t>cups </a:t>
            </a:r>
            <a:r>
              <a:rPr sz="3200" spc="-20" dirty="0">
                <a:latin typeface="Carlito"/>
                <a:cs typeface="Carlito"/>
              </a:rPr>
              <a:t>separated </a:t>
            </a:r>
            <a:r>
              <a:rPr sz="3200" spc="-15" dirty="0">
                <a:latin typeface="Carlito"/>
                <a:cs typeface="Carlito"/>
              </a:rPr>
              <a:t>by  dilator </a:t>
            </a:r>
            <a:r>
              <a:rPr sz="3200" spc="-10" dirty="0">
                <a:latin typeface="Carlito"/>
                <a:cs typeface="Carlito"/>
              </a:rPr>
              <a:t>introduced through </a:t>
            </a:r>
            <a:r>
              <a:rPr sz="3200" spc="-114" dirty="0">
                <a:latin typeface="Carlito"/>
                <a:cs typeface="Carlito"/>
              </a:rPr>
              <a:t>LV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apex.</a:t>
            </a:r>
            <a:endParaRPr sz="3200">
              <a:latin typeface="Carlito"/>
              <a:cs typeface="Carlito"/>
            </a:endParaRPr>
          </a:p>
          <a:p>
            <a:pPr marL="584200" marR="5080" indent="-572135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4200" algn="l"/>
                <a:tab pos="584835" algn="l"/>
              </a:tabLst>
            </a:pP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Open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valvotomy: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cardiopulmonary  </a:t>
            </a:r>
            <a:r>
              <a:rPr sz="3200" spc="-5" dirty="0">
                <a:latin typeface="Carlito"/>
                <a:cs typeface="Carlito"/>
              </a:rPr>
              <a:t>bypass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5" dirty="0">
                <a:latin typeface="Carlito"/>
                <a:cs typeface="Carlito"/>
              </a:rPr>
              <a:t>preferred to </a:t>
            </a:r>
            <a:r>
              <a:rPr sz="3200" dirty="0">
                <a:latin typeface="Carlito"/>
                <a:cs typeface="Carlito"/>
              </a:rPr>
              <a:t>closed </a:t>
            </a:r>
            <a:r>
              <a:rPr sz="3200" spc="-20" dirty="0">
                <a:latin typeface="Carlito"/>
                <a:cs typeface="Carlito"/>
              </a:rPr>
              <a:t>valvotomy </a:t>
            </a:r>
            <a:r>
              <a:rPr sz="3200" dirty="0">
                <a:latin typeface="Carlito"/>
                <a:cs typeface="Carlito"/>
              </a:rPr>
              <a:t>cups  </a:t>
            </a:r>
            <a:r>
              <a:rPr sz="3200" spc="-15" dirty="0">
                <a:latin typeface="Carlito"/>
                <a:cs typeface="Carlito"/>
              </a:rPr>
              <a:t>separated </a:t>
            </a:r>
            <a:r>
              <a:rPr sz="3200" spc="-5" dirty="0">
                <a:latin typeface="Carlito"/>
                <a:cs typeface="Carlito"/>
              </a:rPr>
              <a:t>under </a:t>
            </a:r>
            <a:r>
              <a:rPr sz="3200" spc="-10" dirty="0">
                <a:latin typeface="Carlito"/>
                <a:cs typeface="Carlito"/>
              </a:rPr>
              <a:t>direct </a:t>
            </a:r>
            <a:r>
              <a:rPr sz="3200" spc="-5" dirty="0">
                <a:latin typeface="Carlito"/>
                <a:cs typeface="Carlito"/>
              </a:rPr>
              <a:t>vision. </a:t>
            </a: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spc="-5" dirty="0">
                <a:latin typeface="Carlito"/>
                <a:cs typeface="Carlito"/>
              </a:rPr>
              <a:t>fusion of  </a:t>
            </a:r>
            <a:r>
              <a:rPr sz="3200" spc="-10" dirty="0">
                <a:latin typeface="Carlito"/>
                <a:cs typeface="Carlito"/>
              </a:rPr>
              <a:t>subvalvular apparatus </a:t>
            </a:r>
            <a:r>
              <a:rPr sz="3200" dirty="0">
                <a:latin typeface="Carlito"/>
                <a:cs typeface="Carlito"/>
              </a:rPr>
              <a:t>is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loosened.</a:t>
            </a:r>
            <a:endParaRPr sz="3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LcPeriod"/>
              <a:tabLst>
                <a:tab pos="584200" algn="l"/>
                <a:tab pos="584835" algn="l"/>
              </a:tabLst>
            </a:pPr>
            <a:r>
              <a:rPr sz="3200" spc="-15" dirty="0">
                <a:solidFill>
                  <a:srgbClr val="FF0000"/>
                </a:solidFill>
                <a:latin typeface="Carlito"/>
                <a:cs typeface="Carlito"/>
              </a:rPr>
              <a:t>Mitral valve</a:t>
            </a:r>
            <a:r>
              <a:rPr sz="32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replacement(MVR)</a:t>
            </a:r>
            <a:endParaRPr sz="3200">
              <a:latin typeface="Carlito"/>
              <a:cs typeface="Carlito"/>
            </a:endParaRPr>
          </a:p>
          <a:p>
            <a:pPr marL="927100" marR="27305" indent="-915035">
              <a:lnSpc>
                <a:spcPct val="100000"/>
              </a:lnSpc>
              <a:spcBef>
                <a:spcPts val="765"/>
              </a:spcBef>
              <a:tabLst>
                <a:tab pos="1018540" algn="l"/>
              </a:tabLst>
            </a:pPr>
            <a:r>
              <a:rPr sz="3200" dirty="0">
                <a:latin typeface="Carlito"/>
                <a:cs typeface="Carlito"/>
              </a:rPr>
              <a:t>-		</a:t>
            </a:r>
            <a:r>
              <a:rPr sz="3200" spc="-5" dirty="0">
                <a:latin typeface="Carlito"/>
                <a:cs typeface="Carlito"/>
              </a:rPr>
              <a:t>MVR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10" dirty="0">
                <a:latin typeface="Carlito"/>
                <a:cs typeface="Carlito"/>
              </a:rPr>
              <a:t>there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significant </a:t>
            </a:r>
            <a:r>
              <a:rPr sz="3200" dirty="0">
                <a:latin typeface="Carlito"/>
                <a:cs typeface="Carlito"/>
              </a:rPr>
              <a:t>MR or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valve 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5" dirty="0">
                <a:latin typeface="Carlito"/>
                <a:cs typeface="Carlito"/>
              </a:rPr>
              <a:t>severely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heavily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calcified.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237566"/>
            <a:ext cx="906526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u="heavy" spc="-10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VALVULAR </a:t>
            </a:r>
            <a:r>
              <a:rPr sz="60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HEART</a:t>
            </a:r>
            <a:r>
              <a:rPr sz="6000" b="1" u="heavy" spc="8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60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DISEASE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940706"/>
            <a:ext cx="4782820" cy="6033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3200" spc="-15" dirty="0">
                <a:solidFill>
                  <a:srgbClr val="FF0000"/>
                </a:solidFill>
                <a:latin typeface="Carlito"/>
                <a:cs typeface="Carlito"/>
              </a:rPr>
              <a:t>DR ABRAR AKBAR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370075"/>
            <a:ext cx="3962400" cy="373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3581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34511"/>
              <a:ext cx="9144000" cy="35234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364" y="46431"/>
            <a:ext cx="5156836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Mitral</a:t>
            </a:r>
            <a:r>
              <a:rPr sz="4000" spc="-90" dirty="0"/>
              <a:t> </a:t>
            </a:r>
            <a:r>
              <a:rPr sz="4000" spc="-15" dirty="0"/>
              <a:t>regurgitation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914398"/>
            <a:ext cx="9144000" cy="55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04" y="33525"/>
            <a:ext cx="8928295" cy="67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0741" y="461899"/>
            <a:ext cx="29786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</a:t>
            </a:r>
            <a:r>
              <a:rPr dirty="0"/>
              <a:t>tiology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17650"/>
          <a:ext cx="8229600" cy="415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Acute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Chronic</a:t>
                      </a:r>
                      <a:r>
                        <a:rPr sz="28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Infective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endocarditis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Chronic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rheumatic</a:t>
                      </a:r>
                      <a:r>
                        <a:rPr sz="28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heart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Acute</a:t>
                      </a:r>
                      <a:r>
                        <a:rPr sz="2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myocardial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disease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infarction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Mitral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valve</a:t>
                      </a:r>
                      <a:r>
                        <a:rPr sz="2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prolapse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62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40" dirty="0">
                          <a:latin typeface="Carlito"/>
                          <a:cs typeface="Carlito"/>
                        </a:rPr>
                        <a:t>Trauma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Left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ventricular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dilatation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Degeneration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valve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cups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Hypertrophic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25" dirty="0">
                          <a:latin typeface="Carlito"/>
                          <a:cs typeface="Carlito"/>
                        </a:rPr>
                        <a:t>cardiomyopathy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813" y="72339"/>
            <a:ext cx="4280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Pathophysiology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066800"/>
            <a:ext cx="8229600" cy="5638800"/>
          </a:xfrm>
          <a:custGeom>
            <a:avLst/>
            <a:gdLst/>
            <a:ahLst/>
            <a:cxnLst/>
            <a:rect l="l" t="t" r="r" b="b"/>
            <a:pathLst>
              <a:path w="8229600" h="5638800">
                <a:moveTo>
                  <a:pt x="8229600" y="0"/>
                </a:moveTo>
                <a:lnTo>
                  <a:pt x="0" y="0"/>
                </a:lnTo>
                <a:lnTo>
                  <a:pt x="0" y="5638800"/>
                </a:lnTo>
                <a:lnTo>
                  <a:pt x="8229600" y="5638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6400" y="1188465"/>
            <a:ext cx="6248400" cy="50994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Regurgitation mitral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orifice</a:t>
            </a:r>
            <a:endParaRPr sz="2000" dirty="0">
              <a:latin typeface="Carlito"/>
              <a:cs typeface="Carlito"/>
            </a:endParaRPr>
          </a:p>
          <a:p>
            <a:pPr marL="1018540" marR="1010285" algn="ctr">
              <a:lnSpc>
                <a:spcPts val="4079"/>
              </a:lnSpc>
              <a:spcBef>
                <a:spcPts val="415"/>
              </a:spcBef>
            </a:pPr>
            <a:r>
              <a:rPr sz="2000" spc="-20" dirty="0">
                <a:latin typeface="Carlito"/>
                <a:cs typeface="Carlito"/>
              </a:rPr>
              <a:t>Volume </a:t>
            </a:r>
            <a:r>
              <a:rPr sz="2000" spc="-10" dirty="0">
                <a:latin typeface="Carlito"/>
                <a:cs typeface="Carlito"/>
              </a:rPr>
              <a:t>overload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75" dirty="0">
                <a:latin typeface="Carlito"/>
                <a:cs typeface="Carlito"/>
              </a:rPr>
              <a:t>LV </a:t>
            </a:r>
            <a:endParaRPr lang="en-US" sz="2000" spc="-75" dirty="0">
              <a:latin typeface="Carlito"/>
              <a:cs typeface="Carlito"/>
            </a:endParaRPr>
          </a:p>
          <a:p>
            <a:pPr marL="1018540" marR="1010285" algn="ctr">
              <a:lnSpc>
                <a:spcPts val="4079"/>
              </a:lnSpc>
              <a:spcBef>
                <a:spcPts val="415"/>
              </a:spcBef>
            </a:pPr>
            <a:r>
              <a:rPr sz="2000" spc="-75" dirty="0">
                <a:latin typeface="Carlito"/>
                <a:cs typeface="Carlito"/>
              </a:rPr>
              <a:t> LV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dilatation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ts val="4079"/>
              </a:lnSpc>
            </a:pPr>
            <a:r>
              <a:rPr sz="2000" spc="-75" dirty="0">
                <a:latin typeface="Carlito"/>
                <a:cs typeface="Carlito"/>
              </a:rPr>
              <a:t>LV </a:t>
            </a:r>
            <a:r>
              <a:rPr sz="2000" spc="-5" dirty="0">
                <a:latin typeface="Carlito"/>
                <a:cs typeface="Carlito"/>
              </a:rPr>
              <a:t>is decompressed </a:t>
            </a:r>
            <a:r>
              <a:rPr sz="2000" spc="-15" dirty="0">
                <a:latin typeface="Carlito"/>
                <a:cs typeface="Carlito"/>
              </a:rPr>
              <a:t>into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LA during </a:t>
            </a:r>
            <a:r>
              <a:rPr sz="2000" spc="-10" dirty="0">
                <a:latin typeface="Carlito"/>
                <a:cs typeface="Carlito"/>
              </a:rPr>
              <a:t>diastole  </a:t>
            </a:r>
            <a:endParaRPr lang="en-US" sz="2000" spc="-10" dirty="0">
              <a:latin typeface="Carlito"/>
              <a:cs typeface="Carlito"/>
            </a:endParaRPr>
          </a:p>
          <a:p>
            <a:pPr marL="12700" marR="5080" algn="ctr">
              <a:lnSpc>
                <a:spcPts val="4079"/>
              </a:lnSpc>
            </a:pPr>
            <a:r>
              <a:rPr sz="2000" spc="-10" dirty="0">
                <a:latin typeface="Carlito"/>
                <a:cs typeface="Carlito"/>
              </a:rPr>
              <a:t>Backward flow </a:t>
            </a:r>
            <a:r>
              <a:rPr sz="2000" spc="-5" dirty="0">
                <a:latin typeface="Carlito"/>
                <a:cs typeface="Carlito"/>
              </a:rPr>
              <a:t>of blood </a:t>
            </a:r>
            <a:r>
              <a:rPr sz="2000" dirty="0">
                <a:latin typeface="Carlito"/>
                <a:cs typeface="Carlito"/>
              </a:rPr>
              <a:t>in 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LA</a:t>
            </a:r>
            <a:endParaRPr sz="2000" dirty="0">
              <a:latin typeface="Carlito"/>
              <a:cs typeface="Carlito"/>
            </a:endParaRPr>
          </a:p>
          <a:p>
            <a:pPr marL="1247140" marR="1238250" algn="ctr">
              <a:lnSpc>
                <a:spcPts val="4079"/>
              </a:lnSpc>
              <a:spcBef>
                <a:spcPts val="5"/>
              </a:spcBef>
            </a:pPr>
            <a:r>
              <a:rPr sz="2000" spc="-20" dirty="0">
                <a:latin typeface="Carlito"/>
                <a:cs typeface="Carlito"/>
              </a:rPr>
              <a:t>Volume </a:t>
            </a:r>
            <a:r>
              <a:rPr sz="2000" spc="-10" dirty="0">
                <a:latin typeface="Carlito"/>
                <a:cs typeface="Carlito"/>
              </a:rPr>
              <a:t>overload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LA </a:t>
            </a:r>
            <a:endParaRPr lang="en-US" sz="2000" spc="-5" dirty="0">
              <a:latin typeface="Carlito"/>
              <a:cs typeface="Carlito"/>
            </a:endParaRPr>
          </a:p>
          <a:p>
            <a:pPr marL="1247140" marR="1238250" algn="ctr">
              <a:lnSpc>
                <a:spcPts val="4079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 LA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enlargement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000" dirty="0">
                <a:latin typeface="Carlito"/>
                <a:cs typeface="Carlito"/>
              </a:rPr>
              <a:t>Raised </a:t>
            </a:r>
            <a:r>
              <a:rPr sz="2000" spc="-5" dirty="0">
                <a:latin typeface="Carlito"/>
                <a:cs typeface="Carlito"/>
              </a:rPr>
              <a:t>left atrium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pressure</a:t>
            </a:r>
            <a:endParaRPr sz="2000" dirty="0">
              <a:latin typeface="Carlito"/>
              <a:cs typeface="Carlito"/>
            </a:endParaRPr>
          </a:p>
          <a:p>
            <a:pPr marL="382905" marR="375920" algn="ctr">
              <a:lnSpc>
                <a:spcPct val="170000"/>
              </a:lnSpc>
            </a:pPr>
            <a:r>
              <a:rPr sz="2000" dirty="0">
                <a:latin typeface="Carlito"/>
                <a:cs typeface="Carlito"/>
              </a:rPr>
              <a:t>Rise </a:t>
            </a:r>
            <a:r>
              <a:rPr sz="2000" spc="-10" dirty="0">
                <a:latin typeface="Carlito"/>
                <a:cs typeface="Carlito"/>
              </a:rPr>
              <a:t>pressure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pulmonary </a:t>
            </a:r>
            <a:r>
              <a:rPr sz="2000" spc="-10" dirty="0">
                <a:latin typeface="Carlito"/>
                <a:cs typeface="Carlito"/>
              </a:rPr>
              <a:t>vasculature </a:t>
            </a:r>
            <a:endParaRPr lang="en-US" sz="2000" spc="-10" dirty="0">
              <a:latin typeface="Carlito"/>
              <a:cs typeface="Carlito"/>
            </a:endParaRPr>
          </a:p>
          <a:p>
            <a:pPr marL="382905" marR="375920" algn="ctr">
              <a:lnSpc>
                <a:spcPct val="170000"/>
              </a:lnSpc>
            </a:pP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Pulmonary oedema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5779" y="1496567"/>
            <a:ext cx="315467" cy="42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9308" y="2036064"/>
            <a:ext cx="315467" cy="42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3691" y="2569464"/>
            <a:ext cx="315467" cy="42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8076" y="3102864"/>
            <a:ext cx="315467" cy="42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396740" y="3636264"/>
            <a:ext cx="337185" cy="885825"/>
            <a:chOff x="4396740" y="3636264"/>
            <a:chExt cx="337185" cy="885825"/>
          </a:xfrm>
        </p:grpSpPr>
        <p:sp>
          <p:nvSpPr>
            <p:cNvPr id="10" name="object 10"/>
            <p:cNvSpPr/>
            <p:nvPr/>
          </p:nvSpPr>
          <p:spPr>
            <a:xfrm>
              <a:off x="4396740" y="3636264"/>
              <a:ext cx="315467" cy="428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8076" y="4093464"/>
              <a:ext cx="315467" cy="428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418076" y="4626864"/>
            <a:ext cx="315467" cy="42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3315" y="5100828"/>
            <a:ext cx="315467" cy="42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3315" y="5693664"/>
            <a:ext cx="315467" cy="42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433442" y="1518666"/>
            <a:ext cx="217804" cy="4425950"/>
            <a:chOff x="4433442" y="1518666"/>
            <a:chExt cx="217804" cy="4425950"/>
          </a:xfrm>
        </p:grpSpPr>
        <p:sp>
          <p:nvSpPr>
            <p:cNvPr id="16" name="object 16"/>
            <p:cNvSpPr/>
            <p:nvPr/>
          </p:nvSpPr>
          <p:spPr>
            <a:xfrm>
              <a:off x="4433442" y="1518666"/>
              <a:ext cx="12014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6970" y="2058162"/>
              <a:ext cx="120141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1354" y="2591562"/>
              <a:ext cx="12014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15738" y="3124962"/>
              <a:ext cx="120141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4402" y="3658361"/>
              <a:ext cx="12014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15738" y="4115561"/>
              <a:ext cx="120141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15738" y="4648961"/>
              <a:ext cx="120141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0978" y="5122925"/>
              <a:ext cx="120142" cy="22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0978" y="5715762"/>
              <a:ext cx="120142" cy="228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461899"/>
            <a:ext cx="56490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20" dirty="0"/>
              <a:t> manifestation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850" y="1593850"/>
          <a:ext cx="9067800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Acute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Chronic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60">
                <a:tc>
                  <a:txBody>
                    <a:bodyPr/>
                    <a:lstStyle/>
                    <a:p>
                      <a:pPr marL="90805" marR="1257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Symptoms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related to 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pulmonary oedema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shock 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Thready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peripheral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pulse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0805" marR="28067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Cool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clammy</a:t>
                      </a:r>
                      <a:r>
                        <a:rPr sz="240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extremities 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Murmur is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heard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during  auscultation of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heart</a:t>
                      </a:r>
                      <a:r>
                        <a:rPr sz="24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sound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0" dirty="0">
                          <a:latin typeface="Carlito"/>
                          <a:cs typeface="Carlito"/>
                        </a:rPr>
                        <a:t>May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remain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asymptomatic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for may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year 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until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development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of some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degree 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of right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ventricular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failure.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2075" marR="3756025">
                        <a:lnSpc>
                          <a:spcPct val="100000"/>
                        </a:lnSpc>
                      </a:pPr>
                      <a:r>
                        <a:rPr sz="2400" spc="-85" dirty="0">
                          <a:latin typeface="Carlito"/>
                          <a:cs typeface="Carlito"/>
                        </a:rPr>
                        <a:t>W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400" spc="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kness 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Fatigue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2075" marR="75755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Dyspnea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(due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decrease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forward 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cardiac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output)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rlito"/>
                          <a:cs typeface="Carlito"/>
                        </a:rPr>
                        <a:t>Paroxysmal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nocturnal</a:t>
                      </a:r>
                      <a:r>
                        <a:rPr sz="2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dyspnea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Peripheral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oedema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later</a:t>
                      </a:r>
                      <a:r>
                        <a:rPr sz="24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stage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39022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429133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11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 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ECG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chest </a:t>
            </a:r>
            <a:r>
              <a:rPr sz="3200" spc="-30" dirty="0">
                <a:latin typeface="Carlito"/>
                <a:cs typeface="Carlito"/>
              </a:rPr>
              <a:t>X-ray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 </a:t>
            </a:r>
            <a:r>
              <a:rPr sz="3200" spc="-15" dirty="0">
                <a:latin typeface="Carlito"/>
                <a:cs typeface="Carlito"/>
              </a:rPr>
              <a:t>catheterization-  </a:t>
            </a:r>
            <a:r>
              <a:rPr sz="3200" spc="-5" dirty="0">
                <a:latin typeface="Carlito"/>
                <a:cs typeface="Carlito"/>
              </a:rPr>
              <a:t>increase </a:t>
            </a:r>
            <a:r>
              <a:rPr sz="3200" spc="-95" dirty="0">
                <a:latin typeface="Carlito"/>
                <a:cs typeface="Carlito"/>
              </a:rPr>
              <a:t>PcWP,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LAP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371600"/>
            <a:ext cx="4267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789" y="58623"/>
            <a:ext cx="572681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Medical</a:t>
            </a:r>
            <a:r>
              <a:rPr spc="-7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710985"/>
            <a:ext cx="7950834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rlito"/>
                <a:cs typeface="Carlito"/>
              </a:rPr>
              <a:t>Infective </a:t>
            </a:r>
            <a:r>
              <a:rPr sz="3200" spc="-10" dirty="0">
                <a:latin typeface="Carlito"/>
                <a:cs typeface="Carlito"/>
              </a:rPr>
              <a:t>endocarditis </a:t>
            </a:r>
            <a:r>
              <a:rPr sz="3200" spc="-15" dirty="0">
                <a:latin typeface="Carlito"/>
                <a:cs typeface="Carlito"/>
              </a:rPr>
              <a:t>prophylaxis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required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Asymptomatic </a:t>
            </a:r>
            <a:r>
              <a:rPr sz="3200" spc="-10" dirty="0">
                <a:latin typeface="Carlito"/>
                <a:cs typeface="Carlito"/>
              </a:rPr>
              <a:t>patient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mild </a:t>
            </a:r>
            <a:r>
              <a:rPr sz="3200" dirty="0">
                <a:latin typeface="Carlito"/>
                <a:cs typeface="Carlito"/>
              </a:rPr>
              <a:t>MR </a:t>
            </a:r>
            <a:r>
              <a:rPr sz="3200" spc="-5" dirty="0">
                <a:latin typeface="Carlito"/>
                <a:cs typeface="Carlito"/>
              </a:rPr>
              <a:t>managed  </a:t>
            </a:r>
            <a:r>
              <a:rPr sz="3200" spc="-10" dirty="0">
                <a:latin typeface="Carlito"/>
                <a:cs typeface="Carlito"/>
              </a:rPr>
              <a:t>conservatively </a:t>
            </a:r>
            <a:r>
              <a:rPr sz="3200" spc="-5" dirty="0">
                <a:latin typeface="Carlito"/>
                <a:cs typeface="Carlito"/>
              </a:rPr>
              <a:t>with serial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echocardiograms.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rlito"/>
                <a:cs typeface="Carlito"/>
              </a:rPr>
              <a:t>Vasodilators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476" y="2944367"/>
            <a:ext cx="8194548" cy="391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61899"/>
            <a:ext cx="8248650" cy="985901"/>
          </a:xfrm>
        </p:spPr>
        <p:txBody>
          <a:bodyPr/>
          <a:lstStyle/>
          <a:p>
            <a:pPr algn="ctr"/>
            <a:r>
              <a:rPr lang="en-US" sz="3200" dirty="0"/>
              <a:t>UNIVERSITY MOTTO, VISION, </a:t>
            </a:r>
            <a:br>
              <a:rPr lang="en-US" sz="3200" dirty="0"/>
            </a:br>
            <a:r>
              <a:rPr lang="en-US" sz="3200" dirty="0"/>
              <a:t>VALUES &amp;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93851"/>
            <a:ext cx="8915400" cy="5035550"/>
          </a:xfrm>
        </p:spPr>
        <p:txBody>
          <a:bodyPr/>
          <a:lstStyle/>
          <a:p>
            <a:r>
              <a:rPr lang="en-US" sz="2400" dirty="0"/>
              <a:t>MISSION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To impart evidence-based research-oriented health </a:t>
            </a:r>
            <a:r>
              <a:rPr lang="en-US" sz="2400" dirty="0" smtClean="0"/>
              <a:t>    professional  </a:t>
            </a:r>
            <a:r>
              <a:rPr lang="en-US" sz="2400" dirty="0"/>
              <a:t>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Best possible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Mutual respect, ethical practice of healthcare and social </a:t>
            </a:r>
          </a:p>
          <a:p>
            <a:r>
              <a:rPr lang="en-US" sz="2400" dirty="0"/>
              <a:t>     accountability.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VISION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Highly recognized and accredited </a:t>
            </a:r>
            <a:r>
              <a:rPr lang="en-US" sz="2400" dirty="0" err="1"/>
              <a:t>centre</a:t>
            </a:r>
            <a:r>
              <a:rPr lang="en-US" sz="2400" dirty="0"/>
              <a:t> of excellence in 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   </a:t>
            </a:r>
            <a:r>
              <a:rPr lang="en-US" sz="2400" dirty="0"/>
              <a:t>Medical </a:t>
            </a:r>
            <a:r>
              <a:rPr lang="en-US" sz="2400" dirty="0" err="1"/>
              <a:t>Education,Using</a:t>
            </a:r>
            <a:r>
              <a:rPr lang="en-US" sz="2400" dirty="0"/>
              <a:t> evidence-based training techniques</a:t>
            </a:r>
          </a:p>
          <a:p>
            <a:r>
              <a:rPr lang="en-US" sz="2400" dirty="0"/>
              <a:t>   </a:t>
            </a:r>
            <a:r>
              <a:rPr lang="en-US" sz="2400" dirty="0" smtClean="0"/>
              <a:t>   </a:t>
            </a:r>
            <a:r>
              <a:rPr lang="en-US" sz="2400" dirty="0"/>
              <a:t>for development of highly Competent health professionals,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who </a:t>
            </a:r>
            <a:r>
              <a:rPr lang="en-US" sz="2400" dirty="0"/>
              <a:t>are lifelong experiential learner and are Socially </a:t>
            </a:r>
            <a:r>
              <a:rPr lang="en-US" sz="2400" dirty="0" smtClean="0"/>
              <a:t>                	accountable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0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61899"/>
            <a:ext cx="54372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77926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Mitral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repair </a:t>
            </a:r>
            <a:r>
              <a:rPr sz="3200" dirty="0">
                <a:latin typeface="Carlito"/>
                <a:cs typeface="Carlito"/>
              </a:rPr>
              <a:t>and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Mitral </a:t>
            </a:r>
            <a:r>
              <a:rPr sz="3200" spc="-15" dirty="0">
                <a:latin typeface="Carlito"/>
                <a:cs typeface="Carlito"/>
              </a:rPr>
              <a:t>valve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replacement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675" y="2817876"/>
            <a:ext cx="7775448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224" y="461899"/>
            <a:ext cx="5667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Mitral </a:t>
            </a:r>
            <a:r>
              <a:rPr spc="-25" dirty="0"/>
              <a:t>valve</a:t>
            </a:r>
            <a:r>
              <a:rPr spc="-40" dirty="0"/>
              <a:t> </a:t>
            </a:r>
            <a:r>
              <a:rPr spc="-15" dirty="0"/>
              <a:t>prolapse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6480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MVP is the </a:t>
            </a:r>
            <a:r>
              <a:rPr sz="3200" spc="-10" dirty="0">
                <a:latin typeface="Carlito"/>
                <a:cs typeface="Carlito"/>
              </a:rPr>
              <a:t>structural </a:t>
            </a:r>
            <a:r>
              <a:rPr sz="3200" dirty="0">
                <a:latin typeface="Carlito"/>
                <a:cs typeface="Carlito"/>
              </a:rPr>
              <a:t>abnormality of the  </a:t>
            </a:r>
            <a:r>
              <a:rPr sz="3200" spc="-15" dirty="0">
                <a:latin typeface="Carlito"/>
                <a:cs typeface="Carlito"/>
              </a:rPr>
              <a:t>mitral valve </a:t>
            </a:r>
            <a:r>
              <a:rPr sz="3200" spc="-10" dirty="0">
                <a:latin typeface="Carlito"/>
                <a:cs typeface="Carlito"/>
              </a:rPr>
              <a:t>leaflets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5" dirty="0">
                <a:latin typeface="Carlito"/>
                <a:cs typeface="Carlito"/>
              </a:rPr>
              <a:t>pupillary </a:t>
            </a:r>
            <a:r>
              <a:rPr sz="3200" dirty="0">
                <a:latin typeface="Carlito"/>
                <a:cs typeface="Carlito"/>
              </a:rPr>
              <a:t>muscles 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chorade that </a:t>
            </a:r>
            <a:r>
              <a:rPr sz="3200" spc="-5" dirty="0">
                <a:latin typeface="Carlito"/>
                <a:cs typeface="Carlito"/>
              </a:rPr>
              <a:t>allows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leaflets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prolapse 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" dirty="0">
                <a:latin typeface="Carlito"/>
                <a:cs typeface="Carlito"/>
              </a:rPr>
              <a:t>back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left </a:t>
            </a:r>
            <a:r>
              <a:rPr sz="3200" spc="-5" dirty="0">
                <a:latin typeface="Carlito"/>
                <a:cs typeface="Carlito"/>
              </a:rPr>
              <a:t>atrium during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systole.</a:t>
            </a:r>
            <a:endParaRPr sz="3200" dirty="0">
              <a:latin typeface="Carlito"/>
              <a:cs typeface="Carlito"/>
            </a:endParaRPr>
          </a:p>
          <a:p>
            <a:pPr marL="355600" marR="63690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MVP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common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5" dirty="0" err="1">
                <a:latin typeface="Carlito"/>
                <a:cs typeface="Carlito"/>
              </a:rPr>
              <a:t>valvular</a:t>
            </a:r>
            <a:r>
              <a:rPr sz="3200" spc="-5" dirty="0">
                <a:latin typeface="Carlito"/>
                <a:cs typeface="Carlito"/>
              </a:rPr>
              <a:t>  heart disease </a:t>
            </a: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10" dirty="0">
                <a:latin typeface="Carlito"/>
                <a:cs typeface="Carlito"/>
              </a:rPr>
              <a:t>united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states.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7" y="76200"/>
            <a:ext cx="8918448" cy="6707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0741" y="461899"/>
            <a:ext cx="25214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</a:t>
            </a:r>
            <a:r>
              <a:rPr dirty="0"/>
              <a:t>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8063230" cy="4100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37541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Unknown </a:t>
            </a:r>
            <a:r>
              <a:rPr sz="2700" spc="-5" dirty="0">
                <a:latin typeface="Carlito"/>
                <a:cs typeface="Carlito"/>
              </a:rPr>
              <a:t>but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15" dirty="0">
                <a:latin typeface="Carlito"/>
                <a:cs typeface="Carlito"/>
              </a:rPr>
              <a:t>related to diverse </a:t>
            </a:r>
            <a:r>
              <a:rPr sz="2700" spc="-5" dirty="0">
                <a:latin typeface="Carlito"/>
                <a:cs typeface="Carlito"/>
              </a:rPr>
              <a:t>pathogenic  </a:t>
            </a:r>
            <a:r>
              <a:rPr sz="2700" dirty="0">
                <a:latin typeface="Carlito"/>
                <a:cs typeface="Carlito"/>
              </a:rPr>
              <a:t>mechanism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mitral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valve.</a:t>
            </a:r>
            <a:endParaRPr sz="27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Secondary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dirty="0">
                <a:latin typeface="Carlito"/>
                <a:cs typeface="Carlito"/>
              </a:rPr>
              <a:t>MS &amp;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MR.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buChar char="-"/>
              <a:tabLst>
                <a:tab pos="354965" algn="l"/>
                <a:tab pos="355600" algn="l"/>
                <a:tab pos="6430645" algn="l"/>
              </a:tabLst>
            </a:pPr>
            <a:r>
              <a:rPr sz="2700" dirty="0">
                <a:latin typeface="Carlito"/>
                <a:cs typeface="Carlito"/>
              </a:rPr>
              <a:t>MVP </a:t>
            </a:r>
            <a:r>
              <a:rPr sz="2700" spc="-10" dirty="0">
                <a:latin typeface="Carlito"/>
                <a:cs typeface="Carlito"/>
              </a:rPr>
              <a:t>can </a:t>
            </a:r>
            <a:r>
              <a:rPr sz="2700" spc="-5" dirty="0">
                <a:latin typeface="Carlito"/>
                <a:cs typeface="Carlito"/>
              </a:rPr>
              <a:t>occur </a:t>
            </a:r>
            <a:r>
              <a:rPr sz="2700" dirty="0">
                <a:latin typeface="Carlito"/>
                <a:cs typeface="Carlito"/>
              </a:rPr>
              <a:t>in the</a:t>
            </a:r>
            <a:r>
              <a:rPr sz="2700" spc="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presence,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redundant	</a:t>
            </a:r>
            <a:r>
              <a:rPr sz="2700" spc="-15" dirty="0">
                <a:latin typeface="Carlito"/>
                <a:cs typeface="Carlito"/>
              </a:rPr>
              <a:t>mitral</a:t>
            </a:r>
            <a:r>
              <a:rPr sz="2700" spc="-7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valve  </a:t>
            </a:r>
            <a:r>
              <a:rPr sz="2700" spc="-5" dirty="0">
                <a:latin typeface="Carlito"/>
                <a:cs typeface="Carlito"/>
              </a:rPr>
              <a:t>leaflets </a:t>
            </a:r>
            <a:r>
              <a:rPr sz="2700" spc="-10" dirty="0">
                <a:latin typeface="Carlito"/>
                <a:cs typeface="Carlito"/>
              </a:rPr>
              <a:t>elongated chorde </a:t>
            </a:r>
            <a:r>
              <a:rPr sz="2700" spc="-5" dirty="0">
                <a:latin typeface="Carlito"/>
                <a:cs typeface="Carlito"/>
              </a:rPr>
              <a:t>tendineae</a:t>
            </a:r>
            <a:r>
              <a:rPr sz="2700" spc="-11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(longer)</a:t>
            </a:r>
            <a:endParaRPr sz="2700">
              <a:latin typeface="Carlito"/>
              <a:cs typeface="Carlito"/>
            </a:endParaRPr>
          </a:p>
          <a:p>
            <a:pPr marL="355600" marR="432434" indent="-342900">
              <a:lnSpc>
                <a:spcPts val="2920"/>
              </a:lnSpc>
              <a:spcBef>
                <a:spcPts val="64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Enlarged </a:t>
            </a:r>
            <a:r>
              <a:rPr sz="2700" spc="-15" dirty="0">
                <a:latin typeface="Carlito"/>
                <a:cs typeface="Carlito"/>
              </a:rPr>
              <a:t>mitral </a:t>
            </a:r>
            <a:r>
              <a:rPr sz="2700" spc="-5" dirty="0">
                <a:latin typeface="Carlito"/>
                <a:cs typeface="Carlito"/>
              </a:rPr>
              <a:t>annulus (right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15" dirty="0">
                <a:latin typeface="Carlito"/>
                <a:cs typeface="Carlito"/>
              </a:rPr>
              <a:t>attached to </a:t>
            </a:r>
            <a:r>
              <a:rPr sz="2700" dirty="0">
                <a:latin typeface="Carlito"/>
                <a:cs typeface="Carlito"/>
              </a:rPr>
              <a:t>the  </a:t>
            </a:r>
            <a:r>
              <a:rPr sz="2700" spc="-15" dirty="0">
                <a:latin typeface="Carlito"/>
                <a:cs typeface="Carlito"/>
              </a:rPr>
              <a:t>mitral </a:t>
            </a:r>
            <a:r>
              <a:rPr sz="2700" spc="-10" dirty="0">
                <a:latin typeface="Carlito"/>
                <a:cs typeface="Carlito"/>
              </a:rPr>
              <a:t>valve</a:t>
            </a:r>
            <a:r>
              <a:rPr sz="2700" spc="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leaflets)</a:t>
            </a:r>
            <a:endParaRPr sz="2700">
              <a:latin typeface="Carlito"/>
              <a:cs typeface="Carlito"/>
            </a:endParaRPr>
          </a:p>
          <a:p>
            <a:pPr marL="355600" marR="473075" indent="-342900">
              <a:lnSpc>
                <a:spcPct val="90000"/>
              </a:lnSpc>
              <a:spcBef>
                <a:spcPts val="60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MVP is </a:t>
            </a:r>
            <a:r>
              <a:rPr sz="2700" spc="-5" dirty="0">
                <a:latin typeface="Carlito"/>
                <a:cs typeface="Carlito"/>
              </a:rPr>
              <a:t>usually benign but serious </a:t>
            </a:r>
            <a:r>
              <a:rPr sz="2700" spc="-10" dirty="0">
                <a:latin typeface="Carlito"/>
                <a:cs typeface="Carlito"/>
              </a:rPr>
              <a:t>complications can  </a:t>
            </a:r>
            <a:r>
              <a:rPr sz="2700" spc="-5" dirty="0">
                <a:latin typeface="Carlito"/>
                <a:cs typeface="Carlito"/>
              </a:rPr>
              <a:t>occur </a:t>
            </a:r>
            <a:r>
              <a:rPr sz="2700" dirty="0">
                <a:latin typeface="Carlito"/>
                <a:cs typeface="Carlito"/>
              </a:rPr>
              <a:t>including </a:t>
            </a:r>
            <a:r>
              <a:rPr sz="2700" spc="-15" dirty="0">
                <a:latin typeface="Carlito"/>
                <a:cs typeface="Carlito"/>
              </a:rPr>
              <a:t>mitral </a:t>
            </a:r>
            <a:r>
              <a:rPr sz="2700" spc="-10" dirty="0">
                <a:latin typeface="Carlito"/>
                <a:cs typeface="Carlito"/>
              </a:rPr>
              <a:t>regurgitations, </a:t>
            </a:r>
            <a:r>
              <a:rPr sz="2700" spc="-15" dirty="0">
                <a:latin typeface="Carlito"/>
                <a:cs typeface="Carlito"/>
              </a:rPr>
              <a:t>infective  </a:t>
            </a:r>
            <a:r>
              <a:rPr sz="2700" spc="-10" dirty="0">
                <a:latin typeface="Carlito"/>
                <a:cs typeface="Carlito"/>
              </a:rPr>
              <a:t>endocarditis </a:t>
            </a:r>
            <a:r>
              <a:rPr sz="2700" spc="-5" dirty="0">
                <a:latin typeface="Carlito"/>
                <a:cs typeface="Carlito"/>
              </a:rPr>
              <a:t>sudden </a:t>
            </a:r>
            <a:r>
              <a:rPr sz="2700" spc="-10" dirty="0">
                <a:latin typeface="Carlito"/>
                <a:cs typeface="Carlito"/>
              </a:rPr>
              <a:t>death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5" dirty="0">
                <a:latin typeface="Carlito"/>
                <a:cs typeface="Carlito"/>
              </a:rPr>
              <a:t>cerebral</a:t>
            </a:r>
            <a:r>
              <a:rPr sz="2700" spc="-8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ischemia.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461899"/>
            <a:ext cx="59538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20" dirty="0"/>
              <a:t> 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21625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890269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Arrhythmias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commonly ventricular  </a:t>
            </a:r>
            <a:r>
              <a:rPr sz="3200" spc="-10" dirty="0">
                <a:latin typeface="Carlito"/>
                <a:cs typeface="Carlito"/>
              </a:rPr>
              <a:t>premature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contraction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Ventricular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tachycardia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dirty="0">
                <a:latin typeface="Carlito"/>
                <a:cs typeface="Carlito"/>
              </a:rPr>
              <a:t>cause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palpitations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Light </a:t>
            </a:r>
            <a:r>
              <a:rPr sz="3200" dirty="0">
                <a:latin typeface="Carlito"/>
                <a:cs typeface="Carlito"/>
              </a:rPr>
              <a:t>headache and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dizziness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Chest </a:t>
            </a:r>
            <a:r>
              <a:rPr sz="3200" spc="-5" dirty="0">
                <a:latin typeface="Carlito"/>
                <a:cs typeface="Carlito"/>
              </a:rPr>
              <a:t>pain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abnormal </a:t>
            </a:r>
            <a:r>
              <a:rPr sz="3200" spc="-5" dirty="0">
                <a:latin typeface="Carlito"/>
                <a:cs typeface="Carlito"/>
              </a:rPr>
              <a:t>tension  on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pupillary </a:t>
            </a:r>
            <a:r>
              <a:rPr sz="3200" dirty="0">
                <a:latin typeface="Carlito"/>
                <a:cs typeface="Carlito"/>
              </a:rPr>
              <a:t>muscles. </a:t>
            </a: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spc="-10" dirty="0">
                <a:latin typeface="Carlito"/>
                <a:cs typeface="Carlito"/>
              </a:rPr>
              <a:t>chest </a:t>
            </a:r>
            <a:r>
              <a:rPr sz="3200" spc="-5" dirty="0">
                <a:latin typeface="Carlito"/>
                <a:cs typeface="Carlito"/>
              </a:rPr>
              <a:t>pain does  not respond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Anti-Anginal treatment. </a:t>
            </a:r>
            <a:r>
              <a:rPr sz="3200" spc="5" dirty="0">
                <a:latin typeface="Carlito"/>
                <a:cs typeface="Carlito"/>
              </a:rPr>
              <a:t>E.g  </a:t>
            </a:r>
            <a:r>
              <a:rPr sz="3200" spc="-20" dirty="0">
                <a:latin typeface="Carlito"/>
                <a:cs typeface="Carlito"/>
              </a:rPr>
              <a:t>nitrate,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sorbitrate.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4" y="0"/>
            <a:ext cx="4584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Mana</a:t>
            </a:r>
            <a:r>
              <a:rPr spc="-35" dirty="0"/>
              <a:t>g</a:t>
            </a:r>
            <a:r>
              <a:rPr dirty="0"/>
              <a:t>eme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51661"/>
            <a:ext cx="805751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Recommend </a:t>
            </a:r>
            <a:r>
              <a:rPr sz="2700" spc="-5" dirty="0">
                <a:latin typeface="Carlito"/>
                <a:cs typeface="Carlito"/>
              </a:rPr>
              <a:t>antibiotic </a:t>
            </a:r>
            <a:r>
              <a:rPr sz="2700" spc="-15" dirty="0">
                <a:latin typeface="Carlito"/>
                <a:cs typeface="Carlito"/>
              </a:rPr>
              <a:t>prophylaxis </a:t>
            </a:r>
            <a:r>
              <a:rPr sz="2700" spc="-25" dirty="0">
                <a:latin typeface="Carlito"/>
                <a:cs typeface="Carlito"/>
              </a:rPr>
              <a:t>for</a:t>
            </a:r>
            <a:r>
              <a:rPr sz="2700" spc="-10" dirty="0">
                <a:latin typeface="Carlito"/>
                <a:cs typeface="Carlito"/>
              </a:rPr>
              <a:t> endocarditis.</a:t>
            </a:r>
            <a:endParaRPr sz="2700">
              <a:latin typeface="Carlito"/>
              <a:cs typeface="Carlito"/>
            </a:endParaRPr>
          </a:p>
          <a:p>
            <a:pPr marL="355600" marR="73025" indent="-342900" algn="just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Monitor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patient </a:t>
            </a:r>
            <a:r>
              <a:rPr sz="2700" spc="-15" dirty="0">
                <a:latin typeface="Carlito"/>
                <a:cs typeface="Carlito"/>
              </a:rPr>
              <a:t>treated </a:t>
            </a:r>
            <a:r>
              <a:rPr sz="2700" dirty="0">
                <a:latin typeface="Carlito"/>
                <a:cs typeface="Carlito"/>
              </a:rPr>
              <a:t>with </a:t>
            </a:r>
            <a:r>
              <a:rPr sz="2700" spc="-15" dirty="0">
                <a:latin typeface="Carlito"/>
                <a:cs typeface="Carlito"/>
              </a:rPr>
              <a:t>B-adrenergic </a:t>
            </a:r>
            <a:r>
              <a:rPr sz="2700" spc="-20" dirty="0">
                <a:latin typeface="Carlito"/>
                <a:cs typeface="Carlito"/>
              </a:rPr>
              <a:t>blockers 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20" dirty="0">
                <a:latin typeface="Carlito"/>
                <a:cs typeface="Carlito"/>
              </a:rPr>
              <a:t>control</a:t>
            </a:r>
            <a:r>
              <a:rPr sz="2700" spc="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palpitations.</a:t>
            </a:r>
            <a:endParaRPr sz="27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Advice </a:t>
            </a:r>
            <a:r>
              <a:rPr sz="2700" spc="-10" dirty="0">
                <a:latin typeface="Carlito"/>
                <a:cs typeface="Carlito"/>
              </a:rPr>
              <a:t>the patient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5" dirty="0">
                <a:latin typeface="Carlito"/>
                <a:cs typeface="Carlito"/>
              </a:rPr>
              <a:t>adopt </a:t>
            </a:r>
            <a:r>
              <a:rPr sz="2700" spc="-10" dirty="0">
                <a:latin typeface="Carlito"/>
                <a:cs typeface="Carlito"/>
              </a:rPr>
              <a:t>healthy </a:t>
            </a:r>
            <a:r>
              <a:rPr sz="2700" spc="-5" dirty="0">
                <a:latin typeface="Carlito"/>
                <a:cs typeface="Carlito"/>
              </a:rPr>
              <a:t>eating </a:t>
            </a:r>
            <a:r>
              <a:rPr sz="2700" spc="-20" dirty="0">
                <a:latin typeface="Carlito"/>
                <a:cs typeface="Carlito"/>
              </a:rPr>
              <a:t>pattern </a:t>
            </a:r>
            <a:r>
              <a:rPr sz="2700" spc="-5" dirty="0">
                <a:latin typeface="Carlito"/>
                <a:cs typeface="Carlito"/>
              </a:rPr>
              <a:t>such  </a:t>
            </a:r>
            <a:r>
              <a:rPr sz="2700" dirty="0">
                <a:latin typeface="Carlito"/>
                <a:cs typeface="Carlito"/>
              </a:rPr>
              <a:t>as </a:t>
            </a:r>
            <a:r>
              <a:rPr sz="2700" spc="-15" dirty="0">
                <a:latin typeface="Carlito"/>
                <a:cs typeface="Carlito"/>
              </a:rPr>
              <a:t>avoiding caffeine, </a:t>
            </a:r>
            <a:r>
              <a:rPr sz="2700" spc="-5" dirty="0">
                <a:latin typeface="Carlito"/>
                <a:cs typeface="Carlito"/>
              </a:rPr>
              <a:t>because </a:t>
            </a:r>
            <a:r>
              <a:rPr sz="2700" dirty="0">
                <a:latin typeface="Carlito"/>
                <a:cs typeface="Carlito"/>
              </a:rPr>
              <a:t>if it is a </a:t>
            </a:r>
            <a:r>
              <a:rPr sz="2700" spc="-10" dirty="0">
                <a:latin typeface="Carlito"/>
                <a:cs typeface="Carlito"/>
              </a:rPr>
              <a:t>stimulant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5" dirty="0">
                <a:latin typeface="Carlito"/>
                <a:cs typeface="Carlito"/>
              </a:rPr>
              <a:t>any  exacerbate symptoms.</a:t>
            </a:r>
            <a:endParaRPr sz="2700">
              <a:latin typeface="Carlito"/>
              <a:cs typeface="Carlito"/>
            </a:endParaRPr>
          </a:p>
          <a:p>
            <a:pPr marL="355600" marR="739140" indent="-342900" algn="just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Counsel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patient </a:t>
            </a:r>
            <a:r>
              <a:rPr sz="2700" dirty="0">
                <a:latin typeface="Carlito"/>
                <a:cs typeface="Carlito"/>
              </a:rPr>
              <a:t>who </a:t>
            </a:r>
            <a:r>
              <a:rPr sz="2700" spc="-5" dirty="0">
                <a:latin typeface="Carlito"/>
                <a:cs typeface="Carlito"/>
              </a:rPr>
              <a:t>uses diet pills </a:t>
            </a:r>
            <a:r>
              <a:rPr sz="2700" spc="-10" dirty="0">
                <a:latin typeface="Carlito"/>
                <a:cs typeface="Carlito"/>
              </a:rPr>
              <a:t>continuing  </a:t>
            </a:r>
            <a:r>
              <a:rPr sz="2700" spc="-5" dirty="0">
                <a:latin typeface="Carlito"/>
                <a:cs typeface="Carlito"/>
              </a:rPr>
              <a:t>stimulants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dirty="0">
                <a:latin typeface="Carlito"/>
                <a:cs typeface="Carlito"/>
              </a:rPr>
              <a:t>these </a:t>
            </a:r>
            <a:r>
              <a:rPr sz="2700" spc="-15" dirty="0">
                <a:latin typeface="Carlito"/>
                <a:cs typeface="Carlito"/>
              </a:rPr>
              <a:t>preparations </a:t>
            </a:r>
            <a:r>
              <a:rPr sz="2700" dirty="0">
                <a:latin typeface="Carlito"/>
                <a:cs typeface="Carlito"/>
              </a:rPr>
              <a:t>will</a:t>
            </a:r>
            <a:r>
              <a:rPr sz="2700" spc="-7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exacerbate  symptoms.</a:t>
            </a:r>
            <a:endParaRPr sz="2700">
              <a:latin typeface="Carlito"/>
              <a:cs typeface="Carlito"/>
            </a:endParaRPr>
          </a:p>
          <a:p>
            <a:pPr marL="355600" marR="16383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rlito"/>
                <a:cs typeface="Carlito"/>
              </a:rPr>
              <a:t>Instruct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patient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35" dirty="0">
                <a:latin typeface="Carlito"/>
                <a:cs typeface="Carlito"/>
              </a:rPr>
              <a:t>take </a:t>
            </a:r>
            <a:r>
              <a:rPr sz="2700" spc="-10" dirty="0">
                <a:latin typeface="Carlito"/>
                <a:cs typeface="Carlito"/>
              </a:rPr>
              <a:t>over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counter </a:t>
            </a:r>
            <a:r>
              <a:rPr sz="2700" spc="-5" dirty="0">
                <a:latin typeface="Carlito"/>
                <a:cs typeface="Carlito"/>
              </a:rPr>
              <a:t>drug </a:t>
            </a:r>
            <a:r>
              <a:rPr sz="2700" dirty="0">
                <a:latin typeface="Carlito"/>
                <a:cs typeface="Carlito"/>
              </a:rPr>
              <a:t>with  </a:t>
            </a:r>
            <a:r>
              <a:rPr sz="2700" spc="-5" dirty="0">
                <a:latin typeface="Carlito"/>
                <a:cs typeface="Carlito"/>
              </a:rPr>
              <a:t>caution.</a:t>
            </a:r>
            <a:endParaRPr sz="2700">
              <a:latin typeface="Carlito"/>
              <a:cs typeface="Carlito"/>
            </a:endParaRPr>
          </a:p>
          <a:p>
            <a:pPr marL="355600" marR="388620" indent="-342900">
              <a:lnSpc>
                <a:spcPts val="26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Develop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5" dirty="0">
                <a:latin typeface="Carlito"/>
                <a:cs typeface="Carlito"/>
              </a:rPr>
              <a:t>planned </a:t>
            </a:r>
            <a:r>
              <a:rPr sz="2700" spc="-10" dirty="0">
                <a:latin typeface="Carlito"/>
                <a:cs typeface="Carlito"/>
              </a:rPr>
              <a:t>aerobic </a:t>
            </a:r>
            <a:r>
              <a:rPr sz="2700" spc="-20" dirty="0">
                <a:latin typeface="Carlito"/>
                <a:cs typeface="Carlito"/>
              </a:rPr>
              <a:t>exercise program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the  patient </a:t>
            </a:r>
            <a:r>
              <a:rPr sz="2700" spc="-5" dirty="0">
                <a:latin typeface="Carlito"/>
                <a:cs typeface="Carlito"/>
              </a:rPr>
              <a:t>implement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it.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61899"/>
            <a:ext cx="57420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478395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Mitral </a:t>
            </a:r>
            <a:r>
              <a:rPr sz="3200" spc="-15" dirty="0">
                <a:latin typeface="Carlito"/>
                <a:cs typeface="Carlito"/>
              </a:rPr>
              <a:t>valve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repair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Mitral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replacement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severe </a:t>
            </a:r>
            <a:r>
              <a:rPr sz="3200" spc="-5" dirty="0">
                <a:latin typeface="Carlito"/>
                <a:cs typeface="Carlito"/>
              </a:rPr>
              <a:t>damage 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calcifications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1352" y="3174"/>
            <a:ext cx="700544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rlito"/>
                <a:cs typeface="Carlito"/>
              </a:rPr>
              <a:t>Patient </a:t>
            </a:r>
            <a:r>
              <a:rPr sz="4000" b="1" spc="-5" dirty="0">
                <a:latin typeface="Carlito"/>
                <a:cs typeface="Carlito"/>
              </a:rPr>
              <a:t>and </a:t>
            </a:r>
            <a:r>
              <a:rPr sz="4000" b="1" spc="-15" dirty="0">
                <a:latin typeface="Carlito"/>
                <a:cs typeface="Carlito"/>
              </a:rPr>
              <a:t>family</a:t>
            </a:r>
            <a:r>
              <a:rPr sz="4000" b="1" spc="5" dirty="0">
                <a:latin typeface="Carlito"/>
                <a:cs typeface="Carlito"/>
              </a:rPr>
              <a:t> </a:t>
            </a:r>
            <a:r>
              <a:rPr sz="4000" b="1" spc="-15" dirty="0">
                <a:latin typeface="Carlito"/>
                <a:cs typeface="Carlito"/>
              </a:rPr>
              <a:t>teaching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68197"/>
            <a:ext cx="7981950" cy="523726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 marR="505459" indent="-515620">
              <a:lnSpc>
                <a:spcPct val="90000"/>
              </a:lnSpc>
              <a:spcBef>
                <a:spcPts val="4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0" dirty="0">
                <a:latin typeface="Carlito"/>
                <a:cs typeface="Carlito"/>
              </a:rPr>
              <a:t>Teach </a:t>
            </a:r>
            <a:r>
              <a:rPr sz="2800" spc="-10" dirty="0">
                <a:latin typeface="Carlito"/>
                <a:cs typeface="Carlito"/>
              </a:rPr>
              <a:t>patient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importance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antibiotic  </a:t>
            </a:r>
            <a:r>
              <a:rPr sz="2800" spc="-15" dirty="0">
                <a:latin typeface="Carlito"/>
                <a:cs typeface="Carlito"/>
              </a:rPr>
              <a:t>prophylaxis </a:t>
            </a:r>
            <a:r>
              <a:rPr sz="2800" spc="-30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endocarditis </a:t>
            </a:r>
            <a:r>
              <a:rPr sz="2800" spc="-25" dirty="0">
                <a:latin typeface="Carlito"/>
                <a:cs typeface="Carlito"/>
              </a:rPr>
              <a:t>before  </a:t>
            </a:r>
            <a:r>
              <a:rPr sz="2800" spc="-15" dirty="0">
                <a:latin typeface="Carlito"/>
                <a:cs typeface="Carlito"/>
              </a:rPr>
              <a:t>undergoing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surgical </a:t>
            </a:r>
            <a:r>
              <a:rPr sz="2800" spc="-15" dirty="0">
                <a:latin typeface="Carlito"/>
                <a:cs typeface="Carlito"/>
              </a:rPr>
              <a:t>procedure </a:t>
            </a:r>
            <a:r>
              <a:rPr sz="2800" dirty="0">
                <a:latin typeface="Carlito"/>
                <a:cs typeface="Carlito"/>
              </a:rPr>
              <a:t>if the  </a:t>
            </a:r>
            <a:r>
              <a:rPr sz="2800" spc="-10" dirty="0">
                <a:latin typeface="Carlito"/>
                <a:cs typeface="Carlito"/>
              </a:rPr>
              <a:t>patient </a:t>
            </a:r>
            <a:r>
              <a:rPr sz="2800" spc="-5" dirty="0">
                <a:latin typeface="Carlito"/>
                <a:cs typeface="Carlito"/>
              </a:rPr>
              <a:t>has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5" dirty="0">
                <a:latin typeface="Carlito"/>
                <a:cs typeface="Carlito"/>
              </a:rPr>
              <a:t>MVP.</a:t>
            </a:r>
            <a:endParaRPr sz="2800" dirty="0">
              <a:latin typeface="Carlito"/>
              <a:cs typeface="Carlito"/>
            </a:endParaRPr>
          </a:p>
          <a:p>
            <a:pPr marL="527685" marR="572135" indent="-515620">
              <a:lnSpc>
                <a:spcPct val="9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Advise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patient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adopt </a:t>
            </a:r>
            <a:r>
              <a:rPr sz="2800" spc="-15" dirty="0">
                <a:latin typeface="Carlito"/>
                <a:cs typeface="Carlito"/>
              </a:rPr>
              <a:t>healthy </a:t>
            </a:r>
            <a:r>
              <a:rPr sz="2800" spc="-10" dirty="0">
                <a:latin typeface="Carlito"/>
                <a:cs typeface="Carlito"/>
              </a:rPr>
              <a:t>eating  </a:t>
            </a:r>
            <a:r>
              <a:rPr sz="2800" spc="-20" dirty="0">
                <a:latin typeface="Carlito"/>
                <a:cs typeface="Carlito"/>
              </a:rPr>
              <a:t>pattern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avoid </a:t>
            </a:r>
            <a:r>
              <a:rPr sz="2800" spc="-25" dirty="0">
                <a:latin typeface="Carlito"/>
                <a:cs typeface="Carlito"/>
              </a:rPr>
              <a:t>caffeine </a:t>
            </a:r>
            <a:r>
              <a:rPr sz="2800" spc="-5" dirty="0">
                <a:latin typeface="Carlito"/>
                <a:cs typeface="Carlito"/>
              </a:rPr>
              <a:t>because </a:t>
            </a:r>
            <a:r>
              <a:rPr sz="2800" spc="-10" dirty="0">
                <a:latin typeface="Carlito"/>
                <a:cs typeface="Carlito"/>
              </a:rPr>
              <a:t>it </a:t>
            </a:r>
            <a:r>
              <a:rPr sz="2800" dirty="0">
                <a:latin typeface="Carlito"/>
                <a:cs typeface="Carlito"/>
              </a:rPr>
              <a:t>is  </a:t>
            </a:r>
            <a:r>
              <a:rPr sz="2800" spc="-10" dirty="0">
                <a:latin typeface="Carlito"/>
                <a:cs typeface="Carlito"/>
              </a:rPr>
              <a:t>stimulants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cause </a:t>
            </a:r>
            <a:r>
              <a:rPr sz="2800" spc="-20" dirty="0">
                <a:latin typeface="Carlito"/>
                <a:cs typeface="Carlito"/>
              </a:rPr>
              <a:t>exacerbate  </a:t>
            </a:r>
            <a:r>
              <a:rPr sz="2800" spc="-15" dirty="0">
                <a:latin typeface="Carlito"/>
                <a:cs typeface="Carlito"/>
              </a:rPr>
              <a:t>symptoms.</a:t>
            </a:r>
            <a:endParaRPr sz="2800" dirty="0">
              <a:latin typeface="Carlito"/>
              <a:cs typeface="Carlito"/>
            </a:endParaRPr>
          </a:p>
          <a:p>
            <a:pPr marL="527685" marR="5080" indent="-515620">
              <a:lnSpc>
                <a:spcPts val="3460"/>
              </a:lnSpc>
              <a:spcBef>
                <a:spcPts val="8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Help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patient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develop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implement </a:t>
            </a:r>
            <a:r>
              <a:rPr sz="2800" dirty="0">
                <a:latin typeface="Carlito"/>
                <a:cs typeface="Carlito"/>
              </a:rPr>
              <a:t>an  </a:t>
            </a:r>
            <a:r>
              <a:rPr sz="2800" spc="-25" dirty="0">
                <a:latin typeface="Carlito"/>
                <a:cs typeface="Carlito"/>
              </a:rPr>
              <a:t>exercise </a:t>
            </a:r>
            <a:r>
              <a:rPr sz="2800" spc="-20" dirty="0">
                <a:latin typeface="Carlito"/>
                <a:cs typeface="Carlito"/>
              </a:rPr>
              <a:t>program to </a:t>
            </a:r>
            <a:r>
              <a:rPr sz="2800" spc="-10" dirty="0">
                <a:latin typeface="Carlito"/>
                <a:cs typeface="Carlito"/>
              </a:rPr>
              <a:t>maintain </a:t>
            </a:r>
            <a:r>
              <a:rPr sz="2800" spc="-5" dirty="0">
                <a:latin typeface="Carlito"/>
                <a:cs typeface="Carlito"/>
              </a:rPr>
              <a:t>optimal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health.</a:t>
            </a:r>
            <a:endParaRPr sz="2800" dirty="0">
              <a:latin typeface="Carlito"/>
              <a:cs typeface="Carlito"/>
            </a:endParaRPr>
          </a:p>
          <a:p>
            <a:pPr marL="527685" marR="38735" indent="-515620">
              <a:lnSpc>
                <a:spcPts val="346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rlito"/>
                <a:cs typeface="Carlito"/>
              </a:rPr>
              <a:t>Instruct patient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contact </a:t>
            </a:r>
            <a:r>
              <a:rPr sz="2800" spc="-5" dirty="0">
                <a:latin typeface="Carlito"/>
                <a:cs typeface="Carlito"/>
              </a:rPr>
              <a:t>108 or health </a:t>
            </a:r>
            <a:r>
              <a:rPr sz="2800" spc="-15" dirty="0">
                <a:latin typeface="Carlito"/>
                <a:cs typeface="Carlito"/>
              </a:rPr>
              <a:t>care  provider </a:t>
            </a:r>
            <a:r>
              <a:rPr sz="2800" spc="-10" dirty="0">
                <a:latin typeface="Carlito"/>
                <a:cs typeface="Carlito"/>
              </a:rPr>
              <a:t>if </a:t>
            </a:r>
            <a:r>
              <a:rPr sz="2800" spc="-15" dirty="0">
                <a:latin typeface="Carlito"/>
                <a:cs typeface="Carlito"/>
              </a:rPr>
              <a:t>symptoms </a:t>
            </a:r>
            <a:r>
              <a:rPr sz="2800" spc="-10" dirty="0">
                <a:latin typeface="Carlito"/>
                <a:cs typeface="Carlito"/>
              </a:rPr>
              <a:t>develop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worsen.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4" y="461899"/>
            <a:ext cx="4112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Aortic</a:t>
            </a:r>
            <a:r>
              <a:rPr spc="-50" dirty="0"/>
              <a:t> </a:t>
            </a:r>
            <a:r>
              <a:rPr spc="-1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3521710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Definition:</a:t>
            </a:r>
            <a:endParaRPr sz="3200">
              <a:latin typeface="Carlito"/>
              <a:cs typeface="Carlito"/>
            </a:endParaRPr>
          </a:p>
          <a:p>
            <a:pPr marL="998855" marR="5080" indent="-51562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-10" dirty="0">
                <a:latin typeface="Carlito"/>
                <a:cs typeface="Carlito"/>
              </a:rPr>
              <a:t>Narrowing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the  </a:t>
            </a:r>
            <a:r>
              <a:rPr sz="3200" dirty="0">
                <a:latin typeface="Carlito"/>
                <a:cs typeface="Carlito"/>
              </a:rPr>
              <a:t>aortic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valve.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5676" y="1370074"/>
            <a:ext cx="4878324" cy="548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023" y="513983"/>
            <a:ext cx="8705393" cy="560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61899"/>
            <a:ext cx="2895600" cy="604901"/>
          </a:xfrm>
        </p:spPr>
        <p:txBody>
          <a:bodyPr/>
          <a:lstStyle/>
          <a:p>
            <a:pPr algn="ctr"/>
            <a:r>
              <a:rPr lang="en-US" sz="3600" dirty="0"/>
              <a:t>GOALS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2300" cy="4191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The Undergraduate Integrated Learning Program is geared </a:t>
            </a:r>
          </a:p>
          <a:p>
            <a:r>
              <a:rPr lang="en-US" sz="2400" dirty="0"/>
              <a:t>      </a:t>
            </a:r>
            <a:r>
              <a:rPr lang="en-US" sz="2400" dirty="0" smtClean="0"/>
              <a:t> </a:t>
            </a:r>
            <a:r>
              <a:rPr lang="en-US" sz="2400" dirty="0"/>
              <a:t>to  Provide you with quality medical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  Provide thorough grounding in the basic theoretical </a:t>
            </a:r>
          </a:p>
          <a:p>
            <a:r>
              <a:rPr lang="en-US" sz="2400" dirty="0"/>
              <a:t>          concepts underpinning the practice of medicine.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•    Develop and polish the skills required for providing medical</a:t>
            </a:r>
          </a:p>
          <a:p>
            <a:r>
              <a:rPr lang="en-US" sz="2400" dirty="0"/>
              <a:t>      services at all levels of the Health care delivery system. </a:t>
            </a:r>
          </a:p>
          <a:p>
            <a:r>
              <a:rPr lang="en-US" sz="2400" dirty="0"/>
              <a:t>•     Help you attain and maintain the highest possible levels of </a:t>
            </a:r>
          </a:p>
          <a:p>
            <a:r>
              <a:rPr lang="en-US" sz="2400" dirty="0"/>
              <a:t>       ethical and professional conduct in your future life. </a:t>
            </a:r>
          </a:p>
          <a:p>
            <a:r>
              <a:rPr lang="en-US" sz="2400" dirty="0"/>
              <a:t>•    Kindle a spirit of inquiry and acquisition of knowledge to help</a:t>
            </a:r>
          </a:p>
          <a:p>
            <a:r>
              <a:rPr lang="en-US" sz="2400" dirty="0"/>
              <a:t>      you attain personal and professional growth &amp; excellence.</a:t>
            </a:r>
          </a:p>
        </p:txBody>
      </p:sp>
    </p:spTree>
    <p:extLst>
      <p:ext uri="{BB962C8B-B14F-4D97-AF65-F5344CB8AC3E}">
        <p14:creationId xmlns:p14="http://schemas.microsoft.com/office/powerpoint/2010/main" val="4018565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385" y="461899"/>
            <a:ext cx="3236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Incidence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410" y="1509941"/>
            <a:ext cx="7692390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Commonest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dirty="0">
                <a:latin typeface="Carlito"/>
                <a:cs typeface="Carlito"/>
              </a:rPr>
              <a:t>lesion in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UK.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Risk </a:t>
            </a:r>
            <a:r>
              <a:rPr sz="3200" spc="-5" dirty="0">
                <a:latin typeface="Carlito"/>
                <a:cs typeface="Carlito"/>
              </a:rPr>
              <a:t>increase with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age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2%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people </a:t>
            </a:r>
            <a:r>
              <a:rPr sz="3200" spc="-5" dirty="0">
                <a:latin typeface="Carlito"/>
                <a:cs typeface="Carlito"/>
              </a:rPr>
              <a:t>&gt;65 </a:t>
            </a:r>
            <a:r>
              <a:rPr sz="3200" spc="-20" dirty="0">
                <a:latin typeface="Carlito"/>
                <a:cs typeface="Carlito"/>
              </a:rPr>
              <a:t>years have </a:t>
            </a:r>
            <a:r>
              <a:rPr sz="3200" dirty="0">
                <a:latin typeface="Carlito"/>
                <a:cs typeface="Carlito"/>
              </a:rPr>
              <a:t>echo </a:t>
            </a:r>
            <a:r>
              <a:rPr sz="3200" spc="-20" dirty="0">
                <a:latin typeface="Carlito"/>
                <a:cs typeface="Carlito"/>
              </a:rPr>
              <a:t>feature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aortic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stenosis.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502032"/>
            <a:ext cx="2057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822450"/>
          <a:ext cx="8305800" cy="2321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Acquired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causes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Congenital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causes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490">
                <a:tc>
                  <a:txBody>
                    <a:bodyPr/>
                    <a:lstStyle/>
                    <a:p>
                      <a:pPr marL="91440" marR="4629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Acquired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degenerative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calcific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as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rheumatic 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fever,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Paget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disease of bone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end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stage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renal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failure.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07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Bicuspid aortic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valve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1-2%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live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births.  Bicuspid 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AV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results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calcification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fibrosis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 leaflets with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reduced valve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area.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035807" y="1121663"/>
            <a:ext cx="3180715" cy="591820"/>
            <a:chOff x="3035807" y="1121663"/>
            <a:chExt cx="3180715" cy="591820"/>
          </a:xfrm>
        </p:grpSpPr>
        <p:sp>
          <p:nvSpPr>
            <p:cNvPr id="5" name="object 5"/>
            <p:cNvSpPr/>
            <p:nvPr/>
          </p:nvSpPr>
          <p:spPr>
            <a:xfrm>
              <a:off x="4517135" y="1121663"/>
              <a:ext cx="111251" cy="371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761" y="1143761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5">
                  <a:moveTo>
                    <a:pt x="0" y="0"/>
                  </a:moveTo>
                  <a:lnTo>
                    <a:pt x="0" y="2747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5535" y="1382268"/>
              <a:ext cx="3070860" cy="111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1161" y="1418081"/>
              <a:ext cx="2971800" cy="0"/>
            </a:xfrm>
            <a:custGeom>
              <a:avLst/>
              <a:gdLst/>
              <a:ahLst/>
              <a:cxnLst/>
              <a:rect l="l" t="t" r="r" b="b"/>
              <a:pathLst>
                <a:path w="2971800">
                  <a:moveTo>
                    <a:pt x="29718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761" y="1418081"/>
              <a:ext cx="228600" cy="259079"/>
            </a:xfrm>
            <a:custGeom>
              <a:avLst/>
              <a:gdLst/>
              <a:ahLst/>
              <a:cxnLst/>
              <a:rect l="l" t="t" r="r" b="b"/>
              <a:pathLst>
                <a:path w="228600" h="259080">
                  <a:moveTo>
                    <a:pt x="171450" y="0"/>
                  </a:moveTo>
                  <a:lnTo>
                    <a:pt x="57150" y="0"/>
                  </a:lnTo>
                  <a:lnTo>
                    <a:pt x="57150" y="144779"/>
                  </a:lnTo>
                  <a:lnTo>
                    <a:pt x="0" y="144779"/>
                  </a:lnTo>
                  <a:lnTo>
                    <a:pt x="114300" y="259079"/>
                  </a:lnTo>
                  <a:lnTo>
                    <a:pt x="228600" y="144779"/>
                  </a:lnTo>
                  <a:lnTo>
                    <a:pt x="171450" y="14477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761" y="1418081"/>
              <a:ext cx="228600" cy="259079"/>
            </a:xfrm>
            <a:custGeom>
              <a:avLst/>
              <a:gdLst/>
              <a:ahLst/>
              <a:cxnLst/>
              <a:rect l="l" t="t" r="r" b="b"/>
              <a:pathLst>
                <a:path w="228600" h="259080">
                  <a:moveTo>
                    <a:pt x="0" y="144779"/>
                  </a:moveTo>
                  <a:lnTo>
                    <a:pt x="57150" y="144779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44779"/>
                  </a:lnTo>
                  <a:lnTo>
                    <a:pt x="228600" y="144779"/>
                  </a:lnTo>
                  <a:lnTo>
                    <a:pt x="114300" y="259079"/>
                  </a:lnTo>
                  <a:lnTo>
                    <a:pt x="0" y="14477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4361" y="1440941"/>
              <a:ext cx="228600" cy="259079"/>
            </a:xfrm>
            <a:custGeom>
              <a:avLst/>
              <a:gdLst/>
              <a:ahLst/>
              <a:cxnLst/>
              <a:rect l="l" t="t" r="r" b="b"/>
              <a:pathLst>
                <a:path w="228600" h="259080">
                  <a:moveTo>
                    <a:pt x="171450" y="0"/>
                  </a:moveTo>
                  <a:lnTo>
                    <a:pt x="57150" y="0"/>
                  </a:lnTo>
                  <a:lnTo>
                    <a:pt x="57150" y="144780"/>
                  </a:lnTo>
                  <a:lnTo>
                    <a:pt x="0" y="144780"/>
                  </a:lnTo>
                  <a:lnTo>
                    <a:pt x="114300" y="259080"/>
                  </a:lnTo>
                  <a:lnTo>
                    <a:pt x="228600" y="144780"/>
                  </a:lnTo>
                  <a:lnTo>
                    <a:pt x="171450" y="14478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4361" y="1440941"/>
              <a:ext cx="228600" cy="259079"/>
            </a:xfrm>
            <a:custGeom>
              <a:avLst/>
              <a:gdLst/>
              <a:ahLst/>
              <a:cxnLst/>
              <a:rect l="l" t="t" r="r" b="b"/>
              <a:pathLst>
                <a:path w="228600" h="259080">
                  <a:moveTo>
                    <a:pt x="0" y="144780"/>
                  </a:moveTo>
                  <a:lnTo>
                    <a:pt x="57150" y="14478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44780"/>
                  </a:lnTo>
                  <a:lnTo>
                    <a:pt x="228600" y="144780"/>
                  </a:lnTo>
                  <a:lnTo>
                    <a:pt x="114300" y="259080"/>
                  </a:lnTo>
                  <a:lnTo>
                    <a:pt x="0" y="1447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0741" y="461899"/>
            <a:ext cx="25214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</a:t>
            </a:r>
            <a:r>
              <a:rPr dirty="0"/>
              <a:t>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785"/>
            <a:ext cx="7781290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As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occur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10" dirty="0">
                <a:latin typeface="Carlito"/>
                <a:cs typeface="Carlito"/>
              </a:rPr>
              <a:t>level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spc="-5" dirty="0">
                <a:latin typeface="Carlito"/>
                <a:cs typeface="Carlito"/>
              </a:rPr>
              <a:t>or above  </a:t>
            </a:r>
            <a:r>
              <a:rPr sz="2400" spc="-15" dirty="0">
                <a:latin typeface="Carlito"/>
                <a:cs typeface="Carlito"/>
              </a:rPr>
              <a:t>supravalvular </a:t>
            </a:r>
            <a:r>
              <a:rPr sz="2400" spc="-10" dirty="0">
                <a:latin typeface="Carlito"/>
                <a:cs typeface="Carlito"/>
              </a:rPr>
              <a:t>stenosis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below </a:t>
            </a:r>
            <a:r>
              <a:rPr sz="2400" dirty="0">
                <a:latin typeface="Carlito"/>
                <a:cs typeface="Carlito"/>
              </a:rPr>
              <a:t>the aortic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valve.</a:t>
            </a:r>
            <a:endParaRPr sz="2400" dirty="0">
              <a:latin typeface="Carlito"/>
              <a:cs typeface="Carlito"/>
            </a:endParaRPr>
          </a:p>
          <a:p>
            <a:pPr marL="355600" marR="32956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Degenerative </a:t>
            </a:r>
            <a:r>
              <a:rPr sz="2400" spc="-5" dirty="0">
                <a:latin typeface="Carlito"/>
                <a:cs typeface="Carlito"/>
              </a:rPr>
              <a:t>calcified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10" dirty="0">
                <a:latin typeface="Carlito"/>
                <a:cs typeface="Carlito"/>
              </a:rPr>
              <a:t>results </a:t>
            </a:r>
            <a:r>
              <a:rPr sz="2400" spc="-20" dirty="0">
                <a:latin typeface="Carlito"/>
                <a:cs typeface="Carlito"/>
              </a:rPr>
              <a:t>from years </a:t>
            </a:r>
            <a:r>
              <a:rPr sz="2400" spc="-5" dirty="0">
                <a:latin typeface="Carlito"/>
                <a:cs typeface="Carlito"/>
              </a:rPr>
              <a:t>of  normal </a:t>
            </a:r>
            <a:r>
              <a:rPr sz="2400" spc="-15" dirty="0">
                <a:latin typeface="Carlito"/>
                <a:cs typeface="Carlito"/>
              </a:rPr>
              <a:t>stress </a:t>
            </a:r>
            <a:r>
              <a:rPr sz="2400" spc="-5" dirty="0">
                <a:latin typeface="Carlito"/>
                <a:cs typeface="Carlito"/>
              </a:rPr>
              <a:t>on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valve.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IHD </a:t>
            </a:r>
            <a:r>
              <a:rPr sz="2400" spc="-10" dirty="0">
                <a:latin typeface="Carlito"/>
                <a:cs typeface="Carlito"/>
              </a:rPr>
              <a:t>(increased </a:t>
            </a:r>
            <a:r>
              <a:rPr sz="2400" spc="-125" dirty="0">
                <a:latin typeface="Carlito"/>
                <a:cs typeface="Carlito"/>
              </a:rPr>
              <a:t>BP, </a:t>
            </a:r>
            <a:r>
              <a:rPr sz="2400" spc="-5" dirty="0">
                <a:latin typeface="Carlito"/>
                <a:cs typeface="Carlito"/>
              </a:rPr>
              <a:t>lipids,</a:t>
            </a:r>
            <a:r>
              <a:rPr sz="2400" spc="1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DM)</a:t>
            </a:r>
          </a:p>
          <a:p>
            <a:pPr marL="355600" marR="168275" indent="-342900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Inflammatory changes </a:t>
            </a:r>
            <a:r>
              <a:rPr sz="2400" dirty="0">
                <a:latin typeface="Carlito"/>
                <a:cs typeface="Carlito"/>
              </a:rPr>
              <a:t>occur with </a:t>
            </a:r>
            <a:r>
              <a:rPr sz="2400" spc="-10" dirty="0">
                <a:latin typeface="Carlito"/>
                <a:cs typeface="Carlito"/>
              </a:rPr>
              <a:t>in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dirty="0">
                <a:latin typeface="Carlito"/>
                <a:cs typeface="Carlito"/>
              </a:rPr>
              <a:t>with  </a:t>
            </a:r>
            <a:r>
              <a:rPr sz="2400" spc="-5" dirty="0">
                <a:latin typeface="Carlito"/>
                <a:cs typeface="Carlito"/>
              </a:rPr>
              <a:t>calcium </a:t>
            </a:r>
            <a:r>
              <a:rPr sz="2400" spc="-10" dirty="0">
                <a:latin typeface="Carlito"/>
                <a:cs typeface="Carlito"/>
              </a:rPr>
              <a:t>deposited </a:t>
            </a:r>
            <a:r>
              <a:rPr sz="2400" spc="-5" dirty="0">
                <a:latin typeface="Carlito"/>
                <a:cs typeface="Carlito"/>
              </a:rPr>
              <a:t>causing immobility reduced,  </a:t>
            </a:r>
            <a:r>
              <a:rPr sz="2400" spc="-20" dirty="0">
                <a:latin typeface="Carlito"/>
                <a:cs typeface="Carlito"/>
              </a:rPr>
              <a:t>excursions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reduced opening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area.</a:t>
            </a:r>
            <a:endParaRPr sz="2400" dirty="0">
              <a:latin typeface="Carlito"/>
              <a:cs typeface="Carlito"/>
            </a:endParaRPr>
          </a:p>
          <a:p>
            <a:pPr marL="355600" marR="499109" indent="-342900" algn="just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Rheumatic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adhesions and </a:t>
            </a:r>
            <a:r>
              <a:rPr sz="2400" spc="-5" dirty="0">
                <a:latin typeface="Carlito"/>
                <a:cs typeface="Carlito"/>
              </a:rPr>
              <a:t>fusion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0" dirty="0">
                <a:latin typeface="Carlito"/>
                <a:cs typeface="Carlito"/>
              </a:rPr>
              <a:t>commissures.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812" y="187197"/>
            <a:ext cx="4696587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704" y="1089025"/>
            <a:ext cx="8273695" cy="5291192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900"/>
              </a:spcBef>
            </a:pPr>
            <a:r>
              <a:rPr sz="2800" spc="-15" dirty="0">
                <a:latin typeface="Carlito"/>
                <a:cs typeface="Carlito"/>
              </a:rPr>
              <a:t>Progressive </a:t>
            </a:r>
            <a:r>
              <a:rPr sz="2800" spc="-10" dirty="0">
                <a:latin typeface="Carlito"/>
                <a:cs typeface="Carlito"/>
              </a:rPr>
              <a:t>narrowing </a:t>
            </a:r>
            <a:r>
              <a:rPr sz="2800" spc="-5" dirty="0">
                <a:latin typeface="Carlito"/>
                <a:cs typeface="Carlito"/>
              </a:rPr>
              <a:t>of aortic </a:t>
            </a:r>
            <a:r>
              <a:rPr sz="2800" spc="-20" dirty="0">
                <a:latin typeface="Carlito"/>
                <a:cs typeface="Carlito"/>
              </a:rPr>
              <a:t>valve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orifice.</a:t>
            </a:r>
            <a:endParaRPr sz="2800" dirty="0">
              <a:latin typeface="Carlito"/>
              <a:cs typeface="Carlito"/>
            </a:endParaRPr>
          </a:p>
          <a:p>
            <a:pPr marL="636270" marR="626745" indent="1447800">
              <a:lnSpc>
                <a:spcPct val="150000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Increase </a:t>
            </a:r>
            <a:r>
              <a:rPr sz="2800" spc="-15" dirty="0">
                <a:latin typeface="Carlito"/>
                <a:cs typeface="Carlito"/>
              </a:rPr>
              <a:t>pressure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75" dirty="0">
                <a:latin typeface="Carlito"/>
                <a:cs typeface="Carlito"/>
              </a:rPr>
              <a:t>LV.  </a:t>
            </a:r>
            <a:r>
              <a:rPr sz="2800" spc="-25" dirty="0">
                <a:latin typeface="Carlito"/>
                <a:cs typeface="Carlito"/>
              </a:rPr>
              <a:t>Worsening </a:t>
            </a:r>
            <a:r>
              <a:rPr sz="2800" spc="-75" dirty="0">
                <a:latin typeface="Carlito"/>
                <a:cs typeface="Carlito"/>
              </a:rPr>
              <a:t>LVH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minimum </a:t>
            </a:r>
            <a:r>
              <a:rPr sz="2800" spc="-35" dirty="0">
                <a:latin typeface="Carlito"/>
                <a:cs typeface="Carlito"/>
              </a:rPr>
              <a:t>stroke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volume</a:t>
            </a:r>
            <a:endParaRPr sz="2800" dirty="0">
              <a:latin typeface="Carlito"/>
              <a:cs typeface="Carlito"/>
            </a:endParaRPr>
          </a:p>
          <a:p>
            <a:pPr marL="1544320" marR="1534795" algn="ctr">
              <a:lnSpc>
                <a:spcPct val="150000"/>
              </a:lnSpc>
            </a:pPr>
            <a:r>
              <a:rPr sz="2800" spc="-40" dirty="0">
                <a:latin typeface="Carlito"/>
                <a:cs typeface="Carlito"/>
              </a:rPr>
              <a:t>Stiff, </a:t>
            </a:r>
            <a:r>
              <a:rPr sz="2800" spc="-5" dirty="0">
                <a:latin typeface="Carlito"/>
                <a:cs typeface="Carlito"/>
              </a:rPr>
              <a:t>non- </a:t>
            </a:r>
            <a:r>
              <a:rPr sz="2800" spc="-10" dirty="0">
                <a:latin typeface="Carlito"/>
                <a:cs typeface="Carlito"/>
              </a:rPr>
              <a:t>compliant ventricle  </a:t>
            </a:r>
            <a:r>
              <a:rPr sz="2800" spc="-20" dirty="0">
                <a:latin typeface="Carlito"/>
                <a:cs typeface="Carlito"/>
              </a:rPr>
              <a:t>Elevated </a:t>
            </a:r>
            <a:r>
              <a:rPr sz="2800" spc="-5" dirty="0">
                <a:latin typeface="Carlito"/>
                <a:cs typeface="Carlito"/>
              </a:rPr>
              <a:t>end </a:t>
            </a:r>
            <a:r>
              <a:rPr sz="2800" spc="-15" dirty="0">
                <a:latin typeface="Carlito"/>
                <a:cs typeface="Carlito"/>
              </a:rPr>
              <a:t>diastolic pressure  </a:t>
            </a:r>
            <a:r>
              <a:rPr sz="2800" spc="-10" dirty="0">
                <a:latin typeface="Carlito"/>
                <a:cs typeface="Carlito"/>
              </a:rPr>
              <a:t>More </a:t>
            </a:r>
            <a:r>
              <a:rPr sz="2800" spc="-15" dirty="0">
                <a:latin typeface="Carlito"/>
                <a:cs typeface="Carlito"/>
              </a:rPr>
              <a:t>pressure </a:t>
            </a:r>
            <a:r>
              <a:rPr sz="2800" spc="-5" dirty="0">
                <a:latin typeface="Carlito"/>
                <a:cs typeface="Carlito"/>
              </a:rPr>
              <a:t>on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LA</a:t>
            </a:r>
            <a:endParaRPr sz="2800" dirty="0">
              <a:latin typeface="Carlito"/>
              <a:cs typeface="Carlito"/>
            </a:endParaRPr>
          </a:p>
          <a:p>
            <a:pPr marL="12700" marR="5080" algn="ctr">
              <a:lnSpc>
                <a:spcPct val="150000"/>
              </a:lnSpc>
            </a:pPr>
            <a:r>
              <a:rPr sz="3000" dirty="0">
                <a:latin typeface="Carlito"/>
                <a:cs typeface="Carlito"/>
              </a:rPr>
              <a:t>Blood </a:t>
            </a:r>
            <a:r>
              <a:rPr sz="3000" spc="-10" dirty="0">
                <a:latin typeface="Carlito"/>
                <a:cs typeface="Carlito"/>
              </a:rPr>
              <a:t>backflow </a:t>
            </a:r>
            <a:r>
              <a:rPr sz="3000" spc="-15" dirty="0">
                <a:latin typeface="Carlito"/>
                <a:cs typeface="Carlito"/>
              </a:rPr>
              <a:t>into </a:t>
            </a:r>
            <a:r>
              <a:rPr sz="3000" spc="-5" dirty="0">
                <a:latin typeface="Carlito"/>
                <a:cs typeface="Carlito"/>
              </a:rPr>
              <a:t>LA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pulmonary </a:t>
            </a:r>
            <a:r>
              <a:rPr sz="3000" spc="-15" dirty="0">
                <a:latin typeface="Carlito"/>
                <a:cs typeface="Carlito"/>
              </a:rPr>
              <a:t>vasculature  </a:t>
            </a:r>
            <a:r>
              <a:rPr sz="3000" spc="-25" dirty="0">
                <a:solidFill>
                  <a:srgbClr val="FF0000"/>
                </a:solidFill>
                <a:latin typeface="Carlito"/>
                <a:cs typeface="Carlito"/>
              </a:rPr>
              <a:t>Various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clinical</a:t>
            </a:r>
            <a:r>
              <a:rPr sz="30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manifestations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8808" y="1816607"/>
            <a:ext cx="140207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8808" y="2502407"/>
            <a:ext cx="140207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8808" y="3188207"/>
            <a:ext cx="140207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8808" y="3950208"/>
            <a:ext cx="140207" cy="20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5571" y="4636008"/>
            <a:ext cx="140207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3859" y="5321808"/>
            <a:ext cx="140207" cy="20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5571" y="6007608"/>
            <a:ext cx="140207" cy="20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2852" y="283210"/>
            <a:ext cx="521474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Clinical</a:t>
            </a:r>
            <a:r>
              <a:rPr sz="4000" spc="-40" dirty="0"/>
              <a:t> </a:t>
            </a:r>
            <a:r>
              <a:rPr sz="4000" spc="-20" dirty="0"/>
              <a:t>manifestations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072642"/>
            <a:ext cx="7962900" cy="49231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dirty="0">
                <a:latin typeface="Carlito"/>
                <a:cs typeface="Carlito"/>
              </a:rPr>
              <a:t>Angina</a:t>
            </a:r>
            <a:r>
              <a:rPr sz="2700" spc="-10" dirty="0">
                <a:latin typeface="Carlito"/>
                <a:cs typeface="Carlito"/>
              </a:rPr>
              <a:t> pectoris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Dyspnea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rlito"/>
                <a:cs typeface="Carlito"/>
              </a:rPr>
              <a:t>Syncope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Dizziness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5" dirty="0">
                <a:latin typeface="Carlito"/>
                <a:cs typeface="Carlito"/>
              </a:rPr>
              <a:t>Palpitations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Heart</a:t>
            </a:r>
            <a:r>
              <a:rPr sz="2700" spc="-15" dirty="0">
                <a:latin typeface="Carlito"/>
                <a:cs typeface="Carlito"/>
              </a:rPr>
              <a:t> failure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Sudden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death</a:t>
            </a:r>
            <a:endParaRPr sz="2700">
              <a:latin typeface="Carlito"/>
              <a:cs typeface="Carlito"/>
            </a:endParaRPr>
          </a:p>
          <a:p>
            <a:pPr marL="368300" marR="1778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BP- </a:t>
            </a:r>
            <a:r>
              <a:rPr sz="2700" spc="-15" dirty="0">
                <a:latin typeface="Carlito"/>
                <a:cs typeface="Carlito"/>
              </a:rPr>
              <a:t>narrow </a:t>
            </a:r>
            <a:r>
              <a:rPr sz="2700" spc="-5" dirty="0">
                <a:latin typeface="Carlito"/>
                <a:cs typeface="Carlito"/>
              </a:rPr>
              <a:t>pulse </a:t>
            </a:r>
            <a:r>
              <a:rPr sz="2700" spc="-15" dirty="0">
                <a:latin typeface="Carlito"/>
                <a:cs typeface="Carlito"/>
              </a:rPr>
              <a:t>pressure </a:t>
            </a:r>
            <a:r>
              <a:rPr sz="2700" dirty="0">
                <a:latin typeface="Carlito"/>
                <a:cs typeface="Carlito"/>
              </a:rPr>
              <a:t>in </a:t>
            </a:r>
            <a:r>
              <a:rPr sz="2700" spc="-5" dirty="0">
                <a:latin typeface="Carlito"/>
                <a:cs typeface="Carlito"/>
              </a:rPr>
              <a:t>advanced </a:t>
            </a:r>
            <a:r>
              <a:rPr sz="2700" dirty="0">
                <a:latin typeface="Carlito"/>
                <a:cs typeface="Carlito"/>
              </a:rPr>
              <a:t>as </a:t>
            </a:r>
            <a:r>
              <a:rPr sz="2700" spc="-20" dirty="0">
                <a:latin typeface="Carlito"/>
                <a:cs typeface="Carlito"/>
              </a:rPr>
              <a:t>systolic </a:t>
            </a:r>
            <a:r>
              <a:rPr sz="2700" dirty="0">
                <a:latin typeface="Carlito"/>
                <a:cs typeface="Carlito"/>
              </a:rPr>
              <a:t>BP</a:t>
            </a:r>
            <a:r>
              <a:rPr sz="2700" spc="-114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is  </a:t>
            </a:r>
            <a:r>
              <a:rPr sz="2700" spc="-10" dirty="0">
                <a:latin typeface="Carlito"/>
                <a:cs typeface="Carlito"/>
              </a:rPr>
              <a:t>decreased.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20" dirty="0">
                <a:latin typeface="Carlito"/>
                <a:cs typeface="Carlito"/>
              </a:rPr>
              <a:t>Systolic </a:t>
            </a:r>
            <a:r>
              <a:rPr sz="2700" dirty="0">
                <a:latin typeface="Carlito"/>
                <a:cs typeface="Carlito"/>
              </a:rPr>
              <a:t>thrill </a:t>
            </a:r>
            <a:r>
              <a:rPr sz="2700" spc="-20" dirty="0">
                <a:latin typeface="Carlito"/>
                <a:cs typeface="Carlito"/>
              </a:rPr>
              <a:t>felt </a:t>
            </a:r>
            <a:r>
              <a:rPr sz="2700" spc="-10" dirty="0">
                <a:latin typeface="Carlito"/>
                <a:cs typeface="Carlito"/>
              </a:rPr>
              <a:t>at </a:t>
            </a:r>
            <a:r>
              <a:rPr sz="2700" dirty="0">
                <a:latin typeface="Carlito"/>
                <a:cs typeface="Carlito"/>
              </a:rPr>
              <a:t>aortic </a:t>
            </a:r>
            <a:r>
              <a:rPr sz="2700" spc="-10" dirty="0">
                <a:latin typeface="Carlito"/>
                <a:cs typeface="Carlito"/>
              </a:rPr>
              <a:t>area(2</a:t>
            </a:r>
            <a:r>
              <a:rPr sz="2700" spc="-15" baseline="24691" dirty="0">
                <a:latin typeface="Carlito"/>
                <a:cs typeface="Carlito"/>
              </a:rPr>
              <a:t>nd </a:t>
            </a:r>
            <a:r>
              <a:rPr sz="2700" dirty="0">
                <a:latin typeface="Carlito"/>
                <a:cs typeface="Carlito"/>
              </a:rPr>
              <a:t>ICP </a:t>
            </a:r>
            <a:r>
              <a:rPr sz="2700" spc="-5" dirty="0">
                <a:latin typeface="Carlito"/>
                <a:cs typeface="Carlito"/>
              </a:rPr>
              <a:t>on </a:t>
            </a:r>
            <a:r>
              <a:rPr sz="2700" spc="-10" dirty="0">
                <a:latin typeface="Carlito"/>
                <a:cs typeface="Carlito"/>
              </a:rPr>
              <a:t>right</a:t>
            </a:r>
            <a:r>
              <a:rPr sz="2700" spc="-19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side).</a:t>
            </a:r>
            <a:endParaRPr sz="2700">
              <a:latin typeface="Carlito"/>
              <a:cs typeface="Carlito"/>
            </a:endParaRPr>
          </a:p>
          <a:p>
            <a:pPr marL="3683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rlito"/>
                <a:cs typeface="Carlito"/>
              </a:rPr>
              <a:t>Slow </a:t>
            </a:r>
            <a:r>
              <a:rPr sz="2700" spc="5" dirty="0">
                <a:latin typeface="Carlito"/>
                <a:cs typeface="Carlito"/>
              </a:rPr>
              <a:t>rising, </a:t>
            </a:r>
            <a:r>
              <a:rPr sz="2700" dirty="0">
                <a:latin typeface="Carlito"/>
                <a:cs typeface="Carlito"/>
              </a:rPr>
              <a:t>small </a:t>
            </a:r>
            <a:r>
              <a:rPr sz="2700" spc="-10" dirty="0">
                <a:latin typeface="Carlito"/>
                <a:cs typeface="Carlito"/>
              </a:rPr>
              <a:t>volume pulse-best </a:t>
            </a:r>
            <a:r>
              <a:rPr sz="2700" spc="-20" dirty="0">
                <a:latin typeface="Carlito"/>
                <a:cs typeface="Carlito"/>
              </a:rPr>
              <a:t>felt </a:t>
            </a:r>
            <a:r>
              <a:rPr sz="2700" spc="-15" dirty="0">
                <a:latin typeface="Carlito"/>
                <a:cs typeface="Carlito"/>
              </a:rPr>
              <a:t>at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carotid.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36736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5269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ECG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chest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X-ray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 </a:t>
            </a:r>
            <a:r>
              <a:rPr sz="3200" spc="-15" dirty="0">
                <a:latin typeface="Carlito"/>
                <a:cs typeface="Carlito"/>
              </a:rPr>
              <a:t>catheterization- </a:t>
            </a:r>
            <a:r>
              <a:rPr sz="3200" spc="-5" dirty="0">
                <a:latin typeface="Carlito"/>
                <a:cs typeface="Carlito"/>
              </a:rPr>
              <a:t>increase </a:t>
            </a:r>
            <a:r>
              <a:rPr sz="3200" spc="-95" dirty="0">
                <a:latin typeface="Carlito"/>
                <a:cs typeface="Carlito"/>
              </a:rPr>
              <a:t>PcWP,</a:t>
            </a:r>
            <a:r>
              <a:rPr sz="3200" spc="-5" dirty="0">
                <a:latin typeface="Carlito"/>
                <a:cs typeface="Carlito"/>
              </a:rPr>
              <a:t> LAP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8" y="461899"/>
            <a:ext cx="591731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Medical</a:t>
            </a:r>
            <a:r>
              <a:rPr spc="-8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5843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4255135" algn="l"/>
              </a:tabLst>
            </a:pPr>
            <a:r>
              <a:rPr sz="3200" dirty="0">
                <a:latin typeface="Carlito"/>
                <a:cs typeface="Carlito"/>
              </a:rPr>
              <a:t>β- </a:t>
            </a:r>
            <a:r>
              <a:rPr sz="3200" spc="-20" dirty="0">
                <a:latin typeface="Carlito"/>
                <a:cs typeface="Carlito"/>
              </a:rPr>
              <a:t>blocker </a:t>
            </a:r>
            <a:r>
              <a:rPr sz="3200" spc="-10" dirty="0">
                <a:latin typeface="Carlito"/>
                <a:cs typeface="Carlito"/>
              </a:rPr>
              <a:t>reduce </a:t>
            </a:r>
            <a:r>
              <a:rPr sz="3200" spc="-20" dirty="0">
                <a:latin typeface="Carlito"/>
                <a:cs typeface="Carlito"/>
              </a:rPr>
              <a:t>myocardial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" dirty="0">
                <a:latin typeface="Carlito"/>
                <a:cs typeface="Carlito"/>
              </a:rPr>
              <a:t>demand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20" dirty="0">
                <a:latin typeface="Carlito"/>
                <a:cs typeface="Carlito"/>
              </a:rPr>
              <a:t>may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improve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coronary	</a:t>
            </a:r>
            <a:r>
              <a:rPr sz="3200" dirty="0">
                <a:latin typeface="Carlito"/>
                <a:cs typeface="Carlito"/>
              </a:rPr>
              <a:t>blood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flow.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Loop </a:t>
            </a:r>
            <a:r>
              <a:rPr sz="3200" spc="-10" dirty="0">
                <a:latin typeface="Carlito"/>
                <a:cs typeface="Carlito"/>
              </a:rPr>
              <a:t>diuretics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hypervolemia.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Digoxin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case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heart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failure.</a:t>
            </a:r>
            <a:endParaRPr sz="3200">
              <a:latin typeface="Carlito"/>
              <a:cs typeface="Carlito"/>
            </a:endParaRPr>
          </a:p>
          <a:p>
            <a:pPr marL="355600" marR="901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severe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15" dirty="0">
                <a:latin typeface="Carlito"/>
                <a:cs typeface="Carlito"/>
              </a:rPr>
              <a:t>avoid </a:t>
            </a:r>
            <a:r>
              <a:rPr sz="3200" spc="-5" dirty="0">
                <a:latin typeface="Carlito"/>
                <a:cs typeface="Carlito"/>
              </a:rPr>
              <a:t>drugs </a:t>
            </a:r>
            <a:r>
              <a:rPr sz="3200" dirty="0">
                <a:latin typeface="Carlito"/>
                <a:cs typeface="Carlito"/>
              </a:rPr>
              <a:t>which </a:t>
            </a:r>
            <a:r>
              <a:rPr sz="3200" spc="-5" dirty="0">
                <a:latin typeface="Carlito"/>
                <a:cs typeface="Carlito"/>
              </a:rPr>
              <a:t>reduce  </a:t>
            </a:r>
            <a:r>
              <a:rPr sz="3200" spc="-10" dirty="0">
                <a:latin typeface="Carlito"/>
                <a:cs typeface="Carlito"/>
              </a:rPr>
              <a:t>afterload. </a:t>
            </a:r>
            <a:r>
              <a:rPr sz="3200" spc="5" dirty="0">
                <a:latin typeface="Carlito"/>
                <a:cs typeface="Carlito"/>
              </a:rPr>
              <a:t>E.g </a:t>
            </a:r>
            <a:r>
              <a:rPr sz="3200" spc="-25" dirty="0">
                <a:latin typeface="Carlito"/>
                <a:cs typeface="Carlito"/>
              </a:rPr>
              <a:t>NTG, </a:t>
            </a:r>
            <a:r>
              <a:rPr sz="3200" spc="-10" dirty="0">
                <a:latin typeface="Carlito"/>
                <a:cs typeface="Carlito"/>
              </a:rPr>
              <a:t>ACE-I </a:t>
            </a:r>
            <a:r>
              <a:rPr sz="3200" dirty="0">
                <a:latin typeface="Carlito"/>
                <a:cs typeface="Carlito"/>
              </a:rPr>
              <a:t>as this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15" dirty="0">
                <a:latin typeface="Carlito"/>
                <a:cs typeface="Carlito"/>
              </a:rPr>
              <a:t>worsen  </a:t>
            </a:r>
            <a:r>
              <a:rPr sz="3200" spc="-10" dirty="0">
                <a:latin typeface="Carlito"/>
                <a:cs typeface="Carlito"/>
              </a:rPr>
              <a:t>gradient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cause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syncope.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61899"/>
            <a:ext cx="55896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49529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Balloon </a:t>
            </a:r>
            <a:r>
              <a:rPr sz="3200" dirty="0">
                <a:latin typeface="Carlito"/>
                <a:cs typeface="Carlito"/>
              </a:rPr>
              <a:t>aortic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valvuloplastiy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Aortic </a:t>
            </a:r>
            <a:r>
              <a:rPr sz="3200" spc="-20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replacement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(AVR)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148" y="461899"/>
            <a:ext cx="54372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Aortic</a:t>
            </a:r>
            <a:r>
              <a:rPr spc="-70" dirty="0"/>
              <a:t> </a:t>
            </a:r>
            <a:r>
              <a:rPr spc="-15" dirty="0"/>
              <a:t>regurgitation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43400" y="1600198"/>
            <a:ext cx="480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927" y="1600198"/>
            <a:ext cx="3816703" cy="5152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255498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2047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Valvular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causes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Other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causes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39">
                <a:tc>
                  <a:txBody>
                    <a:bodyPr/>
                    <a:lstStyle/>
                    <a:p>
                      <a:pPr marL="91440" marR="20224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Rheumatic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fever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Infective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endocarditis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Degenerative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calcification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Carlito"/>
                          <a:cs typeface="Carlito"/>
                        </a:rPr>
                        <a:t>Trauma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Aortic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root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disease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Hypertension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Marfan’s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syndrome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Spondylitis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48" y="461899"/>
            <a:ext cx="4928870" cy="553998"/>
          </a:xfrm>
        </p:spPr>
        <p:txBody>
          <a:bodyPr/>
          <a:lstStyle/>
          <a:p>
            <a:pPr algn="ctr"/>
            <a:r>
              <a:rPr lang="en-US" sz="3600" dirty="0"/>
              <a:t>SEQUENCE OF LGIS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93850"/>
            <a:ext cx="8248650" cy="52014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Learning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Anatomy of Cardiac Valves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Integration with pathophysiology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Types of Valvular Heart disease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Related Clinical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 articles related to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42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812" y="461899"/>
            <a:ext cx="46203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877009"/>
            <a:ext cx="8153400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rlito"/>
                <a:cs typeface="Carlito"/>
              </a:rPr>
              <a:t>Failure </a:t>
            </a:r>
            <a:r>
              <a:rPr sz="2400" spc="-5" dirty="0">
                <a:latin typeface="Carlito"/>
                <a:cs typeface="Carlito"/>
              </a:rPr>
              <a:t>of aortic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valve</a:t>
            </a:r>
            <a:endParaRPr sz="2400" dirty="0">
              <a:latin typeface="Carlito"/>
              <a:cs typeface="Carlito"/>
            </a:endParaRPr>
          </a:p>
          <a:p>
            <a:pPr marL="12065" marR="5080" algn="ctr">
              <a:lnSpc>
                <a:spcPct val="210000"/>
              </a:lnSpc>
              <a:spcBef>
                <a:spcPts val="5"/>
              </a:spcBef>
            </a:pPr>
            <a:r>
              <a:rPr sz="2400" spc="-15" dirty="0">
                <a:latin typeface="Carlito"/>
                <a:cs typeface="Carlito"/>
              </a:rPr>
              <a:t>More </a:t>
            </a:r>
            <a:r>
              <a:rPr sz="2400" spc="-5" dirty="0">
                <a:latin typeface="Carlito"/>
                <a:cs typeface="Carlito"/>
              </a:rPr>
              <a:t>blood of </a:t>
            </a:r>
            <a:r>
              <a:rPr sz="2400" spc="-95" dirty="0">
                <a:latin typeface="Carlito"/>
                <a:cs typeface="Carlito"/>
              </a:rPr>
              <a:t>LV </a:t>
            </a:r>
            <a:r>
              <a:rPr sz="2400" spc="-30" dirty="0">
                <a:latin typeface="Carlito"/>
                <a:cs typeface="Carlito"/>
              </a:rPr>
              <a:t>stroke </a:t>
            </a:r>
            <a:r>
              <a:rPr sz="2400" spc="-10" dirty="0">
                <a:latin typeface="Carlito"/>
                <a:cs typeface="Carlito"/>
              </a:rPr>
              <a:t>volume </a:t>
            </a:r>
            <a:r>
              <a:rPr sz="2400" spc="-15" dirty="0">
                <a:latin typeface="Carlito"/>
                <a:cs typeface="Carlito"/>
              </a:rPr>
              <a:t>regurgitation into </a:t>
            </a:r>
            <a:r>
              <a:rPr sz="2400" spc="-90" dirty="0">
                <a:latin typeface="Carlito"/>
                <a:cs typeface="Carlito"/>
              </a:rPr>
              <a:t>LV  </a:t>
            </a:r>
            <a:r>
              <a:rPr sz="2400" spc="-10" dirty="0">
                <a:latin typeface="Carlito"/>
                <a:cs typeface="Carlito"/>
              </a:rPr>
              <a:t>Increase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35" dirty="0">
                <a:latin typeface="Carlito"/>
                <a:cs typeface="Carlito"/>
              </a:rPr>
              <a:t>stroke </a:t>
            </a:r>
            <a:r>
              <a:rPr sz="2400" spc="-10" dirty="0">
                <a:latin typeface="Carlito"/>
                <a:cs typeface="Carlito"/>
              </a:rPr>
              <a:t>volume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maintain </a:t>
            </a:r>
            <a:r>
              <a:rPr sz="2400" spc="-15" dirty="0">
                <a:latin typeface="Carlito"/>
                <a:cs typeface="Carlito"/>
              </a:rPr>
              <a:t>cardiac </a:t>
            </a:r>
            <a:r>
              <a:rPr sz="2400" spc="-10" dirty="0">
                <a:latin typeface="Carlito"/>
                <a:cs typeface="Carlito"/>
              </a:rPr>
              <a:t>output  Increase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end-diastolic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pressure</a:t>
            </a:r>
            <a:endParaRPr sz="2400" dirty="0">
              <a:latin typeface="Carlito"/>
              <a:cs typeface="Carlito"/>
            </a:endParaRPr>
          </a:p>
          <a:p>
            <a:pPr marL="1528445" marR="1521460" indent="2540" algn="ctr">
              <a:lnSpc>
                <a:spcPct val="210000"/>
              </a:lnSpc>
            </a:pPr>
            <a:r>
              <a:rPr sz="2400" spc="-95" dirty="0">
                <a:latin typeface="Carlito"/>
                <a:cs typeface="Carlito"/>
              </a:rPr>
              <a:t>LV </a:t>
            </a:r>
            <a:r>
              <a:rPr sz="2400" spc="-10" dirty="0">
                <a:latin typeface="Carlito"/>
                <a:cs typeface="Carlito"/>
              </a:rPr>
              <a:t>dilatation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20" dirty="0">
                <a:latin typeface="Carlito"/>
                <a:cs typeface="Carlito"/>
              </a:rPr>
              <a:t>hypertrophy</a:t>
            </a:r>
            <a:endParaRPr lang="en-US" sz="2400" spc="-20" dirty="0">
              <a:latin typeface="Carlito"/>
              <a:cs typeface="Carlito"/>
            </a:endParaRPr>
          </a:p>
          <a:p>
            <a:pPr marL="1528445" marR="1521460" indent="2540" algn="ctr">
              <a:lnSpc>
                <a:spcPct val="210000"/>
              </a:lnSpc>
            </a:pPr>
            <a:r>
              <a:rPr sz="2400" spc="-20" dirty="0">
                <a:latin typeface="Carlito"/>
                <a:cs typeface="Carlito"/>
              </a:rPr>
              <a:t> 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Back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flow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pulmonary</a:t>
            </a:r>
            <a:r>
              <a:rPr sz="2400" spc="-10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system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07408" y="2395727"/>
            <a:ext cx="178435" cy="330835"/>
            <a:chOff x="4407408" y="2395727"/>
            <a:chExt cx="178435" cy="330835"/>
          </a:xfrm>
        </p:grpSpPr>
        <p:sp>
          <p:nvSpPr>
            <p:cNvPr id="5" name="object 5"/>
            <p:cNvSpPr/>
            <p:nvPr/>
          </p:nvSpPr>
          <p:spPr>
            <a:xfrm>
              <a:off x="4420362" y="2408681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1430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76200" y="304800"/>
                  </a:lnTo>
                  <a:lnTo>
                    <a:pt x="152400" y="228600"/>
                  </a:lnTo>
                  <a:lnTo>
                    <a:pt x="114300" y="2286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0362" y="2408681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228600"/>
                  </a:moveTo>
                  <a:lnTo>
                    <a:pt x="38100" y="2286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28600"/>
                  </a:lnTo>
                  <a:lnTo>
                    <a:pt x="152400" y="228600"/>
                  </a:lnTo>
                  <a:lnTo>
                    <a:pt x="76200" y="3048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7408" y="3188207"/>
            <a:ext cx="178435" cy="330835"/>
            <a:chOff x="4407408" y="3188207"/>
            <a:chExt cx="178435" cy="330835"/>
          </a:xfrm>
        </p:grpSpPr>
        <p:sp>
          <p:nvSpPr>
            <p:cNvPr id="8" name="object 8"/>
            <p:cNvSpPr/>
            <p:nvPr/>
          </p:nvSpPr>
          <p:spPr>
            <a:xfrm>
              <a:off x="4420362" y="3201161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1430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76200" y="304800"/>
                  </a:lnTo>
                  <a:lnTo>
                    <a:pt x="152400" y="228600"/>
                  </a:lnTo>
                  <a:lnTo>
                    <a:pt x="114300" y="2286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0362" y="3201161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228600"/>
                  </a:moveTo>
                  <a:lnTo>
                    <a:pt x="38100" y="2286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28600"/>
                  </a:lnTo>
                  <a:lnTo>
                    <a:pt x="152400" y="228600"/>
                  </a:lnTo>
                  <a:lnTo>
                    <a:pt x="76200" y="3048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07408" y="4026408"/>
            <a:ext cx="178435" cy="330835"/>
            <a:chOff x="4407408" y="4026408"/>
            <a:chExt cx="178435" cy="330835"/>
          </a:xfrm>
        </p:grpSpPr>
        <p:sp>
          <p:nvSpPr>
            <p:cNvPr id="11" name="object 11"/>
            <p:cNvSpPr/>
            <p:nvPr/>
          </p:nvSpPr>
          <p:spPr>
            <a:xfrm>
              <a:off x="4420362" y="4039362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1430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76200" y="304800"/>
                  </a:lnTo>
                  <a:lnTo>
                    <a:pt x="152400" y="228600"/>
                  </a:lnTo>
                  <a:lnTo>
                    <a:pt x="114300" y="2286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0362" y="4039362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228600"/>
                  </a:moveTo>
                  <a:lnTo>
                    <a:pt x="38100" y="2286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28600"/>
                  </a:lnTo>
                  <a:lnTo>
                    <a:pt x="152400" y="228600"/>
                  </a:lnTo>
                  <a:lnTo>
                    <a:pt x="76200" y="3048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28744" y="4888991"/>
            <a:ext cx="178435" cy="330835"/>
            <a:chOff x="4428744" y="4888991"/>
            <a:chExt cx="178435" cy="330835"/>
          </a:xfrm>
        </p:grpSpPr>
        <p:sp>
          <p:nvSpPr>
            <p:cNvPr id="14" name="object 14"/>
            <p:cNvSpPr/>
            <p:nvPr/>
          </p:nvSpPr>
          <p:spPr>
            <a:xfrm>
              <a:off x="4441698" y="4901945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14300" y="0"/>
                  </a:moveTo>
                  <a:lnTo>
                    <a:pt x="38100" y="0"/>
                  </a:lnTo>
                  <a:lnTo>
                    <a:pt x="38100" y="228599"/>
                  </a:lnTo>
                  <a:lnTo>
                    <a:pt x="0" y="228599"/>
                  </a:lnTo>
                  <a:lnTo>
                    <a:pt x="76200" y="304799"/>
                  </a:lnTo>
                  <a:lnTo>
                    <a:pt x="152400" y="228599"/>
                  </a:lnTo>
                  <a:lnTo>
                    <a:pt x="114300" y="2285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1698" y="4901945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228599"/>
                  </a:moveTo>
                  <a:lnTo>
                    <a:pt x="38100" y="228599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28599"/>
                  </a:lnTo>
                  <a:lnTo>
                    <a:pt x="152400" y="228599"/>
                  </a:lnTo>
                  <a:lnTo>
                    <a:pt x="76200" y="304799"/>
                  </a:lnTo>
                  <a:lnTo>
                    <a:pt x="0" y="22859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428744" y="5855208"/>
            <a:ext cx="178435" cy="330835"/>
            <a:chOff x="4428744" y="5855208"/>
            <a:chExt cx="178435" cy="330835"/>
          </a:xfrm>
        </p:grpSpPr>
        <p:sp>
          <p:nvSpPr>
            <p:cNvPr id="17" name="object 17"/>
            <p:cNvSpPr/>
            <p:nvPr/>
          </p:nvSpPr>
          <p:spPr>
            <a:xfrm>
              <a:off x="4441698" y="5868162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1430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76200" y="304800"/>
                  </a:lnTo>
                  <a:lnTo>
                    <a:pt x="152400" y="228600"/>
                  </a:lnTo>
                  <a:lnTo>
                    <a:pt x="114300" y="2286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1698" y="5868162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0" y="228600"/>
                  </a:moveTo>
                  <a:lnTo>
                    <a:pt x="38100" y="2286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28600"/>
                  </a:lnTo>
                  <a:lnTo>
                    <a:pt x="152400" y="228600"/>
                  </a:lnTo>
                  <a:lnTo>
                    <a:pt x="76200" y="3048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461899"/>
            <a:ext cx="57252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20" dirty="0"/>
              <a:t> manifestation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3738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3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Acute clinical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feature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Chronic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clinical</a:t>
                      </a:r>
                      <a:r>
                        <a:rPr sz="2800" b="1" spc="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feature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Abrupt onset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profound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Fatigue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dyspnea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Exertional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dyspnea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99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35" dirty="0">
                          <a:latin typeface="Carlito"/>
                          <a:cs typeface="Carlito"/>
                        </a:rPr>
                        <a:t>Transient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chest</a:t>
                      </a:r>
                      <a:r>
                        <a:rPr sz="28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pain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30" dirty="0">
                          <a:latin typeface="Carlito"/>
                          <a:cs typeface="Carlito"/>
                        </a:rPr>
                        <a:t>Corrigan’s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sign</a:t>
                      </a:r>
                      <a:r>
                        <a:rPr sz="2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(Abnormal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8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Progression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shock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pulse </a:t>
                      </a:r>
                      <a:r>
                        <a:rPr sz="2800" spc="-25" dirty="0">
                          <a:latin typeface="Carlito"/>
                          <a:cs typeface="Carlito"/>
                        </a:rPr>
                        <a:t>felt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2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coronary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artery)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39022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5269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ECG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chest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X-ray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 </a:t>
            </a:r>
            <a:r>
              <a:rPr sz="3200" spc="-15" dirty="0">
                <a:latin typeface="Carlito"/>
                <a:cs typeface="Carlito"/>
              </a:rPr>
              <a:t>catheterization- </a:t>
            </a:r>
            <a:r>
              <a:rPr sz="3200" spc="-5" dirty="0">
                <a:latin typeface="Carlito"/>
                <a:cs typeface="Carlito"/>
              </a:rPr>
              <a:t>increase </a:t>
            </a:r>
            <a:r>
              <a:rPr sz="3200" spc="-95" dirty="0">
                <a:latin typeface="Carlito"/>
                <a:cs typeface="Carlito"/>
              </a:rPr>
              <a:t>PcWP,</a:t>
            </a:r>
            <a:r>
              <a:rPr sz="3200" spc="-5" dirty="0">
                <a:latin typeface="Carlito"/>
                <a:cs typeface="Carlito"/>
              </a:rPr>
              <a:t> LAP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8" y="461899"/>
            <a:ext cx="599351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Medical</a:t>
            </a:r>
            <a:r>
              <a:rPr spc="-8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8043545" cy="45529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286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Asymptomatic </a:t>
            </a:r>
            <a:r>
              <a:rPr sz="3000" dirty="0">
                <a:latin typeface="Carlito"/>
                <a:cs typeface="Carlito"/>
              </a:rPr>
              <a:t>mild/ </a:t>
            </a:r>
            <a:r>
              <a:rPr sz="3000" spc="-20" dirty="0">
                <a:latin typeface="Carlito"/>
                <a:cs typeface="Carlito"/>
              </a:rPr>
              <a:t>moderate </a:t>
            </a:r>
            <a:r>
              <a:rPr sz="3000" dirty="0">
                <a:latin typeface="Carlito"/>
                <a:cs typeface="Carlito"/>
              </a:rPr>
              <a:t>AR with normal </a:t>
            </a:r>
            <a:r>
              <a:rPr sz="3000" spc="-110" dirty="0">
                <a:latin typeface="Carlito"/>
                <a:cs typeface="Carlito"/>
              </a:rPr>
              <a:t>LV  </a:t>
            </a:r>
            <a:r>
              <a:rPr sz="3000" spc="-15" dirty="0">
                <a:latin typeface="Carlito"/>
                <a:cs typeface="Carlito"/>
              </a:rPr>
              <a:t>routine </a:t>
            </a:r>
            <a:r>
              <a:rPr sz="3000" spc="-20" dirty="0">
                <a:latin typeface="Carlito"/>
                <a:cs typeface="Carlito"/>
              </a:rPr>
              <a:t>follow </a:t>
            </a:r>
            <a:r>
              <a:rPr sz="3000" spc="-5" dirty="0">
                <a:latin typeface="Carlito"/>
                <a:cs typeface="Carlito"/>
              </a:rPr>
              <a:t>up </a:t>
            </a:r>
            <a:r>
              <a:rPr sz="3000" spc="-10" dirty="0">
                <a:latin typeface="Carlito"/>
                <a:cs typeface="Carlito"/>
              </a:rPr>
              <a:t>every </a:t>
            </a:r>
            <a:r>
              <a:rPr sz="3000" dirty="0">
                <a:latin typeface="Carlito"/>
                <a:cs typeface="Carlito"/>
              </a:rPr>
              <a:t>1-2 </a:t>
            </a:r>
            <a:r>
              <a:rPr sz="3000" spc="-10" dirty="0">
                <a:latin typeface="Carlito"/>
                <a:cs typeface="Carlito"/>
              </a:rPr>
              <a:t>year </a:t>
            </a:r>
            <a:r>
              <a:rPr sz="3000" dirty="0">
                <a:latin typeface="Carlito"/>
                <a:cs typeface="Carlito"/>
              </a:rPr>
              <a:t>with</a:t>
            </a:r>
            <a:r>
              <a:rPr sz="3000" spc="5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echo.</a:t>
            </a:r>
            <a:endParaRPr sz="3000" dirty="0">
              <a:latin typeface="Carlito"/>
              <a:cs typeface="Carlito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rlito"/>
                <a:cs typeface="Carlito"/>
              </a:rPr>
              <a:t>Asymptomatic </a:t>
            </a:r>
            <a:r>
              <a:rPr sz="3000" spc="-15" dirty="0">
                <a:latin typeface="Carlito"/>
                <a:cs typeface="Carlito"/>
              </a:rPr>
              <a:t>severe </a:t>
            </a:r>
            <a:r>
              <a:rPr sz="3000" dirty="0">
                <a:latin typeface="Carlito"/>
                <a:cs typeface="Carlito"/>
              </a:rPr>
              <a:t>AR with </a:t>
            </a:r>
            <a:r>
              <a:rPr sz="3000" spc="-5" dirty="0">
                <a:latin typeface="Carlito"/>
                <a:cs typeface="Carlito"/>
              </a:rPr>
              <a:t>normal </a:t>
            </a:r>
            <a:r>
              <a:rPr sz="3000" spc="-110" dirty="0">
                <a:latin typeface="Carlito"/>
                <a:cs typeface="Carlito"/>
              </a:rPr>
              <a:t>LV </a:t>
            </a:r>
            <a:r>
              <a:rPr sz="3000" spc="-15" dirty="0">
                <a:latin typeface="Carlito"/>
                <a:cs typeface="Carlito"/>
              </a:rPr>
              <a:t>frequent  </a:t>
            </a:r>
            <a:r>
              <a:rPr sz="3000" dirty="0">
                <a:latin typeface="Carlito"/>
                <a:cs typeface="Carlito"/>
              </a:rPr>
              <a:t>6 </a:t>
            </a:r>
            <a:r>
              <a:rPr sz="3000" spc="-5" dirty="0">
                <a:latin typeface="Carlito"/>
                <a:cs typeface="Carlito"/>
              </a:rPr>
              <a:t>monthly </a:t>
            </a:r>
            <a:r>
              <a:rPr sz="3000" spc="-20" dirty="0">
                <a:latin typeface="Carlito"/>
                <a:cs typeface="Carlito"/>
              </a:rPr>
              <a:t>follow </a:t>
            </a:r>
            <a:r>
              <a:rPr sz="3000" spc="-5" dirty="0">
                <a:latin typeface="Carlito"/>
                <a:cs typeface="Carlito"/>
              </a:rPr>
              <a:t>up or sooner </a:t>
            </a:r>
            <a:r>
              <a:rPr sz="3000" dirty="0">
                <a:latin typeface="Carlito"/>
                <a:cs typeface="Carlito"/>
              </a:rPr>
              <a:t>if </a:t>
            </a:r>
            <a:r>
              <a:rPr sz="3000" spc="-10" dirty="0">
                <a:latin typeface="Carlito"/>
                <a:cs typeface="Carlito"/>
              </a:rPr>
              <a:t>symptoms  intervene.</a:t>
            </a:r>
            <a:endParaRPr sz="3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Loop </a:t>
            </a:r>
            <a:r>
              <a:rPr sz="3000" spc="-10" dirty="0">
                <a:latin typeface="Carlito"/>
                <a:cs typeface="Carlito"/>
              </a:rPr>
              <a:t>diuretics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5" dirty="0">
                <a:latin typeface="Carlito"/>
                <a:cs typeface="Carlito"/>
              </a:rPr>
              <a:t>digoxin </a:t>
            </a:r>
            <a:r>
              <a:rPr sz="3000" spc="-25" dirty="0">
                <a:latin typeface="Carlito"/>
                <a:cs typeface="Carlito"/>
              </a:rPr>
              <a:t>for</a:t>
            </a:r>
            <a:r>
              <a:rPr sz="3000" spc="25" dirty="0">
                <a:latin typeface="Carlito"/>
                <a:cs typeface="Carlito"/>
              </a:rPr>
              <a:t> </a:t>
            </a:r>
            <a:r>
              <a:rPr sz="3000" spc="-75" dirty="0">
                <a:latin typeface="Carlito"/>
                <a:cs typeface="Carlito"/>
              </a:rPr>
              <a:t>CCF.</a:t>
            </a:r>
            <a:endParaRPr sz="3000" dirty="0">
              <a:latin typeface="Carlito"/>
              <a:cs typeface="Carlito"/>
            </a:endParaRPr>
          </a:p>
          <a:p>
            <a:pPr marL="355600" marR="743585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45" dirty="0">
                <a:latin typeface="Carlito"/>
                <a:cs typeface="Carlito"/>
              </a:rPr>
              <a:t>Vasodilator, </a:t>
            </a:r>
            <a:r>
              <a:rPr sz="3000" spc="-10" dirty="0">
                <a:latin typeface="Carlito"/>
                <a:cs typeface="Carlito"/>
              </a:rPr>
              <a:t>ACE-I, </a:t>
            </a:r>
            <a:r>
              <a:rPr sz="3000" dirty="0">
                <a:latin typeface="Carlito"/>
                <a:cs typeface="Carlito"/>
              </a:rPr>
              <a:t>&amp; </a:t>
            </a:r>
            <a:r>
              <a:rPr sz="3000" spc="-5" dirty="0">
                <a:latin typeface="Carlito"/>
                <a:cs typeface="Carlito"/>
              </a:rPr>
              <a:t>calcium </a:t>
            </a:r>
            <a:r>
              <a:rPr sz="3000" dirty="0">
                <a:latin typeface="Carlito"/>
                <a:cs typeface="Carlito"/>
              </a:rPr>
              <a:t>channel </a:t>
            </a:r>
            <a:r>
              <a:rPr sz="3000" spc="-20" dirty="0">
                <a:latin typeface="Carlito"/>
                <a:cs typeface="Carlito"/>
              </a:rPr>
              <a:t>blocker  </a:t>
            </a:r>
            <a:r>
              <a:rPr sz="3000" spc="-5" dirty="0">
                <a:latin typeface="Carlito"/>
                <a:cs typeface="Carlito"/>
              </a:rPr>
              <a:t>should be used </a:t>
            </a:r>
            <a:r>
              <a:rPr sz="3000" dirty="0">
                <a:latin typeface="Carlito"/>
                <a:cs typeface="Carlito"/>
              </a:rPr>
              <a:t>in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spc="5" dirty="0">
                <a:latin typeface="Carlito"/>
                <a:cs typeface="Carlito"/>
              </a:rPr>
              <a:t>AR.</a:t>
            </a:r>
            <a:endParaRPr sz="3000" dirty="0">
              <a:latin typeface="Carlito"/>
              <a:cs typeface="Carlito"/>
            </a:endParaRPr>
          </a:p>
          <a:p>
            <a:pPr marL="355600" marR="488950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rlito"/>
                <a:cs typeface="Carlito"/>
              </a:rPr>
              <a:t>Anginal </a:t>
            </a:r>
            <a:r>
              <a:rPr sz="3000" spc="-10" dirty="0">
                <a:latin typeface="Carlito"/>
                <a:cs typeface="Carlito"/>
              </a:rPr>
              <a:t>chest </a:t>
            </a:r>
            <a:r>
              <a:rPr sz="3000" spc="-5" dirty="0">
                <a:latin typeface="Carlito"/>
                <a:cs typeface="Carlito"/>
              </a:rPr>
              <a:t>pain can be </a:t>
            </a:r>
            <a:r>
              <a:rPr sz="3000" spc="-15" dirty="0">
                <a:latin typeface="Carlito"/>
                <a:cs typeface="Carlito"/>
              </a:rPr>
              <a:t>treated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20" dirty="0">
                <a:latin typeface="Carlito"/>
                <a:cs typeface="Carlito"/>
              </a:rPr>
              <a:t>nitrates  </a:t>
            </a:r>
            <a:r>
              <a:rPr sz="3000" spc="-5" dirty="0">
                <a:latin typeface="Carlito"/>
                <a:cs typeface="Carlito"/>
              </a:rPr>
              <a:t>but use </a:t>
            </a:r>
            <a:r>
              <a:rPr sz="3000" spc="-15" dirty="0">
                <a:latin typeface="Carlito"/>
                <a:cs typeface="Carlito"/>
              </a:rPr>
              <a:t>beta </a:t>
            </a:r>
            <a:r>
              <a:rPr sz="3000" spc="-20" dirty="0">
                <a:latin typeface="Carlito"/>
                <a:cs typeface="Carlito"/>
              </a:rPr>
              <a:t>blocker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5" dirty="0">
                <a:latin typeface="Carlito"/>
                <a:cs typeface="Carlito"/>
              </a:rPr>
              <a:t>caution.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61899"/>
            <a:ext cx="658025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49529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Balloon </a:t>
            </a:r>
            <a:r>
              <a:rPr sz="3200" dirty="0">
                <a:latin typeface="Carlito"/>
                <a:cs typeface="Carlito"/>
              </a:rPr>
              <a:t>aortic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valvuloplastiy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Aortic </a:t>
            </a:r>
            <a:r>
              <a:rPr sz="3200" spc="-20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replacement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(AVR)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797" y="461899"/>
            <a:ext cx="5434203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Tricuspid</a:t>
            </a:r>
            <a:r>
              <a:rPr spc="-35" dirty="0"/>
              <a:t> </a:t>
            </a:r>
            <a:r>
              <a:rPr spc="-15" dirty="0"/>
              <a:t>stenosis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47798"/>
            <a:ext cx="9144000" cy="533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232638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891780" cy="42214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Rheumatic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fever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Congenital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Fatigue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Anorexia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Peripheral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oedema</a:t>
            </a: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spc="-15" dirty="0">
                <a:latin typeface="Carlito"/>
                <a:cs typeface="Carlito"/>
              </a:rPr>
              <a:t>examination: wasting </a:t>
            </a:r>
            <a:r>
              <a:rPr sz="3200" dirty="0">
                <a:latin typeface="Carlito"/>
                <a:cs typeface="Carlito"/>
              </a:rPr>
              <a:t>edema, </a:t>
            </a:r>
            <a:r>
              <a:rPr sz="3200" spc="-15" dirty="0">
                <a:latin typeface="Carlito"/>
                <a:cs typeface="Carlito"/>
              </a:rPr>
              <a:t>hepatomegaly  </a:t>
            </a:r>
            <a:r>
              <a:rPr sz="3200" spc="-20" dirty="0">
                <a:latin typeface="Carlito"/>
                <a:cs typeface="Carlito"/>
              </a:rPr>
              <a:t>Elevated </a:t>
            </a:r>
            <a:r>
              <a:rPr sz="3200" spc="-5" dirty="0">
                <a:latin typeface="Carlito"/>
                <a:cs typeface="Carlito"/>
              </a:rPr>
              <a:t>jugular </a:t>
            </a:r>
            <a:r>
              <a:rPr sz="3200" spc="-10" dirty="0">
                <a:latin typeface="Carlito"/>
                <a:cs typeface="Carlito"/>
              </a:rPr>
              <a:t>vein pressure, </a:t>
            </a:r>
            <a:r>
              <a:rPr sz="3200" spc="-5" dirty="0">
                <a:latin typeface="Carlito"/>
                <a:cs typeface="Carlito"/>
              </a:rPr>
              <a:t>rumbling mid  </a:t>
            </a:r>
            <a:r>
              <a:rPr sz="3200" spc="-25" dirty="0">
                <a:latin typeface="Carlito"/>
                <a:cs typeface="Carlito"/>
              </a:rPr>
              <a:t>systolic</a:t>
            </a:r>
            <a:r>
              <a:rPr sz="3200" spc="-10" dirty="0">
                <a:latin typeface="Carlito"/>
                <a:cs typeface="Carlito"/>
              </a:rPr>
              <a:t> murmurs.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44356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24205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Echocardiography</a:t>
            </a:r>
            <a:endParaRPr sz="3200">
              <a:latin typeface="Carlito"/>
              <a:cs typeface="Carlito"/>
            </a:endParaRPr>
          </a:p>
          <a:p>
            <a:pPr marL="355600" marR="30924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ECG: </a:t>
            </a:r>
            <a:r>
              <a:rPr sz="3200" spc="-5" dirty="0">
                <a:latin typeface="Carlito"/>
                <a:cs typeface="Carlito"/>
              </a:rPr>
              <a:t>sinus </a:t>
            </a:r>
            <a:r>
              <a:rPr sz="3200" spc="-10" dirty="0">
                <a:latin typeface="Carlito"/>
                <a:cs typeface="Carlito"/>
              </a:rPr>
              <a:t>rhythm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sign of </a:t>
            </a:r>
            <a:r>
              <a:rPr sz="3200" dirty="0">
                <a:latin typeface="Carlito"/>
                <a:cs typeface="Carlito"/>
              </a:rPr>
              <a:t>RA  </a:t>
            </a:r>
            <a:r>
              <a:rPr sz="3200" spc="-5" dirty="0">
                <a:latin typeface="Carlito"/>
                <a:cs typeface="Carlito"/>
              </a:rPr>
              <a:t>enlargement.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CXR: </a:t>
            </a:r>
            <a:r>
              <a:rPr sz="3200" spc="-10" dirty="0">
                <a:latin typeface="Carlito"/>
                <a:cs typeface="Carlito"/>
              </a:rPr>
              <a:t>enlarge </a:t>
            </a:r>
            <a:r>
              <a:rPr sz="3200" dirty="0">
                <a:latin typeface="Carlito"/>
                <a:cs typeface="Carlito"/>
              </a:rPr>
              <a:t>RA </a:t>
            </a:r>
            <a:r>
              <a:rPr sz="3200" spc="-5" dirty="0">
                <a:latin typeface="Carlito"/>
                <a:cs typeface="Carlito"/>
              </a:rPr>
              <a:t>but normal </a:t>
            </a:r>
            <a:r>
              <a:rPr sz="3200" spc="-120" dirty="0">
                <a:latin typeface="Carlito"/>
                <a:cs typeface="Carlito"/>
              </a:rPr>
              <a:t>PA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size.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0994" y="461899"/>
            <a:ext cx="29436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52409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6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Salt restriction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diuretic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15" dirty="0">
                <a:latin typeface="Carlito"/>
                <a:cs typeface="Carlito"/>
              </a:rPr>
              <a:t>markedly  improve symptoms.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20" dirty="0">
                <a:latin typeface="Carlito"/>
                <a:cs typeface="Carlito"/>
              </a:rPr>
              <a:t>co-existent </a:t>
            </a:r>
            <a:r>
              <a:rPr sz="3200" dirty="0">
                <a:latin typeface="Carlito"/>
                <a:cs typeface="Carlito"/>
              </a:rPr>
              <a:t>MS is </a:t>
            </a:r>
            <a:r>
              <a:rPr sz="3200" spc="-5" dirty="0">
                <a:latin typeface="Carlito"/>
                <a:cs typeface="Carlito"/>
              </a:rPr>
              <a:t>being  </a:t>
            </a:r>
            <a:r>
              <a:rPr sz="3200" spc="-15" dirty="0">
                <a:latin typeface="Carlito"/>
                <a:cs typeface="Carlito"/>
              </a:rPr>
              <a:t>operated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spc="-10" dirty="0">
                <a:latin typeface="Carlito"/>
                <a:cs typeface="Carlito"/>
              </a:rPr>
              <a:t>surgical </a:t>
            </a:r>
            <a:r>
              <a:rPr sz="3200" spc="-5" dirty="0">
                <a:latin typeface="Carlito"/>
                <a:cs typeface="Carlito"/>
              </a:rPr>
              <a:t>valvuloplastiy </a:t>
            </a:r>
            <a:r>
              <a:rPr sz="3200" spc="-10" dirty="0">
                <a:latin typeface="Carlito"/>
                <a:cs typeface="Carlito"/>
              </a:rPr>
              <a:t>can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help.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Tricuspid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replacement occasionally </a:t>
            </a:r>
            <a:r>
              <a:rPr sz="3200" spc="-15" dirty="0">
                <a:latin typeface="Carlito"/>
                <a:cs typeface="Carlito"/>
              </a:rPr>
              <a:t>may  perform. </a:t>
            </a:r>
            <a:r>
              <a:rPr sz="3200" dirty="0">
                <a:latin typeface="Carlito"/>
                <a:cs typeface="Carlito"/>
              </a:rPr>
              <a:t>Bio </a:t>
            </a:r>
            <a:r>
              <a:rPr sz="3200" spc="-10" dirty="0">
                <a:latin typeface="Carlito"/>
                <a:cs typeface="Carlito"/>
              </a:rPr>
              <a:t>prosthetic </a:t>
            </a:r>
            <a:r>
              <a:rPr sz="3200" spc="-20" dirty="0">
                <a:latin typeface="Carlito"/>
                <a:cs typeface="Carlito"/>
              </a:rPr>
              <a:t>valve </a:t>
            </a:r>
            <a:r>
              <a:rPr sz="3200" spc="-10" dirty="0">
                <a:latin typeface="Carlito"/>
                <a:cs typeface="Carlito"/>
              </a:rPr>
              <a:t>give </a:t>
            </a:r>
            <a:r>
              <a:rPr sz="3200" spc="-20" dirty="0">
                <a:latin typeface="Carlito"/>
                <a:cs typeface="Carlito"/>
              </a:rPr>
              <a:t>better  </a:t>
            </a:r>
            <a:r>
              <a:rPr sz="3200" spc="-5" dirty="0">
                <a:latin typeface="Carlito"/>
                <a:cs typeface="Carlito"/>
              </a:rPr>
              <a:t>results </a:t>
            </a:r>
            <a:r>
              <a:rPr sz="3200" dirty="0">
                <a:latin typeface="Carlito"/>
                <a:cs typeface="Carlito"/>
              </a:rPr>
              <a:t>than </a:t>
            </a:r>
            <a:r>
              <a:rPr sz="3200" spc="-5" dirty="0">
                <a:latin typeface="Carlito"/>
                <a:cs typeface="Carlito"/>
              </a:rPr>
              <a:t>mechanical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valve.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441" y="187197"/>
            <a:ext cx="58441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Tricuspid</a:t>
            </a:r>
            <a:r>
              <a:rPr spc="-55" dirty="0"/>
              <a:t> </a:t>
            </a:r>
            <a:r>
              <a:rPr spc="-15" dirty="0"/>
              <a:t>regurgitation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6675"/>
            <a:ext cx="9144000" cy="602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48" y="461899"/>
            <a:ext cx="4928870" cy="492443"/>
          </a:xfrm>
        </p:spPr>
        <p:txBody>
          <a:bodyPr/>
          <a:lstStyle/>
          <a:p>
            <a:pPr algn="ctr"/>
            <a:r>
              <a:rPr lang="en-US" sz="32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371600"/>
            <a:ext cx="8248650" cy="4462760"/>
          </a:xfrm>
        </p:spPr>
        <p:txBody>
          <a:bodyPr/>
          <a:lstStyle/>
          <a:p>
            <a:r>
              <a:rPr lang="en-US" sz="2000" b="1" u="sng" dirty="0"/>
              <a:t>AT THE END OF THIS LECTURE STUDENTS SHALL BE ABLE TO LEARN: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Anatomy of Cardiac Valves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Types of Acquired Valvular Heart Disease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Pathophysiology of Valvular Heart Disease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Signs </a:t>
            </a:r>
            <a:r>
              <a:rPr lang="en-US" sz="2800" dirty="0"/>
              <a:t>and </a:t>
            </a:r>
            <a:r>
              <a:rPr lang="en-US" sz="2800" dirty="0" smtClean="0"/>
              <a:t>symptoms of </a:t>
            </a:r>
            <a:r>
              <a:rPr lang="en-US" sz="2800" dirty="0"/>
              <a:t>Valvular Heart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Medical </a:t>
            </a:r>
            <a:r>
              <a:rPr lang="en-US" sz="2800" dirty="0" smtClean="0"/>
              <a:t>and Surgical management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Recent advances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804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240258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74965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dirty="0">
                <a:latin typeface="Carlito"/>
                <a:cs typeface="Carlito"/>
              </a:rPr>
              <a:t>cause of </a:t>
            </a:r>
            <a:r>
              <a:rPr sz="3200" spc="-25" dirty="0">
                <a:latin typeface="Carlito"/>
                <a:cs typeface="Carlito"/>
              </a:rPr>
              <a:t>RV </a:t>
            </a:r>
            <a:r>
              <a:rPr sz="3200" spc="-10" dirty="0">
                <a:latin typeface="Carlito"/>
                <a:cs typeface="Carlito"/>
              </a:rPr>
              <a:t>dilatation(MV </a:t>
            </a:r>
            <a:r>
              <a:rPr sz="3200" spc="-5" dirty="0">
                <a:latin typeface="Carlito"/>
                <a:cs typeface="Carlito"/>
              </a:rPr>
              <a:t>disease  </a:t>
            </a:r>
            <a:r>
              <a:rPr sz="3200" spc="-10" dirty="0">
                <a:latin typeface="Carlito"/>
                <a:cs typeface="Carlito"/>
              </a:rPr>
              <a:t>congenital </a:t>
            </a:r>
            <a:r>
              <a:rPr sz="3200" dirty="0">
                <a:latin typeface="Carlito"/>
                <a:cs typeface="Carlito"/>
              </a:rPr>
              <a:t>heart </a:t>
            </a:r>
            <a:r>
              <a:rPr sz="3200" spc="-5" dirty="0">
                <a:latin typeface="Carlito"/>
                <a:cs typeface="Carlito"/>
              </a:rPr>
              <a:t>disease, </a:t>
            </a:r>
            <a:r>
              <a:rPr sz="3200" spc="-25" dirty="0">
                <a:latin typeface="Carlito"/>
                <a:cs typeface="Carlito"/>
              </a:rPr>
              <a:t>RV </a:t>
            </a:r>
            <a:r>
              <a:rPr sz="3200" spc="-10" dirty="0">
                <a:latin typeface="Carlito"/>
                <a:cs typeface="Carlito"/>
              </a:rPr>
              <a:t>dysfunction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etc..)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Endocarditis</a:t>
            </a:r>
            <a:endParaRPr sz="3200">
              <a:latin typeface="Carlito"/>
              <a:cs typeface="Carlito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10" dirty="0">
                <a:latin typeface="Carlito"/>
                <a:cs typeface="Carlito"/>
              </a:rPr>
              <a:t>Marfan's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syndrome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Rheumatic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fever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813" y="461899"/>
            <a:ext cx="37547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Pathophysiology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991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34239"/>
            <a:ext cx="5877687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 </a:t>
            </a:r>
            <a:r>
              <a:rPr spc="-20" dirty="0"/>
              <a:t>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96797"/>
            <a:ext cx="7910830" cy="50181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88836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rlito"/>
                <a:cs typeface="Carlito"/>
              </a:rPr>
              <a:t>Usually minimal as </a:t>
            </a:r>
            <a:r>
              <a:rPr sz="2800" spc="-5" dirty="0">
                <a:latin typeface="Carlito"/>
                <a:cs typeface="Carlito"/>
              </a:rPr>
              <a:t>right side HF develop  </a:t>
            </a:r>
            <a:r>
              <a:rPr sz="2800" spc="-10" dirty="0">
                <a:latin typeface="Carlito"/>
                <a:cs typeface="Carlito"/>
              </a:rPr>
              <a:t>patient complaints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Ascites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Edema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rlito"/>
                <a:cs typeface="Carlito"/>
              </a:rPr>
              <a:t>Nausea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Anorexia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rlito"/>
                <a:cs typeface="Carlito"/>
              </a:rPr>
              <a:t>Abdominal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pain</a:t>
            </a:r>
            <a:endParaRPr sz="2800" dirty="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765"/>
              </a:spcBef>
            </a:pP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examination: </a:t>
            </a:r>
            <a:r>
              <a:rPr sz="2800" spc="-10" dirty="0">
                <a:latin typeface="Carlito"/>
                <a:cs typeface="Carlito"/>
              </a:rPr>
              <a:t>wasting, </a:t>
            </a:r>
            <a:r>
              <a:rPr sz="2800" spc="-5" dirty="0">
                <a:latin typeface="Carlito"/>
                <a:cs typeface="Carlito"/>
              </a:rPr>
              <a:t>jaundice, oedema,  artificial </a:t>
            </a:r>
            <a:r>
              <a:rPr sz="2800" spc="-20" dirty="0">
                <a:latin typeface="Carlito"/>
                <a:cs typeface="Carlito"/>
              </a:rPr>
              <a:t>flutter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common, </a:t>
            </a:r>
            <a:r>
              <a:rPr sz="2800" spc="-15" dirty="0">
                <a:latin typeface="Carlito"/>
                <a:cs typeface="Carlito"/>
              </a:rPr>
              <a:t>elevated </a:t>
            </a:r>
            <a:r>
              <a:rPr sz="2800" spc="-105" dirty="0">
                <a:latin typeface="Carlito"/>
                <a:cs typeface="Carlito"/>
              </a:rPr>
              <a:t>JVP, </a:t>
            </a:r>
            <a:r>
              <a:rPr sz="2800" spc="-5" dirty="0">
                <a:latin typeface="Carlito"/>
                <a:cs typeface="Carlito"/>
              </a:rPr>
              <a:t>tender  </a:t>
            </a:r>
            <a:r>
              <a:rPr sz="2800" spc="-10" dirty="0">
                <a:latin typeface="Carlito"/>
                <a:cs typeface="Carlito"/>
              </a:rPr>
              <a:t>pulsatile </a:t>
            </a:r>
            <a:r>
              <a:rPr sz="2800" spc="-30" dirty="0">
                <a:latin typeface="Carlito"/>
                <a:cs typeface="Carlito"/>
              </a:rPr>
              <a:t>hepatomegaly, </a:t>
            </a:r>
            <a:r>
              <a:rPr sz="2800" spc="-5" dirty="0">
                <a:latin typeface="Carlito"/>
                <a:cs typeface="Carlito"/>
              </a:rPr>
              <a:t>auscultation-S3 </a:t>
            </a:r>
            <a:r>
              <a:rPr sz="2800" spc="-10" dirty="0">
                <a:latin typeface="Carlito"/>
                <a:cs typeface="Carlito"/>
              </a:rPr>
              <a:t>often  </a:t>
            </a:r>
            <a:r>
              <a:rPr sz="2800" spc="-15" dirty="0">
                <a:latin typeface="Carlito"/>
                <a:cs typeface="Carlito"/>
              </a:rPr>
              <a:t>heard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increased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expiration.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35212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698105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marR="6337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ECG: </a:t>
            </a:r>
            <a:r>
              <a:rPr sz="3200" spc="-5" dirty="0">
                <a:latin typeface="Carlito"/>
                <a:cs typeface="Carlito"/>
              </a:rPr>
              <a:t>non specific,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show </a:t>
            </a:r>
            <a:r>
              <a:rPr sz="3200" dirty="0">
                <a:latin typeface="Carlito"/>
                <a:cs typeface="Carlito"/>
              </a:rPr>
              <a:t>evidence </a:t>
            </a:r>
            <a:r>
              <a:rPr sz="3200" spc="-5" dirty="0">
                <a:latin typeface="Carlito"/>
                <a:cs typeface="Carlito"/>
              </a:rPr>
              <a:t>of  underlying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condition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CXR: </a:t>
            </a:r>
            <a:r>
              <a:rPr sz="3200" spc="-10" dirty="0">
                <a:latin typeface="Carlito"/>
                <a:cs typeface="Carlito"/>
              </a:rPr>
              <a:t>cardiomegaly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patient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functional  tricuspid </a:t>
            </a:r>
            <a:r>
              <a:rPr sz="3200" spc="-10" dirty="0">
                <a:latin typeface="Carlito"/>
                <a:cs typeface="Carlito"/>
              </a:rPr>
              <a:t>regurgitation, pleural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effusion.</a:t>
            </a:r>
            <a:endParaRPr sz="3200">
              <a:latin typeface="Carlito"/>
              <a:cs typeface="Carlito"/>
            </a:endParaRPr>
          </a:p>
          <a:p>
            <a:pPr marL="355600" marR="8445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Echocardiogram: </a:t>
            </a:r>
            <a:r>
              <a:rPr sz="3200" spc="-10" dirty="0">
                <a:latin typeface="Carlito"/>
                <a:cs typeface="Carlito"/>
              </a:rPr>
              <a:t>color </a:t>
            </a:r>
            <a:r>
              <a:rPr sz="3200" spc="-5" dirty="0">
                <a:latin typeface="Carlito"/>
                <a:cs typeface="Carlito"/>
              </a:rPr>
              <a:t>Doppler </a:t>
            </a:r>
            <a:r>
              <a:rPr sz="3200" spc="-10" dirty="0">
                <a:latin typeface="Carlito"/>
                <a:cs typeface="Carlito"/>
              </a:rPr>
              <a:t>confirm  </a:t>
            </a:r>
            <a:r>
              <a:rPr sz="3200" spc="-5" dirty="0">
                <a:latin typeface="Carlito"/>
                <a:cs typeface="Carlito"/>
              </a:rPr>
              <a:t>diagnosis.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0994" y="461899"/>
            <a:ext cx="31722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9018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absence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spc="-10" dirty="0">
                <a:latin typeface="Carlito"/>
                <a:cs typeface="Carlito"/>
              </a:rPr>
              <a:t>hypertension. </a:t>
            </a:r>
            <a:r>
              <a:rPr sz="3200" dirty="0">
                <a:latin typeface="Carlito"/>
                <a:cs typeface="Carlito"/>
              </a:rPr>
              <a:t>TR is  </a:t>
            </a:r>
            <a:r>
              <a:rPr sz="3200" spc="-5" dirty="0">
                <a:latin typeface="Carlito"/>
                <a:cs typeface="Carlito"/>
              </a:rPr>
              <a:t>well </a:t>
            </a:r>
            <a:r>
              <a:rPr sz="3200" spc="-20" dirty="0">
                <a:latin typeface="Carlito"/>
                <a:cs typeface="Carlito"/>
              </a:rPr>
              <a:t>tolerated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0" dirty="0">
                <a:latin typeface="Carlito"/>
                <a:cs typeface="Carlito"/>
              </a:rPr>
              <a:t>require </a:t>
            </a:r>
            <a:r>
              <a:rPr sz="3200" spc="-5" dirty="0">
                <a:latin typeface="Carlito"/>
                <a:cs typeface="Carlito"/>
              </a:rPr>
              <a:t>well  </a:t>
            </a:r>
            <a:r>
              <a:rPr sz="3200" spc="-20" dirty="0">
                <a:latin typeface="Carlito"/>
                <a:cs typeface="Carlito"/>
              </a:rPr>
              <a:t>tolerated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0" dirty="0">
                <a:latin typeface="Carlito"/>
                <a:cs typeface="Carlito"/>
              </a:rPr>
              <a:t>require </a:t>
            </a:r>
            <a:r>
              <a:rPr sz="3200" spc="-5" dirty="0">
                <a:latin typeface="Carlito"/>
                <a:cs typeface="Carlito"/>
              </a:rPr>
              <a:t>specific  </a:t>
            </a:r>
            <a:r>
              <a:rPr sz="3200" spc="-10" dirty="0">
                <a:latin typeface="Carlito"/>
                <a:cs typeface="Carlito"/>
              </a:rPr>
              <a:t>treatment.</a:t>
            </a:r>
            <a:endParaRPr sz="3200">
              <a:latin typeface="Carlito"/>
              <a:cs typeface="Carlito"/>
            </a:endParaRPr>
          </a:p>
          <a:p>
            <a:pPr marL="355600" marR="33591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Symptoms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RV failure </a:t>
            </a:r>
            <a:r>
              <a:rPr sz="3200" spc="-5" dirty="0">
                <a:latin typeface="Carlito"/>
                <a:cs typeface="Carlito"/>
              </a:rPr>
              <a:t>respond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diuretic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fluid/salt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restriction.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TR </a:t>
            </a:r>
            <a:r>
              <a:rPr sz="3200" spc="-5" dirty="0">
                <a:latin typeface="Carlito"/>
                <a:cs typeface="Carlito"/>
              </a:rPr>
              <a:t>secondary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dirty="0">
                <a:latin typeface="Carlito"/>
                <a:cs typeface="Carlito"/>
              </a:rPr>
              <a:t>pathology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10" dirty="0">
                <a:latin typeface="Carlito"/>
                <a:cs typeface="Carlito"/>
              </a:rPr>
              <a:t>require  </a:t>
            </a:r>
            <a:r>
              <a:rPr sz="3200" spc="-15" dirty="0">
                <a:latin typeface="Carlito"/>
                <a:cs typeface="Carlito"/>
              </a:rPr>
              <a:t>valve</a:t>
            </a:r>
            <a:r>
              <a:rPr sz="3200" spc="-5" dirty="0">
                <a:latin typeface="Carlito"/>
                <a:cs typeface="Carlito"/>
              </a:rPr>
              <a:t> replacement.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248" y="187197"/>
            <a:ext cx="532295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Pulmonary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-20" dirty="0">
                <a:latin typeface="Carlito"/>
                <a:cs typeface="Carlito"/>
              </a:rPr>
              <a:t>stenosis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61998"/>
            <a:ext cx="9067800" cy="609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263118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436745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Congenital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Rheumatic heart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disease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Extrinsic </a:t>
            </a:r>
            <a:r>
              <a:rPr sz="3200" spc="-5" dirty="0">
                <a:latin typeface="Carlito"/>
                <a:cs typeface="Carlito"/>
              </a:rPr>
              <a:t>compression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461899"/>
            <a:ext cx="60300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20" dirty="0"/>
              <a:t> 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09941"/>
            <a:ext cx="8107680" cy="27578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Carlito"/>
                <a:cs typeface="Carlito"/>
              </a:rPr>
              <a:t>Usually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none</a:t>
            </a:r>
            <a:endParaRPr sz="3200">
              <a:latin typeface="Carlito"/>
              <a:cs typeface="Carlito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15" dirty="0">
                <a:latin typeface="Carlito"/>
                <a:cs typeface="Carlito"/>
              </a:rPr>
              <a:t>severe </a:t>
            </a:r>
            <a:r>
              <a:rPr sz="3200" spc="-10" dirty="0">
                <a:latin typeface="Carlito"/>
                <a:cs typeface="Carlito"/>
              </a:rPr>
              <a:t>stenosis; </a:t>
            </a:r>
            <a:r>
              <a:rPr sz="3200" spc="-15" dirty="0">
                <a:latin typeface="Carlito"/>
                <a:cs typeface="Carlito"/>
              </a:rPr>
              <a:t>exertional </a:t>
            </a:r>
            <a:r>
              <a:rPr sz="3200" spc="-5" dirty="0">
                <a:latin typeface="Carlito"/>
                <a:cs typeface="Carlito"/>
              </a:rPr>
              <a:t>dyspnea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light  headiness.</a:t>
            </a:r>
            <a:endParaRPr sz="3200">
              <a:latin typeface="Carlito"/>
              <a:cs typeface="Carlito"/>
            </a:endParaRPr>
          </a:p>
          <a:p>
            <a:pPr marL="381000" marR="108966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10" dirty="0">
                <a:latin typeface="Carlito"/>
                <a:cs typeface="Carlito"/>
              </a:rPr>
              <a:t>Examination: prominent </a:t>
            </a:r>
            <a:r>
              <a:rPr sz="3200" spc="-25" dirty="0">
                <a:latin typeface="Carlito"/>
                <a:cs typeface="Carlito"/>
              </a:rPr>
              <a:t>“a” </a:t>
            </a:r>
            <a:r>
              <a:rPr sz="3200" spc="-30" dirty="0">
                <a:latin typeface="Carlito"/>
                <a:cs typeface="Carlito"/>
              </a:rPr>
              <a:t>wave </a:t>
            </a:r>
            <a:r>
              <a:rPr sz="3200" dirty="0">
                <a:latin typeface="Carlito"/>
                <a:cs typeface="Carlito"/>
              </a:rPr>
              <a:t>in JVP  </a:t>
            </a:r>
            <a:r>
              <a:rPr sz="3200" spc="-5" dirty="0">
                <a:latin typeface="Carlito"/>
                <a:cs typeface="Carlito"/>
              </a:rPr>
              <a:t>occasionally </a:t>
            </a:r>
            <a:r>
              <a:rPr sz="3200" dirty="0">
                <a:latin typeface="Carlito"/>
                <a:cs typeface="Carlito"/>
              </a:rPr>
              <a:t>thrill in </a:t>
            </a:r>
            <a:r>
              <a:rPr sz="3200" spc="5" dirty="0">
                <a:latin typeface="Carlito"/>
                <a:cs typeface="Carlito"/>
              </a:rPr>
              <a:t>2</a:t>
            </a:r>
            <a:r>
              <a:rPr sz="3150" spc="7" baseline="25132" dirty="0">
                <a:latin typeface="Carlito"/>
                <a:cs typeface="Carlito"/>
              </a:rPr>
              <a:t>nd </a:t>
            </a:r>
            <a:r>
              <a:rPr sz="3200" spc="-10" dirty="0">
                <a:latin typeface="Carlito"/>
                <a:cs typeface="Carlito"/>
              </a:rPr>
              <a:t>left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-2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ICS.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470" y="461899"/>
            <a:ext cx="4392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</a:t>
            </a:r>
            <a:r>
              <a:rPr spc="-75" dirty="0"/>
              <a:t>n</a:t>
            </a:r>
            <a:r>
              <a:rPr spc="-50" dirty="0"/>
              <a:t>v</a:t>
            </a:r>
            <a:r>
              <a:rPr dirty="0"/>
              <a:t>e</a:t>
            </a:r>
            <a:r>
              <a:rPr spc="-40" dirty="0"/>
              <a:t>s</a:t>
            </a:r>
            <a:r>
              <a:rPr dirty="0"/>
              <a:t>ti</a:t>
            </a:r>
            <a:r>
              <a:rPr spc="-90" dirty="0"/>
              <a:t>g</a:t>
            </a:r>
            <a:r>
              <a:rPr spc="-40" dirty="0"/>
              <a:t>a</a:t>
            </a:r>
            <a:r>
              <a:rPr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686675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marR="4178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ECG: </a:t>
            </a:r>
            <a:r>
              <a:rPr sz="3200" spc="-5" dirty="0">
                <a:latin typeface="Carlito"/>
                <a:cs typeface="Carlito"/>
              </a:rPr>
              <a:t>right ventricular </a:t>
            </a:r>
            <a:r>
              <a:rPr sz="3200" spc="-15" dirty="0">
                <a:latin typeface="Carlito"/>
                <a:cs typeface="Carlito"/>
              </a:rPr>
              <a:t>hypertrophy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5" dirty="0">
                <a:latin typeface="Carlito"/>
                <a:cs typeface="Carlito"/>
              </a:rPr>
              <a:t>RV  </a:t>
            </a:r>
            <a:r>
              <a:rPr sz="3200" spc="-5" dirty="0">
                <a:latin typeface="Carlito"/>
                <a:cs typeface="Carlito"/>
              </a:rPr>
              <a:t>overload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CXR: </a:t>
            </a:r>
            <a:r>
              <a:rPr sz="3200" spc="-15" dirty="0">
                <a:latin typeface="Carlito"/>
                <a:cs typeface="Carlito"/>
              </a:rPr>
              <a:t>dilated </a:t>
            </a:r>
            <a:r>
              <a:rPr sz="3200" spc="-5" dirty="0">
                <a:latin typeface="Carlito"/>
                <a:cs typeface="Carlito"/>
              </a:rPr>
              <a:t>pulmonary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arteries.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Echocardiogram: </a:t>
            </a:r>
            <a:r>
              <a:rPr sz="3200" spc="-10" dirty="0">
                <a:latin typeface="Carlito"/>
                <a:cs typeface="Carlito"/>
              </a:rPr>
              <a:t>confirms </a:t>
            </a:r>
            <a:r>
              <a:rPr sz="3200" spc="-5" dirty="0">
                <a:latin typeface="Carlito"/>
                <a:cs typeface="Carlito"/>
              </a:rPr>
              <a:t>diagnosis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can  </a:t>
            </a:r>
            <a:r>
              <a:rPr sz="3200" spc="-5" dirty="0">
                <a:latin typeface="Carlito"/>
                <a:cs typeface="Carlito"/>
              </a:rPr>
              <a:t>show </a:t>
            </a:r>
            <a:r>
              <a:rPr sz="3200" spc="-10" dirty="0">
                <a:latin typeface="Carlito"/>
                <a:cs typeface="Carlito"/>
              </a:rPr>
              <a:t>level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stenosis.</a:t>
            </a:r>
            <a:endParaRPr sz="3200">
              <a:latin typeface="Carlito"/>
              <a:cs typeface="Carlito"/>
            </a:endParaRPr>
          </a:p>
          <a:p>
            <a:pPr marL="355600" marR="11169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Cardiac catheterization: </a:t>
            </a:r>
            <a:r>
              <a:rPr sz="3200" spc="-1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severity of  obstruction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hemodynamic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effect.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872" y="461899"/>
            <a:ext cx="49785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Medical</a:t>
            </a:r>
            <a:r>
              <a:rPr spc="-65" dirty="0"/>
              <a:t> </a:t>
            </a: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22234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91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general </a:t>
            </a:r>
            <a:r>
              <a:rPr sz="3200" spc="-15" dirty="0">
                <a:latin typeface="Carlito"/>
                <a:cs typeface="Carlito"/>
              </a:rPr>
              <a:t>invasive </a:t>
            </a:r>
            <a:r>
              <a:rPr sz="3200" spc="-10" dirty="0">
                <a:latin typeface="Carlito"/>
                <a:cs typeface="Carlito"/>
              </a:rPr>
              <a:t>intervention </a:t>
            </a:r>
            <a:r>
              <a:rPr sz="3200" dirty="0">
                <a:latin typeface="Carlito"/>
                <a:cs typeface="Carlito"/>
              </a:rPr>
              <a:t>is  </a:t>
            </a:r>
            <a:r>
              <a:rPr sz="3200" spc="-10" dirty="0">
                <a:latin typeface="Carlito"/>
                <a:cs typeface="Carlito"/>
              </a:rPr>
              <a:t>recommended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10" dirty="0">
                <a:latin typeface="Carlito"/>
                <a:cs typeface="Carlito"/>
              </a:rPr>
              <a:t>gradient across </a:t>
            </a:r>
            <a:r>
              <a:rPr sz="3200" spc="-15" dirty="0">
                <a:latin typeface="Carlito"/>
                <a:cs typeface="Carlito"/>
              </a:rPr>
              <a:t>valve</a:t>
            </a:r>
            <a:r>
              <a:rPr sz="3200" dirty="0">
                <a:latin typeface="Carlito"/>
                <a:cs typeface="Carlito"/>
              </a:rPr>
              <a:t> is</a:t>
            </a:r>
            <a:endParaRPr sz="32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rlito"/>
                <a:cs typeface="Carlito"/>
              </a:rPr>
              <a:t>&gt;50 </a:t>
            </a:r>
            <a:r>
              <a:rPr sz="3200" dirty="0">
                <a:latin typeface="Carlito"/>
                <a:cs typeface="Carlito"/>
              </a:rPr>
              <a:t>mmhg </a:t>
            </a:r>
            <a:r>
              <a:rPr sz="3200" spc="-10" dirty="0">
                <a:latin typeface="Carlito"/>
                <a:cs typeface="Carlito"/>
              </a:rPr>
              <a:t>at </a:t>
            </a:r>
            <a:r>
              <a:rPr sz="3200" spc="-20" dirty="0">
                <a:latin typeface="Carlito"/>
                <a:cs typeface="Carlito"/>
              </a:rPr>
              <a:t>rest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15" dirty="0">
                <a:latin typeface="Carlito"/>
                <a:cs typeface="Carlito"/>
              </a:rPr>
              <a:t>symptoms</a:t>
            </a:r>
            <a:r>
              <a:rPr sz="3200" spc="90" dirty="0">
                <a:latin typeface="Carlito"/>
                <a:cs typeface="Carlito"/>
              </a:rPr>
              <a:t> </a:t>
            </a:r>
            <a:r>
              <a:rPr sz="3200" spc="-55" dirty="0">
                <a:latin typeface="Carlito"/>
                <a:cs typeface="Carlito"/>
              </a:rPr>
              <a:t>occur.</a:t>
            </a:r>
            <a:endParaRPr sz="3200">
              <a:latin typeface="Carlito"/>
              <a:cs typeface="Carlito"/>
            </a:endParaRPr>
          </a:p>
          <a:p>
            <a:pPr marL="355600" marR="5969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Medical- </a:t>
            </a:r>
            <a:r>
              <a:rPr sz="3200" spc="-10" dirty="0">
                <a:latin typeface="Carlito"/>
                <a:cs typeface="Carlito"/>
              </a:rPr>
              <a:t>supportive </a:t>
            </a:r>
            <a:r>
              <a:rPr sz="3200" spc="-15" dirty="0">
                <a:latin typeface="Carlito"/>
                <a:cs typeface="Carlito"/>
              </a:rPr>
              <a:t>symptomatic </a:t>
            </a:r>
            <a:r>
              <a:rPr sz="3200" spc="-10" dirty="0">
                <a:latin typeface="Carlito"/>
                <a:cs typeface="Carlito"/>
              </a:rPr>
              <a:t>treatment 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5" dirty="0">
                <a:latin typeface="Carlito"/>
                <a:cs typeface="Carlito"/>
              </a:rPr>
              <a:t>RV </a:t>
            </a:r>
            <a:r>
              <a:rPr sz="3200" spc="-15" dirty="0">
                <a:latin typeface="Carlito"/>
                <a:cs typeface="Carlito"/>
              </a:rPr>
              <a:t>failure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diuretics </a:t>
            </a:r>
            <a:r>
              <a:rPr sz="3200" dirty="0">
                <a:latin typeface="Carlito"/>
                <a:cs typeface="Carlito"/>
              </a:rPr>
              <a:t>&amp; </a:t>
            </a:r>
            <a:r>
              <a:rPr sz="3200" spc="-5" dirty="0">
                <a:latin typeface="Carlito"/>
                <a:cs typeface="Carlito"/>
              </a:rPr>
              <a:t>fluid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restriction.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1899"/>
            <a:ext cx="7924800" cy="369332"/>
          </a:xfrm>
        </p:spPr>
        <p:txBody>
          <a:bodyPr/>
          <a:lstStyle/>
          <a:p>
            <a:r>
              <a:rPr lang="en-US" sz="2400" b="1" dirty="0"/>
              <a:t>PROF UMER MODEL OF INTEGRTED LECTURE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9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276" y="461899"/>
            <a:ext cx="58850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Surgical</a:t>
            </a:r>
            <a:r>
              <a:rPr spc="-55" dirty="0"/>
              <a:t> </a:t>
            </a:r>
            <a:r>
              <a:rPr spc="-10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65390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Balloon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valvuloplastiy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Pulmonary </a:t>
            </a:r>
            <a:r>
              <a:rPr sz="3200" spc="-15" dirty="0">
                <a:latin typeface="Carlito"/>
                <a:cs typeface="Carlito"/>
              </a:rPr>
              <a:t>valve </a:t>
            </a:r>
            <a:r>
              <a:rPr sz="3200" spc="-5" dirty="0">
                <a:latin typeface="Carlito"/>
                <a:cs typeface="Carlito"/>
              </a:rPr>
              <a:t>replacement </a:t>
            </a:r>
            <a:r>
              <a:rPr sz="3200" spc="-10" dirty="0">
                <a:latin typeface="Carlito"/>
                <a:cs typeface="Carlito"/>
              </a:rPr>
              <a:t>is indicated </a:t>
            </a:r>
            <a:r>
              <a:rPr sz="3200" dirty="0">
                <a:latin typeface="Carlito"/>
                <a:cs typeface="Carlito"/>
              </a:rPr>
              <a:t>if 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0" dirty="0">
                <a:latin typeface="Carlito"/>
                <a:cs typeface="Carlito"/>
              </a:rPr>
              <a:t>suitable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medical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treatments.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508" y="461899"/>
            <a:ext cx="690029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Pulmonary</a:t>
            </a:r>
            <a:r>
              <a:rPr spc="-90" dirty="0"/>
              <a:t> </a:t>
            </a:r>
            <a:r>
              <a:rPr spc="-15" dirty="0"/>
              <a:t>regurgitation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476754"/>
            <a:ext cx="8875058" cy="530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614" y="461899"/>
            <a:ext cx="255498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</a:t>
            </a:r>
            <a:r>
              <a:rPr spc="10" dirty="0"/>
              <a:t>s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0067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dirty="0">
                <a:latin typeface="Carlito"/>
                <a:cs typeface="Carlito"/>
              </a:rPr>
              <a:t>cause of </a:t>
            </a:r>
            <a:r>
              <a:rPr sz="3200" spc="-5" dirty="0">
                <a:latin typeface="Carlito"/>
                <a:cs typeface="Carlito"/>
              </a:rPr>
              <a:t>increased </a:t>
            </a:r>
            <a:r>
              <a:rPr sz="3200" dirty="0">
                <a:latin typeface="Carlito"/>
                <a:cs typeface="Carlito"/>
              </a:rPr>
              <a:t>pulmonary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BP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Infective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endocarditis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Connective tissue </a:t>
            </a:r>
            <a:r>
              <a:rPr sz="3200" spc="-10" dirty="0">
                <a:latin typeface="Carlito"/>
                <a:cs typeface="Carlito"/>
              </a:rPr>
              <a:t>disease-Marfan's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syndrome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461899"/>
            <a:ext cx="59538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20" dirty="0"/>
              <a:t> 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09978"/>
            <a:ext cx="7665084" cy="422897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spc="-10" dirty="0">
                <a:latin typeface="Carlito"/>
                <a:cs typeface="Carlito"/>
              </a:rPr>
              <a:t>Often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asymptomatic</a:t>
            </a:r>
            <a:endParaRPr sz="2800" dirty="0">
              <a:latin typeface="Carlito"/>
              <a:cs typeface="Carlito"/>
            </a:endParaRPr>
          </a:p>
          <a:p>
            <a:pPr marL="368300" marR="468630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spc="-10" dirty="0">
                <a:latin typeface="Carlito"/>
                <a:cs typeface="Carlito"/>
              </a:rPr>
              <a:t>Symptoms </a:t>
            </a:r>
            <a:r>
              <a:rPr sz="2800" spc="-5" dirty="0">
                <a:latin typeface="Carlito"/>
                <a:cs typeface="Carlito"/>
              </a:rPr>
              <a:t>increase </a:t>
            </a:r>
            <a:r>
              <a:rPr sz="2800" dirty="0">
                <a:latin typeface="Carlito"/>
                <a:cs typeface="Carlito"/>
              </a:rPr>
              <a:t>when pulmonary BP  </a:t>
            </a:r>
            <a:r>
              <a:rPr sz="2800" spc="-5" dirty="0">
                <a:latin typeface="Carlito"/>
                <a:cs typeface="Carlito"/>
              </a:rPr>
              <a:t>increase or </a:t>
            </a:r>
            <a:r>
              <a:rPr sz="2800" spc="-10" dirty="0">
                <a:latin typeface="Carlito"/>
                <a:cs typeface="Carlito"/>
              </a:rPr>
              <a:t>right </a:t>
            </a:r>
            <a:r>
              <a:rPr sz="2800" spc="-5" dirty="0">
                <a:latin typeface="Carlito"/>
                <a:cs typeface="Carlito"/>
              </a:rPr>
              <a:t>ventricular </a:t>
            </a:r>
            <a:r>
              <a:rPr sz="2800" spc="-15" dirty="0">
                <a:latin typeface="Carlito"/>
                <a:cs typeface="Carlito"/>
              </a:rPr>
              <a:t>failure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exists.</a:t>
            </a:r>
            <a:endParaRPr sz="2800" dirty="0">
              <a:latin typeface="Carlito"/>
              <a:cs typeface="Carlito"/>
            </a:endParaRPr>
          </a:p>
          <a:p>
            <a:pPr marL="368300" marR="77025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spc="-5" dirty="0">
                <a:latin typeface="Carlito"/>
                <a:cs typeface="Carlito"/>
              </a:rPr>
              <a:t>Then </a:t>
            </a:r>
            <a:r>
              <a:rPr sz="2800" spc="-10" dirty="0">
                <a:latin typeface="Carlito"/>
                <a:cs typeface="Carlito"/>
              </a:rPr>
              <a:t>get dyspnea </a:t>
            </a:r>
            <a:r>
              <a:rPr sz="2800" spc="5" dirty="0">
                <a:latin typeface="Carlito"/>
                <a:cs typeface="Carlito"/>
              </a:rPr>
              <a:t>on </a:t>
            </a:r>
            <a:r>
              <a:rPr sz="2800" spc="-15" dirty="0">
                <a:latin typeface="Carlito"/>
                <a:cs typeface="Carlito"/>
              </a:rPr>
              <a:t>exertion, </a:t>
            </a:r>
            <a:r>
              <a:rPr sz="2800" spc="-35" dirty="0">
                <a:latin typeface="Carlito"/>
                <a:cs typeface="Carlito"/>
              </a:rPr>
              <a:t>lethargy,  </a:t>
            </a:r>
            <a:r>
              <a:rPr sz="2800" spc="-10" dirty="0">
                <a:latin typeface="Carlito"/>
                <a:cs typeface="Carlito"/>
              </a:rPr>
              <a:t>peripheral </a:t>
            </a:r>
            <a:r>
              <a:rPr sz="2800" dirty="0">
                <a:latin typeface="Carlito"/>
                <a:cs typeface="Carlito"/>
              </a:rPr>
              <a:t>edema, abdominal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pain.</a:t>
            </a:r>
            <a:endParaRPr sz="2800" dirty="0">
              <a:latin typeface="Carlito"/>
              <a:cs typeface="Carlito"/>
            </a:endParaRPr>
          </a:p>
          <a:p>
            <a:pPr marL="368300" indent="-342900" algn="just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68300" algn="l"/>
              </a:tabLst>
            </a:pP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examination: </a:t>
            </a:r>
            <a:r>
              <a:rPr sz="2800" spc="-5" dirty="0">
                <a:latin typeface="Carlito"/>
                <a:cs typeface="Carlito"/>
              </a:rPr>
              <a:t>thrill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pulmonary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area.</a:t>
            </a:r>
            <a:endParaRPr sz="2800" dirty="0">
              <a:latin typeface="Carlito"/>
              <a:cs typeface="Carlito"/>
            </a:endParaRPr>
          </a:p>
          <a:p>
            <a:pPr marL="368300" marR="17780" indent="-342900" algn="just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68300" algn="l"/>
              </a:tabLst>
            </a:pP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Auscultation; </a:t>
            </a:r>
            <a:r>
              <a:rPr sz="2800" spc="-5" dirty="0">
                <a:latin typeface="Carlito"/>
                <a:cs typeface="Carlito"/>
              </a:rPr>
              <a:t>murmur of </a:t>
            </a:r>
            <a:r>
              <a:rPr sz="2800" dirty="0">
                <a:latin typeface="Carlito"/>
                <a:cs typeface="Carlito"/>
              </a:rPr>
              <a:t>PR is </a:t>
            </a:r>
            <a:r>
              <a:rPr sz="2800" spc="-15" dirty="0">
                <a:latin typeface="Carlito"/>
                <a:cs typeface="Carlito"/>
              </a:rPr>
              <a:t>heard best </a:t>
            </a:r>
            <a:r>
              <a:rPr sz="2800" dirty="0">
                <a:latin typeface="Carlito"/>
                <a:cs typeface="Carlito"/>
              </a:rPr>
              <a:t>in  3</a:t>
            </a:r>
            <a:r>
              <a:rPr sz="2800" baseline="25132" dirty="0">
                <a:latin typeface="Carlito"/>
                <a:cs typeface="Carlito"/>
              </a:rPr>
              <a:t>rd </a:t>
            </a:r>
            <a:r>
              <a:rPr sz="2800" dirty="0">
                <a:latin typeface="Carlito"/>
                <a:cs typeface="Carlito"/>
              </a:rPr>
              <a:t>&amp; </a:t>
            </a:r>
            <a:r>
              <a:rPr sz="2800" spc="5" dirty="0">
                <a:latin typeface="Carlito"/>
                <a:cs typeface="Carlito"/>
              </a:rPr>
              <a:t>4</a:t>
            </a:r>
            <a:r>
              <a:rPr sz="2800" spc="7" baseline="25132" dirty="0">
                <a:latin typeface="Carlito"/>
                <a:cs typeface="Carlito"/>
              </a:rPr>
              <a:t>th </a:t>
            </a:r>
            <a:r>
              <a:rPr sz="2800" dirty="0">
                <a:latin typeface="Carlito"/>
                <a:cs typeface="Carlito"/>
              </a:rPr>
              <a:t>ICP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left </a:t>
            </a:r>
            <a:r>
              <a:rPr sz="2800" spc="-5" dirty="0">
                <a:latin typeface="Carlito"/>
                <a:cs typeface="Carlito"/>
              </a:rPr>
              <a:t>adjacent </a:t>
            </a:r>
            <a:r>
              <a:rPr sz="2800" spc="-3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sternum </a:t>
            </a:r>
            <a:r>
              <a:rPr sz="2800" dirty="0">
                <a:latin typeface="Carlito"/>
                <a:cs typeface="Carlito"/>
              </a:rPr>
              <a:t>and  </a:t>
            </a:r>
            <a:r>
              <a:rPr sz="2800" spc="-5" dirty="0">
                <a:latin typeface="Carlito"/>
                <a:cs typeface="Carlito"/>
              </a:rPr>
              <a:t>increase during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inspirations.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461899"/>
            <a:ext cx="321640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686675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physical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ECG: </a:t>
            </a:r>
            <a:r>
              <a:rPr sz="3200" spc="-5" dirty="0">
                <a:latin typeface="Carlito"/>
                <a:cs typeface="Carlito"/>
              </a:rPr>
              <a:t>right ventricular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hypertrophy</a:t>
            </a:r>
            <a:endParaRPr sz="3200">
              <a:latin typeface="Carlito"/>
              <a:cs typeface="Carlito"/>
            </a:endParaRPr>
          </a:p>
          <a:p>
            <a:pPr marL="355600" marR="1873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CXR: </a:t>
            </a:r>
            <a:r>
              <a:rPr sz="3200" spc="-10" dirty="0">
                <a:latin typeface="Carlito"/>
                <a:cs typeface="Carlito"/>
              </a:rPr>
              <a:t>enlarged </a:t>
            </a:r>
            <a:r>
              <a:rPr sz="3200" spc="-5" dirty="0">
                <a:latin typeface="Carlito"/>
                <a:cs typeface="Carlito"/>
              </a:rPr>
              <a:t>pulmonary arteries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right  </a:t>
            </a:r>
            <a:r>
              <a:rPr sz="3200" spc="-10" dirty="0">
                <a:latin typeface="Carlito"/>
                <a:cs typeface="Carlito"/>
              </a:rPr>
              <a:t>ventricle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587625" algn="l"/>
              </a:tabLst>
            </a:pPr>
            <a:r>
              <a:rPr sz="3200" spc="-15" dirty="0">
                <a:latin typeface="Carlito"/>
                <a:cs typeface="Carlito"/>
              </a:rPr>
              <a:t>Echocardiogram: </a:t>
            </a:r>
            <a:r>
              <a:rPr sz="3200" spc="-5" dirty="0">
                <a:latin typeface="Carlito"/>
                <a:cs typeface="Carlito"/>
              </a:rPr>
              <a:t>image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show </a:t>
            </a:r>
            <a:r>
              <a:rPr sz="3200" spc="-25" dirty="0">
                <a:latin typeface="Carlito"/>
                <a:cs typeface="Carlito"/>
              </a:rPr>
              <a:t>RV  </a:t>
            </a:r>
            <a:r>
              <a:rPr sz="3200" spc="-10" dirty="0">
                <a:latin typeface="Carlito"/>
                <a:cs typeface="Carlito"/>
              </a:rPr>
              <a:t>dilatation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35" dirty="0">
                <a:latin typeface="Carlito"/>
                <a:cs typeface="Carlito"/>
              </a:rPr>
              <a:t>hypertrophy. </a:t>
            </a:r>
            <a:r>
              <a:rPr sz="3200" dirty="0">
                <a:latin typeface="Carlito"/>
                <a:cs typeface="Carlito"/>
              </a:rPr>
              <a:t>Abnormal </a:t>
            </a:r>
            <a:r>
              <a:rPr sz="3200" spc="-10" dirty="0">
                <a:latin typeface="Carlito"/>
                <a:cs typeface="Carlito"/>
              </a:rPr>
              <a:t>septal  </a:t>
            </a:r>
            <a:r>
              <a:rPr sz="3200" dirty="0">
                <a:latin typeface="Carlito"/>
                <a:cs typeface="Carlito"/>
              </a:rPr>
              <a:t>motion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if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RV	</a:t>
            </a:r>
            <a:r>
              <a:rPr sz="3200" spc="-5" dirty="0">
                <a:latin typeface="Carlito"/>
                <a:cs typeface="Carlito"/>
              </a:rPr>
              <a:t>volume overload.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0994" y="461899"/>
            <a:ext cx="28674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75600" cy="42214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Usually </a:t>
            </a:r>
            <a:r>
              <a:rPr sz="3200" spc="-10" dirty="0">
                <a:latin typeface="Carlito"/>
                <a:cs typeface="Carlito"/>
              </a:rPr>
              <a:t>supportive treatment suffices treat </a:t>
            </a:r>
            <a:r>
              <a:rPr sz="3200" spc="-25" dirty="0">
                <a:latin typeface="Carlito"/>
                <a:cs typeface="Carlito"/>
              </a:rPr>
              <a:t>RV  </a:t>
            </a:r>
            <a:r>
              <a:rPr sz="3200" spc="-15" dirty="0">
                <a:latin typeface="Carlito"/>
                <a:cs typeface="Carlito"/>
              </a:rPr>
              <a:t>failure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use of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diuretics.</a:t>
            </a:r>
            <a:endParaRPr sz="3200">
              <a:latin typeface="Carlito"/>
              <a:cs typeface="Carlito"/>
            </a:endParaRPr>
          </a:p>
          <a:p>
            <a:pPr marL="355600" marR="240029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spc="-10" dirty="0">
                <a:latin typeface="Carlito"/>
                <a:cs typeface="Carlito"/>
              </a:rPr>
              <a:t>regurgitation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PV </a:t>
            </a:r>
            <a:r>
              <a:rPr sz="3200" dirty="0">
                <a:latin typeface="Carlito"/>
                <a:cs typeface="Carlito"/>
              </a:rPr>
              <a:t>ring  </a:t>
            </a:r>
            <a:r>
              <a:rPr sz="3200" spc="-5" dirty="0">
                <a:latin typeface="Carlito"/>
                <a:cs typeface="Carlito"/>
              </a:rPr>
              <a:t>dilation secondary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spc="-110" dirty="0">
                <a:latin typeface="Carlito"/>
                <a:cs typeface="Carlito"/>
              </a:rPr>
              <a:t>HT, </a:t>
            </a:r>
            <a:r>
              <a:rPr sz="3200" spc="-10" dirty="0">
                <a:latin typeface="Carlito"/>
                <a:cs typeface="Carlito"/>
              </a:rPr>
              <a:t>treating  </a:t>
            </a:r>
            <a:r>
              <a:rPr sz="3200" spc="-5" dirty="0">
                <a:latin typeface="Carlito"/>
                <a:cs typeface="Carlito"/>
              </a:rPr>
              <a:t>cause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increased </a:t>
            </a:r>
            <a:r>
              <a:rPr sz="3200" dirty="0">
                <a:latin typeface="Carlito"/>
                <a:cs typeface="Carlito"/>
              </a:rPr>
              <a:t>pulmonary BP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relive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decrease </a:t>
            </a:r>
            <a:r>
              <a:rPr sz="3200" dirty="0">
                <a:latin typeface="Carlito"/>
                <a:cs typeface="Carlito"/>
              </a:rPr>
              <a:t>the pulmonary </a:t>
            </a:r>
            <a:r>
              <a:rPr sz="3200" spc="-10" dirty="0">
                <a:latin typeface="Carlito"/>
                <a:cs typeface="Carlito"/>
              </a:rPr>
              <a:t>regurgitation  </a:t>
            </a:r>
            <a:r>
              <a:rPr sz="3200" spc="-30" dirty="0">
                <a:latin typeface="Carlito"/>
                <a:cs typeface="Carlito"/>
              </a:rPr>
              <a:t>severity.</a:t>
            </a:r>
            <a:endParaRPr sz="3200">
              <a:latin typeface="Carlito"/>
              <a:cs typeface="Carlito"/>
            </a:endParaRPr>
          </a:p>
          <a:p>
            <a:pPr marL="355600" marR="1118235" indent="-3429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15" dirty="0">
                <a:latin typeface="Carlito"/>
                <a:cs typeface="Carlito"/>
              </a:rPr>
              <a:t>severe </a:t>
            </a:r>
            <a:r>
              <a:rPr sz="3200" spc="-5" dirty="0">
                <a:latin typeface="Carlito"/>
                <a:cs typeface="Carlito"/>
              </a:rPr>
              <a:t>right </a:t>
            </a:r>
            <a:r>
              <a:rPr sz="3200" dirty="0">
                <a:latin typeface="Carlito"/>
                <a:cs typeface="Carlito"/>
              </a:rPr>
              <a:t>HF then </a:t>
            </a:r>
            <a:r>
              <a:rPr sz="3200" spc="-5" dirty="0">
                <a:latin typeface="Carlito"/>
                <a:cs typeface="Carlito"/>
              </a:rPr>
              <a:t>pulmonary </a:t>
            </a:r>
            <a:r>
              <a:rPr sz="3200" spc="-15" dirty="0">
                <a:latin typeface="Carlito"/>
                <a:cs typeface="Carlito"/>
              </a:rPr>
              <a:t>valve  </a:t>
            </a:r>
            <a:r>
              <a:rPr sz="3200" spc="-5" dirty="0">
                <a:latin typeface="Carlito"/>
                <a:cs typeface="Carlito"/>
              </a:rPr>
              <a:t>replacement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5" dirty="0">
                <a:latin typeface="Carlito"/>
                <a:cs typeface="Carlito"/>
              </a:rPr>
              <a:t>be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considered.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822" y="461899"/>
            <a:ext cx="462457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Prosthetic</a:t>
            </a:r>
            <a:r>
              <a:rPr spc="-60" dirty="0"/>
              <a:t> </a:t>
            </a:r>
            <a:r>
              <a:rPr spc="-25" dirty="0"/>
              <a:t>valve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07261"/>
            <a:ext cx="84518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two </a:t>
            </a:r>
            <a:r>
              <a:rPr sz="3200" spc="-15" dirty="0">
                <a:latin typeface="Carlito"/>
                <a:cs typeface="Carlito"/>
              </a:rPr>
              <a:t>categories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prosthetic valve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are:</a:t>
            </a:r>
            <a:endParaRPr sz="3200" dirty="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2432050"/>
          <a:ext cx="7772400" cy="3852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Mechanical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valve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Biologic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valve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0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MV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2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manufactured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BV are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constructed</a:t>
                      </a:r>
                      <a:r>
                        <a:rPr sz="2800" spc="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from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99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form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man made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material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bovine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porcine</a:t>
                      </a:r>
                      <a:r>
                        <a:rPr sz="2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and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08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consist</a:t>
                      </a:r>
                      <a:r>
                        <a:rPr sz="2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of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human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cardiac</a:t>
                      </a:r>
                      <a:r>
                        <a:rPr sz="2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tissue.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combination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metal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10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alloys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polite,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carbon</a:t>
                      </a:r>
                      <a:r>
                        <a:rPr sz="2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&amp;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261">
                <a:tc>
                  <a:txBody>
                    <a:bodyPr/>
                    <a:lstStyle/>
                    <a:p>
                      <a:pPr marL="91440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rlito"/>
                          <a:cs typeface="Carlito"/>
                        </a:rPr>
                        <a:t>Dacron.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07690" y="461899"/>
            <a:ext cx="5240910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Mechanical</a:t>
            </a:r>
            <a:r>
              <a:rPr spc="-50" dirty="0"/>
              <a:t> </a:t>
            </a:r>
            <a:r>
              <a:rPr spc="-20" dirty="0"/>
              <a:t>valve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155" y="1607261"/>
            <a:ext cx="785304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1. </a:t>
            </a:r>
            <a:r>
              <a:rPr sz="3200" spc="-5" dirty="0">
                <a:latin typeface="Carlito"/>
                <a:cs typeface="Carlito"/>
              </a:rPr>
              <a:t>caged-ball </a:t>
            </a:r>
            <a:r>
              <a:rPr sz="3200" spc="-15" dirty="0">
                <a:latin typeface="Carlito"/>
                <a:cs typeface="Carlito"/>
              </a:rPr>
              <a:t>valve: </a:t>
            </a:r>
            <a:r>
              <a:rPr sz="3200" spc="-10" dirty="0">
                <a:latin typeface="Carlito"/>
                <a:cs typeface="Carlito"/>
              </a:rPr>
              <a:t>metal cage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sz="3200" spc="-20" dirty="0">
                <a:latin typeface="Carlito"/>
                <a:cs typeface="Carlito"/>
              </a:rPr>
              <a:t>several  stratus </a:t>
            </a:r>
            <a:r>
              <a:rPr sz="3200" spc="-10" dirty="0">
                <a:latin typeface="Carlito"/>
                <a:cs typeface="Carlito"/>
              </a:rPr>
              <a:t>mounted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circular </a:t>
            </a:r>
            <a:r>
              <a:rPr sz="3200" dirty="0">
                <a:latin typeface="Carlito"/>
                <a:cs typeface="Carlito"/>
              </a:rPr>
              <a:t>ring </a:t>
            </a:r>
            <a:r>
              <a:rPr sz="3200" spc="-5" dirty="0">
                <a:latin typeface="Carlito"/>
                <a:cs typeface="Carlito"/>
              </a:rPr>
              <a:t>hollow </a:t>
            </a:r>
            <a:r>
              <a:rPr sz="3200" spc="-15" dirty="0">
                <a:latin typeface="Carlito"/>
                <a:cs typeface="Carlito"/>
              </a:rPr>
              <a:t>metal 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plastic </a:t>
            </a:r>
            <a:r>
              <a:rPr sz="3200" spc="-5" dirty="0">
                <a:latin typeface="Carlito"/>
                <a:cs typeface="Carlito"/>
              </a:rPr>
              <a:t>ball inside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cage.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4476" y="3151630"/>
            <a:ext cx="4908804" cy="3706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876" y="461899"/>
            <a:ext cx="464172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 </a:t>
            </a:r>
            <a:r>
              <a:rPr spc="-5" dirty="0"/>
              <a:t>tilting-disk</a:t>
            </a:r>
            <a:r>
              <a:rPr spc="-20" dirty="0"/>
              <a:t> </a:t>
            </a:r>
            <a:r>
              <a:rPr spc="-25" dirty="0"/>
              <a:t>valve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4385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Mobile </a:t>
            </a:r>
            <a:r>
              <a:rPr sz="3200" spc="-5" dirty="0">
                <a:latin typeface="Carlito"/>
                <a:cs typeface="Carlito"/>
              </a:rPr>
              <a:t>lens-shaped disk </a:t>
            </a:r>
            <a:r>
              <a:rPr sz="3200" spc="-15" dirty="0">
                <a:latin typeface="Carlito"/>
                <a:cs typeface="Carlito"/>
              </a:rPr>
              <a:t>attached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circular  sewing </a:t>
            </a:r>
            <a:r>
              <a:rPr sz="3200" dirty="0">
                <a:latin typeface="Carlito"/>
                <a:cs typeface="Carlito"/>
              </a:rPr>
              <a:t>ring </a:t>
            </a:r>
            <a:r>
              <a:rPr sz="3200" spc="-10" dirty="0">
                <a:latin typeface="Carlito"/>
                <a:cs typeface="Carlito"/>
              </a:rPr>
              <a:t>by two </a:t>
            </a:r>
            <a:r>
              <a:rPr sz="3200" spc="-20" dirty="0">
                <a:latin typeface="Carlito"/>
                <a:cs typeface="Carlito"/>
              </a:rPr>
              <a:t>offset transverse </a:t>
            </a:r>
            <a:r>
              <a:rPr sz="3200" spc="-15" dirty="0">
                <a:latin typeface="Carlito"/>
                <a:cs typeface="Carlito"/>
              </a:rPr>
              <a:t>stratus:  </a:t>
            </a:r>
            <a:r>
              <a:rPr sz="3200" spc="-10" dirty="0">
                <a:latin typeface="Carlito"/>
                <a:cs typeface="Carlito"/>
              </a:rPr>
              <a:t>pyrolytic </a:t>
            </a:r>
            <a:r>
              <a:rPr sz="3200" spc="-5" dirty="0">
                <a:latin typeface="Carlito"/>
                <a:cs typeface="Carlito"/>
              </a:rPr>
              <a:t>carbon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composition.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127" y="3467100"/>
            <a:ext cx="7510272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185" y="461899"/>
            <a:ext cx="4920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 </a:t>
            </a:r>
            <a:r>
              <a:rPr spc="-10" dirty="0"/>
              <a:t>bi-leaflet</a:t>
            </a:r>
            <a:r>
              <a:rPr spc="-40" dirty="0"/>
              <a:t> </a:t>
            </a:r>
            <a:r>
              <a:rPr spc="-25" dirty="0"/>
              <a:t>valve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2510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rlito"/>
                <a:cs typeface="Carlito"/>
              </a:rPr>
              <a:t>Two </a:t>
            </a:r>
            <a:r>
              <a:rPr sz="3200" spc="-5" dirty="0">
                <a:latin typeface="Carlito"/>
                <a:cs typeface="Carlito"/>
              </a:rPr>
              <a:t>pivoting semi-circular disk that open  </a:t>
            </a:r>
            <a:r>
              <a:rPr sz="3200" spc="-35" dirty="0">
                <a:latin typeface="Carlito"/>
                <a:cs typeface="Carlito"/>
              </a:rPr>
              <a:t>centrally, </a:t>
            </a:r>
            <a:r>
              <a:rPr sz="3200" spc="-10" dirty="0">
                <a:latin typeface="Carlito"/>
                <a:cs typeface="Carlito"/>
              </a:rPr>
              <a:t>mounted directly </a:t>
            </a:r>
            <a:r>
              <a:rPr sz="3200" spc="-20" dirty="0">
                <a:latin typeface="Carlito"/>
                <a:cs typeface="Carlito"/>
              </a:rPr>
              <a:t>onto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swing</a:t>
            </a:r>
            <a:r>
              <a:rPr sz="3200" spc="1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ring.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3352800"/>
            <a:ext cx="5143500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61899"/>
            <a:ext cx="3692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Heart</a:t>
            </a:r>
            <a:r>
              <a:rPr spc="-65" dirty="0"/>
              <a:t> </a:t>
            </a:r>
            <a:r>
              <a:rPr spc="-20" dirty="0"/>
              <a:t>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36559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heart </a:t>
            </a:r>
            <a:r>
              <a:rPr sz="3200" spc="-15" dirty="0">
                <a:solidFill>
                  <a:srgbClr val="FF0000"/>
                </a:solidFill>
                <a:latin typeface="Carlito"/>
                <a:cs typeface="Carlito"/>
              </a:rPr>
              <a:t>contains 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two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atrioventricular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valves: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rlito"/>
                <a:cs typeface="Carlito"/>
              </a:rPr>
              <a:t>Mitral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valve</a:t>
            </a:r>
            <a:endParaRPr sz="3200">
              <a:latin typeface="Carlito"/>
              <a:cs typeface="Carlito"/>
            </a:endParaRPr>
          </a:p>
          <a:p>
            <a:pPr marL="12700" marR="4664075">
              <a:lnSpc>
                <a:spcPct val="12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25" dirty="0">
                <a:latin typeface="Carlito"/>
                <a:cs typeface="Carlito"/>
              </a:rPr>
              <a:t>Tricuspid </a:t>
            </a:r>
            <a:r>
              <a:rPr sz="3200" spc="-20" dirty="0">
                <a:latin typeface="Carlito"/>
                <a:cs typeface="Carlito"/>
              </a:rPr>
              <a:t>valve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55" dirty="0">
                <a:solidFill>
                  <a:srgbClr val="FF0000"/>
                </a:solidFill>
                <a:latin typeface="Carlito"/>
                <a:cs typeface="Carlito"/>
              </a:rPr>
              <a:t>Two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semilunar</a:t>
            </a:r>
            <a:r>
              <a:rPr sz="3200" spc="-15" dirty="0">
                <a:solidFill>
                  <a:srgbClr val="FF0000"/>
                </a:solidFill>
                <a:latin typeface="Carlito"/>
                <a:cs typeface="Carlito"/>
              </a:rPr>
              <a:t> valve</a:t>
            </a:r>
            <a:endParaRPr sz="3200">
              <a:latin typeface="Carlito"/>
              <a:cs typeface="Carlito"/>
            </a:endParaRPr>
          </a:p>
          <a:p>
            <a:pPr marL="506730" indent="-49466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06730" algn="l"/>
                <a:tab pos="507365" algn="l"/>
              </a:tabLst>
            </a:pPr>
            <a:r>
              <a:rPr sz="3200" spc="-5" dirty="0">
                <a:latin typeface="Carlito"/>
                <a:cs typeface="Carlito"/>
              </a:rPr>
              <a:t>Aortic</a:t>
            </a:r>
            <a:r>
              <a:rPr sz="3200" spc="-20" dirty="0">
                <a:latin typeface="Carlito"/>
                <a:cs typeface="Carlito"/>
              </a:rPr>
              <a:t> valve</a:t>
            </a:r>
            <a:endParaRPr sz="3200">
              <a:latin typeface="Carlito"/>
              <a:cs typeface="Carlito"/>
            </a:endParaRPr>
          </a:p>
          <a:p>
            <a:pPr marL="506730" indent="-49466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06730" algn="l"/>
                <a:tab pos="507365" algn="l"/>
              </a:tabLst>
            </a:pPr>
            <a:r>
              <a:rPr sz="3200" dirty="0">
                <a:latin typeface="Carlito"/>
                <a:cs typeface="Carlito"/>
              </a:rPr>
              <a:t>Pulmonary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valve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2133600"/>
            <a:ext cx="525779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461899"/>
            <a:ext cx="487032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Biological</a:t>
            </a:r>
            <a:r>
              <a:rPr spc="-55" dirty="0"/>
              <a:t> </a:t>
            </a:r>
            <a:r>
              <a:rPr spc="-20" dirty="0"/>
              <a:t>valve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050" y="1289050"/>
          <a:ext cx="8839200" cy="303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Porcine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heterograft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Pericardial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heterograft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Homograft cadaver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valve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Harvested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aortic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valve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pig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Three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leaflets composed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of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Harvested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aortic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valve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from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that is preserved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in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pericardium from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16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18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human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cadaver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that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080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glutraldehyde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mounted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months old that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initially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needed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for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on specially designed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sewing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preserved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glutraldehyde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replacement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then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sewn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into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marL="9080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ring.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mounted on</a:t>
                      </a:r>
                      <a:r>
                        <a:rPr sz="18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Dacron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with special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mounting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covered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frame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material.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029711" y="4419600"/>
            <a:ext cx="3048000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48" y="461899"/>
            <a:ext cx="4928870" cy="553998"/>
          </a:xfrm>
        </p:spPr>
        <p:txBody>
          <a:bodyPr/>
          <a:lstStyle/>
          <a:p>
            <a:pPr algn="ctr"/>
            <a:r>
              <a:rPr lang="en-US" sz="3600" b="1" dirty="0"/>
              <a:t>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166100" cy="1905000"/>
          </a:xfrm>
        </p:spPr>
        <p:txBody>
          <a:bodyPr/>
          <a:lstStyle/>
          <a:p>
            <a:r>
              <a:rPr lang="en-US" sz="2400" dirty="0"/>
              <a:t>Coffey S, Roberts-Thomson R, Brown A, </a:t>
            </a:r>
            <a:r>
              <a:rPr lang="en-US" sz="2400" dirty="0" err="1"/>
              <a:t>Carapetis</a:t>
            </a:r>
            <a:r>
              <a:rPr lang="en-US" sz="2400" dirty="0"/>
              <a:t> J, Chen M, Enriquez-</a:t>
            </a:r>
            <a:r>
              <a:rPr lang="en-US" sz="2400" dirty="0" err="1"/>
              <a:t>Sarano</a:t>
            </a:r>
            <a:r>
              <a:rPr lang="en-US" sz="2400" dirty="0"/>
              <a:t> M, </a:t>
            </a:r>
            <a:r>
              <a:rPr lang="en-US" sz="2400" dirty="0" err="1"/>
              <a:t>Zühlke</a:t>
            </a:r>
            <a:r>
              <a:rPr lang="en-US" sz="2400" dirty="0"/>
              <a:t> L, Prendergast BD. Global epidemiology of </a:t>
            </a:r>
            <a:r>
              <a:rPr lang="en-US" sz="2400" dirty="0" err="1"/>
              <a:t>valvular</a:t>
            </a:r>
            <a:r>
              <a:rPr lang="en-US" sz="2400" dirty="0"/>
              <a:t> heart disease. Nature Reviews Cardiology. 2021 Dec;18(12):853-64.</a:t>
            </a:r>
          </a:p>
        </p:txBody>
      </p:sp>
    </p:spTree>
    <p:extLst>
      <p:ext uri="{BB962C8B-B14F-4D97-AF65-F5344CB8AC3E}">
        <p14:creationId xmlns:p14="http://schemas.microsoft.com/office/powerpoint/2010/main" val="37763757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42300" cy="28623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Before doing any medical treatment, </a:t>
            </a:r>
            <a:r>
              <a:rPr lang="en-US" sz="2800" dirty="0" smtClean="0"/>
              <a:t>informed      </a:t>
            </a:r>
            <a:r>
              <a:rPr lang="en-US" sz="2800" dirty="0"/>
              <a:t>consent must be taken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Prognosis should be explained to patients </a:t>
            </a:r>
          </a:p>
          <a:p>
            <a:r>
              <a:rPr lang="en-US" sz="2800" dirty="0" smtClean="0"/>
              <a:t>    </a:t>
            </a:r>
            <a:r>
              <a:rPr lang="en-US" sz="2800" dirty="0"/>
              <a:t>and attendants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536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3" y="0"/>
            <a:ext cx="9116695" cy="6858000"/>
            <a:chOff x="27433" y="0"/>
            <a:chExt cx="9116695" cy="6858000"/>
          </a:xfrm>
        </p:grpSpPr>
        <p:sp>
          <p:nvSpPr>
            <p:cNvPr id="3" name="object 3"/>
            <p:cNvSpPr/>
            <p:nvPr/>
          </p:nvSpPr>
          <p:spPr>
            <a:xfrm>
              <a:off x="27433" y="0"/>
              <a:ext cx="9116566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976" y="1156716"/>
              <a:ext cx="4256532" cy="826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86080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Types </a:t>
            </a:r>
            <a:r>
              <a:rPr spc="-5" dirty="0"/>
              <a:t>of </a:t>
            </a:r>
            <a:r>
              <a:rPr spc="-10" dirty="0" err="1"/>
              <a:t>valvular</a:t>
            </a:r>
            <a:r>
              <a:rPr spc="-10" dirty="0"/>
              <a:t> </a:t>
            </a:r>
            <a:r>
              <a:rPr spc="-5" dirty="0"/>
              <a:t>heart</a:t>
            </a:r>
            <a:r>
              <a:rPr spc="35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3767454" cy="43059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54635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rlito"/>
                <a:cs typeface="Carlito"/>
              </a:rPr>
              <a:t>Types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spc="-5" dirty="0" err="1">
                <a:latin typeface="Carlito"/>
                <a:cs typeface="Carlito"/>
              </a:rPr>
              <a:t>valvular</a:t>
            </a:r>
            <a:r>
              <a:rPr sz="2700" spc="-7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heart  disease </a:t>
            </a:r>
            <a:r>
              <a:rPr sz="2700" spc="-15" dirty="0">
                <a:latin typeface="Carlito"/>
                <a:cs typeface="Carlito"/>
              </a:rPr>
              <a:t>are </a:t>
            </a:r>
            <a:r>
              <a:rPr sz="2700" spc="-10" dirty="0">
                <a:latin typeface="Carlito"/>
                <a:cs typeface="Carlito"/>
              </a:rPr>
              <a:t>defined  according </a:t>
            </a:r>
            <a:r>
              <a:rPr sz="2700" spc="-20" dirty="0">
                <a:latin typeface="Carlito"/>
                <a:cs typeface="Carlito"/>
              </a:rPr>
              <a:t>to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valve  </a:t>
            </a:r>
            <a:r>
              <a:rPr sz="2700" spc="-15" dirty="0">
                <a:latin typeface="Carlito"/>
                <a:cs typeface="Carlito"/>
              </a:rPr>
              <a:t>defect.</a:t>
            </a:r>
            <a:endParaRPr sz="2700" dirty="0">
              <a:latin typeface="Carlito"/>
              <a:cs typeface="Carlito"/>
            </a:endParaRPr>
          </a:p>
          <a:p>
            <a:pPr marL="527685" marR="114935" indent="-515620">
              <a:lnSpc>
                <a:spcPts val="2920"/>
              </a:lnSpc>
              <a:spcBef>
                <a:spcPts val="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rlito"/>
                <a:cs typeface="Carlito"/>
              </a:rPr>
              <a:t>Stenosis </a:t>
            </a:r>
            <a:r>
              <a:rPr sz="2700" dirty="0">
                <a:latin typeface="Carlito"/>
                <a:cs typeface="Carlito"/>
              </a:rPr>
              <a:t>–</a:t>
            </a:r>
            <a:r>
              <a:rPr sz="2700" spc="-9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constriction  </a:t>
            </a:r>
            <a:r>
              <a:rPr sz="2700" spc="-5" dirty="0">
                <a:latin typeface="Carlito"/>
                <a:cs typeface="Carlito"/>
              </a:rPr>
              <a:t>or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narrowing</a:t>
            </a:r>
            <a:endParaRPr sz="2700" dirty="0">
              <a:latin typeface="Carlito"/>
              <a:cs typeface="Carlito"/>
            </a:endParaRPr>
          </a:p>
          <a:p>
            <a:pPr marL="527685" marR="5080" indent="-515620">
              <a:lnSpc>
                <a:spcPct val="9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5" dirty="0">
                <a:latin typeface="Carlito"/>
                <a:cs typeface="Carlito"/>
              </a:rPr>
              <a:t>Regurgitation </a:t>
            </a:r>
            <a:r>
              <a:rPr sz="2700" dirty="0">
                <a:latin typeface="Carlito"/>
                <a:cs typeface="Carlito"/>
              </a:rPr>
              <a:t>–  </a:t>
            </a:r>
            <a:r>
              <a:rPr sz="2700" spc="-10" dirty="0">
                <a:latin typeface="Carlito"/>
                <a:cs typeface="Carlito"/>
              </a:rPr>
              <a:t>incomplete closure </a:t>
            </a:r>
            <a:r>
              <a:rPr sz="2700" spc="-5" dirty="0">
                <a:latin typeface="Carlito"/>
                <a:cs typeface="Carlito"/>
              </a:rPr>
              <a:t>of 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valve </a:t>
            </a:r>
            <a:r>
              <a:rPr sz="2700" spc="-5" dirty="0">
                <a:latin typeface="Carlito"/>
                <a:cs typeface="Carlito"/>
              </a:rPr>
              <a:t>leaflets  </a:t>
            </a:r>
            <a:r>
              <a:rPr sz="2700" spc="-10" dirty="0">
                <a:latin typeface="Carlito"/>
                <a:cs typeface="Carlito"/>
              </a:rPr>
              <a:t>results </a:t>
            </a:r>
            <a:r>
              <a:rPr sz="2700" dirty="0">
                <a:latin typeface="Carlito"/>
                <a:cs typeface="Carlito"/>
              </a:rPr>
              <a:t>in the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backward  </a:t>
            </a:r>
            <a:r>
              <a:rPr sz="2700" spc="-5" dirty="0">
                <a:latin typeface="Carlito"/>
                <a:cs typeface="Carlito"/>
              </a:rPr>
              <a:t>flow of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blood.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6107" y="1753047"/>
            <a:ext cx="4438072" cy="4514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2514</Words>
  <Application>Microsoft Office PowerPoint</Application>
  <PresentationFormat>On-screen Show (4:3)</PresentationFormat>
  <Paragraphs>417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Carlito</vt:lpstr>
      <vt:lpstr>Times New Roman</vt:lpstr>
      <vt:lpstr>Office Theme</vt:lpstr>
      <vt:lpstr>PowerPoint Presentation</vt:lpstr>
      <vt:lpstr>VALVULAR HEART DISEASE</vt:lpstr>
      <vt:lpstr>UNIVERSITY MOTTO, VISION,  VALUES &amp; GOALS</vt:lpstr>
      <vt:lpstr>GOALS </vt:lpstr>
      <vt:lpstr>SEQUENCE OF LGIS</vt:lpstr>
      <vt:lpstr>LEARNING OBJECTIVES</vt:lpstr>
      <vt:lpstr>PROF UMER MODEL OF INTEGRTED LECTURE</vt:lpstr>
      <vt:lpstr>Heart valves</vt:lpstr>
      <vt:lpstr>Types of valvular heart disease</vt:lpstr>
      <vt:lpstr>Types of valvular heart disease</vt:lpstr>
      <vt:lpstr>Mitral stenosis</vt:lpstr>
      <vt:lpstr>Etiology</vt:lpstr>
      <vt:lpstr>PATHOPHYSIOLYOGY</vt:lpstr>
      <vt:lpstr>Clinical  manifestation</vt:lpstr>
      <vt:lpstr>Cont..</vt:lpstr>
      <vt:lpstr>Investigation</vt:lpstr>
      <vt:lpstr>PowerPoint Presentation</vt:lpstr>
      <vt:lpstr>Management</vt:lpstr>
      <vt:lpstr>Surgical management</vt:lpstr>
      <vt:lpstr>PowerPoint Presentation</vt:lpstr>
      <vt:lpstr>PowerPoint Presentation</vt:lpstr>
      <vt:lpstr>Mitral regurgitation</vt:lpstr>
      <vt:lpstr>PowerPoint Presentation</vt:lpstr>
      <vt:lpstr>PowerPoint Presentation</vt:lpstr>
      <vt:lpstr>Etiology</vt:lpstr>
      <vt:lpstr>Pathophysiology</vt:lpstr>
      <vt:lpstr>Clinical manifestation</vt:lpstr>
      <vt:lpstr>Investigation</vt:lpstr>
      <vt:lpstr>Medical management</vt:lpstr>
      <vt:lpstr>Surgical management</vt:lpstr>
      <vt:lpstr>Mitral valve prolapse</vt:lpstr>
      <vt:lpstr>PowerPoint Presentation</vt:lpstr>
      <vt:lpstr>Etiology</vt:lpstr>
      <vt:lpstr>Clinical manifestation</vt:lpstr>
      <vt:lpstr>Management</vt:lpstr>
      <vt:lpstr>Surgical management</vt:lpstr>
      <vt:lpstr>Patient and family teaching</vt:lpstr>
      <vt:lpstr>Aortic stenosis</vt:lpstr>
      <vt:lpstr>PowerPoint Presentation</vt:lpstr>
      <vt:lpstr>Incidence</vt:lpstr>
      <vt:lpstr>Causes</vt:lpstr>
      <vt:lpstr>Etiology</vt:lpstr>
      <vt:lpstr>Pathophysiology</vt:lpstr>
      <vt:lpstr>Clinical manifestations</vt:lpstr>
      <vt:lpstr>Investigation</vt:lpstr>
      <vt:lpstr>Medical management</vt:lpstr>
      <vt:lpstr>Surgical management</vt:lpstr>
      <vt:lpstr>Aortic regurgitation</vt:lpstr>
      <vt:lpstr>Causes</vt:lpstr>
      <vt:lpstr>Pathophysiology</vt:lpstr>
      <vt:lpstr>Clinical manifestation</vt:lpstr>
      <vt:lpstr>Investigation</vt:lpstr>
      <vt:lpstr>Medical management</vt:lpstr>
      <vt:lpstr>Surgical management</vt:lpstr>
      <vt:lpstr>Tricuspid stenosis</vt:lpstr>
      <vt:lpstr>Causes</vt:lpstr>
      <vt:lpstr>Investigation</vt:lpstr>
      <vt:lpstr>Treatment</vt:lpstr>
      <vt:lpstr>Tricuspid regurgitation</vt:lpstr>
      <vt:lpstr>Causes</vt:lpstr>
      <vt:lpstr>Pathophysiology</vt:lpstr>
      <vt:lpstr>Clinical manifestation</vt:lpstr>
      <vt:lpstr>Investigation</vt:lpstr>
      <vt:lpstr>Treatment</vt:lpstr>
      <vt:lpstr>Pulmonary stenosis</vt:lpstr>
      <vt:lpstr>Causes</vt:lpstr>
      <vt:lpstr>Clinical manifestation</vt:lpstr>
      <vt:lpstr>Investigations</vt:lpstr>
      <vt:lpstr>Medical Treatment</vt:lpstr>
      <vt:lpstr>Surgical intervention</vt:lpstr>
      <vt:lpstr>Pulmonary regurgitation</vt:lpstr>
      <vt:lpstr>Causes</vt:lpstr>
      <vt:lpstr>Clinical manifestation</vt:lpstr>
      <vt:lpstr>Investigation</vt:lpstr>
      <vt:lpstr>Treatment</vt:lpstr>
      <vt:lpstr>Prosthetic valve</vt:lpstr>
      <vt:lpstr>Mechanical valve</vt:lpstr>
      <vt:lpstr>2. tilting-disk valve</vt:lpstr>
      <vt:lpstr>3. bi-leaflet valve</vt:lpstr>
      <vt:lpstr>Biological valve</vt:lpstr>
      <vt:lpstr>RESEARCH</vt:lpstr>
      <vt:lpstr>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VALVULAR HEART DISEASE</dc:title>
  <cp:lastModifiedBy>Windows User</cp:lastModifiedBy>
  <cp:revision>8</cp:revision>
  <dcterms:created xsi:type="dcterms:W3CDTF">2020-07-08T16:51:44Z</dcterms:created>
  <dcterms:modified xsi:type="dcterms:W3CDTF">2025-02-12T00:26:10Z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2020-07-08T00:00:00Z</vt:filetime>
  </property>
</Properties>
</file>