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9" r:id="rId3"/>
    <p:sldId id="283" r:id="rId4"/>
    <p:sldId id="280" r:id="rId5"/>
    <p:sldId id="285" r:id="rId6"/>
    <p:sldId id="286" r:id="rId7"/>
    <p:sldId id="284" r:id="rId8"/>
    <p:sldId id="259" r:id="rId9"/>
    <p:sldId id="257" r:id="rId10"/>
    <p:sldId id="258" r:id="rId11"/>
    <p:sldId id="276" r:id="rId12"/>
    <p:sldId id="260" r:id="rId13"/>
    <p:sldId id="261" r:id="rId14"/>
    <p:sldId id="262" r:id="rId15"/>
    <p:sldId id="263" r:id="rId16"/>
    <p:sldId id="264" r:id="rId17"/>
    <p:sldId id="267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7" r:id="rId26"/>
    <p:sldId id="287" r:id="rId27"/>
    <p:sldId id="278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C34EE9-7E54-4C1E-A15C-3E287218E4C4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7CBCB1-0410-4EB0-8146-64ACC64E39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020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FEA07C8-A0E0-4FC1-8AE9-71A8734059AF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41B6E7-3E6F-4EDF-8880-127DB16106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0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1B6E7-3E6F-4EDF-8880-127DB161067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6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1B6E7-3E6F-4EDF-8880-127DB161067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56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>
              <a:buAutoNum type="arabicPeriod"/>
            </a:pPr>
            <a:r>
              <a:rPr lang="en-US" dirty="0" smtClean="0"/>
              <a:t>medications: estrogen blockers; alpha blockers; cholinesterase</a:t>
            </a:r>
            <a:r>
              <a:rPr lang="en-US" baseline="0" dirty="0" smtClean="0"/>
              <a:t> inhibitors</a:t>
            </a:r>
          </a:p>
          <a:p>
            <a:pPr marL="232943" indent="-232943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1B6E7-3E6F-4EDF-8880-127DB161067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84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>
              <a:buAutoNum type="arabicPeriod"/>
            </a:pPr>
            <a:r>
              <a:rPr lang="en-US" dirty="0" smtClean="0"/>
              <a:t>Research emphasizes the role of afferent stimulation from the bladder </a:t>
            </a:r>
            <a:r>
              <a:rPr lang="en-US" dirty="0" err="1" smtClean="0"/>
              <a:t>urothelium</a:t>
            </a:r>
            <a:r>
              <a:rPr lang="en-US" baseline="0" dirty="0" smtClean="0"/>
              <a:t> and impaired CNS control of urgency in DO and overactive bladder. </a:t>
            </a:r>
          </a:p>
          <a:p>
            <a:pPr marL="232943" indent="-232943">
              <a:buAutoNum type="arabicPeriod"/>
            </a:pPr>
            <a:r>
              <a:rPr lang="en-US" baseline="0" dirty="0" smtClean="0"/>
              <a:t>Occurs with urgency, a compelling and often sudden need to void; most common in both men and women.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1B6E7-3E6F-4EDF-8880-127DB161067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45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32943" indent="-232943">
              <a:buAutoNum type="arabicPeriod"/>
            </a:pPr>
            <a:r>
              <a:rPr lang="en-US" baseline="0" dirty="0" smtClean="0"/>
              <a:t>Damage to pelvic floor supports (</a:t>
            </a:r>
            <a:r>
              <a:rPr lang="en-US" baseline="0" dirty="0" err="1" smtClean="0"/>
              <a:t>levator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ani</a:t>
            </a:r>
            <a:r>
              <a:rPr lang="en-US" baseline="0" dirty="0" smtClean="0"/>
              <a:t>, CT) which compress the urethra when </a:t>
            </a:r>
            <a:r>
              <a:rPr lang="en-US" baseline="0" dirty="0" err="1" smtClean="0"/>
              <a:t>intrabdominal</a:t>
            </a:r>
            <a:r>
              <a:rPr lang="en-US" baseline="0" dirty="0" smtClean="0"/>
              <a:t> pressure increases.</a:t>
            </a:r>
          </a:p>
          <a:p>
            <a:pPr marL="232943" indent="-232943">
              <a:buAutoNum type="arabicPeriod"/>
            </a:pPr>
            <a:r>
              <a:rPr lang="en-US" baseline="0" dirty="0" smtClean="0"/>
              <a:t>Sphincter failure- surgical damage, severe atrophy, or (rare) </a:t>
            </a:r>
            <a:r>
              <a:rPr lang="en-US" baseline="0" dirty="0" err="1" smtClean="0"/>
              <a:t>subsacral</a:t>
            </a:r>
            <a:r>
              <a:rPr lang="en-US" baseline="0" dirty="0" smtClean="0"/>
              <a:t> SCI.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41B6E7-3E6F-4EDF-8880-127DB161067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02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884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72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82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1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37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148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50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54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97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23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3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622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Urinary Incontinence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lvl="8"/>
            <a:r>
              <a:rPr lang="en-US" dirty="0" smtClean="0"/>
              <a:t>Dr</a:t>
            </a:r>
            <a:r>
              <a:rPr lang="en-US" dirty="0" smtClean="0"/>
              <a:t>. M. Ali </a:t>
            </a:r>
            <a:r>
              <a:rPr lang="en-US" dirty="0" err="1" smtClean="0"/>
              <a:t>Shahiman</a:t>
            </a:r>
            <a:endParaRPr lang="en-US" dirty="0" smtClean="0"/>
          </a:p>
          <a:p>
            <a:pPr lvl="8"/>
            <a:r>
              <a:rPr lang="en-US" dirty="0" smtClean="0"/>
              <a:t>Senior Registrar</a:t>
            </a:r>
          </a:p>
          <a:p>
            <a:pPr lvl="8"/>
            <a:r>
              <a:rPr lang="en-US" dirty="0" smtClean="0"/>
              <a:t>Department of Urology</a:t>
            </a:r>
          </a:p>
          <a:p>
            <a:pPr lvl="8"/>
            <a:r>
              <a:rPr lang="en-US" dirty="0" smtClean="0"/>
              <a:t>RMU </a:t>
            </a:r>
            <a:r>
              <a:rPr lang="en-US" dirty="0" smtClean="0"/>
              <a:t>and </a:t>
            </a:r>
            <a:r>
              <a:rPr lang="en-US" dirty="0" smtClean="0"/>
              <a:t>Allied Hosp</a:t>
            </a:r>
            <a:r>
              <a:rPr lang="en-US" dirty="0" smtClean="0"/>
              <a:t>itals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37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Obesity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Functional impairment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Dementia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Medications</a:t>
            </a:r>
          </a:p>
        </p:txBody>
      </p:sp>
    </p:spTree>
    <p:extLst>
      <p:ext uri="{BB962C8B-B14F-4D97-AF65-F5344CB8AC3E}">
        <p14:creationId xmlns:p14="http://schemas.microsoft.com/office/powerpoint/2010/main" val="264811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Urinary incontinence: Pathology review - Osmosis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3" b="1499"/>
          <a:stretch/>
        </p:blipFill>
        <p:spPr bwMode="auto">
          <a:xfrm>
            <a:off x="533400" y="318424"/>
            <a:ext cx="8240726" cy="5625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7609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 related Lower Urinary Tract changes- Women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133600"/>
            <a:ext cx="7543801" cy="4023360"/>
          </a:xfrm>
        </p:spPr>
        <p:txBody>
          <a:bodyPr/>
          <a:lstStyle/>
          <a:p>
            <a:r>
              <a:rPr lang="en-US" sz="2400" dirty="0" smtClean="0"/>
              <a:t>In addition to the physiologic changes already discussed:</a:t>
            </a:r>
          </a:p>
          <a:p>
            <a:pPr lvl="1"/>
            <a:r>
              <a:rPr lang="en-US" sz="2000" dirty="0" smtClean="0"/>
              <a:t>Urethral closure pressure decreases</a:t>
            </a:r>
          </a:p>
          <a:p>
            <a:pPr lvl="1"/>
            <a:r>
              <a:rPr lang="en-US" sz="2000" dirty="0" smtClean="0"/>
              <a:t>Vaginal mucosal atrophy</a:t>
            </a:r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35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 related Lower Urinary Tract changes- Men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2057400"/>
            <a:ext cx="7543801" cy="4023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addition to the physiologic changes already discussed:</a:t>
            </a:r>
          </a:p>
          <a:p>
            <a:pPr lvl="1"/>
            <a:r>
              <a:rPr lang="en-US" sz="2000" dirty="0" smtClean="0"/>
              <a:t>Benign prostatic hyperplasia</a:t>
            </a:r>
          </a:p>
          <a:p>
            <a:pPr lvl="1"/>
            <a:r>
              <a:rPr lang="en-US" sz="2000" dirty="0" smtClean="0"/>
              <a:t>Prostate hypertrophy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2825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3688"/>
          </a:xfrm>
        </p:spPr>
        <p:txBody>
          <a:bodyPr>
            <a:normAutofit/>
          </a:bodyPr>
          <a:lstStyle/>
          <a:p>
            <a:r>
              <a:rPr lang="en-US" dirty="0" smtClean="0"/>
              <a:t>Urge Urinary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099" y="2057400"/>
            <a:ext cx="754380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Urge Urinary incontinence with detrusor </a:t>
            </a:r>
            <a:r>
              <a:rPr lang="en-US" dirty="0" err="1" smtClean="0"/>
              <a:t>overactivity</a:t>
            </a:r>
            <a:r>
              <a:rPr lang="en-US" dirty="0" smtClean="0"/>
              <a:t> (uninhibited bladder contractions)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40% on urodynamic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Suggest detrusor </a:t>
            </a:r>
            <a:r>
              <a:rPr lang="en-US" dirty="0" err="1" smtClean="0"/>
              <a:t>overactivity</a:t>
            </a:r>
            <a:r>
              <a:rPr lang="en-US" dirty="0" smtClean="0"/>
              <a:t> PLUS impaired compensatory mechanisms.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Idiopathic, age-related, secondary to lesions in cerebral and spinal pathways.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Due to bladder outlet obstruction or bladder irritation (infection, stones, tumor)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98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313688"/>
          </a:xfrm>
        </p:spPr>
        <p:txBody>
          <a:bodyPr>
            <a:normAutofit/>
          </a:bodyPr>
          <a:lstStyle/>
          <a:p>
            <a:r>
              <a:rPr lang="en-US" dirty="0" smtClean="0"/>
              <a:t>Stress Urinary Incontinence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816601" cy="46939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Etiology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 Damage to the pelvic floor supports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 Sphincter failure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Leakage associated with coughing, sneezing, laughing, physical activity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Second most common form in women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Seen in men after </a:t>
            </a:r>
            <a:r>
              <a:rPr lang="en-US" sz="2400" dirty="0" err="1" smtClean="0"/>
              <a:t>prostectomy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523058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447800"/>
          </a:xfrm>
        </p:spPr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Mixed Urinary Incontinence with both detrusor </a:t>
            </a:r>
            <a:r>
              <a:rPr lang="en-US" sz="3600" dirty="0" err="1" smtClean="0"/>
              <a:t>overactivity</a:t>
            </a:r>
            <a:r>
              <a:rPr lang="en-US" sz="3600" dirty="0" smtClean="0"/>
              <a:t> and impaired sphincter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45080"/>
            <a:ext cx="8229600" cy="30175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sz="2400" dirty="0" smtClean="0"/>
              <a:t>Leakage occurs with both urgency and activity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 Seen in women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44067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Medications Associated with Urinary Incontinence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 numCol="2">
            <a:normAutofit/>
          </a:bodyPr>
          <a:lstStyle/>
          <a:p>
            <a:r>
              <a:rPr lang="en-US" sz="2400" dirty="0" smtClean="0"/>
              <a:t>Alcohol</a:t>
            </a:r>
          </a:p>
          <a:p>
            <a:r>
              <a:rPr lang="en-US" sz="2400" dirty="0" smtClean="0"/>
              <a:t>Alpha-adrenergic agonists</a:t>
            </a:r>
          </a:p>
          <a:p>
            <a:r>
              <a:rPr lang="en-US" sz="2400" dirty="0" smtClean="0"/>
              <a:t>Alpha-adrenergic blockers</a:t>
            </a:r>
          </a:p>
          <a:p>
            <a:r>
              <a:rPr lang="en-US" sz="2400" dirty="0" smtClean="0"/>
              <a:t>ACE Inhibitors</a:t>
            </a:r>
          </a:p>
          <a:p>
            <a:r>
              <a:rPr lang="en-US" sz="2400" dirty="0" smtClean="0"/>
              <a:t>Anticholinergic</a:t>
            </a:r>
          </a:p>
          <a:p>
            <a:r>
              <a:rPr lang="en-US" sz="2400" dirty="0" smtClean="0"/>
              <a:t>Antipsychotics</a:t>
            </a:r>
          </a:p>
          <a:p>
            <a:r>
              <a:rPr lang="en-US" sz="2400" dirty="0" smtClean="0"/>
              <a:t>CCB</a:t>
            </a:r>
          </a:p>
          <a:p>
            <a:r>
              <a:rPr lang="en-US" sz="2400" dirty="0" smtClean="0"/>
              <a:t>Cholinesterase inhibitors</a:t>
            </a:r>
          </a:p>
          <a:p>
            <a:r>
              <a:rPr lang="en-US" sz="2400" dirty="0" smtClean="0"/>
              <a:t>Estrogen</a:t>
            </a:r>
          </a:p>
          <a:p>
            <a:r>
              <a:rPr lang="en-US" sz="2400" dirty="0" smtClean="0"/>
              <a:t>Gabapentin</a:t>
            </a:r>
          </a:p>
          <a:p>
            <a:r>
              <a:rPr lang="en-US" sz="2400" dirty="0" smtClean="0"/>
              <a:t>Loop diuretics</a:t>
            </a:r>
          </a:p>
          <a:p>
            <a:r>
              <a:rPr lang="en-US" sz="2400" dirty="0" smtClean="0"/>
              <a:t>Narcotics</a:t>
            </a:r>
          </a:p>
          <a:p>
            <a:r>
              <a:rPr lang="en-US" sz="2400" dirty="0" smtClean="0"/>
              <a:t>NSAIDs</a:t>
            </a:r>
          </a:p>
          <a:p>
            <a:r>
              <a:rPr lang="en-US" sz="2400" dirty="0" smtClean="0"/>
              <a:t>Sedative hypnotics</a:t>
            </a:r>
          </a:p>
          <a:p>
            <a:r>
              <a:rPr lang="en-US" sz="2400" dirty="0" err="1" smtClean="0"/>
              <a:t>Thiazolidinediones</a:t>
            </a:r>
            <a:endParaRPr lang="en-US" sz="2400" dirty="0" smtClean="0"/>
          </a:p>
          <a:p>
            <a:r>
              <a:rPr lang="en-US" sz="2400" dirty="0" smtClean="0"/>
              <a:t>TCA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0425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Rectal Exam</a:t>
            </a:r>
          </a:p>
          <a:p>
            <a:pPr lvl="1"/>
            <a:r>
              <a:rPr lang="en-US" sz="2000" dirty="0" smtClean="0"/>
              <a:t>Masses, fecal loading, prostate nodules or firmness</a:t>
            </a:r>
          </a:p>
          <a:p>
            <a:r>
              <a:rPr lang="en-US" sz="2400" dirty="0" err="1" smtClean="0"/>
              <a:t>Neuro</a:t>
            </a:r>
            <a:r>
              <a:rPr lang="en-US" sz="2400" dirty="0" smtClean="0"/>
              <a:t> Exam</a:t>
            </a:r>
          </a:p>
          <a:p>
            <a:pPr lvl="1"/>
            <a:r>
              <a:rPr lang="en-US" sz="2000" dirty="0" smtClean="0"/>
              <a:t>Sacral cord integrity (sensory)</a:t>
            </a:r>
          </a:p>
          <a:p>
            <a:pPr lvl="1"/>
            <a:r>
              <a:rPr lang="en-US" sz="2000" dirty="0" smtClean="0"/>
              <a:t>Anal tone and contraction (motor)</a:t>
            </a:r>
          </a:p>
          <a:p>
            <a:r>
              <a:rPr lang="en-US" sz="2400" dirty="0" smtClean="0"/>
              <a:t>Pelvic Exam</a:t>
            </a:r>
          </a:p>
          <a:p>
            <a:pPr lvl="1"/>
            <a:r>
              <a:rPr lang="en-US" sz="2000" dirty="0" smtClean="0"/>
              <a:t>Labial and vaginal lesions </a:t>
            </a:r>
          </a:p>
          <a:p>
            <a:pPr lvl="1"/>
            <a:r>
              <a:rPr lang="en-US" sz="2000" dirty="0" smtClean="0"/>
              <a:t>Pelvic organ prolapse</a:t>
            </a:r>
          </a:p>
          <a:p>
            <a:r>
              <a:rPr lang="en-US" sz="2400" dirty="0" smtClean="0"/>
              <a:t>Psychological Exam</a:t>
            </a:r>
          </a:p>
          <a:p>
            <a:pPr lvl="1"/>
            <a:r>
              <a:rPr lang="en-US" sz="2000" dirty="0" smtClean="0"/>
              <a:t>Association between depression and Urinary incontinence</a:t>
            </a:r>
          </a:p>
        </p:txBody>
      </p:sp>
    </p:spTree>
    <p:extLst>
      <p:ext uri="{BB962C8B-B14F-4D97-AF65-F5344CB8AC3E}">
        <p14:creationId xmlns:p14="http://schemas.microsoft.com/office/powerpoint/2010/main" val="774685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Diagnostic Testing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Urinalysis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 Hematuria, glycosuria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Bladder diaries (time, volume &amp; Urinary incontinence episode in 48 </a:t>
            </a:r>
            <a:r>
              <a:rPr lang="en-US" sz="2400" dirty="0" err="1" smtClean="0"/>
              <a:t>hr</a:t>
            </a:r>
            <a:r>
              <a:rPr lang="en-US" sz="2400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 </a:t>
            </a:r>
            <a:r>
              <a:rPr lang="en-US" sz="2400" dirty="0" err="1" smtClean="0"/>
              <a:t>Urodynamics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 smtClean="0"/>
              <a:t> Only in uncertain diagnosis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4714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University Vision And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US" b="1" u="sng" dirty="0" smtClean="0"/>
              <a:t>Vision</a:t>
            </a:r>
          </a:p>
          <a:p>
            <a:r>
              <a:rPr lang="en-US" b="1" dirty="0" smtClean="0"/>
              <a:t>To </a:t>
            </a:r>
            <a:r>
              <a:rPr lang="en-US" b="1" dirty="0"/>
              <a:t>impart evidence-based research oriented health professional education in order to provide best possible patient care and inculcate the values of mutual respect, ethical practice of healthcare and social accountability.</a:t>
            </a:r>
          </a:p>
          <a:p>
            <a:r>
              <a:rPr lang="en-US" b="1" u="sng" dirty="0" smtClean="0"/>
              <a:t>Mission</a:t>
            </a:r>
          </a:p>
          <a:p>
            <a:r>
              <a:rPr lang="en-US" b="1" dirty="0"/>
              <a:t>Highly recognized and accredited center of excellence in Medical Education, using evidence-based training techniques for development of highly competent health professionals, who are lifelong experiential learner and are socially accountable.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336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Urinary Incontinence Treatment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Lifestyle Management</a:t>
            </a:r>
          </a:p>
          <a:p>
            <a:pPr lvl="1"/>
            <a:r>
              <a:rPr lang="en-US" sz="2400" dirty="0" smtClean="0"/>
              <a:t>Weight loss </a:t>
            </a:r>
          </a:p>
          <a:p>
            <a:pPr lvl="1"/>
            <a:r>
              <a:rPr lang="en-US" sz="2400" dirty="0" smtClean="0"/>
              <a:t>Extreme fluid intake</a:t>
            </a:r>
          </a:p>
          <a:p>
            <a:pPr lvl="1"/>
            <a:r>
              <a:rPr lang="en-US" sz="2400" dirty="0" smtClean="0"/>
              <a:t>Limit </a:t>
            </a:r>
            <a:r>
              <a:rPr lang="en-US" sz="2400" dirty="0" err="1" smtClean="0"/>
              <a:t>caffinated</a:t>
            </a:r>
            <a:r>
              <a:rPr lang="en-US" sz="2400" dirty="0" smtClean="0"/>
              <a:t> beverages</a:t>
            </a:r>
          </a:p>
          <a:p>
            <a:pPr lvl="1"/>
            <a:r>
              <a:rPr lang="en-US" sz="2400" dirty="0" smtClean="0"/>
              <a:t>Limit evening fluid intake</a:t>
            </a:r>
          </a:p>
          <a:p>
            <a:pPr lvl="1"/>
            <a:r>
              <a:rPr lang="en-US" sz="2400" dirty="0" smtClean="0"/>
              <a:t>Quit smoking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96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Urinary Incontinence </a:t>
            </a:r>
            <a:r>
              <a:rPr lang="en-US" dirty="0" smtClean="0"/>
              <a:t>Treatment and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Behavioral Therapies</a:t>
            </a:r>
          </a:p>
          <a:p>
            <a:endParaRPr lang="en-US" sz="2800" dirty="0" smtClean="0"/>
          </a:p>
          <a:p>
            <a:pPr lvl="1"/>
            <a:r>
              <a:rPr lang="en-US" sz="2400" dirty="0" smtClean="0"/>
              <a:t>A. Bladder training and pelvic muscle exercises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B. Prompt timed voiding</a:t>
            </a:r>
          </a:p>
        </p:txBody>
      </p:sp>
    </p:spTree>
    <p:extLst>
      <p:ext uri="{BB962C8B-B14F-4D97-AF65-F5344CB8AC3E}">
        <p14:creationId xmlns:p14="http://schemas.microsoft.com/office/powerpoint/2010/main" val="8849544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Medications :</a:t>
            </a:r>
            <a:br>
              <a:rPr lang="en-US" dirty="0" smtClean="0"/>
            </a:br>
            <a:r>
              <a:rPr lang="en-US" dirty="0" smtClean="0"/>
              <a:t>Anti </a:t>
            </a:r>
            <a:r>
              <a:rPr lang="en-US" dirty="0" err="1" smtClean="0"/>
              <a:t>Muscarinics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631266"/>
          </a:xfrm>
        </p:spPr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Mechanism of Action :</a:t>
            </a:r>
          </a:p>
          <a:p>
            <a:pPr lvl="1"/>
            <a:r>
              <a:rPr lang="en-US" sz="2200" dirty="0" smtClean="0"/>
              <a:t>Increase bladder capacity by decreasing basal excretion of Ach from </a:t>
            </a:r>
            <a:r>
              <a:rPr lang="en-US" sz="2200" dirty="0" err="1" smtClean="0"/>
              <a:t>urothelium</a:t>
            </a:r>
            <a:endParaRPr lang="en-US" sz="2200" dirty="0" smtClean="0"/>
          </a:p>
          <a:p>
            <a:r>
              <a:rPr lang="en-US" sz="2600" dirty="0" smtClean="0"/>
              <a:t>Contraindicated</a:t>
            </a:r>
          </a:p>
          <a:p>
            <a:pPr lvl="1"/>
            <a:r>
              <a:rPr lang="en-US" sz="2200" dirty="0" smtClean="0"/>
              <a:t>Narrow angle glaucoma</a:t>
            </a:r>
          </a:p>
          <a:p>
            <a:pPr lvl="1"/>
            <a:r>
              <a:rPr lang="en-US" sz="2200" dirty="0" smtClean="0"/>
              <a:t>Impaired gastric emptying</a:t>
            </a:r>
          </a:p>
          <a:p>
            <a:pPr lvl="1"/>
            <a:r>
              <a:rPr lang="en-US" sz="2200" dirty="0" smtClean="0"/>
              <a:t>Known urinary retention</a:t>
            </a:r>
          </a:p>
          <a:p>
            <a:pPr lvl="1"/>
            <a:r>
              <a:rPr lang="en-US" sz="2200" dirty="0" smtClean="0"/>
              <a:t>Patient taking cholinesterase inhibitor</a:t>
            </a:r>
          </a:p>
          <a:p>
            <a:r>
              <a:rPr lang="en-US" sz="2600" dirty="0" smtClean="0"/>
              <a:t>Drugs</a:t>
            </a:r>
          </a:p>
          <a:p>
            <a:pPr lvl="1"/>
            <a:r>
              <a:rPr lang="en-US" sz="2200" dirty="0" smtClean="0"/>
              <a:t>Oxybutynin</a:t>
            </a:r>
          </a:p>
          <a:p>
            <a:pPr lvl="1"/>
            <a:r>
              <a:rPr lang="en-US" sz="2200" dirty="0" err="1" smtClean="0"/>
              <a:t>Tolterodine</a:t>
            </a:r>
            <a:endParaRPr lang="en-US" sz="2200" dirty="0" smtClean="0"/>
          </a:p>
          <a:p>
            <a:pPr lvl="1"/>
            <a:r>
              <a:rPr lang="en-US" sz="2200" dirty="0" err="1" smtClean="0"/>
              <a:t>Fesoterodine</a:t>
            </a:r>
            <a:endParaRPr lang="en-US" sz="2200" dirty="0" smtClean="0"/>
          </a:p>
          <a:p>
            <a:pPr lvl="1"/>
            <a:r>
              <a:rPr lang="en-US" sz="2200" dirty="0" err="1" smtClean="0"/>
              <a:t>Trospium</a:t>
            </a:r>
            <a:endParaRPr lang="en-US" sz="2200" dirty="0" smtClean="0"/>
          </a:p>
          <a:p>
            <a:pPr lvl="1"/>
            <a:r>
              <a:rPr lang="en-US" sz="2200" dirty="0" err="1" smtClean="0"/>
              <a:t>Darifenacin</a:t>
            </a:r>
            <a:endParaRPr lang="en-US" sz="2200" dirty="0" smtClean="0"/>
          </a:p>
          <a:p>
            <a:pPr lvl="1"/>
            <a:r>
              <a:rPr lang="en-US" sz="2200" dirty="0" err="1" smtClean="0"/>
              <a:t>Solifenacin</a:t>
            </a:r>
            <a:endParaRPr lang="en-US" sz="2200" dirty="0" smtClean="0"/>
          </a:p>
          <a:p>
            <a:pPr marL="39319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152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55913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Medications</a:t>
            </a:r>
            <a:br>
              <a:rPr lang="en-US" dirty="0" smtClean="0"/>
            </a:br>
            <a:r>
              <a:rPr lang="en-US" dirty="0" smtClean="0"/>
              <a:t>Urinary Incontinence and Overactive Bladder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755" y="2057400"/>
            <a:ext cx="7543801" cy="402336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Mechanism of Action</a:t>
            </a:r>
          </a:p>
          <a:p>
            <a:pPr lvl="1"/>
            <a:r>
              <a:rPr lang="en-US" sz="2000" dirty="0" smtClean="0"/>
              <a:t>Stimulation of beta 3 receptors in the detrusor mediates bladder relaxation:</a:t>
            </a:r>
          </a:p>
          <a:p>
            <a:pPr lvl="1"/>
            <a:r>
              <a:rPr lang="en-US" sz="2200" dirty="0" err="1" smtClean="0"/>
              <a:t>Mirabegron</a:t>
            </a:r>
            <a:r>
              <a:rPr lang="en-US" sz="2200" dirty="0" smtClean="0"/>
              <a:t> 25-50mg QD</a:t>
            </a:r>
          </a:p>
          <a:p>
            <a:r>
              <a:rPr lang="en-US" sz="2400" dirty="0" smtClean="0"/>
              <a:t>Adverse Effects :</a:t>
            </a:r>
          </a:p>
          <a:p>
            <a:pPr lvl="1"/>
            <a:r>
              <a:rPr lang="en-US" sz="2000" dirty="0" smtClean="0"/>
              <a:t>Increase blood pressure</a:t>
            </a:r>
          </a:p>
          <a:p>
            <a:pPr lvl="1"/>
            <a:r>
              <a:rPr lang="en-US" sz="2000" dirty="0" smtClean="0"/>
              <a:t>Prescribe carefully in patient with renal and hepatic impairment</a:t>
            </a:r>
          </a:p>
        </p:txBody>
      </p:sp>
    </p:spTree>
    <p:extLst>
      <p:ext uri="{BB962C8B-B14F-4D97-AF65-F5344CB8AC3E}">
        <p14:creationId xmlns:p14="http://schemas.microsoft.com/office/powerpoint/2010/main" val="1835877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Intravesical injection of botulinum toxin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Sacral nerve neuromodulation</a:t>
            </a:r>
          </a:p>
        </p:txBody>
      </p:sp>
    </p:spTree>
    <p:extLst>
      <p:ext uri="{BB962C8B-B14F-4D97-AF65-F5344CB8AC3E}">
        <p14:creationId xmlns:p14="http://schemas.microsoft.com/office/powerpoint/2010/main" val="10921542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Surgery (stress </a:t>
            </a:r>
            <a:r>
              <a:rPr lang="en-US" sz="2800" dirty="0" smtClean="0"/>
              <a:t>urinary incontinence)</a:t>
            </a:r>
          </a:p>
          <a:p>
            <a:endParaRPr lang="en-US" sz="2800" dirty="0"/>
          </a:p>
          <a:p>
            <a:pPr lvl="1"/>
            <a:r>
              <a:rPr lang="en-US" sz="2400" dirty="0" err="1" smtClean="0"/>
              <a:t>Colposuspension</a:t>
            </a:r>
            <a:r>
              <a:rPr lang="en-US" sz="2400" dirty="0" smtClean="0"/>
              <a:t> </a:t>
            </a:r>
            <a:r>
              <a:rPr lang="en-US" sz="2400" dirty="0"/>
              <a:t>(Burch Operation</a:t>
            </a:r>
            <a:r>
              <a:rPr lang="en-US" sz="2400" dirty="0" smtClean="0"/>
              <a:t>)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Slings (synthetic mesh, </a:t>
            </a:r>
            <a:r>
              <a:rPr lang="en-US" sz="2400" dirty="0" err="1" smtClean="0"/>
              <a:t>autologus</a:t>
            </a:r>
            <a:r>
              <a:rPr lang="en-US" sz="2400" dirty="0" smtClean="0"/>
              <a:t> </a:t>
            </a:r>
            <a:r>
              <a:rPr lang="en-US" sz="2400" dirty="0"/>
              <a:t>or cadaveric fascia)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Biomedical Ethics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Before doing any medical and surgical treatment informed consent must  be  taken</a:t>
            </a:r>
          </a:p>
          <a:p>
            <a:r>
              <a:rPr lang="en-US" dirty="0" smtClean="0"/>
              <a:t>Prognosis should be explained to the patient and attendants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711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36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 of LGIS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Learning objectives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Vertical integration with anatomy and physiology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Horizontal integration with pathology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Clinical aspect as core subject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Ethics</a:t>
            </a:r>
          </a:p>
          <a:p>
            <a:pPr marL="0" indent="0">
              <a:buNone/>
            </a:pPr>
            <a:endParaRPr lang="en-US" b="1" u="sn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917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32" name="Picture 8" descr="1st year_Introduction to Wintrobe and Westergen..pp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5889625" cy="4417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351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9" y="2298284"/>
            <a:ext cx="7543800" cy="1559130"/>
          </a:xfrm>
        </p:spPr>
        <p:txBody>
          <a:bodyPr/>
          <a:lstStyle/>
          <a:p>
            <a:r>
              <a:rPr lang="en-US" dirty="0" smtClean="0"/>
              <a:t>Vertical Integration with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661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Urethral Sphincters</a:t>
            </a:r>
            <a:endParaRPr lang="en-US" dirty="0"/>
          </a:p>
        </p:txBody>
      </p:sp>
      <p:pic>
        <p:nvPicPr>
          <p:cNvPr id="2052" name="Picture 4" descr="Urinary Incontinence - Stress - Urge - Management - TeachMeObGy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0"/>
            <a:ext cx="4824313" cy="2958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024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868" y="2438400"/>
            <a:ext cx="7543800" cy="1313596"/>
          </a:xfrm>
        </p:spPr>
        <p:txBody>
          <a:bodyPr>
            <a:normAutofit fontScale="90000"/>
          </a:bodyPr>
          <a:lstStyle/>
          <a:p>
            <a:r>
              <a:rPr lang="en-US" smtClean="0"/>
              <a:t>Horizontal Integration with 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6837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457200"/>
            <a:ext cx="7543800" cy="138853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Pathophysiology :</a:t>
            </a:r>
            <a:br>
              <a:rPr lang="en-US" dirty="0" smtClean="0"/>
            </a:br>
            <a:r>
              <a:rPr lang="en-US" dirty="0" smtClean="0"/>
              <a:t>Age related Lower Urinary Tract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652" y="1981200"/>
            <a:ext cx="7543801" cy="4023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Bladder contractility decreases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Uninhibited bladder contractions increase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Diurnal urine output </a:t>
            </a:r>
            <a:r>
              <a:rPr lang="en-US" dirty="0" err="1" smtClean="0"/>
              <a:t>occurse</a:t>
            </a:r>
            <a:r>
              <a:rPr lang="en-US" dirty="0" smtClean="0"/>
              <a:t> later in day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Bladder capacity decreases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lang="en-US" dirty="0" err="1" smtClean="0"/>
              <a:t>Sphincteric</a:t>
            </a:r>
            <a:r>
              <a:rPr lang="en-US" dirty="0" smtClean="0"/>
              <a:t> striated muscle attenuates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PVR increases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6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Increases with age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Affects women more than men (2:1) until age 80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15-30% in age 65 and older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60-70% in older adults age 65 and older in long term care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Significantly impairs quality of life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31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342</TotalTime>
  <Words>731</Words>
  <Application>Microsoft Office PowerPoint</Application>
  <PresentationFormat>On-screen Show (4:3)</PresentationFormat>
  <Paragraphs>157</Paragraphs>
  <Slides>27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Retrospect</vt:lpstr>
      <vt:lpstr>Urinary Incontinence </vt:lpstr>
      <vt:lpstr>University Vision And Mission</vt:lpstr>
      <vt:lpstr>Sequence  of LGIS</vt:lpstr>
      <vt:lpstr>PowerPoint Presentation</vt:lpstr>
      <vt:lpstr>Vertical Integration with Anatomy</vt:lpstr>
      <vt:lpstr>Anatomy Of Urethral Sphincters</vt:lpstr>
      <vt:lpstr>Horizontal Integration with Pathology</vt:lpstr>
      <vt:lpstr>Pathophysiology : Age related Lower Urinary Tract changes</vt:lpstr>
      <vt:lpstr>Prevalence</vt:lpstr>
      <vt:lpstr>Risk Factors</vt:lpstr>
      <vt:lpstr>PowerPoint Presentation</vt:lpstr>
      <vt:lpstr>Age related Lower Urinary Tract changes- Women</vt:lpstr>
      <vt:lpstr>Age related Lower Urinary Tract changes- Men </vt:lpstr>
      <vt:lpstr>Urge Urinary Incontinence</vt:lpstr>
      <vt:lpstr>Stress Urinary Incontinence</vt:lpstr>
      <vt:lpstr> Mixed Urinary Incontinence with both detrusor overactivity and impaired sphincter support</vt:lpstr>
      <vt:lpstr>Medications Associated with Urinary Incontinence </vt:lpstr>
      <vt:lpstr>Physical Examination</vt:lpstr>
      <vt:lpstr>Diagnostic Testing </vt:lpstr>
      <vt:lpstr>Urinary Incontinence Treatment and Management</vt:lpstr>
      <vt:lpstr>Urinary Incontinence Treatment and Management</vt:lpstr>
      <vt:lpstr>Medications : Anti Muscarinics</vt:lpstr>
      <vt:lpstr>Medications Urinary Incontinence and Overactive Bladder </vt:lpstr>
      <vt:lpstr>Other Treatments</vt:lpstr>
      <vt:lpstr>Surgical Treatment</vt:lpstr>
      <vt:lpstr>Biomedical Ethics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Dr.RA</dc:creator>
  <cp:lastModifiedBy>BOSS</cp:lastModifiedBy>
  <cp:revision>54</cp:revision>
  <cp:lastPrinted>2021-04-06T05:34:00Z</cp:lastPrinted>
  <dcterms:created xsi:type="dcterms:W3CDTF">2006-08-16T00:00:00Z</dcterms:created>
  <dcterms:modified xsi:type="dcterms:W3CDTF">2025-02-14T06:58:44Z</dcterms:modified>
</cp:coreProperties>
</file>