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4" r:id="rId3"/>
    <p:sldId id="342" r:id="rId4"/>
    <p:sldId id="357" r:id="rId5"/>
    <p:sldId id="319" r:id="rId6"/>
    <p:sldId id="258" r:id="rId7"/>
    <p:sldId id="358" r:id="rId8"/>
    <p:sldId id="350" r:id="rId9"/>
    <p:sldId id="306" r:id="rId10"/>
    <p:sldId id="340" r:id="rId11"/>
    <p:sldId id="309" r:id="rId12"/>
    <p:sldId id="311" r:id="rId13"/>
    <p:sldId id="312" r:id="rId14"/>
    <p:sldId id="359" r:id="rId15"/>
    <p:sldId id="344" r:id="rId16"/>
    <p:sldId id="320" r:id="rId17"/>
    <p:sldId id="260" r:id="rId18"/>
    <p:sldId id="323" r:id="rId19"/>
    <p:sldId id="343" r:id="rId20"/>
    <p:sldId id="264" r:id="rId21"/>
    <p:sldId id="356" r:id="rId22"/>
    <p:sldId id="263" r:id="rId23"/>
    <p:sldId id="361" r:id="rId24"/>
    <p:sldId id="362" r:id="rId25"/>
    <p:sldId id="261" r:id="rId26"/>
    <p:sldId id="262" r:id="rId27"/>
    <p:sldId id="265" r:id="rId28"/>
    <p:sldId id="347" r:id="rId29"/>
    <p:sldId id="348" r:id="rId30"/>
    <p:sldId id="349" r:id="rId31"/>
    <p:sldId id="360" r:id="rId32"/>
    <p:sldId id="266" r:id="rId33"/>
    <p:sldId id="267" r:id="rId34"/>
  </p:sldIdLst>
  <p:sldSz cx="9144000" cy="6858000" type="screen4x3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7D5D-465D-6883-998C-530A34F21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3B354-E9F4-CEFD-5518-951982250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C6D9-22B1-B9CB-F5C4-290F12EE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D3EF-0775-52E3-170A-C96F7494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9ACA-B096-935A-7E6C-6CAF2F0C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C905-24A4-9E91-651A-A9A0A89C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2BCC2-98B4-32FA-CE94-1D3F98E47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14BC-C97B-6D81-C341-0013CB2F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D54F-F6C6-AF57-BB93-7479753F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75EC-076C-55AD-ACD7-432DEE97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73402-3478-297C-2958-9D5EC32F8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FE1805-EFB8-EC93-4989-24FB95D35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BF119-F4A0-C0B6-E9D0-9EDBE699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6847-E3EF-98D6-77E9-4A00E516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0EE2-F127-6E9B-5609-D8575AC9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A502-E64E-0AD0-99AC-7CD1E6D3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67D90-6E66-F6EC-A9EF-5C0FE7DF8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27CE-9F69-B5C8-EED1-1360BE54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8C24-BD9B-C3C9-0D50-CADEB47D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DAEC-F390-1119-1010-58AD0FC7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AB12-5222-A35A-85FE-7AA5D44F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C527B-6EB8-419C-9CE4-328AADCE9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2485-A0DA-2A76-A23B-F3047D68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EC33-A360-A06C-C2D3-D1930462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3A3F-A5CD-74AD-14E6-1CDDE537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86FD-CFDE-5262-441A-5B6BE6E1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9021-67C9-CB9B-8CF1-C53AD51F5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AAE7E-D262-A935-8585-2937DA81A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A24DD-FEBB-618A-5229-78F620EE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D43B-4295-29AE-470B-47CF6BA0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BE5E6-D47F-5D11-C425-96DD648F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B7F6-68B7-09BD-7300-0C4DF3BD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D2EE7-02C4-9AE7-5991-10CF88B98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5D195-0C39-7E71-0BA7-DD54867F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C0CE8-4FD0-850B-4288-FFB5773FA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4FBAB-BA44-5342-441C-9207E1007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12F66-E727-D71F-509E-B4371A82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73636-4E0F-C6B6-5B62-E56158A0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525FB-DB96-F244-6A51-137C7FA3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FDBB-BF03-694C-2BD5-C1ADB8EE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222A4-AC2A-2962-285F-A4C6E65E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860BB-FA67-9DFE-A2B1-B67C6DC8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C54DD-CB37-392B-18EE-F4E047C3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C6FE5-CC35-9C10-296A-F25353E2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AF173-2140-6610-EB28-099CB368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8772-202B-ED61-47EA-C77E9241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EA00-BD51-9C1B-CADB-134AE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93B21-F5CC-5CCA-3C9C-6D2ACA53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9A5BD-3A0D-42D1-94C7-2D8D76B94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EAE77-D7EC-DA9C-CDC8-8CA6D34B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7CDEB-2DBD-4B85-D36F-AC4444E9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D76C7-083F-C4CB-BC31-49478FB5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131B-D6A3-B4AA-D9C5-0A8C13D7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8F4D8-A398-193A-B450-35438B675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D88A4-FDE3-2331-A354-39C175771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62099-28F3-CB4C-9AF1-914DA635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42CFB-D966-F2DC-0F6E-4F70C99F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DA9B0-4661-022F-0488-7BB6DFA2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1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939E4-A214-8F5F-CEB2-AFD0C579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C7273-9660-D854-9522-4C2D80CE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8FE1-752C-E241-7E6A-0AA129630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0DD38A-A7C3-47D6-8D82-1FED6EA2C89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E6DEF-DEE8-9B5A-75B2-AFE93F6D0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882B6-86BE-5493-18F6-8B63BF115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D91C7-4860-41B0-B197-7AAEFB6E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851648" cy="1828800"/>
          </a:xfrm>
        </p:spPr>
        <p:txBody>
          <a:bodyPr/>
          <a:lstStyle/>
          <a:p>
            <a:r>
              <a:rPr lang="en-US" dirty="0"/>
              <a:t>Upper Urinary Tract Stone </a:t>
            </a:r>
            <a:r>
              <a:rPr lang="en-US" dirty="0" err="1"/>
              <a:t>Diesease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F30942-BE45-0E43-B268-AD533BC5B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854696" cy="1752600"/>
          </a:xfrm>
        </p:spPr>
        <p:txBody>
          <a:bodyPr>
            <a:normAutofit/>
          </a:bodyPr>
          <a:lstStyle/>
          <a:p>
            <a:r>
              <a:rPr lang="en-US" sz="2400" b="1" dirty="0"/>
              <a:t>Dr. </a:t>
            </a:r>
            <a:r>
              <a:rPr lang="en-US" sz="2400" b="1" dirty="0" err="1"/>
              <a:t>Zeeshan</a:t>
            </a:r>
            <a:r>
              <a:rPr lang="en-US" sz="2400" b="1" dirty="0"/>
              <a:t> </a:t>
            </a:r>
            <a:r>
              <a:rPr lang="en-US" sz="2400" b="1" dirty="0" err="1"/>
              <a:t>Qadeer</a:t>
            </a:r>
            <a:endParaRPr lang="en-US" sz="2400" b="1" dirty="0"/>
          </a:p>
          <a:p>
            <a:r>
              <a:rPr lang="en-US" sz="2400" b="1" dirty="0"/>
              <a:t>Associate Professor </a:t>
            </a:r>
            <a:r>
              <a:rPr lang="en-US" sz="2400" b="1" dirty="0" err="1"/>
              <a:t>Urology,RMU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Clinical features</a:t>
            </a:r>
            <a:br>
              <a:rPr lang="en-US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Intermittent episodes of pain.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Loin pain is typically radiates to groin, external genitalia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stone is in intramural part, then pain radiates to glans penis/Clitoris.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Nausea/Vomiting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Dysuria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frequency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Hematuria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Obstructive Uropathy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complete obstruction persists for 3-4 weeks, it may lead to damage to the renal parenchyma.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lead to severe deterioration of renal functions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- if calculi causing bilateral ureteric obstruction    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- Stone in solitary functioning kidney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Abdominal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Tenderness and some rigidity over some part of the course of the ureter.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right side is to distinguish from ??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presence of hematuria does not rule out appendicitis, because an inflamed appendix can give rise to a local ureteritis.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Urine R/E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Ultrasonography (KUB)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CT scan KUB without contrast (Gold Standard)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Renal function tests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812B-EF79-BD6B-8CAB-0007F7D9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CBF5-B087-A70C-B723-8D6472C5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INTEGRATION WITH RADIOLOGY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3996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/>
              <a:t>CT Scan KUB (Plain)</a:t>
            </a:r>
          </a:p>
        </p:txBody>
      </p:sp>
      <p:pic>
        <p:nvPicPr>
          <p:cNvPr id="5" name="Content Placeholder 4" descr="9988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76400"/>
            <a:ext cx="6172200" cy="4495800"/>
          </a:xfrm>
        </p:spPr>
      </p:pic>
      <p:sp>
        <p:nvSpPr>
          <p:cNvPr id="4" name="Right Arrow 3"/>
          <p:cNvSpPr/>
          <p:nvPr/>
        </p:nvSpPr>
        <p:spPr>
          <a:xfrm rot="18722035">
            <a:off x="4673269" y="4186333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680840">
            <a:off x="5029200" y="2895600"/>
            <a:ext cx="6096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C6AC62-235E-3C85-DDC3-79C2E87F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</a:t>
            </a:r>
            <a:r>
              <a:rPr lang="en-PK" sz="3600" dirty="0"/>
              <a:t>onservative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389120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Appropriate Analgesia 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Alpha blockers 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Restrict fluid intake 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Antibiotics in case of UTI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Intractable pain.</a:t>
            </a:r>
          </a:p>
          <a:p>
            <a:endParaRPr lang="en-US" dirty="0"/>
          </a:p>
          <a:p>
            <a:r>
              <a:rPr lang="en-US" dirty="0"/>
              <a:t>Stone causing obstruction (Hydro-nephrosis).</a:t>
            </a:r>
          </a:p>
          <a:p>
            <a:endParaRPr lang="en-US" dirty="0"/>
          </a:p>
          <a:p>
            <a:r>
              <a:rPr lang="en-US" dirty="0"/>
              <a:t>Derangement of kidney functions.</a:t>
            </a:r>
          </a:p>
          <a:p>
            <a:endParaRPr lang="en-US" dirty="0"/>
          </a:p>
          <a:p>
            <a:r>
              <a:rPr lang="en-US" dirty="0"/>
              <a:t>Solitary functioning kidney.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1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95279" y="533400"/>
            <a:ext cx="12048958" cy="1143000"/>
          </a:xfrm>
        </p:spPr>
        <p:txBody>
          <a:bodyPr/>
          <a:lstStyle/>
          <a:p>
            <a:r>
              <a:rPr lang="en-US" dirty="0"/>
              <a:t>            </a:t>
            </a:r>
            <a:r>
              <a:rPr lang="en-US" sz="3600" dirty="0"/>
              <a:t>Surgical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 is to achieve maximal stone clearance with minimal morbidity.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Minimally invasive treatment modalities: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Ureterorenoscopy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(URS)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Retrograde intra-renal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sugery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(RIRS).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Recent advancements in endoscopic techniques dramatically reduced the need for open surgical procedures.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52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1371600" y="685800"/>
            <a:ext cx="6096000" cy="5562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0" y="533400"/>
            <a:ext cx="867714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9466"/>
            <a:ext cx="3581400" cy="5427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4826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3..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0600"/>
            <a:ext cx="7315200" cy="5257800"/>
          </a:xfrm>
        </p:spPr>
      </p:pic>
    </p:spTree>
    <p:extLst>
      <p:ext uri="{BB962C8B-B14F-4D97-AF65-F5344CB8AC3E}">
        <p14:creationId xmlns:p14="http://schemas.microsoft.com/office/powerpoint/2010/main" val="409502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Recent advancement in surgery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198"/>
            <a:ext cx="3429000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3182352" cy="3199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1176" y="171483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PCNL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173338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Conventional Surgery</a:t>
            </a:r>
          </a:p>
        </p:txBody>
      </p:sp>
    </p:spTree>
    <p:extLst>
      <p:ext uri="{BB962C8B-B14F-4D97-AF65-F5344CB8AC3E}">
        <p14:creationId xmlns:p14="http://schemas.microsoft.com/office/powerpoint/2010/main" val="336664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B91C-7FA4-2004-06E9-C3D94FAA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DAD7-D80D-3F04-D19E-9D418C1F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HORIZONTAL INTEGRATION WITH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3884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D04D-6D45-0783-EC32-941B6B42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Pathology</a:t>
            </a:r>
            <a:br>
              <a:rPr lang="en-US" b="1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DCAB-6380-41F1-4301-16D18413F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Stone Composition</a:t>
            </a:r>
            <a:r>
              <a:rPr lang="en-US" dirty="0"/>
              <a:t>: Calcium oxalate (most common), uric acid, struvite, cystine, and xanthine stones.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Pathogenesis</a:t>
            </a:r>
            <a:r>
              <a:rPr lang="en-US" dirty="0"/>
              <a:t>: Supersaturation, crystallization, and stone formation in different metabolic conditions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6286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9896"/>
            <a:ext cx="8870381" cy="46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7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2971800"/>
          </a:xfrm>
        </p:spPr>
        <p:txBody>
          <a:bodyPr/>
          <a:lstStyle/>
          <a:p>
            <a:r>
              <a:rPr lang="en-US" dirty="0"/>
              <a:t>Dissolution therapy for kidney stones.</a:t>
            </a:r>
          </a:p>
          <a:p>
            <a:r>
              <a:rPr lang="en-US" dirty="0"/>
              <a:t>Fluid intake.</a:t>
            </a:r>
          </a:p>
          <a:p>
            <a:r>
              <a:rPr lang="en-US" dirty="0"/>
              <a:t>Role of diet for prevention.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06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Dreadful 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838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Complete unilateral kidney damage.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6302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Renal failure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397857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433E-85D4-F835-5FB0-95717C43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06" y="1585271"/>
            <a:ext cx="4261790" cy="7617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Spiral Integration with Family Medicine</a:t>
            </a:r>
            <a:endParaRPr lang="en-PK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BEC5EAD-7648-CCE3-78CB-0566CF1849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2270200"/>
            <a:ext cx="7664449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PK" sz="1800" b="1" dirty="0">
                <a:latin typeface="Arial" panose="020B0604020202020204" pitchFamily="34" charset="0"/>
              </a:rPr>
              <a:t>E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arly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recognition of ureteric colic symptoms and referral criteria for intervention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1800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reventive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strategies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dietary modifications, hydration, and metabolic evaluation for recurrent stone formers. </a:t>
            </a:r>
          </a:p>
        </p:txBody>
      </p:sp>
    </p:spTree>
    <p:extLst>
      <p:ext uri="{BB962C8B-B14F-4D97-AF65-F5344CB8AC3E}">
        <p14:creationId xmlns:p14="http://schemas.microsoft.com/office/powerpoint/2010/main" val="202266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9597-F132-1DD7-4CD6-CAFE985A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06" y="1585270"/>
            <a:ext cx="4261790" cy="380873"/>
          </a:xfrm>
        </p:spPr>
        <p:txBody>
          <a:bodyPr>
            <a:normAutofit fontScale="90000"/>
          </a:bodyPr>
          <a:lstStyle/>
          <a:p>
            <a:r>
              <a:rPr lang="en-US" dirty="0"/>
              <a:t>Biomedical Ethics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2EC6B95-EBD1-66B3-AE8D-3CB110BE6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flipV="1">
            <a:off x="1624661" y="4077015"/>
            <a:ext cx="4897488" cy="6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PK" altLang="en-PK" sz="135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PK" sz="1350" dirty="0">
                <a:latin typeface="Arial" panose="020B0604020202020204" pitchFamily="34" charset="0"/>
              </a:rPr>
              <a:t> </a:t>
            </a:r>
            <a:endParaRPr lang="en-PK" altLang="en-PK" sz="1350" dirty="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63E526-191C-71DC-BF1A-956E6675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610600" cy="19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nformed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consent for surgical interventions like URS, RIRS, and PCNL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risks and benefits.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atient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autonomy in conservative vs. surgical treatment decisions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especially in asymptomatic cases. </a:t>
            </a:r>
          </a:p>
        </p:txBody>
      </p:sp>
    </p:spTree>
    <p:extLst>
      <p:ext uri="{BB962C8B-B14F-4D97-AF65-F5344CB8AC3E}">
        <p14:creationId xmlns:p14="http://schemas.microsoft.com/office/powerpoint/2010/main" val="30761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933" y="1000586"/>
            <a:ext cx="6090805" cy="1000475"/>
          </a:xfrm>
          <a:prstGeom prst="rect">
            <a:avLst/>
          </a:prstGeom>
        </p:spPr>
        <p:txBody>
          <a:bodyPr vert="horz" wrap="square" lIns="0" tIns="178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144" marR="2858">
              <a:lnSpc>
                <a:spcPct val="101699"/>
              </a:lnSpc>
              <a:spcBef>
                <a:spcPts val="14"/>
              </a:spcBef>
            </a:pPr>
            <a:r>
              <a:rPr b="1" dirty="0">
                <a:latin typeface="Century Gothic"/>
                <a:cs typeface="Century Gothic"/>
              </a:rPr>
              <a:t>University</a:t>
            </a:r>
            <a:r>
              <a:rPr b="1" spc="-20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Motto,</a:t>
            </a:r>
            <a:r>
              <a:rPr b="1" spc="-8" dirty="0">
                <a:latin typeface="Century Gothic"/>
                <a:cs typeface="Century Gothic"/>
              </a:rPr>
              <a:t> </a:t>
            </a:r>
            <a:r>
              <a:rPr b="1" spc="-6" dirty="0">
                <a:latin typeface="Century Gothic"/>
                <a:cs typeface="Century Gothic"/>
              </a:rPr>
              <a:t>Vision, </a:t>
            </a:r>
            <a:r>
              <a:rPr b="1" dirty="0">
                <a:latin typeface="Century Gothic"/>
                <a:cs typeface="Century Gothic"/>
              </a:rPr>
              <a:t>Values &amp;</a:t>
            </a:r>
            <a:r>
              <a:rPr b="1" spc="-3" dirty="0">
                <a:latin typeface="Century Gothic"/>
                <a:cs typeface="Century Gothic"/>
              </a:rPr>
              <a:t> </a:t>
            </a:r>
            <a:r>
              <a:rPr b="1" spc="-6" dirty="0">
                <a:latin typeface="Century Gothic"/>
                <a:cs typeface="Century Gothic"/>
              </a:rPr>
              <a:t>Goals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57562" y="2393157"/>
            <a:ext cx="3586163" cy="2766775"/>
            <a:chOff x="2413000" y="1587500"/>
            <a:chExt cx="6375400" cy="4918710"/>
          </a:xfrm>
        </p:grpSpPr>
        <p:sp>
          <p:nvSpPr>
            <p:cNvPr id="4" name="object 4"/>
            <p:cNvSpPr/>
            <p:nvPr/>
          </p:nvSpPr>
          <p:spPr>
            <a:xfrm>
              <a:off x="2438400" y="1600199"/>
              <a:ext cx="6324600" cy="4880610"/>
            </a:xfrm>
            <a:custGeom>
              <a:avLst/>
              <a:gdLst/>
              <a:ahLst/>
              <a:cxnLst/>
              <a:rect l="l" t="t" r="r" b="b"/>
              <a:pathLst>
                <a:path w="6324600" h="4880610">
                  <a:moveTo>
                    <a:pt x="6324600" y="0"/>
                  </a:moveTo>
                  <a:lnTo>
                    <a:pt x="0" y="0"/>
                  </a:lnTo>
                  <a:lnTo>
                    <a:pt x="0" y="4880483"/>
                  </a:lnTo>
                  <a:lnTo>
                    <a:pt x="6324600" y="4880483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B6C88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432050" y="1593850"/>
              <a:ext cx="6337300" cy="4906010"/>
            </a:xfrm>
            <a:custGeom>
              <a:avLst/>
              <a:gdLst/>
              <a:ahLst/>
              <a:cxnLst/>
              <a:rect l="l" t="t" r="r" b="b"/>
              <a:pathLst>
                <a:path w="6337300" h="4906010">
                  <a:moveTo>
                    <a:pt x="6350" y="0"/>
                  </a:moveTo>
                  <a:lnTo>
                    <a:pt x="6350" y="4905883"/>
                  </a:lnTo>
                </a:path>
                <a:path w="6337300" h="4906010">
                  <a:moveTo>
                    <a:pt x="6330950" y="0"/>
                  </a:moveTo>
                  <a:lnTo>
                    <a:pt x="6330950" y="4905883"/>
                  </a:lnTo>
                </a:path>
                <a:path w="6337300" h="4906010">
                  <a:moveTo>
                    <a:pt x="0" y="6350"/>
                  </a:moveTo>
                  <a:lnTo>
                    <a:pt x="63373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432050" y="6480683"/>
              <a:ext cx="6337300" cy="0"/>
            </a:xfrm>
            <a:custGeom>
              <a:avLst/>
              <a:gdLst/>
              <a:ahLst/>
              <a:cxnLst/>
              <a:rect l="l" t="t" r="r" b="b"/>
              <a:pathLst>
                <a:path w="6337300">
                  <a:moveTo>
                    <a:pt x="0" y="0"/>
                  </a:moveTo>
                  <a:lnTo>
                    <a:pt x="6337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31738" y="2385298"/>
            <a:ext cx="3897763" cy="2684037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lnSpc>
                <a:spcPts val="1142"/>
              </a:lnSpc>
              <a:spcBef>
                <a:spcPts val="56"/>
              </a:spcBef>
            </a:pPr>
            <a:r>
              <a:rPr sz="1350" b="1" dirty="0">
                <a:solidFill>
                  <a:srgbClr val="0070C0"/>
                </a:solidFill>
                <a:latin typeface="Century Gothic"/>
                <a:cs typeface="Century Gothic"/>
              </a:rPr>
              <a:t>Mission</a:t>
            </a:r>
            <a:r>
              <a:rPr sz="1350" b="1" spc="-8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1350" b="1" spc="-6" dirty="0">
                <a:solidFill>
                  <a:srgbClr val="0070C0"/>
                </a:solidFill>
                <a:latin typeface="Century Gothic"/>
                <a:cs typeface="Century Gothic"/>
              </a:rPr>
              <a:t>Statement</a:t>
            </a:r>
            <a:endParaRPr sz="1350" dirty="0">
              <a:latin typeface="Century Gothic"/>
              <a:cs typeface="Century Gothic"/>
            </a:endParaRPr>
          </a:p>
          <a:p>
            <a:pPr marL="7144" marR="500777">
              <a:lnSpc>
                <a:spcPts val="889"/>
              </a:lnSpc>
              <a:spcBef>
                <a:spcPts val="115"/>
              </a:spcBef>
            </a:pP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impart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research-oriented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health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900" dirty="0">
              <a:latin typeface="Century Gothic"/>
              <a:cs typeface="Century Gothic"/>
            </a:endParaRPr>
          </a:p>
          <a:p>
            <a:pPr marL="7144">
              <a:lnSpc>
                <a:spcPts val="821"/>
              </a:lnSpc>
            </a:pP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Best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possible patient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11" dirty="0">
                <a:solidFill>
                  <a:srgbClr val="FFFFFF"/>
                </a:solidFill>
                <a:latin typeface="Century Gothic"/>
                <a:cs typeface="Century Gothic"/>
              </a:rPr>
              <a:t>care</a:t>
            </a:r>
            <a:endParaRPr sz="900" dirty="0">
              <a:latin typeface="Century Gothic"/>
              <a:cs typeface="Century Gothic"/>
            </a:endParaRPr>
          </a:p>
          <a:p>
            <a:pPr marL="7144" marR="221456">
              <a:lnSpc>
                <a:spcPts val="889"/>
              </a:lnSpc>
              <a:spcBef>
                <a:spcPts val="101"/>
              </a:spcBef>
            </a:pP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Mutual respect, ethical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practice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healthcare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social accountability.</a:t>
            </a:r>
            <a:endParaRPr sz="900" dirty="0">
              <a:latin typeface="Century Gothic"/>
              <a:cs typeface="Century Gothic"/>
            </a:endParaRPr>
          </a:p>
          <a:p>
            <a:pPr marL="7144">
              <a:spcBef>
                <a:spcPts val="569"/>
              </a:spcBef>
            </a:pPr>
            <a:r>
              <a:rPr sz="1350" b="1" dirty="0">
                <a:solidFill>
                  <a:srgbClr val="0070C0"/>
                </a:solidFill>
                <a:latin typeface="Century Gothic"/>
                <a:cs typeface="Century Gothic"/>
              </a:rPr>
              <a:t>Vision</a:t>
            </a:r>
            <a:r>
              <a:rPr sz="1350" b="1" spc="-8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070C0"/>
                </a:solidFill>
                <a:latin typeface="Century Gothic"/>
                <a:cs typeface="Century Gothic"/>
              </a:rPr>
              <a:t>and</a:t>
            </a:r>
            <a:r>
              <a:rPr sz="1350" b="1" spc="-8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sz="1350" b="1" spc="-6" dirty="0">
                <a:solidFill>
                  <a:srgbClr val="0070C0"/>
                </a:solidFill>
                <a:latin typeface="Century Gothic"/>
                <a:cs typeface="Century Gothic"/>
              </a:rPr>
              <a:t>Values</a:t>
            </a:r>
            <a:endParaRPr sz="1350" dirty="0">
              <a:latin typeface="Century Gothic"/>
              <a:cs typeface="Century Gothic"/>
            </a:endParaRPr>
          </a:p>
          <a:p>
            <a:pPr marL="7144">
              <a:spcBef>
                <a:spcPts val="354"/>
              </a:spcBef>
            </a:pP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Highly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recognized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accredited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centre of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excellence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14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900" dirty="0">
              <a:latin typeface="Century Gothic"/>
              <a:cs typeface="Century Gothic"/>
            </a:endParaRPr>
          </a:p>
          <a:p>
            <a:pPr marL="7144" marR="287536">
              <a:lnSpc>
                <a:spcPts val="1620"/>
              </a:lnSpc>
              <a:spcBef>
                <a:spcPts val="104"/>
              </a:spcBef>
            </a:pP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Medical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Education,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training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techniques</a:t>
            </a:r>
            <a:r>
              <a:rPr sz="900" b="1" spc="-1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for development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of highly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competent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endParaRPr sz="900" dirty="0">
              <a:latin typeface="Century Gothic"/>
              <a:cs typeface="Century Gothic"/>
            </a:endParaRPr>
          </a:p>
          <a:p>
            <a:pPr marL="7144" marR="129302">
              <a:lnSpc>
                <a:spcPts val="1631"/>
              </a:lnSpc>
              <a:spcBef>
                <a:spcPts val="6"/>
              </a:spcBef>
            </a:pP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professionals, who are lifelong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experiential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learner and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14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socially </a:t>
            </a:r>
            <a:r>
              <a:rPr sz="900" b="1" spc="-6" dirty="0">
                <a:solidFill>
                  <a:srgbClr val="FFFFFF"/>
                </a:solidFill>
                <a:latin typeface="Century Gothic"/>
                <a:cs typeface="Century Gothic"/>
              </a:rPr>
              <a:t>accountable.</a:t>
            </a:r>
            <a:endParaRPr sz="900" dirty="0">
              <a:latin typeface="Century Gothic"/>
              <a:cs typeface="Century Gothic"/>
            </a:endParaRPr>
          </a:p>
          <a:p>
            <a:pPr marL="7144">
              <a:spcBef>
                <a:spcPts val="68"/>
              </a:spcBef>
            </a:pPr>
            <a:r>
              <a:rPr sz="1350" b="1" spc="-6" dirty="0">
                <a:solidFill>
                  <a:srgbClr val="0070C0"/>
                </a:solidFill>
                <a:latin typeface="Century Gothic"/>
                <a:cs typeface="Century Gothic"/>
              </a:rPr>
              <a:t>Goals</a:t>
            </a:r>
            <a:endParaRPr sz="1350" dirty="0">
              <a:latin typeface="Century Gothic"/>
              <a:cs typeface="Century Gothic"/>
            </a:endParaRPr>
          </a:p>
          <a:p>
            <a:pPr marL="7144" marR="2858">
              <a:lnSpc>
                <a:spcPct val="150600"/>
              </a:lnSpc>
              <a:spcBef>
                <a:spcPts val="214"/>
              </a:spcBef>
            </a:pP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Undergraduate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Integrated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Program is geared</a:t>
            </a:r>
            <a:r>
              <a:rPr sz="9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14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provide you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quality medical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b="1" spc="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14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environment</a:t>
            </a:r>
            <a:r>
              <a:rPr sz="9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dirty="0">
                <a:solidFill>
                  <a:srgbClr val="FFFFFF"/>
                </a:solidFill>
                <a:latin typeface="Century Gothic"/>
                <a:cs typeface="Century Gothic"/>
              </a:rPr>
              <a:t>designed</a:t>
            </a:r>
            <a:r>
              <a:rPr sz="900" b="1" spc="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b="1" spc="-14" dirty="0">
                <a:solidFill>
                  <a:srgbClr val="FFFFFF"/>
                </a:solidFill>
                <a:latin typeface="Century Gothic"/>
                <a:cs typeface="Century Gothic"/>
              </a:rPr>
              <a:t>to: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400" y="3200401"/>
            <a:ext cx="1200150" cy="12465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3749-15F9-D641-ACF2-268033AA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06" y="1585270"/>
            <a:ext cx="4261790" cy="380873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920333-B144-368A-8117-78F74007B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flipV="1">
            <a:off x="2512608" y="2912552"/>
            <a:ext cx="3258637" cy="62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PK" altLang="en-PK" sz="1013" dirty="0"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PK" sz="1575" dirty="0"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PK" altLang="en-PK" sz="1575" dirty="0"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359A07-A96A-7EA4-C27A-5A96F58A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34908"/>
            <a:ext cx="7320516" cy="23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Emerging technologies in ureteric stone management</a:t>
            </a:r>
            <a:r>
              <a:rPr lang="en-US" dirty="0"/>
              <a:t>, such as laser lithotripsy and micro-PCNL.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Ongoing studies on pharmacological stone dissolution therapy</a:t>
            </a:r>
            <a:r>
              <a:rPr lang="en-US" dirty="0"/>
              <a:t> and metabolic stone prevention.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https://pubmed.ncbi.nlm.nih.gov/35749787/</a:t>
            </a:r>
          </a:p>
        </p:txBody>
      </p:sp>
    </p:spTree>
    <p:extLst>
      <p:ext uri="{BB962C8B-B14F-4D97-AF65-F5344CB8AC3E}">
        <p14:creationId xmlns:p14="http://schemas.microsoft.com/office/powerpoint/2010/main" val="2810225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177" y="1851250"/>
            <a:ext cx="3706424" cy="467211"/>
          </a:xfrm>
          <a:prstGeom prst="rect">
            <a:avLst/>
          </a:prstGeom>
        </p:spPr>
        <p:txBody>
          <a:bodyPr vert="horz" wrap="square" lIns="0" tIns="7144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25041">
              <a:spcBef>
                <a:spcPts val="56"/>
              </a:spcBef>
            </a:pPr>
            <a:r>
              <a:rPr spc="-6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8879" y="2710910"/>
            <a:ext cx="3966924" cy="1002358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213956" indent="-192524">
              <a:spcBef>
                <a:spcPts val="56"/>
              </a:spcBef>
              <a:buClr>
                <a:srgbClr val="A53010"/>
              </a:buClr>
              <a:buFont typeface="Arial Narrow"/>
              <a:buChar char="•"/>
              <a:tabLst>
                <a:tab pos="213956" algn="l"/>
              </a:tabLst>
            </a:pPr>
            <a:r>
              <a:rPr lang="en-US" sz="1575" dirty="0">
                <a:latin typeface="Century Gothic"/>
                <a:cs typeface="Century Gothic"/>
              </a:rPr>
              <a:t>Campbells urology 12</a:t>
            </a:r>
            <a:r>
              <a:rPr lang="en-US" sz="1575" baseline="30000" dirty="0">
                <a:latin typeface="Century Gothic"/>
                <a:cs typeface="Century Gothic"/>
              </a:rPr>
              <a:t>th</a:t>
            </a:r>
            <a:r>
              <a:rPr lang="en-US" sz="1575" dirty="0">
                <a:latin typeface="Century Gothic"/>
                <a:cs typeface="Century Gothic"/>
              </a:rPr>
              <a:t> edition</a:t>
            </a:r>
          </a:p>
          <a:p>
            <a:pPr marL="213956" indent="-192524">
              <a:spcBef>
                <a:spcPts val="56"/>
              </a:spcBef>
              <a:buClr>
                <a:srgbClr val="A53010"/>
              </a:buClr>
              <a:buFont typeface="Arial Narrow"/>
              <a:buChar char="•"/>
              <a:tabLst>
                <a:tab pos="213956" algn="l"/>
              </a:tabLst>
            </a:pPr>
            <a:r>
              <a:rPr lang="en-US" sz="1575" dirty="0">
                <a:latin typeface="Century Gothic"/>
                <a:cs typeface="Century Gothic"/>
              </a:rPr>
              <a:t>Smith and </a:t>
            </a:r>
            <a:r>
              <a:rPr lang="en-US" sz="1575" dirty="0" err="1">
                <a:latin typeface="Century Gothic"/>
                <a:cs typeface="Century Gothic"/>
              </a:rPr>
              <a:t>Tanaghos</a:t>
            </a:r>
            <a:r>
              <a:rPr lang="en-US" sz="1575" dirty="0">
                <a:latin typeface="Century Gothic"/>
                <a:cs typeface="Century Gothic"/>
              </a:rPr>
              <a:t> urology 9</a:t>
            </a:r>
            <a:r>
              <a:rPr lang="en-US" sz="1575" baseline="30000" dirty="0">
                <a:latin typeface="Century Gothic"/>
                <a:cs typeface="Century Gothic"/>
              </a:rPr>
              <a:t>th</a:t>
            </a:r>
            <a:r>
              <a:rPr lang="en-US" sz="1575" dirty="0">
                <a:latin typeface="Century Gothic"/>
                <a:cs typeface="Century Gothic"/>
              </a:rPr>
              <a:t> edition</a:t>
            </a:r>
          </a:p>
          <a:p>
            <a:pPr marL="213956" indent="-192524">
              <a:spcBef>
                <a:spcPts val="56"/>
              </a:spcBef>
              <a:buClr>
                <a:srgbClr val="A53010"/>
              </a:buClr>
              <a:buFont typeface="Arial Narrow"/>
              <a:buChar char="•"/>
              <a:tabLst>
                <a:tab pos="213956" algn="l"/>
              </a:tabLst>
            </a:pPr>
            <a:r>
              <a:rPr lang="en-US" sz="1575" dirty="0">
                <a:latin typeface="Century Gothic"/>
                <a:cs typeface="Century Gothic"/>
              </a:rPr>
              <a:t>EAU 2024 guidelines</a:t>
            </a:r>
            <a:endParaRPr sz="1575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            Questions</a:t>
            </a:r>
            <a:br>
              <a:rPr lang="en-US" sz="6000" b="1" dirty="0"/>
            </a:br>
            <a:r>
              <a:rPr lang="en-US" sz="6000" b="1" dirty="0"/>
              <a:t>                   ???</a:t>
            </a:r>
          </a:p>
        </p:txBody>
      </p:sp>
    </p:spTree>
    <p:extLst>
      <p:ext uri="{BB962C8B-B14F-4D97-AF65-F5344CB8AC3E}">
        <p14:creationId xmlns:p14="http://schemas.microsoft.com/office/powerpoint/2010/main" val="1431218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315238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1127" y="1314451"/>
            <a:ext cx="4041748" cy="467211"/>
          </a:xfrm>
          <a:prstGeom prst="rect">
            <a:avLst/>
          </a:prstGeom>
        </p:spPr>
        <p:txBody>
          <a:bodyPr vert="horz" wrap="square" lIns="0" tIns="7144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25041">
              <a:spcBef>
                <a:spcPts val="56"/>
              </a:spcBef>
            </a:pPr>
            <a:r>
              <a:rPr dirty="0"/>
              <a:t>SEQUENCE</a:t>
            </a:r>
            <a:r>
              <a:rPr spc="-20" dirty="0"/>
              <a:t> </a:t>
            </a:r>
            <a:r>
              <a:rPr dirty="0"/>
              <a:t>OF</a:t>
            </a:r>
            <a:r>
              <a:rPr spc="-6" dirty="0"/>
              <a:t> </a:t>
            </a:r>
            <a:r>
              <a:rPr spc="-11" dirty="0"/>
              <a:t>LGIS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514600" y="1842737"/>
            <a:ext cx="4972050" cy="4128766"/>
          </a:xfrm>
          <a:prstGeom prst="rect">
            <a:avLst/>
          </a:prstGeom>
        </p:spPr>
        <p:txBody>
          <a:bodyPr vert="horz" wrap="square" lIns="0" tIns="78938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7879" indent="-160735">
              <a:spcBef>
                <a:spcPts val="622"/>
              </a:spcBef>
            </a:pPr>
            <a:r>
              <a:rPr sz="2000" dirty="0"/>
              <a:t>Learning</a:t>
            </a:r>
            <a:r>
              <a:rPr sz="2000" spc="-17" dirty="0"/>
              <a:t> </a:t>
            </a:r>
            <a:r>
              <a:rPr sz="2000" spc="-6" dirty="0"/>
              <a:t>objectives</a:t>
            </a:r>
            <a:endParaRPr lang="en-US" sz="2000" spc="-6" dirty="0"/>
          </a:p>
          <a:p>
            <a:pPr marL="167879" indent="-160735">
              <a:spcBef>
                <a:spcPts val="622"/>
              </a:spcBef>
            </a:pPr>
            <a:endParaRPr sz="2000" spc="-6" dirty="0"/>
          </a:p>
          <a:p>
            <a:pPr marL="160735" indent="-160735"/>
            <a:r>
              <a:rPr lang="en-US" sz="2000" b="1" dirty="0"/>
              <a:t>Core Subject (70%)</a:t>
            </a:r>
          </a:p>
          <a:p>
            <a:pPr marL="160735" indent="-160735"/>
            <a:endParaRPr lang="en-US" sz="2000" b="1" dirty="0"/>
          </a:p>
          <a:p>
            <a:pPr marL="160735" indent="-160735"/>
            <a:r>
              <a:rPr lang="en-US" sz="2000" b="1" dirty="0"/>
              <a:t>Vertical Integration (10%)</a:t>
            </a:r>
          </a:p>
          <a:p>
            <a:pPr marL="160735" indent="-160735"/>
            <a:endParaRPr lang="en-US" sz="2000" b="1" dirty="0"/>
          </a:p>
          <a:p>
            <a:pPr marL="160735" indent="-160735"/>
            <a:r>
              <a:rPr lang="en-US" sz="2000" b="1" dirty="0"/>
              <a:t>Horizontal Integration (15%)</a:t>
            </a:r>
          </a:p>
          <a:p>
            <a:pPr marL="160735" indent="-160735"/>
            <a:endParaRPr lang="en-US" sz="2000" b="1" dirty="0"/>
          </a:p>
          <a:p>
            <a:pPr marL="160735" indent="-160735"/>
            <a:r>
              <a:rPr lang="en-US" sz="2000" b="1" dirty="0"/>
              <a:t>Research (3%)</a:t>
            </a:r>
          </a:p>
          <a:p>
            <a:pPr marL="160735" indent="-160735"/>
            <a:endParaRPr lang="en-US" sz="2000" dirty="0"/>
          </a:p>
          <a:p>
            <a:pPr marL="160735" indent="-160735"/>
            <a:r>
              <a:rPr lang="en-US" sz="2000" b="1" dirty="0"/>
              <a:t>Biomedical Ethics (2%)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2" y="1917742"/>
            <a:ext cx="3925133" cy="560161"/>
          </a:xfrm>
          <a:prstGeom prst="rect">
            <a:avLst/>
          </a:prstGeom>
        </p:spPr>
        <p:txBody>
          <a:bodyPr vert="horz" wrap="square" lIns="0" tIns="178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144" marR="2858">
              <a:lnSpc>
                <a:spcPct val="101899"/>
              </a:lnSpc>
              <a:spcBef>
                <a:spcPts val="14"/>
              </a:spcBef>
            </a:pPr>
            <a:r>
              <a:rPr sz="1800" dirty="0"/>
              <a:t>PROF</a:t>
            </a:r>
            <a:r>
              <a:rPr sz="1800" spc="-8" dirty="0"/>
              <a:t> </a:t>
            </a:r>
            <a:r>
              <a:rPr sz="1800" dirty="0"/>
              <a:t>UMER</a:t>
            </a:r>
            <a:r>
              <a:rPr sz="1800" spc="-3" dirty="0"/>
              <a:t> </a:t>
            </a:r>
            <a:r>
              <a:rPr sz="1800" dirty="0"/>
              <a:t>MODEL</a:t>
            </a:r>
            <a:r>
              <a:rPr sz="1800" spc="-3" dirty="0"/>
              <a:t> </a:t>
            </a:r>
            <a:r>
              <a:rPr sz="1800" dirty="0"/>
              <a:t>OF</a:t>
            </a:r>
            <a:r>
              <a:rPr sz="1800" spc="-3" dirty="0"/>
              <a:t> </a:t>
            </a:r>
            <a:r>
              <a:rPr sz="1800" spc="-6" dirty="0"/>
              <a:t>INTEGRATED LECTURE</a:t>
            </a:r>
            <a:endParaRPr sz="1800" dirty="0"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3" y="2486024"/>
            <a:ext cx="4891087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Learning Objectives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299FA9-13E4-0BFE-55B6-F67479CE2B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601292"/>
            <a:ext cx="8534400" cy="502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clinical presentation of ureteric stones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pain patterns,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hematuria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dysuria, and complications like obstructive uropathy.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appropriate diagnostic modalities for ureteric stones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urine R/E, ultrasound KUB, and non-contrast CT KUB (gold standard).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Differentiate between conservative and surgical management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based on stone size, location, degree of obstruction, and kidney function.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Recognize indications for urgent intervention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such as intractable pain, hydronephrosis, renal function deterioration, or solitary kidney obstruction.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recent advancements in ureteric stone management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ureterorenoscopy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(URS), retrograde intrarenal surgery (RIRS), and PCNL.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complications of untreated ureteric stones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complete renal obstruction, kidney damage, and renal failure. </a:t>
            </a:r>
          </a:p>
        </p:txBody>
      </p:sp>
    </p:spTree>
    <p:extLst>
      <p:ext uri="{BB962C8B-B14F-4D97-AF65-F5344CB8AC3E}">
        <p14:creationId xmlns:p14="http://schemas.microsoft.com/office/powerpoint/2010/main" val="325891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68A1-6C49-F077-AFC3-A6E21A7C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A3E2E-F1F1-DF52-90BC-87F265B9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7" y="2597512"/>
            <a:ext cx="4522709" cy="3462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50" b="1" dirty="0"/>
              <a:t>CORE  SUBJECT</a:t>
            </a:r>
            <a:endParaRPr lang="en-PK" sz="2250" b="1" dirty="0"/>
          </a:p>
        </p:txBody>
      </p:sp>
    </p:spTree>
    <p:extLst>
      <p:ext uri="{BB962C8B-B14F-4D97-AF65-F5344CB8AC3E}">
        <p14:creationId xmlns:p14="http://schemas.microsoft.com/office/powerpoint/2010/main" val="404100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2281-E4B9-4706-3F50-ADF03F4E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793B7-9A81-5DB2-9E7C-B577773F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6" name="Picture 2" descr="Anatomic division of the ureter. | Download Scientific Diagram">
            <a:extLst>
              <a:ext uri="{FF2B5EF4-FFF2-40B4-BE49-F238E27FC236}">
                <a16:creationId xmlns:a16="http://schemas.microsoft.com/office/drawing/2014/main" id="{A1977D1A-87AB-1D75-B02C-3465BC98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3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URETERIC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stone in the ureter usually comes from the kidney.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are single small stones that are passed spontaneously.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756</Words>
  <Application>Microsoft Office PowerPoint</Application>
  <PresentationFormat>On-screen Show (4:3)</PresentationFormat>
  <Paragraphs>129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Arial Narrow</vt:lpstr>
      <vt:lpstr>Century Gothic</vt:lpstr>
      <vt:lpstr>Office Theme</vt:lpstr>
      <vt:lpstr>Upper Urinary Tract Stone Diesease</vt:lpstr>
      <vt:lpstr>PowerPoint Presentation</vt:lpstr>
      <vt:lpstr>University Motto, Vision, Values &amp; Goals</vt:lpstr>
      <vt:lpstr>SEQUENCE OF LGIS</vt:lpstr>
      <vt:lpstr>PROF UMER MODEL OF INTEGRATED LECTURE</vt:lpstr>
      <vt:lpstr>Learning Objectives</vt:lpstr>
      <vt:lpstr>PowerPoint Presentation</vt:lpstr>
      <vt:lpstr>PowerPoint Presentation</vt:lpstr>
      <vt:lpstr>URETERIC CALCULUS</vt:lpstr>
      <vt:lpstr>Clinical features </vt:lpstr>
      <vt:lpstr>PowerPoint Presentation</vt:lpstr>
      <vt:lpstr>Abdominal examination</vt:lpstr>
      <vt:lpstr>Investigations </vt:lpstr>
      <vt:lpstr>PowerPoint Presentation</vt:lpstr>
      <vt:lpstr>CT Scan KUB (Plain)</vt:lpstr>
      <vt:lpstr>Conservative Management</vt:lpstr>
      <vt:lpstr>Intervention</vt:lpstr>
      <vt:lpstr>            Surgical Management</vt:lpstr>
      <vt:lpstr>PowerPoint Presentation</vt:lpstr>
      <vt:lpstr>PowerPoint Presentation</vt:lpstr>
      <vt:lpstr>PowerPoint Presentation</vt:lpstr>
      <vt:lpstr>Recent advancement in surgery</vt:lpstr>
      <vt:lpstr>PowerPoint Presentation</vt:lpstr>
      <vt:lpstr>Pathology </vt:lpstr>
      <vt:lpstr>PowerPoint Presentation</vt:lpstr>
      <vt:lpstr>PowerPoint Presentation</vt:lpstr>
      <vt:lpstr>Dreadful Complication</vt:lpstr>
      <vt:lpstr>Spiral Integration with Family Medicine</vt:lpstr>
      <vt:lpstr>Biomedical Ethics</vt:lpstr>
      <vt:lpstr>Research</vt:lpstr>
      <vt:lpstr>REFERENCES</vt:lpstr>
      <vt:lpstr>            Questions                    ???</vt:lpstr>
      <vt:lpstr>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UROLITHIASIS</dc:title>
  <dc:creator>admin</dc:creator>
  <cp:lastModifiedBy>Rameez Ahmed Mughal</cp:lastModifiedBy>
  <cp:revision>166</cp:revision>
  <dcterms:created xsi:type="dcterms:W3CDTF">2011-11-03T13:31:34Z</dcterms:created>
  <dcterms:modified xsi:type="dcterms:W3CDTF">2025-03-03T07:15:00Z</dcterms:modified>
</cp:coreProperties>
</file>