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328" r:id="rId3"/>
    <p:sldId id="320" r:id="rId4"/>
    <p:sldId id="258" r:id="rId5"/>
    <p:sldId id="302" r:id="rId6"/>
    <p:sldId id="272" r:id="rId7"/>
    <p:sldId id="321" r:id="rId8"/>
    <p:sldId id="323" r:id="rId9"/>
    <p:sldId id="276" r:id="rId10"/>
    <p:sldId id="266" r:id="rId11"/>
    <p:sldId id="265" r:id="rId12"/>
    <p:sldId id="259" r:id="rId13"/>
    <p:sldId id="264" r:id="rId14"/>
    <p:sldId id="271" r:id="rId15"/>
    <p:sldId id="267" r:id="rId16"/>
    <p:sldId id="260" r:id="rId17"/>
    <p:sldId id="268" r:id="rId18"/>
    <p:sldId id="262" r:id="rId19"/>
    <p:sldId id="269" r:id="rId20"/>
    <p:sldId id="275" r:id="rId21"/>
    <p:sldId id="283" r:id="rId22"/>
    <p:sldId id="281" r:id="rId23"/>
    <p:sldId id="284" r:id="rId24"/>
    <p:sldId id="285" r:id="rId25"/>
    <p:sldId id="287" r:id="rId26"/>
    <p:sldId id="295" r:id="rId27"/>
    <p:sldId id="294" r:id="rId28"/>
    <p:sldId id="296" r:id="rId29"/>
    <p:sldId id="297" r:id="rId30"/>
    <p:sldId id="273" r:id="rId31"/>
    <p:sldId id="277" r:id="rId32"/>
    <p:sldId id="282" r:id="rId33"/>
    <p:sldId id="286" r:id="rId34"/>
    <p:sldId id="291" r:id="rId35"/>
    <p:sldId id="290" r:id="rId36"/>
    <p:sldId id="301" r:id="rId37"/>
    <p:sldId id="330" r:id="rId38"/>
    <p:sldId id="325" r:id="rId39"/>
    <p:sldId id="326" r:id="rId40"/>
    <p:sldId id="32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9466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69A0-3CA9-4321-90F8-D38359287FFA}"/>
              </a:ext>
            </a:extLst>
          </p:cNvPr>
          <p:cNvSpPr>
            <a:spLocks noGrp="1"/>
          </p:cNvSpPr>
          <p:nvPr>
            <p:ph type="ctrTitle"/>
          </p:nvPr>
        </p:nvSpPr>
        <p:spPr>
          <a:xfrm>
            <a:off x="574548" y="1136709"/>
            <a:ext cx="7315200" cy="1136708"/>
          </a:xfrm>
        </p:spPr>
        <p:txBody>
          <a:bodyPr/>
          <a:lstStyle/>
          <a:p>
            <a:r>
              <a:rPr lang="en-US" dirty="0"/>
              <a:t>UVEITIS</a:t>
            </a:r>
          </a:p>
        </p:txBody>
      </p:sp>
      <p:sp>
        <p:nvSpPr>
          <p:cNvPr id="3" name="Subtitle 2">
            <a:extLst>
              <a:ext uri="{FF2B5EF4-FFF2-40B4-BE49-F238E27FC236}">
                <a16:creationId xmlns:a16="http://schemas.microsoft.com/office/drawing/2014/main" id="{97CA8BC3-2CB2-41B1-B570-ABA5AEC62693}"/>
              </a:ext>
            </a:extLst>
          </p:cNvPr>
          <p:cNvSpPr>
            <a:spLocks noGrp="1"/>
          </p:cNvSpPr>
          <p:nvPr>
            <p:ph type="subTitle" idx="1"/>
          </p:nvPr>
        </p:nvSpPr>
        <p:spPr>
          <a:xfrm>
            <a:off x="675945" y="2273416"/>
            <a:ext cx="7315200" cy="3544287"/>
          </a:xfrm>
        </p:spPr>
        <p:txBody>
          <a:bodyPr/>
          <a:lstStyle/>
          <a:p>
            <a:r>
              <a:rPr lang="en-US" dirty="0"/>
              <a:t>DR. WAJEEHA RASOOL</a:t>
            </a:r>
          </a:p>
          <a:p>
            <a:r>
              <a:rPr lang="en-US" dirty="0"/>
              <a:t>SR, EYE DEPT. BBH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E2EAD432-6D0F-4CA1-A460-4243AB02C35D}"/>
              </a:ext>
            </a:extLst>
          </p:cNvPr>
          <p:cNvSpPr/>
          <p:nvPr/>
        </p:nvSpPr>
        <p:spPr>
          <a:xfrm>
            <a:off x="304800" y="3756488"/>
            <a:ext cx="8097078" cy="1200329"/>
          </a:xfrm>
          <a:prstGeom prst="rect">
            <a:avLst/>
          </a:prstGeom>
        </p:spPr>
        <p:txBody>
          <a:bodyPr wrap="square">
            <a:spAutoFit/>
          </a:bodyPr>
          <a:lstStyle/>
          <a:p>
            <a:r>
              <a:rPr lang="en-US" b="1" dirty="0">
                <a:solidFill>
                  <a:schemeClr val="bg1"/>
                </a:solidFill>
                <a:latin typeface="Calibri" panose="020F0502020204030204" pitchFamily="34" charset="0"/>
                <a:cs typeface="Calibri" panose="020F0502020204030204" pitchFamily="34" charset="0"/>
              </a:rPr>
              <a:t>SOURCES:</a:t>
            </a:r>
          </a:p>
          <a:p>
            <a:pPr marL="342900" indent="-342900" algn="ctr">
              <a:buFont typeface="Arial" panose="020B0604020202020204" pitchFamily="34" charset="0"/>
              <a:buChar char="•"/>
            </a:pPr>
            <a:r>
              <a:rPr lang="en-US" b="1" dirty="0" err="1">
                <a:solidFill>
                  <a:schemeClr val="bg1"/>
                </a:solidFill>
                <a:latin typeface="Calibri" panose="020F0502020204030204" pitchFamily="34" charset="0"/>
                <a:cs typeface="Calibri" panose="020F0502020204030204" pitchFamily="34" charset="0"/>
              </a:rPr>
              <a:t>Kanskis</a:t>
            </a:r>
            <a:r>
              <a:rPr lang="en-US" b="1" dirty="0">
                <a:solidFill>
                  <a:schemeClr val="bg1"/>
                </a:solidFill>
                <a:latin typeface="Calibri" panose="020F0502020204030204" pitchFamily="34" charset="0"/>
                <a:cs typeface="Calibri" panose="020F0502020204030204" pitchFamily="34" charset="0"/>
              </a:rPr>
              <a:t>-Clinical-Ophthalmology-Systematic-Approach</a:t>
            </a:r>
          </a:p>
          <a:p>
            <a:pPr marL="342900" indent="-342900" algn="ctr">
              <a:buFont typeface="Arial" panose="020B0604020202020204" pitchFamily="34" charset="0"/>
              <a:buChar char="•"/>
            </a:pPr>
            <a:r>
              <a:rPr lang="en-US" b="1" dirty="0">
                <a:solidFill>
                  <a:schemeClr val="bg1"/>
                </a:solidFill>
                <a:latin typeface="Calibri" panose="020F0502020204030204" pitchFamily="34" charset="0"/>
                <a:cs typeface="Calibri" panose="020F0502020204030204" pitchFamily="34" charset="0"/>
              </a:rPr>
              <a:t>Oxford Handbook of Ophthalmology Book by Philip I. Murray</a:t>
            </a:r>
          </a:p>
          <a:p>
            <a:pPr algn="ct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31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8E64-2464-4FA1-9B66-1F54D4F309CC}"/>
              </a:ext>
            </a:extLst>
          </p:cNvPr>
          <p:cNvSpPr>
            <a:spLocks noGrp="1"/>
          </p:cNvSpPr>
          <p:nvPr>
            <p:ph type="title"/>
          </p:nvPr>
        </p:nvSpPr>
        <p:spPr/>
        <p:txBody>
          <a:bodyPr>
            <a:normAutofit/>
          </a:bodyPr>
          <a:lstStyle/>
          <a:p>
            <a:r>
              <a:rPr lang="en-US" sz="2800" dirty="0"/>
              <a:t>CLASSIFICATION</a:t>
            </a:r>
          </a:p>
        </p:txBody>
      </p:sp>
      <p:sp>
        <p:nvSpPr>
          <p:cNvPr id="3" name="Content Placeholder 2">
            <a:extLst>
              <a:ext uri="{FF2B5EF4-FFF2-40B4-BE49-F238E27FC236}">
                <a16:creationId xmlns:a16="http://schemas.microsoft.com/office/drawing/2014/main" id="{D5E49102-1E3A-430E-8FFC-7D955515B348}"/>
              </a:ext>
            </a:extLst>
          </p:cNvPr>
          <p:cNvSpPr>
            <a:spLocks noGrp="1"/>
          </p:cNvSpPr>
          <p:nvPr>
            <p:ph idx="1"/>
          </p:nvPr>
        </p:nvSpPr>
        <p:spPr/>
        <p:txBody>
          <a:bodyPr/>
          <a:lstStyle/>
          <a:p>
            <a:endParaRPr lang="en-US" dirty="0"/>
          </a:p>
        </p:txBody>
      </p:sp>
      <p:pic>
        <p:nvPicPr>
          <p:cNvPr id="11266" name="Picture 2" descr="Clinical cases of uveitis, Hospital México, 2010-2013">
            <a:extLst>
              <a:ext uri="{FF2B5EF4-FFF2-40B4-BE49-F238E27FC236}">
                <a16:creationId xmlns:a16="http://schemas.microsoft.com/office/drawing/2014/main" id="{70ED167D-451D-4B58-9618-52439CE17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25"/>
          <a:stretch/>
        </p:blipFill>
        <p:spPr bwMode="auto">
          <a:xfrm>
            <a:off x="4186238" y="1196752"/>
            <a:ext cx="5851009" cy="4252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B5452908-B50F-4E31-A700-1E75035EFD81}"/>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38212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DE8B-8936-4E26-A3CF-F33E5288FAAA}"/>
              </a:ext>
            </a:extLst>
          </p:cNvPr>
          <p:cNvSpPr>
            <a:spLocks noGrp="1"/>
          </p:cNvSpPr>
          <p:nvPr>
            <p:ph type="title"/>
          </p:nvPr>
        </p:nvSpPr>
        <p:spPr/>
        <p:txBody>
          <a:bodyPr>
            <a:normAutofit/>
          </a:bodyPr>
          <a:lstStyle/>
          <a:p>
            <a:r>
              <a:rPr lang="en-US" sz="2800" dirty="0"/>
              <a:t>ANATOMIC</a:t>
            </a:r>
            <a:br>
              <a:rPr lang="en-US" sz="2800" dirty="0"/>
            </a:br>
            <a:r>
              <a:rPr lang="en-US" sz="2800" dirty="0"/>
              <a:t>TYPES</a:t>
            </a:r>
          </a:p>
        </p:txBody>
      </p:sp>
      <p:pic>
        <p:nvPicPr>
          <p:cNvPr id="10242" name="Picture 2" descr="What is Uveitis? | PortalCLÍNIC">
            <a:extLst>
              <a:ext uri="{FF2B5EF4-FFF2-40B4-BE49-F238E27FC236}">
                <a16:creationId xmlns:a16="http://schemas.microsoft.com/office/drawing/2014/main" id="{D7CDEAFC-3A83-4675-85C0-B36E7EE92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738" y="2374106"/>
            <a:ext cx="7315200" cy="2100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9B28C71B-8C0C-4F13-A5DD-08C3D6EB6BD5}"/>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30472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559E-58B0-416F-89B8-30B7CECEE38A}"/>
              </a:ext>
            </a:extLst>
          </p:cNvPr>
          <p:cNvSpPr>
            <a:spLocks noGrp="1"/>
          </p:cNvSpPr>
          <p:nvPr>
            <p:ph type="title"/>
          </p:nvPr>
        </p:nvSpPr>
        <p:spPr/>
        <p:txBody>
          <a:bodyPr>
            <a:normAutofit/>
          </a:bodyPr>
          <a:lstStyle/>
          <a:p>
            <a:r>
              <a:rPr lang="en-US" sz="2800" dirty="0"/>
              <a:t>DETAILED CLASSIFICATION</a:t>
            </a:r>
          </a:p>
        </p:txBody>
      </p:sp>
      <p:pic>
        <p:nvPicPr>
          <p:cNvPr id="4104" name="Picture 8" descr="4 Intraocular Inflammation and Uveitis | Ento Key">
            <a:extLst>
              <a:ext uri="{FF2B5EF4-FFF2-40B4-BE49-F238E27FC236}">
                <a16:creationId xmlns:a16="http://schemas.microsoft.com/office/drawing/2014/main" id="{4C8B538B-68FF-4F97-873B-A0694182DE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3608" y="709803"/>
            <a:ext cx="7024224" cy="5429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F3C42CF-AB95-455A-AC05-7BF2FD7B6E1B}"/>
              </a:ext>
            </a:extLst>
          </p:cNvPr>
          <p:cNvSpPr/>
          <p:nvPr/>
        </p:nvSpPr>
        <p:spPr>
          <a:xfrm>
            <a:off x="4267199" y="2847975"/>
            <a:ext cx="800101"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TINU, SLE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C4FA3E2F-C994-4157-8507-47832B94301B}"/>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77421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85FC-A75D-42C7-B875-95B57AC2B4A6}"/>
              </a:ext>
            </a:extLst>
          </p:cNvPr>
          <p:cNvSpPr>
            <a:spLocks noGrp="1"/>
          </p:cNvSpPr>
          <p:nvPr>
            <p:ph type="title"/>
          </p:nvPr>
        </p:nvSpPr>
        <p:spPr>
          <a:xfrm>
            <a:off x="153446" y="1128408"/>
            <a:ext cx="2947482" cy="4601183"/>
          </a:xfrm>
        </p:spPr>
        <p:txBody>
          <a:bodyPr/>
          <a:lstStyle/>
          <a:p>
            <a:pPr algn="ctr"/>
            <a:r>
              <a:rPr lang="en-US" dirty="0"/>
              <a:t>ANTERIOR UVEITIS</a:t>
            </a:r>
          </a:p>
        </p:txBody>
      </p:sp>
      <p:pic>
        <p:nvPicPr>
          <p:cNvPr id="9218" name="Picture 2" descr="Uvetis, anterior uveitis, posterior uveitis">
            <a:extLst>
              <a:ext uri="{FF2B5EF4-FFF2-40B4-BE49-F238E27FC236}">
                <a16:creationId xmlns:a16="http://schemas.microsoft.com/office/drawing/2014/main" id="{F815A9DA-AB33-4A3C-9C6E-9586CF6D90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263"/>
          <a:stretch/>
        </p:blipFill>
        <p:spPr bwMode="auto">
          <a:xfrm>
            <a:off x="4487863" y="1143000"/>
            <a:ext cx="6076950" cy="4276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B29B7CE2-4E2E-4A9C-ADAC-269563A0F391}"/>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40660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2DC8-A64D-4AFA-A693-71D437E40229}"/>
              </a:ext>
            </a:extLst>
          </p:cNvPr>
          <p:cNvSpPr>
            <a:spLocks noGrp="1"/>
          </p:cNvSpPr>
          <p:nvPr>
            <p:ph type="title"/>
          </p:nvPr>
        </p:nvSpPr>
        <p:spPr/>
        <p:txBody>
          <a:bodyPr>
            <a:normAutofit/>
          </a:bodyPr>
          <a:lstStyle/>
          <a:p>
            <a:pPr algn="ctr"/>
            <a:r>
              <a:rPr lang="en-US" dirty="0"/>
              <a:t>ANTERIOR UVEITIS</a:t>
            </a:r>
          </a:p>
        </p:txBody>
      </p:sp>
      <p:pic>
        <p:nvPicPr>
          <p:cNvPr id="16386" name="Picture 2" descr="Anterior Uveitis - American Academy of Ophthalmology">
            <a:extLst>
              <a:ext uri="{FF2B5EF4-FFF2-40B4-BE49-F238E27FC236}">
                <a16:creationId xmlns:a16="http://schemas.microsoft.com/office/drawing/2014/main" id="{FC38CE14-6E3A-472E-A907-3CA54E75CB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9859" y="1243647"/>
            <a:ext cx="6616665" cy="4601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93258939-2B00-44D4-A020-8557DEC4D197}"/>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03861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02FE-3580-4233-9682-59FE07BDA1B7}"/>
              </a:ext>
            </a:extLst>
          </p:cNvPr>
          <p:cNvSpPr>
            <a:spLocks noGrp="1"/>
          </p:cNvSpPr>
          <p:nvPr>
            <p:ph type="title"/>
          </p:nvPr>
        </p:nvSpPr>
        <p:spPr/>
        <p:txBody>
          <a:bodyPr/>
          <a:lstStyle/>
          <a:p>
            <a:pPr algn="ctr"/>
            <a:r>
              <a:rPr lang="en-US" dirty="0"/>
              <a:t>ANTERIOR UVEITIS</a:t>
            </a:r>
          </a:p>
        </p:txBody>
      </p:sp>
      <p:pic>
        <p:nvPicPr>
          <p:cNvPr id="12290" name="Picture 2" descr="Anterior uveitis">
            <a:extLst>
              <a:ext uri="{FF2B5EF4-FFF2-40B4-BE49-F238E27FC236}">
                <a16:creationId xmlns:a16="http://schemas.microsoft.com/office/drawing/2014/main" id="{64B43F2A-2439-49CC-95D9-AEEF4DE941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585" t="18371" r="1907" b="2296"/>
          <a:stretch/>
        </p:blipFill>
        <p:spPr bwMode="auto">
          <a:xfrm>
            <a:off x="4210050" y="1057486"/>
            <a:ext cx="4114801" cy="46675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7AEC49C1-7266-4167-8921-DAC70E1CCFDE}"/>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0257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B49-CCB6-4AE2-A1A2-9F9BCD92571F}"/>
              </a:ext>
            </a:extLst>
          </p:cNvPr>
          <p:cNvSpPr>
            <a:spLocks noGrp="1"/>
          </p:cNvSpPr>
          <p:nvPr>
            <p:ph type="title"/>
          </p:nvPr>
        </p:nvSpPr>
        <p:spPr/>
        <p:txBody>
          <a:bodyPr/>
          <a:lstStyle/>
          <a:p>
            <a:pPr algn="ctr"/>
            <a:r>
              <a:rPr lang="en-US" dirty="0"/>
              <a:t>ANTERIOR UVETIS</a:t>
            </a:r>
          </a:p>
        </p:txBody>
      </p:sp>
      <p:pic>
        <p:nvPicPr>
          <p:cNvPr id="5126" name="Picture 6" descr="Uveitis Prof Faiz Shakarchi Uveitis Uvea Iris Ciliary">
            <a:extLst>
              <a:ext uri="{FF2B5EF4-FFF2-40B4-BE49-F238E27FC236}">
                <a16:creationId xmlns:a16="http://schemas.microsoft.com/office/drawing/2014/main" id="{C82C1900-F06A-4F15-BEB5-571C924F89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6268" y="736600"/>
            <a:ext cx="7145931" cy="53594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8BA58448-FF2F-4B6B-94E7-C7992A20CC99}"/>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10319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F6DF-4DEA-49EC-BE50-1A7268DB298D}"/>
              </a:ext>
            </a:extLst>
          </p:cNvPr>
          <p:cNvSpPr>
            <a:spLocks noGrp="1"/>
          </p:cNvSpPr>
          <p:nvPr>
            <p:ph type="title"/>
          </p:nvPr>
        </p:nvSpPr>
        <p:spPr/>
        <p:txBody>
          <a:bodyPr/>
          <a:lstStyle/>
          <a:p>
            <a:pPr algn="ctr"/>
            <a:r>
              <a:rPr lang="en-US" dirty="0"/>
              <a:t>ANTERIOR UVETIS</a:t>
            </a:r>
          </a:p>
        </p:txBody>
      </p:sp>
      <p:pic>
        <p:nvPicPr>
          <p:cNvPr id="13314" name="Picture 2" descr="The Many Moods of Uveitis">
            <a:extLst>
              <a:ext uri="{FF2B5EF4-FFF2-40B4-BE49-F238E27FC236}">
                <a16:creationId xmlns:a16="http://schemas.microsoft.com/office/drawing/2014/main" id="{72DB155C-2372-4FC0-A55E-255FC670AE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734694"/>
            <a:ext cx="5930348" cy="5647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DBEFD2C7-5686-4A39-AD4D-4AB25EFC90C4}"/>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24317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4EEA-B920-4814-ACAA-1842873E9FAB}"/>
              </a:ext>
            </a:extLst>
          </p:cNvPr>
          <p:cNvSpPr>
            <a:spLocks noGrp="1"/>
          </p:cNvSpPr>
          <p:nvPr>
            <p:ph type="title"/>
          </p:nvPr>
        </p:nvSpPr>
        <p:spPr/>
        <p:txBody>
          <a:bodyPr/>
          <a:lstStyle/>
          <a:p>
            <a:pPr algn="ctr"/>
            <a:r>
              <a:rPr lang="en-US" dirty="0"/>
              <a:t>ANTERIOR UVETIS</a:t>
            </a:r>
          </a:p>
        </p:txBody>
      </p:sp>
      <p:pic>
        <p:nvPicPr>
          <p:cNvPr id="8194" name="Picture 2" descr="Appraisal, work-up and diagnosis of anterior uveitis: a practical approach.  - Abstract - Europe PMC">
            <a:extLst>
              <a:ext uri="{FF2B5EF4-FFF2-40B4-BE49-F238E27FC236}">
                <a16:creationId xmlns:a16="http://schemas.microsoft.com/office/drawing/2014/main" id="{810C6753-032D-42BF-8384-36950450FD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7928" y="863600"/>
            <a:ext cx="5076819" cy="5121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329866FD-79F0-4520-94EC-C46A479A40BF}"/>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00247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45A2-D12C-4E48-9F4C-95633D5BE5CD}"/>
              </a:ext>
            </a:extLst>
          </p:cNvPr>
          <p:cNvSpPr>
            <a:spLocks noGrp="1"/>
          </p:cNvSpPr>
          <p:nvPr>
            <p:ph type="title"/>
          </p:nvPr>
        </p:nvSpPr>
        <p:spPr/>
        <p:txBody>
          <a:bodyPr/>
          <a:lstStyle/>
          <a:p>
            <a:pPr algn="ctr"/>
            <a:r>
              <a:rPr lang="en-US" dirty="0"/>
              <a:t>ANTERIOR UVETIS</a:t>
            </a:r>
          </a:p>
        </p:txBody>
      </p:sp>
      <p:pic>
        <p:nvPicPr>
          <p:cNvPr id="14338" name="Picture 2" descr="Appraisal, work-up and diagnosis of anterior uveitis: A practical approach  Herbort CP - Middle East Afr J Ophthalmol">
            <a:extLst>
              <a:ext uri="{FF2B5EF4-FFF2-40B4-BE49-F238E27FC236}">
                <a16:creationId xmlns:a16="http://schemas.microsoft.com/office/drawing/2014/main" id="{7E07B9C6-B640-40B5-893E-24373635D6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9375" y="985837"/>
            <a:ext cx="473392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A81A8854-7600-4B48-BD6F-0BEAC9C7BDE8}"/>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18533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3837"/>
            <a:ext cx="3369733" cy="4601183"/>
          </a:xfrm>
        </p:spPr>
        <p:txBody>
          <a:bodyPr>
            <a:normAutofit/>
          </a:bodyPr>
          <a:lstStyle/>
          <a:p>
            <a:r>
              <a:rPr lang="en-ZA" sz="4000" b="1" dirty="0">
                <a:latin typeface="Arial" panose="020B0604020202020204" pitchFamily="34" charset="0"/>
                <a:cs typeface="Arial" panose="020B0604020202020204" pitchFamily="34" charset="0"/>
              </a:rPr>
              <a:t>Components</a:t>
            </a:r>
            <a:r>
              <a:rPr lang="en-ZA" sz="4000" b="1" cap="none" dirty="0">
                <a:latin typeface="Arial" panose="020B0604020202020204" pitchFamily="34" charset="0"/>
                <a:cs typeface="Arial" panose="020B0604020202020204" pitchFamily="34" charset="0"/>
              </a:rPr>
              <a:t> Of Lecture</a:t>
            </a:r>
          </a:p>
        </p:txBody>
      </p:sp>
      <p:sp>
        <p:nvSpPr>
          <p:cNvPr id="3" name="Content Placeholder 2"/>
          <p:cNvSpPr>
            <a:spLocks noGrp="1"/>
          </p:cNvSpPr>
          <p:nvPr>
            <p:ph idx="1"/>
          </p:nvPr>
        </p:nvSpPr>
        <p:spPr>
          <a:xfrm>
            <a:off x="3565951" y="1785380"/>
            <a:ext cx="9883067" cy="3939640"/>
          </a:xfrm>
        </p:spPr>
        <p:txBody>
          <a:bodyPr>
            <a:normAutofit lnSpcReduction="10000"/>
          </a:bodyPr>
          <a:lstStyle/>
          <a:p>
            <a:r>
              <a:rPr lang="en-ZA" sz="3200" dirty="0">
                <a:latin typeface="Arial" panose="020B0604020202020204" pitchFamily="34" charset="0"/>
                <a:cs typeface="Arial" panose="020B0604020202020204" pitchFamily="34" charset="0"/>
              </a:rPr>
              <a:t>Core Subject</a:t>
            </a:r>
          </a:p>
          <a:p>
            <a:r>
              <a:rPr lang="en-ZA" sz="3200" dirty="0">
                <a:latin typeface="Arial" panose="020B0604020202020204" pitchFamily="34" charset="0"/>
                <a:cs typeface="Arial" panose="020B0604020202020204" pitchFamily="34" charset="0"/>
              </a:rPr>
              <a:t>Spiral Integration</a:t>
            </a:r>
          </a:p>
          <a:p>
            <a:r>
              <a:rPr lang="en-ZA" sz="3200" dirty="0">
                <a:latin typeface="Arial" panose="020B0604020202020204" pitchFamily="34" charset="0"/>
                <a:cs typeface="Arial" panose="020B0604020202020204" pitchFamily="34" charset="0"/>
              </a:rPr>
              <a:t>Horizontal Integration</a:t>
            </a:r>
          </a:p>
          <a:p>
            <a:r>
              <a:rPr lang="en-ZA" sz="3200" dirty="0">
                <a:latin typeface="Arial" panose="020B0604020202020204" pitchFamily="34" charset="0"/>
                <a:cs typeface="Arial" panose="020B0604020202020204" pitchFamily="34" charset="0"/>
              </a:rPr>
              <a:t>Vertical integration</a:t>
            </a:r>
          </a:p>
          <a:p>
            <a:r>
              <a:rPr lang="en-ZA" sz="3200" dirty="0">
                <a:latin typeface="Arial" panose="020B0604020202020204" pitchFamily="34" charset="0"/>
                <a:cs typeface="Arial" panose="020B0604020202020204" pitchFamily="34" charset="0"/>
              </a:rPr>
              <a:t>EOLA(End of lecture assessment)</a:t>
            </a:r>
          </a:p>
          <a:p>
            <a:r>
              <a:rPr lang="en-ZA" sz="3200" dirty="0">
                <a:latin typeface="Arial" panose="020B0604020202020204" pitchFamily="34" charset="0"/>
                <a:cs typeface="Arial" panose="020B0604020202020204" pitchFamily="34" charset="0"/>
              </a:rPr>
              <a:t>Digital Library References</a:t>
            </a:r>
          </a:p>
          <a:p>
            <a:pPr marL="0" indent="0">
              <a:buNone/>
            </a:pPr>
            <a:r>
              <a:rPr lang="en-ZA" sz="3200" dirty="0">
                <a:latin typeface="Arial" panose="020B0604020202020204" pitchFamily="34" charset="0"/>
                <a:cs typeface="Arial" panose="020B0604020202020204" pitchFamily="34" charset="0"/>
              </a:rPr>
              <a:t>( Research, Bioethics, Artificial Intelligence)</a:t>
            </a:r>
          </a:p>
        </p:txBody>
      </p:sp>
      <p:pic>
        <p:nvPicPr>
          <p:cNvPr id="4" name="Picture 3"/>
          <p:cNvPicPr>
            <a:picLocks noChangeAspect="1"/>
          </p:cNvPicPr>
          <p:nvPr/>
        </p:nvPicPr>
        <p:blipFill>
          <a:blip r:embed="rId2"/>
          <a:stretch>
            <a:fillRect/>
          </a:stretch>
        </p:blipFill>
        <p:spPr>
          <a:xfrm>
            <a:off x="8077200" y="1123837"/>
            <a:ext cx="3638716" cy="2893946"/>
          </a:xfrm>
          <a:prstGeom prst="rect">
            <a:avLst/>
          </a:prstGeom>
          <a:ln w="19050">
            <a:solidFill>
              <a:schemeClr val="tx1"/>
            </a:solidFill>
          </a:ln>
        </p:spPr>
      </p:pic>
      <p:pic>
        <p:nvPicPr>
          <p:cNvPr id="5" name="Picture 4">
            <a:extLst>
              <a:ext uri="{FF2B5EF4-FFF2-40B4-BE49-F238E27FC236}">
                <a16:creationId xmlns:a16="http://schemas.microsoft.com/office/drawing/2014/main" id="{71BB0DB3-76D7-48FB-A955-3C7E0ADA2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340133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0B34-B217-426A-B555-5C73182E3670}"/>
              </a:ext>
            </a:extLst>
          </p:cNvPr>
          <p:cNvSpPr>
            <a:spLocks noGrp="1"/>
          </p:cNvSpPr>
          <p:nvPr>
            <p:ph type="title"/>
          </p:nvPr>
        </p:nvSpPr>
        <p:spPr/>
        <p:txBody>
          <a:bodyPr>
            <a:normAutofit/>
          </a:bodyPr>
          <a:lstStyle/>
          <a:p>
            <a:r>
              <a:rPr lang="en-US" sz="2800" dirty="0"/>
              <a:t>GOALS OF TREATMENT</a:t>
            </a:r>
          </a:p>
        </p:txBody>
      </p:sp>
      <p:pic>
        <p:nvPicPr>
          <p:cNvPr id="20482" name="Picture 2" descr="Uveitis: Systemic and Ocular Approaches to Management - ppt video online  download">
            <a:extLst>
              <a:ext uri="{FF2B5EF4-FFF2-40B4-BE49-F238E27FC236}">
                <a16:creationId xmlns:a16="http://schemas.microsoft.com/office/drawing/2014/main" id="{7B9D46F7-71B7-458A-8772-977E674DD62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057"/>
          <a:stretch/>
        </p:blipFill>
        <p:spPr bwMode="auto">
          <a:xfrm>
            <a:off x="4112155" y="1685925"/>
            <a:ext cx="6828366" cy="4298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40B344E2-4B37-4650-85E6-AF336B4C0099}"/>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0458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4CAA-E1CF-48A3-B2B1-3738894BD2EF}"/>
              </a:ext>
            </a:extLst>
          </p:cNvPr>
          <p:cNvSpPr>
            <a:spLocks noGrp="1"/>
          </p:cNvSpPr>
          <p:nvPr>
            <p:ph type="title"/>
          </p:nvPr>
        </p:nvSpPr>
        <p:spPr/>
        <p:txBody>
          <a:bodyPr>
            <a:normAutofit/>
          </a:bodyPr>
          <a:lstStyle/>
          <a:p>
            <a:pPr algn="ctr"/>
            <a:r>
              <a:rPr lang="en-US" sz="2800" dirty="0"/>
              <a:t>TREATMENT PLAN</a:t>
            </a:r>
            <a:br>
              <a:rPr lang="en-US" sz="2800" dirty="0"/>
            </a:br>
            <a:r>
              <a:rPr lang="en-US" sz="2800" dirty="0"/>
              <a:t> IN ANTERIOR UVEITIS</a:t>
            </a:r>
          </a:p>
        </p:txBody>
      </p:sp>
      <p:pic>
        <p:nvPicPr>
          <p:cNvPr id="28674" name="Picture 2" descr="Algorithm for anterior uveitis - American Academy of Ophthalmology">
            <a:extLst>
              <a:ext uri="{FF2B5EF4-FFF2-40B4-BE49-F238E27FC236}">
                <a16:creationId xmlns:a16="http://schemas.microsoft.com/office/drawing/2014/main" id="{BB974E15-CFB9-454A-94C3-15CE14F32CC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244"/>
          <a:stretch/>
        </p:blipFill>
        <p:spPr bwMode="auto">
          <a:xfrm>
            <a:off x="3438526" y="1581150"/>
            <a:ext cx="8360324"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BBCA47-EC67-4ADB-8703-C6A57277D46A}"/>
              </a:ext>
            </a:extLst>
          </p:cNvPr>
          <p:cNvSpPr/>
          <p:nvPr/>
        </p:nvSpPr>
        <p:spPr>
          <a:xfrm>
            <a:off x="10258425" y="2486025"/>
            <a:ext cx="14097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Ant.periocular</a:t>
            </a:r>
            <a:r>
              <a:rPr lang="en-US" sz="1050" dirty="0"/>
              <a:t> steroid</a:t>
            </a:r>
          </a:p>
          <a:p>
            <a:pPr algn="ctr"/>
            <a:r>
              <a:rPr lang="en-US" sz="1050" dirty="0"/>
              <a:t>,</a:t>
            </a:r>
            <a:r>
              <a:rPr lang="en-US" sz="1050" dirty="0" err="1"/>
              <a:t>mydricaine</a:t>
            </a:r>
            <a:r>
              <a:rPr lang="en-US" sz="1050" dirty="0"/>
              <a:t>, </a:t>
            </a:r>
            <a:r>
              <a:rPr lang="en-US" sz="1050" dirty="0" err="1"/>
              <a:t>tPA</a:t>
            </a:r>
            <a:endParaRPr lang="en-US" sz="1050" dirty="0"/>
          </a:p>
          <a:p>
            <a:pPr algn="ctr"/>
            <a:endParaRPr lang="en-US" sz="1050" dirty="0"/>
          </a:p>
        </p:txBody>
      </p:sp>
      <p:sp>
        <p:nvSpPr>
          <p:cNvPr id="6" name="Rectangle 5">
            <a:extLst>
              <a:ext uri="{FF2B5EF4-FFF2-40B4-BE49-F238E27FC236}">
                <a16:creationId xmlns:a16="http://schemas.microsoft.com/office/drawing/2014/main" id="{1CB6E44E-B5AC-4C31-A8C4-F023072655D8}"/>
              </a:ext>
            </a:extLst>
          </p:cNvPr>
          <p:cNvSpPr/>
          <p:nvPr/>
        </p:nvSpPr>
        <p:spPr>
          <a:xfrm>
            <a:off x="8410575" y="2486025"/>
            <a:ext cx="107632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top. Cyclosporin</a:t>
            </a:r>
          </a:p>
          <a:p>
            <a:pPr algn="ctr"/>
            <a:r>
              <a:rPr lang="en-US" sz="1050" dirty="0"/>
              <a:t>NSAIDS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8" name="Rectangle 7">
            <a:extLst>
              <a:ext uri="{FF2B5EF4-FFF2-40B4-BE49-F238E27FC236}">
                <a16:creationId xmlns:a16="http://schemas.microsoft.com/office/drawing/2014/main" id="{D7FA3563-62D2-4A28-B854-DF62BA1BB5EC}"/>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23187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9CB3-295F-4A1D-A49E-B9DA930F8D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A9BC8D-5AD6-4FC3-9D1F-E28A2EF9980B}"/>
              </a:ext>
            </a:extLst>
          </p:cNvPr>
          <p:cNvSpPr>
            <a:spLocks noGrp="1"/>
          </p:cNvSpPr>
          <p:nvPr>
            <p:ph idx="1"/>
          </p:nvPr>
        </p:nvSpPr>
        <p:spPr/>
        <p:txBody>
          <a:bodyPr/>
          <a:lstStyle/>
          <a:p>
            <a:endParaRPr lang="en-US"/>
          </a:p>
        </p:txBody>
      </p:sp>
      <p:pic>
        <p:nvPicPr>
          <p:cNvPr id="25602" name="Picture 2" descr="Uveitic Glaucoma - EyeWiki">
            <a:extLst>
              <a:ext uri="{FF2B5EF4-FFF2-40B4-BE49-F238E27FC236}">
                <a16:creationId xmlns:a16="http://schemas.microsoft.com/office/drawing/2014/main" id="{300274B8-69C7-4600-A474-AD30D7D5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600075"/>
            <a:ext cx="11334750" cy="565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A246384E-C6A5-4BC3-AA55-0C1948CF93C9}"/>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6862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9464-6D59-4121-8B6B-EAE275DC0586}"/>
              </a:ext>
            </a:extLst>
          </p:cNvPr>
          <p:cNvSpPr>
            <a:spLocks noGrp="1"/>
          </p:cNvSpPr>
          <p:nvPr>
            <p:ph type="title"/>
          </p:nvPr>
        </p:nvSpPr>
        <p:spPr/>
        <p:txBody>
          <a:bodyPr>
            <a:normAutofit/>
          </a:bodyPr>
          <a:lstStyle/>
          <a:p>
            <a:r>
              <a:rPr lang="en-US" sz="3200" dirty="0"/>
              <a:t>INTERMEDIATE </a:t>
            </a:r>
            <a:br>
              <a:rPr lang="en-US" sz="3200" dirty="0"/>
            </a:br>
            <a:r>
              <a:rPr lang="en-US" sz="3200" dirty="0"/>
              <a:t>UVEITIS</a:t>
            </a:r>
          </a:p>
        </p:txBody>
      </p:sp>
      <p:pic>
        <p:nvPicPr>
          <p:cNvPr id="29698" name="Picture 2" descr="17. INTERMEDIATE UVEITIS ... | Uveitis, Inflammation, Redness">
            <a:extLst>
              <a:ext uri="{FF2B5EF4-FFF2-40B4-BE49-F238E27FC236}">
                <a16:creationId xmlns:a16="http://schemas.microsoft.com/office/drawing/2014/main" id="{4216A763-EA31-4E3D-B5D7-82F42BA52B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006"/>
          <a:stretch/>
        </p:blipFill>
        <p:spPr bwMode="auto">
          <a:xfrm>
            <a:off x="3438524" y="2028825"/>
            <a:ext cx="7378171" cy="39943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A4EDB4-02E6-4BC1-9D4B-2DBD4704FA59}"/>
              </a:ext>
            </a:extLst>
          </p:cNvPr>
          <p:cNvSpPr/>
          <p:nvPr/>
        </p:nvSpPr>
        <p:spPr>
          <a:xfrm>
            <a:off x="3943350" y="1409700"/>
            <a:ext cx="23907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FEATURES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3E08B0DA-3FE4-4458-A41F-A823C66F6FEB}"/>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52935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2451-CE31-47B5-868B-2E00C7F034E1}"/>
              </a:ext>
            </a:extLst>
          </p:cNvPr>
          <p:cNvSpPr>
            <a:spLocks noGrp="1"/>
          </p:cNvSpPr>
          <p:nvPr>
            <p:ph type="title"/>
          </p:nvPr>
        </p:nvSpPr>
        <p:spPr/>
        <p:txBody>
          <a:bodyPr>
            <a:normAutofit/>
          </a:bodyPr>
          <a:lstStyle/>
          <a:p>
            <a:r>
              <a:rPr lang="en-US" sz="3200" dirty="0"/>
              <a:t>INTERMEDIATE </a:t>
            </a:r>
            <a:br>
              <a:rPr lang="en-US" sz="3200" dirty="0"/>
            </a:br>
            <a:r>
              <a:rPr lang="en-US" sz="3200" dirty="0"/>
              <a:t>UVEITIS</a:t>
            </a:r>
          </a:p>
        </p:txBody>
      </p:sp>
      <p:pic>
        <p:nvPicPr>
          <p:cNvPr id="32770" name="Picture 2" descr="Intermediate uveitis">
            <a:extLst>
              <a:ext uri="{FF2B5EF4-FFF2-40B4-BE49-F238E27FC236}">
                <a16:creationId xmlns:a16="http://schemas.microsoft.com/office/drawing/2014/main" id="{BD100FDB-3EC5-4426-B724-1451B35D4A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8350" y="2295525"/>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E01260C0-5483-4A58-92DD-DC0A86F68854}"/>
              </a:ext>
            </a:extLst>
          </p:cNvPr>
          <p:cNvSpPr/>
          <p:nvPr/>
        </p:nvSpPr>
        <p:spPr>
          <a:xfrm>
            <a:off x="9323397" y="195572"/>
            <a:ext cx="1414170" cy="369332"/>
          </a:xfrm>
          <a:prstGeom prst="rect">
            <a:avLst/>
          </a:prstGeom>
        </p:spPr>
        <p:txBody>
          <a:bodyPr wrap="none">
            <a:spAutoFit/>
          </a:bodyPr>
          <a:lstStyle/>
          <a:p>
            <a:r>
              <a:rPr lang="en-US" b="1" dirty="0"/>
              <a:t>Core subject</a:t>
            </a:r>
          </a:p>
        </p:txBody>
      </p:sp>
      <p:pic>
        <p:nvPicPr>
          <p:cNvPr id="6" name="Picture 4" descr="Uveitis - What It Is, What Causes It, and How to Treat It">
            <a:extLst>
              <a:ext uri="{FF2B5EF4-FFF2-40B4-BE49-F238E27FC236}">
                <a16:creationId xmlns:a16="http://schemas.microsoft.com/office/drawing/2014/main" id="{57CAB5DC-4349-42EE-85CB-C5F5AF5F3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672" y="564904"/>
            <a:ext cx="6640628" cy="200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3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762E-7505-4CF4-96B0-FFFFD48440FB}"/>
              </a:ext>
            </a:extLst>
          </p:cNvPr>
          <p:cNvSpPr>
            <a:spLocks noGrp="1"/>
          </p:cNvSpPr>
          <p:nvPr>
            <p:ph type="title"/>
          </p:nvPr>
        </p:nvSpPr>
        <p:spPr/>
        <p:txBody>
          <a:bodyPr/>
          <a:lstStyle/>
          <a:p>
            <a:r>
              <a:rPr lang="en-US" dirty="0"/>
              <a:t>POSTERIOR UVEITIS</a:t>
            </a:r>
          </a:p>
        </p:txBody>
      </p:sp>
      <p:pic>
        <p:nvPicPr>
          <p:cNvPr id="33794" name="Picture 2" descr="Intermeddiate &amp;amp;amp; posterior uveitis dr.k.srikanth, 23.03.2016 revi…">
            <a:extLst>
              <a:ext uri="{FF2B5EF4-FFF2-40B4-BE49-F238E27FC236}">
                <a16:creationId xmlns:a16="http://schemas.microsoft.com/office/drawing/2014/main" id="{7BE5041B-B9D3-43BC-A9F0-C41C24DF056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61"/>
          <a:stretch/>
        </p:blipFill>
        <p:spPr bwMode="auto">
          <a:xfrm>
            <a:off x="3686174" y="1231126"/>
            <a:ext cx="7405795" cy="4817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4D9B18-708F-4417-8C13-C576CEC7B3CB}"/>
              </a:ext>
            </a:extLst>
          </p:cNvPr>
          <p:cNvSpPr/>
          <p:nvPr/>
        </p:nvSpPr>
        <p:spPr>
          <a:xfrm>
            <a:off x="4259581" y="4581525"/>
            <a:ext cx="2131694"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Reduced vision, floaters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3F86C011-7F81-44E2-8F4C-4064350C33D1}"/>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78226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571B-D215-40FA-8FD5-D03168706557}"/>
              </a:ext>
            </a:extLst>
          </p:cNvPr>
          <p:cNvSpPr>
            <a:spLocks noGrp="1"/>
          </p:cNvSpPr>
          <p:nvPr>
            <p:ph type="title"/>
          </p:nvPr>
        </p:nvSpPr>
        <p:spPr/>
        <p:txBody>
          <a:bodyPr>
            <a:normAutofit/>
          </a:bodyPr>
          <a:lstStyle/>
          <a:p>
            <a:r>
              <a:rPr lang="en-US" sz="3200" dirty="0"/>
              <a:t>POSTERIOR UVEITIS</a:t>
            </a:r>
          </a:p>
        </p:txBody>
      </p:sp>
      <p:pic>
        <p:nvPicPr>
          <p:cNvPr id="35842" name="Picture 2" descr="Non-Infectious Uveitis: Optimising the Therapeutic Response | SpringerLink">
            <a:extLst>
              <a:ext uri="{FF2B5EF4-FFF2-40B4-BE49-F238E27FC236}">
                <a16:creationId xmlns:a16="http://schemas.microsoft.com/office/drawing/2014/main" id="{A7B9FEC4-0F95-453B-9378-D99EB4E127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3474" y="305948"/>
            <a:ext cx="5343525" cy="6037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07843A96-2A24-4225-A712-77A0BF4B6193}"/>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0636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DD30-C01F-4766-8C7C-B81E9994762E}"/>
              </a:ext>
            </a:extLst>
          </p:cNvPr>
          <p:cNvSpPr>
            <a:spLocks noGrp="1"/>
          </p:cNvSpPr>
          <p:nvPr>
            <p:ph type="title"/>
          </p:nvPr>
        </p:nvSpPr>
        <p:spPr/>
        <p:txBody>
          <a:bodyPr>
            <a:normAutofit/>
          </a:bodyPr>
          <a:lstStyle/>
          <a:p>
            <a:r>
              <a:rPr lang="en-US" sz="2800" dirty="0"/>
              <a:t>COMPLICATIONS</a:t>
            </a:r>
          </a:p>
        </p:txBody>
      </p:sp>
      <p:pic>
        <p:nvPicPr>
          <p:cNvPr id="34818" name="Picture 2" descr="Uveitis Uvea is the vascular middle layer of">
            <a:extLst>
              <a:ext uri="{FF2B5EF4-FFF2-40B4-BE49-F238E27FC236}">
                <a16:creationId xmlns:a16="http://schemas.microsoft.com/office/drawing/2014/main" id="{DC914080-49C2-46D8-9B86-0EB50EE43C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51" t="-1581" r="1651" b="37911"/>
          <a:stretch/>
        </p:blipFill>
        <p:spPr bwMode="auto">
          <a:xfrm>
            <a:off x="3314700" y="647699"/>
            <a:ext cx="8758013" cy="5448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392223-AFC5-4D52-8E6C-1C5E40AFEA5E}"/>
              </a:ext>
            </a:extLst>
          </p:cNvPr>
          <p:cNvSpPr/>
          <p:nvPr/>
        </p:nvSpPr>
        <p:spPr>
          <a:xfrm>
            <a:off x="6286499" y="4191000"/>
            <a:ext cx="1238251" cy="514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band keratopathy</a:t>
            </a:r>
          </a:p>
        </p:txBody>
      </p:sp>
      <p:sp>
        <p:nvSpPr>
          <p:cNvPr id="5" name="Rectangle 4">
            <a:extLst>
              <a:ext uri="{FF2B5EF4-FFF2-40B4-BE49-F238E27FC236}">
                <a16:creationId xmlns:a16="http://schemas.microsoft.com/office/drawing/2014/main" id="{A1D083A0-0390-43F8-8841-B62BD11AB5F2}"/>
              </a:ext>
            </a:extLst>
          </p:cNvPr>
          <p:cNvSpPr/>
          <p:nvPr/>
        </p:nvSpPr>
        <p:spPr>
          <a:xfrm>
            <a:off x="7953374" y="3952874"/>
            <a:ext cx="1076325" cy="238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epiretinal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7" name="Rectangle 6">
            <a:extLst>
              <a:ext uri="{FF2B5EF4-FFF2-40B4-BE49-F238E27FC236}">
                <a16:creationId xmlns:a16="http://schemas.microsoft.com/office/drawing/2014/main" id="{B9C3D285-9985-43A1-9A52-8D1A22D83A73}"/>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972818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B6BF-94E2-4718-BB04-58642F692C82}"/>
              </a:ext>
            </a:extLst>
          </p:cNvPr>
          <p:cNvSpPr>
            <a:spLocks noGrp="1"/>
          </p:cNvSpPr>
          <p:nvPr>
            <p:ph type="title"/>
          </p:nvPr>
        </p:nvSpPr>
        <p:spPr>
          <a:xfrm>
            <a:off x="252919" y="1123837"/>
            <a:ext cx="3471356" cy="4601183"/>
          </a:xfrm>
        </p:spPr>
        <p:txBody>
          <a:bodyPr>
            <a:normAutofit/>
          </a:bodyPr>
          <a:lstStyle/>
          <a:p>
            <a:r>
              <a:rPr lang="en-US" sz="3200" dirty="0"/>
              <a:t>INVESTIGATIONS</a:t>
            </a:r>
          </a:p>
        </p:txBody>
      </p:sp>
      <p:pic>
        <p:nvPicPr>
          <p:cNvPr id="36866" name="Picture 2" descr="The Many Moods of Uveitis">
            <a:extLst>
              <a:ext uri="{FF2B5EF4-FFF2-40B4-BE49-F238E27FC236}">
                <a16:creationId xmlns:a16="http://schemas.microsoft.com/office/drawing/2014/main" id="{28C94CDF-E64B-476B-906B-43691ABFD9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5675" y="685800"/>
            <a:ext cx="8239124" cy="5419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C96B04C4-A33B-4866-92AE-BF4B17967D7F}"/>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789057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14999-FDA7-4D46-B668-A4AD373E4E3F}"/>
              </a:ext>
            </a:extLst>
          </p:cNvPr>
          <p:cNvSpPr>
            <a:spLocks noGrp="1"/>
          </p:cNvSpPr>
          <p:nvPr>
            <p:ph type="title"/>
          </p:nvPr>
        </p:nvSpPr>
        <p:spPr/>
        <p:txBody>
          <a:bodyPr>
            <a:normAutofit/>
          </a:bodyPr>
          <a:lstStyle/>
          <a:p>
            <a:r>
              <a:rPr lang="en-US" sz="3200" dirty="0"/>
              <a:t>IMAGING</a:t>
            </a:r>
          </a:p>
        </p:txBody>
      </p:sp>
      <p:sp>
        <p:nvSpPr>
          <p:cNvPr id="5" name="Content Placeholder 4">
            <a:extLst>
              <a:ext uri="{FF2B5EF4-FFF2-40B4-BE49-F238E27FC236}">
                <a16:creationId xmlns:a16="http://schemas.microsoft.com/office/drawing/2014/main" id="{9F16E7A7-90F0-4431-9AC2-0C286203330F}"/>
              </a:ext>
            </a:extLst>
          </p:cNvPr>
          <p:cNvSpPr>
            <a:spLocks noGrp="1"/>
          </p:cNvSpPr>
          <p:nvPr>
            <p:ph idx="1"/>
          </p:nvPr>
        </p:nvSpPr>
        <p:spPr/>
        <p:txBody>
          <a:bodyPr/>
          <a:lstStyle/>
          <a:p>
            <a:r>
              <a:rPr lang="en-US" dirty="0"/>
              <a:t>OCT (optical coherence tomography)</a:t>
            </a:r>
          </a:p>
          <a:p>
            <a:r>
              <a:rPr lang="en-US" dirty="0"/>
              <a:t>FFA (fundus fluorescein angiography)</a:t>
            </a:r>
          </a:p>
          <a:p>
            <a:r>
              <a:rPr lang="en-US" dirty="0"/>
              <a:t>B-SCAN (ultrasound)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7" name="Rectangle 6">
            <a:extLst>
              <a:ext uri="{FF2B5EF4-FFF2-40B4-BE49-F238E27FC236}">
                <a16:creationId xmlns:a16="http://schemas.microsoft.com/office/drawing/2014/main" id="{95FD656C-0AE2-4642-BAD7-05D53EF7CF43}"/>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21805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0187-D38A-40DB-9084-7BDBFED9C2A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8A546FE-5C90-4AAD-8003-C3DA60D09DEC}"/>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Describe anatomy and physiology of uveal tract</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Describe etiology, pathophysiology, classification, diagnosis, and treatment of uveitis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8467"/>
            <a:ext cx="1257365" cy="1136708"/>
          </a:xfrm>
          <a:prstGeom prst="rect">
            <a:avLst/>
          </a:prstGeom>
        </p:spPr>
      </p:pic>
    </p:spTree>
    <p:extLst>
      <p:ext uri="{BB962C8B-B14F-4D97-AF65-F5344CB8AC3E}">
        <p14:creationId xmlns:p14="http://schemas.microsoft.com/office/powerpoint/2010/main" val="2121061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9CA4-2941-402D-8347-B53845BA70AE}"/>
              </a:ext>
            </a:extLst>
          </p:cNvPr>
          <p:cNvSpPr>
            <a:spLocks noGrp="1"/>
          </p:cNvSpPr>
          <p:nvPr>
            <p:ph type="title"/>
          </p:nvPr>
        </p:nvSpPr>
        <p:spPr/>
        <p:txBody>
          <a:bodyPr>
            <a:normAutofit/>
          </a:bodyPr>
          <a:lstStyle/>
          <a:p>
            <a:r>
              <a:rPr lang="en-US" sz="2800" dirty="0"/>
              <a:t>THERAPUTIC AGENTS</a:t>
            </a:r>
          </a:p>
        </p:txBody>
      </p:sp>
      <p:pic>
        <p:nvPicPr>
          <p:cNvPr id="18434" name="Picture 2" descr="IJMS | Free Full-Text | New Immunosuppressive Therapies in Uveitis  Treatment | HTML">
            <a:extLst>
              <a:ext uri="{FF2B5EF4-FFF2-40B4-BE49-F238E27FC236}">
                <a16:creationId xmlns:a16="http://schemas.microsoft.com/office/drawing/2014/main" id="{AC3DCD59-82E9-49B4-B2CC-EB7B2FA19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6963" y="1638300"/>
            <a:ext cx="52387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Rectangle 4">
            <a:extLst>
              <a:ext uri="{FF2B5EF4-FFF2-40B4-BE49-F238E27FC236}">
                <a16:creationId xmlns:a16="http://schemas.microsoft.com/office/drawing/2014/main" id="{43254C8C-BFEF-4F7A-89A5-216507E552C3}"/>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27073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275B-0125-4495-ACB4-D24C259AA090}"/>
              </a:ext>
            </a:extLst>
          </p:cNvPr>
          <p:cNvSpPr>
            <a:spLocks noGrp="1"/>
          </p:cNvSpPr>
          <p:nvPr>
            <p:ph type="title"/>
          </p:nvPr>
        </p:nvSpPr>
        <p:spPr/>
        <p:txBody>
          <a:bodyPr/>
          <a:lstStyle/>
          <a:p>
            <a:r>
              <a:rPr lang="en-US" dirty="0"/>
              <a:t>TOPICAL STROIDS</a:t>
            </a:r>
          </a:p>
        </p:txBody>
      </p:sp>
      <p:pic>
        <p:nvPicPr>
          <p:cNvPr id="22530" name="Picture 2" descr="Medical management of uveitis">
            <a:extLst>
              <a:ext uri="{FF2B5EF4-FFF2-40B4-BE49-F238E27FC236}">
                <a16:creationId xmlns:a16="http://schemas.microsoft.com/office/drawing/2014/main" id="{D51A2A1B-C112-4060-8BD7-5E37B7E2D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1" y="171450"/>
            <a:ext cx="7742362" cy="51820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18BD86-747E-4C0B-828E-FCBDEF59E9E0}"/>
              </a:ext>
            </a:extLst>
          </p:cNvPr>
          <p:cNvSpPr/>
          <p:nvPr/>
        </p:nvSpPr>
        <p:spPr>
          <a:xfrm>
            <a:off x="4229100" y="4733924"/>
            <a:ext cx="1714500" cy="39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difluprednate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7" name="TextBox 6">
            <a:extLst>
              <a:ext uri="{FF2B5EF4-FFF2-40B4-BE49-F238E27FC236}">
                <a16:creationId xmlns:a16="http://schemas.microsoft.com/office/drawing/2014/main" id="{6D686392-8BED-4E09-930E-0404309A7363}"/>
              </a:ext>
            </a:extLst>
          </p:cNvPr>
          <p:cNvSpPr txBox="1"/>
          <p:nvPr/>
        </p:nvSpPr>
        <p:spPr>
          <a:xfrm>
            <a:off x="8420232" y="199022"/>
            <a:ext cx="2770495" cy="369332"/>
          </a:xfrm>
          <a:prstGeom prst="rect">
            <a:avLst/>
          </a:prstGeom>
          <a:noFill/>
        </p:spPr>
        <p:txBody>
          <a:bodyPr wrap="square" rtlCol="0">
            <a:spAutoFit/>
          </a:bodyPr>
          <a:lstStyle/>
          <a:p>
            <a:r>
              <a:rPr lang="en-US" b="1" dirty="0"/>
              <a:t>Horizontal </a:t>
            </a:r>
            <a:r>
              <a:rPr lang="en-US" b="1" dirty="0" err="1"/>
              <a:t>integeration</a:t>
            </a:r>
            <a:endParaRPr lang="en-US" b="1" dirty="0"/>
          </a:p>
        </p:txBody>
      </p:sp>
    </p:spTree>
    <p:extLst>
      <p:ext uri="{BB962C8B-B14F-4D97-AF65-F5344CB8AC3E}">
        <p14:creationId xmlns:p14="http://schemas.microsoft.com/office/powerpoint/2010/main" val="407004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7879-5D69-4B0F-B196-7D2083C28469}"/>
              </a:ext>
            </a:extLst>
          </p:cNvPr>
          <p:cNvSpPr>
            <a:spLocks noGrp="1"/>
          </p:cNvSpPr>
          <p:nvPr>
            <p:ph type="title"/>
          </p:nvPr>
        </p:nvSpPr>
        <p:spPr/>
        <p:txBody>
          <a:bodyPr>
            <a:normAutofit/>
          </a:bodyPr>
          <a:lstStyle/>
          <a:p>
            <a:r>
              <a:rPr lang="en-US" sz="3200" dirty="0"/>
              <a:t>TOPICAL MYDRIATICS AND CYCLOPLEGICS</a:t>
            </a:r>
          </a:p>
        </p:txBody>
      </p:sp>
      <p:pic>
        <p:nvPicPr>
          <p:cNvPr id="26626" name="Picture 2" descr="Classifications of etio pathogenesis of uveitis, anterior uveitis- d…">
            <a:extLst>
              <a:ext uri="{FF2B5EF4-FFF2-40B4-BE49-F238E27FC236}">
                <a16:creationId xmlns:a16="http://schemas.microsoft.com/office/drawing/2014/main" id="{D38A9726-7565-4B74-B8B8-F2DD560A97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779"/>
          <a:stretch/>
        </p:blipFill>
        <p:spPr bwMode="auto">
          <a:xfrm>
            <a:off x="4048125" y="1115518"/>
            <a:ext cx="7090540" cy="4589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TextBox 4">
            <a:extLst>
              <a:ext uri="{FF2B5EF4-FFF2-40B4-BE49-F238E27FC236}">
                <a16:creationId xmlns:a16="http://schemas.microsoft.com/office/drawing/2014/main" id="{33094A5F-A9C4-4FD4-95A0-FD60463DB888}"/>
              </a:ext>
            </a:extLst>
          </p:cNvPr>
          <p:cNvSpPr txBox="1"/>
          <p:nvPr/>
        </p:nvSpPr>
        <p:spPr>
          <a:xfrm>
            <a:off x="8486492" y="188427"/>
            <a:ext cx="2770495" cy="369332"/>
          </a:xfrm>
          <a:prstGeom prst="rect">
            <a:avLst/>
          </a:prstGeom>
          <a:noFill/>
        </p:spPr>
        <p:txBody>
          <a:bodyPr wrap="square" rtlCol="0">
            <a:spAutoFit/>
          </a:bodyPr>
          <a:lstStyle/>
          <a:p>
            <a:r>
              <a:rPr lang="en-US" b="1" dirty="0"/>
              <a:t>Horizontal </a:t>
            </a:r>
            <a:r>
              <a:rPr lang="en-US" b="1" dirty="0" err="1"/>
              <a:t>integeration</a:t>
            </a:r>
            <a:endParaRPr lang="en-US" b="1" dirty="0"/>
          </a:p>
        </p:txBody>
      </p:sp>
    </p:spTree>
    <p:extLst>
      <p:ext uri="{BB962C8B-B14F-4D97-AF65-F5344CB8AC3E}">
        <p14:creationId xmlns:p14="http://schemas.microsoft.com/office/powerpoint/2010/main" val="95395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20CF-D105-49C7-AFCE-87F639332EDE}"/>
              </a:ext>
            </a:extLst>
          </p:cNvPr>
          <p:cNvSpPr>
            <a:spLocks noGrp="1"/>
          </p:cNvSpPr>
          <p:nvPr>
            <p:ph type="title"/>
          </p:nvPr>
        </p:nvSpPr>
        <p:spPr/>
        <p:txBody>
          <a:bodyPr>
            <a:normAutofit/>
          </a:bodyPr>
          <a:lstStyle/>
          <a:p>
            <a:r>
              <a:rPr lang="en-US" sz="3200" dirty="0"/>
              <a:t>PERI/ INTRA OCULAR STEROIDS (triamcinolone)</a:t>
            </a:r>
          </a:p>
        </p:txBody>
      </p:sp>
      <p:pic>
        <p:nvPicPr>
          <p:cNvPr id="31746" name="Picture 2" descr="c Clinical Picture of posterior uveitis Clinical Features">
            <a:extLst>
              <a:ext uri="{FF2B5EF4-FFF2-40B4-BE49-F238E27FC236}">
                <a16:creationId xmlns:a16="http://schemas.microsoft.com/office/drawing/2014/main" id="{E6F5523E-6B91-48E5-9C98-05C17FADB5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030"/>
          <a:stretch/>
        </p:blipFill>
        <p:spPr bwMode="auto">
          <a:xfrm>
            <a:off x="4112155" y="1123837"/>
            <a:ext cx="6828366" cy="4861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38B65F-0632-45D6-9DD3-53189B0FA961}"/>
              </a:ext>
            </a:extLst>
          </p:cNvPr>
          <p:cNvSpPr/>
          <p:nvPr/>
        </p:nvSpPr>
        <p:spPr>
          <a:xfrm>
            <a:off x="4619625" y="5229225"/>
            <a:ext cx="51816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Intraocular steroids for CMO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TextBox 5">
            <a:extLst>
              <a:ext uri="{FF2B5EF4-FFF2-40B4-BE49-F238E27FC236}">
                <a16:creationId xmlns:a16="http://schemas.microsoft.com/office/drawing/2014/main" id="{A378D7FE-4086-42E4-A15E-78BB1A8EFF68}"/>
              </a:ext>
            </a:extLst>
          </p:cNvPr>
          <p:cNvSpPr txBox="1"/>
          <p:nvPr/>
        </p:nvSpPr>
        <p:spPr>
          <a:xfrm>
            <a:off x="8415977" y="192587"/>
            <a:ext cx="2770495" cy="369332"/>
          </a:xfrm>
          <a:prstGeom prst="rect">
            <a:avLst/>
          </a:prstGeom>
          <a:noFill/>
        </p:spPr>
        <p:txBody>
          <a:bodyPr wrap="square" rtlCol="0">
            <a:spAutoFit/>
          </a:bodyPr>
          <a:lstStyle/>
          <a:p>
            <a:r>
              <a:rPr lang="en-US" b="1" dirty="0"/>
              <a:t>Horizontal </a:t>
            </a:r>
            <a:r>
              <a:rPr lang="en-US" b="1" dirty="0" err="1"/>
              <a:t>integeration</a:t>
            </a:r>
            <a:endParaRPr lang="en-US" b="1" dirty="0"/>
          </a:p>
        </p:txBody>
      </p:sp>
    </p:spTree>
    <p:extLst>
      <p:ext uri="{BB962C8B-B14F-4D97-AF65-F5344CB8AC3E}">
        <p14:creationId xmlns:p14="http://schemas.microsoft.com/office/powerpoint/2010/main" val="410676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2">
              <a:buNone/>
            </a:pPr>
            <a:endParaRPr lang="en-US" sz="2200" dirty="0"/>
          </a:p>
          <a:p>
            <a:pPr lvl="2">
              <a:buNone/>
            </a:pPr>
            <a:endParaRPr lang="en-US" sz="2200" dirty="0"/>
          </a:p>
          <a:p>
            <a:pPr lvl="2">
              <a:buNone/>
            </a:pPr>
            <a:r>
              <a:rPr lang="en-US" sz="2200" b="1" dirty="0"/>
              <a:t>TAB PREDNISOLONE  </a:t>
            </a:r>
            <a:r>
              <a:rPr lang="en-US" sz="2200" dirty="0"/>
              <a:t>5mg</a:t>
            </a:r>
          </a:p>
          <a:p>
            <a:pPr>
              <a:buNone/>
            </a:pPr>
            <a:r>
              <a:rPr lang="en-US" dirty="0"/>
              <a:t>   		1mg/kg </a:t>
            </a:r>
            <a:r>
              <a:rPr lang="en-US" dirty="0" err="1"/>
              <a:t>bw</a:t>
            </a:r>
            <a:endParaRPr lang="en-US" dirty="0"/>
          </a:p>
          <a:p>
            <a:pPr>
              <a:buNone/>
            </a:pPr>
            <a:endParaRPr lang="en-US" dirty="0"/>
          </a:p>
          <a:p>
            <a:pPr>
              <a:buNone/>
            </a:pPr>
            <a:r>
              <a:rPr lang="en-US" dirty="0"/>
              <a:t>		  </a:t>
            </a:r>
            <a:r>
              <a:rPr lang="en-US" b="1" dirty="0"/>
              <a:t>TAB DEXAMETHASONE </a:t>
            </a:r>
            <a:r>
              <a:rPr lang="en-US" dirty="0"/>
              <a:t>5mg  </a:t>
            </a:r>
          </a:p>
          <a:p>
            <a:pPr>
              <a:buNone/>
            </a:pPr>
            <a:endParaRPr lang="en-US" dirty="0"/>
          </a:p>
          <a:p>
            <a:pPr>
              <a:buNone/>
            </a:pPr>
            <a:endParaRPr lang="en-US" dirty="0"/>
          </a:p>
          <a:p>
            <a:pPr>
              <a:buNone/>
            </a:pPr>
            <a:r>
              <a:rPr lang="en-US" dirty="0"/>
              <a:t> 		</a:t>
            </a:r>
            <a:r>
              <a:rPr lang="en-US" b="1" dirty="0"/>
              <a:t>  IV METHYL PREDNISOLONE  </a:t>
            </a:r>
            <a:r>
              <a:rPr lang="en-US" sz="2200" dirty="0"/>
              <a:t> 1000 mg</a:t>
            </a:r>
            <a:endParaRPr lang="en-US" sz="2200" b="1" dirty="0"/>
          </a:p>
          <a:p>
            <a:pPr>
              <a:buNone/>
            </a:pPr>
            <a:r>
              <a:rPr lang="en-US" dirty="0"/>
              <a:t>			  OD 3 days</a:t>
            </a:r>
          </a:p>
          <a:p>
            <a:pPr>
              <a:buNone/>
            </a:pPr>
            <a:r>
              <a:rPr lang="en-US" dirty="0"/>
              <a:t>			  once every alt day, 3 days</a:t>
            </a:r>
          </a:p>
          <a:p>
            <a:pPr>
              <a:buNone/>
            </a:pPr>
            <a:endParaRPr lang="en-US" dirty="0"/>
          </a:p>
          <a:p>
            <a:pPr>
              <a:buNone/>
            </a:pPr>
            <a:r>
              <a:rPr lang="en-US" dirty="0"/>
              <a:t>		  		</a:t>
            </a:r>
          </a:p>
          <a:p>
            <a:pPr>
              <a:buNone/>
            </a:pPr>
            <a:endParaRPr lang="en-US" dirty="0"/>
          </a:p>
        </p:txBody>
      </p:sp>
      <p:sp>
        <p:nvSpPr>
          <p:cNvPr id="3" name="Title 2"/>
          <p:cNvSpPr>
            <a:spLocks noGrp="1"/>
          </p:cNvSpPr>
          <p:nvPr>
            <p:ph type="title"/>
          </p:nvPr>
        </p:nvSpPr>
        <p:spPr/>
        <p:txBody>
          <a:bodyPr/>
          <a:lstStyle/>
          <a:p>
            <a:r>
              <a:rPr lang="en-US" dirty="0"/>
              <a:t>SYSTEMIC STEROIDS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TextBox 4">
            <a:extLst>
              <a:ext uri="{FF2B5EF4-FFF2-40B4-BE49-F238E27FC236}">
                <a16:creationId xmlns:a16="http://schemas.microsoft.com/office/drawing/2014/main" id="{ADC993CE-AAFC-4B9B-B40A-92B509CF9A09}"/>
              </a:ext>
            </a:extLst>
          </p:cNvPr>
          <p:cNvSpPr txBox="1"/>
          <p:nvPr/>
        </p:nvSpPr>
        <p:spPr>
          <a:xfrm>
            <a:off x="8413973" y="62722"/>
            <a:ext cx="2770495" cy="369332"/>
          </a:xfrm>
          <a:prstGeom prst="rect">
            <a:avLst/>
          </a:prstGeom>
          <a:noFill/>
        </p:spPr>
        <p:txBody>
          <a:bodyPr wrap="square" rtlCol="0">
            <a:spAutoFit/>
          </a:bodyPr>
          <a:lstStyle/>
          <a:p>
            <a:r>
              <a:rPr lang="en-US" b="1" dirty="0"/>
              <a:t>Horizontal </a:t>
            </a:r>
            <a:r>
              <a:rPr lang="en-US" b="1" dirty="0" err="1"/>
              <a:t>integeration</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5916" y="1123837"/>
            <a:ext cx="8346083" cy="5422737"/>
          </a:xfrm>
        </p:spPr>
        <p:txBody>
          <a:bodyPr>
            <a:normAutofit fontScale="32500" lnSpcReduction="20000"/>
          </a:bodyPr>
          <a:lstStyle/>
          <a:p>
            <a:pPr>
              <a:buNone/>
            </a:pPr>
            <a:r>
              <a:rPr lang="en-US" sz="4500" dirty="0"/>
              <a:t>	</a:t>
            </a:r>
            <a:r>
              <a:rPr lang="en-US" sz="4500" b="1" dirty="0"/>
              <a:t>ANTIMETABOLITES</a:t>
            </a:r>
          </a:p>
          <a:p>
            <a:pPr lvl="1"/>
            <a:r>
              <a:rPr lang="en-US" sz="4500" dirty="0"/>
              <a:t>AZATHIOPRINE</a:t>
            </a:r>
          </a:p>
          <a:p>
            <a:pPr lvl="1"/>
            <a:r>
              <a:rPr lang="en-US" sz="4500" dirty="0"/>
              <a:t>METHOTREXATE</a:t>
            </a:r>
          </a:p>
          <a:p>
            <a:pPr lvl="1"/>
            <a:r>
              <a:rPr lang="en-US" sz="4500" dirty="0"/>
              <a:t>MYCOPHENOLATE</a:t>
            </a:r>
          </a:p>
          <a:p>
            <a:pPr marL="502920" lvl="1" indent="0">
              <a:buNone/>
            </a:pPr>
            <a:endParaRPr lang="en-US" sz="4500" dirty="0"/>
          </a:p>
          <a:p>
            <a:r>
              <a:rPr lang="en-US" sz="4500" b="1" dirty="0"/>
              <a:t>CALCINEURINE INHIBITORS</a:t>
            </a:r>
          </a:p>
          <a:p>
            <a:pPr lvl="1"/>
            <a:r>
              <a:rPr lang="en-US" sz="4500" dirty="0"/>
              <a:t>CYCLOSPORIN</a:t>
            </a:r>
          </a:p>
          <a:p>
            <a:pPr lvl="1"/>
            <a:r>
              <a:rPr lang="en-US" sz="4500" dirty="0"/>
              <a:t>TACROLIMUS</a:t>
            </a:r>
          </a:p>
          <a:p>
            <a:pPr lvl="1"/>
            <a:r>
              <a:rPr lang="en-US" sz="4500" dirty="0"/>
              <a:t>SIROLIMUS</a:t>
            </a:r>
          </a:p>
          <a:p>
            <a:pPr lvl="1"/>
            <a:r>
              <a:rPr lang="en-US" sz="4500" dirty="0"/>
              <a:t>VOCLOSPORIN</a:t>
            </a:r>
          </a:p>
          <a:p>
            <a:r>
              <a:rPr lang="en-US" sz="4500" b="1" dirty="0"/>
              <a:t>ALKYLATING AGENTS</a:t>
            </a:r>
          </a:p>
          <a:p>
            <a:pPr lvl="1"/>
            <a:r>
              <a:rPr lang="en-US" sz="4500" dirty="0"/>
              <a:t>CYCLOPHOSPHAMIDE</a:t>
            </a:r>
          </a:p>
          <a:p>
            <a:pPr lvl="1"/>
            <a:r>
              <a:rPr lang="en-US" sz="4500" dirty="0"/>
              <a:t>CHLORAMBUCIL</a:t>
            </a:r>
          </a:p>
          <a:p>
            <a:pPr marL="502920" lvl="1" indent="0">
              <a:buNone/>
            </a:pPr>
            <a:endParaRPr lang="en-US" sz="4500" dirty="0"/>
          </a:p>
          <a:p>
            <a:r>
              <a:rPr lang="en-US" sz="4500" b="1" dirty="0"/>
              <a:t>BIOPHARMACOLOGICALS (anti TNF monoclonal Ab)</a:t>
            </a:r>
          </a:p>
          <a:p>
            <a:pPr lvl="1"/>
            <a:r>
              <a:rPr lang="en-US" sz="4500" dirty="0"/>
              <a:t>INFLIXIMAB</a:t>
            </a:r>
          </a:p>
          <a:p>
            <a:pPr lvl="1"/>
            <a:r>
              <a:rPr lang="en-US" sz="4500" dirty="0"/>
              <a:t>RITIXUMAB</a:t>
            </a:r>
          </a:p>
          <a:p>
            <a:pPr lvl="1"/>
            <a:r>
              <a:rPr lang="en-US" sz="4500" dirty="0"/>
              <a:t>ADALIMUMAB</a:t>
            </a:r>
          </a:p>
          <a:p>
            <a:pPr lvl="1"/>
            <a:r>
              <a:rPr lang="en-US" sz="4500" dirty="0"/>
              <a:t>ETANERCEPT</a:t>
            </a:r>
          </a:p>
          <a:p>
            <a:pPr lvl="1"/>
            <a:r>
              <a:rPr lang="en-US" sz="4500" dirty="0"/>
              <a:t>GOLIMUMAB</a:t>
            </a:r>
          </a:p>
          <a:p>
            <a:pPr lvl="1"/>
            <a:r>
              <a:rPr lang="en-US" sz="4500" dirty="0"/>
              <a:t>CERTOLIZUMAB</a:t>
            </a:r>
          </a:p>
          <a:p>
            <a:pPr lvl="1"/>
            <a:endParaRPr lang="en-US" sz="2000" dirty="0"/>
          </a:p>
          <a:p>
            <a:pPr marL="502920" lvl="1" indent="0">
              <a:buNone/>
            </a:pPr>
            <a:endParaRPr lang="en-US" sz="2000" dirty="0"/>
          </a:p>
          <a:p>
            <a:endParaRPr lang="en-US" dirty="0"/>
          </a:p>
          <a:p>
            <a:pPr lvl="1">
              <a:buNone/>
            </a:pPr>
            <a:endParaRPr lang="en-US" dirty="0"/>
          </a:p>
        </p:txBody>
      </p:sp>
      <p:sp>
        <p:nvSpPr>
          <p:cNvPr id="3" name="Title 2"/>
          <p:cNvSpPr>
            <a:spLocks noGrp="1"/>
          </p:cNvSpPr>
          <p:nvPr>
            <p:ph type="title"/>
          </p:nvPr>
        </p:nvSpPr>
        <p:spPr/>
        <p:txBody>
          <a:bodyPr>
            <a:normAutofit/>
          </a:bodyPr>
          <a:lstStyle/>
          <a:p>
            <a:r>
              <a:rPr lang="en-US" sz="3200" dirty="0"/>
              <a:t>IMMUNE</a:t>
            </a:r>
            <a:br>
              <a:rPr lang="en-US" sz="3200" dirty="0"/>
            </a:br>
            <a:r>
              <a:rPr lang="en-US" sz="3200" dirty="0"/>
              <a:t>MODULATORS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5" name="TextBox 4">
            <a:extLst>
              <a:ext uri="{FF2B5EF4-FFF2-40B4-BE49-F238E27FC236}">
                <a16:creationId xmlns:a16="http://schemas.microsoft.com/office/drawing/2014/main" id="{CCD60DC2-ED45-479E-8B44-3DE64EE4233C}"/>
              </a:ext>
            </a:extLst>
          </p:cNvPr>
          <p:cNvSpPr txBox="1"/>
          <p:nvPr/>
        </p:nvSpPr>
        <p:spPr>
          <a:xfrm>
            <a:off x="8413973" y="199022"/>
            <a:ext cx="2770495" cy="369332"/>
          </a:xfrm>
          <a:prstGeom prst="rect">
            <a:avLst/>
          </a:prstGeom>
          <a:noFill/>
        </p:spPr>
        <p:txBody>
          <a:bodyPr wrap="square" rtlCol="0">
            <a:spAutoFit/>
          </a:bodyPr>
          <a:lstStyle/>
          <a:p>
            <a:r>
              <a:rPr lang="en-US" b="1" dirty="0"/>
              <a:t>Horizontal </a:t>
            </a:r>
            <a:r>
              <a:rPr lang="en-US" b="1" dirty="0" err="1"/>
              <a:t>integeration</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90DA-0DB4-481B-B3DC-EF4511134CD9}"/>
              </a:ext>
            </a:extLst>
          </p:cNvPr>
          <p:cNvSpPr>
            <a:spLocks noGrp="1"/>
          </p:cNvSpPr>
          <p:nvPr>
            <p:ph type="title"/>
          </p:nvPr>
        </p:nvSpPr>
        <p:spPr/>
        <p:txBody>
          <a:bodyPr>
            <a:normAutofit/>
          </a:bodyPr>
          <a:lstStyle/>
          <a:p>
            <a:r>
              <a:rPr lang="en-US" sz="2400" dirty="0"/>
              <a:t>Name the sign.</a:t>
            </a:r>
            <a:br>
              <a:rPr lang="en-US" sz="2400" dirty="0"/>
            </a:br>
            <a:br>
              <a:rPr lang="en-US" sz="2400" dirty="0"/>
            </a:br>
            <a:r>
              <a:rPr lang="en-US" sz="2400" dirty="0"/>
              <a:t>It is observed in which type of ant. uveitis?</a:t>
            </a:r>
            <a:br>
              <a:rPr lang="en-US" sz="2400" dirty="0"/>
            </a:br>
            <a:br>
              <a:rPr lang="en-US" sz="2400" dirty="0"/>
            </a:br>
            <a:r>
              <a:rPr lang="en-US" sz="2400" dirty="0"/>
              <a:t>Commonest causative infectious disease.</a:t>
            </a:r>
            <a:br>
              <a:rPr lang="en-US" sz="2400" dirty="0"/>
            </a:br>
            <a:endParaRPr lang="en-US" sz="2400" dirty="0"/>
          </a:p>
        </p:txBody>
      </p:sp>
      <p:pic>
        <p:nvPicPr>
          <p:cNvPr id="37890" name="Picture 2" descr="Keratic precipitates - American Academy of Ophthalmology">
            <a:extLst>
              <a:ext uri="{FF2B5EF4-FFF2-40B4-BE49-F238E27FC236}">
                <a16:creationId xmlns:a16="http://schemas.microsoft.com/office/drawing/2014/main" id="{2AF53DC6-533A-48ED-A4BD-EA9D1E0372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6515" y="2457558"/>
            <a:ext cx="6367440" cy="4201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3" name="Rectangle 2"/>
          <p:cNvSpPr/>
          <p:nvPr/>
        </p:nvSpPr>
        <p:spPr>
          <a:xfrm>
            <a:off x="6821586" y="199022"/>
            <a:ext cx="4113049" cy="369332"/>
          </a:xfrm>
          <a:prstGeom prst="rect">
            <a:avLst/>
          </a:prstGeom>
        </p:spPr>
        <p:txBody>
          <a:bodyPr wrap="none">
            <a:spAutoFit/>
          </a:bodyPr>
          <a:lstStyle/>
          <a:p>
            <a:r>
              <a:rPr lang="en-ZA" b="1" dirty="0">
                <a:latin typeface="Arial" panose="020B0604020202020204" pitchFamily="34" charset="0"/>
                <a:cs typeface="Arial" panose="020B0604020202020204" pitchFamily="34" charset="0"/>
              </a:rPr>
              <a:t>EOLA( End Of Lecture Assessment)</a:t>
            </a:r>
            <a:endParaRPr lang="en-US" dirty="0"/>
          </a:p>
        </p:txBody>
      </p:sp>
      <p:sp>
        <p:nvSpPr>
          <p:cNvPr id="6" name="TextBox 5">
            <a:extLst>
              <a:ext uri="{FF2B5EF4-FFF2-40B4-BE49-F238E27FC236}">
                <a16:creationId xmlns:a16="http://schemas.microsoft.com/office/drawing/2014/main" id="{9C7A805C-D65B-4DE8-95FC-40D721CE7DA1}"/>
              </a:ext>
            </a:extLst>
          </p:cNvPr>
          <p:cNvSpPr txBox="1"/>
          <p:nvPr/>
        </p:nvSpPr>
        <p:spPr>
          <a:xfrm>
            <a:off x="3845505" y="980230"/>
            <a:ext cx="6598450" cy="1477328"/>
          </a:xfrm>
          <a:prstGeom prst="rect">
            <a:avLst/>
          </a:prstGeom>
          <a:noFill/>
        </p:spPr>
        <p:txBody>
          <a:bodyPr wrap="square" rtlCol="0">
            <a:spAutoFit/>
          </a:bodyPr>
          <a:lstStyle/>
          <a:p>
            <a:r>
              <a:rPr lang="en-US" dirty="0"/>
              <a:t>A 38 year old male patient presented to eye OPD with painful red Right eye for 3 days. It was associated with photophobia, watering and reduced vision. On examination VA was 6/12 in right eye and 6/6 in left eye.</a:t>
            </a:r>
          </a:p>
          <a:p>
            <a:endParaRPr lang="en-US" dirty="0"/>
          </a:p>
        </p:txBody>
      </p:sp>
    </p:spTree>
    <p:extLst>
      <p:ext uri="{BB962C8B-B14F-4D97-AF65-F5344CB8AC3E}">
        <p14:creationId xmlns:p14="http://schemas.microsoft.com/office/powerpoint/2010/main" val="2732869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D88-B154-42EF-A414-D2D71325BD39}"/>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Research and recent advances</a:t>
            </a:r>
            <a:endParaRPr lang="en-US" dirty="0"/>
          </a:p>
        </p:txBody>
      </p:sp>
      <p:sp>
        <p:nvSpPr>
          <p:cNvPr id="3" name="Content Placeholder 2">
            <a:extLst>
              <a:ext uri="{FF2B5EF4-FFF2-40B4-BE49-F238E27FC236}">
                <a16:creationId xmlns:a16="http://schemas.microsoft.com/office/drawing/2014/main" id="{D69BDF25-2A04-4178-A4BC-31301F67533E}"/>
              </a:ext>
            </a:extLst>
          </p:cNvPr>
          <p:cNvSpPr>
            <a:spLocks noGrp="1"/>
          </p:cNvSpPr>
          <p:nvPr>
            <p:ph idx="1"/>
          </p:nvPr>
        </p:nvSpPr>
        <p:spPr>
          <a:xfrm>
            <a:off x="3577721" y="771342"/>
            <a:ext cx="7315200" cy="5120640"/>
          </a:xfrm>
        </p:spPr>
        <p:txBody>
          <a:bodyPr/>
          <a:lstStyle/>
          <a:p>
            <a:r>
              <a:rPr lang="en-US" dirty="0"/>
              <a:t>Enhanced depth imaging–optical coherence tomography (EDI-OCT)…    a promising novel technique for imaging the choroid </a:t>
            </a:r>
          </a:p>
          <a:p>
            <a:r>
              <a:rPr lang="en-US" dirty="0"/>
              <a:t>Ultra-wide-field fluorescein angiography</a:t>
            </a:r>
          </a:p>
          <a:p>
            <a:r>
              <a:rPr lang="en-US" dirty="0"/>
              <a:t>Newer steroid implants.. dexamethasone implant (</a:t>
            </a:r>
            <a:r>
              <a:rPr lang="en-US" dirty="0" err="1"/>
              <a:t>Ozurdex</a:t>
            </a:r>
            <a:r>
              <a:rPr lang="en-US" dirty="0"/>
              <a:t>®) and fluocinolone implant (</a:t>
            </a:r>
            <a:r>
              <a:rPr lang="en-US" dirty="0" err="1"/>
              <a:t>Iluvien</a:t>
            </a:r>
            <a:r>
              <a:rPr lang="en-US" dirty="0"/>
              <a:t>®) </a:t>
            </a:r>
          </a:p>
          <a:p>
            <a:endParaRPr lang="en-US" dirty="0"/>
          </a:p>
          <a:p>
            <a:endParaRPr lang="en-US" dirty="0"/>
          </a:p>
        </p:txBody>
      </p:sp>
      <p:pic>
        <p:nvPicPr>
          <p:cNvPr id="1026" name="Picture 2" descr="Implants — Retina Macula Institute">
            <a:extLst>
              <a:ext uri="{FF2B5EF4-FFF2-40B4-BE49-F238E27FC236}">
                <a16:creationId xmlns:a16="http://schemas.microsoft.com/office/drawing/2014/main" id="{CFC29763-8E90-4E11-8B5A-189C20002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509" y="3977457"/>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stained Release Intravitreal Implants - Northwest Eye Surgeons">
            <a:extLst>
              <a:ext uri="{FF2B5EF4-FFF2-40B4-BE49-F238E27FC236}">
                <a16:creationId xmlns:a16="http://schemas.microsoft.com/office/drawing/2014/main" id="{D3E1C1B3-5582-43A1-93B1-7C08E79C5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575" y="4215581"/>
            <a:ext cx="317182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5BF915-E061-4721-A87D-DE49E6A9A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36124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UVEMASTER : An App designed to detect uveitis</a:t>
            </a:r>
          </a:p>
        </p:txBody>
      </p:sp>
      <p:sp>
        <p:nvSpPr>
          <p:cNvPr id="3" name="Content Placeholder 2"/>
          <p:cNvSpPr>
            <a:spLocks noGrp="1"/>
          </p:cNvSpPr>
          <p:nvPr>
            <p:ph idx="1"/>
          </p:nvPr>
        </p:nvSpPr>
        <p:spPr/>
        <p:txBody>
          <a:bodyPr/>
          <a:lstStyle/>
          <a:p>
            <a:r>
              <a:rPr lang="en-US" dirty="0"/>
              <a:t>An app called </a:t>
            </a:r>
            <a:r>
              <a:rPr lang="en-US" dirty="0" err="1"/>
              <a:t>Uvemaster</a:t>
            </a:r>
            <a:r>
              <a:rPr lang="en-US" dirty="0"/>
              <a:t>, contains a large database of knowledge including 88 uveitis syndromes each with 76 clinical items, both ocular and systemic (total 6688) and their respective </a:t>
            </a:r>
            <a:r>
              <a:rPr lang="en-US" dirty="0" err="1"/>
              <a:t>prevalences</a:t>
            </a:r>
            <a:r>
              <a:rPr lang="en-US" dirty="0"/>
              <a:t>, and displays a differential diagnoses list (DDL) ordered by sensitivity, specificity, or positive predictive value (PPV).</a:t>
            </a:r>
          </a:p>
          <a:p>
            <a:r>
              <a:rPr lang="en-US" dirty="0"/>
              <a:t>A study was conducted to assess the diagnostic accuracy of </a:t>
            </a:r>
            <a:r>
              <a:rPr lang="en-US" dirty="0" err="1"/>
              <a:t>uvemaster</a:t>
            </a:r>
            <a:r>
              <a:rPr lang="en-US" dirty="0"/>
              <a:t>, which revealed that the diagnostic accuracy of the app was 96.6%. </a:t>
            </a:r>
            <a:r>
              <a:rPr lang="en-US" baseline="30000" dirty="0"/>
              <a:t>2</a:t>
            </a:r>
          </a:p>
        </p:txBody>
      </p:sp>
      <p:sp>
        <p:nvSpPr>
          <p:cNvPr id="4" name="Rectangle 3"/>
          <p:cNvSpPr/>
          <p:nvPr/>
        </p:nvSpPr>
        <p:spPr>
          <a:xfrm>
            <a:off x="110066" y="6119336"/>
            <a:ext cx="11624733" cy="738664"/>
          </a:xfrm>
          <a:prstGeom prst="rect">
            <a:avLst/>
          </a:prstGeom>
        </p:spPr>
        <p:txBody>
          <a:bodyPr wrap="square">
            <a:spAutoFit/>
          </a:bodyPr>
          <a:lstStyle/>
          <a:p>
            <a:r>
              <a:rPr lang="en-US" sz="1400" dirty="0">
                <a:solidFill>
                  <a:srgbClr val="212121"/>
                </a:solidFill>
                <a:latin typeface="BlinkMacSystemFont"/>
              </a:rPr>
              <a:t>2. </a:t>
            </a:r>
            <a:r>
              <a:rPr lang="en-US" sz="1400" dirty="0" err="1">
                <a:solidFill>
                  <a:srgbClr val="212121"/>
                </a:solidFill>
                <a:latin typeface="BlinkMacSystemFont"/>
              </a:rPr>
              <a:t>Gegundez</a:t>
            </a:r>
            <a:r>
              <a:rPr lang="en-US" sz="1400" dirty="0">
                <a:solidFill>
                  <a:srgbClr val="212121"/>
                </a:solidFill>
                <a:latin typeface="BlinkMacSystemFont"/>
              </a:rPr>
              <a:t>-Fernandez JA, Fernandez-Vigo JI, Diaz-Valle D, Mendez-Fernandez R, </a:t>
            </a:r>
            <a:r>
              <a:rPr lang="en-US" sz="1400" dirty="0" err="1">
                <a:solidFill>
                  <a:srgbClr val="212121"/>
                </a:solidFill>
                <a:latin typeface="BlinkMacSystemFont"/>
              </a:rPr>
              <a:t>Cuiña-Sardiña</a:t>
            </a:r>
            <a:r>
              <a:rPr lang="en-US" sz="1400" dirty="0">
                <a:solidFill>
                  <a:srgbClr val="212121"/>
                </a:solidFill>
                <a:latin typeface="BlinkMacSystemFont"/>
              </a:rPr>
              <a:t> R, Santos-</a:t>
            </a:r>
            <a:r>
              <a:rPr lang="en-US" sz="1400" dirty="0" err="1">
                <a:solidFill>
                  <a:srgbClr val="212121"/>
                </a:solidFill>
                <a:latin typeface="BlinkMacSystemFont"/>
              </a:rPr>
              <a:t>Bueso</a:t>
            </a:r>
            <a:r>
              <a:rPr lang="en-US" sz="1400" dirty="0">
                <a:solidFill>
                  <a:srgbClr val="212121"/>
                </a:solidFill>
                <a:latin typeface="BlinkMacSystemFont"/>
              </a:rPr>
              <a:t> E, Benitez-Del-Castillo JM. </a:t>
            </a:r>
            <a:r>
              <a:rPr lang="en-US" sz="1400" dirty="0" err="1">
                <a:solidFill>
                  <a:srgbClr val="212121"/>
                </a:solidFill>
                <a:latin typeface="BlinkMacSystemFont"/>
              </a:rPr>
              <a:t>Uvemaster</a:t>
            </a:r>
            <a:r>
              <a:rPr lang="en-US" sz="1400" dirty="0">
                <a:solidFill>
                  <a:srgbClr val="212121"/>
                </a:solidFill>
                <a:latin typeface="BlinkMacSystemFont"/>
              </a:rPr>
              <a:t>: A Mobile App-Based Decision Support System for the Differential Diagnosis of Uveitis. Invest </a:t>
            </a:r>
            <a:r>
              <a:rPr lang="en-US" sz="1400" dirty="0" err="1">
                <a:solidFill>
                  <a:srgbClr val="212121"/>
                </a:solidFill>
                <a:latin typeface="BlinkMacSystemFont"/>
              </a:rPr>
              <a:t>Ophthalmol</a:t>
            </a:r>
            <a:r>
              <a:rPr lang="en-US" sz="1400" dirty="0">
                <a:solidFill>
                  <a:srgbClr val="212121"/>
                </a:solidFill>
                <a:latin typeface="BlinkMacSystemFont"/>
              </a:rPr>
              <a:t> Vis Sci. 2017 Aug 1;58(10):3931-3939. </a:t>
            </a:r>
            <a:r>
              <a:rPr lang="en-US" sz="1400" dirty="0" err="1">
                <a:solidFill>
                  <a:srgbClr val="212121"/>
                </a:solidFill>
                <a:latin typeface="BlinkMacSystemFont"/>
              </a:rPr>
              <a:t>doi</a:t>
            </a:r>
            <a:r>
              <a:rPr lang="en-US" sz="1400" dirty="0">
                <a:solidFill>
                  <a:srgbClr val="212121"/>
                </a:solidFill>
                <a:latin typeface="BlinkMacSystemFont"/>
              </a:rPr>
              <a:t>: 10.1167/iovs.17-21493. PMID: 28772309.</a:t>
            </a:r>
            <a:endParaRPr lang="en-US" sz="1400" dirty="0"/>
          </a:p>
        </p:txBody>
      </p:sp>
      <p:sp>
        <p:nvSpPr>
          <p:cNvPr id="5" name="Rectangle 4"/>
          <p:cNvSpPr/>
          <p:nvPr/>
        </p:nvSpPr>
        <p:spPr>
          <a:xfrm>
            <a:off x="8600662" y="199022"/>
            <a:ext cx="2333974" cy="369332"/>
          </a:xfrm>
          <a:prstGeom prst="rect">
            <a:avLst/>
          </a:prstGeom>
        </p:spPr>
        <p:txBody>
          <a:bodyPr wrap="square">
            <a:spAutoFit/>
          </a:bodyPr>
          <a:lstStyle/>
          <a:p>
            <a:r>
              <a:rPr lang="en-US" b="1" dirty="0"/>
              <a:t>Artificial Intelligence</a:t>
            </a:r>
          </a:p>
        </p:txBody>
      </p:sp>
      <p:pic>
        <p:nvPicPr>
          <p:cNvPr id="6" name="Picture 5">
            <a:extLst>
              <a:ext uri="{FF2B5EF4-FFF2-40B4-BE49-F238E27FC236}">
                <a16:creationId xmlns:a16="http://schemas.microsoft.com/office/drawing/2014/main" id="{1E6BF90C-C05A-4E45-9E85-F12AC58AC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109734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Bioethics</a:t>
            </a:r>
          </a:p>
        </p:txBody>
      </p:sp>
      <p:sp>
        <p:nvSpPr>
          <p:cNvPr id="3" name="Content Placeholder 2"/>
          <p:cNvSpPr>
            <a:spLocks noGrp="1"/>
          </p:cNvSpPr>
          <p:nvPr>
            <p:ph idx="1"/>
          </p:nvPr>
        </p:nvSpPr>
        <p:spPr/>
        <p:txBody>
          <a:bodyPr/>
          <a:lstStyle/>
          <a:p>
            <a:r>
              <a:rPr lang="en-US" dirty="0"/>
              <a:t>A 32 years old non diabetic, non hypertensive, underweight male, who has been living in Thailand for the past 6 years, comes to the OPD with complains of blurring of vision and floaters for the past 3 months. As a part of routine ocular exam, you do his </a:t>
            </a:r>
            <a:r>
              <a:rPr lang="en-US" dirty="0" err="1"/>
              <a:t>fundoscopy</a:t>
            </a:r>
            <a:r>
              <a:rPr lang="en-US" dirty="0"/>
              <a:t> and find features suggestive of CMV retinitis. You immediately order ELISA for HIV-AIDS, which comes out to be positive. You disclose the news to the patient after which he asks you not to discuss this with his family as he was about to get married in a month’s time. What would you do?</a:t>
            </a:r>
          </a:p>
        </p:txBody>
      </p:sp>
      <p:pic>
        <p:nvPicPr>
          <p:cNvPr id="5" name="Picture 4">
            <a:extLst>
              <a:ext uri="{FF2B5EF4-FFF2-40B4-BE49-F238E27FC236}">
                <a16:creationId xmlns:a16="http://schemas.microsoft.com/office/drawing/2014/main" id="{99F846CC-B55F-4AEB-B7FB-064AFB1F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38830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B53F-E726-4CEA-8DD3-F494EA294691}"/>
              </a:ext>
            </a:extLst>
          </p:cNvPr>
          <p:cNvSpPr>
            <a:spLocks noGrp="1"/>
          </p:cNvSpPr>
          <p:nvPr>
            <p:ph type="title"/>
          </p:nvPr>
        </p:nvSpPr>
        <p:spPr/>
        <p:txBody>
          <a:bodyPr>
            <a:normAutofit/>
          </a:bodyPr>
          <a:lstStyle/>
          <a:p>
            <a:r>
              <a:rPr lang="en-US" sz="3200" dirty="0"/>
              <a:t> ANATOMY </a:t>
            </a:r>
          </a:p>
        </p:txBody>
      </p:sp>
      <p:sp>
        <p:nvSpPr>
          <p:cNvPr id="4" name="Content Placeholder 3">
            <a:extLst>
              <a:ext uri="{FF2B5EF4-FFF2-40B4-BE49-F238E27FC236}">
                <a16:creationId xmlns:a16="http://schemas.microsoft.com/office/drawing/2014/main" id="{B5CFD141-0599-44DD-A557-12C65E19714F}"/>
              </a:ext>
            </a:extLst>
          </p:cNvPr>
          <p:cNvSpPr>
            <a:spLocks noGrp="1"/>
          </p:cNvSpPr>
          <p:nvPr>
            <p:ph idx="1"/>
          </p:nvPr>
        </p:nvSpPr>
        <p:spPr/>
        <p:txBody>
          <a:bodyPr/>
          <a:lstStyle/>
          <a:p>
            <a:endParaRPr lang="en-US"/>
          </a:p>
        </p:txBody>
      </p:sp>
      <p:pic>
        <p:nvPicPr>
          <p:cNvPr id="2052" name="Picture 4" descr="Uveitis - Cancer Therapy Advisor">
            <a:extLst>
              <a:ext uri="{FF2B5EF4-FFF2-40B4-BE49-F238E27FC236}">
                <a16:creationId xmlns:a16="http://schemas.microsoft.com/office/drawing/2014/main" id="{952D09BB-82DD-416D-A4BC-766B9716B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185" y="1585617"/>
            <a:ext cx="4103875" cy="32735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veitis | Ento Key">
            <a:extLst>
              <a:ext uri="{FF2B5EF4-FFF2-40B4-BE49-F238E27FC236}">
                <a16:creationId xmlns:a16="http://schemas.microsoft.com/office/drawing/2014/main" id="{A236E9BC-172F-4F91-A07B-1B20B0D33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035" y="1585617"/>
            <a:ext cx="3587433" cy="3273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3" name="Rectangle 2"/>
          <p:cNvSpPr/>
          <p:nvPr/>
        </p:nvSpPr>
        <p:spPr>
          <a:xfrm>
            <a:off x="7643960" y="6488668"/>
            <a:ext cx="4548040" cy="369332"/>
          </a:xfrm>
          <a:prstGeom prst="rect">
            <a:avLst/>
          </a:prstGeom>
        </p:spPr>
        <p:txBody>
          <a:bodyPr wrap="none">
            <a:spAutoFit/>
          </a:bodyPr>
          <a:lstStyle/>
          <a:p>
            <a:r>
              <a:rPr lang="en-US" dirty="0"/>
              <a:t>VERTICAL INTEGERATION- WITH ANATOMY </a:t>
            </a:r>
          </a:p>
        </p:txBody>
      </p:sp>
    </p:spTree>
    <p:extLst>
      <p:ext uri="{BB962C8B-B14F-4D97-AF65-F5344CB8AC3E}">
        <p14:creationId xmlns:p14="http://schemas.microsoft.com/office/powerpoint/2010/main" val="311401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err="1">
                <a:solidFill>
                  <a:schemeClr val="tx1"/>
                </a:solidFill>
                <a:latin typeface="+mj-lt"/>
              </a:rPr>
              <a:t>Kasnki’s</a:t>
            </a:r>
            <a:r>
              <a:rPr lang="en-US" sz="1800" dirty="0">
                <a:solidFill>
                  <a:schemeClr val="tx1"/>
                </a:solidFill>
                <a:latin typeface="+mj-lt"/>
              </a:rPr>
              <a:t> Clinical Ophthalmology – Systematic Approach</a:t>
            </a:r>
          </a:p>
          <a:p>
            <a:pPr marL="285750" indent="-285750">
              <a:buFont typeface="Arial" panose="020B0604020202020204" pitchFamily="34" charset="0"/>
              <a:buChar char="•"/>
            </a:pPr>
            <a:r>
              <a:rPr lang="en-US" sz="1800" dirty="0">
                <a:solidFill>
                  <a:schemeClr val="tx1"/>
                </a:solidFill>
                <a:latin typeface="+mj-lt"/>
              </a:rPr>
              <a:t>Oxford Handbook of Ophthalmology – Phillip I. Murray</a:t>
            </a:r>
          </a:p>
          <a:p>
            <a:pPr marL="285750" indent="-285750">
              <a:buFont typeface="Arial" panose="020B0604020202020204" pitchFamily="34" charset="0"/>
              <a:buChar char="•"/>
            </a:pPr>
            <a:r>
              <a:rPr lang="en-US" sz="1800" dirty="0" err="1">
                <a:solidFill>
                  <a:schemeClr val="tx1"/>
                </a:solidFill>
                <a:latin typeface="+mj-lt"/>
              </a:rPr>
              <a:t>Yeh</a:t>
            </a:r>
            <a:r>
              <a:rPr lang="en-US" sz="1800" dirty="0">
                <a:solidFill>
                  <a:schemeClr val="tx1"/>
                </a:solidFill>
                <a:latin typeface="+mj-lt"/>
              </a:rPr>
              <a:t> S, Huang Y, Thomas J. Innovations in</a:t>
            </a:r>
            <a:br>
              <a:rPr lang="en-US" sz="1800" dirty="0">
                <a:solidFill>
                  <a:schemeClr val="tx1"/>
                </a:solidFill>
                <a:latin typeface="+mj-lt"/>
              </a:rPr>
            </a:br>
            <a:r>
              <a:rPr lang="en-US" sz="1800" dirty="0">
                <a:solidFill>
                  <a:schemeClr val="tx1"/>
                </a:solidFill>
                <a:latin typeface="+mj-lt"/>
              </a:rPr>
              <a:t>the diagnosis and management of uveitis: promising research to address unmet patient needs. Ann Eye </a:t>
            </a:r>
            <a:r>
              <a:rPr lang="en-US" sz="1800" dirty="0" err="1">
                <a:solidFill>
                  <a:schemeClr val="tx1"/>
                </a:solidFill>
                <a:latin typeface="+mj-lt"/>
              </a:rPr>
              <a:t>Sci</a:t>
            </a:r>
            <a:r>
              <a:rPr lang="en-US" sz="1800" dirty="0">
                <a:solidFill>
                  <a:schemeClr val="tx1"/>
                </a:solidFill>
                <a:latin typeface="+mj-lt"/>
              </a:rPr>
              <a:t> </a:t>
            </a:r>
          </a:p>
          <a:p>
            <a:pPr marL="285750" indent="-285750">
              <a:buFont typeface="Arial" panose="020B0604020202020204" pitchFamily="34" charset="0"/>
              <a:buChar char="•"/>
            </a:pPr>
            <a:r>
              <a:rPr lang="en-US" sz="1800" dirty="0" err="1">
                <a:solidFill>
                  <a:srgbClr val="212121"/>
                </a:solidFill>
                <a:latin typeface="+mj-lt"/>
              </a:rPr>
              <a:t>Gegundez</a:t>
            </a:r>
            <a:r>
              <a:rPr lang="en-US" sz="1800" dirty="0">
                <a:solidFill>
                  <a:srgbClr val="212121"/>
                </a:solidFill>
                <a:latin typeface="+mj-lt"/>
              </a:rPr>
              <a:t>-Fernandez JA, Fernandez-Vigo JI, Diaz-Valle D, Mendez-Fernandez R, </a:t>
            </a:r>
            <a:r>
              <a:rPr lang="en-US" sz="1800" dirty="0" err="1">
                <a:solidFill>
                  <a:srgbClr val="212121"/>
                </a:solidFill>
                <a:latin typeface="+mj-lt"/>
              </a:rPr>
              <a:t>Cuiña-Sardiña</a:t>
            </a:r>
            <a:r>
              <a:rPr lang="en-US" sz="1800" dirty="0">
                <a:solidFill>
                  <a:srgbClr val="212121"/>
                </a:solidFill>
                <a:latin typeface="+mj-lt"/>
              </a:rPr>
              <a:t> R, Santos-</a:t>
            </a:r>
            <a:r>
              <a:rPr lang="en-US" sz="1800" dirty="0" err="1">
                <a:solidFill>
                  <a:srgbClr val="212121"/>
                </a:solidFill>
                <a:latin typeface="+mj-lt"/>
              </a:rPr>
              <a:t>Bueso</a:t>
            </a:r>
            <a:r>
              <a:rPr lang="en-US" sz="1800" dirty="0">
                <a:solidFill>
                  <a:srgbClr val="212121"/>
                </a:solidFill>
                <a:latin typeface="+mj-lt"/>
              </a:rPr>
              <a:t> E, Benitez-Del-Castillo JM. </a:t>
            </a:r>
            <a:r>
              <a:rPr lang="en-US" sz="1800" dirty="0" err="1">
                <a:solidFill>
                  <a:srgbClr val="212121"/>
                </a:solidFill>
                <a:latin typeface="+mj-lt"/>
              </a:rPr>
              <a:t>Uvemaster</a:t>
            </a:r>
            <a:r>
              <a:rPr lang="en-US" sz="1800" dirty="0">
                <a:solidFill>
                  <a:srgbClr val="212121"/>
                </a:solidFill>
                <a:latin typeface="+mj-lt"/>
              </a:rPr>
              <a:t>: A Mobile App-Based Decision Support System for the Differential Diagnosis of Uveitis. Invest </a:t>
            </a:r>
            <a:r>
              <a:rPr lang="en-US" sz="1800" dirty="0" err="1">
                <a:solidFill>
                  <a:srgbClr val="212121"/>
                </a:solidFill>
                <a:latin typeface="+mj-lt"/>
              </a:rPr>
              <a:t>Ophthalmol</a:t>
            </a:r>
            <a:r>
              <a:rPr lang="en-US" sz="1800" dirty="0">
                <a:solidFill>
                  <a:srgbClr val="212121"/>
                </a:solidFill>
                <a:latin typeface="+mj-lt"/>
              </a:rPr>
              <a:t> Vis Sci. 2017 Aug 1;58(10):3931-3939. </a:t>
            </a:r>
            <a:r>
              <a:rPr lang="en-US" sz="1800" dirty="0" err="1">
                <a:solidFill>
                  <a:srgbClr val="212121"/>
                </a:solidFill>
                <a:latin typeface="+mj-lt"/>
              </a:rPr>
              <a:t>doi</a:t>
            </a:r>
            <a:r>
              <a:rPr lang="en-US" sz="1800" dirty="0">
                <a:solidFill>
                  <a:srgbClr val="212121"/>
                </a:solidFill>
                <a:latin typeface="+mj-lt"/>
              </a:rPr>
              <a:t>: 10.1167/iovs.17-21493. PMID: 28772309</a:t>
            </a:r>
            <a:endParaRPr lang="en-US" sz="1800" dirty="0">
              <a:solidFill>
                <a:schemeClr val="tx1"/>
              </a:solidFill>
              <a:latin typeface="+mj-lt"/>
            </a:endParaRPr>
          </a:p>
          <a:p>
            <a:pPr marL="285750" indent="-285750">
              <a:buFont typeface="Arial" panose="020B0604020202020204" pitchFamily="34" charset="0"/>
              <a:buChar char="•"/>
            </a:pPr>
            <a:endParaRPr lang="en-US" dirty="0">
              <a:solidFill>
                <a:schemeClr val="tx1"/>
              </a:solidFill>
              <a:latin typeface="Times New Roman" panose="02020603050405020304" pitchFamily="18" charset="0"/>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87C1C613-F7C1-4BD7-B0B3-5513BD0AD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73612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F1F2-21E0-4E98-BE57-749ACAEBE5D5}"/>
              </a:ext>
            </a:extLst>
          </p:cNvPr>
          <p:cNvSpPr>
            <a:spLocks noGrp="1"/>
          </p:cNvSpPr>
          <p:nvPr>
            <p:ph type="title"/>
          </p:nvPr>
        </p:nvSpPr>
        <p:spPr/>
        <p:txBody>
          <a:bodyPr/>
          <a:lstStyle/>
          <a:p>
            <a:r>
              <a:rPr lang="en-US" dirty="0"/>
              <a:t>Functions of </a:t>
            </a:r>
            <a:r>
              <a:rPr lang="en-US" dirty="0" err="1"/>
              <a:t>Uveal</a:t>
            </a:r>
            <a:r>
              <a:rPr lang="en-US" dirty="0"/>
              <a:t> Tract</a:t>
            </a:r>
          </a:p>
        </p:txBody>
      </p:sp>
      <p:sp>
        <p:nvSpPr>
          <p:cNvPr id="3" name="Content Placeholder 2">
            <a:extLst>
              <a:ext uri="{FF2B5EF4-FFF2-40B4-BE49-F238E27FC236}">
                <a16:creationId xmlns:a16="http://schemas.microsoft.com/office/drawing/2014/main" id="{F14FF7DC-0C93-4DEB-A7A4-A50758B591D4}"/>
              </a:ext>
            </a:extLst>
          </p:cNvPr>
          <p:cNvSpPr>
            <a:spLocks noGrp="1"/>
          </p:cNvSpPr>
          <p:nvPr>
            <p:ph idx="1"/>
          </p:nvPr>
        </p:nvSpPr>
        <p:spPr/>
        <p:txBody>
          <a:bodyPr/>
          <a:lstStyle/>
          <a:p>
            <a:r>
              <a:rPr lang="en-US" dirty="0"/>
              <a:t> source of blood flow to the ocular tissues.</a:t>
            </a:r>
          </a:p>
          <a:p>
            <a:r>
              <a:rPr lang="en-US" dirty="0"/>
              <a:t> source of aqueous </a:t>
            </a:r>
            <a:r>
              <a:rPr lang="en-US" dirty="0" err="1"/>
              <a:t>humour</a:t>
            </a:r>
            <a:r>
              <a:rPr lang="en-US" dirty="0"/>
              <a:t> (fluid that fills the inside of the eye) and maintenance of intraocular pressure.</a:t>
            </a:r>
          </a:p>
          <a:p>
            <a:r>
              <a:rPr lang="en-US" dirty="0"/>
              <a:t> constitutes the blood-aqueous barrier and prevents undesired blood products from reaching the eye.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980048F0-9BA3-48E6-992C-DE9ED1B97BE9}"/>
              </a:ext>
            </a:extLst>
          </p:cNvPr>
          <p:cNvSpPr/>
          <p:nvPr/>
        </p:nvSpPr>
        <p:spPr>
          <a:xfrm>
            <a:off x="8819185" y="247388"/>
            <a:ext cx="2109167" cy="369332"/>
          </a:xfrm>
          <a:prstGeom prst="rect">
            <a:avLst/>
          </a:prstGeom>
        </p:spPr>
        <p:txBody>
          <a:bodyPr wrap="none">
            <a:spAutoFit/>
          </a:bodyPr>
          <a:lstStyle/>
          <a:p>
            <a:r>
              <a:rPr lang="en-US" b="1" dirty="0"/>
              <a:t>Vertical integration</a:t>
            </a:r>
          </a:p>
        </p:txBody>
      </p:sp>
    </p:spTree>
    <p:extLst>
      <p:ext uri="{BB962C8B-B14F-4D97-AF65-F5344CB8AC3E}">
        <p14:creationId xmlns:p14="http://schemas.microsoft.com/office/powerpoint/2010/main" val="422431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1BC0-F817-4B22-BCEE-0896262ACB0A}"/>
              </a:ext>
            </a:extLst>
          </p:cNvPr>
          <p:cNvSpPr>
            <a:spLocks noGrp="1"/>
          </p:cNvSpPr>
          <p:nvPr>
            <p:ph type="title"/>
          </p:nvPr>
        </p:nvSpPr>
        <p:spPr/>
        <p:txBody>
          <a:bodyPr/>
          <a:lstStyle/>
          <a:p>
            <a:r>
              <a:rPr lang="en-US" dirty="0"/>
              <a:t>IMMUNE PRIVILEGE</a:t>
            </a:r>
          </a:p>
        </p:txBody>
      </p:sp>
      <p:pic>
        <p:nvPicPr>
          <p:cNvPr id="17410" name="Picture 2">
            <a:extLst>
              <a:ext uri="{FF2B5EF4-FFF2-40B4-BE49-F238E27FC236}">
                <a16:creationId xmlns:a16="http://schemas.microsoft.com/office/drawing/2014/main" id="{D213BEF7-0349-4908-8DC4-8BAEFA64FB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337589"/>
            <a:ext cx="7029450" cy="5833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18B5F4BD-D251-4B1C-80D8-BDDA375147EE}"/>
              </a:ext>
            </a:extLst>
          </p:cNvPr>
          <p:cNvSpPr/>
          <p:nvPr/>
        </p:nvSpPr>
        <p:spPr>
          <a:xfrm>
            <a:off x="8825468" y="152923"/>
            <a:ext cx="2109167" cy="369332"/>
          </a:xfrm>
          <a:prstGeom prst="rect">
            <a:avLst/>
          </a:prstGeom>
        </p:spPr>
        <p:txBody>
          <a:bodyPr wrap="none">
            <a:spAutoFit/>
          </a:bodyPr>
          <a:lstStyle/>
          <a:p>
            <a:r>
              <a:rPr lang="en-US" b="1" dirty="0"/>
              <a:t>Vertical integration</a:t>
            </a:r>
          </a:p>
        </p:txBody>
      </p:sp>
    </p:spTree>
    <p:extLst>
      <p:ext uri="{BB962C8B-B14F-4D97-AF65-F5344CB8AC3E}">
        <p14:creationId xmlns:p14="http://schemas.microsoft.com/office/powerpoint/2010/main" val="287067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8584-7218-48DA-877D-EBEE9CCE4299}"/>
              </a:ext>
            </a:extLst>
          </p:cNvPr>
          <p:cNvSpPr>
            <a:spLocks noGrp="1"/>
          </p:cNvSpPr>
          <p:nvPr>
            <p:ph type="title"/>
          </p:nvPr>
        </p:nvSpPr>
        <p:spPr>
          <a:xfrm>
            <a:off x="0" y="1130416"/>
            <a:ext cx="3260748" cy="4601183"/>
          </a:xfrm>
        </p:spPr>
        <p:txBody>
          <a:bodyPr/>
          <a:lstStyle/>
          <a:p>
            <a:r>
              <a:rPr lang="en-US" dirty="0"/>
              <a:t>Pathophysiology of Uveitis</a:t>
            </a:r>
          </a:p>
        </p:txBody>
      </p:sp>
      <p:pic>
        <p:nvPicPr>
          <p:cNvPr id="1026" name="Picture 2" descr="UVEITIS">
            <a:extLst>
              <a:ext uri="{FF2B5EF4-FFF2-40B4-BE49-F238E27FC236}">
                <a16:creationId xmlns:a16="http://schemas.microsoft.com/office/drawing/2014/main" id="{3883A434-8F3C-4748-BC4C-F7293A5615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4104" y="781879"/>
            <a:ext cx="7885044" cy="5565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3" name="Rectangle 2"/>
          <p:cNvSpPr/>
          <p:nvPr/>
        </p:nvSpPr>
        <p:spPr>
          <a:xfrm>
            <a:off x="8621032" y="140877"/>
            <a:ext cx="2409634" cy="369332"/>
          </a:xfrm>
          <a:prstGeom prst="rect">
            <a:avLst/>
          </a:prstGeom>
        </p:spPr>
        <p:txBody>
          <a:bodyPr wrap="none">
            <a:spAutoFit/>
          </a:bodyPr>
          <a:lstStyle/>
          <a:p>
            <a:r>
              <a:rPr lang="en-US" b="1" dirty="0"/>
              <a:t>Horizontal integration</a:t>
            </a:r>
          </a:p>
        </p:txBody>
      </p:sp>
    </p:spTree>
    <p:extLst>
      <p:ext uri="{BB962C8B-B14F-4D97-AF65-F5344CB8AC3E}">
        <p14:creationId xmlns:p14="http://schemas.microsoft.com/office/powerpoint/2010/main" val="53349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6E9A-ED27-46FF-BED1-F7E5EC32F650}"/>
              </a:ext>
            </a:extLst>
          </p:cNvPr>
          <p:cNvSpPr>
            <a:spLocks noGrp="1"/>
          </p:cNvSpPr>
          <p:nvPr>
            <p:ph type="title"/>
          </p:nvPr>
        </p:nvSpPr>
        <p:spPr/>
        <p:txBody>
          <a:bodyPr>
            <a:normAutofit/>
          </a:bodyPr>
          <a:lstStyle/>
          <a:p>
            <a:r>
              <a:rPr lang="en-US" sz="2800" dirty="0"/>
              <a:t>EPIDEMIOLOGY</a:t>
            </a:r>
          </a:p>
        </p:txBody>
      </p:sp>
      <p:sp>
        <p:nvSpPr>
          <p:cNvPr id="3" name="Content Placeholder 2">
            <a:extLst>
              <a:ext uri="{FF2B5EF4-FFF2-40B4-BE49-F238E27FC236}">
                <a16:creationId xmlns:a16="http://schemas.microsoft.com/office/drawing/2014/main" id="{A2D3B28C-A5AE-4DFE-B06B-BF2F38430A47}"/>
              </a:ext>
            </a:extLst>
          </p:cNvPr>
          <p:cNvSpPr>
            <a:spLocks noGrp="1"/>
          </p:cNvSpPr>
          <p:nvPr>
            <p:ph idx="1"/>
          </p:nvPr>
        </p:nvSpPr>
        <p:spPr/>
        <p:txBody>
          <a:bodyPr/>
          <a:lstStyle/>
          <a:p>
            <a:pPr marL="502920" lvl="1" indent="0">
              <a:buNone/>
            </a:pPr>
            <a:r>
              <a:rPr lang="en-US" b="1" dirty="0"/>
              <a:t>The annual incidence of uveitis is between 17 and 52 per 100,000 population, and the prevalence is 38 to 714 cases per 100,000 population.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79D6C868-931E-44FB-AB6F-14396242B510}"/>
              </a:ext>
            </a:extLst>
          </p:cNvPr>
          <p:cNvSpPr/>
          <p:nvPr/>
        </p:nvSpPr>
        <p:spPr>
          <a:xfrm>
            <a:off x="8621032" y="140877"/>
            <a:ext cx="2409634" cy="369332"/>
          </a:xfrm>
          <a:prstGeom prst="rect">
            <a:avLst/>
          </a:prstGeom>
        </p:spPr>
        <p:txBody>
          <a:bodyPr wrap="none">
            <a:spAutoFit/>
          </a:bodyPr>
          <a:lstStyle/>
          <a:p>
            <a:r>
              <a:rPr lang="en-US" b="1" dirty="0"/>
              <a:t>Horizontal integration</a:t>
            </a:r>
          </a:p>
        </p:txBody>
      </p:sp>
    </p:spTree>
    <p:extLst>
      <p:ext uri="{BB962C8B-B14F-4D97-AF65-F5344CB8AC3E}">
        <p14:creationId xmlns:p14="http://schemas.microsoft.com/office/powerpoint/2010/main" val="11905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3AC0-AF34-41E1-B186-4319994AEED9}"/>
              </a:ext>
            </a:extLst>
          </p:cNvPr>
          <p:cNvSpPr>
            <a:spLocks noGrp="1"/>
          </p:cNvSpPr>
          <p:nvPr>
            <p:ph type="title"/>
          </p:nvPr>
        </p:nvSpPr>
        <p:spPr/>
        <p:txBody>
          <a:bodyPr/>
          <a:lstStyle/>
          <a:p>
            <a:r>
              <a:rPr lang="en-US" dirty="0"/>
              <a:t>4 Qs</a:t>
            </a:r>
          </a:p>
        </p:txBody>
      </p:sp>
      <p:sp>
        <p:nvSpPr>
          <p:cNvPr id="3" name="Content Placeholder 2">
            <a:extLst>
              <a:ext uri="{FF2B5EF4-FFF2-40B4-BE49-F238E27FC236}">
                <a16:creationId xmlns:a16="http://schemas.microsoft.com/office/drawing/2014/main" id="{E4D66B26-B1EE-4946-924F-AFEBACCD358A}"/>
              </a:ext>
            </a:extLst>
          </p:cNvPr>
          <p:cNvSpPr>
            <a:spLocks noGrp="1"/>
          </p:cNvSpPr>
          <p:nvPr>
            <p:ph idx="1"/>
          </p:nvPr>
        </p:nvSpPr>
        <p:spPr/>
        <p:txBody>
          <a:bodyPr/>
          <a:lstStyle/>
          <a:p>
            <a:endParaRPr lang="en-US"/>
          </a:p>
        </p:txBody>
      </p:sp>
      <p:pic>
        <p:nvPicPr>
          <p:cNvPr id="21506" name="Picture 2" descr="Uveitis: Systemic and Ocular Approaches to Management - ppt video online  download">
            <a:extLst>
              <a:ext uri="{FF2B5EF4-FFF2-40B4-BE49-F238E27FC236}">
                <a16:creationId xmlns:a16="http://schemas.microsoft.com/office/drawing/2014/main" id="{0EBE83A9-5475-4AEF-B613-AE780213B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347978"/>
            <a:ext cx="6516858" cy="4152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
        <p:nvSpPr>
          <p:cNvPr id="6" name="Rectangle 5">
            <a:extLst>
              <a:ext uri="{FF2B5EF4-FFF2-40B4-BE49-F238E27FC236}">
                <a16:creationId xmlns:a16="http://schemas.microsoft.com/office/drawing/2014/main" id="{609960BF-577C-45C8-8D71-F80F747ED871}"/>
              </a:ext>
            </a:extLst>
          </p:cNvPr>
          <p:cNvSpPr/>
          <p:nvPr/>
        </p:nvSpPr>
        <p:spPr>
          <a:xfrm>
            <a:off x="9323397" y="195572"/>
            <a:ext cx="1414170"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558581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30716</TotalTime>
  <Words>927</Words>
  <Application>Microsoft Office PowerPoint</Application>
  <PresentationFormat>Widescreen</PresentationFormat>
  <Paragraphs>157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Frame</vt:lpstr>
      <vt:lpstr>UVEITIS</vt:lpstr>
      <vt:lpstr>Components Of Lecture</vt:lpstr>
      <vt:lpstr>Learning objectives</vt:lpstr>
      <vt:lpstr> ANATOMY </vt:lpstr>
      <vt:lpstr>Functions of Uveal Tract</vt:lpstr>
      <vt:lpstr>IMMUNE PRIVILEGE</vt:lpstr>
      <vt:lpstr>Pathophysiology of Uveitis</vt:lpstr>
      <vt:lpstr>EPIDEMIOLOGY</vt:lpstr>
      <vt:lpstr>4 Qs</vt:lpstr>
      <vt:lpstr>CLASSIFICATION</vt:lpstr>
      <vt:lpstr>ANATOMIC TYPES</vt:lpstr>
      <vt:lpstr>DETAILED CLASSIFICATION</vt:lpstr>
      <vt:lpstr>ANTERIOR UVEITIS</vt:lpstr>
      <vt:lpstr>ANTERIOR UVEITIS</vt:lpstr>
      <vt:lpstr>ANTERIOR UVEITIS</vt:lpstr>
      <vt:lpstr>ANTERIOR UVETIS</vt:lpstr>
      <vt:lpstr>ANTERIOR UVETIS</vt:lpstr>
      <vt:lpstr>ANTERIOR UVETIS</vt:lpstr>
      <vt:lpstr>ANTERIOR UVETIS</vt:lpstr>
      <vt:lpstr>GOALS OF TREATMENT</vt:lpstr>
      <vt:lpstr>TREATMENT PLAN  IN ANTERIOR UVEITIS</vt:lpstr>
      <vt:lpstr>PowerPoint Presentation</vt:lpstr>
      <vt:lpstr>INTERMEDIATE  UVEITIS</vt:lpstr>
      <vt:lpstr>INTERMEDIATE  UVEITIS</vt:lpstr>
      <vt:lpstr>POSTERIOR UVEITIS</vt:lpstr>
      <vt:lpstr>POSTERIOR UVEITIS</vt:lpstr>
      <vt:lpstr>COMPLICATIONS</vt:lpstr>
      <vt:lpstr>INVESTIGATIONS</vt:lpstr>
      <vt:lpstr>IMAGING</vt:lpstr>
      <vt:lpstr>THERAPUTIC AGENTS</vt:lpstr>
      <vt:lpstr>TOPICAL STROIDS</vt:lpstr>
      <vt:lpstr>TOPICAL MYDRIATICS AND CYCLOPLEGICS</vt:lpstr>
      <vt:lpstr>PERI/ INTRA OCULAR STEROIDS (triamcinolone)</vt:lpstr>
      <vt:lpstr>SYSTEMIC STEROIDS</vt:lpstr>
      <vt:lpstr>IMMUNE MODULATORS</vt:lpstr>
      <vt:lpstr>Name the sign.  It is observed in which type of ant. uveitis?  Commonest causative infectious disease. </vt:lpstr>
      <vt:lpstr>Research and recent advances</vt:lpstr>
      <vt:lpstr>UVEMASTER : An App designed to detect uveitis</vt:lpstr>
      <vt:lpstr>Bioethics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EYE BBH</dc:creator>
  <cp:lastModifiedBy>AT</cp:lastModifiedBy>
  <cp:revision>24</cp:revision>
  <dcterms:created xsi:type="dcterms:W3CDTF">2021-10-07T08:03:24Z</dcterms:created>
  <dcterms:modified xsi:type="dcterms:W3CDTF">2025-03-06T04:24:46Z</dcterms:modified>
</cp:coreProperties>
</file>