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5" r:id="rId6"/>
    <p:sldId id="281" r:id="rId7"/>
    <p:sldId id="277" r:id="rId8"/>
    <p:sldId id="257" r:id="rId9"/>
    <p:sldId id="258" r:id="rId10"/>
    <p:sldId id="259" r:id="rId11"/>
    <p:sldId id="286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4" r:id="rId27"/>
    <p:sldId id="283" r:id="rId2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1447800" cy="68549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438400"/>
            <a:ext cx="8455152" cy="762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3505200"/>
            <a:ext cx="4724400" cy="152400"/>
          </a:xfrm>
          <a:custGeom>
            <a:avLst/>
            <a:gdLst/>
            <a:ahLst/>
            <a:cxnLst/>
            <a:rect l="l" t="t" r="r" b="b"/>
            <a:pathLst>
              <a:path w="4724400" h="152400">
                <a:moveTo>
                  <a:pt x="4724400" y="0"/>
                </a:moveTo>
                <a:lnTo>
                  <a:pt x="0" y="0"/>
                </a:lnTo>
                <a:lnTo>
                  <a:pt x="0" y="152400"/>
                </a:lnTo>
                <a:lnTo>
                  <a:pt x="4724400" y="1524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8" y="2380538"/>
            <a:ext cx="8942832" cy="12296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48334" y="1919803"/>
            <a:ext cx="5850255" cy="153888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25735535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" y="0"/>
            <a:ext cx="1447800" cy="68549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1752600"/>
            <a:ext cx="4724400" cy="152400"/>
          </a:xfrm>
          <a:custGeom>
            <a:avLst/>
            <a:gdLst/>
            <a:ahLst/>
            <a:cxnLst/>
            <a:rect l="l" t="t" r="r" b="b"/>
            <a:pathLst>
              <a:path w="4724400" h="152400">
                <a:moveTo>
                  <a:pt x="4724400" y="0"/>
                </a:moveTo>
                <a:lnTo>
                  <a:pt x="0" y="0"/>
                </a:lnTo>
                <a:lnTo>
                  <a:pt x="0" y="152400"/>
                </a:lnTo>
                <a:lnTo>
                  <a:pt x="4724400" y="1524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" y="6629399"/>
            <a:ext cx="3505200" cy="2255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2000" y="761999"/>
            <a:ext cx="8378952" cy="76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54" y="815162"/>
            <a:ext cx="726122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CACAC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334" y="1919803"/>
            <a:ext cx="5850255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14-Feb-25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0"/>
              <a:ext cx="1447800" cy="68549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438400"/>
            <a:ext cx="8455152" cy="7620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3505200"/>
            <a:ext cx="4724400" cy="152400"/>
          </a:xfrm>
          <a:custGeom>
            <a:avLst/>
            <a:gdLst/>
            <a:ahLst/>
            <a:cxnLst/>
            <a:rect l="l" t="t" r="r" b="b"/>
            <a:pathLst>
              <a:path w="4724400" h="152400">
                <a:moveTo>
                  <a:pt x="4724400" y="0"/>
                </a:moveTo>
                <a:lnTo>
                  <a:pt x="0" y="0"/>
                </a:lnTo>
                <a:lnTo>
                  <a:pt x="0" y="152400"/>
                </a:lnTo>
                <a:lnTo>
                  <a:pt x="4724400" y="1524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768" y="2008682"/>
            <a:ext cx="5384164" cy="12296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5454" y="2156917"/>
            <a:ext cx="45396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dirty="0">
                <a:latin typeface="Times New Roman"/>
                <a:cs typeface="Times New Roman"/>
              </a:rPr>
              <a:t>URINARY</a:t>
            </a:r>
            <a:r>
              <a:rPr i="0" spc="-190" dirty="0">
                <a:latin typeface="Times New Roman"/>
                <a:cs typeface="Times New Roman"/>
              </a:rPr>
              <a:t> </a:t>
            </a:r>
            <a:r>
              <a:rPr i="0" spc="-10" dirty="0">
                <a:latin typeface="Times New Roman"/>
                <a:cs typeface="Times New Roman"/>
              </a:rPr>
              <a:t>TRACT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768" y="2679242"/>
            <a:ext cx="3671188" cy="12296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5454" y="2827731"/>
            <a:ext cx="29711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CACACA"/>
                </a:solidFill>
                <a:latin typeface="Times New Roman"/>
                <a:cs typeface="Times New Roman"/>
              </a:rPr>
              <a:t>INFECTION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4200" y="3581400"/>
            <a:ext cx="4708777" cy="18137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18844">
              <a:lnSpc>
                <a:spcPct val="120000"/>
              </a:lnSpc>
              <a:spcBef>
                <a:spcPts val="95"/>
              </a:spcBef>
            </a:pPr>
            <a:r>
              <a:rPr sz="240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Saadat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Ali Shah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Hashmi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918844">
              <a:lnSpc>
                <a:spcPct val="120000"/>
              </a:lnSpc>
              <a:spcBef>
                <a:spcPts val="95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Chief Consultant Urologist,</a:t>
            </a:r>
          </a:p>
          <a:p>
            <a:pPr marL="12700" marR="918844">
              <a:lnSpc>
                <a:spcPct val="120000"/>
              </a:lnSpc>
              <a:spcBef>
                <a:spcPts val="95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Department  of  Urology,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RMU &amp; Allied Hospitals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6484365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9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Special</a:t>
            </a:r>
            <a:r>
              <a:rPr spc="-90" dirty="0"/>
              <a:t> </a:t>
            </a:r>
            <a:r>
              <a:rPr spc="-10" dirty="0"/>
              <a:t>infection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2158695"/>
            <a:ext cx="3422015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95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Tuberculosis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Schistosomiases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Candidasis</a:t>
            </a:r>
            <a:endParaRPr sz="32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2690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Filariasis</a:t>
            </a:r>
            <a:endParaRPr sz="32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2690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Actinomycosis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3400" y="1752600"/>
            <a:ext cx="8382000" cy="2057400"/>
          </a:xfrm>
        </p:spPr>
        <p:txBody>
          <a:bodyPr/>
          <a:lstStyle/>
          <a:p>
            <a:r>
              <a:rPr lang="en-US" dirty="0" smtClean="0"/>
              <a:t>Horizontal integration with pathology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5694933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Causative</a:t>
            </a:r>
            <a:r>
              <a:rPr spc="-175" dirty="0"/>
              <a:t> </a:t>
            </a:r>
            <a:r>
              <a:rPr spc="-10" dirty="0"/>
              <a:t>Organisms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95373"/>
            <a:ext cx="4356735" cy="41243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–ve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rods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Escherichia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coli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Enterobacter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sp.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Gardnerella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Vaginalis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Klebsiella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sp.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Proteus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sp.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aeruginosa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Serratia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sp.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1943630"/>
            <a:ext cx="3568065" cy="43872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45"/>
              </a:spcBef>
              <a:buSzPct val="80000"/>
              <a:buFont typeface="Wingdings"/>
              <a:buChar char=""/>
              <a:tabLst>
                <a:tab pos="35687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+ve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cocci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Staph.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Aureus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Staph.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Epidermidis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Staph.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Saprophyticus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Steptococcus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group-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1155700" algn="l"/>
              </a:tabLst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faecalis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(enterococci)</a:t>
            </a:r>
            <a:endParaRPr sz="20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1155700" algn="l"/>
              </a:tabLst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bovis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44"/>
              </a:spcBef>
              <a:buSzPct val="80000"/>
              <a:buFont typeface="Wingdings"/>
              <a:buChar char=""/>
              <a:tabLst>
                <a:tab pos="35687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Gram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Negative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cooci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Neisseria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Gonorrhoeae</a:t>
            </a:r>
            <a:endParaRPr sz="2000">
              <a:latin typeface="Times New Roman"/>
              <a:cs typeface="Times New Roman"/>
            </a:endParaRPr>
          </a:p>
          <a:p>
            <a:pPr marL="421005" indent="-408305">
              <a:lnSpc>
                <a:spcPct val="100000"/>
              </a:lnSpc>
              <a:spcBef>
                <a:spcPts val="240"/>
              </a:spcBef>
              <a:buSzPct val="80000"/>
              <a:buFont typeface="Wingdings"/>
              <a:buChar char=""/>
              <a:tabLst>
                <a:tab pos="42100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Pathogens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Chlamydiae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Micoplasmas,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Ura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Plasmas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Obligate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Anaerobes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7478141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Modes</a:t>
            </a:r>
            <a:r>
              <a:rPr spc="-7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Entry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Organisms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04542"/>
            <a:ext cx="4283075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826769" indent="-814069">
              <a:lnSpc>
                <a:spcPct val="100000"/>
              </a:lnSpc>
              <a:spcBef>
                <a:spcPts val="869"/>
              </a:spcBef>
              <a:buSzPct val="79687"/>
              <a:buFont typeface="Wingdings"/>
              <a:buChar char=""/>
              <a:tabLst>
                <a:tab pos="826769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Ascending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infections</a:t>
            </a:r>
            <a:endParaRPr sz="3200">
              <a:latin typeface="Times New Roman"/>
              <a:cs typeface="Times New Roman"/>
            </a:endParaRPr>
          </a:p>
          <a:p>
            <a:pPr marL="826769" indent="-814069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826769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Hematogenous</a:t>
            </a:r>
            <a:endParaRPr sz="3200">
              <a:latin typeface="Times New Roman"/>
              <a:cs typeface="Times New Roman"/>
            </a:endParaRPr>
          </a:p>
          <a:p>
            <a:pPr marL="826769" indent="-814069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826769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Lymphatogenous</a:t>
            </a:r>
            <a:endParaRPr sz="3200">
              <a:latin typeface="Times New Roman"/>
              <a:cs typeface="Times New Roman"/>
            </a:endParaRPr>
          </a:p>
          <a:p>
            <a:pPr marL="826769" indent="-814069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826769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extension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774141"/>
            <a:ext cx="7840853" cy="10163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Spectrum</a:t>
            </a:r>
            <a:r>
              <a:rPr sz="3600" spc="-25" dirty="0"/>
              <a:t> </a:t>
            </a:r>
            <a:r>
              <a:rPr sz="3600" dirty="0"/>
              <a:t>of conditions</a:t>
            </a:r>
            <a:r>
              <a:rPr sz="3600" spc="-25" dirty="0"/>
              <a:t> </a:t>
            </a:r>
            <a:r>
              <a:rPr sz="3600" dirty="0"/>
              <a:t>comprising</a:t>
            </a:r>
            <a:r>
              <a:rPr sz="3600" spc="-10" dirty="0"/>
              <a:t> </a:t>
            </a:r>
            <a:r>
              <a:rPr sz="3600" spc="-25" dirty="0"/>
              <a:t>UTI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5454" y="1905279"/>
            <a:ext cx="6246495" cy="38512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Nonspecific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Infections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adults</a:t>
            </a:r>
            <a:endParaRPr sz="32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Asympotmatic</a:t>
            </a:r>
            <a:r>
              <a:rPr sz="28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bacteriuria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uncomplicated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cystitis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Recurrent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Cystitis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Uncomplicated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pyelonephritis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Chronic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pyelonephritis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1003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Epididymitis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Prostatitis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1905279"/>
            <a:ext cx="6104255" cy="3918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Infections</a:t>
            </a:r>
            <a:endParaRPr sz="32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Genitourinary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T.B.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Fungal,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Parasitic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Viral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Infections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Infections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situations</a:t>
            </a:r>
            <a:endParaRPr sz="32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Pregnancy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elderly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1003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Catheter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68" y="667562"/>
            <a:ext cx="4451350" cy="1229995"/>
            <a:chOff x="429768" y="667562"/>
            <a:chExt cx="4451350" cy="12299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667562"/>
              <a:ext cx="3058541" cy="12296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1488" y="667562"/>
              <a:ext cx="2119630" cy="12296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Continued</a:t>
            </a:r>
            <a:r>
              <a:rPr i="0" spc="-10" dirty="0">
                <a:latin typeface="Times New Roman"/>
                <a:cs typeface="Times New Roman"/>
              </a:rPr>
              <a:t>…….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5536564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Acute</a:t>
            </a:r>
            <a:r>
              <a:rPr spc="-110" dirty="0"/>
              <a:t> </a:t>
            </a:r>
            <a:r>
              <a:rPr spc="-10" dirty="0"/>
              <a:t>Pyelonephritis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878" y="2003551"/>
            <a:ext cx="6703059" cy="36372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Inflammation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parenchyma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pelvis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Kidney</a:t>
            </a:r>
            <a:endParaRPr sz="3200">
              <a:latin typeface="Times New Roman"/>
              <a:cs typeface="Times New Roman"/>
            </a:endParaRPr>
          </a:p>
          <a:p>
            <a:pPr marL="125730" indent="-113664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Bacteriology</a:t>
            </a:r>
            <a:endParaRPr sz="3200">
              <a:latin typeface="Times New Roman"/>
              <a:cs typeface="Times New Roman"/>
            </a:endParaRPr>
          </a:p>
          <a:p>
            <a:pPr marL="412115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41211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Coli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80%</a:t>
            </a:r>
            <a:endParaRPr sz="2800">
              <a:latin typeface="Times New Roman"/>
              <a:cs typeface="Times New Roman"/>
            </a:endParaRPr>
          </a:p>
          <a:p>
            <a:pPr marL="41148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41148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Klebsiela</a:t>
            </a:r>
            <a:endParaRPr sz="2800">
              <a:latin typeface="Times New Roman"/>
              <a:cs typeface="Times New Roman"/>
            </a:endParaRPr>
          </a:p>
          <a:p>
            <a:pPr marL="41148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41148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Proteus,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endParaRPr sz="2800">
              <a:latin typeface="Times New Roman"/>
              <a:cs typeface="Times New Roman"/>
            </a:endParaRPr>
          </a:p>
          <a:p>
            <a:pPr marL="412115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41211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Enterobacter,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Staph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4652645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Clinical</a:t>
            </a:r>
            <a:r>
              <a:rPr spc="-145" dirty="0"/>
              <a:t> </a:t>
            </a:r>
            <a:r>
              <a:rPr spc="-10" dirty="0"/>
              <a:t>Features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768" y="3962450"/>
            <a:ext cx="2125853" cy="1229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5454" y="1905138"/>
            <a:ext cx="7199630" cy="38855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480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Abrupt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onset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fever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Chills,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flank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pain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85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LUTS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Frequency,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Urgency,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Dysuria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90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Nausea,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Vomiting,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Malaise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4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Signs:</a:t>
            </a:r>
            <a:endParaRPr sz="44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3460"/>
              </a:lnSpc>
              <a:spcBef>
                <a:spcPts val="865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Tachycardia,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temperature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101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104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Fº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Renal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angle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tenderness,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Abdominal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signs.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2994533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33301"/>
            <a:ext cx="3674745" cy="4184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39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Blood.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C/P</a:t>
            </a:r>
            <a:endParaRPr sz="2400">
              <a:latin typeface="Times New Roman"/>
              <a:cs typeface="Times New Roman"/>
            </a:endParaRPr>
          </a:p>
          <a:p>
            <a:pPr marL="459105" lvl="1" indent="-286385" algn="ctr">
              <a:lnSpc>
                <a:spcPct val="100000"/>
              </a:lnSpc>
              <a:spcBef>
                <a:spcPts val="229"/>
              </a:spcBef>
              <a:buChar char="–"/>
              <a:tabLst>
                <a:tab pos="459105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Leukocytosis-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Neutrophils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Urinalysis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Pyuria,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Bactiuria,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Hematuria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Urine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C/S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100,000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CFU/ml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culture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Bacteraemia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Septicemia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0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Doppler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USG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SzPct val="79166"/>
              <a:buFont typeface="Wingdings"/>
              <a:buChar char="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Isotope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702" y="2353055"/>
            <a:ext cx="116839" cy="240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54" y="1"/>
            <a:ext cx="7261225" cy="1354217"/>
          </a:xfrm>
        </p:spPr>
        <p:txBody>
          <a:bodyPr/>
          <a:lstStyle/>
          <a:p>
            <a:r>
              <a:rPr lang="en-US" dirty="0" smtClean="0"/>
              <a:t>University Motto , Vision, Values &amp;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r>
              <a:rPr lang="en-US" b="1" u="sng" dirty="0" smtClean="0"/>
              <a:t>Vision &amp; Values</a:t>
            </a:r>
          </a:p>
          <a:p>
            <a:r>
              <a:rPr lang="en-US" b="1" dirty="0" smtClean="0"/>
              <a:t>To impart evidence-based research oriented health professional education in order to provide best possible patient care and inculcate the values of mutual respect, ethical practice of healthcare and social accountability.</a:t>
            </a:r>
          </a:p>
          <a:p>
            <a:r>
              <a:rPr lang="en-US" b="1" u="sng" dirty="0" smtClean="0"/>
              <a:t>Mission </a:t>
            </a:r>
            <a:r>
              <a:rPr lang="en-US" b="1" u="sng" dirty="0" err="1" smtClean="0"/>
              <a:t>Statment</a:t>
            </a:r>
            <a:endParaRPr lang="en-US" b="1" u="sng" dirty="0" smtClean="0"/>
          </a:p>
          <a:p>
            <a:r>
              <a:rPr lang="en-US" b="1" dirty="0" smtClean="0"/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3643629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04542"/>
            <a:ext cx="6179820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869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Antibiotics</a:t>
            </a:r>
            <a:endParaRPr sz="32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Antipyretics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I/V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fluids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Correction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anatomical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anomalies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5237733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Perinephric</a:t>
            </a:r>
            <a:r>
              <a:rPr spc="-210" dirty="0"/>
              <a:t> </a:t>
            </a:r>
            <a:r>
              <a:rPr spc="-10" dirty="0"/>
              <a:t>abscess</a:t>
            </a:r>
          </a:p>
        </p:txBody>
      </p:sp>
      <p:sp>
        <p:nvSpPr>
          <p:cNvPr id="4" name="object 4"/>
          <p:cNvSpPr/>
          <p:nvPr/>
        </p:nvSpPr>
        <p:spPr>
          <a:xfrm>
            <a:off x="1171066" y="2923285"/>
            <a:ext cx="1228725" cy="18415"/>
          </a:xfrm>
          <a:custGeom>
            <a:avLst/>
            <a:gdLst/>
            <a:ahLst/>
            <a:cxnLst/>
            <a:rect l="l" t="t" r="r" b="b"/>
            <a:pathLst>
              <a:path w="1228725" h="18414">
                <a:moveTo>
                  <a:pt x="1228344" y="0"/>
                </a:moveTo>
                <a:lnTo>
                  <a:pt x="0" y="0"/>
                </a:lnTo>
                <a:lnTo>
                  <a:pt x="0" y="18287"/>
                </a:lnTo>
                <a:lnTo>
                  <a:pt x="1228344" y="18287"/>
                </a:lnTo>
                <a:lnTo>
                  <a:pt x="1228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1066" y="4752213"/>
            <a:ext cx="2344420" cy="18415"/>
          </a:xfrm>
          <a:custGeom>
            <a:avLst/>
            <a:gdLst/>
            <a:ahLst/>
            <a:cxnLst/>
            <a:rect l="l" t="t" r="r" b="b"/>
            <a:pathLst>
              <a:path w="2344420" h="18414">
                <a:moveTo>
                  <a:pt x="2343912" y="0"/>
                </a:moveTo>
                <a:lnTo>
                  <a:pt x="0" y="0"/>
                </a:lnTo>
                <a:lnTo>
                  <a:pt x="0" y="18287"/>
                </a:lnTo>
                <a:lnTo>
                  <a:pt x="2343912" y="18287"/>
                </a:lnTo>
                <a:lnTo>
                  <a:pt x="2343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5454" y="1919803"/>
            <a:ext cx="7239634" cy="3903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 marR="1915795" indent="-393700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kidney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gerota's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fascia Etiology</a:t>
            </a:r>
            <a:endParaRPr sz="2800">
              <a:latin typeface="Times New Roman"/>
              <a:cs typeface="Times New Roman"/>
            </a:endParaRPr>
          </a:p>
          <a:p>
            <a:pPr marL="1040130" indent="-338455">
              <a:lnSpc>
                <a:spcPct val="100000"/>
              </a:lnSpc>
              <a:spcBef>
                <a:spcPts val="595"/>
              </a:spcBef>
              <a:buChar char="–"/>
              <a:tabLst>
                <a:tab pos="10401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Rupture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renal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abscess</a:t>
            </a:r>
            <a:endParaRPr sz="2400">
              <a:latin typeface="Times New Roman"/>
              <a:cs typeface="Times New Roman"/>
            </a:endParaRPr>
          </a:p>
          <a:p>
            <a:pPr marL="1040130" indent="-338455">
              <a:lnSpc>
                <a:spcPct val="100000"/>
              </a:lnSpc>
              <a:spcBef>
                <a:spcPts val="575"/>
              </a:spcBef>
              <a:buChar char="–"/>
              <a:tabLst>
                <a:tab pos="10401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Ascending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urinary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stasis,</a:t>
            </a:r>
            <a:endParaRPr sz="2400">
              <a:latin typeface="Times New Roman"/>
              <a:cs typeface="Times New Roman"/>
            </a:endParaRPr>
          </a:p>
          <a:p>
            <a:pPr marL="1040130" indent="-338455">
              <a:lnSpc>
                <a:spcPct val="100000"/>
              </a:lnSpc>
              <a:spcBef>
                <a:spcPts val="580"/>
              </a:spcBef>
              <a:buChar char="–"/>
              <a:tabLst>
                <a:tab pos="10401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Obstruction,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Calculi,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neurogenic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bladder,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diabetes.</a:t>
            </a:r>
            <a:endParaRPr sz="24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65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features</a:t>
            </a:r>
            <a:endParaRPr sz="2800">
              <a:latin typeface="Times New Roman"/>
              <a:cs typeface="Times New Roman"/>
            </a:endParaRPr>
          </a:p>
          <a:p>
            <a:pPr marL="12700" marR="847090">
              <a:lnSpc>
                <a:spcPct val="120100"/>
              </a:lnSpc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Fever,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flank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pain,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LUTS, Tender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flank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mass,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erythema,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anaemia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2994533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18207"/>
            <a:ext cx="2687955" cy="429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C/P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Urinalysis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Urine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C/S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Blood.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C/S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P/C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aspiration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ts val="3335"/>
              </a:lnSpc>
              <a:spcBef>
                <a:spcPts val="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IVU &amp; CT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scan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4775"/>
              </a:lnSpc>
            </a:pPr>
            <a:r>
              <a:rPr sz="4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4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5"/>
              </a:spcBef>
              <a:buChar char="–"/>
              <a:tabLst>
                <a:tab pos="75628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Antibiotics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P/C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aspiration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Open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drainage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3811397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Acute</a:t>
            </a:r>
            <a:r>
              <a:rPr spc="-110" dirty="0"/>
              <a:t> </a:t>
            </a:r>
            <a:r>
              <a:rPr spc="-10" dirty="0"/>
              <a:t>Cystitis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2140712"/>
            <a:ext cx="7345680" cy="2630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women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35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protected due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prostatic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secretions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355"/>
              </a:spcBef>
              <a:buSzPct val="78571"/>
              <a:buFont typeface="Wingdings"/>
              <a:buChar char=""/>
              <a:tabLst>
                <a:tab pos="356870" algn="l"/>
                <a:tab pos="444309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Ascending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route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faecal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perineum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Urethra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2355"/>
              </a:spcBef>
              <a:buSzPct val="78571"/>
              <a:buFont typeface="Wingdings"/>
              <a:buChar char=""/>
              <a:tabLst>
                <a:tab pos="35687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Coli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80%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4652645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Clinical</a:t>
            </a:r>
            <a:r>
              <a:rPr spc="-14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00050" indent="-387350">
              <a:lnSpc>
                <a:spcPct val="100000"/>
              </a:lnSpc>
              <a:spcBef>
                <a:spcPts val="765"/>
              </a:spcBef>
              <a:buChar char="•"/>
              <a:tabLst>
                <a:tab pos="400050" algn="l"/>
              </a:tabLst>
            </a:pPr>
            <a:r>
              <a:rPr dirty="0"/>
              <a:t>Irritative</a:t>
            </a:r>
            <a:r>
              <a:rPr spc="-85" dirty="0"/>
              <a:t> </a:t>
            </a:r>
            <a:r>
              <a:rPr dirty="0"/>
              <a:t>voiding</a:t>
            </a:r>
            <a:r>
              <a:rPr spc="-100" dirty="0"/>
              <a:t> </a:t>
            </a:r>
            <a:r>
              <a:rPr spc="-10" dirty="0"/>
              <a:t>symptoms</a:t>
            </a:r>
          </a:p>
          <a:p>
            <a:pPr marL="400050" indent="-387350">
              <a:lnSpc>
                <a:spcPct val="100000"/>
              </a:lnSpc>
              <a:spcBef>
                <a:spcPts val="675"/>
              </a:spcBef>
              <a:buChar char="•"/>
              <a:tabLst>
                <a:tab pos="400050" algn="l"/>
              </a:tabLst>
            </a:pPr>
            <a:r>
              <a:rPr dirty="0"/>
              <a:t>Low</a:t>
            </a:r>
            <a:r>
              <a:rPr spc="-20" dirty="0"/>
              <a:t> </a:t>
            </a:r>
            <a:r>
              <a:rPr dirty="0"/>
              <a:t>back</a:t>
            </a:r>
            <a:r>
              <a:rPr spc="-40" dirty="0"/>
              <a:t> </a:t>
            </a:r>
            <a:r>
              <a:rPr dirty="0"/>
              <a:t>pain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S.P.</a:t>
            </a:r>
            <a:r>
              <a:rPr spc="-10" dirty="0"/>
              <a:t> </a:t>
            </a:r>
            <a:r>
              <a:rPr spc="-20" dirty="0"/>
              <a:t>pain</a:t>
            </a:r>
          </a:p>
          <a:p>
            <a:pPr marL="400050" indent="-387350">
              <a:lnSpc>
                <a:spcPct val="100000"/>
              </a:lnSpc>
              <a:spcBef>
                <a:spcPts val="670"/>
              </a:spcBef>
              <a:buChar char="•"/>
              <a:tabLst>
                <a:tab pos="400050" algn="l"/>
              </a:tabLst>
            </a:pPr>
            <a:r>
              <a:rPr dirty="0"/>
              <a:t>Cloudy</a:t>
            </a:r>
            <a:r>
              <a:rPr spc="-100" dirty="0"/>
              <a:t> </a:t>
            </a:r>
            <a:r>
              <a:rPr dirty="0"/>
              <a:t>foul</a:t>
            </a:r>
            <a:r>
              <a:rPr spc="-10" dirty="0"/>
              <a:t> </a:t>
            </a:r>
            <a:r>
              <a:rPr dirty="0"/>
              <a:t>smelling</a:t>
            </a:r>
            <a:r>
              <a:rPr spc="-65" dirty="0"/>
              <a:t> </a:t>
            </a:r>
            <a:r>
              <a:rPr dirty="0"/>
              <a:t>urine,</a:t>
            </a:r>
            <a:r>
              <a:rPr spc="-55" dirty="0"/>
              <a:t> </a:t>
            </a:r>
            <a:r>
              <a:rPr spc="-10" dirty="0"/>
              <a:t>hematuria</a:t>
            </a:r>
          </a:p>
          <a:p>
            <a:pPr marL="400050" indent="-387350">
              <a:lnSpc>
                <a:spcPct val="100000"/>
              </a:lnSpc>
              <a:spcBef>
                <a:spcPts val="675"/>
              </a:spcBef>
              <a:buChar char="•"/>
              <a:tabLst>
                <a:tab pos="400050" algn="l"/>
              </a:tabLst>
            </a:pPr>
            <a:r>
              <a:rPr dirty="0"/>
              <a:t>Constitutional</a:t>
            </a:r>
            <a:r>
              <a:rPr spc="-145" dirty="0"/>
              <a:t> </a:t>
            </a:r>
            <a:r>
              <a:rPr dirty="0"/>
              <a:t>symptomic</a:t>
            </a:r>
            <a:r>
              <a:rPr spc="-5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spc="-20" dirty="0"/>
              <a:t>rare</a:t>
            </a: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600" spc="-10" dirty="0"/>
              <a:t>Diagnosis</a:t>
            </a:r>
            <a:endParaRPr sz="3600"/>
          </a:p>
          <a:p>
            <a:pPr marL="400050" indent="-387350">
              <a:lnSpc>
                <a:spcPct val="100000"/>
              </a:lnSpc>
              <a:spcBef>
                <a:spcPts val="710"/>
              </a:spcBef>
              <a:buChar char="•"/>
              <a:tabLst>
                <a:tab pos="400050" algn="l"/>
              </a:tabLst>
            </a:pPr>
            <a:r>
              <a:rPr dirty="0"/>
              <a:t>Urine</a:t>
            </a:r>
            <a:r>
              <a:rPr spc="-35" dirty="0"/>
              <a:t> </a:t>
            </a:r>
            <a:r>
              <a:rPr spc="-25" dirty="0"/>
              <a:t>R/E</a:t>
            </a:r>
          </a:p>
          <a:p>
            <a:pPr marL="400050" indent="-387350">
              <a:lnSpc>
                <a:spcPct val="100000"/>
              </a:lnSpc>
              <a:spcBef>
                <a:spcPts val="670"/>
              </a:spcBef>
              <a:buChar char="•"/>
              <a:tabLst>
                <a:tab pos="400050" algn="l"/>
              </a:tabLst>
            </a:pPr>
            <a:r>
              <a:rPr dirty="0"/>
              <a:t>Urine</a:t>
            </a:r>
            <a:r>
              <a:rPr spc="-35" dirty="0"/>
              <a:t> </a:t>
            </a:r>
            <a:r>
              <a:rPr spc="-25" dirty="0"/>
              <a:t>C/S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3783964" cy="12296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904542"/>
            <a:ext cx="2176780" cy="11963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869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Antibiotics</a:t>
            </a:r>
            <a:endParaRPr sz="32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Analgesics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Medical 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334" y="1919803"/>
            <a:ext cx="5850255" cy="2816156"/>
          </a:xfrm>
        </p:spPr>
        <p:txBody>
          <a:bodyPr/>
          <a:lstStyle/>
          <a:p>
            <a:r>
              <a:rPr lang="en-US" sz="3100" dirty="0" smtClean="0"/>
              <a:t>Before doing any medical and surgical treatment informed consent must  be  taken</a:t>
            </a:r>
          </a:p>
          <a:p>
            <a:r>
              <a:rPr lang="en-US" sz="3100" dirty="0" smtClean="0"/>
              <a:t>Prognosis should be explained to the patient and attendants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895600"/>
            <a:ext cx="4512589" cy="738664"/>
          </a:xfrm>
        </p:spPr>
        <p:txBody>
          <a:bodyPr/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Sequence  of LGIS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919803"/>
            <a:ext cx="8534400" cy="32932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Learning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Vertical integration with </a:t>
            </a:r>
            <a:r>
              <a:rPr lang="en-US" sz="3100" dirty="0" smtClean="0"/>
              <a:t>anatomy</a:t>
            </a:r>
            <a:endParaRPr lang="en-US" sz="3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Horizontal integration with   pathology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Clinical aspect </a:t>
            </a:r>
            <a:r>
              <a:rPr lang="en-US" sz="3100" dirty="0" smtClean="0"/>
              <a:t>of urinary tract infections</a:t>
            </a:r>
            <a:r>
              <a:rPr lang="en-US" sz="3100" dirty="0" smtClean="0"/>
              <a:t> as </a:t>
            </a:r>
            <a:r>
              <a:rPr lang="en-US" sz="3100" dirty="0" smtClean="0"/>
              <a:t>core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Ethics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st year_Introduction to Wintrobe and Westergen.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7" y="349423"/>
            <a:ext cx="8456025" cy="6149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334" y="1919803"/>
            <a:ext cx="5850255" cy="258532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 of urinary tract infection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Identify Causative organisms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Presenting sign and symptoms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Diagnosis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Managment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919288"/>
            <a:ext cx="9144000" cy="785812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5100" dirty="0" smtClean="0"/>
              <a:t>Vertical Integration with anatomy</a:t>
            </a:r>
            <a:endParaRPr lang="en-US" sz="51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AutoShape 2" descr="Urinary System: Organs, Anatomy, Function &amp; Cond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Urinary System: Organs, Anatomy, Function &amp; Cond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asted-image.tif">
            <a:extLst>
              <a:ext uri="{FF2B5EF4-FFF2-40B4-BE49-F238E27FC236}">
                <a16:creationId xmlns="" xmlns:a16="http://schemas.microsoft.com/office/drawing/2014/main" id="{0C8A025C-B8D2-C5A2-A1B7-639C31AB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667562"/>
            <a:ext cx="6222364" cy="12296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8159" y="2654858"/>
            <a:ext cx="3900170" cy="1229995"/>
            <a:chOff x="518159" y="2654858"/>
            <a:chExt cx="3900170" cy="12299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2834678"/>
              <a:ext cx="885228" cy="9249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1" y="2654858"/>
              <a:ext cx="1799589" cy="12296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087" y="2654858"/>
              <a:ext cx="2570734" cy="122969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8159" y="4264202"/>
            <a:ext cx="2891155" cy="1229995"/>
            <a:chOff x="518159" y="4264202"/>
            <a:chExt cx="2891155" cy="12299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4444022"/>
              <a:ext cx="885228" cy="9249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191" y="4264202"/>
              <a:ext cx="2634742" cy="122969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65454" y="815162"/>
            <a:ext cx="5518150" cy="429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dirty="0">
                <a:solidFill>
                  <a:srgbClr val="CACACA"/>
                </a:solidFill>
                <a:latin typeface="Times New Roman"/>
                <a:cs typeface="Times New Roman"/>
              </a:rPr>
              <a:t>Urinary</a:t>
            </a:r>
            <a:r>
              <a:rPr sz="4400" i="1" spc="-12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CACACA"/>
                </a:solidFill>
                <a:latin typeface="Times New Roman"/>
                <a:cs typeface="Times New Roman"/>
              </a:rPr>
              <a:t>Tract</a:t>
            </a:r>
            <a:r>
              <a:rPr sz="4400" i="1" spc="-10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44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Infections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4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lr>
                <a:srgbClr val="00FFCC"/>
              </a:buClr>
              <a:buSzPct val="77272"/>
              <a:buFont typeface="Wingdings"/>
              <a:buChar char=""/>
              <a:tabLst>
                <a:tab pos="356870" algn="l"/>
              </a:tabLst>
            </a:pPr>
            <a:r>
              <a:rPr sz="4400" i="1" dirty="0">
                <a:solidFill>
                  <a:srgbClr val="CACACA"/>
                </a:solidFill>
                <a:latin typeface="Times New Roman"/>
                <a:cs typeface="Times New Roman"/>
              </a:rPr>
              <a:t>Non</a:t>
            </a:r>
            <a:r>
              <a:rPr sz="4400" i="1" spc="-5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44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specific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40"/>
              </a:spcBef>
              <a:buClr>
                <a:srgbClr val="00FFCC"/>
              </a:buClr>
              <a:buFont typeface="Wingdings"/>
              <a:buChar char=""/>
            </a:pPr>
            <a:endParaRPr sz="44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buClr>
                <a:srgbClr val="00FFCC"/>
              </a:buClr>
              <a:buSzPct val="77272"/>
              <a:buFont typeface="Wingdings"/>
              <a:buChar char=""/>
              <a:tabLst>
                <a:tab pos="356235" algn="l"/>
              </a:tabLst>
            </a:pPr>
            <a:r>
              <a:rPr sz="44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Specific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55981"/>
            <a:ext cx="7798054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454" y="363677"/>
            <a:ext cx="71805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DIFFERENCE</a:t>
            </a:r>
            <a:r>
              <a:rPr sz="3200" spc="-75" dirty="0"/>
              <a:t> </a:t>
            </a:r>
            <a:r>
              <a:rPr sz="3200" dirty="0"/>
              <a:t>BETWEEN</a:t>
            </a:r>
            <a:r>
              <a:rPr sz="3200" spc="-85" dirty="0"/>
              <a:t> </a:t>
            </a:r>
            <a:r>
              <a:rPr sz="3200" dirty="0"/>
              <a:t>SPECIFIC</a:t>
            </a:r>
            <a:r>
              <a:rPr sz="3200" spc="-114" dirty="0"/>
              <a:t> </a:t>
            </a:r>
            <a:r>
              <a:rPr sz="3200" spc="-25" dirty="0"/>
              <a:t>AND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21208" y="743661"/>
            <a:ext cx="5668010" cy="903605"/>
            <a:chOff x="521208" y="743661"/>
            <a:chExt cx="5668010" cy="903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8" y="743661"/>
              <a:ext cx="1372997" cy="903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360" y="743661"/>
              <a:ext cx="671893" cy="903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0472" y="743661"/>
              <a:ext cx="4698365" cy="9035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208" y="1892757"/>
            <a:ext cx="8185150" cy="9035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5454" y="851738"/>
            <a:ext cx="7563484" cy="512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spc="-25" dirty="0">
                <a:solidFill>
                  <a:srgbClr val="CACACA"/>
                </a:solidFill>
                <a:latin typeface="Times New Roman"/>
                <a:cs typeface="Times New Roman"/>
              </a:rPr>
              <a:t>NON-</a:t>
            </a:r>
            <a:r>
              <a:rPr sz="3200" i="1" dirty="0">
                <a:solidFill>
                  <a:srgbClr val="CACACA"/>
                </a:solidFill>
                <a:latin typeface="Times New Roman"/>
                <a:cs typeface="Times New Roman"/>
              </a:rPr>
              <a:t>SPECIFIC</a:t>
            </a:r>
            <a:r>
              <a:rPr sz="3200" i="1" spc="-6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INFECTIONS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CACACA"/>
                </a:solidFill>
                <a:latin typeface="Times New Roman"/>
                <a:cs typeface="Times New Roman"/>
              </a:rPr>
              <a:t>STAMEY</a:t>
            </a:r>
            <a:r>
              <a:rPr sz="3200" i="1" spc="-14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CACACA"/>
                </a:solidFill>
                <a:latin typeface="Times New Roman"/>
                <a:cs typeface="Times New Roman"/>
              </a:rPr>
              <a:t>CLASSIFICAITON</a:t>
            </a:r>
            <a:r>
              <a:rPr sz="3200" i="1" spc="-90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CACACA"/>
                </a:solidFill>
                <a:latin typeface="Times New Roman"/>
                <a:cs typeface="Times New Roman"/>
              </a:rPr>
              <a:t>OF</a:t>
            </a:r>
            <a:r>
              <a:rPr sz="3200" i="1" spc="-125" dirty="0">
                <a:solidFill>
                  <a:srgbClr val="CACACA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CACACA"/>
                </a:solidFill>
                <a:latin typeface="Times New Roman"/>
                <a:cs typeface="Times New Roman"/>
              </a:rPr>
              <a:t>INFECTION</a:t>
            </a:r>
            <a:endParaRPr sz="32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995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Isolated</a:t>
            </a:r>
            <a:r>
              <a:rPr sz="32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690"/>
              </a:spcBef>
              <a:buClr>
                <a:srgbClr val="00FFCC"/>
              </a:buClr>
              <a:buSzPct val="79687"/>
              <a:buFont typeface="Wingdings"/>
              <a:buChar char=""/>
              <a:tabLst>
                <a:tab pos="356870" algn="l"/>
              </a:tabLst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Recurrent</a:t>
            </a:r>
            <a:r>
              <a:rPr sz="3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22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Persistent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014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Un-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resolved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24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202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530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URINARY TRACT</vt:lpstr>
      <vt:lpstr>University Motto , Vision, Values &amp; Goals</vt:lpstr>
      <vt:lpstr> Sequence  of LGIS</vt:lpstr>
      <vt:lpstr>Slide 4</vt:lpstr>
      <vt:lpstr>Learning Objectives</vt:lpstr>
      <vt:lpstr>Slide 6</vt:lpstr>
      <vt:lpstr>Slide 7</vt:lpstr>
      <vt:lpstr>Slide 8</vt:lpstr>
      <vt:lpstr>DIFFERENCE BETWEEN SPECIFIC AND</vt:lpstr>
      <vt:lpstr>Types of Special infection</vt:lpstr>
      <vt:lpstr>Horizontal integration with pathology</vt:lpstr>
      <vt:lpstr>Causative Organisms</vt:lpstr>
      <vt:lpstr>Slide 13</vt:lpstr>
      <vt:lpstr>Modes of Entry of Organisms</vt:lpstr>
      <vt:lpstr>Spectrum of conditions comprising UTI</vt:lpstr>
      <vt:lpstr>Continued…….</vt:lpstr>
      <vt:lpstr>Acute Pyelonephritis</vt:lpstr>
      <vt:lpstr>Clinical Features</vt:lpstr>
      <vt:lpstr>Diagnosis</vt:lpstr>
      <vt:lpstr>Management</vt:lpstr>
      <vt:lpstr>Perinephric abscess</vt:lpstr>
      <vt:lpstr>Diagnosis</vt:lpstr>
      <vt:lpstr>Acute Cystitis</vt:lpstr>
      <vt:lpstr>Clinical Features</vt:lpstr>
      <vt:lpstr>Management</vt:lpstr>
      <vt:lpstr>Bio Medical Ethics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</dc:title>
  <cp:lastModifiedBy>Home</cp:lastModifiedBy>
  <cp:revision>15</cp:revision>
  <dcterms:created xsi:type="dcterms:W3CDTF">2025-02-14T12:43:37Z</dcterms:created>
  <dcterms:modified xsi:type="dcterms:W3CDTF">2025-02-14T13:59:46Z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2025-02-14T00:00:00Z</vt:filetime>
  </property>
  <property fmtid="{D5CDD505-2E9C-101B-9397-08002B2CF9AE}" pid="5" name="Producer">
    <vt:lpwstr>www.ilovepdf.com</vt:lpwstr>
  </property>
</Properties>
</file>