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31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4" r:id="rId45"/>
    <p:sldId id="315" r:id="rId46"/>
    <p:sldId id="298" r:id="rId4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59" y="3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550" b="1" i="0">
                <a:solidFill>
                  <a:srgbClr val="675E46"/>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750" b="0" i="0">
                <a:solidFill>
                  <a:srgbClr val="2E2B1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2/25/2025</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spc="-25" dirty="0"/>
              <a:pPr marL="38100">
                <a:lnSpc>
                  <a:spcPts val="1810"/>
                </a:lnSpc>
              </a:pPr>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1" i="0">
                <a:solidFill>
                  <a:srgbClr val="675E46"/>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750" b="0" i="0">
                <a:solidFill>
                  <a:srgbClr val="2E2B1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2/25/2025</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spc="-25" dirty="0"/>
              <a:pPr marL="38100">
                <a:lnSpc>
                  <a:spcPts val="1810"/>
                </a:lnSpc>
              </a:pPr>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1" i="0">
                <a:solidFill>
                  <a:srgbClr val="675E46"/>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2/25/2025</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spc="-25" dirty="0"/>
              <a:pPr marL="38100">
                <a:lnSpc>
                  <a:spcPts val="1810"/>
                </a:lnSpc>
              </a:pPr>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50" b="1" i="0">
                <a:solidFill>
                  <a:srgbClr val="675E46"/>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2/25/2025</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spc="-25" dirty="0"/>
              <a:pPr marL="38100">
                <a:lnSpc>
                  <a:spcPts val="1810"/>
                </a:lnSpc>
              </a:pPr>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2/25/2025</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spc="-25" dirty="0"/>
              <a:pPr marL="38100">
                <a:lnSpc>
                  <a:spcPts val="1810"/>
                </a:lnSpc>
              </a:pPr>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17" name="bg object 17"/>
          <p:cNvSpPr/>
          <p:nvPr/>
        </p:nvSpPr>
        <p:spPr>
          <a:xfrm>
            <a:off x="11277600" y="0"/>
            <a:ext cx="914400" cy="6858000"/>
          </a:xfrm>
          <a:custGeom>
            <a:avLst/>
            <a:gdLst/>
            <a:ahLst/>
            <a:cxnLst/>
            <a:rect l="l" t="t" r="r" b="b"/>
            <a:pathLst>
              <a:path w="914400" h="6858000">
                <a:moveTo>
                  <a:pt x="914400" y="6172200"/>
                </a:moveTo>
                <a:lnTo>
                  <a:pt x="0" y="6172200"/>
                </a:lnTo>
                <a:lnTo>
                  <a:pt x="0" y="6858000"/>
                </a:lnTo>
                <a:lnTo>
                  <a:pt x="914400" y="6858000"/>
                </a:lnTo>
                <a:lnTo>
                  <a:pt x="914400" y="6172200"/>
                </a:lnTo>
                <a:close/>
              </a:path>
              <a:path w="914400" h="6858000">
                <a:moveTo>
                  <a:pt x="914400" y="0"/>
                </a:moveTo>
                <a:lnTo>
                  <a:pt x="0" y="0"/>
                </a:lnTo>
                <a:lnTo>
                  <a:pt x="0" y="5486400"/>
                </a:lnTo>
                <a:lnTo>
                  <a:pt x="914400" y="5486400"/>
                </a:lnTo>
                <a:lnTo>
                  <a:pt x="914400" y="0"/>
                </a:lnTo>
                <a:close/>
              </a:path>
            </a:pathLst>
          </a:custGeom>
          <a:solidFill>
            <a:srgbClr val="675E46"/>
          </a:solidFill>
        </p:spPr>
        <p:txBody>
          <a:bodyPr wrap="square" lIns="0" tIns="0" rIns="0" bIns="0" rtlCol="0"/>
          <a:lstStyle/>
          <a:p>
            <a:endParaRPr/>
          </a:p>
        </p:txBody>
      </p:sp>
      <p:sp>
        <p:nvSpPr>
          <p:cNvPr id="18" name="bg object 18"/>
          <p:cNvSpPr/>
          <p:nvPr/>
        </p:nvSpPr>
        <p:spPr>
          <a:xfrm>
            <a:off x="11277600" y="5486400"/>
            <a:ext cx="914400" cy="685800"/>
          </a:xfrm>
          <a:custGeom>
            <a:avLst/>
            <a:gdLst/>
            <a:ahLst/>
            <a:cxnLst/>
            <a:rect l="l" t="t" r="r" b="b"/>
            <a:pathLst>
              <a:path w="914400" h="685800">
                <a:moveTo>
                  <a:pt x="914400" y="0"/>
                </a:moveTo>
                <a:lnTo>
                  <a:pt x="0" y="0"/>
                </a:lnTo>
                <a:lnTo>
                  <a:pt x="0" y="685800"/>
                </a:lnTo>
                <a:lnTo>
                  <a:pt x="914400" y="685800"/>
                </a:lnTo>
                <a:lnTo>
                  <a:pt x="914400" y="0"/>
                </a:lnTo>
                <a:close/>
              </a:path>
            </a:pathLst>
          </a:custGeom>
          <a:solidFill>
            <a:srgbClr val="A9A47B"/>
          </a:solidFill>
        </p:spPr>
        <p:txBody>
          <a:bodyPr wrap="square" lIns="0" tIns="0" rIns="0" bIns="0" rtlCol="0"/>
          <a:lstStyle/>
          <a:p>
            <a:endParaRPr/>
          </a:p>
        </p:txBody>
      </p:sp>
      <p:sp>
        <p:nvSpPr>
          <p:cNvPr id="2" name="Holder 2"/>
          <p:cNvSpPr>
            <a:spLocks noGrp="1"/>
          </p:cNvSpPr>
          <p:nvPr>
            <p:ph type="title"/>
          </p:nvPr>
        </p:nvSpPr>
        <p:spPr>
          <a:xfrm>
            <a:off x="688975" y="474344"/>
            <a:ext cx="10814050" cy="723900"/>
          </a:xfrm>
          <a:prstGeom prst="rect">
            <a:avLst/>
          </a:prstGeom>
        </p:spPr>
        <p:txBody>
          <a:bodyPr wrap="square" lIns="0" tIns="0" rIns="0" bIns="0">
            <a:spAutoFit/>
          </a:bodyPr>
          <a:lstStyle>
            <a:lvl1pPr>
              <a:defRPr sz="4550" b="1" i="0">
                <a:solidFill>
                  <a:srgbClr val="675E46"/>
                </a:solidFill>
                <a:latin typeface="Cambria"/>
                <a:cs typeface="Cambria"/>
              </a:defRPr>
            </a:lvl1pPr>
          </a:lstStyle>
          <a:p>
            <a:endParaRPr/>
          </a:p>
        </p:txBody>
      </p:sp>
      <p:sp>
        <p:nvSpPr>
          <p:cNvPr id="3" name="Holder 3"/>
          <p:cNvSpPr>
            <a:spLocks noGrp="1"/>
          </p:cNvSpPr>
          <p:nvPr>
            <p:ph type="body" idx="1"/>
          </p:nvPr>
        </p:nvSpPr>
        <p:spPr>
          <a:xfrm>
            <a:off x="803275" y="1552511"/>
            <a:ext cx="9469755" cy="4378960"/>
          </a:xfrm>
          <a:prstGeom prst="rect">
            <a:avLst/>
          </a:prstGeom>
        </p:spPr>
        <p:txBody>
          <a:bodyPr wrap="square" lIns="0" tIns="0" rIns="0" bIns="0">
            <a:spAutoFit/>
          </a:bodyPr>
          <a:lstStyle>
            <a:lvl1pPr>
              <a:defRPr sz="2750" b="0" i="0">
                <a:solidFill>
                  <a:srgbClr val="2E2B1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2/25/2025</a:t>
            </a:fld>
            <a:endParaRPr lang="en-US"/>
          </a:p>
        </p:txBody>
      </p:sp>
      <p:sp>
        <p:nvSpPr>
          <p:cNvPr id="6" name="Holder 6"/>
          <p:cNvSpPr>
            <a:spLocks noGrp="1"/>
          </p:cNvSpPr>
          <p:nvPr>
            <p:ph type="sldNum" sz="quarter" idx="7"/>
          </p:nvPr>
        </p:nvSpPr>
        <p:spPr>
          <a:xfrm>
            <a:off x="11596369" y="5743337"/>
            <a:ext cx="317500" cy="254635"/>
          </a:xfrm>
          <a:prstGeom prst="rect">
            <a:avLst/>
          </a:prstGeom>
        </p:spPr>
        <p:txBody>
          <a:bodyPr wrap="square" lIns="0" tIns="0" rIns="0" bIns="0">
            <a:spAutoFit/>
          </a:bodyPr>
          <a:lstStyle>
            <a:lvl1pPr>
              <a:defRPr sz="1800" b="0" i="0">
                <a:solidFill>
                  <a:schemeClr val="bg1"/>
                </a:solidFill>
                <a:latin typeface="Calibri"/>
                <a:cs typeface="Calibri"/>
              </a:defRPr>
            </a:lvl1pPr>
          </a:lstStyle>
          <a:p>
            <a:pPr marL="38100">
              <a:lnSpc>
                <a:spcPts val="1810"/>
              </a:lnSpc>
            </a:pPr>
            <a:fld id="{81D60167-4931-47E6-BA6A-407CBD079E47}" type="slidenum">
              <a:rPr spc="-25" dirty="0"/>
              <a:pPr marL="38100">
                <a:lnSpc>
                  <a:spcPts val="1810"/>
                </a:lnSpc>
              </a:pPr>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hyperlink" Target="https://www.nature.com/articles/d41586-022-03044-5" TargetMode="External"/><Relationship Id="rId2" Type="http://schemas.openxmlformats.org/officeDocument/2006/relationships/hyperlink" Target="https://www.ncbi.nlm.nih.gov/pmc/articles/PMC5801608/" TargetMode="External"/><Relationship Id="rId1" Type="http://schemas.openxmlformats.org/officeDocument/2006/relationships/slideLayout" Target="../slideLayouts/slideLayout2.xml"/><Relationship Id="rId4" Type="http://schemas.openxmlformats.org/officeDocument/2006/relationships/hyperlink" Target="http://www.rand.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ncbi.nlm.nih.gov/pmc/articles/PMC721399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775" y="918845"/>
            <a:ext cx="5795010" cy="2230755"/>
          </a:xfrm>
          <a:prstGeom prst="rect">
            <a:avLst/>
          </a:prstGeom>
        </p:spPr>
        <p:txBody>
          <a:bodyPr vert="horz" wrap="square" lIns="0" tIns="13970" rIns="0" bIns="0" rtlCol="0">
            <a:spAutoFit/>
          </a:bodyPr>
          <a:lstStyle/>
          <a:p>
            <a:pPr marL="12700">
              <a:lnSpc>
                <a:spcPct val="100000"/>
              </a:lnSpc>
              <a:spcBef>
                <a:spcPts val="110"/>
              </a:spcBef>
            </a:pPr>
            <a:r>
              <a:rPr sz="7200" spc="-130" dirty="0"/>
              <a:t>Traumatology</a:t>
            </a:r>
            <a:endParaRPr sz="7200"/>
          </a:p>
          <a:p>
            <a:pPr marL="12700">
              <a:lnSpc>
                <a:spcPct val="100000"/>
              </a:lnSpc>
              <a:spcBef>
                <a:spcPts val="70"/>
              </a:spcBef>
            </a:pPr>
            <a:r>
              <a:rPr sz="7200" b="0" spc="-95" dirty="0">
                <a:latin typeface="Cambria"/>
                <a:cs typeface="Cambria"/>
              </a:rPr>
              <a:t>Firearm</a:t>
            </a:r>
            <a:r>
              <a:rPr sz="7200" b="0" spc="-254" dirty="0">
                <a:latin typeface="Cambria"/>
                <a:cs typeface="Cambria"/>
              </a:rPr>
              <a:t> </a:t>
            </a:r>
            <a:r>
              <a:rPr sz="7200" b="0" dirty="0">
                <a:latin typeface="Cambria"/>
                <a:cs typeface="Cambria"/>
              </a:rPr>
              <a:t>-</a:t>
            </a:r>
            <a:r>
              <a:rPr sz="7200" b="0" spc="-225" dirty="0">
                <a:latin typeface="Cambria"/>
                <a:cs typeface="Cambria"/>
              </a:rPr>
              <a:t> </a:t>
            </a:r>
            <a:r>
              <a:rPr sz="7200" b="0" spc="-50" dirty="0">
                <a:latin typeface="Cambria"/>
                <a:cs typeface="Cambria"/>
              </a:rPr>
              <a:t>I</a:t>
            </a:r>
            <a:endParaRPr sz="7200">
              <a:latin typeface="Cambria"/>
              <a:cs typeface="Cambria"/>
            </a:endParaRPr>
          </a:p>
        </p:txBody>
      </p:sp>
      <p:sp>
        <p:nvSpPr>
          <p:cNvPr id="3" name="object 3"/>
          <p:cNvSpPr txBox="1"/>
          <p:nvPr/>
        </p:nvSpPr>
        <p:spPr>
          <a:xfrm>
            <a:off x="4851400" y="4182745"/>
            <a:ext cx="5314315" cy="1071245"/>
          </a:xfrm>
          <a:prstGeom prst="rect">
            <a:avLst/>
          </a:prstGeom>
        </p:spPr>
        <p:txBody>
          <a:bodyPr vert="horz" wrap="square" lIns="0" tIns="13335" rIns="0" bIns="0" rtlCol="0">
            <a:spAutoFit/>
          </a:bodyPr>
          <a:lstStyle/>
          <a:p>
            <a:pPr marL="12700">
              <a:lnSpc>
                <a:spcPct val="100000"/>
              </a:lnSpc>
              <a:spcBef>
                <a:spcPts val="105"/>
              </a:spcBef>
            </a:pPr>
            <a:r>
              <a:rPr lang="pt-BR" sz="3600" b="1" spc="-80">
                <a:solidFill>
                  <a:srgbClr val="A9A47B"/>
                </a:solidFill>
                <a:latin typeface="Calibri"/>
                <a:cs typeface="Calibri"/>
              </a:rPr>
              <a:t>Dr Filza ali  &amp; Dr Gulzaib </a:t>
            </a:r>
            <a:r>
              <a:rPr sz="3200" b="1" dirty="0">
                <a:solidFill>
                  <a:srgbClr val="A9A47B"/>
                </a:solidFill>
                <a:latin typeface="Calibri"/>
                <a:cs typeface="Calibri"/>
              </a:rPr>
              <a:t>Forensic</a:t>
            </a:r>
            <a:r>
              <a:rPr sz="3200" b="1" spc="-80" dirty="0">
                <a:solidFill>
                  <a:srgbClr val="A9A47B"/>
                </a:solidFill>
                <a:latin typeface="Calibri"/>
                <a:cs typeface="Calibri"/>
              </a:rPr>
              <a:t> </a:t>
            </a:r>
            <a:r>
              <a:rPr sz="3200" b="1" dirty="0">
                <a:solidFill>
                  <a:srgbClr val="A9A47B"/>
                </a:solidFill>
                <a:latin typeface="Calibri"/>
                <a:cs typeface="Calibri"/>
              </a:rPr>
              <a:t>Medicine</a:t>
            </a:r>
            <a:r>
              <a:rPr sz="3200" b="1" spc="-70" dirty="0">
                <a:solidFill>
                  <a:srgbClr val="A9A47B"/>
                </a:solidFill>
                <a:latin typeface="Calibri"/>
                <a:cs typeface="Calibri"/>
              </a:rPr>
              <a:t> </a:t>
            </a:r>
            <a:r>
              <a:rPr sz="3200" b="1" dirty="0">
                <a:solidFill>
                  <a:srgbClr val="A9A47B"/>
                </a:solidFill>
                <a:latin typeface="Calibri"/>
                <a:cs typeface="Calibri"/>
              </a:rPr>
              <a:t>&amp;</a:t>
            </a:r>
            <a:r>
              <a:rPr sz="3200" b="1" spc="-105" dirty="0">
                <a:solidFill>
                  <a:srgbClr val="A9A47B"/>
                </a:solidFill>
                <a:latin typeface="Calibri"/>
                <a:cs typeface="Calibri"/>
              </a:rPr>
              <a:t> </a:t>
            </a:r>
            <a:r>
              <a:rPr sz="3200" b="1" spc="-25" dirty="0">
                <a:solidFill>
                  <a:srgbClr val="A9A47B"/>
                </a:solidFill>
                <a:latin typeface="Calibri"/>
                <a:cs typeface="Calibri"/>
              </a:rPr>
              <a:t>Toxicology</a:t>
            </a:r>
            <a:endParaRPr sz="3200" dirty="0">
              <a:latin typeface="Calibri"/>
              <a:cs typeface="Calibri"/>
            </a:endParaRPr>
          </a:p>
        </p:txBody>
      </p:sp>
      <p:pic>
        <p:nvPicPr>
          <p:cNvPr id="5" name="object 5"/>
          <p:cNvPicPr/>
          <p:nvPr/>
        </p:nvPicPr>
        <p:blipFill>
          <a:blip r:embed="rId2" cstate="print"/>
          <a:stretch>
            <a:fillRect/>
          </a:stretch>
        </p:blipFill>
        <p:spPr>
          <a:xfrm>
            <a:off x="11149013" y="0"/>
            <a:ext cx="1042987" cy="10429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3849"/>
            <a:ext cx="11353800" cy="1235595"/>
          </a:xfrm>
          <a:prstGeom prst="rect">
            <a:avLst/>
          </a:prstGeom>
        </p:spPr>
        <p:txBody>
          <a:bodyPr vert="horz" wrap="square" lIns="0" tIns="7620" rIns="0" bIns="0" rtlCol="0">
            <a:spAutoFit/>
          </a:bodyPr>
          <a:lstStyle/>
          <a:p>
            <a:pPr marL="12700" marR="5080">
              <a:lnSpc>
                <a:spcPct val="101400"/>
              </a:lnSpc>
              <a:spcBef>
                <a:spcPts val="60"/>
              </a:spcBef>
            </a:pPr>
            <a:br>
              <a:rPr lang="en-US" sz="3950" spc="-85" dirty="0"/>
            </a:br>
            <a:r>
              <a:rPr sz="3950" spc="-85" dirty="0"/>
              <a:t>EXTERNAL</a:t>
            </a:r>
            <a:r>
              <a:rPr sz="3950" spc="-165" dirty="0"/>
              <a:t> </a:t>
            </a:r>
            <a:r>
              <a:rPr sz="3950" spc="-95" dirty="0"/>
              <a:t>BALLISTICS</a:t>
            </a:r>
            <a:r>
              <a:rPr sz="3950" spc="-165" dirty="0"/>
              <a:t> </a:t>
            </a:r>
            <a:r>
              <a:rPr sz="3950" spc="-25" dirty="0"/>
              <a:t>or </a:t>
            </a:r>
            <a:r>
              <a:rPr sz="3950" spc="-70" dirty="0"/>
              <a:t>EXTERIOR</a:t>
            </a:r>
            <a:r>
              <a:rPr sz="3950" spc="-180" dirty="0"/>
              <a:t> </a:t>
            </a:r>
            <a:r>
              <a:rPr sz="3950" spc="-10" dirty="0"/>
              <a:t>BALLISTICS</a:t>
            </a:r>
            <a:endParaRPr sz="3950" dirty="0"/>
          </a:p>
        </p:txBody>
      </p:sp>
      <p:sp>
        <p:nvSpPr>
          <p:cNvPr id="3" name="object 3"/>
          <p:cNvSpPr txBox="1"/>
          <p:nvPr/>
        </p:nvSpPr>
        <p:spPr>
          <a:xfrm>
            <a:off x="2336545" y="1513205"/>
            <a:ext cx="7268209" cy="3026410"/>
          </a:xfrm>
          <a:prstGeom prst="rect">
            <a:avLst/>
          </a:prstGeom>
        </p:spPr>
        <p:txBody>
          <a:bodyPr vert="horz" wrap="square" lIns="0" tIns="2540" rIns="0" bIns="0" rtlCol="0">
            <a:spAutoFit/>
          </a:bodyPr>
          <a:lstStyle/>
          <a:p>
            <a:pPr marL="12700" marR="772160">
              <a:lnSpc>
                <a:spcPct val="102699"/>
              </a:lnSpc>
              <a:spcBef>
                <a:spcPts val="20"/>
              </a:spcBef>
              <a:tabLst>
                <a:tab pos="1051560" algn="l"/>
              </a:tabLst>
            </a:pPr>
            <a:r>
              <a:rPr sz="3350" dirty="0">
                <a:solidFill>
                  <a:srgbClr val="2E2B1F"/>
                </a:solidFill>
                <a:latin typeface="Calibri"/>
                <a:cs typeface="Calibri"/>
              </a:rPr>
              <a:t>The</a:t>
            </a:r>
            <a:r>
              <a:rPr sz="3350" spc="75" dirty="0">
                <a:solidFill>
                  <a:srgbClr val="2E2B1F"/>
                </a:solidFill>
                <a:latin typeface="Calibri"/>
                <a:cs typeface="Calibri"/>
              </a:rPr>
              <a:t> </a:t>
            </a:r>
            <a:r>
              <a:rPr sz="3350" dirty="0">
                <a:solidFill>
                  <a:srgbClr val="2E2B1F"/>
                </a:solidFill>
                <a:latin typeface="Calibri"/>
                <a:cs typeface="Calibri"/>
              </a:rPr>
              <a:t>science</a:t>
            </a:r>
            <a:r>
              <a:rPr sz="3350" spc="70" dirty="0">
                <a:solidFill>
                  <a:srgbClr val="2E2B1F"/>
                </a:solidFill>
                <a:latin typeface="Calibri"/>
                <a:cs typeface="Calibri"/>
              </a:rPr>
              <a:t> </a:t>
            </a:r>
            <a:r>
              <a:rPr sz="3350" dirty="0">
                <a:solidFill>
                  <a:srgbClr val="2E2B1F"/>
                </a:solidFill>
                <a:latin typeface="Calibri"/>
                <a:cs typeface="Calibri"/>
              </a:rPr>
              <a:t>of</a:t>
            </a:r>
            <a:r>
              <a:rPr sz="3350" spc="50" dirty="0">
                <a:solidFill>
                  <a:srgbClr val="2E2B1F"/>
                </a:solidFill>
                <a:latin typeface="Calibri"/>
                <a:cs typeface="Calibri"/>
              </a:rPr>
              <a:t> </a:t>
            </a:r>
            <a:r>
              <a:rPr sz="3350" dirty="0">
                <a:solidFill>
                  <a:srgbClr val="2E2B1F"/>
                </a:solidFill>
                <a:latin typeface="Calibri"/>
                <a:cs typeface="Calibri"/>
              </a:rPr>
              <a:t>motion</a:t>
            </a:r>
            <a:r>
              <a:rPr sz="3350" spc="50" dirty="0">
                <a:solidFill>
                  <a:srgbClr val="2E2B1F"/>
                </a:solidFill>
                <a:latin typeface="Calibri"/>
                <a:cs typeface="Calibri"/>
              </a:rPr>
              <a:t> </a:t>
            </a:r>
            <a:r>
              <a:rPr sz="3350" dirty="0">
                <a:solidFill>
                  <a:srgbClr val="2E2B1F"/>
                </a:solidFill>
                <a:latin typeface="Calibri"/>
                <a:cs typeface="Calibri"/>
              </a:rPr>
              <a:t>of</a:t>
            </a:r>
            <a:r>
              <a:rPr sz="3350" spc="50" dirty="0">
                <a:solidFill>
                  <a:srgbClr val="2E2B1F"/>
                </a:solidFill>
                <a:latin typeface="Calibri"/>
                <a:cs typeface="Calibri"/>
              </a:rPr>
              <a:t> </a:t>
            </a:r>
            <a:r>
              <a:rPr sz="3350" dirty="0">
                <a:solidFill>
                  <a:srgbClr val="2E2B1F"/>
                </a:solidFill>
                <a:latin typeface="Calibri"/>
                <a:cs typeface="Calibri"/>
              </a:rPr>
              <a:t>a</a:t>
            </a:r>
            <a:r>
              <a:rPr sz="3350" spc="60" dirty="0">
                <a:solidFill>
                  <a:srgbClr val="2E2B1F"/>
                </a:solidFill>
                <a:latin typeface="Calibri"/>
                <a:cs typeface="Calibri"/>
              </a:rPr>
              <a:t> </a:t>
            </a:r>
            <a:r>
              <a:rPr sz="3350" spc="-10" dirty="0">
                <a:solidFill>
                  <a:srgbClr val="2E2B1F"/>
                </a:solidFill>
                <a:latin typeface="Calibri"/>
                <a:cs typeface="Calibri"/>
              </a:rPr>
              <a:t>projectile, after</a:t>
            </a:r>
            <a:r>
              <a:rPr sz="3350" dirty="0">
                <a:solidFill>
                  <a:srgbClr val="2E2B1F"/>
                </a:solidFill>
                <a:latin typeface="Calibri"/>
                <a:cs typeface="Calibri"/>
              </a:rPr>
              <a:t>	it</a:t>
            </a:r>
            <a:r>
              <a:rPr sz="3350" spc="30" dirty="0">
                <a:solidFill>
                  <a:srgbClr val="2E2B1F"/>
                </a:solidFill>
                <a:latin typeface="Calibri"/>
                <a:cs typeface="Calibri"/>
              </a:rPr>
              <a:t> </a:t>
            </a:r>
            <a:r>
              <a:rPr sz="3350" dirty="0">
                <a:solidFill>
                  <a:srgbClr val="2E2B1F"/>
                </a:solidFill>
                <a:latin typeface="Calibri"/>
                <a:cs typeface="Calibri"/>
              </a:rPr>
              <a:t>comes</a:t>
            </a:r>
            <a:r>
              <a:rPr sz="3350" spc="-15" dirty="0">
                <a:solidFill>
                  <a:srgbClr val="2E2B1F"/>
                </a:solidFill>
                <a:latin typeface="Calibri"/>
                <a:cs typeface="Calibri"/>
              </a:rPr>
              <a:t> </a:t>
            </a:r>
            <a:r>
              <a:rPr sz="3350" dirty="0">
                <a:solidFill>
                  <a:srgbClr val="2E2B1F"/>
                </a:solidFill>
                <a:latin typeface="Calibri"/>
                <a:cs typeface="Calibri"/>
              </a:rPr>
              <a:t>out</a:t>
            </a:r>
            <a:r>
              <a:rPr sz="3350" spc="30" dirty="0">
                <a:solidFill>
                  <a:srgbClr val="2E2B1F"/>
                </a:solidFill>
                <a:latin typeface="Calibri"/>
                <a:cs typeface="Calibri"/>
              </a:rPr>
              <a:t> </a:t>
            </a:r>
            <a:r>
              <a:rPr sz="3350" dirty="0">
                <a:solidFill>
                  <a:srgbClr val="2E2B1F"/>
                </a:solidFill>
                <a:latin typeface="Calibri"/>
                <a:cs typeface="Calibri"/>
              </a:rPr>
              <a:t>of</a:t>
            </a:r>
            <a:r>
              <a:rPr sz="3350" spc="55" dirty="0">
                <a:solidFill>
                  <a:srgbClr val="2E2B1F"/>
                </a:solidFill>
                <a:latin typeface="Calibri"/>
                <a:cs typeface="Calibri"/>
              </a:rPr>
              <a:t> </a:t>
            </a:r>
            <a:r>
              <a:rPr sz="3350" dirty="0">
                <a:solidFill>
                  <a:srgbClr val="2E2B1F"/>
                </a:solidFill>
                <a:latin typeface="Calibri"/>
                <a:cs typeface="Calibri"/>
              </a:rPr>
              <a:t>the</a:t>
            </a:r>
            <a:r>
              <a:rPr sz="3350" spc="80" dirty="0">
                <a:solidFill>
                  <a:srgbClr val="2E2B1F"/>
                </a:solidFill>
                <a:latin typeface="Calibri"/>
                <a:cs typeface="Calibri"/>
              </a:rPr>
              <a:t> </a:t>
            </a:r>
            <a:r>
              <a:rPr sz="3350" spc="-10" dirty="0">
                <a:solidFill>
                  <a:srgbClr val="2E2B1F"/>
                </a:solidFill>
                <a:latin typeface="Calibri"/>
                <a:cs typeface="Calibri"/>
              </a:rPr>
              <a:t>barrel.</a:t>
            </a:r>
            <a:endParaRPr sz="3350">
              <a:latin typeface="Calibri"/>
              <a:cs typeface="Calibri"/>
            </a:endParaRPr>
          </a:p>
          <a:p>
            <a:pPr marL="12700">
              <a:lnSpc>
                <a:spcPct val="100000"/>
              </a:lnSpc>
              <a:spcBef>
                <a:spcPts val="865"/>
              </a:spcBef>
            </a:pPr>
            <a:r>
              <a:rPr sz="3350" b="1" dirty="0">
                <a:solidFill>
                  <a:srgbClr val="6F2F9F"/>
                </a:solidFill>
                <a:latin typeface="Calibri"/>
                <a:cs typeface="Calibri"/>
              </a:rPr>
              <a:t>barrel</a:t>
            </a:r>
            <a:r>
              <a:rPr sz="3350" b="1" spc="135" dirty="0">
                <a:solidFill>
                  <a:srgbClr val="6F2F9F"/>
                </a:solidFill>
                <a:latin typeface="Calibri"/>
                <a:cs typeface="Calibri"/>
              </a:rPr>
              <a:t> </a:t>
            </a:r>
            <a:r>
              <a:rPr sz="3350" dirty="0">
                <a:solidFill>
                  <a:srgbClr val="2E2B1F"/>
                </a:solidFill>
                <a:latin typeface="Calibri"/>
                <a:cs typeface="Calibri"/>
              </a:rPr>
              <a:t>---</a:t>
            </a:r>
            <a:r>
              <a:rPr sz="3350" spc="-65" dirty="0">
                <a:solidFill>
                  <a:srgbClr val="2E2B1F"/>
                </a:solidFill>
                <a:latin typeface="Calibri"/>
                <a:cs typeface="Calibri"/>
              </a:rPr>
              <a:t>-</a:t>
            </a:r>
            <a:r>
              <a:rPr sz="3350" dirty="0">
                <a:solidFill>
                  <a:srgbClr val="2E2B1F"/>
                </a:solidFill>
                <a:latin typeface="Calibri"/>
                <a:cs typeface="Calibri"/>
              </a:rPr>
              <a:t>--</a:t>
            </a:r>
            <a:r>
              <a:rPr sz="3350" b="1" dirty="0">
                <a:solidFill>
                  <a:srgbClr val="00AFEF"/>
                </a:solidFill>
                <a:latin typeface="Calibri"/>
                <a:cs typeface="Calibri"/>
              </a:rPr>
              <a:t>air</a:t>
            </a:r>
            <a:r>
              <a:rPr sz="3350" dirty="0">
                <a:solidFill>
                  <a:srgbClr val="2E2B1F"/>
                </a:solidFill>
                <a:latin typeface="Calibri"/>
                <a:cs typeface="Calibri"/>
              </a:rPr>
              <a:t>---</a:t>
            </a:r>
            <a:r>
              <a:rPr sz="3350" spc="-65" dirty="0">
                <a:solidFill>
                  <a:srgbClr val="2E2B1F"/>
                </a:solidFill>
                <a:latin typeface="Calibri"/>
                <a:cs typeface="Calibri"/>
              </a:rPr>
              <a:t>-</a:t>
            </a:r>
            <a:r>
              <a:rPr sz="3350" dirty="0">
                <a:solidFill>
                  <a:srgbClr val="2E2B1F"/>
                </a:solidFill>
                <a:latin typeface="Calibri"/>
                <a:cs typeface="Calibri"/>
              </a:rPr>
              <a:t>----</a:t>
            </a:r>
            <a:r>
              <a:rPr sz="3350" spc="114" dirty="0">
                <a:solidFill>
                  <a:srgbClr val="2E2B1F"/>
                </a:solidFill>
                <a:latin typeface="Calibri"/>
                <a:cs typeface="Calibri"/>
              </a:rPr>
              <a:t> </a:t>
            </a:r>
            <a:r>
              <a:rPr sz="3350" b="1" spc="-10" dirty="0">
                <a:solidFill>
                  <a:srgbClr val="FF0000"/>
                </a:solidFill>
                <a:latin typeface="Calibri"/>
                <a:cs typeface="Calibri"/>
              </a:rPr>
              <a:t>target</a:t>
            </a:r>
            <a:endParaRPr sz="3350">
              <a:latin typeface="Calibri"/>
              <a:cs typeface="Calibri"/>
            </a:endParaRPr>
          </a:p>
          <a:p>
            <a:pPr marL="86995">
              <a:lnSpc>
                <a:spcPct val="100000"/>
              </a:lnSpc>
              <a:spcBef>
                <a:spcPts val="1010"/>
              </a:spcBef>
            </a:pPr>
            <a:r>
              <a:rPr sz="3950" b="1" dirty="0">
                <a:solidFill>
                  <a:srgbClr val="2E2B1F"/>
                </a:solidFill>
                <a:latin typeface="Calibri"/>
                <a:cs typeface="Calibri"/>
              </a:rPr>
              <a:t>Forces</a:t>
            </a:r>
            <a:r>
              <a:rPr sz="3950" b="1" spc="10" dirty="0">
                <a:solidFill>
                  <a:srgbClr val="2E2B1F"/>
                </a:solidFill>
                <a:latin typeface="Calibri"/>
                <a:cs typeface="Calibri"/>
              </a:rPr>
              <a:t> </a:t>
            </a:r>
            <a:r>
              <a:rPr sz="3950" b="1" dirty="0">
                <a:solidFill>
                  <a:srgbClr val="2E2B1F"/>
                </a:solidFill>
                <a:latin typeface="Calibri"/>
                <a:cs typeface="Calibri"/>
              </a:rPr>
              <a:t>of</a:t>
            </a:r>
            <a:r>
              <a:rPr sz="3950" b="1" spc="35" dirty="0">
                <a:solidFill>
                  <a:srgbClr val="2E2B1F"/>
                </a:solidFill>
                <a:latin typeface="Calibri"/>
                <a:cs typeface="Calibri"/>
              </a:rPr>
              <a:t> </a:t>
            </a:r>
            <a:r>
              <a:rPr sz="3950" b="1" dirty="0">
                <a:solidFill>
                  <a:srgbClr val="2E2B1F"/>
                </a:solidFill>
                <a:latin typeface="Calibri"/>
                <a:cs typeface="Calibri"/>
              </a:rPr>
              <a:t>medium</a:t>
            </a:r>
            <a:r>
              <a:rPr sz="3950" b="1" spc="70" dirty="0">
                <a:solidFill>
                  <a:srgbClr val="2E2B1F"/>
                </a:solidFill>
                <a:latin typeface="Calibri"/>
                <a:cs typeface="Calibri"/>
              </a:rPr>
              <a:t> </a:t>
            </a:r>
            <a:r>
              <a:rPr sz="3950" b="1" dirty="0">
                <a:solidFill>
                  <a:srgbClr val="2E2B1F"/>
                </a:solidFill>
                <a:latin typeface="Calibri"/>
                <a:cs typeface="Calibri"/>
              </a:rPr>
              <a:t>–</a:t>
            </a:r>
            <a:r>
              <a:rPr sz="3950" b="1" spc="25" dirty="0">
                <a:solidFill>
                  <a:srgbClr val="2E2B1F"/>
                </a:solidFill>
                <a:latin typeface="Calibri"/>
                <a:cs typeface="Calibri"/>
              </a:rPr>
              <a:t> </a:t>
            </a:r>
            <a:r>
              <a:rPr sz="3950" b="1" dirty="0">
                <a:solidFill>
                  <a:srgbClr val="2E2B1F"/>
                </a:solidFill>
                <a:latin typeface="Calibri"/>
                <a:cs typeface="Calibri"/>
              </a:rPr>
              <a:t>air</a:t>
            </a:r>
            <a:r>
              <a:rPr sz="3950" b="1" spc="30" dirty="0">
                <a:solidFill>
                  <a:srgbClr val="2E2B1F"/>
                </a:solidFill>
                <a:latin typeface="Calibri"/>
                <a:cs typeface="Calibri"/>
              </a:rPr>
              <a:t> </a:t>
            </a:r>
            <a:r>
              <a:rPr sz="3950" b="1" spc="-10" dirty="0">
                <a:solidFill>
                  <a:srgbClr val="2E2B1F"/>
                </a:solidFill>
                <a:latin typeface="Calibri"/>
                <a:cs typeface="Calibri"/>
              </a:rPr>
              <a:t>resistance,</a:t>
            </a:r>
            <a:endParaRPr sz="3950">
              <a:latin typeface="Calibri"/>
              <a:cs typeface="Calibri"/>
            </a:endParaRPr>
          </a:p>
          <a:p>
            <a:pPr marL="4789805">
              <a:lnSpc>
                <a:spcPct val="100000"/>
              </a:lnSpc>
              <a:spcBef>
                <a:spcPts val="70"/>
              </a:spcBef>
            </a:pPr>
            <a:r>
              <a:rPr sz="3950" b="1" spc="-10" dirty="0">
                <a:solidFill>
                  <a:srgbClr val="2E2B1F"/>
                </a:solidFill>
                <a:latin typeface="Calibri"/>
                <a:cs typeface="Calibri"/>
              </a:rPr>
              <a:t>gravity.</a:t>
            </a:r>
            <a:endParaRPr sz="39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676400" y="4276725"/>
            <a:ext cx="5410200" cy="2352675"/>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10</a:t>
            </a:fld>
            <a:endParaRPr spc="-25" dirty="0"/>
          </a:p>
        </p:txBody>
      </p:sp>
      <p:sp>
        <p:nvSpPr>
          <p:cNvPr id="10" name="Rectangle 9">
            <a:extLst>
              <a:ext uri="{FF2B5EF4-FFF2-40B4-BE49-F238E27FC236}">
                <a16:creationId xmlns:a16="http://schemas.microsoft.com/office/drawing/2014/main" id="{E968C77E-E905-5F7D-226D-46FB1FE2F4E9}"/>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75" y="588327"/>
            <a:ext cx="5648325" cy="701040"/>
          </a:xfrm>
          <a:prstGeom prst="rect">
            <a:avLst/>
          </a:prstGeom>
        </p:spPr>
        <p:txBody>
          <a:bodyPr vert="horz" wrap="square" lIns="0" tIns="16510" rIns="0" bIns="0" rtlCol="0">
            <a:spAutoFit/>
          </a:bodyPr>
          <a:lstStyle/>
          <a:p>
            <a:pPr marL="12700">
              <a:lnSpc>
                <a:spcPct val="100000"/>
              </a:lnSpc>
              <a:spcBef>
                <a:spcPts val="130"/>
              </a:spcBef>
            </a:pPr>
            <a:r>
              <a:rPr sz="4400" spc="-120" dirty="0"/>
              <a:t>TERMINAL</a:t>
            </a:r>
            <a:r>
              <a:rPr sz="4400" spc="-170" dirty="0"/>
              <a:t> </a:t>
            </a:r>
            <a:r>
              <a:rPr sz="4400" spc="-90" dirty="0"/>
              <a:t>BALLISTICS</a:t>
            </a:r>
            <a:endParaRPr sz="4400"/>
          </a:p>
        </p:txBody>
      </p:sp>
      <p:sp>
        <p:nvSpPr>
          <p:cNvPr id="3" name="object 3"/>
          <p:cNvSpPr txBox="1"/>
          <p:nvPr/>
        </p:nvSpPr>
        <p:spPr>
          <a:xfrm>
            <a:off x="684530" y="1441449"/>
            <a:ext cx="7001509" cy="3837304"/>
          </a:xfrm>
          <a:prstGeom prst="rect">
            <a:avLst/>
          </a:prstGeom>
        </p:spPr>
        <p:txBody>
          <a:bodyPr vert="horz" wrap="square" lIns="0" tIns="13335" rIns="0" bIns="0" rtlCol="0">
            <a:spAutoFit/>
          </a:bodyPr>
          <a:lstStyle/>
          <a:p>
            <a:pPr marL="12700" marR="5080">
              <a:lnSpc>
                <a:spcPct val="100000"/>
              </a:lnSpc>
              <a:spcBef>
                <a:spcPts val="105"/>
              </a:spcBef>
            </a:pPr>
            <a:r>
              <a:rPr sz="3600" dirty="0">
                <a:solidFill>
                  <a:srgbClr val="2E2B1F"/>
                </a:solidFill>
                <a:latin typeface="Calibri"/>
                <a:cs typeface="Calibri"/>
              </a:rPr>
              <a:t>It</a:t>
            </a:r>
            <a:r>
              <a:rPr sz="3600" spc="-40" dirty="0">
                <a:solidFill>
                  <a:srgbClr val="2E2B1F"/>
                </a:solidFill>
                <a:latin typeface="Calibri"/>
                <a:cs typeface="Calibri"/>
              </a:rPr>
              <a:t> </a:t>
            </a:r>
            <a:r>
              <a:rPr sz="3600" dirty="0">
                <a:solidFill>
                  <a:srgbClr val="2E2B1F"/>
                </a:solidFill>
                <a:latin typeface="Calibri"/>
                <a:cs typeface="Calibri"/>
              </a:rPr>
              <a:t>is</a:t>
            </a:r>
            <a:r>
              <a:rPr sz="3600" spc="-10" dirty="0">
                <a:solidFill>
                  <a:srgbClr val="2E2B1F"/>
                </a:solidFill>
                <a:latin typeface="Calibri"/>
                <a:cs typeface="Calibri"/>
              </a:rPr>
              <a:t> </a:t>
            </a:r>
            <a:r>
              <a:rPr sz="3600" dirty="0">
                <a:solidFill>
                  <a:srgbClr val="2E2B1F"/>
                </a:solidFill>
                <a:latin typeface="Calibri"/>
                <a:cs typeface="Calibri"/>
              </a:rPr>
              <a:t>the</a:t>
            </a:r>
            <a:r>
              <a:rPr sz="3600" spc="-10" dirty="0">
                <a:solidFill>
                  <a:srgbClr val="2E2B1F"/>
                </a:solidFill>
                <a:latin typeface="Calibri"/>
                <a:cs typeface="Calibri"/>
              </a:rPr>
              <a:t> </a:t>
            </a:r>
            <a:r>
              <a:rPr sz="3600" dirty="0">
                <a:solidFill>
                  <a:srgbClr val="2E2B1F"/>
                </a:solidFill>
                <a:latin typeface="Calibri"/>
                <a:cs typeface="Calibri"/>
              </a:rPr>
              <a:t>study</a:t>
            </a:r>
            <a:r>
              <a:rPr sz="3600" spc="-10" dirty="0">
                <a:solidFill>
                  <a:srgbClr val="2E2B1F"/>
                </a:solidFill>
                <a:latin typeface="Calibri"/>
                <a:cs typeface="Calibri"/>
              </a:rPr>
              <a:t> </a:t>
            </a:r>
            <a:r>
              <a:rPr sz="3600" dirty="0">
                <a:solidFill>
                  <a:srgbClr val="2E2B1F"/>
                </a:solidFill>
                <a:latin typeface="Calibri"/>
                <a:cs typeface="Calibri"/>
              </a:rPr>
              <a:t>of</a:t>
            </a:r>
            <a:r>
              <a:rPr sz="3600" spc="-70" dirty="0">
                <a:solidFill>
                  <a:srgbClr val="2E2B1F"/>
                </a:solidFill>
                <a:latin typeface="Calibri"/>
                <a:cs typeface="Calibri"/>
              </a:rPr>
              <a:t> </a:t>
            </a:r>
            <a:r>
              <a:rPr sz="3600" dirty="0">
                <a:solidFill>
                  <a:srgbClr val="2E2B1F"/>
                </a:solidFill>
                <a:latin typeface="Calibri"/>
                <a:cs typeface="Calibri"/>
              </a:rPr>
              <a:t>the</a:t>
            </a:r>
            <a:r>
              <a:rPr sz="3600" spc="-90" dirty="0">
                <a:solidFill>
                  <a:srgbClr val="2E2B1F"/>
                </a:solidFill>
                <a:latin typeface="Calibri"/>
                <a:cs typeface="Calibri"/>
              </a:rPr>
              <a:t> </a:t>
            </a:r>
            <a:r>
              <a:rPr sz="3600" spc="-10" dirty="0">
                <a:solidFill>
                  <a:srgbClr val="2E2B1F"/>
                </a:solidFill>
                <a:latin typeface="Calibri"/>
                <a:cs typeface="Calibri"/>
              </a:rPr>
              <a:t>effect</a:t>
            </a:r>
            <a:r>
              <a:rPr sz="3600" spc="-95" dirty="0">
                <a:solidFill>
                  <a:srgbClr val="2E2B1F"/>
                </a:solidFill>
                <a:latin typeface="Calibri"/>
                <a:cs typeface="Calibri"/>
              </a:rPr>
              <a:t> </a:t>
            </a:r>
            <a:r>
              <a:rPr sz="3600" dirty="0">
                <a:solidFill>
                  <a:srgbClr val="2E2B1F"/>
                </a:solidFill>
                <a:latin typeface="Calibri"/>
                <a:cs typeface="Calibri"/>
              </a:rPr>
              <a:t>of</a:t>
            </a:r>
            <a:r>
              <a:rPr sz="3600" spc="-75" dirty="0">
                <a:solidFill>
                  <a:srgbClr val="2E2B1F"/>
                </a:solidFill>
                <a:latin typeface="Calibri"/>
                <a:cs typeface="Calibri"/>
              </a:rPr>
              <a:t> </a:t>
            </a:r>
            <a:r>
              <a:rPr sz="3600" spc="-50" dirty="0">
                <a:solidFill>
                  <a:srgbClr val="2E2B1F"/>
                </a:solidFill>
                <a:latin typeface="Calibri"/>
                <a:cs typeface="Calibri"/>
              </a:rPr>
              <a:t>a </a:t>
            </a:r>
            <a:r>
              <a:rPr sz="3600" spc="-10" dirty="0">
                <a:solidFill>
                  <a:srgbClr val="2E2B1F"/>
                </a:solidFill>
                <a:latin typeface="Calibri"/>
                <a:cs typeface="Calibri"/>
              </a:rPr>
              <a:t>bullet/shots</a:t>
            </a:r>
            <a:r>
              <a:rPr sz="3600" spc="-90" dirty="0">
                <a:solidFill>
                  <a:srgbClr val="2E2B1F"/>
                </a:solidFill>
                <a:latin typeface="Calibri"/>
                <a:cs typeface="Calibri"/>
              </a:rPr>
              <a:t> </a:t>
            </a:r>
            <a:r>
              <a:rPr sz="3600" dirty="0">
                <a:solidFill>
                  <a:srgbClr val="2E2B1F"/>
                </a:solidFill>
                <a:latin typeface="Calibri"/>
                <a:cs typeface="Calibri"/>
              </a:rPr>
              <a:t>on</a:t>
            </a:r>
            <a:r>
              <a:rPr sz="3600" spc="-50" dirty="0">
                <a:solidFill>
                  <a:srgbClr val="2E2B1F"/>
                </a:solidFill>
                <a:latin typeface="Calibri"/>
                <a:cs typeface="Calibri"/>
              </a:rPr>
              <a:t> </a:t>
            </a:r>
            <a:r>
              <a:rPr sz="3600" dirty="0">
                <a:solidFill>
                  <a:srgbClr val="2E2B1F"/>
                </a:solidFill>
                <a:latin typeface="Calibri"/>
                <a:cs typeface="Calibri"/>
              </a:rPr>
              <a:t>the</a:t>
            </a:r>
            <a:r>
              <a:rPr sz="3600" spc="-20" dirty="0">
                <a:solidFill>
                  <a:srgbClr val="2E2B1F"/>
                </a:solidFill>
                <a:latin typeface="Calibri"/>
                <a:cs typeface="Calibri"/>
              </a:rPr>
              <a:t> </a:t>
            </a:r>
            <a:r>
              <a:rPr sz="3600" spc="-10" dirty="0">
                <a:solidFill>
                  <a:srgbClr val="2E2B1F"/>
                </a:solidFill>
                <a:latin typeface="Calibri"/>
                <a:cs typeface="Calibri"/>
              </a:rPr>
              <a:t>target</a:t>
            </a:r>
            <a:r>
              <a:rPr sz="3600" spc="-30" dirty="0">
                <a:solidFill>
                  <a:srgbClr val="2E2B1F"/>
                </a:solidFill>
                <a:latin typeface="Calibri"/>
                <a:cs typeface="Calibri"/>
              </a:rPr>
              <a:t> </a:t>
            </a:r>
            <a:r>
              <a:rPr sz="3600" dirty="0">
                <a:solidFill>
                  <a:srgbClr val="2E2B1F"/>
                </a:solidFill>
                <a:latin typeface="Calibri"/>
                <a:cs typeface="Calibri"/>
              </a:rPr>
              <a:t>till</a:t>
            </a:r>
            <a:r>
              <a:rPr sz="3600" spc="-40" dirty="0">
                <a:solidFill>
                  <a:srgbClr val="2E2B1F"/>
                </a:solidFill>
                <a:latin typeface="Calibri"/>
                <a:cs typeface="Calibri"/>
              </a:rPr>
              <a:t> </a:t>
            </a:r>
            <a:r>
              <a:rPr sz="3600" dirty="0">
                <a:solidFill>
                  <a:srgbClr val="2E2B1F"/>
                </a:solidFill>
                <a:latin typeface="Calibri"/>
                <a:cs typeface="Calibri"/>
              </a:rPr>
              <a:t>it</a:t>
            </a:r>
            <a:r>
              <a:rPr sz="3600" spc="-95" dirty="0">
                <a:solidFill>
                  <a:srgbClr val="2E2B1F"/>
                </a:solidFill>
                <a:latin typeface="Calibri"/>
                <a:cs typeface="Calibri"/>
              </a:rPr>
              <a:t> </a:t>
            </a:r>
            <a:r>
              <a:rPr sz="3600" spc="-10" dirty="0">
                <a:solidFill>
                  <a:srgbClr val="2E2B1F"/>
                </a:solidFill>
                <a:latin typeface="Calibri"/>
                <a:cs typeface="Calibri"/>
              </a:rPr>
              <a:t>comes </a:t>
            </a:r>
            <a:r>
              <a:rPr sz="3600" dirty="0">
                <a:solidFill>
                  <a:srgbClr val="2E2B1F"/>
                </a:solidFill>
                <a:latin typeface="Calibri"/>
                <a:cs typeface="Calibri"/>
              </a:rPr>
              <a:t>to</a:t>
            </a:r>
            <a:r>
              <a:rPr sz="3600" spc="-90" dirty="0">
                <a:solidFill>
                  <a:srgbClr val="2E2B1F"/>
                </a:solidFill>
                <a:latin typeface="Calibri"/>
                <a:cs typeface="Calibri"/>
              </a:rPr>
              <a:t> </a:t>
            </a:r>
            <a:r>
              <a:rPr sz="3600" dirty="0">
                <a:solidFill>
                  <a:srgbClr val="2E2B1F"/>
                </a:solidFill>
                <a:latin typeface="Calibri"/>
                <a:cs typeface="Calibri"/>
              </a:rPr>
              <a:t>rest,</a:t>
            </a:r>
            <a:r>
              <a:rPr sz="3600" spc="-55" dirty="0">
                <a:solidFill>
                  <a:srgbClr val="2E2B1F"/>
                </a:solidFill>
                <a:latin typeface="Calibri"/>
                <a:cs typeface="Calibri"/>
              </a:rPr>
              <a:t> </a:t>
            </a:r>
            <a:r>
              <a:rPr sz="3600" dirty="0">
                <a:solidFill>
                  <a:srgbClr val="2E2B1F"/>
                </a:solidFill>
                <a:latin typeface="Calibri"/>
                <a:cs typeface="Calibri"/>
              </a:rPr>
              <a:t>resulting</a:t>
            </a:r>
            <a:r>
              <a:rPr sz="3600" spc="-95" dirty="0">
                <a:solidFill>
                  <a:srgbClr val="2E2B1F"/>
                </a:solidFill>
                <a:latin typeface="Calibri"/>
                <a:cs typeface="Calibri"/>
              </a:rPr>
              <a:t> </a:t>
            </a:r>
            <a:r>
              <a:rPr sz="3600" dirty="0">
                <a:solidFill>
                  <a:srgbClr val="2E2B1F"/>
                </a:solidFill>
                <a:latin typeface="Calibri"/>
                <a:cs typeface="Calibri"/>
              </a:rPr>
              <a:t>in</a:t>
            </a:r>
            <a:r>
              <a:rPr sz="3600" spc="-70" dirty="0">
                <a:solidFill>
                  <a:srgbClr val="2E2B1F"/>
                </a:solidFill>
                <a:latin typeface="Calibri"/>
                <a:cs typeface="Calibri"/>
              </a:rPr>
              <a:t> </a:t>
            </a:r>
            <a:r>
              <a:rPr sz="3600" dirty="0">
                <a:solidFill>
                  <a:srgbClr val="2E2B1F"/>
                </a:solidFill>
                <a:latin typeface="Calibri"/>
                <a:cs typeface="Calibri"/>
              </a:rPr>
              <a:t>wound</a:t>
            </a:r>
            <a:r>
              <a:rPr sz="3600" spc="-75" dirty="0">
                <a:solidFill>
                  <a:srgbClr val="2E2B1F"/>
                </a:solidFill>
                <a:latin typeface="Calibri"/>
                <a:cs typeface="Calibri"/>
              </a:rPr>
              <a:t> </a:t>
            </a:r>
            <a:r>
              <a:rPr sz="3600" spc="-10" dirty="0">
                <a:solidFill>
                  <a:srgbClr val="2E2B1F"/>
                </a:solidFill>
                <a:latin typeface="Calibri"/>
                <a:cs typeface="Calibri"/>
              </a:rPr>
              <a:t>formation.</a:t>
            </a:r>
            <a:endParaRPr sz="3600">
              <a:latin typeface="Calibri"/>
              <a:cs typeface="Calibri"/>
            </a:endParaRPr>
          </a:p>
          <a:p>
            <a:pPr marL="355600" indent="-342900">
              <a:lnSpc>
                <a:spcPct val="100000"/>
              </a:lnSpc>
              <a:spcBef>
                <a:spcPts val="3965"/>
              </a:spcBef>
              <a:buClr>
                <a:srgbClr val="A9A47B"/>
              </a:buClr>
              <a:buFont typeface="Arial MT"/>
              <a:buChar char="•"/>
              <a:tabLst>
                <a:tab pos="355600" algn="l"/>
              </a:tabLst>
            </a:pPr>
            <a:r>
              <a:rPr sz="3200" spc="-10" dirty="0">
                <a:solidFill>
                  <a:srgbClr val="2E2B1F"/>
                </a:solidFill>
                <a:latin typeface="Calibri"/>
                <a:cs typeface="Calibri"/>
              </a:rPr>
              <a:t>Wound</a:t>
            </a:r>
            <a:r>
              <a:rPr sz="3200" spc="-165" dirty="0">
                <a:solidFill>
                  <a:srgbClr val="2E2B1F"/>
                </a:solidFill>
                <a:latin typeface="Calibri"/>
                <a:cs typeface="Calibri"/>
              </a:rPr>
              <a:t> </a:t>
            </a:r>
            <a:r>
              <a:rPr sz="3200" spc="-10" dirty="0">
                <a:solidFill>
                  <a:srgbClr val="2E2B1F"/>
                </a:solidFill>
                <a:latin typeface="Calibri"/>
                <a:cs typeface="Calibri"/>
              </a:rPr>
              <a:t>ballistics</a:t>
            </a:r>
            <a:endParaRPr sz="3200">
              <a:latin typeface="Calibri"/>
              <a:cs typeface="Calibri"/>
            </a:endParaRPr>
          </a:p>
          <a:p>
            <a:pPr marL="355600" indent="-342900">
              <a:lnSpc>
                <a:spcPct val="100000"/>
              </a:lnSpc>
              <a:spcBef>
                <a:spcPts val="815"/>
              </a:spcBef>
              <a:buClr>
                <a:srgbClr val="A9A47B"/>
              </a:buClr>
              <a:buFont typeface="Arial MT"/>
              <a:buChar char="•"/>
              <a:tabLst>
                <a:tab pos="355600" algn="l"/>
              </a:tabLst>
            </a:pPr>
            <a:r>
              <a:rPr sz="3200" spc="-45" dirty="0">
                <a:solidFill>
                  <a:srgbClr val="2E2B1F"/>
                </a:solidFill>
                <a:latin typeface="Calibri"/>
                <a:cs typeface="Calibri"/>
              </a:rPr>
              <a:t>Target</a:t>
            </a:r>
            <a:r>
              <a:rPr sz="3200" spc="-130" dirty="0">
                <a:solidFill>
                  <a:srgbClr val="2E2B1F"/>
                </a:solidFill>
                <a:latin typeface="Calibri"/>
                <a:cs typeface="Calibri"/>
              </a:rPr>
              <a:t> </a:t>
            </a:r>
            <a:r>
              <a:rPr sz="3200" spc="-10" dirty="0">
                <a:solidFill>
                  <a:srgbClr val="2E2B1F"/>
                </a:solidFill>
                <a:latin typeface="Calibri"/>
                <a:cs typeface="Calibri"/>
              </a:rPr>
              <a:t>ballistics</a:t>
            </a:r>
            <a:endParaRPr sz="3200">
              <a:latin typeface="Calibri"/>
              <a:cs typeface="Calibri"/>
            </a:endParaRPr>
          </a:p>
          <a:p>
            <a:pPr marL="355600" indent="-342900">
              <a:lnSpc>
                <a:spcPct val="100000"/>
              </a:lnSpc>
              <a:spcBef>
                <a:spcPts val="745"/>
              </a:spcBef>
              <a:buClr>
                <a:srgbClr val="A9A47B"/>
              </a:buClr>
              <a:buFont typeface="Arial MT"/>
              <a:buChar char="•"/>
              <a:tabLst>
                <a:tab pos="355600" algn="l"/>
              </a:tabLst>
            </a:pPr>
            <a:r>
              <a:rPr sz="3200" dirty="0">
                <a:solidFill>
                  <a:srgbClr val="2E2B1F"/>
                </a:solidFill>
                <a:latin typeface="Calibri"/>
                <a:cs typeface="Calibri"/>
              </a:rPr>
              <a:t>Firearm</a:t>
            </a:r>
            <a:r>
              <a:rPr sz="3200" spc="-114" dirty="0">
                <a:solidFill>
                  <a:srgbClr val="2E2B1F"/>
                </a:solidFill>
                <a:latin typeface="Calibri"/>
                <a:cs typeface="Calibri"/>
              </a:rPr>
              <a:t> </a:t>
            </a:r>
            <a:r>
              <a:rPr sz="3200" dirty="0">
                <a:solidFill>
                  <a:srgbClr val="2E2B1F"/>
                </a:solidFill>
                <a:latin typeface="Calibri"/>
                <a:cs typeface="Calibri"/>
              </a:rPr>
              <a:t>wound</a:t>
            </a:r>
            <a:r>
              <a:rPr sz="3200" spc="-125" dirty="0">
                <a:solidFill>
                  <a:srgbClr val="2E2B1F"/>
                </a:solidFill>
                <a:latin typeface="Calibri"/>
                <a:cs typeface="Calibri"/>
              </a:rPr>
              <a:t> </a:t>
            </a:r>
            <a:r>
              <a:rPr sz="3200" spc="-10" dirty="0">
                <a:solidFill>
                  <a:srgbClr val="2E2B1F"/>
                </a:solidFill>
                <a:latin typeface="Calibri"/>
                <a:cs typeface="Calibri"/>
              </a:rPr>
              <a:t>complex</a:t>
            </a:r>
            <a:endParaRPr sz="32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839075" y="3247961"/>
            <a:ext cx="3119501" cy="3329051"/>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11</a:t>
            </a:fld>
            <a:endParaRPr spc="-25" dirty="0"/>
          </a:p>
        </p:txBody>
      </p:sp>
      <p:sp>
        <p:nvSpPr>
          <p:cNvPr id="10" name="Rectangle 9">
            <a:extLst>
              <a:ext uri="{FF2B5EF4-FFF2-40B4-BE49-F238E27FC236}">
                <a16:creationId xmlns:a16="http://schemas.microsoft.com/office/drawing/2014/main" id="{980942D6-783E-F00C-C97E-F5D7118B5C1D}"/>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09600" y="228600"/>
            <a:ext cx="10306050" cy="6305550"/>
          </a:xfrm>
          <a:prstGeom prst="rect">
            <a:avLst/>
          </a:prstGeom>
        </p:spPr>
      </p:pic>
      <p:sp>
        <p:nvSpPr>
          <p:cNvPr id="2" name="Rectangle 1">
            <a:extLst>
              <a:ext uri="{FF2B5EF4-FFF2-40B4-BE49-F238E27FC236}">
                <a16:creationId xmlns:a16="http://schemas.microsoft.com/office/drawing/2014/main" id="{1BD30E4D-D0B5-7476-5836-6330DD1B24F1}"/>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025" y="552449"/>
            <a:ext cx="7287895" cy="701040"/>
          </a:xfrm>
          <a:prstGeom prst="rect">
            <a:avLst/>
          </a:prstGeom>
        </p:spPr>
        <p:txBody>
          <a:bodyPr vert="horz" wrap="square" lIns="0" tIns="16510" rIns="0" bIns="0" rtlCol="0">
            <a:spAutoFit/>
          </a:bodyPr>
          <a:lstStyle/>
          <a:p>
            <a:pPr marL="12700">
              <a:lnSpc>
                <a:spcPct val="100000"/>
              </a:lnSpc>
              <a:spcBef>
                <a:spcPts val="130"/>
              </a:spcBef>
            </a:pPr>
            <a:r>
              <a:rPr sz="4400" spc="-145" dirty="0"/>
              <a:t>CLASSIFICATION</a:t>
            </a:r>
            <a:r>
              <a:rPr sz="4400" spc="-175" dirty="0"/>
              <a:t> </a:t>
            </a:r>
            <a:r>
              <a:rPr sz="4400" spc="-85" dirty="0"/>
              <a:t>OF</a:t>
            </a:r>
            <a:r>
              <a:rPr sz="4400" spc="-114" dirty="0"/>
              <a:t> </a:t>
            </a:r>
            <a:r>
              <a:rPr sz="4400" spc="-45" dirty="0"/>
              <a:t>FIREARM</a:t>
            </a:r>
            <a:endParaRPr sz="4400"/>
          </a:p>
        </p:txBody>
      </p:sp>
      <p:sp>
        <p:nvSpPr>
          <p:cNvPr id="3" name="object 3"/>
          <p:cNvSpPr txBox="1"/>
          <p:nvPr/>
        </p:nvSpPr>
        <p:spPr>
          <a:xfrm>
            <a:off x="588327" y="1484530"/>
            <a:ext cx="6055995" cy="4281805"/>
          </a:xfrm>
          <a:prstGeom prst="rect">
            <a:avLst/>
          </a:prstGeom>
        </p:spPr>
        <p:txBody>
          <a:bodyPr vert="horz" wrap="square" lIns="0" tIns="123825" rIns="0" bIns="0" rtlCol="0">
            <a:spAutoFit/>
          </a:bodyPr>
          <a:lstStyle/>
          <a:p>
            <a:pPr marL="12700">
              <a:lnSpc>
                <a:spcPct val="100000"/>
              </a:lnSpc>
              <a:spcBef>
                <a:spcPts val="975"/>
              </a:spcBef>
            </a:pPr>
            <a:r>
              <a:rPr sz="3600" dirty="0">
                <a:solidFill>
                  <a:srgbClr val="C00000"/>
                </a:solidFill>
                <a:latin typeface="Calibri"/>
                <a:cs typeface="Calibri"/>
              </a:rPr>
              <a:t>RIFLED</a:t>
            </a:r>
            <a:r>
              <a:rPr sz="3600" spc="-60" dirty="0">
                <a:solidFill>
                  <a:srgbClr val="C00000"/>
                </a:solidFill>
                <a:latin typeface="Calibri"/>
                <a:cs typeface="Calibri"/>
              </a:rPr>
              <a:t> </a:t>
            </a:r>
            <a:r>
              <a:rPr sz="3600" dirty="0">
                <a:solidFill>
                  <a:srgbClr val="C00000"/>
                </a:solidFill>
                <a:latin typeface="Calibri"/>
                <a:cs typeface="Calibri"/>
              </a:rPr>
              <a:t>FIRE</a:t>
            </a:r>
            <a:r>
              <a:rPr sz="3600" spc="20" dirty="0">
                <a:solidFill>
                  <a:srgbClr val="C00000"/>
                </a:solidFill>
                <a:latin typeface="Calibri"/>
                <a:cs typeface="Calibri"/>
              </a:rPr>
              <a:t> </a:t>
            </a:r>
            <a:r>
              <a:rPr sz="3600" spc="-20" dirty="0">
                <a:solidFill>
                  <a:srgbClr val="C00000"/>
                </a:solidFill>
                <a:latin typeface="Calibri"/>
                <a:cs typeface="Calibri"/>
              </a:rPr>
              <a:t>ARMS</a:t>
            </a:r>
            <a:endParaRPr sz="3600">
              <a:latin typeface="Calibri"/>
              <a:cs typeface="Calibri"/>
            </a:endParaRPr>
          </a:p>
          <a:p>
            <a:pPr marL="469900" indent="-457200">
              <a:lnSpc>
                <a:spcPct val="100000"/>
              </a:lnSpc>
              <a:spcBef>
                <a:spcPts val="815"/>
              </a:spcBef>
              <a:buClr>
                <a:srgbClr val="675E46"/>
              </a:buClr>
              <a:buFont typeface="Wingdings"/>
              <a:buChar char=""/>
              <a:tabLst>
                <a:tab pos="469900" algn="l"/>
              </a:tabLst>
            </a:pPr>
            <a:r>
              <a:rPr sz="3200" spc="-10" dirty="0">
                <a:solidFill>
                  <a:srgbClr val="2E2B1F"/>
                </a:solidFill>
                <a:latin typeface="Calibri"/>
                <a:cs typeface="Calibri"/>
              </a:rPr>
              <a:t>Rifles…………………high</a:t>
            </a:r>
            <a:r>
              <a:rPr sz="3200" spc="-90" dirty="0">
                <a:solidFill>
                  <a:srgbClr val="2E2B1F"/>
                </a:solidFill>
                <a:latin typeface="Calibri"/>
                <a:cs typeface="Calibri"/>
              </a:rPr>
              <a:t> </a:t>
            </a:r>
            <a:r>
              <a:rPr sz="3200" spc="-10" dirty="0">
                <a:solidFill>
                  <a:srgbClr val="2E2B1F"/>
                </a:solidFill>
                <a:latin typeface="Calibri"/>
                <a:cs typeface="Calibri"/>
              </a:rPr>
              <a:t>velocity</a:t>
            </a:r>
            <a:endParaRPr sz="3200">
              <a:latin typeface="Calibri"/>
              <a:cs typeface="Calibri"/>
            </a:endParaRPr>
          </a:p>
          <a:p>
            <a:pPr marL="469900" indent="-457200">
              <a:lnSpc>
                <a:spcPct val="100000"/>
              </a:lnSpc>
              <a:spcBef>
                <a:spcPts val="740"/>
              </a:spcBef>
              <a:buClr>
                <a:srgbClr val="675E46"/>
              </a:buClr>
              <a:buFont typeface="Wingdings"/>
              <a:buChar char=""/>
              <a:tabLst>
                <a:tab pos="469900" algn="l"/>
              </a:tabLst>
            </a:pPr>
            <a:r>
              <a:rPr sz="3200" spc="-20" dirty="0">
                <a:solidFill>
                  <a:srgbClr val="2E2B1F"/>
                </a:solidFill>
                <a:latin typeface="Calibri"/>
                <a:cs typeface="Calibri"/>
              </a:rPr>
              <a:t>Revolvers……..…..medium</a:t>
            </a:r>
            <a:r>
              <a:rPr sz="3200" spc="-55" dirty="0">
                <a:solidFill>
                  <a:srgbClr val="2E2B1F"/>
                </a:solidFill>
                <a:latin typeface="Calibri"/>
                <a:cs typeface="Calibri"/>
              </a:rPr>
              <a:t> </a:t>
            </a:r>
            <a:r>
              <a:rPr sz="3200" spc="-10" dirty="0">
                <a:solidFill>
                  <a:srgbClr val="2E2B1F"/>
                </a:solidFill>
                <a:latin typeface="Calibri"/>
                <a:cs typeface="Calibri"/>
              </a:rPr>
              <a:t>velocity</a:t>
            </a:r>
            <a:endParaRPr sz="3200">
              <a:latin typeface="Calibri"/>
              <a:cs typeface="Calibri"/>
            </a:endParaRPr>
          </a:p>
          <a:p>
            <a:pPr marL="469900" indent="-457200">
              <a:lnSpc>
                <a:spcPct val="100000"/>
              </a:lnSpc>
              <a:spcBef>
                <a:spcPts val="815"/>
              </a:spcBef>
              <a:buClr>
                <a:srgbClr val="675E46"/>
              </a:buClr>
              <a:buFont typeface="Wingdings"/>
              <a:buChar char=""/>
              <a:tabLst>
                <a:tab pos="469900" algn="l"/>
              </a:tabLst>
            </a:pPr>
            <a:r>
              <a:rPr sz="3200" spc="-20" dirty="0">
                <a:solidFill>
                  <a:srgbClr val="2E2B1F"/>
                </a:solidFill>
                <a:latin typeface="Calibri"/>
                <a:cs typeface="Calibri"/>
              </a:rPr>
              <a:t>Pistols……………….low</a:t>
            </a:r>
            <a:r>
              <a:rPr sz="3200" spc="-30" dirty="0">
                <a:solidFill>
                  <a:srgbClr val="2E2B1F"/>
                </a:solidFill>
                <a:latin typeface="Calibri"/>
                <a:cs typeface="Calibri"/>
              </a:rPr>
              <a:t> </a:t>
            </a:r>
            <a:r>
              <a:rPr sz="3200" spc="-10" dirty="0">
                <a:solidFill>
                  <a:srgbClr val="2E2B1F"/>
                </a:solidFill>
                <a:latin typeface="Calibri"/>
                <a:cs typeface="Calibri"/>
              </a:rPr>
              <a:t>velocity</a:t>
            </a:r>
            <a:endParaRPr sz="3200">
              <a:latin typeface="Calibri"/>
              <a:cs typeface="Calibri"/>
            </a:endParaRPr>
          </a:p>
          <a:p>
            <a:pPr marL="12700">
              <a:lnSpc>
                <a:spcPct val="100000"/>
              </a:lnSpc>
              <a:spcBef>
                <a:spcPts val="795"/>
              </a:spcBef>
            </a:pPr>
            <a:r>
              <a:rPr sz="3600" dirty="0">
                <a:solidFill>
                  <a:srgbClr val="C00000"/>
                </a:solidFill>
                <a:latin typeface="Calibri"/>
                <a:cs typeface="Calibri"/>
              </a:rPr>
              <a:t>SMOOTH</a:t>
            </a:r>
            <a:r>
              <a:rPr sz="3600" spc="-125" dirty="0">
                <a:solidFill>
                  <a:srgbClr val="C00000"/>
                </a:solidFill>
                <a:latin typeface="Calibri"/>
                <a:cs typeface="Calibri"/>
              </a:rPr>
              <a:t> </a:t>
            </a:r>
            <a:r>
              <a:rPr sz="3600" dirty="0">
                <a:solidFill>
                  <a:srgbClr val="C00000"/>
                </a:solidFill>
                <a:latin typeface="Calibri"/>
                <a:cs typeface="Calibri"/>
              </a:rPr>
              <a:t>BORE</a:t>
            </a:r>
            <a:r>
              <a:rPr sz="3600" spc="-30" dirty="0">
                <a:solidFill>
                  <a:srgbClr val="C00000"/>
                </a:solidFill>
                <a:latin typeface="Calibri"/>
                <a:cs typeface="Calibri"/>
              </a:rPr>
              <a:t> </a:t>
            </a:r>
            <a:r>
              <a:rPr sz="3600" dirty="0">
                <a:solidFill>
                  <a:srgbClr val="C00000"/>
                </a:solidFill>
                <a:latin typeface="Calibri"/>
                <a:cs typeface="Calibri"/>
              </a:rPr>
              <a:t>FIRE</a:t>
            </a:r>
            <a:r>
              <a:rPr sz="3600" spc="-90" dirty="0">
                <a:solidFill>
                  <a:srgbClr val="C00000"/>
                </a:solidFill>
                <a:latin typeface="Calibri"/>
                <a:cs typeface="Calibri"/>
              </a:rPr>
              <a:t> </a:t>
            </a:r>
            <a:r>
              <a:rPr sz="3600" spc="-20" dirty="0">
                <a:solidFill>
                  <a:srgbClr val="C00000"/>
                </a:solidFill>
                <a:latin typeface="Calibri"/>
                <a:cs typeface="Calibri"/>
              </a:rPr>
              <a:t>ARMS</a:t>
            </a:r>
            <a:endParaRPr sz="3600">
              <a:latin typeface="Calibri"/>
              <a:cs typeface="Calibri"/>
            </a:endParaRPr>
          </a:p>
          <a:p>
            <a:pPr marL="469900" indent="-457200">
              <a:lnSpc>
                <a:spcPct val="100000"/>
              </a:lnSpc>
              <a:spcBef>
                <a:spcPts val="810"/>
              </a:spcBef>
              <a:buClr>
                <a:srgbClr val="675E46"/>
              </a:buClr>
              <a:buFont typeface="Wingdings"/>
              <a:buChar char=""/>
              <a:tabLst>
                <a:tab pos="469900" algn="l"/>
              </a:tabLst>
            </a:pPr>
            <a:r>
              <a:rPr sz="3200" dirty="0">
                <a:solidFill>
                  <a:srgbClr val="2E2B1F"/>
                </a:solidFill>
                <a:latin typeface="Calibri"/>
                <a:cs typeface="Calibri"/>
              </a:rPr>
              <a:t>Shot</a:t>
            </a:r>
            <a:r>
              <a:rPr sz="3200" spc="-45" dirty="0">
                <a:solidFill>
                  <a:srgbClr val="2E2B1F"/>
                </a:solidFill>
                <a:latin typeface="Calibri"/>
                <a:cs typeface="Calibri"/>
              </a:rPr>
              <a:t> </a:t>
            </a:r>
            <a:r>
              <a:rPr sz="3200" spc="-20" dirty="0">
                <a:solidFill>
                  <a:srgbClr val="2E2B1F"/>
                </a:solidFill>
                <a:latin typeface="Calibri"/>
                <a:cs typeface="Calibri"/>
              </a:rPr>
              <a:t>guns</a:t>
            </a:r>
            <a:endParaRPr sz="3200">
              <a:latin typeface="Calibri"/>
              <a:cs typeface="Calibri"/>
            </a:endParaRPr>
          </a:p>
          <a:p>
            <a:pPr marL="469900" indent="-457200">
              <a:lnSpc>
                <a:spcPct val="100000"/>
              </a:lnSpc>
              <a:spcBef>
                <a:spcPts val="815"/>
              </a:spcBef>
              <a:buClr>
                <a:srgbClr val="675E46"/>
              </a:buClr>
              <a:buFont typeface="Wingdings"/>
              <a:buChar char=""/>
              <a:tabLst>
                <a:tab pos="469900" algn="l"/>
              </a:tabLst>
            </a:pPr>
            <a:r>
              <a:rPr sz="3200" spc="-10" dirty="0">
                <a:solidFill>
                  <a:srgbClr val="2E2B1F"/>
                </a:solidFill>
                <a:latin typeface="Calibri"/>
                <a:cs typeface="Calibri"/>
              </a:rPr>
              <a:t>Muskets</a:t>
            </a:r>
            <a:endParaRPr sz="32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5010150" y="4648200"/>
            <a:ext cx="2800350" cy="1600200"/>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13</a:t>
            </a:fld>
            <a:endParaRPr spc="-25" dirty="0"/>
          </a:p>
        </p:txBody>
      </p:sp>
      <p:sp>
        <p:nvSpPr>
          <p:cNvPr id="12" name="Rectangle 11">
            <a:extLst>
              <a:ext uri="{FF2B5EF4-FFF2-40B4-BE49-F238E27FC236}">
                <a16:creationId xmlns:a16="http://schemas.microsoft.com/office/drawing/2014/main" id="{01348416-2ADE-89DF-122F-9EF717E02E6B}"/>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295275">
              <a:lnSpc>
                <a:spcPct val="100000"/>
              </a:lnSpc>
              <a:spcBef>
                <a:spcPts val="130"/>
              </a:spcBef>
            </a:pPr>
            <a:r>
              <a:rPr sz="4400" spc="-565" dirty="0"/>
              <a:t>V</a:t>
            </a:r>
            <a:r>
              <a:rPr sz="4400" spc="-120" dirty="0"/>
              <a:t>A</a:t>
            </a:r>
            <a:r>
              <a:rPr sz="4400" spc="-85" dirty="0"/>
              <a:t>R</a:t>
            </a:r>
            <a:r>
              <a:rPr sz="4400" spc="-130" dirty="0"/>
              <a:t>I</a:t>
            </a:r>
            <a:r>
              <a:rPr sz="4400" spc="-160" dirty="0"/>
              <a:t>O</a:t>
            </a:r>
            <a:r>
              <a:rPr sz="4400" spc="-75" dirty="0"/>
              <a:t>U</a:t>
            </a:r>
            <a:r>
              <a:rPr sz="4400" spc="-5" dirty="0"/>
              <a:t>S</a:t>
            </a:r>
            <a:r>
              <a:rPr sz="4400" spc="-229" dirty="0"/>
              <a:t> </a:t>
            </a:r>
            <a:r>
              <a:rPr sz="4400" spc="-545" dirty="0"/>
              <a:t>P</a:t>
            </a:r>
            <a:r>
              <a:rPr sz="4400" spc="-120" dirty="0"/>
              <a:t>A</a:t>
            </a:r>
            <a:r>
              <a:rPr sz="4400" spc="-310" dirty="0"/>
              <a:t>R</a:t>
            </a:r>
            <a:r>
              <a:rPr sz="4400" spc="-135" dirty="0"/>
              <a:t>T</a:t>
            </a:r>
            <a:r>
              <a:rPr sz="4400" spc="-5" dirty="0"/>
              <a:t>S</a:t>
            </a:r>
            <a:r>
              <a:rPr sz="4400" spc="-225" dirty="0"/>
              <a:t> </a:t>
            </a:r>
            <a:r>
              <a:rPr sz="4400" spc="-40" dirty="0"/>
              <a:t>OF</a:t>
            </a:r>
            <a:r>
              <a:rPr sz="4400" spc="-245" dirty="0"/>
              <a:t> </a:t>
            </a:r>
            <a:r>
              <a:rPr sz="4400" dirty="0"/>
              <a:t>A</a:t>
            </a:r>
            <a:r>
              <a:rPr sz="4400" spc="-160" dirty="0"/>
              <a:t> </a:t>
            </a:r>
            <a:r>
              <a:rPr sz="4400" spc="-45" dirty="0"/>
              <a:t>FIREARM</a:t>
            </a:r>
            <a:endParaRPr sz="4400"/>
          </a:p>
        </p:txBody>
      </p:sp>
      <p:sp>
        <p:nvSpPr>
          <p:cNvPr id="3" name="object 3"/>
          <p:cNvSpPr txBox="1"/>
          <p:nvPr/>
        </p:nvSpPr>
        <p:spPr>
          <a:xfrm>
            <a:off x="1275461" y="1206500"/>
            <a:ext cx="1869439" cy="3106420"/>
          </a:xfrm>
          <a:prstGeom prst="rect">
            <a:avLst/>
          </a:prstGeom>
        </p:spPr>
        <p:txBody>
          <a:bodyPr vert="horz" wrap="square" lIns="0" tIns="107314" rIns="0" bIns="0" rtlCol="0">
            <a:spAutoFit/>
          </a:bodyPr>
          <a:lstStyle/>
          <a:p>
            <a:pPr marL="469900" indent="-457200">
              <a:lnSpc>
                <a:spcPct val="100000"/>
              </a:lnSpc>
              <a:spcBef>
                <a:spcPts val="844"/>
              </a:spcBef>
              <a:buClr>
                <a:srgbClr val="A9A47B"/>
              </a:buClr>
              <a:buFont typeface="Arial MT"/>
              <a:buChar char="•"/>
              <a:tabLst>
                <a:tab pos="469900" algn="l"/>
              </a:tabLst>
            </a:pPr>
            <a:r>
              <a:rPr sz="2750" spc="-10" dirty="0">
                <a:solidFill>
                  <a:srgbClr val="2E2B1F"/>
                </a:solidFill>
                <a:latin typeface="Calibri"/>
                <a:cs typeface="Calibri"/>
              </a:rPr>
              <a:t>Barrel</a:t>
            </a:r>
            <a:endParaRPr sz="2750">
              <a:latin typeface="Calibri"/>
              <a:cs typeface="Calibri"/>
            </a:endParaRPr>
          </a:p>
          <a:p>
            <a:pPr marL="469900" indent="-457200">
              <a:lnSpc>
                <a:spcPct val="100000"/>
              </a:lnSpc>
              <a:spcBef>
                <a:spcPts val="755"/>
              </a:spcBef>
              <a:buClr>
                <a:srgbClr val="A9A47B"/>
              </a:buClr>
              <a:buFont typeface="Arial MT"/>
              <a:buChar char="•"/>
              <a:tabLst>
                <a:tab pos="469900" algn="l"/>
              </a:tabLst>
            </a:pPr>
            <a:r>
              <a:rPr sz="2750" dirty="0">
                <a:solidFill>
                  <a:srgbClr val="2E2B1F"/>
                </a:solidFill>
                <a:latin typeface="Calibri"/>
                <a:cs typeface="Calibri"/>
              </a:rPr>
              <a:t>Firing</a:t>
            </a:r>
            <a:r>
              <a:rPr sz="2750" spc="75" dirty="0">
                <a:solidFill>
                  <a:srgbClr val="2E2B1F"/>
                </a:solidFill>
                <a:latin typeface="Calibri"/>
                <a:cs typeface="Calibri"/>
              </a:rPr>
              <a:t> </a:t>
            </a:r>
            <a:r>
              <a:rPr sz="2750" spc="-25" dirty="0">
                <a:solidFill>
                  <a:srgbClr val="2E2B1F"/>
                </a:solidFill>
                <a:latin typeface="Calibri"/>
                <a:cs typeface="Calibri"/>
              </a:rPr>
              <a:t>pin</a:t>
            </a:r>
            <a:endParaRPr sz="2750">
              <a:latin typeface="Calibri"/>
              <a:cs typeface="Calibri"/>
            </a:endParaRPr>
          </a:p>
          <a:p>
            <a:pPr marL="469900" indent="-457200">
              <a:lnSpc>
                <a:spcPct val="100000"/>
              </a:lnSpc>
              <a:spcBef>
                <a:spcPts val="685"/>
              </a:spcBef>
              <a:buClr>
                <a:srgbClr val="A9A47B"/>
              </a:buClr>
              <a:buFont typeface="Arial MT"/>
              <a:buChar char="•"/>
              <a:tabLst>
                <a:tab pos="469900" algn="l"/>
              </a:tabLst>
            </a:pPr>
            <a:r>
              <a:rPr sz="2750" spc="-10" dirty="0">
                <a:solidFill>
                  <a:srgbClr val="2E2B1F"/>
                </a:solidFill>
                <a:latin typeface="Calibri"/>
                <a:cs typeface="Calibri"/>
              </a:rPr>
              <a:t>Hammer</a:t>
            </a:r>
            <a:endParaRPr sz="2750">
              <a:latin typeface="Calibri"/>
              <a:cs typeface="Calibri"/>
            </a:endParaRPr>
          </a:p>
          <a:p>
            <a:pPr marL="469900" indent="-457200">
              <a:lnSpc>
                <a:spcPct val="100000"/>
              </a:lnSpc>
              <a:spcBef>
                <a:spcPts val="755"/>
              </a:spcBef>
              <a:buClr>
                <a:srgbClr val="A9A47B"/>
              </a:buClr>
              <a:buFont typeface="Arial MT"/>
              <a:buChar char="•"/>
              <a:tabLst>
                <a:tab pos="469900" algn="l"/>
              </a:tabLst>
            </a:pPr>
            <a:r>
              <a:rPr sz="2750" spc="-10" dirty="0">
                <a:solidFill>
                  <a:srgbClr val="2E2B1F"/>
                </a:solidFill>
                <a:latin typeface="Calibri"/>
                <a:cs typeface="Calibri"/>
              </a:rPr>
              <a:t>Trigger</a:t>
            </a:r>
            <a:endParaRPr sz="2750">
              <a:latin typeface="Calibri"/>
              <a:cs typeface="Calibri"/>
            </a:endParaRPr>
          </a:p>
          <a:p>
            <a:pPr marL="469900" indent="-457200">
              <a:lnSpc>
                <a:spcPct val="100000"/>
              </a:lnSpc>
              <a:spcBef>
                <a:spcPts val="755"/>
              </a:spcBef>
              <a:buClr>
                <a:srgbClr val="A9A47B"/>
              </a:buClr>
              <a:buFont typeface="Arial MT"/>
              <a:buChar char="•"/>
              <a:tabLst>
                <a:tab pos="469900" algn="l"/>
              </a:tabLst>
            </a:pPr>
            <a:r>
              <a:rPr sz="2750" spc="-20" dirty="0">
                <a:solidFill>
                  <a:srgbClr val="2E2B1F"/>
                </a:solidFill>
                <a:latin typeface="Calibri"/>
                <a:cs typeface="Calibri"/>
              </a:rPr>
              <a:t>Butt</a:t>
            </a:r>
            <a:endParaRPr sz="2750">
              <a:latin typeface="Calibri"/>
              <a:cs typeface="Calibri"/>
            </a:endParaRPr>
          </a:p>
          <a:p>
            <a:pPr marL="469900" indent="-457200">
              <a:lnSpc>
                <a:spcPct val="100000"/>
              </a:lnSpc>
              <a:spcBef>
                <a:spcPts val="755"/>
              </a:spcBef>
              <a:buClr>
                <a:srgbClr val="A9A47B"/>
              </a:buClr>
              <a:buFont typeface="Arial MT"/>
              <a:buChar char="•"/>
              <a:tabLst>
                <a:tab pos="469900" algn="l"/>
              </a:tabLst>
            </a:pPr>
            <a:r>
              <a:rPr sz="2750" spc="-10" dirty="0">
                <a:solidFill>
                  <a:srgbClr val="2E2B1F"/>
                </a:solidFill>
                <a:latin typeface="Calibri"/>
                <a:cs typeface="Calibri"/>
              </a:rPr>
              <a:t>Magazine</a:t>
            </a:r>
            <a:endParaRPr sz="27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981200" y="4352923"/>
            <a:ext cx="8382000" cy="2447923"/>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14</a:t>
            </a:fld>
            <a:endParaRPr spc="-25" dirty="0"/>
          </a:p>
        </p:txBody>
      </p:sp>
      <p:sp>
        <p:nvSpPr>
          <p:cNvPr id="10" name="Rectangle 9">
            <a:extLst>
              <a:ext uri="{FF2B5EF4-FFF2-40B4-BE49-F238E27FC236}">
                <a16:creationId xmlns:a16="http://schemas.microsoft.com/office/drawing/2014/main" id="{6992FD0D-98D8-81FD-C16F-32B88AD0D173}"/>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5" y="298830"/>
            <a:ext cx="1866264" cy="632460"/>
          </a:xfrm>
          <a:prstGeom prst="rect">
            <a:avLst/>
          </a:prstGeom>
        </p:spPr>
        <p:txBody>
          <a:bodyPr vert="horz" wrap="square" lIns="0" tIns="16510" rIns="0" bIns="0" rtlCol="0">
            <a:spAutoFit/>
          </a:bodyPr>
          <a:lstStyle/>
          <a:p>
            <a:pPr marL="12700">
              <a:lnSpc>
                <a:spcPct val="100000"/>
              </a:lnSpc>
              <a:spcBef>
                <a:spcPts val="130"/>
              </a:spcBef>
            </a:pPr>
            <a:r>
              <a:rPr sz="3950" spc="-55" dirty="0"/>
              <a:t>BARREL</a:t>
            </a:r>
            <a:endParaRPr sz="3950"/>
          </a:p>
        </p:txBody>
      </p:sp>
      <p:sp>
        <p:nvSpPr>
          <p:cNvPr id="3" name="object 3"/>
          <p:cNvSpPr txBox="1"/>
          <p:nvPr/>
        </p:nvSpPr>
        <p:spPr>
          <a:xfrm>
            <a:off x="765175" y="1202055"/>
            <a:ext cx="8129270" cy="3421379"/>
          </a:xfrm>
          <a:prstGeom prst="rect">
            <a:avLst/>
          </a:prstGeom>
        </p:spPr>
        <p:txBody>
          <a:bodyPr vert="horz" wrap="square" lIns="0" tIns="13335" rIns="0" bIns="0" rtlCol="0">
            <a:spAutoFit/>
          </a:bodyPr>
          <a:lstStyle/>
          <a:p>
            <a:pPr marL="241300" marR="208279" indent="-228600">
              <a:lnSpc>
                <a:spcPct val="100000"/>
              </a:lnSpc>
              <a:spcBef>
                <a:spcPts val="105"/>
              </a:spcBef>
              <a:buChar char="•"/>
              <a:tabLst>
                <a:tab pos="241300" algn="l"/>
                <a:tab pos="327025" algn="l"/>
              </a:tabLst>
            </a:pPr>
            <a:r>
              <a:rPr sz="3000" dirty="0">
                <a:solidFill>
                  <a:srgbClr val="A9A47B"/>
                </a:solidFill>
                <a:latin typeface="Arial MT"/>
                <a:cs typeface="Arial MT"/>
              </a:rPr>
              <a:t>	</a:t>
            </a:r>
            <a:r>
              <a:rPr sz="3000" dirty="0">
                <a:solidFill>
                  <a:srgbClr val="2E2B1F"/>
                </a:solidFill>
                <a:latin typeface="Calibri"/>
                <a:cs typeface="Calibri"/>
              </a:rPr>
              <a:t>It</a:t>
            </a:r>
            <a:r>
              <a:rPr sz="3000" spc="-90" dirty="0">
                <a:solidFill>
                  <a:srgbClr val="2E2B1F"/>
                </a:solidFill>
                <a:latin typeface="Calibri"/>
                <a:cs typeface="Calibri"/>
              </a:rPr>
              <a:t> </a:t>
            </a:r>
            <a:r>
              <a:rPr sz="3000" dirty="0">
                <a:solidFill>
                  <a:srgbClr val="2E2B1F"/>
                </a:solidFill>
                <a:latin typeface="Calibri"/>
                <a:cs typeface="Calibri"/>
              </a:rPr>
              <a:t>consists</a:t>
            </a:r>
            <a:r>
              <a:rPr sz="3000" spc="-30" dirty="0">
                <a:solidFill>
                  <a:srgbClr val="2E2B1F"/>
                </a:solidFill>
                <a:latin typeface="Calibri"/>
                <a:cs typeface="Calibri"/>
              </a:rPr>
              <a:t> </a:t>
            </a:r>
            <a:r>
              <a:rPr sz="3000" dirty="0">
                <a:solidFill>
                  <a:srgbClr val="2E2B1F"/>
                </a:solidFill>
                <a:latin typeface="Calibri"/>
                <a:cs typeface="Calibri"/>
              </a:rPr>
              <a:t>of</a:t>
            </a:r>
            <a:r>
              <a:rPr sz="3000" spc="-60" dirty="0">
                <a:solidFill>
                  <a:srgbClr val="2E2B1F"/>
                </a:solidFill>
                <a:latin typeface="Calibri"/>
                <a:cs typeface="Calibri"/>
              </a:rPr>
              <a:t> </a:t>
            </a:r>
            <a:r>
              <a:rPr sz="3000" dirty="0">
                <a:solidFill>
                  <a:srgbClr val="2E2B1F"/>
                </a:solidFill>
                <a:latin typeface="Calibri"/>
                <a:cs typeface="Calibri"/>
              </a:rPr>
              <a:t>a cylindrical</a:t>
            </a:r>
            <a:r>
              <a:rPr sz="3000" spc="-65" dirty="0">
                <a:solidFill>
                  <a:srgbClr val="2E2B1F"/>
                </a:solidFill>
                <a:latin typeface="Calibri"/>
                <a:cs typeface="Calibri"/>
              </a:rPr>
              <a:t> </a:t>
            </a:r>
            <a:r>
              <a:rPr sz="3000" dirty="0">
                <a:solidFill>
                  <a:srgbClr val="2E2B1F"/>
                </a:solidFill>
                <a:latin typeface="Calibri"/>
                <a:cs typeface="Calibri"/>
              </a:rPr>
              <a:t>steel</a:t>
            </a:r>
            <a:r>
              <a:rPr sz="3000" spc="-55" dirty="0">
                <a:solidFill>
                  <a:srgbClr val="2E2B1F"/>
                </a:solidFill>
                <a:latin typeface="Calibri"/>
                <a:cs typeface="Calibri"/>
              </a:rPr>
              <a:t> </a:t>
            </a:r>
            <a:r>
              <a:rPr sz="3000" dirty="0">
                <a:solidFill>
                  <a:srgbClr val="2E2B1F"/>
                </a:solidFill>
                <a:latin typeface="Calibri"/>
                <a:cs typeface="Calibri"/>
              </a:rPr>
              <a:t>tube,</a:t>
            </a:r>
            <a:r>
              <a:rPr sz="3000" spc="-50" dirty="0">
                <a:solidFill>
                  <a:srgbClr val="2E2B1F"/>
                </a:solidFill>
                <a:latin typeface="Calibri"/>
                <a:cs typeface="Calibri"/>
              </a:rPr>
              <a:t> </a:t>
            </a:r>
            <a:r>
              <a:rPr sz="3000" dirty="0">
                <a:solidFill>
                  <a:srgbClr val="2E2B1F"/>
                </a:solidFill>
                <a:latin typeface="Calibri"/>
                <a:cs typeface="Calibri"/>
              </a:rPr>
              <a:t>which</a:t>
            </a:r>
            <a:r>
              <a:rPr sz="3000" spc="-55" dirty="0">
                <a:solidFill>
                  <a:srgbClr val="2E2B1F"/>
                </a:solidFill>
                <a:latin typeface="Calibri"/>
                <a:cs typeface="Calibri"/>
              </a:rPr>
              <a:t> </a:t>
            </a:r>
            <a:r>
              <a:rPr sz="3000" spc="-25" dirty="0">
                <a:solidFill>
                  <a:srgbClr val="2E2B1F"/>
                </a:solidFill>
                <a:latin typeface="Calibri"/>
                <a:cs typeface="Calibri"/>
              </a:rPr>
              <a:t>is </a:t>
            </a:r>
            <a:r>
              <a:rPr sz="3000" dirty="0">
                <a:solidFill>
                  <a:srgbClr val="2E2B1F"/>
                </a:solidFill>
                <a:latin typeface="Calibri"/>
                <a:cs typeface="Calibri"/>
              </a:rPr>
              <a:t>closed</a:t>
            </a:r>
            <a:r>
              <a:rPr sz="3000" spc="-70" dirty="0">
                <a:solidFill>
                  <a:srgbClr val="2E2B1F"/>
                </a:solidFill>
                <a:latin typeface="Calibri"/>
                <a:cs typeface="Calibri"/>
              </a:rPr>
              <a:t> </a:t>
            </a:r>
            <a:r>
              <a:rPr sz="3000" dirty="0">
                <a:solidFill>
                  <a:srgbClr val="2E2B1F"/>
                </a:solidFill>
                <a:latin typeface="Calibri"/>
                <a:cs typeface="Calibri"/>
              </a:rPr>
              <a:t>at</a:t>
            </a:r>
            <a:r>
              <a:rPr sz="3000" spc="-25" dirty="0">
                <a:solidFill>
                  <a:srgbClr val="2E2B1F"/>
                </a:solidFill>
                <a:latin typeface="Calibri"/>
                <a:cs typeface="Calibri"/>
              </a:rPr>
              <a:t> </a:t>
            </a:r>
            <a:r>
              <a:rPr sz="3000" dirty="0">
                <a:solidFill>
                  <a:srgbClr val="2E2B1F"/>
                </a:solidFill>
                <a:latin typeface="Calibri"/>
                <a:cs typeface="Calibri"/>
              </a:rPr>
              <a:t>its</a:t>
            </a:r>
            <a:r>
              <a:rPr sz="3000" spc="-45" dirty="0">
                <a:solidFill>
                  <a:srgbClr val="2E2B1F"/>
                </a:solidFill>
                <a:latin typeface="Calibri"/>
                <a:cs typeface="Calibri"/>
              </a:rPr>
              <a:t> </a:t>
            </a:r>
            <a:r>
              <a:rPr sz="3000" dirty="0">
                <a:solidFill>
                  <a:srgbClr val="2E2B1F"/>
                </a:solidFill>
                <a:latin typeface="Calibri"/>
                <a:cs typeface="Calibri"/>
              </a:rPr>
              <a:t>proximal</a:t>
            </a:r>
            <a:r>
              <a:rPr sz="3000" spc="-10" dirty="0">
                <a:solidFill>
                  <a:srgbClr val="2E2B1F"/>
                </a:solidFill>
                <a:latin typeface="Calibri"/>
                <a:cs typeface="Calibri"/>
              </a:rPr>
              <a:t> </a:t>
            </a:r>
            <a:r>
              <a:rPr sz="3000" dirty="0">
                <a:solidFill>
                  <a:srgbClr val="2E2B1F"/>
                </a:solidFill>
                <a:latin typeface="Calibri"/>
                <a:cs typeface="Calibri"/>
              </a:rPr>
              <a:t>end</a:t>
            </a:r>
            <a:r>
              <a:rPr sz="3000" spc="-70" dirty="0">
                <a:solidFill>
                  <a:srgbClr val="2E2B1F"/>
                </a:solidFill>
                <a:latin typeface="Calibri"/>
                <a:cs typeface="Calibri"/>
              </a:rPr>
              <a:t> </a:t>
            </a:r>
            <a:r>
              <a:rPr sz="3000" dirty="0">
                <a:solidFill>
                  <a:srgbClr val="2E2B1F"/>
                </a:solidFill>
                <a:latin typeface="Calibri"/>
                <a:cs typeface="Calibri"/>
              </a:rPr>
              <a:t>known</a:t>
            </a:r>
            <a:r>
              <a:rPr sz="3000" spc="-65" dirty="0">
                <a:solidFill>
                  <a:srgbClr val="2E2B1F"/>
                </a:solidFill>
                <a:latin typeface="Calibri"/>
                <a:cs typeface="Calibri"/>
              </a:rPr>
              <a:t> </a:t>
            </a:r>
            <a:r>
              <a:rPr sz="3000" dirty="0">
                <a:solidFill>
                  <a:srgbClr val="2E2B1F"/>
                </a:solidFill>
                <a:latin typeface="Calibri"/>
                <a:cs typeface="Calibri"/>
              </a:rPr>
              <a:t>as</a:t>
            </a:r>
            <a:r>
              <a:rPr sz="3000" spc="-65" dirty="0">
                <a:solidFill>
                  <a:srgbClr val="2E2B1F"/>
                </a:solidFill>
                <a:latin typeface="Calibri"/>
                <a:cs typeface="Calibri"/>
              </a:rPr>
              <a:t> </a:t>
            </a:r>
            <a:r>
              <a:rPr sz="3000" b="1" dirty="0">
                <a:solidFill>
                  <a:srgbClr val="675E46"/>
                </a:solidFill>
                <a:latin typeface="Calibri"/>
                <a:cs typeface="Calibri"/>
              </a:rPr>
              <a:t>BREECH</a:t>
            </a:r>
            <a:r>
              <a:rPr sz="3000" b="1" spc="-80" dirty="0">
                <a:solidFill>
                  <a:srgbClr val="675E46"/>
                </a:solidFill>
                <a:latin typeface="Calibri"/>
                <a:cs typeface="Calibri"/>
              </a:rPr>
              <a:t> </a:t>
            </a:r>
            <a:r>
              <a:rPr sz="3000" b="1" spc="-20" dirty="0">
                <a:solidFill>
                  <a:srgbClr val="675E46"/>
                </a:solidFill>
                <a:latin typeface="Calibri"/>
                <a:cs typeface="Calibri"/>
              </a:rPr>
              <a:t>END.</a:t>
            </a:r>
            <a:endParaRPr sz="3000">
              <a:latin typeface="Calibri"/>
              <a:cs typeface="Calibri"/>
            </a:endParaRPr>
          </a:p>
          <a:p>
            <a:pPr marL="241300" marR="5080" indent="-228600">
              <a:lnSpc>
                <a:spcPct val="100000"/>
              </a:lnSpc>
              <a:spcBef>
                <a:spcPts val="760"/>
              </a:spcBef>
              <a:buChar char="•"/>
              <a:tabLst>
                <a:tab pos="241300" algn="l"/>
                <a:tab pos="327025" algn="l"/>
              </a:tabLst>
            </a:pPr>
            <a:r>
              <a:rPr sz="3000" dirty="0">
                <a:solidFill>
                  <a:srgbClr val="A9A47B"/>
                </a:solidFill>
                <a:latin typeface="Arial MT"/>
                <a:cs typeface="Arial MT"/>
              </a:rPr>
              <a:t>	</a:t>
            </a:r>
            <a:r>
              <a:rPr sz="3000" dirty="0">
                <a:solidFill>
                  <a:srgbClr val="2E2B1F"/>
                </a:solidFill>
                <a:latin typeface="Calibri"/>
                <a:cs typeface="Calibri"/>
              </a:rPr>
              <a:t>Distal</a:t>
            </a:r>
            <a:r>
              <a:rPr sz="3000" spc="-70" dirty="0">
                <a:solidFill>
                  <a:srgbClr val="2E2B1F"/>
                </a:solidFill>
                <a:latin typeface="Calibri"/>
                <a:cs typeface="Calibri"/>
              </a:rPr>
              <a:t> </a:t>
            </a:r>
            <a:r>
              <a:rPr sz="3000" dirty="0">
                <a:solidFill>
                  <a:srgbClr val="2E2B1F"/>
                </a:solidFill>
                <a:latin typeface="Calibri"/>
                <a:cs typeface="Calibri"/>
              </a:rPr>
              <a:t>end</a:t>
            </a:r>
            <a:r>
              <a:rPr sz="3000" spc="-65" dirty="0">
                <a:solidFill>
                  <a:srgbClr val="2E2B1F"/>
                </a:solidFill>
                <a:latin typeface="Calibri"/>
                <a:cs typeface="Calibri"/>
              </a:rPr>
              <a:t> </a:t>
            </a:r>
            <a:r>
              <a:rPr sz="3000" dirty="0">
                <a:solidFill>
                  <a:srgbClr val="2E2B1F"/>
                </a:solidFill>
                <a:latin typeface="Calibri"/>
                <a:cs typeface="Calibri"/>
              </a:rPr>
              <a:t>which</a:t>
            </a:r>
            <a:r>
              <a:rPr sz="3000" spc="-65" dirty="0">
                <a:solidFill>
                  <a:srgbClr val="2E2B1F"/>
                </a:solidFill>
                <a:latin typeface="Calibri"/>
                <a:cs typeface="Calibri"/>
              </a:rPr>
              <a:t> </a:t>
            </a:r>
            <a:r>
              <a:rPr sz="3000" dirty="0">
                <a:solidFill>
                  <a:srgbClr val="2E2B1F"/>
                </a:solidFill>
                <a:latin typeface="Calibri"/>
                <a:cs typeface="Calibri"/>
              </a:rPr>
              <a:t>is</a:t>
            </a:r>
            <a:r>
              <a:rPr sz="3000" spc="-35" dirty="0">
                <a:solidFill>
                  <a:srgbClr val="2E2B1F"/>
                </a:solidFill>
                <a:latin typeface="Calibri"/>
                <a:cs typeface="Calibri"/>
              </a:rPr>
              <a:t> </a:t>
            </a:r>
            <a:r>
              <a:rPr sz="3000" spc="-10" dirty="0">
                <a:solidFill>
                  <a:srgbClr val="2E2B1F"/>
                </a:solidFill>
                <a:latin typeface="Calibri"/>
                <a:cs typeface="Calibri"/>
              </a:rPr>
              <a:t>always</a:t>
            </a:r>
            <a:r>
              <a:rPr sz="3000" spc="-40" dirty="0">
                <a:solidFill>
                  <a:srgbClr val="2E2B1F"/>
                </a:solidFill>
                <a:latin typeface="Calibri"/>
                <a:cs typeface="Calibri"/>
              </a:rPr>
              <a:t> </a:t>
            </a:r>
            <a:r>
              <a:rPr sz="3000" dirty="0">
                <a:solidFill>
                  <a:srgbClr val="2E2B1F"/>
                </a:solidFill>
                <a:latin typeface="Calibri"/>
                <a:cs typeface="Calibri"/>
              </a:rPr>
              <a:t>open</a:t>
            </a:r>
            <a:r>
              <a:rPr sz="3000" spc="-60" dirty="0">
                <a:solidFill>
                  <a:srgbClr val="2E2B1F"/>
                </a:solidFill>
                <a:latin typeface="Calibri"/>
                <a:cs typeface="Calibri"/>
              </a:rPr>
              <a:t> </a:t>
            </a:r>
            <a:r>
              <a:rPr sz="3000" dirty="0">
                <a:solidFill>
                  <a:srgbClr val="2E2B1F"/>
                </a:solidFill>
                <a:latin typeface="Calibri"/>
                <a:cs typeface="Calibri"/>
              </a:rPr>
              <a:t>known</a:t>
            </a:r>
            <a:r>
              <a:rPr sz="3000" spc="-60" dirty="0">
                <a:solidFill>
                  <a:srgbClr val="2E2B1F"/>
                </a:solidFill>
                <a:latin typeface="Calibri"/>
                <a:cs typeface="Calibri"/>
              </a:rPr>
              <a:t> </a:t>
            </a:r>
            <a:r>
              <a:rPr sz="3000" dirty="0">
                <a:solidFill>
                  <a:srgbClr val="2E2B1F"/>
                </a:solidFill>
                <a:latin typeface="Calibri"/>
                <a:cs typeface="Calibri"/>
              </a:rPr>
              <a:t>as</a:t>
            </a:r>
            <a:r>
              <a:rPr sz="3000" spc="-10" dirty="0">
                <a:solidFill>
                  <a:srgbClr val="2E2B1F"/>
                </a:solidFill>
                <a:latin typeface="Calibri"/>
                <a:cs typeface="Calibri"/>
              </a:rPr>
              <a:t> </a:t>
            </a:r>
            <a:r>
              <a:rPr sz="3000" b="1" spc="-10" dirty="0">
                <a:solidFill>
                  <a:srgbClr val="675E46"/>
                </a:solidFill>
                <a:latin typeface="Calibri"/>
                <a:cs typeface="Calibri"/>
              </a:rPr>
              <a:t>MUZZLE </a:t>
            </a:r>
            <a:r>
              <a:rPr sz="3000" b="1" spc="-20" dirty="0">
                <a:solidFill>
                  <a:srgbClr val="675E46"/>
                </a:solidFill>
                <a:latin typeface="Calibri"/>
                <a:cs typeface="Calibri"/>
              </a:rPr>
              <a:t>END.</a:t>
            </a:r>
            <a:endParaRPr sz="3000">
              <a:latin typeface="Calibri"/>
              <a:cs typeface="Calibri"/>
            </a:endParaRPr>
          </a:p>
          <a:p>
            <a:pPr marL="241300" marR="141605" indent="-228600">
              <a:lnSpc>
                <a:spcPct val="100000"/>
              </a:lnSpc>
              <a:spcBef>
                <a:spcPts val="760"/>
              </a:spcBef>
              <a:buChar char="•"/>
              <a:tabLst>
                <a:tab pos="241300" algn="l"/>
                <a:tab pos="327025" algn="l"/>
              </a:tabLst>
            </a:pPr>
            <a:r>
              <a:rPr sz="3000" dirty="0">
                <a:solidFill>
                  <a:srgbClr val="A9A47B"/>
                </a:solidFill>
                <a:latin typeface="Arial MT"/>
                <a:cs typeface="Arial MT"/>
              </a:rPr>
              <a:t>	</a:t>
            </a:r>
            <a:r>
              <a:rPr sz="3000" dirty="0">
                <a:solidFill>
                  <a:srgbClr val="2E2B1F"/>
                </a:solidFill>
                <a:latin typeface="Calibri"/>
                <a:cs typeface="Calibri"/>
              </a:rPr>
              <a:t>Breech</a:t>
            </a:r>
            <a:r>
              <a:rPr sz="3000" spc="-60" dirty="0">
                <a:solidFill>
                  <a:srgbClr val="2E2B1F"/>
                </a:solidFill>
                <a:latin typeface="Calibri"/>
                <a:cs typeface="Calibri"/>
              </a:rPr>
              <a:t> </a:t>
            </a:r>
            <a:r>
              <a:rPr sz="3000" dirty="0">
                <a:solidFill>
                  <a:srgbClr val="2E2B1F"/>
                </a:solidFill>
                <a:latin typeface="Calibri"/>
                <a:cs typeface="Calibri"/>
              </a:rPr>
              <a:t>end</a:t>
            </a:r>
            <a:r>
              <a:rPr sz="3000" spc="-55" dirty="0">
                <a:solidFill>
                  <a:srgbClr val="2E2B1F"/>
                </a:solidFill>
                <a:latin typeface="Calibri"/>
                <a:cs typeface="Calibri"/>
              </a:rPr>
              <a:t> </a:t>
            </a:r>
            <a:r>
              <a:rPr sz="3000" dirty="0">
                <a:solidFill>
                  <a:srgbClr val="2E2B1F"/>
                </a:solidFill>
                <a:latin typeface="Calibri"/>
                <a:cs typeface="Calibri"/>
              </a:rPr>
              <a:t>contains</a:t>
            </a:r>
            <a:r>
              <a:rPr sz="3000" spc="-35" dirty="0">
                <a:solidFill>
                  <a:srgbClr val="2E2B1F"/>
                </a:solidFill>
                <a:latin typeface="Calibri"/>
                <a:cs typeface="Calibri"/>
              </a:rPr>
              <a:t> </a:t>
            </a:r>
            <a:r>
              <a:rPr sz="3000" dirty="0">
                <a:solidFill>
                  <a:srgbClr val="2E2B1F"/>
                </a:solidFill>
                <a:latin typeface="Calibri"/>
                <a:cs typeface="Calibri"/>
              </a:rPr>
              <a:t>a</a:t>
            </a:r>
            <a:r>
              <a:rPr sz="3000" spc="-70" dirty="0">
                <a:solidFill>
                  <a:srgbClr val="2E2B1F"/>
                </a:solidFill>
                <a:latin typeface="Calibri"/>
                <a:cs typeface="Calibri"/>
              </a:rPr>
              <a:t> </a:t>
            </a:r>
            <a:r>
              <a:rPr sz="3000" dirty="0">
                <a:solidFill>
                  <a:srgbClr val="2E2B1F"/>
                </a:solidFill>
                <a:latin typeface="Calibri"/>
                <a:cs typeface="Calibri"/>
              </a:rPr>
              <a:t>chamber</a:t>
            </a:r>
            <a:r>
              <a:rPr sz="3000" spc="-55" dirty="0">
                <a:solidFill>
                  <a:srgbClr val="2E2B1F"/>
                </a:solidFill>
                <a:latin typeface="Calibri"/>
                <a:cs typeface="Calibri"/>
              </a:rPr>
              <a:t> </a:t>
            </a:r>
            <a:r>
              <a:rPr sz="3000" spc="-25" dirty="0">
                <a:solidFill>
                  <a:srgbClr val="2E2B1F"/>
                </a:solidFill>
                <a:latin typeface="Calibri"/>
                <a:cs typeface="Calibri"/>
              </a:rPr>
              <a:t>for </a:t>
            </a:r>
            <a:r>
              <a:rPr sz="3000" dirty="0">
                <a:solidFill>
                  <a:srgbClr val="2E2B1F"/>
                </a:solidFill>
                <a:latin typeface="Calibri"/>
                <a:cs typeface="Calibri"/>
              </a:rPr>
              <a:t>accommodating</a:t>
            </a:r>
            <a:r>
              <a:rPr sz="3000" spc="-60" dirty="0">
                <a:solidFill>
                  <a:srgbClr val="2E2B1F"/>
                </a:solidFill>
                <a:latin typeface="Calibri"/>
                <a:cs typeface="Calibri"/>
              </a:rPr>
              <a:t> </a:t>
            </a:r>
            <a:r>
              <a:rPr sz="3000" dirty="0">
                <a:solidFill>
                  <a:srgbClr val="2E2B1F"/>
                </a:solidFill>
                <a:latin typeface="Calibri"/>
                <a:cs typeface="Calibri"/>
              </a:rPr>
              <a:t>cartridge</a:t>
            </a:r>
            <a:r>
              <a:rPr sz="3000" spc="-130" dirty="0">
                <a:solidFill>
                  <a:srgbClr val="2E2B1F"/>
                </a:solidFill>
                <a:latin typeface="Calibri"/>
                <a:cs typeface="Calibri"/>
              </a:rPr>
              <a:t> </a:t>
            </a:r>
            <a:r>
              <a:rPr sz="3000" dirty="0">
                <a:solidFill>
                  <a:srgbClr val="2E2B1F"/>
                </a:solidFill>
                <a:latin typeface="Calibri"/>
                <a:cs typeface="Calibri"/>
              </a:rPr>
              <a:t>and</a:t>
            </a:r>
            <a:r>
              <a:rPr sz="3000" spc="-70" dirty="0">
                <a:solidFill>
                  <a:srgbClr val="2E2B1F"/>
                </a:solidFill>
                <a:latin typeface="Calibri"/>
                <a:cs typeface="Calibri"/>
              </a:rPr>
              <a:t> </a:t>
            </a:r>
            <a:r>
              <a:rPr sz="3000" dirty="0">
                <a:solidFill>
                  <a:srgbClr val="2E2B1F"/>
                </a:solidFill>
                <a:latin typeface="Calibri"/>
                <a:cs typeface="Calibri"/>
              </a:rPr>
              <a:t>may</a:t>
            </a:r>
            <a:r>
              <a:rPr sz="3000" spc="-70" dirty="0">
                <a:solidFill>
                  <a:srgbClr val="2E2B1F"/>
                </a:solidFill>
                <a:latin typeface="Calibri"/>
                <a:cs typeface="Calibri"/>
              </a:rPr>
              <a:t> </a:t>
            </a:r>
            <a:r>
              <a:rPr sz="3000" dirty="0">
                <a:solidFill>
                  <a:srgbClr val="2E2B1F"/>
                </a:solidFill>
                <a:latin typeface="Calibri"/>
                <a:cs typeface="Calibri"/>
              </a:rPr>
              <a:t>carry</a:t>
            </a:r>
            <a:r>
              <a:rPr sz="3000" spc="-70" dirty="0">
                <a:solidFill>
                  <a:srgbClr val="2E2B1F"/>
                </a:solidFill>
                <a:latin typeface="Calibri"/>
                <a:cs typeface="Calibri"/>
              </a:rPr>
              <a:t> </a:t>
            </a:r>
            <a:r>
              <a:rPr sz="3000" spc="-25" dirty="0">
                <a:solidFill>
                  <a:srgbClr val="2E2B1F"/>
                </a:solidFill>
                <a:latin typeface="Calibri"/>
                <a:cs typeface="Calibri"/>
              </a:rPr>
              <a:t>an </a:t>
            </a:r>
            <a:r>
              <a:rPr sz="3000" spc="-10" dirty="0">
                <a:solidFill>
                  <a:srgbClr val="2E2B1F"/>
                </a:solidFill>
                <a:latin typeface="Calibri"/>
                <a:cs typeface="Calibri"/>
              </a:rPr>
              <a:t>extractor</a:t>
            </a:r>
            <a:r>
              <a:rPr sz="3000" spc="-65" dirty="0">
                <a:solidFill>
                  <a:srgbClr val="2E2B1F"/>
                </a:solidFill>
                <a:latin typeface="Calibri"/>
                <a:cs typeface="Calibri"/>
              </a:rPr>
              <a:t> </a:t>
            </a:r>
            <a:r>
              <a:rPr sz="3000" dirty="0">
                <a:solidFill>
                  <a:srgbClr val="2E2B1F"/>
                </a:solidFill>
                <a:latin typeface="Calibri"/>
                <a:cs typeface="Calibri"/>
              </a:rPr>
              <a:t>to</a:t>
            </a:r>
            <a:r>
              <a:rPr sz="3000" spc="-65" dirty="0">
                <a:solidFill>
                  <a:srgbClr val="2E2B1F"/>
                </a:solidFill>
                <a:latin typeface="Calibri"/>
                <a:cs typeface="Calibri"/>
              </a:rPr>
              <a:t> </a:t>
            </a:r>
            <a:r>
              <a:rPr sz="3000" dirty="0">
                <a:solidFill>
                  <a:srgbClr val="2E2B1F"/>
                </a:solidFill>
                <a:latin typeface="Calibri"/>
                <a:cs typeface="Calibri"/>
              </a:rPr>
              <a:t>remove</a:t>
            </a:r>
            <a:r>
              <a:rPr sz="3000" spc="-60" dirty="0">
                <a:solidFill>
                  <a:srgbClr val="2E2B1F"/>
                </a:solidFill>
                <a:latin typeface="Calibri"/>
                <a:cs typeface="Calibri"/>
              </a:rPr>
              <a:t> </a:t>
            </a:r>
            <a:r>
              <a:rPr sz="3000" dirty="0">
                <a:solidFill>
                  <a:srgbClr val="2E2B1F"/>
                </a:solidFill>
                <a:latin typeface="Calibri"/>
                <a:cs typeface="Calibri"/>
              </a:rPr>
              <a:t>the</a:t>
            </a:r>
            <a:r>
              <a:rPr sz="3000" spc="-60" dirty="0">
                <a:solidFill>
                  <a:srgbClr val="2E2B1F"/>
                </a:solidFill>
                <a:latin typeface="Calibri"/>
                <a:cs typeface="Calibri"/>
              </a:rPr>
              <a:t> </a:t>
            </a:r>
            <a:r>
              <a:rPr sz="3000" dirty="0">
                <a:solidFill>
                  <a:srgbClr val="2E2B1F"/>
                </a:solidFill>
                <a:latin typeface="Calibri"/>
                <a:cs typeface="Calibri"/>
              </a:rPr>
              <a:t>cartridge</a:t>
            </a:r>
            <a:r>
              <a:rPr sz="3000" spc="-50" dirty="0">
                <a:solidFill>
                  <a:srgbClr val="2E2B1F"/>
                </a:solidFill>
                <a:latin typeface="Calibri"/>
                <a:cs typeface="Calibri"/>
              </a:rPr>
              <a:t> </a:t>
            </a:r>
            <a:r>
              <a:rPr sz="3000" dirty="0">
                <a:solidFill>
                  <a:srgbClr val="2E2B1F"/>
                </a:solidFill>
                <a:latin typeface="Calibri"/>
                <a:cs typeface="Calibri"/>
              </a:rPr>
              <a:t>case</a:t>
            </a:r>
            <a:r>
              <a:rPr sz="3000" spc="-60" dirty="0">
                <a:solidFill>
                  <a:srgbClr val="2E2B1F"/>
                </a:solidFill>
                <a:latin typeface="Calibri"/>
                <a:cs typeface="Calibri"/>
              </a:rPr>
              <a:t> </a:t>
            </a:r>
            <a:r>
              <a:rPr sz="3000" dirty="0">
                <a:solidFill>
                  <a:srgbClr val="2E2B1F"/>
                </a:solidFill>
                <a:latin typeface="Calibri"/>
                <a:cs typeface="Calibri"/>
              </a:rPr>
              <a:t>after</a:t>
            </a:r>
            <a:r>
              <a:rPr sz="3000" spc="-50" dirty="0">
                <a:solidFill>
                  <a:srgbClr val="2E2B1F"/>
                </a:solidFill>
                <a:latin typeface="Calibri"/>
                <a:cs typeface="Calibri"/>
              </a:rPr>
              <a:t> </a:t>
            </a:r>
            <a:r>
              <a:rPr sz="3000" spc="-10" dirty="0">
                <a:solidFill>
                  <a:srgbClr val="2E2B1F"/>
                </a:solidFill>
                <a:latin typeface="Calibri"/>
                <a:cs typeface="Calibri"/>
              </a:rPr>
              <a:t>firing.</a:t>
            </a:r>
            <a:endParaRPr sz="3000">
              <a:latin typeface="Calibri"/>
              <a:cs typeface="Calibri"/>
            </a:endParaRPr>
          </a:p>
        </p:txBody>
      </p:sp>
      <p:pic>
        <p:nvPicPr>
          <p:cNvPr id="4" name="object 4"/>
          <p:cNvPicPr/>
          <p:nvPr/>
        </p:nvPicPr>
        <p:blipFill>
          <a:blip r:embed="rId2" cstate="print"/>
          <a:stretch>
            <a:fillRect/>
          </a:stretch>
        </p:blipFill>
        <p:spPr>
          <a:xfrm>
            <a:off x="2209800" y="4800600"/>
            <a:ext cx="7696200" cy="1828800"/>
          </a:xfrm>
          <a:prstGeom prst="rect">
            <a:avLst/>
          </a:prstGeom>
        </p:spPr>
      </p:pic>
      <p:sp>
        <p:nvSpPr>
          <p:cNvPr id="5" name="object 5"/>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6" name="object 6"/>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15</a:t>
            </a:fld>
            <a:endParaRPr spc="-25" dirty="0"/>
          </a:p>
        </p:txBody>
      </p:sp>
      <p:sp>
        <p:nvSpPr>
          <p:cNvPr id="10" name="Rectangle 9">
            <a:extLst>
              <a:ext uri="{FF2B5EF4-FFF2-40B4-BE49-F238E27FC236}">
                <a16:creationId xmlns:a16="http://schemas.microsoft.com/office/drawing/2014/main" id="{9E1B89D8-13FA-DEBE-E432-625B1592C6D7}"/>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675" y="391794"/>
            <a:ext cx="5718810" cy="701040"/>
          </a:xfrm>
          <a:prstGeom prst="rect">
            <a:avLst/>
          </a:prstGeom>
        </p:spPr>
        <p:txBody>
          <a:bodyPr vert="horz" wrap="square" lIns="0" tIns="16510" rIns="0" bIns="0" rtlCol="0">
            <a:spAutoFit/>
          </a:bodyPr>
          <a:lstStyle/>
          <a:p>
            <a:pPr marL="12700">
              <a:lnSpc>
                <a:spcPct val="100000"/>
              </a:lnSpc>
              <a:spcBef>
                <a:spcPts val="130"/>
              </a:spcBef>
            </a:pPr>
            <a:r>
              <a:rPr sz="4400" spc="-105" dirty="0"/>
              <a:t>HAMMER</a:t>
            </a:r>
            <a:r>
              <a:rPr sz="4400" spc="-215" dirty="0"/>
              <a:t> </a:t>
            </a:r>
            <a:r>
              <a:rPr sz="4400" dirty="0"/>
              <a:t>&amp;</a:t>
            </a:r>
            <a:r>
              <a:rPr sz="4400" spc="-170" dirty="0"/>
              <a:t> </a:t>
            </a:r>
            <a:r>
              <a:rPr sz="4400" spc="-110" dirty="0"/>
              <a:t>FIRING</a:t>
            </a:r>
            <a:r>
              <a:rPr sz="4400" spc="-130" dirty="0"/>
              <a:t> </a:t>
            </a:r>
            <a:r>
              <a:rPr sz="4400" spc="-25" dirty="0"/>
              <a:t>PIN</a:t>
            </a:r>
            <a:endParaRPr sz="4400"/>
          </a:p>
        </p:txBody>
      </p:sp>
      <p:sp>
        <p:nvSpPr>
          <p:cNvPr id="3" name="object 3"/>
          <p:cNvSpPr txBox="1"/>
          <p:nvPr/>
        </p:nvSpPr>
        <p:spPr>
          <a:xfrm>
            <a:off x="722630" y="1317053"/>
            <a:ext cx="9874885" cy="1986280"/>
          </a:xfrm>
          <a:prstGeom prst="rect">
            <a:avLst/>
          </a:prstGeom>
        </p:spPr>
        <p:txBody>
          <a:bodyPr vert="horz" wrap="square" lIns="0" tIns="13970" rIns="0" bIns="0" rtlCol="0">
            <a:spAutoFit/>
          </a:bodyPr>
          <a:lstStyle/>
          <a:p>
            <a:pPr marL="12700" marR="5080" indent="184150">
              <a:lnSpc>
                <a:spcPct val="100400"/>
              </a:lnSpc>
              <a:spcBef>
                <a:spcPts val="110"/>
              </a:spcBef>
            </a:pPr>
            <a:r>
              <a:rPr sz="3200" dirty="0">
                <a:solidFill>
                  <a:srgbClr val="2E2B1F"/>
                </a:solidFill>
                <a:latin typeface="Calibri"/>
                <a:cs typeface="Calibri"/>
              </a:rPr>
              <a:t>A</a:t>
            </a:r>
            <a:r>
              <a:rPr sz="3200" spc="-80" dirty="0">
                <a:solidFill>
                  <a:srgbClr val="2E2B1F"/>
                </a:solidFill>
                <a:latin typeface="Calibri"/>
                <a:cs typeface="Calibri"/>
              </a:rPr>
              <a:t> </a:t>
            </a:r>
            <a:r>
              <a:rPr sz="3200" dirty="0">
                <a:solidFill>
                  <a:srgbClr val="FF0000"/>
                </a:solidFill>
                <a:latin typeface="Calibri"/>
                <a:cs typeface="Calibri"/>
              </a:rPr>
              <a:t>firing</a:t>
            </a:r>
            <a:r>
              <a:rPr sz="3200" spc="-60" dirty="0">
                <a:solidFill>
                  <a:srgbClr val="FF0000"/>
                </a:solidFill>
                <a:latin typeface="Calibri"/>
                <a:cs typeface="Calibri"/>
              </a:rPr>
              <a:t> </a:t>
            </a:r>
            <a:r>
              <a:rPr sz="3200" dirty="0">
                <a:solidFill>
                  <a:srgbClr val="FF0000"/>
                </a:solidFill>
                <a:latin typeface="Calibri"/>
                <a:cs typeface="Calibri"/>
              </a:rPr>
              <a:t>pin</a:t>
            </a:r>
            <a:r>
              <a:rPr sz="3200" spc="-30" dirty="0">
                <a:solidFill>
                  <a:srgbClr val="FF0000"/>
                </a:solidFill>
                <a:latin typeface="Calibri"/>
                <a:cs typeface="Calibri"/>
              </a:rPr>
              <a:t> </a:t>
            </a:r>
            <a:r>
              <a:rPr sz="3200" dirty="0">
                <a:solidFill>
                  <a:srgbClr val="2E2B1F"/>
                </a:solidFill>
                <a:latin typeface="Calibri"/>
                <a:cs typeface="Calibri"/>
              </a:rPr>
              <a:t>is</a:t>
            </a:r>
            <a:r>
              <a:rPr sz="3200" spc="-95" dirty="0">
                <a:solidFill>
                  <a:srgbClr val="2E2B1F"/>
                </a:solidFill>
                <a:latin typeface="Calibri"/>
                <a:cs typeface="Calibri"/>
              </a:rPr>
              <a:t> </a:t>
            </a:r>
            <a:r>
              <a:rPr sz="3200" dirty="0">
                <a:solidFill>
                  <a:srgbClr val="2E2B1F"/>
                </a:solidFill>
                <a:latin typeface="Calibri"/>
                <a:cs typeface="Calibri"/>
              </a:rPr>
              <a:t>present</a:t>
            </a:r>
            <a:r>
              <a:rPr sz="3200" spc="-70" dirty="0">
                <a:solidFill>
                  <a:srgbClr val="2E2B1F"/>
                </a:solidFill>
                <a:latin typeface="Calibri"/>
                <a:cs typeface="Calibri"/>
              </a:rPr>
              <a:t> </a:t>
            </a:r>
            <a:r>
              <a:rPr sz="3200" spc="-10" dirty="0">
                <a:solidFill>
                  <a:srgbClr val="2E2B1F"/>
                </a:solidFill>
                <a:latin typeface="Calibri"/>
                <a:cs typeface="Calibri"/>
              </a:rPr>
              <a:t>incorporated</a:t>
            </a:r>
            <a:r>
              <a:rPr sz="3200" spc="-20" dirty="0">
                <a:solidFill>
                  <a:srgbClr val="2E2B1F"/>
                </a:solidFill>
                <a:latin typeface="Calibri"/>
                <a:cs typeface="Calibri"/>
              </a:rPr>
              <a:t> </a:t>
            </a:r>
            <a:r>
              <a:rPr sz="3200" dirty="0">
                <a:solidFill>
                  <a:srgbClr val="2E2B1F"/>
                </a:solidFill>
                <a:latin typeface="Calibri"/>
                <a:cs typeface="Calibri"/>
              </a:rPr>
              <a:t>with</a:t>
            </a:r>
            <a:r>
              <a:rPr sz="3200" spc="15" dirty="0">
                <a:solidFill>
                  <a:srgbClr val="2E2B1F"/>
                </a:solidFill>
                <a:latin typeface="Calibri"/>
                <a:cs typeface="Calibri"/>
              </a:rPr>
              <a:t> </a:t>
            </a:r>
            <a:r>
              <a:rPr sz="3200" dirty="0">
                <a:solidFill>
                  <a:srgbClr val="FF0000"/>
                </a:solidFill>
                <a:latin typeface="Calibri"/>
                <a:cs typeface="Calibri"/>
              </a:rPr>
              <a:t>hammer</a:t>
            </a:r>
            <a:r>
              <a:rPr sz="3200" spc="-105" dirty="0">
                <a:solidFill>
                  <a:srgbClr val="FF0000"/>
                </a:solidFill>
                <a:latin typeface="Calibri"/>
                <a:cs typeface="Calibri"/>
              </a:rPr>
              <a:t> </a:t>
            </a:r>
            <a:r>
              <a:rPr sz="3200" dirty="0">
                <a:solidFill>
                  <a:srgbClr val="2E2B1F"/>
                </a:solidFill>
                <a:latin typeface="Calibri"/>
                <a:cs typeface="Calibri"/>
              </a:rPr>
              <a:t>and</a:t>
            </a:r>
            <a:r>
              <a:rPr sz="3200" spc="-85" dirty="0">
                <a:solidFill>
                  <a:srgbClr val="2E2B1F"/>
                </a:solidFill>
                <a:latin typeface="Calibri"/>
                <a:cs typeface="Calibri"/>
              </a:rPr>
              <a:t> </a:t>
            </a:r>
            <a:r>
              <a:rPr sz="3200" spc="-25" dirty="0">
                <a:solidFill>
                  <a:srgbClr val="2E2B1F"/>
                </a:solidFill>
                <a:latin typeface="Calibri"/>
                <a:cs typeface="Calibri"/>
              </a:rPr>
              <a:t>on </a:t>
            </a:r>
            <a:r>
              <a:rPr sz="3200" dirty="0">
                <a:solidFill>
                  <a:srgbClr val="2E2B1F"/>
                </a:solidFill>
                <a:latin typeface="Calibri"/>
                <a:cs typeface="Calibri"/>
              </a:rPr>
              <a:t>loading,</a:t>
            </a:r>
            <a:r>
              <a:rPr sz="3200" spc="-35" dirty="0">
                <a:solidFill>
                  <a:srgbClr val="2E2B1F"/>
                </a:solidFill>
                <a:latin typeface="Calibri"/>
                <a:cs typeface="Calibri"/>
              </a:rPr>
              <a:t> </a:t>
            </a:r>
            <a:r>
              <a:rPr sz="3200" dirty="0">
                <a:solidFill>
                  <a:srgbClr val="2E2B1F"/>
                </a:solidFill>
                <a:latin typeface="Calibri"/>
                <a:cs typeface="Calibri"/>
              </a:rPr>
              <a:t>it</a:t>
            </a:r>
            <a:r>
              <a:rPr sz="3200" spc="-75" dirty="0">
                <a:solidFill>
                  <a:srgbClr val="2E2B1F"/>
                </a:solidFill>
                <a:latin typeface="Calibri"/>
                <a:cs typeface="Calibri"/>
              </a:rPr>
              <a:t> </a:t>
            </a:r>
            <a:r>
              <a:rPr sz="3200" dirty="0">
                <a:solidFill>
                  <a:srgbClr val="2E2B1F"/>
                </a:solidFill>
                <a:latin typeface="Calibri"/>
                <a:cs typeface="Calibri"/>
              </a:rPr>
              <a:t>is</a:t>
            </a:r>
            <a:r>
              <a:rPr sz="3200" spc="-30" dirty="0">
                <a:solidFill>
                  <a:srgbClr val="2E2B1F"/>
                </a:solidFill>
                <a:latin typeface="Calibri"/>
                <a:cs typeface="Calibri"/>
              </a:rPr>
              <a:t> </a:t>
            </a:r>
            <a:r>
              <a:rPr sz="3200" dirty="0">
                <a:solidFill>
                  <a:srgbClr val="2E2B1F"/>
                </a:solidFill>
                <a:latin typeface="Calibri"/>
                <a:cs typeface="Calibri"/>
              </a:rPr>
              <a:t>held</a:t>
            </a:r>
            <a:r>
              <a:rPr sz="3200" spc="-80" dirty="0">
                <a:solidFill>
                  <a:srgbClr val="2E2B1F"/>
                </a:solidFill>
                <a:latin typeface="Calibri"/>
                <a:cs typeface="Calibri"/>
              </a:rPr>
              <a:t> </a:t>
            </a:r>
            <a:r>
              <a:rPr sz="3200" dirty="0">
                <a:solidFill>
                  <a:srgbClr val="2E2B1F"/>
                </a:solidFill>
                <a:latin typeface="Calibri"/>
                <a:cs typeface="Calibri"/>
              </a:rPr>
              <a:t>in</a:t>
            </a:r>
            <a:r>
              <a:rPr sz="3200" spc="-85" dirty="0">
                <a:solidFill>
                  <a:srgbClr val="2E2B1F"/>
                </a:solidFill>
                <a:latin typeface="Calibri"/>
                <a:cs typeface="Calibri"/>
              </a:rPr>
              <a:t> </a:t>
            </a:r>
            <a:r>
              <a:rPr sz="3200" dirty="0">
                <a:solidFill>
                  <a:srgbClr val="2E2B1F"/>
                </a:solidFill>
                <a:latin typeface="Calibri"/>
                <a:cs typeface="Calibri"/>
              </a:rPr>
              <a:t>cocked</a:t>
            </a:r>
            <a:r>
              <a:rPr sz="3200" spc="-85" dirty="0">
                <a:solidFill>
                  <a:srgbClr val="2E2B1F"/>
                </a:solidFill>
                <a:latin typeface="Calibri"/>
                <a:cs typeface="Calibri"/>
              </a:rPr>
              <a:t> </a:t>
            </a:r>
            <a:r>
              <a:rPr sz="3200" dirty="0">
                <a:solidFill>
                  <a:srgbClr val="2E2B1F"/>
                </a:solidFill>
                <a:latin typeface="Calibri"/>
                <a:cs typeface="Calibri"/>
              </a:rPr>
              <a:t>position,</a:t>
            </a:r>
            <a:r>
              <a:rPr sz="3200" spc="-35" dirty="0">
                <a:solidFill>
                  <a:srgbClr val="2E2B1F"/>
                </a:solidFill>
                <a:latin typeface="Calibri"/>
                <a:cs typeface="Calibri"/>
              </a:rPr>
              <a:t> </a:t>
            </a:r>
            <a:r>
              <a:rPr sz="3200" dirty="0">
                <a:solidFill>
                  <a:srgbClr val="2E2B1F"/>
                </a:solidFill>
                <a:latin typeface="Calibri"/>
                <a:cs typeface="Calibri"/>
              </a:rPr>
              <a:t>on</a:t>
            </a:r>
            <a:r>
              <a:rPr sz="3200" spc="-85" dirty="0">
                <a:solidFill>
                  <a:srgbClr val="2E2B1F"/>
                </a:solidFill>
                <a:latin typeface="Calibri"/>
                <a:cs typeface="Calibri"/>
              </a:rPr>
              <a:t> </a:t>
            </a:r>
            <a:r>
              <a:rPr sz="3200" dirty="0">
                <a:solidFill>
                  <a:srgbClr val="2E2B1F"/>
                </a:solidFill>
                <a:latin typeface="Calibri"/>
                <a:cs typeface="Calibri"/>
              </a:rPr>
              <a:t>pulling</a:t>
            </a:r>
            <a:r>
              <a:rPr sz="3200" spc="-65" dirty="0">
                <a:solidFill>
                  <a:srgbClr val="2E2B1F"/>
                </a:solidFill>
                <a:latin typeface="Calibri"/>
                <a:cs typeface="Calibri"/>
              </a:rPr>
              <a:t> </a:t>
            </a:r>
            <a:r>
              <a:rPr sz="3200" dirty="0">
                <a:solidFill>
                  <a:srgbClr val="2E2B1F"/>
                </a:solidFill>
                <a:latin typeface="Calibri"/>
                <a:cs typeface="Calibri"/>
              </a:rPr>
              <a:t>the</a:t>
            </a:r>
            <a:r>
              <a:rPr sz="3200" spc="-75" dirty="0">
                <a:solidFill>
                  <a:srgbClr val="2E2B1F"/>
                </a:solidFill>
                <a:latin typeface="Calibri"/>
                <a:cs typeface="Calibri"/>
              </a:rPr>
              <a:t> </a:t>
            </a:r>
            <a:r>
              <a:rPr sz="3200" dirty="0">
                <a:solidFill>
                  <a:srgbClr val="2E2B1F"/>
                </a:solidFill>
                <a:latin typeface="Calibri"/>
                <a:cs typeface="Calibri"/>
              </a:rPr>
              <a:t>trigger</a:t>
            </a:r>
            <a:r>
              <a:rPr sz="3200" spc="-45" dirty="0">
                <a:solidFill>
                  <a:srgbClr val="2E2B1F"/>
                </a:solidFill>
                <a:latin typeface="Calibri"/>
                <a:cs typeface="Calibri"/>
              </a:rPr>
              <a:t> </a:t>
            </a:r>
            <a:r>
              <a:rPr sz="3200" spc="-25" dirty="0">
                <a:solidFill>
                  <a:srgbClr val="2E2B1F"/>
                </a:solidFill>
                <a:latin typeface="Calibri"/>
                <a:cs typeface="Calibri"/>
              </a:rPr>
              <a:t>it </a:t>
            </a:r>
            <a:r>
              <a:rPr sz="3200" dirty="0">
                <a:solidFill>
                  <a:srgbClr val="2E2B1F"/>
                </a:solidFill>
                <a:latin typeface="Calibri"/>
                <a:cs typeface="Calibri"/>
              </a:rPr>
              <a:t>hits</a:t>
            </a:r>
            <a:r>
              <a:rPr sz="3200" spc="-80" dirty="0">
                <a:solidFill>
                  <a:srgbClr val="2E2B1F"/>
                </a:solidFill>
                <a:latin typeface="Calibri"/>
                <a:cs typeface="Calibri"/>
              </a:rPr>
              <a:t> </a:t>
            </a:r>
            <a:r>
              <a:rPr sz="3200" dirty="0">
                <a:solidFill>
                  <a:srgbClr val="2E2B1F"/>
                </a:solidFill>
                <a:latin typeface="Calibri"/>
                <a:cs typeface="Calibri"/>
              </a:rPr>
              <a:t>the</a:t>
            </a:r>
            <a:r>
              <a:rPr sz="3200" spc="-45" dirty="0">
                <a:solidFill>
                  <a:srgbClr val="2E2B1F"/>
                </a:solidFill>
                <a:latin typeface="Calibri"/>
                <a:cs typeface="Calibri"/>
              </a:rPr>
              <a:t> </a:t>
            </a:r>
            <a:r>
              <a:rPr sz="3200" dirty="0">
                <a:solidFill>
                  <a:srgbClr val="2E2B1F"/>
                </a:solidFill>
                <a:latin typeface="Calibri"/>
                <a:cs typeface="Calibri"/>
              </a:rPr>
              <a:t>sensitive</a:t>
            </a:r>
            <a:r>
              <a:rPr sz="3200" spc="-114" dirty="0">
                <a:solidFill>
                  <a:srgbClr val="2E2B1F"/>
                </a:solidFill>
                <a:latin typeface="Calibri"/>
                <a:cs typeface="Calibri"/>
              </a:rPr>
              <a:t> </a:t>
            </a:r>
            <a:r>
              <a:rPr sz="3200" dirty="0">
                <a:solidFill>
                  <a:srgbClr val="2E2B1F"/>
                </a:solidFill>
                <a:latin typeface="Calibri"/>
                <a:cs typeface="Calibri"/>
              </a:rPr>
              <a:t>primer</a:t>
            </a:r>
            <a:r>
              <a:rPr sz="3200" spc="-90" dirty="0">
                <a:solidFill>
                  <a:srgbClr val="2E2B1F"/>
                </a:solidFill>
                <a:latin typeface="Calibri"/>
                <a:cs typeface="Calibri"/>
              </a:rPr>
              <a:t> </a:t>
            </a:r>
            <a:r>
              <a:rPr sz="3200" dirty="0">
                <a:solidFill>
                  <a:srgbClr val="2E2B1F"/>
                </a:solidFill>
                <a:latin typeface="Calibri"/>
                <a:cs typeface="Calibri"/>
              </a:rPr>
              <a:t>at</a:t>
            </a:r>
            <a:r>
              <a:rPr sz="3200" spc="-45" dirty="0">
                <a:solidFill>
                  <a:srgbClr val="2E2B1F"/>
                </a:solidFill>
                <a:latin typeface="Calibri"/>
                <a:cs typeface="Calibri"/>
              </a:rPr>
              <a:t> </a:t>
            </a:r>
            <a:r>
              <a:rPr sz="3200" dirty="0">
                <a:solidFill>
                  <a:srgbClr val="2E2B1F"/>
                </a:solidFill>
                <a:latin typeface="Calibri"/>
                <a:cs typeface="Calibri"/>
              </a:rPr>
              <a:t>the</a:t>
            </a:r>
            <a:r>
              <a:rPr sz="3200" spc="-50" dirty="0">
                <a:solidFill>
                  <a:srgbClr val="2E2B1F"/>
                </a:solidFill>
                <a:latin typeface="Calibri"/>
                <a:cs typeface="Calibri"/>
              </a:rPr>
              <a:t> </a:t>
            </a:r>
            <a:r>
              <a:rPr sz="3200" dirty="0">
                <a:solidFill>
                  <a:srgbClr val="2E2B1F"/>
                </a:solidFill>
                <a:latin typeface="Calibri"/>
                <a:cs typeface="Calibri"/>
              </a:rPr>
              <a:t>base</a:t>
            </a:r>
            <a:r>
              <a:rPr sz="3200" spc="-45" dirty="0">
                <a:solidFill>
                  <a:srgbClr val="2E2B1F"/>
                </a:solidFill>
                <a:latin typeface="Calibri"/>
                <a:cs typeface="Calibri"/>
              </a:rPr>
              <a:t> </a:t>
            </a:r>
            <a:r>
              <a:rPr sz="3200" dirty="0">
                <a:solidFill>
                  <a:srgbClr val="2E2B1F"/>
                </a:solidFill>
                <a:latin typeface="Calibri"/>
                <a:cs typeface="Calibri"/>
              </a:rPr>
              <a:t>of</a:t>
            </a:r>
            <a:r>
              <a:rPr sz="3200" spc="-30" dirty="0">
                <a:solidFill>
                  <a:srgbClr val="2E2B1F"/>
                </a:solidFill>
                <a:latin typeface="Calibri"/>
                <a:cs typeface="Calibri"/>
              </a:rPr>
              <a:t> </a:t>
            </a:r>
            <a:r>
              <a:rPr sz="3200" dirty="0">
                <a:solidFill>
                  <a:srgbClr val="2E2B1F"/>
                </a:solidFill>
                <a:latin typeface="Calibri"/>
                <a:cs typeface="Calibri"/>
              </a:rPr>
              <a:t>cartridge</a:t>
            </a:r>
            <a:r>
              <a:rPr sz="3200" spc="-45" dirty="0">
                <a:solidFill>
                  <a:srgbClr val="2E2B1F"/>
                </a:solidFill>
                <a:latin typeface="Calibri"/>
                <a:cs typeface="Calibri"/>
              </a:rPr>
              <a:t> </a:t>
            </a:r>
            <a:r>
              <a:rPr sz="3200" dirty="0">
                <a:solidFill>
                  <a:srgbClr val="2E2B1F"/>
                </a:solidFill>
                <a:latin typeface="Calibri"/>
                <a:cs typeface="Calibri"/>
              </a:rPr>
              <a:t>and</a:t>
            </a:r>
            <a:r>
              <a:rPr sz="3200" spc="-60" dirty="0">
                <a:solidFill>
                  <a:srgbClr val="2E2B1F"/>
                </a:solidFill>
                <a:latin typeface="Calibri"/>
                <a:cs typeface="Calibri"/>
              </a:rPr>
              <a:t> </a:t>
            </a:r>
            <a:r>
              <a:rPr sz="3200" spc="-10" dirty="0">
                <a:solidFill>
                  <a:srgbClr val="2E2B1F"/>
                </a:solidFill>
                <a:latin typeface="Calibri"/>
                <a:cs typeface="Calibri"/>
              </a:rPr>
              <a:t>firing occurs.</a:t>
            </a:r>
            <a:endParaRPr sz="3200" dirty="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019300" y="3009898"/>
            <a:ext cx="9144000" cy="3771898"/>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16</a:t>
            </a:fld>
            <a:endParaRPr spc="-25" dirty="0"/>
          </a:p>
        </p:txBody>
      </p:sp>
      <p:sp>
        <p:nvSpPr>
          <p:cNvPr id="10" name="Rectangle 9">
            <a:extLst>
              <a:ext uri="{FF2B5EF4-FFF2-40B4-BE49-F238E27FC236}">
                <a16:creationId xmlns:a16="http://schemas.microsoft.com/office/drawing/2014/main" id="{58411BA5-7CCB-77E5-7781-62E18D913C2D}"/>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057" y="460692"/>
            <a:ext cx="2296160" cy="701040"/>
          </a:xfrm>
          <a:prstGeom prst="rect">
            <a:avLst/>
          </a:prstGeom>
        </p:spPr>
        <p:txBody>
          <a:bodyPr vert="horz" wrap="square" lIns="0" tIns="16510" rIns="0" bIns="0" rtlCol="0">
            <a:spAutoFit/>
          </a:bodyPr>
          <a:lstStyle/>
          <a:p>
            <a:pPr marL="12700">
              <a:lnSpc>
                <a:spcPct val="100000"/>
              </a:lnSpc>
              <a:spcBef>
                <a:spcPts val="130"/>
              </a:spcBef>
            </a:pPr>
            <a:r>
              <a:rPr sz="4400" spc="-75" dirty="0"/>
              <a:t>TRIGGER</a:t>
            </a:r>
            <a:endParaRPr sz="4400"/>
          </a:p>
        </p:txBody>
      </p:sp>
      <p:sp>
        <p:nvSpPr>
          <p:cNvPr id="3" name="object 3"/>
          <p:cNvSpPr txBox="1"/>
          <p:nvPr/>
        </p:nvSpPr>
        <p:spPr>
          <a:xfrm>
            <a:off x="2328545" y="1439163"/>
            <a:ext cx="7429500" cy="3980179"/>
          </a:xfrm>
          <a:prstGeom prst="rect">
            <a:avLst/>
          </a:prstGeom>
        </p:spPr>
        <p:txBody>
          <a:bodyPr vert="horz" wrap="square" lIns="0" tIns="8255" rIns="0" bIns="0" rtlCol="0">
            <a:spAutoFit/>
          </a:bodyPr>
          <a:lstStyle/>
          <a:p>
            <a:pPr marL="241300" marR="117475" indent="-228600">
              <a:lnSpc>
                <a:spcPct val="100899"/>
              </a:lnSpc>
              <a:spcBef>
                <a:spcPts val="65"/>
              </a:spcBef>
              <a:buFont typeface="Arial MT"/>
              <a:buChar char="•"/>
              <a:tabLst>
                <a:tab pos="241300" algn="l"/>
                <a:tab pos="343535" algn="l"/>
              </a:tabLst>
            </a:pPr>
            <a:r>
              <a:rPr sz="3600" dirty="0">
                <a:solidFill>
                  <a:srgbClr val="A9A47B"/>
                </a:solidFill>
                <a:latin typeface="Calibri"/>
                <a:cs typeface="Calibri"/>
              </a:rPr>
              <a:t>	</a:t>
            </a:r>
            <a:r>
              <a:rPr sz="3600" dirty="0">
                <a:solidFill>
                  <a:srgbClr val="2E2B1F"/>
                </a:solidFill>
                <a:latin typeface="Calibri"/>
                <a:cs typeface="Calibri"/>
              </a:rPr>
              <a:t>It</a:t>
            </a:r>
            <a:r>
              <a:rPr sz="3600" spc="-65" dirty="0">
                <a:solidFill>
                  <a:srgbClr val="2E2B1F"/>
                </a:solidFill>
                <a:latin typeface="Calibri"/>
                <a:cs typeface="Calibri"/>
              </a:rPr>
              <a:t> </a:t>
            </a:r>
            <a:r>
              <a:rPr sz="3600" dirty="0">
                <a:solidFill>
                  <a:srgbClr val="2E2B1F"/>
                </a:solidFill>
                <a:latin typeface="Calibri"/>
                <a:cs typeface="Calibri"/>
              </a:rPr>
              <a:t>is</a:t>
            </a:r>
            <a:r>
              <a:rPr sz="3600" spc="-35" dirty="0">
                <a:solidFill>
                  <a:srgbClr val="2E2B1F"/>
                </a:solidFill>
                <a:latin typeface="Calibri"/>
                <a:cs typeface="Calibri"/>
              </a:rPr>
              <a:t> </a:t>
            </a:r>
            <a:r>
              <a:rPr sz="3600" dirty="0">
                <a:solidFill>
                  <a:srgbClr val="2E2B1F"/>
                </a:solidFill>
                <a:latin typeface="Calibri"/>
                <a:cs typeface="Calibri"/>
              </a:rPr>
              <a:t>a</a:t>
            </a:r>
            <a:r>
              <a:rPr sz="3600" spc="-50" dirty="0">
                <a:solidFill>
                  <a:srgbClr val="2E2B1F"/>
                </a:solidFill>
                <a:latin typeface="Calibri"/>
                <a:cs typeface="Calibri"/>
              </a:rPr>
              <a:t> </a:t>
            </a:r>
            <a:r>
              <a:rPr sz="3600" dirty="0">
                <a:solidFill>
                  <a:srgbClr val="2E2B1F"/>
                </a:solidFill>
                <a:latin typeface="Calibri"/>
                <a:cs typeface="Calibri"/>
              </a:rPr>
              <a:t>lever</a:t>
            </a:r>
            <a:r>
              <a:rPr sz="3600" spc="-35" dirty="0">
                <a:solidFill>
                  <a:srgbClr val="2E2B1F"/>
                </a:solidFill>
                <a:latin typeface="Calibri"/>
                <a:cs typeface="Calibri"/>
              </a:rPr>
              <a:t> </a:t>
            </a:r>
            <a:r>
              <a:rPr sz="3600" dirty="0">
                <a:solidFill>
                  <a:srgbClr val="2E2B1F"/>
                </a:solidFill>
                <a:latin typeface="Calibri"/>
                <a:cs typeface="Calibri"/>
              </a:rPr>
              <a:t>situated</a:t>
            </a:r>
            <a:r>
              <a:rPr sz="3600" spc="-65" dirty="0">
                <a:solidFill>
                  <a:srgbClr val="2E2B1F"/>
                </a:solidFill>
                <a:latin typeface="Calibri"/>
                <a:cs typeface="Calibri"/>
              </a:rPr>
              <a:t> </a:t>
            </a:r>
            <a:r>
              <a:rPr sz="3600" dirty="0">
                <a:solidFill>
                  <a:srgbClr val="2E2B1F"/>
                </a:solidFill>
                <a:latin typeface="Calibri"/>
                <a:cs typeface="Calibri"/>
              </a:rPr>
              <a:t>in</a:t>
            </a:r>
            <a:r>
              <a:rPr sz="3600" spc="-70" dirty="0">
                <a:solidFill>
                  <a:srgbClr val="2E2B1F"/>
                </a:solidFill>
                <a:latin typeface="Calibri"/>
                <a:cs typeface="Calibri"/>
              </a:rPr>
              <a:t> </a:t>
            </a:r>
            <a:r>
              <a:rPr sz="3600" dirty="0">
                <a:solidFill>
                  <a:srgbClr val="2E2B1F"/>
                </a:solidFill>
                <a:latin typeface="Calibri"/>
                <a:cs typeface="Calibri"/>
              </a:rPr>
              <a:t>front</a:t>
            </a:r>
            <a:r>
              <a:rPr sz="3600" spc="-60" dirty="0">
                <a:solidFill>
                  <a:srgbClr val="2E2B1F"/>
                </a:solidFill>
                <a:latin typeface="Calibri"/>
                <a:cs typeface="Calibri"/>
              </a:rPr>
              <a:t> </a:t>
            </a:r>
            <a:r>
              <a:rPr sz="3600" dirty="0">
                <a:solidFill>
                  <a:srgbClr val="2E2B1F"/>
                </a:solidFill>
                <a:latin typeface="Calibri"/>
                <a:cs typeface="Calibri"/>
              </a:rPr>
              <a:t>of</a:t>
            </a:r>
            <a:r>
              <a:rPr sz="3600" spc="-25" dirty="0">
                <a:solidFill>
                  <a:srgbClr val="2E2B1F"/>
                </a:solidFill>
                <a:latin typeface="Calibri"/>
                <a:cs typeface="Calibri"/>
              </a:rPr>
              <a:t> </a:t>
            </a:r>
            <a:r>
              <a:rPr sz="3600" dirty="0">
                <a:solidFill>
                  <a:srgbClr val="2E2B1F"/>
                </a:solidFill>
                <a:latin typeface="Calibri"/>
                <a:cs typeface="Calibri"/>
              </a:rPr>
              <a:t>butt</a:t>
            </a:r>
            <a:r>
              <a:rPr sz="3600" spc="-60" dirty="0">
                <a:solidFill>
                  <a:srgbClr val="2E2B1F"/>
                </a:solidFill>
                <a:latin typeface="Calibri"/>
                <a:cs typeface="Calibri"/>
              </a:rPr>
              <a:t> </a:t>
            </a:r>
            <a:r>
              <a:rPr sz="3600" spc="-25" dirty="0">
                <a:solidFill>
                  <a:srgbClr val="2E2B1F"/>
                </a:solidFill>
                <a:latin typeface="Calibri"/>
                <a:cs typeface="Calibri"/>
              </a:rPr>
              <a:t>or </a:t>
            </a:r>
            <a:r>
              <a:rPr sz="3600" dirty="0">
                <a:solidFill>
                  <a:srgbClr val="2E2B1F"/>
                </a:solidFill>
                <a:latin typeface="Calibri"/>
                <a:cs typeface="Calibri"/>
              </a:rPr>
              <a:t>hand</a:t>
            </a:r>
            <a:r>
              <a:rPr sz="3600" spc="-55" dirty="0">
                <a:solidFill>
                  <a:srgbClr val="2E2B1F"/>
                </a:solidFill>
                <a:latin typeface="Calibri"/>
                <a:cs typeface="Calibri"/>
              </a:rPr>
              <a:t> </a:t>
            </a:r>
            <a:r>
              <a:rPr sz="3600" spc="-20" dirty="0">
                <a:solidFill>
                  <a:srgbClr val="2E2B1F"/>
                </a:solidFill>
                <a:latin typeface="Calibri"/>
                <a:cs typeface="Calibri"/>
              </a:rPr>
              <a:t>grip.</a:t>
            </a:r>
            <a:endParaRPr sz="3600">
              <a:latin typeface="Calibri"/>
              <a:cs typeface="Calibri"/>
            </a:endParaRPr>
          </a:p>
          <a:p>
            <a:pPr marL="241300" marR="5080" indent="-228600">
              <a:lnSpc>
                <a:spcPct val="100000"/>
              </a:lnSpc>
              <a:spcBef>
                <a:spcPts val="860"/>
              </a:spcBef>
              <a:buFont typeface="Arial MT"/>
              <a:buChar char="•"/>
              <a:tabLst>
                <a:tab pos="241300" algn="l"/>
                <a:tab pos="343535" algn="l"/>
              </a:tabLst>
            </a:pPr>
            <a:r>
              <a:rPr sz="3600" dirty="0">
                <a:solidFill>
                  <a:srgbClr val="A9A47B"/>
                </a:solidFill>
                <a:latin typeface="Calibri"/>
                <a:cs typeface="Calibri"/>
              </a:rPr>
              <a:t>	</a:t>
            </a:r>
            <a:r>
              <a:rPr sz="3600" dirty="0">
                <a:solidFill>
                  <a:srgbClr val="2E2B1F"/>
                </a:solidFill>
                <a:latin typeface="Calibri"/>
                <a:cs typeface="Calibri"/>
              </a:rPr>
              <a:t>As</a:t>
            </a:r>
            <a:r>
              <a:rPr sz="3600" spc="-25" dirty="0">
                <a:solidFill>
                  <a:srgbClr val="2E2B1F"/>
                </a:solidFill>
                <a:latin typeface="Calibri"/>
                <a:cs typeface="Calibri"/>
              </a:rPr>
              <a:t> </a:t>
            </a:r>
            <a:r>
              <a:rPr sz="3600" dirty="0">
                <a:solidFill>
                  <a:srgbClr val="2E2B1F"/>
                </a:solidFill>
                <a:latin typeface="Calibri"/>
                <a:cs typeface="Calibri"/>
              </a:rPr>
              <a:t>the</a:t>
            </a:r>
            <a:r>
              <a:rPr sz="3600" spc="-95" dirty="0">
                <a:solidFill>
                  <a:srgbClr val="2E2B1F"/>
                </a:solidFill>
                <a:latin typeface="Calibri"/>
                <a:cs typeface="Calibri"/>
              </a:rPr>
              <a:t> </a:t>
            </a:r>
            <a:r>
              <a:rPr sz="3600" dirty="0">
                <a:solidFill>
                  <a:srgbClr val="2E2B1F"/>
                </a:solidFill>
                <a:latin typeface="Calibri"/>
                <a:cs typeface="Calibri"/>
              </a:rPr>
              <a:t>weapon</a:t>
            </a:r>
            <a:r>
              <a:rPr sz="3600" spc="-50" dirty="0">
                <a:solidFill>
                  <a:srgbClr val="2E2B1F"/>
                </a:solidFill>
                <a:latin typeface="Calibri"/>
                <a:cs typeface="Calibri"/>
              </a:rPr>
              <a:t> </a:t>
            </a:r>
            <a:r>
              <a:rPr sz="3600" dirty="0">
                <a:solidFill>
                  <a:srgbClr val="2E2B1F"/>
                </a:solidFill>
                <a:latin typeface="Calibri"/>
                <a:cs typeface="Calibri"/>
              </a:rPr>
              <a:t>is</a:t>
            </a:r>
            <a:r>
              <a:rPr sz="3600" spc="-90" dirty="0">
                <a:solidFill>
                  <a:srgbClr val="2E2B1F"/>
                </a:solidFill>
                <a:latin typeface="Calibri"/>
                <a:cs typeface="Calibri"/>
              </a:rPr>
              <a:t> </a:t>
            </a:r>
            <a:r>
              <a:rPr sz="3600" dirty="0">
                <a:solidFill>
                  <a:srgbClr val="2E2B1F"/>
                </a:solidFill>
                <a:latin typeface="Calibri"/>
                <a:cs typeface="Calibri"/>
              </a:rPr>
              <a:t>cocked</a:t>
            </a:r>
            <a:r>
              <a:rPr sz="3600" spc="-50" dirty="0">
                <a:solidFill>
                  <a:srgbClr val="2E2B1F"/>
                </a:solidFill>
                <a:latin typeface="Calibri"/>
                <a:cs typeface="Calibri"/>
              </a:rPr>
              <a:t> </a:t>
            </a:r>
            <a:r>
              <a:rPr sz="3600" dirty="0">
                <a:solidFill>
                  <a:srgbClr val="2E2B1F"/>
                </a:solidFill>
                <a:latin typeface="Calibri"/>
                <a:cs typeface="Calibri"/>
              </a:rPr>
              <a:t>and</a:t>
            </a:r>
            <a:r>
              <a:rPr sz="3600" spc="-60" dirty="0">
                <a:solidFill>
                  <a:srgbClr val="2E2B1F"/>
                </a:solidFill>
                <a:latin typeface="Calibri"/>
                <a:cs typeface="Calibri"/>
              </a:rPr>
              <a:t> </a:t>
            </a:r>
            <a:r>
              <a:rPr sz="3600" dirty="0">
                <a:solidFill>
                  <a:srgbClr val="2E2B1F"/>
                </a:solidFill>
                <a:latin typeface="Calibri"/>
                <a:cs typeface="Calibri"/>
              </a:rPr>
              <a:t>trigger</a:t>
            </a:r>
            <a:r>
              <a:rPr sz="3600" spc="-15" dirty="0">
                <a:solidFill>
                  <a:srgbClr val="2E2B1F"/>
                </a:solidFill>
                <a:latin typeface="Calibri"/>
                <a:cs typeface="Calibri"/>
              </a:rPr>
              <a:t> </a:t>
            </a:r>
            <a:r>
              <a:rPr sz="3600" spc="-25" dirty="0">
                <a:solidFill>
                  <a:srgbClr val="2E2B1F"/>
                </a:solidFill>
                <a:latin typeface="Calibri"/>
                <a:cs typeface="Calibri"/>
              </a:rPr>
              <a:t>is </a:t>
            </a:r>
            <a:r>
              <a:rPr sz="3600" dirty="0">
                <a:solidFill>
                  <a:srgbClr val="2E2B1F"/>
                </a:solidFill>
                <a:latin typeface="Calibri"/>
                <a:cs typeface="Calibri"/>
              </a:rPr>
              <a:t>pressed</a:t>
            </a:r>
            <a:r>
              <a:rPr sz="3600" spc="-25" dirty="0">
                <a:solidFill>
                  <a:srgbClr val="2E2B1F"/>
                </a:solidFill>
                <a:latin typeface="Calibri"/>
                <a:cs typeface="Calibri"/>
              </a:rPr>
              <a:t> </a:t>
            </a:r>
            <a:r>
              <a:rPr sz="3600" dirty="0">
                <a:solidFill>
                  <a:srgbClr val="2E2B1F"/>
                </a:solidFill>
                <a:latin typeface="Calibri"/>
                <a:cs typeface="Calibri"/>
              </a:rPr>
              <a:t>it</a:t>
            </a:r>
            <a:r>
              <a:rPr sz="3600" spc="-95" dirty="0">
                <a:solidFill>
                  <a:srgbClr val="2E2B1F"/>
                </a:solidFill>
                <a:latin typeface="Calibri"/>
                <a:cs typeface="Calibri"/>
              </a:rPr>
              <a:t> </a:t>
            </a:r>
            <a:r>
              <a:rPr sz="3600" dirty="0">
                <a:solidFill>
                  <a:srgbClr val="2E2B1F"/>
                </a:solidFill>
                <a:latin typeface="Calibri"/>
                <a:cs typeface="Calibri"/>
              </a:rPr>
              <a:t>releases</a:t>
            </a:r>
            <a:r>
              <a:rPr sz="3600" spc="-60" dirty="0">
                <a:solidFill>
                  <a:srgbClr val="2E2B1F"/>
                </a:solidFill>
                <a:latin typeface="Calibri"/>
                <a:cs typeface="Calibri"/>
              </a:rPr>
              <a:t> </a:t>
            </a:r>
            <a:r>
              <a:rPr sz="3600" dirty="0">
                <a:solidFill>
                  <a:srgbClr val="2E2B1F"/>
                </a:solidFill>
                <a:latin typeface="Calibri"/>
                <a:cs typeface="Calibri"/>
              </a:rPr>
              <a:t>firing</a:t>
            </a:r>
            <a:r>
              <a:rPr sz="3600" spc="-60" dirty="0">
                <a:solidFill>
                  <a:srgbClr val="2E2B1F"/>
                </a:solidFill>
                <a:latin typeface="Calibri"/>
                <a:cs typeface="Calibri"/>
              </a:rPr>
              <a:t> </a:t>
            </a:r>
            <a:r>
              <a:rPr sz="3600" dirty="0">
                <a:solidFill>
                  <a:srgbClr val="2E2B1F"/>
                </a:solidFill>
                <a:latin typeface="Calibri"/>
                <a:cs typeface="Calibri"/>
              </a:rPr>
              <a:t>pin</a:t>
            </a:r>
            <a:r>
              <a:rPr sz="3600" spc="-40" dirty="0">
                <a:solidFill>
                  <a:srgbClr val="2E2B1F"/>
                </a:solidFill>
                <a:latin typeface="Calibri"/>
                <a:cs typeface="Calibri"/>
              </a:rPr>
              <a:t> </a:t>
            </a:r>
            <a:r>
              <a:rPr sz="3600" spc="-25" dirty="0">
                <a:solidFill>
                  <a:srgbClr val="2E2B1F"/>
                </a:solidFill>
                <a:latin typeface="Calibri"/>
                <a:cs typeface="Calibri"/>
              </a:rPr>
              <a:t>or </a:t>
            </a:r>
            <a:r>
              <a:rPr sz="3600" dirty="0">
                <a:solidFill>
                  <a:srgbClr val="2E2B1F"/>
                </a:solidFill>
                <a:latin typeface="Calibri"/>
                <a:cs typeface="Calibri"/>
              </a:rPr>
              <a:t>hammer</a:t>
            </a:r>
            <a:r>
              <a:rPr sz="3600" spc="-95" dirty="0">
                <a:solidFill>
                  <a:srgbClr val="2E2B1F"/>
                </a:solidFill>
                <a:latin typeface="Calibri"/>
                <a:cs typeface="Calibri"/>
              </a:rPr>
              <a:t> </a:t>
            </a:r>
            <a:r>
              <a:rPr sz="3600" dirty="0">
                <a:solidFill>
                  <a:srgbClr val="2E2B1F"/>
                </a:solidFill>
                <a:latin typeface="Calibri"/>
                <a:cs typeface="Calibri"/>
              </a:rPr>
              <a:t>resulting</a:t>
            </a:r>
            <a:r>
              <a:rPr sz="3600" spc="-25" dirty="0">
                <a:solidFill>
                  <a:srgbClr val="2E2B1F"/>
                </a:solidFill>
                <a:latin typeface="Calibri"/>
                <a:cs typeface="Calibri"/>
              </a:rPr>
              <a:t> </a:t>
            </a:r>
            <a:r>
              <a:rPr sz="3600" dirty="0">
                <a:solidFill>
                  <a:srgbClr val="2E2B1F"/>
                </a:solidFill>
                <a:latin typeface="Calibri"/>
                <a:cs typeface="Calibri"/>
              </a:rPr>
              <a:t>in</a:t>
            </a:r>
            <a:r>
              <a:rPr sz="3600" spc="-55" dirty="0">
                <a:solidFill>
                  <a:srgbClr val="2E2B1F"/>
                </a:solidFill>
                <a:latin typeface="Calibri"/>
                <a:cs typeface="Calibri"/>
              </a:rPr>
              <a:t> </a:t>
            </a:r>
            <a:r>
              <a:rPr sz="3600" dirty="0">
                <a:solidFill>
                  <a:srgbClr val="2E2B1F"/>
                </a:solidFill>
                <a:latin typeface="Calibri"/>
                <a:cs typeface="Calibri"/>
              </a:rPr>
              <a:t>the</a:t>
            </a:r>
            <a:r>
              <a:rPr sz="3600" spc="-35" dirty="0">
                <a:solidFill>
                  <a:srgbClr val="2E2B1F"/>
                </a:solidFill>
                <a:latin typeface="Calibri"/>
                <a:cs typeface="Calibri"/>
              </a:rPr>
              <a:t> </a:t>
            </a:r>
            <a:r>
              <a:rPr sz="3600" spc="-10" dirty="0">
                <a:solidFill>
                  <a:srgbClr val="2E2B1F"/>
                </a:solidFill>
                <a:latin typeface="Calibri"/>
                <a:cs typeface="Calibri"/>
              </a:rPr>
              <a:t>detonation</a:t>
            </a:r>
            <a:r>
              <a:rPr sz="3600" spc="-65" dirty="0">
                <a:solidFill>
                  <a:srgbClr val="2E2B1F"/>
                </a:solidFill>
                <a:latin typeface="Calibri"/>
                <a:cs typeface="Calibri"/>
              </a:rPr>
              <a:t> </a:t>
            </a:r>
            <a:r>
              <a:rPr sz="3600" spc="-25" dirty="0">
                <a:solidFill>
                  <a:srgbClr val="2E2B1F"/>
                </a:solidFill>
                <a:latin typeface="Calibri"/>
                <a:cs typeface="Calibri"/>
              </a:rPr>
              <a:t>of </a:t>
            </a:r>
            <a:r>
              <a:rPr sz="3600" dirty="0">
                <a:solidFill>
                  <a:srgbClr val="2E2B1F"/>
                </a:solidFill>
                <a:latin typeface="Calibri"/>
                <a:cs typeface="Calibri"/>
              </a:rPr>
              <a:t>the</a:t>
            </a:r>
            <a:r>
              <a:rPr sz="3600" spc="-15" dirty="0">
                <a:solidFill>
                  <a:srgbClr val="2E2B1F"/>
                </a:solidFill>
                <a:latin typeface="Calibri"/>
                <a:cs typeface="Calibri"/>
              </a:rPr>
              <a:t> </a:t>
            </a:r>
            <a:r>
              <a:rPr sz="3600" dirty="0">
                <a:solidFill>
                  <a:srgbClr val="2E2B1F"/>
                </a:solidFill>
                <a:latin typeface="Calibri"/>
                <a:cs typeface="Calibri"/>
              </a:rPr>
              <a:t>primer</a:t>
            </a:r>
            <a:r>
              <a:rPr sz="3600" spc="-65" dirty="0">
                <a:solidFill>
                  <a:srgbClr val="2E2B1F"/>
                </a:solidFill>
                <a:latin typeface="Calibri"/>
                <a:cs typeface="Calibri"/>
              </a:rPr>
              <a:t> </a:t>
            </a:r>
            <a:r>
              <a:rPr sz="3600" dirty="0">
                <a:solidFill>
                  <a:srgbClr val="2E2B1F"/>
                </a:solidFill>
                <a:latin typeface="Calibri"/>
                <a:cs typeface="Calibri"/>
              </a:rPr>
              <a:t>in</a:t>
            </a:r>
            <a:r>
              <a:rPr sz="3600" spc="-40" dirty="0">
                <a:solidFill>
                  <a:srgbClr val="2E2B1F"/>
                </a:solidFill>
                <a:latin typeface="Calibri"/>
                <a:cs typeface="Calibri"/>
              </a:rPr>
              <a:t> </a:t>
            </a:r>
            <a:r>
              <a:rPr sz="3600" dirty="0">
                <a:solidFill>
                  <a:srgbClr val="2E2B1F"/>
                </a:solidFill>
                <a:latin typeface="Calibri"/>
                <a:cs typeface="Calibri"/>
              </a:rPr>
              <a:t>the</a:t>
            </a:r>
            <a:r>
              <a:rPr sz="3600" spc="-95" dirty="0">
                <a:solidFill>
                  <a:srgbClr val="2E2B1F"/>
                </a:solidFill>
                <a:latin typeface="Calibri"/>
                <a:cs typeface="Calibri"/>
              </a:rPr>
              <a:t> </a:t>
            </a:r>
            <a:r>
              <a:rPr sz="3600" dirty="0">
                <a:solidFill>
                  <a:srgbClr val="2E2B1F"/>
                </a:solidFill>
                <a:latin typeface="Calibri"/>
                <a:cs typeface="Calibri"/>
              </a:rPr>
              <a:t>percussion</a:t>
            </a:r>
            <a:r>
              <a:rPr sz="3600" spc="-40" dirty="0">
                <a:solidFill>
                  <a:srgbClr val="2E2B1F"/>
                </a:solidFill>
                <a:latin typeface="Calibri"/>
                <a:cs typeface="Calibri"/>
              </a:rPr>
              <a:t> </a:t>
            </a:r>
            <a:r>
              <a:rPr sz="3600" dirty="0">
                <a:solidFill>
                  <a:srgbClr val="2E2B1F"/>
                </a:solidFill>
                <a:latin typeface="Calibri"/>
                <a:cs typeface="Calibri"/>
              </a:rPr>
              <a:t>cap</a:t>
            </a:r>
            <a:r>
              <a:rPr sz="3600" spc="-40" dirty="0">
                <a:solidFill>
                  <a:srgbClr val="2E2B1F"/>
                </a:solidFill>
                <a:latin typeface="Calibri"/>
                <a:cs typeface="Calibri"/>
              </a:rPr>
              <a:t> </a:t>
            </a:r>
            <a:r>
              <a:rPr sz="3600" dirty="0">
                <a:solidFill>
                  <a:srgbClr val="2E2B1F"/>
                </a:solidFill>
                <a:latin typeface="Calibri"/>
                <a:cs typeface="Calibri"/>
              </a:rPr>
              <a:t>of</a:t>
            </a:r>
            <a:r>
              <a:rPr sz="3600" spc="-60" dirty="0">
                <a:solidFill>
                  <a:srgbClr val="2E2B1F"/>
                </a:solidFill>
                <a:latin typeface="Calibri"/>
                <a:cs typeface="Calibri"/>
              </a:rPr>
              <a:t> </a:t>
            </a:r>
            <a:r>
              <a:rPr sz="3600" spc="-50" dirty="0">
                <a:solidFill>
                  <a:srgbClr val="2E2B1F"/>
                </a:solidFill>
                <a:latin typeface="Calibri"/>
                <a:cs typeface="Calibri"/>
              </a:rPr>
              <a:t>a </a:t>
            </a:r>
            <a:r>
              <a:rPr sz="3600" spc="-10" dirty="0">
                <a:solidFill>
                  <a:srgbClr val="2E2B1F"/>
                </a:solidFill>
                <a:latin typeface="Calibri"/>
                <a:cs typeface="Calibri"/>
              </a:rPr>
              <a:t>cartridge.</a:t>
            </a:r>
            <a:endParaRPr sz="36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17</a:t>
            </a:fld>
            <a:endParaRPr spc="-25" dirty="0"/>
          </a:p>
        </p:txBody>
      </p:sp>
      <p:sp>
        <p:nvSpPr>
          <p:cNvPr id="9" name="Rectangle 8">
            <a:extLst>
              <a:ext uri="{FF2B5EF4-FFF2-40B4-BE49-F238E27FC236}">
                <a16:creationId xmlns:a16="http://schemas.microsoft.com/office/drawing/2014/main" id="{6FF6A451-508F-54BC-EEDA-08CFB8675C82}"/>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207" y="351155"/>
            <a:ext cx="3281045" cy="632460"/>
          </a:xfrm>
          <a:prstGeom prst="rect">
            <a:avLst/>
          </a:prstGeom>
        </p:spPr>
        <p:txBody>
          <a:bodyPr vert="horz" wrap="square" lIns="0" tIns="16510" rIns="0" bIns="0" rtlCol="0">
            <a:spAutoFit/>
          </a:bodyPr>
          <a:lstStyle/>
          <a:p>
            <a:pPr marL="12700">
              <a:lnSpc>
                <a:spcPct val="100000"/>
              </a:lnSpc>
              <a:spcBef>
                <a:spcPts val="130"/>
              </a:spcBef>
            </a:pPr>
            <a:r>
              <a:rPr sz="3950" spc="-65" dirty="0"/>
              <a:t>BUTT</a:t>
            </a:r>
            <a:r>
              <a:rPr sz="3950" spc="-180" dirty="0"/>
              <a:t> </a:t>
            </a:r>
            <a:r>
              <a:rPr sz="3950" spc="-40" dirty="0"/>
              <a:t>OR</a:t>
            </a:r>
            <a:r>
              <a:rPr sz="3950" spc="-190" dirty="0"/>
              <a:t> </a:t>
            </a:r>
            <a:r>
              <a:rPr sz="3950" spc="-20" dirty="0"/>
              <a:t>GRIP</a:t>
            </a:r>
            <a:endParaRPr sz="3950"/>
          </a:p>
        </p:txBody>
      </p:sp>
      <p:sp>
        <p:nvSpPr>
          <p:cNvPr id="3" name="object 3"/>
          <p:cNvSpPr txBox="1"/>
          <p:nvPr/>
        </p:nvSpPr>
        <p:spPr>
          <a:xfrm>
            <a:off x="2347595" y="996314"/>
            <a:ext cx="7366000" cy="1490980"/>
          </a:xfrm>
          <a:prstGeom prst="rect">
            <a:avLst/>
          </a:prstGeom>
        </p:spPr>
        <p:txBody>
          <a:bodyPr vert="horz" wrap="square" lIns="0" tIns="31115" rIns="0" bIns="0" rtlCol="0">
            <a:spAutoFit/>
          </a:bodyPr>
          <a:lstStyle/>
          <a:p>
            <a:pPr marL="241300" marR="5080" indent="-228600" algn="just">
              <a:lnSpc>
                <a:spcPts val="3829"/>
              </a:lnSpc>
              <a:spcBef>
                <a:spcPts val="245"/>
              </a:spcBef>
              <a:buFont typeface="Arial MT"/>
              <a:buChar char="•"/>
              <a:tabLst>
                <a:tab pos="241300" algn="l"/>
                <a:tab pos="332740" algn="l"/>
              </a:tabLst>
            </a:pPr>
            <a:r>
              <a:rPr sz="3200" dirty="0">
                <a:solidFill>
                  <a:srgbClr val="A9A47B"/>
                </a:solidFill>
                <a:latin typeface="Calibri"/>
                <a:cs typeface="Calibri"/>
              </a:rPr>
              <a:t>	</a:t>
            </a:r>
            <a:r>
              <a:rPr sz="3200" dirty="0">
                <a:solidFill>
                  <a:srgbClr val="2E2B1F"/>
                </a:solidFill>
                <a:latin typeface="Calibri"/>
                <a:cs typeface="Calibri"/>
              </a:rPr>
              <a:t>Is</a:t>
            </a:r>
            <a:r>
              <a:rPr sz="3200" spc="-65" dirty="0">
                <a:solidFill>
                  <a:srgbClr val="2E2B1F"/>
                </a:solidFill>
                <a:latin typeface="Calibri"/>
                <a:cs typeface="Calibri"/>
              </a:rPr>
              <a:t> </a:t>
            </a:r>
            <a:r>
              <a:rPr sz="3200" dirty="0">
                <a:solidFill>
                  <a:srgbClr val="2E2B1F"/>
                </a:solidFill>
                <a:latin typeface="Calibri"/>
                <a:cs typeface="Calibri"/>
              </a:rPr>
              <a:t>part</a:t>
            </a:r>
            <a:r>
              <a:rPr sz="3200" spc="-35" dirty="0">
                <a:solidFill>
                  <a:srgbClr val="2E2B1F"/>
                </a:solidFill>
                <a:latin typeface="Calibri"/>
                <a:cs typeface="Calibri"/>
              </a:rPr>
              <a:t> </a:t>
            </a:r>
            <a:r>
              <a:rPr sz="3200" dirty="0">
                <a:solidFill>
                  <a:srgbClr val="2E2B1F"/>
                </a:solidFill>
                <a:latin typeface="Calibri"/>
                <a:cs typeface="Calibri"/>
              </a:rPr>
              <a:t>of</a:t>
            </a:r>
            <a:r>
              <a:rPr sz="3200" spc="-80" dirty="0">
                <a:solidFill>
                  <a:srgbClr val="2E2B1F"/>
                </a:solidFill>
                <a:latin typeface="Calibri"/>
                <a:cs typeface="Calibri"/>
              </a:rPr>
              <a:t> </a:t>
            </a:r>
            <a:r>
              <a:rPr sz="3200" dirty="0">
                <a:solidFill>
                  <a:srgbClr val="2E2B1F"/>
                </a:solidFill>
                <a:latin typeface="Calibri"/>
                <a:cs typeface="Calibri"/>
              </a:rPr>
              <a:t>fire</a:t>
            </a:r>
            <a:r>
              <a:rPr sz="3200" spc="-30" dirty="0">
                <a:solidFill>
                  <a:srgbClr val="2E2B1F"/>
                </a:solidFill>
                <a:latin typeface="Calibri"/>
                <a:cs typeface="Calibri"/>
              </a:rPr>
              <a:t> </a:t>
            </a:r>
            <a:r>
              <a:rPr sz="3200" dirty="0">
                <a:solidFill>
                  <a:srgbClr val="2E2B1F"/>
                </a:solidFill>
                <a:latin typeface="Calibri"/>
                <a:cs typeface="Calibri"/>
              </a:rPr>
              <a:t>arm</a:t>
            </a:r>
            <a:r>
              <a:rPr sz="3200" spc="-30" dirty="0">
                <a:solidFill>
                  <a:srgbClr val="2E2B1F"/>
                </a:solidFill>
                <a:latin typeface="Calibri"/>
                <a:cs typeface="Calibri"/>
              </a:rPr>
              <a:t> </a:t>
            </a:r>
            <a:r>
              <a:rPr sz="3200" dirty="0">
                <a:solidFill>
                  <a:srgbClr val="2E2B1F"/>
                </a:solidFill>
                <a:latin typeface="Calibri"/>
                <a:cs typeface="Calibri"/>
              </a:rPr>
              <a:t>gripped</a:t>
            </a:r>
            <a:r>
              <a:rPr sz="3200" spc="-45" dirty="0">
                <a:solidFill>
                  <a:srgbClr val="2E2B1F"/>
                </a:solidFill>
                <a:latin typeface="Calibri"/>
                <a:cs typeface="Calibri"/>
              </a:rPr>
              <a:t> </a:t>
            </a:r>
            <a:r>
              <a:rPr sz="3200" dirty="0">
                <a:solidFill>
                  <a:srgbClr val="2E2B1F"/>
                </a:solidFill>
                <a:latin typeface="Calibri"/>
                <a:cs typeface="Calibri"/>
              </a:rPr>
              <a:t>in</a:t>
            </a:r>
            <a:r>
              <a:rPr sz="3200" spc="-40" dirty="0">
                <a:solidFill>
                  <a:srgbClr val="2E2B1F"/>
                </a:solidFill>
                <a:latin typeface="Calibri"/>
                <a:cs typeface="Calibri"/>
              </a:rPr>
              <a:t> </a:t>
            </a:r>
            <a:r>
              <a:rPr sz="3200" dirty="0">
                <a:solidFill>
                  <a:srgbClr val="2E2B1F"/>
                </a:solidFill>
                <a:latin typeface="Calibri"/>
                <a:cs typeface="Calibri"/>
              </a:rPr>
              <a:t>hand</a:t>
            </a:r>
            <a:r>
              <a:rPr sz="3200" spc="-45" dirty="0">
                <a:solidFill>
                  <a:srgbClr val="2E2B1F"/>
                </a:solidFill>
                <a:latin typeface="Calibri"/>
                <a:cs typeface="Calibri"/>
              </a:rPr>
              <a:t> </a:t>
            </a:r>
            <a:r>
              <a:rPr sz="3200" dirty="0">
                <a:solidFill>
                  <a:srgbClr val="2E2B1F"/>
                </a:solidFill>
                <a:latin typeface="Calibri"/>
                <a:cs typeface="Calibri"/>
              </a:rPr>
              <a:t>in</a:t>
            </a:r>
            <a:r>
              <a:rPr sz="3200" spc="-45" dirty="0">
                <a:solidFill>
                  <a:srgbClr val="2E2B1F"/>
                </a:solidFill>
                <a:latin typeface="Calibri"/>
                <a:cs typeface="Calibri"/>
              </a:rPr>
              <a:t> </a:t>
            </a:r>
            <a:r>
              <a:rPr sz="3200" spc="-10" dirty="0">
                <a:solidFill>
                  <a:srgbClr val="2E2B1F"/>
                </a:solidFill>
                <a:latin typeface="Calibri"/>
                <a:cs typeface="Calibri"/>
              </a:rPr>
              <a:t>small </a:t>
            </a:r>
            <a:r>
              <a:rPr sz="3200" dirty="0">
                <a:solidFill>
                  <a:srgbClr val="2E2B1F"/>
                </a:solidFill>
                <a:latin typeface="Calibri"/>
                <a:cs typeface="Calibri"/>
              </a:rPr>
              <a:t>barreled</a:t>
            </a:r>
            <a:r>
              <a:rPr sz="3200" spc="-65" dirty="0">
                <a:solidFill>
                  <a:srgbClr val="2E2B1F"/>
                </a:solidFill>
                <a:latin typeface="Calibri"/>
                <a:cs typeface="Calibri"/>
              </a:rPr>
              <a:t> </a:t>
            </a:r>
            <a:r>
              <a:rPr sz="3200" dirty="0">
                <a:solidFill>
                  <a:srgbClr val="2E2B1F"/>
                </a:solidFill>
                <a:latin typeface="Calibri"/>
                <a:cs typeface="Calibri"/>
              </a:rPr>
              <a:t>fire</a:t>
            </a:r>
            <a:r>
              <a:rPr sz="3200" spc="-110" dirty="0">
                <a:solidFill>
                  <a:srgbClr val="2E2B1F"/>
                </a:solidFill>
                <a:latin typeface="Calibri"/>
                <a:cs typeface="Calibri"/>
              </a:rPr>
              <a:t> </a:t>
            </a:r>
            <a:r>
              <a:rPr sz="3200" dirty="0">
                <a:solidFill>
                  <a:srgbClr val="2E2B1F"/>
                </a:solidFill>
                <a:latin typeface="Calibri"/>
                <a:cs typeface="Calibri"/>
              </a:rPr>
              <a:t>arms</a:t>
            </a:r>
            <a:r>
              <a:rPr sz="3200" spc="-75" dirty="0">
                <a:solidFill>
                  <a:srgbClr val="2E2B1F"/>
                </a:solidFill>
                <a:latin typeface="Calibri"/>
                <a:cs typeface="Calibri"/>
              </a:rPr>
              <a:t> </a:t>
            </a:r>
            <a:r>
              <a:rPr sz="3200" dirty="0">
                <a:solidFill>
                  <a:srgbClr val="2E2B1F"/>
                </a:solidFill>
                <a:latin typeface="Calibri"/>
                <a:cs typeface="Calibri"/>
              </a:rPr>
              <a:t>such</a:t>
            </a:r>
            <a:r>
              <a:rPr sz="3200" spc="10" dirty="0">
                <a:solidFill>
                  <a:srgbClr val="2E2B1F"/>
                </a:solidFill>
                <a:latin typeface="Calibri"/>
                <a:cs typeface="Calibri"/>
              </a:rPr>
              <a:t> </a:t>
            </a:r>
            <a:r>
              <a:rPr sz="3200" dirty="0">
                <a:solidFill>
                  <a:srgbClr val="2E2B1F"/>
                </a:solidFill>
                <a:latin typeface="Calibri"/>
                <a:cs typeface="Calibri"/>
              </a:rPr>
              <a:t>as</a:t>
            </a:r>
            <a:r>
              <a:rPr sz="3200" spc="-75" dirty="0">
                <a:solidFill>
                  <a:srgbClr val="2E2B1F"/>
                </a:solidFill>
                <a:latin typeface="Calibri"/>
                <a:cs typeface="Calibri"/>
              </a:rPr>
              <a:t> </a:t>
            </a:r>
            <a:r>
              <a:rPr sz="3200" dirty="0">
                <a:solidFill>
                  <a:srgbClr val="2E2B1F"/>
                </a:solidFill>
                <a:latin typeface="Calibri"/>
                <a:cs typeface="Calibri"/>
              </a:rPr>
              <a:t>pistols,</a:t>
            </a:r>
            <a:r>
              <a:rPr sz="3200" spc="-65" dirty="0">
                <a:solidFill>
                  <a:srgbClr val="2E2B1F"/>
                </a:solidFill>
                <a:latin typeface="Calibri"/>
                <a:cs typeface="Calibri"/>
              </a:rPr>
              <a:t> </a:t>
            </a:r>
            <a:r>
              <a:rPr sz="3200" spc="-10" dirty="0">
                <a:solidFill>
                  <a:srgbClr val="2E2B1F"/>
                </a:solidFill>
                <a:latin typeface="Calibri"/>
                <a:cs typeface="Calibri"/>
              </a:rPr>
              <a:t>revolvers </a:t>
            </a:r>
            <a:r>
              <a:rPr sz="3200" spc="-20" dirty="0">
                <a:solidFill>
                  <a:srgbClr val="2E2B1F"/>
                </a:solidFill>
                <a:latin typeface="Calibri"/>
                <a:cs typeface="Calibri"/>
              </a:rPr>
              <a:t>etc.</a:t>
            </a:r>
            <a:endParaRPr sz="3200" dirty="0">
              <a:latin typeface="Calibri"/>
              <a:cs typeface="Calibri"/>
            </a:endParaRPr>
          </a:p>
        </p:txBody>
      </p:sp>
      <p:sp>
        <p:nvSpPr>
          <p:cNvPr id="4" name="object 4"/>
          <p:cNvSpPr txBox="1"/>
          <p:nvPr/>
        </p:nvSpPr>
        <p:spPr>
          <a:xfrm>
            <a:off x="2347595" y="4316031"/>
            <a:ext cx="7425690" cy="1003935"/>
          </a:xfrm>
          <a:prstGeom prst="rect">
            <a:avLst/>
          </a:prstGeom>
        </p:spPr>
        <p:txBody>
          <a:bodyPr vert="horz" wrap="square" lIns="0" tIns="15875" rIns="0" bIns="0" rtlCol="0">
            <a:spAutoFit/>
          </a:bodyPr>
          <a:lstStyle/>
          <a:p>
            <a:pPr marL="241300" marR="5080" indent="-228600">
              <a:lnSpc>
                <a:spcPct val="100000"/>
              </a:lnSpc>
              <a:spcBef>
                <a:spcPts val="125"/>
              </a:spcBef>
              <a:buChar char="•"/>
              <a:tabLst>
                <a:tab pos="241300" algn="l"/>
                <a:tab pos="333375" algn="l"/>
              </a:tabLst>
            </a:pPr>
            <a:r>
              <a:rPr sz="3200" dirty="0">
                <a:solidFill>
                  <a:srgbClr val="A9A47B"/>
                </a:solidFill>
                <a:latin typeface="Arial MT"/>
                <a:cs typeface="Arial MT"/>
              </a:rPr>
              <a:t>	</a:t>
            </a:r>
            <a:r>
              <a:rPr sz="3200" dirty="0">
                <a:solidFill>
                  <a:srgbClr val="2E2B1F"/>
                </a:solidFill>
                <a:latin typeface="Calibri"/>
                <a:cs typeface="Calibri"/>
              </a:rPr>
              <a:t>While</a:t>
            </a:r>
            <a:r>
              <a:rPr sz="3200" spc="-55" dirty="0">
                <a:solidFill>
                  <a:srgbClr val="2E2B1F"/>
                </a:solidFill>
                <a:latin typeface="Calibri"/>
                <a:cs typeface="Calibri"/>
              </a:rPr>
              <a:t> </a:t>
            </a:r>
            <a:r>
              <a:rPr sz="3200" dirty="0">
                <a:solidFill>
                  <a:srgbClr val="2E2B1F"/>
                </a:solidFill>
                <a:latin typeface="Calibri"/>
                <a:cs typeface="Calibri"/>
              </a:rPr>
              <a:t>the</a:t>
            </a:r>
            <a:r>
              <a:rPr sz="3200" spc="-55" dirty="0">
                <a:solidFill>
                  <a:srgbClr val="2E2B1F"/>
                </a:solidFill>
                <a:latin typeface="Calibri"/>
                <a:cs typeface="Calibri"/>
              </a:rPr>
              <a:t> </a:t>
            </a:r>
            <a:r>
              <a:rPr sz="3200" dirty="0">
                <a:solidFill>
                  <a:srgbClr val="2E2B1F"/>
                </a:solidFill>
                <a:latin typeface="Calibri"/>
                <a:cs typeface="Calibri"/>
              </a:rPr>
              <a:t>butt</a:t>
            </a:r>
            <a:r>
              <a:rPr sz="3200" spc="-55" dirty="0">
                <a:solidFill>
                  <a:srgbClr val="2E2B1F"/>
                </a:solidFill>
                <a:latin typeface="Calibri"/>
                <a:cs typeface="Calibri"/>
              </a:rPr>
              <a:t> </a:t>
            </a:r>
            <a:r>
              <a:rPr sz="3200" dirty="0">
                <a:solidFill>
                  <a:srgbClr val="2E2B1F"/>
                </a:solidFill>
                <a:latin typeface="Calibri"/>
                <a:cs typeface="Calibri"/>
              </a:rPr>
              <a:t>is</a:t>
            </a:r>
            <a:r>
              <a:rPr sz="3200" spc="-10" dirty="0">
                <a:solidFill>
                  <a:srgbClr val="2E2B1F"/>
                </a:solidFill>
                <a:latin typeface="Calibri"/>
                <a:cs typeface="Calibri"/>
              </a:rPr>
              <a:t> </a:t>
            </a:r>
            <a:r>
              <a:rPr sz="3200" dirty="0">
                <a:solidFill>
                  <a:srgbClr val="2E2B1F"/>
                </a:solidFill>
                <a:latin typeface="Calibri"/>
                <a:cs typeface="Calibri"/>
              </a:rPr>
              <a:t>long</a:t>
            </a:r>
            <a:r>
              <a:rPr sz="3200" spc="-50" dirty="0">
                <a:solidFill>
                  <a:srgbClr val="2E2B1F"/>
                </a:solidFill>
                <a:latin typeface="Calibri"/>
                <a:cs typeface="Calibri"/>
              </a:rPr>
              <a:t> </a:t>
            </a:r>
            <a:r>
              <a:rPr sz="3200" dirty="0">
                <a:solidFill>
                  <a:srgbClr val="2E2B1F"/>
                </a:solidFill>
                <a:latin typeface="Calibri"/>
                <a:cs typeface="Calibri"/>
              </a:rPr>
              <a:t>and</a:t>
            </a:r>
            <a:r>
              <a:rPr sz="3200" spc="-65" dirty="0">
                <a:solidFill>
                  <a:srgbClr val="2E2B1F"/>
                </a:solidFill>
                <a:latin typeface="Calibri"/>
                <a:cs typeface="Calibri"/>
              </a:rPr>
              <a:t> </a:t>
            </a:r>
            <a:r>
              <a:rPr sz="3200" dirty="0">
                <a:solidFill>
                  <a:srgbClr val="2E2B1F"/>
                </a:solidFill>
                <a:latin typeface="Calibri"/>
                <a:cs typeface="Calibri"/>
              </a:rPr>
              <a:t>shaped</a:t>
            </a:r>
            <a:r>
              <a:rPr sz="3200" spc="-70" dirty="0">
                <a:solidFill>
                  <a:srgbClr val="2E2B1F"/>
                </a:solidFill>
                <a:latin typeface="Calibri"/>
                <a:cs typeface="Calibri"/>
              </a:rPr>
              <a:t> </a:t>
            </a:r>
            <a:r>
              <a:rPr sz="3200" dirty="0">
                <a:solidFill>
                  <a:srgbClr val="2E2B1F"/>
                </a:solidFill>
                <a:latin typeface="Calibri"/>
                <a:cs typeface="Calibri"/>
              </a:rPr>
              <a:t>to</a:t>
            </a:r>
            <a:r>
              <a:rPr sz="3200" spc="-80" dirty="0">
                <a:solidFill>
                  <a:srgbClr val="2E2B1F"/>
                </a:solidFill>
                <a:latin typeface="Calibri"/>
                <a:cs typeface="Calibri"/>
              </a:rPr>
              <a:t> </a:t>
            </a:r>
            <a:r>
              <a:rPr sz="3200" dirty="0">
                <a:solidFill>
                  <a:srgbClr val="2E2B1F"/>
                </a:solidFill>
                <a:latin typeface="Calibri"/>
                <a:cs typeface="Calibri"/>
              </a:rPr>
              <a:t>fit</a:t>
            </a:r>
            <a:r>
              <a:rPr sz="3200" spc="-55" dirty="0">
                <a:solidFill>
                  <a:srgbClr val="2E2B1F"/>
                </a:solidFill>
                <a:latin typeface="Calibri"/>
                <a:cs typeface="Calibri"/>
              </a:rPr>
              <a:t> </a:t>
            </a:r>
            <a:r>
              <a:rPr sz="3200" spc="-25" dirty="0">
                <a:solidFill>
                  <a:srgbClr val="2E2B1F"/>
                </a:solidFill>
                <a:latin typeface="Calibri"/>
                <a:cs typeface="Calibri"/>
              </a:rPr>
              <a:t>the </a:t>
            </a:r>
            <a:r>
              <a:rPr sz="3200" dirty="0">
                <a:solidFill>
                  <a:srgbClr val="2E2B1F"/>
                </a:solidFill>
                <a:latin typeface="Calibri"/>
                <a:cs typeface="Calibri"/>
              </a:rPr>
              <a:t>shoulder</a:t>
            </a:r>
            <a:r>
              <a:rPr sz="3200" spc="-70" dirty="0">
                <a:solidFill>
                  <a:srgbClr val="2E2B1F"/>
                </a:solidFill>
                <a:latin typeface="Calibri"/>
                <a:cs typeface="Calibri"/>
              </a:rPr>
              <a:t> </a:t>
            </a:r>
            <a:r>
              <a:rPr sz="3200" dirty="0">
                <a:solidFill>
                  <a:srgbClr val="2E2B1F"/>
                </a:solidFill>
                <a:latin typeface="Calibri"/>
                <a:cs typeface="Calibri"/>
              </a:rPr>
              <a:t>in</a:t>
            </a:r>
            <a:r>
              <a:rPr sz="3200" spc="-35" dirty="0">
                <a:solidFill>
                  <a:srgbClr val="2E2B1F"/>
                </a:solidFill>
                <a:latin typeface="Calibri"/>
                <a:cs typeface="Calibri"/>
              </a:rPr>
              <a:t> </a:t>
            </a:r>
            <a:r>
              <a:rPr sz="3200" dirty="0">
                <a:solidFill>
                  <a:srgbClr val="2E2B1F"/>
                </a:solidFill>
                <a:latin typeface="Calibri"/>
                <a:cs typeface="Calibri"/>
              </a:rPr>
              <a:t>cases</a:t>
            </a:r>
            <a:r>
              <a:rPr sz="3200" spc="-55" dirty="0">
                <a:solidFill>
                  <a:srgbClr val="2E2B1F"/>
                </a:solidFill>
                <a:latin typeface="Calibri"/>
                <a:cs typeface="Calibri"/>
              </a:rPr>
              <a:t> </a:t>
            </a:r>
            <a:r>
              <a:rPr sz="3200" dirty="0">
                <a:solidFill>
                  <a:srgbClr val="2E2B1F"/>
                </a:solidFill>
                <a:latin typeface="Calibri"/>
                <a:cs typeface="Calibri"/>
              </a:rPr>
              <a:t>of</a:t>
            </a:r>
            <a:r>
              <a:rPr sz="3200" spc="-5" dirty="0">
                <a:solidFill>
                  <a:srgbClr val="2E2B1F"/>
                </a:solidFill>
                <a:latin typeface="Calibri"/>
                <a:cs typeface="Calibri"/>
              </a:rPr>
              <a:t> </a:t>
            </a:r>
            <a:r>
              <a:rPr sz="3200" dirty="0">
                <a:solidFill>
                  <a:srgbClr val="2E2B1F"/>
                </a:solidFill>
                <a:latin typeface="Calibri"/>
                <a:cs typeface="Calibri"/>
              </a:rPr>
              <a:t>shot</a:t>
            </a:r>
            <a:r>
              <a:rPr sz="3200" spc="-30" dirty="0">
                <a:solidFill>
                  <a:srgbClr val="2E2B1F"/>
                </a:solidFill>
                <a:latin typeface="Calibri"/>
                <a:cs typeface="Calibri"/>
              </a:rPr>
              <a:t> </a:t>
            </a:r>
            <a:r>
              <a:rPr sz="3200" dirty="0">
                <a:solidFill>
                  <a:srgbClr val="2E2B1F"/>
                </a:solidFill>
                <a:latin typeface="Calibri"/>
                <a:cs typeface="Calibri"/>
              </a:rPr>
              <a:t>gun</a:t>
            </a:r>
            <a:r>
              <a:rPr sz="3200" spc="-40" dirty="0">
                <a:solidFill>
                  <a:srgbClr val="2E2B1F"/>
                </a:solidFill>
                <a:latin typeface="Calibri"/>
                <a:cs typeface="Calibri"/>
              </a:rPr>
              <a:t> </a:t>
            </a:r>
            <a:r>
              <a:rPr sz="3200" dirty="0">
                <a:solidFill>
                  <a:srgbClr val="2E2B1F"/>
                </a:solidFill>
                <a:latin typeface="Calibri"/>
                <a:cs typeface="Calibri"/>
              </a:rPr>
              <a:t>and</a:t>
            </a:r>
            <a:r>
              <a:rPr sz="3200" spc="-40" dirty="0">
                <a:solidFill>
                  <a:srgbClr val="2E2B1F"/>
                </a:solidFill>
                <a:latin typeface="Calibri"/>
                <a:cs typeface="Calibri"/>
              </a:rPr>
              <a:t> </a:t>
            </a:r>
            <a:r>
              <a:rPr sz="3200" spc="-10" dirty="0">
                <a:solidFill>
                  <a:srgbClr val="2E2B1F"/>
                </a:solidFill>
                <a:latin typeface="Calibri"/>
                <a:cs typeface="Calibri"/>
              </a:rPr>
              <a:t>rifles.</a:t>
            </a:r>
            <a:endParaRPr sz="3200">
              <a:latin typeface="Calibri"/>
              <a:cs typeface="Calibri"/>
            </a:endParaRPr>
          </a:p>
        </p:txBody>
      </p:sp>
      <p:sp>
        <p:nvSpPr>
          <p:cNvPr id="5" name="object 5"/>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6" name="object 6"/>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362200" y="5210175"/>
            <a:ext cx="7010400" cy="1495425"/>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18</a:t>
            </a:fld>
            <a:endParaRPr spc="-25" dirty="0"/>
          </a:p>
        </p:txBody>
      </p:sp>
      <p:sp>
        <p:nvSpPr>
          <p:cNvPr id="13" name="Rectangle 12">
            <a:extLst>
              <a:ext uri="{FF2B5EF4-FFF2-40B4-BE49-F238E27FC236}">
                <a16:creationId xmlns:a16="http://schemas.microsoft.com/office/drawing/2014/main" id="{8FB0F052-8A21-5017-78CA-EE9692802738}"/>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125" y="410146"/>
            <a:ext cx="2443480" cy="632460"/>
          </a:xfrm>
          <a:prstGeom prst="rect">
            <a:avLst/>
          </a:prstGeom>
        </p:spPr>
        <p:txBody>
          <a:bodyPr vert="horz" wrap="square" lIns="0" tIns="16510" rIns="0" bIns="0" rtlCol="0">
            <a:spAutoFit/>
          </a:bodyPr>
          <a:lstStyle/>
          <a:p>
            <a:pPr marL="12700">
              <a:lnSpc>
                <a:spcPct val="100000"/>
              </a:lnSpc>
              <a:spcBef>
                <a:spcPts val="130"/>
              </a:spcBef>
            </a:pPr>
            <a:r>
              <a:rPr sz="3950" spc="-75" dirty="0"/>
              <a:t>MAGAZINE</a:t>
            </a:r>
            <a:endParaRPr sz="3950"/>
          </a:p>
        </p:txBody>
      </p:sp>
      <p:sp>
        <p:nvSpPr>
          <p:cNvPr id="3" name="object 3"/>
          <p:cNvSpPr txBox="1"/>
          <p:nvPr/>
        </p:nvSpPr>
        <p:spPr>
          <a:xfrm>
            <a:off x="2233041" y="1287780"/>
            <a:ext cx="6772909" cy="1614805"/>
          </a:xfrm>
          <a:prstGeom prst="rect">
            <a:avLst/>
          </a:prstGeom>
        </p:spPr>
        <p:txBody>
          <a:bodyPr vert="horz" wrap="square" lIns="0" tIns="74295" rIns="0" bIns="0" rtlCol="0">
            <a:spAutoFit/>
          </a:bodyPr>
          <a:lstStyle/>
          <a:p>
            <a:pPr marL="12700" marR="5080">
              <a:lnSpc>
                <a:spcPts val="3900"/>
              </a:lnSpc>
              <a:spcBef>
                <a:spcPts val="585"/>
              </a:spcBef>
            </a:pPr>
            <a:r>
              <a:rPr sz="3600" dirty="0">
                <a:solidFill>
                  <a:srgbClr val="2E2B1F"/>
                </a:solidFill>
                <a:latin typeface="Calibri"/>
                <a:cs typeface="Calibri"/>
              </a:rPr>
              <a:t>It</a:t>
            </a:r>
            <a:r>
              <a:rPr sz="3600" spc="-30" dirty="0">
                <a:solidFill>
                  <a:srgbClr val="2E2B1F"/>
                </a:solidFill>
                <a:latin typeface="Calibri"/>
                <a:cs typeface="Calibri"/>
              </a:rPr>
              <a:t> </a:t>
            </a:r>
            <a:r>
              <a:rPr sz="3600" dirty="0">
                <a:solidFill>
                  <a:srgbClr val="2E2B1F"/>
                </a:solidFill>
                <a:latin typeface="Calibri"/>
                <a:cs typeface="Calibri"/>
              </a:rPr>
              <a:t>is</a:t>
            </a:r>
            <a:r>
              <a:rPr sz="3600" spc="-5" dirty="0">
                <a:solidFill>
                  <a:srgbClr val="2E2B1F"/>
                </a:solidFill>
                <a:latin typeface="Calibri"/>
                <a:cs typeface="Calibri"/>
              </a:rPr>
              <a:t> </a:t>
            </a:r>
            <a:r>
              <a:rPr sz="3600" dirty="0">
                <a:solidFill>
                  <a:srgbClr val="2E2B1F"/>
                </a:solidFill>
                <a:latin typeface="Calibri"/>
                <a:cs typeface="Calibri"/>
              </a:rPr>
              <a:t>a</a:t>
            </a:r>
            <a:r>
              <a:rPr sz="3600" spc="-20" dirty="0">
                <a:solidFill>
                  <a:srgbClr val="2E2B1F"/>
                </a:solidFill>
                <a:latin typeface="Calibri"/>
                <a:cs typeface="Calibri"/>
              </a:rPr>
              <a:t> </a:t>
            </a:r>
            <a:r>
              <a:rPr sz="3600" dirty="0">
                <a:solidFill>
                  <a:srgbClr val="2E2B1F"/>
                </a:solidFill>
                <a:latin typeface="Calibri"/>
                <a:cs typeface="Calibri"/>
              </a:rPr>
              <a:t>spring</a:t>
            </a:r>
            <a:r>
              <a:rPr sz="3600" spc="5" dirty="0">
                <a:solidFill>
                  <a:srgbClr val="2E2B1F"/>
                </a:solidFill>
                <a:latin typeface="Calibri"/>
                <a:cs typeface="Calibri"/>
              </a:rPr>
              <a:t> </a:t>
            </a:r>
            <a:r>
              <a:rPr sz="3600" dirty="0">
                <a:solidFill>
                  <a:srgbClr val="2E2B1F"/>
                </a:solidFill>
                <a:latin typeface="Calibri"/>
                <a:cs typeface="Calibri"/>
              </a:rPr>
              <a:t>loaded</a:t>
            </a:r>
            <a:r>
              <a:rPr sz="3600" spc="-30" dirty="0">
                <a:solidFill>
                  <a:srgbClr val="2E2B1F"/>
                </a:solidFill>
                <a:latin typeface="Calibri"/>
                <a:cs typeface="Calibri"/>
              </a:rPr>
              <a:t> </a:t>
            </a:r>
            <a:r>
              <a:rPr sz="3600" dirty="0">
                <a:solidFill>
                  <a:srgbClr val="2E2B1F"/>
                </a:solidFill>
                <a:latin typeface="Calibri"/>
                <a:cs typeface="Calibri"/>
              </a:rPr>
              <a:t>box</a:t>
            </a:r>
            <a:r>
              <a:rPr sz="3600" spc="-80" dirty="0">
                <a:solidFill>
                  <a:srgbClr val="2E2B1F"/>
                </a:solidFill>
                <a:latin typeface="Calibri"/>
                <a:cs typeface="Calibri"/>
              </a:rPr>
              <a:t> </a:t>
            </a:r>
            <a:r>
              <a:rPr sz="3600" dirty="0">
                <a:solidFill>
                  <a:srgbClr val="2E2B1F"/>
                </a:solidFill>
                <a:latin typeface="Calibri"/>
                <a:cs typeface="Calibri"/>
              </a:rPr>
              <a:t>or</a:t>
            </a:r>
            <a:r>
              <a:rPr sz="3600" spc="-70" dirty="0">
                <a:solidFill>
                  <a:srgbClr val="2E2B1F"/>
                </a:solidFill>
                <a:latin typeface="Calibri"/>
                <a:cs typeface="Calibri"/>
              </a:rPr>
              <a:t> </a:t>
            </a:r>
            <a:r>
              <a:rPr sz="3600" spc="-10" dirty="0">
                <a:solidFill>
                  <a:srgbClr val="2E2B1F"/>
                </a:solidFill>
                <a:latin typeface="Calibri"/>
                <a:cs typeface="Calibri"/>
              </a:rPr>
              <a:t>container </a:t>
            </a:r>
            <a:r>
              <a:rPr sz="3600" dirty="0">
                <a:solidFill>
                  <a:srgbClr val="2E2B1F"/>
                </a:solidFill>
                <a:latin typeface="Calibri"/>
                <a:cs typeface="Calibri"/>
              </a:rPr>
              <a:t>carrying</a:t>
            </a:r>
            <a:r>
              <a:rPr sz="3600" spc="-20" dirty="0">
                <a:solidFill>
                  <a:srgbClr val="2E2B1F"/>
                </a:solidFill>
                <a:latin typeface="Calibri"/>
                <a:cs typeface="Calibri"/>
              </a:rPr>
              <a:t> </a:t>
            </a:r>
            <a:r>
              <a:rPr sz="3600" dirty="0">
                <a:solidFill>
                  <a:srgbClr val="2E2B1F"/>
                </a:solidFill>
                <a:latin typeface="Calibri"/>
                <a:cs typeface="Calibri"/>
              </a:rPr>
              <a:t>a</a:t>
            </a:r>
            <a:r>
              <a:rPr sz="3600" spc="-45" dirty="0">
                <a:solidFill>
                  <a:srgbClr val="2E2B1F"/>
                </a:solidFill>
                <a:latin typeface="Calibri"/>
                <a:cs typeface="Calibri"/>
              </a:rPr>
              <a:t> </a:t>
            </a:r>
            <a:r>
              <a:rPr sz="3600" dirty="0">
                <a:solidFill>
                  <a:srgbClr val="2E2B1F"/>
                </a:solidFill>
                <a:latin typeface="Calibri"/>
                <a:cs typeface="Calibri"/>
              </a:rPr>
              <a:t>number</a:t>
            </a:r>
            <a:r>
              <a:rPr sz="3600" spc="-30" dirty="0">
                <a:solidFill>
                  <a:srgbClr val="2E2B1F"/>
                </a:solidFill>
                <a:latin typeface="Calibri"/>
                <a:cs typeface="Calibri"/>
              </a:rPr>
              <a:t> </a:t>
            </a:r>
            <a:r>
              <a:rPr sz="3600" dirty="0">
                <a:solidFill>
                  <a:srgbClr val="2E2B1F"/>
                </a:solidFill>
                <a:latin typeface="Calibri"/>
                <a:cs typeface="Calibri"/>
              </a:rPr>
              <a:t>of</a:t>
            </a:r>
            <a:r>
              <a:rPr sz="3600" spc="-20" dirty="0">
                <a:solidFill>
                  <a:srgbClr val="2E2B1F"/>
                </a:solidFill>
                <a:latin typeface="Calibri"/>
                <a:cs typeface="Calibri"/>
              </a:rPr>
              <a:t> </a:t>
            </a:r>
            <a:r>
              <a:rPr sz="3600" spc="-10" dirty="0">
                <a:solidFill>
                  <a:srgbClr val="2E2B1F"/>
                </a:solidFill>
                <a:latin typeface="Calibri"/>
                <a:cs typeface="Calibri"/>
              </a:rPr>
              <a:t>cartridges</a:t>
            </a:r>
            <a:r>
              <a:rPr sz="3200" spc="-10" dirty="0">
                <a:solidFill>
                  <a:srgbClr val="2E2B1F"/>
                </a:solidFill>
                <a:latin typeface="Calibri"/>
                <a:cs typeface="Calibri"/>
              </a:rPr>
              <a:t>.</a:t>
            </a:r>
            <a:endParaRPr sz="3200">
              <a:latin typeface="Calibri"/>
              <a:cs typeface="Calibri"/>
            </a:endParaRPr>
          </a:p>
          <a:p>
            <a:pPr marL="104775">
              <a:lnSpc>
                <a:spcPct val="100000"/>
              </a:lnSpc>
              <a:spcBef>
                <a:spcPts val="380"/>
              </a:spcBef>
            </a:pPr>
            <a:r>
              <a:rPr sz="3200" b="1" dirty="0">
                <a:solidFill>
                  <a:srgbClr val="2E2B1F"/>
                </a:solidFill>
                <a:latin typeface="Calibri"/>
                <a:cs typeface="Calibri"/>
              </a:rPr>
              <a:t>It</a:t>
            </a:r>
            <a:r>
              <a:rPr sz="3200" b="1" spc="-30" dirty="0">
                <a:solidFill>
                  <a:srgbClr val="2E2B1F"/>
                </a:solidFill>
                <a:latin typeface="Calibri"/>
                <a:cs typeface="Calibri"/>
              </a:rPr>
              <a:t> </a:t>
            </a:r>
            <a:r>
              <a:rPr sz="3200" b="1" dirty="0">
                <a:solidFill>
                  <a:srgbClr val="2E2B1F"/>
                </a:solidFill>
                <a:latin typeface="Calibri"/>
                <a:cs typeface="Calibri"/>
              </a:rPr>
              <a:t>may</a:t>
            </a:r>
            <a:r>
              <a:rPr sz="3200" b="1" spc="-60" dirty="0">
                <a:solidFill>
                  <a:srgbClr val="2E2B1F"/>
                </a:solidFill>
                <a:latin typeface="Calibri"/>
                <a:cs typeface="Calibri"/>
              </a:rPr>
              <a:t> </a:t>
            </a:r>
            <a:r>
              <a:rPr sz="3200" b="1" dirty="0">
                <a:solidFill>
                  <a:srgbClr val="2E2B1F"/>
                </a:solidFill>
                <a:latin typeface="Calibri"/>
                <a:cs typeface="Calibri"/>
              </a:rPr>
              <a:t>be</a:t>
            </a:r>
            <a:r>
              <a:rPr sz="3200" b="1" spc="-15" dirty="0">
                <a:solidFill>
                  <a:srgbClr val="2E2B1F"/>
                </a:solidFill>
                <a:latin typeface="Calibri"/>
                <a:cs typeface="Calibri"/>
              </a:rPr>
              <a:t> </a:t>
            </a:r>
            <a:r>
              <a:rPr sz="3200" b="1" spc="-10" dirty="0">
                <a:solidFill>
                  <a:srgbClr val="2E2B1F"/>
                </a:solidFill>
                <a:latin typeface="Calibri"/>
                <a:cs typeface="Calibri"/>
              </a:rPr>
              <a:t>separated</a:t>
            </a:r>
            <a:r>
              <a:rPr sz="3200" b="1" spc="-110" dirty="0">
                <a:solidFill>
                  <a:srgbClr val="2E2B1F"/>
                </a:solidFill>
                <a:latin typeface="Calibri"/>
                <a:cs typeface="Calibri"/>
              </a:rPr>
              <a:t> </a:t>
            </a:r>
            <a:r>
              <a:rPr sz="3200" b="1" dirty="0">
                <a:solidFill>
                  <a:srgbClr val="2E2B1F"/>
                </a:solidFill>
                <a:latin typeface="Calibri"/>
                <a:cs typeface="Calibri"/>
              </a:rPr>
              <a:t>or</a:t>
            </a:r>
            <a:r>
              <a:rPr sz="3200" b="1" spc="-55" dirty="0">
                <a:solidFill>
                  <a:srgbClr val="2E2B1F"/>
                </a:solidFill>
                <a:latin typeface="Calibri"/>
                <a:cs typeface="Calibri"/>
              </a:rPr>
              <a:t> </a:t>
            </a:r>
            <a:r>
              <a:rPr sz="3200" b="1" spc="-10" dirty="0">
                <a:solidFill>
                  <a:srgbClr val="2E2B1F"/>
                </a:solidFill>
                <a:latin typeface="Calibri"/>
                <a:cs typeface="Calibri"/>
              </a:rPr>
              <a:t>attached.</a:t>
            </a:r>
            <a:endParaRPr sz="32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grpSp>
        <p:nvGrpSpPr>
          <p:cNvPr id="6" name="object 6"/>
          <p:cNvGrpSpPr/>
          <p:nvPr/>
        </p:nvGrpSpPr>
        <p:grpSpPr>
          <a:xfrm>
            <a:off x="1828800" y="3048000"/>
            <a:ext cx="8115300" cy="3810000"/>
            <a:chOff x="1828800" y="3048000"/>
            <a:chExt cx="8115300" cy="3810000"/>
          </a:xfrm>
        </p:grpSpPr>
        <p:pic>
          <p:nvPicPr>
            <p:cNvPr id="7" name="object 7"/>
            <p:cNvPicPr/>
            <p:nvPr/>
          </p:nvPicPr>
          <p:blipFill>
            <a:blip r:embed="rId2" cstate="print"/>
            <a:stretch>
              <a:fillRect/>
            </a:stretch>
          </p:blipFill>
          <p:spPr>
            <a:xfrm>
              <a:off x="6324600" y="4419600"/>
              <a:ext cx="3619500" cy="2438399"/>
            </a:xfrm>
            <a:prstGeom prst="rect">
              <a:avLst/>
            </a:prstGeom>
          </p:spPr>
        </p:pic>
        <p:pic>
          <p:nvPicPr>
            <p:cNvPr id="8" name="object 8"/>
            <p:cNvPicPr/>
            <p:nvPr/>
          </p:nvPicPr>
          <p:blipFill>
            <a:blip r:embed="rId3" cstate="print"/>
            <a:stretch>
              <a:fillRect/>
            </a:stretch>
          </p:blipFill>
          <p:spPr>
            <a:xfrm>
              <a:off x="1828800" y="3048000"/>
              <a:ext cx="8077200" cy="1447800"/>
            </a:xfrm>
            <a:prstGeom prst="rect">
              <a:avLst/>
            </a:prstGeom>
          </p:spPr>
        </p:pic>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19</a:t>
            </a:fld>
            <a:endParaRPr spc="-25" dirty="0"/>
          </a:p>
        </p:txBody>
      </p:sp>
      <p:sp>
        <p:nvSpPr>
          <p:cNvPr id="12" name="Rectangle 11">
            <a:extLst>
              <a:ext uri="{FF2B5EF4-FFF2-40B4-BE49-F238E27FC236}">
                <a16:creationId xmlns:a16="http://schemas.microsoft.com/office/drawing/2014/main" id="{FE0019F8-E716-31C9-BB77-77AD0360E71D}"/>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95" dirty="0"/>
              <a:t>Motto</a:t>
            </a:r>
            <a:r>
              <a:rPr spc="-160" dirty="0"/>
              <a:t> </a:t>
            </a:r>
            <a:r>
              <a:rPr dirty="0"/>
              <a:t>of</a:t>
            </a:r>
            <a:r>
              <a:rPr spc="-215" dirty="0"/>
              <a:t> </a:t>
            </a:r>
            <a:r>
              <a:rPr spc="-25" dirty="0"/>
              <a:t>RMU</a:t>
            </a:r>
          </a:p>
        </p:txBody>
      </p:sp>
      <p:pic>
        <p:nvPicPr>
          <p:cNvPr id="3" name="object 3"/>
          <p:cNvPicPr/>
          <p:nvPr/>
        </p:nvPicPr>
        <p:blipFill>
          <a:blip r:embed="rId2" cstate="print"/>
          <a:stretch>
            <a:fillRect/>
          </a:stretch>
        </p:blipFill>
        <p:spPr>
          <a:xfrm>
            <a:off x="3924300" y="1733486"/>
            <a:ext cx="4386326" cy="4681601"/>
          </a:xfrm>
          <a:prstGeom prst="rect">
            <a:avLst/>
          </a:prstGeom>
        </p:spPr>
      </p:pic>
      <p:grpSp>
        <p:nvGrpSpPr>
          <p:cNvPr id="4" name="object 4"/>
          <p:cNvGrpSpPr/>
          <p:nvPr/>
        </p:nvGrpSpPr>
        <p:grpSpPr>
          <a:xfrm>
            <a:off x="11148695" y="0"/>
            <a:ext cx="1043305" cy="2014855"/>
            <a:chOff x="9877425" y="400050"/>
            <a:chExt cx="1043305" cy="2014855"/>
          </a:xfrm>
        </p:grpSpPr>
        <p:pic>
          <p:nvPicPr>
            <p:cNvPr id="5" name="object 5"/>
            <p:cNvPicPr/>
            <p:nvPr/>
          </p:nvPicPr>
          <p:blipFill>
            <a:blip r:embed="rId3" cstate="print"/>
            <a:stretch>
              <a:fillRect/>
            </a:stretch>
          </p:blipFill>
          <p:spPr>
            <a:xfrm>
              <a:off x="9877425" y="1371536"/>
              <a:ext cx="1042987" cy="1042987"/>
            </a:xfrm>
            <a:prstGeom prst="rect">
              <a:avLst/>
            </a:prstGeom>
          </p:spPr>
        </p:pic>
        <p:pic>
          <p:nvPicPr>
            <p:cNvPr id="6" name="object 6"/>
            <p:cNvPicPr/>
            <p:nvPr/>
          </p:nvPicPr>
          <p:blipFill>
            <a:blip r:embed="rId4" cstate="print"/>
            <a:stretch>
              <a:fillRect/>
            </a:stretch>
          </p:blipFill>
          <p:spPr>
            <a:xfrm>
              <a:off x="9906000" y="400050"/>
              <a:ext cx="990600" cy="990600"/>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8525" y="1307211"/>
            <a:ext cx="6456680" cy="2759710"/>
          </a:xfrm>
          <a:prstGeom prst="rect">
            <a:avLst/>
          </a:prstGeom>
        </p:spPr>
        <p:txBody>
          <a:bodyPr vert="horz" wrap="square" lIns="0" tIns="33655" rIns="0" bIns="0" rtlCol="0">
            <a:spAutoFit/>
          </a:bodyPr>
          <a:lstStyle/>
          <a:p>
            <a:pPr marL="298450" marR="5080" indent="-295275">
              <a:lnSpc>
                <a:spcPts val="3829"/>
              </a:lnSpc>
              <a:spcBef>
                <a:spcPts val="265"/>
              </a:spcBef>
              <a:buClr>
                <a:srgbClr val="A9A47B"/>
              </a:buClr>
              <a:buSzPct val="95312"/>
              <a:buFont typeface="Calibri"/>
              <a:buAutoNum type="arabicPeriod"/>
              <a:tabLst>
                <a:tab pos="298450" algn="l"/>
                <a:tab pos="325120" algn="l"/>
                <a:tab pos="3905885" algn="l"/>
                <a:tab pos="5866130" algn="l"/>
              </a:tabLst>
            </a:pPr>
            <a:r>
              <a:rPr sz="3200" b="1" dirty="0">
                <a:solidFill>
                  <a:srgbClr val="A9A47B"/>
                </a:solidFill>
                <a:latin typeface="Calibri"/>
                <a:cs typeface="Calibri"/>
              </a:rPr>
              <a:t>Cartridge</a:t>
            </a:r>
            <a:r>
              <a:rPr sz="3200" b="1" spc="-55" dirty="0">
                <a:solidFill>
                  <a:srgbClr val="A9A47B"/>
                </a:solidFill>
                <a:latin typeface="Calibri"/>
                <a:cs typeface="Calibri"/>
              </a:rPr>
              <a:t> </a:t>
            </a:r>
            <a:r>
              <a:rPr sz="3200" b="1" dirty="0">
                <a:solidFill>
                  <a:srgbClr val="A9A47B"/>
                </a:solidFill>
                <a:latin typeface="Calibri"/>
                <a:cs typeface="Calibri"/>
              </a:rPr>
              <a:t>case</a:t>
            </a:r>
            <a:r>
              <a:rPr sz="3200" b="1" spc="-95" dirty="0">
                <a:solidFill>
                  <a:srgbClr val="A9A47B"/>
                </a:solidFill>
                <a:latin typeface="Calibri"/>
                <a:cs typeface="Calibri"/>
              </a:rPr>
              <a:t> </a:t>
            </a:r>
            <a:r>
              <a:rPr sz="3200" spc="-20" dirty="0">
                <a:solidFill>
                  <a:srgbClr val="2E2B1F"/>
                </a:solidFill>
                <a:latin typeface="Calibri"/>
                <a:cs typeface="Calibri"/>
              </a:rPr>
              <a:t>with</a:t>
            </a:r>
            <a:r>
              <a:rPr sz="3200" dirty="0">
                <a:solidFill>
                  <a:srgbClr val="2E2B1F"/>
                </a:solidFill>
                <a:latin typeface="Calibri"/>
                <a:cs typeface="Calibri"/>
              </a:rPr>
              <a:t>	</a:t>
            </a:r>
            <a:r>
              <a:rPr sz="3200" spc="-10" dirty="0">
                <a:solidFill>
                  <a:srgbClr val="2E2B1F"/>
                </a:solidFill>
                <a:latin typeface="Calibri"/>
                <a:cs typeface="Calibri"/>
              </a:rPr>
              <a:t>percussion</a:t>
            </a:r>
            <a:r>
              <a:rPr sz="3200" dirty="0">
                <a:solidFill>
                  <a:srgbClr val="2E2B1F"/>
                </a:solidFill>
                <a:latin typeface="Calibri"/>
                <a:cs typeface="Calibri"/>
              </a:rPr>
              <a:t>	</a:t>
            </a:r>
            <a:r>
              <a:rPr sz="3200" spc="-30" dirty="0">
                <a:solidFill>
                  <a:srgbClr val="2E2B1F"/>
                </a:solidFill>
                <a:latin typeface="Calibri"/>
                <a:cs typeface="Calibri"/>
              </a:rPr>
              <a:t>cap </a:t>
            </a:r>
            <a:r>
              <a:rPr sz="3200" spc="-10" dirty="0">
                <a:solidFill>
                  <a:srgbClr val="2E2B1F"/>
                </a:solidFill>
                <a:latin typeface="Calibri"/>
                <a:cs typeface="Calibri"/>
              </a:rPr>
              <a:t>containing</a:t>
            </a:r>
            <a:r>
              <a:rPr sz="3200" spc="-50" dirty="0">
                <a:solidFill>
                  <a:srgbClr val="2E2B1F"/>
                </a:solidFill>
                <a:latin typeface="Calibri"/>
                <a:cs typeface="Calibri"/>
              </a:rPr>
              <a:t> </a:t>
            </a:r>
            <a:r>
              <a:rPr sz="3200" dirty="0">
                <a:solidFill>
                  <a:srgbClr val="2E2B1F"/>
                </a:solidFill>
                <a:latin typeface="Calibri"/>
                <a:cs typeface="Calibri"/>
              </a:rPr>
              <a:t>the</a:t>
            </a:r>
            <a:r>
              <a:rPr sz="3200" spc="-60" dirty="0">
                <a:solidFill>
                  <a:srgbClr val="2E2B1F"/>
                </a:solidFill>
                <a:latin typeface="Calibri"/>
                <a:cs typeface="Calibri"/>
              </a:rPr>
              <a:t> </a:t>
            </a:r>
            <a:r>
              <a:rPr sz="3200" dirty="0">
                <a:solidFill>
                  <a:srgbClr val="2E2B1F"/>
                </a:solidFill>
                <a:latin typeface="Calibri"/>
                <a:cs typeface="Calibri"/>
              </a:rPr>
              <a:t>primer</a:t>
            </a:r>
            <a:r>
              <a:rPr sz="3200" spc="-30" dirty="0">
                <a:solidFill>
                  <a:srgbClr val="2E2B1F"/>
                </a:solidFill>
                <a:latin typeface="Calibri"/>
                <a:cs typeface="Calibri"/>
              </a:rPr>
              <a:t> </a:t>
            </a:r>
            <a:r>
              <a:rPr sz="3200" dirty="0">
                <a:solidFill>
                  <a:srgbClr val="2E2B1F"/>
                </a:solidFill>
                <a:latin typeface="Calibri"/>
                <a:cs typeface="Calibri"/>
              </a:rPr>
              <a:t>at</a:t>
            </a:r>
            <a:r>
              <a:rPr sz="3200" spc="-60" dirty="0">
                <a:solidFill>
                  <a:srgbClr val="2E2B1F"/>
                </a:solidFill>
                <a:latin typeface="Calibri"/>
                <a:cs typeface="Calibri"/>
              </a:rPr>
              <a:t> </a:t>
            </a:r>
            <a:r>
              <a:rPr sz="3200" dirty="0">
                <a:solidFill>
                  <a:srgbClr val="2E2B1F"/>
                </a:solidFill>
                <a:latin typeface="Calibri"/>
                <a:cs typeface="Calibri"/>
              </a:rPr>
              <a:t>the</a:t>
            </a:r>
            <a:r>
              <a:rPr sz="3200" spc="-60" dirty="0">
                <a:solidFill>
                  <a:srgbClr val="2E2B1F"/>
                </a:solidFill>
                <a:latin typeface="Calibri"/>
                <a:cs typeface="Calibri"/>
              </a:rPr>
              <a:t> </a:t>
            </a:r>
            <a:r>
              <a:rPr sz="3200" spc="-10" dirty="0">
                <a:solidFill>
                  <a:srgbClr val="2E2B1F"/>
                </a:solidFill>
                <a:latin typeface="Calibri"/>
                <a:cs typeface="Calibri"/>
              </a:rPr>
              <a:t>base.</a:t>
            </a:r>
            <a:endParaRPr sz="3200">
              <a:latin typeface="Calibri"/>
              <a:cs typeface="Calibri"/>
            </a:endParaRPr>
          </a:p>
          <a:p>
            <a:pPr marL="506095" indent="-493395">
              <a:lnSpc>
                <a:spcPct val="100000"/>
              </a:lnSpc>
              <a:spcBef>
                <a:spcPts val="690"/>
              </a:spcBef>
              <a:buFont typeface="Calibri"/>
              <a:buAutoNum type="arabicPeriod"/>
              <a:tabLst>
                <a:tab pos="506095" algn="l"/>
              </a:tabLst>
            </a:pPr>
            <a:r>
              <a:rPr sz="3200" b="1" dirty="0">
                <a:solidFill>
                  <a:srgbClr val="A9A47B"/>
                </a:solidFill>
                <a:latin typeface="Calibri"/>
                <a:cs typeface="Calibri"/>
              </a:rPr>
              <a:t>Propellant</a:t>
            </a:r>
            <a:r>
              <a:rPr sz="3200" b="1" spc="-155" dirty="0">
                <a:solidFill>
                  <a:srgbClr val="A9A47B"/>
                </a:solidFill>
                <a:latin typeface="Calibri"/>
                <a:cs typeface="Calibri"/>
              </a:rPr>
              <a:t> </a:t>
            </a:r>
            <a:r>
              <a:rPr sz="3200" b="1" spc="-10" dirty="0">
                <a:solidFill>
                  <a:srgbClr val="A9A47B"/>
                </a:solidFill>
                <a:latin typeface="Calibri"/>
                <a:cs typeface="Calibri"/>
              </a:rPr>
              <a:t>charge</a:t>
            </a:r>
            <a:endParaRPr sz="3200">
              <a:latin typeface="Calibri"/>
              <a:cs typeface="Calibri"/>
            </a:endParaRPr>
          </a:p>
          <a:p>
            <a:pPr marL="414020" indent="-401320">
              <a:lnSpc>
                <a:spcPct val="100000"/>
              </a:lnSpc>
              <a:spcBef>
                <a:spcPts val="740"/>
              </a:spcBef>
              <a:buFont typeface="Calibri"/>
              <a:buAutoNum type="arabicPeriod"/>
              <a:tabLst>
                <a:tab pos="414020" algn="l"/>
                <a:tab pos="3472179" algn="l"/>
              </a:tabLst>
            </a:pPr>
            <a:r>
              <a:rPr sz="3200" b="1" spc="-10" dirty="0">
                <a:solidFill>
                  <a:srgbClr val="A9A47B"/>
                </a:solidFill>
                <a:latin typeface="Calibri"/>
                <a:cs typeface="Calibri"/>
              </a:rPr>
              <a:t>Projectile</a:t>
            </a:r>
            <a:r>
              <a:rPr sz="3200" spc="-10" dirty="0">
                <a:solidFill>
                  <a:srgbClr val="2E2B1F"/>
                </a:solidFill>
                <a:latin typeface="Calibri"/>
                <a:cs typeface="Calibri"/>
              </a:rPr>
              <a:t>(bullet,</a:t>
            </a:r>
            <a:r>
              <a:rPr sz="3200" dirty="0">
                <a:solidFill>
                  <a:srgbClr val="2E2B1F"/>
                </a:solidFill>
                <a:latin typeface="Calibri"/>
                <a:cs typeface="Calibri"/>
              </a:rPr>
              <a:t>	</a:t>
            </a:r>
            <a:r>
              <a:rPr sz="3200" spc="-10" dirty="0">
                <a:solidFill>
                  <a:srgbClr val="2E2B1F"/>
                </a:solidFill>
                <a:latin typeface="Calibri"/>
                <a:cs typeface="Calibri"/>
              </a:rPr>
              <a:t>shot/pellets)</a:t>
            </a:r>
            <a:endParaRPr sz="3200">
              <a:latin typeface="Calibri"/>
              <a:cs typeface="Calibri"/>
            </a:endParaRPr>
          </a:p>
          <a:p>
            <a:pPr marL="414020" indent="-401320">
              <a:lnSpc>
                <a:spcPct val="100000"/>
              </a:lnSpc>
              <a:spcBef>
                <a:spcPts val="745"/>
              </a:spcBef>
              <a:buFont typeface="Calibri"/>
              <a:buAutoNum type="arabicPeriod"/>
              <a:tabLst>
                <a:tab pos="414020" algn="l"/>
              </a:tabLst>
            </a:pPr>
            <a:r>
              <a:rPr sz="3200" b="1" spc="-20" dirty="0">
                <a:solidFill>
                  <a:srgbClr val="A9A47B"/>
                </a:solidFill>
                <a:latin typeface="Calibri"/>
                <a:cs typeface="Calibri"/>
              </a:rPr>
              <a:t>Wads</a:t>
            </a:r>
            <a:endParaRPr sz="3200">
              <a:latin typeface="Calibri"/>
              <a:cs typeface="Calibri"/>
            </a:endParaRPr>
          </a:p>
        </p:txBody>
      </p:sp>
      <p:sp>
        <p:nvSpPr>
          <p:cNvPr id="3" name="object 3"/>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4" name="object 4"/>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grpSp>
        <p:nvGrpSpPr>
          <p:cNvPr id="5" name="object 5"/>
          <p:cNvGrpSpPr/>
          <p:nvPr/>
        </p:nvGrpSpPr>
        <p:grpSpPr>
          <a:xfrm>
            <a:off x="8458200" y="-25887"/>
            <a:ext cx="3733800" cy="6534150"/>
            <a:chOff x="8115300" y="0"/>
            <a:chExt cx="4076700" cy="6534150"/>
          </a:xfrm>
        </p:grpSpPr>
        <p:pic>
          <p:nvPicPr>
            <p:cNvPr id="6" name="object 6"/>
            <p:cNvPicPr/>
            <p:nvPr/>
          </p:nvPicPr>
          <p:blipFill>
            <a:blip r:embed="rId2" cstate="print"/>
            <a:stretch>
              <a:fillRect/>
            </a:stretch>
          </p:blipFill>
          <p:spPr>
            <a:xfrm>
              <a:off x="8115300" y="1628775"/>
              <a:ext cx="2886075" cy="4905375"/>
            </a:xfrm>
            <a:prstGeom prst="rect">
              <a:avLst/>
            </a:prstGeom>
          </p:spPr>
        </p:pic>
        <p:pic>
          <p:nvPicPr>
            <p:cNvPr id="7" name="object 7"/>
            <p:cNvPicPr/>
            <p:nvPr/>
          </p:nvPicPr>
          <p:blipFill>
            <a:blip r:embed="rId3" cstate="print"/>
            <a:stretch>
              <a:fillRect/>
            </a:stretch>
          </p:blipFill>
          <p:spPr>
            <a:xfrm>
              <a:off x="11163300" y="0"/>
              <a:ext cx="1028700" cy="1733550"/>
            </a:xfrm>
            <a:prstGeom prst="rect">
              <a:avLst/>
            </a:prstGeom>
          </p:spPr>
        </p:pic>
      </p:grpSp>
      <p:sp>
        <p:nvSpPr>
          <p:cNvPr id="8" name="object 8"/>
          <p:cNvSpPr txBox="1">
            <a:spLocks noGrp="1"/>
          </p:cNvSpPr>
          <p:nvPr>
            <p:ph type="title"/>
          </p:nvPr>
        </p:nvSpPr>
        <p:spPr>
          <a:prstGeom prst="rect">
            <a:avLst/>
          </a:prstGeom>
        </p:spPr>
        <p:txBody>
          <a:bodyPr vert="horz" wrap="square" lIns="0" tIns="16510" rIns="0" bIns="0" rtlCol="0">
            <a:spAutoFit/>
          </a:bodyPr>
          <a:lstStyle/>
          <a:p>
            <a:pPr marL="92075">
              <a:lnSpc>
                <a:spcPct val="100000"/>
              </a:lnSpc>
              <a:spcBef>
                <a:spcPts val="130"/>
              </a:spcBef>
            </a:pPr>
            <a:r>
              <a:rPr sz="4400" spc="-10" dirty="0">
                <a:latin typeface="Calibri"/>
                <a:cs typeface="Calibri"/>
              </a:rPr>
              <a:t>CARTRIDGE</a:t>
            </a:r>
            <a:endParaRPr sz="4400">
              <a:latin typeface="Calibri"/>
              <a:cs typeface="Calibri"/>
            </a:endParaRPr>
          </a:p>
        </p:txBody>
      </p:sp>
      <p:pic>
        <p:nvPicPr>
          <p:cNvPr id="9" name="object 9"/>
          <p:cNvPicPr/>
          <p:nvPr/>
        </p:nvPicPr>
        <p:blipFill>
          <a:blip r:embed="rId4" cstate="print"/>
          <a:stretch>
            <a:fillRect/>
          </a:stretch>
        </p:blipFill>
        <p:spPr>
          <a:xfrm>
            <a:off x="5067300" y="3657600"/>
            <a:ext cx="2743200" cy="2952750"/>
          </a:xfrm>
          <a:prstGeom prst="rect">
            <a:avLst/>
          </a:prstGeom>
        </p:spPr>
      </p:pic>
      <p:pic>
        <p:nvPicPr>
          <p:cNvPr id="10" name="object 10"/>
          <p:cNvPicPr/>
          <p:nvPr/>
        </p:nvPicPr>
        <p:blipFill>
          <a:blip r:embed="rId5" cstate="print"/>
          <a:stretch>
            <a:fillRect/>
          </a:stretch>
        </p:blipFill>
        <p:spPr>
          <a:xfrm>
            <a:off x="1924050" y="4514850"/>
            <a:ext cx="2590800" cy="1524000"/>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20</a:t>
            </a:fld>
            <a:endParaRPr spc="-25" dirty="0"/>
          </a:p>
        </p:txBody>
      </p:sp>
      <p:sp>
        <p:nvSpPr>
          <p:cNvPr id="13" name="Rectangle 12">
            <a:extLst>
              <a:ext uri="{FF2B5EF4-FFF2-40B4-BE49-F238E27FC236}">
                <a16:creationId xmlns:a16="http://schemas.microsoft.com/office/drawing/2014/main" id="{40D0E51A-6F32-614B-9C0A-B031098466CE}"/>
              </a:ext>
            </a:extLst>
          </p:cNvPr>
          <p:cNvSpPr/>
          <p:nvPr/>
        </p:nvSpPr>
        <p:spPr>
          <a:xfrm>
            <a:off x="10512911" y="806039"/>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2741" y="654113"/>
            <a:ext cx="3834129" cy="723900"/>
          </a:xfrm>
          <a:prstGeom prst="rect">
            <a:avLst/>
          </a:prstGeom>
        </p:spPr>
        <p:txBody>
          <a:bodyPr vert="horz" wrap="square" lIns="0" tIns="16510" rIns="0" bIns="0" rtlCol="0">
            <a:spAutoFit/>
          </a:bodyPr>
          <a:lstStyle/>
          <a:p>
            <a:pPr marL="12700">
              <a:lnSpc>
                <a:spcPct val="100000"/>
              </a:lnSpc>
              <a:spcBef>
                <a:spcPts val="130"/>
              </a:spcBef>
            </a:pPr>
            <a:r>
              <a:rPr spc="-40" dirty="0">
                <a:latin typeface="Calibri"/>
                <a:cs typeface="Calibri"/>
              </a:rPr>
              <a:t>1.</a:t>
            </a:r>
            <a:r>
              <a:rPr spc="-229" dirty="0">
                <a:latin typeface="Calibri"/>
                <a:cs typeface="Calibri"/>
              </a:rPr>
              <a:t> </a:t>
            </a:r>
            <a:r>
              <a:rPr spc="-80" dirty="0">
                <a:latin typeface="Calibri"/>
                <a:cs typeface="Calibri"/>
              </a:rPr>
              <a:t>Cartridge</a:t>
            </a:r>
            <a:r>
              <a:rPr spc="-180" dirty="0">
                <a:latin typeface="Calibri"/>
                <a:cs typeface="Calibri"/>
              </a:rPr>
              <a:t> </a:t>
            </a:r>
            <a:r>
              <a:rPr spc="-20" dirty="0">
                <a:latin typeface="Calibri"/>
                <a:cs typeface="Calibri"/>
              </a:rPr>
              <a:t>case</a:t>
            </a:r>
          </a:p>
        </p:txBody>
      </p:sp>
      <p:sp>
        <p:nvSpPr>
          <p:cNvPr id="3" name="object 3"/>
          <p:cNvSpPr txBox="1"/>
          <p:nvPr/>
        </p:nvSpPr>
        <p:spPr>
          <a:xfrm>
            <a:off x="1797685" y="1536763"/>
            <a:ext cx="6261100" cy="3983990"/>
          </a:xfrm>
          <a:prstGeom prst="rect">
            <a:avLst/>
          </a:prstGeom>
        </p:spPr>
        <p:txBody>
          <a:bodyPr vert="horz" wrap="square" lIns="0" tIns="85725" rIns="0" bIns="0" rtlCol="0">
            <a:spAutoFit/>
          </a:bodyPr>
          <a:lstStyle/>
          <a:p>
            <a:pPr marL="12700">
              <a:lnSpc>
                <a:spcPct val="100000"/>
              </a:lnSpc>
              <a:spcBef>
                <a:spcPts val="675"/>
              </a:spcBef>
            </a:pPr>
            <a:r>
              <a:rPr sz="2400" b="1" dirty="0">
                <a:solidFill>
                  <a:srgbClr val="A9A47B"/>
                </a:solidFill>
                <a:latin typeface="Calibri"/>
                <a:cs typeface="Calibri"/>
              </a:rPr>
              <a:t>Outer</a:t>
            </a:r>
            <a:r>
              <a:rPr sz="2400" b="1" spc="-85" dirty="0">
                <a:solidFill>
                  <a:srgbClr val="A9A47B"/>
                </a:solidFill>
                <a:latin typeface="Calibri"/>
                <a:cs typeface="Calibri"/>
              </a:rPr>
              <a:t> </a:t>
            </a:r>
            <a:r>
              <a:rPr sz="2400" b="1" dirty="0">
                <a:solidFill>
                  <a:srgbClr val="A9A47B"/>
                </a:solidFill>
                <a:latin typeface="Calibri"/>
                <a:cs typeface="Calibri"/>
              </a:rPr>
              <a:t>covering</a:t>
            </a:r>
            <a:r>
              <a:rPr sz="2400" b="1" spc="-65" dirty="0">
                <a:solidFill>
                  <a:srgbClr val="A9A47B"/>
                </a:solidFill>
                <a:latin typeface="Calibri"/>
                <a:cs typeface="Calibri"/>
              </a:rPr>
              <a:t> </a:t>
            </a:r>
            <a:r>
              <a:rPr sz="2400" b="1" dirty="0">
                <a:solidFill>
                  <a:srgbClr val="A9A47B"/>
                </a:solidFill>
                <a:latin typeface="Calibri"/>
                <a:cs typeface="Calibri"/>
              </a:rPr>
              <a:t>made </a:t>
            </a:r>
            <a:r>
              <a:rPr sz="2400" b="1" spc="-25" dirty="0">
                <a:solidFill>
                  <a:srgbClr val="A9A47B"/>
                </a:solidFill>
                <a:latin typeface="Calibri"/>
                <a:cs typeface="Calibri"/>
              </a:rPr>
              <a:t>of</a:t>
            </a:r>
            <a:endParaRPr sz="2400">
              <a:latin typeface="Calibri"/>
              <a:cs typeface="Calibri"/>
            </a:endParaRPr>
          </a:p>
          <a:p>
            <a:pPr marL="572135" indent="-408305">
              <a:lnSpc>
                <a:spcPct val="100000"/>
              </a:lnSpc>
              <a:spcBef>
                <a:spcPts val="575"/>
              </a:spcBef>
              <a:buFont typeface="Arial MT"/>
              <a:buChar char="•"/>
              <a:tabLst>
                <a:tab pos="572135" algn="l"/>
              </a:tabLst>
            </a:pPr>
            <a:r>
              <a:rPr sz="2400" spc="-10" dirty="0">
                <a:solidFill>
                  <a:srgbClr val="2E2B1F"/>
                </a:solidFill>
                <a:latin typeface="Calibri"/>
                <a:cs typeface="Calibri"/>
              </a:rPr>
              <a:t>Brass(bullet)</a:t>
            </a:r>
            <a:endParaRPr sz="2400">
              <a:latin typeface="Calibri"/>
              <a:cs typeface="Calibri"/>
            </a:endParaRPr>
          </a:p>
          <a:p>
            <a:pPr marL="572135" indent="-408305">
              <a:lnSpc>
                <a:spcPct val="100000"/>
              </a:lnSpc>
              <a:spcBef>
                <a:spcPts val="575"/>
              </a:spcBef>
              <a:buFont typeface="Arial MT"/>
              <a:buChar char="•"/>
              <a:tabLst>
                <a:tab pos="572135" algn="l"/>
              </a:tabLst>
            </a:pPr>
            <a:r>
              <a:rPr sz="2400" spc="-10" dirty="0">
                <a:solidFill>
                  <a:srgbClr val="2E2B1F"/>
                </a:solidFill>
                <a:latin typeface="Calibri"/>
                <a:cs typeface="Calibri"/>
              </a:rPr>
              <a:t>Plastic/cardboard(shotgun</a:t>
            </a:r>
            <a:r>
              <a:rPr sz="2400" spc="-75" dirty="0">
                <a:solidFill>
                  <a:srgbClr val="2E2B1F"/>
                </a:solidFill>
                <a:latin typeface="Calibri"/>
                <a:cs typeface="Calibri"/>
              </a:rPr>
              <a:t> </a:t>
            </a:r>
            <a:r>
              <a:rPr sz="2400" spc="-10" dirty="0">
                <a:solidFill>
                  <a:srgbClr val="2E2B1F"/>
                </a:solidFill>
                <a:latin typeface="Calibri"/>
                <a:cs typeface="Calibri"/>
              </a:rPr>
              <a:t>cartridge)</a:t>
            </a:r>
            <a:endParaRPr sz="2400">
              <a:latin typeface="Calibri"/>
              <a:cs typeface="Calibri"/>
            </a:endParaRPr>
          </a:p>
          <a:p>
            <a:pPr marL="12700">
              <a:lnSpc>
                <a:spcPct val="100000"/>
              </a:lnSpc>
              <a:spcBef>
                <a:spcPts val="575"/>
              </a:spcBef>
            </a:pPr>
            <a:r>
              <a:rPr sz="2400" b="1" spc="-20" dirty="0">
                <a:solidFill>
                  <a:srgbClr val="A9A47B"/>
                </a:solidFill>
                <a:latin typeface="Calibri"/>
                <a:cs typeface="Calibri"/>
              </a:rPr>
              <a:t>USE:</a:t>
            </a:r>
            <a:endParaRPr sz="2400">
              <a:latin typeface="Calibri"/>
              <a:cs typeface="Calibri"/>
            </a:endParaRPr>
          </a:p>
          <a:p>
            <a:pPr marL="518159" lvl="1" indent="-300355">
              <a:lnSpc>
                <a:spcPct val="100000"/>
              </a:lnSpc>
              <a:spcBef>
                <a:spcPts val="575"/>
              </a:spcBef>
              <a:buFont typeface="Arial MT"/>
              <a:buChar char="•"/>
              <a:tabLst>
                <a:tab pos="518159" algn="l"/>
              </a:tabLst>
            </a:pPr>
            <a:r>
              <a:rPr sz="2400" spc="-10" dirty="0">
                <a:solidFill>
                  <a:srgbClr val="2E2B1F"/>
                </a:solidFill>
                <a:latin typeface="Calibri"/>
                <a:cs typeface="Calibri"/>
              </a:rPr>
              <a:t>Keeps</a:t>
            </a:r>
            <a:r>
              <a:rPr sz="2400" spc="-100" dirty="0">
                <a:solidFill>
                  <a:srgbClr val="2E2B1F"/>
                </a:solidFill>
                <a:latin typeface="Calibri"/>
                <a:cs typeface="Calibri"/>
              </a:rPr>
              <a:t> </a:t>
            </a:r>
            <a:r>
              <a:rPr sz="2400" dirty="0">
                <a:solidFill>
                  <a:srgbClr val="2E2B1F"/>
                </a:solidFill>
                <a:latin typeface="Calibri"/>
                <a:cs typeface="Calibri"/>
              </a:rPr>
              <a:t>all</a:t>
            </a:r>
            <a:r>
              <a:rPr sz="2400" spc="-20" dirty="0">
                <a:solidFill>
                  <a:srgbClr val="2E2B1F"/>
                </a:solidFill>
                <a:latin typeface="Calibri"/>
                <a:cs typeface="Calibri"/>
              </a:rPr>
              <a:t> </a:t>
            </a:r>
            <a:r>
              <a:rPr sz="2400" spc="-10" dirty="0">
                <a:solidFill>
                  <a:srgbClr val="2E2B1F"/>
                </a:solidFill>
                <a:latin typeface="Calibri"/>
                <a:cs typeface="Calibri"/>
              </a:rPr>
              <a:t>components</a:t>
            </a:r>
            <a:r>
              <a:rPr sz="2400" spc="-30" dirty="0">
                <a:solidFill>
                  <a:srgbClr val="2E2B1F"/>
                </a:solidFill>
                <a:latin typeface="Calibri"/>
                <a:cs typeface="Calibri"/>
              </a:rPr>
              <a:t> </a:t>
            </a:r>
            <a:r>
              <a:rPr sz="2400" dirty="0">
                <a:solidFill>
                  <a:srgbClr val="2E2B1F"/>
                </a:solidFill>
                <a:latin typeface="Calibri"/>
                <a:cs typeface="Calibri"/>
              </a:rPr>
              <a:t>of</a:t>
            </a:r>
            <a:r>
              <a:rPr sz="2400" spc="-50" dirty="0">
                <a:solidFill>
                  <a:srgbClr val="2E2B1F"/>
                </a:solidFill>
                <a:latin typeface="Calibri"/>
                <a:cs typeface="Calibri"/>
              </a:rPr>
              <a:t> </a:t>
            </a:r>
            <a:r>
              <a:rPr sz="2400" dirty="0">
                <a:solidFill>
                  <a:srgbClr val="2E2B1F"/>
                </a:solidFill>
                <a:latin typeface="Calibri"/>
                <a:cs typeface="Calibri"/>
              </a:rPr>
              <a:t>cartridge</a:t>
            </a:r>
            <a:r>
              <a:rPr sz="2400" spc="-65" dirty="0">
                <a:solidFill>
                  <a:srgbClr val="2E2B1F"/>
                </a:solidFill>
                <a:latin typeface="Calibri"/>
                <a:cs typeface="Calibri"/>
              </a:rPr>
              <a:t> </a:t>
            </a:r>
            <a:r>
              <a:rPr sz="2400" spc="-10" dirty="0">
                <a:solidFill>
                  <a:srgbClr val="2E2B1F"/>
                </a:solidFill>
                <a:latin typeface="Calibri"/>
                <a:cs typeface="Calibri"/>
              </a:rPr>
              <a:t>together</a:t>
            </a:r>
            <a:endParaRPr sz="2400">
              <a:latin typeface="Calibri"/>
              <a:cs typeface="Calibri"/>
            </a:endParaRPr>
          </a:p>
          <a:p>
            <a:pPr marL="518159" lvl="1" indent="-300355">
              <a:lnSpc>
                <a:spcPct val="100000"/>
              </a:lnSpc>
              <a:spcBef>
                <a:spcPts val="575"/>
              </a:spcBef>
              <a:buFont typeface="Arial MT"/>
              <a:buChar char="•"/>
              <a:tabLst>
                <a:tab pos="518159" algn="l"/>
              </a:tabLst>
            </a:pPr>
            <a:r>
              <a:rPr sz="2400" spc="-20" dirty="0">
                <a:solidFill>
                  <a:srgbClr val="2E2B1F"/>
                </a:solidFill>
                <a:latin typeface="Calibri"/>
                <a:cs typeface="Calibri"/>
              </a:rPr>
              <a:t>Water</a:t>
            </a:r>
            <a:r>
              <a:rPr sz="2400" spc="-85" dirty="0">
                <a:solidFill>
                  <a:srgbClr val="2E2B1F"/>
                </a:solidFill>
                <a:latin typeface="Calibri"/>
                <a:cs typeface="Calibri"/>
              </a:rPr>
              <a:t> </a:t>
            </a:r>
            <a:r>
              <a:rPr sz="2400" spc="-20" dirty="0">
                <a:solidFill>
                  <a:srgbClr val="2E2B1F"/>
                </a:solidFill>
                <a:latin typeface="Calibri"/>
                <a:cs typeface="Calibri"/>
              </a:rPr>
              <a:t>proof</a:t>
            </a:r>
            <a:endParaRPr sz="2400">
              <a:latin typeface="Calibri"/>
              <a:cs typeface="Calibri"/>
            </a:endParaRPr>
          </a:p>
          <a:p>
            <a:pPr marL="518159" lvl="1" indent="-300355">
              <a:lnSpc>
                <a:spcPct val="100000"/>
              </a:lnSpc>
              <a:spcBef>
                <a:spcPts val="575"/>
              </a:spcBef>
              <a:buFont typeface="Arial MT"/>
              <a:buChar char="•"/>
              <a:tabLst>
                <a:tab pos="518159" algn="l"/>
              </a:tabLst>
            </a:pPr>
            <a:r>
              <a:rPr sz="2400" spc="-10" dirty="0">
                <a:solidFill>
                  <a:srgbClr val="2E2B1F"/>
                </a:solidFill>
                <a:latin typeface="Calibri"/>
                <a:cs typeface="Calibri"/>
              </a:rPr>
              <a:t>Preservation</a:t>
            </a:r>
            <a:endParaRPr sz="2400">
              <a:latin typeface="Calibri"/>
              <a:cs typeface="Calibri"/>
            </a:endParaRPr>
          </a:p>
          <a:p>
            <a:pPr marL="973455" lvl="2" indent="-408305">
              <a:lnSpc>
                <a:spcPct val="100000"/>
              </a:lnSpc>
              <a:spcBef>
                <a:spcPts val="650"/>
              </a:spcBef>
              <a:buFont typeface="Wingdings"/>
              <a:buChar char=""/>
              <a:tabLst>
                <a:tab pos="973455" algn="l"/>
              </a:tabLst>
            </a:pPr>
            <a:r>
              <a:rPr sz="2400" spc="-10" dirty="0">
                <a:solidFill>
                  <a:srgbClr val="2E2B1F"/>
                </a:solidFill>
                <a:latin typeface="Calibri"/>
                <a:cs typeface="Calibri"/>
              </a:rPr>
              <a:t>Percussion</a:t>
            </a:r>
            <a:r>
              <a:rPr sz="2400" spc="-50" dirty="0">
                <a:solidFill>
                  <a:srgbClr val="2E2B1F"/>
                </a:solidFill>
                <a:latin typeface="Calibri"/>
                <a:cs typeface="Calibri"/>
              </a:rPr>
              <a:t> </a:t>
            </a:r>
            <a:r>
              <a:rPr sz="2400" dirty="0">
                <a:solidFill>
                  <a:srgbClr val="2E2B1F"/>
                </a:solidFill>
                <a:latin typeface="Calibri"/>
                <a:cs typeface="Calibri"/>
              </a:rPr>
              <a:t>cap</a:t>
            </a:r>
            <a:r>
              <a:rPr sz="2400" spc="-45" dirty="0">
                <a:solidFill>
                  <a:srgbClr val="2E2B1F"/>
                </a:solidFill>
                <a:latin typeface="Calibri"/>
                <a:cs typeface="Calibri"/>
              </a:rPr>
              <a:t> </a:t>
            </a:r>
            <a:r>
              <a:rPr sz="2400" dirty="0">
                <a:solidFill>
                  <a:srgbClr val="2E2B1F"/>
                </a:solidFill>
                <a:latin typeface="Calibri"/>
                <a:cs typeface="Calibri"/>
              </a:rPr>
              <a:t>at</a:t>
            </a:r>
            <a:r>
              <a:rPr sz="2400" spc="-105" dirty="0">
                <a:solidFill>
                  <a:srgbClr val="2E2B1F"/>
                </a:solidFill>
                <a:latin typeface="Calibri"/>
                <a:cs typeface="Calibri"/>
              </a:rPr>
              <a:t> </a:t>
            </a:r>
            <a:r>
              <a:rPr sz="2400" dirty="0">
                <a:solidFill>
                  <a:srgbClr val="2E2B1F"/>
                </a:solidFill>
                <a:latin typeface="Calibri"/>
                <a:cs typeface="Calibri"/>
              </a:rPr>
              <a:t>the</a:t>
            </a:r>
            <a:r>
              <a:rPr sz="2400" spc="-50" dirty="0">
                <a:solidFill>
                  <a:srgbClr val="2E2B1F"/>
                </a:solidFill>
                <a:latin typeface="Calibri"/>
                <a:cs typeface="Calibri"/>
              </a:rPr>
              <a:t> </a:t>
            </a:r>
            <a:r>
              <a:rPr sz="2400" dirty="0">
                <a:solidFill>
                  <a:srgbClr val="2E2B1F"/>
                </a:solidFill>
                <a:latin typeface="Calibri"/>
                <a:cs typeface="Calibri"/>
              </a:rPr>
              <a:t>base</a:t>
            </a:r>
            <a:r>
              <a:rPr sz="2400" spc="-50" dirty="0">
                <a:solidFill>
                  <a:srgbClr val="2E2B1F"/>
                </a:solidFill>
                <a:latin typeface="Calibri"/>
                <a:cs typeface="Calibri"/>
              </a:rPr>
              <a:t> </a:t>
            </a:r>
            <a:r>
              <a:rPr sz="2400" spc="-10" dirty="0">
                <a:solidFill>
                  <a:srgbClr val="2E2B1F"/>
                </a:solidFill>
                <a:latin typeface="Calibri"/>
                <a:cs typeface="Calibri"/>
              </a:rPr>
              <a:t>contains</a:t>
            </a:r>
            <a:r>
              <a:rPr sz="2400" spc="-25" dirty="0">
                <a:solidFill>
                  <a:srgbClr val="2E2B1F"/>
                </a:solidFill>
                <a:latin typeface="Calibri"/>
                <a:cs typeface="Calibri"/>
              </a:rPr>
              <a:t> </a:t>
            </a:r>
            <a:r>
              <a:rPr sz="2400" spc="-10" dirty="0">
                <a:solidFill>
                  <a:srgbClr val="2E2B1F"/>
                </a:solidFill>
                <a:latin typeface="Calibri"/>
                <a:cs typeface="Calibri"/>
              </a:rPr>
              <a:t>primer</a:t>
            </a:r>
            <a:endParaRPr sz="2400">
              <a:latin typeface="Calibri"/>
              <a:cs typeface="Calibri"/>
            </a:endParaRPr>
          </a:p>
          <a:p>
            <a:pPr marL="973455" lvl="2" indent="-408305">
              <a:lnSpc>
                <a:spcPct val="100000"/>
              </a:lnSpc>
              <a:spcBef>
                <a:spcPts val="570"/>
              </a:spcBef>
              <a:buFont typeface="Wingdings"/>
              <a:buChar char=""/>
              <a:tabLst>
                <a:tab pos="973455" algn="l"/>
              </a:tabLst>
            </a:pPr>
            <a:r>
              <a:rPr sz="2400" dirty="0">
                <a:solidFill>
                  <a:srgbClr val="2E2B1F"/>
                </a:solidFill>
                <a:latin typeface="Calibri"/>
                <a:cs typeface="Calibri"/>
              </a:rPr>
              <a:t>Whole</a:t>
            </a:r>
            <a:r>
              <a:rPr sz="2400" spc="-20" dirty="0">
                <a:solidFill>
                  <a:srgbClr val="2E2B1F"/>
                </a:solidFill>
                <a:latin typeface="Calibri"/>
                <a:cs typeface="Calibri"/>
              </a:rPr>
              <a:t> </a:t>
            </a:r>
            <a:r>
              <a:rPr sz="2400" spc="-10" dirty="0">
                <a:solidFill>
                  <a:srgbClr val="2E2B1F"/>
                </a:solidFill>
                <a:latin typeface="Calibri"/>
                <a:cs typeface="Calibri"/>
              </a:rPr>
              <a:t>cartridge</a:t>
            </a:r>
            <a:r>
              <a:rPr sz="2400" spc="-20" dirty="0">
                <a:solidFill>
                  <a:srgbClr val="2E2B1F"/>
                </a:solidFill>
                <a:latin typeface="Calibri"/>
                <a:cs typeface="Calibri"/>
              </a:rPr>
              <a:t> </a:t>
            </a:r>
            <a:r>
              <a:rPr sz="2400" dirty="0">
                <a:solidFill>
                  <a:srgbClr val="2E2B1F"/>
                </a:solidFill>
                <a:latin typeface="Calibri"/>
                <a:cs typeface="Calibri"/>
              </a:rPr>
              <a:t>is</a:t>
            </a:r>
            <a:r>
              <a:rPr sz="2400" spc="-65" dirty="0">
                <a:solidFill>
                  <a:srgbClr val="2E2B1F"/>
                </a:solidFill>
                <a:latin typeface="Calibri"/>
                <a:cs typeface="Calibri"/>
              </a:rPr>
              <a:t> </a:t>
            </a:r>
            <a:r>
              <a:rPr sz="2400" spc="-10" dirty="0">
                <a:solidFill>
                  <a:srgbClr val="2E2B1F"/>
                </a:solidFill>
                <a:latin typeface="Calibri"/>
                <a:cs typeface="Calibri"/>
              </a:rPr>
              <a:t>combustible</a:t>
            </a:r>
            <a:endParaRPr sz="2400">
              <a:latin typeface="Calibri"/>
              <a:cs typeface="Calibri"/>
            </a:endParaRPr>
          </a:p>
        </p:txBody>
      </p:sp>
      <p:pic>
        <p:nvPicPr>
          <p:cNvPr id="5" name="object 5"/>
          <p:cNvPicPr/>
          <p:nvPr/>
        </p:nvPicPr>
        <p:blipFill>
          <a:blip r:embed="rId2" cstate="print"/>
          <a:stretch>
            <a:fillRect/>
          </a:stretch>
        </p:blipFill>
        <p:spPr>
          <a:xfrm>
            <a:off x="0" y="4810125"/>
            <a:ext cx="2047874" cy="1524000"/>
          </a:xfrm>
          <a:prstGeom prst="rect">
            <a:avLst/>
          </a:prstGeom>
        </p:spPr>
      </p:pic>
      <p:pic>
        <p:nvPicPr>
          <p:cNvPr id="6" name="object 6"/>
          <p:cNvPicPr/>
          <p:nvPr/>
        </p:nvPicPr>
        <p:blipFill>
          <a:blip r:embed="rId3" cstate="print"/>
          <a:stretch>
            <a:fillRect/>
          </a:stretch>
        </p:blipFill>
        <p:spPr>
          <a:xfrm>
            <a:off x="8115300" y="2466975"/>
            <a:ext cx="1809750" cy="2343150"/>
          </a:xfrm>
          <a:prstGeom prst="rect">
            <a:avLst/>
          </a:prstGeom>
        </p:spPr>
      </p:pic>
      <p:sp>
        <p:nvSpPr>
          <p:cNvPr id="8" name="Rectangle 7">
            <a:extLst>
              <a:ext uri="{FF2B5EF4-FFF2-40B4-BE49-F238E27FC236}">
                <a16:creationId xmlns:a16="http://schemas.microsoft.com/office/drawing/2014/main" id="{1AD0BD3B-37C7-9A5E-5908-735044549C23}"/>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2741" y="1022730"/>
            <a:ext cx="1246505" cy="575310"/>
          </a:xfrm>
          <a:prstGeom prst="rect">
            <a:avLst/>
          </a:prstGeom>
        </p:spPr>
        <p:txBody>
          <a:bodyPr vert="horz" wrap="square" lIns="0" tIns="13335" rIns="0" bIns="0" rtlCol="0">
            <a:spAutoFit/>
          </a:bodyPr>
          <a:lstStyle/>
          <a:p>
            <a:pPr marL="12700">
              <a:lnSpc>
                <a:spcPct val="100000"/>
              </a:lnSpc>
              <a:spcBef>
                <a:spcPts val="105"/>
              </a:spcBef>
            </a:pPr>
            <a:r>
              <a:rPr sz="3600" spc="-80" dirty="0">
                <a:latin typeface="Calibri"/>
                <a:cs typeface="Calibri"/>
              </a:rPr>
              <a:t>Primer</a:t>
            </a:r>
            <a:endParaRPr sz="3600">
              <a:latin typeface="Calibri"/>
              <a:cs typeface="Calibri"/>
            </a:endParaRPr>
          </a:p>
        </p:txBody>
      </p:sp>
      <p:sp>
        <p:nvSpPr>
          <p:cNvPr id="3" name="object 3"/>
          <p:cNvSpPr txBox="1"/>
          <p:nvPr/>
        </p:nvSpPr>
        <p:spPr>
          <a:xfrm>
            <a:off x="1103947" y="1712023"/>
            <a:ext cx="5478145" cy="3781425"/>
          </a:xfrm>
          <a:prstGeom prst="rect">
            <a:avLst/>
          </a:prstGeom>
        </p:spPr>
        <p:txBody>
          <a:bodyPr vert="horz" wrap="square" lIns="0" tIns="5080" rIns="0" bIns="0" rtlCol="0">
            <a:spAutoFit/>
          </a:bodyPr>
          <a:lstStyle/>
          <a:p>
            <a:pPr marL="12700" marR="40640" indent="63500">
              <a:lnSpc>
                <a:spcPct val="103299"/>
              </a:lnSpc>
              <a:spcBef>
                <a:spcPts val="40"/>
              </a:spcBef>
            </a:pPr>
            <a:r>
              <a:rPr sz="2150" dirty="0">
                <a:solidFill>
                  <a:srgbClr val="2E2B1F"/>
                </a:solidFill>
                <a:latin typeface="Calibri"/>
                <a:cs typeface="Calibri"/>
              </a:rPr>
              <a:t>The</a:t>
            </a:r>
            <a:r>
              <a:rPr sz="2150" spc="30" dirty="0">
                <a:solidFill>
                  <a:srgbClr val="2E2B1F"/>
                </a:solidFill>
                <a:latin typeface="Calibri"/>
                <a:cs typeface="Calibri"/>
              </a:rPr>
              <a:t> </a:t>
            </a:r>
            <a:r>
              <a:rPr sz="2150" dirty="0">
                <a:solidFill>
                  <a:srgbClr val="675E46"/>
                </a:solidFill>
                <a:latin typeface="Calibri"/>
                <a:cs typeface="Calibri"/>
              </a:rPr>
              <a:t>percussion</a:t>
            </a:r>
            <a:r>
              <a:rPr sz="2150" spc="45" dirty="0">
                <a:solidFill>
                  <a:srgbClr val="675E46"/>
                </a:solidFill>
                <a:latin typeface="Calibri"/>
                <a:cs typeface="Calibri"/>
              </a:rPr>
              <a:t> </a:t>
            </a:r>
            <a:r>
              <a:rPr sz="2150" dirty="0">
                <a:solidFill>
                  <a:srgbClr val="675E46"/>
                </a:solidFill>
                <a:latin typeface="Calibri"/>
                <a:cs typeface="Calibri"/>
              </a:rPr>
              <a:t>cap</a:t>
            </a:r>
            <a:r>
              <a:rPr sz="2150" spc="45" dirty="0">
                <a:solidFill>
                  <a:srgbClr val="675E46"/>
                </a:solidFill>
                <a:latin typeface="Calibri"/>
                <a:cs typeface="Calibri"/>
              </a:rPr>
              <a:t> </a:t>
            </a:r>
            <a:r>
              <a:rPr sz="2150" dirty="0">
                <a:solidFill>
                  <a:srgbClr val="2E2B1F"/>
                </a:solidFill>
                <a:latin typeface="Calibri"/>
                <a:cs typeface="Calibri"/>
              </a:rPr>
              <a:t>at</a:t>
            </a:r>
            <a:r>
              <a:rPr sz="2150" spc="5" dirty="0">
                <a:solidFill>
                  <a:srgbClr val="2E2B1F"/>
                </a:solidFill>
                <a:latin typeface="Calibri"/>
                <a:cs typeface="Calibri"/>
              </a:rPr>
              <a:t> </a:t>
            </a:r>
            <a:r>
              <a:rPr sz="2150" dirty="0">
                <a:solidFill>
                  <a:srgbClr val="2E2B1F"/>
                </a:solidFill>
                <a:latin typeface="Calibri"/>
                <a:cs typeface="Calibri"/>
              </a:rPr>
              <a:t>the</a:t>
            </a:r>
            <a:r>
              <a:rPr sz="2150" spc="110" dirty="0">
                <a:solidFill>
                  <a:srgbClr val="2E2B1F"/>
                </a:solidFill>
                <a:latin typeface="Calibri"/>
                <a:cs typeface="Calibri"/>
              </a:rPr>
              <a:t> </a:t>
            </a:r>
            <a:r>
              <a:rPr sz="2150" dirty="0">
                <a:solidFill>
                  <a:srgbClr val="2E2B1F"/>
                </a:solidFill>
                <a:latin typeface="Calibri"/>
                <a:cs typeface="Calibri"/>
              </a:rPr>
              <a:t>base</a:t>
            </a:r>
            <a:r>
              <a:rPr sz="2150" spc="30" dirty="0">
                <a:solidFill>
                  <a:srgbClr val="2E2B1F"/>
                </a:solidFill>
                <a:latin typeface="Calibri"/>
                <a:cs typeface="Calibri"/>
              </a:rPr>
              <a:t> </a:t>
            </a:r>
            <a:r>
              <a:rPr sz="2150" dirty="0">
                <a:solidFill>
                  <a:srgbClr val="2E2B1F"/>
                </a:solidFill>
                <a:latin typeface="Calibri"/>
                <a:cs typeface="Calibri"/>
              </a:rPr>
              <a:t>contains</a:t>
            </a:r>
            <a:r>
              <a:rPr sz="2150" spc="35" dirty="0">
                <a:solidFill>
                  <a:srgbClr val="2E2B1F"/>
                </a:solidFill>
                <a:latin typeface="Calibri"/>
                <a:cs typeface="Calibri"/>
              </a:rPr>
              <a:t> </a:t>
            </a:r>
            <a:r>
              <a:rPr sz="2150" dirty="0">
                <a:solidFill>
                  <a:srgbClr val="2E2B1F"/>
                </a:solidFill>
                <a:latin typeface="Calibri"/>
                <a:cs typeface="Calibri"/>
              </a:rPr>
              <a:t>a</a:t>
            </a:r>
            <a:r>
              <a:rPr sz="2150" spc="75" dirty="0">
                <a:solidFill>
                  <a:srgbClr val="2E2B1F"/>
                </a:solidFill>
                <a:latin typeface="Calibri"/>
                <a:cs typeface="Calibri"/>
              </a:rPr>
              <a:t> </a:t>
            </a:r>
            <a:r>
              <a:rPr sz="2150" spc="-10" dirty="0">
                <a:solidFill>
                  <a:srgbClr val="2E2B1F"/>
                </a:solidFill>
                <a:latin typeface="Calibri"/>
                <a:cs typeface="Calibri"/>
              </a:rPr>
              <a:t>small </a:t>
            </a:r>
            <a:r>
              <a:rPr sz="2150" dirty="0">
                <a:solidFill>
                  <a:srgbClr val="2E2B1F"/>
                </a:solidFill>
                <a:latin typeface="Calibri"/>
                <a:cs typeface="Calibri"/>
              </a:rPr>
              <a:t>amount</a:t>
            </a:r>
            <a:r>
              <a:rPr sz="2150" spc="75" dirty="0">
                <a:solidFill>
                  <a:srgbClr val="2E2B1F"/>
                </a:solidFill>
                <a:latin typeface="Calibri"/>
                <a:cs typeface="Calibri"/>
              </a:rPr>
              <a:t> </a:t>
            </a:r>
            <a:r>
              <a:rPr sz="2150" dirty="0">
                <a:solidFill>
                  <a:srgbClr val="2E2B1F"/>
                </a:solidFill>
                <a:latin typeface="Calibri"/>
                <a:cs typeface="Calibri"/>
              </a:rPr>
              <a:t>of</a:t>
            </a:r>
            <a:r>
              <a:rPr sz="2150" spc="80" dirty="0">
                <a:solidFill>
                  <a:srgbClr val="2E2B1F"/>
                </a:solidFill>
                <a:latin typeface="Calibri"/>
                <a:cs typeface="Calibri"/>
              </a:rPr>
              <a:t> </a:t>
            </a:r>
            <a:r>
              <a:rPr sz="2150" dirty="0">
                <a:solidFill>
                  <a:srgbClr val="2E2B1F"/>
                </a:solidFill>
                <a:latin typeface="Calibri"/>
                <a:cs typeface="Calibri"/>
              </a:rPr>
              <a:t>sensitive</a:t>
            </a:r>
            <a:r>
              <a:rPr sz="2150" spc="30" dirty="0">
                <a:solidFill>
                  <a:srgbClr val="2E2B1F"/>
                </a:solidFill>
                <a:latin typeface="Calibri"/>
                <a:cs typeface="Calibri"/>
              </a:rPr>
              <a:t> </a:t>
            </a:r>
            <a:r>
              <a:rPr sz="2150" dirty="0">
                <a:solidFill>
                  <a:srgbClr val="2E2B1F"/>
                </a:solidFill>
                <a:latin typeface="Calibri"/>
                <a:cs typeface="Calibri"/>
              </a:rPr>
              <a:t>detonating</a:t>
            </a:r>
            <a:r>
              <a:rPr sz="2150" spc="95" dirty="0">
                <a:solidFill>
                  <a:srgbClr val="2E2B1F"/>
                </a:solidFill>
                <a:latin typeface="Calibri"/>
                <a:cs typeface="Calibri"/>
              </a:rPr>
              <a:t> </a:t>
            </a:r>
            <a:r>
              <a:rPr sz="2150" spc="-10" dirty="0">
                <a:solidFill>
                  <a:srgbClr val="2E2B1F"/>
                </a:solidFill>
                <a:latin typeface="Calibri"/>
                <a:cs typeface="Calibri"/>
              </a:rPr>
              <a:t>composition </a:t>
            </a:r>
            <a:r>
              <a:rPr sz="2150" dirty="0">
                <a:solidFill>
                  <a:srgbClr val="2E2B1F"/>
                </a:solidFill>
                <a:latin typeface="Calibri"/>
                <a:cs typeface="Calibri"/>
              </a:rPr>
              <a:t>known</a:t>
            </a:r>
            <a:r>
              <a:rPr sz="2150" spc="35" dirty="0">
                <a:solidFill>
                  <a:srgbClr val="2E2B1F"/>
                </a:solidFill>
                <a:latin typeface="Calibri"/>
                <a:cs typeface="Calibri"/>
              </a:rPr>
              <a:t> </a:t>
            </a:r>
            <a:r>
              <a:rPr sz="2150" dirty="0">
                <a:solidFill>
                  <a:srgbClr val="2E2B1F"/>
                </a:solidFill>
                <a:latin typeface="Calibri"/>
                <a:cs typeface="Calibri"/>
              </a:rPr>
              <a:t>as</a:t>
            </a:r>
            <a:r>
              <a:rPr sz="2150" spc="40" dirty="0">
                <a:solidFill>
                  <a:srgbClr val="2E2B1F"/>
                </a:solidFill>
                <a:latin typeface="Calibri"/>
                <a:cs typeface="Calibri"/>
              </a:rPr>
              <a:t> </a:t>
            </a:r>
            <a:r>
              <a:rPr sz="2150" dirty="0">
                <a:solidFill>
                  <a:srgbClr val="2E2B1F"/>
                </a:solidFill>
                <a:latin typeface="Calibri"/>
                <a:cs typeface="Calibri"/>
              </a:rPr>
              <a:t>the</a:t>
            </a:r>
            <a:r>
              <a:rPr sz="2150" spc="114" dirty="0">
                <a:solidFill>
                  <a:srgbClr val="2E2B1F"/>
                </a:solidFill>
                <a:latin typeface="Calibri"/>
                <a:cs typeface="Calibri"/>
              </a:rPr>
              <a:t> </a:t>
            </a:r>
            <a:r>
              <a:rPr sz="2150" spc="-10" dirty="0">
                <a:solidFill>
                  <a:srgbClr val="2E2B1F"/>
                </a:solidFill>
                <a:latin typeface="Calibri"/>
                <a:cs typeface="Calibri"/>
              </a:rPr>
              <a:t>primer.</a:t>
            </a:r>
            <a:endParaRPr sz="2150">
              <a:latin typeface="Calibri"/>
              <a:cs typeface="Calibri"/>
            </a:endParaRPr>
          </a:p>
          <a:p>
            <a:pPr marL="203200">
              <a:lnSpc>
                <a:spcPct val="100000"/>
              </a:lnSpc>
              <a:spcBef>
                <a:spcPts val="575"/>
              </a:spcBef>
            </a:pPr>
            <a:r>
              <a:rPr sz="2150" dirty="0">
                <a:solidFill>
                  <a:srgbClr val="2E2B1F"/>
                </a:solidFill>
                <a:latin typeface="Calibri"/>
                <a:cs typeface="Calibri"/>
              </a:rPr>
              <a:t>Primer</a:t>
            </a:r>
            <a:r>
              <a:rPr sz="2150" spc="55" dirty="0">
                <a:solidFill>
                  <a:srgbClr val="2E2B1F"/>
                </a:solidFill>
                <a:latin typeface="Calibri"/>
                <a:cs typeface="Calibri"/>
              </a:rPr>
              <a:t> </a:t>
            </a:r>
            <a:r>
              <a:rPr sz="2150" dirty="0">
                <a:solidFill>
                  <a:srgbClr val="2E2B1F"/>
                </a:solidFill>
                <a:latin typeface="Calibri"/>
                <a:cs typeface="Calibri"/>
              </a:rPr>
              <a:t>ignites</a:t>
            </a:r>
            <a:r>
              <a:rPr sz="2150" spc="50" dirty="0">
                <a:solidFill>
                  <a:srgbClr val="2E2B1F"/>
                </a:solidFill>
                <a:latin typeface="Calibri"/>
                <a:cs typeface="Calibri"/>
              </a:rPr>
              <a:t> </a:t>
            </a:r>
            <a:r>
              <a:rPr sz="2150" dirty="0">
                <a:solidFill>
                  <a:srgbClr val="2E2B1F"/>
                </a:solidFill>
                <a:latin typeface="Calibri"/>
                <a:cs typeface="Calibri"/>
              </a:rPr>
              <a:t>the</a:t>
            </a:r>
            <a:r>
              <a:rPr sz="2150" spc="40" dirty="0">
                <a:solidFill>
                  <a:srgbClr val="2E2B1F"/>
                </a:solidFill>
                <a:latin typeface="Calibri"/>
                <a:cs typeface="Calibri"/>
              </a:rPr>
              <a:t> </a:t>
            </a:r>
            <a:r>
              <a:rPr sz="2150" dirty="0">
                <a:solidFill>
                  <a:srgbClr val="2E2B1F"/>
                </a:solidFill>
                <a:latin typeface="Calibri"/>
                <a:cs typeface="Calibri"/>
              </a:rPr>
              <a:t>propellant</a:t>
            </a:r>
            <a:r>
              <a:rPr sz="2150" spc="90" dirty="0">
                <a:solidFill>
                  <a:srgbClr val="2E2B1F"/>
                </a:solidFill>
                <a:latin typeface="Calibri"/>
                <a:cs typeface="Calibri"/>
              </a:rPr>
              <a:t> </a:t>
            </a:r>
            <a:r>
              <a:rPr sz="2150" dirty="0">
                <a:solidFill>
                  <a:srgbClr val="2E2B1F"/>
                </a:solidFill>
                <a:latin typeface="Calibri"/>
                <a:cs typeface="Calibri"/>
              </a:rPr>
              <a:t>through</a:t>
            </a:r>
            <a:r>
              <a:rPr sz="2150" spc="60" dirty="0">
                <a:solidFill>
                  <a:srgbClr val="2E2B1F"/>
                </a:solidFill>
                <a:latin typeface="Calibri"/>
                <a:cs typeface="Calibri"/>
              </a:rPr>
              <a:t> </a:t>
            </a:r>
            <a:r>
              <a:rPr sz="2150" dirty="0">
                <a:solidFill>
                  <a:srgbClr val="2E2B1F"/>
                </a:solidFill>
                <a:latin typeface="Calibri"/>
                <a:cs typeface="Calibri"/>
              </a:rPr>
              <a:t>the</a:t>
            </a:r>
            <a:r>
              <a:rPr sz="2150" spc="130" dirty="0">
                <a:solidFill>
                  <a:srgbClr val="2E2B1F"/>
                </a:solidFill>
                <a:latin typeface="Calibri"/>
                <a:cs typeface="Calibri"/>
              </a:rPr>
              <a:t> </a:t>
            </a:r>
            <a:r>
              <a:rPr sz="2150" spc="-10" dirty="0">
                <a:solidFill>
                  <a:srgbClr val="675E46"/>
                </a:solidFill>
                <a:latin typeface="Calibri"/>
                <a:cs typeface="Calibri"/>
              </a:rPr>
              <a:t>flash</a:t>
            </a:r>
            <a:endParaRPr sz="2150">
              <a:latin typeface="Calibri"/>
              <a:cs typeface="Calibri"/>
            </a:endParaRPr>
          </a:p>
          <a:p>
            <a:pPr marL="12700">
              <a:lnSpc>
                <a:spcPct val="100000"/>
              </a:lnSpc>
              <a:spcBef>
                <a:spcPts val="50"/>
              </a:spcBef>
            </a:pPr>
            <a:r>
              <a:rPr sz="2150" spc="-10" dirty="0">
                <a:solidFill>
                  <a:srgbClr val="675E46"/>
                </a:solidFill>
                <a:latin typeface="Calibri"/>
                <a:cs typeface="Calibri"/>
              </a:rPr>
              <a:t>hole.</a:t>
            </a:r>
            <a:endParaRPr sz="2150">
              <a:latin typeface="Calibri"/>
              <a:cs typeface="Calibri"/>
            </a:endParaRPr>
          </a:p>
          <a:p>
            <a:pPr marL="12700">
              <a:lnSpc>
                <a:spcPct val="100000"/>
              </a:lnSpc>
              <a:spcBef>
                <a:spcPts val="650"/>
              </a:spcBef>
            </a:pPr>
            <a:r>
              <a:rPr sz="2150" dirty="0">
                <a:solidFill>
                  <a:srgbClr val="2E2B1F"/>
                </a:solidFill>
                <a:latin typeface="Calibri"/>
                <a:cs typeface="Calibri"/>
              </a:rPr>
              <a:t>The</a:t>
            </a:r>
            <a:r>
              <a:rPr sz="2150" spc="75" dirty="0">
                <a:solidFill>
                  <a:srgbClr val="2E2B1F"/>
                </a:solidFill>
                <a:latin typeface="Calibri"/>
                <a:cs typeface="Calibri"/>
              </a:rPr>
              <a:t> </a:t>
            </a:r>
            <a:r>
              <a:rPr sz="2150" b="1" dirty="0">
                <a:solidFill>
                  <a:srgbClr val="C00000"/>
                </a:solidFill>
                <a:latin typeface="Calibri"/>
                <a:cs typeface="Calibri"/>
              </a:rPr>
              <a:t>primer</a:t>
            </a:r>
            <a:r>
              <a:rPr sz="2150" b="1" spc="105" dirty="0">
                <a:solidFill>
                  <a:srgbClr val="C00000"/>
                </a:solidFill>
                <a:latin typeface="Calibri"/>
                <a:cs typeface="Calibri"/>
              </a:rPr>
              <a:t> </a:t>
            </a:r>
            <a:r>
              <a:rPr sz="2150" dirty="0">
                <a:solidFill>
                  <a:srgbClr val="2E2B1F"/>
                </a:solidFill>
                <a:latin typeface="Calibri"/>
                <a:cs typeface="Calibri"/>
              </a:rPr>
              <a:t>composition</a:t>
            </a:r>
            <a:r>
              <a:rPr sz="2150" spc="85" dirty="0">
                <a:solidFill>
                  <a:srgbClr val="2E2B1F"/>
                </a:solidFill>
                <a:latin typeface="Calibri"/>
                <a:cs typeface="Calibri"/>
              </a:rPr>
              <a:t> </a:t>
            </a:r>
            <a:r>
              <a:rPr sz="2150" dirty="0">
                <a:solidFill>
                  <a:srgbClr val="2E2B1F"/>
                </a:solidFill>
                <a:latin typeface="Calibri"/>
                <a:cs typeface="Calibri"/>
              </a:rPr>
              <a:t>may</a:t>
            </a:r>
            <a:r>
              <a:rPr sz="2150" spc="90" dirty="0">
                <a:solidFill>
                  <a:srgbClr val="2E2B1F"/>
                </a:solidFill>
                <a:latin typeface="Calibri"/>
                <a:cs typeface="Calibri"/>
              </a:rPr>
              <a:t> </a:t>
            </a:r>
            <a:r>
              <a:rPr sz="2150" spc="-10" dirty="0">
                <a:solidFill>
                  <a:srgbClr val="2E2B1F"/>
                </a:solidFill>
                <a:latin typeface="Calibri"/>
                <a:cs typeface="Calibri"/>
              </a:rPr>
              <a:t>contain,</a:t>
            </a:r>
            <a:endParaRPr sz="2150">
              <a:latin typeface="Calibri"/>
              <a:cs typeface="Calibri"/>
            </a:endParaRPr>
          </a:p>
          <a:p>
            <a:pPr marL="542925" indent="-228600">
              <a:lnSpc>
                <a:spcPct val="100000"/>
              </a:lnSpc>
              <a:spcBef>
                <a:spcPts val="570"/>
              </a:spcBef>
              <a:buFont typeface="Arial MT"/>
              <a:buChar char="•"/>
              <a:tabLst>
                <a:tab pos="542925" algn="l"/>
              </a:tabLst>
            </a:pPr>
            <a:r>
              <a:rPr sz="2150" dirty="0">
                <a:solidFill>
                  <a:srgbClr val="2E2B1F"/>
                </a:solidFill>
                <a:latin typeface="Calibri"/>
                <a:cs typeface="Calibri"/>
              </a:rPr>
              <a:t>Potassium</a:t>
            </a:r>
            <a:r>
              <a:rPr sz="2150" spc="90" dirty="0">
                <a:solidFill>
                  <a:srgbClr val="2E2B1F"/>
                </a:solidFill>
                <a:latin typeface="Calibri"/>
                <a:cs typeface="Calibri"/>
              </a:rPr>
              <a:t> </a:t>
            </a:r>
            <a:r>
              <a:rPr sz="2150" spc="-10" dirty="0">
                <a:solidFill>
                  <a:srgbClr val="2E2B1F"/>
                </a:solidFill>
                <a:latin typeface="Calibri"/>
                <a:cs typeface="Calibri"/>
              </a:rPr>
              <a:t>chlorate</a:t>
            </a:r>
            <a:endParaRPr sz="2150">
              <a:latin typeface="Calibri"/>
              <a:cs typeface="Calibri"/>
            </a:endParaRPr>
          </a:p>
          <a:p>
            <a:pPr marL="542925" indent="-228600">
              <a:lnSpc>
                <a:spcPct val="100000"/>
              </a:lnSpc>
              <a:spcBef>
                <a:spcPts val="575"/>
              </a:spcBef>
              <a:buFont typeface="Arial MT"/>
              <a:buChar char="•"/>
              <a:tabLst>
                <a:tab pos="542925" algn="l"/>
              </a:tabLst>
            </a:pPr>
            <a:r>
              <a:rPr sz="2150" dirty="0">
                <a:solidFill>
                  <a:srgbClr val="2E2B1F"/>
                </a:solidFill>
                <a:latin typeface="Calibri"/>
                <a:cs typeface="Calibri"/>
              </a:rPr>
              <a:t>Antimony</a:t>
            </a:r>
            <a:r>
              <a:rPr sz="2150" spc="35" dirty="0">
                <a:solidFill>
                  <a:srgbClr val="2E2B1F"/>
                </a:solidFill>
                <a:latin typeface="Calibri"/>
                <a:cs typeface="Calibri"/>
              </a:rPr>
              <a:t> </a:t>
            </a:r>
            <a:r>
              <a:rPr sz="2150" spc="-10" dirty="0">
                <a:solidFill>
                  <a:srgbClr val="2E2B1F"/>
                </a:solidFill>
                <a:latin typeface="Calibri"/>
                <a:cs typeface="Calibri"/>
              </a:rPr>
              <a:t>sulphide</a:t>
            </a:r>
            <a:endParaRPr sz="2150">
              <a:latin typeface="Calibri"/>
              <a:cs typeface="Calibri"/>
            </a:endParaRPr>
          </a:p>
          <a:p>
            <a:pPr marL="542925" indent="-228600">
              <a:lnSpc>
                <a:spcPct val="100000"/>
              </a:lnSpc>
              <a:spcBef>
                <a:spcPts val="575"/>
              </a:spcBef>
              <a:buFont typeface="Arial MT"/>
              <a:buChar char="•"/>
              <a:tabLst>
                <a:tab pos="542925" algn="l"/>
              </a:tabLst>
            </a:pPr>
            <a:r>
              <a:rPr sz="2150" dirty="0">
                <a:solidFill>
                  <a:srgbClr val="2E2B1F"/>
                </a:solidFill>
                <a:latin typeface="Calibri"/>
                <a:cs typeface="Calibri"/>
              </a:rPr>
              <a:t>lead</a:t>
            </a:r>
            <a:r>
              <a:rPr sz="2150" spc="65" dirty="0">
                <a:solidFill>
                  <a:srgbClr val="2E2B1F"/>
                </a:solidFill>
                <a:latin typeface="Calibri"/>
                <a:cs typeface="Calibri"/>
              </a:rPr>
              <a:t> </a:t>
            </a:r>
            <a:r>
              <a:rPr sz="2150" spc="-10" dirty="0">
                <a:solidFill>
                  <a:srgbClr val="2E2B1F"/>
                </a:solidFill>
                <a:latin typeface="Calibri"/>
                <a:cs typeface="Calibri"/>
              </a:rPr>
              <a:t>styphnate,</a:t>
            </a:r>
            <a:endParaRPr sz="2150">
              <a:latin typeface="Calibri"/>
              <a:cs typeface="Calibri"/>
            </a:endParaRPr>
          </a:p>
          <a:p>
            <a:pPr marL="542925" indent="-228600">
              <a:lnSpc>
                <a:spcPct val="100000"/>
              </a:lnSpc>
              <a:spcBef>
                <a:spcPts val="575"/>
              </a:spcBef>
              <a:buFont typeface="Arial MT"/>
              <a:buChar char="•"/>
              <a:tabLst>
                <a:tab pos="542925" algn="l"/>
              </a:tabLst>
            </a:pPr>
            <a:r>
              <a:rPr sz="2150" dirty="0">
                <a:solidFill>
                  <a:srgbClr val="2E2B1F"/>
                </a:solidFill>
                <a:latin typeface="Calibri"/>
                <a:cs typeface="Calibri"/>
              </a:rPr>
              <a:t>Barium</a:t>
            </a:r>
            <a:r>
              <a:rPr sz="2150" spc="75" dirty="0">
                <a:solidFill>
                  <a:srgbClr val="2E2B1F"/>
                </a:solidFill>
                <a:latin typeface="Calibri"/>
                <a:cs typeface="Calibri"/>
              </a:rPr>
              <a:t> </a:t>
            </a:r>
            <a:r>
              <a:rPr sz="2150" spc="-10" dirty="0">
                <a:solidFill>
                  <a:srgbClr val="2E2B1F"/>
                </a:solidFill>
                <a:latin typeface="Calibri"/>
                <a:cs typeface="Calibri"/>
              </a:rPr>
              <a:t>nitrate</a:t>
            </a:r>
            <a:endParaRPr sz="21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6" name="object 6"/>
          <p:cNvSpPr txBox="1"/>
          <p:nvPr/>
        </p:nvSpPr>
        <p:spPr>
          <a:xfrm>
            <a:off x="11621769" y="5686107"/>
            <a:ext cx="25400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21</a:t>
            </a:r>
            <a:endParaRPr sz="1800">
              <a:latin typeface="Calibri"/>
              <a:cs typeface="Calibri"/>
            </a:endParaRPr>
          </a:p>
        </p:txBody>
      </p:sp>
      <p:pic>
        <p:nvPicPr>
          <p:cNvPr id="8" name="object 8"/>
          <p:cNvPicPr/>
          <p:nvPr/>
        </p:nvPicPr>
        <p:blipFill>
          <a:blip r:embed="rId2" cstate="print"/>
          <a:stretch>
            <a:fillRect/>
          </a:stretch>
        </p:blipFill>
        <p:spPr>
          <a:xfrm>
            <a:off x="7820025" y="2171700"/>
            <a:ext cx="2514600" cy="4267200"/>
          </a:xfrm>
          <a:prstGeom prst="rect">
            <a:avLst/>
          </a:prstGeom>
        </p:spPr>
      </p:pic>
      <p:sp>
        <p:nvSpPr>
          <p:cNvPr id="11" name="Rectangle 10">
            <a:extLst>
              <a:ext uri="{FF2B5EF4-FFF2-40B4-BE49-F238E27FC236}">
                <a16:creationId xmlns:a16="http://schemas.microsoft.com/office/drawing/2014/main" id="{39CE5012-955E-5D1B-FD27-1B7A751458F1}"/>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2260" y="823849"/>
            <a:ext cx="4629785" cy="723900"/>
          </a:xfrm>
          <a:prstGeom prst="rect">
            <a:avLst/>
          </a:prstGeom>
        </p:spPr>
        <p:txBody>
          <a:bodyPr vert="horz" wrap="square" lIns="0" tIns="16510" rIns="0" bIns="0" rtlCol="0">
            <a:spAutoFit/>
          </a:bodyPr>
          <a:lstStyle/>
          <a:p>
            <a:pPr marL="12700">
              <a:lnSpc>
                <a:spcPct val="100000"/>
              </a:lnSpc>
              <a:spcBef>
                <a:spcPts val="130"/>
              </a:spcBef>
            </a:pPr>
            <a:r>
              <a:rPr spc="-35" dirty="0">
                <a:latin typeface="Calibri"/>
                <a:cs typeface="Calibri"/>
              </a:rPr>
              <a:t>2.</a:t>
            </a:r>
            <a:r>
              <a:rPr spc="-225" dirty="0">
                <a:latin typeface="Calibri"/>
                <a:cs typeface="Calibri"/>
              </a:rPr>
              <a:t> </a:t>
            </a:r>
            <a:r>
              <a:rPr spc="-90" dirty="0">
                <a:latin typeface="Calibri"/>
                <a:cs typeface="Calibri"/>
              </a:rPr>
              <a:t>Propellant</a:t>
            </a:r>
            <a:r>
              <a:rPr spc="-160" dirty="0">
                <a:latin typeface="Calibri"/>
                <a:cs typeface="Calibri"/>
              </a:rPr>
              <a:t> </a:t>
            </a:r>
            <a:r>
              <a:rPr spc="-50" dirty="0">
                <a:latin typeface="Calibri"/>
                <a:cs typeface="Calibri"/>
              </a:rPr>
              <a:t>charge</a:t>
            </a:r>
          </a:p>
        </p:txBody>
      </p:sp>
      <p:sp>
        <p:nvSpPr>
          <p:cNvPr id="3" name="object 3"/>
          <p:cNvSpPr txBox="1"/>
          <p:nvPr/>
        </p:nvSpPr>
        <p:spPr>
          <a:xfrm>
            <a:off x="1046797" y="1792807"/>
            <a:ext cx="3945890" cy="1637030"/>
          </a:xfrm>
          <a:prstGeom prst="rect">
            <a:avLst/>
          </a:prstGeom>
        </p:spPr>
        <p:txBody>
          <a:bodyPr vert="horz" wrap="square" lIns="0" tIns="84455" rIns="0" bIns="0" rtlCol="0">
            <a:spAutoFit/>
          </a:bodyPr>
          <a:lstStyle/>
          <a:p>
            <a:pPr marL="12700">
              <a:lnSpc>
                <a:spcPct val="100000"/>
              </a:lnSpc>
              <a:spcBef>
                <a:spcPts val="665"/>
              </a:spcBef>
            </a:pPr>
            <a:r>
              <a:rPr sz="2400" dirty="0">
                <a:solidFill>
                  <a:srgbClr val="2E2B1F"/>
                </a:solidFill>
                <a:latin typeface="Calibri"/>
                <a:cs typeface="Calibri"/>
              </a:rPr>
              <a:t>It</a:t>
            </a:r>
            <a:r>
              <a:rPr sz="2400" spc="-80" dirty="0">
                <a:solidFill>
                  <a:srgbClr val="2E2B1F"/>
                </a:solidFill>
                <a:latin typeface="Calibri"/>
                <a:cs typeface="Calibri"/>
              </a:rPr>
              <a:t> </a:t>
            </a:r>
            <a:r>
              <a:rPr sz="2400" dirty="0">
                <a:solidFill>
                  <a:srgbClr val="2E2B1F"/>
                </a:solidFill>
                <a:latin typeface="Calibri"/>
                <a:cs typeface="Calibri"/>
              </a:rPr>
              <a:t>propels</a:t>
            </a:r>
            <a:r>
              <a:rPr sz="2400" spc="-60" dirty="0">
                <a:solidFill>
                  <a:srgbClr val="2E2B1F"/>
                </a:solidFill>
                <a:latin typeface="Calibri"/>
                <a:cs typeface="Calibri"/>
              </a:rPr>
              <a:t> </a:t>
            </a:r>
            <a:r>
              <a:rPr sz="2400" dirty="0">
                <a:solidFill>
                  <a:srgbClr val="2E2B1F"/>
                </a:solidFill>
                <a:latin typeface="Calibri"/>
                <a:cs typeface="Calibri"/>
              </a:rPr>
              <a:t>the</a:t>
            </a:r>
            <a:r>
              <a:rPr sz="2400" spc="-20" dirty="0">
                <a:solidFill>
                  <a:srgbClr val="2E2B1F"/>
                </a:solidFill>
                <a:latin typeface="Calibri"/>
                <a:cs typeface="Calibri"/>
              </a:rPr>
              <a:t> </a:t>
            </a:r>
            <a:r>
              <a:rPr sz="2400" dirty="0">
                <a:solidFill>
                  <a:srgbClr val="2E2B1F"/>
                </a:solidFill>
                <a:latin typeface="Calibri"/>
                <a:cs typeface="Calibri"/>
              </a:rPr>
              <a:t>missile</a:t>
            </a:r>
            <a:r>
              <a:rPr sz="2400" spc="-85" dirty="0">
                <a:solidFill>
                  <a:srgbClr val="2E2B1F"/>
                </a:solidFill>
                <a:latin typeface="Calibri"/>
                <a:cs typeface="Calibri"/>
              </a:rPr>
              <a:t> </a:t>
            </a:r>
            <a:r>
              <a:rPr sz="2400" spc="-10" dirty="0">
                <a:solidFill>
                  <a:srgbClr val="2E2B1F"/>
                </a:solidFill>
                <a:latin typeface="Calibri"/>
                <a:cs typeface="Calibri"/>
              </a:rPr>
              <a:t>forwards.</a:t>
            </a:r>
            <a:endParaRPr sz="2400">
              <a:latin typeface="Calibri"/>
              <a:cs typeface="Calibri"/>
            </a:endParaRPr>
          </a:p>
          <a:p>
            <a:pPr marL="12700">
              <a:lnSpc>
                <a:spcPct val="100000"/>
              </a:lnSpc>
              <a:spcBef>
                <a:spcPts val="575"/>
              </a:spcBef>
            </a:pPr>
            <a:r>
              <a:rPr sz="2400" dirty="0">
                <a:solidFill>
                  <a:srgbClr val="2E2B1F"/>
                </a:solidFill>
                <a:latin typeface="Calibri"/>
                <a:cs typeface="Calibri"/>
              </a:rPr>
              <a:t>It</a:t>
            </a:r>
            <a:r>
              <a:rPr sz="2400" spc="-50" dirty="0">
                <a:solidFill>
                  <a:srgbClr val="2E2B1F"/>
                </a:solidFill>
                <a:latin typeface="Calibri"/>
                <a:cs typeface="Calibri"/>
              </a:rPr>
              <a:t> </a:t>
            </a:r>
            <a:r>
              <a:rPr sz="2400" dirty="0">
                <a:solidFill>
                  <a:srgbClr val="2E2B1F"/>
                </a:solidFill>
                <a:latin typeface="Calibri"/>
                <a:cs typeface="Calibri"/>
              </a:rPr>
              <a:t>is</a:t>
            </a:r>
            <a:r>
              <a:rPr sz="2400" spc="-35" dirty="0">
                <a:solidFill>
                  <a:srgbClr val="2E2B1F"/>
                </a:solidFill>
                <a:latin typeface="Calibri"/>
                <a:cs typeface="Calibri"/>
              </a:rPr>
              <a:t> </a:t>
            </a:r>
            <a:r>
              <a:rPr sz="2400" dirty="0">
                <a:solidFill>
                  <a:srgbClr val="2E2B1F"/>
                </a:solidFill>
                <a:latin typeface="Calibri"/>
                <a:cs typeface="Calibri"/>
              </a:rPr>
              <a:t>composed</a:t>
            </a:r>
            <a:r>
              <a:rPr sz="2400" spc="-45" dirty="0">
                <a:solidFill>
                  <a:srgbClr val="2E2B1F"/>
                </a:solidFill>
                <a:latin typeface="Calibri"/>
                <a:cs typeface="Calibri"/>
              </a:rPr>
              <a:t> </a:t>
            </a:r>
            <a:r>
              <a:rPr sz="2400" spc="-25" dirty="0">
                <a:solidFill>
                  <a:srgbClr val="2E2B1F"/>
                </a:solidFill>
                <a:latin typeface="Calibri"/>
                <a:cs typeface="Calibri"/>
              </a:rPr>
              <a:t>of:</a:t>
            </a:r>
            <a:endParaRPr sz="2400">
              <a:latin typeface="Calibri"/>
              <a:cs typeface="Calibri"/>
            </a:endParaRPr>
          </a:p>
          <a:p>
            <a:pPr marL="966469" indent="-286385">
              <a:lnSpc>
                <a:spcPct val="100000"/>
              </a:lnSpc>
              <a:spcBef>
                <a:spcPts val="525"/>
              </a:spcBef>
              <a:buClr>
                <a:srgbClr val="2E2B1F"/>
              </a:buClr>
              <a:buFont typeface="Arial MT"/>
              <a:buChar char="•"/>
              <a:tabLst>
                <a:tab pos="966469" algn="l"/>
              </a:tabLst>
            </a:pPr>
            <a:r>
              <a:rPr sz="2000" dirty="0">
                <a:solidFill>
                  <a:srgbClr val="C00000"/>
                </a:solidFill>
                <a:latin typeface="Calibri"/>
                <a:cs typeface="Calibri"/>
              </a:rPr>
              <a:t>Black</a:t>
            </a:r>
            <a:r>
              <a:rPr sz="2000" spc="-55" dirty="0">
                <a:solidFill>
                  <a:srgbClr val="C00000"/>
                </a:solidFill>
                <a:latin typeface="Calibri"/>
                <a:cs typeface="Calibri"/>
              </a:rPr>
              <a:t> </a:t>
            </a:r>
            <a:r>
              <a:rPr sz="2000" dirty="0">
                <a:solidFill>
                  <a:srgbClr val="C00000"/>
                </a:solidFill>
                <a:latin typeface="Calibri"/>
                <a:cs typeface="Calibri"/>
              </a:rPr>
              <a:t>powder</a:t>
            </a:r>
            <a:r>
              <a:rPr sz="2000" spc="-65" dirty="0">
                <a:solidFill>
                  <a:srgbClr val="C00000"/>
                </a:solidFill>
                <a:latin typeface="Calibri"/>
                <a:cs typeface="Calibri"/>
              </a:rPr>
              <a:t> </a:t>
            </a:r>
            <a:r>
              <a:rPr sz="2000" dirty="0">
                <a:solidFill>
                  <a:srgbClr val="C00000"/>
                </a:solidFill>
                <a:latin typeface="Calibri"/>
                <a:cs typeface="Calibri"/>
              </a:rPr>
              <a:t>or gun</a:t>
            </a:r>
            <a:r>
              <a:rPr sz="2000" spc="-50" dirty="0">
                <a:solidFill>
                  <a:srgbClr val="C00000"/>
                </a:solidFill>
                <a:latin typeface="Calibri"/>
                <a:cs typeface="Calibri"/>
              </a:rPr>
              <a:t> </a:t>
            </a:r>
            <a:r>
              <a:rPr sz="2000" spc="-10" dirty="0">
                <a:solidFill>
                  <a:srgbClr val="C00000"/>
                </a:solidFill>
                <a:latin typeface="Calibri"/>
                <a:cs typeface="Calibri"/>
              </a:rPr>
              <a:t>powder</a:t>
            </a:r>
            <a:endParaRPr sz="2000">
              <a:latin typeface="Calibri"/>
              <a:cs typeface="Calibri"/>
            </a:endParaRPr>
          </a:p>
          <a:p>
            <a:pPr marL="966469" indent="-286385">
              <a:lnSpc>
                <a:spcPct val="100000"/>
              </a:lnSpc>
              <a:spcBef>
                <a:spcPts val="455"/>
              </a:spcBef>
              <a:buClr>
                <a:srgbClr val="2E2B1F"/>
              </a:buClr>
              <a:buFont typeface="Arial MT"/>
              <a:buChar char="•"/>
              <a:tabLst>
                <a:tab pos="966469" algn="l"/>
              </a:tabLst>
            </a:pPr>
            <a:r>
              <a:rPr sz="2000" spc="-10" dirty="0">
                <a:solidFill>
                  <a:srgbClr val="C00000"/>
                </a:solidFill>
                <a:latin typeface="Calibri"/>
                <a:cs typeface="Calibri"/>
              </a:rPr>
              <a:t>Smokeless</a:t>
            </a:r>
            <a:r>
              <a:rPr sz="2000" spc="-45" dirty="0">
                <a:solidFill>
                  <a:srgbClr val="C00000"/>
                </a:solidFill>
                <a:latin typeface="Calibri"/>
                <a:cs typeface="Calibri"/>
              </a:rPr>
              <a:t> </a:t>
            </a:r>
            <a:r>
              <a:rPr sz="2000" spc="-10" dirty="0">
                <a:solidFill>
                  <a:srgbClr val="C00000"/>
                </a:solidFill>
                <a:latin typeface="Calibri"/>
                <a:cs typeface="Calibri"/>
              </a:rPr>
              <a:t>powder</a:t>
            </a:r>
            <a:endParaRPr sz="2000">
              <a:latin typeface="Calibri"/>
              <a:cs typeface="Calibri"/>
            </a:endParaRPr>
          </a:p>
        </p:txBody>
      </p:sp>
      <p:sp>
        <p:nvSpPr>
          <p:cNvPr id="4" name="object 4"/>
          <p:cNvSpPr txBox="1"/>
          <p:nvPr/>
        </p:nvSpPr>
        <p:spPr>
          <a:xfrm>
            <a:off x="1046797" y="3404817"/>
            <a:ext cx="8225790" cy="3029585"/>
          </a:xfrm>
          <a:prstGeom prst="rect">
            <a:avLst/>
          </a:prstGeom>
        </p:spPr>
        <p:txBody>
          <a:bodyPr vert="horz" wrap="square" lIns="0" tIns="84455" rIns="0" bIns="0" rtlCol="0">
            <a:spAutoFit/>
          </a:bodyPr>
          <a:lstStyle/>
          <a:p>
            <a:pPr marL="12700">
              <a:lnSpc>
                <a:spcPct val="100000"/>
              </a:lnSpc>
              <a:spcBef>
                <a:spcPts val="665"/>
              </a:spcBef>
            </a:pPr>
            <a:r>
              <a:rPr sz="2400" dirty="0">
                <a:solidFill>
                  <a:srgbClr val="2E2B1F"/>
                </a:solidFill>
                <a:latin typeface="Calibri"/>
                <a:cs typeface="Calibri"/>
              </a:rPr>
              <a:t>It</a:t>
            </a:r>
            <a:r>
              <a:rPr sz="2400" spc="-35" dirty="0">
                <a:solidFill>
                  <a:srgbClr val="2E2B1F"/>
                </a:solidFill>
                <a:latin typeface="Calibri"/>
                <a:cs typeface="Calibri"/>
              </a:rPr>
              <a:t> </a:t>
            </a:r>
            <a:r>
              <a:rPr sz="2400" dirty="0">
                <a:solidFill>
                  <a:srgbClr val="2E2B1F"/>
                </a:solidFill>
                <a:latin typeface="Calibri"/>
                <a:cs typeface="Calibri"/>
              </a:rPr>
              <a:t>lies</a:t>
            </a:r>
            <a:r>
              <a:rPr sz="2400" spc="-75" dirty="0">
                <a:solidFill>
                  <a:srgbClr val="2E2B1F"/>
                </a:solidFill>
                <a:latin typeface="Calibri"/>
                <a:cs typeface="Calibri"/>
              </a:rPr>
              <a:t> </a:t>
            </a:r>
            <a:r>
              <a:rPr sz="2400" dirty="0">
                <a:solidFill>
                  <a:srgbClr val="2E2B1F"/>
                </a:solidFill>
                <a:latin typeface="Calibri"/>
                <a:cs typeface="Calibri"/>
              </a:rPr>
              <a:t>between</a:t>
            </a:r>
            <a:r>
              <a:rPr sz="2400" spc="-30" dirty="0">
                <a:solidFill>
                  <a:srgbClr val="2E2B1F"/>
                </a:solidFill>
                <a:latin typeface="Calibri"/>
                <a:cs typeface="Calibri"/>
              </a:rPr>
              <a:t> </a:t>
            </a:r>
            <a:r>
              <a:rPr sz="2400" dirty="0">
                <a:solidFill>
                  <a:srgbClr val="2E2B1F"/>
                </a:solidFill>
                <a:latin typeface="Calibri"/>
                <a:cs typeface="Calibri"/>
              </a:rPr>
              <a:t>the</a:t>
            </a:r>
            <a:r>
              <a:rPr sz="2400" spc="-30" dirty="0">
                <a:solidFill>
                  <a:srgbClr val="2E2B1F"/>
                </a:solidFill>
                <a:latin typeface="Calibri"/>
                <a:cs typeface="Calibri"/>
              </a:rPr>
              <a:t> </a:t>
            </a:r>
            <a:r>
              <a:rPr sz="2400" dirty="0">
                <a:solidFill>
                  <a:srgbClr val="C00000"/>
                </a:solidFill>
                <a:latin typeface="Calibri"/>
                <a:cs typeface="Calibri"/>
              </a:rPr>
              <a:t>primer</a:t>
            </a:r>
            <a:r>
              <a:rPr sz="2400" spc="-35" dirty="0">
                <a:solidFill>
                  <a:srgbClr val="C00000"/>
                </a:solidFill>
                <a:latin typeface="Calibri"/>
                <a:cs typeface="Calibri"/>
              </a:rPr>
              <a:t> </a:t>
            </a:r>
            <a:r>
              <a:rPr sz="2400" dirty="0">
                <a:solidFill>
                  <a:srgbClr val="2E2B1F"/>
                </a:solidFill>
                <a:latin typeface="Calibri"/>
                <a:cs typeface="Calibri"/>
              </a:rPr>
              <a:t>&amp;</a:t>
            </a:r>
            <a:r>
              <a:rPr sz="2400" spc="-30" dirty="0">
                <a:solidFill>
                  <a:srgbClr val="2E2B1F"/>
                </a:solidFill>
                <a:latin typeface="Calibri"/>
                <a:cs typeface="Calibri"/>
              </a:rPr>
              <a:t> </a:t>
            </a:r>
            <a:r>
              <a:rPr sz="2400" spc="-10" dirty="0">
                <a:solidFill>
                  <a:srgbClr val="92D050"/>
                </a:solidFill>
                <a:latin typeface="Calibri"/>
                <a:cs typeface="Calibri"/>
              </a:rPr>
              <a:t>projectile</a:t>
            </a:r>
            <a:r>
              <a:rPr sz="2400" spc="-10" dirty="0">
                <a:solidFill>
                  <a:srgbClr val="2E2B1F"/>
                </a:solidFill>
                <a:latin typeface="Calibri"/>
                <a:cs typeface="Calibri"/>
              </a:rPr>
              <a:t>.</a:t>
            </a:r>
            <a:endParaRPr sz="2400">
              <a:latin typeface="Calibri"/>
              <a:cs typeface="Calibri"/>
            </a:endParaRPr>
          </a:p>
          <a:p>
            <a:pPr marL="12700">
              <a:lnSpc>
                <a:spcPts val="2870"/>
              </a:lnSpc>
              <a:spcBef>
                <a:spcPts val="575"/>
              </a:spcBef>
            </a:pPr>
            <a:r>
              <a:rPr sz="2400" dirty="0">
                <a:solidFill>
                  <a:srgbClr val="2E2B1F"/>
                </a:solidFill>
                <a:latin typeface="Calibri"/>
                <a:cs typeface="Calibri"/>
              </a:rPr>
              <a:t>Its</a:t>
            </a:r>
            <a:r>
              <a:rPr sz="2400" spc="-100" dirty="0">
                <a:solidFill>
                  <a:srgbClr val="2E2B1F"/>
                </a:solidFill>
                <a:latin typeface="Calibri"/>
                <a:cs typeface="Calibri"/>
              </a:rPr>
              <a:t> </a:t>
            </a:r>
            <a:r>
              <a:rPr sz="2400" dirty="0">
                <a:solidFill>
                  <a:srgbClr val="2E2B1F"/>
                </a:solidFill>
                <a:latin typeface="Calibri"/>
                <a:cs typeface="Calibri"/>
              </a:rPr>
              <a:t>ignition</a:t>
            </a:r>
            <a:r>
              <a:rPr sz="2400" spc="-55" dirty="0">
                <a:solidFill>
                  <a:srgbClr val="2E2B1F"/>
                </a:solidFill>
                <a:latin typeface="Calibri"/>
                <a:cs typeface="Calibri"/>
              </a:rPr>
              <a:t> </a:t>
            </a:r>
            <a:r>
              <a:rPr sz="2400" spc="-10" dirty="0">
                <a:solidFill>
                  <a:srgbClr val="2E2B1F"/>
                </a:solidFill>
                <a:latin typeface="Calibri"/>
                <a:cs typeface="Calibri"/>
              </a:rPr>
              <a:t>results</a:t>
            </a:r>
            <a:r>
              <a:rPr sz="2400" spc="-100" dirty="0">
                <a:solidFill>
                  <a:srgbClr val="2E2B1F"/>
                </a:solidFill>
                <a:latin typeface="Calibri"/>
                <a:cs typeface="Calibri"/>
              </a:rPr>
              <a:t> </a:t>
            </a:r>
            <a:r>
              <a:rPr sz="2400" dirty="0">
                <a:solidFill>
                  <a:srgbClr val="2E2B1F"/>
                </a:solidFill>
                <a:latin typeface="Calibri"/>
                <a:cs typeface="Calibri"/>
              </a:rPr>
              <a:t>in</a:t>
            </a:r>
            <a:r>
              <a:rPr sz="2400" spc="-55" dirty="0">
                <a:solidFill>
                  <a:srgbClr val="2E2B1F"/>
                </a:solidFill>
                <a:latin typeface="Calibri"/>
                <a:cs typeface="Calibri"/>
              </a:rPr>
              <a:t> </a:t>
            </a:r>
            <a:r>
              <a:rPr sz="2400" dirty="0">
                <a:solidFill>
                  <a:srgbClr val="2E2B1F"/>
                </a:solidFill>
                <a:latin typeface="Calibri"/>
                <a:cs typeface="Calibri"/>
              </a:rPr>
              <a:t>rapid</a:t>
            </a:r>
            <a:r>
              <a:rPr sz="2400" spc="-55" dirty="0">
                <a:solidFill>
                  <a:srgbClr val="2E2B1F"/>
                </a:solidFill>
                <a:latin typeface="Calibri"/>
                <a:cs typeface="Calibri"/>
              </a:rPr>
              <a:t> </a:t>
            </a:r>
            <a:r>
              <a:rPr sz="2400" spc="-10" dirty="0">
                <a:solidFill>
                  <a:srgbClr val="2E2B1F"/>
                </a:solidFill>
                <a:latin typeface="Calibri"/>
                <a:cs typeface="Calibri"/>
              </a:rPr>
              <a:t>formation</a:t>
            </a:r>
            <a:r>
              <a:rPr sz="2400" spc="-50" dirty="0">
                <a:solidFill>
                  <a:srgbClr val="2E2B1F"/>
                </a:solidFill>
                <a:latin typeface="Calibri"/>
                <a:cs typeface="Calibri"/>
              </a:rPr>
              <a:t> </a:t>
            </a:r>
            <a:r>
              <a:rPr sz="2400" dirty="0">
                <a:solidFill>
                  <a:srgbClr val="2E2B1F"/>
                </a:solidFill>
                <a:latin typeface="Calibri"/>
                <a:cs typeface="Calibri"/>
              </a:rPr>
              <a:t>of</a:t>
            </a:r>
            <a:r>
              <a:rPr sz="2400" spc="-50" dirty="0">
                <a:solidFill>
                  <a:srgbClr val="2E2B1F"/>
                </a:solidFill>
                <a:latin typeface="Calibri"/>
                <a:cs typeface="Calibri"/>
              </a:rPr>
              <a:t> </a:t>
            </a:r>
            <a:r>
              <a:rPr sz="2400" dirty="0">
                <a:solidFill>
                  <a:srgbClr val="2E2B1F"/>
                </a:solidFill>
                <a:latin typeface="Calibri"/>
                <a:cs typeface="Calibri"/>
              </a:rPr>
              <a:t>expanding</a:t>
            </a:r>
            <a:r>
              <a:rPr sz="2400" spc="-5" dirty="0">
                <a:solidFill>
                  <a:srgbClr val="2E2B1F"/>
                </a:solidFill>
                <a:latin typeface="Calibri"/>
                <a:cs typeface="Calibri"/>
              </a:rPr>
              <a:t> </a:t>
            </a:r>
            <a:r>
              <a:rPr sz="2400" dirty="0">
                <a:solidFill>
                  <a:srgbClr val="2E2B1F"/>
                </a:solidFill>
                <a:latin typeface="Calibri"/>
                <a:cs typeface="Calibri"/>
              </a:rPr>
              <a:t>hot</a:t>
            </a:r>
            <a:r>
              <a:rPr sz="2400" spc="-50" dirty="0">
                <a:solidFill>
                  <a:srgbClr val="2E2B1F"/>
                </a:solidFill>
                <a:latin typeface="Calibri"/>
                <a:cs typeface="Calibri"/>
              </a:rPr>
              <a:t> </a:t>
            </a:r>
            <a:r>
              <a:rPr sz="2400" dirty="0">
                <a:solidFill>
                  <a:srgbClr val="2E2B1F"/>
                </a:solidFill>
                <a:latin typeface="Calibri"/>
                <a:cs typeface="Calibri"/>
              </a:rPr>
              <a:t>gases</a:t>
            </a:r>
            <a:r>
              <a:rPr sz="2400" spc="-30" dirty="0">
                <a:solidFill>
                  <a:srgbClr val="2E2B1F"/>
                </a:solidFill>
                <a:latin typeface="Calibri"/>
                <a:cs typeface="Calibri"/>
              </a:rPr>
              <a:t> </a:t>
            </a:r>
            <a:r>
              <a:rPr sz="2400" spc="-10" dirty="0">
                <a:solidFill>
                  <a:srgbClr val="2E2B1F"/>
                </a:solidFill>
                <a:latin typeface="Calibri"/>
                <a:cs typeface="Calibri"/>
              </a:rPr>
              <a:t>under</a:t>
            </a:r>
            <a:endParaRPr sz="2400">
              <a:latin typeface="Calibri"/>
              <a:cs typeface="Calibri"/>
            </a:endParaRPr>
          </a:p>
          <a:p>
            <a:pPr marL="12700">
              <a:lnSpc>
                <a:spcPts val="2870"/>
              </a:lnSpc>
            </a:pPr>
            <a:r>
              <a:rPr sz="2400" spc="-10" dirty="0">
                <a:solidFill>
                  <a:srgbClr val="2E2B1F"/>
                </a:solidFill>
                <a:latin typeface="Calibri"/>
                <a:cs typeface="Calibri"/>
              </a:rPr>
              <a:t>pressure.</a:t>
            </a:r>
            <a:endParaRPr sz="2400">
              <a:latin typeface="Calibri"/>
              <a:cs typeface="Calibri"/>
            </a:endParaRPr>
          </a:p>
          <a:p>
            <a:pPr marL="12700">
              <a:lnSpc>
                <a:spcPct val="100000"/>
              </a:lnSpc>
              <a:spcBef>
                <a:spcPts val="575"/>
              </a:spcBef>
            </a:pPr>
            <a:r>
              <a:rPr sz="2400" b="1" dirty="0">
                <a:solidFill>
                  <a:srgbClr val="C00000"/>
                </a:solidFill>
                <a:latin typeface="Calibri"/>
                <a:cs typeface="Calibri"/>
              </a:rPr>
              <a:t>Chamber</a:t>
            </a:r>
            <a:r>
              <a:rPr sz="2400" b="1" spc="-50" dirty="0">
                <a:solidFill>
                  <a:srgbClr val="C00000"/>
                </a:solidFill>
                <a:latin typeface="Calibri"/>
                <a:cs typeface="Calibri"/>
              </a:rPr>
              <a:t> </a:t>
            </a:r>
            <a:r>
              <a:rPr sz="2400" b="1" spc="-10" dirty="0">
                <a:solidFill>
                  <a:srgbClr val="C00000"/>
                </a:solidFill>
                <a:latin typeface="Calibri"/>
                <a:cs typeface="Calibri"/>
              </a:rPr>
              <a:t>pressure</a:t>
            </a:r>
            <a:r>
              <a:rPr sz="2400" spc="-10" dirty="0">
                <a:solidFill>
                  <a:srgbClr val="2E2B1F"/>
                </a:solidFill>
                <a:latin typeface="Calibri"/>
                <a:cs typeface="Calibri"/>
              </a:rPr>
              <a:t>(pressure</a:t>
            </a:r>
            <a:r>
              <a:rPr sz="2400" spc="-85" dirty="0">
                <a:solidFill>
                  <a:srgbClr val="2E2B1F"/>
                </a:solidFill>
                <a:latin typeface="Calibri"/>
                <a:cs typeface="Calibri"/>
              </a:rPr>
              <a:t> </a:t>
            </a:r>
            <a:r>
              <a:rPr sz="2400" dirty="0">
                <a:solidFill>
                  <a:srgbClr val="2E2B1F"/>
                </a:solidFill>
                <a:latin typeface="Calibri"/>
                <a:cs typeface="Calibri"/>
              </a:rPr>
              <a:t>inside</a:t>
            </a:r>
            <a:r>
              <a:rPr sz="2400" spc="-85" dirty="0">
                <a:solidFill>
                  <a:srgbClr val="2E2B1F"/>
                </a:solidFill>
                <a:latin typeface="Calibri"/>
                <a:cs typeface="Calibri"/>
              </a:rPr>
              <a:t> </a:t>
            </a:r>
            <a:r>
              <a:rPr sz="2400" dirty="0">
                <a:solidFill>
                  <a:srgbClr val="2E2B1F"/>
                </a:solidFill>
                <a:latin typeface="Calibri"/>
                <a:cs typeface="Calibri"/>
              </a:rPr>
              <a:t>the</a:t>
            </a:r>
            <a:r>
              <a:rPr sz="2400" spc="-20" dirty="0">
                <a:solidFill>
                  <a:srgbClr val="2E2B1F"/>
                </a:solidFill>
                <a:latin typeface="Calibri"/>
                <a:cs typeface="Calibri"/>
              </a:rPr>
              <a:t> </a:t>
            </a:r>
            <a:r>
              <a:rPr sz="2400" spc="-10" dirty="0">
                <a:solidFill>
                  <a:srgbClr val="2E2B1F"/>
                </a:solidFill>
                <a:latin typeface="Calibri"/>
                <a:cs typeface="Calibri"/>
              </a:rPr>
              <a:t>chamber)</a:t>
            </a:r>
            <a:endParaRPr sz="2400">
              <a:latin typeface="Calibri"/>
              <a:cs typeface="Calibri"/>
            </a:endParaRPr>
          </a:p>
          <a:p>
            <a:pPr marL="1156970" indent="-339090">
              <a:lnSpc>
                <a:spcPct val="100000"/>
              </a:lnSpc>
              <a:spcBef>
                <a:spcPts val="650"/>
              </a:spcBef>
              <a:buAutoNum type="arabicPeriod"/>
              <a:tabLst>
                <a:tab pos="1156970" algn="l"/>
              </a:tabLst>
            </a:pPr>
            <a:r>
              <a:rPr sz="2400" spc="-10" dirty="0">
                <a:solidFill>
                  <a:srgbClr val="2E2B1F"/>
                </a:solidFill>
                <a:latin typeface="Calibri"/>
                <a:cs typeface="Calibri"/>
              </a:rPr>
              <a:t>Revolver</a:t>
            </a:r>
            <a:r>
              <a:rPr sz="2400" spc="-30" dirty="0">
                <a:solidFill>
                  <a:srgbClr val="2E2B1F"/>
                </a:solidFill>
                <a:latin typeface="Calibri"/>
                <a:cs typeface="Calibri"/>
              </a:rPr>
              <a:t> </a:t>
            </a:r>
            <a:r>
              <a:rPr sz="2400" dirty="0">
                <a:solidFill>
                  <a:srgbClr val="2E2B1F"/>
                </a:solidFill>
                <a:latin typeface="Calibri"/>
                <a:cs typeface="Calibri"/>
              </a:rPr>
              <a:t>---</a:t>
            </a:r>
            <a:r>
              <a:rPr sz="2400" spc="-75" dirty="0">
                <a:solidFill>
                  <a:srgbClr val="2E2B1F"/>
                </a:solidFill>
                <a:latin typeface="Calibri"/>
                <a:cs typeface="Calibri"/>
              </a:rPr>
              <a:t>-</a:t>
            </a:r>
            <a:r>
              <a:rPr sz="2400" dirty="0">
                <a:solidFill>
                  <a:srgbClr val="2E2B1F"/>
                </a:solidFill>
                <a:latin typeface="Calibri"/>
                <a:cs typeface="Calibri"/>
              </a:rPr>
              <a:t>----</a:t>
            </a:r>
            <a:r>
              <a:rPr sz="2400" spc="-35" dirty="0">
                <a:solidFill>
                  <a:srgbClr val="2E2B1F"/>
                </a:solidFill>
                <a:latin typeface="Calibri"/>
                <a:cs typeface="Calibri"/>
              </a:rPr>
              <a:t> </a:t>
            </a:r>
            <a:r>
              <a:rPr sz="2400" dirty="0">
                <a:solidFill>
                  <a:srgbClr val="2E2B1F"/>
                </a:solidFill>
                <a:latin typeface="Calibri"/>
                <a:cs typeface="Calibri"/>
              </a:rPr>
              <a:t>4</a:t>
            </a:r>
            <a:r>
              <a:rPr sz="2400" spc="-60" dirty="0">
                <a:solidFill>
                  <a:srgbClr val="2E2B1F"/>
                </a:solidFill>
                <a:latin typeface="Calibri"/>
                <a:cs typeface="Calibri"/>
              </a:rPr>
              <a:t> </a:t>
            </a:r>
            <a:r>
              <a:rPr sz="2400" spc="-20" dirty="0">
                <a:solidFill>
                  <a:srgbClr val="2E2B1F"/>
                </a:solidFill>
                <a:latin typeface="Calibri"/>
                <a:cs typeface="Calibri"/>
              </a:rPr>
              <a:t>tons</a:t>
            </a:r>
            <a:endParaRPr sz="2400">
              <a:latin typeface="Calibri"/>
              <a:cs typeface="Calibri"/>
            </a:endParaRPr>
          </a:p>
          <a:p>
            <a:pPr marL="1156970" indent="-339090">
              <a:lnSpc>
                <a:spcPct val="100000"/>
              </a:lnSpc>
              <a:spcBef>
                <a:spcPts val="575"/>
              </a:spcBef>
              <a:buAutoNum type="arabicPeriod"/>
              <a:tabLst>
                <a:tab pos="1156970" algn="l"/>
                <a:tab pos="1967864" algn="l"/>
              </a:tabLst>
            </a:pPr>
            <a:r>
              <a:rPr sz="2400" spc="-10" dirty="0">
                <a:solidFill>
                  <a:srgbClr val="2E2B1F"/>
                </a:solidFill>
                <a:latin typeface="Calibri"/>
                <a:cs typeface="Calibri"/>
              </a:rPr>
              <a:t>Pistol</a:t>
            </a:r>
            <a:r>
              <a:rPr sz="2400" dirty="0">
                <a:solidFill>
                  <a:srgbClr val="2E2B1F"/>
                </a:solidFill>
                <a:latin typeface="Calibri"/>
                <a:cs typeface="Calibri"/>
              </a:rPr>
              <a:t>	---</a:t>
            </a:r>
            <a:r>
              <a:rPr sz="2400" spc="-80" dirty="0">
                <a:solidFill>
                  <a:srgbClr val="2E2B1F"/>
                </a:solidFill>
                <a:latin typeface="Calibri"/>
                <a:cs typeface="Calibri"/>
              </a:rPr>
              <a:t>-</a:t>
            </a:r>
            <a:r>
              <a:rPr sz="2400" dirty="0">
                <a:solidFill>
                  <a:srgbClr val="2E2B1F"/>
                </a:solidFill>
                <a:latin typeface="Calibri"/>
                <a:cs typeface="Calibri"/>
              </a:rPr>
              <a:t>-----</a:t>
            </a:r>
            <a:r>
              <a:rPr sz="2400" spc="-80" dirty="0">
                <a:solidFill>
                  <a:srgbClr val="2E2B1F"/>
                </a:solidFill>
                <a:latin typeface="Calibri"/>
                <a:cs typeface="Calibri"/>
              </a:rPr>
              <a:t>-</a:t>
            </a:r>
            <a:r>
              <a:rPr sz="2400" dirty="0">
                <a:solidFill>
                  <a:srgbClr val="2E2B1F"/>
                </a:solidFill>
                <a:latin typeface="Calibri"/>
                <a:cs typeface="Calibri"/>
              </a:rPr>
              <a:t>-</a:t>
            </a:r>
            <a:r>
              <a:rPr sz="2400" spc="65" dirty="0">
                <a:solidFill>
                  <a:srgbClr val="2E2B1F"/>
                </a:solidFill>
                <a:latin typeface="Calibri"/>
                <a:cs typeface="Calibri"/>
              </a:rPr>
              <a:t> </a:t>
            </a:r>
            <a:r>
              <a:rPr sz="2400" dirty="0">
                <a:solidFill>
                  <a:srgbClr val="2E2B1F"/>
                </a:solidFill>
                <a:latin typeface="Calibri"/>
                <a:cs typeface="Calibri"/>
              </a:rPr>
              <a:t>6</a:t>
            </a:r>
            <a:r>
              <a:rPr sz="2400" spc="-30" dirty="0">
                <a:solidFill>
                  <a:srgbClr val="2E2B1F"/>
                </a:solidFill>
                <a:latin typeface="Calibri"/>
                <a:cs typeface="Calibri"/>
              </a:rPr>
              <a:t> </a:t>
            </a:r>
            <a:r>
              <a:rPr sz="2400" spc="-20" dirty="0">
                <a:solidFill>
                  <a:srgbClr val="2E2B1F"/>
                </a:solidFill>
                <a:latin typeface="Calibri"/>
                <a:cs typeface="Calibri"/>
              </a:rPr>
              <a:t>tons</a:t>
            </a:r>
            <a:endParaRPr sz="2400">
              <a:latin typeface="Calibri"/>
              <a:cs typeface="Calibri"/>
            </a:endParaRPr>
          </a:p>
          <a:p>
            <a:pPr marL="1156970" indent="-339090">
              <a:lnSpc>
                <a:spcPct val="100000"/>
              </a:lnSpc>
              <a:spcBef>
                <a:spcPts val="575"/>
              </a:spcBef>
              <a:buAutoNum type="arabicPeriod"/>
              <a:tabLst>
                <a:tab pos="1156970" algn="l"/>
              </a:tabLst>
            </a:pPr>
            <a:r>
              <a:rPr sz="2400" dirty="0">
                <a:solidFill>
                  <a:srgbClr val="2E2B1F"/>
                </a:solidFill>
                <a:latin typeface="Calibri"/>
                <a:cs typeface="Calibri"/>
              </a:rPr>
              <a:t>Rifle</a:t>
            </a:r>
            <a:r>
              <a:rPr sz="2400" spc="-20" dirty="0">
                <a:solidFill>
                  <a:srgbClr val="2E2B1F"/>
                </a:solidFill>
                <a:latin typeface="Calibri"/>
                <a:cs typeface="Calibri"/>
              </a:rPr>
              <a:t> </a:t>
            </a:r>
            <a:r>
              <a:rPr sz="2400" dirty="0">
                <a:solidFill>
                  <a:srgbClr val="2E2B1F"/>
                </a:solidFill>
                <a:latin typeface="Calibri"/>
                <a:cs typeface="Calibri"/>
              </a:rPr>
              <a:t>---</a:t>
            </a:r>
            <a:r>
              <a:rPr sz="2400" spc="-80" dirty="0">
                <a:solidFill>
                  <a:srgbClr val="2E2B1F"/>
                </a:solidFill>
                <a:latin typeface="Calibri"/>
                <a:cs typeface="Calibri"/>
              </a:rPr>
              <a:t>-</a:t>
            </a:r>
            <a:r>
              <a:rPr sz="2400" dirty="0">
                <a:solidFill>
                  <a:srgbClr val="2E2B1F"/>
                </a:solidFill>
                <a:latin typeface="Calibri"/>
                <a:cs typeface="Calibri"/>
              </a:rPr>
              <a:t>-----</a:t>
            </a:r>
            <a:r>
              <a:rPr sz="2400" spc="-80" dirty="0">
                <a:solidFill>
                  <a:srgbClr val="2E2B1F"/>
                </a:solidFill>
                <a:latin typeface="Calibri"/>
                <a:cs typeface="Calibri"/>
              </a:rPr>
              <a:t>-</a:t>
            </a:r>
            <a:r>
              <a:rPr sz="2400" dirty="0">
                <a:solidFill>
                  <a:srgbClr val="2E2B1F"/>
                </a:solidFill>
                <a:latin typeface="Calibri"/>
                <a:cs typeface="Calibri"/>
              </a:rPr>
              <a:t>--</a:t>
            </a:r>
            <a:r>
              <a:rPr sz="2400" spc="40" dirty="0">
                <a:solidFill>
                  <a:srgbClr val="2E2B1F"/>
                </a:solidFill>
                <a:latin typeface="Calibri"/>
                <a:cs typeface="Calibri"/>
              </a:rPr>
              <a:t> </a:t>
            </a:r>
            <a:r>
              <a:rPr sz="2400" dirty="0">
                <a:solidFill>
                  <a:srgbClr val="2E2B1F"/>
                </a:solidFill>
                <a:latin typeface="Calibri"/>
                <a:cs typeface="Calibri"/>
              </a:rPr>
              <a:t>20</a:t>
            </a:r>
            <a:r>
              <a:rPr sz="2400" spc="35" dirty="0">
                <a:solidFill>
                  <a:srgbClr val="2E2B1F"/>
                </a:solidFill>
                <a:latin typeface="Calibri"/>
                <a:cs typeface="Calibri"/>
              </a:rPr>
              <a:t> </a:t>
            </a:r>
            <a:r>
              <a:rPr sz="2400" spc="-20" dirty="0">
                <a:solidFill>
                  <a:srgbClr val="2E2B1F"/>
                </a:solidFill>
                <a:latin typeface="Calibri"/>
                <a:cs typeface="Calibri"/>
              </a:rPr>
              <a:t>tons</a:t>
            </a:r>
            <a:endParaRPr sz="2400">
              <a:latin typeface="Calibri"/>
              <a:cs typeface="Calibri"/>
            </a:endParaRPr>
          </a:p>
        </p:txBody>
      </p:sp>
      <p:sp>
        <p:nvSpPr>
          <p:cNvPr id="5" name="object 5"/>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6" name="object 6"/>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p:nvPr/>
        </p:nvSpPr>
        <p:spPr>
          <a:xfrm>
            <a:off x="11621769" y="5686107"/>
            <a:ext cx="25400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22</a:t>
            </a:r>
            <a:endParaRPr sz="1800">
              <a:latin typeface="Calibri"/>
              <a:cs typeface="Calibri"/>
            </a:endParaRPr>
          </a:p>
        </p:txBody>
      </p:sp>
      <p:sp>
        <p:nvSpPr>
          <p:cNvPr id="10" name="Rectangle 9">
            <a:extLst>
              <a:ext uri="{FF2B5EF4-FFF2-40B4-BE49-F238E27FC236}">
                <a16:creationId xmlns:a16="http://schemas.microsoft.com/office/drawing/2014/main" id="{EDB86EFD-24D7-0D6B-9A31-AF32CBF7381B}"/>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845" y="441324"/>
            <a:ext cx="3573779" cy="575310"/>
          </a:xfrm>
          <a:prstGeom prst="rect">
            <a:avLst/>
          </a:prstGeom>
        </p:spPr>
        <p:txBody>
          <a:bodyPr vert="horz" wrap="square" lIns="0" tIns="13335" rIns="0" bIns="0" rtlCol="0">
            <a:spAutoFit/>
          </a:bodyPr>
          <a:lstStyle/>
          <a:p>
            <a:pPr marL="12700">
              <a:lnSpc>
                <a:spcPct val="100000"/>
              </a:lnSpc>
              <a:spcBef>
                <a:spcPts val="105"/>
              </a:spcBef>
            </a:pPr>
            <a:r>
              <a:rPr sz="3600" spc="-114" dirty="0">
                <a:latin typeface="Calibri"/>
                <a:cs typeface="Calibri"/>
              </a:rPr>
              <a:t>Types</a:t>
            </a:r>
            <a:r>
              <a:rPr sz="3600" spc="-210" dirty="0">
                <a:latin typeface="Calibri"/>
                <a:cs typeface="Calibri"/>
              </a:rPr>
              <a:t> </a:t>
            </a:r>
            <a:r>
              <a:rPr sz="3600" spc="-30" dirty="0">
                <a:latin typeface="Calibri"/>
                <a:cs typeface="Calibri"/>
              </a:rPr>
              <a:t>of</a:t>
            </a:r>
            <a:r>
              <a:rPr sz="3600" spc="-215" dirty="0">
                <a:latin typeface="Calibri"/>
                <a:cs typeface="Calibri"/>
              </a:rPr>
              <a:t> </a:t>
            </a:r>
            <a:r>
              <a:rPr sz="3600" spc="-90" dirty="0">
                <a:latin typeface="Calibri"/>
                <a:cs typeface="Calibri"/>
              </a:rPr>
              <a:t>Propellant:</a:t>
            </a:r>
            <a:endParaRPr sz="3600">
              <a:latin typeface="Calibri"/>
              <a:cs typeface="Calibri"/>
            </a:endParaRPr>
          </a:p>
        </p:txBody>
      </p:sp>
      <p:sp>
        <p:nvSpPr>
          <p:cNvPr id="3" name="object 3"/>
          <p:cNvSpPr txBox="1"/>
          <p:nvPr/>
        </p:nvSpPr>
        <p:spPr>
          <a:xfrm>
            <a:off x="2171445" y="1150374"/>
            <a:ext cx="3735070" cy="3070860"/>
          </a:xfrm>
          <a:prstGeom prst="rect">
            <a:avLst/>
          </a:prstGeom>
        </p:spPr>
        <p:txBody>
          <a:bodyPr vert="horz" wrap="square" lIns="0" tIns="66675" rIns="0" bIns="0" rtlCol="0">
            <a:spAutoFit/>
          </a:bodyPr>
          <a:lstStyle/>
          <a:p>
            <a:pPr marL="1424940" indent="-226060">
              <a:lnSpc>
                <a:spcPct val="100000"/>
              </a:lnSpc>
              <a:spcBef>
                <a:spcPts val="525"/>
              </a:spcBef>
              <a:buClr>
                <a:srgbClr val="C00000"/>
              </a:buClr>
              <a:buSzPct val="83333"/>
              <a:buAutoNum type="arabicPeriod"/>
              <a:tabLst>
                <a:tab pos="1424940" algn="l"/>
              </a:tabLst>
            </a:pPr>
            <a:r>
              <a:rPr sz="2400" b="1" spc="-95" dirty="0">
                <a:solidFill>
                  <a:srgbClr val="675E46"/>
                </a:solidFill>
                <a:latin typeface="Calibri"/>
                <a:cs typeface="Calibri"/>
              </a:rPr>
              <a:t>B</a:t>
            </a:r>
            <a:r>
              <a:rPr sz="2400" b="1" spc="-95" dirty="0">
                <a:solidFill>
                  <a:srgbClr val="2E2B1F"/>
                </a:solidFill>
                <a:latin typeface="Calibri"/>
                <a:cs typeface="Calibri"/>
              </a:rPr>
              <a:t>lack</a:t>
            </a:r>
            <a:r>
              <a:rPr sz="2400" b="1" spc="-175" dirty="0">
                <a:solidFill>
                  <a:srgbClr val="2E2B1F"/>
                </a:solidFill>
                <a:latin typeface="Calibri"/>
                <a:cs typeface="Calibri"/>
              </a:rPr>
              <a:t> </a:t>
            </a:r>
            <a:r>
              <a:rPr sz="2400" b="1" spc="-10" dirty="0">
                <a:solidFill>
                  <a:srgbClr val="2E2B1F"/>
                </a:solidFill>
                <a:latin typeface="Calibri"/>
                <a:cs typeface="Calibri"/>
              </a:rPr>
              <a:t>powder</a:t>
            </a:r>
            <a:endParaRPr sz="2400">
              <a:latin typeface="Calibri"/>
              <a:cs typeface="Calibri"/>
            </a:endParaRPr>
          </a:p>
          <a:p>
            <a:pPr marL="1462405" indent="-263525">
              <a:lnSpc>
                <a:spcPct val="100000"/>
              </a:lnSpc>
              <a:spcBef>
                <a:spcPts val="425"/>
              </a:spcBef>
              <a:buClr>
                <a:srgbClr val="C00000"/>
              </a:buClr>
              <a:buAutoNum type="arabicPeriod"/>
              <a:tabLst>
                <a:tab pos="1462405" algn="l"/>
              </a:tabLst>
            </a:pPr>
            <a:r>
              <a:rPr sz="2400" b="1" spc="-114" dirty="0">
                <a:solidFill>
                  <a:srgbClr val="2E2B1F"/>
                </a:solidFill>
                <a:latin typeface="Calibri"/>
                <a:cs typeface="Calibri"/>
              </a:rPr>
              <a:t>Smokeless</a:t>
            </a:r>
            <a:r>
              <a:rPr sz="2400" b="1" spc="-155" dirty="0">
                <a:solidFill>
                  <a:srgbClr val="2E2B1F"/>
                </a:solidFill>
                <a:latin typeface="Calibri"/>
                <a:cs typeface="Calibri"/>
              </a:rPr>
              <a:t> </a:t>
            </a:r>
            <a:r>
              <a:rPr sz="2400" b="1" spc="-10" dirty="0">
                <a:solidFill>
                  <a:srgbClr val="2E2B1F"/>
                </a:solidFill>
                <a:latin typeface="Calibri"/>
                <a:cs typeface="Calibri"/>
              </a:rPr>
              <a:t>powder</a:t>
            </a:r>
            <a:endParaRPr sz="2400">
              <a:latin typeface="Calibri"/>
              <a:cs typeface="Calibri"/>
            </a:endParaRPr>
          </a:p>
          <a:p>
            <a:pPr marL="309245" indent="-296545">
              <a:lnSpc>
                <a:spcPct val="100000"/>
              </a:lnSpc>
              <a:spcBef>
                <a:spcPts val="665"/>
              </a:spcBef>
              <a:buFont typeface="Calibri"/>
              <a:buAutoNum type="arabicPeriod"/>
              <a:tabLst>
                <a:tab pos="309245" algn="l"/>
              </a:tabLst>
            </a:pPr>
            <a:r>
              <a:rPr sz="2400" b="1" dirty="0">
                <a:solidFill>
                  <a:srgbClr val="2E2B1F"/>
                </a:solidFill>
                <a:latin typeface="Calibri"/>
                <a:cs typeface="Calibri"/>
              </a:rPr>
              <a:t>Black</a:t>
            </a:r>
            <a:r>
              <a:rPr sz="2400" b="1" spc="-40" dirty="0">
                <a:solidFill>
                  <a:srgbClr val="2E2B1F"/>
                </a:solidFill>
                <a:latin typeface="Calibri"/>
                <a:cs typeface="Calibri"/>
              </a:rPr>
              <a:t> </a:t>
            </a:r>
            <a:r>
              <a:rPr sz="2400" b="1" dirty="0">
                <a:solidFill>
                  <a:srgbClr val="2E2B1F"/>
                </a:solidFill>
                <a:latin typeface="Calibri"/>
                <a:cs typeface="Calibri"/>
              </a:rPr>
              <a:t>powder</a:t>
            </a:r>
            <a:r>
              <a:rPr sz="2400" b="1" spc="-100" dirty="0">
                <a:solidFill>
                  <a:srgbClr val="2E2B1F"/>
                </a:solidFill>
                <a:latin typeface="Calibri"/>
                <a:cs typeface="Calibri"/>
              </a:rPr>
              <a:t> </a:t>
            </a:r>
            <a:r>
              <a:rPr sz="2400" b="1" spc="-10" dirty="0">
                <a:solidFill>
                  <a:srgbClr val="2E2B1F"/>
                </a:solidFill>
                <a:latin typeface="Calibri"/>
                <a:cs typeface="Calibri"/>
              </a:rPr>
              <a:t>Contains:</a:t>
            </a:r>
            <a:endParaRPr sz="2400">
              <a:latin typeface="Calibri"/>
              <a:cs typeface="Calibri"/>
            </a:endParaRPr>
          </a:p>
          <a:p>
            <a:pPr marL="934085" lvl="1" indent="-341630">
              <a:lnSpc>
                <a:spcPct val="100000"/>
              </a:lnSpc>
              <a:spcBef>
                <a:spcPts val="575"/>
              </a:spcBef>
              <a:buFont typeface="Arial MT"/>
              <a:buChar char="•"/>
              <a:tabLst>
                <a:tab pos="934085" algn="l"/>
                <a:tab pos="2142490" algn="l"/>
              </a:tabLst>
            </a:pPr>
            <a:r>
              <a:rPr sz="2400" spc="-10" dirty="0">
                <a:solidFill>
                  <a:srgbClr val="2E2B1F"/>
                </a:solidFill>
                <a:latin typeface="Calibri"/>
                <a:cs typeface="Calibri"/>
              </a:rPr>
              <a:t>Charcoal</a:t>
            </a:r>
            <a:r>
              <a:rPr sz="2400" dirty="0">
                <a:solidFill>
                  <a:srgbClr val="2E2B1F"/>
                </a:solidFill>
                <a:latin typeface="Calibri"/>
                <a:cs typeface="Calibri"/>
              </a:rPr>
              <a:t>	</a:t>
            </a:r>
            <a:r>
              <a:rPr sz="2400" spc="-20" dirty="0">
                <a:solidFill>
                  <a:srgbClr val="2E2B1F"/>
                </a:solidFill>
                <a:latin typeface="Calibri"/>
                <a:cs typeface="Calibri"/>
              </a:rPr>
              <a:t>15%,</a:t>
            </a:r>
            <a:endParaRPr sz="2400">
              <a:latin typeface="Calibri"/>
              <a:cs typeface="Calibri"/>
            </a:endParaRPr>
          </a:p>
          <a:p>
            <a:pPr marL="934085" lvl="1" indent="-341630">
              <a:lnSpc>
                <a:spcPct val="100000"/>
              </a:lnSpc>
              <a:spcBef>
                <a:spcPts val="575"/>
              </a:spcBef>
              <a:buFont typeface="Arial MT"/>
              <a:buChar char="•"/>
              <a:tabLst>
                <a:tab pos="934085" algn="l"/>
                <a:tab pos="2165350" algn="l"/>
              </a:tabLst>
            </a:pPr>
            <a:r>
              <a:rPr sz="2400" spc="-10" dirty="0">
                <a:solidFill>
                  <a:srgbClr val="2E2B1F"/>
                </a:solidFill>
                <a:latin typeface="Calibri"/>
                <a:cs typeface="Calibri"/>
              </a:rPr>
              <a:t>Sulphur</a:t>
            </a:r>
            <a:r>
              <a:rPr sz="2400" dirty="0">
                <a:solidFill>
                  <a:srgbClr val="2E2B1F"/>
                </a:solidFill>
                <a:latin typeface="Calibri"/>
                <a:cs typeface="Calibri"/>
              </a:rPr>
              <a:t>	</a:t>
            </a:r>
            <a:r>
              <a:rPr sz="2400" spc="-25" dirty="0">
                <a:solidFill>
                  <a:srgbClr val="2E2B1F"/>
                </a:solidFill>
                <a:latin typeface="Calibri"/>
                <a:cs typeface="Calibri"/>
              </a:rPr>
              <a:t>10%</a:t>
            </a:r>
            <a:endParaRPr sz="2400">
              <a:latin typeface="Calibri"/>
              <a:cs typeface="Calibri"/>
            </a:endParaRPr>
          </a:p>
          <a:p>
            <a:pPr marL="12700" marR="5080" lvl="1" indent="921385">
              <a:lnSpc>
                <a:spcPts val="3460"/>
              </a:lnSpc>
              <a:spcBef>
                <a:spcPts val="90"/>
              </a:spcBef>
              <a:buFont typeface="Arial MT"/>
              <a:buChar char="•"/>
              <a:tabLst>
                <a:tab pos="934085" algn="l"/>
              </a:tabLst>
            </a:pPr>
            <a:r>
              <a:rPr sz="2400" spc="-10" dirty="0">
                <a:solidFill>
                  <a:srgbClr val="2E2B1F"/>
                </a:solidFill>
                <a:latin typeface="Calibri"/>
                <a:cs typeface="Calibri"/>
              </a:rPr>
              <a:t>Potassium</a:t>
            </a:r>
            <a:r>
              <a:rPr sz="2400" spc="-90" dirty="0">
                <a:solidFill>
                  <a:srgbClr val="2E2B1F"/>
                </a:solidFill>
                <a:latin typeface="Calibri"/>
                <a:cs typeface="Calibri"/>
              </a:rPr>
              <a:t> </a:t>
            </a:r>
            <a:r>
              <a:rPr sz="2400" dirty="0">
                <a:solidFill>
                  <a:srgbClr val="2E2B1F"/>
                </a:solidFill>
                <a:latin typeface="Calibri"/>
                <a:cs typeface="Calibri"/>
              </a:rPr>
              <a:t>Nitrate</a:t>
            </a:r>
            <a:r>
              <a:rPr sz="2400" spc="-110" dirty="0">
                <a:solidFill>
                  <a:srgbClr val="2E2B1F"/>
                </a:solidFill>
                <a:latin typeface="Calibri"/>
                <a:cs typeface="Calibri"/>
              </a:rPr>
              <a:t> </a:t>
            </a:r>
            <a:r>
              <a:rPr sz="2400" spc="-25" dirty="0">
                <a:solidFill>
                  <a:srgbClr val="2E2B1F"/>
                </a:solidFill>
                <a:latin typeface="Calibri"/>
                <a:cs typeface="Calibri"/>
              </a:rPr>
              <a:t>75% </a:t>
            </a:r>
            <a:r>
              <a:rPr sz="2400" dirty="0">
                <a:solidFill>
                  <a:srgbClr val="00AFEF"/>
                </a:solidFill>
                <a:latin typeface="Calibri"/>
                <a:cs typeface="Calibri"/>
              </a:rPr>
              <a:t>When</a:t>
            </a:r>
            <a:r>
              <a:rPr sz="2400" spc="-65" dirty="0">
                <a:solidFill>
                  <a:srgbClr val="00AFEF"/>
                </a:solidFill>
                <a:latin typeface="Calibri"/>
                <a:cs typeface="Calibri"/>
              </a:rPr>
              <a:t> </a:t>
            </a:r>
            <a:r>
              <a:rPr sz="2400" dirty="0">
                <a:solidFill>
                  <a:srgbClr val="00AFEF"/>
                </a:solidFill>
                <a:latin typeface="Calibri"/>
                <a:cs typeface="Calibri"/>
              </a:rPr>
              <a:t>ignited,</a:t>
            </a:r>
            <a:r>
              <a:rPr sz="2400" spc="-75" dirty="0">
                <a:solidFill>
                  <a:srgbClr val="00AFEF"/>
                </a:solidFill>
                <a:latin typeface="Calibri"/>
                <a:cs typeface="Calibri"/>
              </a:rPr>
              <a:t> </a:t>
            </a:r>
            <a:r>
              <a:rPr sz="2400" dirty="0">
                <a:solidFill>
                  <a:srgbClr val="00AFEF"/>
                </a:solidFill>
                <a:latin typeface="Calibri"/>
                <a:cs typeface="Calibri"/>
              </a:rPr>
              <a:t>it</a:t>
            </a:r>
            <a:r>
              <a:rPr sz="2400" spc="-60" dirty="0">
                <a:solidFill>
                  <a:srgbClr val="00AFEF"/>
                </a:solidFill>
                <a:latin typeface="Calibri"/>
                <a:cs typeface="Calibri"/>
              </a:rPr>
              <a:t> </a:t>
            </a:r>
            <a:r>
              <a:rPr sz="2400" spc="-10" dirty="0">
                <a:solidFill>
                  <a:srgbClr val="00AFEF"/>
                </a:solidFill>
                <a:latin typeface="Calibri"/>
                <a:cs typeface="Calibri"/>
              </a:rPr>
              <a:t>produces</a:t>
            </a:r>
            <a:endParaRPr sz="2400">
              <a:latin typeface="Calibri"/>
              <a:cs typeface="Calibri"/>
            </a:endParaRPr>
          </a:p>
        </p:txBody>
      </p:sp>
      <p:sp>
        <p:nvSpPr>
          <p:cNvPr id="4" name="object 4"/>
          <p:cNvSpPr txBox="1"/>
          <p:nvPr/>
        </p:nvSpPr>
        <p:spPr>
          <a:xfrm>
            <a:off x="2751201" y="4195508"/>
            <a:ext cx="5771515" cy="2152650"/>
          </a:xfrm>
          <a:prstGeom prst="rect">
            <a:avLst/>
          </a:prstGeom>
        </p:spPr>
        <p:txBody>
          <a:bodyPr vert="horz" wrap="square" lIns="0" tIns="85725" rIns="0" bIns="0" rtlCol="0">
            <a:spAutoFit/>
          </a:bodyPr>
          <a:lstStyle/>
          <a:p>
            <a:pPr marL="354330" indent="-341630">
              <a:lnSpc>
                <a:spcPct val="100000"/>
              </a:lnSpc>
              <a:spcBef>
                <a:spcPts val="675"/>
              </a:spcBef>
              <a:buFont typeface="Arial MT"/>
              <a:buChar char="•"/>
              <a:tabLst>
                <a:tab pos="354330" algn="l"/>
              </a:tabLst>
            </a:pPr>
            <a:r>
              <a:rPr sz="2400" spc="-10" dirty="0">
                <a:solidFill>
                  <a:srgbClr val="2E2B1F"/>
                </a:solidFill>
                <a:latin typeface="Calibri"/>
                <a:cs typeface="Calibri"/>
              </a:rPr>
              <a:t>Smoke</a:t>
            </a:r>
            <a:endParaRPr sz="2400">
              <a:latin typeface="Calibri"/>
              <a:cs typeface="Calibri"/>
            </a:endParaRPr>
          </a:p>
          <a:p>
            <a:pPr marL="354330" indent="-341630">
              <a:lnSpc>
                <a:spcPct val="100000"/>
              </a:lnSpc>
              <a:spcBef>
                <a:spcPts val="575"/>
              </a:spcBef>
              <a:buFont typeface="Arial MT"/>
              <a:buChar char="•"/>
              <a:tabLst>
                <a:tab pos="354330" algn="l"/>
              </a:tabLst>
            </a:pPr>
            <a:r>
              <a:rPr sz="2400" spc="-10" dirty="0">
                <a:solidFill>
                  <a:srgbClr val="2E2B1F"/>
                </a:solidFill>
                <a:latin typeface="Calibri"/>
                <a:cs typeface="Calibri"/>
              </a:rPr>
              <a:t>Powder</a:t>
            </a:r>
            <a:r>
              <a:rPr sz="2400" spc="-65" dirty="0">
                <a:solidFill>
                  <a:srgbClr val="2E2B1F"/>
                </a:solidFill>
                <a:latin typeface="Calibri"/>
                <a:cs typeface="Calibri"/>
              </a:rPr>
              <a:t> </a:t>
            </a:r>
            <a:r>
              <a:rPr sz="2400" dirty="0">
                <a:solidFill>
                  <a:srgbClr val="2E2B1F"/>
                </a:solidFill>
                <a:latin typeface="Calibri"/>
                <a:cs typeface="Calibri"/>
              </a:rPr>
              <a:t>partly</a:t>
            </a:r>
            <a:r>
              <a:rPr sz="2400" spc="-100" dirty="0">
                <a:solidFill>
                  <a:srgbClr val="2E2B1F"/>
                </a:solidFill>
                <a:latin typeface="Calibri"/>
                <a:cs typeface="Calibri"/>
              </a:rPr>
              <a:t> </a:t>
            </a:r>
            <a:r>
              <a:rPr sz="2400" spc="-20" dirty="0">
                <a:solidFill>
                  <a:srgbClr val="2E2B1F"/>
                </a:solidFill>
                <a:latin typeface="Calibri"/>
                <a:cs typeface="Calibri"/>
              </a:rPr>
              <a:t>burnt</a:t>
            </a:r>
            <a:endParaRPr sz="2400">
              <a:latin typeface="Calibri"/>
              <a:cs typeface="Calibri"/>
            </a:endParaRPr>
          </a:p>
          <a:p>
            <a:pPr marL="354330" indent="-341630">
              <a:lnSpc>
                <a:spcPct val="100000"/>
              </a:lnSpc>
              <a:spcBef>
                <a:spcPts val="650"/>
              </a:spcBef>
              <a:buFont typeface="Arial MT"/>
              <a:buChar char="•"/>
              <a:tabLst>
                <a:tab pos="354330" algn="l"/>
              </a:tabLst>
            </a:pPr>
            <a:r>
              <a:rPr sz="2400" spc="-10" dirty="0">
                <a:solidFill>
                  <a:srgbClr val="2E2B1F"/>
                </a:solidFill>
                <a:latin typeface="Calibri"/>
                <a:cs typeface="Calibri"/>
              </a:rPr>
              <a:t>Powder</a:t>
            </a:r>
            <a:r>
              <a:rPr sz="2400" spc="-65" dirty="0">
                <a:solidFill>
                  <a:srgbClr val="2E2B1F"/>
                </a:solidFill>
                <a:latin typeface="Calibri"/>
                <a:cs typeface="Calibri"/>
              </a:rPr>
              <a:t> </a:t>
            </a:r>
            <a:r>
              <a:rPr sz="2400" dirty="0">
                <a:solidFill>
                  <a:srgbClr val="2E2B1F"/>
                </a:solidFill>
                <a:latin typeface="Calibri"/>
                <a:cs typeface="Calibri"/>
              </a:rPr>
              <a:t>not</a:t>
            </a:r>
            <a:r>
              <a:rPr sz="2400" spc="-40" dirty="0">
                <a:solidFill>
                  <a:srgbClr val="2E2B1F"/>
                </a:solidFill>
                <a:latin typeface="Calibri"/>
                <a:cs typeface="Calibri"/>
              </a:rPr>
              <a:t> </a:t>
            </a:r>
            <a:r>
              <a:rPr sz="2400" spc="-10" dirty="0">
                <a:solidFill>
                  <a:srgbClr val="2E2B1F"/>
                </a:solidFill>
                <a:latin typeface="Calibri"/>
                <a:cs typeface="Calibri"/>
              </a:rPr>
              <a:t>burnt</a:t>
            </a:r>
            <a:endParaRPr sz="2400">
              <a:latin typeface="Calibri"/>
              <a:cs typeface="Calibri"/>
            </a:endParaRPr>
          </a:p>
          <a:p>
            <a:pPr marL="354330" indent="-341630">
              <a:lnSpc>
                <a:spcPts val="2865"/>
              </a:lnSpc>
              <a:spcBef>
                <a:spcPts val="575"/>
              </a:spcBef>
              <a:buFont typeface="Arial MT"/>
              <a:buChar char="•"/>
              <a:tabLst>
                <a:tab pos="354330" algn="l"/>
              </a:tabLst>
            </a:pPr>
            <a:r>
              <a:rPr sz="2400" dirty="0">
                <a:solidFill>
                  <a:srgbClr val="2E2B1F"/>
                </a:solidFill>
                <a:latin typeface="Calibri"/>
                <a:cs typeface="Calibri"/>
              </a:rPr>
              <a:t>More</a:t>
            </a:r>
            <a:r>
              <a:rPr sz="2400" spc="-75" dirty="0">
                <a:solidFill>
                  <a:srgbClr val="2E2B1F"/>
                </a:solidFill>
                <a:latin typeface="Calibri"/>
                <a:cs typeface="Calibri"/>
              </a:rPr>
              <a:t> </a:t>
            </a:r>
            <a:r>
              <a:rPr sz="2400" spc="-10" dirty="0">
                <a:solidFill>
                  <a:srgbClr val="2E2B1F"/>
                </a:solidFill>
                <a:latin typeface="Calibri"/>
                <a:cs typeface="Calibri"/>
              </a:rPr>
              <a:t>blackening</a:t>
            </a:r>
            <a:r>
              <a:rPr sz="2400" spc="-75" dirty="0">
                <a:solidFill>
                  <a:srgbClr val="2E2B1F"/>
                </a:solidFill>
                <a:latin typeface="Calibri"/>
                <a:cs typeface="Calibri"/>
              </a:rPr>
              <a:t> </a:t>
            </a:r>
            <a:r>
              <a:rPr sz="2400" dirty="0">
                <a:solidFill>
                  <a:srgbClr val="2E2B1F"/>
                </a:solidFill>
                <a:latin typeface="Calibri"/>
                <a:cs typeface="Calibri"/>
              </a:rPr>
              <a:t>and</a:t>
            </a:r>
            <a:r>
              <a:rPr sz="2400" spc="-70" dirty="0">
                <a:solidFill>
                  <a:srgbClr val="2E2B1F"/>
                </a:solidFill>
                <a:latin typeface="Calibri"/>
                <a:cs typeface="Calibri"/>
              </a:rPr>
              <a:t> </a:t>
            </a:r>
            <a:r>
              <a:rPr sz="2400" spc="-10" dirty="0">
                <a:solidFill>
                  <a:srgbClr val="2E2B1F"/>
                </a:solidFill>
                <a:latin typeface="Calibri"/>
                <a:cs typeface="Calibri"/>
              </a:rPr>
              <a:t>tattooing</a:t>
            </a:r>
            <a:r>
              <a:rPr sz="2400" spc="-75" dirty="0">
                <a:solidFill>
                  <a:srgbClr val="2E2B1F"/>
                </a:solidFill>
                <a:latin typeface="Calibri"/>
                <a:cs typeface="Calibri"/>
              </a:rPr>
              <a:t> </a:t>
            </a:r>
            <a:r>
              <a:rPr sz="2400" dirty="0">
                <a:solidFill>
                  <a:srgbClr val="2E2B1F"/>
                </a:solidFill>
                <a:latin typeface="Calibri"/>
                <a:cs typeface="Calibri"/>
              </a:rPr>
              <a:t>seen</a:t>
            </a:r>
            <a:r>
              <a:rPr sz="2400" spc="-60" dirty="0">
                <a:solidFill>
                  <a:srgbClr val="2E2B1F"/>
                </a:solidFill>
                <a:latin typeface="Calibri"/>
                <a:cs typeface="Calibri"/>
              </a:rPr>
              <a:t> </a:t>
            </a:r>
            <a:r>
              <a:rPr sz="2400" spc="-10" dirty="0">
                <a:solidFill>
                  <a:srgbClr val="2E2B1F"/>
                </a:solidFill>
                <a:latin typeface="Calibri"/>
                <a:cs typeface="Calibri"/>
              </a:rPr>
              <a:t>around</a:t>
            </a:r>
            <a:endParaRPr sz="2400">
              <a:latin typeface="Calibri"/>
              <a:cs typeface="Calibri"/>
            </a:endParaRPr>
          </a:p>
          <a:p>
            <a:pPr marL="354330">
              <a:lnSpc>
                <a:spcPts val="2865"/>
              </a:lnSpc>
            </a:pPr>
            <a:r>
              <a:rPr sz="2400" spc="-10" dirty="0">
                <a:solidFill>
                  <a:srgbClr val="2E2B1F"/>
                </a:solidFill>
                <a:latin typeface="Calibri"/>
                <a:cs typeface="Calibri"/>
              </a:rPr>
              <a:t>injury</a:t>
            </a:r>
            <a:endParaRPr sz="2400">
              <a:latin typeface="Calibri"/>
              <a:cs typeface="Calibri"/>
            </a:endParaRPr>
          </a:p>
        </p:txBody>
      </p:sp>
      <p:sp>
        <p:nvSpPr>
          <p:cNvPr id="5" name="object 5"/>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6" name="object 6"/>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p:nvPr/>
        </p:nvSpPr>
        <p:spPr>
          <a:xfrm>
            <a:off x="11621769" y="5686107"/>
            <a:ext cx="25400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23</a:t>
            </a:r>
            <a:endParaRPr sz="1800">
              <a:latin typeface="Calibri"/>
              <a:cs typeface="Calibri"/>
            </a:endParaRPr>
          </a:p>
        </p:txBody>
      </p:sp>
      <p:pic>
        <p:nvPicPr>
          <p:cNvPr id="8" name="object 8"/>
          <p:cNvPicPr/>
          <p:nvPr/>
        </p:nvPicPr>
        <p:blipFill>
          <a:blip r:embed="rId2" cstate="print"/>
          <a:stretch>
            <a:fillRect/>
          </a:stretch>
        </p:blipFill>
        <p:spPr>
          <a:xfrm>
            <a:off x="6248400" y="2419350"/>
            <a:ext cx="3810000" cy="2943225"/>
          </a:xfrm>
          <a:prstGeom prst="rect">
            <a:avLst/>
          </a:prstGeom>
        </p:spPr>
      </p:pic>
      <p:sp>
        <p:nvSpPr>
          <p:cNvPr id="11" name="Rectangle 10">
            <a:extLst>
              <a:ext uri="{FF2B5EF4-FFF2-40B4-BE49-F238E27FC236}">
                <a16:creationId xmlns:a16="http://schemas.microsoft.com/office/drawing/2014/main" id="{AAEAE789-3995-C91A-EFB5-6F50951333E2}"/>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6992" rIns="0" bIns="0" rtlCol="0">
            <a:spAutoFit/>
          </a:bodyPr>
          <a:lstStyle/>
          <a:p>
            <a:pPr marL="222250">
              <a:lnSpc>
                <a:spcPct val="100000"/>
              </a:lnSpc>
              <a:spcBef>
                <a:spcPts val="125"/>
              </a:spcBef>
            </a:pPr>
            <a:r>
              <a:rPr sz="2750" spc="-30" dirty="0">
                <a:solidFill>
                  <a:srgbClr val="A37A38"/>
                </a:solidFill>
                <a:latin typeface="Calibri"/>
                <a:cs typeface="Calibri"/>
              </a:rPr>
              <a:t>2.</a:t>
            </a:r>
            <a:r>
              <a:rPr sz="2750" spc="-145" dirty="0">
                <a:solidFill>
                  <a:srgbClr val="A37A38"/>
                </a:solidFill>
                <a:latin typeface="Calibri"/>
                <a:cs typeface="Calibri"/>
              </a:rPr>
              <a:t> </a:t>
            </a:r>
            <a:r>
              <a:rPr sz="2750" spc="-85" dirty="0">
                <a:solidFill>
                  <a:srgbClr val="A37A38"/>
                </a:solidFill>
                <a:latin typeface="Calibri"/>
                <a:cs typeface="Calibri"/>
              </a:rPr>
              <a:t>SMOKELESS</a:t>
            </a:r>
            <a:r>
              <a:rPr sz="2750" spc="-110" dirty="0">
                <a:solidFill>
                  <a:srgbClr val="A37A38"/>
                </a:solidFill>
                <a:latin typeface="Calibri"/>
                <a:cs typeface="Calibri"/>
              </a:rPr>
              <a:t> </a:t>
            </a:r>
            <a:r>
              <a:rPr sz="2750" spc="-45" dirty="0">
                <a:solidFill>
                  <a:srgbClr val="A37A38"/>
                </a:solidFill>
                <a:latin typeface="Calibri"/>
                <a:cs typeface="Calibri"/>
              </a:rPr>
              <a:t>POWDER</a:t>
            </a:r>
            <a:endParaRPr sz="2750">
              <a:latin typeface="Calibri"/>
              <a:cs typeface="Calibri"/>
            </a:endParaRPr>
          </a:p>
        </p:txBody>
      </p:sp>
      <p:sp>
        <p:nvSpPr>
          <p:cNvPr id="3" name="object 3"/>
          <p:cNvSpPr txBox="1"/>
          <p:nvPr/>
        </p:nvSpPr>
        <p:spPr>
          <a:xfrm>
            <a:off x="631825" y="1365586"/>
            <a:ext cx="5121910" cy="4469765"/>
          </a:xfrm>
          <a:prstGeom prst="rect">
            <a:avLst/>
          </a:prstGeom>
        </p:spPr>
        <p:txBody>
          <a:bodyPr vert="horz" wrap="square" lIns="0" tIns="107314" rIns="0" bIns="0" rtlCol="0">
            <a:spAutoFit/>
          </a:bodyPr>
          <a:lstStyle/>
          <a:p>
            <a:pPr marL="121920">
              <a:lnSpc>
                <a:spcPct val="100000"/>
              </a:lnSpc>
              <a:spcBef>
                <a:spcPts val="844"/>
              </a:spcBef>
            </a:pPr>
            <a:r>
              <a:rPr sz="2750" b="1" spc="-10" dirty="0">
                <a:solidFill>
                  <a:srgbClr val="2E2B1F"/>
                </a:solidFill>
                <a:latin typeface="Calibri"/>
                <a:cs typeface="Calibri"/>
              </a:rPr>
              <a:t>Contains:</a:t>
            </a:r>
            <a:endParaRPr sz="2750">
              <a:latin typeface="Calibri"/>
              <a:cs typeface="Calibri"/>
            </a:endParaRPr>
          </a:p>
          <a:p>
            <a:pPr marL="465455" indent="-343535">
              <a:lnSpc>
                <a:spcPct val="100000"/>
              </a:lnSpc>
              <a:spcBef>
                <a:spcPts val="755"/>
              </a:spcBef>
              <a:buFont typeface="Arial MT"/>
              <a:buChar char="•"/>
              <a:tabLst>
                <a:tab pos="465455" algn="l"/>
              </a:tabLst>
            </a:pPr>
            <a:r>
              <a:rPr sz="2750" dirty="0">
                <a:solidFill>
                  <a:srgbClr val="2E2B1F"/>
                </a:solidFill>
                <a:latin typeface="Calibri"/>
                <a:cs typeface="Calibri"/>
              </a:rPr>
              <a:t>Nitrocellulose</a:t>
            </a:r>
            <a:r>
              <a:rPr sz="2750" spc="110" dirty="0">
                <a:solidFill>
                  <a:srgbClr val="2E2B1F"/>
                </a:solidFill>
                <a:latin typeface="Calibri"/>
                <a:cs typeface="Calibri"/>
              </a:rPr>
              <a:t> </a:t>
            </a:r>
            <a:r>
              <a:rPr sz="2750" dirty="0">
                <a:solidFill>
                  <a:srgbClr val="2E2B1F"/>
                </a:solidFill>
                <a:latin typeface="Calibri"/>
                <a:cs typeface="Calibri"/>
              </a:rPr>
              <a:t>–</a:t>
            </a:r>
            <a:r>
              <a:rPr sz="2750" spc="100" dirty="0">
                <a:solidFill>
                  <a:srgbClr val="2E2B1F"/>
                </a:solidFill>
                <a:latin typeface="Calibri"/>
                <a:cs typeface="Calibri"/>
              </a:rPr>
              <a:t> </a:t>
            </a:r>
            <a:r>
              <a:rPr sz="2750" dirty="0">
                <a:solidFill>
                  <a:srgbClr val="2E2B1F"/>
                </a:solidFill>
                <a:latin typeface="Calibri"/>
                <a:cs typeface="Calibri"/>
              </a:rPr>
              <a:t>single</a:t>
            </a:r>
            <a:r>
              <a:rPr sz="2750" spc="90" dirty="0">
                <a:solidFill>
                  <a:srgbClr val="2E2B1F"/>
                </a:solidFill>
                <a:latin typeface="Calibri"/>
                <a:cs typeface="Calibri"/>
              </a:rPr>
              <a:t> </a:t>
            </a:r>
            <a:r>
              <a:rPr sz="2750" spc="-20" dirty="0">
                <a:solidFill>
                  <a:srgbClr val="2E2B1F"/>
                </a:solidFill>
                <a:latin typeface="Calibri"/>
                <a:cs typeface="Calibri"/>
              </a:rPr>
              <a:t>base</a:t>
            </a:r>
            <a:endParaRPr sz="2750">
              <a:latin typeface="Calibri"/>
              <a:cs typeface="Calibri"/>
            </a:endParaRPr>
          </a:p>
          <a:p>
            <a:pPr marL="465455" marR="459105" indent="-343535">
              <a:lnSpc>
                <a:spcPct val="102400"/>
              </a:lnSpc>
              <a:spcBef>
                <a:spcPts val="600"/>
              </a:spcBef>
              <a:buFont typeface="Arial MT"/>
              <a:buChar char="•"/>
              <a:tabLst>
                <a:tab pos="465455" algn="l"/>
              </a:tabLst>
            </a:pPr>
            <a:r>
              <a:rPr sz="2750" dirty="0">
                <a:solidFill>
                  <a:srgbClr val="2E2B1F"/>
                </a:solidFill>
                <a:latin typeface="Calibri"/>
                <a:cs typeface="Calibri"/>
              </a:rPr>
              <a:t>Nitroglycerine</a:t>
            </a:r>
            <a:r>
              <a:rPr sz="2750" spc="95" dirty="0">
                <a:solidFill>
                  <a:srgbClr val="2E2B1F"/>
                </a:solidFill>
                <a:latin typeface="Calibri"/>
                <a:cs typeface="Calibri"/>
              </a:rPr>
              <a:t> </a:t>
            </a:r>
            <a:r>
              <a:rPr sz="2750" spc="50" dirty="0">
                <a:solidFill>
                  <a:srgbClr val="2E2B1F"/>
                </a:solidFill>
                <a:latin typeface="Calibri"/>
                <a:cs typeface="Calibri"/>
              </a:rPr>
              <a:t>-</a:t>
            </a:r>
            <a:r>
              <a:rPr sz="2750" spc="-30" dirty="0">
                <a:solidFill>
                  <a:srgbClr val="2E2B1F"/>
                </a:solidFill>
                <a:latin typeface="Calibri"/>
                <a:cs typeface="Calibri"/>
              </a:rPr>
              <a:t>-</a:t>
            </a:r>
            <a:r>
              <a:rPr sz="2750" spc="50" dirty="0">
                <a:solidFill>
                  <a:srgbClr val="2E2B1F"/>
                </a:solidFill>
                <a:latin typeface="Calibri"/>
                <a:cs typeface="Calibri"/>
              </a:rPr>
              <a:t>-</a:t>
            </a:r>
            <a:r>
              <a:rPr sz="2750" spc="-30" dirty="0">
                <a:solidFill>
                  <a:srgbClr val="2E2B1F"/>
                </a:solidFill>
                <a:latin typeface="Calibri"/>
                <a:cs typeface="Calibri"/>
              </a:rPr>
              <a:t>-</a:t>
            </a:r>
            <a:r>
              <a:rPr sz="2750" spc="50" dirty="0">
                <a:solidFill>
                  <a:srgbClr val="2E2B1F"/>
                </a:solidFill>
                <a:latin typeface="Calibri"/>
                <a:cs typeface="Calibri"/>
              </a:rPr>
              <a:t>-</a:t>
            </a:r>
            <a:r>
              <a:rPr sz="2750" spc="-30" dirty="0">
                <a:solidFill>
                  <a:srgbClr val="2E2B1F"/>
                </a:solidFill>
                <a:latin typeface="Calibri"/>
                <a:cs typeface="Calibri"/>
              </a:rPr>
              <a:t>-</a:t>
            </a:r>
            <a:r>
              <a:rPr sz="2750" spc="50" dirty="0">
                <a:solidFill>
                  <a:srgbClr val="2E2B1F"/>
                </a:solidFill>
                <a:latin typeface="Calibri"/>
                <a:cs typeface="Calibri"/>
              </a:rPr>
              <a:t>-</a:t>
            </a:r>
            <a:r>
              <a:rPr sz="2750" spc="-30" dirty="0">
                <a:solidFill>
                  <a:srgbClr val="2E2B1F"/>
                </a:solidFill>
                <a:latin typeface="Calibri"/>
                <a:cs typeface="Calibri"/>
              </a:rPr>
              <a:t>-</a:t>
            </a:r>
            <a:r>
              <a:rPr sz="2750" dirty="0">
                <a:solidFill>
                  <a:srgbClr val="2E2B1F"/>
                </a:solidFill>
                <a:latin typeface="Calibri"/>
                <a:cs typeface="Calibri"/>
              </a:rPr>
              <a:t>-</a:t>
            </a:r>
            <a:r>
              <a:rPr sz="2750" spc="80" dirty="0">
                <a:solidFill>
                  <a:srgbClr val="2E2B1F"/>
                </a:solidFill>
                <a:latin typeface="Calibri"/>
                <a:cs typeface="Calibri"/>
              </a:rPr>
              <a:t> </a:t>
            </a:r>
            <a:r>
              <a:rPr sz="2750" spc="-10" dirty="0">
                <a:solidFill>
                  <a:srgbClr val="2E2B1F"/>
                </a:solidFill>
                <a:latin typeface="Calibri"/>
                <a:cs typeface="Calibri"/>
              </a:rPr>
              <a:t>double </a:t>
            </a:r>
            <a:r>
              <a:rPr sz="2750" spc="-20" dirty="0">
                <a:solidFill>
                  <a:srgbClr val="2E2B1F"/>
                </a:solidFill>
                <a:latin typeface="Calibri"/>
                <a:cs typeface="Calibri"/>
              </a:rPr>
              <a:t>base</a:t>
            </a:r>
            <a:endParaRPr sz="2750">
              <a:latin typeface="Calibri"/>
              <a:cs typeface="Calibri"/>
            </a:endParaRPr>
          </a:p>
          <a:p>
            <a:pPr marL="12700" marR="5080" indent="161925">
              <a:lnSpc>
                <a:spcPct val="102499"/>
              </a:lnSpc>
              <a:spcBef>
                <a:spcPts val="670"/>
              </a:spcBef>
            </a:pPr>
            <a:r>
              <a:rPr sz="2750" dirty="0">
                <a:solidFill>
                  <a:srgbClr val="2E2B1F"/>
                </a:solidFill>
                <a:latin typeface="Calibri"/>
                <a:cs typeface="Calibri"/>
              </a:rPr>
              <a:t>It</a:t>
            </a:r>
            <a:r>
              <a:rPr sz="2750" spc="20" dirty="0">
                <a:solidFill>
                  <a:srgbClr val="2E2B1F"/>
                </a:solidFill>
                <a:latin typeface="Calibri"/>
                <a:cs typeface="Calibri"/>
              </a:rPr>
              <a:t> </a:t>
            </a:r>
            <a:r>
              <a:rPr sz="2750" dirty="0">
                <a:solidFill>
                  <a:srgbClr val="2E2B1F"/>
                </a:solidFill>
                <a:latin typeface="Calibri"/>
                <a:cs typeface="Calibri"/>
              </a:rPr>
              <a:t>is</a:t>
            </a:r>
            <a:r>
              <a:rPr sz="2750" spc="15" dirty="0">
                <a:solidFill>
                  <a:srgbClr val="2E2B1F"/>
                </a:solidFill>
                <a:latin typeface="Calibri"/>
                <a:cs typeface="Calibri"/>
              </a:rPr>
              <a:t> </a:t>
            </a:r>
            <a:r>
              <a:rPr sz="2750" dirty="0">
                <a:solidFill>
                  <a:srgbClr val="2E2B1F"/>
                </a:solidFill>
                <a:latin typeface="Calibri"/>
                <a:cs typeface="Calibri"/>
              </a:rPr>
              <a:t>more</a:t>
            </a:r>
            <a:r>
              <a:rPr sz="2750" spc="15" dirty="0">
                <a:solidFill>
                  <a:srgbClr val="2E2B1F"/>
                </a:solidFill>
                <a:latin typeface="Calibri"/>
                <a:cs typeface="Calibri"/>
              </a:rPr>
              <a:t> </a:t>
            </a:r>
            <a:r>
              <a:rPr sz="2750" dirty="0">
                <a:solidFill>
                  <a:srgbClr val="2E2B1F"/>
                </a:solidFill>
                <a:latin typeface="Calibri"/>
                <a:cs typeface="Calibri"/>
              </a:rPr>
              <a:t>effective</a:t>
            </a:r>
            <a:r>
              <a:rPr sz="2750" spc="20" dirty="0">
                <a:solidFill>
                  <a:srgbClr val="2E2B1F"/>
                </a:solidFill>
                <a:latin typeface="Calibri"/>
                <a:cs typeface="Calibri"/>
              </a:rPr>
              <a:t> </a:t>
            </a:r>
            <a:r>
              <a:rPr sz="2750" dirty="0">
                <a:solidFill>
                  <a:srgbClr val="2E2B1F"/>
                </a:solidFill>
                <a:latin typeface="Calibri"/>
                <a:cs typeface="Calibri"/>
              </a:rPr>
              <a:t>than</a:t>
            </a:r>
            <a:r>
              <a:rPr sz="2750" spc="85" dirty="0">
                <a:solidFill>
                  <a:srgbClr val="2E2B1F"/>
                </a:solidFill>
                <a:latin typeface="Calibri"/>
                <a:cs typeface="Calibri"/>
              </a:rPr>
              <a:t> </a:t>
            </a:r>
            <a:r>
              <a:rPr sz="2750" spc="-10" dirty="0">
                <a:solidFill>
                  <a:srgbClr val="2E2B1F"/>
                </a:solidFill>
                <a:latin typeface="Calibri"/>
                <a:cs typeface="Calibri"/>
              </a:rPr>
              <a:t>black </a:t>
            </a:r>
            <a:r>
              <a:rPr sz="2750" dirty="0">
                <a:solidFill>
                  <a:srgbClr val="2E2B1F"/>
                </a:solidFill>
                <a:latin typeface="Calibri"/>
                <a:cs typeface="Calibri"/>
              </a:rPr>
              <a:t>powder</a:t>
            </a:r>
            <a:r>
              <a:rPr sz="2750" spc="20" dirty="0">
                <a:solidFill>
                  <a:srgbClr val="2E2B1F"/>
                </a:solidFill>
                <a:latin typeface="Calibri"/>
                <a:cs typeface="Calibri"/>
              </a:rPr>
              <a:t> </a:t>
            </a:r>
            <a:r>
              <a:rPr sz="2750" dirty="0">
                <a:solidFill>
                  <a:srgbClr val="2E2B1F"/>
                </a:solidFill>
                <a:latin typeface="Calibri"/>
                <a:cs typeface="Calibri"/>
              </a:rPr>
              <a:t>as</a:t>
            </a:r>
            <a:r>
              <a:rPr sz="2750" spc="55" dirty="0">
                <a:solidFill>
                  <a:srgbClr val="2E2B1F"/>
                </a:solidFill>
                <a:latin typeface="Calibri"/>
                <a:cs typeface="Calibri"/>
              </a:rPr>
              <a:t> </a:t>
            </a:r>
            <a:r>
              <a:rPr sz="2750" dirty="0">
                <a:solidFill>
                  <a:srgbClr val="2E2B1F"/>
                </a:solidFill>
                <a:latin typeface="Calibri"/>
                <a:cs typeface="Calibri"/>
              </a:rPr>
              <a:t>it</a:t>
            </a:r>
            <a:r>
              <a:rPr sz="2750" spc="65" dirty="0">
                <a:solidFill>
                  <a:srgbClr val="2E2B1F"/>
                </a:solidFill>
                <a:latin typeface="Calibri"/>
                <a:cs typeface="Calibri"/>
              </a:rPr>
              <a:t> </a:t>
            </a:r>
            <a:r>
              <a:rPr sz="2750" dirty="0">
                <a:solidFill>
                  <a:srgbClr val="2E2B1F"/>
                </a:solidFill>
                <a:latin typeface="Calibri"/>
                <a:cs typeface="Calibri"/>
              </a:rPr>
              <a:t>burns</a:t>
            </a:r>
            <a:r>
              <a:rPr sz="2750" spc="55" dirty="0">
                <a:solidFill>
                  <a:srgbClr val="2E2B1F"/>
                </a:solidFill>
                <a:latin typeface="Calibri"/>
                <a:cs typeface="Calibri"/>
              </a:rPr>
              <a:t> </a:t>
            </a:r>
            <a:r>
              <a:rPr sz="2750" dirty="0">
                <a:solidFill>
                  <a:srgbClr val="2E2B1F"/>
                </a:solidFill>
                <a:latin typeface="Calibri"/>
                <a:cs typeface="Calibri"/>
              </a:rPr>
              <a:t>more</a:t>
            </a:r>
            <a:r>
              <a:rPr sz="2750" spc="70" dirty="0">
                <a:solidFill>
                  <a:srgbClr val="2E2B1F"/>
                </a:solidFill>
                <a:latin typeface="Calibri"/>
                <a:cs typeface="Calibri"/>
              </a:rPr>
              <a:t> </a:t>
            </a:r>
            <a:r>
              <a:rPr sz="2750" spc="-10" dirty="0">
                <a:solidFill>
                  <a:srgbClr val="2E2B1F"/>
                </a:solidFill>
                <a:latin typeface="Calibri"/>
                <a:cs typeface="Calibri"/>
              </a:rPr>
              <a:t>efficiently.</a:t>
            </a:r>
            <a:endParaRPr sz="2750">
              <a:latin typeface="Calibri"/>
              <a:cs typeface="Calibri"/>
            </a:endParaRPr>
          </a:p>
          <a:p>
            <a:pPr marL="93345">
              <a:lnSpc>
                <a:spcPct val="100000"/>
              </a:lnSpc>
              <a:spcBef>
                <a:spcPts val="755"/>
              </a:spcBef>
            </a:pPr>
            <a:r>
              <a:rPr sz="2750" dirty="0">
                <a:solidFill>
                  <a:srgbClr val="675E46"/>
                </a:solidFill>
                <a:latin typeface="Calibri"/>
                <a:cs typeface="Calibri"/>
              </a:rPr>
              <a:t>When</a:t>
            </a:r>
            <a:r>
              <a:rPr sz="2750" spc="85" dirty="0">
                <a:solidFill>
                  <a:srgbClr val="675E46"/>
                </a:solidFill>
                <a:latin typeface="Calibri"/>
                <a:cs typeface="Calibri"/>
              </a:rPr>
              <a:t> </a:t>
            </a:r>
            <a:r>
              <a:rPr sz="2750" dirty="0">
                <a:solidFill>
                  <a:srgbClr val="675E46"/>
                </a:solidFill>
                <a:latin typeface="Calibri"/>
                <a:cs typeface="Calibri"/>
              </a:rPr>
              <a:t>it</a:t>
            </a:r>
            <a:r>
              <a:rPr sz="2750" spc="25" dirty="0">
                <a:solidFill>
                  <a:srgbClr val="675E46"/>
                </a:solidFill>
                <a:latin typeface="Calibri"/>
                <a:cs typeface="Calibri"/>
              </a:rPr>
              <a:t> </a:t>
            </a:r>
            <a:r>
              <a:rPr sz="2750" dirty="0">
                <a:solidFill>
                  <a:srgbClr val="675E46"/>
                </a:solidFill>
                <a:latin typeface="Calibri"/>
                <a:cs typeface="Calibri"/>
              </a:rPr>
              <a:t>ignites,</a:t>
            </a:r>
            <a:r>
              <a:rPr sz="2750" spc="40" dirty="0">
                <a:solidFill>
                  <a:srgbClr val="675E46"/>
                </a:solidFill>
                <a:latin typeface="Calibri"/>
                <a:cs typeface="Calibri"/>
              </a:rPr>
              <a:t> </a:t>
            </a:r>
            <a:r>
              <a:rPr sz="2750" dirty="0">
                <a:solidFill>
                  <a:srgbClr val="675E46"/>
                </a:solidFill>
                <a:latin typeface="Calibri"/>
                <a:cs typeface="Calibri"/>
              </a:rPr>
              <a:t>it</a:t>
            </a:r>
            <a:r>
              <a:rPr sz="2750" spc="30" dirty="0">
                <a:solidFill>
                  <a:srgbClr val="675E46"/>
                </a:solidFill>
                <a:latin typeface="Calibri"/>
                <a:cs typeface="Calibri"/>
              </a:rPr>
              <a:t> </a:t>
            </a:r>
            <a:r>
              <a:rPr sz="2750" spc="-10" dirty="0">
                <a:solidFill>
                  <a:srgbClr val="675E46"/>
                </a:solidFill>
                <a:latin typeface="Calibri"/>
                <a:cs typeface="Calibri"/>
              </a:rPr>
              <a:t>produces</a:t>
            </a:r>
            <a:endParaRPr sz="2750">
              <a:latin typeface="Calibri"/>
              <a:cs typeface="Calibri"/>
            </a:endParaRPr>
          </a:p>
          <a:p>
            <a:pPr marL="550545" indent="-422275">
              <a:lnSpc>
                <a:spcPct val="100000"/>
              </a:lnSpc>
              <a:spcBef>
                <a:spcPts val="685"/>
              </a:spcBef>
              <a:buFont typeface="Arial MT"/>
              <a:buChar char="•"/>
              <a:tabLst>
                <a:tab pos="550545" algn="l"/>
                <a:tab pos="3004820" algn="l"/>
              </a:tabLst>
            </a:pPr>
            <a:r>
              <a:rPr sz="2750" dirty="0">
                <a:solidFill>
                  <a:srgbClr val="2E2B1F"/>
                </a:solidFill>
                <a:latin typeface="Calibri"/>
                <a:cs typeface="Calibri"/>
              </a:rPr>
              <a:t>Much</a:t>
            </a:r>
            <a:r>
              <a:rPr sz="2750" spc="45" dirty="0">
                <a:solidFill>
                  <a:srgbClr val="2E2B1F"/>
                </a:solidFill>
                <a:latin typeface="Calibri"/>
                <a:cs typeface="Calibri"/>
              </a:rPr>
              <a:t> </a:t>
            </a:r>
            <a:r>
              <a:rPr sz="2750" dirty="0">
                <a:solidFill>
                  <a:srgbClr val="2E2B1F"/>
                </a:solidFill>
                <a:latin typeface="Calibri"/>
                <a:cs typeface="Calibri"/>
              </a:rPr>
              <a:t>less</a:t>
            </a:r>
            <a:r>
              <a:rPr sz="2750" spc="114" dirty="0">
                <a:solidFill>
                  <a:srgbClr val="2E2B1F"/>
                </a:solidFill>
                <a:latin typeface="Calibri"/>
                <a:cs typeface="Calibri"/>
              </a:rPr>
              <a:t> </a:t>
            </a:r>
            <a:r>
              <a:rPr sz="2750" dirty="0">
                <a:solidFill>
                  <a:srgbClr val="2E2B1F"/>
                </a:solidFill>
                <a:latin typeface="Calibri"/>
                <a:cs typeface="Calibri"/>
              </a:rPr>
              <a:t>or</a:t>
            </a:r>
            <a:r>
              <a:rPr sz="2750" spc="85" dirty="0">
                <a:solidFill>
                  <a:srgbClr val="2E2B1F"/>
                </a:solidFill>
                <a:latin typeface="Calibri"/>
                <a:cs typeface="Calibri"/>
              </a:rPr>
              <a:t> </a:t>
            </a:r>
            <a:r>
              <a:rPr sz="2750" spc="-25" dirty="0">
                <a:solidFill>
                  <a:srgbClr val="2E2B1F"/>
                </a:solidFill>
                <a:latin typeface="Calibri"/>
                <a:cs typeface="Calibri"/>
              </a:rPr>
              <a:t>no</a:t>
            </a:r>
            <a:r>
              <a:rPr sz="2750" dirty="0">
                <a:solidFill>
                  <a:srgbClr val="2E2B1F"/>
                </a:solidFill>
                <a:latin typeface="Calibri"/>
                <a:cs typeface="Calibri"/>
              </a:rPr>
              <a:t>	</a:t>
            </a:r>
            <a:r>
              <a:rPr sz="2750" spc="-10" dirty="0">
                <a:solidFill>
                  <a:srgbClr val="2E2B1F"/>
                </a:solidFill>
                <a:latin typeface="Calibri"/>
                <a:cs typeface="Calibri"/>
              </a:rPr>
              <a:t>smoke.</a:t>
            </a:r>
            <a:endParaRPr sz="2750">
              <a:latin typeface="Calibri"/>
              <a:cs typeface="Calibri"/>
            </a:endParaRPr>
          </a:p>
          <a:p>
            <a:pPr marL="550545" indent="-422275">
              <a:lnSpc>
                <a:spcPct val="100000"/>
              </a:lnSpc>
              <a:spcBef>
                <a:spcPts val="755"/>
              </a:spcBef>
              <a:buFont typeface="Arial MT"/>
              <a:buChar char="•"/>
              <a:tabLst>
                <a:tab pos="550545" algn="l"/>
              </a:tabLst>
            </a:pPr>
            <a:r>
              <a:rPr sz="2750" dirty="0">
                <a:solidFill>
                  <a:srgbClr val="2E2B1F"/>
                </a:solidFill>
                <a:latin typeface="Calibri"/>
                <a:cs typeface="Calibri"/>
              </a:rPr>
              <a:t>Less</a:t>
            </a:r>
            <a:r>
              <a:rPr sz="2750" spc="30" dirty="0">
                <a:solidFill>
                  <a:srgbClr val="2E2B1F"/>
                </a:solidFill>
                <a:latin typeface="Calibri"/>
                <a:cs typeface="Calibri"/>
              </a:rPr>
              <a:t> </a:t>
            </a:r>
            <a:r>
              <a:rPr sz="2750" dirty="0">
                <a:solidFill>
                  <a:srgbClr val="2E2B1F"/>
                </a:solidFill>
                <a:latin typeface="Calibri"/>
                <a:cs typeface="Calibri"/>
              </a:rPr>
              <a:t>blackening</a:t>
            </a:r>
            <a:r>
              <a:rPr sz="2750" spc="40" dirty="0">
                <a:solidFill>
                  <a:srgbClr val="2E2B1F"/>
                </a:solidFill>
                <a:latin typeface="Calibri"/>
                <a:cs typeface="Calibri"/>
              </a:rPr>
              <a:t> </a:t>
            </a:r>
            <a:r>
              <a:rPr sz="2750" dirty="0">
                <a:solidFill>
                  <a:srgbClr val="2E2B1F"/>
                </a:solidFill>
                <a:latin typeface="Calibri"/>
                <a:cs typeface="Calibri"/>
              </a:rPr>
              <a:t>and</a:t>
            </a:r>
            <a:r>
              <a:rPr sz="2750" spc="120" dirty="0">
                <a:solidFill>
                  <a:srgbClr val="2E2B1F"/>
                </a:solidFill>
                <a:latin typeface="Calibri"/>
                <a:cs typeface="Calibri"/>
              </a:rPr>
              <a:t> </a:t>
            </a:r>
            <a:r>
              <a:rPr sz="2750" spc="-10" dirty="0">
                <a:solidFill>
                  <a:srgbClr val="2E2B1F"/>
                </a:solidFill>
                <a:latin typeface="Calibri"/>
                <a:cs typeface="Calibri"/>
              </a:rPr>
              <a:t>tattooing</a:t>
            </a:r>
            <a:endParaRPr sz="27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grpSp>
        <p:nvGrpSpPr>
          <p:cNvPr id="6" name="object 6"/>
          <p:cNvGrpSpPr/>
          <p:nvPr/>
        </p:nvGrpSpPr>
        <p:grpSpPr>
          <a:xfrm>
            <a:off x="6010275" y="0"/>
            <a:ext cx="6181725" cy="6329362"/>
            <a:chOff x="6010275" y="0"/>
            <a:chExt cx="6181725" cy="6329362"/>
          </a:xfrm>
        </p:grpSpPr>
        <p:pic>
          <p:nvPicPr>
            <p:cNvPr id="7" name="object 7"/>
            <p:cNvPicPr/>
            <p:nvPr/>
          </p:nvPicPr>
          <p:blipFill>
            <a:blip r:embed="rId2" cstate="print"/>
            <a:stretch>
              <a:fillRect/>
            </a:stretch>
          </p:blipFill>
          <p:spPr>
            <a:xfrm>
              <a:off x="6010275" y="1933511"/>
              <a:ext cx="3748151" cy="4395851"/>
            </a:xfrm>
            <a:prstGeom prst="rect">
              <a:avLst/>
            </a:prstGeom>
          </p:spPr>
        </p:pic>
        <p:pic>
          <p:nvPicPr>
            <p:cNvPr id="8" name="object 8"/>
            <p:cNvPicPr/>
            <p:nvPr/>
          </p:nvPicPr>
          <p:blipFill>
            <a:blip r:embed="rId3" cstate="print"/>
            <a:stretch>
              <a:fillRect/>
            </a:stretch>
          </p:blipFill>
          <p:spPr>
            <a:xfrm>
              <a:off x="11163300" y="0"/>
              <a:ext cx="1028700" cy="1733550"/>
            </a:xfrm>
            <a:prstGeom prst="rect">
              <a:avLst/>
            </a:prstGeom>
          </p:spPr>
        </p:pic>
      </p:grpSp>
      <p:sp>
        <p:nvSpPr>
          <p:cNvPr id="9" name="object 9"/>
          <p:cNvSpPr txBox="1"/>
          <p:nvPr/>
        </p:nvSpPr>
        <p:spPr>
          <a:xfrm>
            <a:off x="11621769" y="5743337"/>
            <a:ext cx="254000" cy="254635"/>
          </a:xfrm>
          <a:prstGeom prst="rect">
            <a:avLst/>
          </a:prstGeom>
        </p:spPr>
        <p:txBody>
          <a:bodyPr vert="horz" wrap="square" lIns="0" tIns="0" rIns="0" bIns="0" rtlCol="0">
            <a:spAutoFit/>
          </a:bodyPr>
          <a:lstStyle/>
          <a:p>
            <a:pPr marL="12700">
              <a:lnSpc>
                <a:spcPts val="1810"/>
              </a:lnSpc>
            </a:pPr>
            <a:r>
              <a:rPr sz="1800" spc="-25" dirty="0">
                <a:solidFill>
                  <a:srgbClr val="FFFFFF"/>
                </a:solidFill>
                <a:latin typeface="Calibri"/>
                <a:cs typeface="Calibri"/>
              </a:rPr>
              <a:t>24</a:t>
            </a:r>
            <a:endParaRPr sz="1800">
              <a:latin typeface="Calibri"/>
              <a:cs typeface="Calibri"/>
            </a:endParaRPr>
          </a:p>
        </p:txBody>
      </p:sp>
      <p:sp>
        <p:nvSpPr>
          <p:cNvPr id="10" name="object 10"/>
          <p:cNvSpPr txBox="1"/>
          <p:nvPr/>
        </p:nvSpPr>
        <p:spPr>
          <a:xfrm>
            <a:off x="1089342" y="5903833"/>
            <a:ext cx="2597150" cy="378460"/>
          </a:xfrm>
          <a:prstGeom prst="rect">
            <a:avLst/>
          </a:prstGeom>
        </p:spPr>
        <p:txBody>
          <a:bodyPr vert="horz" wrap="square" lIns="0" tIns="0" rIns="0" bIns="0" rtlCol="0">
            <a:spAutoFit/>
          </a:bodyPr>
          <a:lstStyle/>
          <a:p>
            <a:pPr marL="12700">
              <a:lnSpc>
                <a:spcPts val="2735"/>
              </a:lnSpc>
            </a:pPr>
            <a:r>
              <a:rPr sz="2750" dirty="0">
                <a:solidFill>
                  <a:srgbClr val="2E2B1F"/>
                </a:solidFill>
                <a:latin typeface="Calibri"/>
                <a:cs typeface="Calibri"/>
              </a:rPr>
              <a:t>around</a:t>
            </a:r>
            <a:r>
              <a:rPr sz="2750" spc="60" dirty="0">
                <a:solidFill>
                  <a:srgbClr val="2E2B1F"/>
                </a:solidFill>
                <a:latin typeface="Calibri"/>
                <a:cs typeface="Calibri"/>
              </a:rPr>
              <a:t> </a:t>
            </a:r>
            <a:r>
              <a:rPr sz="2750" dirty="0">
                <a:solidFill>
                  <a:srgbClr val="2E2B1F"/>
                </a:solidFill>
                <a:latin typeface="Calibri"/>
                <a:cs typeface="Calibri"/>
              </a:rPr>
              <a:t>the</a:t>
            </a:r>
            <a:r>
              <a:rPr sz="2750" spc="60" dirty="0">
                <a:solidFill>
                  <a:srgbClr val="2E2B1F"/>
                </a:solidFill>
                <a:latin typeface="Calibri"/>
                <a:cs typeface="Calibri"/>
              </a:rPr>
              <a:t> </a:t>
            </a:r>
            <a:r>
              <a:rPr sz="2750" spc="-10" dirty="0">
                <a:solidFill>
                  <a:srgbClr val="2E2B1F"/>
                </a:solidFill>
                <a:latin typeface="Calibri"/>
                <a:cs typeface="Calibri"/>
              </a:rPr>
              <a:t>injury.</a:t>
            </a:r>
            <a:endParaRPr sz="2750">
              <a:latin typeface="Calibri"/>
              <a:cs typeface="Calibri"/>
            </a:endParaRPr>
          </a:p>
        </p:txBody>
      </p:sp>
      <p:sp>
        <p:nvSpPr>
          <p:cNvPr id="12" name="Rectangle 11">
            <a:extLst>
              <a:ext uri="{FF2B5EF4-FFF2-40B4-BE49-F238E27FC236}">
                <a16:creationId xmlns:a16="http://schemas.microsoft.com/office/drawing/2014/main" id="{495D7142-DCE7-92F3-06CD-8D20ABAC5FA3}"/>
              </a:ext>
            </a:extLst>
          </p:cNvPr>
          <p:cNvSpPr/>
          <p:nvPr/>
        </p:nvSpPr>
        <p:spPr>
          <a:xfrm>
            <a:off x="10502152" y="822922"/>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5" y="447675"/>
            <a:ext cx="10814050" cy="723900"/>
          </a:xfrm>
          <a:prstGeom prst="rect">
            <a:avLst/>
          </a:prstGeom>
        </p:spPr>
        <p:txBody>
          <a:bodyPr vert="horz" wrap="square" lIns="0" tIns="63754" rIns="0" bIns="0" rtlCol="0">
            <a:spAutoFit/>
          </a:bodyPr>
          <a:lstStyle/>
          <a:p>
            <a:pPr marL="336550">
              <a:lnSpc>
                <a:spcPct val="100000"/>
              </a:lnSpc>
              <a:spcBef>
                <a:spcPts val="130"/>
              </a:spcBef>
            </a:pPr>
            <a:r>
              <a:rPr sz="4100" spc="-75" dirty="0">
                <a:latin typeface="Calibri"/>
                <a:cs typeface="Calibri"/>
              </a:rPr>
              <a:t>3.</a:t>
            </a:r>
            <a:r>
              <a:rPr sz="4100" spc="-150" dirty="0">
                <a:latin typeface="Calibri"/>
                <a:cs typeface="Calibri"/>
              </a:rPr>
              <a:t> </a:t>
            </a:r>
            <a:r>
              <a:rPr sz="4100" spc="-100" dirty="0">
                <a:latin typeface="Calibri"/>
                <a:cs typeface="Calibri"/>
              </a:rPr>
              <a:t>PROJECTILE</a:t>
            </a:r>
            <a:endParaRPr sz="4100">
              <a:latin typeface="Calibri"/>
              <a:cs typeface="Calibri"/>
            </a:endParaRPr>
          </a:p>
        </p:txBody>
      </p:sp>
      <p:sp>
        <p:nvSpPr>
          <p:cNvPr id="3" name="object 3"/>
          <p:cNvSpPr txBox="1"/>
          <p:nvPr/>
        </p:nvSpPr>
        <p:spPr>
          <a:xfrm>
            <a:off x="917575" y="1423924"/>
            <a:ext cx="4845685" cy="2912110"/>
          </a:xfrm>
          <a:prstGeom prst="rect">
            <a:avLst/>
          </a:prstGeom>
        </p:spPr>
        <p:txBody>
          <a:bodyPr vert="horz" wrap="square" lIns="0" tIns="64769" rIns="0" bIns="0" rtlCol="0">
            <a:spAutoFit/>
          </a:bodyPr>
          <a:lstStyle/>
          <a:p>
            <a:pPr marL="12700" marR="5080" indent="276225">
              <a:lnSpc>
                <a:spcPct val="90000"/>
              </a:lnSpc>
              <a:spcBef>
                <a:spcPts val="509"/>
              </a:spcBef>
            </a:pPr>
            <a:r>
              <a:rPr sz="3200" dirty="0">
                <a:solidFill>
                  <a:srgbClr val="2E2B1F"/>
                </a:solidFill>
                <a:latin typeface="Calibri"/>
                <a:cs typeface="Calibri"/>
              </a:rPr>
              <a:t>Any</a:t>
            </a:r>
            <a:r>
              <a:rPr sz="3200" spc="-70" dirty="0">
                <a:solidFill>
                  <a:srgbClr val="2E2B1F"/>
                </a:solidFill>
                <a:latin typeface="Calibri"/>
                <a:cs typeface="Calibri"/>
              </a:rPr>
              <a:t> </a:t>
            </a:r>
            <a:r>
              <a:rPr sz="3200" dirty="0">
                <a:solidFill>
                  <a:srgbClr val="2E2B1F"/>
                </a:solidFill>
                <a:latin typeface="Calibri"/>
                <a:cs typeface="Calibri"/>
              </a:rPr>
              <a:t>object</a:t>
            </a:r>
            <a:r>
              <a:rPr sz="3200" spc="-60" dirty="0">
                <a:solidFill>
                  <a:srgbClr val="2E2B1F"/>
                </a:solidFill>
                <a:latin typeface="Calibri"/>
                <a:cs typeface="Calibri"/>
              </a:rPr>
              <a:t> </a:t>
            </a:r>
            <a:r>
              <a:rPr sz="3200" dirty="0">
                <a:solidFill>
                  <a:srgbClr val="2E2B1F"/>
                </a:solidFill>
                <a:latin typeface="Calibri"/>
                <a:cs typeface="Calibri"/>
              </a:rPr>
              <a:t>being</a:t>
            </a:r>
            <a:r>
              <a:rPr sz="3200" spc="-50" dirty="0">
                <a:solidFill>
                  <a:srgbClr val="2E2B1F"/>
                </a:solidFill>
                <a:latin typeface="Calibri"/>
                <a:cs typeface="Calibri"/>
              </a:rPr>
              <a:t> </a:t>
            </a:r>
            <a:r>
              <a:rPr sz="3200" spc="-10" dirty="0">
                <a:solidFill>
                  <a:srgbClr val="2E2B1F"/>
                </a:solidFill>
                <a:latin typeface="Calibri"/>
                <a:cs typeface="Calibri"/>
              </a:rPr>
              <a:t>capable</a:t>
            </a:r>
            <a:r>
              <a:rPr sz="3200" spc="800" dirty="0">
                <a:solidFill>
                  <a:srgbClr val="2E2B1F"/>
                </a:solidFill>
                <a:latin typeface="Calibri"/>
                <a:cs typeface="Calibri"/>
              </a:rPr>
              <a:t> </a:t>
            </a:r>
            <a:r>
              <a:rPr sz="3200" dirty="0">
                <a:solidFill>
                  <a:srgbClr val="2E2B1F"/>
                </a:solidFill>
                <a:latin typeface="Calibri"/>
                <a:cs typeface="Calibri"/>
              </a:rPr>
              <a:t>of</a:t>
            </a:r>
            <a:r>
              <a:rPr sz="3200" spc="-105" dirty="0">
                <a:solidFill>
                  <a:srgbClr val="2E2B1F"/>
                </a:solidFill>
                <a:latin typeface="Calibri"/>
                <a:cs typeface="Calibri"/>
              </a:rPr>
              <a:t> </a:t>
            </a:r>
            <a:r>
              <a:rPr sz="3200" dirty="0">
                <a:solidFill>
                  <a:srgbClr val="2E2B1F"/>
                </a:solidFill>
                <a:latin typeface="Calibri"/>
                <a:cs typeface="Calibri"/>
              </a:rPr>
              <a:t>projecting</a:t>
            </a:r>
            <a:r>
              <a:rPr sz="3200" spc="-45" dirty="0">
                <a:solidFill>
                  <a:srgbClr val="2E2B1F"/>
                </a:solidFill>
                <a:latin typeface="Calibri"/>
                <a:cs typeface="Calibri"/>
              </a:rPr>
              <a:t> </a:t>
            </a:r>
            <a:r>
              <a:rPr sz="3200" dirty="0">
                <a:solidFill>
                  <a:srgbClr val="2E2B1F"/>
                </a:solidFill>
                <a:latin typeface="Calibri"/>
                <a:cs typeface="Calibri"/>
              </a:rPr>
              <a:t>with</a:t>
            </a:r>
            <a:r>
              <a:rPr sz="3200" spc="-65" dirty="0">
                <a:solidFill>
                  <a:srgbClr val="2E2B1F"/>
                </a:solidFill>
                <a:latin typeface="Calibri"/>
                <a:cs typeface="Calibri"/>
              </a:rPr>
              <a:t> </a:t>
            </a:r>
            <a:r>
              <a:rPr sz="3200" dirty="0">
                <a:solidFill>
                  <a:srgbClr val="2E2B1F"/>
                </a:solidFill>
                <a:latin typeface="Calibri"/>
                <a:cs typeface="Calibri"/>
              </a:rPr>
              <a:t>great</a:t>
            </a:r>
            <a:r>
              <a:rPr sz="3200" spc="-55" dirty="0">
                <a:solidFill>
                  <a:srgbClr val="2E2B1F"/>
                </a:solidFill>
                <a:latin typeface="Calibri"/>
                <a:cs typeface="Calibri"/>
              </a:rPr>
              <a:t> </a:t>
            </a:r>
            <a:r>
              <a:rPr sz="3200" spc="-10" dirty="0">
                <a:solidFill>
                  <a:srgbClr val="2E2B1F"/>
                </a:solidFill>
                <a:latin typeface="Calibri"/>
                <a:cs typeface="Calibri"/>
              </a:rPr>
              <a:t>force </a:t>
            </a:r>
            <a:r>
              <a:rPr sz="3200" dirty="0">
                <a:solidFill>
                  <a:srgbClr val="2E2B1F"/>
                </a:solidFill>
                <a:latin typeface="Calibri"/>
                <a:cs typeface="Calibri"/>
              </a:rPr>
              <a:t>from</a:t>
            </a:r>
            <a:r>
              <a:rPr sz="3200" spc="-120" dirty="0">
                <a:solidFill>
                  <a:srgbClr val="2E2B1F"/>
                </a:solidFill>
                <a:latin typeface="Calibri"/>
                <a:cs typeface="Calibri"/>
              </a:rPr>
              <a:t> </a:t>
            </a:r>
            <a:r>
              <a:rPr sz="3200" dirty="0">
                <a:solidFill>
                  <a:srgbClr val="2E2B1F"/>
                </a:solidFill>
                <a:latin typeface="Calibri"/>
                <a:cs typeface="Calibri"/>
              </a:rPr>
              <a:t>a fire</a:t>
            </a:r>
            <a:r>
              <a:rPr sz="3200" spc="-50" dirty="0">
                <a:solidFill>
                  <a:srgbClr val="2E2B1F"/>
                </a:solidFill>
                <a:latin typeface="Calibri"/>
                <a:cs typeface="Calibri"/>
              </a:rPr>
              <a:t> </a:t>
            </a:r>
            <a:r>
              <a:rPr sz="3200" dirty="0">
                <a:solidFill>
                  <a:srgbClr val="2E2B1F"/>
                </a:solidFill>
                <a:latin typeface="Calibri"/>
                <a:cs typeface="Calibri"/>
              </a:rPr>
              <a:t>arm</a:t>
            </a:r>
            <a:r>
              <a:rPr sz="3200" spc="-50" dirty="0">
                <a:solidFill>
                  <a:srgbClr val="2E2B1F"/>
                </a:solidFill>
                <a:latin typeface="Calibri"/>
                <a:cs typeface="Calibri"/>
              </a:rPr>
              <a:t> </a:t>
            </a:r>
            <a:r>
              <a:rPr sz="3200" dirty="0">
                <a:solidFill>
                  <a:srgbClr val="2E2B1F"/>
                </a:solidFill>
                <a:latin typeface="Calibri"/>
                <a:cs typeface="Calibri"/>
              </a:rPr>
              <a:t>weapon</a:t>
            </a:r>
            <a:r>
              <a:rPr sz="3200" spc="-65" dirty="0">
                <a:solidFill>
                  <a:srgbClr val="2E2B1F"/>
                </a:solidFill>
                <a:latin typeface="Calibri"/>
                <a:cs typeface="Calibri"/>
              </a:rPr>
              <a:t> </a:t>
            </a:r>
            <a:r>
              <a:rPr sz="3200" spc="-25" dirty="0">
                <a:solidFill>
                  <a:srgbClr val="2E2B1F"/>
                </a:solidFill>
                <a:latin typeface="Calibri"/>
                <a:cs typeface="Calibri"/>
              </a:rPr>
              <a:t>is </a:t>
            </a:r>
            <a:r>
              <a:rPr sz="3200" dirty="0">
                <a:solidFill>
                  <a:srgbClr val="2E2B1F"/>
                </a:solidFill>
                <a:latin typeface="Calibri"/>
                <a:cs typeface="Calibri"/>
              </a:rPr>
              <a:t>known</a:t>
            </a:r>
            <a:r>
              <a:rPr sz="3200" spc="-60" dirty="0">
                <a:solidFill>
                  <a:srgbClr val="2E2B1F"/>
                </a:solidFill>
                <a:latin typeface="Calibri"/>
                <a:cs typeface="Calibri"/>
              </a:rPr>
              <a:t> </a:t>
            </a:r>
            <a:r>
              <a:rPr sz="3200" dirty="0">
                <a:solidFill>
                  <a:srgbClr val="2E2B1F"/>
                </a:solidFill>
                <a:latin typeface="Calibri"/>
                <a:cs typeface="Calibri"/>
              </a:rPr>
              <a:t>as</a:t>
            </a:r>
            <a:r>
              <a:rPr sz="3200" spc="-5" dirty="0">
                <a:solidFill>
                  <a:srgbClr val="2E2B1F"/>
                </a:solidFill>
                <a:latin typeface="Calibri"/>
                <a:cs typeface="Calibri"/>
              </a:rPr>
              <a:t> </a:t>
            </a:r>
            <a:r>
              <a:rPr sz="3200" spc="-10" dirty="0">
                <a:solidFill>
                  <a:srgbClr val="2E2B1F"/>
                </a:solidFill>
                <a:latin typeface="Calibri"/>
                <a:cs typeface="Calibri"/>
              </a:rPr>
              <a:t>projectile</a:t>
            </a:r>
            <a:endParaRPr sz="3200">
              <a:latin typeface="Calibri"/>
              <a:cs typeface="Calibri"/>
            </a:endParaRPr>
          </a:p>
          <a:p>
            <a:pPr marL="447675" indent="-320675">
              <a:lnSpc>
                <a:spcPct val="100000"/>
              </a:lnSpc>
              <a:spcBef>
                <a:spcPts val="365"/>
              </a:spcBef>
              <a:buClr>
                <a:srgbClr val="A9A47B"/>
              </a:buClr>
              <a:buFont typeface="Arial MT"/>
              <a:buChar char="•"/>
              <a:tabLst>
                <a:tab pos="447675" algn="l"/>
              </a:tabLst>
            </a:pPr>
            <a:r>
              <a:rPr sz="3200" dirty="0">
                <a:solidFill>
                  <a:srgbClr val="C00000"/>
                </a:solidFill>
                <a:latin typeface="Calibri"/>
                <a:cs typeface="Calibri"/>
              </a:rPr>
              <a:t>Pellets</a:t>
            </a:r>
            <a:r>
              <a:rPr sz="3200" spc="-45" dirty="0">
                <a:solidFill>
                  <a:srgbClr val="C00000"/>
                </a:solidFill>
                <a:latin typeface="Calibri"/>
                <a:cs typeface="Calibri"/>
              </a:rPr>
              <a:t> </a:t>
            </a:r>
            <a:r>
              <a:rPr sz="3200" dirty="0">
                <a:solidFill>
                  <a:srgbClr val="2E2B1F"/>
                </a:solidFill>
                <a:latin typeface="Calibri"/>
                <a:cs typeface="Calibri"/>
              </a:rPr>
              <a:t>in</a:t>
            </a:r>
            <a:r>
              <a:rPr sz="3200" spc="-65" dirty="0">
                <a:solidFill>
                  <a:srgbClr val="2E2B1F"/>
                </a:solidFill>
                <a:latin typeface="Calibri"/>
                <a:cs typeface="Calibri"/>
              </a:rPr>
              <a:t> </a:t>
            </a:r>
            <a:r>
              <a:rPr sz="3200" dirty="0">
                <a:solidFill>
                  <a:srgbClr val="2E2B1F"/>
                </a:solidFill>
                <a:latin typeface="Calibri"/>
                <a:cs typeface="Calibri"/>
              </a:rPr>
              <a:t>shot</a:t>
            </a:r>
            <a:r>
              <a:rPr sz="3200" spc="-60" dirty="0">
                <a:solidFill>
                  <a:srgbClr val="2E2B1F"/>
                </a:solidFill>
                <a:latin typeface="Calibri"/>
                <a:cs typeface="Calibri"/>
              </a:rPr>
              <a:t> </a:t>
            </a:r>
            <a:r>
              <a:rPr sz="3200" spc="-20" dirty="0">
                <a:solidFill>
                  <a:srgbClr val="2E2B1F"/>
                </a:solidFill>
                <a:latin typeface="Calibri"/>
                <a:cs typeface="Calibri"/>
              </a:rPr>
              <a:t>guns.</a:t>
            </a:r>
            <a:endParaRPr sz="3200">
              <a:latin typeface="Calibri"/>
              <a:cs typeface="Calibri"/>
            </a:endParaRPr>
          </a:p>
          <a:p>
            <a:pPr marL="447675" indent="-320675">
              <a:lnSpc>
                <a:spcPct val="100000"/>
              </a:lnSpc>
              <a:spcBef>
                <a:spcPts val="445"/>
              </a:spcBef>
              <a:buClr>
                <a:srgbClr val="A9A47B"/>
              </a:buClr>
              <a:buFont typeface="Arial MT"/>
              <a:buChar char="•"/>
              <a:tabLst>
                <a:tab pos="447675" algn="l"/>
              </a:tabLst>
            </a:pPr>
            <a:r>
              <a:rPr sz="3200" dirty="0">
                <a:solidFill>
                  <a:srgbClr val="C00000"/>
                </a:solidFill>
                <a:latin typeface="Calibri"/>
                <a:cs typeface="Calibri"/>
              </a:rPr>
              <a:t>Bullet</a:t>
            </a:r>
            <a:r>
              <a:rPr sz="3200" spc="-35" dirty="0">
                <a:solidFill>
                  <a:srgbClr val="C00000"/>
                </a:solidFill>
                <a:latin typeface="Calibri"/>
                <a:cs typeface="Calibri"/>
              </a:rPr>
              <a:t> </a:t>
            </a:r>
            <a:r>
              <a:rPr sz="3200" dirty="0">
                <a:solidFill>
                  <a:srgbClr val="2E2B1F"/>
                </a:solidFill>
                <a:latin typeface="Calibri"/>
                <a:cs typeface="Calibri"/>
              </a:rPr>
              <a:t>in</a:t>
            </a:r>
            <a:r>
              <a:rPr sz="3200" spc="-50" dirty="0">
                <a:solidFill>
                  <a:srgbClr val="2E2B1F"/>
                </a:solidFill>
                <a:latin typeface="Calibri"/>
                <a:cs typeface="Calibri"/>
              </a:rPr>
              <a:t> </a:t>
            </a:r>
            <a:r>
              <a:rPr sz="3200" dirty="0">
                <a:solidFill>
                  <a:srgbClr val="2E2B1F"/>
                </a:solidFill>
                <a:latin typeface="Calibri"/>
                <a:cs typeface="Calibri"/>
              </a:rPr>
              <a:t>rifled</a:t>
            </a:r>
            <a:r>
              <a:rPr sz="3200" spc="-65" dirty="0">
                <a:solidFill>
                  <a:srgbClr val="2E2B1F"/>
                </a:solidFill>
                <a:latin typeface="Calibri"/>
                <a:cs typeface="Calibri"/>
              </a:rPr>
              <a:t> </a:t>
            </a:r>
            <a:r>
              <a:rPr sz="3200" dirty="0">
                <a:solidFill>
                  <a:srgbClr val="2E2B1F"/>
                </a:solidFill>
                <a:latin typeface="Calibri"/>
                <a:cs typeface="Calibri"/>
              </a:rPr>
              <a:t>fire</a:t>
            </a:r>
            <a:r>
              <a:rPr sz="3200" spc="-50" dirty="0">
                <a:solidFill>
                  <a:srgbClr val="2E2B1F"/>
                </a:solidFill>
                <a:latin typeface="Calibri"/>
                <a:cs typeface="Calibri"/>
              </a:rPr>
              <a:t> </a:t>
            </a:r>
            <a:r>
              <a:rPr sz="3200" spc="-10" dirty="0">
                <a:solidFill>
                  <a:srgbClr val="2E2B1F"/>
                </a:solidFill>
                <a:latin typeface="Calibri"/>
                <a:cs typeface="Calibri"/>
              </a:rPr>
              <a:t>arms.</a:t>
            </a:r>
            <a:endParaRPr sz="32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638300" y="4876800"/>
            <a:ext cx="2857500" cy="1600200"/>
          </a:xfrm>
          <a:prstGeom prst="rect">
            <a:avLst/>
          </a:prstGeom>
        </p:spPr>
      </p:pic>
      <p:pic>
        <p:nvPicPr>
          <p:cNvPr id="7" name="object 7"/>
          <p:cNvPicPr/>
          <p:nvPr/>
        </p:nvPicPr>
        <p:blipFill>
          <a:blip r:embed="rId3" cstate="print"/>
          <a:stretch>
            <a:fillRect/>
          </a:stretch>
        </p:blipFill>
        <p:spPr>
          <a:xfrm>
            <a:off x="5133975" y="4867211"/>
            <a:ext cx="2681351" cy="1728851"/>
          </a:xfrm>
          <a:prstGeom prst="rect">
            <a:avLst/>
          </a:prstGeom>
        </p:spPr>
      </p:pic>
      <p:grpSp>
        <p:nvGrpSpPr>
          <p:cNvPr id="8" name="object 8"/>
          <p:cNvGrpSpPr/>
          <p:nvPr/>
        </p:nvGrpSpPr>
        <p:grpSpPr>
          <a:xfrm>
            <a:off x="5972175" y="0"/>
            <a:ext cx="6219825" cy="4309998"/>
            <a:chOff x="5972175" y="0"/>
            <a:chExt cx="6219825" cy="4309998"/>
          </a:xfrm>
        </p:grpSpPr>
        <p:pic>
          <p:nvPicPr>
            <p:cNvPr id="9" name="object 9"/>
            <p:cNvPicPr/>
            <p:nvPr/>
          </p:nvPicPr>
          <p:blipFill>
            <a:blip r:embed="rId4" cstate="print"/>
            <a:stretch>
              <a:fillRect/>
            </a:stretch>
          </p:blipFill>
          <p:spPr>
            <a:xfrm>
              <a:off x="5972175" y="1552447"/>
              <a:ext cx="3671951" cy="2757551"/>
            </a:xfrm>
            <a:prstGeom prst="rect">
              <a:avLst/>
            </a:prstGeom>
          </p:spPr>
        </p:pic>
        <p:pic>
          <p:nvPicPr>
            <p:cNvPr id="10" name="object 10"/>
            <p:cNvPicPr/>
            <p:nvPr/>
          </p:nvPicPr>
          <p:blipFill>
            <a:blip r:embed="rId5" cstate="print"/>
            <a:stretch>
              <a:fillRect/>
            </a:stretch>
          </p:blipFill>
          <p:spPr>
            <a:xfrm>
              <a:off x="11163300" y="0"/>
              <a:ext cx="1028700" cy="1733550"/>
            </a:xfrm>
            <a:prstGeom prst="rect">
              <a:avLst/>
            </a:prstGeom>
          </p:spPr>
        </p:pic>
      </p:grpSp>
      <p:sp>
        <p:nvSpPr>
          <p:cNvPr id="11" name="object 11"/>
          <p:cNvSpPr txBox="1"/>
          <p:nvPr/>
        </p:nvSpPr>
        <p:spPr>
          <a:xfrm>
            <a:off x="11621769" y="5743337"/>
            <a:ext cx="254000" cy="254635"/>
          </a:xfrm>
          <a:prstGeom prst="rect">
            <a:avLst/>
          </a:prstGeom>
        </p:spPr>
        <p:txBody>
          <a:bodyPr vert="horz" wrap="square" lIns="0" tIns="0" rIns="0" bIns="0" rtlCol="0">
            <a:spAutoFit/>
          </a:bodyPr>
          <a:lstStyle/>
          <a:p>
            <a:pPr marL="12700">
              <a:lnSpc>
                <a:spcPts val="1810"/>
              </a:lnSpc>
            </a:pPr>
            <a:r>
              <a:rPr sz="1800" spc="-25" dirty="0">
                <a:solidFill>
                  <a:srgbClr val="FFFFFF"/>
                </a:solidFill>
                <a:latin typeface="Calibri"/>
                <a:cs typeface="Calibri"/>
              </a:rPr>
              <a:t>25</a:t>
            </a:r>
            <a:endParaRPr sz="1800">
              <a:latin typeface="Calibri"/>
              <a:cs typeface="Calibri"/>
            </a:endParaRPr>
          </a:p>
        </p:txBody>
      </p:sp>
      <p:sp>
        <p:nvSpPr>
          <p:cNvPr id="13" name="Rectangle 12">
            <a:extLst>
              <a:ext uri="{FF2B5EF4-FFF2-40B4-BE49-F238E27FC236}">
                <a16:creationId xmlns:a16="http://schemas.microsoft.com/office/drawing/2014/main" id="{FA57FA93-225C-6ED4-C14B-475881ECA1AE}"/>
              </a:ext>
            </a:extLst>
          </p:cNvPr>
          <p:cNvSpPr/>
          <p:nvPr/>
        </p:nvSpPr>
        <p:spPr>
          <a:xfrm>
            <a:off x="10512911" y="860028"/>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1742" y="672401"/>
            <a:ext cx="1316990" cy="701040"/>
          </a:xfrm>
          <a:prstGeom prst="rect">
            <a:avLst/>
          </a:prstGeom>
        </p:spPr>
        <p:txBody>
          <a:bodyPr vert="horz" wrap="square" lIns="0" tIns="16510" rIns="0" bIns="0" rtlCol="0">
            <a:spAutoFit/>
          </a:bodyPr>
          <a:lstStyle/>
          <a:p>
            <a:pPr marL="12700">
              <a:lnSpc>
                <a:spcPct val="100000"/>
              </a:lnSpc>
              <a:spcBef>
                <a:spcPts val="130"/>
              </a:spcBef>
            </a:pPr>
            <a:r>
              <a:rPr sz="4400" spc="-90" dirty="0">
                <a:latin typeface="Calibri"/>
                <a:cs typeface="Calibri"/>
              </a:rPr>
              <a:t>Bullet</a:t>
            </a:r>
            <a:endParaRPr sz="4400">
              <a:latin typeface="Calibri"/>
              <a:cs typeface="Calibri"/>
            </a:endParaRPr>
          </a:p>
        </p:txBody>
      </p:sp>
      <p:sp>
        <p:nvSpPr>
          <p:cNvPr id="3" name="object 3"/>
          <p:cNvSpPr txBox="1"/>
          <p:nvPr/>
        </p:nvSpPr>
        <p:spPr>
          <a:xfrm>
            <a:off x="1146492" y="1852168"/>
            <a:ext cx="4704080" cy="4088765"/>
          </a:xfrm>
          <a:prstGeom prst="rect">
            <a:avLst/>
          </a:prstGeom>
        </p:spPr>
        <p:txBody>
          <a:bodyPr vert="horz" wrap="square" lIns="0" tIns="121920" rIns="0" bIns="0" rtlCol="0">
            <a:spAutoFit/>
          </a:bodyPr>
          <a:lstStyle/>
          <a:p>
            <a:pPr marL="218440">
              <a:lnSpc>
                <a:spcPct val="100000"/>
              </a:lnSpc>
              <a:spcBef>
                <a:spcPts val="960"/>
              </a:spcBef>
            </a:pPr>
            <a:r>
              <a:rPr sz="3600" dirty="0">
                <a:solidFill>
                  <a:srgbClr val="2E2B1F"/>
                </a:solidFill>
                <a:latin typeface="Calibri"/>
                <a:cs typeface="Calibri"/>
              </a:rPr>
              <a:t>A</a:t>
            </a:r>
            <a:r>
              <a:rPr sz="3600" spc="15" dirty="0">
                <a:solidFill>
                  <a:srgbClr val="2E2B1F"/>
                </a:solidFill>
                <a:latin typeface="Calibri"/>
                <a:cs typeface="Calibri"/>
              </a:rPr>
              <a:t> </a:t>
            </a:r>
            <a:r>
              <a:rPr sz="3600" dirty="0">
                <a:solidFill>
                  <a:srgbClr val="2E2B1F"/>
                </a:solidFill>
                <a:latin typeface="Calibri"/>
                <a:cs typeface="Calibri"/>
              </a:rPr>
              <a:t>bullet</a:t>
            </a:r>
            <a:r>
              <a:rPr sz="3600" spc="-65" dirty="0">
                <a:solidFill>
                  <a:srgbClr val="2E2B1F"/>
                </a:solidFill>
                <a:latin typeface="Calibri"/>
                <a:cs typeface="Calibri"/>
              </a:rPr>
              <a:t> </a:t>
            </a:r>
            <a:r>
              <a:rPr sz="3600" dirty="0">
                <a:solidFill>
                  <a:srgbClr val="2E2B1F"/>
                </a:solidFill>
                <a:latin typeface="Calibri"/>
                <a:cs typeface="Calibri"/>
              </a:rPr>
              <a:t>is</a:t>
            </a:r>
            <a:r>
              <a:rPr sz="3600" spc="25" dirty="0">
                <a:solidFill>
                  <a:srgbClr val="2E2B1F"/>
                </a:solidFill>
                <a:latin typeface="Calibri"/>
                <a:cs typeface="Calibri"/>
              </a:rPr>
              <a:t> </a:t>
            </a:r>
            <a:r>
              <a:rPr sz="3600" dirty="0">
                <a:solidFill>
                  <a:srgbClr val="2E2B1F"/>
                </a:solidFill>
                <a:latin typeface="Calibri"/>
                <a:cs typeface="Calibri"/>
              </a:rPr>
              <a:t>made</a:t>
            </a:r>
            <a:r>
              <a:rPr sz="3600" spc="-60" dirty="0">
                <a:solidFill>
                  <a:srgbClr val="2E2B1F"/>
                </a:solidFill>
                <a:latin typeface="Calibri"/>
                <a:cs typeface="Calibri"/>
              </a:rPr>
              <a:t> </a:t>
            </a:r>
            <a:r>
              <a:rPr sz="3600" dirty="0">
                <a:solidFill>
                  <a:srgbClr val="2E2B1F"/>
                </a:solidFill>
                <a:latin typeface="Calibri"/>
                <a:cs typeface="Calibri"/>
              </a:rPr>
              <a:t>of</a:t>
            </a:r>
            <a:r>
              <a:rPr sz="3600" spc="-40" dirty="0">
                <a:solidFill>
                  <a:srgbClr val="2E2B1F"/>
                </a:solidFill>
                <a:latin typeface="Calibri"/>
                <a:cs typeface="Calibri"/>
              </a:rPr>
              <a:t> </a:t>
            </a:r>
            <a:r>
              <a:rPr sz="3600" spc="-10" dirty="0">
                <a:solidFill>
                  <a:srgbClr val="2E2B1F"/>
                </a:solidFill>
                <a:latin typeface="Calibri"/>
                <a:cs typeface="Calibri"/>
              </a:rPr>
              <a:t>lead.</a:t>
            </a:r>
            <a:endParaRPr sz="3600">
              <a:latin typeface="Calibri"/>
              <a:cs typeface="Calibri"/>
            </a:endParaRPr>
          </a:p>
          <a:p>
            <a:pPr marL="12700" marR="143510" indent="205740">
              <a:lnSpc>
                <a:spcPct val="100099"/>
              </a:lnSpc>
              <a:spcBef>
                <a:spcPts val="855"/>
              </a:spcBef>
            </a:pPr>
            <a:r>
              <a:rPr sz="3600" dirty="0">
                <a:solidFill>
                  <a:srgbClr val="2E2B1F"/>
                </a:solidFill>
                <a:latin typeface="Calibri"/>
                <a:cs typeface="Calibri"/>
              </a:rPr>
              <a:t>Since</a:t>
            </a:r>
            <a:r>
              <a:rPr sz="3600" spc="-65" dirty="0">
                <a:solidFill>
                  <a:srgbClr val="2E2B1F"/>
                </a:solidFill>
                <a:latin typeface="Calibri"/>
                <a:cs typeface="Calibri"/>
              </a:rPr>
              <a:t> </a:t>
            </a:r>
            <a:r>
              <a:rPr sz="3600" dirty="0">
                <a:solidFill>
                  <a:srgbClr val="2E2B1F"/>
                </a:solidFill>
                <a:latin typeface="Calibri"/>
                <a:cs typeface="Calibri"/>
              </a:rPr>
              <a:t>lead</a:t>
            </a:r>
            <a:r>
              <a:rPr sz="3600" spc="-10" dirty="0">
                <a:solidFill>
                  <a:srgbClr val="2E2B1F"/>
                </a:solidFill>
                <a:latin typeface="Calibri"/>
                <a:cs typeface="Calibri"/>
              </a:rPr>
              <a:t> </a:t>
            </a:r>
            <a:r>
              <a:rPr sz="3600" dirty="0">
                <a:solidFill>
                  <a:srgbClr val="2E2B1F"/>
                </a:solidFill>
                <a:latin typeface="Calibri"/>
                <a:cs typeface="Calibri"/>
              </a:rPr>
              <a:t>is</a:t>
            </a:r>
            <a:r>
              <a:rPr sz="3600" spc="20" dirty="0">
                <a:solidFill>
                  <a:srgbClr val="2E2B1F"/>
                </a:solidFill>
                <a:latin typeface="Calibri"/>
                <a:cs typeface="Calibri"/>
              </a:rPr>
              <a:t> </a:t>
            </a:r>
            <a:r>
              <a:rPr sz="3600" dirty="0">
                <a:solidFill>
                  <a:srgbClr val="2E2B1F"/>
                </a:solidFill>
                <a:latin typeface="Calibri"/>
                <a:cs typeface="Calibri"/>
              </a:rPr>
              <a:t>a</a:t>
            </a:r>
            <a:r>
              <a:rPr sz="3600" spc="5" dirty="0">
                <a:solidFill>
                  <a:srgbClr val="2E2B1F"/>
                </a:solidFill>
                <a:latin typeface="Calibri"/>
                <a:cs typeface="Calibri"/>
              </a:rPr>
              <a:t> </a:t>
            </a:r>
            <a:r>
              <a:rPr sz="3600" spc="-20" dirty="0">
                <a:solidFill>
                  <a:srgbClr val="2E2B1F"/>
                </a:solidFill>
                <a:latin typeface="Calibri"/>
                <a:cs typeface="Calibri"/>
              </a:rPr>
              <a:t>soft </a:t>
            </a:r>
            <a:r>
              <a:rPr sz="3600" dirty="0">
                <a:solidFill>
                  <a:srgbClr val="2E2B1F"/>
                </a:solidFill>
                <a:latin typeface="Calibri"/>
                <a:cs typeface="Calibri"/>
              </a:rPr>
              <a:t>material</a:t>
            </a:r>
            <a:r>
              <a:rPr sz="3600" spc="-65" dirty="0">
                <a:solidFill>
                  <a:srgbClr val="2E2B1F"/>
                </a:solidFill>
                <a:latin typeface="Calibri"/>
                <a:cs typeface="Calibri"/>
              </a:rPr>
              <a:t> </a:t>
            </a:r>
            <a:r>
              <a:rPr sz="3600" dirty="0">
                <a:solidFill>
                  <a:srgbClr val="2E2B1F"/>
                </a:solidFill>
                <a:latin typeface="Calibri"/>
                <a:cs typeface="Calibri"/>
              </a:rPr>
              <a:t>and</a:t>
            </a:r>
            <a:r>
              <a:rPr sz="3600" spc="-80" dirty="0">
                <a:solidFill>
                  <a:srgbClr val="2E2B1F"/>
                </a:solidFill>
                <a:latin typeface="Calibri"/>
                <a:cs typeface="Calibri"/>
              </a:rPr>
              <a:t> </a:t>
            </a:r>
            <a:r>
              <a:rPr sz="3600" spc="-10" dirty="0">
                <a:solidFill>
                  <a:srgbClr val="2E2B1F"/>
                </a:solidFill>
                <a:latin typeface="Calibri"/>
                <a:cs typeface="Calibri"/>
              </a:rPr>
              <a:t>easily deformable,</a:t>
            </a:r>
            <a:r>
              <a:rPr sz="3600" spc="-80" dirty="0">
                <a:solidFill>
                  <a:srgbClr val="2E2B1F"/>
                </a:solidFill>
                <a:latin typeface="Calibri"/>
                <a:cs typeface="Calibri"/>
              </a:rPr>
              <a:t> </a:t>
            </a:r>
            <a:r>
              <a:rPr sz="3600" dirty="0">
                <a:solidFill>
                  <a:srgbClr val="2E2B1F"/>
                </a:solidFill>
                <a:latin typeface="Calibri"/>
                <a:cs typeface="Calibri"/>
              </a:rPr>
              <a:t>the</a:t>
            </a:r>
            <a:r>
              <a:rPr sz="3600" spc="-80" dirty="0">
                <a:solidFill>
                  <a:srgbClr val="2E2B1F"/>
                </a:solidFill>
                <a:latin typeface="Calibri"/>
                <a:cs typeface="Calibri"/>
              </a:rPr>
              <a:t> </a:t>
            </a:r>
            <a:r>
              <a:rPr sz="3600" dirty="0">
                <a:solidFill>
                  <a:srgbClr val="2E2B1F"/>
                </a:solidFill>
                <a:latin typeface="Calibri"/>
                <a:cs typeface="Calibri"/>
              </a:rPr>
              <a:t>bullet</a:t>
            </a:r>
            <a:r>
              <a:rPr sz="3600" spc="-10" dirty="0">
                <a:solidFill>
                  <a:srgbClr val="2E2B1F"/>
                </a:solidFill>
                <a:latin typeface="Calibri"/>
                <a:cs typeface="Calibri"/>
              </a:rPr>
              <a:t> </a:t>
            </a:r>
            <a:r>
              <a:rPr sz="3600" spc="-25" dirty="0">
                <a:solidFill>
                  <a:srgbClr val="2E2B1F"/>
                </a:solidFill>
                <a:latin typeface="Calibri"/>
                <a:cs typeface="Calibri"/>
              </a:rPr>
              <a:t>is </a:t>
            </a:r>
            <a:r>
              <a:rPr sz="3600" b="1" spc="-10" dirty="0">
                <a:solidFill>
                  <a:srgbClr val="C00000"/>
                </a:solidFill>
                <a:latin typeface="Calibri"/>
                <a:cs typeface="Calibri"/>
              </a:rPr>
              <a:t>jacketed</a:t>
            </a:r>
            <a:r>
              <a:rPr sz="3600" b="1" spc="-60" dirty="0">
                <a:solidFill>
                  <a:srgbClr val="C00000"/>
                </a:solidFill>
                <a:latin typeface="Calibri"/>
                <a:cs typeface="Calibri"/>
              </a:rPr>
              <a:t> </a:t>
            </a:r>
            <a:r>
              <a:rPr sz="3600" dirty="0">
                <a:solidFill>
                  <a:srgbClr val="2E2B1F"/>
                </a:solidFill>
                <a:latin typeface="Calibri"/>
                <a:cs typeface="Calibri"/>
              </a:rPr>
              <a:t>either</a:t>
            </a:r>
            <a:r>
              <a:rPr sz="3600" spc="-100" dirty="0">
                <a:solidFill>
                  <a:srgbClr val="2E2B1F"/>
                </a:solidFill>
                <a:latin typeface="Calibri"/>
                <a:cs typeface="Calibri"/>
              </a:rPr>
              <a:t> </a:t>
            </a:r>
            <a:r>
              <a:rPr sz="3600" dirty="0">
                <a:solidFill>
                  <a:srgbClr val="2E2B1F"/>
                </a:solidFill>
                <a:latin typeface="Calibri"/>
                <a:cs typeface="Calibri"/>
              </a:rPr>
              <a:t>fully</a:t>
            </a:r>
            <a:r>
              <a:rPr sz="3600" spc="-60" dirty="0">
                <a:solidFill>
                  <a:srgbClr val="2E2B1F"/>
                </a:solidFill>
                <a:latin typeface="Calibri"/>
                <a:cs typeface="Calibri"/>
              </a:rPr>
              <a:t> </a:t>
            </a:r>
            <a:r>
              <a:rPr sz="3600" spc="-25" dirty="0">
                <a:solidFill>
                  <a:srgbClr val="2E2B1F"/>
                </a:solidFill>
                <a:latin typeface="Calibri"/>
                <a:cs typeface="Calibri"/>
              </a:rPr>
              <a:t>or </a:t>
            </a:r>
            <a:r>
              <a:rPr sz="3600" dirty="0">
                <a:solidFill>
                  <a:srgbClr val="2E2B1F"/>
                </a:solidFill>
                <a:latin typeface="Calibri"/>
                <a:cs typeface="Calibri"/>
              </a:rPr>
              <a:t>partly</a:t>
            </a:r>
            <a:r>
              <a:rPr sz="3600" spc="-60" dirty="0">
                <a:solidFill>
                  <a:srgbClr val="2E2B1F"/>
                </a:solidFill>
                <a:latin typeface="Calibri"/>
                <a:cs typeface="Calibri"/>
              </a:rPr>
              <a:t> </a:t>
            </a:r>
            <a:r>
              <a:rPr sz="3600" dirty="0">
                <a:solidFill>
                  <a:srgbClr val="2E2B1F"/>
                </a:solidFill>
                <a:latin typeface="Calibri"/>
                <a:cs typeface="Calibri"/>
              </a:rPr>
              <a:t>with</a:t>
            </a:r>
            <a:r>
              <a:rPr sz="3600" spc="-10" dirty="0">
                <a:solidFill>
                  <a:srgbClr val="2E2B1F"/>
                </a:solidFill>
                <a:latin typeface="Calibri"/>
                <a:cs typeface="Calibri"/>
              </a:rPr>
              <a:t> cupronickel </a:t>
            </a:r>
            <a:r>
              <a:rPr sz="3600" dirty="0">
                <a:solidFill>
                  <a:srgbClr val="2E2B1F"/>
                </a:solidFill>
                <a:latin typeface="Calibri"/>
                <a:cs typeface="Calibri"/>
              </a:rPr>
              <a:t>and</a:t>
            </a:r>
            <a:r>
              <a:rPr sz="3600" spc="-45" dirty="0">
                <a:solidFill>
                  <a:srgbClr val="2E2B1F"/>
                </a:solidFill>
                <a:latin typeface="Calibri"/>
                <a:cs typeface="Calibri"/>
              </a:rPr>
              <a:t> </a:t>
            </a:r>
            <a:r>
              <a:rPr sz="3600" spc="-10" dirty="0">
                <a:solidFill>
                  <a:srgbClr val="2E2B1F"/>
                </a:solidFill>
                <a:latin typeface="Calibri"/>
                <a:cs typeface="Calibri"/>
              </a:rPr>
              <a:t>copper.</a:t>
            </a:r>
            <a:endParaRPr sz="36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6" name="object 6"/>
          <p:cNvSpPr txBox="1"/>
          <p:nvPr/>
        </p:nvSpPr>
        <p:spPr>
          <a:xfrm>
            <a:off x="11621769" y="5686107"/>
            <a:ext cx="25400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26</a:t>
            </a:r>
            <a:endParaRPr sz="1800">
              <a:latin typeface="Calibri"/>
              <a:cs typeface="Calibri"/>
            </a:endParaRPr>
          </a:p>
        </p:txBody>
      </p:sp>
      <p:pic>
        <p:nvPicPr>
          <p:cNvPr id="7" name="object 7"/>
          <p:cNvPicPr/>
          <p:nvPr/>
        </p:nvPicPr>
        <p:blipFill>
          <a:blip r:embed="rId2" cstate="print"/>
          <a:stretch>
            <a:fillRect/>
          </a:stretch>
        </p:blipFill>
        <p:spPr>
          <a:xfrm>
            <a:off x="6324600" y="1743075"/>
            <a:ext cx="2438400" cy="4505325"/>
          </a:xfrm>
          <a:prstGeom prst="rect">
            <a:avLst/>
          </a:prstGeom>
        </p:spPr>
      </p:pic>
      <p:sp>
        <p:nvSpPr>
          <p:cNvPr id="10" name="Rectangle 9">
            <a:extLst>
              <a:ext uri="{FF2B5EF4-FFF2-40B4-BE49-F238E27FC236}">
                <a16:creationId xmlns:a16="http://schemas.microsoft.com/office/drawing/2014/main" id="{ABE466A6-17B5-7A21-1552-A529B6DC26B9}"/>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57" y="1905635"/>
            <a:ext cx="5652770" cy="3150235"/>
          </a:xfrm>
          <a:prstGeom prst="rect">
            <a:avLst/>
          </a:prstGeom>
        </p:spPr>
        <p:txBody>
          <a:bodyPr vert="horz" wrap="square" lIns="0" tIns="33655" rIns="0" bIns="0" rtlCol="0">
            <a:spAutoFit/>
          </a:bodyPr>
          <a:lstStyle/>
          <a:p>
            <a:pPr marL="12700" marR="355600">
              <a:lnSpc>
                <a:spcPts val="3829"/>
              </a:lnSpc>
              <a:spcBef>
                <a:spcPts val="265"/>
              </a:spcBef>
            </a:pPr>
            <a:r>
              <a:rPr sz="3200" dirty="0">
                <a:solidFill>
                  <a:srgbClr val="2E2B1F"/>
                </a:solidFill>
                <a:latin typeface="Calibri"/>
                <a:cs typeface="Calibri"/>
              </a:rPr>
              <a:t>Tip</a:t>
            </a:r>
            <a:r>
              <a:rPr sz="3200" spc="-30" dirty="0">
                <a:solidFill>
                  <a:srgbClr val="2E2B1F"/>
                </a:solidFill>
                <a:latin typeface="Calibri"/>
                <a:cs typeface="Calibri"/>
              </a:rPr>
              <a:t> </a:t>
            </a:r>
            <a:r>
              <a:rPr sz="3200" dirty="0">
                <a:solidFill>
                  <a:srgbClr val="2E2B1F"/>
                </a:solidFill>
                <a:latin typeface="Calibri"/>
                <a:cs typeface="Calibri"/>
              </a:rPr>
              <a:t>of</a:t>
            </a:r>
            <a:r>
              <a:rPr sz="3200" spc="10" dirty="0">
                <a:solidFill>
                  <a:srgbClr val="2E2B1F"/>
                </a:solidFill>
                <a:latin typeface="Calibri"/>
                <a:cs typeface="Calibri"/>
              </a:rPr>
              <a:t> </a:t>
            </a:r>
            <a:r>
              <a:rPr sz="3200" dirty="0">
                <a:solidFill>
                  <a:srgbClr val="2E2B1F"/>
                </a:solidFill>
                <a:latin typeface="Calibri"/>
                <a:cs typeface="Calibri"/>
              </a:rPr>
              <a:t>the</a:t>
            </a:r>
            <a:r>
              <a:rPr sz="3200" spc="-50" dirty="0">
                <a:solidFill>
                  <a:srgbClr val="2E2B1F"/>
                </a:solidFill>
                <a:latin typeface="Calibri"/>
                <a:cs typeface="Calibri"/>
              </a:rPr>
              <a:t> </a:t>
            </a:r>
            <a:r>
              <a:rPr sz="3200" dirty="0">
                <a:solidFill>
                  <a:srgbClr val="FF0000"/>
                </a:solidFill>
                <a:latin typeface="Calibri"/>
                <a:cs typeface="Calibri"/>
              </a:rPr>
              <a:t>bullet</a:t>
            </a:r>
            <a:r>
              <a:rPr sz="3200" spc="-45" dirty="0">
                <a:solidFill>
                  <a:srgbClr val="FF0000"/>
                </a:solidFill>
                <a:latin typeface="Calibri"/>
                <a:cs typeface="Calibri"/>
              </a:rPr>
              <a:t> </a:t>
            </a:r>
            <a:r>
              <a:rPr sz="3200" dirty="0">
                <a:solidFill>
                  <a:srgbClr val="2E2B1F"/>
                </a:solidFill>
                <a:latin typeface="Calibri"/>
                <a:cs typeface="Calibri"/>
              </a:rPr>
              <a:t>is</a:t>
            </a:r>
            <a:r>
              <a:rPr sz="3200" spc="-35" dirty="0">
                <a:solidFill>
                  <a:srgbClr val="2E2B1F"/>
                </a:solidFill>
                <a:latin typeface="Calibri"/>
                <a:cs typeface="Calibri"/>
              </a:rPr>
              <a:t> </a:t>
            </a:r>
            <a:r>
              <a:rPr sz="3200" dirty="0">
                <a:solidFill>
                  <a:srgbClr val="2E2B1F"/>
                </a:solidFill>
                <a:latin typeface="Calibri"/>
                <a:cs typeface="Calibri"/>
              </a:rPr>
              <a:t>known</a:t>
            </a:r>
            <a:r>
              <a:rPr sz="3200" spc="-30" dirty="0">
                <a:solidFill>
                  <a:srgbClr val="2E2B1F"/>
                </a:solidFill>
                <a:latin typeface="Calibri"/>
                <a:cs typeface="Calibri"/>
              </a:rPr>
              <a:t> </a:t>
            </a:r>
            <a:r>
              <a:rPr sz="3200" dirty="0">
                <a:solidFill>
                  <a:srgbClr val="2E2B1F"/>
                </a:solidFill>
                <a:latin typeface="Calibri"/>
                <a:cs typeface="Calibri"/>
              </a:rPr>
              <a:t>as</a:t>
            </a:r>
            <a:r>
              <a:rPr sz="3200" spc="-50" dirty="0">
                <a:solidFill>
                  <a:srgbClr val="2E2B1F"/>
                </a:solidFill>
                <a:latin typeface="Calibri"/>
                <a:cs typeface="Calibri"/>
              </a:rPr>
              <a:t> </a:t>
            </a:r>
            <a:r>
              <a:rPr sz="3200" spc="-25" dirty="0">
                <a:solidFill>
                  <a:srgbClr val="2E2B1F"/>
                </a:solidFill>
                <a:latin typeface="Calibri"/>
                <a:cs typeface="Calibri"/>
              </a:rPr>
              <a:t>the </a:t>
            </a:r>
            <a:r>
              <a:rPr sz="3200" spc="-10" dirty="0">
                <a:solidFill>
                  <a:srgbClr val="2E2B1F"/>
                </a:solidFill>
                <a:latin typeface="Calibri"/>
                <a:cs typeface="Calibri"/>
              </a:rPr>
              <a:t>nose.</a:t>
            </a:r>
            <a:endParaRPr sz="3200">
              <a:latin typeface="Calibri"/>
              <a:cs typeface="Calibri"/>
            </a:endParaRPr>
          </a:p>
          <a:p>
            <a:pPr marL="12700" marR="413384">
              <a:lnSpc>
                <a:spcPts val="3829"/>
              </a:lnSpc>
              <a:spcBef>
                <a:spcPts val="830"/>
              </a:spcBef>
            </a:pPr>
            <a:r>
              <a:rPr sz="3200" dirty="0">
                <a:solidFill>
                  <a:srgbClr val="2E2B1F"/>
                </a:solidFill>
                <a:latin typeface="Calibri"/>
                <a:cs typeface="Calibri"/>
              </a:rPr>
              <a:t>A</a:t>
            </a:r>
            <a:r>
              <a:rPr sz="3200" spc="-50" dirty="0">
                <a:solidFill>
                  <a:srgbClr val="2E2B1F"/>
                </a:solidFill>
                <a:latin typeface="Calibri"/>
                <a:cs typeface="Calibri"/>
              </a:rPr>
              <a:t> </a:t>
            </a:r>
            <a:r>
              <a:rPr sz="3200" dirty="0">
                <a:solidFill>
                  <a:srgbClr val="C00000"/>
                </a:solidFill>
                <a:latin typeface="Calibri"/>
                <a:cs typeface="Calibri"/>
              </a:rPr>
              <a:t>rifle</a:t>
            </a:r>
            <a:r>
              <a:rPr sz="3200" spc="-80" dirty="0">
                <a:solidFill>
                  <a:srgbClr val="C00000"/>
                </a:solidFill>
                <a:latin typeface="Calibri"/>
                <a:cs typeface="Calibri"/>
              </a:rPr>
              <a:t> </a:t>
            </a:r>
            <a:r>
              <a:rPr sz="3200" dirty="0">
                <a:solidFill>
                  <a:srgbClr val="2E2B1F"/>
                </a:solidFill>
                <a:latin typeface="Calibri"/>
                <a:cs typeface="Calibri"/>
              </a:rPr>
              <a:t>bullet</a:t>
            </a:r>
            <a:r>
              <a:rPr sz="3200" spc="-40" dirty="0">
                <a:solidFill>
                  <a:srgbClr val="2E2B1F"/>
                </a:solidFill>
                <a:latin typeface="Calibri"/>
                <a:cs typeface="Calibri"/>
              </a:rPr>
              <a:t> </a:t>
            </a:r>
            <a:r>
              <a:rPr sz="3200" dirty="0">
                <a:solidFill>
                  <a:srgbClr val="2E2B1F"/>
                </a:solidFill>
                <a:latin typeface="Calibri"/>
                <a:cs typeface="Calibri"/>
              </a:rPr>
              <a:t>is</a:t>
            </a:r>
            <a:r>
              <a:rPr sz="3200" spc="-5" dirty="0">
                <a:solidFill>
                  <a:srgbClr val="2E2B1F"/>
                </a:solidFill>
                <a:latin typeface="Calibri"/>
                <a:cs typeface="Calibri"/>
              </a:rPr>
              <a:t> </a:t>
            </a:r>
            <a:r>
              <a:rPr sz="3200" spc="-20" dirty="0">
                <a:solidFill>
                  <a:srgbClr val="2E2B1F"/>
                </a:solidFill>
                <a:latin typeface="Calibri"/>
                <a:cs typeface="Calibri"/>
              </a:rPr>
              <a:t>elongated</a:t>
            </a:r>
            <a:r>
              <a:rPr sz="3200" spc="-55" dirty="0">
                <a:solidFill>
                  <a:srgbClr val="2E2B1F"/>
                </a:solidFill>
                <a:latin typeface="Calibri"/>
                <a:cs typeface="Calibri"/>
              </a:rPr>
              <a:t> </a:t>
            </a:r>
            <a:r>
              <a:rPr sz="3200" dirty="0">
                <a:solidFill>
                  <a:srgbClr val="2E2B1F"/>
                </a:solidFill>
                <a:latin typeface="Calibri"/>
                <a:cs typeface="Calibri"/>
              </a:rPr>
              <a:t>with</a:t>
            </a:r>
            <a:r>
              <a:rPr sz="3200" spc="-55" dirty="0">
                <a:solidFill>
                  <a:srgbClr val="2E2B1F"/>
                </a:solidFill>
                <a:latin typeface="Calibri"/>
                <a:cs typeface="Calibri"/>
              </a:rPr>
              <a:t> </a:t>
            </a:r>
            <a:r>
              <a:rPr sz="3200" spc="-50" dirty="0">
                <a:solidFill>
                  <a:srgbClr val="2E2B1F"/>
                </a:solidFill>
                <a:latin typeface="Calibri"/>
                <a:cs typeface="Calibri"/>
              </a:rPr>
              <a:t>a </a:t>
            </a:r>
            <a:r>
              <a:rPr sz="3200" dirty="0">
                <a:solidFill>
                  <a:srgbClr val="2E2B1F"/>
                </a:solidFill>
                <a:latin typeface="Calibri"/>
                <a:cs typeface="Calibri"/>
              </a:rPr>
              <a:t>pointed</a:t>
            </a:r>
            <a:r>
              <a:rPr sz="3200" spc="-135" dirty="0">
                <a:solidFill>
                  <a:srgbClr val="2E2B1F"/>
                </a:solidFill>
                <a:latin typeface="Calibri"/>
                <a:cs typeface="Calibri"/>
              </a:rPr>
              <a:t> </a:t>
            </a:r>
            <a:r>
              <a:rPr sz="3200" spc="-20" dirty="0">
                <a:solidFill>
                  <a:srgbClr val="2E2B1F"/>
                </a:solidFill>
                <a:latin typeface="Calibri"/>
                <a:cs typeface="Calibri"/>
              </a:rPr>
              <a:t>nose.</a:t>
            </a:r>
            <a:endParaRPr sz="3200">
              <a:latin typeface="Calibri"/>
              <a:cs typeface="Calibri"/>
            </a:endParaRPr>
          </a:p>
          <a:p>
            <a:pPr marL="12700" marR="5080">
              <a:lnSpc>
                <a:spcPts val="3829"/>
              </a:lnSpc>
              <a:spcBef>
                <a:spcPts val="725"/>
              </a:spcBef>
            </a:pPr>
            <a:r>
              <a:rPr sz="3200" dirty="0">
                <a:solidFill>
                  <a:srgbClr val="2E2B1F"/>
                </a:solidFill>
                <a:latin typeface="Calibri"/>
                <a:cs typeface="Calibri"/>
              </a:rPr>
              <a:t>The</a:t>
            </a:r>
            <a:r>
              <a:rPr sz="3200" spc="-70" dirty="0">
                <a:solidFill>
                  <a:srgbClr val="2E2B1F"/>
                </a:solidFill>
                <a:latin typeface="Calibri"/>
                <a:cs typeface="Calibri"/>
              </a:rPr>
              <a:t> </a:t>
            </a:r>
            <a:r>
              <a:rPr sz="3200" dirty="0">
                <a:solidFill>
                  <a:srgbClr val="00AFEF"/>
                </a:solidFill>
                <a:latin typeface="Calibri"/>
                <a:cs typeface="Calibri"/>
              </a:rPr>
              <a:t>revolver</a:t>
            </a:r>
            <a:r>
              <a:rPr sz="3200" spc="-110" dirty="0">
                <a:solidFill>
                  <a:srgbClr val="00AFEF"/>
                </a:solidFill>
                <a:latin typeface="Calibri"/>
                <a:cs typeface="Calibri"/>
              </a:rPr>
              <a:t> </a:t>
            </a:r>
            <a:r>
              <a:rPr sz="3200" dirty="0">
                <a:solidFill>
                  <a:srgbClr val="2E2B1F"/>
                </a:solidFill>
                <a:latin typeface="Calibri"/>
                <a:cs typeface="Calibri"/>
              </a:rPr>
              <a:t>and</a:t>
            </a:r>
            <a:r>
              <a:rPr sz="3200" spc="-75" dirty="0">
                <a:solidFill>
                  <a:srgbClr val="2E2B1F"/>
                </a:solidFill>
                <a:latin typeface="Calibri"/>
                <a:cs typeface="Calibri"/>
              </a:rPr>
              <a:t> </a:t>
            </a:r>
            <a:r>
              <a:rPr sz="3200" b="1" dirty="0">
                <a:solidFill>
                  <a:srgbClr val="A37A38"/>
                </a:solidFill>
                <a:latin typeface="Calibri"/>
                <a:cs typeface="Calibri"/>
              </a:rPr>
              <a:t>pistol</a:t>
            </a:r>
            <a:r>
              <a:rPr sz="3200" b="1" spc="-50" dirty="0">
                <a:solidFill>
                  <a:srgbClr val="A37A38"/>
                </a:solidFill>
                <a:latin typeface="Calibri"/>
                <a:cs typeface="Calibri"/>
              </a:rPr>
              <a:t> </a:t>
            </a:r>
            <a:r>
              <a:rPr sz="3200" dirty="0">
                <a:solidFill>
                  <a:srgbClr val="2E2B1F"/>
                </a:solidFill>
                <a:latin typeface="Calibri"/>
                <a:cs typeface="Calibri"/>
              </a:rPr>
              <a:t>bullets</a:t>
            </a:r>
            <a:r>
              <a:rPr sz="3200" spc="-100" dirty="0">
                <a:solidFill>
                  <a:srgbClr val="2E2B1F"/>
                </a:solidFill>
                <a:latin typeface="Calibri"/>
                <a:cs typeface="Calibri"/>
              </a:rPr>
              <a:t> </a:t>
            </a:r>
            <a:r>
              <a:rPr sz="3200" spc="-25" dirty="0">
                <a:solidFill>
                  <a:srgbClr val="2E2B1F"/>
                </a:solidFill>
                <a:latin typeface="Calibri"/>
                <a:cs typeface="Calibri"/>
              </a:rPr>
              <a:t>are </a:t>
            </a:r>
            <a:r>
              <a:rPr sz="3200" dirty="0">
                <a:solidFill>
                  <a:srgbClr val="2E2B1F"/>
                </a:solidFill>
                <a:latin typeface="Calibri"/>
                <a:cs typeface="Calibri"/>
              </a:rPr>
              <a:t>shorter</a:t>
            </a:r>
            <a:r>
              <a:rPr sz="3200" spc="-90" dirty="0">
                <a:solidFill>
                  <a:srgbClr val="2E2B1F"/>
                </a:solidFill>
                <a:latin typeface="Calibri"/>
                <a:cs typeface="Calibri"/>
              </a:rPr>
              <a:t> </a:t>
            </a:r>
            <a:r>
              <a:rPr sz="3200" dirty="0">
                <a:solidFill>
                  <a:srgbClr val="2E2B1F"/>
                </a:solidFill>
                <a:latin typeface="Calibri"/>
                <a:cs typeface="Calibri"/>
              </a:rPr>
              <a:t>with</a:t>
            </a:r>
            <a:r>
              <a:rPr sz="3200" spc="-65" dirty="0">
                <a:solidFill>
                  <a:srgbClr val="2E2B1F"/>
                </a:solidFill>
                <a:latin typeface="Calibri"/>
                <a:cs typeface="Calibri"/>
              </a:rPr>
              <a:t> </a:t>
            </a:r>
            <a:r>
              <a:rPr sz="3200" dirty="0">
                <a:solidFill>
                  <a:srgbClr val="2E2B1F"/>
                </a:solidFill>
                <a:latin typeface="Calibri"/>
                <a:cs typeface="Calibri"/>
              </a:rPr>
              <a:t>a</a:t>
            </a:r>
            <a:r>
              <a:rPr sz="3200" spc="-60" dirty="0">
                <a:solidFill>
                  <a:srgbClr val="2E2B1F"/>
                </a:solidFill>
                <a:latin typeface="Calibri"/>
                <a:cs typeface="Calibri"/>
              </a:rPr>
              <a:t> </a:t>
            </a:r>
            <a:r>
              <a:rPr sz="3200" dirty="0">
                <a:solidFill>
                  <a:srgbClr val="2E2B1F"/>
                </a:solidFill>
                <a:latin typeface="Calibri"/>
                <a:cs typeface="Calibri"/>
              </a:rPr>
              <a:t>rounded</a:t>
            </a:r>
            <a:r>
              <a:rPr sz="3200" spc="5" dirty="0">
                <a:solidFill>
                  <a:srgbClr val="2E2B1F"/>
                </a:solidFill>
                <a:latin typeface="Calibri"/>
                <a:cs typeface="Calibri"/>
              </a:rPr>
              <a:t> </a:t>
            </a:r>
            <a:r>
              <a:rPr sz="3200" spc="-10" dirty="0">
                <a:solidFill>
                  <a:srgbClr val="2E2B1F"/>
                </a:solidFill>
                <a:latin typeface="Calibri"/>
                <a:cs typeface="Calibri"/>
              </a:rPr>
              <a:t>nose.</a:t>
            </a:r>
            <a:endParaRPr sz="3200">
              <a:latin typeface="Calibri"/>
              <a:cs typeface="Calibri"/>
            </a:endParaRPr>
          </a:p>
        </p:txBody>
      </p:sp>
      <p:sp>
        <p:nvSpPr>
          <p:cNvPr id="3" name="object 3"/>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4" name="object 4"/>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6953250" y="1695450"/>
            <a:ext cx="2057400" cy="4495800"/>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28</a:t>
            </a:fld>
            <a:endParaRPr spc="-25" dirty="0"/>
          </a:p>
        </p:txBody>
      </p:sp>
      <p:sp>
        <p:nvSpPr>
          <p:cNvPr id="9" name="Rectangle 8">
            <a:extLst>
              <a:ext uri="{FF2B5EF4-FFF2-40B4-BE49-F238E27FC236}">
                <a16:creationId xmlns:a16="http://schemas.microsoft.com/office/drawing/2014/main" id="{1C0EB371-FD24-588E-4C52-69639373ACEC}"/>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6645" y="378460"/>
            <a:ext cx="1535430" cy="632460"/>
          </a:xfrm>
          <a:prstGeom prst="rect">
            <a:avLst/>
          </a:prstGeom>
        </p:spPr>
        <p:txBody>
          <a:bodyPr vert="horz" wrap="square" lIns="0" tIns="16510" rIns="0" bIns="0" rtlCol="0">
            <a:spAutoFit/>
          </a:bodyPr>
          <a:lstStyle/>
          <a:p>
            <a:pPr marL="12700">
              <a:lnSpc>
                <a:spcPct val="100000"/>
              </a:lnSpc>
              <a:spcBef>
                <a:spcPts val="130"/>
              </a:spcBef>
            </a:pPr>
            <a:r>
              <a:rPr sz="3950" spc="-35" dirty="0">
                <a:latin typeface="Calibri"/>
                <a:cs typeface="Calibri"/>
              </a:rPr>
              <a:t>4.</a:t>
            </a:r>
            <a:r>
              <a:rPr sz="3950" spc="-225" dirty="0">
                <a:latin typeface="Calibri"/>
                <a:cs typeface="Calibri"/>
              </a:rPr>
              <a:t> </a:t>
            </a:r>
            <a:r>
              <a:rPr sz="3950" spc="-60" dirty="0">
                <a:latin typeface="Calibri"/>
                <a:cs typeface="Calibri"/>
              </a:rPr>
              <a:t>WAD</a:t>
            </a:r>
            <a:endParaRPr sz="3950">
              <a:latin typeface="Calibri"/>
              <a:cs typeface="Calibri"/>
            </a:endParaRPr>
          </a:p>
        </p:txBody>
      </p:sp>
      <p:sp>
        <p:nvSpPr>
          <p:cNvPr id="3" name="object 3"/>
          <p:cNvSpPr txBox="1"/>
          <p:nvPr/>
        </p:nvSpPr>
        <p:spPr>
          <a:xfrm>
            <a:off x="974725" y="1269936"/>
            <a:ext cx="6979920" cy="3949700"/>
          </a:xfrm>
          <a:prstGeom prst="rect">
            <a:avLst/>
          </a:prstGeom>
        </p:spPr>
        <p:txBody>
          <a:bodyPr vert="horz" wrap="square" lIns="0" tIns="5715" rIns="0" bIns="0" rtlCol="0">
            <a:spAutoFit/>
          </a:bodyPr>
          <a:lstStyle/>
          <a:p>
            <a:pPr marL="12700" marR="5080">
              <a:lnSpc>
                <a:spcPct val="102499"/>
              </a:lnSpc>
              <a:spcBef>
                <a:spcPts val="45"/>
              </a:spcBef>
            </a:pPr>
            <a:r>
              <a:rPr sz="2750" dirty="0">
                <a:solidFill>
                  <a:srgbClr val="2E2B1F"/>
                </a:solidFill>
                <a:latin typeface="Calibri"/>
                <a:cs typeface="Calibri"/>
              </a:rPr>
              <a:t>It</a:t>
            </a:r>
            <a:r>
              <a:rPr sz="2750" spc="50" dirty="0">
                <a:solidFill>
                  <a:srgbClr val="2E2B1F"/>
                </a:solidFill>
                <a:latin typeface="Calibri"/>
                <a:cs typeface="Calibri"/>
              </a:rPr>
              <a:t> </a:t>
            </a:r>
            <a:r>
              <a:rPr sz="2750" dirty="0">
                <a:solidFill>
                  <a:srgbClr val="2E2B1F"/>
                </a:solidFill>
                <a:latin typeface="Calibri"/>
                <a:cs typeface="Calibri"/>
              </a:rPr>
              <a:t>is</a:t>
            </a:r>
            <a:r>
              <a:rPr sz="2750" spc="45" dirty="0">
                <a:solidFill>
                  <a:srgbClr val="2E2B1F"/>
                </a:solidFill>
                <a:latin typeface="Calibri"/>
                <a:cs typeface="Calibri"/>
              </a:rPr>
              <a:t> </a:t>
            </a:r>
            <a:r>
              <a:rPr sz="2750" dirty="0">
                <a:solidFill>
                  <a:srgbClr val="2E2B1F"/>
                </a:solidFill>
                <a:latin typeface="Calibri"/>
                <a:cs typeface="Calibri"/>
              </a:rPr>
              <a:t>a</a:t>
            </a:r>
            <a:r>
              <a:rPr sz="2750" spc="30" dirty="0">
                <a:solidFill>
                  <a:srgbClr val="2E2B1F"/>
                </a:solidFill>
                <a:latin typeface="Calibri"/>
                <a:cs typeface="Calibri"/>
              </a:rPr>
              <a:t> </a:t>
            </a:r>
            <a:r>
              <a:rPr sz="2750" dirty="0">
                <a:solidFill>
                  <a:srgbClr val="2E2B1F"/>
                </a:solidFill>
                <a:latin typeface="Calibri"/>
                <a:cs typeface="Calibri"/>
              </a:rPr>
              <a:t>circular</a:t>
            </a:r>
            <a:r>
              <a:rPr sz="2750" spc="20" dirty="0">
                <a:solidFill>
                  <a:srgbClr val="2E2B1F"/>
                </a:solidFill>
                <a:latin typeface="Calibri"/>
                <a:cs typeface="Calibri"/>
              </a:rPr>
              <a:t> </a:t>
            </a:r>
            <a:r>
              <a:rPr sz="2750" dirty="0">
                <a:solidFill>
                  <a:srgbClr val="2E2B1F"/>
                </a:solidFill>
                <a:latin typeface="Calibri"/>
                <a:cs typeface="Calibri"/>
              </a:rPr>
              <a:t>disc</a:t>
            </a:r>
            <a:r>
              <a:rPr sz="2750" spc="110" dirty="0">
                <a:solidFill>
                  <a:srgbClr val="2E2B1F"/>
                </a:solidFill>
                <a:latin typeface="Calibri"/>
                <a:cs typeface="Calibri"/>
              </a:rPr>
              <a:t> </a:t>
            </a:r>
            <a:r>
              <a:rPr sz="2750" dirty="0">
                <a:solidFill>
                  <a:srgbClr val="2E2B1F"/>
                </a:solidFill>
                <a:latin typeface="Calibri"/>
                <a:cs typeface="Calibri"/>
              </a:rPr>
              <a:t>used</a:t>
            </a:r>
            <a:r>
              <a:rPr sz="2750" spc="125" dirty="0">
                <a:solidFill>
                  <a:srgbClr val="2E2B1F"/>
                </a:solidFill>
                <a:latin typeface="Calibri"/>
                <a:cs typeface="Calibri"/>
              </a:rPr>
              <a:t> </a:t>
            </a:r>
            <a:r>
              <a:rPr sz="2750" dirty="0">
                <a:solidFill>
                  <a:srgbClr val="2E2B1F"/>
                </a:solidFill>
                <a:latin typeface="Calibri"/>
                <a:cs typeface="Calibri"/>
              </a:rPr>
              <a:t>in</a:t>
            </a:r>
            <a:r>
              <a:rPr sz="2750" spc="55" dirty="0">
                <a:solidFill>
                  <a:srgbClr val="2E2B1F"/>
                </a:solidFill>
                <a:latin typeface="Calibri"/>
                <a:cs typeface="Calibri"/>
              </a:rPr>
              <a:t> </a:t>
            </a:r>
            <a:r>
              <a:rPr sz="2750" dirty="0">
                <a:solidFill>
                  <a:srgbClr val="2E2B1F"/>
                </a:solidFill>
                <a:latin typeface="Calibri"/>
                <a:cs typeface="Calibri"/>
              </a:rPr>
              <a:t>the</a:t>
            </a:r>
            <a:r>
              <a:rPr sz="2750" spc="50" dirty="0">
                <a:solidFill>
                  <a:srgbClr val="2E2B1F"/>
                </a:solidFill>
                <a:latin typeface="Calibri"/>
                <a:cs typeface="Calibri"/>
              </a:rPr>
              <a:t> </a:t>
            </a:r>
            <a:r>
              <a:rPr sz="2750" dirty="0">
                <a:solidFill>
                  <a:srgbClr val="2E2B1F"/>
                </a:solidFill>
                <a:latin typeface="Calibri"/>
                <a:cs typeface="Calibri"/>
              </a:rPr>
              <a:t>shotgun</a:t>
            </a:r>
            <a:r>
              <a:rPr sz="2750" spc="55" dirty="0">
                <a:solidFill>
                  <a:srgbClr val="2E2B1F"/>
                </a:solidFill>
                <a:latin typeface="Calibri"/>
                <a:cs typeface="Calibri"/>
              </a:rPr>
              <a:t> </a:t>
            </a:r>
            <a:r>
              <a:rPr sz="2750" spc="-10" dirty="0">
                <a:solidFill>
                  <a:srgbClr val="2E2B1F"/>
                </a:solidFill>
                <a:latin typeface="Calibri"/>
                <a:cs typeface="Calibri"/>
              </a:rPr>
              <a:t>cartridge. </a:t>
            </a:r>
            <a:r>
              <a:rPr sz="2750" dirty="0">
                <a:solidFill>
                  <a:srgbClr val="2E2B1F"/>
                </a:solidFill>
                <a:latin typeface="Calibri"/>
                <a:cs typeface="Calibri"/>
              </a:rPr>
              <a:t>One</a:t>
            </a:r>
            <a:r>
              <a:rPr sz="2750" spc="45" dirty="0">
                <a:solidFill>
                  <a:srgbClr val="2E2B1F"/>
                </a:solidFill>
                <a:latin typeface="Calibri"/>
                <a:cs typeface="Calibri"/>
              </a:rPr>
              <a:t> </a:t>
            </a:r>
            <a:r>
              <a:rPr sz="2750" dirty="0">
                <a:solidFill>
                  <a:srgbClr val="2E2B1F"/>
                </a:solidFill>
                <a:latin typeface="Calibri"/>
                <a:cs typeface="Calibri"/>
              </a:rPr>
              <a:t>or</a:t>
            </a:r>
            <a:r>
              <a:rPr sz="2750" spc="90" dirty="0">
                <a:solidFill>
                  <a:srgbClr val="2E2B1F"/>
                </a:solidFill>
                <a:latin typeface="Calibri"/>
                <a:cs typeface="Calibri"/>
              </a:rPr>
              <a:t> </a:t>
            </a:r>
            <a:r>
              <a:rPr sz="2750" dirty="0">
                <a:solidFill>
                  <a:srgbClr val="2E2B1F"/>
                </a:solidFill>
                <a:latin typeface="Calibri"/>
                <a:cs typeface="Calibri"/>
              </a:rPr>
              <a:t>more</a:t>
            </a:r>
            <a:r>
              <a:rPr sz="2750" spc="60" dirty="0">
                <a:solidFill>
                  <a:srgbClr val="2E2B1F"/>
                </a:solidFill>
                <a:latin typeface="Calibri"/>
                <a:cs typeface="Calibri"/>
              </a:rPr>
              <a:t> </a:t>
            </a:r>
            <a:r>
              <a:rPr sz="2750" dirty="0">
                <a:solidFill>
                  <a:srgbClr val="2E2B1F"/>
                </a:solidFill>
                <a:latin typeface="Calibri"/>
                <a:cs typeface="Calibri"/>
              </a:rPr>
              <a:t>wads</a:t>
            </a:r>
            <a:r>
              <a:rPr sz="2750" spc="40" dirty="0">
                <a:solidFill>
                  <a:srgbClr val="2E2B1F"/>
                </a:solidFill>
                <a:latin typeface="Calibri"/>
                <a:cs typeface="Calibri"/>
              </a:rPr>
              <a:t> </a:t>
            </a:r>
            <a:r>
              <a:rPr sz="2750" dirty="0">
                <a:solidFill>
                  <a:srgbClr val="2E2B1F"/>
                </a:solidFill>
                <a:latin typeface="Calibri"/>
                <a:cs typeface="Calibri"/>
              </a:rPr>
              <a:t>maybe</a:t>
            </a:r>
            <a:r>
              <a:rPr sz="2750" spc="45" dirty="0">
                <a:solidFill>
                  <a:srgbClr val="2E2B1F"/>
                </a:solidFill>
                <a:latin typeface="Calibri"/>
                <a:cs typeface="Calibri"/>
              </a:rPr>
              <a:t> </a:t>
            </a:r>
            <a:r>
              <a:rPr sz="2750" spc="-10" dirty="0">
                <a:solidFill>
                  <a:srgbClr val="2E2B1F"/>
                </a:solidFill>
                <a:latin typeface="Calibri"/>
                <a:cs typeface="Calibri"/>
              </a:rPr>
              <a:t>present.</a:t>
            </a:r>
            <a:endParaRPr sz="2750">
              <a:latin typeface="Calibri"/>
              <a:cs typeface="Calibri"/>
            </a:endParaRPr>
          </a:p>
          <a:p>
            <a:pPr marL="12700" marR="90805">
              <a:lnSpc>
                <a:spcPct val="120600"/>
              </a:lnSpc>
              <a:spcBef>
                <a:spcPts val="75"/>
              </a:spcBef>
            </a:pPr>
            <a:r>
              <a:rPr sz="2750" dirty="0">
                <a:solidFill>
                  <a:srgbClr val="2E2B1F"/>
                </a:solidFill>
                <a:latin typeface="Calibri"/>
                <a:cs typeface="Calibri"/>
              </a:rPr>
              <a:t>Made</a:t>
            </a:r>
            <a:r>
              <a:rPr sz="2750" spc="45" dirty="0">
                <a:solidFill>
                  <a:srgbClr val="2E2B1F"/>
                </a:solidFill>
                <a:latin typeface="Calibri"/>
                <a:cs typeface="Calibri"/>
              </a:rPr>
              <a:t> </a:t>
            </a:r>
            <a:r>
              <a:rPr sz="2750" dirty="0">
                <a:solidFill>
                  <a:srgbClr val="2E2B1F"/>
                </a:solidFill>
                <a:latin typeface="Calibri"/>
                <a:cs typeface="Calibri"/>
              </a:rPr>
              <a:t>up</a:t>
            </a:r>
            <a:r>
              <a:rPr sz="2750" spc="40" dirty="0">
                <a:solidFill>
                  <a:srgbClr val="2E2B1F"/>
                </a:solidFill>
                <a:latin typeface="Calibri"/>
                <a:cs typeface="Calibri"/>
              </a:rPr>
              <a:t> </a:t>
            </a:r>
            <a:r>
              <a:rPr sz="2750" dirty="0">
                <a:solidFill>
                  <a:srgbClr val="2E2B1F"/>
                </a:solidFill>
                <a:latin typeface="Calibri"/>
                <a:cs typeface="Calibri"/>
              </a:rPr>
              <a:t>of</a:t>
            </a:r>
            <a:r>
              <a:rPr sz="2750" spc="55" dirty="0">
                <a:solidFill>
                  <a:srgbClr val="2E2B1F"/>
                </a:solidFill>
                <a:latin typeface="Calibri"/>
                <a:cs typeface="Calibri"/>
              </a:rPr>
              <a:t> </a:t>
            </a:r>
            <a:r>
              <a:rPr sz="2750" dirty="0">
                <a:solidFill>
                  <a:srgbClr val="2E2B1F"/>
                </a:solidFill>
                <a:latin typeface="Calibri"/>
                <a:cs typeface="Calibri"/>
              </a:rPr>
              <a:t>felt,</a:t>
            </a:r>
            <a:r>
              <a:rPr sz="2750" spc="60" dirty="0">
                <a:solidFill>
                  <a:srgbClr val="2E2B1F"/>
                </a:solidFill>
                <a:latin typeface="Calibri"/>
                <a:cs typeface="Calibri"/>
              </a:rPr>
              <a:t> </a:t>
            </a:r>
            <a:r>
              <a:rPr sz="2750" dirty="0">
                <a:solidFill>
                  <a:srgbClr val="2E2B1F"/>
                </a:solidFill>
                <a:latin typeface="Calibri"/>
                <a:cs typeface="Calibri"/>
              </a:rPr>
              <a:t>cardboard,</a:t>
            </a:r>
            <a:r>
              <a:rPr sz="2750" spc="60" dirty="0">
                <a:solidFill>
                  <a:srgbClr val="2E2B1F"/>
                </a:solidFill>
                <a:latin typeface="Calibri"/>
                <a:cs typeface="Calibri"/>
              </a:rPr>
              <a:t> </a:t>
            </a:r>
            <a:r>
              <a:rPr sz="2750" dirty="0">
                <a:solidFill>
                  <a:srgbClr val="2E2B1F"/>
                </a:solidFill>
                <a:latin typeface="Calibri"/>
                <a:cs typeface="Calibri"/>
              </a:rPr>
              <a:t>plastic,</a:t>
            </a:r>
            <a:r>
              <a:rPr sz="2750" spc="60" dirty="0">
                <a:solidFill>
                  <a:srgbClr val="2E2B1F"/>
                </a:solidFill>
                <a:latin typeface="Calibri"/>
                <a:cs typeface="Calibri"/>
              </a:rPr>
              <a:t> </a:t>
            </a:r>
            <a:r>
              <a:rPr sz="2750" dirty="0">
                <a:solidFill>
                  <a:srgbClr val="2E2B1F"/>
                </a:solidFill>
                <a:latin typeface="Calibri"/>
                <a:cs typeface="Calibri"/>
              </a:rPr>
              <a:t>stout</a:t>
            </a:r>
            <a:r>
              <a:rPr sz="2750" spc="50" dirty="0">
                <a:solidFill>
                  <a:srgbClr val="2E2B1F"/>
                </a:solidFill>
                <a:latin typeface="Calibri"/>
                <a:cs typeface="Calibri"/>
              </a:rPr>
              <a:t> </a:t>
            </a:r>
            <a:r>
              <a:rPr sz="2750" spc="-10" dirty="0">
                <a:solidFill>
                  <a:srgbClr val="2E2B1F"/>
                </a:solidFill>
                <a:latin typeface="Calibri"/>
                <a:cs typeface="Calibri"/>
              </a:rPr>
              <a:t>paper. </a:t>
            </a:r>
            <a:r>
              <a:rPr sz="2750" spc="-10" dirty="0">
                <a:solidFill>
                  <a:srgbClr val="00AFEF"/>
                </a:solidFill>
                <a:latin typeface="Calibri"/>
                <a:cs typeface="Calibri"/>
              </a:rPr>
              <a:t>Functions;</a:t>
            </a:r>
            <a:endParaRPr sz="2750">
              <a:latin typeface="Calibri"/>
              <a:cs typeface="Calibri"/>
            </a:endParaRPr>
          </a:p>
          <a:p>
            <a:pPr marL="410845" indent="-169545">
              <a:lnSpc>
                <a:spcPct val="100000"/>
              </a:lnSpc>
              <a:spcBef>
                <a:spcPts val="755"/>
              </a:spcBef>
              <a:buFont typeface="Arial MT"/>
              <a:buChar char="•"/>
              <a:tabLst>
                <a:tab pos="410845" algn="l"/>
              </a:tabLst>
            </a:pPr>
            <a:r>
              <a:rPr sz="2750" dirty="0">
                <a:solidFill>
                  <a:srgbClr val="2E2B1F"/>
                </a:solidFill>
                <a:latin typeface="Calibri"/>
                <a:cs typeface="Calibri"/>
              </a:rPr>
              <a:t>Separates</a:t>
            </a:r>
            <a:r>
              <a:rPr sz="2750" spc="110" dirty="0">
                <a:solidFill>
                  <a:srgbClr val="2E2B1F"/>
                </a:solidFill>
                <a:latin typeface="Calibri"/>
                <a:cs typeface="Calibri"/>
              </a:rPr>
              <a:t> </a:t>
            </a:r>
            <a:r>
              <a:rPr sz="2750" dirty="0">
                <a:solidFill>
                  <a:srgbClr val="2E2B1F"/>
                </a:solidFill>
                <a:latin typeface="Calibri"/>
                <a:cs typeface="Calibri"/>
              </a:rPr>
              <a:t>the</a:t>
            </a:r>
            <a:r>
              <a:rPr sz="2750" spc="35" dirty="0">
                <a:solidFill>
                  <a:srgbClr val="2E2B1F"/>
                </a:solidFill>
                <a:latin typeface="Calibri"/>
                <a:cs typeface="Calibri"/>
              </a:rPr>
              <a:t> </a:t>
            </a:r>
            <a:r>
              <a:rPr sz="2750" dirty="0">
                <a:solidFill>
                  <a:srgbClr val="2E2B1F"/>
                </a:solidFill>
                <a:latin typeface="Calibri"/>
                <a:cs typeface="Calibri"/>
              </a:rPr>
              <a:t>projectile</a:t>
            </a:r>
            <a:r>
              <a:rPr sz="2750" spc="40" dirty="0">
                <a:solidFill>
                  <a:srgbClr val="2E2B1F"/>
                </a:solidFill>
                <a:latin typeface="Calibri"/>
                <a:cs typeface="Calibri"/>
              </a:rPr>
              <a:t> </a:t>
            </a:r>
            <a:r>
              <a:rPr sz="2750" dirty="0">
                <a:solidFill>
                  <a:srgbClr val="2E2B1F"/>
                </a:solidFill>
                <a:latin typeface="Calibri"/>
                <a:cs typeface="Calibri"/>
              </a:rPr>
              <a:t>from</a:t>
            </a:r>
            <a:r>
              <a:rPr sz="2750" spc="20" dirty="0">
                <a:solidFill>
                  <a:srgbClr val="2E2B1F"/>
                </a:solidFill>
                <a:latin typeface="Calibri"/>
                <a:cs typeface="Calibri"/>
              </a:rPr>
              <a:t> </a:t>
            </a:r>
            <a:r>
              <a:rPr sz="2750" spc="-10" dirty="0">
                <a:solidFill>
                  <a:srgbClr val="2E2B1F"/>
                </a:solidFill>
                <a:latin typeface="Calibri"/>
                <a:cs typeface="Calibri"/>
              </a:rPr>
              <a:t>propellant.</a:t>
            </a:r>
            <a:endParaRPr sz="2750">
              <a:latin typeface="Calibri"/>
              <a:cs typeface="Calibri"/>
            </a:endParaRPr>
          </a:p>
          <a:p>
            <a:pPr marL="410209" indent="-168910">
              <a:lnSpc>
                <a:spcPct val="100000"/>
              </a:lnSpc>
              <a:spcBef>
                <a:spcPts val="755"/>
              </a:spcBef>
              <a:buFont typeface="Arial MT"/>
              <a:buChar char="•"/>
              <a:tabLst>
                <a:tab pos="410209" algn="l"/>
              </a:tabLst>
            </a:pPr>
            <a:r>
              <a:rPr sz="2750" dirty="0">
                <a:solidFill>
                  <a:srgbClr val="2E2B1F"/>
                </a:solidFill>
                <a:latin typeface="Calibri"/>
                <a:cs typeface="Calibri"/>
              </a:rPr>
              <a:t>Seals</a:t>
            </a:r>
            <a:r>
              <a:rPr sz="2750" spc="50" dirty="0">
                <a:solidFill>
                  <a:srgbClr val="2E2B1F"/>
                </a:solidFill>
                <a:latin typeface="Calibri"/>
                <a:cs typeface="Calibri"/>
              </a:rPr>
              <a:t> </a:t>
            </a:r>
            <a:r>
              <a:rPr sz="2750" dirty="0">
                <a:solidFill>
                  <a:srgbClr val="2E2B1F"/>
                </a:solidFill>
                <a:latin typeface="Calibri"/>
                <a:cs typeface="Calibri"/>
              </a:rPr>
              <a:t>the</a:t>
            </a:r>
            <a:r>
              <a:rPr sz="2750" spc="65" dirty="0">
                <a:solidFill>
                  <a:srgbClr val="2E2B1F"/>
                </a:solidFill>
                <a:latin typeface="Calibri"/>
                <a:cs typeface="Calibri"/>
              </a:rPr>
              <a:t> </a:t>
            </a:r>
            <a:r>
              <a:rPr sz="2750" dirty="0">
                <a:solidFill>
                  <a:srgbClr val="2E2B1F"/>
                </a:solidFill>
                <a:latin typeface="Calibri"/>
                <a:cs typeface="Calibri"/>
              </a:rPr>
              <a:t>bore</a:t>
            </a:r>
            <a:r>
              <a:rPr sz="2750" spc="65" dirty="0">
                <a:solidFill>
                  <a:srgbClr val="2E2B1F"/>
                </a:solidFill>
                <a:latin typeface="Calibri"/>
                <a:cs typeface="Calibri"/>
              </a:rPr>
              <a:t> </a:t>
            </a:r>
            <a:r>
              <a:rPr sz="2750" spc="-10" dirty="0">
                <a:solidFill>
                  <a:srgbClr val="2E2B1F"/>
                </a:solidFill>
                <a:latin typeface="Calibri"/>
                <a:cs typeface="Calibri"/>
              </a:rPr>
              <a:t>effectively.</a:t>
            </a:r>
            <a:endParaRPr sz="2750">
              <a:latin typeface="Calibri"/>
              <a:cs typeface="Calibri"/>
            </a:endParaRPr>
          </a:p>
          <a:p>
            <a:pPr marL="410209" indent="-168910">
              <a:lnSpc>
                <a:spcPct val="100000"/>
              </a:lnSpc>
              <a:spcBef>
                <a:spcPts val="755"/>
              </a:spcBef>
              <a:buFont typeface="Arial MT"/>
              <a:buChar char="•"/>
              <a:tabLst>
                <a:tab pos="410209" algn="l"/>
              </a:tabLst>
            </a:pPr>
            <a:r>
              <a:rPr sz="2750" dirty="0">
                <a:solidFill>
                  <a:srgbClr val="2E2B1F"/>
                </a:solidFill>
                <a:latin typeface="Calibri"/>
                <a:cs typeface="Calibri"/>
              </a:rPr>
              <a:t>Prevents</a:t>
            </a:r>
            <a:r>
              <a:rPr sz="2750" spc="35" dirty="0">
                <a:solidFill>
                  <a:srgbClr val="2E2B1F"/>
                </a:solidFill>
                <a:latin typeface="Calibri"/>
                <a:cs typeface="Calibri"/>
              </a:rPr>
              <a:t> </a:t>
            </a:r>
            <a:r>
              <a:rPr sz="2750" dirty="0">
                <a:solidFill>
                  <a:srgbClr val="2E2B1F"/>
                </a:solidFill>
                <a:latin typeface="Calibri"/>
                <a:cs typeface="Calibri"/>
              </a:rPr>
              <a:t>the</a:t>
            </a:r>
            <a:r>
              <a:rPr sz="2750" spc="50" dirty="0">
                <a:solidFill>
                  <a:srgbClr val="2E2B1F"/>
                </a:solidFill>
                <a:latin typeface="Calibri"/>
                <a:cs typeface="Calibri"/>
              </a:rPr>
              <a:t> </a:t>
            </a:r>
            <a:r>
              <a:rPr sz="2750" dirty="0">
                <a:solidFill>
                  <a:srgbClr val="2E2B1F"/>
                </a:solidFill>
                <a:latin typeface="Calibri"/>
                <a:cs typeface="Calibri"/>
              </a:rPr>
              <a:t>gases</a:t>
            </a:r>
            <a:r>
              <a:rPr sz="2750" spc="40" dirty="0">
                <a:solidFill>
                  <a:srgbClr val="2E2B1F"/>
                </a:solidFill>
                <a:latin typeface="Calibri"/>
                <a:cs typeface="Calibri"/>
              </a:rPr>
              <a:t> </a:t>
            </a:r>
            <a:r>
              <a:rPr sz="2750" dirty="0">
                <a:solidFill>
                  <a:srgbClr val="2E2B1F"/>
                </a:solidFill>
                <a:latin typeface="Calibri"/>
                <a:cs typeface="Calibri"/>
              </a:rPr>
              <a:t>from</a:t>
            </a:r>
            <a:r>
              <a:rPr sz="2750" spc="40" dirty="0">
                <a:solidFill>
                  <a:srgbClr val="2E2B1F"/>
                </a:solidFill>
                <a:latin typeface="Calibri"/>
                <a:cs typeface="Calibri"/>
              </a:rPr>
              <a:t> </a:t>
            </a:r>
            <a:r>
              <a:rPr sz="2750" spc="-10" dirty="0">
                <a:solidFill>
                  <a:srgbClr val="2E2B1F"/>
                </a:solidFill>
                <a:latin typeface="Calibri"/>
                <a:cs typeface="Calibri"/>
              </a:rPr>
              <a:t>escape.</a:t>
            </a:r>
            <a:endParaRPr sz="2750">
              <a:latin typeface="Calibri"/>
              <a:cs typeface="Calibri"/>
            </a:endParaRPr>
          </a:p>
          <a:p>
            <a:pPr marL="410845" indent="-169545">
              <a:lnSpc>
                <a:spcPct val="100000"/>
              </a:lnSpc>
              <a:spcBef>
                <a:spcPts val="680"/>
              </a:spcBef>
              <a:buFont typeface="Arial MT"/>
              <a:buChar char="•"/>
              <a:tabLst>
                <a:tab pos="410845" algn="l"/>
              </a:tabLst>
            </a:pPr>
            <a:r>
              <a:rPr sz="2750" dirty="0">
                <a:solidFill>
                  <a:srgbClr val="2E2B1F"/>
                </a:solidFill>
                <a:latin typeface="Calibri"/>
                <a:cs typeface="Calibri"/>
              </a:rPr>
              <a:t>Allows</a:t>
            </a:r>
            <a:r>
              <a:rPr sz="2750" spc="50" dirty="0">
                <a:solidFill>
                  <a:srgbClr val="2E2B1F"/>
                </a:solidFill>
                <a:latin typeface="Calibri"/>
                <a:cs typeface="Calibri"/>
              </a:rPr>
              <a:t> </a:t>
            </a:r>
            <a:r>
              <a:rPr sz="2750" dirty="0">
                <a:solidFill>
                  <a:srgbClr val="2E2B1F"/>
                </a:solidFill>
                <a:latin typeface="Calibri"/>
                <a:cs typeface="Calibri"/>
              </a:rPr>
              <a:t>optimum</a:t>
            </a:r>
            <a:r>
              <a:rPr sz="2750" spc="130" dirty="0">
                <a:solidFill>
                  <a:srgbClr val="2E2B1F"/>
                </a:solidFill>
                <a:latin typeface="Calibri"/>
                <a:cs typeface="Calibri"/>
              </a:rPr>
              <a:t> </a:t>
            </a:r>
            <a:r>
              <a:rPr sz="2750" dirty="0">
                <a:solidFill>
                  <a:srgbClr val="2E2B1F"/>
                </a:solidFill>
                <a:latin typeface="Calibri"/>
                <a:cs typeface="Calibri"/>
              </a:rPr>
              <a:t>pressure</a:t>
            </a:r>
            <a:r>
              <a:rPr sz="2750" spc="70" dirty="0">
                <a:solidFill>
                  <a:srgbClr val="2E2B1F"/>
                </a:solidFill>
                <a:latin typeface="Calibri"/>
                <a:cs typeface="Calibri"/>
              </a:rPr>
              <a:t> </a:t>
            </a:r>
            <a:r>
              <a:rPr sz="2750" dirty="0">
                <a:solidFill>
                  <a:srgbClr val="2E2B1F"/>
                </a:solidFill>
                <a:latin typeface="Calibri"/>
                <a:cs typeface="Calibri"/>
              </a:rPr>
              <a:t>to</a:t>
            </a:r>
            <a:r>
              <a:rPr sz="2750" spc="50" dirty="0">
                <a:solidFill>
                  <a:srgbClr val="2E2B1F"/>
                </a:solidFill>
                <a:latin typeface="Calibri"/>
                <a:cs typeface="Calibri"/>
              </a:rPr>
              <a:t> </a:t>
            </a:r>
            <a:r>
              <a:rPr sz="2750" dirty="0">
                <a:solidFill>
                  <a:srgbClr val="2E2B1F"/>
                </a:solidFill>
                <a:latin typeface="Calibri"/>
                <a:cs typeface="Calibri"/>
              </a:rPr>
              <a:t>be</a:t>
            </a:r>
            <a:r>
              <a:rPr sz="2750" spc="65" dirty="0">
                <a:solidFill>
                  <a:srgbClr val="2E2B1F"/>
                </a:solidFill>
                <a:latin typeface="Calibri"/>
                <a:cs typeface="Calibri"/>
              </a:rPr>
              <a:t> </a:t>
            </a:r>
            <a:r>
              <a:rPr sz="2750" spc="-10" dirty="0">
                <a:solidFill>
                  <a:srgbClr val="2E2B1F"/>
                </a:solidFill>
                <a:latin typeface="Calibri"/>
                <a:cs typeface="Calibri"/>
              </a:rPr>
              <a:t>developed.</a:t>
            </a:r>
            <a:endParaRPr sz="27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grpSp>
        <p:nvGrpSpPr>
          <p:cNvPr id="6" name="object 6"/>
          <p:cNvGrpSpPr/>
          <p:nvPr/>
        </p:nvGrpSpPr>
        <p:grpSpPr>
          <a:xfrm>
            <a:off x="8077200" y="0"/>
            <a:ext cx="4114800" cy="5619750"/>
            <a:chOff x="7991475" y="-95250"/>
            <a:chExt cx="4114800" cy="5619750"/>
          </a:xfrm>
        </p:grpSpPr>
        <p:pic>
          <p:nvPicPr>
            <p:cNvPr id="7" name="object 7"/>
            <p:cNvPicPr/>
            <p:nvPr/>
          </p:nvPicPr>
          <p:blipFill>
            <a:blip r:embed="rId2" cstate="print"/>
            <a:stretch>
              <a:fillRect/>
            </a:stretch>
          </p:blipFill>
          <p:spPr>
            <a:xfrm>
              <a:off x="7991475" y="2066925"/>
              <a:ext cx="3019425" cy="3457575"/>
            </a:xfrm>
            <a:prstGeom prst="rect">
              <a:avLst/>
            </a:prstGeom>
          </p:spPr>
        </p:pic>
        <p:pic>
          <p:nvPicPr>
            <p:cNvPr id="8" name="object 8"/>
            <p:cNvPicPr/>
            <p:nvPr/>
          </p:nvPicPr>
          <p:blipFill>
            <a:blip r:embed="rId3" cstate="print"/>
            <a:stretch>
              <a:fillRect/>
            </a:stretch>
          </p:blipFill>
          <p:spPr>
            <a:xfrm>
              <a:off x="11077575" y="-95250"/>
              <a:ext cx="1028700" cy="1733550"/>
            </a:xfrm>
            <a:prstGeom prst="rect">
              <a:avLst/>
            </a:prstGeom>
          </p:spPr>
        </p:pic>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29</a:t>
            </a:fld>
            <a:endParaRPr spc="-25" dirty="0"/>
          </a:p>
        </p:txBody>
      </p:sp>
      <p:sp>
        <p:nvSpPr>
          <p:cNvPr id="11" name="Rectangle 10">
            <a:extLst>
              <a:ext uri="{FF2B5EF4-FFF2-40B4-BE49-F238E27FC236}">
                <a16:creationId xmlns:a16="http://schemas.microsoft.com/office/drawing/2014/main" id="{C413420D-A36A-FD7F-0883-0C9DB280C20E}"/>
              </a:ext>
            </a:extLst>
          </p:cNvPr>
          <p:cNvSpPr/>
          <p:nvPr/>
        </p:nvSpPr>
        <p:spPr>
          <a:xfrm>
            <a:off x="10512911" y="809625"/>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5" y="122872"/>
            <a:ext cx="6025515" cy="1420495"/>
          </a:xfrm>
          <a:prstGeom prst="rect">
            <a:avLst/>
          </a:prstGeom>
        </p:spPr>
        <p:txBody>
          <a:bodyPr vert="horz" wrap="square" lIns="0" tIns="16510" rIns="0" bIns="0" rtlCol="0">
            <a:spAutoFit/>
          </a:bodyPr>
          <a:lstStyle/>
          <a:p>
            <a:pPr marL="12700">
              <a:lnSpc>
                <a:spcPct val="100000"/>
              </a:lnSpc>
              <a:spcBef>
                <a:spcPts val="130"/>
              </a:spcBef>
            </a:pPr>
            <a:r>
              <a:rPr spc="-75" dirty="0"/>
              <a:t>Vision</a:t>
            </a:r>
            <a:r>
              <a:rPr spc="-245" dirty="0"/>
              <a:t> </a:t>
            </a:r>
            <a:r>
              <a:rPr dirty="0"/>
              <a:t>of</a:t>
            </a:r>
            <a:r>
              <a:rPr spc="-210" dirty="0"/>
              <a:t> </a:t>
            </a:r>
            <a:r>
              <a:rPr spc="-25" dirty="0"/>
              <a:t>RMU</a:t>
            </a:r>
          </a:p>
          <a:p>
            <a:pPr marL="12700">
              <a:lnSpc>
                <a:spcPct val="100000"/>
              </a:lnSpc>
              <a:spcBef>
                <a:spcPts val="25"/>
              </a:spcBef>
            </a:pPr>
            <a:r>
              <a:rPr spc="-45" dirty="0"/>
              <a:t>The</a:t>
            </a:r>
            <a:r>
              <a:rPr spc="-145" dirty="0"/>
              <a:t> </a:t>
            </a:r>
            <a:r>
              <a:rPr spc="-105" dirty="0"/>
              <a:t>Dream/</a:t>
            </a:r>
            <a:r>
              <a:rPr spc="-170" dirty="0"/>
              <a:t> </a:t>
            </a:r>
            <a:r>
              <a:rPr spc="-100" dirty="0"/>
              <a:t>Tomorrow</a:t>
            </a:r>
          </a:p>
        </p:txBody>
      </p:sp>
      <p:sp>
        <p:nvSpPr>
          <p:cNvPr id="3" name="object 3"/>
          <p:cNvSpPr txBox="1"/>
          <p:nvPr/>
        </p:nvSpPr>
        <p:spPr>
          <a:xfrm>
            <a:off x="1298828" y="1534413"/>
            <a:ext cx="7779384" cy="3411854"/>
          </a:xfrm>
          <a:prstGeom prst="rect">
            <a:avLst/>
          </a:prstGeom>
        </p:spPr>
        <p:txBody>
          <a:bodyPr vert="horz" wrap="square" lIns="0" tIns="11430" rIns="0" bIns="0" rtlCol="0">
            <a:spAutoFit/>
          </a:bodyPr>
          <a:lstStyle/>
          <a:p>
            <a:pPr marL="241300" marR="5080" indent="-229235">
              <a:lnSpc>
                <a:spcPct val="154800"/>
              </a:lnSpc>
              <a:spcBef>
                <a:spcPts val="90"/>
              </a:spcBef>
              <a:buClr>
                <a:srgbClr val="6F2F9F"/>
              </a:buClr>
              <a:buFont typeface="Arial MT"/>
              <a:buChar char="•"/>
              <a:tabLst>
                <a:tab pos="241300" algn="l"/>
              </a:tabLst>
            </a:pPr>
            <a:r>
              <a:rPr sz="2750" spc="-45" dirty="0">
                <a:solidFill>
                  <a:srgbClr val="2E2B1F"/>
                </a:solidFill>
                <a:latin typeface="Calibri"/>
                <a:cs typeface="Calibri"/>
              </a:rPr>
              <a:t>To</a:t>
            </a:r>
            <a:r>
              <a:rPr sz="2750" spc="30" dirty="0">
                <a:solidFill>
                  <a:srgbClr val="2E2B1F"/>
                </a:solidFill>
                <a:latin typeface="Calibri"/>
                <a:cs typeface="Calibri"/>
              </a:rPr>
              <a:t> </a:t>
            </a:r>
            <a:r>
              <a:rPr sz="2750" dirty="0">
                <a:solidFill>
                  <a:srgbClr val="2E2B1F"/>
                </a:solidFill>
                <a:latin typeface="Calibri"/>
                <a:cs typeface="Calibri"/>
              </a:rPr>
              <a:t>impart</a:t>
            </a:r>
            <a:r>
              <a:rPr sz="2750" spc="50" dirty="0">
                <a:solidFill>
                  <a:srgbClr val="2E2B1F"/>
                </a:solidFill>
                <a:latin typeface="Calibri"/>
                <a:cs typeface="Calibri"/>
              </a:rPr>
              <a:t> </a:t>
            </a:r>
            <a:r>
              <a:rPr sz="2750" dirty="0">
                <a:solidFill>
                  <a:srgbClr val="2E2B1F"/>
                </a:solidFill>
                <a:latin typeface="Calibri"/>
                <a:cs typeface="Calibri"/>
              </a:rPr>
              <a:t>evidence</a:t>
            </a:r>
            <a:r>
              <a:rPr sz="2750" spc="45" dirty="0">
                <a:solidFill>
                  <a:srgbClr val="2E2B1F"/>
                </a:solidFill>
                <a:latin typeface="Calibri"/>
                <a:cs typeface="Calibri"/>
              </a:rPr>
              <a:t> </a:t>
            </a:r>
            <a:r>
              <a:rPr sz="2750" dirty="0">
                <a:solidFill>
                  <a:srgbClr val="2E2B1F"/>
                </a:solidFill>
                <a:latin typeface="Calibri"/>
                <a:cs typeface="Calibri"/>
              </a:rPr>
              <a:t>based</a:t>
            </a:r>
            <a:r>
              <a:rPr sz="2750" spc="45" dirty="0">
                <a:solidFill>
                  <a:srgbClr val="2E2B1F"/>
                </a:solidFill>
                <a:latin typeface="Calibri"/>
                <a:cs typeface="Calibri"/>
              </a:rPr>
              <a:t> </a:t>
            </a:r>
            <a:r>
              <a:rPr sz="2750" dirty="0">
                <a:solidFill>
                  <a:srgbClr val="2E2B1F"/>
                </a:solidFill>
                <a:latin typeface="Calibri"/>
                <a:cs typeface="Calibri"/>
              </a:rPr>
              <a:t>research</a:t>
            </a:r>
            <a:r>
              <a:rPr sz="2750" spc="45" dirty="0">
                <a:solidFill>
                  <a:srgbClr val="2E2B1F"/>
                </a:solidFill>
                <a:latin typeface="Calibri"/>
                <a:cs typeface="Calibri"/>
              </a:rPr>
              <a:t> </a:t>
            </a:r>
            <a:r>
              <a:rPr sz="2750" dirty="0">
                <a:solidFill>
                  <a:srgbClr val="2E2B1F"/>
                </a:solidFill>
                <a:latin typeface="Calibri"/>
                <a:cs typeface="Calibri"/>
              </a:rPr>
              <a:t>oriented</a:t>
            </a:r>
            <a:r>
              <a:rPr sz="2750" spc="45" dirty="0">
                <a:solidFill>
                  <a:srgbClr val="2E2B1F"/>
                </a:solidFill>
                <a:latin typeface="Calibri"/>
                <a:cs typeface="Calibri"/>
              </a:rPr>
              <a:t> </a:t>
            </a:r>
            <a:r>
              <a:rPr sz="2750" spc="-10" dirty="0">
                <a:solidFill>
                  <a:srgbClr val="2E2B1F"/>
                </a:solidFill>
                <a:latin typeface="Calibri"/>
                <a:cs typeface="Calibri"/>
              </a:rPr>
              <a:t>medical education</a:t>
            </a:r>
            <a:endParaRPr sz="2750">
              <a:latin typeface="Calibri"/>
              <a:cs typeface="Calibri"/>
            </a:endParaRPr>
          </a:p>
          <a:p>
            <a:pPr marL="241300" indent="-228600">
              <a:lnSpc>
                <a:spcPct val="100000"/>
              </a:lnSpc>
              <a:spcBef>
                <a:spcPts val="2410"/>
              </a:spcBef>
              <a:buClr>
                <a:srgbClr val="6F2F9F"/>
              </a:buClr>
              <a:buFont typeface="Arial MT"/>
              <a:buChar char="•"/>
              <a:tabLst>
                <a:tab pos="241300" algn="l"/>
              </a:tabLst>
            </a:pPr>
            <a:r>
              <a:rPr sz="2750" spc="-45" dirty="0">
                <a:solidFill>
                  <a:srgbClr val="2E2B1F"/>
                </a:solidFill>
                <a:latin typeface="Calibri"/>
                <a:cs typeface="Calibri"/>
              </a:rPr>
              <a:t>To</a:t>
            </a:r>
            <a:r>
              <a:rPr sz="2750" spc="10" dirty="0">
                <a:solidFill>
                  <a:srgbClr val="2E2B1F"/>
                </a:solidFill>
                <a:latin typeface="Calibri"/>
                <a:cs typeface="Calibri"/>
              </a:rPr>
              <a:t> </a:t>
            </a:r>
            <a:r>
              <a:rPr sz="2750" dirty="0">
                <a:solidFill>
                  <a:srgbClr val="2E2B1F"/>
                </a:solidFill>
                <a:latin typeface="Calibri"/>
                <a:cs typeface="Calibri"/>
              </a:rPr>
              <a:t>provide</a:t>
            </a:r>
            <a:r>
              <a:rPr sz="2750" spc="25" dirty="0">
                <a:solidFill>
                  <a:srgbClr val="2E2B1F"/>
                </a:solidFill>
                <a:latin typeface="Calibri"/>
                <a:cs typeface="Calibri"/>
              </a:rPr>
              <a:t> </a:t>
            </a:r>
            <a:r>
              <a:rPr sz="2750" dirty="0">
                <a:solidFill>
                  <a:srgbClr val="2E2B1F"/>
                </a:solidFill>
                <a:latin typeface="Calibri"/>
                <a:cs typeface="Calibri"/>
              </a:rPr>
              <a:t>best</a:t>
            </a:r>
            <a:r>
              <a:rPr sz="2750" spc="30" dirty="0">
                <a:solidFill>
                  <a:srgbClr val="2E2B1F"/>
                </a:solidFill>
                <a:latin typeface="Calibri"/>
                <a:cs typeface="Calibri"/>
              </a:rPr>
              <a:t> </a:t>
            </a:r>
            <a:r>
              <a:rPr sz="2750" dirty="0">
                <a:solidFill>
                  <a:srgbClr val="2E2B1F"/>
                </a:solidFill>
                <a:latin typeface="Calibri"/>
                <a:cs typeface="Calibri"/>
              </a:rPr>
              <a:t>possible</a:t>
            </a:r>
            <a:r>
              <a:rPr sz="2750" spc="25" dirty="0">
                <a:solidFill>
                  <a:srgbClr val="2E2B1F"/>
                </a:solidFill>
                <a:latin typeface="Calibri"/>
                <a:cs typeface="Calibri"/>
              </a:rPr>
              <a:t> </a:t>
            </a:r>
            <a:r>
              <a:rPr sz="2750" dirty="0">
                <a:solidFill>
                  <a:srgbClr val="2E2B1F"/>
                </a:solidFill>
                <a:latin typeface="Calibri"/>
                <a:cs typeface="Calibri"/>
              </a:rPr>
              <a:t>patient</a:t>
            </a:r>
            <a:r>
              <a:rPr sz="2750" spc="30" dirty="0">
                <a:solidFill>
                  <a:srgbClr val="2E2B1F"/>
                </a:solidFill>
                <a:latin typeface="Calibri"/>
                <a:cs typeface="Calibri"/>
              </a:rPr>
              <a:t> </a:t>
            </a:r>
            <a:r>
              <a:rPr sz="2750" spc="-20" dirty="0">
                <a:solidFill>
                  <a:srgbClr val="2E2B1F"/>
                </a:solidFill>
                <a:latin typeface="Calibri"/>
                <a:cs typeface="Calibri"/>
              </a:rPr>
              <a:t>care</a:t>
            </a:r>
            <a:endParaRPr sz="2750">
              <a:latin typeface="Calibri"/>
              <a:cs typeface="Calibri"/>
            </a:endParaRPr>
          </a:p>
          <a:p>
            <a:pPr marL="241300" marR="1014094" indent="-229235">
              <a:lnSpc>
                <a:spcPct val="152500"/>
              </a:lnSpc>
              <a:spcBef>
                <a:spcPts val="675"/>
              </a:spcBef>
              <a:buClr>
                <a:srgbClr val="6F2F9F"/>
              </a:buClr>
              <a:buFont typeface="Arial MT"/>
              <a:buChar char="•"/>
              <a:tabLst>
                <a:tab pos="241300" algn="l"/>
              </a:tabLst>
            </a:pPr>
            <a:r>
              <a:rPr sz="2750" spc="-45" dirty="0">
                <a:solidFill>
                  <a:srgbClr val="2E2B1F"/>
                </a:solidFill>
                <a:latin typeface="Calibri"/>
                <a:cs typeface="Calibri"/>
              </a:rPr>
              <a:t>To</a:t>
            </a:r>
            <a:r>
              <a:rPr sz="2750" spc="30" dirty="0">
                <a:solidFill>
                  <a:srgbClr val="2E2B1F"/>
                </a:solidFill>
                <a:latin typeface="Calibri"/>
                <a:cs typeface="Calibri"/>
              </a:rPr>
              <a:t> </a:t>
            </a:r>
            <a:r>
              <a:rPr sz="2750" dirty="0">
                <a:solidFill>
                  <a:srgbClr val="2E2B1F"/>
                </a:solidFill>
                <a:latin typeface="Calibri"/>
                <a:cs typeface="Calibri"/>
              </a:rPr>
              <a:t>inculcate</a:t>
            </a:r>
            <a:r>
              <a:rPr sz="2750" spc="35" dirty="0">
                <a:solidFill>
                  <a:srgbClr val="2E2B1F"/>
                </a:solidFill>
                <a:latin typeface="Calibri"/>
                <a:cs typeface="Calibri"/>
              </a:rPr>
              <a:t> </a:t>
            </a:r>
            <a:r>
              <a:rPr sz="2750" dirty="0">
                <a:solidFill>
                  <a:srgbClr val="2E2B1F"/>
                </a:solidFill>
                <a:latin typeface="Calibri"/>
                <a:cs typeface="Calibri"/>
              </a:rPr>
              <a:t>the</a:t>
            </a:r>
            <a:r>
              <a:rPr sz="2750" spc="35" dirty="0">
                <a:solidFill>
                  <a:srgbClr val="2E2B1F"/>
                </a:solidFill>
                <a:latin typeface="Calibri"/>
                <a:cs typeface="Calibri"/>
              </a:rPr>
              <a:t> </a:t>
            </a:r>
            <a:r>
              <a:rPr sz="2750" dirty="0">
                <a:solidFill>
                  <a:srgbClr val="2E2B1F"/>
                </a:solidFill>
                <a:latin typeface="Calibri"/>
                <a:cs typeface="Calibri"/>
              </a:rPr>
              <a:t>values</a:t>
            </a:r>
            <a:r>
              <a:rPr sz="2750" spc="30" dirty="0">
                <a:solidFill>
                  <a:srgbClr val="2E2B1F"/>
                </a:solidFill>
                <a:latin typeface="Calibri"/>
                <a:cs typeface="Calibri"/>
              </a:rPr>
              <a:t> </a:t>
            </a:r>
            <a:r>
              <a:rPr sz="2750" dirty="0">
                <a:solidFill>
                  <a:srgbClr val="2E2B1F"/>
                </a:solidFill>
                <a:latin typeface="Calibri"/>
                <a:cs typeface="Calibri"/>
              </a:rPr>
              <a:t>of</a:t>
            </a:r>
            <a:r>
              <a:rPr sz="2750" spc="45" dirty="0">
                <a:solidFill>
                  <a:srgbClr val="2E2B1F"/>
                </a:solidFill>
                <a:latin typeface="Calibri"/>
                <a:cs typeface="Calibri"/>
              </a:rPr>
              <a:t> </a:t>
            </a:r>
            <a:r>
              <a:rPr sz="2750" dirty="0">
                <a:solidFill>
                  <a:srgbClr val="2E2B1F"/>
                </a:solidFill>
                <a:latin typeface="Calibri"/>
                <a:cs typeface="Calibri"/>
              </a:rPr>
              <a:t>mutual</a:t>
            </a:r>
            <a:r>
              <a:rPr sz="2750" spc="25" dirty="0">
                <a:solidFill>
                  <a:srgbClr val="2E2B1F"/>
                </a:solidFill>
                <a:latin typeface="Calibri"/>
                <a:cs typeface="Calibri"/>
              </a:rPr>
              <a:t> </a:t>
            </a:r>
            <a:r>
              <a:rPr sz="2750" dirty="0">
                <a:solidFill>
                  <a:srgbClr val="2E2B1F"/>
                </a:solidFill>
                <a:latin typeface="Calibri"/>
                <a:cs typeface="Calibri"/>
              </a:rPr>
              <a:t>respect</a:t>
            </a:r>
            <a:r>
              <a:rPr sz="2750" spc="40" dirty="0">
                <a:solidFill>
                  <a:srgbClr val="2E2B1F"/>
                </a:solidFill>
                <a:latin typeface="Calibri"/>
                <a:cs typeface="Calibri"/>
              </a:rPr>
              <a:t> </a:t>
            </a:r>
            <a:r>
              <a:rPr sz="2750" spc="-25" dirty="0">
                <a:solidFill>
                  <a:srgbClr val="2E2B1F"/>
                </a:solidFill>
                <a:latin typeface="Calibri"/>
                <a:cs typeface="Calibri"/>
              </a:rPr>
              <a:t>and </a:t>
            </a:r>
            <a:r>
              <a:rPr sz="2750" dirty="0">
                <a:solidFill>
                  <a:srgbClr val="2E2B1F"/>
                </a:solidFill>
                <a:latin typeface="Calibri"/>
                <a:cs typeface="Calibri"/>
              </a:rPr>
              <a:t>ethical</a:t>
            </a:r>
            <a:r>
              <a:rPr sz="2750" spc="30" dirty="0">
                <a:solidFill>
                  <a:srgbClr val="2E2B1F"/>
                </a:solidFill>
                <a:latin typeface="Calibri"/>
                <a:cs typeface="Calibri"/>
              </a:rPr>
              <a:t> </a:t>
            </a:r>
            <a:r>
              <a:rPr sz="2750" dirty="0">
                <a:solidFill>
                  <a:srgbClr val="2E2B1F"/>
                </a:solidFill>
                <a:latin typeface="Calibri"/>
                <a:cs typeface="Calibri"/>
              </a:rPr>
              <a:t>practice</a:t>
            </a:r>
            <a:r>
              <a:rPr sz="2750" spc="45" dirty="0">
                <a:solidFill>
                  <a:srgbClr val="2E2B1F"/>
                </a:solidFill>
                <a:latin typeface="Calibri"/>
                <a:cs typeface="Calibri"/>
              </a:rPr>
              <a:t> </a:t>
            </a:r>
            <a:r>
              <a:rPr sz="2750" dirty="0">
                <a:solidFill>
                  <a:srgbClr val="2E2B1F"/>
                </a:solidFill>
                <a:latin typeface="Calibri"/>
                <a:cs typeface="Calibri"/>
              </a:rPr>
              <a:t>of</a:t>
            </a:r>
            <a:r>
              <a:rPr sz="2750" spc="55" dirty="0">
                <a:solidFill>
                  <a:srgbClr val="2E2B1F"/>
                </a:solidFill>
                <a:latin typeface="Calibri"/>
                <a:cs typeface="Calibri"/>
              </a:rPr>
              <a:t> </a:t>
            </a:r>
            <a:r>
              <a:rPr sz="2750" spc="-10" dirty="0">
                <a:solidFill>
                  <a:srgbClr val="2E2B1F"/>
                </a:solidFill>
                <a:latin typeface="Calibri"/>
                <a:cs typeface="Calibri"/>
              </a:rPr>
              <a:t>medicine</a:t>
            </a:r>
            <a:endParaRPr sz="2750">
              <a:latin typeface="Calibri"/>
              <a:cs typeface="Calibri"/>
            </a:endParaRPr>
          </a:p>
        </p:txBody>
      </p:sp>
      <p:pic>
        <p:nvPicPr>
          <p:cNvPr id="4" name="object 4"/>
          <p:cNvPicPr/>
          <p:nvPr/>
        </p:nvPicPr>
        <p:blipFill>
          <a:blip r:embed="rId2" cstate="print"/>
          <a:stretch>
            <a:fillRect/>
          </a:stretch>
        </p:blipFill>
        <p:spPr>
          <a:xfrm>
            <a:off x="11163300" y="0"/>
            <a:ext cx="1028700" cy="19907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76" rIns="0" bIns="0" rtlCol="0">
            <a:spAutoFit/>
          </a:bodyPr>
          <a:lstStyle/>
          <a:p>
            <a:pPr marL="1003935">
              <a:lnSpc>
                <a:spcPct val="100000"/>
              </a:lnSpc>
              <a:spcBef>
                <a:spcPts val="105"/>
              </a:spcBef>
            </a:pPr>
            <a:r>
              <a:rPr sz="3600" dirty="0">
                <a:latin typeface="Arial"/>
                <a:cs typeface="Arial"/>
              </a:rPr>
              <a:t>Wads</a:t>
            </a:r>
            <a:r>
              <a:rPr sz="3600" spc="-70" dirty="0">
                <a:latin typeface="Arial"/>
                <a:cs typeface="Arial"/>
              </a:rPr>
              <a:t> </a:t>
            </a:r>
            <a:r>
              <a:rPr sz="3600" dirty="0">
                <a:latin typeface="Arial"/>
                <a:cs typeface="Arial"/>
              </a:rPr>
              <a:t>&amp;</a:t>
            </a:r>
            <a:r>
              <a:rPr sz="3600" spc="-65" dirty="0">
                <a:latin typeface="Arial"/>
                <a:cs typeface="Arial"/>
              </a:rPr>
              <a:t> </a:t>
            </a:r>
            <a:r>
              <a:rPr sz="3600" spc="-10" dirty="0">
                <a:latin typeface="Arial"/>
                <a:cs typeface="Arial"/>
              </a:rPr>
              <a:t>shots</a:t>
            </a:r>
            <a:endParaRPr sz="3600">
              <a:latin typeface="Arial"/>
              <a:cs typeface="Arial"/>
            </a:endParaRPr>
          </a:p>
        </p:txBody>
      </p:sp>
      <p:pic>
        <p:nvPicPr>
          <p:cNvPr id="3" name="object 3"/>
          <p:cNvPicPr/>
          <p:nvPr/>
        </p:nvPicPr>
        <p:blipFill>
          <a:blip r:embed="rId2" cstate="print"/>
          <a:stretch>
            <a:fillRect/>
          </a:stretch>
        </p:blipFill>
        <p:spPr>
          <a:xfrm>
            <a:off x="723900" y="1181100"/>
            <a:ext cx="7086600" cy="5219700"/>
          </a:xfrm>
          <a:prstGeom prst="rect">
            <a:avLst/>
          </a:prstGeom>
        </p:spPr>
      </p:pic>
      <p:sp>
        <p:nvSpPr>
          <p:cNvPr id="4" name="object 4"/>
          <p:cNvSpPr txBox="1"/>
          <p:nvPr/>
        </p:nvSpPr>
        <p:spPr>
          <a:xfrm>
            <a:off x="3205479" y="6203950"/>
            <a:ext cx="5855335" cy="392430"/>
          </a:xfrm>
          <a:prstGeom prst="rect">
            <a:avLst/>
          </a:prstGeom>
        </p:spPr>
        <p:txBody>
          <a:bodyPr vert="horz" wrap="square" lIns="0" tIns="13335" rIns="0" bIns="0" rtlCol="0">
            <a:spAutoFit/>
          </a:bodyPr>
          <a:lstStyle/>
          <a:p>
            <a:pPr marL="12700">
              <a:lnSpc>
                <a:spcPct val="100000"/>
              </a:lnSpc>
              <a:spcBef>
                <a:spcPts val="105"/>
              </a:spcBef>
            </a:pPr>
            <a:r>
              <a:rPr sz="2400" b="1" dirty="0">
                <a:solidFill>
                  <a:srgbClr val="675E46"/>
                </a:solidFill>
                <a:latin typeface="Arial"/>
                <a:cs typeface="Arial"/>
              </a:rPr>
              <a:t>Recovered</a:t>
            </a:r>
            <a:r>
              <a:rPr sz="2400" b="1" spc="-25" dirty="0">
                <a:solidFill>
                  <a:srgbClr val="675E46"/>
                </a:solidFill>
                <a:latin typeface="Arial"/>
                <a:cs typeface="Arial"/>
              </a:rPr>
              <a:t> </a:t>
            </a:r>
            <a:r>
              <a:rPr sz="2400" b="1" dirty="0">
                <a:solidFill>
                  <a:srgbClr val="675E46"/>
                </a:solidFill>
                <a:latin typeface="Arial"/>
                <a:cs typeface="Arial"/>
              </a:rPr>
              <a:t>on</a:t>
            </a:r>
            <a:r>
              <a:rPr sz="2400" b="1" spc="-20" dirty="0">
                <a:solidFill>
                  <a:srgbClr val="675E46"/>
                </a:solidFill>
                <a:latin typeface="Arial"/>
                <a:cs typeface="Arial"/>
              </a:rPr>
              <a:t> </a:t>
            </a:r>
            <a:r>
              <a:rPr sz="2400" b="1" spc="-10" dirty="0">
                <a:solidFill>
                  <a:srgbClr val="675E46"/>
                </a:solidFill>
                <a:latin typeface="Arial"/>
                <a:cs typeface="Arial"/>
              </a:rPr>
              <a:t>post-</a:t>
            </a:r>
            <a:r>
              <a:rPr sz="2400" b="1" dirty="0">
                <a:solidFill>
                  <a:srgbClr val="675E46"/>
                </a:solidFill>
                <a:latin typeface="Arial"/>
                <a:cs typeface="Arial"/>
              </a:rPr>
              <a:t>mortem</a:t>
            </a:r>
            <a:r>
              <a:rPr sz="2400" b="1" spc="-80" dirty="0">
                <a:solidFill>
                  <a:srgbClr val="675E46"/>
                </a:solidFill>
                <a:latin typeface="Arial"/>
                <a:cs typeface="Arial"/>
              </a:rPr>
              <a:t> </a:t>
            </a:r>
            <a:r>
              <a:rPr sz="2400" b="1" spc="-10" dirty="0">
                <a:solidFill>
                  <a:srgbClr val="675E46"/>
                </a:solidFill>
                <a:latin typeface="Arial"/>
                <a:cs typeface="Arial"/>
              </a:rPr>
              <a:t>examination</a:t>
            </a:r>
            <a:endParaRPr sz="2400">
              <a:latin typeface="Arial"/>
              <a:cs typeface="Arial"/>
            </a:endParaRPr>
          </a:p>
        </p:txBody>
      </p:sp>
      <p:sp>
        <p:nvSpPr>
          <p:cNvPr id="7" name="Rectangle 6">
            <a:extLst>
              <a:ext uri="{FF2B5EF4-FFF2-40B4-BE49-F238E27FC236}">
                <a16:creationId xmlns:a16="http://schemas.microsoft.com/office/drawing/2014/main" id="{A4375B84-6A6C-64BE-156E-0FFF2E87B32F}"/>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4095" y="440669"/>
            <a:ext cx="7244080" cy="3360420"/>
          </a:xfrm>
          <a:prstGeom prst="rect">
            <a:avLst/>
          </a:prstGeom>
        </p:spPr>
        <p:txBody>
          <a:bodyPr vert="horz" wrap="square" lIns="0" tIns="139065" rIns="0" bIns="0" rtlCol="0">
            <a:spAutoFit/>
          </a:bodyPr>
          <a:lstStyle/>
          <a:p>
            <a:pPr marL="1069975">
              <a:lnSpc>
                <a:spcPct val="100000"/>
              </a:lnSpc>
              <a:spcBef>
                <a:spcPts val="1095"/>
              </a:spcBef>
            </a:pPr>
            <a:r>
              <a:rPr sz="4400" spc="-10" dirty="0"/>
              <a:t>RIFLING</a:t>
            </a:r>
            <a:endParaRPr sz="4400" dirty="0"/>
          </a:p>
          <a:p>
            <a:pPr marL="57150" marR="5080" indent="-44450">
              <a:lnSpc>
                <a:spcPct val="100200"/>
              </a:lnSpc>
              <a:spcBef>
                <a:spcPts val="730"/>
              </a:spcBef>
            </a:pPr>
            <a:r>
              <a:rPr sz="3200" b="0" dirty="0">
                <a:solidFill>
                  <a:srgbClr val="2E2B1F"/>
                </a:solidFill>
                <a:latin typeface="Calibri"/>
                <a:cs typeface="Calibri"/>
              </a:rPr>
              <a:t>The</a:t>
            </a:r>
            <a:r>
              <a:rPr sz="3200" b="0" spc="-35" dirty="0">
                <a:solidFill>
                  <a:srgbClr val="2E2B1F"/>
                </a:solidFill>
                <a:latin typeface="Calibri"/>
                <a:cs typeface="Calibri"/>
              </a:rPr>
              <a:t> </a:t>
            </a:r>
            <a:r>
              <a:rPr sz="3200" b="0" dirty="0">
                <a:solidFill>
                  <a:srgbClr val="2E2B1F"/>
                </a:solidFill>
                <a:latin typeface="Calibri"/>
                <a:cs typeface="Calibri"/>
              </a:rPr>
              <a:t>inside</a:t>
            </a:r>
            <a:r>
              <a:rPr sz="3200" b="0" spc="-100" dirty="0">
                <a:solidFill>
                  <a:srgbClr val="2E2B1F"/>
                </a:solidFill>
                <a:latin typeface="Calibri"/>
                <a:cs typeface="Calibri"/>
              </a:rPr>
              <a:t> </a:t>
            </a:r>
            <a:r>
              <a:rPr sz="3200" b="0" dirty="0">
                <a:solidFill>
                  <a:srgbClr val="2E2B1F"/>
                </a:solidFill>
                <a:latin typeface="Calibri"/>
                <a:cs typeface="Calibri"/>
              </a:rPr>
              <a:t>of</a:t>
            </a:r>
            <a:r>
              <a:rPr sz="3200" b="0" spc="-15" dirty="0">
                <a:solidFill>
                  <a:srgbClr val="2E2B1F"/>
                </a:solidFill>
                <a:latin typeface="Calibri"/>
                <a:cs typeface="Calibri"/>
              </a:rPr>
              <a:t> </a:t>
            </a:r>
            <a:r>
              <a:rPr sz="3200" b="0" dirty="0">
                <a:solidFill>
                  <a:srgbClr val="2E2B1F"/>
                </a:solidFill>
                <a:latin typeface="Calibri"/>
                <a:cs typeface="Calibri"/>
              </a:rPr>
              <a:t>the</a:t>
            </a:r>
            <a:r>
              <a:rPr sz="3200" b="0" spc="-30" dirty="0">
                <a:solidFill>
                  <a:srgbClr val="2E2B1F"/>
                </a:solidFill>
                <a:latin typeface="Calibri"/>
                <a:cs typeface="Calibri"/>
              </a:rPr>
              <a:t> </a:t>
            </a:r>
            <a:r>
              <a:rPr sz="3200" b="0" dirty="0">
                <a:solidFill>
                  <a:srgbClr val="2E2B1F"/>
                </a:solidFill>
                <a:latin typeface="Calibri"/>
                <a:cs typeface="Calibri"/>
              </a:rPr>
              <a:t>bore</a:t>
            </a:r>
            <a:r>
              <a:rPr sz="3200" b="0" spc="-35" dirty="0">
                <a:solidFill>
                  <a:srgbClr val="2E2B1F"/>
                </a:solidFill>
                <a:latin typeface="Calibri"/>
                <a:cs typeface="Calibri"/>
              </a:rPr>
              <a:t> </a:t>
            </a:r>
            <a:r>
              <a:rPr sz="3200" b="0" dirty="0">
                <a:solidFill>
                  <a:srgbClr val="2E2B1F"/>
                </a:solidFill>
                <a:latin typeface="Calibri"/>
                <a:cs typeface="Calibri"/>
              </a:rPr>
              <a:t>is</a:t>
            </a:r>
            <a:r>
              <a:rPr sz="3200" b="0" spc="-55" dirty="0">
                <a:solidFill>
                  <a:srgbClr val="2E2B1F"/>
                </a:solidFill>
                <a:latin typeface="Calibri"/>
                <a:cs typeface="Calibri"/>
              </a:rPr>
              <a:t> </a:t>
            </a:r>
            <a:r>
              <a:rPr sz="3200" b="0" dirty="0">
                <a:solidFill>
                  <a:srgbClr val="2E2B1F"/>
                </a:solidFill>
                <a:latin typeface="Calibri"/>
                <a:cs typeface="Calibri"/>
              </a:rPr>
              <a:t>rifled</a:t>
            </a:r>
            <a:r>
              <a:rPr sz="3200" b="0" spc="35" dirty="0">
                <a:solidFill>
                  <a:srgbClr val="2E2B1F"/>
                </a:solidFill>
                <a:latin typeface="Calibri"/>
                <a:cs typeface="Calibri"/>
              </a:rPr>
              <a:t> </a:t>
            </a:r>
            <a:r>
              <a:rPr sz="3200" b="0" dirty="0">
                <a:solidFill>
                  <a:srgbClr val="2E2B1F"/>
                </a:solidFill>
                <a:latin typeface="Calibri"/>
                <a:cs typeface="Calibri"/>
              </a:rPr>
              <a:t>i.e,</a:t>
            </a:r>
            <a:r>
              <a:rPr sz="3200" b="0" spc="-55" dirty="0">
                <a:solidFill>
                  <a:srgbClr val="2E2B1F"/>
                </a:solidFill>
                <a:latin typeface="Calibri"/>
                <a:cs typeface="Calibri"/>
              </a:rPr>
              <a:t> </a:t>
            </a:r>
            <a:r>
              <a:rPr sz="3200" b="0" dirty="0">
                <a:solidFill>
                  <a:srgbClr val="2E2B1F"/>
                </a:solidFill>
                <a:latin typeface="Calibri"/>
                <a:cs typeface="Calibri"/>
              </a:rPr>
              <a:t>it</a:t>
            </a:r>
            <a:r>
              <a:rPr sz="3200" b="0" spc="-30" dirty="0">
                <a:solidFill>
                  <a:srgbClr val="2E2B1F"/>
                </a:solidFill>
                <a:latin typeface="Calibri"/>
                <a:cs typeface="Calibri"/>
              </a:rPr>
              <a:t> </a:t>
            </a:r>
            <a:r>
              <a:rPr sz="3200" b="0" dirty="0">
                <a:solidFill>
                  <a:srgbClr val="2E2B1F"/>
                </a:solidFill>
                <a:latin typeface="Calibri"/>
                <a:cs typeface="Calibri"/>
              </a:rPr>
              <a:t>is</a:t>
            </a:r>
            <a:r>
              <a:rPr sz="3200" b="0" spc="-55" dirty="0">
                <a:solidFill>
                  <a:srgbClr val="2E2B1F"/>
                </a:solidFill>
                <a:latin typeface="Calibri"/>
                <a:cs typeface="Calibri"/>
              </a:rPr>
              <a:t> </a:t>
            </a:r>
            <a:r>
              <a:rPr sz="3200" b="0" spc="-25" dirty="0">
                <a:solidFill>
                  <a:srgbClr val="2E2B1F"/>
                </a:solidFill>
                <a:latin typeface="Calibri"/>
                <a:cs typeface="Calibri"/>
              </a:rPr>
              <a:t>cut </a:t>
            </a:r>
            <a:r>
              <a:rPr sz="3200" b="0" dirty="0">
                <a:solidFill>
                  <a:srgbClr val="2E2B1F"/>
                </a:solidFill>
                <a:latin typeface="Calibri"/>
                <a:cs typeface="Calibri"/>
              </a:rPr>
              <a:t>lsongitudinally</a:t>
            </a:r>
            <a:r>
              <a:rPr sz="3200" b="0" spc="-10" dirty="0">
                <a:solidFill>
                  <a:srgbClr val="2E2B1F"/>
                </a:solidFill>
                <a:latin typeface="Calibri"/>
                <a:cs typeface="Calibri"/>
              </a:rPr>
              <a:t> </a:t>
            </a:r>
            <a:r>
              <a:rPr sz="3200" b="0" dirty="0">
                <a:solidFill>
                  <a:srgbClr val="2E2B1F"/>
                </a:solidFill>
                <a:latin typeface="Calibri"/>
                <a:cs typeface="Calibri"/>
              </a:rPr>
              <a:t>with</a:t>
            </a:r>
            <a:r>
              <a:rPr sz="3200" b="0" spc="-70" dirty="0">
                <a:solidFill>
                  <a:srgbClr val="2E2B1F"/>
                </a:solidFill>
                <a:latin typeface="Calibri"/>
                <a:cs typeface="Calibri"/>
              </a:rPr>
              <a:t> </a:t>
            </a:r>
            <a:r>
              <a:rPr sz="3200" b="0" dirty="0">
                <a:solidFill>
                  <a:srgbClr val="2E2B1F"/>
                </a:solidFill>
                <a:latin typeface="Calibri"/>
                <a:cs typeface="Calibri"/>
              </a:rPr>
              <a:t>a</a:t>
            </a:r>
            <a:r>
              <a:rPr sz="3200" b="0" spc="-75" dirty="0">
                <a:solidFill>
                  <a:srgbClr val="2E2B1F"/>
                </a:solidFill>
                <a:latin typeface="Calibri"/>
                <a:cs typeface="Calibri"/>
              </a:rPr>
              <a:t> </a:t>
            </a:r>
            <a:r>
              <a:rPr sz="3200" b="0" dirty="0">
                <a:solidFill>
                  <a:srgbClr val="2E2B1F"/>
                </a:solidFill>
                <a:latin typeface="Calibri"/>
                <a:cs typeface="Calibri"/>
              </a:rPr>
              <a:t>number</a:t>
            </a:r>
            <a:r>
              <a:rPr sz="3200" b="0" spc="-100" dirty="0">
                <a:solidFill>
                  <a:srgbClr val="2E2B1F"/>
                </a:solidFill>
                <a:latin typeface="Calibri"/>
                <a:cs typeface="Calibri"/>
              </a:rPr>
              <a:t> </a:t>
            </a:r>
            <a:r>
              <a:rPr sz="3200" b="0" dirty="0">
                <a:solidFill>
                  <a:srgbClr val="2E2B1F"/>
                </a:solidFill>
                <a:latin typeface="Calibri"/>
                <a:cs typeface="Calibri"/>
              </a:rPr>
              <a:t>of</a:t>
            </a:r>
            <a:r>
              <a:rPr sz="3200" b="0" spc="-40" dirty="0">
                <a:solidFill>
                  <a:srgbClr val="2E2B1F"/>
                </a:solidFill>
                <a:latin typeface="Calibri"/>
                <a:cs typeface="Calibri"/>
              </a:rPr>
              <a:t> </a:t>
            </a:r>
            <a:r>
              <a:rPr sz="3200" b="0" spc="-10" dirty="0">
                <a:solidFill>
                  <a:srgbClr val="2E2B1F"/>
                </a:solidFill>
                <a:latin typeface="Calibri"/>
                <a:cs typeface="Calibri"/>
              </a:rPr>
              <a:t>spiral </a:t>
            </a:r>
            <a:r>
              <a:rPr sz="3200" b="0" dirty="0">
                <a:solidFill>
                  <a:srgbClr val="2E2B1F"/>
                </a:solidFill>
                <a:latin typeface="Calibri"/>
                <a:cs typeface="Calibri"/>
              </a:rPr>
              <a:t>grooves</a:t>
            </a:r>
            <a:r>
              <a:rPr sz="3200" b="0" spc="-35" dirty="0">
                <a:solidFill>
                  <a:srgbClr val="2E2B1F"/>
                </a:solidFill>
                <a:latin typeface="Calibri"/>
                <a:cs typeface="Calibri"/>
              </a:rPr>
              <a:t> </a:t>
            </a:r>
            <a:r>
              <a:rPr sz="3200" b="0" dirty="0">
                <a:solidFill>
                  <a:srgbClr val="2E2B1F"/>
                </a:solidFill>
                <a:latin typeface="Calibri"/>
                <a:cs typeface="Calibri"/>
              </a:rPr>
              <a:t>(usually</a:t>
            </a:r>
            <a:r>
              <a:rPr sz="3200" b="0" spc="-75" dirty="0">
                <a:solidFill>
                  <a:srgbClr val="2E2B1F"/>
                </a:solidFill>
                <a:latin typeface="Calibri"/>
                <a:cs typeface="Calibri"/>
              </a:rPr>
              <a:t> </a:t>
            </a:r>
            <a:r>
              <a:rPr sz="3200" b="0" dirty="0">
                <a:solidFill>
                  <a:srgbClr val="2E2B1F"/>
                </a:solidFill>
                <a:latin typeface="Calibri"/>
                <a:cs typeface="Calibri"/>
              </a:rPr>
              <a:t>4</a:t>
            </a:r>
            <a:r>
              <a:rPr sz="3200" b="0" spc="-15" dirty="0">
                <a:solidFill>
                  <a:srgbClr val="2E2B1F"/>
                </a:solidFill>
                <a:latin typeface="Calibri"/>
                <a:cs typeface="Calibri"/>
              </a:rPr>
              <a:t> </a:t>
            </a:r>
            <a:r>
              <a:rPr sz="3200" b="0" dirty="0">
                <a:solidFill>
                  <a:srgbClr val="2E2B1F"/>
                </a:solidFill>
                <a:latin typeface="Calibri"/>
                <a:cs typeface="Calibri"/>
              </a:rPr>
              <a:t>–</a:t>
            </a:r>
            <a:r>
              <a:rPr sz="3200" b="0" spc="-65" dirty="0">
                <a:solidFill>
                  <a:srgbClr val="2E2B1F"/>
                </a:solidFill>
                <a:latin typeface="Calibri"/>
                <a:cs typeface="Calibri"/>
              </a:rPr>
              <a:t> </a:t>
            </a:r>
            <a:r>
              <a:rPr sz="3200" b="0" dirty="0">
                <a:solidFill>
                  <a:srgbClr val="2E2B1F"/>
                </a:solidFill>
                <a:latin typeface="Calibri"/>
                <a:cs typeface="Calibri"/>
              </a:rPr>
              <a:t>7)</a:t>
            </a:r>
            <a:r>
              <a:rPr sz="3200" b="0" spc="-110" dirty="0">
                <a:solidFill>
                  <a:srgbClr val="2E2B1F"/>
                </a:solidFill>
                <a:latin typeface="Calibri"/>
                <a:cs typeface="Calibri"/>
              </a:rPr>
              <a:t> </a:t>
            </a:r>
            <a:r>
              <a:rPr sz="3200" b="0" dirty="0">
                <a:solidFill>
                  <a:srgbClr val="2E2B1F"/>
                </a:solidFill>
                <a:latin typeface="Calibri"/>
                <a:cs typeface="Calibri"/>
              </a:rPr>
              <a:t>which</a:t>
            </a:r>
            <a:r>
              <a:rPr sz="3200" b="0" spc="-95" dirty="0">
                <a:solidFill>
                  <a:srgbClr val="2E2B1F"/>
                </a:solidFill>
                <a:latin typeface="Calibri"/>
                <a:cs typeface="Calibri"/>
              </a:rPr>
              <a:t> </a:t>
            </a:r>
            <a:r>
              <a:rPr sz="3200" b="0" dirty="0">
                <a:solidFill>
                  <a:srgbClr val="2E2B1F"/>
                </a:solidFill>
                <a:latin typeface="Calibri"/>
                <a:cs typeface="Calibri"/>
              </a:rPr>
              <a:t>run</a:t>
            </a:r>
            <a:r>
              <a:rPr sz="3200" b="0" spc="-85" dirty="0">
                <a:solidFill>
                  <a:srgbClr val="2E2B1F"/>
                </a:solidFill>
                <a:latin typeface="Calibri"/>
                <a:cs typeface="Calibri"/>
              </a:rPr>
              <a:t> </a:t>
            </a:r>
            <a:r>
              <a:rPr sz="3200" b="0" dirty="0">
                <a:solidFill>
                  <a:srgbClr val="2E2B1F"/>
                </a:solidFill>
                <a:latin typeface="Calibri"/>
                <a:cs typeface="Calibri"/>
              </a:rPr>
              <a:t>parallel</a:t>
            </a:r>
            <a:r>
              <a:rPr sz="3200" b="0" spc="-35" dirty="0">
                <a:solidFill>
                  <a:srgbClr val="2E2B1F"/>
                </a:solidFill>
                <a:latin typeface="Calibri"/>
                <a:cs typeface="Calibri"/>
              </a:rPr>
              <a:t> </a:t>
            </a:r>
            <a:r>
              <a:rPr sz="3200" b="0" spc="-25" dirty="0">
                <a:solidFill>
                  <a:srgbClr val="2E2B1F"/>
                </a:solidFill>
                <a:latin typeface="Calibri"/>
                <a:cs typeface="Calibri"/>
              </a:rPr>
              <a:t>to </a:t>
            </a:r>
            <a:r>
              <a:rPr sz="3200" b="0" dirty="0">
                <a:solidFill>
                  <a:srgbClr val="2E2B1F"/>
                </a:solidFill>
                <a:latin typeface="Calibri"/>
                <a:cs typeface="Calibri"/>
              </a:rPr>
              <a:t>each</a:t>
            </a:r>
            <a:r>
              <a:rPr sz="3200" b="0" spc="-85" dirty="0">
                <a:solidFill>
                  <a:srgbClr val="2E2B1F"/>
                </a:solidFill>
                <a:latin typeface="Calibri"/>
                <a:cs typeface="Calibri"/>
              </a:rPr>
              <a:t> </a:t>
            </a:r>
            <a:r>
              <a:rPr sz="3200" b="0" dirty="0">
                <a:solidFill>
                  <a:srgbClr val="2E2B1F"/>
                </a:solidFill>
                <a:latin typeface="Calibri"/>
                <a:cs typeface="Calibri"/>
              </a:rPr>
              <a:t>other</a:t>
            </a:r>
            <a:r>
              <a:rPr sz="3200" b="0" spc="-40" dirty="0">
                <a:solidFill>
                  <a:srgbClr val="2E2B1F"/>
                </a:solidFill>
                <a:latin typeface="Calibri"/>
                <a:cs typeface="Calibri"/>
              </a:rPr>
              <a:t> </a:t>
            </a:r>
            <a:r>
              <a:rPr sz="3200" b="0" dirty="0">
                <a:solidFill>
                  <a:srgbClr val="2E2B1F"/>
                </a:solidFill>
                <a:latin typeface="Calibri"/>
                <a:cs typeface="Calibri"/>
              </a:rPr>
              <a:t>from</a:t>
            </a:r>
            <a:r>
              <a:rPr sz="3200" b="0" spc="-65" dirty="0">
                <a:solidFill>
                  <a:srgbClr val="2E2B1F"/>
                </a:solidFill>
                <a:latin typeface="Calibri"/>
                <a:cs typeface="Calibri"/>
              </a:rPr>
              <a:t> </a:t>
            </a:r>
            <a:r>
              <a:rPr sz="3200" b="0" dirty="0">
                <a:solidFill>
                  <a:srgbClr val="2E2B1F"/>
                </a:solidFill>
                <a:latin typeface="Calibri"/>
                <a:cs typeface="Calibri"/>
              </a:rPr>
              <a:t>chamber</a:t>
            </a:r>
            <a:r>
              <a:rPr sz="3200" b="0" spc="-40" dirty="0">
                <a:solidFill>
                  <a:srgbClr val="2E2B1F"/>
                </a:solidFill>
                <a:latin typeface="Calibri"/>
                <a:cs typeface="Calibri"/>
              </a:rPr>
              <a:t> </a:t>
            </a:r>
            <a:r>
              <a:rPr sz="3200" b="0" dirty="0">
                <a:solidFill>
                  <a:srgbClr val="2E2B1F"/>
                </a:solidFill>
                <a:latin typeface="Calibri"/>
                <a:cs typeface="Calibri"/>
              </a:rPr>
              <a:t>end</a:t>
            </a:r>
            <a:r>
              <a:rPr sz="3200" b="0" spc="-80" dirty="0">
                <a:solidFill>
                  <a:srgbClr val="2E2B1F"/>
                </a:solidFill>
                <a:latin typeface="Calibri"/>
                <a:cs typeface="Calibri"/>
              </a:rPr>
              <a:t> </a:t>
            </a:r>
            <a:r>
              <a:rPr sz="3200" b="0" dirty="0">
                <a:solidFill>
                  <a:srgbClr val="2E2B1F"/>
                </a:solidFill>
                <a:latin typeface="Calibri"/>
                <a:cs typeface="Calibri"/>
              </a:rPr>
              <a:t>to</a:t>
            </a:r>
            <a:r>
              <a:rPr sz="3200" b="0" spc="-25" dirty="0">
                <a:solidFill>
                  <a:srgbClr val="2E2B1F"/>
                </a:solidFill>
                <a:latin typeface="Calibri"/>
                <a:cs typeface="Calibri"/>
              </a:rPr>
              <a:t> </a:t>
            </a:r>
            <a:r>
              <a:rPr sz="3200" b="0" spc="-10" dirty="0">
                <a:solidFill>
                  <a:srgbClr val="2E2B1F"/>
                </a:solidFill>
                <a:latin typeface="Calibri"/>
                <a:cs typeface="Calibri"/>
              </a:rPr>
              <a:t>muzzle </a:t>
            </a:r>
            <a:r>
              <a:rPr sz="3200" b="0" dirty="0">
                <a:solidFill>
                  <a:srgbClr val="2E2B1F"/>
                </a:solidFill>
                <a:latin typeface="Calibri"/>
                <a:cs typeface="Calibri"/>
              </a:rPr>
              <a:t>end</a:t>
            </a:r>
            <a:r>
              <a:rPr sz="3200" b="0" spc="-50" dirty="0">
                <a:solidFill>
                  <a:srgbClr val="2E2B1F"/>
                </a:solidFill>
                <a:latin typeface="Calibri"/>
                <a:cs typeface="Calibri"/>
              </a:rPr>
              <a:t> </a:t>
            </a:r>
            <a:r>
              <a:rPr sz="3200" b="0" dirty="0">
                <a:solidFill>
                  <a:srgbClr val="2E2B1F"/>
                </a:solidFill>
                <a:latin typeface="Calibri"/>
                <a:cs typeface="Calibri"/>
              </a:rPr>
              <a:t>and</a:t>
            </a:r>
            <a:r>
              <a:rPr sz="3200" b="0" spc="-50" dirty="0">
                <a:solidFill>
                  <a:srgbClr val="2E2B1F"/>
                </a:solidFill>
                <a:latin typeface="Calibri"/>
                <a:cs typeface="Calibri"/>
              </a:rPr>
              <a:t> </a:t>
            </a:r>
            <a:r>
              <a:rPr sz="3200" b="0" dirty="0">
                <a:solidFill>
                  <a:srgbClr val="2E2B1F"/>
                </a:solidFill>
                <a:latin typeface="Calibri"/>
                <a:cs typeface="Calibri"/>
              </a:rPr>
              <a:t>the</a:t>
            </a:r>
            <a:r>
              <a:rPr sz="3200" b="0" spc="-35" dirty="0">
                <a:solidFill>
                  <a:srgbClr val="2E2B1F"/>
                </a:solidFill>
                <a:latin typeface="Calibri"/>
                <a:cs typeface="Calibri"/>
              </a:rPr>
              <a:t> </a:t>
            </a:r>
            <a:r>
              <a:rPr sz="3200" b="0" dirty="0">
                <a:solidFill>
                  <a:srgbClr val="2E2B1F"/>
                </a:solidFill>
                <a:latin typeface="Calibri"/>
                <a:cs typeface="Calibri"/>
              </a:rPr>
              <a:t>missile</a:t>
            </a:r>
            <a:r>
              <a:rPr sz="3200" b="0" spc="-40" dirty="0">
                <a:solidFill>
                  <a:srgbClr val="2E2B1F"/>
                </a:solidFill>
                <a:latin typeface="Calibri"/>
                <a:cs typeface="Calibri"/>
              </a:rPr>
              <a:t> </a:t>
            </a:r>
            <a:r>
              <a:rPr sz="3200" b="0" dirty="0">
                <a:solidFill>
                  <a:srgbClr val="2E2B1F"/>
                </a:solidFill>
                <a:latin typeface="Calibri"/>
                <a:cs typeface="Calibri"/>
              </a:rPr>
              <a:t>spins</a:t>
            </a:r>
            <a:r>
              <a:rPr sz="3200" b="0" spc="-60" dirty="0">
                <a:solidFill>
                  <a:srgbClr val="2E2B1F"/>
                </a:solidFill>
                <a:latin typeface="Calibri"/>
                <a:cs typeface="Calibri"/>
              </a:rPr>
              <a:t> </a:t>
            </a:r>
            <a:r>
              <a:rPr sz="3200" b="0" dirty="0">
                <a:solidFill>
                  <a:srgbClr val="2E2B1F"/>
                </a:solidFill>
                <a:latin typeface="Calibri"/>
                <a:cs typeface="Calibri"/>
              </a:rPr>
              <a:t>on</a:t>
            </a:r>
            <a:r>
              <a:rPr sz="3200" b="0" spc="-50" dirty="0">
                <a:solidFill>
                  <a:srgbClr val="2E2B1F"/>
                </a:solidFill>
                <a:latin typeface="Calibri"/>
                <a:cs typeface="Calibri"/>
              </a:rPr>
              <a:t> </a:t>
            </a:r>
            <a:r>
              <a:rPr sz="3200" b="0" dirty="0">
                <a:solidFill>
                  <a:srgbClr val="2E2B1F"/>
                </a:solidFill>
                <a:latin typeface="Calibri"/>
                <a:cs typeface="Calibri"/>
              </a:rPr>
              <a:t>their</a:t>
            </a:r>
            <a:r>
              <a:rPr sz="3200" b="0" spc="-70" dirty="0">
                <a:solidFill>
                  <a:srgbClr val="2E2B1F"/>
                </a:solidFill>
                <a:latin typeface="Calibri"/>
                <a:cs typeface="Calibri"/>
              </a:rPr>
              <a:t> </a:t>
            </a:r>
            <a:r>
              <a:rPr sz="3200" b="0" dirty="0">
                <a:solidFill>
                  <a:srgbClr val="2E2B1F"/>
                </a:solidFill>
                <a:latin typeface="Calibri"/>
                <a:cs typeface="Calibri"/>
              </a:rPr>
              <a:t>long</a:t>
            </a:r>
            <a:r>
              <a:rPr sz="3200" b="0" spc="-25" dirty="0">
                <a:solidFill>
                  <a:srgbClr val="2E2B1F"/>
                </a:solidFill>
                <a:latin typeface="Calibri"/>
                <a:cs typeface="Calibri"/>
              </a:rPr>
              <a:t> </a:t>
            </a:r>
            <a:r>
              <a:rPr sz="3200" b="0" spc="-10" dirty="0">
                <a:solidFill>
                  <a:srgbClr val="2E2B1F"/>
                </a:solidFill>
                <a:latin typeface="Calibri"/>
                <a:cs typeface="Calibri"/>
              </a:rPr>
              <a:t>axis.</a:t>
            </a:r>
            <a:endParaRPr sz="3200" dirty="0">
              <a:latin typeface="Calibri"/>
              <a:cs typeface="Calibri"/>
            </a:endParaRPr>
          </a:p>
        </p:txBody>
      </p:sp>
      <p:pic>
        <p:nvPicPr>
          <p:cNvPr id="3" name="object 3"/>
          <p:cNvPicPr/>
          <p:nvPr/>
        </p:nvPicPr>
        <p:blipFill>
          <a:blip r:embed="rId2" cstate="print"/>
          <a:stretch>
            <a:fillRect/>
          </a:stretch>
        </p:blipFill>
        <p:spPr>
          <a:xfrm>
            <a:off x="7029450" y="4267200"/>
            <a:ext cx="2981325" cy="2028825"/>
          </a:xfrm>
          <a:prstGeom prst="rect">
            <a:avLst/>
          </a:prstGeom>
        </p:spPr>
      </p:pic>
      <p:pic>
        <p:nvPicPr>
          <p:cNvPr id="4" name="object 4"/>
          <p:cNvPicPr/>
          <p:nvPr/>
        </p:nvPicPr>
        <p:blipFill>
          <a:blip r:embed="rId3" cstate="print"/>
          <a:stretch>
            <a:fillRect/>
          </a:stretch>
        </p:blipFill>
        <p:spPr>
          <a:xfrm>
            <a:off x="1981200" y="4267200"/>
            <a:ext cx="4057650" cy="2028825"/>
          </a:xfrm>
          <a:prstGeom prst="rect">
            <a:avLst/>
          </a:prstGeom>
        </p:spPr>
      </p:pic>
      <p:sp>
        <p:nvSpPr>
          <p:cNvPr id="7" name="Rectangle 6">
            <a:extLst>
              <a:ext uri="{FF2B5EF4-FFF2-40B4-BE49-F238E27FC236}">
                <a16:creationId xmlns:a16="http://schemas.microsoft.com/office/drawing/2014/main" id="{6E593EE5-BF15-E94C-7135-D6F7E18B8E17}"/>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25" y="971232"/>
            <a:ext cx="7260590" cy="1297940"/>
          </a:xfrm>
          <a:prstGeom prst="rect">
            <a:avLst/>
          </a:prstGeom>
        </p:spPr>
        <p:txBody>
          <a:bodyPr vert="horz" wrap="square" lIns="0" tIns="10795" rIns="0" bIns="0" rtlCol="0">
            <a:spAutoFit/>
          </a:bodyPr>
          <a:lstStyle/>
          <a:p>
            <a:pPr marL="12700" marR="5080">
              <a:lnSpc>
                <a:spcPct val="101299"/>
              </a:lnSpc>
              <a:spcBef>
                <a:spcPts val="85"/>
              </a:spcBef>
            </a:pPr>
            <a:r>
              <a:rPr sz="2750" b="0" dirty="0">
                <a:solidFill>
                  <a:srgbClr val="2E2B1F"/>
                </a:solidFill>
                <a:latin typeface="Calibri"/>
                <a:cs typeface="Calibri"/>
              </a:rPr>
              <a:t>The</a:t>
            </a:r>
            <a:r>
              <a:rPr sz="2750" b="0" spc="40" dirty="0">
                <a:solidFill>
                  <a:srgbClr val="2E2B1F"/>
                </a:solidFill>
                <a:latin typeface="Calibri"/>
                <a:cs typeface="Calibri"/>
              </a:rPr>
              <a:t> </a:t>
            </a:r>
            <a:r>
              <a:rPr sz="2750" b="0" dirty="0">
                <a:solidFill>
                  <a:srgbClr val="2E2B1F"/>
                </a:solidFill>
                <a:latin typeface="Calibri"/>
                <a:cs typeface="Calibri"/>
              </a:rPr>
              <a:t>function</a:t>
            </a:r>
            <a:r>
              <a:rPr sz="2750" b="0" spc="40" dirty="0">
                <a:solidFill>
                  <a:srgbClr val="2E2B1F"/>
                </a:solidFill>
                <a:latin typeface="Calibri"/>
                <a:cs typeface="Calibri"/>
              </a:rPr>
              <a:t> </a:t>
            </a:r>
            <a:r>
              <a:rPr sz="2750" b="0" dirty="0">
                <a:solidFill>
                  <a:srgbClr val="2E2B1F"/>
                </a:solidFill>
                <a:latin typeface="Calibri"/>
                <a:cs typeface="Calibri"/>
              </a:rPr>
              <a:t>of</a:t>
            </a:r>
            <a:r>
              <a:rPr sz="2750" b="0" spc="55" dirty="0">
                <a:solidFill>
                  <a:srgbClr val="2E2B1F"/>
                </a:solidFill>
                <a:latin typeface="Calibri"/>
                <a:cs typeface="Calibri"/>
              </a:rPr>
              <a:t> </a:t>
            </a:r>
            <a:r>
              <a:rPr sz="2750" b="0" dirty="0">
                <a:solidFill>
                  <a:srgbClr val="2E2B1F"/>
                </a:solidFill>
                <a:latin typeface="Calibri"/>
                <a:cs typeface="Calibri"/>
              </a:rPr>
              <a:t>grooves</a:t>
            </a:r>
            <a:r>
              <a:rPr sz="2750" b="0" spc="45" dirty="0">
                <a:solidFill>
                  <a:srgbClr val="2E2B1F"/>
                </a:solidFill>
                <a:latin typeface="Calibri"/>
                <a:cs typeface="Calibri"/>
              </a:rPr>
              <a:t> </a:t>
            </a:r>
            <a:r>
              <a:rPr sz="2750" b="0" dirty="0">
                <a:solidFill>
                  <a:srgbClr val="2E2B1F"/>
                </a:solidFill>
                <a:latin typeface="Calibri"/>
                <a:cs typeface="Calibri"/>
              </a:rPr>
              <a:t>is</a:t>
            </a:r>
            <a:r>
              <a:rPr sz="2750" b="0" spc="114" dirty="0">
                <a:solidFill>
                  <a:srgbClr val="2E2B1F"/>
                </a:solidFill>
                <a:latin typeface="Calibri"/>
                <a:cs typeface="Calibri"/>
              </a:rPr>
              <a:t> </a:t>
            </a:r>
            <a:r>
              <a:rPr sz="2750" b="0" dirty="0">
                <a:solidFill>
                  <a:srgbClr val="2E2B1F"/>
                </a:solidFill>
                <a:latin typeface="Calibri"/>
                <a:cs typeface="Calibri"/>
              </a:rPr>
              <a:t>to</a:t>
            </a:r>
            <a:r>
              <a:rPr sz="2750" b="0" spc="35" dirty="0">
                <a:solidFill>
                  <a:srgbClr val="2E2B1F"/>
                </a:solidFill>
                <a:latin typeface="Calibri"/>
                <a:cs typeface="Calibri"/>
              </a:rPr>
              <a:t> </a:t>
            </a:r>
            <a:r>
              <a:rPr sz="2750" b="0" dirty="0">
                <a:solidFill>
                  <a:srgbClr val="2E2B1F"/>
                </a:solidFill>
                <a:latin typeface="Calibri"/>
                <a:cs typeface="Calibri"/>
              </a:rPr>
              <a:t>impart</a:t>
            </a:r>
            <a:r>
              <a:rPr sz="2750" b="0" spc="55" dirty="0">
                <a:solidFill>
                  <a:srgbClr val="2E2B1F"/>
                </a:solidFill>
                <a:latin typeface="Calibri"/>
                <a:cs typeface="Calibri"/>
              </a:rPr>
              <a:t> </a:t>
            </a:r>
            <a:r>
              <a:rPr sz="2750" b="0" dirty="0">
                <a:solidFill>
                  <a:srgbClr val="2E2B1F"/>
                </a:solidFill>
                <a:latin typeface="Calibri"/>
                <a:cs typeface="Calibri"/>
              </a:rPr>
              <a:t>a</a:t>
            </a:r>
            <a:r>
              <a:rPr sz="2750" b="0" spc="25" dirty="0">
                <a:solidFill>
                  <a:srgbClr val="2E2B1F"/>
                </a:solidFill>
                <a:latin typeface="Calibri"/>
                <a:cs typeface="Calibri"/>
              </a:rPr>
              <a:t> </a:t>
            </a:r>
            <a:r>
              <a:rPr sz="2750" b="0" spc="-20" dirty="0">
                <a:solidFill>
                  <a:srgbClr val="2E2B1F"/>
                </a:solidFill>
                <a:latin typeface="Calibri"/>
                <a:cs typeface="Calibri"/>
              </a:rPr>
              <a:t>spin </a:t>
            </a:r>
            <a:r>
              <a:rPr sz="2750" b="0" dirty="0">
                <a:solidFill>
                  <a:srgbClr val="2E2B1F"/>
                </a:solidFill>
                <a:latin typeface="Calibri"/>
                <a:cs typeface="Calibri"/>
              </a:rPr>
              <a:t>movement</a:t>
            </a:r>
            <a:r>
              <a:rPr sz="2750" b="0" spc="55" dirty="0">
                <a:solidFill>
                  <a:srgbClr val="2E2B1F"/>
                </a:solidFill>
                <a:latin typeface="Calibri"/>
                <a:cs typeface="Calibri"/>
              </a:rPr>
              <a:t> </a:t>
            </a:r>
            <a:r>
              <a:rPr sz="2750" b="0" dirty="0">
                <a:solidFill>
                  <a:srgbClr val="2E2B1F"/>
                </a:solidFill>
                <a:latin typeface="Calibri"/>
                <a:cs typeface="Calibri"/>
              </a:rPr>
              <a:t>to</a:t>
            </a:r>
            <a:r>
              <a:rPr sz="2750" b="0" spc="55" dirty="0">
                <a:solidFill>
                  <a:srgbClr val="2E2B1F"/>
                </a:solidFill>
                <a:latin typeface="Calibri"/>
                <a:cs typeface="Calibri"/>
              </a:rPr>
              <a:t> </a:t>
            </a:r>
            <a:r>
              <a:rPr sz="2750" b="0" dirty="0">
                <a:solidFill>
                  <a:srgbClr val="2E2B1F"/>
                </a:solidFill>
                <a:latin typeface="Calibri"/>
                <a:cs typeface="Calibri"/>
              </a:rPr>
              <a:t>the</a:t>
            </a:r>
            <a:r>
              <a:rPr sz="2750" b="0" spc="70" dirty="0">
                <a:solidFill>
                  <a:srgbClr val="2E2B1F"/>
                </a:solidFill>
                <a:latin typeface="Calibri"/>
                <a:cs typeface="Calibri"/>
              </a:rPr>
              <a:t> </a:t>
            </a:r>
            <a:r>
              <a:rPr sz="2750" b="0" dirty="0">
                <a:solidFill>
                  <a:srgbClr val="2E2B1F"/>
                </a:solidFill>
                <a:latin typeface="Calibri"/>
                <a:cs typeface="Calibri"/>
              </a:rPr>
              <a:t>bullet</a:t>
            </a:r>
            <a:r>
              <a:rPr sz="2750" b="0" spc="65" dirty="0">
                <a:solidFill>
                  <a:srgbClr val="2E2B1F"/>
                </a:solidFill>
                <a:latin typeface="Calibri"/>
                <a:cs typeface="Calibri"/>
              </a:rPr>
              <a:t> </a:t>
            </a:r>
            <a:r>
              <a:rPr sz="2750" b="0" dirty="0">
                <a:solidFill>
                  <a:srgbClr val="2E2B1F"/>
                </a:solidFill>
                <a:latin typeface="Calibri"/>
                <a:cs typeface="Calibri"/>
              </a:rPr>
              <a:t>while</a:t>
            </a:r>
            <a:r>
              <a:rPr sz="2750" b="0" spc="65" dirty="0">
                <a:solidFill>
                  <a:srgbClr val="2E2B1F"/>
                </a:solidFill>
                <a:latin typeface="Calibri"/>
                <a:cs typeface="Calibri"/>
              </a:rPr>
              <a:t> </a:t>
            </a:r>
            <a:r>
              <a:rPr sz="2750" b="0" dirty="0">
                <a:solidFill>
                  <a:srgbClr val="2E2B1F"/>
                </a:solidFill>
                <a:latin typeface="Calibri"/>
                <a:cs typeface="Calibri"/>
              </a:rPr>
              <a:t>passing</a:t>
            </a:r>
            <a:r>
              <a:rPr sz="2750" b="0" spc="70" dirty="0">
                <a:solidFill>
                  <a:srgbClr val="2E2B1F"/>
                </a:solidFill>
                <a:latin typeface="Calibri"/>
                <a:cs typeface="Calibri"/>
              </a:rPr>
              <a:t> </a:t>
            </a:r>
            <a:r>
              <a:rPr sz="2750" b="0" dirty="0">
                <a:solidFill>
                  <a:srgbClr val="2E2B1F"/>
                </a:solidFill>
                <a:latin typeface="Calibri"/>
                <a:cs typeface="Calibri"/>
              </a:rPr>
              <a:t>through</a:t>
            </a:r>
            <a:r>
              <a:rPr sz="2750" b="0" spc="60" dirty="0">
                <a:solidFill>
                  <a:srgbClr val="2E2B1F"/>
                </a:solidFill>
                <a:latin typeface="Calibri"/>
                <a:cs typeface="Calibri"/>
              </a:rPr>
              <a:t> </a:t>
            </a:r>
            <a:r>
              <a:rPr sz="2750" b="0" spc="-25" dirty="0">
                <a:solidFill>
                  <a:srgbClr val="2E2B1F"/>
                </a:solidFill>
                <a:latin typeface="Calibri"/>
                <a:cs typeface="Calibri"/>
              </a:rPr>
              <a:t>the </a:t>
            </a:r>
            <a:r>
              <a:rPr sz="2750" b="0" spc="-10" dirty="0">
                <a:solidFill>
                  <a:srgbClr val="2E2B1F"/>
                </a:solidFill>
                <a:latin typeface="Calibri"/>
                <a:cs typeface="Calibri"/>
              </a:rPr>
              <a:t>barrel.</a:t>
            </a:r>
            <a:endParaRPr sz="2750">
              <a:latin typeface="Calibri"/>
              <a:cs typeface="Calibri"/>
            </a:endParaRPr>
          </a:p>
        </p:txBody>
      </p:sp>
      <p:sp>
        <p:nvSpPr>
          <p:cNvPr id="3" name="object 3"/>
          <p:cNvSpPr txBox="1"/>
          <p:nvPr/>
        </p:nvSpPr>
        <p:spPr>
          <a:xfrm>
            <a:off x="898525" y="2660274"/>
            <a:ext cx="7628255" cy="3100070"/>
          </a:xfrm>
          <a:prstGeom prst="rect">
            <a:avLst/>
          </a:prstGeom>
        </p:spPr>
        <p:txBody>
          <a:bodyPr vert="horz" wrap="square" lIns="0" tIns="120014" rIns="0" bIns="0" rtlCol="0">
            <a:spAutoFit/>
          </a:bodyPr>
          <a:lstStyle/>
          <a:p>
            <a:pPr marL="12700">
              <a:lnSpc>
                <a:spcPct val="100000"/>
              </a:lnSpc>
              <a:spcBef>
                <a:spcPts val="944"/>
              </a:spcBef>
            </a:pPr>
            <a:r>
              <a:rPr sz="3200" spc="-10" dirty="0">
                <a:solidFill>
                  <a:srgbClr val="675E46"/>
                </a:solidFill>
                <a:latin typeface="Calibri"/>
                <a:cs typeface="Calibri"/>
              </a:rPr>
              <a:t>Advantages</a:t>
            </a:r>
            <a:r>
              <a:rPr sz="3200" spc="-80" dirty="0">
                <a:solidFill>
                  <a:srgbClr val="675E46"/>
                </a:solidFill>
                <a:latin typeface="Calibri"/>
                <a:cs typeface="Calibri"/>
              </a:rPr>
              <a:t> </a:t>
            </a:r>
            <a:r>
              <a:rPr sz="3200" dirty="0">
                <a:solidFill>
                  <a:srgbClr val="675E46"/>
                </a:solidFill>
                <a:latin typeface="Calibri"/>
                <a:cs typeface="Calibri"/>
              </a:rPr>
              <a:t>of</a:t>
            </a:r>
            <a:r>
              <a:rPr sz="3200" spc="-100" dirty="0">
                <a:solidFill>
                  <a:srgbClr val="675E46"/>
                </a:solidFill>
                <a:latin typeface="Calibri"/>
                <a:cs typeface="Calibri"/>
              </a:rPr>
              <a:t> </a:t>
            </a:r>
            <a:r>
              <a:rPr sz="3200" spc="-10" dirty="0">
                <a:solidFill>
                  <a:srgbClr val="675E46"/>
                </a:solidFill>
                <a:latin typeface="Calibri"/>
                <a:cs typeface="Calibri"/>
              </a:rPr>
              <a:t>Rifling:</a:t>
            </a:r>
            <a:endParaRPr sz="3200">
              <a:latin typeface="Calibri"/>
              <a:cs typeface="Calibri"/>
            </a:endParaRPr>
          </a:p>
          <a:p>
            <a:pPr marL="436245" indent="-309245">
              <a:lnSpc>
                <a:spcPct val="100000"/>
              </a:lnSpc>
              <a:spcBef>
                <a:spcPts val="740"/>
              </a:spcBef>
              <a:buClr>
                <a:srgbClr val="A9A47B"/>
              </a:buClr>
              <a:buFont typeface="Arial MT"/>
              <a:buChar char="•"/>
              <a:tabLst>
                <a:tab pos="436245" algn="l"/>
              </a:tabLst>
            </a:pPr>
            <a:r>
              <a:rPr sz="2750" dirty="0">
                <a:solidFill>
                  <a:srgbClr val="2E2B1F"/>
                </a:solidFill>
                <a:latin typeface="Calibri"/>
                <a:cs typeface="Calibri"/>
              </a:rPr>
              <a:t>It</a:t>
            </a:r>
            <a:r>
              <a:rPr sz="2750" spc="75" dirty="0">
                <a:solidFill>
                  <a:srgbClr val="2E2B1F"/>
                </a:solidFill>
                <a:latin typeface="Calibri"/>
                <a:cs typeface="Calibri"/>
              </a:rPr>
              <a:t> </a:t>
            </a:r>
            <a:r>
              <a:rPr sz="2750" dirty="0">
                <a:solidFill>
                  <a:srgbClr val="2E2B1F"/>
                </a:solidFill>
                <a:latin typeface="Calibri"/>
                <a:cs typeface="Calibri"/>
              </a:rPr>
              <a:t>gives</a:t>
            </a:r>
            <a:r>
              <a:rPr sz="2750" spc="75" dirty="0">
                <a:solidFill>
                  <a:srgbClr val="2E2B1F"/>
                </a:solidFill>
                <a:latin typeface="Calibri"/>
                <a:cs typeface="Calibri"/>
              </a:rPr>
              <a:t> </a:t>
            </a:r>
            <a:r>
              <a:rPr sz="2750" dirty="0">
                <a:solidFill>
                  <a:srgbClr val="2E2B1F"/>
                </a:solidFill>
                <a:latin typeface="Calibri"/>
                <a:cs typeface="Calibri"/>
              </a:rPr>
              <a:t>spinning</a:t>
            </a:r>
            <a:r>
              <a:rPr sz="2750" dirty="0">
                <a:solidFill>
                  <a:srgbClr val="6F2F9F"/>
                </a:solidFill>
                <a:latin typeface="Calibri"/>
                <a:cs typeface="Calibri"/>
              </a:rPr>
              <a:t>(gyroscopic)</a:t>
            </a:r>
            <a:r>
              <a:rPr sz="2750" spc="80" dirty="0">
                <a:solidFill>
                  <a:srgbClr val="6F2F9F"/>
                </a:solidFill>
                <a:latin typeface="Calibri"/>
                <a:cs typeface="Calibri"/>
              </a:rPr>
              <a:t> </a:t>
            </a:r>
            <a:r>
              <a:rPr sz="2750" dirty="0">
                <a:solidFill>
                  <a:srgbClr val="2E2B1F"/>
                </a:solidFill>
                <a:latin typeface="Calibri"/>
                <a:cs typeface="Calibri"/>
              </a:rPr>
              <a:t>movement</a:t>
            </a:r>
            <a:r>
              <a:rPr sz="2750" spc="85" dirty="0">
                <a:solidFill>
                  <a:srgbClr val="2E2B1F"/>
                </a:solidFill>
                <a:latin typeface="Calibri"/>
                <a:cs typeface="Calibri"/>
              </a:rPr>
              <a:t> </a:t>
            </a:r>
            <a:r>
              <a:rPr sz="2750" dirty="0">
                <a:solidFill>
                  <a:srgbClr val="2E2B1F"/>
                </a:solidFill>
                <a:latin typeface="Calibri"/>
                <a:cs typeface="Calibri"/>
              </a:rPr>
              <a:t>to</a:t>
            </a:r>
            <a:r>
              <a:rPr sz="2750" spc="65" dirty="0">
                <a:solidFill>
                  <a:srgbClr val="2E2B1F"/>
                </a:solidFill>
                <a:latin typeface="Calibri"/>
                <a:cs typeface="Calibri"/>
              </a:rPr>
              <a:t> </a:t>
            </a:r>
            <a:r>
              <a:rPr sz="2750" spc="-10" dirty="0">
                <a:solidFill>
                  <a:srgbClr val="2E2B1F"/>
                </a:solidFill>
                <a:latin typeface="Calibri"/>
                <a:cs typeface="Calibri"/>
              </a:rPr>
              <a:t>bullet.</a:t>
            </a:r>
            <a:endParaRPr sz="2750">
              <a:latin typeface="Calibri"/>
              <a:cs typeface="Calibri"/>
            </a:endParaRPr>
          </a:p>
          <a:p>
            <a:pPr marL="436245" indent="-309245">
              <a:lnSpc>
                <a:spcPct val="100000"/>
              </a:lnSpc>
              <a:spcBef>
                <a:spcPts val="755"/>
              </a:spcBef>
              <a:buClr>
                <a:srgbClr val="A9A47B"/>
              </a:buClr>
              <a:buFont typeface="Arial MT"/>
              <a:buChar char="•"/>
              <a:tabLst>
                <a:tab pos="436245" algn="l"/>
              </a:tabLst>
            </a:pPr>
            <a:r>
              <a:rPr sz="2750" dirty="0">
                <a:solidFill>
                  <a:srgbClr val="2E2B1F"/>
                </a:solidFill>
                <a:latin typeface="Calibri"/>
                <a:cs typeface="Calibri"/>
              </a:rPr>
              <a:t>Prevents</a:t>
            </a:r>
            <a:r>
              <a:rPr sz="2750" spc="45" dirty="0">
                <a:solidFill>
                  <a:srgbClr val="2E2B1F"/>
                </a:solidFill>
                <a:latin typeface="Calibri"/>
                <a:cs typeface="Calibri"/>
              </a:rPr>
              <a:t> </a:t>
            </a:r>
            <a:r>
              <a:rPr sz="2750" dirty="0">
                <a:solidFill>
                  <a:srgbClr val="2E2B1F"/>
                </a:solidFill>
                <a:latin typeface="Calibri"/>
                <a:cs typeface="Calibri"/>
              </a:rPr>
              <a:t>from</a:t>
            </a:r>
            <a:r>
              <a:rPr sz="2750" spc="35" dirty="0">
                <a:solidFill>
                  <a:srgbClr val="2E2B1F"/>
                </a:solidFill>
                <a:latin typeface="Calibri"/>
                <a:cs typeface="Calibri"/>
              </a:rPr>
              <a:t> </a:t>
            </a:r>
            <a:r>
              <a:rPr sz="2750" dirty="0">
                <a:solidFill>
                  <a:srgbClr val="2E2B1F"/>
                </a:solidFill>
                <a:latin typeface="Calibri"/>
                <a:cs typeface="Calibri"/>
              </a:rPr>
              <a:t>wobbling.</a:t>
            </a:r>
            <a:r>
              <a:rPr sz="2750" dirty="0">
                <a:solidFill>
                  <a:srgbClr val="6F2F9F"/>
                </a:solidFill>
                <a:latin typeface="Calibri"/>
                <a:cs typeface="Calibri"/>
              </a:rPr>
              <a:t>(stabilizes</a:t>
            </a:r>
            <a:r>
              <a:rPr sz="2750" spc="40" dirty="0">
                <a:solidFill>
                  <a:srgbClr val="6F2F9F"/>
                </a:solidFill>
                <a:latin typeface="Calibri"/>
                <a:cs typeface="Calibri"/>
              </a:rPr>
              <a:t> </a:t>
            </a:r>
            <a:r>
              <a:rPr sz="2750" dirty="0">
                <a:solidFill>
                  <a:srgbClr val="6F2F9F"/>
                </a:solidFill>
                <a:latin typeface="Calibri"/>
                <a:cs typeface="Calibri"/>
              </a:rPr>
              <a:t>the</a:t>
            </a:r>
            <a:r>
              <a:rPr sz="2750" spc="45" dirty="0">
                <a:solidFill>
                  <a:srgbClr val="6F2F9F"/>
                </a:solidFill>
                <a:latin typeface="Calibri"/>
                <a:cs typeface="Calibri"/>
              </a:rPr>
              <a:t> </a:t>
            </a:r>
            <a:r>
              <a:rPr sz="2750" spc="-10" dirty="0">
                <a:solidFill>
                  <a:srgbClr val="6F2F9F"/>
                </a:solidFill>
                <a:latin typeface="Calibri"/>
                <a:cs typeface="Calibri"/>
              </a:rPr>
              <a:t>bullet)</a:t>
            </a:r>
            <a:endParaRPr sz="2750">
              <a:latin typeface="Calibri"/>
              <a:cs typeface="Calibri"/>
            </a:endParaRPr>
          </a:p>
          <a:p>
            <a:pPr marL="436245" indent="-309245">
              <a:lnSpc>
                <a:spcPct val="100000"/>
              </a:lnSpc>
              <a:spcBef>
                <a:spcPts val="760"/>
              </a:spcBef>
              <a:buClr>
                <a:srgbClr val="A9A47B"/>
              </a:buClr>
              <a:buFont typeface="Arial MT"/>
              <a:buChar char="•"/>
              <a:tabLst>
                <a:tab pos="436245" algn="l"/>
              </a:tabLst>
            </a:pPr>
            <a:r>
              <a:rPr sz="2750" dirty="0">
                <a:solidFill>
                  <a:srgbClr val="2E2B1F"/>
                </a:solidFill>
                <a:latin typeface="Calibri"/>
                <a:cs typeface="Calibri"/>
              </a:rPr>
              <a:t>Increases</a:t>
            </a:r>
            <a:r>
              <a:rPr sz="2750" spc="45" dirty="0">
                <a:solidFill>
                  <a:srgbClr val="2E2B1F"/>
                </a:solidFill>
                <a:latin typeface="Calibri"/>
                <a:cs typeface="Calibri"/>
              </a:rPr>
              <a:t> </a:t>
            </a:r>
            <a:r>
              <a:rPr sz="2750" dirty="0">
                <a:solidFill>
                  <a:srgbClr val="2E2B1F"/>
                </a:solidFill>
                <a:latin typeface="Calibri"/>
                <a:cs typeface="Calibri"/>
              </a:rPr>
              <a:t>the</a:t>
            </a:r>
            <a:r>
              <a:rPr sz="2750" spc="60" dirty="0">
                <a:solidFill>
                  <a:srgbClr val="2E2B1F"/>
                </a:solidFill>
                <a:latin typeface="Calibri"/>
                <a:cs typeface="Calibri"/>
              </a:rPr>
              <a:t> </a:t>
            </a:r>
            <a:r>
              <a:rPr sz="2750" dirty="0">
                <a:solidFill>
                  <a:srgbClr val="2E2B1F"/>
                </a:solidFill>
                <a:latin typeface="Calibri"/>
                <a:cs typeface="Calibri"/>
              </a:rPr>
              <a:t>power</a:t>
            </a:r>
            <a:r>
              <a:rPr sz="2750" spc="100" dirty="0">
                <a:solidFill>
                  <a:srgbClr val="2E2B1F"/>
                </a:solidFill>
                <a:latin typeface="Calibri"/>
                <a:cs typeface="Calibri"/>
              </a:rPr>
              <a:t> </a:t>
            </a:r>
            <a:r>
              <a:rPr sz="2750" dirty="0">
                <a:solidFill>
                  <a:srgbClr val="2E2B1F"/>
                </a:solidFill>
                <a:latin typeface="Calibri"/>
                <a:cs typeface="Calibri"/>
              </a:rPr>
              <a:t>of</a:t>
            </a:r>
            <a:r>
              <a:rPr sz="2750" spc="70" dirty="0">
                <a:solidFill>
                  <a:srgbClr val="2E2B1F"/>
                </a:solidFill>
                <a:latin typeface="Calibri"/>
                <a:cs typeface="Calibri"/>
              </a:rPr>
              <a:t> </a:t>
            </a:r>
            <a:r>
              <a:rPr sz="2750" spc="-10" dirty="0">
                <a:solidFill>
                  <a:srgbClr val="2E2B1F"/>
                </a:solidFill>
                <a:latin typeface="Calibri"/>
                <a:cs typeface="Calibri"/>
              </a:rPr>
              <a:t>penetration.</a:t>
            </a:r>
            <a:endParaRPr sz="2750">
              <a:latin typeface="Calibri"/>
              <a:cs typeface="Calibri"/>
            </a:endParaRPr>
          </a:p>
          <a:p>
            <a:pPr marL="355600" marR="5080" indent="-228600">
              <a:lnSpc>
                <a:spcPct val="100000"/>
              </a:lnSpc>
              <a:spcBef>
                <a:spcPts val="755"/>
              </a:spcBef>
              <a:buChar char="•"/>
              <a:tabLst>
                <a:tab pos="355600" algn="l"/>
                <a:tab pos="436245" algn="l"/>
              </a:tabLst>
            </a:pPr>
            <a:r>
              <a:rPr sz="2750" dirty="0">
                <a:solidFill>
                  <a:srgbClr val="A9A47B"/>
                </a:solidFill>
                <a:latin typeface="Arial MT"/>
                <a:cs typeface="Arial MT"/>
              </a:rPr>
              <a:t>	</a:t>
            </a:r>
            <a:r>
              <a:rPr sz="2750" dirty="0">
                <a:solidFill>
                  <a:srgbClr val="2E2B1F"/>
                </a:solidFill>
                <a:latin typeface="Calibri"/>
                <a:cs typeface="Calibri"/>
              </a:rPr>
              <a:t>Gives</a:t>
            </a:r>
            <a:r>
              <a:rPr sz="2750" spc="45" dirty="0">
                <a:solidFill>
                  <a:srgbClr val="2E2B1F"/>
                </a:solidFill>
                <a:latin typeface="Calibri"/>
                <a:cs typeface="Calibri"/>
              </a:rPr>
              <a:t> </a:t>
            </a:r>
            <a:r>
              <a:rPr sz="2750" dirty="0">
                <a:solidFill>
                  <a:srgbClr val="2E2B1F"/>
                </a:solidFill>
                <a:latin typeface="Calibri"/>
                <a:cs typeface="Calibri"/>
              </a:rPr>
              <a:t>greater</a:t>
            </a:r>
            <a:r>
              <a:rPr sz="2750" spc="20" dirty="0">
                <a:solidFill>
                  <a:srgbClr val="2E2B1F"/>
                </a:solidFill>
                <a:latin typeface="Calibri"/>
                <a:cs typeface="Calibri"/>
              </a:rPr>
              <a:t> </a:t>
            </a:r>
            <a:r>
              <a:rPr sz="2750" dirty="0">
                <a:solidFill>
                  <a:srgbClr val="2E2B1F"/>
                </a:solidFill>
                <a:latin typeface="Calibri"/>
                <a:cs typeface="Calibri"/>
              </a:rPr>
              <a:t>accuracy</a:t>
            </a:r>
            <a:r>
              <a:rPr sz="2750" spc="110" dirty="0">
                <a:solidFill>
                  <a:srgbClr val="2E2B1F"/>
                </a:solidFill>
                <a:latin typeface="Calibri"/>
                <a:cs typeface="Calibri"/>
              </a:rPr>
              <a:t> </a:t>
            </a:r>
            <a:r>
              <a:rPr sz="2750" dirty="0">
                <a:solidFill>
                  <a:srgbClr val="2E2B1F"/>
                </a:solidFill>
                <a:latin typeface="Calibri"/>
                <a:cs typeface="Calibri"/>
              </a:rPr>
              <a:t>and</a:t>
            </a:r>
            <a:r>
              <a:rPr sz="2750" spc="50" dirty="0">
                <a:solidFill>
                  <a:srgbClr val="2E2B1F"/>
                </a:solidFill>
                <a:latin typeface="Calibri"/>
                <a:cs typeface="Calibri"/>
              </a:rPr>
              <a:t> </a:t>
            </a:r>
            <a:r>
              <a:rPr sz="2750" dirty="0">
                <a:solidFill>
                  <a:srgbClr val="2E2B1F"/>
                </a:solidFill>
                <a:latin typeface="Calibri"/>
                <a:cs typeface="Calibri"/>
              </a:rPr>
              <a:t>longer</a:t>
            </a:r>
            <a:r>
              <a:rPr sz="2750" spc="25" dirty="0">
                <a:solidFill>
                  <a:srgbClr val="2E2B1F"/>
                </a:solidFill>
                <a:latin typeface="Calibri"/>
                <a:cs typeface="Calibri"/>
              </a:rPr>
              <a:t> </a:t>
            </a:r>
            <a:r>
              <a:rPr sz="2750" dirty="0">
                <a:solidFill>
                  <a:srgbClr val="2E2B1F"/>
                </a:solidFill>
                <a:latin typeface="Calibri"/>
                <a:cs typeface="Calibri"/>
              </a:rPr>
              <a:t>range.</a:t>
            </a:r>
            <a:r>
              <a:rPr sz="2750" spc="55" dirty="0">
                <a:solidFill>
                  <a:srgbClr val="2E2B1F"/>
                </a:solidFill>
                <a:latin typeface="Calibri"/>
                <a:cs typeface="Calibri"/>
              </a:rPr>
              <a:t> </a:t>
            </a:r>
            <a:r>
              <a:rPr sz="2750" spc="-10" dirty="0">
                <a:solidFill>
                  <a:srgbClr val="6F2F9F"/>
                </a:solidFill>
                <a:latin typeface="Calibri"/>
                <a:cs typeface="Calibri"/>
              </a:rPr>
              <a:t>(forward movement)</a:t>
            </a:r>
            <a:endParaRPr sz="27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6" name="object 6"/>
          <p:cNvSpPr txBox="1"/>
          <p:nvPr/>
        </p:nvSpPr>
        <p:spPr>
          <a:xfrm>
            <a:off x="11621769" y="5686107"/>
            <a:ext cx="25400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31</a:t>
            </a:r>
            <a:endParaRPr sz="1800">
              <a:latin typeface="Calibri"/>
              <a:cs typeface="Calibri"/>
            </a:endParaRPr>
          </a:p>
        </p:txBody>
      </p:sp>
      <p:sp>
        <p:nvSpPr>
          <p:cNvPr id="9" name="Rectangle 8">
            <a:extLst>
              <a:ext uri="{FF2B5EF4-FFF2-40B4-BE49-F238E27FC236}">
                <a16:creationId xmlns:a16="http://schemas.microsoft.com/office/drawing/2014/main" id="{AE5AF48D-7FF6-E957-58E8-85834F6DECBA}"/>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6191" y="265430"/>
            <a:ext cx="5832475" cy="701040"/>
          </a:xfrm>
          <a:prstGeom prst="rect">
            <a:avLst/>
          </a:prstGeom>
        </p:spPr>
        <p:txBody>
          <a:bodyPr vert="horz" wrap="square" lIns="0" tIns="16510" rIns="0" bIns="0" rtlCol="0">
            <a:spAutoFit/>
          </a:bodyPr>
          <a:lstStyle/>
          <a:p>
            <a:pPr marL="12700">
              <a:lnSpc>
                <a:spcPct val="100000"/>
              </a:lnSpc>
              <a:spcBef>
                <a:spcPts val="130"/>
              </a:spcBef>
            </a:pPr>
            <a:r>
              <a:rPr sz="4400" spc="-105" dirty="0"/>
              <a:t>BORE/CALIBER/GAUGE</a:t>
            </a:r>
            <a:endParaRPr sz="4400" dirty="0"/>
          </a:p>
        </p:txBody>
      </p:sp>
      <p:sp>
        <p:nvSpPr>
          <p:cNvPr id="3" name="object 3"/>
          <p:cNvSpPr txBox="1"/>
          <p:nvPr/>
        </p:nvSpPr>
        <p:spPr>
          <a:xfrm>
            <a:off x="2162810" y="1070863"/>
            <a:ext cx="7693659" cy="3912235"/>
          </a:xfrm>
          <a:prstGeom prst="rect">
            <a:avLst/>
          </a:prstGeom>
        </p:spPr>
        <p:txBody>
          <a:bodyPr vert="horz" wrap="square" lIns="0" tIns="13335" rIns="0" bIns="0" rtlCol="0">
            <a:spAutoFit/>
          </a:bodyPr>
          <a:lstStyle/>
          <a:p>
            <a:pPr marL="355600" indent="-342900" algn="just">
              <a:lnSpc>
                <a:spcPts val="2870"/>
              </a:lnSpc>
              <a:spcBef>
                <a:spcPts val="105"/>
              </a:spcBef>
              <a:buClr>
                <a:srgbClr val="A9A47B"/>
              </a:buClr>
              <a:buFont typeface="Wingdings"/>
              <a:buChar char=""/>
              <a:tabLst>
                <a:tab pos="355600" algn="l"/>
              </a:tabLst>
            </a:pPr>
            <a:r>
              <a:rPr sz="2400" dirty="0">
                <a:solidFill>
                  <a:srgbClr val="2E2B1F"/>
                </a:solidFill>
                <a:latin typeface="Calibri"/>
                <a:cs typeface="Calibri"/>
              </a:rPr>
              <a:t>It</a:t>
            </a:r>
            <a:r>
              <a:rPr sz="2400" spc="-40" dirty="0">
                <a:solidFill>
                  <a:srgbClr val="2E2B1F"/>
                </a:solidFill>
                <a:latin typeface="Calibri"/>
                <a:cs typeface="Calibri"/>
              </a:rPr>
              <a:t> </a:t>
            </a:r>
            <a:r>
              <a:rPr sz="2400" dirty="0">
                <a:solidFill>
                  <a:srgbClr val="2E2B1F"/>
                </a:solidFill>
                <a:latin typeface="Calibri"/>
                <a:cs typeface="Calibri"/>
              </a:rPr>
              <a:t>is</a:t>
            </a:r>
            <a:r>
              <a:rPr sz="2400" spc="-25" dirty="0">
                <a:solidFill>
                  <a:srgbClr val="2E2B1F"/>
                </a:solidFill>
                <a:latin typeface="Calibri"/>
                <a:cs typeface="Calibri"/>
              </a:rPr>
              <a:t> </a:t>
            </a:r>
            <a:r>
              <a:rPr sz="2400" dirty="0">
                <a:solidFill>
                  <a:srgbClr val="2E2B1F"/>
                </a:solidFill>
                <a:latin typeface="Calibri"/>
                <a:cs typeface="Calibri"/>
              </a:rPr>
              <a:t>the</a:t>
            </a:r>
            <a:r>
              <a:rPr sz="2400" spc="20" dirty="0">
                <a:solidFill>
                  <a:srgbClr val="2E2B1F"/>
                </a:solidFill>
                <a:latin typeface="Calibri"/>
                <a:cs typeface="Calibri"/>
              </a:rPr>
              <a:t> </a:t>
            </a:r>
            <a:r>
              <a:rPr sz="2400" dirty="0">
                <a:solidFill>
                  <a:srgbClr val="2E2B1F"/>
                </a:solidFill>
                <a:latin typeface="Calibri"/>
                <a:cs typeface="Calibri"/>
              </a:rPr>
              <a:t>diameter</a:t>
            </a:r>
            <a:r>
              <a:rPr sz="2400" spc="-65" dirty="0">
                <a:solidFill>
                  <a:srgbClr val="2E2B1F"/>
                </a:solidFill>
                <a:latin typeface="Calibri"/>
                <a:cs typeface="Calibri"/>
              </a:rPr>
              <a:t> </a:t>
            </a:r>
            <a:r>
              <a:rPr sz="2400" dirty="0">
                <a:solidFill>
                  <a:srgbClr val="2E2B1F"/>
                </a:solidFill>
                <a:latin typeface="Calibri"/>
                <a:cs typeface="Calibri"/>
              </a:rPr>
              <a:t>of</a:t>
            </a:r>
            <a:r>
              <a:rPr sz="2400" spc="-35" dirty="0">
                <a:solidFill>
                  <a:srgbClr val="2E2B1F"/>
                </a:solidFill>
                <a:latin typeface="Calibri"/>
                <a:cs typeface="Calibri"/>
              </a:rPr>
              <a:t> </a:t>
            </a:r>
            <a:r>
              <a:rPr sz="2400" dirty="0">
                <a:solidFill>
                  <a:srgbClr val="2E2B1F"/>
                </a:solidFill>
                <a:latin typeface="Calibri"/>
                <a:cs typeface="Calibri"/>
              </a:rPr>
              <a:t>the</a:t>
            </a:r>
            <a:r>
              <a:rPr sz="2400" spc="-50" dirty="0">
                <a:solidFill>
                  <a:srgbClr val="2E2B1F"/>
                </a:solidFill>
                <a:latin typeface="Calibri"/>
                <a:cs typeface="Calibri"/>
              </a:rPr>
              <a:t> </a:t>
            </a:r>
            <a:r>
              <a:rPr sz="2400" dirty="0">
                <a:solidFill>
                  <a:srgbClr val="2E2B1F"/>
                </a:solidFill>
                <a:latin typeface="Calibri"/>
                <a:cs typeface="Calibri"/>
              </a:rPr>
              <a:t>interior</a:t>
            </a:r>
            <a:r>
              <a:rPr sz="2400" spc="-65" dirty="0">
                <a:solidFill>
                  <a:srgbClr val="2E2B1F"/>
                </a:solidFill>
                <a:latin typeface="Calibri"/>
                <a:cs typeface="Calibri"/>
              </a:rPr>
              <a:t> </a:t>
            </a:r>
            <a:r>
              <a:rPr sz="2400" dirty="0">
                <a:solidFill>
                  <a:srgbClr val="2E2B1F"/>
                </a:solidFill>
                <a:latin typeface="Calibri"/>
                <a:cs typeface="Calibri"/>
              </a:rPr>
              <a:t>of</a:t>
            </a:r>
            <a:r>
              <a:rPr sz="2400" spc="-40" dirty="0">
                <a:solidFill>
                  <a:srgbClr val="2E2B1F"/>
                </a:solidFill>
                <a:latin typeface="Calibri"/>
                <a:cs typeface="Calibri"/>
              </a:rPr>
              <a:t> </a:t>
            </a:r>
            <a:r>
              <a:rPr sz="2400" dirty="0">
                <a:solidFill>
                  <a:srgbClr val="2E2B1F"/>
                </a:solidFill>
                <a:latin typeface="Calibri"/>
                <a:cs typeface="Calibri"/>
              </a:rPr>
              <a:t>the</a:t>
            </a:r>
            <a:r>
              <a:rPr sz="2400" spc="-45" dirty="0">
                <a:solidFill>
                  <a:srgbClr val="2E2B1F"/>
                </a:solidFill>
                <a:latin typeface="Calibri"/>
                <a:cs typeface="Calibri"/>
              </a:rPr>
              <a:t> </a:t>
            </a:r>
            <a:r>
              <a:rPr sz="2400" dirty="0">
                <a:solidFill>
                  <a:srgbClr val="2E2B1F"/>
                </a:solidFill>
                <a:latin typeface="Calibri"/>
                <a:cs typeface="Calibri"/>
              </a:rPr>
              <a:t>barrel</a:t>
            </a:r>
            <a:r>
              <a:rPr sz="2400" spc="-75" dirty="0">
                <a:solidFill>
                  <a:srgbClr val="2E2B1F"/>
                </a:solidFill>
                <a:latin typeface="Calibri"/>
                <a:cs typeface="Calibri"/>
              </a:rPr>
              <a:t> </a:t>
            </a:r>
            <a:r>
              <a:rPr sz="2400" spc="-10" dirty="0">
                <a:solidFill>
                  <a:srgbClr val="2E2B1F"/>
                </a:solidFill>
                <a:latin typeface="Calibri"/>
                <a:cs typeface="Calibri"/>
              </a:rPr>
              <a:t>expressed</a:t>
            </a:r>
            <a:r>
              <a:rPr sz="2400" spc="-40" dirty="0">
                <a:solidFill>
                  <a:srgbClr val="2E2B1F"/>
                </a:solidFill>
                <a:latin typeface="Calibri"/>
                <a:cs typeface="Calibri"/>
              </a:rPr>
              <a:t> </a:t>
            </a:r>
            <a:r>
              <a:rPr sz="2400" spc="-25" dirty="0">
                <a:solidFill>
                  <a:srgbClr val="2E2B1F"/>
                </a:solidFill>
                <a:latin typeface="Calibri"/>
                <a:cs typeface="Calibri"/>
              </a:rPr>
              <a:t>in</a:t>
            </a:r>
            <a:endParaRPr sz="2400">
              <a:latin typeface="Calibri"/>
              <a:cs typeface="Calibri"/>
            </a:endParaRPr>
          </a:p>
          <a:p>
            <a:pPr marL="355600" algn="just">
              <a:lnSpc>
                <a:spcPts val="2870"/>
              </a:lnSpc>
            </a:pPr>
            <a:r>
              <a:rPr sz="2400" dirty="0">
                <a:solidFill>
                  <a:srgbClr val="2E2B1F"/>
                </a:solidFill>
                <a:latin typeface="Calibri"/>
                <a:cs typeface="Calibri"/>
              </a:rPr>
              <a:t>inches</a:t>
            </a:r>
            <a:r>
              <a:rPr sz="2400" spc="-65" dirty="0">
                <a:solidFill>
                  <a:srgbClr val="2E2B1F"/>
                </a:solidFill>
                <a:latin typeface="Calibri"/>
                <a:cs typeface="Calibri"/>
              </a:rPr>
              <a:t> </a:t>
            </a:r>
            <a:r>
              <a:rPr sz="2400" dirty="0">
                <a:solidFill>
                  <a:srgbClr val="2E2B1F"/>
                </a:solidFill>
                <a:latin typeface="Calibri"/>
                <a:cs typeface="Calibri"/>
              </a:rPr>
              <a:t>or</a:t>
            </a:r>
            <a:r>
              <a:rPr sz="2400" spc="-40" dirty="0">
                <a:solidFill>
                  <a:srgbClr val="2E2B1F"/>
                </a:solidFill>
                <a:latin typeface="Calibri"/>
                <a:cs typeface="Calibri"/>
              </a:rPr>
              <a:t> </a:t>
            </a:r>
            <a:r>
              <a:rPr sz="2400" spc="-10" dirty="0">
                <a:solidFill>
                  <a:srgbClr val="2E2B1F"/>
                </a:solidFill>
                <a:latin typeface="Calibri"/>
                <a:cs typeface="Calibri"/>
              </a:rPr>
              <a:t>millimeter.</a:t>
            </a:r>
            <a:endParaRPr sz="2400">
              <a:latin typeface="Calibri"/>
              <a:cs typeface="Calibri"/>
            </a:endParaRPr>
          </a:p>
          <a:p>
            <a:pPr marL="354330" marR="5080" indent="-342265" algn="just">
              <a:lnSpc>
                <a:spcPct val="100400"/>
              </a:lnSpc>
              <a:spcBef>
                <a:spcPts val="565"/>
              </a:spcBef>
              <a:buClr>
                <a:srgbClr val="A9A47B"/>
              </a:buClr>
              <a:buFont typeface="Wingdings"/>
              <a:buChar char=""/>
              <a:tabLst>
                <a:tab pos="355600" algn="l"/>
              </a:tabLst>
            </a:pPr>
            <a:r>
              <a:rPr sz="2400" dirty="0">
                <a:solidFill>
                  <a:srgbClr val="2E2B1F"/>
                </a:solidFill>
                <a:latin typeface="Calibri"/>
                <a:cs typeface="Calibri"/>
              </a:rPr>
              <a:t>In</a:t>
            </a:r>
            <a:r>
              <a:rPr sz="2400" spc="-45" dirty="0">
                <a:solidFill>
                  <a:srgbClr val="2E2B1F"/>
                </a:solidFill>
                <a:latin typeface="Calibri"/>
                <a:cs typeface="Calibri"/>
              </a:rPr>
              <a:t> </a:t>
            </a:r>
            <a:r>
              <a:rPr sz="2400" dirty="0">
                <a:solidFill>
                  <a:srgbClr val="2E2B1F"/>
                </a:solidFill>
                <a:latin typeface="Calibri"/>
                <a:cs typeface="Calibri"/>
              </a:rPr>
              <a:t>case</a:t>
            </a:r>
            <a:r>
              <a:rPr sz="2400" spc="-50" dirty="0">
                <a:solidFill>
                  <a:srgbClr val="2E2B1F"/>
                </a:solidFill>
                <a:latin typeface="Calibri"/>
                <a:cs typeface="Calibri"/>
              </a:rPr>
              <a:t> </a:t>
            </a:r>
            <a:r>
              <a:rPr sz="2400" dirty="0">
                <a:solidFill>
                  <a:srgbClr val="2E2B1F"/>
                </a:solidFill>
                <a:latin typeface="Calibri"/>
                <a:cs typeface="Calibri"/>
              </a:rPr>
              <a:t>of</a:t>
            </a:r>
            <a:r>
              <a:rPr sz="2400" spc="-50" dirty="0">
                <a:solidFill>
                  <a:srgbClr val="2E2B1F"/>
                </a:solidFill>
                <a:latin typeface="Calibri"/>
                <a:cs typeface="Calibri"/>
              </a:rPr>
              <a:t> </a:t>
            </a:r>
            <a:r>
              <a:rPr sz="2400" dirty="0">
                <a:solidFill>
                  <a:srgbClr val="C00000"/>
                </a:solidFill>
                <a:latin typeface="Calibri"/>
                <a:cs typeface="Calibri"/>
              </a:rPr>
              <a:t>smooth</a:t>
            </a:r>
            <a:r>
              <a:rPr sz="2400" spc="-45" dirty="0">
                <a:solidFill>
                  <a:srgbClr val="C00000"/>
                </a:solidFill>
                <a:latin typeface="Calibri"/>
                <a:cs typeface="Calibri"/>
              </a:rPr>
              <a:t> </a:t>
            </a:r>
            <a:r>
              <a:rPr sz="2400" dirty="0">
                <a:solidFill>
                  <a:srgbClr val="C00000"/>
                </a:solidFill>
                <a:latin typeface="Calibri"/>
                <a:cs typeface="Calibri"/>
              </a:rPr>
              <a:t>bore</a:t>
            </a:r>
            <a:r>
              <a:rPr sz="2400" spc="-50" dirty="0">
                <a:solidFill>
                  <a:srgbClr val="C00000"/>
                </a:solidFill>
                <a:latin typeface="Calibri"/>
                <a:cs typeface="Calibri"/>
              </a:rPr>
              <a:t> </a:t>
            </a:r>
            <a:r>
              <a:rPr sz="2400" dirty="0">
                <a:solidFill>
                  <a:srgbClr val="C00000"/>
                </a:solidFill>
                <a:latin typeface="Calibri"/>
                <a:cs typeface="Calibri"/>
              </a:rPr>
              <a:t>weapon</a:t>
            </a:r>
            <a:r>
              <a:rPr sz="2400" spc="-25" dirty="0">
                <a:solidFill>
                  <a:srgbClr val="C00000"/>
                </a:solidFill>
                <a:latin typeface="Calibri"/>
                <a:cs typeface="Calibri"/>
              </a:rPr>
              <a:t> </a:t>
            </a:r>
            <a:r>
              <a:rPr sz="2400" dirty="0">
                <a:solidFill>
                  <a:srgbClr val="2E2B1F"/>
                </a:solidFill>
                <a:latin typeface="Calibri"/>
                <a:cs typeface="Calibri"/>
              </a:rPr>
              <a:t>the</a:t>
            </a:r>
            <a:r>
              <a:rPr sz="2400" spc="-55" dirty="0">
                <a:solidFill>
                  <a:srgbClr val="2E2B1F"/>
                </a:solidFill>
                <a:latin typeface="Calibri"/>
                <a:cs typeface="Calibri"/>
              </a:rPr>
              <a:t> </a:t>
            </a:r>
            <a:r>
              <a:rPr sz="2400" dirty="0">
                <a:solidFill>
                  <a:srgbClr val="2E2B1F"/>
                </a:solidFill>
                <a:latin typeface="Calibri"/>
                <a:cs typeface="Calibri"/>
              </a:rPr>
              <a:t>number</a:t>
            </a:r>
            <a:r>
              <a:rPr sz="2400" spc="-65" dirty="0">
                <a:solidFill>
                  <a:srgbClr val="2E2B1F"/>
                </a:solidFill>
                <a:latin typeface="Calibri"/>
                <a:cs typeface="Calibri"/>
              </a:rPr>
              <a:t> </a:t>
            </a:r>
            <a:r>
              <a:rPr sz="2400" dirty="0">
                <a:solidFill>
                  <a:srgbClr val="2E2B1F"/>
                </a:solidFill>
                <a:latin typeface="Calibri"/>
                <a:cs typeface="Calibri"/>
              </a:rPr>
              <a:t>of</a:t>
            </a:r>
            <a:r>
              <a:rPr sz="2400" spc="-45" dirty="0">
                <a:solidFill>
                  <a:srgbClr val="2E2B1F"/>
                </a:solidFill>
                <a:latin typeface="Calibri"/>
                <a:cs typeface="Calibri"/>
              </a:rPr>
              <a:t> </a:t>
            </a:r>
            <a:r>
              <a:rPr sz="2400" dirty="0">
                <a:solidFill>
                  <a:srgbClr val="2E2B1F"/>
                </a:solidFill>
                <a:latin typeface="Calibri"/>
                <a:cs typeface="Calibri"/>
              </a:rPr>
              <a:t>lead</a:t>
            </a:r>
            <a:r>
              <a:rPr sz="2400" spc="-50" dirty="0">
                <a:solidFill>
                  <a:srgbClr val="2E2B1F"/>
                </a:solidFill>
                <a:latin typeface="Calibri"/>
                <a:cs typeface="Calibri"/>
              </a:rPr>
              <a:t> </a:t>
            </a:r>
            <a:r>
              <a:rPr sz="2400" dirty="0">
                <a:solidFill>
                  <a:srgbClr val="2E2B1F"/>
                </a:solidFill>
                <a:latin typeface="Calibri"/>
                <a:cs typeface="Calibri"/>
              </a:rPr>
              <a:t>balls</a:t>
            </a:r>
            <a:r>
              <a:rPr sz="2400" spc="-25" dirty="0">
                <a:solidFill>
                  <a:srgbClr val="2E2B1F"/>
                </a:solidFill>
                <a:latin typeface="Calibri"/>
                <a:cs typeface="Calibri"/>
              </a:rPr>
              <a:t> of 	</a:t>
            </a:r>
            <a:r>
              <a:rPr sz="2400" dirty="0">
                <a:solidFill>
                  <a:srgbClr val="2E2B1F"/>
                </a:solidFill>
                <a:latin typeface="Calibri"/>
                <a:cs typeface="Calibri"/>
              </a:rPr>
              <a:t>equal</a:t>
            </a:r>
            <a:r>
              <a:rPr sz="2400" spc="-15" dirty="0">
                <a:solidFill>
                  <a:srgbClr val="2E2B1F"/>
                </a:solidFill>
                <a:latin typeface="Calibri"/>
                <a:cs typeface="Calibri"/>
              </a:rPr>
              <a:t> </a:t>
            </a:r>
            <a:r>
              <a:rPr sz="2400" spc="-10" dirty="0">
                <a:solidFill>
                  <a:srgbClr val="2E2B1F"/>
                </a:solidFill>
                <a:latin typeface="Calibri"/>
                <a:cs typeface="Calibri"/>
              </a:rPr>
              <a:t>size</a:t>
            </a:r>
            <a:r>
              <a:rPr sz="2400" spc="-60" dirty="0">
                <a:solidFill>
                  <a:srgbClr val="2E2B1F"/>
                </a:solidFill>
                <a:latin typeface="Calibri"/>
                <a:cs typeface="Calibri"/>
              </a:rPr>
              <a:t> </a:t>
            </a:r>
            <a:r>
              <a:rPr sz="2400" dirty="0">
                <a:solidFill>
                  <a:srgbClr val="2E2B1F"/>
                </a:solidFill>
                <a:latin typeface="Calibri"/>
                <a:cs typeface="Calibri"/>
              </a:rPr>
              <a:t>made</a:t>
            </a:r>
            <a:r>
              <a:rPr sz="2400" spc="-55" dirty="0">
                <a:solidFill>
                  <a:srgbClr val="2E2B1F"/>
                </a:solidFill>
                <a:latin typeface="Calibri"/>
                <a:cs typeface="Calibri"/>
              </a:rPr>
              <a:t> </a:t>
            </a:r>
            <a:r>
              <a:rPr sz="2400" dirty="0">
                <a:solidFill>
                  <a:srgbClr val="2E2B1F"/>
                </a:solidFill>
                <a:latin typeface="Calibri"/>
                <a:cs typeface="Calibri"/>
              </a:rPr>
              <a:t>from</a:t>
            </a:r>
            <a:r>
              <a:rPr sz="2400" spc="-100" dirty="0">
                <a:solidFill>
                  <a:srgbClr val="2E2B1F"/>
                </a:solidFill>
                <a:latin typeface="Calibri"/>
                <a:cs typeface="Calibri"/>
              </a:rPr>
              <a:t> </a:t>
            </a:r>
            <a:r>
              <a:rPr sz="2400" dirty="0">
                <a:solidFill>
                  <a:srgbClr val="2E2B1F"/>
                </a:solidFill>
                <a:latin typeface="Calibri"/>
                <a:cs typeface="Calibri"/>
              </a:rPr>
              <a:t>1</a:t>
            </a:r>
            <a:r>
              <a:rPr sz="2400" spc="-10" dirty="0">
                <a:solidFill>
                  <a:srgbClr val="2E2B1F"/>
                </a:solidFill>
                <a:latin typeface="Calibri"/>
                <a:cs typeface="Calibri"/>
              </a:rPr>
              <a:t> </a:t>
            </a:r>
            <a:r>
              <a:rPr sz="2400" dirty="0">
                <a:solidFill>
                  <a:srgbClr val="2E2B1F"/>
                </a:solidFill>
                <a:latin typeface="Calibri"/>
                <a:cs typeface="Calibri"/>
              </a:rPr>
              <a:t>pound</a:t>
            </a:r>
            <a:r>
              <a:rPr sz="2400" spc="-50" dirty="0">
                <a:solidFill>
                  <a:srgbClr val="2E2B1F"/>
                </a:solidFill>
                <a:latin typeface="Calibri"/>
                <a:cs typeface="Calibri"/>
              </a:rPr>
              <a:t> </a:t>
            </a:r>
            <a:r>
              <a:rPr sz="2400" dirty="0">
                <a:solidFill>
                  <a:srgbClr val="2E2B1F"/>
                </a:solidFill>
                <a:latin typeface="Calibri"/>
                <a:cs typeface="Calibri"/>
              </a:rPr>
              <a:t>of</a:t>
            </a:r>
            <a:r>
              <a:rPr sz="2400" spc="-50" dirty="0">
                <a:solidFill>
                  <a:srgbClr val="2E2B1F"/>
                </a:solidFill>
                <a:latin typeface="Calibri"/>
                <a:cs typeface="Calibri"/>
              </a:rPr>
              <a:t> </a:t>
            </a:r>
            <a:r>
              <a:rPr sz="2400" dirty="0">
                <a:solidFill>
                  <a:srgbClr val="2E2B1F"/>
                </a:solidFill>
                <a:latin typeface="Calibri"/>
                <a:cs typeface="Calibri"/>
              </a:rPr>
              <a:t>lead,</a:t>
            </a:r>
            <a:r>
              <a:rPr sz="2400" spc="-60" dirty="0">
                <a:solidFill>
                  <a:srgbClr val="2E2B1F"/>
                </a:solidFill>
                <a:latin typeface="Calibri"/>
                <a:cs typeface="Calibri"/>
              </a:rPr>
              <a:t> </a:t>
            </a:r>
            <a:r>
              <a:rPr sz="2400" dirty="0">
                <a:solidFill>
                  <a:srgbClr val="2E2B1F"/>
                </a:solidFill>
                <a:latin typeface="Calibri"/>
                <a:cs typeface="Calibri"/>
              </a:rPr>
              <a:t>which</a:t>
            </a:r>
            <a:r>
              <a:rPr sz="2400" spc="-50" dirty="0">
                <a:solidFill>
                  <a:srgbClr val="2E2B1F"/>
                </a:solidFill>
                <a:latin typeface="Calibri"/>
                <a:cs typeface="Calibri"/>
              </a:rPr>
              <a:t> </a:t>
            </a:r>
            <a:r>
              <a:rPr sz="2400" dirty="0">
                <a:solidFill>
                  <a:srgbClr val="2E2B1F"/>
                </a:solidFill>
                <a:latin typeface="Calibri"/>
                <a:cs typeface="Calibri"/>
              </a:rPr>
              <a:t>completely</a:t>
            </a:r>
            <a:r>
              <a:rPr sz="2400" spc="-35" dirty="0">
                <a:solidFill>
                  <a:srgbClr val="2E2B1F"/>
                </a:solidFill>
                <a:latin typeface="Calibri"/>
                <a:cs typeface="Calibri"/>
              </a:rPr>
              <a:t> </a:t>
            </a:r>
            <a:r>
              <a:rPr sz="2400" spc="-25" dirty="0">
                <a:solidFill>
                  <a:srgbClr val="2E2B1F"/>
                </a:solidFill>
                <a:latin typeface="Calibri"/>
                <a:cs typeface="Calibri"/>
              </a:rPr>
              <a:t>fit 	</a:t>
            </a:r>
            <a:r>
              <a:rPr sz="2400" dirty="0">
                <a:solidFill>
                  <a:srgbClr val="2E2B1F"/>
                </a:solidFill>
                <a:latin typeface="Calibri"/>
                <a:cs typeface="Calibri"/>
              </a:rPr>
              <a:t>into</a:t>
            </a:r>
            <a:r>
              <a:rPr sz="2400" spc="-35" dirty="0">
                <a:solidFill>
                  <a:srgbClr val="2E2B1F"/>
                </a:solidFill>
                <a:latin typeface="Calibri"/>
                <a:cs typeface="Calibri"/>
              </a:rPr>
              <a:t> </a:t>
            </a:r>
            <a:r>
              <a:rPr sz="2400" dirty="0">
                <a:solidFill>
                  <a:srgbClr val="2E2B1F"/>
                </a:solidFill>
                <a:latin typeface="Calibri"/>
                <a:cs typeface="Calibri"/>
              </a:rPr>
              <a:t>the</a:t>
            </a:r>
            <a:r>
              <a:rPr sz="2400" spc="-35" dirty="0">
                <a:solidFill>
                  <a:srgbClr val="2E2B1F"/>
                </a:solidFill>
                <a:latin typeface="Calibri"/>
                <a:cs typeface="Calibri"/>
              </a:rPr>
              <a:t> </a:t>
            </a:r>
            <a:r>
              <a:rPr sz="2400" dirty="0">
                <a:solidFill>
                  <a:srgbClr val="2E2B1F"/>
                </a:solidFill>
                <a:latin typeface="Calibri"/>
                <a:cs typeface="Calibri"/>
              </a:rPr>
              <a:t>barrel</a:t>
            </a:r>
            <a:r>
              <a:rPr sz="2400" spc="-55" dirty="0">
                <a:solidFill>
                  <a:srgbClr val="2E2B1F"/>
                </a:solidFill>
                <a:latin typeface="Calibri"/>
                <a:cs typeface="Calibri"/>
              </a:rPr>
              <a:t> </a:t>
            </a:r>
            <a:r>
              <a:rPr sz="2400" dirty="0">
                <a:solidFill>
                  <a:srgbClr val="2E2B1F"/>
                </a:solidFill>
                <a:latin typeface="Calibri"/>
                <a:cs typeface="Calibri"/>
              </a:rPr>
              <a:t>is</a:t>
            </a:r>
            <a:r>
              <a:rPr sz="2400" spc="-75" dirty="0">
                <a:solidFill>
                  <a:srgbClr val="2E2B1F"/>
                </a:solidFill>
                <a:latin typeface="Calibri"/>
                <a:cs typeface="Calibri"/>
              </a:rPr>
              <a:t> </a:t>
            </a:r>
            <a:r>
              <a:rPr sz="2400" dirty="0">
                <a:solidFill>
                  <a:srgbClr val="2E2B1F"/>
                </a:solidFill>
                <a:latin typeface="Calibri"/>
                <a:cs typeface="Calibri"/>
              </a:rPr>
              <a:t>the</a:t>
            </a:r>
            <a:r>
              <a:rPr sz="2400" spc="-50" dirty="0">
                <a:solidFill>
                  <a:srgbClr val="2E2B1F"/>
                </a:solidFill>
                <a:latin typeface="Calibri"/>
                <a:cs typeface="Calibri"/>
              </a:rPr>
              <a:t> </a:t>
            </a:r>
            <a:r>
              <a:rPr sz="2400" spc="-10" dirty="0">
                <a:solidFill>
                  <a:srgbClr val="FF0000"/>
                </a:solidFill>
                <a:latin typeface="Calibri"/>
                <a:cs typeface="Calibri"/>
              </a:rPr>
              <a:t>bore.</a:t>
            </a:r>
            <a:endParaRPr sz="2400">
              <a:latin typeface="Calibri"/>
              <a:cs typeface="Calibri"/>
            </a:endParaRPr>
          </a:p>
          <a:p>
            <a:pPr marL="12700" marR="422275" indent="341630">
              <a:lnSpc>
                <a:spcPct val="100800"/>
              </a:lnSpc>
              <a:spcBef>
                <a:spcPts val="550"/>
              </a:spcBef>
            </a:pPr>
            <a:r>
              <a:rPr sz="2400" dirty="0">
                <a:solidFill>
                  <a:srgbClr val="2E2B1F"/>
                </a:solidFill>
                <a:latin typeface="Calibri"/>
                <a:cs typeface="Calibri"/>
              </a:rPr>
              <a:t>eg.12</a:t>
            </a:r>
            <a:r>
              <a:rPr sz="2400" spc="-5" dirty="0">
                <a:solidFill>
                  <a:srgbClr val="2E2B1F"/>
                </a:solidFill>
                <a:latin typeface="Calibri"/>
                <a:cs typeface="Calibri"/>
              </a:rPr>
              <a:t> </a:t>
            </a:r>
            <a:r>
              <a:rPr sz="2400" dirty="0">
                <a:solidFill>
                  <a:srgbClr val="2E2B1F"/>
                </a:solidFill>
                <a:latin typeface="Calibri"/>
                <a:cs typeface="Calibri"/>
              </a:rPr>
              <a:t>bore</a:t>
            </a:r>
            <a:r>
              <a:rPr sz="2400" spc="-50" dirty="0">
                <a:solidFill>
                  <a:srgbClr val="2E2B1F"/>
                </a:solidFill>
                <a:latin typeface="Calibri"/>
                <a:cs typeface="Calibri"/>
              </a:rPr>
              <a:t> </a:t>
            </a:r>
            <a:r>
              <a:rPr sz="2400" dirty="0">
                <a:solidFill>
                  <a:srgbClr val="2E2B1F"/>
                </a:solidFill>
                <a:latin typeface="Calibri"/>
                <a:cs typeface="Calibri"/>
              </a:rPr>
              <a:t>shot</a:t>
            </a:r>
            <a:r>
              <a:rPr sz="2400" spc="-35" dirty="0">
                <a:solidFill>
                  <a:srgbClr val="2E2B1F"/>
                </a:solidFill>
                <a:latin typeface="Calibri"/>
                <a:cs typeface="Calibri"/>
              </a:rPr>
              <a:t> </a:t>
            </a:r>
            <a:r>
              <a:rPr sz="2400" dirty="0">
                <a:solidFill>
                  <a:srgbClr val="2E2B1F"/>
                </a:solidFill>
                <a:latin typeface="Calibri"/>
                <a:cs typeface="Calibri"/>
              </a:rPr>
              <a:t>gun,</a:t>
            </a:r>
            <a:r>
              <a:rPr sz="2400" spc="-55" dirty="0">
                <a:solidFill>
                  <a:srgbClr val="2E2B1F"/>
                </a:solidFill>
                <a:latin typeface="Calibri"/>
                <a:cs typeface="Calibri"/>
              </a:rPr>
              <a:t> </a:t>
            </a:r>
            <a:r>
              <a:rPr sz="2400" dirty="0">
                <a:solidFill>
                  <a:srgbClr val="2E2B1F"/>
                </a:solidFill>
                <a:latin typeface="Calibri"/>
                <a:cs typeface="Calibri"/>
              </a:rPr>
              <a:t>we</a:t>
            </a:r>
            <a:r>
              <a:rPr sz="2400" spc="15" dirty="0">
                <a:solidFill>
                  <a:srgbClr val="2E2B1F"/>
                </a:solidFill>
                <a:latin typeface="Calibri"/>
                <a:cs typeface="Calibri"/>
              </a:rPr>
              <a:t> </a:t>
            </a:r>
            <a:r>
              <a:rPr sz="2400" spc="-20" dirty="0">
                <a:solidFill>
                  <a:srgbClr val="2E2B1F"/>
                </a:solidFill>
                <a:latin typeface="Calibri"/>
                <a:cs typeface="Calibri"/>
              </a:rPr>
              <a:t>take</a:t>
            </a:r>
            <a:r>
              <a:rPr sz="2400" spc="-85" dirty="0">
                <a:solidFill>
                  <a:srgbClr val="2E2B1F"/>
                </a:solidFill>
                <a:latin typeface="Calibri"/>
                <a:cs typeface="Calibri"/>
              </a:rPr>
              <a:t> </a:t>
            </a:r>
            <a:r>
              <a:rPr sz="2400" dirty="0">
                <a:solidFill>
                  <a:srgbClr val="00AF50"/>
                </a:solidFill>
                <a:latin typeface="Calibri"/>
                <a:cs typeface="Calibri"/>
              </a:rPr>
              <a:t>1lb</a:t>
            </a:r>
            <a:r>
              <a:rPr sz="2400" spc="-85" dirty="0">
                <a:solidFill>
                  <a:srgbClr val="00AF50"/>
                </a:solidFill>
                <a:latin typeface="Calibri"/>
                <a:cs typeface="Calibri"/>
              </a:rPr>
              <a:t> </a:t>
            </a:r>
            <a:r>
              <a:rPr sz="2400" dirty="0">
                <a:solidFill>
                  <a:srgbClr val="2E2B1F"/>
                </a:solidFill>
                <a:latin typeface="Calibri"/>
                <a:cs typeface="Calibri"/>
              </a:rPr>
              <a:t>of</a:t>
            </a:r>
            <a:r>
              <a:rPr sz="2400" spc="-40" dirty="0">
                <a:solidFill>
                  <a:srgbClr val="2E2B1F"/>
                </a:solidFill>
                <a:latin typeface="Calibri"/>
                <a:cs typeface="Calibri"/>
              </a:rPr>
              <a:t> </a:t>
            </a:r>
            <a:r>
              <a:rPr sz="2400" dirty="0">
                <a:solidFill>
                  <a:srgbClr val="2E2B1F"/>
                </a:solidFill>
                <a:latin typeface="Calibri"/>
                <a:cs typeface="Calibri"/>
              </a:rPr>
              <a:t>lead</a:t>
            </a:r>
            <a:r>
              <a:rPr sz="2400" spc="-45" dirty="0">
                <a:solidFill>
                  <a:srgbClr val="2E2B1F"/>
                </a:solidFill>
                <a:latin typeface="Calibri"/>
                <a:cs typeface="Calibri"/>
              </a:rPr>
              <a:t> </a:t>
            </a:r>
            <a:r>
              <a:rPr sz="2400" dirty="0">
                <a:solidFill>
                  <a:srgbClr val="2E2B1F"/>
                </a:solidFill>
                <a:latin typeface="Calibri"/>
                <a:cs typeface="Calibri"/>
              </a:rPr>
              <a:t>and</a:t>
            </a:r>
            <a:r>
              <a:rPr sz="2400" spc="-45" dirty="0">
                <a:solidFill>
                  <a:srgbClr val="2E2B1F"/>
                </a:solidFill>
                <a:latin typeface="Calibri"/>
                <a:cs typeface="Calibri"/>
              </a:rPr>
              <a:t> </a:t>
            </a:r>
            <a:r>
              <a:rPr sz="2400" dirty="0">
                <a:solidFill>
                  <a:srgbClr val="2E2B1F"/>
                </a:solidFill>
                <a:latin typeface="Calibri"/>
                <a:cs typeface="Calibri"/>
              </a:rPr>
              <a:t>make</a:t>
            </a:r>
            <a:r>
              <a:rPr sz="2400" spc="-50" dirty="0">
                <a:solidFill>
                  <a:srgbClr val="2E2B1F"/>
                </a:solidFill>
                <a:latin typeface="Calibri"/>
                <a:cs typeface="Calibri"/>
              </a:rPr>
              <a:t> </a:t>
            </a:r>
            <a:r>
              <a:rPr sz="2400" spc="-25" dirty="0">
                <a:solidFill>
                  <a:srgbClr val="2E2B1F"/>
                </a:solidFill>
                <a:latin typeface="Calibri"/>
                <a:cs typeface="Calibri"/>
              </a:rPr>
              <a:t>12 </a:t>
            </a:r>
            <a:r>
              <a:rPr sz="2400" dirty="0">
                <a:solidFill>
                  <a:srgbClr val="2E2B1F"/>
                </a:solidFill>
                <a:latin typeface="Calibri"/>
                <a:cs typeface="Calibri"/>
              </a:rPr>
              <a:t>rounded</a:t>
            </a:r>
            <a:r>
              <a:rPr sz="2400" spc="-45" dirty="0">
                <a:solidFill>
                  <a:srgbClr val="2E2B1F"/>
                </a:solidFill>
                <a:latin typeface="Calibri"/>
                <a:cs typeface="Calibri"/>
              </a:rPr>
              <a:t> </a:t>
            </a:r>
            <a:r>
              <a:rPr sz="2400" dirty="0">
                <a:solidFill>
                  <a:srgbClr val="2E2B1F"/>
                </a:solidFill>
                <a:latin typeface="Calibri"/>
                <a:cs typeface="Calibri"/>
              </a:rPr>
              <a:t>balls</a:t>
            </a:r>
            <a:r>
              <a:rPr sz="2400" spc="-90" dirty="0">
                <a:solidFill>
                  <a:srgbClr val="2E2B1F"/>
                </a:solidFill>
                <a:latin typeface="Calibri"/>
                <a:cs typeface="Calibri"/>
              </a:rPr>
              <a:t> </a:t>
            </a:r>
            <a:r>
              <a:rPr sz="2400" dirty="0">
                <a:solidFill>
                  <a:srgbClr val="2E2B1F"/>
                </a:solidFill>
                <a:latin typeface="Calibri"/>
                <a:cs typeface="Calibri"/>
              </a:rPr>
              <a:t>of</a:t>
            </a:r>
            <a:r>
              <a:rPr sz="2400" spc="-40" dirty="0">
                <a:solidFill>
                  <a:srgbClr val="2E2B1F"/>
                </a:solidFill>
                <a:latin typeface="Calibri"/>
                <a:cs typeface="Calibri"/>
              </a:rPr>
              <a:t> </a:t>
            </a:r>
            <a:r>
              <a:rPr sz="2400" dirty="0">
                <a:solidFill>
                  <a:srgbClr val="2E2B1F"/>
                </a:solidFill>
                <a:latin typeface="Calibri"/>
                <a:cs typeface="Calibri"/>
              </a:rPr>
              <a:t>equal</a:t>
            </a:r>
            <a:r>
              <a:rPr sz="2400" spc="-10" dirty="0">
                <a:solidFill>
                  <a:srgbClr val="2E2B1F"/>
                </a:solidFill>
                <a:latin typeface="Calibri"/>
                <a:cs typeface="Calibri"/>
              </a:rPr>
              <a:t> </a:t>
            </a:r>
            <a:r>
              <a:rPr sz="2400" dirty="0">
                <a:solidFill>
                  <a:srgbClr val="2E2B1F"/>
                </a:solidFill>
                <a:latin typeface="Calibri"/>
                <a:cs typeface="Calibri"/>
              </a:rPr>
              <a:t>weight</a:t>
            </a:r>
            <a:r>
              <a:rPr sz="2400" spc="-35" dirty="0">
                <a:solidFill>
                  <a:srgbClr val="2E2B1F"/>
                </a:solidFill>
                <a:latin typeface="Calibri"/>
                <a:cs typeface="Calibri"/>
              </a:rPr>
              <a:t> </a:t>
            </a:r>
            <a:r>
              <a:rPr sz="2400" dirty="0">
                <a:solidFill>
                  <a:srgbClr val="2E2B1F"/>
                </a:solidFill>
                <a:latin typeface="Calibri"/>
                <a:cs typeface="Calibri"/>
              </a:rPr>
              <a:t>and</a:t>
            </a:r>
            <a:r>
              <a:rPr sz="2400" spc="-45" dirty="0">
                <a:solidFill>
                  <a:srgbClr val="2E2B1F"/>
                </a:solidFill>
                <a:latin typeface="Calibri"/>
                <a:cs typeface="Calibri"/>
              </a:rPr>
              <a:t> </a:t>
            </a:r>
            <a:r>
              <a:rPr sz="2400" dirty="0">
                <a:solidFill>
                  <a:srgbClr val="2E2B1F"/>
                </a:solidFill>
                <a:latin typeface="Calibri"/>
                <a:cs typeface="Calibri"/>
              </a:rPr>
              <a:t>each</a:t>
            </a:r>
            <a:r>
              <a:rPr sz="2400" spc="-45" dirty="0">
                <a:solidFill>
                  <a:srgbClr val="2E2B1F"/>
                </a:solidFill>
                <a:latin typeface="Calibri"/>
                <a:cs typeface="Calibri"/>
              </a:rPr>
              <a:t> </a:t>
            </a:r>
            <a:r>
              <a:rPr sz="2400" dirty="0">
                <a:solidFill>
                  <a:srgbClr val="2E2B1F"/>
                </a:solidFill>
                <a:latin typeface="Calibri"/>
                <a:cs typeface="Calibri"/>
              </a:rPr>
              <a:t>ball</a:t>
            </a:r>
            <a:r>
              <a:rPr sz="2400" spc="-75" dirty="0">
                <a:solidFill>
                  <a:srgbClr val="2E2B1F"/>
                </a:solidFill>
                <a:latin typeface="Calibri"/>
                <a:cs typeface="Calibri"/>
              </a:rPr>
              <a:t> </a:t>
            </a:r>
            <a:r>
              <a:rPr sz="2400" dirty="0">
                <a:solidFill>
                  <a:srgbClr val="2E2B1F"/>
                </a:solidFill>
                <a:latin typeface="Calibri"/>
                <a:cs typeface="Calibri"/>
              </a:rPr>
              <a:t>fits</a:t>
            </a:r>
            <a:r>
              <a:rPr sz="2400" spc="-25" dirty="0">
                <a:solidFill>
                  <a:srgbClr val="2E2B1F"/>
                </a:solidFill>
                <a:latin typeface="Calibri"/>
                <a:cs typeface="Calibri"/>
              </a:rPr>
              <a:t> </a:t>
            </a:r>
            <a:r>
              <a:rPr sz="2400" spc="-10" dirty="0">
                <a:solidFill>
                  <a:srgbClr val="2E2B1F"/>
                </a:solidFill>
                <a:latin typeface="Calibri"/>
                <a:cs typeface="Calibri"/>
              </a:rPr>
              <a:t>exactly</a:t>
            </a:r>
            <a:r>
              <a:rPr sz="2400" spc="-30" dirty="0">
                <a:solidFill>
                  <a:srgbClr val="2E2B1F"/>
                </a:solidFill>
                <a:latin typeface="Calibri"/>
                <a:cs typeface="Calibri"/>
              </a:rPr>
              <a:t> </a:t>
            </a:r>
            <a:r>
              <a:rPr sz="2400" spc="-25" dirty="0">
                <a:solidFill>
                  <a:srgbClr val="2E2B1F"/>
                </a:solidFill>
                <a:latin typeface="Calibri"/>
                <a:cs typeface="Calibri"/>
              </a:rPr>
              <a:t>the </a:t>
            </a:r>
            <a:r>
              <a:rPr sz="2400" dirty="0">
                <a:solidFill>
                  <a:srgbClr val="2E2B1F"/>
                </a:solidFill>
                <a:latin typeface="Calibri"/>
                <a:cs typeface="Calibri"/>
              </a:rPr>
              <a:t>internal</a:t>
            </a:r>
            <a:r>
              <a:rPr sz="2400" spc="-105" dirty="0">
                <a:solidFill>
                  <a:srgbClr val="2E2B1F"/>
                </a:solidFill>
                <a:latin typeface="Calibri"/>
                <a:cs typeface="Calibri"/>
              </a:rPr>
              <a:t> </a:t>
            </a:r>
            <a:r>
              <a:rPr sz="2400" dirty="0">
                <a:solidFill>
                  <a:srgbClr val="2E2B1F"/>
                </a:solidFill>
                <a:latin typeface="Calibri"/>
                <a:cs typeface="Calibri"/>
              </a:rPr>
              <a:t>diameter</a:t>
            </a:r>
            <a:r>
              <a:rPr sz="2400" spc="-25" dirty="0">
                <a:solidFill>
                  <a:srgbClr val="2E2B1F"/>
                </a:solidFill>
                <a:latin typeface="Calibri"/>
                <a:cs typeface="Calibri"/>
              </a:rPr>
              <a:t> </a:t>
            </a:r>
            <a:r>
              <a:rPr sz="2400" dirty="0">
                <a:solidFill>
                  <a:srgbClr val="2E2B1F"/>
                </a:solidFill>
                <a:latin typeface="Calibri"/>
                <a:cs typeface="Calibri"/>
              </a:rPr>
              <a:t>of</a:t>
            </a:r>
            <a:r>
              <a:rPr sz="2400" spc="-65" dirty="0">
                <a:solidFill>
                  <a:srgbClr val="2E2B1F"/>
                </a:solidFill>
                <a:latin typeface="Calibri"/>
                <a:cs typeface="Calibri"/>
              </a:rPr>
              <a:t> </a:t>
            </a:r>
            <a:r>
              <a:rPr sz="2400" dirty="0">
                <a:solidFill>
                  <a:srgbClr val="2E2B1F"/>
                </a:solidFill>
                <a:latin typeface="Calibri"/>
                <a:cs typeface="Calibri"/>
              </a:rPr>
              <a:t>the</a:t>
            </a:r>
            <a:r>
              <a:rPr sz="2400" spc="-70" dirty="0">
                <a:solidFill>
                  <a:srgbClr val="2E2B1F"/>
                </a:solidFill>
                <a:latin typeface="Calibri"/>
                <a:cs typeface="Calibri"/>
              </a:rPr>
              <a:t> </a:t>
            </a:r>
            <a:r>
              <a:rPr sz="2400" dirty="0">
                <a:solidFill>
                  <a:srgbClr val="2E2B1F"/>
                </a:solidFill>
                <a:latin typeface="Calibri"/>
                <a:cs typeface="Calibri"/>
              </a:rPr>
              <a:t>barrel</a:t>
            </a:r>
            <a:r>
              <a:rPr sz="2400" spc="-35" dirty="0">
                <a:solidFill>
                  <a:srgbClr val="2E2B1F"/>
                </a:solidFill>
                <a:latin typeface="Calibri"/>
                <a:cs typeface="Calibri"/>
              </a:rPr>
              <a:t> </a:t>
            </a:r>
            <a:r>
              <a:rPr sz="2400" dirty="0">
                <a:solidFill>
                  <a:srgbClr val="2E2B1F"/>
                </a:solidFill>
                <a:latin typeface="Calibri"/>
                <a:cs typeface="Calibri"/>
              </a:rPr>
              <a:t>.As</a:t>
            </a:r>
            <a:r>
              <a:rPr sz="2400" spc="-55" dirty="0">
                <a:solidFill>
                  <a:srgbClr val="2E2B1F"/>
                </a:solidFill>
                <a:latin typeface="Calibri"/>
                <a:cs typeface="Calibri"/>
              </a:rPr>
              <a:t> </a:t>
            </a:r>
            <a:r>
              <a:rPr sz="2400" dirty="0">
                <a:solidFill>
                  <a:srgbClr val="2E2B1F"/>
                </a:solidFill>
                <a:latin typeface="Calibri"/>
                <a:cs typeface="Calibri"/>
              </a:rPr>
              <a:t>the</a:t>
            </a:r>
            <a:r>
              <a:rPr sz="2400" spc="-10" dirty="0">
                <a:solidFill>
                  <a:srgbClr val="2E2B1F"/>
                </a:solidFill>
                <a:latin typeface="Calibri"/>
                <a:cs typeface="Calibri"/>
              </a:rPr>
              <a:t> </a:t>
            </a:r>
            <a:r>
              <a:rPr sz="2400" dirty="0">
                <a:solidFill>
                  <a:srgbClr val="2E2B1F"/>
                </a:solidFill>
                <a:latin typeface="Calibri"/>
                <a:cs typeface="Calibri"/>
              </a:rPr>
              <a:t>bore</a:t>
            </a:r>
            <a:r>
              <a:rPr sz="2400" spc="-75" dirty="0">
                <a:solidFill>
                  <a:srgbClr val="2E2B1F"/>
                </a:solidFill>
                <a:latin typeface="Calibri"/>
                <a:cs typeface="Calibri"/>
              </a:rPr>
              <a:t> </a:t>
            </a:r>
            <a:r>
              <a:rPr sz="2400" dirty="0">
                <a:solidFill>
                  <a:srgbClr val="2E2B1F"/>
                </a:solidFill>
                <a:latin typeface="Calibri"/>
                <a:cs typeface="Calibri"/>
              </a:rPr>
              <a:t>increases</a:t>
            </a:r>
            <a:r>
              <a:rPr sz="2400" spc="-45" dirty="0">
                <a:solidFill>
                  <a:srgbClr val="2E2B1F"/>
                </a:solidFill>
                <a:latin typeface="Calibri"/>
                <a:cs typeface="Calibri"/>
              </a:rPr>
              <a:t> </a:t>
            </a:r>
            <a:r>
              <a:rPr sz="2400" spc="-25" dirty="0">
                <a:solidFill>
                  <a:srgbClr val="2E2B1F"/>
                </a:solidFill>
                <a:latin typeface="Calibri"/>
                <a:cs typeface="Calibri"/>
              </a:rPr>
              <a:t>the </a:t>
            </a:r>
            <a:r>
              <a:rPr sz="2400" dirty="0">
                <a:solidFill>
                  <a:srgbClr val="2E2B1F"/>
                </a:solidFill>
                <a:latin typeface="Calibri"/>
                <a:cs typeface="Calibri"/>
              </a:rPr>
              <a:t>internal</a:t>
            </a:r>
            <a:r>
              <a:rPr sz="2400" spc="-100" dirty="0">
                <a:solidFill>
                  <a:srgbClr val="2E2B1F"/>
                </a:solidFill>
                <a:latin typeface="Calibri"/>
                <a:cs typeface="Calibri"/>
              </a:rPr>
              <a:t> </a:t>
            </a:r>
            <a:r>
              <a:rPr sz="2400" dirty="0">
                <a:solidFill>
                  <a:srgbClr val="2E2B1F"/>
                </a:solidFill>
                <a:latin typeface="Calibri"/>
                <a:cs typeface="Calibri"/>
              </a:rPr>
              <a:t>diameter</a:t>
            </a:r>
            <a:r>
              <a:rPr sz="2400" spc="-15" dirty="0">
                <a:solidFill>
                  <a:srgbClr val="2E2B1F"/>
                </a:solidFill>
                <a:latin typeface="Calibri"/>
                <a:cs typeface="Calibri"/>
              </a:rPr>
              <a:t> </a:t>
            </a:r>
            <a:r>
              <a:rPr sz="2400" dirty="0">
                <a:solidFill>
                  <a:srgbClr val="2E2B1F"/>
                </a:solidFill>
                <a:latin typeface="Calibri"/>
                <a:cs typeface="Calibri"/>
              </a:rPr>
              <a:t>of</a:t>
            </a:r>
            <a:r>
              <a:rPr sz="2400" spc="-60" dirty="0">
                <a:solidFill>
                  <a:srgbClr val="2E2B1F"/>
                </a:solidFill>
                <a:latin typeface="Calibri"/>
                <a:cs typeface="Calibri"/>
              </a:rPr>
              <a:t> </a:t>
            </a:r>
            <a:r>
              <a:rPr sz="2400" dirty="0">
                <a:solidFill>
                  <a:srgbClr val="2E2B1F"/>
                </a:solidFill>
                <a:latin typeface="Calibri"/>
                <a:cs typeface="Calibri"/>
              </a:rPr>
              <a:t>the</a:t>
            </a:r>
            <a:r>
              <a:rPr sz="2400" spc="-70" dirty="0">
                <a:solidFill>
                  <a:srgbClr val="2E2B1F"/>
                </a:solidFill>
                <a:latin typeface="Calibri"/>
                <a:cs typeface="Calibri"/>
              </a:rPr>
              <a:t> </a:t>
            </a:r>
            <a:r>
              <a:rPr sz="2400" dirty="0">
                <a:solidFill>
                  <a:srgbClr val="2E2B1F"/>
                </a:solidFill>
                <a:latin typeface="Calibri"/>
                <a:cs typeface="Calibri"/>
              </a:rPr>
              <a:t>barrel</a:t>
            </a:r>
            <a:r>
              <a:rPr sz="2400" spc="-30" dirty="0">
                <a:solidFill>
                  <a:srgbClr val="2E2B1F"/>
                </a:solidFill>
                <a:latin typeface="Calibri"/>
                <a:cs typeface="Calibri"/>
              </a:rPr>
              <a:t> </a:t>
            </a:r>
            <a:r>
              <a:rPr sz="2400" spc="-10" dirty="0">
                <a:solidFill>
                  <a:srgbClr val="2E2B1F"/>
                </a:solidFill>
                <a:latin typeface="Calibri"/>
                <a:cs typeface="Calibri"/>
              </a:rPr>
              <a:t>decreases.</a:t>
            </a:r>
            <a:endParaRPr sz="2400">
              <a:latin typeface="Calibri"/>
              <a:cs typeface="Calibri"/>
            </a:endParaRPr>
          </a:p>
          <a:p>
            <a:pPr marL="1378585">
              <a:lnSpc>
                <a:spcPct val="100000"/>
              </a:lnSpc>
              <a:spcBef>
                <a:spcPts val="575"/>
              </a:spcBef>
            </a:pPr>
            <a:r>
              <a:rPr sz="2400" dirty="0">
                <a:solidFill>
                  <a:srgbClr val="2E2B1F"/>
                </a:solidFill>
                <a:latin typeface="Calibri"/>
                <a:cs typeface="Calibri"/>
              </a:rPr>
              <a:t>12</a:t>
            </a:r>
            <a:r>
              <a:rPr sz="2400" spc="10" dirty="0">
                <a:solidFill>
                  <a:srgbClr val="2E2B1F"/>
                </a:solidFill>
                <a:latin typeface="Calibri"/>
                <a:cs typeface="Calibri"/>
              </a:rPr>
              <a:t> </a:t>
            </a:r>
            <a:r>
              <a:rPr sz="2400" dirty="0">
                <a:solidFill>
                  <a:srgbClr val="2E2B1F"/>
                </a:solidFill>
                <a:latin typeface="Calibri"/>
                <a:cs typeface="Calibri"/>
              </a:rPr>
              <a:t>bore</a:t>
            </a:r>
            <a:r>
              <a:rPr sz="2400" spc="-10" dirty="0">
                <a:solidFill>
                  <a:srgbClr val="2E2B1F"/>
                </a:solidFill>
                <a:latin typeface="Calibri"/>
                <a:cs typeface="Calibri"/>
              </a:rPr>
              <a:t> </a:t>
            </a:r>
            <a:r>
              <a:rPr sz="2400" dirty="0">
                <a:solidFill>
                  <a:srgbClr val="2E2B1F"/>
                </a:solidFill>
                <a:latin typeface="Calibri"/>
                <a:cs typeface="Calibri"/>
              </a:rPr>
              <a:t>---</a:t>
            </a:r>
            <a:r>
              <a:rPr sz="2400" spc="-80" dirty="0">
                <a:solidFill>
                  <a:srgbClr val="2E2B1F"/>
                </a:solidFill>
                <a:latin typeface="Calibri"/>
                <a:cs typeface="Calibri"/>
              </a:rPr>
              <a:t>-</a:t>
            </a:r>
            <a:r>
              <a:rPr sz="2400" dirty="0">
                <a:solidFill>
                  <a:srgbClr val="2E2B1F"/>
                </a:solidFill>
                <a:latin typeface="Calibri"/>
                <a:cs typeface="Calibri"/>
              </a:rPr>
              <a:t>-----</a:t>
            </a:r>
            <a:r>
              <a:rPr sz="2400" spc="-80" dirty="0">
                <a:solidFill>
                  <a:srgbClr val="2E2B1F"/>
                </a:solidFill>
                <a:latin typeface="Calibri"/>
                <a:cs typeface="Calibri"/>
              </a:rPr>
              <a:t>-</a:t>
            </a:r>
            <a:r>
              <a:rPr sz="2400" dirty="0">
                <a:solidFill>
                  <a:srgbClr val="2E2B1F"/>
                </a:solidFill>
                <a:latin typeface="Calibri"/>
                <a:cs typeface="Calibri"/>
              </a:rPr>
              <a:t>-----</a:t>
            </a:r>
            <a:r>
              <a:rPr sz="2400" spc="-80" dirty="0">
                <a:solidFill>
                  <a:srgbClr val="2E2B1F"/>
                </a:solidFill>
                <a:latin typeface="Calibri"/>
                <a:cs typeface="Calibri"/>
              </a:rPr>
              <a:t>-</a:t>
            </a:r>
            <a:r>
              <a:rPr sz="2400" dirty="0">
                <a:solidFill>
                  <a:srgbClr val="2E2B1F"/>
                </a:solidFill>
                <a:latin typeface="Calibri"/>
                <a:cs typeface="Calibri"/>
              </a:rPr>
              <a:t>---</a:t>
            </a:r>
            <a:r>
              <a:rPr sz="2400" spc="25" dirty="0">
                <a:solidFill>
                  <a:srgbClr val="2E2B1F"/>
                </a:solidFill>
                <a:latin typeface="Calibri"/>
                <a:cs typeface="Calibri"/>
              </a:rPr>
              <a:t> </a:t>
            </a:r>
            <a:r>
              <a:rPr sz="2400" dirty="0">
                <a:solidFill>
                  <a:srgbClr val="2E2B1F"/>
                </a:solidFill>
                <a:latin typeface="Calibri"/>
                <a:cs typeface="Calibri"/>
              </a:rPr>
              <a:t>20</a:t>
            </a:r>
            <a:r>
              <a:rPr sz="2400" spc="20" dirty="0">
                <a:solidFill>
                  <a:srgbClr val="2E2B1F"/>
                </a:solidFill>
                <a:latin typeface="Calibri"/>
                <a:cs typeface="Calibri"/>
              </a:rPr>
              <a:t> </a:t>
            </a:r>
            <a:r>
              <a:rPr sz="2400" spc="-10" dirty="0">
                <a:solidFill>
                  <a:srgbClr val="2E2B1F"/>
                </a:solidFill>
                <a:latin typeface="Calibri"/>
                <a:cs typeface="Calibri"/>
              </a:rPr>
              <a:t>bore.</a:t>
            </a:r>
            <a:endParaRPr sz="24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6" name="object 6"/>
          <p:cNvSpPr txBox="1"/>
          <p:nvPr/>
        </p:nvSpPr>
        <p:spPr>
          <a:xfrm>
            <a:off x="11621769" y="5686107"/>
            <a:ext cx="25400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32</a:t>
            </a:r>
            <a:endParaRPr sz="1800">
              <a:latin typeface="Calibri"/>
              <a:cs typeface="Calibri"/>
            </a:endParaRPr>
          </a:p>
        </p:txBody>
      </p:sp>
      <p:sp>
        <p:nvSpPr>
          <p:cNvPr id="7" name="object 7"/>
          <p:cNvSpPr txBox="1"/>
          <p:nvPr/>
        </p:nvSpPr>
        <p:spPr>
          <a:xfrm>
            <a:off x="2194941" y="4897691"/>
            <a:ext cx="7522209" cy="1860550"/>
          </a:xfrm>
          <a:prstGeom prst="rect">
            <a:avLst/>
          </a:prstGeom>
        </p:spPr>
        <p:txBody>
          <a:bodyPr vert="horz" wrap="square" lIns="0" tIns="12700" rIns="0" bIns="0" rtlCol="0">
            <a:spAutoFit/>
          </a:bodyPr>
          <a:lstStyle/>
          <a:p>
            <a:pPr marL="803275" indent="-752475">
              <a:lnSpc>
                <a:spcPts val="2865"/>
              </a:lnSpc>
              <a:spcBef>
                <a:spcPts val="100"/>
              </a:spcBef>
              <a:buFont typeface="Wingdings"/>
              <a:buChar char=""/>
              <a:tabLst>
                <a:tab pos="803275" algn="l"/>
              </a:tabLst>
            </a:pPr>
            <a:r>
              <a:rPr sz="2400" dirty="0">
                <a:solidFill>
                  <a:srgbClr val="2E2B1F"/>
                </a:solidFill>
                <a:latin typeface="Calibri"/>
                <a:cs typeface="Calibri"/>
              </a:rPr>
              <a:t>In</a:t>
            </a:r>
            <a:r>
              <a:rPr sz="2400" spc="-50" dirty="0">
                <a:solidFill>
                  <a:srgbClr val="2E2B1F"/>
                </a:solidFill>
                <a:latin typeface="Calibri"/>
                <a:cs typeface="Calibri"/>
              </a:rPr>
              <a:t> </a:t>
            </a:r>
            <a:r>
              <a:rPr sz="2400" dirty="0">
                <a:solidFill>
                  <a:srgbClr val="2E2B1F"/>
                </a:solidFill>
                <a:latin typeface="Calibri"/>
                <a:cs typeface="Calibri"/>
              </a:rPr>
              <a:t>case</a:t>
            </a:r>
            <a:r>
              <a:rPr sz="2400" spc="-45" dirty="0">
                <a:solidFill>
                  <a:srgbClr val="2E2B1F"/>
                </a:solidFill>
                <a:latin typeface="Calibri"/>
                <a:cs typeface="Calibri"/>
              </a:rPr>
              <a:t> </a:t>
            </a:r>
            <a:r>
              <a:rPr sz="2400" dirty="0">
                <a:solidFill>
                  <a:srgbClr val="2E2B1F"/>
                </a:solidFill>
                <a:latin typeface="Calibri"/>
                <a:cs typeface="Calibri"/>
              </a:rPr>
              <a:t>of</a:t>
            </a:r>
            <a:r>
              <a:rPr sz="2400" spc="-35" dirty="0">
                <a:solidFill>
                  <a:srgbClr val="2E2B1F"/>
                </a:solidFill>
                <a:latin typeface="Calibri"/>
                <a:cs typeface="Calibri"/>
              </a:rPr>
              <a:t> </a:t>
            </a:r>
            <a:r>
              <a:rPr sz="2400" dirty="0">
                <a:solidFill>
                  <a:srgbClr val="C00000"/>
                </a:solidFill>
                <a:latin typeface="Calibri"/>
                <a:cs typeface="Calibri"/>
              </a:rPr>
              <a:t>rifled</a:t>
            </a:r>
            <a:r>
              <a:rPr sz="2400" spc="-30" dirty="0">
                <a:solidFill>
                  <a:srgbClr val="C00000"/>
                </a:solidFill>
                <a:latin typeface="Calibri"/>
                <a:cs typeface="Calibri"/>
              </a:rPr>
              <a:t> </a:t>
            </a:r>
            <a:r>
              <a:rPr sz="2400" dirty="0">
                <a:solidFill>
                  <a:srgbClr val="C00000"/>
                </a:solidFill>
                <a:latin typeface="Calibri"/>
                <a:cs typeface="Calibri"/>
              </a:rPr>
              <a:t>firearm</a:t>
            </a:r>
            <a:r>
              <a:rPr sz="2400" spc="-40" dirty="0">
                <a:solidFill>
                  <a:srgbClr val="C00000"/>
                </a:solidFill>
                <a:latin typeface="Calibri"/>
                <a:cs typeface="Calibri"/>
              </a:rPr>
              <a:t> </a:t>
            </a:r>
            <a:r>
              <a:rPr sz="2400" dirty="0">
                <a:solidFill>
                  <a:srgbClr val="2E2B1F"/>
                </a:solidFill>
                <a:latin typeface="Calibri"/>
                <a:cs typeface="Calibri"/>
              </a:rPr>
              <a:t>it</a:t>
            </a:r>
            <a:r>
              <a:rPr sz="2400" spc="-30" dirty="0">
                <a:solidFill>
                  <a:srgbClr val="2E2B1F"/>
                </a:solidFill>
                <a:latin typeface="Calibri"/>
                <a:cs typeface="Calibri"/>
              </a:rPr>
              <a:t> </a:t>
            </a:r>
            <a:r>
              <a:rPr sz="2400" dirty="0">
                <a:solidFill>
                  <a:srgbClr val="2E2B1F"/>
                </a:solidFill>
                <a:latin typeface="Calibri"/>
                <a:cs typeface="Calibri"/>
              </a:rPr>
              <a:t>is</a:t>
            </a:r>
            <a:r>
              <a:rPr sz="2400" spc="-90" dirty="0">
                <a:solidFill>
                  <a:srgbClr val="2E2B1F"/>
                </a:solidFill>
                <a:latin typeface="Calibri"/>
                <a:cs typeface="Calibri"/>
              </a:rPr>
              <a:t> </a:t>
            </a:r>
            <a:r>
              <a:rPr sz="2400" dirty="0">
                <a:solidFill>
                  <a:srgbClr val="2E2B1F"/>
                </a:solidFill>
                <a:latin typeface="Calibri"/>
                <a:cs typeface="Calibri"/>
              </a:rPr>
              <a:t>the</a:t>
            </a:r>
            <a:r>
              <a:rPr sz="2400" spc="-45" dirty="0">
                <a:solidFill>
                  <a:srgbClr val="2E2B1F"/>
                </a:solidFill>
                <a:latin typeface="Calibri"/>
                <a:cs typeface="Calibri"/>
              </a:rPr>
              <a:t> </a:t>
            </a:r>
            <a:r>
              <a:rPr sz="2400" spc="-10" dirty="0">
                <a:solidFill>
                  <a:srgbClr val="2E2B1F"/>
                </a:solidFill>
                <a:latin typeface="Calibri"/>
                <a:cs typeface="Calibri"/>
              </a:rPr>
              <a:t>distance</a:t>
            </a:r>
            <a:r>
              <a:rPr sz="2400" spc="-50" dirty="0">
                <a:solidFill>
                  <a:srgbClr val="2E2B1F"/>
                </a:solidFill>
                <a:latin typeface="Calibri"/>
                <a:cs typeface="Calibri"/>
              </a:rPr>
              <a:t> </a:t>
            </a:r>
            <a:r>
              <a:rPr sz="2400" dirty="0">
                <a:solidFill>
                  <a:srgbClr val="2E2B1F"/>
                </a:solidFill>
                <a:latin typeface="Calibri"/>
                <a:cs typeface="Calibri"/>
              </a:rPr>
              <a:t>between</a:t>
            </a:r>
            <a:r>
              <a:rPr sz="2400" spc="-30" dirty="0">
                <a:solidFill>
                  <a:srgbClr val="2E2B1F"/>
                </a:solidFill>
                <a:latin typeface="Calibri"/>
                <a:cs typeface="Calibri"/>
              </a:rPr>
              <a:t> </a:t>
            </a:r>
            <a:r>
              <a:rPr sz="2400" spc="-25" dirty="0">
                <a:solidFill>
                  <a:srgbClr val="2E2B1F"/>
                </a:solidFill>
                <a:latin typeface="Calibri"/>
                <a:cs typeface="Calibri"/>
              </a:rPr>
              <a:t>two</a:t>
            </a:r>
            <a:endParaRPr sz="2400">
              <a:latin typeface="Calibri"/>
              <a:cs typeface="Calibri"/>
            </a:endParaRPr>
          </a:p>
          <a:p>
            <a:pPr marL="393700">
              <a:lnSpc>
                <a:spcPts val="2865"/>
              </a:lnSpc>
            </a:pPr>
            <a:r>
              <a:rPr sz="2400" dirty="0">
                <a:solidFill>
                  <a:srgbClr val="2E2B1F"/>
                </a:solidFill>
                <a:latin typeface="Calibri"/>
                <a:cs typeface="Calibri"/>
              </a:rPr>
              <a:t>opposite</a:t>
            </a:r>
            <a:r>
              <a:rPr sz="2400" spc="5" dirty="0">
                <a:solidFill>
                  <a:srgbClr val="2E2B1F"/>
                </a:solidFill>
                <a:latin typeface="Calibri"/>
                <a:cs typeface="Calibri"/>
              </a:rPr>
              <a:t> </a:t>
            </a:r>
            <a:r>
              <a:rPr sz="2400" dirty="0">
                <a:solidFill>
                  <a:srgbClr val="2E2B1F"/>
                </a:solidFill>
                <a:latin typeface="Calibri"/>
                <a:cs typeface="Calibri"/>
              </a:rPr>
              <a:t>lands,</a:t>
            </a:r>
            <a:r>
              <a:rPr sz="2400" spc="5" dirty="0">
                <a:solidFill>
                  <a:srgbClr val="2E2B1F"/>
                </a:solidFill>
                <a:latin typeface="Calibri"/>
                <a:cs typeface="Calibri"/>
              </a:rPr>
              <a:t> </a:t>
            </a:r>
            <a:r>
              <a:rPr sz="2400" dirty="0">
                <a:solidFill>
                  <a:srgbClr val="2E2B1F"/>
                </a:solidFill>
                <a:latin typeface="Calibri"/>
                <a:cs typeface="Calibri"/>
              </a:rPr>
              <a:t>in</a:t>
            </a:r>
            <a:r>
              <a:rPr sz="2400" spc="-50" dirty="0">
                <a:solidFill>
                  <a:srgbClr val="2E2B1F"/>
                </a:solidFill>
                <a:latin typeface="Calibri"/>
                <a:cs typeface="Calibri"/>
              </a:rPr>
              <a:t> </a:t>
            </a:r>
            <a:r>
              <a:rPr sz="2400" dirty="0">
                <a:solidFill>
                  <a:srgbClr val="2E2B1F"/>
                </a:solidFill>
                <a:latin typeface="Calibri"/>
                <a:cs typeface="Calibri"/>
              </a:rPr>
              <a:t>1/100</a:t>
            </a:r>
            <a:r>
              <a:rPr sz="2325" baseline="26881" dirty="0">
                <a:solidFill>
                  <a:srgbClr val="2E2B1F"/>
                </a:solidFill>
                <a:latin typeface="Calibri"/>
                <a:cs typeface="Calibri"/>
              </a:rPr>
              <a:t>th</a:t>
            </a:r>
            <a:r>
              <a:rPr sz="2325" spc="247" baseline="26881" dirty="0">
                <a:solidFill>
                  <a:srgbClr val="2E2B1F"/>
                </a:solidFill>
                <a:latin typeface="Calibri"/>
                <a:cs typeface="Calibri"/>
              </a:rPr>
              <a:t> </a:t>
            </a:r>
            <a:r>
              <a:rPr sz="2400" dirty="0">
                <a:solidFill>
                  <a:srgbClr val="2E2B1F"/>
                </a:solidFill>
                <a:latin typeface="Calibri"/>
                <a:cs typeface="Calibri"/>
              </a:rPr>
              <a:t>of</a:t>
            </a:r>
            <a:r>
              <a:rPr sz="2400" spc="-50" dirty="0">
                <a:solidFill>
                  <a:srgbClr val="2E2B1F"/>
                </a:solidFill>
                <a:latin typeface="Calibri"/>
                <a:cs typeface="Calibri"/>
              </a:rPr>
              <a:t> </a:t>
            </a:r>
            <a:r>
              <a:rPr sz="2400" dirty="0">
                <a:solidFill>
                  <a:srgbClr val="2E2B1F"/>
                </a:solidFill>
                <a:latin typeface="Calibri"/>
                <a:cs typeface="Calibri"/>
              </a:rPr>
              <a:t>an</a:t>
            </a:r>
            <a:r>
              <a:rPr sz="2400" spc="-55" dirty="0">
                <a:solidFill>
                  <a:srgbClr val="2E2B1F"/>
                </a:solidFill>
                <a:latin typeface="Calibri"/>
                <a:cs typeface="Calibri"/>
              </a:rPr>
              <a:t> </a:t>
            </a:r>
            <a:r>
              <a:rPr sz="2400" spc="-10" dirty="0">
                <a:solidFill>
                  <a:srgbClr val="2E2B1F"/>
                </a:solidFill>
                <a:latin typeface="Calibri"/>
                <a:cs typeface="Calibri"/>
              </a:rPr>
              <a:t>inch.</a:t>
            </a:r>
            <a:endParaRPr sz="2400">
              <a:latin typeface="Calibri"/>
              <a:cs typeface="Calibri"/>
            </a:endParaRPr>
          </a:p>
          <a:p>
            <a:pPr marL="803275" indent="-752475">
              <a:lnSpc>
                <a:spcPts val="2865"/>
              </a:lnSpc>
              <a:spcBef>
                <a:spcPts val="50"/>
              </a:spcBef>
              <a:buFont typeface="Wingdings"/>
              <a:buChar char=""/>
              <a:tabLst>
                <a:tab pos="803275" algn="l"/>
              </a:tabLst>
            </a:pPr>
            <a:r>
              <a:rPr sz="2400" dirty="0">
                <a:solidFill>
                  <a:srgbClr val="2E2B1F"/>
                </a:solidFill>
                <a:latin typeface="Calibri"/>
                <a:cs typeface="Calibri"/>
              </a:rPr>
              <a:t>22</a:t>
            </a:r>
            <a:r>
              <a:rPr sz="2400" spc="-5" dirty="0">
                <a:solidFill>
                  <a:srgbClr val="2E2B1F"/>
                </a:solidFill>
                <a:latin typeface="Calibri"/>
                <a:cs typeface="Calibri"/>
              </a:rPr>
              <a:t> </a:t>
            </a:r>
            <a:r>
              <a:rPr sz="2400" dirty="0">
                <a:solidFill>
                  <a:srgbClr val="2E2B1F"/>
                </a:solidFill>
                <a:latin typeface="Calibri"/>
                <a:cs typeface="Calibri"/>
              </a:rPr>
              <a:t>caliber</a:t>
            </a:r>
            <a:r>
              <a:rPr sz="2400" spc="-60" dirty="0">
                <a:solidFill>
                  <a:srgbClr val="2E2B1F"/>
                </a:solidFill>
                <a:latin typeface="Calibri"/>
                <a:cs typeface="Calibri"/>
              </a:rPr>
              <a:t> </a:t>
            </a:r>
            <a:r>
              <a:rPr sz="2400" dirty="0">
                <a:solidFill>
                  <a:srgbClr val="2E2B1F"/>
                </a:solidFill>
                <a:latin typeface="Calibri"/>
                <a:cs typeface="Calibri"/>
              </a:rPr>
              <a:t>pistol</a:t>
            </a:r>
            <a:r>
              <a:rPr sz="2400" spc="-10" dirty="0">
                <a:solidFill>
                  <a:srgbClr val="2E2B1F"/>
                </a:solidFill>
                <a:latin typeface="Calibri"/>
                <a:cs typeface="Calibri"/>
              </a:rPr>
              <a:t> </a:t>
            </a:r>
            <a:r>
              <a:rPr sz="2400" dirty="0">
                <a:solidFill>
                  <a:srgbClr val="2E2B1F"/>
                </a:solidFill>
                <a:latin typeface="Calibri"/>
                <a:cs typeface="Calibri"/>
              </a:rPr>
              <a:t>means</a:t>
            </a:r>
            <a:r>
              <a:rPr sz="2400" spc="-90" dirty="0">
                <a:solidFill>
                  <a:srgbClr val="2E2B1F"/>
                </a:solidFill>
                <a:latin typeface="Calibri"/>
                <a:cs typeface="Calibri"/>
              </a:rPr>
              <a:t> </a:t>
            </a:r>
            <a:r>
              <a:rPr sz="2400" dirty="0">
                <a:solidFill>
                  <a:srgbClr val="2E2B1F"/>
                </a:solidFill>
                <a:latin typeface="Calibri"/>
                <a:cs typeface="Calibri"/>
              </a:rPr>
              <a:t>22/100</a:t>
            </a:r>
            <a:r>
              <a:rPr sz="2325" baseline="26881" dirty="0">
                <a:solidFill>
                  <a:srgbClr val="2E2B1F"/>
                </a:solidFill>
                <a:latin typeface="Calibri"/>
                <a:cs typeface="Calibri"/>
              </a:rPr>
              <a:t>th</a:t>
            </a:r>
            <a:r>
              <a:rPr sz="2325" spc="254" baseline="26881" dirty="0">
                <a:solidFill>
                  <a:srgbClr val="2E2B1F"/>
                </a:solidFill>
                <a:latin typeface="Calibri"/>
                <a:cs typeface="Calibri"/>
              </a:rPr>
              <a:t> </a:t>
            </a:r>
            <a:r>
              <a:rPr sz="2400" dirty="0">
                <a:solidFill>
                  <a:srgbClr val="2E2B1F"/>
                </a:solidFill>
                <a:latin typeface="Calibri"/>
                <a:cs typeface="Calibri"/>
              </a:rPr>
              <a:t>inch</a:t>
            </a:r>
            <a:r>
              <a:rPr sz="2400" spc="-50" dirty="0">
                <a:solidFill>
                  <a:srgbClr val="2E2B1F"/>
                </a:solidFill>
                <a:latin typeface="Calibri"/>
                <a:cs typeface="Calibri"/>
              </a:rPr>
              <a:t> </a:t>
            </a:r>
            <a:r>
              <a:rPr sz="2400" dirty="0">
                <a:solidFill>
                  <a:srgbClr val="2E2B1F"/>
                </a:solidFill>
                <a:latin typeface="Calibri"/>
                <a:cs typeface="Calibri"/>
              </a:rPr>
              <a:t>=</a:t>
            </a:r>
            <a:r>
              <a:rPr sz="2400" spc="-55" dirty="0">
                <a:solidFill>
                  <a:srgbClr val="2E2B1F"/>
                </a:solidFill>
                <a:latin typeface="Calibri"/>
                <a:cs typeface="Calibri"/>
              </a:rPr>
              <a:t> </a:t>
            </a:r>
            <a:r>
              <a:rPr sz="2400" spc="-10" dirty="0">
                <a:solidFill>
                  <a:srgbClr val="2E2B1F"/>
                </a:solidFill>
                <a:latin typeface="Calibri"/>
                <a:cs typeface="Calibri"/>
              </a:rPr>
              <a:t>0.22”</a:t>
            </a:r>
            <a:endParaRPr sz="2400">
              <a:latin typeface="Calibri"/>
              <a:cs typeface="Calibri"/>
            </a:endParaRPr>
          </a:p>
          <a:p>
            <a:pPr marL="869950">
              <a:lnSpc>
                <a:spcPts val="2865"/>
              </a:lnSpc>
            </a:pPr>
            <a:r>
              <a:rPr sz="2400" dirty="0">
                <a:solidFill>
                  <a:srgbClr val="2E2B1F"/>
                </a:solidFill>
                <a:latin typeface="Calibri"/>
                <a:cs typeface="Calibri"/>
              </a:rPr>
              <a:t>It</a:t>
            </a:r>
            <a:r>
              <a:rPr sz="2400" spc="-25" dirty="0">
                <a:solidFill>
                  <a:srgbClr val="2E2B1F"/>
                </a:solidFill>
                <a:latin typeface="Calibri"/>
                <a:cs typeface="Calibri"/>
              </a:rPr>
              <a:t> </a:t>
            </a:r>
            <a:r>
              <a:rPr sz="2400" dirty="0">
                <a:solidFill>
                  <a:srgbClr val="2E2B1F"/>
                </a:solidFill>
                <a:latin typeface="Calibri"/>
                <a:cs typeface="Calibri"/>
              </a:rPr>
              <a:t>mean</a:t>
            </a:r>
            <a:r>
              <a:rPr sz="2400" spc="-25" dirty="0">
                <a:solidFill>
                  <a:srgbClr val="2E2B1F"/>
                </a:solidFill>
                <a:latin typeface="Calibri"/>
                <a:cs typeface="Calibri"/>
              </a:rPr>
              <a:t> </a:t>
            </a:r>
            <a:r>
              <a:rPr sz="2400" dirty="0">
                <a:solidFill>
                  <a:srgbClr val="2E2B1F"/>
                </a:solidFill>
                <a:latin typeface="Calibri"/>
                <a:cs typeface="Calibri"/>
              </a:rPr>
              <a:t>the</a:t>
            </a:r>
            <a:r>
              <a:rPr sz="2400" spc="-30" dirty="0">
                <a:solidFill>
                  <a:srgbClr val="2E2B1F"/>
                </a:solidFill>
                <a:latin typeface="Calibri"/>
                <a:cs typeface="Calibri"/>
              </a:rPr>
              <a:t> </a:t>
            </a:r>
            <a:r>
              <a:rPr sz="2400" dirty="0">
                <a:solidFill>
                  <a:srgbClr val="2E2B1F"/>
                </a:solidFill>
                <a:latin typeface="Calibri"/>
                <a:cs typeface="Calibri"/>
              </a:rPr>
              <a:t>weapon</a:t>
            </a:r>
            <a:r>
              <a:rPr sz="2400" spc="-30" dirty="0">
                <a:solidFill>
                  <a:srgbClr val="2E2B1F"/>
                </a:solidFill>
                <a:latin typeface="Calibri"/>
                <a:cs typeface="Calibri"/>
              </a:rPr>
              <a:t> </a:t>
            </a:r>
            <a:r>
              <a:rPr sz="2400" dirty="0">
                <a:solidFill>
                  <a:srgbClr val="2E2B1F"/>
                </a:solidFill>
                <a:latin typeface="Calibri"/>
                <a:cs typeface="Calibri"/>
              </a:rPr>
              <a:t>is</a:t>
            </a:r>
            <a:r>
              <a:rPr sz="2400" spc="-5" dirty="0">
                <a:solidFill>
                  <a:srgbClr val="2E2B1F"/>
                </a:solidFill>
                <a:latin typeface="Calibri"/>
                <a:cs typeface="Calibri"/>
              </a:rPr>
              <a:t> </a:t>
            </a:r>
            <a:r>
              <a:rPr sz="2400" dirty="0">
                <a:solidFill>
                  <a:srgbClr val="2E2B1F"/>
                </a:solidFill>
                <a:latin typeface="Calibri"/>
                <a:cs typeface="Calibri"/>
              </a:rPr>
              <a:t>a</a:t>
            </a:r>
            <a:r>
              <a:rPr sz="2400" spc="-60" dirty="0">
                <a:solidFill>
                  <a:srgbClr val="2E2B1F"/>
                </a:solidFill>
                <a:latin typeface="Calibri"/>
                <a:cs typeface="Calibri"/>
              </a:rPr>
              <a:t> </a:t>
            </a:r>
            <a:r>
              <a:rPr sz="2400" dirty="0">
                <a:solidFill>
                  <a:srgbClr val="2E2B1F"/>
                </a:solidFill>
                <a:latin typeface="Calibri"/>
                <a:cs typeface="Calibri"/>
              </a:rPr>
              <a:t>pistol</a:t>
            </a:r>
            <a:r>
              <a:rPr sz="2400" spc="-65" dirty="0">
                <a:solidFill>
                  <a:srgbClr val="2E2B1F"/>
                </a:solidFill>
                <a:latin typeface="Calibri"/>
                <a:cs typeface="Calibri"/>
              </a:rPr>
              <a:t> </a:t>
            </a:r>
            <a:r>
              <a:rPr sz="2400" dirty="0">
                <a:solidFill>
                  <a:srgbClr val="2E2B1F"/>
                </a:solidFill>
                <a:latin typeface="Calibri"/>
                <a:cs typeface="Calibri"/>
              </a:rPr>
              <a:t>with</a:t>
            </a:r>
            <a:r>
              <a:rPr sz="2400" spc="-30" dirty="0">
                <a:solidFill>
                  <a:srgbClr val="2E2B1F"/>
                </a:solidFill>
                <a:latin typeface="Calibri"/>
                <a:cs typeface="Calibri"/>
              </a:rPr>
              <a:t> </a:t>
            </a:r>
            <a:r>
              <a:rPr sz="2400" dirty="0">
                <a:solidFill>
                  <a:srgbClr val="2E2B1F"/>
                </a:solidFill>
                <a:latin typeface="Calibri"/>
                <a:cs typeface="Calibri"/>
              </a:rPr>
              <a:t>a</a:t>
            </a:r>
            <a:r>
              <a:rPr sz="2400" spc="10" dirty="0">
                <a:solidFill>
                  <a:srgbClr val="2E2B1F"/>
                </a:solidFill>
                <a:latin typeface="Calibri"/>
                <a:cs typeface="Calibri"/>
              </a:rPr>
              <a:t> </a:t>
            </a:r>
            <a:r>
              <a:rPr sz="2400" dirty="0">
                <a:solidFill>
                  <a:srgbClr val="2E2B1F"/>
                </a:solidFill>
                <a:latin typeface="Calibri"/>
                <a:cs typeface="Calibri"/>
              </a:rPr>
              <a:t>caliber</a:t>
            </a:r>
            <a:r>
              <a:rPr sz="2400" spc="-45" dirty="0">
                <a:solidFill>
                  <a:srgbClr val="2E2B1F"/>
                </a:solidFill>
                <a:latin typeface="Calibri"/>
                <a:cs typeface="Calibri"/>
              </a:rPr>
              <a:t> </a:t>
            </a:r>
            <a:r>
              <a:rPr sz="2400" dirty="0">
                <a:solidFill>
                  <a:srgbClr val="2E2B1F"/>
                </a:solidFill>
                <a:latin typeface="Calibri"/>
                <a:cs typeface="Calibri"/>
              </a:rPr>
              <a:t>of</a:t>
            </a:r>
            <a:r>
              <a:rPr sz="2400" spc="-25" dirty="0">
                <a:solidFill>
                  <a:srgbClr val="2E2B1F"/>
                </a:solidFill>
                <a:latin typeface="Calibri"/>
                <a:cs typeface="Calibri"/>
              </a:rPr>
              <a:t> </a:t>
            </a:r>
            <a:r>
              <a:rPr sz="2400" spc="-20" dirty="0">
                <a:solidFill>
                  <a:srgbClr val="2E2B1F"/>
                </a:solidFill>
                <a:latin typeface="Calibri"/>
                <a:cs typeface="Calibri"/>
              </a:rPr>
              <a:t>0.22</a:t>
            </a:r>
            <a:endParaRPr sz="2400">
              <a:latin typeface="Calibri"/>
              <a:cs typeface="Calibri"/>
            </a:endParaRPr>
          </a:p>
          <a:p>
            <a:pPr marL="460375">
              <a:lnSpc>
                <a:spcPct val="100000"/>
              </a:lnSpc>
              <a:spcBef>
                <a:spcPts val="50"/>
              </a:spcBef>
            </a:pPr>
            <a:r>
              <a:rPr sz="2400" spc="-10" dirty="0">
                <a:solidFill>
                  <a:srgbClr val="2E2B1F"/>
                </a:solidFill>
                <a:latin typeface="Calibri"/>
                <a:cs typeface="Calibri"/>
              </a:rPr>
              <a:t>inches</a:t>
            </a:r>
            <a:endParaRPr sz="2400">
              <a:latin typeface="Calibri"/>
              <a:cs typeface="Calibri"/>
            </a:endParaRPr>
          </a:p>
        </p:txBody>
      </p:sp>
      <p:pic>
        <p:nvPicPr>
          <p:cNvPr id="9" name="object 9"/>
          <p:cNvPicPr/>
          <p:nvPr/>
        </p:nvPicPr>
        <p:blipFill>
          <a:blip r:embed="rId2" cstate="print"/>
          <a:stretch>
            <a:fillRect/>
          </a:stretch>
        </p:blipFill>
        <p:spPr>
          <a:xfrm>
            <a:off x="0" y="4752975"/>
            <a:ext cx="2152649" cy="1857375"/>
          </a:xfrm>
          <a:prstGeom prst="rect">
            <a:avLst/>
          </a:prstGeom>
        </p:spPr>
      </p:pic>
      <p:sp>
        <p:nvSpPr>
          <p:cNvPr id="11" name="Rectangle 10">
            <a:extLst>
              <a:ext uri="{FF2B5EF4-FFF2-40B4-BE49-F238E27FC236}">
                <a16:creationId xmlns:a16="http://schemas.microsoft.com/office/drawing/2014/main" id="{5E512FA6-0FE0-76E0-AAE2-30B3A4095726}"/>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200" y="1143000"/>
            <a:ext cx="8534400" cy="4876800"/>
          </a:xfrm>
          <a:prstGeom prst="rect">
            <a:avLst/>
          </a:prstGeom>
        </p:spPr>
      </p:pic>
      <p:sp>
        <p:nvSpPr>
          <p:cNvPr id="5" name="Rectangle 4">
            <a:extLst>
              <a:ext uri="{FF2B5EF4-FFF2-40B4-BE49-F238E27FC236}">
                <a16:creationId xmlns:a16="http://schemas.microsoft.com/office/drawing/2014/main" id="{643CF1F3-FA27-1F4C-5F72-E04E4DC94842}"/>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7580" y="592518"/>
            <a:ext cx="2490470" cy="723900"/>
          </a:xfrm>
          <a:prstGeom prst="rect">
            <a:avLst/>
          </a:prstGeom>
        </p:spPr>
        <p:txBody>
          <a:bodyPr vert="horz" wrap="square" lIns="0" tIns="16510" rIns="0" bIns="0" rtlCol="0">
            <a:spAutoFit/>
          </a:bodyPr>
          <a:lstStyle/>
          <a:p>
            <a:pPr marL="12700">
              <a:lnSpc>
                <a:spcPct val="100000"/>
              </a:lnSpc>
              <a:spcBef>
                <a:spcPts val="130"/>
              </a:spcBef>
            </a:pPr>
            <a:r>
              <a:rPr spc="-110" dirty="0"/>
              <a:t>Tattooing</a:t>
            </a:r>
          </a:p>
        </p:txBody>
      </p:sp>
      <p:pic>
        <p:nvPicPr>
          <p:cNvPr id="3" name="object 3"/>
          <p:cNvPicPr/>
          <p:nvPr/>
        </p:nvPicPr>
        <p:blipFill>
          <a:blip r:embed="rId2" cstate="print"/>
          <a:stretch>
            <a:fillRect/>
          </a:stretch>
        </p:blipFill>
        <p:spPr>
          <a:xfrm>
            <a:off x="8124825" y="2495423"/>
            <a:ext cx="2833751" cy="2309876"/>
          </a:xfrm>
          <a:prstGeom prst="rect">
            <a:avLst/>
          </a:prstGeom>
        </p:spPr>
      </p:pic>
      <p:sp>
        <p:nvSpPr>
          <p:cNvPr id="4" name="object 4"/>
          <p:cNvSpPr txBox="1"/>
          <p:nvPr/>
        </p:nvSpPr>
        <p:spPr>
          <a:xfrm>
            <a:off x="796925" y="1582356"/>
            <a:ext cx="6960234" cy="3825875"/>
          </a:xfrm>
          <a:prstGeom prst="rect">
            <a:avLst/>
          </a:prstGeom>
        </p:spPr>
        <p:txBody>
          <a:bodyPr vert="horz" wrap="square" lIns="0" tIns="12700" rIns="0" bIns="0" rtlCol="0">
            <a:spAutoFit/>
          </a:bodyPr>
          <a:lstStyle/>
          <a:p>
            <a:pPr marL="240029" indent="-227329">
              <a:lnSpc>
                <a:spcPts val="2865"/>
              </a:lnSpc>
              <a:spcBef>
                <a:spcPts val="100"/>
              </a:spcBef>
              <a:buClr>
                <a:srgbClr val="A9A47B"/>
              </a:buClr>
              <a:buFont typeface="Arial MT"/>
              <a:buChar char="•"/>
              <a:tabLst>
                <a:tab pos="240029" algn="l"/>
              </a:tabLst>
            </a:pPr>
            <a:r>
              <a:rPr sz="2400" dirty="0">
                <a:solidFill>
                  <a:srgbClr val="2E2B1F"/>
                </a:solidFill>
                <a:latin typeface="Calibri"/>
                <a:cs typeface="Calibri"/>
              </a:rPr>
              <a:t>Gun</a:t>
            </a:r>
            <a:r>
              <a:rPr sz="2400" spc="-55" dirty="0">
                <a:solidFill>
                  <a:srgbClr val="2E2B1F"/>
                </a:solidFill>
                <a:latin typeface="Calibri"/>
                <a:cs typeface="Calibri"/>
              </a:rPr>
              <a:t> </a:t>
            </a:r>
            <a:r>
              <a:rPr sz="2400" dirty="0">
                <a:solidFill>
                  <a:srgbClr val="2E2B1F"/>
                </a:solidFill>
                <a:latin typeface="Calibri"/>
                <a:cs typeface="Calibri"/>
              </a:rPr>
              <a:t>powder</a:t>
            </a:r>
            <a:r>
              <a:rPr sz="2400" spc="-70" dirty="0">
                <a:solidFill>
                  <a:srgbClr val="2E2B1F"/>
                </a:solidFill>
                <a:latin typeface="Calibri"/>
                <a:cs typeface="Calibri"/>
              </a:rPr>
              <a:t> </a:t>
            </a:r>
            <a:r>
              <a:rPr sz="2400" dirty="0">
                <a:solidFill>
                  <a:srgbClr val="2E2B1F"/>
                </a:solidFill>
                <a:latin typeface="Calibri"/>
                <a:cs typeface="Calibri"/>
              </a:rPr>
              <a:t>consists</a:t>
            </a:r>
            <a:r>
              <a:rPr sz="2400" spc="-105" dirty="0">
                <a:solidFill>
                  <a:srgbClr val="2E2B1F"/>
                </a:solidFill>
                <a:latin typeface="Calibri"/>
                <a:cs typeface="Calibri"/>
              </a:rPr>
              <a:t> </a:t>
            </a:r>
            <a:r>
              <a:rPr sz="2400" dirty="0">
                <a:solidFill>
                  <a:srgbClr val="2E2B1F"/>
                </a:solidFill>
                <a:latin typeface="Calibri"/>
                <a:cs typeface="Calibri"/>
              </a:rPr>
              <a:t>of</a:t>
            </a:r>
            <a:r>
              <a:rPr sz="2400" spc="-55" dirty="0">
                <a:solidFill>
                  <a:srgbClr val="2E2B1F"/>
                </a:solidFill>
                <a:latin typeface="Calibri"/>
                <a:cs typeface="Calibri"/>
              </a:rPr>
              <a:t> </a:t>
            </a:r>
            <a:r>
              <a:rPr sz="2400" dirty="0">
                <a:solidFill>
                  <a:srgbClr val="2E2B1F"/>
                </a:solidFill>
                <a:latin typeface="Calibri"/>
                <a:cs typeface="Calibri"/>
              </a:rPr>
              <a:t>particles</a:t>
            </a:r>
            <a:r>
              <a:rPr sz="2400" spc="-30" dirty="0">
                <a:solidFill>
                  <a:srgbClr val="2E2B1F"/>
                </a:solidFill>
                <a:latin typeface="Calibri"/>
                <a:cs typeface="Calibri"/>
              </a:rPr>
              <a:t> </a:t>
            </a:r>
            <a:r>
              <a:rPr sz="2400" dirty="0">
                <a:solidFill>
                  <a:srgbClr val="2E2B1F"/>
                </a:solidFill>
                <a:latin typeface="Calibri"/>
                <a:cs typeface="Calibri"/>
              </a:rPr>
              <a:t>which</a:t>
            </a:r>
            <a:r>
              <a:rPr sz="2400" spc="-50" dirty="0">
                <a:solidFill>
                  <a:srgbClr val="2E2B1F"/>
                </a:solidFill>
                <a:latin typeface="Calibri"/>
                <a:cs typeface="Calibri"/>
              </a:rPr>
              <a:t> </a:t>
            </a:r>
            <a:r>
              <a:rPr sz="2400" dirty="0">
                <a:solidFill>
                  <a:srgbClr val="2E2B1F"/>
                </a:solidFill>
                <a:latin typeface="Calibri"/>
                <a:cs typeface="Calibri"/>
              </a:rPr>
              <a:t>are</a:t>
            </a:r>
            <a:r>
              <a:rPr sz="2400" spc="-65" dirty="0">
                <a:solidFill>
                  <a:srgbClr val="2E2B1F"/>
                </a:solidFill>
                <a:latin typeface="Calibri"/>
                <a:cs typeface="Calibri"/>
              </a:rPr>
              <a:t> </a:t>
            </a:r>
            <a:r>
              <a:rPr sz="2400" spc="-10" dirty="0">
                <a:solidFill>
                  <a:srgbClr val="2E2B1F"/>
                </a:solidFill>
                <a:latin typeface="Calibri"/>
                <a:cs typeface="Calibri"/>
              </a:rPr>
              <a:t>embedded</a:t>
            </a:r>
            <a:endParaRPr sz="2400">
              <a:latin typeface="Calibri"/>
              <a:cs typeface="Calibri"/>
            </a:endParaRPr>
          </a:p>
          <a:p>
            <a:pPr marL="241300">
              <a:lnSpc>
                <a:spcPts val="2865"/>
              </a:lnSpc>
            </a:pPr>
            <a:r>
              <a:rPr sz="2400" dirty="0">
                <a:solidFill>
                  <a:srgbClr val="2E2B1F"/>
                </a:solidFill>
                <a:latin typeface="Calibri"/>
                <a:cs typeface="Calibri"/>
              </a:rPr>
              <a:t>under</a:t>
            </a:r>
            <a:r>
              <a:rPr sz="2400" spc="-75" dirty="0">
                <a:solidFill>
                  <a:srgbClr val="2E2B1F"/>
                </a:solidFill>
                <a:latin typeface="Calibri"/>
                <a:cs typeface="Calibri"/>
              </a:rPr>
              <a:t> </a:t>
            </a:r>
            <a:r>
              <a:rPr sz="2400" dirty="0">
                <a:solidFill>
                  <a:srgbClr val="2E2B1F"/>
                </a:solidFill>
                <a:latin typeface="Calibri"/>
                <a:cs typeface="Calibri"/>
              </a:rPr>
              <a:t>the</a:t>
            </a:r>
            <a:r>
              <a:rPr sz="2400" spc="5" dirty="0">
                <a:solidFill>
                  <a:srgbClr val="2E2B1F"/>
                </a:solidFill>
                <a:latin typeface="Calibri"/>
                <a:cs typeface="Calibri"/>
              </a:rPr>
              <a:t> </a:t>
            </a:r>
            <a:r>
              <a:rPr sz="2400" dirty="0">
                <a:solidFill>
                  <a:srgbClr val="2E2B1F"/>
                </a:solidFill>
                <a:latin typeface="Calibri"/>
                <a:cs typeface="Calibri"/>
              </a:rPr>
              <a:t>skin</a:t>
            </a:r>
            <a:r>
              <a:rPr sz="2400" spc="-55" dirty="0">
                <a:solidFill>
                  <a:srgbClr val="2E2B1F"/>
                </a:solidFill>
                <a:latin typeface="Calibri"/>
                <a:cs typeface="Calibri"/>
              </a:rPr>
              <a:t> </a:t>
            </a:r>
            <a:r>
              <a:rPr sz="2400" dirty="0">
                <a:solidFill>
                  <a:srgbClr val="2E2B1F"/>
                </a:solidFill>
                <a:latin typeface="Calibri"/>
                <a:cs typeface="Calibri"/>
              </a:rPr>
              <a:t>through</a:t>
            </a:r>
            <a:r>
              <a:rPr sz="2400" spc="-60" dirty="0">
                <a:solidFill>
                  <a:srgbClr val="2E2B1F"/>
                </a:solidFill>
                <a:latin typeface="Calibri"/>
                <a:cs typeface="Calibri"/>
              </a:rPr>
              <a:t> </a:t>
            </a:r>
            <a:r>
              <a:rPr sz="2400" dirty="0">
                <a:solidFill>
                  <a:srgbClr val="2E2B1F"/>
                </a:solidFill>
                <a:latin typeface="Calibri"/>
                <a:cs typeface="Calibri"/>
              </a:rPr>
              <a:t>the</a:t>
            </a:r>
            <a:r>
              <a:rPr sz="2400" spc="-60" dirty="0">
                <a:solidFill>
                  <a:srgbClr val="2E2B1F"/>
                </a:solidFill>
                <a:latin typeface="Calibri"/>
                <a:cs typeface="Calibri"/>
              </a:rPr>
              <a:t> </a:t>
            </a:r>
            <a:r>
              <a:rPr sz="2400" dirty="0">
                <a:solidFill>
                  <a:srgbClr val="2E2B1F"/>
                </a:solidFill>
                <a:latin typeface="Calibri"/>
                <a:cs typeface="Calibri"/>
              </a:rPr>
              <a:t>force</a:t>
            </a:r>
            <a:r>
              <a:rPr sz="2400" spc="-60" dirty="0">
                <a:solidFill>
                  <a:srgbClr val="2E2B1F"/>
                </a:solidFill>
                <a:latin typeface="Calibri"/>
                <a:cs typeface="Calibri"/>
              </a:rPr>
              <a:t> </a:t>
            </a:r>
            <a:r>
              <a:rPr sz="2400" dirty="0">
                <a:solidFill>
                  <a:srgbClr val="2E2B1F"/>
                </a:solidFill>
                <a:latin typeface="Calibri"/>
                <a:cs typeface="Calibri"/>
              </a:rPr>
              <a:t>of</a:t>
            </a:r>
            <a:r>
              <a:rPr sz="2400" spc="-50" dirty="0">
                <a:solidFill>
                  <a:srgbClr val="2E2B1F"/>
                </a:solidFill>
                <a:latin typeface="Calibri"/>
                <a:cs typeface="Calibri"/>
              </a:rPr>
              <a:t> </a:t>
            </a:r>
            <a:r>
              <a:rPr sz="2400" dirty="0">
                <a:solidFill>
                  <a:srgbClr val="2E2B1F"/>
                </a:solidFill>
                <a:latin typeface="Calibri"/>
                <a:cs typeface="Calibri"/>
              </a:rPr>
              <a:t>their</a:t>
            </a:r>
            <a:r>
              <a:rPr sz="2400" spc="-10" dirty="0">
                <a:solidFill>
                  <a:srgbClr val="2E2B1F"/>
                </a:solidFill>
                <a:latin typeface="Calibri"/>
                <a:cs typeface="Calibri"/>
              </a:rPr>
              <a:t> impact.</a:t>
            </a:r>
            <a:endParaRPr sz="2400">
              <a:latin typeface="Calibri"/>
              <a:cs typeface="Calibri"/>
            </a:endParaRPr>
          </a:p>
          <a:p>
            <a:pPr marL="309245" indent="-296545">
              <a:lnSpc>
                <a:spcPct val="100000"/>
              </a:lnSpc>
              <a:spcBef>
                <a:spcPts val="575"/>
              </a:spcBef>
              <a:buClr>
                <a:srgbClr val="A9A47B"/>
              </a:buClr>
              <a:buFont typeface="Arial MT"/>
              <a:buChar char="•"/>
              <a:tabLst>
                <a:tab pos="309245" algn="l"/>
              </a:tabLst>
            </a:pPr>
            <a:r>
              <a:rPr sz="2400" dirty="0">
                <a:solidFill>
                  <a:srgbClr val="2E2B1F"/>
                </a:solidFill>
                <a:latin typeface="Calibri"/>
                <a:cs typeface="Calibri"/>
              </a:rPr>
              <a:t>It</a:t>
            </a:r>
            <a:r>
              <a:rPr sz="2400" spc="-35" dirty="0">
                <a:solidFill>
                  <a:srgbClr val="2E2B1F"/>
                </a:solidFill>
                <a:latin typeface="Calibri"/>
                <a:cs typeface="Calibri"/>
              </a:rPr>
              <a:t> </a:t>
            </a:r>
            <a:r>
              <a:rPr sz="2400" dirty="0">
                <a:solidFill>
                  <a:srgbClr val="2E2B1F"/>
                </a:solidFill>
                <a:latin typeface="Calibri"/>
                <a:cs typeface="Calibri"/>
              </a:rPr>
              <a:t>is</a:t>
            </a:r>
            <a:r>
              <a:rPr sz="2400" spc="-10" dirty="0">
                <a:solidFill>
                  <a:srgbClr val="2E2B1F"/>
                </a:solidFill>
                <a:latin typeface="Calibri"/>
                <a:cs typeface="Calibri"/>
              </a:rPr>
              <a:t> </a:t>
            </a:r>
            <a:r>
              <a:rPr sz="2400" dirty="0">
                <a:solidFill>
                  <a:srgbClr val="2E2B1F"/>
                </a:solidFill>
                <a:latin typeface="Calibri"/>
                <a:cs typeface="Calibri"/>
              </a:rPr>
              <a:t>seen</a:t>
            </a:r>
            <a:r>
              <a:rPr sz="2400" spc="-40" dirty="0">
                <a:solidFill>
                  <a:srgbClr val="2E2B1F"/>
                </a:solidFill>
                <a:latin typeface="Calibri"/>
                <a:cs typeface="Calibri"/>
              </a:rPr>
              <a:t> </a:t>
            </a:r>
            <a:r>
              <a:rPr sz="2400" dirty="0">
                <a:solidFill>
                  <a:srgbClr val="2E2B1F"/>
                </a:solidFill>
                <a:latin typeface="Calibri"/>
                <a:cs typeface="Calibri"/>
              </a:rPr>
              <a:t>only</a:t>
            </a:r>
            <a:r>
              <a:rPr sz="2400" spc="-10" dirty="0">
                <a:solidFill>
                  <a:srgbClr val="2E2B1F"/>
                </a:solidFill>
                <a:latin typeface="Calibri"/>
                <a:cs typeface="Calibri"/>
              </a:rPr>
              <a:t> </a:t>
            </a:r>
            <a:r>
              <a:rPr sz="2400" dirty="0">
                <a:solidFill>
                  <a:srgbClr val="2E2B1F"/>
                </a:solidFill>
                <a:latin typeface="Calibri"/>
                <a:cs typeface="Calibri"/>
              </a:rPr>
              <a:t>when</a:t>
            </a:r>
            <a:r>
              <a:rPr sz="2400" spc="-35" dirty="0">
                <a:solidFill>
                  <a:srgbClr val="2E2B1F"/>
                </a:solidFill>
                <a:latin typeface="Calibri"/>
                <a:cs typeface="Calibri"/>
              </a:rPr>
              <a:t> </a:t>
            </a:r>
            <a:r>
              <a:rPr sz="2400" dirty="0">
                <a:solidFill>
                  <a:srgbClr val="2E2B1F"/>
                </a:solidFill>
                <a:latin typeface="Calibri"/>
                <a:cs typeface="Calibri"/>
              </a:rPr>
              <a:t>the</a:t>
            </a:r>
            <a:r>
              <a:rPr sz="2400" spc="-40" dirty="0">
                <a:solidFill>
                  <a:srgbClr val="2E2B1F"/>
                </a:solidFill>
                <a:latin typeface="Calibri"/>
                <a:cs typeface="Calibri"/>
              </a:rPr>
              <a:t> </a:t>
            </a:r>
            <a:r>
              <a:rPr sz="2400" dirty="0">
                <a:solidFill>
                  <a:srgbClr val="2E2B1F"/>
                </a:solidFill>
                <a:latin typeface="Calibri"/>
                <a:cs typeface="Calibri"/>
              </a:rPr>
              <a:t>weapon</a:t>
            </a:r>
            <a:r>
              <a:rPr sz="2400" spc="-35" dirty="0">
                <a:solidFill>
                  <a:srgbClr val="2E2B1F"/>
                </a:solidFill>
                <a:latin typeface="Calibri"/>
                <a:cs typeface="Calibri"/>
              </a:rPr>
              <a:t> </a:t>
            </a:r>
            <a:r>
              <a:rPr sz="2400" dirty="0">
                <a:solidFill>
                  <a:srgbClr val="2E2B1F"/>
                </a:solidFill>
                <a:latin typeface="Calibri"/>
                <a:cs typeface="Calibri"/>
              </a:rPr>
              <a:t>is</a:t>
            </a:r>
            <a:r>
              <a:rPr sz="2400" spc="-15" dirty="0">
                <a:solidFill>
                  <a:srgbClr val="2E2B1F"/>
                </a:solidFill>
                <a:latin typeface="Calibri"/>
                <a:cs typeface="Calibri"/>
              </a:rPr>
              <a:t> </a:t>
            </a:r>
            <a:r>
              <a:rPr sz="2400" dirty="0">
                <a:solidFill>
                  <a:srgbClr val="2E2B1F"/>
                </a:solidFill>
                <a:latin typeface="Calibri"/>
                <a:cs typeface="Calibri"/>
              </a:rPr>
              <a:t>near</a:t>
            </a:r>
            <a:r>
              <a:rPr sz="2400" spc="-55" dirty="0">
                <a:solidFill>
                  <a:srgbClr val="2E2B1F"/>
                </a:solidFill>
                <a:latin typeface="Calibri"/>
                <a:cs typeface="Calibri"/>
              </a:rPr>
              <a:t> </a:t>
            </a:r>
            <a:r>
              <a:rPr sz="2400" dirty="0">
                <a:solidFill>
                  <a:srgbClr val="2E2B1F"/>
                </a:solidFill>
                <a:latin typeface="Calibri"/>
                <a:cs typeface="Calibri"/>
              </a:rPr>
              <a:t>enough</a:t>
            </a:r>
            <a:r>
              <a:rPr sz="2400" spc="-40" dirty="0">
                <a:solidFill>
                  <a:srgbClr val="2E2B1F"/>
                </a:solidFill>
                <a:latin typeface="Calibri"/>
                <a:cs typeface="Calibri"/>
              </a:rPr>
              <a:t> </a:t>
            </a:r>
            <a:r>
              <a:rPr sz="2400" spc="-25" dirty="0">
                <a:solidFill>
                  <a:srgbClr val="2E2B1F"/>
                </a:solidFill>
                <a:latin typeface="Calibri"/>
                <a:cs typeface="Calibri"/>
              </a:rPr>
              <a:t>for</a:t>
            </a:r>
            <a:endParaRPr sz="2400">
              <a:latin typeface="Calibri"/>
              <a:cs typeface="Calibri"/>
            </a:endParaRPr>
          </a:p>
          <a:p>
            <a:pPr marL="241300">
              <a:lnSpc>
                <a:spcPct val="100000"/>
              </a:lnSpc>
              <a:spcBef>
                <a:spcPts val="50"/>
              </a:spcBef>
            </a:pPr>
            <a:r>
              <a:rPr sz="2400" dirty="0">
                <a:solidFill>
                  <a:srgbClr val="2E2B1F"/>
                </a:solidFill>
                <a:latin typeface="Calibri"/>
                <a:cs typeface="Calibri"/>
              </a:rPr>
              <a:t>the</a:t>
            </a:r>
            <a:r>
              <a:rPr sz="2400" spc="-70" dirty="0">
                <a:solidFill>
                  <a:srgbClr val="2E2B1F"/>
                </a:solidFill>
                <a:latin typeface="Calibri"/>
                <a:cs typeface="Calibri"/>
              </a:rPr>
              <a:t> </a:t>
            </a:r>
            <a:r>
              <a:rPr sz="2400" dirty="0">
                <a:solidFill>
                  <a:srgbClr val="2E2B1F"/>
                </a:solidFill>
                <a:latin typeface="Calibri"/>
                <a:cs typeface="Calibri"/>
              </a:rPr>
              <a:t>powder</a:t>
            </a:r>
            <a:r>
              <a:rPr sz="2400" spc="-75" dirty="0">
                <a:solidFill>
                  <a:srgbClr val="2E2B1F"/>
                </a:solidFill>
                <a:latin typeface="Calibri"/>
                <a:cs typeface="Calibri"/>
              </a:rPr>
              <a:t> </a:t>
            </a:r>
            <a:r>
              <a:rPr sz="2400" dirty="0">
                <a:solidFill>
                  <a:srgbClr val="2E2B1F"/>
                </a:solidFill>
                <a:latin typeface="Calibri"/>
                <a:cs typeface="Calibri"/>
              </a:rPr>
              <a:t>grains</a:t>
            </a:r>
            <a:r>
              <a:rPr sz="2400" spc="-40" dirty="0">
                <a:solidFill>
                  <a:srgbClr val="2E2B1F"/>
                </a:solidFill>
                <a:latin typeface="Calibri"/>
                <a:cs typeface="Calibri"/>
              </a:rPr>
              <a:t> </a:t>
            </a:r>
            <a:r>
              <a:rPr sz="2400" dirty="0">
                <a:solidFill>
                  <a:srgbClr val="2E2B1F"/>
                </a:solidFill>
                <a:latin typeface="Calibri"/>
                <a:cs typeface="Calibri"/>
              </a:rPr>
              <a:t>to</a:t>
            </a:r>
            <a:r>
              <a:rPr sz="2400" spc="-60" dirty="0">
                <a:solidFill>
                  <a:srgbClr val="2E2B1F"/>
                </a:solidFill>
                <a:latin typeface="Calibri"/>
                <a:cs typeface="Calibri"/>
              </a:rPr>
              <a:t> </a:t>
            </a:r>
            <a:r>
              <a:rPr sz="2400" spc="-10" dirty="0">
                <a:solidFill>
                  <a:srgbClr val="2E2B1F"/>
                </a:solidFill>
                <a:latin typeface="Calibri"/>
                <a:cs typeface="Calibri"/>
              </a:rPr>
              <a:t>strike</a:t>
            </a:r>
            <a:r>
              <a:rPr sz="2400" spc="-65" dirty="0">
                <a:solidFill>
                  <a:srgbClr val="2E2B1F"/>
                </a:solidFill>
                <a:latin typeface="Calibri"/>
                <a:cs typeface="Calibri"/>
              </a:rPr>
              <a:t> </a:t>
            </a:r>
            <a:r>
              <a:rPr sz="2400" dirty="0">
                <a:solidFill>
                  <a:srgbClr val="2E2B1F"/>
                </a:solidFill>
                <a:latin typeface="Calibri"/>
                <a:cs typeface="Calibri"/>
              </a:rPr>
              <a:t>with</a:t>
            </a:r>
            <a:r>
              <a:rPr sz="2400" spc="-60" dirty="0">
                <a:solidFill>
                  <a:srgbClr val="2E2B1F"/>
                </a:solidFill>
                <a:latin typeface="Calibri"/>
                <a:cs typeface="Calibri"/>
              </a:rPr>
              <a:t> </a:t>
            </a:r>
            <a:r>
              <a:rPr sz="2400" spc="-10" dirty="0">
                <a:solidFill>
                  <a:srgbClr val="2E2B1F"/>
                </a:solidFill>
                <a:latin typeface="Calibri"/>
                <a:cs typeface="Calibri"/>
              </a:rPr>
              <a:t>force.</a:t>
            </a:r>
            <a:endParaRPr sz="2400">
              <a:latin typeface="Calibri"/>
              <a:cs typeface="Calibri"/>
            </a:endParaRPr>
          </a:p>
          <a:p>
            <a:pPr marL="304800">
              <a:lnSpc>
                <a:spcPct val="100000"/>
              </a:lnSpc>
              <a:spcBef>
                <a:spcPts val="1530"/>
              </a:spcBef>
            </a:pPr>
            <a:r>
              <a:rPr sz="4400" b="1" spc="50" dirty="0">
                <a:solidFill>
                  <a:srgbClr val="675E46"/>
                </a:solidFill>
                <a:latin typeface="Cambria"/>
                <a:cs typeface="Cambria"/>
              </a:rPr>
              <a:t>STIPPLING</a:t>
            </a:r>
            <a:endParaRPr sz="4400">
              <a:latin typeface="Cambria"/>
              <a:cs typeface="Cambria"/>
            </a:endParaRPr>
          </a:p>
          <a:p>
            <a:pPr marL="203200" marR="406400">
              <a:lnSpc>
                <a:spcPct val="89900"/>
              </a:lnSpc>
              <a:spcBef>
                <a:spcPts val="3225"/>
              </a:spcBef>
            </a:pPr>
            <a:r>
              <a:rPr sz="2400" dirty="0">
                <a:solidFill>
                  <a:srgbClr val="2E2B1F"/>
                </a:solidFill>
                <a:latin typeface="Calibri"/>
                <a:cs typeface="Calibri"/>
              </a:rPr>
              <a:t>When</a:t>
            </a:r>
            <a:r>
              <a:rPr sz="2400" spc="-75" dirty="0">
                <a:solidFill>
                  <a:srgbClr val="2E2B1F"/>
                </a:solidFill>
                <a:latin typeface="Calibri"/>
                <a:cs typeface="Calibri"/>
              </a:rPr>
              <a:t> </a:t>
            </a:r>
            <a:r>
              <a:rPr sz="2400" dirty="0">
                <a:solidFill>
                  <a:srgbClr val="2E2B1F"/>
                </a:solidFill>
                <a:latin typeface="Calibri"/>
                <a:cs typeface="Calibri"/>
              </a:rPr>
              <a:t>the</a:t>
            </a:r>
            <a:r>
              <a:rPr sz="2400" spc="-80" dirty="0">
                <a:solidFill>
                  <a:srgbClr val="2E2B1F"/>
                </a:solidFill>
                <a:latin typeface="Calibri"/>
                <a:cs typeface="Calibri"/>
              </a:rPr>
              <a:t> </a:t>
            </a:r>
            <a:r>
              <a:rPr sz="2400" dirty="0">
                <a:solidFill>
                  <a:srgbClr val="2E2B1F"/>
                </a:solidFill>
                <a:latin typeface="Calibri"/>
                <a:cs typeface="Calibri"/>
              </a:rPr>
              <a:t>range</a:t>
            </a:r>
            <a:r>
              <a:rPr sz="2400" spc="-20" dirty="0">
                <a:solidFill>
                  <a:srgbClr val="2E2B1F"/>
                </a:solidFill>
                <a:latin typeface="Calibri"/>
                <a:cs typeface="Calibri"/>
              </a:rPr>
              <a:t> </a:t>
            </a:r>
            <a:r>
              <a:rPr sz="2400" spc="-10" dirty="0">
                <a:solidFill>
                  <a:srgbClr val="2E2B1F"/>
                </a:solidFill>
                <a:latin typeface="Calibri"/>
                <a:cs typeface="Calibri"/>
              </a:rPr>
              <a:t>increases</a:t>
            </a:r>
            <a:r>
              <a:rPr sz="2400" spc="-114" dirty="0">
                <a:solidFill>
                  <a:srgbClr val="2E2B1F"/>
                </a:solidFill>
                <a:latin typeface="Calibri"/>
                <a:cs typeface="Calibri"/>
              </a:rPr>
              <a:t> </a:t>
            </a:r>
            <a:r>
              <a:rPr sz="2400" dirty="0">
                <a:solidFill>
                  <a:srgbClr val="2E2B1F"/>
                </a:solidFill>
                <a:latin typeface="Calibri"/>
                <a:cs typeface="Calibri"/>
              </a:rPr>
              <a:t>to</a:t>
            </a:r>
            <a:r>
              <a:rPr sz="2400" spc="-75" dirty="0">
                <a:solidFill>
                  <a:srgbClr val="2E2B1F"/>
                </a:solidFill>
                <a:latin typeface="Calibri"/>
                <a:cs typeface="Calibri"/>
              </a:rPr>
              <a:t> </a:t>
            </a:r>
            <a:r>
              <a:rPr sz="2400" dirty="0">
                <a:solidFill>
                  <a:srgbClr val="2E2B1F"/>
                </a:solidFill>
                <a:latin typeface="Calibri"/>
                <a:cs typeface="Calibri"/>
              </a:rPr>
              <a:t>the</a:t>
            </a:r>
            <a:r>
              <a:rPr sz="2400" spc="-20" dirty="0">
                <a:solidFill>
                  <a:srgbClr val="2E2B1F"/>
                </a:solidFill>
                <a:latin typeface="Calibri"/>
                <a:cs typeface="Calibri"/>
              </a:rPr>
              <a:t> </a:t>
            </a:r>
            <a:r>
              <a:rPr sz="2400" dirty="0">
                <a:solidFill>
                  <a:srgbClr val="2E2B1F"/>
                </a:solidFill>
                <a:latin typeface="Calibri"/>
                <a:cs typeface="Calibri"/>
              </a:rPr>
              <a:t>point</a:t>
            </a:r>
            <a:r>
              <a:rPr sz="2400" spc="-70" dirty="0">
                <a:solidFill>
                  <a:srgbClr val="2E2B1F"/>
                </a:solidFill>
                <a:latin typeface="Calibri"/>
                <a:cs typeface="Calibri"/>
              </a:rPr>
              <a:t> </a:t>
            </a:r>
            <a:r>
              <a:rPr sz="2400" dirty="0">
                <a:solidFill>
                  <a:srgbClr val="2E2B1F"/>
                </a:solidFill>
                <a:latin typeface="Calibri"/>
                <a:cs typeface="Calibri"/>
              </a:rPr>
              <a:t>that</a:t>
            </a:r>
            <a:r>
              <a:rPr sz="2400" spc="-65" dirty="0">
                <a:solidFill>
                  <a:srgbClr val="2E2B1F"/>
                </a:solidFill>
                <a:latin typeface="Calibri"/>
                <a:cs typeface="Calibri"/>
              </a:rPr>
              <a:t> </a:t>
            </a:r>
            <a:r>
              <a:rPr sz="2400" spc="-25" dirty="0">
                <a:solidFill>
                  <a:srgbClr val="2E2B1F"/>
                </a:solidFill>
                <a:latin typeface="Calibri"/>
                <a:cs typeface="Calibri"/>
              </a:rPr>
              <a:t>the </a:t>
            </a:r>
            <a:r>
              <a:rPr sz="2400" dirty="0">
                <a:solidFill>
                  <a:srgbClr val="2E2B1F"/>
                </a:solidFill>
                <a:latin typeface="Calibri"/>
                <a:cs typeface="Calibri"/>
              </a:rPr>
              <a:t>powder</a:t>
            </a:r>
            <a:r>
              <a:rPr sz="2400" spc="-60" dirty="0">
                <a:solidFill>
                  <a:srgbClr val="2E2B1F"/>
                </a:solidFill>
                <a:latin typeface="Calibri"/>
                <a:cs typeface="Calibri"/>
              </a:rPr>
              <a:t> </a:t>
            </a:r>
            <a:r>
              <a:rPr sz="2400" dirty="0">
                <a:solidFill>
                  <a:srgbClr val="2E2B1F"/>
                </a:solidFill>
                <a:latin typeface="Calibri"/>
                <a:cs typeface="Calibri"/>
              </a:rPr>
              <a:t>particles</a:t>
            </a:r>
            <a:r>
              <a:rPr sz="2400" spc="-20" dirty="0">
                <a:solidFill>
                  <a:srgbClr val="2E2B1F"/>
                </a:solidFill>
                <a:latin typeface="Calibri"/>
                <a:cs typeface="Calibri"/>
              </a:rPr>
              <a:t> </a:t>
            </a:r>
            <a:r>
              <a:rPr sz="2400" dirty="0">
                <a:solidFill>
                  <a:srgbClr val="2E2B1F"/>
                </a:solidFill>
                <a:latin typeface="Calibri"/>
                <a:cs typeface="Calibri"/>
              </a:rPr>
              <a:t>do</a:t>
            </a:r>
            <a:r>
              <a:rPr sz="2400" spc="-40" dirty="0">
                <a:solidFill>
                  <a:srgbClr val="2E2B1F"/>
                </a:solidFill>
                <a:latin typeface="Calibri"/>
                <a:cs typeface="Calibri"/>
              </a:rPr>
              <a:t> </a:t>
            </a:r>
            <a:r>
              <a:rPr sz="2400" dirty="0">
                <a:solidFill>
                  <a:srgbClr val="2E2B1F"/>
                </a:solidFill>
                <a:latin typeface="Calibri"/>
                <a:cs typeface="Calibri"/>
              </a:rPr>
              <a:t>not</a:t>
            </a:r>
            <a:r>
              <a:rPr sz="2400" spc="-100" dirty="0">
                <a:solidFill>
                  <a:srgbClr val="2E2B1F"/>
                </a:solidFill>
                <a:latin typeface="Calibri"/>
                <a:cs typeface="Calibri"/>
              </a:rPr>
              <a:t> </a:t>
            </a:r>
            <a:r>
              <a:rPr sz="2400" dirty="0">
                <a:solidFill>
                  <a:srgbClr val="2E2B1F"/>
                </a:solidFill>
                <a:latin typeface="Calibri"/>
                <a:cs typeface="Calibri"/>
              </a:rPr>
              <a:t>embed</a:t>
            </a:r>
            <a:r>
              <a:rPr sz="2400" spc="-40" dirty="0">
                <a:solidFill>
                  <a:srgbClr val="2E2B1F"/>
                </a:solidFill>
                <a:latin typeface="Calibri"/>
                <a:cs typeface="Calibri"/>
              </a:rPr>
              <a:t> </a:t>
            </a:r>
            <a:r>
              <a:rPr sz="2400" spc="-10" dirty="0">
                <a:solidFill>
                  <a:srgbClr val="2E2B1F"/>
                </a:solidFill>
                <a:latin typeface="Calibri"/>
                <a:cs typeface="Calibri"/>
              </a:rPr>
              <a:t>themselves</a:t>
            </a:r>
            <a:r>
              <a:rPr sz="2400" spc="-80" dirty="0">
                <a:solidFill>
                  <a:srgbClr val="2E2B1F"/>
                </a:solidFill>
                <a:latin typeface="Calibri"/>
                <a:cs typeface="Calibri"/>
              </a:rPr>
              <a:t> </a:t>
            </a:r>
            <a:r>
              <a:rPr sz="2400" dirty="0">
                <a:solidFill>
                  <a:srgbClr val="2E2B1F"/>
                </a:solidFill>
                <a:latin typeface="Calibri"/>
                <a:cs typeface="Calibri"/>
              </a:rPr>
              <a:t>but</a:t>
            </a:r>
            <a:r>
              <a:rPr sz="2400" spc="-30" dirty="0">
                <a:solidFill>
                  <a:srgbClr val="2E2B1F"/>
                </a:solidFill>
                <a:latin typeface="Calibri"/>
                <a:cs typeface="Calibri"/>
              </a:rPr>
              <a:t> </a:t>
            </a:r>
            <a:r>
              <a:rPr sz="2400" spc="-10" dirty="0">
                <a:solidFill>
                  <a:srgbClr val="2E2B1F"/>
                </a:solidFill>
                <a:latin typeface="Calibri"/>
                <a:cs typeface="Calibri"/>
              </a:rPr>
              <a:t>still leave</a:t>
            </a:r>
            <a:r>
              <a:rPr sz="2400" spc="-65" dirty="0">
                <a:solidFill>
                  <a:srgbClr val="2E2B1F"/>
                </a:solidFill>
                <a:latin typeface="Calibri"/>
                <a:cs typeface="Calibri"/>
              </a:rPr>
              <a:t> </a:t>
            </a:r>
            <a:r>
              <a:rPr sz="2400" dirty="0">
                <a:solidFill>
                  <a:srgbClr val="2E2B1F"/>
                </a:solidFill>
                <a:latin typeface="Calibri"/>
                <a:cs typeface="Calibri"/>
              </a:rPr>
              <a:t>a</a:t>
            </a:r>
            <a:r>
              <a:rPr sz="2400" spc="-30" dirty="0">
                <a:solidFill>
                  <a:srgbClr val="2E2B1F"/>
                </a:solidFill>
                <a:latin typeface="Calibri"/>
                <a:cs typeface="Calibri"/>
              </a:rPr>
              <a:t> </a:t>
            </a:r>
            <a:r>
              <a:rPr sz="2400" dirty="0">
                <a:solidFill>
                  <a:srgbClr val="2E2B1F"/>
                </a:solidFill>
                <a:latin typeface="Calibri"/>
                <a:cs typeface="Calibri"/>
              </a:rPr>
              <a:t>visible</a:t>
            </a:r>
            <a:r>
              <a:rPr sz="2400" spc="-65" dirty="0">
                <a:solidFill>
                  <a:srgbClr val="2E2B1F"/>
                </a:solidFill>
                <a:latin typeface="Calibri"/>
                <a:cs typeface="Calibri"/>
              </a:rPr>
              <a:t> </a:t>
            </a:r>
            <a:r>
              <a:rPr sz="2400" dirty="0">
                <a:solidFill>
                  <a:srgbClr val="2E2B1F"/>
                </a:solidFill>
                <a:latin typeface="Calibri"/>
                <a:cs typeface="Calibri"/>
              </a:rPr>
              <a:t>mark, it</a:t>
            </a:r>
            <a:r>
              <a:rPr sz="2400" spc="-55" dirty="0">
                <a:solidFill>
                  <a:srgbClr val="2E2B1F"/>
                </a:solidFill>
                <a:latin typeface="Calibri"/>
                <a:cs typeface="Calibri"/>
              </a:rPr>
              <a:t> </a:t>
            </a:r>
            <a:r>
              <a:rPr sz="2400" dirty="0">
                <a:solidFill>
                  <a:srgbClr val="2E2B1F"/>
                </a:solidFill>
                <a:latin typeface="Calibri"/>
                <a:cs typeface="Calibri"/>
              </a:rPr>
              <a:t>is</a:t>
            </a:r>
            <a:r>
              <a:rPr sz="2400" spc="-40" dirty="0">
                <a:solidFill>
                  <a:srgbClr val="2E2B1F"/>
                </a:solidFill>
                <a:latin typeface="Calibri"/>
                <a:cs typeface="Calibri"/>
              </a:rPr>
              <a:t> </a:t>
            </a:r>
            <a:r>
              <a:rPr sz="2400" dirty="0">
                <a:solidFill>
                  <a:srgbClr val="2E2B1F"/>
                </a:solidFill>
                <a:latin typeface="Calibri"/>
                <a:cs typeface="Calibri"/>
              </a:rPr>
              <a:t>called </a:t>
            </a:r>
            <a:r>
              <a:rPr sz="2400" spc="-10" dirty="0">
                <a:solidFill>
                  <a:srgbClr val="FF33CC"/>
                </a:solidFill>
                <a:latin typeface="Calibri"/>
                <a:cs typeface="Calibri"/>
              </a:rPr>
              <a:t>stippling.</a:t>
            </a:r>
            <a:endParaRPr sz="2400">
              <a:latin typeface="Calibri"/>
              <a:cs typeface="Calibri"/>
            </a:endParaRPr>
          </a:p>
        </p:txBody>
      </p:sp>
      <p:sp>
        <p:nvSpPr>
          <p:cNvPr id="7" name="Rectangle 6">
            <a:extLst>
              <a:ext uri="{FF2B5EF4-FFF2-40B4-BE49-F238E27FC236}">
                <a16:creationId xmlns:a16="http://schemas.microsoft.com/office/drawing/2014/main" id="{9CDF204F-F307-24EA-A4C4-7E1554203348}"/>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991" y="330771"/>
            <a:ext cx="3498215" cy="723900"/>
          </a:xfrm>
          <a:prstGeom prst="rect">
            <a:avLst/>
          </a:prstGeom>
        </p:spPr>
        <p:txBody>
          <a:bodyPr vert="horz" wrap="square" lIns="0" tIns="16510" rIns="0" bIns="0" rtlCol="0">
            <a:spAutoFit/>
          </a:bodyPr>
          <a:lstStyle/>
          <a:p>
            <a:pPr marL="12700">
              <a:lnSpc>
                <a:spcPct val="100000"/>
              </a:lnSpc>
              <a:spcBef>
                <a:spcPts val="130"/>
              </a:spcBef>
            </a:pPr>
            <a:r>
              <a:rPr spc="-105" dirty="0">
                <a:latin typeface="Calibri"/>
                <a:cs typeface="Calibri"/>
              </a:rPr>
              <a:t>Types</a:t>
            </a:r>
            <a:r>
              <a:rPr spc="-235" dirty="0">
                <a:latin typeface="Calibri"/>
                <a:cs typeface="Calibri"/>
              </a:rPr>
              <a:t> </a:t>
            </a:r>
            <a:r>
              <a:rPr dirty="0">
                <a:latin typeface="Calibri"/>
                <a:cs typeface="Calibri"/>
              </a:rPr>
              <a:t>Of</a:t>
            </a:r>
            <a:r>
              <a:rPr spc="-229" dirty="0">
                <a:latin typeface="Calibri"/>
                <a:cs typeface="Calibri"/>
              </a:rPr>
              <a:t> </a:t>
            </a:r>
            <a:r>
              <a:rPr spc="-40" dirty="0">
                <a:latin typeface="Calibri"/>
                <a:cs typeface="Calibri"/>
              </a:rPr>
              <a:t>Bullet</a:t>
            </a:r>
          </a:p>
        </p:txBody>
      </p:sp>
      <p:sp>
        <p:nvSpPr>
          <p:cNvPr id="3" name="object 3"/>
          <p:cNvSpPr txBox="1"/>
          <p:nvPr/>
        </p:nvSpPr>
        <p:spPr>
          <a:xfrm>
            <a:off x="784225" y="1550098"/>
            <a:ext cx="6444615" cy="3541395"/>
          </a:xfrm>
          <a:prstGeom prst="rect">
            <a:avLst/>
          </a:prstGeom>
        </p:spPr>
        <p:txBody>
          <a:bodyPr vert="horz" wrap="square" lIns="0" tIns="33020" rIns="0" bIns="0" rtlCol="0">
            <a:spAutoFit/>
          </a:bodyPr>
          <a:lstStyle/>
          <a:p>
            <a:pPr marL="12700" marR="194945" indent="80645">
              <a:lnSpc>
                <a:spcPts val="3829"/>
              </a:lnSpc>
              <a:spcBef>
                <a:spcPts val="260"/>
              </a:spcBef>
              <a:tabLst>
                <a:tab pos="5127625" algn="l"/>
              </a:tabLst>
            </a:pPr>
            <a:r>
              <a:rPr sz="2750" b="1" u="sng" dirty="0">
                <a:solidFill>
                  <a:srgbClr val="675E46"/>
                </a:solidFill>
                <a:uFill>
                  <a:solidFill>
                    <a:srgbClr val="675E46"/>
                  </a:solidFill>
                </a:uFill>
                <a:latin typeface="Calibri"/>
                <a:cs typeface="Calibri"/>
              </a:rPr>
              <a:t>Dum</a:t>
            </a:r>
            <a:r>
              <a:rPr sz="2750" b="1" u="sng" spc="-5" dirty="0">
                <a:solidFill>
                  <a:srgbClr val="675E46"/>
                </a:solidFill>
                <a:uFill>
                  <a:solidFill>
                    <a:srgbClr val="675E46"/>
                  </a:solidFill>
                </a:uFill>
                <a:latin typeface="Calibri"/>
                <a:cs typeface="Calibri"/>
              </a:rPr>
              <a:t> </a:t>
            </a:r>
            <a:r>
              <a:rPr sz="2750" b="1" u="sng" dirty="0">
                <a:solidFill>
                  <a:srgbClr val="675E46"/>
                </a:solidFill>
                <a:uFill>
                  <a:solidFill>
                    <a:srgbClr val="675E46"/>
                  </a:solidFill>
                </a:uFill>
                <a:latin typeface="Calibri"/>
                <a:cs typeface="Calibri"/>
              </a:rPr>
              <a:t>Dum</a:t>
            </a:r>
            <a:r>
              <a:rPr sz="2750" b="1" u="sng" spc="70" dirty="0">
                <a:solidFill>
                  <a:srgbClr val="675E46"/>
                </a:solidFill>
                <a:uFill>
                  <a:solidFill>
                    <a:srgbClr val="675E46"/>
                  </a:solidFill>
                </a:uFill>
                <a:latin typeface="Calibri"/>
                <a:cs typeface="Calibri"/>
              </a:rPr>
              <a:t> </a:t>
            </a:r>
            <a:r>
              <a:rPr sz="2750" b="1" u="sng" dirty="0">
                <a:solidFill>
                  <a:srgbClr val="675E46"/>
                </a:solidFill>
                <a:uFill>
                  <a:solidFill>
                    <a:srgbClr val="675E46"/>
                  </a:solidFill>
                </a:uFill>
                <a:latin typeface="Calibri"/>
                <a:cs typeface="Calibri"/>
              </a:rPr>
              <a:t>bullets:</a:t>
            </a:r>
            <a:r>
              <a:rPr sz="2750" b="1" u="sng" spc="100" dirty="0">
                <a:solidFill>
                  <a:srgbClr val="675E46"/>
                </a:solidFill>
                <a:uFill>
                  <a:solidFill>
                    <a:srgbClr val="675E46"/>
                  </a:solidFill>
                </a:uFill>
                <a:latin typeface="Calibri"/>
                <a:cs typeface="Calibri"/>
              </a:rPr>
              <a:t> </a:t>
            </a:r>
            <a:r>
              <a:rPr sz="3200" dirty="0">
                <a:solidFill>
                  <a:srgbClr val="2E2B1F"/>
                </a:solidFill>
                <a:latin typeface="Calibri"/>
                <a:cs typeface="Calibri"/>
              </a:rPr>
              <a:t>are</a:t>
            </a:r>
            <a:r>
              <a:rPr sz="3200" spc="20" dirty="0">
                <a:solidFill>
                  <a:srgbClr val="2E2B1F"/>
                </a:solidFill>
                <a:latin typeface="Calibri"/>
                <a:cs typeface="Calibri"/>
              </a:rPr>
              <a:t> </a:t>
            </a:r>
            <a:r>
              <a:rPr sz="3200" spc="-10" dirty="0">
                <a:solidFill>
                  <a:srgbClr val="2E2B1F"/>
                </a:solidFill>
                <a:latin typeface="Calibri"/>
                <a:cs typeface="Calibri"/>
              </a:rPr>
              <a:t>jacketed</a:t>
            </a:r>
            <a:r>
              <a:rPr sz="3200" dirty="0">
                <a:solidFill>
                  <a:srgbClr val="2E2B1F"/>
                </a:solidFill>
                <a:latin typeface="Calibri"/>
                <a:cs typeface="Calibri"/>
              </a:rPr>
              <a:t>	</a:t>
            </a:r>
            <a:r>
              <a:rPr sz="3200" spc="-10" dirty="0">
                <a:solidFill>
                  <a:srgbClr val="2E2B1F"/>
                </a:solidFill>
                <a:latin typeface="Calibri"/>
                <a:cs typeface="Calibri"/>
              </a:rPr>
              <a:t>bullets </a:t>
            </a:r>
            <a:r>
              <a:rPr sz="3200" dirty="0">
                <a:solidFill>
                  <a:srgbClr val="2E2B1F"/>
                </a:solidFill>
                <a:latin typeface="Calibri"/>
                <a:cs typeface="Calibri"/>
              </a:rPr>
              <a:t>with</a:t>
            </a:r>
            <a:r>
              <a:rPr sz="3200" spc="-65" dirty="0">
                <a:solidFill>
                  <a:srgbClr val="2E2B1F"/>
                </a:solidFill>
                <a:latin typeface="Calibri"/>
                <a:cs typeface="Calibri"/>
              </a:rPr>
              <a:t> </a:t>
            </a:r>
            <a:r>
              <a:rPr sz="3200" dirty="0">
                <a:solidFill>
                  <a:srgbClr val="2E2B1F"/>
                </a:solidFill>
                <a:latin typeface="Calibri"/>
                <a:cs typeface="Calibri"/>
              </a:rPr>
              <a:t>its</a:t>
            </a:r>
            <a:r>
              <a:rPr sz="3200" spc="-75" dirty="0">
                <a:solidFill>
                  <a:srgbClr val="2E2B1F"/>
                </a:solidFill>
                <a:latin typeface="Calibri"/>
                <a:cs typeface="Calibri"/>
              </a:rPr>
              <a:t> </a:t>
            </a:r>
            <a:r>
              <a:rPr sz="3200" dirty="0">
                <a:solidFill>
                  <a:srgbClr val="2E2B1F"/>
                </a:solidFill>
                <a:latin typeface="Calibri"/>
                <a:cs typeface="Calibri"/>
              </a:rPr>
              <a:t>nose</a:t>
            </a:r>
            <a:r>
              <a:rPr sz="3200" spc="-45" dirty="0">
                <a:solidFill>
                  <a:srgbClr val="2E2B1F"/>
                </a:solidFill>
                <a:latin typeface="Calibri"/>
                <a:cs typeface="Calibri"/>
              </a:rPr>
              <a:t> </a:t>
            </a:r>
            <a:r>
              <a:rPr sz="3200" dirty="0">
                <a:solidFill>
                  <a:srgbClr val="2E2B1F"/>
                </a:solidFill>
                <a:latin typeface="Calibri"/>
                <a:cs typeface="Calibri"/>
              </a:rPr>
              <a:t>cut</a:t>
            </a:r>
            <a:r>
              <a:rPr sz="3200" spc="-45" dirty="0">
                <a:solidFill>
                  <a:srgbClr val="2E2B1F"/>
                </a:solidFill>
                <a:latin typeface="Calibri"/>
                <a:cs typeface="Calibri"/>
              </a:rPr>
              <a:t> </a:t>
            </a:r>
            <a:r>
              <a:rPr sz="3200" dirty="0">
                <a:solidFill>
                  <a:srgbClr val="2E2B1F"/>
                </a:solidFill>
                <a:latin typeface="Calibri"/>
                <a:cs typeface="Calibri"/>
              </a:rPr>
              <a:t>off</a:t>
            </a:r>
            <a:r>
              <a:rPr sz="3200" spc="-30" dirty="0">
                <a:solidFill>
                  <a:srgbClr val="2E2B1F"/>
                </a:solidFill>
                <a:latin typeface="Calibri"/>
                <a:cs typeface="Calibri"/>
              </a:rPr>
              <a:t> </a:t>
            </a:r>
            <a:r>
              <a:rPr sz="3200" dirty="0">
                <a:solidFill>
                  <a:srgbClr val="2E2B1F"/>
                </a:solidFill>
                <a:latin typeface="Calibri"/>
                <a:cs typeface="Calibri"/>
              </a:rPr>
              <a:t>to</a:t>
            </a:r>
            <a:r>
              <a:rPr sz="3200" spc="-70" dirty="0">
                <a:solidFill>
                  <a:srgbClr val="2E2B1F"/>
                </a:solidFill>
                <a:latin typeface="Calibri"/>
                <a:cs typeface="Calibri"/>
              </a:rPr>
              <a:t> </a:t>
            </a:r>
            <a:r>
              <a:rPr sz="3200" dirty="0">
                <a:solidFill>
                  <a:srgbClr val="2E2B1F"/>
                </a:solidFill>
                <a:latin typeface="Calibri"/>
                <a:cs typeface="Calibri"/>
              </a:rPr>
              <a:t>expose</a:t>
            </a:r>
            <a:r>
              <a:rPr sz="3200" spc="-45" dirty="0">
                <a:solidFill>
                  <a:srgbClr val="2E2B1F"/>
                </a:solidFill>
                <a:latin typeface="Calibri"/>
                <a:cs typeface="Calibri"/>
              </a:rPr>
              <a:t> </a:t>
            </a:r>
            <a:r>
              <a:rPr sz="3200" spc="-25" dirty="0">
                <a:solidFill>
                  <a:srgbClr val="2E2B1F"/>
                </a:solidFill>
                <a:latin typeface="Calibri"/>
                <a:cs typeface="Calibri"/>
              </a:rPr>
              <a:t>the </a:t>
            </a:r>
            <a:r>
              <a:rPr sz="3200" spc="-10" dirty="0">
                <a:solidFill>
                  <a:srgbClr val="2E2B1F"/>
                </a:solidFill>
                <a:latin typeface="Calibri"/>
                <a:cs typeface="Calibri"/>
              </a:rPr>
              <a:t>core.</a:t>
            </a:r>
            <a:endParaRPr sz="3200">
              <a:latin typeface="Calibri"/>
              <a:cs typeface="Calibri"/>
            </a:endParaRPr>
          </a:p>
          <a:p>
            <a:pPr marL="241300" marR="5080" indent="-229235">
              <a:lnSpc>
                <a:spcPct val="99800"/>
              </a:lnSpc>
              <a:spcBef>
                <a:spcPts val="700"/>
              </a:spcBef>
              <a:buChar char="•"/>
              <a:tabLst>
                <a:tab pos="241300" algn="l"/>
                <a:tab pos="333375" algn="l"/>
              </a:tabLst>
            </a:pPr>
            <a:r>
              <a:rPr sz="3200" dirty="0">
                <a:solidFill>
                  <a:srgbClr val="2E2B1F"/>
                </a:solidFill>
                <a:latin typeface="Arial MT"/>
                <a:cs typeface="Arial MT"/>
              </a:rPr>
              <a:t>	</a:t>
            </a:r>
            <a:r>
              <a:rPr sz="3200" dirty="0">
                <a:solidFill>
                  <a:srgbClr val="2E2B1F"/>
                </a:solidFill>
                <a:latin typeface="Calibri"/>
                <a:cs typeface="Calibri"/>
              </a:rPr>
              <a:t>They</a:t>
            </a:r>
            <a:r>
              <a:rPr sz="3200" spc="-85" dirty="0">
                <a:solidFill>
                  <a:srgbClr val="2E2B1F"/>
                </a:solidFill>
                <a:latin typeface="Calibri"/>
                <a:cs typeface="Calibri"/>
              </a:rPr>
              <a:t> </a:t>
            </a:r>
            <a:r>
              <a:rPr sz="3200" dirty="0">
                <a:solidFill>
                  <a:srgbClr val="2E2B1F"/>
                </a:solidFill>
                <a:latin typeface="Calibri"/>
                <a:cs typeface="Calibri"/>
              </a:rPr>
              <a:t>mushroom</a:t>
            </a:r>
            <a:r>
              <a:rPr sz="3200" spc="-80" dirty="0">
                <a:solidFill>
                  <a:srgbClr val="2E2B1F"/>
                </a:solidFill>
                <a:latin typeface="Calibri"/>
                <a:cs typeface="Calibri"/>
              </a:rPr>
              <a:t> </a:t>
            </a:r>
            <a:r>
              <a:rPr sz="3200" dirty="0">
                <a:solidFill>
                  <a:srgbClr val="2E2B1F"/>
                </a:solidFill>
                <a:latin typeface="Calibri"/>
                <a:cs typeface="Calibri"/>
              </a:rPr>
              <a:t>up</a:t>
            </a:r>
            <a:r>
              <a:rPr sz="3200" spc="-95" dirty="0">
                <a:solidFill>
                  <a:srgbClr val="2E2B1F"/>
                </a:solidFill>
                <a:latin typeface="Calibri"/>
                <a:cs typeface="Calibri"/>
              </a:rPr>
              <a:t> </a:t>
            </a:r>
            <a:r>
              <a:rPr sz="3200" dirty="0">
                <a:solidFill>
                  <a:srgbClr val="2E2B1F"/>
                </a:solidFill>
                <a:latin typeface="Calibri"/>
                <a:cs typeface="Calibri"/>
              </a:rPr>
              <a:t>into</a:t>
            </a:r>
            <a:r>
              <a:rPr sz="3200" spc="-105" dirty="0">
                <a:solidFill>
                  <a:srgbClr val="2E2B1F"/>
                </a:solidFill>
                <a:latin typeface="Calibri"/>
                <a:cs typeface="Calibri"/>
              </a:rPr>
              <a:t> </a:t>
            </a:r>
            <a:r>
              <a:rPr sz="3200" dirty="0">
                <a:solidFill>
                  <a:srgbClr val="2E2B1F"/>
                </a:solidFill>
                <a:latin typeface="Calibri"/>
                <a:cs typeface="Calibri"/>
              </a:rPr>
              <a:t>pieces</a:t>
            </a:r>
            <a:r>
              <a:rPr sz="3200" spc="-45" dirty="0">
                <a:solidFill>
                  <a:srgbClr val="2E2B1F"/>
                </a:solidFill>
                <a:latin typeface="Calibri"/>
                <a:cs typeface="Calibri"/>
              </a:rPr>
              <a:t> </a:t>
            </a:r>
            <a:r>
              <a:rPr sz="3200" spc="-20" dirty="0">
                <a:solidFill>
                  <a:srgbClr val="2E2B1F"/>
                </a:solidFill>
                <a:latin typeface="Calibri"/>
                <a:cs typeface="Calibri"/>
              </a:rPr>
              <a:t>when </a:t>
            </a:r>
            <a:r>
              <a:rPr sz="3200" dirty="0">
                <a:solidFill>
                  <a:srgbClr val="2E2B1F"/>
                </a:solidFill>
                <a:latin typeface="Calibri"/>
                <a:cs typeface="Calibri"/>
              </a:rPr>
              <a:t>they</a:t>
            </a:r>
            <a:r>
              <a:rPr sz="3200" spc="-70" dirty="0">
                <a:solidFill>
                  <a:srgbClr val="2E2B1F"/>
                </a:solidFill>
                <a:latin typeface="Calibri"/>
                <a:cs typeface="Calibri"/>
              </a:rPr>
              <a:t> </a:t>
            </a:r>
            <a:r>
              <a:rPr sz="3200" spc="-10" dirty="0">
                <a:solidFill>
                  <a:srgbClr val="2E2B1F"/>
                </a:solidFill>
                <a:latin typeface="Calibri"/>
                <a:cs typeface="Calibri"/>
              </a:rPr>
              <a:t>strike</a:t>
            </a:r>
            <a:r>
              <a:rPr sz="3200" spc="-55" dirty="0">
                <a:solidFill>
                  <a:srgbClr val="2E2B1F"/>
                </a:solidFill>
                <a:latin typeface="Calibri"/>
                <a:cs typeface="Calibri"/>
              </a:rPr>
              <a:t> </a:t>
            </a:r>
            <a:r>
              <a:rPr sz="3200" dirty="0">
                <a:solidFill>
                  <a:srgbClr val="2E2B1F"/>
                </a:solidFill>
                <a:latin typeface="Calibri"/>
                <a:cs typeface="Calibri"/>
              </a:rPr>
              <a:t>the</a:t>
            </a:r>
            <a:r>
              <a:rPr sz="3200" spc="-125" dirty="0">
                <a:solidFill>
                  <a:srgbClr val="2E2B1F"/>
                </a:solidFill>
                <a:latin typeface="Calibri"/>
                <a:cs typeface="Calibri"/>
              </a:rPr>
              <a:t> </a:t>
            </a:r>
            <a:r>
              <a:rPr sz="3200" dirty="0">
                <a:solidFill>
                  <a:srgbClr val="2E2B1F"/>
                </a:solidFill>
                <a:latin typeface="Calibri"/>
                <a:cs typeface="Calibri"/>
              </a:rPr>
              <a:t>body;</a:t>
            </a:r>
            <a:r>
              <a:rPr sz="3200" spc="-65" dirty="0">
                <a:solidFill>
                  <a:srgbClr val="2E2B1F"/>
                </a:solidFill>
                <a:latin typeface="Calibri"/>
                <a:cs typeface="Calibri"/>
              </a:rPr>
              <a:t> </a:t>
            </a:r>
            <a:r>
              <a:rPr sz="3200" dirty="0">
                <a:solidFill>
                  <a:srgbClr val="2E2B1F"/>
                </a:solidFill>
                <a:latin typeface="Calibri"/>
                <a:cs typeface="Calibri"/>
              </a:rPr>
              <a:t>they</a:t>
            </a:r>
            <a:r>
              <a:rPr sz="3200" spc="-55" dirty="0">
                <a:solidFill>
                  <a:srgbClr val="2E2B1F"/>
                </a:solidFill>
                <a:latin typeface="Calibri"/>
                <a:cs typeface="Calibri"/>
              </a:rPr>
              <a:t> </a:t>
            </a:r>
            <a:r>
              <a:rPr sz="3200" dirty="0">
                <a:solidFill>
                  <a:srgbClr val="2E2B1F"/>
                </a:solidFill>
                <a:latin typeface="Calibri"/>
                <a:cs typeface="Calibri"/>
              </a:rPr>
              <a:t>are</a:t>
            </a:r>
            <a:r>
              <a:rPr sz="3200" spc="-55" dirty="0">
                <a:solidFill>
                  <a:srgbClr val="2E2B1F"/>
                </a:solidFill>
                <a:latin typeface="Calibri"/>
                <a:cs typeface="Calibri"/>
              </a:rPr>
              <a:t> </a:t>
            </a:r>
            <a:r>
              <a:rPr sz="3200" spc="-20" dirty="0">
                <a:solidFill>
                  <a:srgbClr val="2E2B1F"/>
                </a:solidFill>
                <a:latin typeface="Calibri"/>
                <a:cs typeface="Calibri"/>
              </a:rPr>
              <a:t>very </a:t>
            </a:r>
            <a:r>
              <a:rPr sz="3200" spc="-10" dirty="0">
                <a:solidFill>
                  <a:srgbClr val="2E2B1F"/>
                </a:solidFill>
                <a:latin typeface="Calibri"/>
                <a:cs typeface="Calibri"/>
              </a:rPr>
              <a:t>destructive</a:t>
            </a:r>
            <a:r>
              <a:rPr sz="3200" spc="-135" dirty="0">
                <a:solidFill>
                  <a:srgbClr val="2E2B1F"/>
                </a:solidFill>
                <a:latin typeface="Calibri"/>
                <a:cs typeface="Calibri"/>
              </a:rPr>
              <a:t> </a:t>
            </a:r>
            <a:r>
              <a:rPr sz="3200" dirty="0">
                <a:solidFill>
                  <a:srgbClr val="2E2B1F"/>
                </a:solidFill>
                <a:latin typeface="Calibri"/>
                <a:cs typeface="Calibri"/>
              </a:rPr>
              <a:t>and</a:t>
            </a:r>
            <a:r>
              <a:rPr sz="3200" spc="-20" dirty="0">
                <a:solidFill>
                  <a:srgbClr val="2E2B1F"/>
                </a:solidFill>
                <a:latin typeface="Calibri"/>
                <a:cs typeface="Calibri"/>
              </a:rPr>
              <a:t> </a:t>
            </a:r>
            <a:r>
              <a:rPr sz="3200" dirty="0">
                <a:solidFill>
                  <a:srgbClr val="2E2B1F"/>
                </a:solidFill>
                <a:latin typeface="Calibri"/>
                <a:cs typeface="Calibri"/>
              </a:rPr>
              <a:t>produce</a:t>
            </a:r>
            <a:r>
              <a:rPr sz="3200" spc="-65" dirty="0">
                <a:solidFill>
                  <a:srgbClr val="2E2B1F"/>
                </a:solidFill>
                <a:latin typeface="Calibri"/>
                <a:cs typeface="Calibri"/>
              </a:rPr>
              <a:t> </a:t>
            </a:r>
            <a:r>
              <a:rPr sz="3200" spc="-10" dirty="0">
                <a:solidFill>
                  <a:srgbClr val="2E2B1F"/>
                </a:solidFill>
                <a:latin typeface="Calibri"/>
                <a:cs typeface="Calibri"/>
              </a:rPr>
              <a:t>extensive lacerated</a:t>
            </a:r>
            <a:r>
              <a:rPr sz="3200" spc="-100" dirty="0">
                <a:solidFill>
                  <a:srgbClr val="2E2B1F"/>
                </a:solidFill>
                <a:latin typeface="Calibri"/>
                <a:cs typeface="Calibri"/>
              </a:rPr>
              <a:t> </a:t>
            </a:r>
            <a:r>
              <a:rPr sz="3200" spc="-10" dirty="0">
                <a:solidFill>
                  <a:srgbClr val="2E2B1F"/>
                </a:solidFill>
                <a:latin typeface="Calibri"/>
                <a:cs typeface="Calibri"/>
              </a:rPr>
              <a:t>wounds</a:t>
            </a:r>
            <a:endParaRPr sz="3200">
              <a:latin typeface="Calibri"/>
              <a:cs typeface="Calibri"/>
            </a:endParaRPr>
          </a:p>
        </p:txBody>
      </p:sp>
      <p:pic>
        <p:nvPicPr>
          <p:cNvPr id="4" name="object 4"/>
          <p:cNvPicPr/>
          <p:nvPr/>
        </p:nvPicPr>
        <p:blipFill>
          <a:blip r:embed="rId2" cstate="print"/>
          <a:stretch>
            <a:fillRect/>
          </a:stretch>
        </p:blipFill>
        <p:spPr>
          <a:xfrm>
            <a:off x="7439025" y="2257298"/>
            <a:ext cx="3062351" cy="1995551"/>
          </a:xfrm>
          <a:prstGeom prst="rect">
            <a:avLst/>
          </a:prstGeom>
        </p:spPr>
      </p:pic>
      <p:sp>
        <p:nvSpPr>
          <p:cNvPr id="5" name="object 5"/>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6" name="object 6"/>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867525" y="4390961"/>
            <a:ext cx="3062351" cy="2014601"/>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36</a:t>
            </a:fld>
            <a:endParaRPr spc="-25" dirty="0"/>
          </a:p>
        </p:txBody>
      </p:sp>
      <p:sp>
        <p:nvSpPr>
          <p:cNvPr id="11" name="Rectangle 10">
            <a:extLst>
              <a:ext uri="{FF2B5EF4-FFF2-40B4-BE49-F238E27FC236}">
                <a16:creationId xmlns:a16="http://schemas.microsoft.com/office/drawing/2014/main" id="{1B2A5B86-42BF-AF49-F65B-AF87B9BE5FB4}"/>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175" y="847724"/>
            <a:ext cx="8617585" cy="2290445"/>
          </a:xfrm>
          <a:prstGeom prst="rect">
            <a:avLst/>
          </a:prstGeom>
        </p:spPr>
        <p:txBody>
          <a:bodyPr vert="horz" wrap="square" lIns="0" tIns="13335" rIns="0" bIns="0" rtlCol="0">
            <a:spAutoFit/>
          </a:bodyPr>
          <a:lstStyle/>
          <a:p>
            <a:pPr marL="12700">
              <a:lnSpc>
                <a:spcPct val="100000"/>
              </a:lnSpc>
              <a:spcBef>
                <a:spcPts val="105"/>
              </a:spcBef>
              <a:tabLst>
                <a:tab pos="3124835" algn="l"/>
              </a:tabLst>
            </a:pPr>
            <a:r>
              <a:rPr sz="3600" u="sng" spc="-30" dirty="0">
                <a:uFill>
                  <a:solidFill>
                    <a:srgbClr val="675E46"/>
                  </a:solidFill>
                </a:uFill>
                <a:latin typeface="Calibri"/>
                <a:cs typeface="Calibri"/>
              </a:rPr>
              <a:t>Tandem</a:t>
            </a:r>
            <a:r>
              <a:rPr sz="3600" u="sng" spc="-150" dirty="0">
                <a:uFill>
                  <a:solidFill>
                    <a:srgbClr val="675E46"/>
                  </a:solidFill>
                </a:uFill>
                <a:latin typeface="Calibri"/>
                <a:cs typeface="Calibri"/>
              </a:rPr>
              <a:t> </a:t>
            </a:r>
            <a:r>
              <a:rPr sz="3600" u="sng" spc="-10" dirty="0">
                <a:uFill>
                  <a:solidFill>
                    <a:srgbClr val="675E46"/>
                  </a:solidFill>
                </a:uFill>
                <a:latin typeface="Calibri"/>
                <a:cs typeface="Calibri"/>
              </a:rPr>
              <a:t>Bullets</a:t>
            </a:r>
            <a:r>
              <a:rPr sz="3600" u="sng" dirty="0">
                <a:uFill>
                  <a:solidFill>
                    <a:srgbClr val="675E46"/>
                  </a:solidFill>
                </a:uFill>
                <a:latin typeface="Calibri"/>
                <a:cs typeface="Calibri"/>
              </a:rPr>
              <a:t>	/</a:t>
            </a:r>
            <a:r>
              <a:rPr sz="3600" u="sng" spc="-15" dirty="0">
                <a:uFill>
                  <a:solidFill>
                    <a:srgbClr val="675E46"/>
                  </a:solidFill>
                </a:uFill>
                <a:latin typeface="Calibri"/>
                <a:cs typeface="Calibri"/>
              </a:rPr>
              <a:t> </a:t>
            </a:r>
            <a:r>
              <a:rPr sz="3600" u="sng" dirty="0">
                <a:uFill>
                  <a:solidFill>
                    <a:srgbClr val="675E46"/>
                  </a:solidFill>
                </a:uFill>
                <a:latin typeface="Calibri"/>
                <a:cs typeface="Calibri"/>
              </a:rPr>
              <a:t>Piggy</a:t>
            </a:r>
            <a:r>
              <a:rPr sz="3600" u="sng" spc="-25" dirty="0">
                <a:uFill>
                  <a:solidFill>
                    <a:srgbClr val="675E46"/>
                  </a:solidFill>
                </a:uFill>
                <a:latin typeface="Calibri"/>
                <a:cs typeface="Calibri"/>
              </a:rPr>
              <a:t> </a:t>
            </a:r>
            <a:r>
              <a:rPr sz="3600" u="sng" dirty="0">
                <a:uFill>
                  <a:solidFill>
                    <a:srgbClr val="675E46"/>
                  </a:solidFill>
                </a:uFill>
                <a:latin typeface="Calibri"/>
                <a:cs typeface="Calibri"/>
              </a:rPr>
              <a:t>Back</a:t>
            </a:r>
            <a:r>
              <a:rPr sz="3600" u="sng" spc="-50" dirty="0">
                <a:uFill>
                  <a:solidFill>
                    <a:srgbClr val="675E46"/>
                  </a:solidFill>
                </a:uFill>
                <a:latin typeface="Calibri"/>
                <a:cs typeface="Calibri"/>
              </a:rPr>
              <a:t> </a:t>
            </a:r>
            <a:r>
              <a:rPr sz="3600" u="sng" spc="-10" dirty="0">
                <a:uFill>
                  <a:solidFill>
                    <a:srgbClr val="675E46"/>
                  </a:solidFill>
                </a:uFill>
                <a:latin typeface="Calibri"/>
                <a:cs typeface="Calibri"/>
              </a:rPr>
              <a:t>Phenomenon</a:t>
            </a:r>
            <a:r>
              <a:rPr sz="3600" b="0" u="sng" spc="-10" dirty="0">
                <a:uFill>
                  <a:solidFill>
                    <a:srgbClr val="675E46"/>
                  </a:solidFill>
                </a:uFill>
                <a:latin typeface="Calibri"/>
                <a:cs typeface="Calibri"/>
              </a:rPr>
              <a:t>:</a:t>
            </a:r>
            <a:endParaRPr sz="3600" dirty="0">
              <a:latin typeface="Calibri"/>
              <a:cs typeface="Calibri"/>
            </a:endParaRPr>
          </a:p>
          <a:p>
            <a:pPr marL="12700" marR="5080">
              <a:lnSpc>
                <a:spcPct val="101699"/>
              </a:lnSpc>
              <a:spcBef>
                <a:spcPts val="75"/>
              </a:spcBef>
            </a:pPr>
            <a:r>
              <a:rPr sz="2750" b="0" dirty="0">
                <a:solidFill>
                  <a:srgbClr val="2E2B1F"/>
                </a:solidFill>
                <a:latin typeface="Calibri"/>
                <a:cs typeface="Calibri"/>
              </a:rPr>
              <a:t>bullets</a:t>
            </a:r>
            <a:r>
              <a:rPr sz="2750" b="0" spc="15" dirty="0">
                <a:solidFill>
                  <a:srgbClr val="2E2B1F"/>
                </a:solidFill>
                <a:latin typeface="Calibri"/>
                <a:cs typeface="Calibri"/>
              </a:rPr>
              <a:t> </a:t>
            </a:r>
            <a:r>
              <a:rPr sz="2750" b="0" dirty="0">
                <a:solidFill>
                  <a:srgbClr val="2E2B1F"/>
                </a:solidFill>
                <a:latin typeface="Calibri"/>
                <a:cs typeface="Calibri"/>
              </a:rPr>
              <a:t>ejected</a:t>
            </a:r>
            <a:r>
              <a:rPr sz="2750" b="0" spc="35" dirty="0">
                <a:solidFill>
                  <a:srgbClr val="2E2B1F"/>
                </a:solidFill>
                <a:latin typeface="Calibri"/>
                <a:cs typeface="Calibri"/>
              </a:rPr>
              <a:t> </a:t>
            </a:r>
            <a:r>
              <a:rPr sz="2750" b="0" dirty="0">
                <a:solidFill>
                  <a:srgbClr val="2E2B1F"/>
                </a:solidFill>
                <a:latin typeface="Calibri"/>
                <a:cs typeface="Calibri"/>
              </a:rPr>
              <a:t>one</a:t>
            </a:r>
            <a:r>
              <a:rPr sz="2750" b="0" spc="30" dirty="0">
                <a:solidFill>
                  <a:srgbClr val="2E2B1F"/>
                </a:solidFill>
                <a:latin typeface="Calibri"/>
                <a:cs typeface="Calibri"/>
              </a:rPr>
              <a:t> </a:t>
            </a:r>
            <a:r>
              <a:rPr sz="2750" b="0" dirty="0">
                <a:solidFill>
                  <a:srgbClr val="2E2B1F"/>
                </a:solidFill>
                <a:latin typeface="Calibri"/>
                <a:cs typeface="Calibri"/>
              </a:rPr>
              <a:t>after</a:t>
            </a:r>
            <a:r>
              <a:rPr sz="2750" b="0" spc="5" dirty="0">
                <a:solidFill>
                  <a:srgbClr val="2E2B1F"/>
                </a:solidFill>
                <a:latin typeface="Calibri"/>
                <a:cs typeface="Calibri"/>
              </a:rPr>
              <a:t> </a:t>
            </a:r>
            <a:r>
              <a:rPr sz="2750" b="0" spc="-10" dirty="0">
                <a:solidFill>
                  <a:srgbClr val="2E2B1F"/>
                </a:solidFill>
                <a:latin typeface="Calibri"/>
                <a:cs typeface="Calibri"/>
              </a:rPr>
              <a:t>other,</a:t>
            </a:r>
            <a:r>
              <a:rPr sz="2750" b="0" spc="45" dirty="0">
                <a:solidFill>
                  <a:srgbClr val="2E2B1F"/>
                </a:solidFill>
                <a:latin typeface="Calibri"/>
                <a:cs typeface="Calibri"/>
              </a:rPr>
              <a:t> </a:t>
            </a:r>
            <a:r>
              <a:rPr sz="2750" b="0" dirty="0">
                <a:solidFill>
                  <a:srgbClr val="2E2B1F"/>
                </a:solidFill>
                <a:latin typeface="Calibri"/>
                <a:cs typeface="Calibri"/>
              </a:rPr>
              <a:t>when</a:t>
            </a:r>
            <a:r>
              <a:rPr sz="2750" b="0" spc="35" dirty="0">
                <a:solidFill>
                  <a:srgbClr val="2E2B1F"/>
                </a:solidFill>
                <a:latin typeface="Calibri"/>
                <a:cs typeface="Calibri"/>
              </a:rPr>
              <a:t> </a:t>
            </a:r>
            <a:r>
              <a:rPr sz="2750" b="0" dirty="0">
                <a:solidFill>
                  <a:srgbClr val="2E2B1F"/>
                </a:solidFill>
                <a:latin typeface="Calibri"/>
                <a:cs typeface="Calibri"/>
              </a:rPr>
              <a:t>the</a:t>
            </a:r>
            <a:r>
              <a:rPr sz="2750" b="0" spc="30" dirty="0">
                <a:solidFill>
                  <a:srgbClr val="2E2B1F"/>
                </a:solidFill>
                <a:latin typeface="Calibri"/>
                <a:cs typeface="Calibri"/>
              </a:rPr>
              <a:t> </a:t>
            </a:r>
            <a:r>
              <a:rPr sz="2750" b="0" dirty="0">
                <a:solidFill>
                  <a:srgbClr val="2E2B1F"/>
                </a:solidFill>
                <a:latin typeface="Calibri"/>
                <a:cs typeface="Calibri"/>
              </a:rPr>
              <a:t>first</a:t>
            </a:r>
            <a:r>
              <a:rPr sz="2750" b="0" spc="35" dirty="0">
                <a:solidFill>
                  <a:srgbClr val="2E2B1F"/>
                </a:solidFill>
                <a:latin typeface="Calibri"/>
                <a:cs typeface="Calibri"/>
              </a:rPr>
              <a:t> </a:t>
            </a:r>
            <a:r>
              <a:rPr sz="2750" b="0" dirty="0">
                <a:solidFill>
                  <a:srgbClr val="2E2B1F"/>
                </a:solidFill>
                <a:latin typeface="Calibri"/>
                <a:cs typeface="Calibri"/>
              </a:rPr>
              <a:t>bullet,</a:t>
            </a:r>
            <a:r>
              <a:rPr sz="2750" b="0" spc="50" dirty="0">
                <a:solidFill>
                  <a:srgbClr val="2E2B1F"/>
                </a:solidFill>
                <a:latin typeface="Calibri"/>
                <a:cs typeface="Calibri"/>
              </a:rPr>
              <a:t> </a:t>
            </a:r>
            <a:r>
              <a:rPr sz="2750" b="0" spc="-10" dirty="0">
                <a:solidFill>
                  <a:srgbClr val="2E2B1F"/>
                </a:solidFill>
                <a:latin typeface="Calibri"/>
                <a:cs typeface="Calibri"/>
              </a:rPr>
              <a:t>having </a:t>
            </a:r>
            <a:r>
              <a:rPr sz="2750" b="0" dirty="0">
                <a:solidFill>
                  <a:srgbClr val="2E2B1F"/>
                </a:solidFill>
                <a:latin typeface="Calibri"/>
                <a:cs typeface="Calibri"/>
              </a:rPr>
              <a:t>been</a:t>
            </a:r>
            <a:r>
              <a:rPr sz="2750" b="0" spc="30" dirty="0">
                <a:solidFill>
                  <a:srgbClr val="2E2B1F"/>
                </a:solidFill>
                <a:latin typeface="Calibri"/>
                <a:cs typeface="Calibri"/>
              </a:rPr>
              <a:t> </a:t>
            </a:r>
            <a:r>
              <a:rPr sz="2750" b="0" dirty="0">
                <a:solidFill>
                  <a:srgbClr val="2E2B1F"/>
                </a:solidFill>
                <a:latin typeface="Calibri"/>
                <a:cs typeface="Calibri"/>
              </a:rPr>
              <a:t>struck</a:t>
            </a:r>
            <a:r>
              <a:rPr sz="2750" b="0" spc="75" dirty="0">
                <a:solidFill>
                  <a:srgbClr val="2E2B1F"/>
                </a:solidFill>
                <a:latin typeface="Calibri"/>
                <a:cs typeface="Calibri"/>
              </a:rPr>
              <a:t> </a:t>
            </a:r>
            <a:r>
              <a:rPr sz="2750" b="0" dirty="0">
                <a:solidFill>
                  <a:srgbClr val="2E2B1F"/>
                </a:solidFill>
                <a:latin typeface="Calibri"/>
                <a:cs typeface="Calibri"/>
              </a:rPr>
              <a:t>in</a:t>
            </a:r>
            <a:r>
              <a:rPr sz="2750" b="0" spc="25" dirty="0">
                <a:solidFill>
                  <a:srgbClr val="2E2B1F"/>
                </a:solidFill>
                <a:latin typeface="Calibri"/>
                <a:cs typeface="Calibri"/>
              </a:rPr>
              <a:t> </a:t>
            </a:r>
            <a:r>
              <a:rPr sz="2750" b="0" dirty="0">
                <a:solidFill>
                  <a:srgbClr val="2E2B1F"/>
                </a:solidFill>
                <a:latin typeface="Calibri"/>
                <a:cs typeface="Calibri"/>
              </a:rPr>
              <a:t>the</a:t>
            </a:r>
            <a:r>
              <a:rPr sz="2750" b="0" spc="30" dirty="0">
                <a:solidFill>
                  <a:srgbClr val="2E2B1F"/>
                </a:solidFill>
                <a:latin typeface="Calibri"/>
                <a:cs typeface="Calibri"/>
              </a:rPr>
              <a:t> </a:t>
            </a:r>
            <a:r>
              <a:rPr sz="2750" b="0" dirty="0">
                <a:solidFill>
                  <a:srgbClr val="2E2B1F"/>
                </a:solidFill>
                <a:latin typeface="Calibri"/>
                <a:cs typeface="Calibri"/>
              </a:rPr>
              <a:t>barrel,</a:t>
            </a:r>
            <a:r>
              <a:rPr sz="2750" b="0" spc="45" dirty="0">
                <a:solidFill>
                  <a:srgbClr val="2E2B1F"/>
                </a:solidFill>
                <a:latin typeface="Calibri"/>
                <a:cs typeface="Calibri"/>
              </a:rPr>
              <a:t> </a:t>
            </a:r>
            <a:r>
              <a:rPr sz="2750" b="0" dirty="0">
                <a:solidFill>
                  <a:srgbClr val="2E2B1F"/>
                </a:solidFill>
                <a:latin typeface="Calibri"/>
                <a:cs typeface="Calibri"/>
              </a:rPr>
              <a:t>fails</a:t>
            </a:r>
            <a:r>
              <a:rPr sz="2750" b="0" spc="20" dirty="0">
                <a:solidFill>
                  <a:srgbClr val="2E2B1F"/>
                </a:solidFill>
                <a:latin typeface="Calibri"/>
                <a:cs typeface="Calibri"/>
              </a:rPr>
              <a:t> </a:t>
            </a:r>
            <a:r>
              <a:rPr sz="2750" b="0" dirty="0">
                <a:solidFill>
                  <a:srgbClr val="2E2B1F"/>
                </a:solidFill>
                <a:latin typeface="Calibri"/>
                <a:cs typeface="Calibri"/>
              </a:rPr>
              <a:t>to</a:t>
            </a:r>
            <a:r>
              <a:rPr sz="2750" b="0" spc="25" dirty="0">
                <a:solidFill>
                  <a:srgbClr val="2E2B1F"/>
                </a:solidFill>
                <a:latin typeface="Calibri"/>
                <a:cs typeface="Calibri"/>
              </a:rPr>
              <a:t> </a:t>
            </a:r>
            <a:r>
              <a:rPr sz="2750" b="0" dirty="0">
                <a:solidFill>
                  <a:srgbClr val="2E2B1F"/>
                </a:solidFill>
                <a:latin typeface="Calibri"/>
                <a:cs typeface="Calibri"/>
              </a:rPr>
              <a:t>leave</a:t>
            </a:r>
            <a:r>
              <a:rPr sz="2750" b="0" spc="30" dirty="0">
                <a:solidFill>
                  <a:srgbClr val="2E2B1F"/>
                </a:solidFill>
                <a:latin typeface="Calibri"/>
                <a:cs typeface="Calibri"/>
              </a:rPr>
              <a:t> </a:t>
            </a:r>
            <a:r>
              <a:rPr sz="2750" b="0" dirty="0">
                <a:solidFill>
                  <a:srgbClr val="2E2B1F"/>
                </a:solidFill>
                <a:latin typeface="Calibri"/>
                <a:cs typeface="Calibri"/>
              </a:rPr>
              <a:t>the</a:t>
            </a:r>
            <a:r>
              <a:rPr sz="2750" b="0" spc="25" dirty="0">
                <a:solidFill>
                  <a:srgbClr val="2E2B1F"/>
                </a:solidFill>
                <a:latin typeface="Calibri"/>
                <a:cs typeface="Calibri"/>
              </a:rPr>
              <a:t> </a:t>
            </a:r>
            <a:r>
              <a:rPr sz="2750" b="0" dirty="0">
                <a:solidFill>
                  <a:srgbClr val="2E2B1F"/>
                </a:solidFill>
                <a:latin typeface="Calibri"/>
                <a:cs typeface="Calibri"/>
              </a:rPr>
              <a:t>barrel,</a:t>
            </a:r>
            <a:r>
              <a:rPr sz="2750" b="0" spc="45" dirty="0">
                <a:solidFill>
                  <a:srgbClr val="2E2B1F"/>
                </a:solidFill>
                <a:latin typeface="Calibri"/>
                <a:cs typeface="Calibri"/>
              </a:rPr>
              <a:t> </a:t>
            </a:r>
            <a:r>
              <a:rPr sz="2750" b="0" dirty="0">
                <a:solidFill>
                  <a:srgbClr val="2E2B1F"/>
                </a:solidFill>
                <a:latin typeface="Calibri"/>
                <a:cs typeface="Calibri"/>
              </a:rPr>
              <a:t>and</a:t>
            </a:r>
            <a:r>
              <a:rPr sz="2750" b="0" spc="100" dirty="0">
                <a:solidFill>
                  <a:srgbClr val="2E2B1F"/>
                </a:solidFill>
                <a:latin typeface="Calibri"/>
                <a:cs typeface="Calibri"/>
              </a:rPr>
              <a:t> </a:t>
            </a:r>
            <a:r>
              <a:rPr sz="2750" b="0" spc="-25" dirty="0">
                <a:solidFill>
                  <a:srgbClr val="2E2B1F"/>
                </a:solidFill>
                <a:latin typeface="Calibri"/>
                <a:cs typeface="Calibri"/>
              </a:rPr>
              <a:t>is </a:t>
            </a:r>
            <a:r>
              <a:rPr sz="2750" b="0" dirty="0">
                <a:solidFill>
                  <a:srgbClr val="2E2B1F"/>
                </a:solidFill>
                <a:latin typeface="Calibri"/>
                <a:cs typeface="Calibri"/>
              </a:rPr>
              <a:t>ejected</a:t>
            </a:r>
            <a:r>
              <a:rPr sz="2750" b="0" spc="114" dirty="0">
                <a:solidFill>
                  <a:srgbClr val="2E2B1F"/>
                </a:solidFill>
                <a:latin typeface="Calibri"/>
                <a:cs typeface="Calibri"/>
              </a:rPr>
              <a:t> </a:t>
            </a:r>
            <a:r>
              <a:rPr sz="2750" b="0" dirty="0">
                <a:solidFill>
                  <a:srgbClr val="2E2B1F"/>
                </a:solidFill>
                <a:latin typeface="Calibri"/>
                <a:cs typeface="Calibri"/>
              </a:rPr>
              <a:t>by</a:t>
            </a:r>
            <a:r>
              <a:rPr sz="2750" b="0" spc="20" dirty="0">
                <a:solidFill>
                  <a:srgbClr val="2E2B1F"/>
                </a:solidFill>
                <a:latin typeface="Calibri"/>
                <a:cs typeface="Calibri"/>
              </a:rPr>
              <a:t> </a:t>
            </a:r>
            <a:r>
              <a:rPr sz="2750" b="0" dirty="0">
                <a:solidFill>
                  <a:srgbClr val="2E2B1F"/>
                </a:solidFill>
                <a:latin typeface="Calibri"/>
                <a:cs typeface="Calibri"/>
              </a:rPr>
              <a:t>the</a:t>
            </a:r>
            <a:r>
              <a:rPr sz="2750" b="0" spc="40" dirty="0">
                <a:solidFill>
                  <a:srgbClr val="2E2B1F"/>
                </a:solidFill>
                <a:latin typeface="Calibri"/>
                <a:cs typeface="Calibri"/>
              </a:rPr>
              <a:t> </a:t>
            </a:r>
            <a:r>
              <a:rPr sz="2750" b="0" dirty="0">
                <a:solidFill>
                  <a:srgbClr val="2E2B1F"/>
                </a:solidFill>
                <a:latin typeface="Calibri"/>
                <a:cs typeface="Calibri"/>
              </a:rPr>
              <a:t>subsequent</a:t>
            </a:r>
            <a:r>
              <a:rPr sz="2750" b="0" spc="50" dirty="0">
                <a:solidFill>
                  <a:srgbClr val="2E2B1F"/>
                </a:solidFill>
                <a:latin typeface="Calibri"/>
                <a:cs typeface="Calibri"/>
              </a:rPr>
              <a:t> </a:t>
            </a:r>
            <a:r>
              <a:rPr sz="2750" b="0" dirty="0">
                <a:solidFill>
                  <a:srgbClr val="2E2B1F"/>
                </a:solidFill>
                <a:latin typeface="Calibri"/>
                <a:cs typeface="Calibri"/>
              </a:rPr>
              <a:t>fired</a:t>
            </a:r>
            <a:r>
              <a:rPr sz="2750" b="0" spc="45" dirty="0">
                <a:solidFill>
                  <a:srgbClr val="2E2B1F"/>
                </a:solidFill>
                <a:latin typeface="Calibri"/>
                <a:cs typeface="Calibri"/>
              </a:rPr>
              <a:t> </a:t>
            </a:r>
            <a:r>
              <a:rPr sz="2750" b="0" dirty="0">
                <a:solidFill>
                  <a:srgbClr val="2E2B1F"/>
                </a:solidFill>
                <a:latin typeface="Calibri"/>
                <a:cs typeface="Calibri"/>
              </a:rPr>
              <a:t>bullet.</a:t>
            </a:r>
            <a:r>
              <a:rPr sz="2750" b="0" spc="50" dirty="0">
                <a:solidFill>
                  <a:srgbClr val="2E2B1F"/>
                </a:solidFill>
                <a:latin typeface="Calibri"/>
                <a:cs typeface="Calibri"/>
              </a:rPr>
              <a:t> </a:t>
            </a:r>
            <a:r>
              <a:rPr sz="2750" b="0" dirty="0">
                <a:solidFill>
                  <a:srgbClr val="2E2B1F"/>
                </a:solidFill>
                <a:latin typeface="Calibri"/>
                <a:cs typeface="Calibri"/>
              </a:rPr>
              <a:t>When</a:t>
            </a:r>
            <a:r>
              <a:rPr sz="2750" b="0" spc="40" dirty="0">
                <a:solidFill>
                  <a:srgbClr val="2E2B1F"/>
                </a:solidFill>
                <a:latin typeface="Calibri"/>
                <a:cs typeface="Calibri"/>
              </a:rPr>
              <a:t> </a:t>
            </a:r>
            <a:r>
              <a:rPr sz="2750" b="0" dirty="0">
                <a:solidFill>
                  <a:srgbClr val="2E2B1F"/>
                </a:solidFill>
                <a:latin typeface="Calibri"/>
                <a:cs typeface="Calibri"/>
              </a:rPr>
              <a:t>weapon</a:t>
            </a:r>
            <a:r>
              <a:rPr sz="2750" b="0" spc="120" dirty="0">
                <a:solidFill>
                  <a:srgbClr val="2E2B1F"/>
                </a:solidFill>
                <a:latin typeface="Calibri"/>
                <a:cs typeface="Calibri"/>
              </a:rPr>
              <a:t> </a:t>
            </a:r>
            <a:r>
              <a:rPr sz="2750" b="0" dirty="0">
                <a:solidFill>
                  <a:srgbClr val="2E2B1F"/>
                </a:solidFill>
                <a:latin typeface="Calibri"/>
                <a:cs typeface="Calibri"/>
              </a:rPr>
              <a:t>is</a:t>
            </a:r>
            <a:r>
              <a:rPr sz="2750" b="0" spc="35" dirty="0">
                <a:solidFill>
                  <a:srgbClr val="2E2B1F"/>
                </a:solidFill>
                <a:latin typeface="Calibri"/>
                <a:cs typeface="Calibri"/>
              </a:rPr>
              <a:t> </a:t>
            </a:r>
            <a:r>
              <a:rPr sz="2750" b="0" spc="-25" dirty="0">
                <a:solidFill>
                  <a:srgbClr val="2E2B1F"/>
                </a:solidFill>
                <a:latin typeface="Calibri"/>
                <a:cs typeface="Calibri"/>
              </a:rPr>
              <a:t>old </a:t>
            </a:r>
            <a:r>
              <a:rPr sz="2750" b="0" dirty="0">
                <a:solidFill>
                  <a:srgbClr val="2E2B1F"/>
                </a:solidFill>
                <a:latin typeface="Calibri"/>
                <a:cs typeface="Calibri"/>
              </a:rPr>
              <a:t>or</a:t>
            </a:r>
            <a:r>
              <a:rPr sz="2750" b="0" spc="-5" dirty="0">
                <a:solidFill>
                  <a:srgbClr val="2E2B1F"/>
                </a:solidFill>
                <a:latin typeface="Calibri"/>
                <a:cs typeface="Calibri"/>
              </a:rPr>
              <a:t> </a:t>
            </a:r>
            <a:r>
              <a:rPr sz="2750" b="0" dirty="0">
                <a:solidFill>
                  <a:srgbClr val="2E2B1F"/>
                </a:solidFill>
                <a:latin typeface="Calibri"/>
                <a:cs typeface="Calibri"/>
              </a:rPr>
              <a:t>rusty</a:t>
            </a:r>
            <a:r>
              <a:rPr sz="2750" b="0" spc="20" dirty="0">
                <a:solidFill>
                  <a:srgbClr val="2E2B1F"/>
                </a:solidFill>
                <a:latin typeface="Calibri"/>
                <a:cs typeface="Calibri"/>
              </a:rPr>
              <a:t> </a:t>
            </a:r>
            <a:r>
              <a:rPr sz="2750" b="0" dirty="0">
                <a:solidFill>
                  <a:srgbClr val="2E2B1F"/>
                </a:solidFill>
                <a:latin typeface="Calibri"/>
                <a:cs typeface="Calibri"/>
              </a:rPr>
              <a:t>and</a:t>
            </a:r>
            <a:r>
              <a:rPr sz="2750" b="0" spc="114" dirty="0">
                <a:solidFill>
                  <a:srgbClr val="2E2B1F"/>
                </a:solidFill>
                <a:latin typeface="Calibri"/>
                <a:cs typeface="Calibri"/>
              </a:rPr>
              <a:t> </a:t>
            </a:r>
            <a:r>
              <a:rPr sz="2750" b="0" spc="-10" dirty="0">
                <a:solidFill>
                  <a:srgbClr val="2E2B1F"/>
                </a:solidFill>
                <a:latin typeface="Calibri"/>
                <a:cs typeface="Calibri"/>
              </a:rPr>
              <a:t>faulty.</a:t>
            </a:r>
            <a:endParaRPr sz="2750" dirty="0">
              <a:latin typeface="Calibri"/>
              <a:cs typeface="Calibri"/>
            </a:endParaRPr>
          </a:p>
        </p:txBody>
      </p:sp>
      <p:pic>
        <p:nvPicPr>
          <p:cNvPr id="3" name="object 3"/>
          <p:cNvPicPr/>
          <p:nvPr/>
        </p:nvPicPr>
        <p:blipFill>
          <a:blip r:embed="rId2" cstate="print"/>
          <a:stretch>
            <a:fillRect/>
          </a:stretch>
        </p:blipFill>
        <p:spPr>
          <a:xfrm>
            <a:off x="914400" y="4133850"/>
            <a:ext cx="7800975" cy="2419350"/>
          </a:xfrm>
          <a:prstGeom prst="rect">
            <a:avLst/>
          </a:prstGeom>
        </p:spPr>
      </p:pic>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37</a:t>
            </a:fld>
            <a:endParaRPr spc="-25" dirty="0"/>
          </a:p>
        </p:txBody>
      </p:sp>
      <p:sp>
        <p:nvSpPr>
          <p:cNvPr id="9" name="Rectangle 8">
            <a:extLst>
              <a:ext uri="{FF2B5EF4-FFF2-40B4-BE49-F238E27FC236}">
                <a16:creationId xmlns:a16="http://schemas.microsoft.com/office/drawing/2014/main" id="{3A5255F0-90F7-59AA-AB37-84852137160F}"/>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007" y="906732"/>
            <a:ext cx="5213350" cy="2209800"/>
          </a:xfrm>
          <a:prstGeom prst="rect">
            <a:avLst/>
          </a:prstGeom>
        </p:spPr>
        <p:txBody>
          <a:bodyPr vert="horz" wrap="square" lIns="0" tIns="102870" rIns="0" bIns="0" rtlCol="0">
            <a:spAutoFit/>
          </a:bodyPr>
          <a:lstStyle/>
          <a:p>
            <a:pPr marL="12700" algn="just">
              <a:lnSpc>
                <a:spcPct val="100000"/>
              </a:lnSpc>
              <a:spcBef>
                <a:spcPts val="810"/>
              </a:spcBef>
            </a:pPr>
            <a:r>
              <a:rPr sz="3600" u="sng" dirty="0">
                <a:uFill>
                  <a:solidFill>
                    <a:srgbClr val="675E46"/>
                  </a:solidFill>
                </a:uFill>
                <a:latin typeface="Calibri"/>
                <a:cs typeface="Calibri"/>
              </a:rPr>
              <a:t>Duplex</a:t>
            </a:r>
            <a:r>
              <a:rPr sz="3600" u="sng" spc="-150" dirty="0">
                <a:uFill>
                  <a:solidFill>
                    <a:srgbClr val="675E46"/>
                  </a:solidFill>
                </a:uFill>
                <a:latin typeface="Calibri"/>
                <a:cs typeface="Calibri"/>
              </a:rPr>
              <a:t> </a:t>
            </a:r>
            <a:r>
              <a:rPr sz="3600" u="sng" spc="-10" dirty="0">
                <a:uFill>
                  <a:solidFill>
                    <a:srgbClr val="675E46"/>
                  </a:solidFill>
                </a:uFill>
                <a:latin typeface="Calibri"/>
                <a:cs typeface="Calibri"/>
              </a:rPr>
              <a:t>rounds:</a:t>
            </a:r>
            <a:endParaRPr sz="3600">
              <a:latin typeface="Calibri"/>
              <a:cs typeface="Calibri"/>
            </a:endParaRPr>
          </a:p>
          <a:p>
            <a:pPr marL="12700" marR="5080" algn="just">
              <a:lnSpc>
                <a:spcPts val="3829"/>
              </a:lnSpc>
              <a:spcBef>
                <a:spcPts val="775"/>
              </a:spcBef>
            </a:pPr>
            <a:r>
              <a:rPr sz="3200" b="0" dirty="0">
                <a:solidFill>
                  <a:srgbClr val="2E2B1F"/>
                </a:solidFill>
                <a:latin typeface="Calibri"/>
                <a:cs typeface="Calibri"/>
              </a:rPr>
              <a:t>This</a:t>
            </a:r>
            <a:r>
              <a:rPr sz="3200" b="0" spc="-60" dirty="0">
                <a:solidFill>
                  <a:srgbClr val="2E2B1F"/>
                </a:solidFill>
                <a:latin typeface="Calibri"/>
                <a:cs typeface="Calibri"/>
              </a:rPr>
              <a:t> </a:t>
            </a:r>
            <a:r>
              <a:rPr sz="3200" b="0" spc="-10" dirty="0">
                <a:solidFill>
                  <a:srgbClr val="2E2B1F"/>
                </a:solidFill>
                <a:latin typeface="Calibri"/>
                <a:cs typeface="Calibri"/>
              </a:rPr>
              <a:t>contains</a:t>
            </a:r>
            <a:r>
              <a:rPr sz="3200" b="0" spc="-65" dirty="0">
                <a:solidFill>
                  <a:srgbClr val="2E2B1F"/>
                </a:solidFill>
                <a:latin typeface="Calibri"/>
                <a:cs typeface="Calibri"/>
              </a:rPr>
              <a:t> </a:t>
            </a:r>
            <a:r>
              <a:rPr sz="3200" b="0" dirty="0">
                <a:solidFill>
                  <a:srgbClr val="2E2B1F"/>
                </a:solidFill>
                <a:latin typeface="Calibri"/>
                <a:cs typeface="Calibri"/>
              </a:rPr>
              <a:t>two</a:t>
            </a:r>
            <a:r>
              <a:rPr sz="3200" b="0" spc="-120" dirty="0">
                <a:solidFill>
                  <a:srgbClr val="2E2B1F"/>
                </a:solidFill>
                <a:latin typeface="Calibri"/>
                <a:cs typeface="Calibri"/>
              </a:rPr>
              <a:t> </a:t>
            </a:r>
            <a:r>
              <a:rPr sz="3200" b="0" dirty="0">
                <a:solidFill>
                  <a:srgbClr val="2E2B1F"/>
                </a:solidFill>
                <a:latin typeface="Calibri"/>
                <a:cs typeface="Calibri"/>
              </a:rPr>
              <a:t>projectiles</a:t>
            </a:r>
            <a:r>
              <a:rPr sz="3200" b="0" spc="-130" dirty="0">
                <a:solidFill>
                  <a:srgbClr val="2E2B1F"/>
                </a:solidFill>
                <a:latin typeface="Calibri"/>
                <a:cs typeface="Calibri"/>
              </a:rPr>
              <a:t> </a:t>
            </a:r>
            <a:r>
              <a:rPr sz="3200" b="0" spc="-25" dirty="0">
                <a:solidFill>
                  <a:srgbClr val="2E2B1F"/>
                </a:solidFill>
                <a:latin typeface="Calibri"/>
                <a:cs typeface="Calibri"/>
              </a:rPr>
              <a:t>by </a:t>
            </a:r>
            <a:r>
              <a:rPr sz="3200" b="0" dirty="0">
                <a:solidFill>
                  <a:srgbClr val="2E2B1F"/>
                </a:solidFill>
                <a:latin typeface="Calibri"/>
                <a:cs typeface="Calibri"/>
              </a:rPr>
              <a:t>design.</a:t>
            </a:r>
            <a:r>
              <a:rPr sz="3200" b="0" spc="-100" dirty="0">
                <a:solidFill>
                  <a:srgbClr val="2E2B1F"/>
                </a:solidFill>
                <a:latin typeface="Calibri"/>
                <a:cs typeface="Calibri"/>
              </a:rPr>
              <a:t> </a:t>
            </a:r>
            <a:r>
              <a:rPr sz="3200" b="0" dirty="0">
                <a:solidFill>
                  <a:srgbClr val="2E2B1F"/>
                </a:solidFill>
                <a:latin typeface="Calibri"/>
                <a:cs typeface="Calibri"/>
              </a:rPr>
              <a:t>They</a:t>
            </a:r>
            <a:r>
              <a:rPr sz="3200" b="0" spc="-70" dirty="0">
                <a:solidFill>
                  <a:srgbClr val="2E2B1F"/>
                </a:solidFill>
                <a:latin typeface="Calibri"/>
                <a:cs typeface="Calibri"/>
              </a:rPr>
              <a:t> </a:t>
            </a:r>
            <a:r>
              <a:rPr sz="3200" b="0" dirty="0">
                <a:solidFill>
                  <a:srgbClr val="2E2B1F"/>
                </a:solidFill>
                <a:latin typeface="Calibri"/>
                <a:cs typeface="Calibri"/>
              </a:rPr>
              <a:t>enter</a:t>
            </a:r>
            <a:r>
              <a:rPr sz="3200" b="0" spc="-100" dirty="0">
                <a:solidFill>
                  <a:srgbClr val="2E2B1F"/>
                </a:solidFill>
                <a:latin typeface="Calibri"/>
                <a:cs typeface="Calibri"/>
              </a:rPr>
              <a:t> </a:t>
            </a:r>
            <a:r>
              <a:rPr sz="3200" b="0" dirty="0">
                <a:solidFill>
                  <a:srgbClr val="2E2B1F"/>
                </a:solidFill>
                <a:latin typeface="Calibri"/>
                <a:cs typeface="Calibri"/>
              </a:rPr>
              <a:t>the</a:t>
            </a:r>
            <a:r>
              <a:rPr sz="3200" b="0" spc="-65" dirty="0">
                <a:solidFill>
                  <a:srgbClr val="2E2B1F"/>
                </a:solidFill>
                <a:latin typeface="Calibri"/>
                <a:cs typeface="Calibri"/>
              </a:rPr>
              <a:t> </a:t>
            </a:r>
            <a:r>
              <a:rPr sz="3200" b="0" spc="-10" dirty="0">
                <a:solidFill>
                  <a:srgbClr val="2E2B1F"/>
                </a:solidFill>
                <a:latin typeface="Calibri"/>
                <a:cs typeface="Calibri"/>
              </a:rPr>
              <a:t>target</a:t>
            </a:r>
            <a:r>
              <a:rPr sz="3200" b="0" spc="-65" dirty="0">
                <a:solidFill>
                  <a:srgbClr val="2E2B1F"/>
                </a:solidFill>
                <a:latin typeface="Calibri"/>
                <a:cs typeface="Calibri"/>
              </a:rPr>
              <a:t> </a:t>
            </a:r>
            <a:r>
              <a:rPr sz="3200" b="0" spc="-25" dirty="0">
                <a:solidFill>
                  <a:srgbClr val="2E2B1F"/>
                </a:solidFill>
                <a:latin typeface="Calibri"/>
                <a:cs typeface="Calibri"/>
              </a:rPr>
              <a:t>at </a:t>
            </a:r>
            <a:r>
              <a:rPr sz="3200" b="0" spc="-10" dirty="0">
                <a:solidFill>
                  <a:srgbClr val="2E2B1F"/>
                </a:solidFill>
                <a:latin typeface="Calibri"/>
                <a:cs typeface="Calibri"/>
              </a:rPr>
              <a:t>different</a:t>
            </a:r>
            <a:r>
              <a:rPr sz="3200" b="0" spc="-130" dirty="0">
                <a:solidFill>
                  <a:srgbClr val="2E2B1F"/>
                </a:solidFill>
                <a:latin typeface="Calibri"/>
                <a:cs typeface="Calibri"/>
              </a:rPr>
              <a:t> </a:t>
            </a:r>
            <a:r>
              <a:rPr sz="3200" b="0" spc="-10" dirty="0">
                <a:solidFill>
                  <a:srgbClr val="2E2B1F"/>
                </a:solidFill>
                <a:latin typeface="Calibri"/>
                <a:cs typeface="Calibri"/>
              </a:rPr>
              <a:t>points</a:t>
            </a:r>
            <a:endParaRPr sz="3200">
              <a:latin typeface="Calibri"/>
              <a:cs typeface="Calibri"/>
            </a:endParaRPr>
          </a:p>
        </p:txBody>
      </p:sp>
      <p:pic>
        <p:nvPicPr>
          <p:cNvPr id="3" name="object 3"/>
          <p:cNvPicPr/>
          <p:nvPr/>
        </p:nvPicPr>
        <p:blipFill>
          <a:blip r:embed="rId2" cstate="print"/>
          <a:stretch>
            <a:fillRect/>
          </a:stretch>
        </p:blipFill>
        <p:spPr>
          <a:xfrm>
            <a:off x="5781675" y="2523998"/>
            <a:ext cx="3271901" cy="2452751"/>
          </a:xfrm>
          <a:prstGeom prst="rect">
            <a:avLst/>
          </a:prstGeom>
        </p:spPr>
      </p:pic>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838325" y="3267011"/>
            <a:ext cx="3271901" cy="2452751"/>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38</a:t>
            </a:fld>
            <a:endParaRPr spc="-25" dirty="0"/>
          </a:p>
        </p:txBody>
      </p:sp>
      <p:sp>
        <p:nvSpPr>
          <p:cNvPr id="10" name="Rectangle 9">
            <a:extLst>
              <a:ext uri="{FF2B5EF4-FFF2-40B4-BE49-F238E27FC236}">
                <a16:creationId xmlns:a16="http://schemas.microsoft.com/office/drawing/2014/main" id="{F517D417-3DDB-C392-39FC-95FCF0F955AA}"/>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207" y="374332"/>
            <a:ext cx="4594225" cy="4037329"/>
          </a:xfrm>
          <a:prstGeom prst="rect">
            <a:avLst/>
          </a:prstGeom>
        </p:spPr>
        <p:txBody>
          <a:bodyPr vert="horz" wrap="square" lIns="0" tIns="15875" rIns="0" bIns="0" rtlCol="0">
            <a:spAutoFit/>
          </a:bodyPr>
          <a:lstStyle/>
          <a:p>
            <a:pPr marL="240665" indent="-227965">
              <a:lnSpc>
                <a:spcPct val="100000"/>
              </a:lnSpc>
              <a:spcBef>
                <a:spcPts val="125"/>
              </a:spcBef>
              <a:buClr>
                <a:srgbClr val="A9A47B"/>
              </a:buClr>
              <a:buFont typeface="Arial MT"/>
              <a:buChar char="•"/>
              <a:tabLst>
                <a:tab pos="240665" algn="l"/>
              </a:tabLst>
            </a:pPr>
            <a:r>
              <a:rPr sz="3200" b="1" u="sng" spc="-35" dirty="0">
                <a:solidFill>
                  <a:srgbClr val="675E46"/>
                </a:solidFill>
                <a:uFill>
                  <a:solidFill>
                    <a:srgbClr val="675E46"/>
                  </a:solidFill>
                </a:uFill>
                <a:latin typeface="Calibri"/>
                <a:cs typeface="Calibri"/>
              </a:rPr>
              <a:t>Tracer</a:t>
            </a:r>
            <a:r>
              <a:rPr sz="3200" b="1" u="sng" spc="-125" dirty="0">
                <a:solidFill>
                  <a:srgbClr val="675E46"/>
                </a:solidFill>
                <a:uFill>
                  <a:solidFill>
                    <a:srgbClr val="675E46"/>
                  </a:solidFill>
                </a:uFill>
                <a:latin typeface="Calibri"/>
                <a:cs typeface="Calibri"/>
              </a:rPr>
              <a:t> </a:t>
            </a:r>
            <a:r>
              <a:rPr sz="3200" b="1" u="sng" spc="-10" dirty="0">
                <a:solidFill>
                  <a:srgbClr val="675E46"/>
                </a:solidFill>
                <a:uFill>
                  <a:solidFill>
                    <a:srgbClr val="675E46"/>
                  </a:solidFill>
                </a:uFill>
                <a:latin typeface="Calibri"/>
                <a:cs typeface="Calibri"/>
              </a:rPr>
              <a:t>Bullets:</a:t>
            </a:r>
            <a:endParaRPr sz="3200">
              <a:latin typeface="Calibri"/>
              <a:cs typeface="Calibri"/>
            </a:endParaRPr>
          </a:p>
          <a:p>
            <a:pPr marL="241300" marR="10795" algn="just">
              <a:lnSpc>
                <a:spcPct val="100699"/>
              </a:lnSpc>
              <a:spcBef>
                <a:spcPts val="3795"/>
              </a:spcBef>
            </a:pPr>
            <a:r>
              <a:rPr sz="3200" dirty="0">
                <a:solidFill>
                  <a:srgbClr val="2E2B1F"/>
                </a:solidFill>
                <a:latin typeface="Calibri"/>
                <a:cs typeface="Calibri"/>
              </a:rPr>
              <a:t>These</a:t>
            </a:r>
            <a:r>
              <a:rPr sz="3200" spc="-85" dirty="0">
                <a:solidFill>
                  <a:srgbClr val="2E2B1F"/>
                </a:solidFill>
                <a:latin typeface="Calibri"/>
                <a:cs typeface="Calibri"/>
              </a:rPr>
              <a:t> </a:t>
            </a:r>
            <a:r>
              <a:rPr sz="3200" dirty="0">
                <a:solidFill>
                  <a:srgbClr val="2E2B1F"/>
                </a:solidFill>
                <a:latin typeface="Calibri"/>
                <a:cs typeface="Calibri"/>
              </a:rPr>
              <a:t>bullets</a:t>
            </a:r>
            <a:r>
              <a:rPr sz="3200" spc="-114" dirty="0">
                <a:solidFill>
                  <a:srgbClr val="2E2B1F"/>
                </a:solidFill>
                <a:latin typeface="Calibri"/>
                <a:cs typeface="Calibri"/>
              </a:rPr>
              <a:t> </a:t>
            </a:r>
            <a:r>
              <a:rPr sz="3200" dirty="0">
                <a:solidFill>
                  <a:srgbClr val="2E2B1F"/>
                </a:solidFill>
                <a:latin typeface="Calibri"/>
                <a:cs typeface="Calibri"/>
              </a:rPr>
              <a:t>have</a:t>
            </a:r>
            <a:r>
              <a:rPr sz="3200" spc="-85" dirty="0">
                <a:solidFill>
                  <a:srgbClr val="2E2B1F"/>
                </a:solidFill>
                <a:latin typeface="Calibri"/>
                <a:cs typeface="Calibri"/>
              </a:rPr>
              <a:t> </a:t>
            </a:r>
            <a:r>
              <a:rPr sz="3200" spc="-10" dirty="0">
                <a:solidFill>
                  <a:srgbClr val="2E2B1F"/>
                </a:solidFill>
                <a:latin typeface="Calibri"/>
                <a:cs typeface="Calibri"/>
              </a:rPr>
              <a:t>Barium </a:t>
            </a:r>
            <a:r>
              <a:rPr sz="3200" dirty="0">
                <a:solidFill>
                  <a:srgbClr val="2E2B1F"/>
                </a:solidFill>
                <a:latin typeface="Calibri"/>
                <a:cs typeface="Calibri"/>
              </a:rPr>
              <a:t>per</a:t>
            </a:r>
            <a:r>
              <a:rPr sz="3200" spc="-85" dirty="0">
                <a:solidFill>
                  <a:srgbClr val="2E2B1F"/>
                </a:solidFill>
                <a:latin typeface="Calibri"/>
                <a:cs typeface="Calibri"/>
              </a:rPr>
              <a:t> </a:t>
            </a:r>
            <a:r>
              <a:rPr sz="3200" dirty="0">
                <a:solidFill>
                  <a:srgbClr val="2E2B1F"/>
                </a:solidFill>
                <a:latin typeface="Calibri"/>
                <a:cs typeface="Calibri"/>
              </a:rPr>
              <a:t>oxide</a:t>
            </a:r>
            <a:r>
              <a:rPr sz="3200" spc="-35" dirty="0">
                <a:solidFill>
                  <a:srgbClr val="2E2B1F"/>
                </a:solidFill>
                <a:latin typeface="Calibri"/>
                <a:cs typeface="Calibri"/>
              </a:rPr>
              <a:t> </a:t>
            </a:r>
            <a:r>
              <a:rPr sz="3200" dirty="0">
                <a:solidFill>
                  <a:srgbClr val="2E2B1F"/>
                </a:solidFill>
                <a:latin typeface="Calibri"/>
                <a:cs typeface="Calibri"/>
              </a:rPr>
              <a:t>and</a:t>
            </a:r>
            <a:r>
              <a:rPr sz="3200" spc="-55" dirty="0">
                <a:solidFill>
                  <a:srgbClr val="2E2B1F"/>
                </a:solidFill>
                <a:latin typeface="Calibri"/>
                <a:cs typeface="Calibri"/>
              </a:rPr>
              <a:t> </a:t>
            </a:r>
            <a:r>
              <a:rPr sz="3200" spc="-10" dirty="0">
                <a:solidFill>
                  <a:srgbClr val="2E2B1F"/>
                </a:solidFill>
                <a:latin typeface="Calibri"/>
                <a:cs typeface="Calibri"/>
              </a:rPr>
              <a:t>magnesium </a:t>
            </a:r>
            <a:r>
              <a:rPr sz="3200" dirty="0">
                <a:solidFill>
                  <a:srgbClr val="2E2B1F"/>
                </a:solidFill>
                <a:latin typeface="Calibri"/>
                <a:cs typeface="Calibri"/>
              </a:rPr>
              <a:t>enclosed</a:t>
            </a:r>
            <a:r>
              <a:rPr sz="3200" spc="-60" dirty="0">
                <a:solidFill>
                  <a:srgbClr val="2E2B1F"/>
                </a:solidFill>
                <a:latin typeface="Calibri"/>
                <a:cs typeface="Calibri"/>
              </a:rPr>
              <a:t> </a:t>
            </a:r>
            <a:r>
              <a:rPr sz="3200" dirty="0">
                <a:solidFill>
                  <a:srgbClr val="2E2B1F"/>
                </a:solidFill>
                <a:latin typeface="Calibri"/>
                <a:cs typeface="Calibri"/>
              </a:rPr>
              <a:t>in</a:t>
            </a:r>
            <a:r>
              <a:rPr sz="3200" spc="-55" dirty="0">
                <a:solidFill>
                  <a:srgbClr val="2E2B1F"/>
                </a:solidFill>
                <a:latin typeface="Calibri"/>
                <a:cs typeface="Calibri"/>
              </a:rPr>
              <a:t> </a:t>
            </a:r>
            <a:r>
              <a:rPr sz="3200" dirty="0">
                <a:solidFill>
                  <a:srgbClr val="2E2B1F"/>
                </a:solidFill>
                <a:latin typeface="Calibri"/>
                <a:cs typeface="Calibri"/>
              </a:rPr>
              <a:t>their</a:t>
            </a:r>
            <a:r>
              <a:rPr sz="3200" spc="-80" dirty="0">
                <a:solidFill>
                  <a:srgbClr val="2E2B1F"/>
                </a:solidFill>
                <a:latin typeface="Calibri"/>
                <a:cs typeface="Calibri"/>
              </a:rPr>
              <a:t> </a:t>
            </a:r>
            <a:r>
              <a:rPr sz="3200" spc="-10" dirty="0">
                <a:solidFill>
                  <a:srgbClr val="2E2B1F"/>
                </a:solidFill>
                <a:latin typeface="Calibri"/>
                <a:cs typeface="Calibri"/>
              </a:rPr>
              <a:t>base.</a:t>
            </a:r>
            <a:endParaRPr sz="3200">
              <a:latin typeface="Calibri"/>
              <a:cs typeface="Calibri"/>
            </a:endParaRPr>
          </a:p>
          <a:p>
            <a:pPr marL="240029" marR="5080" indent="-227965" algn="just">
              <a:lnSpc>
                <a:spcPct val="100699"/>
              </a:lnSpc>
              <a:spcBef>
                <a:spcPts val="715"/>
              </a:spcBef>
              <a:buClr>
                <a:srgbClr val="A9A47B"/>
              </a:buClr>
              <a:buFont typeface="Arial MT"/>
              <a:buChar char="•"/>
              <a:tabLst>
                <a:tab pos="241300" algn="l"/>
              </a:tabLst>
            </a:pPr>
            <a:r>
              <a:rPr sz="3200" dirty="0">
                <a:solidFill>
                  <a:srgbClr val="2E2B1F"/>
                </a:solidFill>
                <a:latin typeface="Calibri"/>
                <a:cs typeface="Calibri"/>
              </a:rPr>
              <a:t>These</a:t>
            </a:r>
            <a:r>
              <a:rPr sz="3200" spc="-70" dirty="0">
                <a:solidFill>
                  <a:srgbClr val="2E2B1F"/>
                </a:solidFill>
                <a:latin typeface="Calibri"/>
                <a:cs typeface="Calibri"/>
              </a:rPr>
              <a:t> </a:t>
            </a:r>
            <a:r>
              <a:rPr sz="3200" dirty="0">
                <a:solidFill>
                  <a:srgbClr val="2E2B1F"/>
                </a:solidFill>
                <a:latin typeface="Calibri"/>
                <a:cs typeface="Calibri"/>
              </a:rPr>
              <a:t>bullets</a:t>
            </a:r>
            <a:r>
              <a:rPr sz="3200" spc="-90" dirty="0">
                <a:solidFill>
                  <a:srgbClr val="2E2B1F"/>
                </a:solidFill>
                <a:latin typeface="Calibri"/>
                <a:cs typeface="Calibri"/>
              </a:rPr>
              <a:t> </a:t>
            </a:r>
            <a:r>
              <a:rPr sz="3200" dirty="0">
                <a:solidFill>
                  <a:srgbClr val="2E2B1F"/>
                </a:solidFill>
                <a:latin typeface="Calibri"/>
                <a:cs typeface="Calibri"/>
              </a:rPr>
              <a:t>emit</a:t>
            </a:r>
            <a:r>
              <a:rPr sz="3200" spc="-70" dirty="0">
                <a:solidFill>
                  <a:srgbClr val="2E2B1F"/>
                </a:solidFill>
                <a:latin typeface="Calibri"/>
                <a:cs typeface="Calibri"/>
              </a:rPr>
              <a:t> </a:t>
            </a:r>
            <a:r>
              <a:rPr sz="3200" dirty="0">
                <a:solidFill>
                  <a:srgbClr val="2E2B1F"/>
                </a:solidFill>
                <a:latin typeface="Calibri"/>
                <a:cs typeface="Calibri"/>
              </a:rPr>
              <a:t>light</a:t>
            </a:r>
            <a:r>
              <a:rPr sz="3200" spc="-65" dirty="0">
                <a:solidFill>
                  <a:srgbClr val="2E2B1F"/>
                </a:solidFill>
                <a:latin typeface="Calibri"/>
                <a:cs typeface="Calibri"/>
              </a:rPr>
              <a:t> </a:t>
            </a:r>
            <a:r>
              <a:rPr sz="3200" spc="-25" dirty="0">
                <a:solidFill>
                  <a:srgbClr val="2E2B1F"/>
                </a:solidFill>
                <a:latin typeface="Calibri"/>
                <a:cs typeface="Calibri"/>
              </a:rPr>
              <a:t>as 	</a:t>
            </a:r>
            <a:r>
              <a:rPr sz="3200" dirty="0">
                <a:solidFill>
                  <a:srgbClr val="2E2B1F"/>
                </a:solidFill>
                <a:latin typeface="Calibri"/>
                <a:cs typeface="Calibri"/>
              </a:rPr>
              <a:t>they</a:t>
            </a:r>
            <a:r>
              <a:rPr sz="3200" spc="-50" dirty="0">
                <a:solidFill>
                  <a:srgbClr val="2E2B1F"/>
                </a:solidFill>
                <a:latin typeface="Calibri"/>
                <a:cs typeface="Calibri"/>
              </a:rPr>
              <a:t> </a:t>
            </a:r>
            <a:r>
              <a:rPr sz="3200" dirty="0">
                <a:solidFill>
                  <a:srgbClr val="2E2B1F"/>
                </a:solidFill>
                <a:latin typeface="Calibri"/>
                <a:cs typeface="Calibri"/>
              </a:rPr>
              <a:t>pass,</a:t>
            </a:r>
            <a:r>
              <a:rPr sz="3200" spc="-65" dirty="0">
                <a:solidFill>
                  <a:srgbClr val="2E2B1F"/>
                </a:solidFill>
                <a:latin typeface="Calibri"/>
                <a:cs typeface="Calibri"/>
              </a:rPr>
              <a:t> </a:t>
            </a:r>
            <a:r>
              <a:rPr sz="3200" dirty="0">
                <a:solidFill>
                  <a:srgbClr val="2E2B1F"/>
                </a:solidFill>
                <a:latin typeface="Calibri"/>
                <a:cs typeface="Calibri"/>
              </a:rPr>
              <a:t>usually</a:t>
            </a:r>
            <a:r>
              <a:rPr sz="3200" spc="-45" dirty="0">
                <a:solidFill>
                  <a:srgbClr val="2E2B1F"/>
                </a:solidFill>
                <a:latin typeface="Calibri"/>
                <a:cs typeface="Calibri"/>
              </a:rPr>
              <a:t> </a:t>
            </a:r>
            <a:r>
              <a:rPr sz="3200" dirty="0">
                <a:solidFill>
                  <a:srgbClr val="2E2B1F"/>
                </a:solidFill>
                <a:latin typeface="Calibri"/>
                <a:cs typeface="Calibri"/>
              </a:rPr>
              <a:t>used</a:t>
            </a:r>
            <a:r>
              <a:rPr sz="3200" spc="-55" dirty="0">
                <a:solidFill>
                  <a:srgbClr val="2E2B1F"/>
                </a:solidFill>
                <a:latin typeface="Calibri"/>
                <a:cs typeface="Calibri"/>
              </a:rPr>
              <a:t> </a:t>
            </a:r>
            <a:r>
              <a:rPr sz="3200" spc="-25" dirty="0">
                <a:solidFill>
                  <a:srgbClr val="2E2B1F"/>
                </a:solidFill>
                <a:latin typeface="Calibri"/>
                <a:cs typeface="Calibri"/>
              </a:rPr>
              <a:t>for 	</a:t>
            </a:r>
            <a:r>
              <a:rPr sz="3200" dirty="0">
                <a:solidFill>
                  <a:srgbClr val="2E2B1F"/>
                </a:solidFill>
                <a:latin typeface="Calibri"/>
                <a:cs typeface="Calibri"/>
              </a:rPr>
              <a:t>signaling</a:t>
            </a:r>
            <a:r>
              <a:rPr sz="3200" spc="-65" dirty="0">
                <a:solidFill>
                  <a:srgbClr val="2E2B1F"/>
                </a:solidFill>
                <a:latin typeface="Calibri"/>
                <a:cs typeface="Calibri"/>
              </a:rPr>
              <a:t> </a:t>
            </a:r>
            <a:r>
              <a:rPr sz="3200" spc="-10" dirty="0">
                <a:solidFill>
                  <a:srgbClr val="2E2B1F"/>
                </a:solidFill>
                <a:latin typeface="Calibri"/>
                <a:cs typeface="Calibri"/>
              </a:rPr>
              <a:t>purposes.</a:t>
            </a:r>
            <a:endParaRPr sz="3200">
              <a:latin typeface="Calibri"/>
              <a:cs typeface="Calibri"/>
            </a:endParaRPr>
          </a:p>
        </p:txBody>
      </p:sp>
      <p:pic>
        <p:nvPicPr>
          <p:cNvPr id="3" name="object 3"/>
          <p:cNvPicPr/>
          <p:nvPr/>
        </p:nvPicPr>
        <p:blipFill>
          <a:blip r:embed="rId2" cstate="print"/>
          <a:stretch>
            <a:fillRect/>
          </a:stretch>
        </p:blipFill>
        <p:spPr>
          <a:xfrm>
            <a:off x="5972175" y="2409825"/>
            <a:ext cx="3671951" cy="1538224"/>
          </a:xfrm>
          <a:prstGeom prst="rect">
            <a:avLst/>
          </a:prstGeom>
        </p:spPr>
      </p:pic>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962650" y="4695761"/>
            <a:ext cx="3681476" cy="1738376"/>
          </a:xfrm>
          <a:prstGeom prst="rect">
            <a:avLst/>
          </a:prstGeom>
        </p:spPr>
      </p:pic>
      <p:pic>
        <p:nvPicPr>
          <p:cNvPr id="7" name="object 7"/>
          <p:cNvPicPr/>
          <p:nvPr/>
        </p:nvPicPr>
        <p:blipFill>
          <a:blip r:embed="rId4" cstate="print"/>
          <a:stretch>
            <a:fillRect/>
          </a:stretch>
        </p:blipFill>
        <p:spPr>
          <a:xfrm>
            <a:off x="866775" y="4695761"/>
            <a:ext cx="3671951" cy="1690751"/>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39</a:t>
            </a:fld>
            <a:endParaRPr spc="-25" dirty="0"/>
          </a:p>
        </p:txBody>
      </p:sp>
      <p:sp>
        <p:nvSpPr>
          <p:cNvPr id="11" name="Rectangle 10">
            <a:extLst>
              <a:ext uri="{FF2B5EF4-FFF2-40B4-BE49-F238E27FC236}">
                <a16:creationId xmlns:a16="http://schemas.microsoft.com/office/drawing/2014/main" id="{4C37B8DE-233C-6D96-D399-1CB71D9EF4E7}"/>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85" dirty="0"/>
              <a:t>Prof</a:t>
            </a:r>
            <a:r>
              <a:rPr spc="-160" dirty="0"/>
              <a:t> </a:t>
            </a:r>
            <a:r>
              <a:rPr spc="-65" dirty="0"/>
              <a:t>Umar’s</a:t>
            </a:r>
            <a:r>
              <a:rPr spc="-170" dirty="0"/>
              <a:t> </a:t>
            </a:r>
            <a:r>
              <a:rPr spc="-85" dirty="0"/>
              <a:t>LGIS</a:t>
            </a:r>
            <a:r>
              <a:rPr spc="-190" dirty="0"/>
              <a:t> </a:t>
            </a:r>
            <a:r>
              <a:rPr spc="-10" dirty="0"/>
              <a:t>model</a:t>
            </a:r>
          </a:p>
        </p:txBody>
      </p:sp>
      <p:pic>
        <p:nvPicPr>
          <p:cNvPr id="4" name="object 4"/>
          <p:cNvPicPr/>
          <p:nvPr/>
        </p:nvPicPr>
        <p:blipFill>
          <a:blip r:embed="rId2" cstate="print"/>
          <a:stretch>
            <a:fillRect/>
          </a:stretch>
        </p:blipFill>
        <p:spPr>
          <a:xfrm>
            <a:off x="914400" y="1790700"/>
            <a:ext cx="9677400" cy="5067300"/>
          </a:xfrm>
          <a:prstGeom prst="rect">
            <a:avLst/>
          </a:prstGeom>
        </p:spPr>
      </p:pic>
      <p:pic>
        <p:nvPicPr>
          <p:cNvPr id="3" name="object 4">
            <a:extLst>
              <a:ext uri="{FF2B5EF4-FFF2-40B4-BE49-F238E27FC236}">
                <a16:creationId xmlns:a16="http://schemas.microsoft.com/office/drawing/2014/main" id="{D462C595-5AF3-E838-0F55-E64EBADAF345}"/>
              </a:ext>
            </a:extLst>
          </p:cNvPr>
          <p:cNvPicPr/>
          <p:nvPr/>
        </p:nvPicPr>
        <p:blipFill>
          <a:blip r:embed="rId3" cstate="print"/>
          <a:stretch>
            <a:fillRect/>
          </a:stretch>
        </p:blipFill>
        <p:spPr>
          <a:xfrm>
            <a:off x="11163300" y="0"/>
            <a:ext cx="1028700" cy="19907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8392" y="1072768"/>
            <a:ext cx="4862830" cy="2988310"/>
          </a:xfrm>
          <a:prstGeom prst="rect">
            <a:avLst/>
          </a:prstGeom>
        </p:spPr>
        <p:txBody>
          <a:bodyPr vert="horz" wrap="square" lIns="0" tIns="13335" rIns="0" bIns="0" rtlCol="0">
            <a:spAutoFit/>
          </a:bodyPr>
          <a:lstStyle/>
          <a:p>
            <a:pPr marL="12700">
              <a:lnSpc>
                <a:spcPct val="100000"/>
              </a:lnSpc>
              <a:spcBef>
                <a:spcPts val="105"/>
              </a:spcBef>
            </a:pPr>
            <a:r>
              <a:rPr sz="3600" b="1" u="sng" dirty="0">
                <a:solidFill>
                  <a:srgbClr val="675E46"/>
                </a:solidFill>
                <a:uFill>
                  <a:solidFill>
                    <a:srgbClr val="675E46"/>
                  </a:solidFill>
                </a:uFill>
                <a:latin typeface="Calibri"/>
                <a:cs typeface="Calibri"/>
              </a:rPr>
              <a:t>Baton</a:t>
            </a:r>
            <a:r>
              <a:rPr sz="3600" b="1" u="sng" spc="-120" dirty="0">
                <a:solidFill>
                  <a:srgbClr val="675E46"/>
                </a:solidFill>
                <a:uFill>
                  <a:solidFill>
                    <a:srgbClr val="675E46"/>
                  </a:solidFill>
                </a:uFill>
                <a:latin typeface="Calibri"/>
                <a:cs typeface="Calibri"/>
              </a:rPr>
              <a:t> </a:t>
            </a:r>
            <a:r>
              <a:rPr sz="3600" b="1" u="sng" spc="-10" dirty="0">
                <a:solidFill>
                  <a:srgbClr val="675E46"/>
                </a:solidFill>
                <a:uFill>
                  <a:solidFill>
                    <a:srgbClr val="675E46"/>
                  </a:solidFill>
                </a:uFill>
                <a:latin typeface="Calibri"/>
                <a:cs typeface="Calibri"/>
              </a:rPr>
              <a:t>Cartridge</a:t>
            </a:r>
            <a:r>
              <a:rPr sz="3600" u="sng" spc="-10" dirty="0">
                <a:solidFill>
                  <a:srgbClr val="675E46"/>
                </a:solidFill>
                <a:uFill>
                  <a:solidFill>
                    <a:srgbClr val="675E46"/>
                  </a:solidFill>
                </a:uFill>
                <a:latin typeface="Calibri"/>
                <a:cs typeface="Calibri"/>
              </a:rPr>
              <a:t>:</a:t>
            </a:r>
            <a:endParaRPr sz="3600">
              <a:latin typeface="Calibri"/>
              <a:cs typeface="Calibri"/>
            </a:endParaRPr>
          </a:p>
          <a:p>
            <a:pPr>
              <a:lnSpc>
                <a:spcPct val="100000"/>
              </a:lnSpc>
              <a:spcBef>
                <a:spcPts val="994"/>
              </a:spcBef>
            </a:pPr>
            <a:endParaRPr sz="3600">
              <a:latin typeface="Calibri"/>
              <a:cs typeface="Calibri"/>
            </a:endParaRPr>
          </a:p>
          <a:p>
            <a:pPr marL="240665" marR="5080">
              <a:lnSpc>
                <a:spcPts val="4280"/>
              </a:lnSpc>
              <a:spcBef>
                <a:spcPts val="5"/>
              </a:spcBef>
              <a:tabLst>
                <a:tab pos="3148330" algn="l"/>
              </a:tabLst>
            </a:pPr>
            <a:r>
              <a:rPr sz="3600" dirty="0">
                <a:solidFill>
                  <a:srgbClr val="2E2B1F"/>
                </a:solidFill>
                <a:latin typeface="Calibri"/>
                <a:cs typeface="Calibri"/>
              </a:rPr>
              <a:t>Rubber</a:t>
            </a:r>
            <a:r>
              <a:rPr sz="3600" spc="-40" dirty="0">
                <a:solidFill>
                  <a:srgbClr val="2E2B1F"/>
                </a:solidFill>
                <a:latin typeface="Calibri"/>
                <a:cs typeface="Calibri"/>
              </a:rPr>
              <a:t> </a:t>
            </a:r>
            <a:r>
              <a:rPr sz="3600" spc="-10" dirty="0">
                <a:solidFill>
                  <a:srgbClr val="2E2B1F"/>
                </a:solidFill>
                <a:latin typeface="Calibri"/>
                <a:cs typeface="Calibri"/>
              </a:rPr>
              <a:t>bullets</a:t>
            </a:r>
            <a:r>
              <a:rPr sz="3600" dirty="0">
                <a:solidFill>
                  <a:srgbClr val="2E2B1F"/>
                </a:solidFill>
                <a:latin typeface="Calibri"/>
                <a:cs typeface="Calibri"/>
              </a:rPr>
              <a:t>	or</a:t>
            </a:r>
            <a:r>
              <a:rPr sz="3600" spc="-10" dirty="0">
                <a:solidFill>
                  <a:srgbClr val="2E2B1F"/>
                </a:solidFill>
                <a:latin typeface="Calibri"/>
                <a:cs typeface="Calibri"/>
              </a:rPr>
              <a:t> plastic bullets.</a:t>
            </a:r>
            <a:endParaRPr sz="3600">
              <a:latin typeface="Calibri"/>
              <a:cs typeface="Calibri"/>
            </a:endParaRPr>
          </a:p>
          <a:p>
            <a:pPr marL="115570">
              <a:lnSpc>
                <a:spcPct val="100000"/>
              </a:lnSpc>
              <a:spcBef>
                <a:spcPts val="725"/>
              </a:spcBef>
            </a:pPr>
            <a:r>
              <a:rPr sz="3600" dirty="0">
                <a:solidFill>
                  <a:srgbClr val="2E2B1F"/>
                </a:solidFill>
                <a:latin typeface="Calibri"/>
                <a:cs typeface="Calibri"/>
              </a:rPr>
              <a:t>Used</a:t>
            </a:r>
            <a:r>
              <a:rPr sz="3600" spc="-50" dirty="0">
                <a:solidFill>
                  <a:srgbClr val="2E2B1F"/>
                </a:solidFill>
                <a:latin typeface="Calibri"/>
                <a:cs typeface="Calibri"/>
              </a:rPr>
              <a:t> </a:t>
            </a:r>
            <a:r>
              <a:rPr sz="3600" dirty="0">
                <a:solidFill>
                  <a:srgbClr val="2E2B1F"/>
                </a:solidFill>
                <a:latin typeface="Calibri"/>
                <a:cs typeface="Calibri"/>
              </a:rPr>
              <a:t>by</a:t>
            </a:r>
            <a:r>
              <a:rPr sz="3600" spc="-30" dirty="0">
                <a:solidFill>
                  <a:srgbClr val="2E2B1F"/>
                </a:solidFill>
                <a:latin typeface="Calibri"/>
                <a:cs typeface="Calibri"/>
              </a:rPr>
              <a:t> </a:t>
            </a:r>
            <a:r>
              <a:rPr sz="3600" spc="-10" dirty="0">
                <a:solidFill>
                  <a:srgbClr val="2E2B1F"/>
                </a:solidFill>
                <a:latin typeface="Calibri"/>
                <a:cs typeface="Calibri"/>
              </a:rPr>
              <a:t>police.</a:t>
            </a:r>
            <a:endParaRPr sz="3600">
              <a:latin typeface="Calibri"/>
              <a:cs typeface="Calibri"/>
            </a:endParaRPr>
          </a:p>
        </p:txBody>
      </p:sp>
      <p:pic>
        <p:nvPicPr>
          <p:cNvPr id="3" name="object 3"/>
          <p:cNvPicPr/>
          <p:nvPr/>
        </p:nvPicPr>
        <p:blipFill>
          <a:blip r:embed="rId2" cstate="print"/>
          <a:stretch>
            <a:fillRect/>
          </a:stretch>
        </p:blipFill>
        <p:spPr>
          <a:xfrm>
            <a:off x="6705600" y="847597"/>
            <a:ext cx="2252726" cy="2424176"/>
          </a:xfrm>
          <a:prstGeom prst="rect">
            <a:avLst/>
          </a:prstGeom>
        </p:spPr>
      </p:pic>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638800" y="4095686"/>
            <a:ext cx="2643251" cy="2071751"/>
          </a:xfrm>
          <a:prstGeom prst="rect">
            <a:avLst/>
          </a:prstGeom>
        </p:spPr>
      </p:pic>
      <p:pic>
        <p:nvPicPr>
          <p:cNvPr id="7" name="object 7"/>
          <p:cNvPicPr/>
          <p:nvPr/>
        </p:nvPicPr>
        <p:blipFill>
          <a:blip r:embed="rId4" cstate="print"/>
          <a:stretch>
            <a:fillRect/>
          </a:stretch>
        </p:blipFill>
        <p:spPr>
          <a:xfrm>
            <a:off x="514350" y="4772088"/>
            <a:ext cx="3452876" cy="1585849"/>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40</a:t>
            </a:fld>
            <a:endParaRPr spc="-25" dirty="0"/>
          </a:p>
        </p:txBody>
      </p:sp>
      <p:sp>
        <p:nvSpPr>
          <p:cNvPr id="10" name="Rectangle 9">
            <a:extLst>
              <a:ext uri="{FF2B5EF4-FFF2-40B4-BE49-F238E27FC236}">
                <a16:creationId xmlns:a16="http://schemas.microsoft.com/office/drawing/2014/main" id="{70E3C9E4-1C2B-36F5-CFA0-294003F9CA28}"/>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125" y="360997"/>
            <a:ext cx="2810510" cy="723900"/>
          </a:xfrm>
          <a:prstGeom prst="rect">
            <a:avLst/>
          </a:prstGeom>
        </p:spPr>
        <p:txBody>
          <a:bodyPr vert="horz" wrap="square" lIns="0" tIns="16510" rIns="0" bIns="0" rtlCol="0">
            <a:spAutoFit/>
          </a:bodyPr>
          <a:lstStyle/>
          <a:p>
            <a:pPr marL="12700">
              <a:lnSpc>
                <a:spcPct val="100000"/>
              </a:lnSpc>
              <a:spcBef>
                <a:spcPts val="130"/>
              </a:spcBef>
            </a:pPr>
            <a:r>
              <a:rPr spc="-70" dirty="0"/>
              <a:t>RESEARCH</a:t>
            </a:r>
          </a:p>
        </p:txBody>
      </p:sp>
      <p:sp>
        <p:nvSpPr>
          <p:cNvPr id="3" name="object 3"/>
          <p:cNvSpPr txBox="1"/>
          <p:nvPr/>
        </p:nvSpPr>
        <p:spPr>
          <a:xfrm>
            <a:off x="803275" y="1461090"/>
            <a:ext cx="9295130" cy="1990089"/>
          </a:xfrm>
          <a:prstGeom prst="rect">
            <a:avLst/>
          </a:prstGeom>
        </p:spPr>
        <p:txBody>
          <a:bodyPr vert="horz" wrap="square" lIns="0" tIns="107314" rIns="0" bIns="0" rtlCol="0">
            <a:spAutoFit/>
          </a:bodyPr>
          <a:lstStyle/>
          <a:p>
            <a:pPr marL="240665" indent="-227965">
              <a:lnSpc>
                <a:spcPct val="100000"/>
              </a:lnSpc>
              <a:spcBef>
                <a:spcPts val="844"/>
              </a:spcBef>
              <a:buClr>
                <a:srgbClr val="A9A47B"/>
              </a:buClr>
              <a:buFont typeface="Arial MT"/>
              <a:buChar char="•"/>
              <a:tabLst>
                <a:tab pos="240665" algn="l"/>
              </a:tabLst>
            </a:pPr>
            <a:r>
              <a:rPr sz="2750" u="sng" spc="-10" dirty="0">
                <a:solidFill>
                  <a:srgbClr val="D25713"/>
                </a:solidFill>
                <a:uFill>
                  <a:solidFill>
                    <a:srgbClr val="D25713"/>
                  </a:solidFill>
                </a:uFill>
                <a:latin typeface="Calibri"/>
                <a:cs typeface="Calibri"/>
                <a:hlinkClick r:id="rId2"/>
              </a:rPr>
              <a:t>https://www.ncbi.nlm.nih.gov/pmc/articles/PMC5801608/</a:t>
            </a:r>
            <a:endParaRPr sz="2750">
              <a:latin typeface="Calibri"/>
              <a:cs typeface="Calibri"/>
            </a:endParaRPr>
          </a:p>
          <a:p>
            <a:pPr marL="241300" indent="-228600">
              <a:lnSpc>
                <a:spcPct val="100000"/>
              </a:lnSpc>
              <a:spcBef>
                <a:spcPts val="755"/>
              </a:spcBef>
              <a:buClr>
                <a:srgbClr val="A9A47B"/>
              </a:buClr>
              <a:buFont typeface="Arial MT"/>
              <a:buChar char="•"/>
              <a:tabLst>
                <a:tab pos="241300" algn="l"/>
              </a:tabLst>
            </a:pPr>
            <a:r>
              <a:rPr sz="2750" u="sng" dirty="0">
                <a:solidFill>
                  <a:srgbClr val="D25713"/>
                </a:solidFill>
                <a:uFill>
                  <a:solidFill>
                    <a:srgbClr val="D25713"/>
                  </a:solidFill>
                </a:uFill>
                <a:latin typeface="Calibri"/>
                <a:cs typeface="Calibri"/>
                <a:hlinkClick r:id="rId3"/>
              </a:rPr>
              <a:t>https://www.nature.com/articles/d41586-022-03044-</a:t>
            </a:r>
            <a:r>
              <a:rPr sz="2750" u="sng" spc="-50" dirty="0">
                <a:solidFill>
                  <a:srgbClr val="D25713"/>
                </a:solidFill>
                <a:uFill>
                  <a:solidFill>
                    <a:srgbClr val="D25713"/>
                  </a:solidFill>
                </a:uFill>
                <a:latin typeface="Calibri"/>
                <a:cs typeface="Calibri"/>
                <a:hlinkClick r:id="rId3"/>
              </a:rPr>
              <a:t>5</a:t>
            </a:r>
            <a:endParaRPr sz="2750">
              <a:latin typeface="Calibri"/>
              <a:cs typeface="Calibri"/>
            </a:endParaRPr>
          </a:p>
          <a:p>
            <a:pPr marL="241300" marR="5080" indent="-229235">
              <a:lnSpc>
                <a:spcPct val="102400"/>
              </a:lnSpc>
              <a:spcBef>
                <a:spcPts val="600"/>
              </a:spcBef>
              <a:buClr>
                <a:srgbClr val="A9A47B"/>
              </a:buClr>
              <a:buFont typeface="Arial MT"/>
              <a:buChar char="•"/>
              <a:tabLst>
                <a:tab pos="241300" algn="l"/>
              </a:tabLst>
            </a:pPr>
            <a:r>
              <a:rPr sz="2750" dirty="0">
                <a:solidFill>
                  <a:srgbClr val="2E2B1F"/>
                </a:solidFill>
                <a:latin typeface="Calibri"/>
                <a:cs typeface="Calibri"/>
              </a:rPr>
              <a:t>https://</a:t>
            </a:r>
            <a:r>
              <a:rPr sz="2750" dirty="0">
                <a:solidFill>
                  <a:srgbClr val="2E2B1F"/>
                </a:solidFill>
                <a:latin typeface="Calibri"/>
                <a:cs typeface="Calibri"/>
                <a:hlinkClick r:id="rId4"/>
              </a:rPr>
              <a:t>www.rand.org</a:t>
            </a:r>
            <a:r>
              <a:rPr sz="2750" dirty="0">
                <a:solidFill>
                  <a:srgbClr val="2E2B1F"/>
                </a:solidFill>
                <a:latin typeface="Calibri"/>
                <a:cs typeface="Calibri"/>
              </a:rPr>
              <a:t>/research/gun-policy/key-</a:t>
            </a:r>
            <a:r>
              <a:rPr sz="2750" spc="-10" dirty="0">
                <a:solidFill>
                  <a:srgbClr val="2E2B1F"/>
                </a:solidFill>
                <a:latin typeface="Calibri"/>
                <a:cs typeface="Calibri"/>
              </a:rPr>
              <a:t>findings/what- </a:t>
            </a:r>
            <a:r>
              <a:rPr sz="2750" dirty="0">
                <a:solidFill>
                  <a:srgbClr val="2E2B1F"/>
                </a:solidFill>
                <a:latin typeface="Calibri"/>
                <a:cs typeface="Calibri"/>
              </a:rPr>
              <a:t>science-tells-us-about-the-</a:t>
            </a:r>
            <a:r>
              <a:rPr sz="2750" spc="-10" dirty="0">
                <a:solidFill>
                  <a:srgbClr val="2E2B1F"/>
                </a:solidFill>
                <a:latin typeface="Calibri"/>
                <a:cs typeface="Calibri"/>
              </a:rPr>
              <a:t>effects-</a:t>
            </a:r>
            <a:r>
              <a:rPr sz="2750" dirty="0">
                <a:solidFill>
                  <a:srgbClr val="2E2B1F"/>
                </a:solidFill>
                <a:latin typeface="Calibri"/>
                <a:cs typeface="Calibri"/>
              </a:rPr>
              <a:t>of-gun-</a:t>
            </a:r>
            <a:r>
              <a:rPr sz="2750" spc="-10" dirty="0">
                <a:solidFill>
                  <a:srgbClr val="2E2B1F"/>
                </a:solidFill>
                <a:latin typeface="Calibri"/>
                <a:cs typeface="Calibri"/>
              </a:rPr>
              <a:t>policies.html</a:t>
            </a:r>
            <a:endParaRPr sz="2750">
              <a:latin typeface="Calibri"/>
              <a:cs typeface="Calibri"/>
            </a:endParaRPr>
          </a:p>
        </p:txBody>
      </p:sp>
      <p:sp>
        <p:nvSpPr>
          <p:cNvPr id="6" name="Rectangle 5"/>
          <p:cNvSpPr/>
          <p:nvPr/>
        </p:nvSpPr>
        <p:spPr>
          <a:xfrm>
            <a:off x="10972800" y="0"/>
            <a:ext cx="1219200" cy="381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pc="-70" dirty="0"/>
              <a:t>RESEARCH</a:t>
            </a:r>
            <a:endParaRPr lang="en-US" sz="2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5" y="474344"/>
            <a:ext cx="5405120" cy="723900"/>
          </a:xfrm>
          <a:prstGeom prst="rect">
            <a:avLst/>
          </a:prstGeom>
        </p:spPr>
        <p:txBody>
          <a:bodyPr vert="horz" wrap="square" lIns="0" tIns="16510" rIns="0" bIns="0" rtlCol="0">
            <a:spAutoFit/>
          </a:bodyPr>
          <a:lstStyle/>
          <a:p>
            <a:pPr marL="12700">
              <a:lnSpc>
                <a:spcPct val="100000"/>
              </a:lnSpc>
              <a:spcBef>
                <a:spcPts val="130"/>
              </a:spcBef>
            </a:pPr>
            <a:r>
              <a:rPr spc="-80" dirty="0"/>
              <a:t>BIOMEDICAL</a:t>
            </a:r>
            <a:r>
              <a:rPr spc="-165" dirty="0"/>
              <a:t> </a:t>
            </a:r>
            <a:r>
              <a:rPr spc="-10" dirty="0"/>
              <a:t>ETHICS</a:t>
            </a:r>
          </a:p>
        </p:txBody>
      </p:sp>
      <p:sp>
        <p:nvSpPr>
          <p:cNvPr id="3" name="object 3"/>
          <p:cNvSpPr txBox="1"/>
          <p:nvPr/>
        </p:nvSpPr>
        <p:spPr>
          <a:xfrm>
            <a:off x="803275" y="1451419"/>
            <a:ext cx="9162415" cy="4479925"/>
          </a:xfrm>
          <a:prstGeom prst="rect">
            <a:avLst/>
          </a:prstGeom>
        </p:spPr>
        <p:txBody>
          <a:bodyPr vert="horz" wrap="square" lIns="0" tIns="69850" rIns="0" bIns="0" rtlCol="0">
            <a:spAutoFit/>
          </a:bodyPr>
          <a:lstStyle/>
          <a:p>
            <a:pPr marL="12700">
              <a:lnSpc>
                <a:spcPct val="100000"/>
              </a:lnSpc>
              <a:spcBef>
                <a:spcPts val="550"/>
              </a:spcBef>
            </a:pPr>
            <a:r>
              <a:rPr sz="2750" dirty="0">
                <a:solidFill>
                  <a:srgbClr val="2E2B1F"/>
                </a:solidFill>
                <a:latin typeface="Calibri"/>
                <a:cs typeface="Calibri"/>
              </a:rPr>
              <a:t>The</a:t>
            </a:r>
            <a:r>
              <a:rPr sz="2750" spc="65" dirty="0">
                <a:solidFill>
                  <a:srgbClr val="2E2B1F"/>
                </a:solidFill>
                <a:latin typeface="Calibri"/>
                <a:cs typeface="Calibri"/>
              </a:rPr>
              <a:t> </a:t>
            </a:r>
            <a:r>
              <a:rPr sz="2750" dirty="0">
                <a:solidFill>
                  <a:srgbClr val="2E2B1F"/>
                </a:solidFill>
                <a:latin typeface="Calibri"/>
                <a:cs typeface="Calibri"/>
              </a:rPr>
              <a:t>4</a:t>
            </a:r>
            <a:r>
              <a:rPr sz="2750" spc="40" dirty="0">
                <a:solidFill>
                  <a:srgbClr val="2E2B1F"/>
                </a:solidFill>
                <a:latin typeface="Calibri"/>
                <a:cs typeface="Calibri"/>
              </a:rPr>
              <a:t> </a:t>
            </a:r>
            <a:r>
              <a:rPr sz="2750" dirty="0">
                <a:solidFill>
                  <a:srgbClr val="2E2B1F"/>
                </a:solidFill>
                <a:latin typeface="Calibri"/>
                <a:cs typeface="Calibri"/>
              </a:rPr>
              <a:t>basic</a:t>
            </a:r>
            <a:r>
              <a:rPr sz="2750" spc="50" dirty="0">
                <a:solidFill>
                  <a:srgbClr val="2E2B1F"/>
                </a:solidFill>
                <a:latin typeface="Calibri"/>
                <a:cs typeface="Calibri"/>
              </a:rPr>
              <a:t> </a:t>
            </a:r>
            <a:r>
              <a:rPr sz="2750" dirty="0">
                <a:solidFill>
                  <a:srgbClr val="2E2B1F"/>
                </a:solidFill>
                <a:latin typeface="Calibri"/>
                <a:cs typeface="Calibri"/>
              </a:rPr>
              <a:t>ethical</a:t>
            </a:r>
            <a:r>
              <a:rPr sz="2750" spc="65" dirty="0">
                <a:solidFill>
                  <a:srgbClr val="2E2B1F"/>
                </a:solidFill>
                <a:latin typeface="Calibri"/>
                <a:cs typeface="Calibri"/>
              </a:rPr>
              <a:t> </a:t>
            </a:r>
            <a:r>
              <a:rPr sz="2750" dirty="0">
                <a:solidFill>
                  <a:srgbClr val="2E2B1F"/>
                </a:solidFill>
                <a:latin typeface="Calibri"/>
                <a:cs typeface="Calibri"/>
              </a:rPr>
              <a:t>principles</a:t>
            </a:r>
            <a:r>
              <a:rPr sz="2750" spc="140" dirty="0">
                <a:solidFill>
                  <a:srgbClr val="2E2B1F"/>
                </a:solidFill>
                <a:latin typeface="Calibri"/>
                <a:cs typeface="Calibri"/>
              </a:rPr>
              <a:t> </a:t>
            </a:r>
            <a:r>
              <a:rPr sz="2750" spc="-25" dirty="0">
                <a:solidFill>
                  <a:srgbClr val="2E2B1F"/>
                </a:solidFill>
                <a:latin typeface="Calibri"/>
                <a:cs typeface="Calibri"/>
              </a:rPr>
              <a:t>of</a:t>
            </a:r>
            <a:endParaRPr sz="2750">
              <a:latin typeface="Calibri"/>
              <a:cs typeface="Calibri"/>
            </a:endParaRPr>
          </a:p>
          <a:p>
            <a:pPr marL="240665" indent="-227965">
              <a:lnSpc>
                <a:spcPct val="100000"/>
              </a:lnSpc>
              <a:spcBef>
                <a:spcPts val="455"/>
              </a:spcBef>
              <a:buClr>
                <a:srgbClr val="A9A47B"/>
              </a:buClr>
              <a:buFont typeface="Arial MT"/>
              <a:buChar char="•"/>
              <a:tabLst>
                <a:tab pos="240665" algn="l"/>
              </a:tabLst>
            </a:pPr>
            <a:r>
              <a:rPr sz="2750" spc="-10" dirty="0">
                <a:solidFill>
                  <a:srgbClr val="2E2B1F"/>
                </a:solidFill>
                <a:latin typeface="Calibri"/>
                <a:cs typeface="Calibri"/>
              </a:rPr>
              <a:t>Beneficence</a:t>
            </a:r>
            <a:endParaRPr sz="2750">
              <a:latin typeface="Calibri"/>
              <a:cs typeface="Calibri"/>
            </a:endParaRPr>
          </a:p>
          <a:p>
            <a:pPr marL="240665" indent="-227965">
              <a:lnSpc>
                <a:spcPct val="100000"/>
              </a:lnSpc>
              <a:spcBef>
                <a:spcPts val="375"/>
              </a:spcBef>
              <a:buClr>
                <a:srgbClr val="A9A47B"/>
              </a:buClr>
              <a:buFont typeface="Arial MT"/>
              <a:buChar char="•"/>
              <a:tabLst>
                <a:tab pos="240665" algn="l"/>
              </a:tabLst>
            </a:pPr>
            <a:r>
              <a:rPr sz="2750" dirty="0">
                <a:solidFill>
                  <a:srgbClr val="2E2B1F"/>
                </a:solidFill>
                <a:latin typeface="Calibri"/>
                <a:cs typeface="Calibri"/>
              </a:rPr>
              <a:t>Non-</a:t>
            </a:r>
            <a:r>
              <a:rPr sz="2750" spc="-10" dirty="0">
                <a:solidFill>
                  <a:srgbClr val="2E2B1F"/>
                </a:solidFill>
                <a:latin typeface="Calibri"/>
                <a:cs typeface="Calibri"/>
              </a:rPr>
              <a:t>Maleficence</a:t>
            </a:r>
            <a:endParaRPr sz="2750">
              <a:latin typeface="Calibri"/>
              <a:cs typeface="Calibri"/>
            </a:endParaRPr>
          </a:p>
          <a:p>
            <a:pPr marL="240665" indent="-227965">
              <a:lnSpc>
                <a:spcPct val="100000"/>
              </a:lnSpc>
              <a:spcBef>
                <a:spcPts val="380"/>
              </a:spcBef>
              <a:buClr>
                <a:srgbClr val="A9A47B"/>
              </a:buClr>
              <a:buFont typeface="Arial MT"/>
              <a:buChar char="•"/>
              <a:tabLst>
                <a:tab pos="240665" algn="l"/>
              </a:tabLst>
            </a:pPr>
            <a:r>
              <a:rPr sz="2750" dirty="0">
                <a:solidFill>
                  <a:srgbClr val="2E2B1F"/>
                </a:solidFill>
                <a:latin typeface="Calibri"/>
                <a:cs typeface="Calibri"/>
              </a:rPr>
              <a:t>Respect</a:t>
            </a:r>
            <a:r>
              <a:rPr sz="2750" spc="35" dirty="0">
                <a:solidFill>
                  <a:srgbClr val="2E2B1F"/>
                </a:solidFill>
                <a:latin typeface="Calibri"/>
                <a:cs typeface="Calibri"/>
              </a:rPr>
              <a:t> </a:t>
            </a:r>
            <a:r>
              <a:rPr sz="2750" dirty="0">
                <a:solidFill>
                  <a:srgbClr val="2E2B1F"/>
                </a:solidFill>
                <a:latin typeface="Calibri"/>
                <a:cs typeface="Calibri"/>
              </a:rPr>
              <a:t>for</a:t>
            </a:r>
            <a:r>
              <a:rPr sz="2750" spc="65" dirty="0">
                <a:solidFill>
                  <a:srgbClr val="2E2B1F"/>
                </a:solidFill>
                <a:latin typeface="Calibri"/>
                <a:cs typeface="Calibri"/>
              </a:rPr>
              <a:t> </a:t>
            </a:r>
            <a:r>
              <a:rPr sz="2750" spc="-10" dirty="0">
                <a:solidFill>
                  <a:srgbClr val="2E2B1F"/>
                </a:solidFill>
                <a:latin typeface="Calibri"/>
                <a:cs typeface="Calibri"/>
              </a:rPr>
              <a:t>autonomy</a:t>
            </a:r>
            <a:endParaRPr sz="2750">
              <a:latin typeface="Calibri"/>
              <a:cs typeface="Calibri"/>
            </a:endParaRPr>
          </a:p>
          <a:p>
            <a:pPr marL="240665" indent="-227965">
              <a:lnSpc>
                <a:spcPct val="100000"/>
              </a:lnSpc>
              <a:spcBef>
                <a:spcPts val="459"/>
              </a:spcBef>
              <a:buClr>
                <a:srgbClr val="A9A47B"/>
              </a:buClr>
              <a:buFont typeface="Arial MT"/>
              <a:buChar char="•"/>
              <a:tabLst>
                <a:tab pos="240665" algn="l"/>
              </a:tabLst>
            </a:pPr>
            <a:r>
              <a:rPr sz="2750" spc="-10" dirty="0">
                <a:solidFill>
                  <a:srgbClr val="2E2B1F"/>
                </a:solidFill>
                <a:latin typeface="Calibri"/>
                <a:cs typeface="Calibri"/>
              </a:rPr>
              <a:t>Justice</a:t>
            </a:r>
            <a:endParaRPr sz="2750">
              <a:latin typeface="Calibri"/>
              <a:cs typeface="Calibri"/>
            </a:endParaRPr>
          </a:p>
          <a:p>
            <a:pPr marL="12700" marR="5080">
              <a:lnSpc>
                <a:spcPts val="3000"/>
              </a:lnSpc>
              <a:spcBef>
                <a:spcPts val="725"/>
              </a:spcBef>
            </a:pPr>
            <a:r>
              <a:rPr sz="2750" b="1" spc="-10" dirty="0">
                <a:solidFill>
                  <a:srgbClr val="2E2B1F"/>
                </a:solidFill>
                <a:latin typeface="Calibri"/>
                <a:cs typeface="Calibri"/>
              </a:rPr>
              <a:t>https://journals.sagepub.com/doi/abs/10.1177/10731105209 79415</a:t>
            </a:r>
            <a:endParaRPr sz="2750">
              <a:latin typeface="Calibri"/>
              <a:cs typeface="Calibri"/>
            </a:endParaRPr>
          </a:p>
          <a:p>
            <a:pPr marL="12700" marR="83820">
              <a:lnSpc>
                <a:spcPct val="92200"/>
              </a:lnSpc>
              <a:spcBef>
                <a:spcPts val="590"/>
              </a:spcBef>
            </a:pPr>
            <a:r>
              <a:rPr sz="2750" dirty="0">
                <a:solidFill>
                  <a:srgbClr val="2E2B1F"/>
                </a:solidFill>
                <a:latin typeface="Calibri"/>
                <a:cs typeface="Calibri"/>
              </a:rPr>
              <a:t>This</a:t>
            </a:r>
            <a:r>
              <a:rPr sz="2750" spc="120" dirty="0">
                <a:solidFill>
                  <a:srgbClr val="2E2B1F"/>
                </a:solidFill>
                <a:latin typeface="Calibri"/>
                <a:cs typeface="Calibri"/>
              </a:rPr>
              <a:t> </a:t>
            </a:r>
            <a:r>
              <a:rPr sz="2750" dirty="0">
                <a:solidFill>
                  <a:srgbClr val="2E2B1F"/>
                </a:solidFill>
                <a:latin typeface="Calibri"/>
                <a:cs typeface="Calibri"/>
              </a:rPr>
              <a:t>piece</a:t>
            </a:r>
            <a:r>
              <a:rPr sz="2750" spc="50" dirty="0">
                <a:solidFill>
                  <a:srgbClr val="2E2B1F"/>
                </a:solidFill>
                <a:latin typeface="Calibri"/>
                <a:cs typeface="Calibri"/>
              </a:rPr>
              <a:t> </a:t>
            </a:r>
            <a:r>
              <a:rPr sz="2750" dirty="0">
                <a:solidFill>
                  <a:srgbClr val="2E2B1F"/>
                </a:solidFill>
                <a:latin typeface="Calibri"/>
                <a:cs typeface="Calibri"/>
              </a:rPr>
              <a:t>aims</a:t>
            </a:r>
            <a:r>
              <a:rPr sz="2750" spc="45" dirty="0">
                <a:solidFill>
                  <a:srgbClr val="2E2B1F"/>
                </a:solidFill>
                <a:latin typeface="Calibri"/>
                <a:cs typeface="Calibri"/>
              </a:rPr>
              <a:t> </a:t>
            </a:r>
            <a:r>
              <a:rPr sz="2750" dirty="0">
                <a:solidFill>
                  <a:srgbClr val="2E2B1F"/>
                </a:solidFill>
                <a:latin typeface="Calibri"/>
                <a:cs typeface="Calibri"/>
              </a:rPr>
              <a:t>to</a:t>
            </a:r>
            <a:r>
              <a:rPr sz="2750" spc="114" dirty="0">
                <a:solidFill>
                  <a:srgbClr val="2E2B1F"/>
                </a:solidFill>
                <a:latin typeface="Calibri"/>
                <a:cs typeface="Calibri"/>
              </a:rPr>
              <a:t> </a:t>
            </a:r>
            <a:r>
              <a:rPr sz="2750" dirty="0">
                <a:solidFill>
                  <a:srgbClr val="2E2B1F"/>
                </a:solidFill>
                <a:latin typeface="Calibri"/>
                <a:cs typeface="Calibri"/>
              </a:rPr>
              <a:t>utilize</a:t>
            </a:r>
            <a:r>
              <a:rPr sz="2750" spc="45" dirty="0">
                <a:solidFill>
                  <a:srgbClr val="2E2B1F"/>
                </a:solidFill>
                <a:latin typeface="Calibri"/>
                <a:cs typeface="Calibri"/>
              </a:rPr>
              <a:t> </a:t>
            </a:r>
            <a:r>
              <a:rPr sz="2750" dirty="0">
                <a:solidFill>
                  <a:srgbClr val="2E2B1F"/>
                </a:solidFill>
                <a:latin typeface="Calibri"/>
                <a:cs typeface="Calibri"/>
              </a:rPr>
              <a:t>the</a:t>
            </a:r>
            <a:r>
              <a:rPr sz="2750" spc="50" dirty="0">
                <a:solidFill>
                  <a:srgbClr val="2E2B1F"/>
                </a:solidFill>
                <a:latin typeface="Calibri"/>
                <a:cs typeface="Calibri"/>
              </a:rPr>
              <a:t> </a:t>
            </a:r>
            <a:r>
              <a:rPr sz="2750" dirty="0">
                <a:solidFill>
                  <a:srgbClr val="2E2B1F"/>
                </a:solidFill>
                <a:latin typeface="Calibri"/>
                <a:cs typeface="Calibri"/>
              </a:rPr>
              <a:t>fundamental</a:t>
            </a:r>
            <a:r>
              <a:rPr sz="2750" spc="45" dirty="0">
                <a:solidFill>
                  <a:srgbClr val="2E2B1F"/>
                </a:solidFill>
                <a:latin typeface="Calibri"/>
                <a:cs typeface="Calibri"/>
              </a:rPr>
              <a:t> </a:t>
            </a:r>
            <a:r>
              <a:rPr sz="2750" dirty="0">
                <a:solidFill>
                  <a:srgbClr val="2E2B1F"/>
                </a:solidFill>
                <a:latin typeface="Calibri"/>
                <a:cs typeface="Calibri"/>
              </a:rPr>
              <a:t>principles</a:t>
            </a:r>
            <a:r>
              <a:rPr sz="2750" spc="40" dirty="0">
                <a:solidFill>
                  <a:srgbClr val="2E2B1F"/>
                </a:solidFill>
                <a:latin typeface="Calibri"/>
                <a:cs typeface="Calibri"/>
              </a:rPr>
              <a:t> </a:t>
            </a:r>
            <a:r>
              <a:rPr sz="2750" dirty="0">
                <a:solidFill>
                  <a:srgbClr val="2E2B1F"/>
                </a:solidFill>
                <a:latin typeface="Calibri"/>
                <a:cs typeface="Calibri"/>
              </a:rPr>
              <a:t>of</a:t>
            </a:r>
            <a:r>
              <a:rPr sz="2750" spc="-15" dirty="0">
                <a:solidFill>
                  <a:srgbClr val="2E2B1F"/>
                </a:solidFill>
                <a:latin typeface="Calibri"/>
                <a:cs typeface="Calibri"/>
              </a:rPr>
              <a:t> </a:t>
            </a:r>
            <a:r>
              <a:rPr sz="2750" spc="-10" dirty="0">
                <a:solidFill>
                  <a:srgbClr val="2E2B1F"/>
                </a:solidFill>
                <a:latin typeface="Calibri"/>
                <a:cs typeface="Calibri"/>
              </a:rPr>
              <a:t>medical </a:t>
            </a:r>
            <a:r>
              <a:rPr sz="2750" dirty="0">
                <a:solidFill>
                  <a:srgbClr val="2E2B1F"/>
                </a:solidFill>
                <a:latin typeface="Calibri"/>
                <a:cs typeface="Calibri"/>
              </a:rPr>
              <a:t>ethics to</a:t>
            </a:r>
            <a:r>
              <a:rPr sz="2750" spc="15" dirty="0">
                <a:solidFill>
                  <a:srgbClr val="2E2B1F"/>
                </a:solidFill>
                <a:latin typeface="Calibri"/>
                <a:cs typeface="Calibri"/>
              </a:rPr>
              <a:t> </a:t>
            </a:r>
            <a:r>
              <a:rPr sz="2750" dirty="0">
                <a:solidFill>
                  <a:srgbClr val="2E2B1F"/>
                </a:solidFill>
                <a:latin typeface="Calibri"/>
                <a:cs typeface="Calibri"/>
              </a:rPr>
              <a:t>present</a:t>
            </a:r>
            <a:r>
              <a:rPr sz="2750" spc="20" dirty="0">
                <a:solidFill>
                  <a:srgbClr val="2E2B1F"/>
                </a:solidFill>
                <a:latin typeface="Calibri"/>
                <a:cs typeface="Calibri"/>
              </a:rPr>
              <a:t> </a:t>
            </a:r>
            <a:r>
              <a:rPr sz="2750" dirty="0">
                <a:solidFill>
                  <a:srgbClr val="2E2B1F"/>
                </a:solidFill>
                <a:latin typeface="Calibri"/>
                <a:cs typeface="Calibri"/>
              </a:rPr>
              <a:t>a</a:t>
            </a:r>
            <a:r>
              <a:rPr sz="2750" spc="65" dirty="0">
                <a:solidFill>
                  <a:srgbClr val="2E2B1F"/>
                </a:solidFill>
                <a:latin typeface="Calibri"/>
                <a:cs typeface="Calibri"/>
              </a:rPr>
              <a:t> </a:t>
            </a:r>
            <a:r>
              <a:rPr sz="2750" dirty="0">
                <a:solidFill>
                  <a:srgbClr val="2E2B1F"/>
                </a:solidFill>
                <a:latin typeface="Calibri"/>
                <a:cs typeface="Calibri"/>
              </a:rPr>
              <a:t>framework</a:t>
            </a:r>
            <a:r>
              <a:rPr sz="2750" spc="65" dirty="0">
                <a:solidFill>
                  <a:srgbClr val="2E2B1F"/>
                </a:solidFill>
                <a:latin typeface="Calibri"/>
                <a:cs typeface="Calibri"/>
              </a:rPr>
              <a:t> </a:t>
            </a:r>
            <a:r>
              <a:rPr sz="2750" dirty="0">
                <a:solidFill>
                  <a:srgbClr val="2E2B1F"/>
                </a:solidFill>
                <a:latin typeface="Calibri"/>
                <a:cs typeface="Calibri"/>
              </a:rPr>
              <a:t>for</a:t>
            </a:r>
            <a:r>
              <a:rPr sz="2750" spc="55" dirty="0">
                <a:solidFill>
                  <a:srgbClr val="2E2B1F"/>
                </a:solidFill>
                <a:latin typeface="Calibri"/>
                <a:cs typeface="Calibri"/>
              </a:rPr>
              <a:t> </a:t>
            </a:r>
            <a:r>
              <a:rPr sz="2750" dirty="0">
                <a:solidFill>
                  <a:srgbClr val="2E2B1F"/>
                </a:solidFill>
                <a:latin typeface="Calibri"/>
                <a:cs typeface="Calibri"/>
              </a:rPr>
              <a:t>physician</a:t>
            </a:r>
            <a:r>
              <a:rPr sz="2750" spc="15" dirty="0">
                <a:solidFill>
                  <a:srgbClr val="2E2B1F"/>
                </a:solidFill>
                <a:latin typeface="Calibri"/>
                <a:cs typeface="Calibri"/>
              </a:rPr>
              <a:t> </a:t>
            </a:r>
            <a:r>
              <a:rPr sz="2750" dirty="0">
                <a:solidFill>
                  <a:srgbClr val="2E2B1F"/>
                </a:solidFill>
                <a:latin typeface="Calibri"/>
                <a:cs typeface="Calibri"/>
              </a:rPr>
              <a:t>involvement</a:t>
            </a:r>
            <a:r>
              <a:rPr sz="2750" spc="25" dirty="0">
                <a:solidFill>
                  <a:srgbClr val="2E2B1F"/>
                </a:solidFill>
                <a:latin typeface="Calibri"/>
                <a:cs typeface="Calibri"/>
              </a:rPr>
              <a:t> </a:t>
            </a:r>
            <a:r>
              <a:rPr sz="2750" spc="-25" dirty="0">
                <a:solidFill>
                  <a:srgbClr val="2E2B1F"/>
                </a:solidFill>
                <a:latin typeface="Calibri"/>
                <a:cs typeface="Calibri"/>
              </a:rPr>
              <a:t>in </a:t>
            </a:r>
            <a:r>
              <a:rPr sz="2750" dirty="0">
                <a:solidFill>
                  <a:srgbClr val="2E2B1F"/>
                </a:solidFill>
                <a:latin typeface="Calibri"/>
                <a:cs typeface="Calibri"/>
              </a:rPr>
              <a:t>firearm</a:t>
            </a:r>
            <a:r>
              <a:rPr sz="2750" spc="40" dirty="0">
                <a:solidFill>
                  <a:srgbClr val="2E2B1F"/>
                </a:solidFill>
                <a:latin typeface="Calibri"/>
                <a:cs typeface="Calibri"/>
              </a:rPr>
              <a:t> </a:t>
            </a:r>
            <a:r>
              <a:rPr sz="2750" spc="-10" dirty="0">
                <a:solidFill>
                  <a:srgbClr val="2E2B1F"/>
                </a:solidFill>
                <a:latin typeface="Calibri"/>
                <a:cs typeface="Calibri"/>
              </a:rPr>
              <a:t>violence.</a:t>
            </a:r>
            <a:endParaRPr sz="2750">
              <a:latin typeface="Calibri"/>
              <a:cs typeface="Calibri"/>
            </a:endParaRPr>
          </a:p>
        </p:txBody>
      </p:sp>
      <p:sp>
        <p:nvSpPr>
          <p:cNvPr id="6" name="Rectangle 5"/>
          <p:cNvSpPr/>
          <p:nvPr/>
        </p:nvSpPr>
        <p:spPr>
          <a:xfrm>
            <a:off x="11125200" y="17144"/>
            <a:ext cx="1066800"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pc="-10" dirty="0">
                <a:latin typeface="Cambria"/>
                <a:cs typeface="Cambria"/>
              </a:rPr>
              <a:t>ETHICS</a:t>
            </a:r>
            <a:endParaRPr lang="en-US"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505" dirty="0"/>
              <a:t>F</a:t>
            </a:r>
            <a:r>
              <a:rPr spc="-60" dirty="0"/>
              <a:t>A</a:t>
            </a:r>
            <a:r>
              <a:rPr spc="-125" dirty="0"/>
              <a:t>M</a:t>
            </a:r>
            <a:r>
              <a:rPr spc="-30" dirty="0"/>
              <a:t>I</a:t>
            </a:r>
            <a:r>
              <a:rPr spc="-650" dirty="0"/>
              <a:t>L</a:t>
            </a:r>
            <a:r>
              <a:rPr dirty="0"/>
              <a:t>Y</a:t>
            </a:r>
            <a:r>
              <a:rPr spc="-170" dirty="0"/>
              <a:t> </a:t>
            </a:r>
            <a:r>
              <a:rPr spc="-40" dirty="0"/>
              <a:t>MEDICINE</a:t>
            </a:r>
          </a:p>
        </p:txBody>
      </p:sp>
      <p:sp>
        <p:nvSpPr>
          <p:cNvPr id="3" name="object 3"/>
          <p:cNvSpPr txBox="1">
            <a:spLocks noGrp="1"/>
          </p:cNvSpPr>
          <p:nvPr>
            <p:ph type="body" idx="1"/>
          </p:nvPr>
        </p:nvSpPr>
        <p:spPr>
          <a:prstGeom prst="rect">
            <a:avLst/>
          </a:prstGeom>
        </p:spPr>
        <p:txBody>
          <a:bodyPr vert="horz" wrap="square" lIns="0" tIns="5715" rIns="0" bIns="0" rtlCol="0">
            <a:spAutoFit/>
          </a:bodyPr>
          <a:lstStyle/>
          <a:p>
            <a:pPr marL="240029" marR="264160" indent="-227965">
              <a:lnSpc>
                <a:spcPct val="102499"/>
              </a:lnSpc>
              <a:spcBef>
                <a:spcPts val="45"/>
              </a:spcBef>
              <a:buClr>
                <a:srgbClr val="A9A47B"/>
              </a:buClr>
              <a:buFont typeface="Arial MT"/>
              <a:buChar char="•"/>
              <a:tabLst>
                <a:tab pos="241300" algn="l"/>
              </a:tabLst>
            </a:pPr>
            <a:r>
              <a:rPr dirty="0"/>
              <a:t>Firearm-related</a:t>
            </a:r>
            <a:r>
              <a:rPr spc="35" dirty="0"/>
              <a:t> </a:t>
            </a:r>
            <a:r>
              <a:rPr dirty="0"/>
              <a:t>deaths</a:t>
            </a:r>
            <a:r>
              <a:rPr spc="40" dirty="0"/>
              <a:t> </a:t>
            </a:r>
            <a:r>
              <a:rPr dirty="0"/>
              <a:t>are</a:t>
            </a:r>
            <a:r>
              <a:rPr spc="45" dirty="0"/>
              <a:t> </a:t>
            </a:r>
            <a:r>
              <a:rPr dirty="0"/>
              <a:t>on</a:t>
            </a:r>
            <a:r>
              <a:rPr spc="40" dirty="0"/>
              <a:t> </a:t>
            </a:r>
            <a:r>
              <a:rPr dirty="0"/>
              <a:t>the</a:t>
            </a:r>
            <a:r>
              <a:rPr spc="45" dirty="0"/>
              <a:t> </a:t>
            </a:r>
            <a:r>
              <a:rPr dirty="0"/>
              <a:t>rise</a:t>
            </a:r>
            <a:r>
              <a:rPr spc="45" dirty="0"/>
              <a:t> </a:t>
            </a:r>
            <a:r>
              <a:rPr dirty="0"/>
              <a:t>in</a:t>
            </a:r>
            <a:r>
              <a:rPr spc="45" dirty="0"/>
              <a:t> </a:t>
            </a:r>
            <a:r>
              <a:rPr dirty="0"/>
              <a:t>Pakistan</a:t>
            </a:r>
            <a:r>
              <a:rPr spc="45" dirty="0"/>
              <a:t> </a:t>
            </a:r>
            <a:r>
              <a:rPr dirty="0"/>
              <a:t>and</a:t>
            </a:r>
            <a:r>
              <a:rPr spc="45" dirty="0"/>
              <a:t> </a:t>
            </a:r>
            <a:r>
              <a:rPr spc="-10" dirty="0"/>
              <a:t>western 	</a:t>
            </a:r>
            <a:r>
              <a:rPr dirty="0"/>
              <a:t>world,</a:t>
            </a:r>
            <a:r>
              <a:rPr spc="65" dirty="0"/>
              <a:t> </a:t>
            </a:r>
            <a:r>
              <a:rPr dirty="0"/>
              <a:t>especially</a:t>
            </a:r>
            <a:r>
              <a:rPr spc="110" dirty="0"/>
              <a:t> </a:t>
            </a:r>
            <a:r>
              <a:rPr dirty="0"/>
              <a:t>among</a:t>
            </a:r>
            <a:r>
              <a:rPr spc="55" dirty="0"/>
              <a:t> </a:t>
            </a:r>
            <a:r>
              <a:rPr dirty="0"/>
              <a:t>our</a:t>
            </a:r>
            <a:r>
              <a:rPr spc="100" dirty="0"/>
              <a:t> </a:t>
            </a:r>
            <a:r>
              <a:rPr spc="-10" dirty="0"/>
              <a:t>youth.</a:t>
            </a:r>
          </a:p>
          <a:p>
            <a:pPr marL="240665" indent="-227965">
              <a:lnSpc>
                <a:spcPct val="100000"/>
              </a:lnSpc>
              <a:spcBef>
                <a:spcPts val="755"/>
              </a:spcBef>
              <a:buClr>
                <a:srgbClr val="A9A47B"/>
              </a:buClr>
              <a:buFont typeface="Arial MT"/>
              <a:buChar char="•"/>
              <a:tabLst>
                <a:tab pos="240665" algn="l"/>
              </a:tabLst>
            </a:pPr>
            <a:r>
              <a:rPr u="sng" spc="-10" dirty="0">
                <a:solidFill>
                  <a:srgbClr val="D25713"/>
                </a:solidFill>
                <a:uFill>
                  <a:solidFill>
                    <a:srgbClr val="D25713"/>
                  </a:solidFill>
                </a:uFill>
                <a:hlinkClick r:id="rId2"/>
              </a:rPr>
              <a:t>https://www.ncbi.nlm.nih.gov/pmc/articles/PMC7213995/</a:t>
            </a:r>
          </a:p>
          <a:p>
            <a:pPr marL="241300" indent="-228600">
              <a:lnSpc>
                <a:spcPct val="100000"/>
              </a:lnSpc>
              <a:spcBef>
                <a:spcPts val="680"/>
              </a:spcBef>
              <a:buClr>
                <a:srgbClr val="A9A47B"/>
              </a:buClr>
              <a:buFont typeface="Arial MT"/>
              <a:buChar char="•"/>
              <a:tabLst>
                <a:tab pos="241300" algn="l"/>
              </a:tabLst>
            </a:pPr>
            <a:r>
              <a:rPr dirty="0"/>
              <a:t>The</a:t>
            </a:r>
            <a:r>
              <a:rPr spc="25" dirty="0"/>
              <a:t> </a:t>
            </a:r>
            <a:r>
              <a:rPr dirty="0"/>
              <a:t>4</a:t>
            </a:r>
            <a:r>
              <a:rPr spc="5" dirty="0"/>
              <a:t> </a:t>
            </a:r>
            <a:r>
              <a:rPr dirty="0"/>
              <a:t>universal</a:t>
            </a:r>
            <a:r>
              <a:rPr spc="20" dirty="0"/>
              <a:t> </a:t>
            </a:r>
            <a:r>
              <a:rPr dirty="0"/>
              <a:t>rules</a:t>
            </a:r>
            <a:r>
              <a:rPr spc="20" dirty="0"/>
              <a:t> </a:t>
            </a:r>
            <a:r>
              <a:rPr dirty="0"/>
              <a:t>of</a:t>
            </a:r>
            <a:r>
              <a:rPr spc="40" dirty="0"/>
              <a:t> </a:t>
            </a:r>
            <a:r>
              <a:rPr dirty="0"/>
              <a:t>gun</a:t>
            </a:r>
            <a:r>
              <a:rPr spc="100" dirty="0"/>
              <a:t> </a:t>
            </a:r>
            <a:r>
              <a:rPr dirty="0"/>
              <a:t>safety</a:t>
            </a:r>
            <a:r>
              <a:rPr spc="-5" dirty="0"/>
              <a:t> </a:t>
            </a:r>
            <a:r>
              <a:rPr spc="-20" dirty="0"/>
              <a:t>are:</a:t>
            </a:r>
          </a:p>
          <a:p>
            <a:pPr marL="527050" indent="-514350">
              <a:lnSpc>
                <a:spcPct val="100000"/>
              </a:lnSpc>
              <a:spcBef>
                <a:spcPts val="755"/>
              </a:spcBef>
              <a:buClr>
                <a:srgbClr val="A9A47B"/>
              </a:buClr>
              <a:buAutoNum type="arabicPeriod"/>
              <a:tabLst>
                <a:tab pos="527050" algn="l"/>
              </a:tabLst>
            </a:pPr>
            <a:r>
              <a:rPr spc="-10" dirty="0"/>
              <a:t>Treat</a:t>
            </a:r>
            <a:r>
              <a:rPr dirty="0"/>
              <a:t> all</a:t>
            </a:r>
            <a:r>
              <a:rPr spc="5" dirty="0"/>
              <a:t> </a:t>
            </a:r>
            <a:r>
              <a:rPr dirty="0"/>
              <a:t>guns</a:t>
            </a:r>
            <a:r>
              <a:rPr spc="5" dirty="0"/>
              <a:t> </a:t>
            </a:r>
            <a:r>
              <a:rPr dirty="0"/>
              <a:t>as</a:t>
            </a:r>
            <a:r>
              <a:rPr spc="5" dirty="0"/>
              <a:t> </a:t>
            </a:r>
            <a:r>
              <a:rPr dirty="0"/>
              <a:t>if</a:t>
            </a:r>
            <a:r>
              <a:rPr spc="20" dirty="0"/>
              <a:t> </a:t>
            </a:r>
            <a:r>
              <a:rPr dirty="0"/>
              <a:t>they</a:t>
            </a:r>
            <a:r>
              <a:rPr spc="55" dirty="0"/>
              <a:t> </a:t>
            </a:r>
            <a:r>
              <a:rPr dirty="0"/>
              <a:t>are</a:t>
            </a:r>
            <a:r>
              <a:rPr spc="5" dirty="0"/>
              <a:t> </a:t>
            </a:r>
            <a:r>
              <a:rPr dirty="0"/>
              <a:t>always</a:t>
            </a:r>
            <a:r>
              <a:rPr spc="10" dirty="0"/>
              <a:t> </a:t>
            </a:r>
            <a:r>
              <a:rPr spc="-10" dirty="0"/>
              <a:t>loaded.</a:t>
            </a:r>
          </a:p>
          <a:p>
            <a:pPr marL="527050" marR="5080" indent="-514984">
              <a:lnSpc>
                <a:spcPct val="102400"/>
              </a:lnSpc>
              <a:spcBef>
                <a:spcPts val="675"/>
              </a:spcBef>
              <a:buClr>
                <a:srgbClr val="A9A47B"/>
              </a:buClr>
              <a:buAutoNum type="arabicPeriod"/>
              <a:tabLst>
                <a:tab pos="527050" algn="l"/>
              </a:tabLst>
            </a:pPr>
            <a:r>
              <a:rPr dirty="0"/>
              <a:t>Never</a:t>
            </a:r>
            <a:r>
              <a:rPr spc="70" dirty="0"/>
              <a:t> </a:t>
            </a:r>
            <a:r>
              <a:rPr dirty="0"/>
              <a:t>let</a:t>
            </a:r>
            <a:r>
              <a:rPr spc="40" dirty="0"/>
              <a:t> </a:t>
            </a:r>
            <a:r>
              <a:rPr dirty="0"/>
              <a:t>the</a:t>
            </a:r>
            <a:r>
              <a:rPr spc="40" dirty="0"/>
              <a:t> </a:t>
            </a:r>
            <a:r>
              <a:rPr dirty="0"/>
              <a:t>muzzle</a:t>
            </a:r>
            <a:r>
              <a:rPr spc="45" dirty="0"/>
              <a:t> </a:t>
            </a:r>
            <a:r>
              <a:rPr dirty="0"/>
              <a:t>point</a:t>
            </a:r>
            <a:r>
              <a:rPr spc="40" dirty="0"/>
              <a:t> </a:t>
            </a:r>
            <a:r>
              <a:rPr dirty="0"/>
              <a:t>at</a:t>
            </a:r>
            <a:r>
              <a:rPr spc="45" dirty="0"/>
              <a:t> </a:t>
            </a:r>
            <a:r>
              <a:rPr dirty="0"/>
              <a:t>anything</a:t>
            </a:r>
            <a:r>
              <a:rPr spc="40" dirty="0"/>
              <a:t> </a:t>
            </a:r>
            <a:r>
              <a:rPr dirty="0"/>
              <a:t>that</a:t>
            </a:r>
            <a:r>
              <a:rPr spc="40" dirty="0"/>
              <a:t> </a:t>
            </a:r>
            <a:r>
              <a:rPr dirty="0"/>
              <a:t>you</a:t>
            </a:r>
            <a:r>
              <a:rPr spc="40" dirty="0"/>
              <a:t> </a:t>
            </a:r>
            <a:r>
              <a:rPr dirty="0"/>
              <a:t>are</a:t>
            </a:r>
            <a:r>
              <a:rPr spc="40" dirty="0"/>
              <a:t> </a:t>
            </a:r>
            <a:r>
              <a:rPr dirty="0"/>
              <a:t>not</a:t>
            </a:r>
            <a:r>
              <a:rPr spc="45" dirty="0"/>
              <a:t> </a:t>
            </a:r>
            <a:r>
              <a:rPr spc="-10" dirty="0"/>
              <a:t>willing </a:t>
            </a:r>
            <a:r>
              <a:rPr dirty="0"/>
              <a:t>to</a:t>
            </a:r>
            <a:r>
              <a:rPr spc="-15" dirty="0"/>
              <a:t> </a:t>
            </a:r>
            <a:r>
              <a:rPr spc="-10" dirty="0"/>
              <a:t>destroy.</a:t>
            </a:r>
          </a:p>
          <a:p>
            <a:pPr marL="527050" indent="-514350">
              <a:lnSpc>
                <a:spcPct val="100000"/>
              </a:lnSpc>
              <a:spcBef>
                <a:spcPts val="685"/>
              </a:spcBef>
              <a:buClr>
                <a:srgbClr val="A9A47B"/>
              </a:buClr>
              <a:buAutoNum type="arabicPeriod"/>
              <a:tabLst>
                <a:tab pos="527050" algn="l"/>
              </a:tabLst>
            </a:pPr>
            <a:r>
              <a:rPr dirty="0"/>
              <a:t>Keep</a:t>
            </a:r>
            <a:r>
              <a:rPr spc="20" dirty="0"/>
              <a:t> </a:t>
            </a:r>
            <a:r>
              <a:rPr dirty="0"/>
              <a:t>your</a:t>
            </a:r>
            <a:r>
              <a:rPr spc="-10" dirty="0"/>
              <a:t> </a:t>
            </a:r>
            <a:r>
              <a:rPr dirty="0"/>
              <a:t>finger</a:t>
            </a:r>
            <a:r>
              <a:rPr spc="75" dirty="0"/>
              <a:t> </a:t>
            </a:r>
            <a:r>
              <a:rPr dirty="0"/>
              <a:t>off</a:t>
            </a:r>
            <a:r>
              <a:rPr spc="35" dirty="0"/>
              <a:t> </a:t>
            </a:r>
            <a:r>
              <a:rPr dirty="0"/>
              <a:t>the</a:t>
            </a:r>
            <a:r>
              <a:rPr spc="35" dirty="0"/>
              <a:t> </a:t>
            </a:r>
            <a:r>
              <a:rPr spc="-10" dirty="0"/>
              <a:t>trigger.</a:t>
            </a:r>
          </a:p>
          <a:p>
            <a:pPr marL="527050" indent="-514350">
              <a:lnSpc>
                <a:spcPct val="100000"/>
              </a:lnSpc>
              <a:spcBef>
                <a:spcPts val="755"/>
              </a:spcBef>
              <a:buClr>
                <a:srgbClr val="A9A47B"/>
              </a:buClr>
              <a:buAutoNum type="arabicPeriod"/>
              <a:tabLst>
                <a:tab pos="527050" algn="l"/>
              </a:tabLst>
            </a:pPr>
            <a:r>
              <a:rPr dirty="0"/>
              <a:t>Be</a:t>
            </a:r>
            <a:r>
              <a:rPr spc="30" dirty="0"/>
              <a:t> </a:t>
            </a:r>
            <a:r>
              <a:rPr dirty="0"/>
              <a:t>sure</a:t>
            </a:r>
            <a:r>
              <a:rPr spc="35" dirty="0"/>
              <a:t> </a:t>
            </a:r>
            <a:r>
              <a:rPr dirty="0"/>
              <a:t>of</a:t>
            </a:r>
            <a:r>
              <a:rPr spc="45" dirty="0"/>
              <a:t> </a:t>
            </a:r>
            <a:r>
              <a:rPr dirty="0"/>
              <a:t>your</a:t>
            </a:r>
            <a:r>
              <a:rPr spc="70" dirty="0"/>
              <a:t> </a:t>
            </a:r>
            <a:r>
              <a:rPr dirty="0"/>
              <a:t>target</a:t>
            </a:r>
            <a:r>
              <a:rPr spc="40" dirty="0"/>
              <a:t> </a:t>
            </a:r>
            <a:r>
              <a:rPr dirty="0"/>
              <a:t>and</a:t>
            </a:r>
            <a:r>
              <a:rPr spc="30" dirty="0"/>
              <a:t> </a:t>
            </a:r>
            <a:r>
              <a:rPr dirty="0"/>
              <a:t>what</a:t>
            </a:r>
            <a:r>
              <a:rPr spc="40" dirty="0"/>
              <a:t> </a:t>
            </a:r>
            <a:r>
              <a:rPr dirty="0"/>
              <a:t>is</a:t>
            </a:r>
            <a:r>
              <a:rPr spc="30" dirty="0"/>
              <a:t> </a:t>
            </a:r>
            <a:r>
              <a:rPr dirty="0"/>
              <a:t>behind</a:t>
            </a:r>
            <a:r>
              <a:rPr spc="35" dirty="0"/>
              <a:t> </a:t>
            </a:r>
            <a:r>
              <a:rPr spc="-25" dirty="0"/>
              <a:t>it.</a:t>
            </a:r>
          </a:p>
        </p:txBody>
      </p:sp>
      <p:sp>
        <p:nvSpPr>
          <p:cNvPr id="6" name="Rectangle 5"/>
          <p:cNvSpPr/>
          <p:nvPr/>
        </p:nvSpPr>
        <p:spPr>
          <a:xfrm>
            <a:off x="9829800" y="0"/>
            <a:ext cx="2362200" cy="457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spc="-10" dirty="0">
                <a:latin typeface="Cambria"/>
              </a:rPr>
              <a:t>FAMILY MEDICINE</a:t>
            </a:r>
            <a:endParaRPr lang="en-US"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914400"/>
            <a:ext cx="6172200" cy="343586"/>
          </a:xfrm>
        </p:spPr>
        <p:txBody>
          <a:bodyPr>
            <a:noAutofit/>
          </a:bodyPr>
          <a:lstStyle/>
          <a:p>
            <a:pPr algn="ctr"/>
            <a:r>
              <a:rPr lang="en-US" b="1" dirty="0">
                <a:solidFill>
                  <a:schemeClr val="tx1"/>
                </a:solidFill>
                <a:latin typeface="Times New Roman" pitchFamily="18" charset="0"/>
                <a:cs typeface="Times New Roman" pitchFamily="18" charset="0"/>
              </a:rPr>
              <a:t>How To Access Digital Library</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09800" y="2054656"/>
            <a:ext cx="6966124" cy="3660345"/>
          </a:xfrm>
        </p:spPr>
        <p:txBody>
          <a:bodyPr>
            <a:normAutofit/>
          </a:bodyPr>
          <a:lstStyle/>
          <a:p>
            <a:endParaRPr lang="en-US" dirty="0"/>
          </a:p>
          <a:p>
            <a:pPr>
              <a:buNone/>
            </a:pPr>
            <a:r>
              <a:rPr lang="en-US" sz="1950" dirty="0">
                <a:latin typeface="Times New Roman" pitchFamily="18" charset="0"/>
                <a:cs typeface="Times New Roman" pitchFamily="18" charset="0"/>
              </a:rPr>
              <a:t>1. Go to the website of HEC National Digital Library.</a:t>
            </a:r>
          </a:p>
          <a:p>
            <a:pPr>
              <a:buNone/>
            </a:pPr>
            <a:r>
              <a:rPr lang="en-US" sz="1950" dirty="0">
                <a:latin typeface="Times New Roman" pitchFamily="18" charset="0"/>
                <a:cs typeface="Times New Roman" pitchFamily="18" charset="0"/>
              </a:rPr>
              <a:t>2. On Home Page, click on the INSTITUTES.</a:t>
            </a:r>
          </a:p>
          <a:p>
            <a:pPr>
              <a:buNone/>
            </a:pPr>
            <a:r>
              <a:rPr lang="en-US" sz="1950" dirty="0">
                <a:latin typeface="Times New Roman" pitchFamily="18" charset="0"/>
                <a:cs typeface="Times New Roman" pitchFamily="18" charset="0"/>
              </a:rPr>
              <a:t>3. A page will appear showing the universities from Public and Private Sector and other Institutes which have access to HEC National Digital Library HNDL.</a:t>
            </a:r>
          </a:p>
          <a:p>
            <a:pPr>
              <a:buNone/>
            </a:pPr>
            <a:r>
              <a:rPr lang="en-US" sz="1950" dirty="0">
                <a:latin typeface="Times New Roman" pitchFamily="18" charset="0"/>
                <a:cs typeface="Times New Roman" pitchFamily="18" charset="0"/>
              </a:rPr>
              <a:t>4. Select your desired Institute.</a:t>
            </a:r>
          </a:p>
          <a:p>
            <a:pPr>
              <a:buNone/>
            </a:pPr>
            <a:r>
              <a:rPr lang="en-US" sz="1950" dirty="0">
                <a:latin typeface="Times New Roman" pitchFamily="18" charset="0"/>
                <a:cs typeface="Times New Roman" pitchFamily="18" charset="0"/>
              </a:rPr>
              <a:t>5. A page will appear showing the resources of the institution</a:t>
            </a:r>
          </a:p>
          <a:p>
            <a:pPr>
              <a:buNone/>
            </a:pPr>
            <a:r>
              <a:rPr lang="en-US" sz="1950" dirty="0">
                <a:latin typeface="Times New Roman" pitchFamily="18" charset="0"/>
                <a:cs typeface="Times New Roman" pitchFamily="18" charset="0"/>
              </a:rPr>
              <a:t>6. Journals and Researches will appear</a:t>
            </a:r>
          </a:p>
          <a:p>
            <a:pPr>
              <a:buNone/>
            </a:pPr>
            <a:r>
              <a:rPr lang="en-US" sz="1950" dirty="0">
                <a:latin typeface="Times New Roman" pitchFamily="18" charset="0"/>
                <a:cs typeface="Times New Roman" pitchFamily="18" charset="0"/>
              </a:rPr>
              <a:t>7. You can find a Journal by clicking on JOURNALS AND DATABASE and enter a keyword to search for your desired journal.</a:t>
            </a:r>
          </a:p>
          <a:p>
            <a:pPr>
              <a:buNone/>
            </a:pPr>
            <a:endParaRPr lang="en-US" dirty="0"/>
          </a:p>
        </p:txBody>
      </p:sp>
      <p:pic>
        <p:nvPicPr>
          <p:cNvPr id="4" name="object 4"/>
          <p:cNvPicPr/>
          <p:nvPr/>
        </p:nvPicPr>
        <p:blipFill>
          <a:blip r:embed="rId2" cstate="print"/>
          <a:stretch>
            <a:fillRect/>
          </a:stretch>
        </p:blipFill>
        <p:spPr>
          <a:xfrm>
            <a:off x="11277600" y="0"/>
            <a:ext cx="914400" cy="173355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710"/>
            <a:ext cx="10515600" cy="1325563"/>
          </a:xfrm>
        </p:spPr>
        <p:txBody>
          <a:bodyPr>
            <a:normAutofit/>
          </a:bodyPr>
          <a:lstStyle/>
          <a:p>
            <a:r>
              <a:rPr lang="en-US" sz="3200" b="1" dirty="0">
                <a:solidFill>
                  <a:srgbClr val="C00000"/>
                </a:solidFill>
              </a:rPr>
              <a:t>TEXT BOOKS &amp; PRACTICAL NOTEBOOK:</a:t>
            </a:r>
          </a:p>
        </p:txBody>
      </p:sp>
      <p:sp>
        <p:nvSpPr>
          <p:cNvPr id="3" name="Content Placeholder 2"/>
          <p:cNvSpPr>
            <a:spLocks noGrp="1"/>
          </p:cNvSpPr>
          <p:nvPr>
            <p:ph idx="1"/>
          </p:nvPr>
        </p:nvSpPr>
        <p:spPr>
          <a:xfrm>
            <a:off x="609600" y="1447801"/>
            <a:ext cx="10787144" cy="4894901"/>
          </a:xfrm>
        </p:spPr>
        <p:txBody>
          <a:bodyPr>
            <a:normAutofit fontScale="92500" lnSpcReduction="10000"/>
          </a:bodyPr>
          <a:lstStyle/>
          <a:p>
            <a:r>
              <a:rPr lang="en-US" sz="3600" dirty="0"/>
              <a:t>Principles &amp; Practice of Forensic Medicine.				</a:t>
            </a:r>
          </a:p>
          <a:p>
            <a:pPr marL="0" indent="0">
              <a:buNone/>
            </a:pPr>
            <a:r>
              <a:rPr lang="en-US" sz="3600" dirty="0"/>
              <a:t>   by </a:t>
            </a:r>
            <a:r>
              <a:rPr lang="en-US" sz="3600" dirty="0" err="1"/>
              <a:t>Nasib</a:t>
            </a:r>
            <a:r>
              <a:rPr lang="en-US" sz="3600" dirty="0"/>
              <a:t> R. </a:t>
            </a:r>
            <a:r>
              <a:rPr lang="en-US" sz="3600" dirty="0" err="1"/>
              <a:t>Awan</a:t>
            </a:r>
            <a:endParaRPr lang="en-US" sz="3600" dirty="0"/>
          </a:p>
          <a:p>
            <a:pPr marL="0" indent="0">
              <a:buNone/>
            </a:pPr>
            <a:endParaRPr lang="en-US" sz="3600" dirty="0"/>
          </a:p>
          <a:p>
            <a:r>
              <a:rPr lang="en-US" sz="3600" dirty="0"/>
              <a:t>Parikh’s Textbook of Medical Jurisprudence, 			</a:t>
            </a:r>
          </a:p>
          <a:p>
            <a:pPr marL="0" indent="0">
              <a:buNone/>
            </a:pPr>
            <a:r>
              <a:rPr lang="en-US" sz="3600" dirty="0"/>
              <a:t>    Forensic Medicine &amp; Toxicology.	</a:t>
            </a:r>
          </a:p>
          <a:p>
            <a:pPr marL="0" indent="0">
              <a:buNone/>
            </a:pPr>
            <a:endParaRPr lang="en-US" sz="6200" dirty="0">
              <a:latin typeface="+mj-lt"/>
            </a:endParaRPr>
          </a:p>
          <a:p>
            <a:r>
              <a:rPr lang="en-US" sz="3600" dirty="0"/>
              <a:t>Practical Manual Of Forensic Medicine 			</a:t>
            </a:r>
          </a:p>
          <a:p>
            <a:pPr marL="0" indent="0">
              <a:buNone/>
            </a:pPr>
            <a:r>
              <a:rPr lang="en-US" sz="3600" dirty="0"/>
              <a:t>   &amp; Toxicology</a:t>
            </a:r>
            <a:r>
              <a:rPr lang="en-US" dirty="0">
                <a:latin typeface="+mj-lt"/>
              </a:rPr>
              <a:t>			</a:t>
            </a:r>
            <a:endParaRPr lang="en-US" sz="4400" dirty="0">
              <a:latin typeface="+mj-lt"/>
            </a:endParaRPr>
          </a:p>
          <a:p>
            <a:pPr marL="0" indent="0">
              <a:buNone/>
            </a:pPr>
            <a:endParaRPr lang="en-US"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0" y="2286000"/>
            <a:ext cx="1930400" cy="1846868"/>
          </a:xfrm>
          <a:prstGeom prst="rect">
            <a:avLst/>
          </a:prstGeom>
        </p:spPr>
      </p:pic>
      <p:pic>
        <p:nvPicPr>
          <p:cNvPr id="4" name="object 4">
            <a:extLst>
              <a:ext uri="{FF2B5EF4-FFF2-40B4-BE49-F238E27FC236}">
                <a16:creationId xmlns:a16="http://schemas.microsoft.com/office/drawing/2014/main" id="{BC926D42-7367-7945-C042-FEDE1E81CE83}"/>
              </a:ext>
            </a:extLst>
          </p:cNvPr>
          <p:cNvPicPr/>
          <p:nvPr/>
        </p:nvPicPr>
        <p:blipFill>
          <a:blip r:embed="rId3" cstate="print"/>
          <a:stretch>
            <a:fillRect/>
          </a:stretch>
        </p:blipFill>
        <p:spPr>
          <a:xfrm>
            <a:off x="11277600" y="0"/>
            <a:ext cx="914400" cy="1733550"/>
          </a:xfrm>
          <a:prstGeom prst="rect">
            <a:avLst/>
          </a:prstGeom>
        </p:spPr>
      </p:pic>
    </p:spTree>
    <p:extLst>
      <p:ext uri="{BB962C8B-B14F-4D97-AF65-F5344CB8AC3E}">
        <p14:creationId xmlns:p14="http://schemas.microsoft.com/office/powerpoint/2010/main" val="1846760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1310" y="3211194"/>
            <a:ext cx="4135120" cy="941705"/>
          </a:xfrm>
          <a:prstGeom prst="rect">
            <a:avLst/>
          </a:prstGeom>
        </p:spPr>
        <p:txBody>
          <a:bodyPr vert="horz" wrap="square" lIns="0" tIns="13970" rIns="0" bIns="0" rtlCol="0">
            <a:spAutoFit/>
          </a:bodyPr>
          <a:lstStyle/>
          <a:p>
            <a:pPr marL="12700">
              <a:lnSpc>
                <a:spcPct val="100000"/>
              </a:lnSpc>
              <a:spcBef>
                <a:spcPts val="110"/>
              </a:spcBef>
            </a:pPr>
            <a:r>
              <a:rPr sz="6000" spc="-70" dirty="0"/>
              <a:t>THANK</a:t>
            </a:r>
            <a:r>
              <a:rPr sz="6000" spc="-240" dirty="0"/>
              <a:t> </a:t>
            </a:r>
            <a:r>
              <a:rPr sz="6000" spc="-150" dirty="0"/>
              <a:t>YOU</a:t>
            </a:r>
            <a:endParaRPr sz="6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2"/>
            <a:ext cx="10058400" cy="553998"/>
          </a:xfrm>
        </p:spPr>
        <p:txBody>
          <a:bodyPr/>
          <a:lstStyle/>
          <a:p>
            <a:r>
              <a:rPr lang="en-US" sz="3600" dirty="0"/>
              <a:t>SEQUENCE OF LGIS</a:t>
            </a:r>
          </a:p>
        </p:txBody>
      </p:sp>
      <p:sp>
        <p:nvSpPr>
          <p:cNvPr id="3" name="Content Placeholder 2"/>
          <p:cNvSpPr>
            <a:spLocks noGrp="1"/>
          </p:cNvSpPr>
          <p:nvPr>
            <p:ph idx="1"/>
          </p:nvPr>
        </p:nvSpPr>
        <p:spPr>
          <a:xfrm>
            <a:off x="609600" y="1295403"/>
            <a:ext cx="10972800" cy="4431983"/>
          </a:xfrm>
        </p:spPr>
        <p:txBody>
          <a:bodyPr>
            <a:normAutofit/>
          </a:bodyPr>
          <a:lstStyle/>
          <a:p>
            <a:r>
              <a:rPr lang="en-US" sz="3200" dirty="0">
                <a:latin typeface="Bell MT" pitchFamily="18" charset="0"/>
              </a:rPr>
              <a:t>Learning Objectives </a:t>
            </a:r>
          </a:p>
          <a:p>
            <a:r>
              <a:rPr lang="en-US" sz="3200" dirty="0">
                <a:latin typeface="Bell MT" pitchFamily="18" charset="0"/>
              </a:rPr>
              <a:t>Core concept </a:t>
            </a:r>
            <a:r>
              <a:rPr lang="en-US" sz="3200" i="1" dirty="0">
                <a:latin typeface="Bell MT" pitchFamily="18" charset="0"/>
              </a:rPr>
              <a:t>70 %</a:t>
            </a:r>
          </a:p>
          <a:p>
            <a:r>
              <a:rPr lang="en-US" sz="3200" dirty="0">
                <a:latin typeface="Bell MT" pitchFamily="18" charset="0"/>
              </a:rPr>
              <a:t>Horizontal integration related to Pathology and Pharmacology </a:t>
            </a:r>
            <a:r>
              <a:rPr lang="en-US" sz="3200" i="1" dirty="0">
                <a:latin typeface="Bell MT" pitchFamily="18" charset="0"/>
              </a:rPr>
              <a:t>15 %(if applicable)</a:t>
            </a:r>
          </a:p>
          <a:p>
            <a:r>
              <a:rPr lang="en-US" sz="3200" dirty="0">
                <a:latin typeface="Bell MT" pitchFamily="18" charset="0"/>
              </a:rPr>
              <a:t>Relevant clinical concepts and medico legal application of core knowledge / Vertical integration </a:t>
            </a:r>
            <a:r>
              <a:rPr lang="en-US" sz="3200" i="1" dirty="0">
                <a:latin typeface="Bell MT" pitchFamily="18" charset="0"/>
              </a:rPr>
              <a:t>10%</a:t>
            </a:r>
          </a:p>
          <a:p>
            <a:r>
              <a:rPr lang="en-US" sz="3200" dirty="0">
                <a:latin typeface="Bell MT" pitchFamily="18" charset="0"/>
              </a:rPr>
              <a:t>Research article relevant to the topic </a:t>
            </a:r>
            <a:r>
              <a:rPr lang="en-US" sz="3200" i="1" dirty="0">
                <a:latin typeface="Bell MT" pitchFamily="18" charset="0"/>
              </a:rPr>
              <a:t>3%</a:t>
            </a:r>
          </a:p>
          <a:p>
            <a:r>
              <a:rPr lang="en-US" sz="3200" dirty="0">
                <a:latin typeface="Bell MT" pitchFamily="18" charset="0"/>
              </a:rPr>
              <a:t>Ethics and family medicine </a:t>
            </a:r>
            <a:r>
              <a:rPr lang="en-US" sz="3200" i="1" dirty="0">
                <a:latin typeface="Bell MT" pitchFamily="18" charset="0"/>
              </a:rPr>
              <a:t>2%</a:t>
            </a:r>
          </a:p>
        </p:txBody>
      </p:sp>
      <p:pic>
        <p:nvPicPr>
          <p:cNvPr id="5" name="object 4">
            <a:extLst>
              <a:ext uri="{FF2B5EF4-FFF2-40B4-BE49-F238E27FC236}">
                <a16:creationId xmlns:a16="http://schemas.microsoft.com/office/drawing/2014/main" id="{48242D47-69EE-27A4-4893-A893BA2F9C97}"/>
              </a:ext>
            </a:extLst>
          </p:cNvPr>
          <p:cNvPicPr/>
          <p:nvPr/>
        </p:nvPicPr>
        <p:blipFill>
          <a:blip r:embed="rId2" cstate="print"/>
          <a:stretch>
            <a:fillRect/>
          </a:stretch>
        </p:blipFill>
        <p:spPr>
          <a:xfrm>
            <a:off x="11163300" y="0"/>
            <a:ext cx="1028700" cy="1990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80" dirty="0"/>
              <a:t>Learning</a:t>
            </a:r>
            <a:r>
              <a:rPr spc="-175" dirty="0"/>
              <a:t> </a:t>
            </a:r>
            <a:r>
              <a:rPr spc="-75" dirty="0"/>
              <a:t>objectives</a:t>
            </a:r>
          </a:p>
        </p:txBody>
      </p:sp>
      <p:sp>
        <p:nvSpPr>
          <p:cNvPr id="3" name="object 3"/>
          <p:cNvSpPr txBox="1"/>
          <p:nvPr/>
        </p:nvSpPr>
        <p:spPr>
          <a:xfrm>
            <a:off x="803275" y="1546532"/>
            <a:ext cx="9418955" cy="4603115"/>
          </a:xfrm>
          <a:prstGeom prst="rect">
            <a:avLst/>
          </a:prstGeom>
        </p:spPr>
        <p:txBody>
          <a:bodyPr vert="horz" wrap="square" lIns="0" tIns="11430" rIns="0" bIns="0" rtlCol="0">
            <a:spAutoFit/>
          </a:bodyPr>
          <a:lstStyle/>
          <a:p>
            <a:pPr marL="240029" marR="5080" indent="-227965">
              <a:lnSpc>
                <a:spcPct val="148600"/>
              </a:lnSpc>
              <a:spcBef>
                <a:spcPts val="90"/>
              </a:spcBef>
              <a:buClr>
                <a:srgbClr val="A9A47B"/>
              </a:buClr>
              <a:buFont typeface="Arial MT"/>
              <a:buChar char="•"/>
              <a:tabLst>
                <a:tab pos="241300" algn="l"/>
              </a:tabLst>
            </a:pPr>
            <a:r>
              <a:rPr sz="3200" dirty="0">
                <a:solidFill>
                  <a:srgbClr val="2E2B1F"/>
                </a:solidFill>
                <a:latin typeface="Calibri"/>
                <a:cs typeface="Calibri"/>
              </a:rPr>
              <a:t>Define</a:t>
            </a:r>
            <a:r>
              <a:rPr sz="3200" spc="-60" dirty="0">
                <a:solidFill>
                  <a:srgbClr val="2E2B1F"/>
                </a:solidFill>
                <a:latin typeface="Calibri"/>
                <a:cs typeface="Calibri"/>
              </a:rPr>
              <a:t> </a:t>
            </a:r>
            <a:r>
              <a:rPr sz="3200" dirty="0">
                <a:solidFill>
                  <a:srgbClr val="2E2B1F"/>
                </a:solidFill>
                <a:latin typeface="Calibri"/>
                <a:cs typeface="Calibri"/>
              </a:rPr>
              <a:t>firearm</a:t>
            </a:r>
            <a:r>
              <a:rPr sz="3200" spc="-60" dirty="0">
                <a:solidFill>
                  <a:srgbClr val="2E2B1F"/>
                </a:solidFill>
                <a:latin typeface="Calibri"/>
                <a:cs typeface="Calibri"/>
              </a:rPr>
              <a:t> </a:t>
            </a:r>
            <a:r>
              <a:rPr sz="3200" dirty="0">
                <a:solidFill>
                  <a:srgbClr val="2E2B1F"/>
                </a:solidFill>
                <a:latin typeface="Calibri"/>
                <a:cs typeface="Calibri"/>
              </a:rPr>
              <a:t>injuries</a:t>
            </a:r>
            <a:r>
              <a:rPr sz="3200" spc="-85" dirty="0">
                <a:solidFill>
                  <a:srgbClr val="2E2B1F"/>
                </a:solidFill>
                <a:latin typeface="Calibri"/>
                <a:cs typeface="Calibri"/>
              </a:rPr>
              <a:t> </a:t>
            </a:r>
            <a:r>
              <a:rPr sz="3200" dirty="0">
                <a:solidFill>
                  <a:srgbClr val="2E2B1F"/>
                </a:solidFill>
                <a:latin typeface="Calibri"/>
                <a:cs typeface="Calibri"/>
              </a:rPr>
              <a:t>and</a:t>
            </a:r>
            <a:r>
              <a:rPr sz="3200" spc="-75" dirty="0">
                <a:solidFill>
                  <a:srgbClr val="2E2B1F"/>
                </a:solidFill>
                <a:latin typeface="Calibri"/>
                <a:cs typeface="Calibri"/>
              </a:rPr>
              <a:t> </a:t>
            </a:r>
            <a:r>
              <a:rPr sz="3200" dirty="0">
                <a:solidFill>
                  <a:srgbClr val="2E2B1F"/>
                </a:solidFill>
                <a:latin typeface="Calibri"/>
                <a:cs typeface="Calibri"/>
              </a:rPr>
              <a:t>describe</a:t>
            </a:r>
            <a:r>
              <a:rPr sz="3200" spc="-120" dirty="0">
                <a:solidFill>
                  <a:srgbClr val="2E2B1F"/>
                </a:solidFill>
                <a:latin typeface="Calibri"/>
                <a:cs typeface="Calibri"/>
              </a:rPr>
              <a:t> </a:t>
            </a:r>
            <a:r>
              <a:rPr sz="3200" dirty="0">
                <a:solidFill>
                  <a:srgbClr val="2E2B1F"/>
                </a:solidFill>
                <a:latin typeface="Calibri"/>
                <a:cs typeface="Calibri"/>
              </a:rPr>
              <a:t>the</a:t>
            </a:r>
            <a:r>
              <a:rPr sz="3200" spc="-60" dirty="0">
                <a:solidFill>
                  <a:srgbClr val="2E2B1F"/>
                </a:solidFill>
                <a:latin typeface="Calibri"/>
                <a:cs typeface="Calibri"/>
              </a:rPr>
              <a:t> </a:t>
            </a:r>
            <a:r>
              <a:rPr sz="3200" spc="-10" dirty="0">
                <a:solidFill>
                  <a:srgbClr val="2E2B1F"/>
                </a:solidFill>
                <a:latin typeface="Calibri"/>
                <a:cs typeface="Calibri"/>
              </a:rPr>
              <a:t>classification</a:t>
            </a:r>
            <a:r>
              <a:rPr sz="3200" spc="-75" dirty="0">
                <a:solidFill>
                  <a:srgbClr val="2E2B1F"/>
                </a:solidFill>
                <a:latin typeface="Calibri"/>
                <a:cs typeface="Calibri"/>
              </a:rPr>
              <a:t> </a:t>
            </a:r>
            <a:r>
              <a:rPr sz="3200" spc="-25" dirty="0">
                <a:solidFill>
                  <a:srgbClr val="2E2B1F"/>
                </a:solidFill>
                <a:latin typeface="Calibri"/>
                <a:cs typeface="Calibri"/>
              </a:rPr>
              <a:t>of 	</a:t>
            </a:r>
            <a:r>
              <a:rPr sz="3200" dirty="0">
                <a:solidFill>
                  <a:srgbClr val="2E2B1F"/>
                </a:solidFill>
                <a:latin typeface="Calibri"/>
                <a:cs typeface="Calibri"/>
              </a:rPr>
              <a:t>firearms</a:t>
            </a:r>
            <a:r>
              <a:rPr sz="3200" spc="-100" dirty="0">
                <a:solidFill>
                  <a:srgbClr val="2E2B1F"/>
                </a:solidFill>
                <a:latin typeface="Calibri"/>
                <a:cs typeface="Calibri"/>
              </a:rPr>
              <a:t> </a:t>
            </a:r>
            <a:r>
              <a:rPr sz="3200" dirty="0">
                <a:solidFill>
                  <a:srgbClr val="2E2B1F"/>
                </a:solidFill>
                <a:latin typeface="Calibri"/>
                <a:cs typeface="Calibri"/>
              </a:rPr>
              <a:t>and</a:t>
            </a:r>
            <a:r>
              <a:rPr sz="3200" spc="-85" dirty="0">
                <a:solidFill>
                  <a:srgbClr val="2E2B1F"/>
                </a:solidFill>
                <a:latin typeface="Calibri"/>
                <a:cs typeface="Calibri"/>
              </a:rPr>
              <a:t> </a:t>
            </a:r>
            <a:r>
              <a:rPr sz="3200" spc="-10" dirty="0">
                <a:solidFill>
                  <a:srgbClr val="2E2B1F"/>
                </a:solidFill>
                <a:latin typeface="Calibri"/>
                <a:cs typeface="Calibri"/>
              </a:rPr>
              <a:t>ballistics.</a:t>
            </a:r>
            <a:endParaRPr sz="3200">
              <a:latin typeface="Calibri"/>
              <a:cs typeface="Calibri"/>
            </a:endParaRPr>
          </a:p>
          <a:p>
            <a:pPr marL="240029" marR="1940560" indent="-227965">
              <a:lnSpc>
                <a:spcPct val="150700"/>
              </a:lnSpc>
              <a:spcBef>
                <a:spcPts val="745"/>
              </a:spcBef>
              <a:buClr>
                <a:srgbClr val="A9A47B"/>
              </a:buClr>
              <a:buFont typeface="Arial MT"/>
              <a:buChar char="•"/>
              <a:tabLst>
                <a:tab pos="241300" algn="l"/>
              </a:tabLst>
            </a:pPr>
            <a:r>
              <a:rPr sz="3200" dirty="0">
                <a:solidFill>
                  <a:srgbClr val="2E2B1F"/>
                </a:solidFill>
                <a:latin typeface="Calibri"/>
                <a:cs typeface="Calibri"/>
              </a:rPr>
              <a:t>Describe</a:t>
            </a:r>
            <a:r>
              <a:rPr sz="3200" spc="-55" dirty="0">
                <a:solidFill>
                  <a:srgbClr val="2E2B1F"/>
                </a:solidFill>
                <a:latin typeface="Calibri"/>
                <a:cs typeface="Calibri"/>
              </a:rPr>
              <a:t> </a:t>
            </a:r>
            <a:r>
              <a:rPr sz="3200" dirty="0">
                <a:solidFill>
                  <a:srgbClr val="2E2B1F"/>
                </a:solidFill>
                <a:latin typeface="Calibri"/>
                <a:cs typeface="Calibri"/>
              </a:rPr>
              <a:t>the</a:t>
            </a:r>
            <a:r>
              <a:rPr sz="3200" spc="-55" dirty="0">
                <a:solidFill>
                  <a:srgbClr val="2E2B1F"/>
                </a:solidFill>
                <a:latin typeface="Calibri"/>
                <a:cs typeface="Calibri"/>
              </a:rPr>
              <a:t> </a:t>
            </a:r>
            <a:r>
              <a:rPr sz="3200" dirty="0">
                <a:solidFill>
                  <a:srgbClr val="2E2B1F"/>
                </a:solidFill>
                <a:latin typeface="Calibri"/>
                <a:cs typeface="Calibri"/>
              </a:rPr>
              <a:t>structure</a:t>
            </a:r>
            <a:r>
              <a:rPr sz="3200" spc="-55" dirty="0">
                <a:solidFill>
                  <a:srgbClr val="2E2B1F"/>
                </a:solidFill>
                <a:latin typeface="Calibri"/>
                <a:cs typeface="Calibri"/>
              </a:rPr>
              <a:t> </a:t>
            </a:r>
            <a:r>
              <a:rPr sz="3200" dirty="0">
                <a:solidFill>
                  <a:srgbClr val="2E2B1F"/>
                </a:solidFill>
                <a:latin typeface="Calibri"/>
                <a:cs typeface="Calibri"/>
              </a:rPr>
              <a:t>of</a:t>
            </a:r>
            <a:r>
              <a:rPr sz="3200" spc="-35" dirty="0">
                <a:solidFill>
                  <a:srgbClr val="2E2B1F"/>
                </a:solidFill>
                <a:latin typeface="Calibri"/>
                <a:cs typeface="Calibri"/>
              </a:rPr>
              <a:t> </a:t>
            </a:r>
            <a:r>
              <a:rPr sz="3200" dirty="0">
                <a:solidFill>
                  <a:srgbClr val="2E2B1F"/>
                </a:solidFill>
                <a:latin typeface="Calibri"/>
                <a:cs typeface="Calibri"/>
              </a:rPr>
              <a:t>a</a:t>
            </a:r>
            <a:r>
              <a:rPr sz="3200" spc="-75" dirty="0">
                <a:solidFill>
                  <a:srgbClr val="2E2B1F"/>
                </a:solidFill>
                <a:latin typeface="Calibri"/>
                <a:cs typeface="Calibri"/>
              </a:rPr>
              <a:t> </a:t>
            </a:r>
            <a:r>
              <a:rPr sz="3200" spc="-10" dirty="0">
                <a:solidFill>
                  <a:srgbClr val="2E2B1F"/>
                </a:solidFill>
                <a:latin typeface="Calibri"/>
                <a:cs typeface="Calibri"/>
              </a:rPr>
              <a:t>ammunition</a:t>
            </a:r>
            <a:r>
              <a:rPr sz="3200" spc="-65" dirty="0">
                <a:solidFill>
                  <a:srgbClr val="2E2B1F"/>
                </a:solidFill>
                <a:latin typeface="Calibri"/>
                <a:cs typeface="Calibri"/>
              </a:rPr>
              <a:t> </a:t>
            </a:r>
            <a:r>
              <a:rPr sz="3200" dirty="0">
                <a:solidFill>
                  <a:srgbClr val="2E2B1F"/>
                </a:solidFill>
                <a:latin typeface="Calibri"/>
                <a:cs typeface="Calibri"/>
              </a:rPr>
              <a:t>of</a:t>
            </a:r>
            <a:r>
              <a:rPr sz="3200" spc="-35" dirty="0">
                <a:solidFill>
                  <a:srgbClr val="2E2B1F"/>
                </a:solidFill>
                <a:latin typeface="Calibri"/>
                <a:cs typeface="Calibri"/>
              </a:rPr>
              <a:t> </a:t>
            </a:r>
            <a:r>
              <a:rPr sz="3200" spc="-50" dirty="0">
                <a:solidFill>
                  <a:srgbClr val="2E2B1F"/>
                </a:solidFill>
                <a:latin typeface="Calibri"/>
                <a:cs typeface="Calibri"/>
              </a:rPr>
              <a:t>a 	</a:t>
            </a:r>
            <a:r>
              <a:rPr sz="3200" spc="-10" dirty="0">
                <a:solidFill>
                  <a:srgbClr val="2E2B1F"/>
                </a:solidFill>
                <a:latin typeface="Calibri"/>
                <a:cs typeface="Calibri"/>
              </a:rPr>
              <a:t>firearm/bullet.</a:t>
            </a:r>
            <a:endParaRPr sz="3200">
              <a:latin typeface="Calibri"/>
              <a:cs typeface="Calibri"/>
            </a:endParaRPr>
          </a:p>
          <a:p>
            <a:pPr marL="240029" marR="52705" indent="-227965">
              <a:lnSpc>
                <a:spcPct val="150600"/>
              </a:lnSpc>
              <a:spcBef>
                <a:spcPts val="750"/>
              </a:spcBef>
              <a:buClr>
                <a:srgbClr val="A9A47B"/>
              </a:buClr>
              <a:buFont typeface="Arial MT"/>
              <a:buChar char="•"/>
              <a:tabLst>
                <a:tab pos="241300" algn="l"/>
              </a:tabLst>
            </a:pPr>
            <a:r>
              <a:rPr sz="3200" dirty="0">
                <a:solidFill>
                  <a:srgbClr val="2E2B1F"/>
                </a:solidFill>
                <a:latin typeface="Calibri"/>
                <a:cs typeface="Calibri"/>
              </a:rPr>
              <a:t>Briefly</a:t>
            </a:r>
            <a:r>
              <a:rPr sz="3200" spc="-70" dirty="0">
                <a:solidFill>
                  <a:srgbClr val="2E2B1F"/>
                </a:solidFill>
                <a:latin typeface="Calibri"/>
                <a:cs typeface="Calibri"/>
              </a:rPr>
              <a:t> </a:t>
            </a:r>
            <a:r>
              <a:rPr sz="3200" dirty="0">
                <a:solidFill>
                  <a:srgbClr val="2E2B1F"/>
                </a:solidFill>
                <a:latin typeface="Calibri"/>
                <a:cs typeface="Calibri"/>
              </a:rPr>
              <a:t>describe</a:t>
            </a:r>
            <a:r>
              <a:rPr sz="3200" spc="-60" dirty="0">
                <a:solidFill>
                  <a:srgbClr val="2E2B1F"/>
                </a:solidFill>
                <a:latin typeface="Calibri"/>
                <a:cs typeface="Calibri"/>
              </a:rPr>
              <a:t> </a:t>
            </a:r>
            <a:r>
              <a:rPr sz="3200" dirty="0">
                <a:solidFill>
                  <a:srgbClr val="2E2B1F"/>
                </a:solidFill>
                <a:latin typeface="Calibri"/>
                <a:cs typeface="Calibri"/>
              </a:rPr>
              <a:t>the</a:t>
            </a:r>
            <a:r>
              <a:rPr sz="3200" spc="-130" dirty="0">
                <a:solidFill>
                  <a:srgbClr val="2E2B1F"/>
                </a:solidFill>
                <a:latin typeface="Calibri"/>
                <a:cs typeface="Calibri"/>
              </a:rPr>
              <a:t> </a:t>
            </a:r>
            <a:r>
              <a:rPr sz="3200" dirty="0">
                <a:solidFill>
                  <a:srgbClr val="2E2B1F"/>
                </a:solidFill>
                <a:latin typeface="Calibri"/>
                <a:cs typeface="Calibri"/>
              </a:rPr>
              <a:t>structure</a:t>
            </a:r>
            <a:r>
              <a:rPr sz="3200" spc="-60" dirty="0">
                <a:solidFill>
                  <a:srgbClr val="2E2B1F"/>
                </a:solidFill>
                <a:latin typeface="Calibri"/>
                <a:cs typeface="Calibri"/>
              </a:rPr>
              <a:t> </a:t>
            </a:r>
            <a:r>
              <a:rPr sz="3200" dirty="0">
                <a:solidFill>
                  <a:srgbClr val="2E2B1F"/>
                </a:solidFill>
                <a:latin typeface="Calibri"/>
                <a:cs typeface="Calibri"/>
              </a:rPr>
              <a:t>of</a:t>
            </a:r>
            <a:r>
              <a:rPr sz="3200" spc="-110" dirty="0">
                <a:solidFill>
                  <a:srgbClr val="2E2B1F"/>
                </a:solidFill>
                <a:latin typeface="Calibri"/>
                <a:cs typeface="Calibri"/>
              </a:rPr>
              <a:t> </a:t>
            </a:r>
            <a:r>
              <a:rPr sz="3200" dirty="0">
                <a:solidFill>
                  <a:srgbClr val="2E2B1F"/>
                </a:solidFill>
                <a:latin typeface="Calibri"/>
                <a:cs typeface="Calibri"/>
              </a:rPr>
              <a:t>a</a:t>
            </a:r>
            <a:r>
              <a:rPr sz="3200" spc="-10" dirty="0">
                <a:solidFill>
                  <a:srgbClr val="2E2B1F"/>
                </a:solidFill>
                <a:latin typeface="Calibri"/>
                <a:cs typeface="Calibri"/>
              </a:rPr>
              <a:t> </a:t>
            </a:r>
            <a:r>
              <a:rPr sz="3200" dirty="0">
                <a:solidFill>
                  <a:srgbClr val="2E2B1F"/>
                </a:solidFill>
                <a:latin typeface="Calibri"/>
                <a:cs typeface="Calibri"/>
              </a:rPr>
              <a:t>firearm</a:t>
            </a:r>
            <a:r>
              <a:rPr sz="3200" spc="-65" dirty="0">
                <a:solidFill>
                  <a:srgbClr val="2E2B1F"/>
                </a:solidFill>
                <a:latin typeface="Calibri"/>
                <a:cs typeface="Calibri"/>
              </a:rPr>
              <a:t> </a:t>
            </a:r>
            <a:r>
              <a:rPr sz="3200" dirty="0">
                <a:solidFill>
                  <a:srgbClr val="2E2B1F"/>
                </a:solidFill>
                <a:latin typeface="Calibri"/>
                <a:cs typeface="Calibri"/>
              </a:rPr>
              <a:t>along</a:t>
            </a:r>
            <a:r>
              <a:rPr sz="3200" spc="-50" dirty="0">
                <a:solidFill>
                  <a:srgbClr val="2E2B1F"/>
                </a:solidFill>
                <a:latin typeface="Calibri"/>
                <a:cs typeface="Calibri"/>
              </a:rPr>
              <a:t> </a:t>
            </a:r>
            <a:r>
              <a:rPr sz="3200" dirty="0">
                <a:solidFill>
                  <a:srgbClr val="2E2B1F"/>
                </a:solidFill>
                <a:latin typeface="Calibri"/>
                <a:cs typeface="Calibri"/>
              </a:rPr>
              <a:t>with</a:t>
            </a:r>
            <a:r>
              <a:rPr sz="3200" spc="-80" dirty="0">
                <a:solidFill>
                  <a:srgbClr val="2E2B1F"/>
                </a:solidFill>
                <a:latin typeface="Calibri"/>
                <a:cs typeface="Calibri"/>
              </a:rPr>
              <a:t> </a:t>
            </a:r>
            <a:r>
              <a:rPr sz="3200" spc="-25" dirty="0">
                <a:solidFill>
                  <a:srgbClr val="2E2B1F"/>
                </a:solidFill>
                <a:latin typeface="Calibri"/>
                <a:cs typeface="Calibri"/>
              </a:rPr>
              <a:t>its 	</a:t>
            </a:r>
            <a:r>
              <a:rPr sz="3200" dirty="0">
                <a:solidFill>
                  <a:srgbClr val="2E2B1F"/>
                </a:solidFill>
                <a:latin typeface="Calibri"/>
                <a:cs typeface="Calibri"/>
              </a:rPr>
              <a:t>mechanism</a:t>
            </a:r>
            <a:r>
              <a:rPr sz="3200" spc="-70" dirty="0">
                <a:solidFill>
                  <a:srgbClr val="2E2B1F"/>
                </a:solidFill>
                <a:latin typeface="Calibri"/>
                <a:cs typeface="Calibri"/>
              </a:rPr>
              <a:t> </a:t>
            </a:r>
            <a:r>
              <a:rPr sz="3200" dirty="0">
                <a:solidFill>
                  <a:srgbClr val="2E2B1F"/>
                </a:solidFill>
                <a:latin typeface="Calibri"/>
                <a:cs typeface="Calibri"/>
              </a:rPr>
              <a:t>of</a:t>
            </a:r>
            <a:r>
              <a:rPr sz="3200" spc="-114" dirty="0">
                <a:solidFill>
                  <a:srgbClr val="2E2B1F"/>
                </a:solidFill>
                <a:latin typeface="Calibri"/>
                <a:cs typeface="Calibri"/>
              </a:rPr>
              <a:t> </a:t>
            </a:r>
            <a:r>
              <a:rPr sz="3200" spc="-10" dirty="0">
                <a:solidFill>
                  <a:srgbClr val="2E2B1F"/>
                </a:solidFill>
                <a:latin typeface="Calibri"/>
                <a:cs typeface="Calibri"/>
              </a:rPr>
              <a:t>action</a:t>
            </a:r>
            <a:endParaRPr sz="3200">
              <a:latin typeface="Calibri"/>
              <a:cs typeface="Calibri"/>
            </a:endParaRPr>
          </a:p>
        </p:txBody>
      </p:sp>
      <p:pic>
        <p:nvPicPr>
          <p:cNvPr id="4" name="object 4"/>
          <p:cNvPicPr/>
          <p:nvPr/>
        </p:nvPicPr>
        <p:blipFill>
          <a:blip r:embed="rId2" cstate="print"/>
          <a:stretch>
            <a:fillRect/>
          </a:stretch>
        </p:blipFill>
        <p:spPr>
          <a:xfrm>
            <a:off x="11163300" y="0"/>
            <a:ext cx="1028700" cy="1990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5979" y="650874"/>
            <a:ext cx="2888615" cy="701040"/>
          </a:xfrm>
          <a:prstGeom prst="rect">
            <a:avLst/>
          </a:prstGeom>
        </p:spPr>
        <p:txBody>
          <a:bodyPr vert="horz" wrap="square" lIns="0" tIns="16510" rIns="0" bIns="0" rtlCol="0">
            <a:spAutoFit/>
          </a:bodyPr>
          <a:lstStyle/>
          <a:p>
            <a:pPr marL="12700">
              <a:lnSpc>
                <a:spcPct val="100000"/>
              </a:lnSpc>
              <a:spcBef>
                <a:spcPts val="130"/>
              </a:spcBef>
            </a:pPr>
            <a:r>
              <a:rPr sz="4400" spc="-100" dirty="0"/>
              <a:t>BALLISTICS</a:t>
            </a:r>
            <a:endParaRPr sz="4400"/>
          </a:p>
        </p:txBody>
      </p:sp>
      <p:sp>
        <p:nvSpPr>
          <p:cNvPr id="3" name="object 3"/>
          <p:cNvSpPr txBox="1"/>
          <p:nvPr/>
        </p:nvSpPr>
        <p:spPr>
          <a:xfrm>
            <a:off x="2018919" y="1542986"/>
            <a:ext cx="8013065" cy="3884295"/>
          </a:xfrm>
          <a:prstGeom prst="rect">
            <a:avLst/>
          </a:prstGeom>
        </p:spPr>
        <p:txBody>
          <a:bodyPr vert="horz" wrap="square" lIns="0" tIns="15875" rIns="0" bIns="0" rtlCol="0">
            <a:spAutoFit/>
          </a:bodyPr>
          <a:lstStyle/>
          <a:p>
            <a:pPr marL="12700">
              <a:lnSpc>
                <a:spcPct val="100000"/>
              </a:lnSpc>
              <a:spcBef>
                <a:spcPts val="125"/>
              </a:spcBef>
            </a:pPr>
            <a:r>
              <a:rPr sz="3200" dirty="0">
                <a:solidFill>
                  <a:srgbClr val="2E2B1F"/>
                </a:solidFill>
                <a:latin typeface="Calibri"/>
                <a:cs typeface="Calibri"/>
              </a:rPr>
              <a:t>It</a:t>
            </a:r>
            <a:r>
              <a:rPr sz="3200" spc="-40" dirty="0">
                <a:solidFill>
                  <a:srgbClr val="2E2B1F"/>
                </a:solidFill>
                <a:latin typeface="Calibri"/>
                <a:cs typeface="Calibri"/>
              </a:rPr>
              <a:t> </a:t>
            </a:r>
            <a:r>
              <a:rPr sz="3200" dirty="0">
                <a:solidFill>
                  <a:srgbClr val="2E2B1F"/>
                </a:solidFill>
                <a:latin typeface="Calibri"/>
                <a:cs typeface="Calibri"/>
              </a:rPr>
              <a:t>is</a:t>
            </a:r>
            <a:r>
              <a:rPr sz="3200" spc="-60" dirty="0">
                <a:solidFill>
                  <a:srgbClr val="2E2B1F"/>
                </a:solidFill>
                <a:latin typeface="Calibri"/>
                <a:cs typeface="Calibri"/>
              </a:rPr>
              <a:t> </a:t>
            </a:r>
            <a:r>
              <a:rPr sz="3200" dirty="0">
                <a:solidFill>
                  <a:srgbClr val="2E2B1F"/>
                </a:solidFill>
                <a:latin typeface="Calibri"/>
                <a:cs typeface="Calibri"/>
              </a:rPr>
              <a:t>the</a:t>
            </a:r>
            <a:r>
              <a:rPr sz="3200" spc="-35" dirty="0">
                <a:solidFill>
                  <a:srgbClr val="2E2B1F"/>
                </a:solidFill>
                <a:latin typeface="Calibri"/>
                <a:cs typeface="Calibri"/>
              </a:rPr>
              <a:t> </a:t>
            </a:r>
            <a:r>
              <a:rPr sz="3200" dirty="0">
                <a:solidFill>
                  <a:srgbClr val="2E2B1F"/>
                </a:solidFill>
                <a:latin typeface="Calibri"/>
                <a:cs typeface="Calibri"/>
              </a:rPr>
              <a:t>science</a:t>
            </a:r>
            <a:r>
              <a:rPr sz="3200" spc="-35" dirty="0">
                <a:solidFill>
                  <a:srgbClr val="2E2B1F"/>
                </a:solidFill>
                <a:latin typeface="Calibri"/>
                <a:cs typeface="Calibri"/>
              </a:rPr>
              <a:t> </a:t>
            </a:r>
            <a:r>
              <a:rPr sz="3200" dirty="0">
                <a:solidFill>
                  <a:srgbClr val="2E2B1F"/>
                </a:solidFill>
                <a:latin typeface="Calibri"/>
                <a:cs typeface="Calibri"/>
              </a:rPr>
              <a:t>of</a:t>
            </a:r>
            <a:r>
              <a:rPr sz="3200" spc="-20" dirty="0">
                <a:solidFill>
                  <a:srgbClr val="2E2B1F"/>
                </a:solidFill>
                <a:latin typeface="Calibri"/>
                <a:cs typeface="Calibri"/>
              </a:rPr>
              <a:t> </a:t>
            </a:r>
            <a:r>
              <a:rPr sz="3200" dirty="0">
                <a:solidFill>
                  <a:srgbClr val="2E2B1F"/>
                </a:solidFill>
                <a:latin typeface="Calibri"/>
                <a:cs typeface="Calibri"/>
              </a:rPr>
              <a:t>motion</a:t>
            </a:r>
            <a:r>
              <a:rPr sz="3200" spc="-50" dirty="0">
                <a:solidFill>
                  <a:srgbClr val="2E2B1F"/>
                </a:solidFill>
                <a:latin typeface="Calibri"/>
                <a:cs typeface="Calibri"/>
              </a:rPr>
              <a:t> </a:t>
            </a:r>
            <a:r>
              <a:rPr sz="3200" dirty="0">
                <a:solidFill>
                  <a:srgbClr val="2E2B1F"/>
                </a:solidFill>
                <a:latin typeface="Calibri"/>
                <a:cs typeface="Calibri"/>
              </a:rPr>
              <a:t>of</a:t>
            </a:r>
            <a:r>
              <a:rPr sz="3200" spc="35" dirty="0">
                <a:solidFill>
                  <a:srgbClr val="2E2B1F"/>
                </a:solidFill>
                <a:latin typeface="Calibri"/>
                <a:cs typeface="Calibri"/>
              </a:rPr>
              <a:t> </a:t>
            </a:r>
            <a:r>
              <a:rPr sz="3200" spc="-10" dirty="0">
                <a:solidFill>
                  <a:srgbClr val="689C9A"/>
                </a:solidFill>
                <a:latin typeface="Calibri"/>
                <a:cs typeface="Calibri"/>
              </a:rPr>
              <a:t>projectile</a:t>
            </a:r>
            <a:r>
              <a:rPr sz="3200" spc="-10" dirty="0">
                <a:solidFill>
                  <a:srgbClr val="2E2B1F"/>
                </a:solidFill>
                <a:latin typeface="Calibri"/>
                <a:cs typeface="Calibri"/>
              </a:rPr>
              <a:t>.</a:t>
            </a:r>
            <a:endParaRPr sz="3200">
              <a:latin typeface="Calibri"/>
              <a:cs typeface="Calibri"/>
            </a:endParaRPr>
          </a:p>
          <a:p>
            <a:pPr>
              <a:lnSpc>
                <a:spcPct val="100000"/>
              </a:lnSpc>
              <a:spcBef>
                <a:spcPts val="1040"/>
              </a:spcBef>
            </a:pPr>
            <a:endParaRPr sz="3200">
              <a:latin typeface="Calibri"/>
              <a:cs typeface="Calibri"/>
            </a:endParaRPr>
          </a:p>
          <a:p>
            <a:pPr marL="12700" marR="5080">
              <a:lnSpc>
                <a:spcPts val="3529"/>
              </a:lnSpc>
            </a:pPr>
            <a:r>
              <a:rPr sz="3200" dirty="0">
                <a:solidFill>
                  <a:srgbClr val="C00000"/>
                </a:solidFill>
                <a:latin typeface="Calibri"/>
                <a:cs typeface="Calibri"/>
              </a:rPr>
              <a:t>Firearm</a:t>
            </a:r>
            <a:r>
              <a:rPr sz="3200" spc="-30" dirty="0">
                <a:solidFill>
                  <a:srgbClr val="C00000"/>
                </a:solidFill>
                <a:latin typeface="Calibri"/>
                <a:cs typeface="Calibri"/>
              </a:rPr>
              <a:t> </a:t>
            </a:r>
            <a:r>
              <a:rPr sz="3200" dirty="0">
                <a:solidFill>
                  <a:srgbClr val="2E2B1F"/>
                </a:solidFill>
                <a:latin typeface="Calibri"/>
                <a:cs typeface="Calibri"/>
              </a:rPr>
              <a:t>is</a:t>
            </a:r>
            <a:r>
              <a:rPr sz="3200" spc="-75" dirty="0">
                <a:solidFill>
                  <a:srgbClr val="2E2B1F"/>
                </a:solidFill>
                <a:latin typeface="Calibri"/>
                <a:cs typeface="Calibri"/>
              </a:rPr>
              <a:t> </a:t>
            </a:r>
            <a:r>
              <a:rPr sz="3200" dirty="0">
                <a:solidFill>
                  <a:srgbClr val="2E2B1F"/>
                </a:solidFill>
                <a:latin typeface="Calibri"/>
                <a:cs typeface="Calibri"/>
              </a:rPr>
              <a:t>a</a:t>
            </a:r>
            <a:r>
              <a:rPr sz="3200" spc="-60" dirty="0">
                <a:solidFill>
                  <a:srgbClr val="2E2B1F"/>
                </a:solidFill>
                <a:latin typeface="Calibri"/>
                <a:cs typeface="Calibri"/>
              </a:rPr>
              <a:t> </a:t>
            </a:r>
            <a:r>
              <a:rPr sz="3200" dirty="0">
                <a:solidFill>
                  <a:srgbClr val="2E2B1F"/>
                </a:solidFill>
                <a:latin typeface="Calibri"/>
                <a:cs typeface="Calibri"/>
              </a:rPr>
              <a:t>device</a:t>
            </a:r>
            <a:r>
              <a:rPr sz="3200" spc="-55" dirty="0">
                <a:solidFill>
                  <a:srgbClr val="2E2B1F"/>
                </a:solidFill>
                <a:latin typeface="Calibri"/>
                <a:cs typeface="Calibri"/>
              </a:rPr>
              <a:t> </a:t>
            </a:r>
            <a:r>
              <a:rPr sz="3200" dirty="0">
                <a:solidFill>
                  <a:srgbClr val="2E2B1F"/>
                </a:solidFill>
                <a:latin typeface="Calibri"/>
                <a:cs typeface="Calibri"/>
              </a:rPr>
              <a:t>used</a:t>
            </a:r>
            <a:r>
              <a:rPr sz="3200" spc="-65" dirty="0">
                <a:solidFill>
                  <a:srgbClr val="2E2B1F"/>
                </a:solidFill>
                <a:latin typeface="Calibri"/>
                <a:cs typeface="Calibri"/>
              </a:rPr>
              <a:t> </a:t>
            </a:r>
            <a:r>
              <a:rPr sz="3200" dirty="0">
                <a:solidFill>
                  <a:srgbClr val="2E2B1F"/>
                </a:solidFill>
                <a:latin typeface="Calibri"/>
                <a:cs typeface="Calibri"/>
              </a:rPr>
              <a:t>to</a:t>
            </a:r>
            <a:r>
              <a:rPr sz="3200" spc="-65" dirty="0">
                <a:solidFill>
                  <a:srgbClr val="2E2B1F"/>
                </a:solidFill>
                <a:latin typeface="Calibri"/>
                <a:cs typeface="Calibri"/>
              </a:rPr>
              <a:t> </a:t>
            </a:r>
            <a:r>
              <a:rPr sz="3200" dirty="0">
                <a:solidFill>
                  <a:srgbClr val="2E2B1F"/>
                </a:solidFill>
                <a:latin typeface="Calibri"/>
                <a:cs typeface="Calibri"/>
              </a:rPr>
              <a:t>propel</a:t>
            </a:r>
            <a:r>
              <a:rPr sz="3200" spc="-10" dirty="0">
                <a:solidFill>
                  <a:srgbClr val="2E2B1F"/>
                </a:solidFill>
                <a:latin typeface="Calibri"/>
                <a:cs typeface="Calibri"/>
              </a:rPr>
              <a:t> </a:t>
            </a:r>
            <a:r>
              <a:rPr sz="3200" dirty="0">
                <a:solidFill>
                  <a:srgbClr val="2E2B1F"/>
                </a:solidFill>
                <a:latin typeface="Calibri"/>
                <a:cs typeface="Calibri"/>
              </a:rPr>
              <a:t>a</a:t>
            </a:r>
            <a:r>
              <a:rPr sz="3200" spc="-65" dirty="0">
                <a:solidFill>
                  <a:srgbClr val="2E2B1F"/>
                </a:solidFill>
                <a:latin typeface="Calibri"/>
                <a:cs typeface="Calibri"/>
              </a:rPr>
              <a:t> </a:t>
            </a:r>
            <a:r>
              <a:rPr sz="3200" dirty="0">
                <a:solidFill>
                  <a:srgbClr val="2E2B1F"/>
                </a:solidFill>
                <a:latin typeface="Calibri"/>
                <a:cs typeface="Calibri"/>
              </a:rPr>
              <a:t>projectile</a:t>
            </a:r>
            <a:r>
              <a:rPr sz="3200" spc="-50" dirty="0">
                <a:solidFill>
                  <a:srgbClr val="2E2B1F"/>
                </a:solidFill>
                <a:latin typeface="Calibri"/>
                <a:cs typeface="Calibri"/>
              </a:rPr>
              <a:t> </a:t>
            </a:r>
            <a:r>
              <a:rPr sz="3200" spc="-25" dirty="0">
                <a:solidFill>
                  <a:srgbClr val="2E2B1F"/>
                </a:solidFill>
                <a:latin typeface="Calibri"/>
                <a:cs typeface="Calibri"/>
              </a:rPr>
              <a:t>by </a:t>
            </a:r>
            <a:r>
              <a:rPr sz="3200" dirty="0">
                <a:solidFill>
                  <a:srgbClr val="2E2B1F"/>
                </a:solidFill>
                <a:latin typeface="Calibri"/>
                <a:cs typeface="Calibri"/>
              </a:rPr>
              <a:t>force</a:t>
            </a:r>
            <a:r>
              <a:rPr sz="3200" spc="-95" dirty="0">
                <a:solidFill>
                  <a:srgbClr val="2E2B1F"/>
                </a:solidFill>
                <a:latin typeface="Calibri"/>
                <a:cs typeface="Calibri"/>
              </a:rPr>
              <a:t> </a:t>
            </a:r>
            <a:r>
              <a:rPr sz="3200" dirty="0">
                <a:solidFill>
                  <a:srgbClr val="2E2B1F"/>
                </a:solidFill>
                <a:latin typeface="Calibri"/>
                <a:cs typeface="Calibri"/>
              </a:rPr>
              <a:t>of</a:t>
            </a:r>
            <a:r>
              <a:rPr sz="3200" spc="-70" dirty="0">
                <a:solidFill>
                  <a:srgbClr val="2E2B1F"/>
                </a:solidFill>
                <a:latin typeface="Calibri"/>
                <a:cs typeface="Calibri"/>
              </a:rPr>
              <a:t> </a:t>
            </a:r>
            <a:r>
              <a:rPr sz="3200" spc="-10" dirty="0">
                <a:solidFill>
                  <a:srgbClr val="2E2B1F"/>
                </a:solidFill>
                <a:latin typeface="Calibri"/>
                <a:cs typeface="Calibri"/>
              </a:rPr>
              <a:t>gases.</a:t>
            </a:r>
            <a:endParaRPr sz="3200">
              <a:latin typeface="Calibri"/>
              <a:cs typeface="Calibri"/>
            </a:endParaRPr>
          </a:p>
          <a:p>
            <a:pPr>
              <a:lnSpc>
                <a:spcPct val="100000"/>
              </a:lnSpc>
              <a:spcBef>
                <a:spcPts val="280"/>
              </a:spcBef>
            </a:pPr>
            <a:endParaRPr sz="3200">
              <a:latin typeface="Calibri"/>
              <a:cs typeface="Calibri"/>
            </a:endParaRPr>
          </a:p>
          <a:p>
            <a:pPr marL="12700" marR="351790">
              <a:lnSpc>
                <a:spcPts val="3460"/>
              </a:lnSpc>
            </a:pPr>
            <a:r>
              <a:rPr sz="3200" dirty="0">
                <a:solidFill>
                  <a:srgbClr val="C00000"/>
                </a:solidFill>
                <a:latin typeface="Calibri"/>
                <a:cs typeface="Calibri"/>
              </a:rPr>
              <a:t>Projectile</a:t>
            </a:r>
            <a:r>
              <a:rPr sz="3200" spc="-55" dirty="0">
                <a:solidFill>
                  <a:srgbClr val="C00000"/>
                </a:solidFill>
                <a:latin typeface="Calibri"/>
                <a:cs typeface="Calibri"/>
              </a:rPr>
              <a:t> </a:t>
            </a:r>
            <a:r>
              <a:rPr sz="3200" dirty="0">
                <a:solidFill>
                  <a:srgbClr val="2E2B1F"/>
                </a:solidFill>
                <a:latin typeface="Calibri"/>
                <a:cs typeface="Calibri"/>
              </a:rPr>
              <a:t>is</a:t>
            </a:r>
            <a:r>
              <a:rPr sz="3200" spc="-70" dirty="0">
                <a:solidFill>
                  <a:srgbClr val="2E2B1F"/>
                </a:solidFill>
                <a:latin typeface="Calibri"/>
                <a:cs typeface="Calibri"/>
              </a:rPr>
              <a:t> </a:t>
            </a:r>
            <a:r>
              <a:rPr sz="3200" dirty="0">
                <a:solidFill>
                  <a:srgbClr val="2E2B1F"/>
                </a:solidFill>
                <a:latin typeface="Calibri"/>
                <a:cs typeface="Calibri"/>
              </a:rPr>
              <a:t>an</a:t>
            </a:r>
            <a:r>
              <a:rPr sz="3200" spc="-65" dirty="0">
                <a:solidFill>
                  <a:srgbClr val="2E2B1F"/>
                </a:solidFill>
                <a:latin typeface="Calibri"/>
                <a:cs typeface="Calibri"/>
              </a:rPr>
              <a:t> </a:t>
            </a:r>
            <a:r>
              <a:rPr sz="3200" dirty="0">
                <a:solidFill>
                  <a:srgbClr val="2E2B1F"/>
                </a:solidFill>
                <a:latin typeface="Calibri"/>
                <a:cs typeface="Calibri"/>
              </a:rPr>
              <a:t>object</a:t>
            </a:r>
            <a:r>
              <a:rPr sz="3200" spc="-50" dirty="0">
                <a:solidFill>
                  <a:srgbClr val="2E2B1F"/>
                </a:solidFill>
                <a:latin typeface="Calibri"/>
                <a:cs typeface="Calibri"/>
              </a:rPr>
              <a:t> </a:t>
            </a:r>
            <a:r>
              <a:rPr sz="3200" dirty="0">
                <a:solidFill>
                  <a:srgbClr val="2E2B1F"/>
                </a:solidFill>
                <a:latin typeface="Calibri"/>
                <a:cs typeface="Calibri"/>
              </a:rPr>
              <a:t>projected</a:t>
            </a:r>
            <a:r>
              <a:rPr sz="3200" spc="-65" dirty="0">
                <a:solidFill>
                  <a:srgbClr val="2E2B1F"/>
                </a:solidFill>
                <a:latin typeface="Calibri"/>
                <a:cs typeface="Calibri"/>
              </a:rPr>
              <a:t> </a:t>
            </a:r>
            <a:r>
              <a:rPr sz="3200" dirty="0">
                <a:solidFill>
                  <a:srgbClr val="2E2B1F"/>
                </a:solidFill>
                <a:latin typeface="Calibri"/>
                <a:cs typeface="Calibri"/>
              </a:rPr>
              <a:t>into</a:t>
            </a:r>
            <a:r>
              <a:rPr sz="3200" spc="-70" dirty="0">
                <a:solidFill>
                  <a:srgbClr val="2E2B1F"/>
                </a:solidFill>
                <a:latin typeface="Calibri"/>
                <a:cs typeface="Calibri"/>
              </a:rPr>
              <a:t> </a:t>
            </a:r>
            <a:r>
              <a:rPr sz="3200" dirty="0">
                <a:solidFill>
                  <a:srgbClr val="2E2B1F"/>
                </a:solidFill>
                <a:latin typeface="Calibri"/>
                <a:cs typeface="Calibri"/>
              </a:rPr>
              <a:t>space</a:t>
            </a:r>
            <a:r>
              <a:rPr sz="3200" spc="-120" dirty="0">
                <a:solidFill>
                  <a:srgbClr val="2E2B1F"/>
                </a:solidFill>
                <a:latin typeface="Calibri"/>
                <a:cs typeface="Calibri"/>
              </a:rPr>
              <a:t> </a:t>
            </a:r>
            <a:r>
              <a:rPr sz="3200" spc="-25" dirty="0">
                <a:solidFill>
                  <a:srgbClr val="2E2B1F"/>
                </a:solidFill>
                <a:latin typeface="Calibri"/>
                <a:cs typeface="Calibri"/>
              </a:rPr>
              <a:t>by </a:t>
            </a:r>
            <a:r>
              <a:rPr sz="3200" dirty="0">
                <a:solidFill>
                  <a:srgbClr val="2E2B1F"/>
                </a:solidFill>
                <a:latin typeface="Calibri"/>
                <a:cs typeface="Calibri"/>
              </a:rPr>
              <a:t>the</a:t>
            </a:r>
            <a:r>
              <a:rPr sz="3200" spc="-65" dirty="0">
                <a:solidFill>
                  <a:srgbClr val="2E2B1F"/>
                </a:solidFill>
                <a:latin typeface="Calibri"/>
                <a:cs typeface="Calibri"/>
              </a:rPr>
              <a:t> </a:t>
            </a:r>
            <a:r>
              <a:rPr sz="3200" spc="-20" dirty="0">
                <a:solidFill>
                  <a:srgbClr val="2E2B1F"/>
                </a:solidFill>
                <a:latin typeface="Calibri"/>
                <a:cs typeface="Calibri"/>
              </a:rPr>
              <a:t>exertion</a:t>
            </a:r>
            <a:r>
              <a:rPr sz="3200" spc="-80" dirty="0">
                <a:solidFill>
                  <a:srgbClr val="2E2B1F"/>
                </a:solidFill>
                <a:latin typeface="Calibri"/>
                <a:cs typeface="Calibri"/>
              </a:rPr>
              <a:t> </a:t>
            </a:r>
            <a:r>
              <a:rPr sz="3200" dirty="0">
                <a:solidFill>
                  <a:srgbClr val="2E2B1F"/>
                </a:solidFill>
                <a:latin typeface="Calibri"/>
                <a:cs typeface="Calibri"/>
              </a:rPr>
              <a:t>of</a:t>
            </a:r>
            <a:r>
              <a:rPr sz="3200" spc="-45" dirty="0">
                <a:solidFill>
                  <a:srgbClr val="2E2B1F"/>
                </a:solidFill>
                <a:latin typeface="Calibri"/>
                <a:cs typeface="Calibri"/>
              </a:rPr>
              <a:t> </a:t>
            </a:r>
            <a:r>
              <a:rPr sz="3200" spc="-10" dirty="0">
                <a:solidFill>
                  <a:srgbClr val="2E2B1F"/>
                </a:solidFill>
                <a:latin typeface="Calibri"/>
                <a:cs typeface="Calibri"/>
              </a:rPr>
              <a:t>force</a:t>
            </a:r>
            <a:r>
              <a:rPr sz="3200" spc="-65" dirty="0">
                <a:solidFill>
                  <a:srgbClr val="2E2B1F"/>
                </a:solidFill>
                <a:latin typeface="Calibri"/>
                <a:cs typeface="Calibri"/>
              </a:rPr>
              <a:t> </a:t>
            </a:r>
            <a:r>
              <a:rPr sz="3200" dirty="0">
                <a:solidFill>
                  <a:srgbClr val="2E2B1F"/>
                </a:solidFill>
                <a:latin typeface="Calibri"/>
                <a:cs typeface="Calibri"/>
              </a:rPr>
              <a:t>and</a:t>
            </a:r>
            <a:r>
              <a:rPr sz="3200" spc="-80" dirty="0">
                <a:solidFill>
                  <a:srgbClr val="2E2B1F"/>
                </a:solidFill>
                <a:latin typeface="Calibri"/>
                <a:cs typeface="Calibri"/>
              </a:rPr>
              <a:t> </a:t>
            </a:r>
            <a:r>
              <a:rPr sz="3200" dirty="0">
                <a:solidFill>
                  <a:srgbClr val="2E2B1F"/>
                </a:solidFill>
                <a:latin typeface="Calibri"/>
                <a:cs typeface="Calibri"/>
              </a:rPr>
              <a:t>passes</a:t>
            </a:r>
            <a:r>
              <a:rPr sz="3200" spc="-90" dirty="0">
                <a:solidFill>
                  <a:srgbClr val="2E2B1F"/>
                </a:solidFill>
                <a:latin typeface="Calibri"/>
                <a:cs typeface="Calibri"/>
              </a:rPr>
              <a:t> </a:t>
            </a:r>
            <a:r>
              <a:rPr sz="3200" dirty="0">
                <a:solidFill>
                  <a:srgbClr val="2E2B1F"/>
                </a:solidFill>
                <a:latin typeface="Calibri"/>
                <a:cs typeface="Calibri"/>
              </a:rPr>
              <a:t>through</a:t>
            </a:r>
            <a:r>
              <a:rPr sz="3200" spc="-15" dirty="0">
                <a:solidFill>
                  <a:srgbClr val="2E2B1F"/>
                </a:solidFill>
                <a:latin typeface="Calibri"/>
                <a:cs typeface="Calibri"/>
              </a:rPr>
              <a:t> </a:t>
            </a:r>
            <a:r>
              <a:rPr sz="3200" spc="-50" dirty="0">
                <a:solidFill>
                  <a:srgbClr val="2E2B1F"/>
                </a:solidFill>
                <a:latin typeface="Calibri"/>
                <a:cs typeface="Calibri"/>
              </a:rPr>
              <a:t>a </a:t>
            </a:r>
            <a:r>
              <a:rPr sz="3200" dirty="0">
                <a:solidFill>
                  <a:srgbClr val="2E2B1F"/>
                </a:solidFill>
                <a:latin typeface="Calibri"/>
                <a:cs typeface="Calibri"/>
              </a:rPr>
              <a:t>medium,</a:t>
            </a:r>
            <a:r>
              <a:rPr sz="3200" spc="-15" dirty="0">
                <a:solidFill>
                  <a:srgbClr val="2E2B1F"/>
                </a:solidFill>
                <a:latin typeface="Calibri"/>
                <a:cs typeface="Calibri"/>
              </a:rPr>
              <a:t> </a:t>
            </a:r>
            <a:r>
              <a:rPr sz="3200" dirty="0">
                <a:solidFill>
                  <a:srgbClr val="2E2B1F"/>
                </a:solidFill>
                <a:latin typeface="Calibri"/>
                <a:cs typeface="Calibri"/>
              </a:rPr>
              <a:t>it</a:t>
            </a:r>
            <a:r>
              <a:rPr sz="3200" spc="-45" dirty="0">
                <a:solidFill>
                  <a:srgbClr val="2E2B1F"/>
                </a:solidFill>
                <a:latin typeface="Calibri"/>
                <a:cs typeface="Calibri"/>
              </a:rPr>
              <a:t> </a:t>
            </a:r>
            <a:r>
              <a:rPr sz="3200" dirty="0">
                <a:solidFill>
                  <a:srgbClr val="2E2B1F"/>
                </a:solidFill>
                <a:latin typeface="Calibri"/>
                <a:cs typeface="Calibri"/>
              </a:rPr>
              <a:t>has</a:t>
            </a:r>
            <a:r>
              <a:rPr sz="3200" spc="-80" dirty="0">
                <a:solidFill>
                  <a:srgbClr val="2E2B1F"/>
                </a:solidFill>
                <a:latin typeface="Calibri"/>
                <a:cs typeface="Calibri"/>
              </a:rPr>
              <a:t> </a:t>
            </a:r>
            <a:r>
              <a:rPr sz="3200" dirty="0">
                <a:solidFill>
                  <a:srgbClr val="2E2B1F"/>
                </a:solidFill>
                <a:latin typeface="Calibri"/>
                <a:cs typeface="Calibri"/>
              </a:rPr>
              <a:t>no</a:t>
            </a:r>
            <a:r>
              <a:rPr sz="3200" spc="-5" dirty="0">
                <a:solidFill>
                  <a:srgbClr val="2E2B1F"/>
                </a:solidFill>
                <a:latin typeface="Calibri"/>
                <a:cs typeface="Calibri"/>
              </a:rPr>
              <a:t> </a:t>
            </a:r>
            <a:r>
              <a:rPr sz="3200" dirty="0">
                <a:solidFill>
                  <a:srgbClr val="2E2B1F"/>
                </a:solidFill>
                <a:latin typeface="Calibri"/>
                <a:cs typeface="Calibri"/>
              </a:rPr>
              <a:t>source</a:t>
            </a:r>
            <a:r>
              <a:rPr sz="3200" spc="-55" dirty="0">
                <a:solidFill>
                  <a:srgbClr val="2E2B1F"/>
                </a:solidFill>
                <a:latin typeface="Calibri"/>
                <a:cs typeface="Calibri"/>
              </a:rPr>
              <a:t> </a:t>
            </a:r>
            <a:r>
              <a:rPr sz="3200" dirty="0">
                <a:solidFill>
                  <a:srgbClr val="2E2B1F"/>
                </a:solidFill>
                <a:latin typeface="Calibri"/>
                <a:cs typeface="Calibri"/>
              </a:rPr>
              <a:t>of</a:t>
            </a:r>
            <a:r>
              <a:rPr sz="3200" spc="-100" dirty="0">
                <a:solidFill>
                  <a:srgbClr val="2E2B1F"/>
                </a:solidFill>
                <a:latin typeface="Calibri"/>
                <a:cs typeface="Calibri"/>
              </a:rPr>
              <a:t> </a:t>
            </a:r>
            <a:r>
              <a:rPr sz="3200" dirty="0">
                <a:solidFill>
                  <a:srgbClr val="2E2B1F"/>
                </a:solidFill>
                <a:latin typeface="Calibri"/>
                <a:cs typeface="Calibri"/>
              </a:rPr>
              <a:t>energy</a:t>
            </a:r>
            <a:r>
              <a:rPr sz="3200" spc="-55" dirty="0">
                <a:solidFill>
                  <a:srgbClr val="2E2B1F"/>
                </a:solidFill>
                <a:latin typeface="Calibri"/>
                <a:cs typeface="Calibri"/>
              </a:rPr>
              <a:t> </a:t>
            </a:r>
            <a:r>
              <a:rPr sz="3200" dirty="0">
                <a:solidFill>
                  <a:srgbClr val="2E2B1F"/>
                </a:solidFill>
                <a:latin typeface="Calibri"/>
                <a:cs typeface="Calibri"/>
              </a:rPr>
              <a:t>of</a:t>
            </a:r>
            <a:r>
              <a:rPr sz="3200" spc="-35" dirty="0">
                <a:solidFill>
                  <a:srgbClr val="2E2B1F"/>
                </a:solidFill>
                <a:latin typeface="Calibri"/>
                <a:cs typeface="Calibri"/>
              </a:rPr>
              <a:t> </a:t>
            </a:r>
            <a:r>
              <a:rPr sz="3200" dirty="0">
                <a:solidFill>
                  <a:srgbClr val="2E2B1F"/>
                </a:solidFill>
                <a:latin typeface="Calibri"/>
                <a:cs typeface="Calibri"/>
              </a:rPr>
              <a:t>its</a:t>
            </a:r>
            <a:r>
              <a:rPr sz="3200" spc="-80" dirty="0">
                <a:solidFill>
                  <a:srgbClr val="2E2B1F"/>
                </a:solidFill>
                <a:latin typeface="Calibri"/>
                <a:cs typeface="Calibri"/>
              </a:rPr>
              <a:t> </a:t>
            </a:r>
            <a:r>
              <a:rPr sz="3200" spc="-20" dirty="0">
                <a:solidFill>
                  <a:srgbClr val="2E2B1F"/>
                </a:solidFill>
                <a:latin typeface="Calibri"/>
                <a:cs typeface="Calibri"/>
              </a:rPr>
              <a:t>own.</a:t>
            </a:r>
            <a:endParaRPr sz="32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7</a:t>
            </a:fld>
            <a:endParaRPr spc="-25" dirty="0"/>
          </a:p>
        </p:txBody>
      </p:sp>
      <p:sp>
        <p:nvSpPr>
          <p:cNvPr id="8" name="Rectangle 7"/>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6151" y="666368"/>
            <a:ext cx="4412615" cy="701040"/>
          </a:xfrm>
          <a:prstGeom prst="rect">
            <a:avLst/>
          </a:prstGeom>
        </p:spPr>
        <p:txBody>
          <a:bodyPr vert="horz" wrap="square" lIns="0" tIns="16510" rIns="0" bIns="0" rtlCol="0">
            <a:spAutoFit/>
          </a:bodyPr>
          <a:lstStyle/>
          <a:p>
            <a:pPr marL="12700">
              <a:lnSpc>
                <a:spcPct val="100000"/>
              </a:lnSpc>
              <a:spcBef>
                <a:spcPts val="130"/>
              </a:spcBef>
            </a:pPr>
            <a:r>
              <a:rPr sz="4400" spc="-120" dirty="0"/>
              <a:t>Types</a:t>
            </a:r>
            <a:r>
              <a:rPr sz="4400" spc="-225" dirty="0"/>
              <a:t> </a:t>
            </a:r>
            <a:r>
              <a:rPr sz="4400" spc="-50" dirty="0"/>
              <a:t>of</a:t>
            </a:r>
            <a:r>
              <a:rPr sz="4400" spc="-170" dirty="0"/>
              <a:t> </a:t>
            </a:r>
            <a:r>
              <a:rPr sz="4400" spc="-80" dirty="0"/>
              <a:t>Ballistics</a:t>
            </a:r>
            <a:endParaRPr sz="4400"/>
          </a:p>
        </p:txBody>
      </p:sp>
      <p:sp>
        <p:nvSpPr>
          <p:cNvPr id="3" name="object 3"/>
          <p:cNvSpPr txBox="1"/>
          <p:nvPr/>
        </p:nvSpPr>
        <p:spPr>
          <a:xfrm>
            <a:off x="2347595" y="2104770"/>
            <a:ext cx="4058920" cy="2114550"/>
          </a:xfrm>
          <a:prstGeom prst="rect">
            <a:avLst/>
          </a:prstGeom>
        </p:spPr>
        <p:txBody>
          <a:bodyPr vert="horz" wrap="square" lIns="0" tIns="128905" rIns="0" bIns="0" rtlCol="0">
            <a:spAutoFit/>
          </a:bodyPr>
          <a:lstStyle/>
          <a:p>
            <a:pPr marL="569595" indent="-556895">
              <a:lnSpc>
                <a:spcPct val="100000"/>
              </a:lnSpc>
              <a:spcBef>
                <a:spcPts val="1015"/>
              </a:spcBef>
              <a:buClr>
                <a:srgbClr val="A9A47B"/>
              </a:buClr>
              <a:buFont typeface="Arial MT"/>
              <a:buChar char="•"/>
              <a:tabLst>
                <a:tab pos="569595" algn="l"/>
              </a:tabLst>
            </a:pPr>
            <a:r>
              <a:rPr sz="3800" dirty="0">
                <a:solidFill>
                  <a:srgbClr val="2E2B1F"/>
                </a:solidFill>
                <a:latin typeface="Calibri"/>
                <a:cs typeface="Calibri"/>
              </a:rPr>
              <a:t>Internal</a:t>
            </a:r>
            <a:r>
              <a:rPr sz="3800" spc="-210" dirty="0">
                <a:solidFill>
                  <a:srgbClr val="2E2B1F"/>
                </a:solidFill>
                <a:latin typeface="Calibri"/>
                <a:cs typeface="Calibri"/>
              </a:rPr>
              <a:t> </a:t>
            </a:r>
            <a:r>
              <a:rPr sz="3800" spc="-10" dirty="0">
                <a:solidFill>
                  <a:srgbClr val="2E2B1F"/>
                </a:solidFill>
                <a:latin typeface="Calibri"/>
                <a:cs typeface="Calibri"/>
              </a:rPr>
              <a:t>ballistics</a:t>
            </a:r>
            <a:endParaRPr sz="3800">
              <a:latin typeface="Calibri"/>
              <a:cs typeface="Calibri"/>
            </a:endParaRPr>
          </a:p>
          <a:p>
            <a:pPr marL="569595" indent="-556895">
              <a:lnSpc>
                <a:spcPct val="100000"/>
              </a:lnSpc>
              <a:spcBef>
                <a:spcPts val="925"/>
              </a:spcBef>
              <a:buClr>
                <a:srgbClr val="A9A47B"/>
              </a:buClr>
              <a:buFont typeface="Arial MT"/>
              <a:buChar char="•"/>
              <a:tabLst>
                <a:tab pos="569595" algn="l"/>
              </a:tabLst>
            </a:pPr>
            <a:r>
              <a:rPr sz="3800" dirty="0">
                <a:solidFill>
                  <a:srgbClr val="2E2B1F"/>
                </a:solidFill>
                <a:latin typeface="Calibri"/>
                <a:cs typeface="Calibri"/>
              </a:rPr>
              <a:t>External</a:t>
            </a:r>
            <a:r>
              <a:rPr sz="3800" spc="-150" dirty="0">
                <a:solidFill>
                  <a:srgbClr val="2E2B1F"/>
                </a:solidFill>
                <a:latin typeface="Calibri"/>
                <a:cs typeface="Calibri"/>
              </a:rPr>
              <a:t> </a:t>
            </a:r>
            <a:r>
              <a:rPr sz="3800" spc="-10" dirty="0">
                <a:solidFill>
                  <a:srgbClr val="2E2B1F"/>
                </a:solidFill>
                <a:latin typeface="Calibri"/>
                <a:cs typeface="Calibri"/>
              </a:rPr>
              <a:t>ballistics</a:t>
            </a:r>
            <a:endParaRPr sz="3800">
              <a:latin typeface="Calibri"/>
              <a:cs typeface="Calibri"/>
            </a:endParaRPr>
          </a:p>
          <a:p>
            <a:pPr marL="569595" indent="-556895">
              <a:lnSpc>
                <a:spcPct val="100000"/>
              </a:lnSpc>
              <a:spcBef>
                <a:spcPts val="919"/>
              </a:spcBef>
              <a:buClr>
                <a:srgbClr val="A9A47B"/>
              </a:buClr>
              <a:buFont typeface="Arial MT"/>
              <a:buChar char="•"/>
              <a:tabLst>
                <a:tab pos="569595" algn="l"/>
              </a:tabLst>
            </a:pPr>
            <a:r>
              <a:rPr sz="3800" spc="-40" dirty="0">
                <a:solidFill>
                  <a:srgbClr val="2E2B1F"/>
                </a:solidFill>
                <a:latin typeface="Calibri"/>
                <a:cs typeface="Calibri"/>
              </a:rPr>
              <a:t>Terminal</a:t>
            </a:r>
            <a:r>
              <a:rPr sz="3800" spc="-155" dirty="0">
                <a:solidFill>
                  <a:srgbClr val="2E2B1F"/>
                </a:solidFill>
                <a:latin typeface="Calibri"/>
                <a:cs typeface="Calibri"/>
              </a:rPr>
              <a:t> </a:t>
            </a:r>
            <a:r>
              <a:rPr sz="3800" spc="-10" dirty="0">
                <a:solidFill>
                  <a:srgbClr val="2E2B1F"/>
                </a:solidFill>
                <a:latin typeface="Calibri"/>
                <a:cs typeface="Calibri"/>
              </a:rPr>
              <a:t>ballistics</a:t>
            </a:r>
            <a:endParaRPr sz="380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8</a:t>
            </a:fld>
            <a:endParaRPr spc="-25" dirty="0"/>
          </a:p>
        </p:txBody>
      </p:sp>
      <p:sp>
        <p:nvSpPr>
          <p:cNvPr id="9" name="Rectangle 8">
            <a:extLst>
              <a:ext uri="{FF2B5EF4-FFF2-40B4-BE49-F238E27FC236}">
                <a16:creationId xmlns:a16="http://schemas.microsoft.com/office/drawing/2014/main" id="{B05A8056-0909-CA0C-2359-3C00CE88A2C4}"/>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8310" y="634682"/>
            <a:ext cx="6226175" cy="1378585"/>
          </a:xfrm>
          <a:prstGeom prst="rect">
            <a:avLst/>
          </a:prstGeom>
        </p:spPr>
        <p:txBody>
          <a:bodyPr vert="horz" wrap="square" lIns="0" tIns="10160" rIns="0" bIns="0" rtlCol="0">
            <a:spAutoFit/>
          </a:bodyPr>
          <a:lstStyle/>
          <a:p>
            <a:pPr marL="12700" marR="5080">
              <a:lnSpc>
                <a:spcPct val="101000"/>
              </a:lnSpc>
              <a:spcBef>
                <a:spcPts val="80"/>
              </a:spcBef>
              <a:tabLst>
                <a:tab pos="2710180" algn="l"/>
              </a:tabLst>
            </a:pPr>
            <a:r>
              <a:rPr sz="4400" spc="-125" dirty="0"/>
              <a:t>INTERNAL</a:t>
            </a:r>
            <a:r>
              <a:rPr sz="4400" spc="-145" dirty="0"/>
              <a:t> </a:t>
            </a:r>
            <a:r>
              <a:rPr sz="4400" spc="-125" dirty="0"/>
              <a:t>BALLISTICS</a:t>
            </a:r>
            <a:r>
              <a:rPr sz="4400" spc="-120" dirty="0"/>
              <a:t> </a:t>
            </a:r>
            <a:r>
              <a:rPr sz="4400" spc="-25" dirty="0"/>
              <a:t>or </a:t>
            </a:r>
            <a:r>
              <a:rPr sz="4400" spc="-10" dirty="0"/>
              <a:t>INTERIOR</a:t>
            </a:r>
            <a:r>
              <a:rPr sz="4400" dirty="0"/>
              <a:t>	</a:t>
            </a:r>
            <a:r>
              <a:rPr sz="4400" spc="-20" dirty="0"/>
              <a:t>BALLISTICS:</a:t>
            </a:r>
            <a:endParaRPr sz="4400"/>
          </a:p>
        </p:txBody>
      </p:sp>
      <p:sp>
        <p:nvSpPr>
          <p:cNvPr id="3" name="object 3"/>
          <p:cNvSpPr txBox="1"/>
          <p:nvPr/>
        </p:nvSpPr>
        <p:spPr>
          <a:xfrm>
            <a:off x="2933954" y="2208911"/>
            <a:ext cx="5828665" cy="2463165"/>
          </a:xfrm>
          <a:prstGeom prst="rect">
            <a:avLst/>
          </a:prstGeom>
        </p:spPr>
        <p:txBody>
          <a:bodyPr vert="horz" wrap="square" lIns="0" tIns="7620" rIns="0" bIns="0" rtlCol="0">
            <a:spAutoFit/>
          </a:bodyPr>
          <a:lstStyle/>
          <a:p>
            <a:pPr marL="12700" marR="5080">
              <a:lnSpc>
                <a:spcPct val="101400"/>
              </a:lnSpc>
              <a:spcBef>
                <a:spcPts val="60"/>
              </a:spcBef>
            </a:pPr>
            <a:r>
              <a:rPr sz="3950" dirty="0">
                <a:solidFill>
                  <a:srgbClr val="2E2B1F"/>
                </a:solidFill>
                <a:latin typeface="Calibri"/>
                <a:cs typeface="Calibri"/>
              </a:rPr>
              <a:t>The</a:t>
            </a:r>
            <a:r>
              <a:rPr sz="3950" spc="40" dirty="0">
                <a:solidFill>
                  <a:srgbClr val="2E2B1F"/>
                </a:solidFill>
                <a:latin typeface="Calibri"/>
                <a:cs typeface="Calibri"/>
              </a:rPr>
              <a:t> </a:t>
            </a:r>
            <a:r>
              <a:rPr sz="3950" dirty="0">
                <a:solidFill>
                  <a:srgbClr val="2E2B1F"/>
                </a:solidFill>
                <a:latin typeface="Calibri"/>
                <a:cs typeface="Calibri"/>
              </a:rPr>
              <a:t>science</a:t>
            </a:r>
            <a:r>
              <a:rPr sz="3950" spc="50" dirty="0">
                <a:solidFill>
                  <a:srgbClr val="2E2B1F"/>
                </a:solidFill>
                <a:latin typeface="Calibri"/>
                <a:cs typeface="Calibri"/>
              </a:rPr>
              <a:t> </a:t>
            </a:r>
            <a:r>
              <a:rPr sz="3950" dirty="0">
                <a:solidFill>
                  <a:srgbClr val="2E2B1F"/>
                </a:solidFill>
                <a:latin typeface="Calibri"/>
                <a:cs typeface="Calibri"/>
              </a:rPr>
              <a:t>of</a:t>
            </a:r>
            <a:r>
              <a:rPr sz="3950" spc="10" dirty="0">
                <a:solidFill>
                  <a:srgbClr val="2E2B1F"/>
                </a:solidFill>
                <a:latin typeface="Calibri"/>
                <a:cs typeface="Calibri"/>
              </a:rPr>
              <a:t> </a:t>
            </a:r>
            <a:r>
              <a:rPr sz="3950" dirty="0">
                <a:solidFill>
                  <a:srgbClr val="2E2B1F"/>
                </a:solidFill>
                <a:latin typeface="Calibri"/>
                <a:cs typeface="Calibri"/>
              </a:rPr>
              <a:t>motion</a:t>
            </a:r>
            <a:r>
              <a:rPr sz="3950" spc="25" dirty="0">
                <a:solidFill>
                  <a:srgbClr val="2E2B1F"/>
                </a:solidFill>
                <a:latin typeface="Calibri"/>
                <a:cs typeface="Calibri"/>
              </a:rPr>
              <a:t> </a:t>
            </a:r>
            <a:r>
              <a:rPr sz="3950" dirty="0">
                <a:solidFill>
                  <a:srgbClr val="2E2B1F"/>
                </a:solidFill>
                <a:latin typeface="Calibri"/>
                <a:cs typeface="Calibri"/>
              </a:rPr>
              <a:t>of</a:t>
            </a:r>
            <a:r>
              <a:rPr sz="3950" spc="70" dirty="0">
                <a:solidFill>
                  <a:srgbClr val="2E2B1F"/>
                </a:solidFill>
                <a:latin typeface="Calibri"/>
                <a:cs typeface="Calibri"/>
              </a:rPr>
              <a:t> </a:t>
            </a:r>
            <a:r>
              <a:rPr sz="3950" spc="-50" dirty="0">
                <a:solidFill>
                  <a:srgbClr val="2E2B1F"/>
                </a:solidFill>
                <a:latin typeface="Calibri"/>
                <a:cs typeface="Calibri"/>
              </a:rPr>
              <a:t>a </a:t>
            </a:r>
            <a:r>
              <a:rPr sz="3950" dirty="0">
                <a:solidFill>
                  <a:srgbClr val="2E2B1F"/>
                </a:solidFill>
                <a:latin typeface="Calibri"/>
                <a:cs typeface="Calibri"/>
              </a:rPr>
              <a:t>projectile,</a:t>
            </a:r>
            <a:r>
              <a:rPr sz="3950" spc="70" dirty="0">
                <a:solidFill>
                  <a:srgbClr val="2E2B1F"/>
                </a:solidFill>
                <a:latin typeface="Calibri"/>
                <a:cs typeface="Calibri"/>
              </a:rPr>
              <a:t> </a:t>
            </a:r>
            <a:r>
              <a:rPr sz="3950" dirty="0">
                <a:solidFill>
                  <a:srgbClr val="2E2B1F"/>
                </a:solidFill>
                <a:latin typeface="Calibri"/>
                <a:cs typeface="Calibri"/>
              </a:rPr>
              <a:t>when</a:t>
            </a:r>
            <a:r>
              <a:rPr sz="3950" spc="15" dirty="0">
                <a:solidFill>
                  <a:srgbClr val="2E2B1F"/>
                </a:solidFill>
                <a:latin typeface="Calibri"/>
                <a:cs typeface="Calibri"/>
              </a:rPr>
              <a:t> </a:t>
            </a:r>
            <a:r>
              <a:rPr sz="3950" dirty="0">
                <a:solidFill>
                  <a:srgbClr val="2E2B1F"/>
                </a:solidFill>
                <a:latin typeface="Calibri"/>
                <a:cs typeface="Calibri"/>
              </a:rPr>
              <a:t>it</a:t>
            </a:r>
            <a:r>
              <a:rPr sz="3950" spc="-45" dirty="0">
                <a:solidFill>
                  <a:srgbClr val="2E2B1F"/>
                </a:solidFill>
                <a:latin typeface="Calibri"/>
                <a:cs typeface="Calibri"/>
              </a:rPr>
              <a:t> </a:t>
            </a:r>
            <a:r>
              <a:rPr sz="3950" dirty="0">
                <a:solidFill>
                  <a:srgbClr val="2E2B1F"/>
                </a:solidFill>
                <a:latin typeface="Calibri"/>
                <a:cs typeface="Calibri"/>
              </a:rPr>
              <a:t>is</a:t>
            </a:r>
            <a:r>
              <a:rPr sz="3950" spc="-40" dirty="0">
                <a:solidFill>
                  <a:srgbClr val="2E2B1F"/>
                </a:solidFill>
                <a:latin typeface="Calibri"/>
                <a:cs typeface="Calibri"/>
              </a:rPr>
              <a:t> </a:t>
            </a:r>
            <a:r>
              <a:rPr sz="3950" spc="-10" dirty="0">
                <a:solidFill>
                  <a:srgbClr val="2E2B1F"/>
                </a:solidFill>
                <a:latin typeface="Calibri"/>
                <a:cs typeface="Calibri"/>
              </a:rPr>
              <a:t>moving </a:t>
            </a:r>
            <a:r>
              <a:rPr sz="3950" dirty="0">
                <a:solidFill>
                  <a:srgbClr val="2E2B1F"/>
                </a:solidFill>
                <a:latin typeface="Calibri"/>
                <a:cs typeface="Calibri"/>
              </a:rPr>
              <a:t>inside</a:t>
            </a:r>
            <a:r>
              <a:rPr sz="3950" spc="45" dirty="0">
                <a:solidFill>
                  <a:srgbClr val="2E2B1F"/>
                </a:solidFill>
                <a:latin typeface="Calibri"/>
                <a:cs typeface="Calibri"/>
              </a:rPr>
              <a:t> </a:t>
            </a:r>
            <a:r>
              <a:rPr sz="3950" dirty="0">
                <a:solidFill>
                  <a:srgbClr val="2E2B1F"/>
                </a:solidFill>
                <a:latin typeface="Calibri"/>
                <a:cs typeface="Calibri"/>
              </a:rPr>
              <a:t>the</a:t>
            </a:r>
            <a:r>
              <a:rPr sz="3950" spc="-10" dirty="0">
                <a:solidFill>
                  <a:srgbClr val="2E2B1F"/>
                </a:solidFill>
                <a:latin typeface="Calibri"/>
                <a:cs typeface="Calibri"/>
              </a:rPr>
              <a:t> </a:t>
            </a:r>
            <a:r>
              <a:rPr sz="3950" dirty="0">
                <a:solidFill>
                  <a:srgbClr val="2E2B1F"/>
                </a:solidFill>
                <a:latin typeface="Calibri"/>
                <a:cs typeface="Calibri"/>
              </a:rPr>
              <a:t>barrel of</a:t>
            </a:r>
            <a:r>
              <a:rPr sz="3950" spc="20" dirty="0">
                <a:solidFill>
                  <a:srgbClr val="2E2B1F"/>
                </a:solidFill>
                <a:latin typeface="Calibri"/>
                <a:cs typeface="Calibri"/>
              </a:rPr>
              <a:t> </a:t>
            </a:r>
            <a:r>
              <a:rPr sz="3950" dirty="0">
                <a:solidFill>
                  <a:srgbClr val="2E2B1F"/>
                </a:solidFill>
                <a:latin typeface="Calibri"/>
                <a:cs typeface="Calibri"/>
              </a:rPr>
              <a:t>the</a:t>
            </a:r>
            <a:r>
              <a:rPr sz="3950" spc="55" dirty="0">
                <a:solidFill>
                  <a:srgbClr val="2E2B1F"/>
                </a:solidFill>
                <a:latin typeface="Calibri"/>
                <a:cs typeface="Calibri"/>
              </a:rPr>
              <a:t> </a:t>
            </a:r>
            <a:r>
              <a:rPr sz="3950" spc="-20" dirty="0">
                <a:solidFill>
                  <a:srgbClr val="2E2B1F"/>
                </a:solidFill>
                <a:latin typeface="Calibri"/>
                <a:cs typeface="Calibri"/>
              </a:rPr>
              <a:t>fire </a:t>
            </a:r>
            <a:r>
              <a:rPr sz="3950" dirty="0">
                <a:solidFill>
                  <a:srgbClr val="2E2B1F"/>
                </a:solidFill>
                <a:latin typeface="Calibri"/>
                <a:cs typeface="Calibri"/>
              </a:rPr>
              <a:t>arm</a:t>
            </a:r>
            <a:r>
              <a:rPr sz="3950" spc="65" dirty="0">
                <a:solidFill>
                  <a:srgbClr val="2E2B1F"/>
                </a:solidFill>
                <a:latin typeface="Calibri"/>
                <a:cs typeface="Calibri"/>
              </a:rPr>
              <a:t> </a:t>
            </a:r>
            <a:r>
              <a:rPr sz="3950" spc="-10" dirty="0">
                <a:solidFill>
                  <a:srgbClr val="2E2B1F"/>
                </a:solidFill>
                <a:latin typeface="Calibri"/>
                <a:cs typeface="Calibri"/>
              </a:rPr>
              <a:t>weapon.</a:t>
            </a:r>
            <a:endParaRPr sz="3950">
              <a:latin typeface="Calibri"/>
              <a:cs typeface="Calibri"/>
            </a:endParaRPr>
          </a:p>
        </p:txBody>
      </p:sp>
      <p:sp>
        <p:nvSpPr>
          <p:cNvPr id="4" name="object 4"/>
          <p:cNvSpPr/>
          <p:nvPr/>
        </p:nvSpPr>
        <p:spPr>
          <a:xfrm>
            <a:off x="11372850" y="5648325"/>
            <a:ext cx="71755" cy="400050"/>
          </a:xfrm>
          <a:custGeom>
            <a:avLst/>
            <a:gdLst/>
            <a:ahLst/>
            <a:cxnLst/>
            <a:rect l="l" t="t" r="r" b="b"/>
            <a:pathLst>
              <a:path w="71754" h="400050">
                <a:moveTo>
                  <a:pt x="71754" y="400050"/>
                </a:moveTo>
                <a:lnTo>
                  <a:pt x="43826" y="394407"/>
                </a:lnTo>
                <a:lnTo>
                  <a:pt x="21018" y="379020"/>
                </a:lnTo>
                <a:lnTo>
                  <a:pt x="5639" y="356196"/>
                </a:lnTo>
                <a:lnTo>
                  <a:pt x="0" y="328244"/>
                </a:lnTo>
                <a:lnTo>
                  <a:pt x="0" y="71805"/>
                </a:lnTo>
                <a:lnTo>
                  <a:pt x="5639" y="43853"/>
                </a:lnTo>
                <a:lnTo>
                  <a:pt x="21018" y="21029"/>
                </a:lnTo>
                <a:lnTo>
                  <a:pt x="43826" y="5642"/>
                </a:lnTo>
                <a:lnTo>
                  <a:pt x="71754" y="0"/>
                </a:lnTo>
              </a:path>
            </a:pathLst>
          </a:custGeom>
          <a:ln w="19050">
            <a:solidFill>
              <a:srgbClr val="FFFFFF"/>
            </a:solidFill>
          </a:ln>
        </p:spPr>
        <p:txBody>
          <a:bodyPr wrap="square" lIns="0" tIns="0" rIns="0" bIns="0" rtlCol="0"/>
          <a:lstStyle/>
          <a:p>
            <a:endParaRPr/>
          </a:p>
        </p:txBody>
      </p:sp>
      <p:sp>
        <p:nvSpPr>
          <p:cNvPr id="5" name="object 5"/>
          <p:cNvSpPr/>
          <p:nvPr/>
        </p:nvSpPr>
        <p:spPr>
          <a:xfrm>
            <a:off x="12034519" y="5648325"/>
            <a:ext cx="71755" cy="400050"/>
          </a:xfrm>
          <a:custGeom>
            <a:avLst/>
            <a:gdLst/>
            <a:ahLst/>
            <a:cxnLst/>
            <a:rect l="l" t="t" r="r" b="b"/>
            <a:pathLst>
              <a:path w="71754" h="400050">
                <a:moveTo>
                  <a:pt x="0" y="0"/>
                </a:moveTo>
                <a:lnTo>
                  <a:pt x="27928" y="5642"/>
                </a:lnTo>
                <a:lnTo>
                  <a:pt x="50736" y="21029"/>
                </a:lnTo>
                <a:lnTo>
                  <a:pt x="66115" y="43853"/>
                </a:lnTo>
                <a:lnTo>
                  <a:pt x="71754" y="71805"/>
                </a:lnTo>
                <a:lnTo>
                  <a:pt x="71754" y="328244"/>
                </a:lnTo>
                <a:lnTo>
                  <a:pt x="66115" y="356196"/>
                </a:lnTo>
                <a:lnTo>
                  <a:pt x="50736" y="379020"/>
                </a:lnTo>
                <a:lnTo>
                  <a:pt x="27928" y="394407"/>
                </a:lnTo>
                <a:lnTo>
                  <a:pt x="0" y="400050"/>
                </a:lnTo>
              </a:path>
            </a:pathLst>
          </a:custGeom>
          <a:ln w="19050">
            <a:solidFill>
              <a:srgbClr val="FFFFFF"/>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pPr marL="38100">
                <a:lnSpc>
                  <a:spcPts val="1810"/>
                </a:lnSpc>
              </a:pPr>
              <a:t>9</a:t>
            </a:fld>
            <a:endParaRPr spc="-25" dirty="0"/>
          </a:p>
        </p:txBody>
      </p:sp>
      <p:sp>
        <p:nvSpPr>
          <p:cNvPr id="9" name="Rectangle 8">
            <a:extLst>
              <a:ext uri="{FF2B5EF4-FFF2-40B4-BE49-F238E27FC236}">
                <a16:creationId xmlns:a16="http://schemas.microsoft.com/office/drawing/2014/main" id="{9D96D7EC-FD76-9812-FB31-5F47ED014B24}"/>
              </a:ext>
            </a:extLst>
          </p:cNvPr>
          <p:cNvSpPr/>
          <p:nvPr/>
        </p:nvSpPr>
        <p:spPr>
          <a:xfrm>
            <a:off x="10515599" y="0"/>
            <a:ext cx="1679089" cy="3048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1908</Words>
  <Application>Microsoft Office PowerPoint</Application>
  <PresentationFormat>Widescreen</PresentationFormat>
  <Paragraphs>295</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MT</vt:lpstr>
      <vt:lpstr>Bell MT</vt:lpstr>
      <vt:lpstr>Calibri</vt:lpstr>
      <vt:lpstr>Cambria</vt:lpstr>
      <vt:lpstr>Times New Roman</vt:lpstr>
      <vt:lpstr>Wingdings</vt:lpstr>
      <vt:lpstr>Office Theme</vt:lpstr>
      <vt:lpstr>Traumatology Firearm - I</vt:lpstr>
      <vt:lpstr>Motto of RMU</vt:lpstr>
      <vt:lpstr>Vision of RMU The Dream/ Tomorrow</vt:lpstr>
      <vt:lpstr>Prof Umar’s LGIS model</vt:lpstr>
      <vt:lpstr>SEQUENCE OF LGIS</vt:lpstr>
      <vt:lpstr>Learning objectives</vt:lpstr>
      <vt:lpstr>BALLISTICS</vt:lpstr>
      <vt:lpstr>Types of Ballistics</vt:lpstr>
      <vt:lpstr>INTERNAL BALLISTICS or INTERIOR BALLISTICS:</vt:lpstr>
      <vt:lpstr> EXTERNAL BALLISTICS or EXTERIOR BALLISTICS</vt:lpstr>
      <vt:lpstr>TERMINAL BALLISTICS</vt:lpstr>
      <vt:lpstr>PowerPoint Presentation</vt:lpstr>
      <vt:lpstr>CLASSIFICATION OF FIREARM</vt:lpstr>
      <vt:lpstr>VARIOUS PARTS OF A FIREARM</vt:lpstr>
      <vt:lpstr>BARREL</vt:lpstr>
      <vt:lpstr>HAMMER &amp; FIRING PIN</vt:lpstr>
      <vt:lpstr>TRIGGER</vt:lpstr>
      <vt:lpstr>BUTT OR GRIP</vt:lpstr>
      <vt:lpstr>MAGAZINE</vt:lpstr>
      <vt:lpstr>CARTRIDGE</vt:lpstr>
      <vt:lpstr>1. Cartridge case</vt:lpstr>
      <vt:lpstr>Primer</vt:lpstr>
      <vt:lpstr>2. Propellant charge</vt:lpstr>
      <vt:lpstr>Types of Propellant:</vt:lpstr>
      <vt:lpstr>2. SMOKELESS POWDER</vt:lpstr>
      <vt:lpstr>3. PROJECTILE</vt:lpstr>
      <vt:lpstr>Bullet</vt:lpstr>
      <vt:lpstr>PowerPoint Presentation</vt:lpstr>
      <vt:lpstr>4. WAD</vt:lpstr>
      <vt:lpstr>Wads &amp; shots</vt:lpstr>
      <vt:lpstr>RIFLING The inside of the bore is rifled i.e, it is cut lsongitudinally with a number of spiral grooves (usually 4 – 7) which run parallel to each other from chamber end to muzzle end and the missile spins on their long axis.</vt:lpstr>
      <vt:lpstr>The function of grooves is to impart a spin movement to the bullet while passing through the barrel.</vt:lpstr>
      <vt:lpstr>BORE/CALIBER/GAUGE</vt:lpstr>
      <vt:lpstr>PowerPoint Presentation</vt:lpstr>
      <vt:lpstr>Tattooing</vt:lpstr>
      <vt:lpstr>Types Of Bullet</vt:lpstr>
      <vt:lpstr>Tandem Bullets / Piggy Back Phenomenon: bullets ejected one after other, when the first bullet, having been struck in the barrel, fails to leave the barrel, and is ejected by the subsequent fired bullet. When weapon is old or rusty and faulty.</vt:lpstr>
      <vt:lpstr>Duplex rounds: This contains two projectiles by design. They enter the target at different points</vt:lpstr>
      <vt:lpstr>PowerPoint Presentation</vt:lpstr>
      <vt:lpstr>PowerPoint Presentation</vt:lpstr>
      <vt:lpstr>RESEARCH</vt:lpstr>
      <vt:lpstr>BIOMEDICAL ETHICS</vt:lpstr>
      <vt:lpstr>FAMILY MEDICINE</vt:lpstr>
      <vt:lpstr>How To Access Digital Library</vt:lpstr>
      <vt:lpstr>TEXT BOOKS &amp; PRACTICAL NOTEBOOK: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Traumatology Firearm - I</dc:title>
  <cp:lastModifiedBy>54</cp:lastModifiedBy>
  <cp:revision>15</cp:revision>
  <dcterms:created xsi:type="dcterms:W3CDTF">2025-02-10T11:59:44Z</dcterms:created>
  <dcterms:modified xsi:type="dcterms:W3CDTF">2025-02-25T13:32:13Z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2024-10-14T00:00:00Z</vt:filetime>
  </property>
  <property fmtid="{D5CDD505-2E9C-101B-9397-08002B2CF9AE}" pid="3" name="LastSaved">
    <vt:filetime>2025-02-10T00:00:00Z</vt:filetime>
  </property>
</Properties>
</file>