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97" r:id="rId5"/>
    <p:sldId id="296" r:id="rId6"/>
    <p:sldId id="295" r:id="rId7"/>
    <p:sldId id="260" r:id="rId8"/>
    <p:sldId id="298" r:id="rId9"/>
    <p:sldId id="294" r:id="rId10"/>
    <p:sldId id="299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3" r:id="rId43"/>
    <p:sldId id="292" r:id="rId44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941" y="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7998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0"/>
            <a:ext cx="1073150" cy="5291455"/>
          </a:xfrm>
          <a:custGeom>
            <a:avLst/>
            <a:gdLst/>
            <a:ahLst/>
            <a:cxnLst/>
            <a:rect l="l" t="t" r="r" b="b"/>
            <a:pathLst>
              <a:path w="1073150" h="5291455">
                <a:moveTo>
                  <a:pt x="1072896" y="0"/>
                </a:moveTo>
                <a:lnTo>
                  <a:pt x="815784" y="0"/>
                </a:lnTo>
                <a:lnTo>
                  <a:pt x="0" y="4972177"/>
                </a:lnTo>
                <a:lnTo>
                  <a:pt x="0" y="5257927"/>
                </a:lnTo>
                <a:lnTo>
                  <a:pt x="199974" y="5291328"/>
                </a:lnTo>
                <a:lnTo>
                  <a:pt x="1072896" y="0"/>
                </a:lnTo>
                <a:close/>
              </a:path>
            </a:pathLst>
          </a:custGeom>
          <a:solidFill>
            <a:srgbClr val="BB1C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759460" cy="4624070"/>
          </a:xfrm>
          <a:custGeom>
            <a:avLst/>
            <a:gdLst/>
            <a:ahLst/>
            <a:cxnLst/>
            <a:rect l="l" t="t" r="r" b="b"/>
            <a:pathLst>
              <a:path w="759460" h="4624070">
                <a:moveTo>
                  <a:pt x="758952" y="0"/>
                </a:moveTo>
                <a:lnTo>
                  <a:pt x="504913" y="0"/>
                </a:lnTo>
                <a:lnTo>
                  <a:pt x="0" y="3076194"/>
                </a:lnTo>
                <a:lnTo>
                  <a:pt x="0" y="4623816"/>
                </a:lnTo>
                <a:lnTo>
                  <a:pt x="758952" y="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5663184"/>
            <a:ext cx="905510" cy="1195070"/>
          </a:xfrm>
          <a:custGeom>
            <a:avLst/>
            <a:gdLst/>
            <a:ahLst/>
            <a:cxnLst/>
            <a:rect l="l" t="t" r="r" b="b"/>
            <a:pathLst>
              <a:path w="905510" h="1195070">
                <a:moveTo>
                  <a:pt x="0" y="0"/>
                </a:moveTo>
                <a:lnTo>
                  <a:pt x="0" y="19037"/>
                </a:lnTo>
                <a:lnTo>
                  <a:pt x="852932" y="1194815"/>
                </a:lnTo>
                <a:lnTo>
                  <a:pt x="905256" y="1194815"/>
                </a:lnTo>
                <a:lnTo>
                  <a:pt x="0" y="0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0" y="5297423"/>
            <a:ext cx="1487805" cy="1560830"/>
          </a:xfrm>
          <a:custGeom>
            <a:avLst/>
            <a:gdLst/>
            <a:ahLst/>
            <a:cxnLst/>
            <a:rect l="l" t="t" r="r" b="b"/>
            <a:pathLst>
              <a:path w="1487805" h="1560829">
                <a:moveTo>
                  <a:pt x="0" y="0"/>
                </a:moveTo>
                <a:lnTo>
                  <a:pt x="0" y="4698"/>
                </a:lnTo>
                <a:lnTo>
                  <a:pt x="1430274" y="1560575"/>
                </a:lnTo>
                <a:lnTo>
                  <a:pt x="1487424" y="1560575"/>
                </a:lnTo>
                <a:lnTo>
                  <a:pt x="0" y="0"/>
                </a:lnTo>
                <a:close/>
              </a:path>
            </a:pathLst>
          </a:custGeom>
          <a:solidFill>
            <a:srgbClr val="5E0D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0" y="5257800"/>
            <a:ext cx="2131060" cy="1600200"/>
          </a:xfrm>
          <a:custGeom>
            <a:avLst/>
            <a:gdLst/>
            <a:ahLst/>
            <a:cxnLst/>
            <a:rect l="l" t="t" r="r" b="b"/>
            <a:pathLst>
              <a:path w="2131060" h="1600200">
                <a:moveTo>
                  <a:pt x="0" y="0"/>
                </a:moveTo>
                <a:lnTo>
                  <a:pt x="0" y="38100"/>
                </a:lnTo>
                <a:lnTo>
                  <a:pt x="1486408" y="1600199"/>
                </a:lnTo>
                <a:lnTo>
                  <a:pt x="2130552" y="1600199"/>
                </a:lnTo>
                <a:lnTo>
                  <a:pt x="199885" y="33274"/>
                </a:lnTo>
                <a:lnTo>
                  <a:pt x="0" y="0"/>
                </a:lnTo>
                <a:close/>
              </a:path>
            </a:pathLst>
          </a:custGeom>
          <a:solidFill>
            <a:srgbClr val="8D151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5358384"/>
            <a:ext cx="1377950" cy="1499870"/>
          </a:xfrm>
          <a:custGeom>
            <a:avLst/>
            <a:gdLst/>
            <a:ahLst/>
            <a:cxnLst/>
            <a:rect l="l" t="t" r="r" b="b"/>
            <a:pathLst>
              <a:path w="1377950" h="1499870">
                <a:moveTo>
                  <a:pt x="0" y="0"/>
                </a:moveTo>
                <a:lnTo>
                  <a:pt x="0" y="304685"/>
                </a:lnTo>
                <a:lnTo>
                  <a:pt x="906297" y="1499615"/>
                </a:lnTo>
                <a:lnTo>
                  <a:pt x="1377696" y="1499615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11149" y="585292"/>
            <a:ext cx="7521701" cy="12471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03350" y="3324733"/>
            <a:ext cx="7556500" cy="24879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nij.ojp.gov/topics/articles/improving-analysis-and-collection-trace-evidence-samples" TargetMode="External"/><Relationship Id="rId2" Type="http://schemas.openxmlformats.org/officeDocument/2006/relationships/hyperlink" Target="https://scholarlycommons.law.northwestern.edu/cgi/viewcontent.cgi?referer&amp;httpsredir=1&amp;article=4721&amp;context=jcl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researchgate.net/publication/259271974_Trace_Evidence_Overview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uffieldbioethics.org/wp-content/uploads/The-" TargetMode="External"/><Relationship Id="rId2" Type="http://schemas.openxmlformats.org/officeDocument/2006/relationships/hyperlink" Target="https://www.ncbi.nlm.nih.gov/pmc/articles/PMC7219182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bi.nlm.nih.gov/books/NBK441852/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2273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7998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640080" y="0"/>
              <a:ext cx="1365885" cy="3971925"/>
            </a:xfrm>
            <a:custGeom>
              <a:avLst/>
              <a:gdLst/>
              <a:ahLst/>
              <a:cxnLst/>
              <a:rect l="l" t="t" r="r" b="b"/>
              <a:pathLst>
                <a:path w="1365885" h="3971925">
                  <a:moveTo>
                    <a:pt x="1365503" y="0"/>
                  </a:moveTo>
                  <a:lnTo>
                    <a:pt x="984376" y="0"/>
                  </a:lnTo>
                  <a:lnTo>
                    <a:pt x="0" y="3881120"/>
                  </a:lnTo>
                  <a:lnTo>
                    <a:pt x="362013" y="3971544"/>
                  </a:lnTo>
                  <a:lnTo>
                    <a:pt x="1365503" y="0"/>
                  </a:lnTo>
                  <a:close/>
                </a:path>
              </a:pathLst>
            </a:custGeom>
            <a:solidFill>
              <a:srgbClr val="BB1C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04215" y="0"/>
              <a:ext cx="1335405" cy="3862070"/>
            </a:xfrm>
            <a:custGeom>
              <a:avLst/>
              <a:gdLst/>
              <a:ahLst/>
              <a:cxnLst/>
              <a:rect l="l" t="t" r="r" b="b"/>
              <a:pathLst>
                <a:path w="1335405" h="3862070">
                  <a:moveTo>
                    <a:pt x="1335024" y="0"/>
                  </a:moveTo>
                  <a:lnTo>
                    <a:pt x="954493" y="0"/>
                  </a:lnTo>
                  <a:lnTo>
                    <a:pt x="0" y="3771392"/>
                  </a:lnTo>
                  <a:lnTo>
                    <a:pt x="361505" y="3861816"/>
                  </a:lnTo>
                  <a:lnTo>
                    <a:pt x="1335024" y="0"/>
                  </a:lnTo>
                  <a:close/>
                </a:path>
              </a:pathLst>
            </a:custGeom>
            <a:solidFill>
              <a:srgbClr val="5858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07263" y="3776471"/>
              <a:ext cx="1938655" cy="3081655"/>
            </a:xfrm>
            <a:custGeom>
              <a:avLst/>
              <a:gdLst/>
              <a:ahLst/>
              <a:cxnLst/>
              <a:rect l="l" t="t" r="r" b="b"/>
              <a:pathLst>
                <a:path w="1938655" h="3081654">
                  <a:moveTo>
                    <a:pt x="0" y="0"/>
                  </a:moveTo>
                  <a:lnTo>
                    <a:pt x="1852676" y="3081528"/>
                  </a:lnTo>
                  <a:lnTo>
                    <a:pt x="1938528" y="30815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25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46176" y="3886200"/>
              <a:ext cx="2374900" cy="2971800"/>
            </a:xfrm>
            <a:custGeom>
              <a:avLst/>
              <a:gdLst/>
              <a:ahLst/>
              <a:cxnLst/>
              <a:rect l="l" t="t" r="r" b="b"/>
              <a:pathLst>
                <a:path w="2374900" h="2971800">
                  <a:moveTo>
                    <a:pt x="0" y="0"/>
                  </a:moveTo>
                  <a:lnTo>
                    <a:pt x="2290191" y="2971799"/>
                  </a:lnTo>
                  <a:lnTo>
                    <a:pt x="2374392" y="29717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E0D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40080" y="3880103"/>
              <a:ext cx="3340735" cy="2978150"/>
            </a:xfrm>
            <a:custGeom>
              <a:avLst/>
              <a:gdLst/>
              <a:ahLst/>
              <a:cxnLst/>
              <a:rect l="l" t="t" r="r" b="b"/>
              <a:pathLst>
                <a:path w="3340735" h="2978150">
                  <a:moveTo>
                    <a:pt x="0" y="0"/>
                  </a:moveTo>
                  <a:lnTo>
                    <a:pt x="4762" y="4826"/>
                  </a:lnTo>
                  <a:lnTo>
                    <a:pt x="2378456" y="2977896"/>
                  </a:lnTo>
                  <a:lnTo>
                    <a:pt x="3340608" y="2977896"/>
                  </a:lnTo>
                  <a:lnTo>
                    <a:pt x="362000" y="905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D15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04215" y="3773423"/>
              <a:ext cx="2661285" cy="3084830"/>
            </a:xfrm>
            <a:custGeom>
              <a:avLst/>
              <a:gdLst/>
              <a:ahLst/>
              <a:cxnLst/>
              <a:rect l="l" t="t" r="r" b="b"/>
              <a:pathLst>
                <a:path w="2661285" h="3084829">
                  <a:moveTo>
                    <a:pt x="0" y="0"/>
                  </a:moveTo>
                  <a:lnTo>
                    <a:pt x="4762" y="4699"/>
                  </a:lnTo>
                  <a:lnTo>
                    <a:pt x="1941702" y="3084575"/>
                  </a:lnTo>
                  <a:lnTo>
                    <a:pt x="2660904" y="3084575"/>
                  </a:lnTo>
                  <a:lnTo>
                    <a:pt x="357225" y="95250"/>
                  </a:lnTo>
                  <a:lnTo>
                    <a:pt x="364401" y="95250"/>
                  </a:lnTo>
                  <a:lnTo>
                    <a:pt x="361988" y="90424"/>
                  </a:lnTo>
                  <a:lnTo>
                    <a:pt x="352463" y="85725"/>
                  </a:lnTo>
                  <a:lnTo>
                    <a:pt x="0" y="0"/>
                  </a:lnTo>
                  <a:close/>
                </a:path>
                <a:path w="2661285" h="3084829">
                  <a:moveTo>
                    <a:pt x="370245" y="106938"/>
                  </a:moveTo>
                  <a:lnTo>
                    <a:pt x="371513" y="109474"/>
                  </a:lnTo>
                  <a:lnTo>
                    <a:pt x="419138" y="176149"/>
                  </a:lnTo>
                  <a:lnTo>
                    <a:pt x="370245" y="106938"/>
                  </a:lnTo>
                  <a:close/>
                </a:path>
                <a:path w="2661285" h="3084829">
                  <a:moveTo>
                    <a:pt x="364401" y="95250"/>
                  </a:moveTo>
                  <a:lnTo>
                    <a:pt x="361988" y="95250"/>
                  </a:lnTo>
                  <a:lnTo>
                    <a:pt x="370245" y="106938"/>
                  </a:lnTo>
                  <a:lnTo>
                    <a:pt x="364401" y="9525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04203" y="3773423"/>
              <a:ext cx="417830" cy="173990"/>
            </a:xfrm>
            <a:custGeom>
              <a:avLst/>
              <a:gdLst/>
              <a:ahLst/>
              <a:cxnLst/>
              <a:rect l="l" t="t" r="r" b="b"/>
              <a:pathLst>
                <a:path w="417830" h="173989">
                  <a:moveTo>
                    <a:pt x="359676" y="88392"/>
                  </a:moveTo>
                  <a:lnTo>
                    <a:pt x="350215" y="83693"/>
                  </a:lnTo>
                  <a:lnTo>
                    <a:pt x="0" y="0"/>
                  </a:lnTo>
                  <a:lnTo>
                    <a:pt x="359676" y="88392"/>
                  </a:lnTo>
                  <a:close/>
                </a:path>
                <a:path w="417830" h="173989">
                  <a:moveTo>
                    <a:pt x="417588" y="173736"/>
                  </a:moveTo>
                  <a:lnTo>
                    <a:pt x="361315" y="94488"/>
                  </a:lnTo>
                  <a:lnTo>
                    <a:pt x="356628" y="94488"/>
                  </a:lnTo>
                  <a:lnTo>
                    <a:pt x="417588" y="173736"/>
                  </a:lnTo>
                  <a:close/>
                </a:path>
              </a:pathLst>
            </a:custGeom>
            <a:solidFill>
              <a:srgbClr val="29AB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3276600" y="2286000"/>
            <a:ext cx="5410200" cy="16748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5400" b="1" u="sng">
                <a:uFill>
                  <a:solidFill>
                    <a:srgbClr val="000000"/>
                  </a:solidFill>
                </a:uFill>
                <a:latin typeface="Corbel"/>
                <a:cs typeface="Corbel"/>
              </a:rPr>
              <a:t>TRACE</a:t>
            </a:r>
            <a:r>
              <a:rPr sz="5400" b="1" u="sng" spc="-100">
                <a:uFill>
                  <a:solidFill>
                    <a:srgbClr val="000000"/>
                  </a:solidFill>
                </a:uFill>
                <a:latin typeface="Corbel"/>
                <a:cs typeface="Corbel"/>
              </a:rPr>
              <a:t> </a:t>
            </a:r>
            <a:r>
              <a:rPr lang="en-US" sz="5400" b="1" u="sng" spc="-100" dirty="0">
                <a:uFill>
                  <a:solidFill>
                    <a:srgbClr val="000000"/>
                  </a:solidFill>
                </a:uFill>
                <a:latin typeface="Corbel"/>
                <a:cs typeface="Corbel"/>
              </a:rPr>
              <a:t> </a:t>
            </a:r>
            <a:r>
              <a:rPr sz="5400" b="1" u="sng" spc="-10">
                <a:uFill>
                  <a:solidFill>
                    <a:srgbClr val="000000"/>
                  </a:solidFill>
                </a:uFill>
                <a:latin typeface="Corbel"/>
                <a:cs typeface="Corbel"/>
              </a:rPr>
              <a:t>EVIDENCE</a:t>
            </a:r>
            <a:endParaRPr sz="5400">
              <a:latin typeface="Corbel"/>
              <a:cs typeface="Corbe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05000" y="4273191"/>
            <a:ext cx="7239000" cy="9298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40839" marR="5080" indent="954405" algn="l">
              <a:lnSpc>
                <a:spcPct val="120000"/>
              </a:lnSpc>
              <a:spcBef>
                <a:spcPts val="95"/>
              </a:spcBef>
            </a:pPr>
            <a:r>
              <a:rPr lang="en-US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Dr Sharukh &amp; Dr Shahida </a:t>
            </a:r>
          </a:p>
          <a:p>
            <a:pPr marL="1640839" marR="5080" indent="954405" algn="l" rtl="0">
              <a:lnSpc>
                <a:spcPct val="120000"/>
              </a:lnSpc>
              <a:spcBef>
                <a:spcPts val="95"/>
              </a:spcBef>
            </a:pPr>
            <a:r>
              <a:rPr lang="en-US" sz="2500" b="1" dirty="0">
                <a:solidFill>
                  <a:srgbClr val="BB1C1C"/>
                </a:solidFill>
                <a:latin typeface="Corbel"/>
                <a:cs typeface="Corbel"/>
              </a:rPr>
              <a:t>Fore</a:t>
            </a:r>
            <a:r>
              <a:rPr sz="2500" b="1" dirty="0">
                <a:solidFill>
                  <a:srgbClr val="BB1C1C"/>
                </a:solidFill>
                <a:latin typeface="Corbel"/>
                <a:cs typeface="Corbel"/>
              </a:rPr>
              <a:t>nsic</a:t>
            </a:r>
            <a:r>
              <a:rPr sz="2500" b="1" spc="-110" dirty="0">
                <a:solidFill>
                  <a:srgbClr val="BB1C1C"/>
                </a:solidFill>
                <a:latin typeface="Corbel"/>
                <a:cs typeface="Corbel"/>
              </a:rPr>
              <a:t> </a:t>
            </a:r>
            <a:r>
              <a:rPr sz="2500" b="1" dirty="0">
                <a:solidFill>
                  <a:srgbClr val="BB1C1C"/>
                </a:solidFill>
                <a:latin typeface="Corbel"/>
                <a:cs typeface="Corbel"/>
              </a:rPr>
              <a:t>Medicine</a:t>
            </a:r>
            <a:r>
              <a:rPr sz="2500" b="1" spc="-50" dirty="0">
                <a:solidFill>
                  <a:srgbClr val="BB1C1C"/>
                </a:solidFill>
                <a:latin typeface="Corbel"/>
                <a:cs typeface="Corbel"/>
              </a:rPr>
              <a:t> </a:t>
            </a:r>
            <a:r>
              <a:rPr sz="2500" b="1" dirty="0">
                <a:solidFill>
                  <a:srgbClr val="BB1C1C"/>
                </a:solidFill>
                <a:latin typeface="Corbel"/>
                <a:cs typeface="Corbel"/>
              </a:rPr>
              <a:t>&amp;</a:t>
            </a:r>
            <a:r>
              <a:rPr sz="2500" b="1" spc="-180" dirty="0">
                <a:solidFill>
                  <a:srgbClr val="BB1C1C"/>
                </a:solidFill>
                <a:latin typeface="Corbel"/>
                <a:cs typeface="Corbel"/>
              </a:rPr>
              <a:t> </a:t>
            </a:r>
            <a:r>
              <a:rPr sz="2500" b="1" spc="-10" dirty="0">
                <a:solidFill>
                  <a:srgbClr val="BB1C1C"/>
                </a:solidFill>
                <a:latin typeface="Corbel"/>
                <a:cs typeface="Corbel"/>
              </a:rPr>
              <a:t>Toxicology</a:t>
            </a:r>
            <a:endParaRPr sz="2500" dirty="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994"/>
            <a:ext cx="333375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600" spc="-100" dirty="0"/>
              <a:t>Motto</a:t>
            </a:r>
            <a:r>
              <a:rPr sz="4600" spc="-210" dirty="0"/>
              <a:t> </a:t>
            </a:r>
            <a:r>
              <a:rPr sz="4600" spc="-50" dirty="0"/>
              <a:t>of</a:t>
            </a:r>
            <a:r>
              <a:rPr sz="4600" spc="-204" dirty="0"/>
              <a:t> </a:t>
            </a:r>
            <a:r>
              <a:rPr sz="4600" spc="-30" dirty="0"/>
              <a:t>RMU</a:t>
            </a:r>
            <a:endParaRPr sz="46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800" y="1828800"/>
            <a:ext cx="6629400" cy="3429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1DCB4E0-620D-F156-84B1-624AB6E2C3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l="4787" t="7561" r="11351" b="8025"/>
          <a:stretch>
            <a:fillRect/>
          </a:stretch>
        </p:blipFill>
        <p:spPr bwMode="auto">
          <a:xfrm>
            <a:off x="8458200" y="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990600"/>
            <a:ext cx="7521701" cy="1146467"/>
          </a:xfrm>
          <a:prstGeom prst="rect">
            <a:avLst/>
          </a:prstGeom>
        </p:spPr>
        <p:txBody>
          <a:bodyPr vert="horz" wrap="square" lIns="0" tIns="525779" rIns="0" bIns="0" rtlCol="0">
            <a:spAutoFit/>
          </a:bodyPr>
          <a:lstStyle/>
          <a:p>
            <a:pPr marL="1936750">
              <a:lnSpc>
                <a:spcPct val="100000"/>
              </a:lnSpc>
              <a:spcBef>
                <a:spcPts val="110"/>
              </a:spcBef>
            </a:pPr>
            <a:r>
              <a:t>Learning</a:t>
            </a:r>
            <a:r>
              <a:rPr lang="en-US" dirty="0"/>
              <a:t> </a:t>
            </a:r>
            <a:r>
              <a:rPr spc="-195"/>
              <a:t> </a:t>
            </a:r>
            <a:r>
              <a:rPr spc="-10" dirty="0"/>
              <a:t>Objectives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61110" y="3165170"/>
            <a:ext cx="7504430" cy="2303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720" indent="-287020">
              <a:lnSpc>
                <a:spcPct val="100000"/>
              </a:lnSpc>
              <a:spcBef>
                <a:spcPts val="100"/>
              </a:spcBef>
              <a:buClr>
                <a:srgbClr val="8D1515"/>
              </a:buClr>
              <a:buSzPct val="143750"/>
              <a:buFont typeface="Arial MT"/>
              <a:buChar char="•"/>
              <a:tabLst>
                <a:tab pos="299720" algn="l"/>
              </a:tabLst>
            </a:pPr>
            <a:r>
              <a:rPr sz="2400" dirty="0">
                <a:latin typeface="Corbel"/>
                <a:cs typeface="Corbel"/>
              </a:rPr>
              <a:t>Define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trace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evidence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and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Locard’s</a:t>
            </a:r>
            <a:r>
              <a:rPr sz="2400" spc="-6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principle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of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exchange.</a:t>
            </a:r>
            <a:endParaRPr sz="2400">
              <a:latin typeface="Corbel"/>
              <a:cs typeface="Corbel"/>
            </a:endParaRPr>
          </a:p>
          <a:p>
            <a:pPr marL="299720" indent="-287020">
              <a:lnSpc>
                <a:spcPct val="100000"/>
              </a:lnSpc>
              <a:spcBef>
                <a:spcPts val="1180"/>
              </a:spcBef>
              <a:buClr>
                <a:srgbClr val="8D1515"/>
              </a:buClr>
              <a:buSzPct val="143750"/>
              <a:buFont typeface="Arial MT"/>
              <a:buChar char="•"/>
              <a:tabLst>
                <a:tab pos="299720" algn="l"/>
              </a:tabLst>
            </a:pPr>
            <a:r>
              <a:rPr sz="2400" dirty="0">
                <a:latin typeface="Corbel"/>
                <a:cs typeface="Corbel"/>
              </a:rPr>
              <a:t>Briefly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explain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the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different</a:t>
            </a:r>
            <a:r>
              <a:rPr sz="2400" spc="-8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types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of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trace</a:t>
            </a:r>
            <a:r>
              <a:rPr sz="2400" spc="-60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evidence.</a:t>
            </a:r>
            <a:endParaRPr sz="2400">
              <a:latin typeface="Corbel"/>
              <a:cs typeface="Corbel"/>
            </a:endParaRPr>
          </a:p>
          <a:p>
            <a:pPr marL="299720" indent="-287020">
              <a:lnSpc>
                <a:spcPct val="100000"/>
              </a:lnSpc>
              <a:spcBef>
                <a:spcPts val="1180"/>
              </a:spcBef>
              <a:buClr>
                <a:srgbClr val="8D1515"/>
              </a:buClr>
              <a:buSzPct val="143750"/>
              <a:buFont typeface="Arial MT"/>
              <a:buChar char="•"/>
              <a:tabLst>
                <a:tab pos="299720" algn="l"/>
              </a:tabLst>
            </a:pPr>
            <a:r>
              <a:rPr sz="2400" dirty="0">
                <a:latin typeface="Corbel"/>
                <a:cs typeface="Corbel"/>
              </a:rPr>
              <a:t>State</a:t>
            </a:r>
            <a:r>
              <a:rPr sz="2400" spc="-6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the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medicolegal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importance</a:t>
            </a:r>
            <a:r>
              <a:rPr sz="2400" spc="-6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of</a:t>
            </a:r>
            <a:r>
              <a:rPr sz="2400" spc="-114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Chain</a:t>
            </a:r>
            <a:r>
              <a:rPr sz="2400" spc="-6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of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custody.</a:t>
            </a:r>
            <a:endParaRPr sz="2400">
              <a:latin typeface="Corbel"/>
              <a:cs typeface="Corbel"/>
            </a:endParaRPr>
          </a:p>
          <a:p>
            <a:pPr marL="299085" marR="212725" indent="-287020">
              <a:lnSpc>
                <a:spcPct val="100000"/>
              </a:lnSpc>
              <a:spcBef>
                <a:spcPts val="1175"/>
              </a:spcBef>
              <a:buClr>
                <a:srgbClr val="8D1515"/>
              </a:buClr>
              <a:buSzPct val="143750"/>
              <a:buFont typeface="Arial MT"/>
              <a:buChar char="•"/>
              <a:tabLst>
                <a:tab pos="299085" algn="l"/>
              </a:tabLst>
            </a:pPr>
            <a:r>
              <a:rPr sz="2400" dirty="0">
                <a:latin typeface="Corbel"/>
                <a:cs typeface="Corbel"/>
              </a:rPr>
              <a:t>Briefly</a:t>
            </a:r>
            <a:r>
              <a:rPr sz="2400" spc="-6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explain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the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method</a:t>
            </a:r>
            <a:r>
              <a:rPr sz="2400" spc="-6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to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collect,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preserve,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dispatch </a:t>
            </a:r>
            <a:r>
              <a:rPr sz="2400" dirty="0">
                <a:latin typeface="Corbel"/>
                <a:cs typeface="Corbel"/>
              </a:rPr>
              <a:t>various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human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body</a:t>
            </a:r>
            <a:r>
              <a:rPr sz="2400" spc="-60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specimens.</a:t>
            </a:r>
            <a:endParaRPr sz="2400">
              <a:latin typeface="Corbel"/>
              <a:cs typeface="Corbe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2132E22-02A4-4D39-73D2-C71B1AB720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 l="4787" t="7561" r="11351" b="8025"/>
          <a:stretch>
            <a:fillRect/>
          </a:stretch>
        </p:blipFill>
        <p:spPr bwMode="auto">
          <a:xfrm>
            <a:off x="8458200" y="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1149" y="585292"/>
            <a:ext cx="7521701" cy="1146467"/>
          </a:xfrm>
          <a:prstGeom prst="rect">
            <a:avLst/>
          </a:prstGeom>
        </p:spPr>
        <p:txBody>
          <a:bodyPr vert="horz" wrap="square" lIns="0" tIns="525779" rIns="0" bIns="0" rtlCol="0">
            <a:spAutoFit/>
          </a:bodyPr>
          <a:lstStyle/>
          <a:p>
            <a:pPr marL="2463800">
              <a:lnSpc>
                <a:spcPct val="100000"/>
              </a:lnSpc>
              <a:spcBef>
                <a:spcPts val="110"/>
              </a:spcBef>
            </a:pPr>
            <a:r>
              <a:rPr u="sng" spc="-20">
                <a:uFill>
                  <a:solidFill>
                    <a:srgbClr val="000000"/>
                  </a:solidFill>
                </a:uFill>
              </a:rPr>
              <a:t>Trace</a:t>
            </a:r>
            <a:r>
              <a:rPr u="sng" spc="-160">
                <a:uFill>
                  <a:solidFill>
                    <a:srgbClr val="000000"/>
                  </a:solidFill>
                </a:uFill>
              </a:rPr>
              <a:t> </a:t>
            </a:r>
            <a:r>
              <a:rPr lang="en-US" u="sng" spc="-160" dirty="0">
                <a:uFill>
                  <a:solidFill>
                    <a:srgbClr val="000000"/>
                  </a:solidFill>
                </a:uFill>
              </a:rPr>
              <a:t> E</a:t>
            </a:r>
            <a:r>
              <a:rPr u="sng" spc="-10">
                <a:uFill>
                  <a:solidFill>
                    <a:srgbClr val="000000"/>
                  </a:solidFill>
                </a:uFill>
              </a:rPr>
              <a:t>vidence</a:t>
            </a:r>
            <a:endParaRPr u="sng" spc="-10" dirty="0">
              <a:uFill>
                <a:solidFill>
                  <a:srgbClr val="000000"/>
                </a:solidFill>
              </a:u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90066" y="2350388"/>
            <a:ext cx="7118350" cy="320294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299085" marR="5080" indent="-287020">
              <a:lnSpc>
                <a:spcPct val="100200"/>
              </a:lnSpc>
              <a:spcBef>
                <a:spcPts val="85"/>
              </a:spcBef>
              <a:buClr>
                <a:srgbClr val="8D1515"/>
              </a:buClr>
              <a:buSzPct val="143750"/>
              <a:buFont typeface="Arial MT"/>
              <a:buChar char="•"/>
              <a:tabLst>
                <a:tab pos="299085" algn="l"/>
                <a:tab pos="1161415" algn="l"/>
                <a:tab pos="5738495" algn="l"/>
              </a:tabLst>
            </a:pPr>
            <a:r>
              <a:rPr sz="2400" b="1" spc="-80" dirty="0">
                <a:solidFill>
                  <a:srgbClr val="C00000"/>
                </a:solidFill>
                <a:latin typeface="Times New Roman"/>
                <a:cs typeface="Times New Roman"/>
              </a:rPr>
              <a:t>Trace</a:t>
            </a:r>
            <a:r>
              <a:rPr sz="2400" b="1" spc="-7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spc="-65" dirty="0">
                <a:solidFill>
                  <a:srgbClr val="C00000"/>
                </a:solidFill>
                <a:latin typeface="Times New Roman"/>
                <a:cs typeface="Times New Roman"/>
              </a:rPr>
              <a:t>Evidence</a:t>
            </a:r>
            <a:r>
              <a:rPr sz="2400" b="1" spc="-8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is</a:t>
            </a:r>
            <a:r>
              <a:rPr sz="2400" spc="-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defined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3200" b="1" spc="-55" dirty="0">
                <a:solidFill>
                  <a:srgbClr val="BB1C1C"/>
                </a:solidFill>
                <a:latin typeface="Times New Roman"/>
                <a:cs typeface="Times New Roman"/>
              </a:rPr>
              <a:t>“</a:t>
            </a:r>
            <a:r>
              <a:rPr sz="2400" spc="-55" dirty="0">
                <a:latin typeface="Times New Roman"/>
                <a:cs typeface="Times New Roman"/>
              </a:rPr>
              <a:t>the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material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left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on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the </a:t>
            </a:r>
            <a:r>
              <a:rPr sz="2400" dirty="0">
                <a:latin typeface="Times New Roman"/>
                <a:cs typeface="Times New Roman"/>
              </a:rPr>
              <a:t>scene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crime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on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body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victim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or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assailant which</a:t>
            </a:r>
            <a:r>
              <a:rPr sz="2400" dirty="0">
                <a:latin typeface="Times New Roman"/>
                <a:cs typeface="Times New Roman"/>
              </a:rPr>
              <a:t>	helps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identification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source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from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where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it </a:t>
            </a:r>
            <a:r>
              <a:rPr sz="2400" dirty="0">
                <a:latin typeface="Times New Roman"/>
                <a:cs typeface="Times New Roman"/>
              </a:rPr>
              <a:t>has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45" dirty="0">
                <a:latin typeface="Times New Roman"/>
                <a:cs typeface="Times New Roman"/>
              </a:rPr>
              <a:t>originated</a:t>
            </a:r>
            <a:r>
              <a:rPr sz="3200" b="1" spc="-45" dirty="0">
                <a:solidFill>
                  <a:srgbClr val="BB1C1C"/>
                </a:solidFill>
                <a:latin typeface="Times New Roman"/>
                <a:cs typeface="Times New Roman"/>
              </a:rPr>
              <a:t>”</a:t>
            </a:r>
            <a:r>
              <a:rPr sz="2400" spc="-45" dirty="0">
                <a:latin typeface="Times New Roman"/>
                <a:cs typeface="Times New Roman"/>
              </a:rPr>
              <a:t>.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example,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trace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evidence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may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60" dirty="0">
                <a:latin typeface="Times New Roman"/>
                <a:cs typeface="Times New Roman"/>
              </a:rPr>
              <a:t>a </a:t>
            </a:r>
            <a:r>
              <a:rPr sz="2400" spc="-20" dirty="0">
                <a:latin typeface="Times New Roman"/>
                <a:cs typeface="Times New Roman"/>
              </a:rPr>
              <a:t>stain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body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fluid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such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as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85" dirty="0">
                <a:latin typeface="Times New Roman"/>
                <a:cs typeface="Times New Roman"/>
              </a:rPr>
              <a:t>saliva,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blood,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semen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etc.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some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other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material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such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as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fiber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from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carpet</a:t>
            </a:r>
            <a:endParaRPr sz="2400">
              <a:latin typeface="Times New Roman"/>
              <a:cs typeface="Times New Roman"/>
            </a:endParaRPr>
          </a:p>
          <a:p>
            <a:pPr marL="299085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Times New Roman"/>
                <a:cs typeface="Times New Roman"/>
              </a:rPr>
              <a:t>clothing,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hair,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smoked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cigarette </a:t>
            </a:r>
            <a:r>
              <a:rPr sz="2400" dirty="0">
                <a:latin typeface="Times New Roman"/>
                <a:cs typeface="Times New Roman"/>
              </a:rPr>
              <a:t>butt,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grit,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paint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or</a:t>
            </a:r>
            <a:endParaRPr sz="2400">
              <a:latin typeface="Times New Roman"/>
              <a:cs typeface="Times New Roman"/>
            </a:endParaRPr>
          </a:p>
          <a:p>
            <a:pPr marL="299085">
              <a:lnSpc>
                <a:spcPct val="100000"/>
              </a:lnSpc>
              <a:tabLst>
                <a:tab pos="2051685" algn="l"/>
              </a:tabLst>
            </a:pPr>
            <a:r>
              <a:rPr sz="2400" spc="-100" dirty="0">
                <a:latin typeface="Times New Roman"/>
                <a:cs typeface="Times New Roman"/>
              </a:rPr>
              <a:t>glass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piece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or</a:t>
            </a:r>
            <a:r>
              <a:rPr sz="2400" dirty="0">
                <a:latin typeface="Times New Roman"/>
                <a:cs typeface="Times New Roman"/>
              </a:rPr>
              <a:t>	teeth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fingerprint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etc.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467600" y="0"/>
            <a:ext cx="1676400" cy="228600"/>
          </a:xfrm>
          <a:prstGeom prst="rect">
            <a:avLst/>
          </a:prstGeom>
          <a:solidFill>
            <a:srgbClr val="9E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00577" y="1426286"/>
            <a:ext cx="3178810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u="sng" spc="-25" dirty="0">
                <a:uFill>
                  <a:solidFill>
                    <a:srgbClr val="000000"/>
                  </a:solidFill>
                </a:uFill>
              </a:rPr>
              <a:t>Trace</a:t>
            </a:r>
            <a:r>
              <a:rPr u="sng" spc="-15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sng" spc="-10" dirty="0">
                <a:uFill>
                  <a:solidFill>
                    <a:srgbClr val="000000"/>
                  </a:solidFill>
                </a:uFill>
              </a:rPr>
              <a:t>Evidence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45844" y="2046488"/>
            <a:ext cx="6722745" cy="2432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7620" marR="663575" indent="-329565">
              <a:lnSpc>
                <a:spcPct val="127899"/>
              </a:lnSpc>
              <a:spcBef>
                <a:spcPts val="100"/>
              </a:spcBef>
            </a:pPr>
            <a:r>
              <a:rPr sz="2800" dirty="0">
                <a:solidFill>
                  <a:srgbClr val="BB1C1C"/>
                </a:solidFill>
                <a:latin typeface="Calibri"/>
                <a:cs typeface="Calibri"/>
              </a:rPr>
              <a:t>Locard's</a:t>
            </a:r>
            <a:r>
              <a:rPr sz="2800" spc="-90" dirty="0">
                <a:solidFill>
                  <a:srgbClr val="BB1C1C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BB1C1C"/>
                </a:solidFill>
                <a:latin typeface="Calibri"/>
                <a:cs typeface="Calibri"/>
              </a:rPr>
              <a:t>principle</a:t>
            </a:r>
            <a:r>
              <a:rPr sz="2800" spc="-70" dirty="0">
                <a:solidFill>
                  <a:srgbClr val="BB1C1C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BB1C1C"/>
                </a:solidFill>
                <a:latin typeface="Calibri"/>
                <a:cs typeface="Calibri"/>
              </a:rPr>
              <a:t>of</a:t>
            </a:r>
            <a:r>
              <a:rPr sz="2800" spc="-90" dirty="0">
                <a:solidFill>
                  <a:srgbClr val="BB1C1C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BB1C1C"/>
                </a:solidFill>
                <a:latin typeface="Calibri"/>
                <a:cs typeface="Calibri"/>
              </a:rPr>
              <a:t>exchange</a:t>
            </a:r>
            <a:r>
              <a:rPr sz="2800" spc="-65" dirty="0">
                <a:solidFill>
                  <a:srgbClr val="BB1C1C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BB1C1C"/>
                </a:solidFill>
                <a:latin typeface="Calibri"/>
                <a:cs typeface="Calibri"/>
              </a:rPr>
              <a:t>says: </a:t>
            </a:r>
            <a:r>
              <a:rPr sz="2800" dirty="0">
                <a:latin typeface="Calibri"/>
                <a:cs typeface="Calibri"/>
              </a:rPr>
              <a:t>"Every</a:t>
            </a:r>
            <a:r>
              <a:rPr sz="2800" spc="-1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contact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leaves</a:t>
            </a:r>
            <a:r>
              <a:rPr sz="2800" spc="-11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its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trace".</a:t>
            </a:r>
            <a:endParaRPr sz="2800">
              <a:latin typeface="Calibri"/>
              <a:cs typeface="Calibri"/>
            </a:endParaRPr>
          </a:p>
          <a:p>
            <a:pPr marL="299085" marR="5080" indent="-287020">
              <a:lnSpc>
                <a:spcPts val="3020"/>
              </a:lnSpc>
              <a:spcBef>
                <a:spcPts val="1320"/>
              </a:spcBef>
            </a:pPr>
            <a:r>
              <a:rPr sz="2800" b="1" dirty="0">
                <a:solidFill>
                  <a:srgbClr val="BB1C1C"/>
                </a:solidFill>
                <a:latin typeface="Calibri"/>
                <a:cs typeface="Calibri"/>
              </a:rPr>
              <a:t>Edmond</a:t>
            </a:r>
            <a:r>
              <a:rPr sz="2800" b="1" spc="-114" dirty="0">
                <a:solidFill>
                  <a:srgbClr val="BB1C1C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BB1C1C"/>
                </a:solidFill>
                <a:latin typeface="Calibri"/>
                <a:cs typeface="Calibri"/>
              </a:rPr>
              <a:t>Locard</a:t>
            </a:r>
            <a:r>
              <a:rPr sz="2800" b="1" spc="-80" dirty="0">
                <a:solidFill>
                  <a:srgbClr val="BB1C1C"/>
                </a:solidFill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introduced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concept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use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trace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evidence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as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means</a:t>
            </a:r>
            <a:r>
              <a:rPr sz="2800" spc="-25" dirty="0">
                <a:latin typeface="Calibri"/>
                <a:cs typeface="Calibri"/>
              </a:rPr>
              <a:t> of</a:t>
            </a:r>
            <a:endParaRPr sz="2800">
              <a:latin typeface="Calibri"/>
              <a:cs typeface="Calibri"/>
            </a:endParaRPr>
          </a:p>
          <a:p>
            <a:pPr marL="299085">
              <a:lnSpc>
                <a:spcPts val="2985"/>
              </a:lnSpc>
            </a:pPr>
            <a:r>
              <a:rPr sz="2800" dirty="0">
                <a:latin typeface="Calibri"/>
                <a:cs typeface="Calibri"/>
              </a:rPr>
              <a:t>personal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identification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on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scientific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lines.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315200" y="0"/>
            <a:ext cx="1828800" cy="228600"/>
          </a:xfrm>
          <a:prstGeom prst="rect">
            <a:avLst/>
          </a:prstGeom>
          <a:solidFill>
            <a:srgbClr val="9E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84453" rIns="0" bIns="0" rtlCol="0">
            <a:spAutoFit/>
          </a:bodyPr>
          <a:lstStyle/>
          <a:p>
            <a:pPr marL="1045210">
              <a:lnSpc>
                <a:spcPct val="100000"/>
              </a:lnSpc>
              <a:spcBef>
                <a:spcPts val="90"/>
              </a:spcBef>
            </a:pPr>
            <a:r>
              <a:rPr sz="3200" u="sng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Locard’s</a:t>
            </a:r>
            <a:r>
              <a:rPr sz="3200" u="sng" spc="-10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Exchange</a:t>
            </a:r>
            <a:r>
              <a:rPr sz="3200" u="sng" spc="-1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principle</a:t>
            </a:r>
            <a:r>
              <a:rPr sz="3200" u="sng" spc="-1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states</a:t>
            </a:r>
            <a:r>
              <a:rPr sz="3200" u="sng" spc="-1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that: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79575" y="1876594"/>
            <a:ext cx="6722109" cy="322707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215"/>
              </a:spcBef>
              <a:buClr>
                <a:srgbClr val="8D1515"/>
              </a:buClr>
              <a:buSzPct val="145000"/>
              <a:buFont typeface="Arial MT"/>
              <a:buChar char="•"/>
              <a:tabLst>
                <a:tab pos="299085" algn="l"/>
              </a:tabLst>
            </a:pPr>
            <a:r>
              <a:rPr sz="2000" dirty="0">
                <a:latin typeface="Calibri"/>
                <a:cs typeface="Calibri"/>
              </a:rPr>
              <a:t>Every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contact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leaves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9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trace.</a:t>
            </a:r>
            <a:endParaRPr sz="2000">
              <a:latin typeface="Calibri"/>
              <a:cs typeface="Calibri"/>
            </a:endParaRPr>
          </a:p>
          <a:p>
            <a:pPr marL="299085" marR="5080" indent="-287020">
              <a:lnSpc>
                <a:spcPct val="100000"/>
              </a:lnSpc>
              <a:spcBef>
                <a:spcPts val="1080"/>
              </a:spcBef>
              <a:buClr>
                <a:srgbClr val="8D1515"/>
              </a:buClr>
              <a:buSzPct val="145000"/>
              <a:buFont typeface="Arial MT"/>
              <a:buChar char="•"/>
              <a:tabLst>
                <a:tab pos="299085" algn="l"/>
              </a:tabLst>
            </a:pPr>
            <a:r>
              <a:rPr sz="2000" spc="-10" dirty="0">
                <a:latin typeface="Calibri"/>
                <a:cs typeface="Calibri"/>
              </a:rPr>
              <a:t>Exchange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trace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may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often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two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way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process. </a:t>
            </a:r>
            <a:r>
              <a:rPr sz="2000" dirty="0">
                <a:latin typeface="Calibri"/>
                <a:cs typeface="Calibri"/>
              </a:rPr>
              <a:t>Comparing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with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control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taken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from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source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from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where </a:t>
            </a:r>
            <a:r>
              <a:rPr sz="2000" dirty="0">
                <a:latin typeface="Calibri"/>
                <a:cs typeface="Calibri"/>
              </a:rPr>
              <a:t>it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suspected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have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come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will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confirm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character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such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trace.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example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such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exchange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noted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cases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of </a:t>
            </a:r>
            <a:r>
              <a:rPr sz="2000" dirty="0">
                <a:latin typeface="Calibri"/>
                <a:cs typeface="Calibri"/>
              </a:rPr>
              <a:t>rape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(zina),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which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transfer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biological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material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such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as </a:t>
            </a:r>
            <a:r>
              <a:rPr sz="2000" dirty="0">
                <a:latin typeface="Calibri"/>
                <a:cs typeface="Calibri"/>
              </a:rPr>
              <a:t>semen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blood</a:t>
            </a:r>
            <a:r>
              <a:rPr sz="2000" spc="-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occurs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both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from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assailant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victim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to </a:t>
            </a:r>
            <a:r>
              <a:rPr sz="2000" dirty="0">
                <a:latin typeface="Calibri"/>
                <a:cs typeface="Calibri"/>
              </a:rPr>
              <a:t>each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other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also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scene and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similarly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non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–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biological </a:t>
            </a:r>
            <a:r>
              <a:rPr sz="2000" dirty="0">
                <a:latin typeface="Calibri"/>
                <a:cs typeface="Calibri"/>
              </a:rPr>
              <a:t>material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transferred </a:t>
            </a:r>
            <a:r>
              <a:rPr sz="2000" dirty="0">
                <a:latin typeface="Calibri"/>
                <a:cs typeface="Calibri"/>
              </a:rPr>
              <a:t>from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scene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both</a:t>
            </a:r>
            <a:r>
              <a:rPr sz="2000" spc="-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assailant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and </a:t>
            </a:r>
            <a:r>
              <a:rPr sz="2000" spc="-10" dirty="0">
                <a:latin typeface="Calibri"/>
                <a:cs typeface="Calibri"/>
              </a:rPr>
              <a:t>victim.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543800" y="0"/>
            <a:ext cx="1600200" cy="228600"/>
          </a:xfrm>
          <a:prstGeom prst="rect">
            <a:avLst/>
          </a:prstGeom>
          <a:solidFill>
            <a:srgbClr val="9E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27175" y="2012644"/>
            <a:ext cx="6597650" cy="291211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99085" marR="5080" indent="-198120">
              <a:lnSpc>
                <a:spcPct val="100000"/>
              </a:lnSpc>
              <a:spcBef>
                <a:spcPts val="110"/>
              </a:spcBef>
            </a:pPr>
            <a:r>
              <a:rPr sz="2800" spc="90" dirty="0">
                <a:latin typeface="Times New Roman"/>
                <a:cs typeface="Times New Roman"/>
              </a:rPr>
              <a:t>The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trace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evidence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can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be</a:t>
            </a:r>
            <a:r>
              <a:rPr sz="2800" spc="-65" dirty="0">
                <a:latin typeface="Times New Roman"/>
                <a:cs typeface="Times New Roman"/>
              </a:rPr>
              <a:t> classified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according </a:t>
            </a:r>
            <a:r>
              <a:rPr sz="2800" dirty="0">
                <a:latin typeface="Times New Roman"/>
                <a:cs typeface="Times New Roman"/>
              </a:rPr>
              <a:t>to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groups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to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Times New Roman"/>
                <a:cs typeface="Times New Roman"/>
              </a:rPr>
              <a:t>which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it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belongs:</a:t>
            </a:r>
            <a:endParaRPr sz="2800">
              <a:latin typeface="Times New Roman"/>
              <a:cs typeface="Times New Roman"/>
            </a:endParaRPr>
          </a:p>
          <a:p>
            <a:pPr marL="297815" marR="173990" indent="-285750">
              <a:lnSpc>
                <a:spcPct val="100000"/>
              </a:lnSpc>
              <a:spcBef>
                <a:spcPts val="1275"/>
              </a:spcBef>
              <a:buClr>
                <a:srgbClr val="8D1515"/>
              </a:buClr>
              <a:buSzPct val="144642"/>
              <a:buFont typeface="Arial MT"/>
              <a:buChar char="•"/>
              <a:tabLst>
                <a:tab pos="299085" algn="l"/>
              </a:tabLst>
            </a:pPr>
            <a:r>
              <a:rPr sz="2800" u="sng" spc="-7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Biological</a:t>
            </a:r>
            <a:r>
              <a:rPr sz="2800" u="sng" spc="-6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sng" spc="-3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groups:</a:t>
            </a:r>
            <a:r>
              <a:rPr sz="2800" spc="-6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originated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from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human 	</a:t>
            </a:r>
            <a:r>
              <a:rPr sz="2800" spc="-25" dirty="0">
                <a:latin typeface="Times New Roman"/>
                <a:cs typeface="Times New Roman"/>
              </a:rPr>
              <a:t>being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or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animal.</a:t>
            </a:r>
            <a:endParaRPr sz="2800">
              <a:latin typeface="Times New Roman"/>
              <a:cs typeface="Times New Roman"/>
            </a:endParaRPr>
          </a:p>
          <a:p>
            <a:pPr marL="299085" marR="545465" indent="-287020">
              <a:lnSpc>
                <a:spcPct val="100000"/>
              </a:lnSpc>
              <a:spcBef>
                <a:spcPts val="1280"/>
              </a:spcBef>
              <a:buClr>
                <a:srgbClr val="8D1515"/>
              </a:buClr>
              <a:buSzPct val="144642"/>
              <a:buFont typeface="Arial MT"/>
              <a:buChar char="•"/>
              <a:tabLst>
                <a:tab pos="299085" algn="l"/>
              </a:tabLst>
            </a:pPr>
            <a:r>
              <a:rPr sz="2800" u="sng" spc="-3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Non–biological</a:t>
            </a:r>
            <a:r>
              <a:rPr sz="2800" u="sng" spc="-14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sng" spc="-2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groups:</a:t>
            </a:r>
            <a:r>
              <a:rPr sz="2800" spc="-6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originated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from </a:t>
            </a:r>
            <a:r>
              <a:rPr sz="2800" spc="-55" dirty="0">
                <a:latin typeface="Times New Roman"/>
                <a:cs typeface="Times New Roman"/>
              </a:rPr>
              <a:t>belongings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of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person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and</a:t>
            </a:r>
            <a:r>
              <a:rPr sz="2800" spc="-10" dirty="0">
                <a:latin typeface="Times New Roman"/>
                <a:cs typeface="Times New Roman"/>
              </a:rPr>
              <a:t> environment.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26338" rIns="0" bIns="0" rtlCol="0">
            <a:spAutoFit/>
          </a:bodyPr>
          <a:lstStyle/>
          <a:p>
            <a:pPr marL="2162175">
              <a:lnSpc>
                <a:spcPct val="100000"/>
              </a:lnSpc>
              <a:spcBef>
                <a:spcPts val="95"/>
              </a:spcBef>
            </a:pPr>
            <a:r>
              <a:rPr sz="3200" u="sng" spc="-30" dirty="0">
                <a:uFill>
                  <a:solidFill>
                    <a:srgbClr val="000000"/>
                  </a:solidFill>
                </a:uFill>
              </a:rPr>
              <a:t>Types</a:t>
            </a:r>
            <a:r>
              <a:rPr sz="3200" u="sng" spc="-13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3200" u="sng" spc="-10" dirty="0">
                <a:uFill>
                  <a:solidFill>
                    <a:srgbClr val="000000"/>
                  </a:solidFill>
                </a:uFill>
              </a:rPr>
              <a:t>of</a:t>
            </a:r>
            <a:r>
              <a:rPr sz="3200" u="sng" spc="-22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3200" u="sng" spc="-25" dirty="0">
                <a:uFill>
                  <a:solidFill>
                    <a:srgbClr val="000000"/>
                  </a:solidFill>
                </a:uFill>
              </a:rPr>
              <a:t>Trace</a:t>
            </a:r>
            <a:r>
              <a:rPr sz="3200" u="sng" spc="-105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3200" u="sng" spc="-10" dirty="0">
                <a:uFill>
                  <a:solidFill>
                    <a:srgbClr val="000000"/>
                  </a:solidFill>
                </a:uFill>
              </a:rPr>
              <a:t>Evidence</a:t>
            </a:r>
            <a:endParaRPr sz="3200"/>
          </a:p>
        </p:txBody>
      </p:sp>
      <p:sp>
        <p:nvSpPr>
          <p:cNvPr id="4" name="Rectangle 3"/>
          <p:cNvSpPr/>
          <p:nvPr/>
        </p:nvSpPr>
        <p:spPr>
          <a:xfrm>
            <a:off x="7543800" y="0"/>
            <a:ext cx="1600200" cy="228600"/>
          </a:xfrm>
          <a:prstGeom prst="rect">
            <a:avLst/>
          </a:prstGeom>
          <a:solidFill>
            <a:srgbClr val="9E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05203" y="607898"/>
            <a:ext cx="6562725" cy="802005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12700" marR="5080">
              <a:lnSpc>
                <a:spcPct val="81100"/>
              </a:lnSpc>
              <a:spcBef>
                <a:spcPts val="780"/>
              </a:spcBef>
            </a:pPr>
            <a:r>
              <a:rPr sz="3000" b="1" spc="-95" dirty="0">
                <a:solidFill>
                  <a:srgbClr val="C00000"/>
                </a:solidFill>
                <a:latin typeface="Times New Roman"/>
                <a:cs typeface="Times New Roman"/>
              </a:rPr>
              <a:t>Biological </a:t>
            </a:r>
            <a:r>
              <a:rPr sz="3000" b="1" spc="-140" dirty="0">
                <a:solidFill>
                  <a:srgbClr val="C00000"/>
                </a:solidFill>
                <a:latin typeface="Times New Roman"/>
                <a:cs typeface="Times New Roman"/>
              </a:rPr>
              <a:t>group</a:t>
            </a:r>
            <a:r>
              <a:rPr sz="3000" b="1" spc="-6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includes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body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spc="-45" dirty="0">
                <a:latin typeface="Times New Roman"/>
                <a:cs typeface="Times New Roman"/>
              </a:rPr>
              <a:t>fluids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and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tissue </a:t>
            </a:r>
            <a:r>
              <a:rPr sz="2600" dirty="0">
                <a:latin typeface="Times New Roman"/>
                <a:cs typeface="Times New Roman"/>
              </a:rPr>
              <a:t>such</a:t>
            </a:r>
            <a:r>
              <a:rPr sz="2600" spc="-6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as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hair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or</a:t>
            </a:r>
            <a:r>
              <a:rPr sz="2600" spc="-100" dirty="0">
                <a:latin typeface="Times New Roman"/>
                <a:cs typeface="Times New Roman"/>
              </a:rPr>
              <a:t> </a:t>
            </a:r>
            <a:r>
              <a:rPr sz="2600" spc="-35" dirty="0">
                <a:latin typeface="Times New Roman"/>
                <a:cs typeface="Times New Roman"/>
              </a:rPr>
              <a:t>nails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etc.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05203" y="1461592"/>
            <a:ext cx="7130415" cy="4693285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299085" marR="106045" indent="-287020">
              <a:lnSpc>
                <a:spcPct val="80000"/>
              </a:lnSpc>
              <a:spcBef>
                <a:spcPts val="715"/>
              </a:spcBef>
              <a:buClr>
                <a:srgbClr val="8D1515"/>
              </a:buClr>
              <a:buSzPct val="144230"/>
              <a:buFont typeface="Wingdings"/>
              <a:buChar char=""/>
              <a:tabLst>
                <a:tab pos="299085" algn="l"/>
              </a:tabLst>
            </a:pPr>
            <a:r>
              <a:rPr sz="2600" spc="80" dirty="0">
                <a:latin typeface="Times New Roman"/>
                <a:cs typeface="Times New Roman"/>
              </a:rPr>
              <a:t>The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body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45" dirty="0">
                <a:latin typeface="Times New Roman"/>
                <a:cs typeface="Times New Roman"/>
              </a:rPr>
              <a:t>fluids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include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blood,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spc="-90" dirty="0">
                <a:latin typeface="Times New Roman"/>
                <a:cs typeface="Times New Roman"/>
              </a:rPr>
              <a:t>saliva,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semen, cerebrospinal</a:t>
            </a:r>
            <a:r>
              <a:rPr sz="2600" spc="-100" dirty="0">
                <a:latin typeface="Times New Roman"/>
                <a:cs typeface="Times New Roman"/>
              </a:rPr>
              <a:t> </a:t>
            </a:r>
            <a:r>
              <a:rPr sz="2600" spc="-30" dirty="0">
                <a:latin typeface="Times New Roman"/>
                <a:cs typeface="Times New Roman"/>
              </a:rPr>
              <a:t>fluid,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urine,</a:t>
            </a:r>
            <a:r>
              <a:rPr sz="2600" spc="-105" dirty="0">
                <a:latin typeface="Times New Roman"/>
                <a:cs typeface="Times New Roman"/>
              </a:rPr>
              <a:t> </a:t>
            </a:r>
            <a:r>
              <a:rPr sz="2600" spc="-40" dirty="0">
                <a:latin typeface="Times New Roman"/>
                <a:cs typeface="Times New Roman"/>
              </a:rPr>
              <a:t>vomit,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stomach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spc="-65" dirty="0">
                <a:latin typeface="Times New Roman"/>
                <a:cs typeface="Times New Roman"/>
              </a:rPr>
              <a:t>wash </a:t>
            </a:r>
            <a:r>
              <a:rPr sz="2600" spc="-25" dirty="0">
                <a:latin typeface="Times New Roman"/>
                <a:cs typeface="Times New Roman"/>
              </a:rPr>
              <a:t>and </a:t>
            </a:r>
            <a:r>
              <a:rPr sz="2600" spc="-10" dirty="0">
                <a:latin typeface="Times New Roman"/>
                <a:cs typeface="Times New Roman"/>
              </a:rPr>
              <a:t>excreta.</a:t>
            </a:r>
            <a:endParaRPr sz="2600">
              <a:latin typeface="Times New Roman"/>
              <a:cs typeface="Times New Roman"/>
            </a:endParaRPr>
          </a:p>
          <a:p>
            <a:pPr marL="299085" marR="5080" indent="-287020" algn="just">
              <a:lnSpc>
                <a:spcPct val="80100"/>
              </a:lnSpc>
              <a:spcBef>
                <a:spcPts val="1225"/>
              </a:spcBef>
              <a:buClr>
                <a:srgbClr val="8D1515"/>
              </a:buClr>
              <a:buSzPct val="144230"/>
              <a:buFont typeface="Wingdings"/>
              <a:buChar char=""/>
              <a:tabLst>
                <a:tab pos="299085" algn="l"/>
              </a:tabLst>
            </a:pPr>
            <a:r>
              <a:rPr sz="2600" dirty="0">
                <a:latin typeface="Times New Roman"/>
                <a:cs typeface="Times New Roman"/>
              </a:rPr>
              <a:t>Such</a:t>
            </a:r>
            <a:r>
              <a:rPr sz="2600" spc="-50" dirty="0">
                <a:latin typeface="Times New Roman"/>
                <a:cs typeface="Times New Roman"/>
              </a:rPr>
              <a:t> </a:t>
            </a:r>
            <a:r>
              <a:rPr sz="2600" spc="-45" dirty="0">
                <a:latin typeface="Times New Roman"/>
                <a:cs typeface="Times New Roman"/>
              </a:rPr>
              <a:t>fluids</a:t>
            </a:r>
            <a:r>
              <a:rPr sz="2600" spc="-50" dirty="0">
                <a:latin typeface="Times New Roman"/>
                <a:cs typeface="Times New Roman"/>
              </a:rPr>
              <a:t> </a:t>
            </a:r>
            <a:r>
              <a:rPr sz="2600" spc="-40" dirty="0">
                <a:latin typeface="Times New Roman"/>
                <a:cs typeface="Times New Roman"/>
              </a:rPr>
              <a:t>may</a:t>
            </a:r>
            <a:r>
              <a:rPr sz="2600" spc="-6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be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found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in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the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form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of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spc="-40" dirty="0">
                <a:latin typeface="Times New Roman"/>
                <a:cs typeface="Times New Roman"/>
              </a:rPr>
              <a:t>stains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at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the </a:t>
            </a:r>
            <a:r>
              <a:rPr sz="2600" dirty="0">
                <a:latin typeface="Times New Roman"/>
                <a:cs typeface="Times New Roman"/>
              </a:rPr>
              <a:t>scene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or</a:t>
            </a:r>
            <a:r>
              <a:rPr sz="2600" spc="-50" dirty="0">
                <a:latin typeface="Times New Roman"/>
                <a:cs typeface="Times New Roman"/>
              </a:rPr>
              <a:t> </a:t>
            </a:r>
            <a:r>
              <a:rPr sz="2600" spc="-55" dirty="0">
                <a:latin typeface="Times New Roman"/>
                <a:cs typeface="Times New Roman"/>
              </a:rPr>
              <a:t>stains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on</a:t>
            </a:r>
            <a:r>
              <a:rPr sz="2600" spc="-6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the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clothes, skin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and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body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orifices </a:t>
            </a:r>
            <a:r>
              <a:rPr sz="2600" dirty="0">
                <a:latin typeface="Times New Roman"/>
                <a:cs typeface="Times New Roman"/>
              </a:rPr>
              <a:t>such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as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urethra,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spc="-95" dirty="0">
                <a:latin typeface="Times New Roman"/>
                <a:cs typeface="Times New Roman"/>
              </a:rPr>
              <a:t>vagina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and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rectum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etc.</a:t>
            </a:r>
            <a:r>
              <a:rPr sz="2600" spc="-5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of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the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victim </a:t>
            </a:r>
            <a:r>
              <a:rPr sz="2600" dirty="0">
                <a:latin typeface="Times New Roman"/>
                <a:cs typeface="Times New Roman"/>
              </a:rPr>
              <a:t>or</a:t>
            </a:r>
            <a:r>
              <a:rPr sz="2600" spc="6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assailant.</a:t>
            </a:r>
            <a:endParaRPr sz="2600">
              <a:latin typeface="Times New Roman"/>
              <a:cs typeface="Times New Roman"/>
            </a:endParaRPr>
          </a:p>
          <a:p>
            <a:pPr marL="299085" marR="283845" indent="-287020">
              <a:lnSpc>
                <a:spcPts val="2500"/>
              </a:lnSpc>
              <a:spcBef>
                <a:spcPts val="1200"/>
              </a:spcBef>
              <a:buClr>
                <a:srgbClr val="8D1515"/>
              </a:buClr>
              <a:buSzPct val="144230"/>
              <a:buFont typeface="Wingdings"/>
              <a:buChar char=""/>
              <a:tabLst>
                <a:tab pos="299085" algn="l"/>
              </a:tabLst>
            </a:pPr>
            <a:r>
              <a:rPr sz="2600" spc="55" dirty="0">
                <a:latin typeface="Times New Roman"/>
                <a:cs typeface="Times New Roman"/>
              </a:rPr>
              <a:t>Other</a:t>
            </a:r>
            <a:r>
              <a:rPr sz="2600" spc="-95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examples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of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the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spc="-65" dirty="0">
                <a:latin typeface="Times New Roman"/>
                <a:cs typeface="Times New Roman"/>
              </a:rPr>
              <a:t>biological</a:t>
            </a:r>
            <a:r>
              <a:rPr sz="2600" spc="-50" dirty="0">
                <a:latin typeface="Times New Roman"/>
                <a:cs typeface="Times New Roman"/>
              </a:rPr>
              <a:t> </a:t>
            </a:r>
            <a:r>
              <a:rPr sz="2600" spc="-30" dirty="0">
                <a:latin typeface="Times New Roman"/>
                <a:cs typeface="Times New Roman"/>
              </a:rPr>
              <a:t>materials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are </a:t>
            </a:r>
            <a:r>
              <a:rPr sz="2600" dirty="0">
                <a:latin typeface="Times New Roman"/>
                <a:cs typeface="Times New Roman"/>
              </a:rPr>
              <a:t>human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hair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from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the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head,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spc="-45" dirty="0">
                <a:latin typeface="Times New Roman"/>
                <a:cs typeface="Times New Roman"/>
              </a:rPr>
              <a:t>eyebrows</a:t>
            </a:r>
            <a:r>
              <a:rPr sz="2600" spc="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and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pubis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spc="-35" dirty="0">
                <a:latin typeface="Times New Roman"/>
                <a:cs typeface="Times New Roman"/>
              </a:rPr>
              <a:t>or </a:t>
            </a:r>
            <a:r>
              <a:rPr sz="2600" dirty="0">
                <a:latin typeface="Times New Roman"/>
                <a:cs typeface="Times New Roman"/>
              </a:rPr>
              <a:t>the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hair</a:t>
            </a:r>
            <a:r>
              <a:rPr sz="2600" spc="-6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or</a:t>
            </a:r>
            <a:r>
              <a:rPr sz="2600" spc="-5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body</a:t>
            </a:r>
            <a:r>
              <a:rPr sz="2600" spc="-50" dirty="0">
                <a:latin typeface="Times New Roman"/>
                <a:cs typeface="Times New Roman"/>
              </a:rPr>
              <a:t> </a:t>
            </a:r>
            <a:r>
              <a:rPr sz="2600" spc="-45" dirty="0">
                <a:latin typeface="Times New Roman"/>
                <a:cs typeface="Times New Roman"/>
              </a:rPr>
              <a:t>fluids </a:t>
            </a:r>
            <a:r>
              <a:rPr sz="2600" dirty="0">
                <a:latin typeface="Times New Roman"/>
                <a:cs typeface="Times New Roman"/>
              </a:rPr>
              <a:t>of</a:t>
            </a:r>
            <a:r>
              <a:rPr sz="2600" spc="-6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an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animal</a:t>
            </a:r>
            <a:r>
              <a:rPr sz="2600" spc="-5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origin</a:t>
            </a:r>
            <a:endParaRPr sz="2600">
              <a:latin typeface="Times New Roman"/>
              <a:cs typeface="Times New Roman"/>
            </a:endParaRPr>
          </a:p>
          <a:p>
            <a:pPr marL="299085" marR="570230" indent="-287020">
              <a:lnSpc>
                <a:spcPct val="80000"/>
              </a:lnSpc>
              <a:spcBef>
                <a:spcPts val="1240"/>
              </a:spcBef>
              <a:buClr>
                <a:srgbClr val="8D1515"/>
              </a:buClr>
              <a:buSzPct val="144230"/>
              <a:buFont typeface="Wingdings"/>
              <a:buChar char=""/>
              <a:tabLst>
                <a:tab pos="299085" algn="l"/>
              </a:tabLst>
            </a:pPr>
            <a:r>
              <a:rPr sz="2600" spc="-45" dirty="0">
                <a:latin typeface="Times New Roman"/>
                <a:cs typeface="Times New Roman"/>
              </a:rPr>
              <a:t>Scraping</a:t>
            </a:r>
            <a:r>
              <a:rPr sz="2600" spc="-5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from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the</a:t>
            </a:r>
            <a:r>
              <a:rPr sz="2600" spc="-5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under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spc="-30" dirty="0">
                <a:latin typeface="Times New Roman"/>
                <a:cs typeface="Times New Roman"/>
              </a:rPr>
              <a:t>surface </a:t>
            </a:r>
            <a:r>
              <a:rPr sz="2600" dirty="0">
                <a:latin typeface="Times New Roman"/>
                <a:cs typeface="Times New Roman"/>
              </a:rPr>
              <a:t>of</a:t>
            </a:r>
            <a:r>
              <a:rPr sz="2600" spc="-50" dirty="0">
                <a:latin typeface="Times New Roman"/>
                <a:cs typeface="Times New Roman"/>
              </a:rPr>
              <a:t> </a:t>
            </a:r>
            <a:r>
              <a:rPr sz="2600" spc="-40" dirty="0">
                <a:latin typeface="Times New Roman"/>
                <a:cs typeface="Times New Roman"/>
              </a:rPr>
              <a:t>nails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which </a:t>
            </a:r>
            <a:r>
              <a:rPr sz="2600" spc="-20" dirty="0">
                <a:latin typeface="Times New Roman"/>
                <a:cs typeface="Times New Roman"/>
              </a:rPr>
              <a:t>contains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epithelium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of</a:t>
            </a:r>
            <a:r>
              <a:rPr sz="2600" spc="-9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skin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of</a:t>
            </a:r>
            <a:r>
              <a:rPr sz="2600" spc="-80" dirty="0">
                <a:latin typeface="Times New Roman"/>
                <a:cs typeface="Times New Roman"/>
              </a:rPr>
              <a:t> victim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or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spc="-40" dirty="0">
                <a:latin typeface="Times New Roman"/>
                <a:cs typeface="Times New Roman"/>
              </a:rPr>
              <a:t>assailant </a:t>
            </a:r>
            <a:r>
              <a:rPr sz="2600" dirty="0">
                <a:latin typeface="Times New Roman"/>
                <a:cs typeface="Times New Roman"/>
              </a:rPr>
              <a:t>deposited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during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60" dirty="0">
                <a:latin typeface="Times New Roman"/>
                <a:cs typeface="Times New Roman"/>
              </a:rPr>
              <a:t>physical </a:t>
            </a:r>
            <a:r>
              <a:rPr sz="2600" dirty="0">
                <a:latin typeface="Times New Roman"/>
                <a:cs typeface="Times New Roman"/>
              </a:rPr>
              <a:t>or</a:t>
            </a:r>
            <a:r>
              <a:rPr sz="2600" spc="-60" dirty="0">
                <a:latin typeface="Times New Roman"/>
                <a:cs typeface="Times New Roman"/>
              </a:rPr>
              <a:t> </a:t>
            </a:r>
            <a:r>
              <a:rPr sz="2600" spc="-50" dirty="0">
                <a:latin typeface="Times New Roman"/>
                <a:cs typeface="Times New Roman"/>
              </a:rPr>
              <a:t>sexual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assault.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543800" y="0"/>
            <a:ext cx="1600200" cy="228600"/>
          </a:xfrm>
          <a:prstGeom prst="rect">
            <a:avLst/>
          </a:prstGeom>
          <a:solidFill>
            <a:srgbClr val="9E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1600" y="914400"/>
            <a:ext cx="7391400" cy="872034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70485" marR="5080" indent="-58419" algn="just">
              <a:lnSpc>
                <a:spcPct val="100299"/>
              </a:lnSpc>
              <a:spcBef>
                <a:spcPts val="80"/>
              </a:spcBef>
            </a:pPr>
            <a:r>
              <a:rPr sz="2800" b="1" spc="-75" dirty="0">
                <a:solidFill>
                  <a:srgbClr val="C00000"/>
                </a:solidFill>
                <a:latin typeface="Times New Roman"/>
                <a:cs typeface="Times New Roman"/>
              </a:rPr>
              <a:t>Non–biological</a:t>
            </a:r>
            <a:r>
              <a:rPr sz="2800" b="1" spc="-1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800" b="1" spc="-180" dirty="0">
                <a:solidFill>
                  <a:srgbClr val="C00000"/>
                </a:solidFill>
                <a:latin typeface="Times New Roman"/>
                <a:cs typeface="Times New Roman"/>
              </a:rPr>
              <a:t>group</a:t>
            </a:r>
            <a:r>
              <a:rPr sz="2800" b="1" spc="-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includes</a:t>
            </a:r>
            <a:r>
              <a:rPr sz="2800" spc="-1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items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of </a:t>
            </a:r>
            <a:r>
              <a:rPr sz="2800" dirty="0">
                <a:latin typeface="Times New Roman"/>
                <a:cs typeface="Times New Roman"/>
              </a:rPr>
              <a:t>personal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use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and other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Times New Roman"/>
                <a:cs typeface="Times New Roman"/>
              </a:rPr>
              <a:t>materials </a:t>
            </a:r>
            <a:r>
              <a:rPr sz="2800" dirty="0">
                <a:latin typeface="Times New Roman"/>
                <a:cs typeface="Times New Roman"/>
              </a:rPr>
              <a:t>found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in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the </a:t>
            </a:r>
            <a:r>
              <a:rPr sz="2800" spc="-10" dirty="0">
                <a:latin typeface="Times New Roman"/>
                <a:cs typeface="Times New Roman"/>
              </a:rPr>
              <a:t>environment.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24000" y="1828800"/>
            <a:ext cx="7374255" cy="47563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0190" indent="-243204">
              <a:lnSpc>
                <a:spcPts val="3595"/>
              </a:lnSpc>
              <a:buClr>
                <a:srgbClr val="8D1515"/>
              </a:buClr>
              <a:buSzPct val="141071"/>
              <a:buFont typeface="Wingdings"/>
              <a:buChar char=""/>
              <a:tabLst>
                <a:tab pos="250190" algn="l"/>
              </a:tabLst>
            </a:pPr>
            <a:r>
              <a:rPr sz="2800" spc="95" dirty="0">
                <a:latin typeface="Times New Roman"/>
                <a:cs typeface="Times New Roman"/>
              </a:rPr>
              <a:t>The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Times New Roman"/>
                <a:cs typeface="Times New Roman"/>
              </a:rPr>
              <a:t>list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of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items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of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personal</a:t>
            </a:r>
            <a:r>
              <a:rPr sz="2800" spc="-11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use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Times New Roman"/>
                <a:cs typeface="Times New Roman"/>
              </a:rPr>
              <a:t>consists</a:t>
            </a:r>
            <a:r>
              <a:rPr sz="2800" spc="-1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of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clothes</a:t>
            </a:r>
            <a:endParaRPr sz="2800">
              <a:latin typeface="Times New Roman"/>
              <a:cs typeface="Times New Roman"/>
            </a:endParaRPr>
          </a:p>
          <a:p>
            <a:pPr marL="70485">
              <a:lnSpc>
                <a:spcPts val="3235"/>
              </a:lnSpc>
            </a:pPr>
            <a:r>
              <a:rPr sz="2800" dirty="0">
                <a:latin typeface="Times New Roman"/>
                <a:cs typeface="Times New Roman"/>
              </a:rPr>
              <a:t>and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other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possession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such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as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40" dirty="0">
                <a:latin typeface="Times New Roman"/>
                <a:cs typeface="Times New Roman"/>
              </a:rPr>
              <a:t>spectacles,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05" dirty="0">
                <a:latin typeface="Times New Roman"/>
                <a:cs typeface="Times New Roman"/>
              </a:rPr>
              <a:t>wrist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watch,</a:t>
            </a:r>
            <a:endParaRPr sz="2800">
              <a:latin typeface="Times New Roman"/>
              <a:cs typeface="Times New Roman"/>
            </a:endParaRPr>
          </a:p>
          <a:p>
            <a:pPr marL="70485">
              <a:lnSpc>
                <a:spcPct val="100000"/>
              </a:lnSpc>
            </a:pPr>
            <a:r>
              <a:rPr sz="2800" dirty="0">
                <a:latin typeface="Times New Roman"/>
                <a:cs typeface="Times New Roman"/>
              </a:rPr>
              <a:t>purse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or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any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other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40" dirty="0">
                <a:latin typeface="Times New Roman"/>
                <a:cs typeface="Times New Roman"/>
              </a:rPr>
              <a:t>thing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in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10" dirty="0">
                <a:latin typeface="Times New Roman"/>
                <a:cs typeface="Times New Roman"/>
              </a:rPr>
              <a:t>pockets.</a:t>
            </a:r>
            <a:endParaRPr sz="2800">
              <a:latin typeface="Times New Roman"/>
              <a:cs typeface="Times New Roman"/>
            </a:endParaRPr>
          </a:p>
          <a:p>
            <a:pPr marL="70485" marR="360045" indent="-64135">
              <a:lnSpc>
                <a:spcPct val="97600"/>
              </a:lnSpc>
              <a:spcBef>
                <a:spcPts val="140"/>
              </a:spcBef>
              <a:buClr>
                <a:srgbClr val="8D1515"/>
              </a:buClr>
              <a:buSzPct val="141071"/>
              <a:buFont typeface="Wingdings"/>
              <a:buChar char=""/>
              <a:tabLst>
                <a:tab pos="70485" algn="l"/>
                <a:tab pos="249554" algn="l"/>
              </a:tabLst>
            </a:pPr>
            <a:r>
              <a:rPr sz="2800" spc="-10" dirty="0">
                <a:latin typeface="Times New Roman"/>
                <a:cs typeface="Times New Roman"/>
              </a:rPr>
              <a:t>	Environmental</a:t>
            </a:r>
            <a:r>
              <a:rPr sz="2800" spc="-12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materials</a:t>
            </a:r>
            <a:r>
              <a:rPr sz="2800" spc="-1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are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fibers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of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Times New Roman"/>
                <a:cs typeface="Times New Roman"/>
              </a:rPr>
              <a:t>wool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from </a:t>
            </a:r>
            <a:r>
              <a:rPr sz="2800" dirty="0">
                <a:latin typeface="Times New Roman"/>
                <a:cs typeface="Times New Roman"/>
              </a:rPr>
              <a:t>carpet,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spc="-55" dirty="0">
                <a:latin typeface="Times New Roman"/>
                <a:cs typeface="Times New Roman"/>
              </a:rPr>
              <a:t>vegetation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from</a:t>
            </a:r>
            <a:r>
              <a:rPr sz="2800" spc="-1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garden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like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pieces</a:t>
            </a:r>
            <a:r>
              <a:rPr sz="2800" spc="-114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of </a:t>
            </a:r>
            <a:r>
              <a:rPr sz="2800" spc="-70" dirty="0">
                <a:latin typeface="Times New Roman"/>
                <a:cs typeface="Times New Roman"/>
              </a:rPr>
              <a:t>leaves,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85" dirty="0">
                <a:latin typeface="Times New Roman"/>
                <a:cs typeface="Times New Roman"/>
              </a:rPr>
              <a:t>grass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,seeds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,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their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stems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and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80" dirty="0">
                <a:latin typeface="Times New Roman"/>
                <a:cs typeface="Times New Roman"/>
              </a:rPr>
              <a:t>grit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particles </a:t>
            </a:r>
            <a:r>
              <a:rPr sz="2800" dirty="0">
                <a:latin typeface="Times New Roman"/>
                <a:cs typeface="Times New Roman"/>
              </a:rPr>
              <a:t>from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roads.</a:t>
            </a:r>
            <a:endParaRPr sz="2800">
              <a:latin typeface="Times New Roman"/>
              <a:cs typeface="Times New Roman"/>
            </a:endParaRPr>
          </a:p>
          <a:p>
            <a:pPr marL="70485" marR="170180" indent="-64135">
              <a:lnSpc>
                <a:spcPct val="97600"/>
              </a:lnSpc>
              <a:spcBef>
                <a:spcPts val="140"/>
              </a:spcBef>
              <a:buClr>
                <a:srgbClr val="8D1515"/>
              </a:buClr>
              <a:buSzPct val="141071"/>
              <a:buFont typeface="Wingdings"/>
              <a:buChar char=""/>
              <a:tabLst>
                <a:tab pos="70485" algn="l"/>
                <a:tab pos="249554" algn="l"/>
              </a:tabLst>
            </a:pPr>
            <a:r>
              <a:rPr sz="2800" dirty="0">
                <a:latin typeface="Times New Roman"/>
                <a:cs typeface="Times New Roman"/>
              </a:rPr>
              <a:t>	This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groups</a:t>
            </a:r>
            <a:r>
              <a:rPr sz="2800" spc="-120" dirty="0">
                <a:latin typeface="Times New Roman"/>
                <a:cs typeface="Times New Roman"/>
              </a:rPr>
              <a:t> </a:t>
            </a:r>
            <a:r>
              <a:rPr sz="2800" spc="-45" dirty="0">
                <a:latin typeface="Times New Roman"/>
                <a:cs typeface="Times New Roman"/>
              </a:rPr>
              <a:t>may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also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include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implements</a:t>
            </a:r>
            <a:r>
              <a:rPr sz="2800" spc="-1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such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as bottles,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tablets,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bullets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or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pellets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,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weapon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of </a:t>
            </a:r>
            <a:r>
              <a:rPr sz="2800" spc="-20" dirty="0">
                <a:latin typeface="Times New Roman"/>
                <a:cs typeface="Times New Roman"/>
              </a:rPr>
              <a:t>offence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or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any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other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40" dirty="0">
                <a:latin typeface="Times New Roman"/>
                <a:cs typeface="Times New Roman"/>
              </a:rPr>
              <a:t>thing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used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concerning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the </a:t>
            </a:r>
            <a:r>
              <a:rPr sz="2800" spc="-10" dirty="0">
                <a:latin typeface="Times New Roman"/>
                <a:cs typeface="Times New Roman"/>
              </a:rPr>
              <a:t>crime.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391400" y="0"/>
            <a:ext cx="1752600" cy="228600"/>
          </a:xfrm>
          <a:prstGeom prst="rect">
            <a:avLst/>
          </a:prstGeom>
          <a:solidFill>
            <a:srgbClr val="9E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457200"/>
            <a:ext cx="6577965" cy="2228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4445" algn="ctr">
              <a:lnSpc>
                <a:spcPct val="100000"/>
              </a:lnSpc>
              <a:spcBef>
                <a:spcPts val="100"/>
              </a:spcBef>
            </a:pPr>
            <a:r>
              <a:rPr sz="3600" u="sng">
                <a:uFill>
                  <a:solidFill>
                    <a:srgbClr val="000000"/>
                  </a:solidFill>
                </a:uFill>
              </a:rPr>
              <a:t>Method</a:t>
            </a:r>
            <a:r>
              <a:rPr sz="3600" u="sng" spc="-5">
                <a:uFill>
                  <a:solidFill>
                    <a:srgbClr val="000000"/>
                  </a:solidFill>
                </a:uFill>
              </a:rPr>
              <a:t> </a:t>
            </a:r>
            <a:r>
              <a:rPr lang="en-US" sz="3600" u="sng" spc="-5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3600" u="sng" spc="-20">
                <a:uFill>
                  <a:solidFill>
                    <a:srgbClr val="000000"/>
                  </a:solidFill>
                </a:uFill>
              </a:rPr>
              <a:t>For</a:t>
            </a:r>
            <a:r>
              <a:rPr sz="3600" u="sng" spc="-250">
                <a:uFill>
                  <a:solidFill>
                    <a:srgbClr val="000000"/>
                  </a:solidFill>
                </a:uFill>
              </a:rPr>
              <a:t> </a:t>
            </a:r>
            <a:r>
              <a:rPr lang="en-US" sz="3600" u="sng" spc="-25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3600" u="sng">
                <a:uFill>
                  <a:solidFill>
                    <a:srgbClr val="000000"/>
                  </a:solidFill>
                </a:uFill>
              </a:rPr>
              <a:t>The</a:t>
            </a:r>
            <a:r>
              <a:rPr sz="3600" u="sng" spc="-14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3600" u="sng" spc="-10" dirty="0">
                <a:uFill>
                  <a:solidFill>
                    <a:srgbClr val="000000"/>
                  </a:solidFill>
                </a:uFill>
              </a:rPr>
              <a:t>Collection,</a:t>
            </a:r>
            <a:r>
              <a:rPr sz="3600" spc="-10" dirty="0"/>
              <a:t> </a:t>
            </a:r>
            <a:r>
              <a:rPr sz="3600" u="sng" spc="-10">
                <a:uFill>
                  <a:solidFill>
                    <a:srgbClr val="000000"/>
                  </a:solidFill>
                </a:uFill>
              </a:rPr>
              <a:t>Preservation</a:t>
            </a:r>
            <a:r>
              <a:rPr sz="3600" u="sng" spc="-200">
                <a:uFill>
                  <a:solidFill>
                    <a:srgbClr val="000000"/>
                  </a:solidFill>
                </a:uFill>
              </a:rPr>
              <a:t> </a:t>
            </a:r>
            <a:r>
              <a:rPr lang="en-US" sz="3600" u="sng" spc="-20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3600" u="sng">
                <a:uFill>
                  <a:solidFill>
                    <a:srgbClr val="000000"/>
                  </a:solidFill>
                </a:uFill>
              </a:rPr>
              <a:t>And</a:t>
            </a:r>
            <a:r>
              <a:rPr lang="en-US" sz="3600" u="sng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3600" u="sng" spc="2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3600" u="sng" dirty="0">
                <a:uFill>
                  <a:solidFill>
                    <a:srgbClr val="000000"/>
                  </a:solidFill>
                </a:uFill>
              </a:rPr>
              <a:t>Despatch</a:t>
            </a:r>
            <a:r>
              <a:rPr sz="3600" u="sng" spc="-15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3600" u="sng" spc="-25" dirty="0">
                <a:uFill>
                  <a:solidFill>
                    <a:srgbClr val="000000"/>
                  </a:solidFill>
                </a:uFill>
              </a:rPr>
              <a:t>Of</a:t>
            </a:r>
            <a:r>
              <a:rPr sz="3600" spc="-25" dirty="0"/>
              <a:t> </a:t>
            </a:r>
            <a:r>
              <a:rPr sz="3600" u="sng" spc="-10">
                <a:uFill>
                  <a:solidFill>
                    <a:srgbClr val="000000"/>
                  </a:solidFill>
                </a:uFill>
              </a:rPr>
              <a:t>Specimen</a:t>
            </a:r>
            <a:r>
              <a:rPr sz="3600" u="sng" spc="-260">
                <a:uFill>
                  <a:solidFill>
                    <a:srgbClr val="000000"/>
                  </a:solidFill>
                </a:uFill>
              </a:rPr>
              <a:t> </a:t>
            </a:r>
            <a:r>
              <a:rPr lang="en-US" sz="3600" u="sng" spc="-26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3600" u="sng" spc="-140">
                <a:uFill>
                  <a:solidFill>
                    <a:srgbClr val="000000"/>
                  </a:solidFill>
                </a:uFill>
              </a:rPr>
              <a:t>To</a:t>
            </a:r>
            <a:r>
              <a:rPr lang="en-US" sz="3600" u="sng" spc="-14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3600" u="sng" spc="-145">
                <a:uFill>
                  <a:solidFill>
                    <a:srgbClr val="000000"/>
                  </a:solidFill>
                </a:uFill>
              </a:rPr>
              <a:t> </a:t>
            </a:r>
            <a:r>
              <a:rPr sz="3600" u="sng" dirty="0">
                <a:uFill>
                  <a:solidFill>
                    <a:srgbClr val="000000"/>
                  </a:solidFill>
                </a:uFill>
              </a:rPr>
              <a:t>Analytical</a:t>
            </a:r>
            <a:r>
              <a:rPr sz="3600" u="sng" spc="-5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3600" u="sng" spc="-10" dirty="0">
                <a:uFill>
                  <a:solidFill>
                    <a:srgbClr val="000000"/>
                  </a:solidFill>
                </a:uFill>
              </a:rPr>
              <a:t>Laboratory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143000" y="2667000"/>
            <a:ext cx="7345680" cy="2510303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481330" indent="-468630">
              <a:lnSpc>
                <a:spcPct val="100000"/>
              </a:lnSpc>
              <a:spcBef>
                <a:spcPts val="335"/>
              </a:spcBef>
              <a:buClr>
                <a:srgbClr val="8D1515"/>
              </a:buClr>
              <a:buSzPct val="140625"/>
              <a:buFont typeface="Wingdings"/>
              <a:buChar char=""/>
              <a:tabLst>
                <a:tab pos="481330" algn="l"/>
              </a:tabLst>
            </a:pPr>
            <a:r>
              <a:rPr sz="3200" b="1" dirty="0">
                <a:solidFill>
                  <a:srgbClr val="C00000"/>
                </a:solidFill>
                <a:latin typeface="Corbel"/>
                <a:cs typeface="Corbel"/>
              </a:rPr>
              <a:t>Source</a:t>
            </a:r>
            <a:r>
              <a:rPr sz="3200" b="1" spc="-20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3200" b="1">
                <a:solidFill>
                  <a:srgbClr val="C00000"/>
                </a:solidFill>
                <a:latin typeface="Corbel"/>
                <a:cs typeface="Corbel"/>
              </a:rPr>
              <a:t>of</a:t>
            </a:r>
            <a:r>
              <a:rPr sz="3200" b="1" spc="-5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lang="en-US" sz="3200" b="1" spc="-10" dirty="0">
                <a:solidFill>
                  <a:srgbClr val="C00000"/>
                </a:solidFill>
                <a:latin typeface="Corbel"/>
                <a:cs typeface="Corbel"/>
              </a:rPr>
              <a:t>S</a:t>
            </a:r>
            <a:r>
              <a:rPr sz="3200" b="1" spc="-10">
                <a:solidFill>
                  <a:srgbClr val="C00000"/>
                </a:solidFill>
                <a:latin typeface="Corbel"/>
                <a:cs typeface="Corbel"/>
              </a:rPr>
              <a:t>pecimen</a:t>
            </a:r>
            <a:endParaRPr sz="3200">
              <a:latin typeface="Corbel"/>
              <a:cs typeface="Corbel"/>
            </a:endParaRPr>
          </a:p>
          <a:p>
            <a:pPr marL="12700" marR="5080">
              <a:lnSpc>
                <a:spcPct val="100000"/>
              </a:lnSpc>
              <a:spcBef>
                <a:spcPts val="955"/>
              </a:spcBef>
            </a:pPr>
            <a:r>
              <a:rPr sz="2400" dirty="0">
                <a:latin typeface="Corbel"/>
                <a:cs typeface="Corbel"/>
              </a:rPr>
              <a:t>Source</a:t>
            </a:r>
            <a:r>
              <a:rPr sz="2400" spc="-7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of</a:t>
            </a:r>
            <a:r>
              <a:rPr sz="2400" spc="-7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specimen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should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be</a:t>
            </a:r>
            <a:r>
              <a:rPr sz="2400" spc="-7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above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suspicion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and</a:t>
            </a:r>
            <a:r>
              <a:rPr sz="2400" spc="-7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that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spc="-25" dirty="0">
                <a:latin typeface="Corbel"/>
                <a:cs typeface="Corbel"/>
              </a:rPr>
              <a:t>is </a:t>
            </a:r>
            <a:r>
              <a:rPr sz="2400" dirty="0">
                <a:latin typeface="Corbel"/>
                <a:cs typeface="Corbel"/>
              </a:rPr>
              <a:t>why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the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handling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is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limited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to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the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medical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profession,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It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spc="-25" dirty="0">
                <a:latin typeface="Corbel"/>
                <a:cs typeface="Corbel"/>
              </a:rPr>
              <a:t>is </a:t>
            </a:r>
            <a:r>
              <a:rPr sz="2400" dirty="0">
                <a:latin typeface="Corbel"/>
                <a:cs typeface="Corbel"/>
              </a:rPr>
              <a:t>generally</a:t>
            </a:r>
            <a:r>
              <a:rPr sz="2400" spc="-6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believed</a:t>
            </a:r>
            <a:r>
              <a:rPr sz="2400" spc="-8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that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technical</a:t>
            </a:r>
            <a:r>
              <a:rPr sz="2400" spc="-6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people</a:t>
            </a:r>
            <a:r>
              <a:rPr sz="2400" spc="-6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do</a:t>
            </a:r>
            <a:r>
              <a:rPr sz="2400" spc="-7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not</a:t>
            </a:r>
            <a:r>
              <a:rPr sz="2400" spc="-8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interfere</a:t>
            </a:r>
            <a:r>
              <a:rPr sz="2400" spc="-75" dirty="0">
                <a:latin typeface="Corbel"/>
                <a:cs typeface="Corbel"/>
              </a:rPr>
              <a:t> </a:t>
            </a:r>
            <a:r>
              <a:rPr sz="2400" spc="-25" dirty="0">
                <a:latin typeface="Corbel"/>
                <a:cs typeface="Corbel"/>
              </a:rPr>
              <a:t>in </a:t>
            </a:r>
            <a:r>
              <a:rPr sz="2400" dirty="0">
                <a:latin typeface="Corbel"/>
                <a:cs typeface="Corbel"/>
              </a:rPr>
              <a:t>the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form</a:t>
            </a:r>
            <a:r>
              <a:rPr sz="2400" spc="-6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of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addition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it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is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necessary</a:t>
            </a:r>
            <a:r>
              <a:rPr sz="2400" spc="-6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to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stress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that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this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belief </a:t>
            </a:r>
            <a:r>
              <a:rPr sz="2400" dirty="0">
                <a:latin typeface="Corbel"/>
                <a:cs typeface="Corbel"/>
              </a:rPr>
              <a:t>must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be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maintained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at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all</a:t>
            </a:r>
            <a:r>
              <a:rPr sz="2400" spc="-20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costs.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467600" y="0"/>
            <a:ext cx="1676400" cy="228600"/>
          </a:xfrm>
          <a:prstGeom prst="rect">
            <a:avLst/>
          </a:prstGeom>
          <a:solidFill>
            <a:srgbClr val="9E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5788" y="231486"/>
            <a:ext cx="7070090" cy="6151245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548005" indent="-535305">
              <a:lnSpc>
                <a:spcPct val="100000"/>
              </a:lnSpc>
              <a:spcBef>
                <a:spcPts val="545"/>
              </a:spcBef>
              <a:buClr>
                <a:srgbClr val="8D1515"/>
              </a:buClr>
              <a:buSzPct val="143750"/>
              <a:buFont typeface="Wingdings"/>
              <a:buChar char=""/>
              <a:tabLst>
                <a:tab pos="548005" algn="l"/>
              </a:tabLst>
            </a:pPr>
            <a:r>
              <a:rPr sz="3200" b="1" spc="-10" dirty="0">
                <a:solidFill>
                  <a:srgbClr val="C00000"/>
                </a:solidFill>
                <a:latin typeface="Corbel"/>
                <a:cs typeface="Corbel"/>
              </a:rPr>
              <a:t>Collection:</a:t>
            </a:r>
            <a:endParaRPr sz="3200" dirty="0">
              <a:latin typeface="Corbel"/>
              <a:cs typeface="Corbel"/>
            </a:endParaRPr>
          </a:p>
          <a:p>
            <a:pPr marL="12700" marR="83820">
              <a:lnSpc>
                <a:spcPct val="100000"/>
              </a:lnSpc>
              <a:spcBef>
                <a:spcPts val="875"/>
              </a:spcBef>
            </a:pPr>
            <a:r>
              <a:rPr sz="2000" dirty="0">
                <a:latin typeface="Corbel"/>
                <a:cs typeface="Corbel"/>
              </a:rPr>
              <a:t>It</a:t>
            </a:r>
            <a:r>
              <a:rPr sz="2000" spc="-5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must</a:t>
            </a:r>
            <a:r>
              <a:rPr sz="2000" spc="-5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be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collected</a:t>
            </a:r>
            <a:r>
              <a:rPr sz="2000" spc="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in</a:t>
            </a:r>
            <a:r>
              <a:rPr sz="2000" spc="-5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suitable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containers,</a:t>
            </a:r>
            <a:r>
              <a:rPr sz="2000" spc="-3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from</a:t>
            </a:r>
            <a:r>
              <a:rPr sz="2000" spc="-35" dirty="0">
                <a:latin typeface="Corbel"/>
                <a:cs typeface="Corbel"/>
              </a:rPr>
              <a:t> </a:t>
            </a:r>
            <a:r>
              <a:rPr sz="2000" spc="-10" dirty="0">
                <a:latin typeface="Corbel"/>
                <a:cs typeface="Corbel"/>
              </a:rPr>
              <a:t>contamination. </a:t>
            </a:r>
            <a:r>
              <a:rPr sz="2000" dirty="0">
                <a:latin typeface="Corbel"/>
                <a:cs typeface="Corbel"/>
              </a:rPr>
              <a:t>Collection</a:t>
            </a:r>
            <a:r>
              <a:rPr sz="2000" spc="-3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calls</a:t>
            </a:r>
            <a:r>
              <a:rPr sz="2000" spc="-5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for</a:t>
            </a:r>
            <a:r>
              <a:rPr sz="2000" spc="-5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special</a:t>
            </a:r>
            <a:r>
              <a:rPr sz="2000" spc="-5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knowledge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to</a:t>
            </a:r>
            <a:r>
              <a:rPr sz="2000" spc="-7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decide the</a:t>
            </a:r>
            <a:r>
              <a:rPr sz="2000" spc="-75" dirty="0">
                <a:latin typeface="Corbel"/>
                <a:cs typeface="Corbel"/>
              </a:rPr>
              <a:t> </a:t>
            </a:r>
            <a:r>
              <a:rPr sz="2000" spc="-10" dirty="0">
                <a:latin typeface="Corbel"/>
                <a:cs typeface="Corbel"/>
              </a:rPr>
              <a:t>number,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spc="-10" dirty="0">
                <a:latin typeface="Corbel"/>
                <a:cs typeface="Corbel"/>
              </a:rPr>
              <a:t>choice </a:t>
            </a:r>
            <a:r>
              <a:rPr sz="2000" dirty="0">
                <a:latin typeface="Corbel"/>
                <a:cs typeface="Corbel"/>
              </a:rPr>
              <a:t>of</a:t>
            </a:r>
            <a:r>
              <a:rPr sz="2000" spc="-3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specimen,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also</a:t>
            </a:r>
            <a:r>
              <a:rPr sz="2000" spc="-4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from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where</a:t>
            </a:r>
            <a:r>
              <a:rPr sz="2000" spc="-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to</a:t>
            </a:r>
            <a:r>
              <a:rPr sz="2000" spc="-4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be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spc="-10" dirty="0">
                <a:latin typeface="Corbel"/>
                <a:cs typeface="Corbel"/>
              </a:rPr>
              <a:t>collected.</a:t>
            </a:r>
            <a:endParaRPr sz="2000" dirty="0">
              <a:latin typeface="Corbel"/>
              <a:cs typeface="Corbel"/>
            </a:endParaRPr>
          </a:p>
          <a:p>
            <a:pPr marL="481330" indent="-476250">
              <a:lnSpc>
                <a:spcPts val="5420"/>
              </a:lnSpc>
              <a:buClr>
                <a:srgbClr val="8D1515"/>
              </a:buClr>
              <a:buSzPct val="143750"/>
              <a:buFont typeface="Wingdings"/>
              <a:buChar char=""/>
              <a:tabLst>
                <a:tab pos="481330" algn="l"/>
              </a:tabLst>
            </a:pPr>
            <a:r>
              <a:rPr sz="3200" b="1" spc="-10" dirty="0">
                <a:solidFill>
                  <a:srgbClr val="C00000"/>
                </a:solidFill>
                <a:latin typeface="Corbel"/>
                <a:cs typeface="Corbel"/>
              </a:rPr>
              <a:t>Labelling:</a:t>
            </a:r>
            <a:endParaRPr sz="3200" dirty="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sz="2000" dirty="0">
                <a:latin typeface="Corbel"/>
                <a:cs typeface="Corbel"/>
              </a:rPr>
              <a:t>After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collection in</a:t>
            </a:r>
            <a:r>
              <a:rPr sz="2000" spc="-6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suitable</a:t>
            </a:r>
            <a:r>
              <a:rPr sz="2000" spc="-50" dirty="0">
                <a:latin typeface="Corbel"/>
                <a:cs typeface="Corbel"/>
              </a:rPr>
              <a:t> </a:t>
            </a:r>
            <a:r>
              <a:rPr sz="2000" spc="-10" dirty="0">
                <a:latin typeface="Corbel"/>
                <a:cs typeface="Corbel"/>
              </a:rPr>
              <a:t>container,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it</a:t>
            </a:r>
            <a:r>
              <a:rPr sz="2000" spc="-6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must</a:t>
            </a:r>
            <a:r>
              <a:rPr sz="2000" spc="-60" dirty="0">
                <a:latin typeface="Corbel"/>
                <a:cs typeface="Corbel"/>
              </a:rPr>
              <a:t> </a:t>
            </a:r>
            <a:r>
              <a:rPr sz="2000" spc="-25" dirty="0">
                <a:latin typeface="Corbel"/>
                <a:cs typeface="Corbel"/>
              </a:rPr>
              <a:t>be</a:t>
            </a:r>
            <a:endParaRPr sz="2000" dirty="0">
              <a:latin typeface="Corbel"/>
              <a:cs typeface="Corbel"/>
            </a:endParaRPr>
          </a:p>
          <a:p>
            <a:pPr marL="12700" marR="80010">
              <a:lnSpc>
                <a:spcPct val="100000"/>
              </a:lnSpc>
            </a:pPr>
            <a:r>
              <a:rPr sz="2000" dirty="0">
                <a:latin typeface="Corbel"/>
                <a:cs typeface="Corbel"/>
              </a:rPr>
              <a:t>labelled</a:t>
            </a:r>
            <a:r>
              <a:rPr sz="2000" spc="-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mentioning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clearly</a:t>
            </a:r>
            <a:r>
              <a:rPr sz="2000" spc="-3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the</a:t>
            </a:r>
            <a:r>
              <a:rPr sz="2000" spc="-5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time</a:t>
            </a:r>
            <a:r>
              <a:rPr sz="2000" spc="-4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of</a:t>
            </a:r>
            <a:r>
              <a:rPr sz="2000" spc="-4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collection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with</a:t>
            </a:r>
            <a:r>
              <a:rPr sz="2000" spc="-4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date,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spc="-20" dirty="0">
                <a:latin typeface="Corbel"/>
                <a:cs typeface="Corbel"/>
              </a:rPr>
              <a:t>name </a:t>
            </a:r>
            <a:r>
              <a:rPr sz="2000" dirty="0">
                <a:latin typeface="Corbel"/>
                <a:cs typeface="Corbel"/>
              </a:rPr>
              <a:t>of</a:t>
            </a:r>
            <a:r>
              <a:rPr sz="2000" spc="-5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the</a:t>
            </a:r>
            <a:r>
              <a:rPr sz="2000" spc="-5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person</a:t>
            </a:r>
            <a:r>
              <a:rPr sz="2000" spc="-3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from</a:t>
            </a:r>
            <a:r>
              <a:rPr sz="2000" spc="-3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whom</a:t>
            </a:r>
            <a:r>
              <a:rPr sz="2000" spc="-3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taken,</a:t>
            </a:r>
            <a:r>
              <a:rPr sz="2000" spc="-5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the</a:t>
            </a:r>
            <a:r>
              <a:rPr sz="2000" spc="-3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site</a:t>
            </a:r>
            <a:r>
              <a:rPr sz="2000" spc="-3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from where</a:t>
            </a:r>
            <a:r>
              <a:rPr sz="2000" spc="-3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obtained.</a:t>
            </a:r>
            <a:r>
              <a:rPr sz="2000" spc="-5" dirty="0">
                <a:latin typeface="Corbel"/>
                <a:cs typeface="Corbel"/>
              </a:rPr>
              <a:t> </a:t>
            </a:r>
            <a:r>
              <a:rPr sz="2000" spc="-25" dirty="0">
                <a:latin typeface="Corbel"/>
                <a:cs typeface="Corbel"/>
              </a:rPr>
              <a:t>It </a:t>
            </a:r>
            <a:r>
              <a:rPr sz="2000" dirty="0">
                <a:latin typeface="Corbel"/>
                <a:cs typeface="Corbel"/>
              </a:rPr>
              <a:t>should</a:t>
            </a:r>
            <a:r>
              <a:rPr sz="2000" spc="-3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also</a:t>
            </a:r>
            <a:r>
              <a:rPr sz="2000" spc="-5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have</a:t>
            </a:r>
            <a:r>
              <a:rPr sz="2000" spc="-3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the</a:t>
            </a:r>
            <a:r>
              <a:rPr sz="2000" spc="-3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name,</a:t>
            </a:r>
            <a:r>
              <a:rPr sz="2000" spc="-4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designation and</a:t>
            </a:r>
            <a:r>
              <a:rPr sz="2000" spc="-5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address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of</a:t>
            </a:r>
            <a:r>
              <a:rPr sz="2000" spc="-3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the</a:t>
            </a:r>
            <a:r>
              <a:rPr sz="2000" spc="-50" dirty="0">
                <a:latin typeface="Corbel"/>
                <a:cs typeface="Corbel"/>
              </a:rPr>
              <a:t> </a:t>
            </a:r>
            <a:r>
              <a:rPr sz="2000" spc="-10" dirty="0">
                <a:latin typeface="Corbel"/>
                <a:cs typeface="Corbel"/>
              </a:rPr>
              <a:t>Medical Officer.</a:t>
            </a:r>
            <a:endParaRPr sz="2000" dirty="0">
              <a:latin typeface="Corbel"/>
              <a:cs typeface="Corbel"/>
            </a:endParaRPr>
          </a:p>
          <a:p>
            <a:pPr marL="481330" indent="-476250">
              <a:lnSpc>
                <a:spcPts val="5425"/>
              </a:lnSpc>
              <a:buClr>
                <a:srgbClr val="8D1515"/>
              </a:buClr>
              <a:buSzPct val="143750"/>
              <a:buFont typeface="Wingdings"/>
              <a:buChar char=""/>
              <a:tabLst>
                <a:tab pos="481330" algn="l"/>
              </a:tabLst>
            </a:pPr>
            <a:r>
              <a:rPr sz="3200" b="1" spc="-10" dirty="0">
                <a:solidFill>
                  <a:srgbClr val="C00000"/>
                </a:solidFill>
                <a:latin typeface="Corbel"/>
                <a:cs typeface="Corbel"/>
              </a:rPr>
              <a:t>Sealing:</a:t>
            </a:r>
            <a:endParaRPr sz="3200" dirty="0">
              <a:latin typeface="Corbel"/>
              <a:cs typeface="Corbel"/>
            </a:endParaRPr>
          </a:p>
          <a:p>
            <a:pPr marL="12700" marR="5080">
              <a:lnSpc>
                <a:spcPct val="100000"/>
              </a:lnSpc>
              <a:spcBef>
                <a:spcPts val="869"/>
              </a:spcBef>
            </a:pPr>
            <a:r>
              <a:rPr sz="2000" dirty="0">
                <a:latin typeface="Corbel"/>
                <a:cs typeface="Corbel"/>
              </a:rPr>
              <a:t>All</a:t>
            </a:r>
            <a:r>
              <a:rPr sz="2000" spc="-7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these</a:t>
            </a:r>
            <a:r>
              <a:rPr sz="2000" spc="-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specimens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must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be</a:t>
            </a:r>
            <a:r>
              <a:rPr sz="2000" spc="-3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carefully </a:t>
            </a:r>
            <a:r>
              <a:rPr sz="2000" spc="-10" dirty="0">
                <a:latin typeface="Corbel"/>
                <a:cs typeface="Corbel"/>
              </a:rPr>
              <a:t>sealed.</a:t>
            </a:r>
            <a:r>
              <a:rPr sz="2000" spc="-9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good</a:t>
            </a:r>
            <a:r>
              <a:rPr sz="2000" spc="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way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of</a:t>
            </a:r>
            <a:r>
              <a:rPr sz="2000" spc="-30" dirty="0">
                <a:latin typeface="Corbel"/>
                <a:cs typeface="Corbel"/>
              </a:rPr>
              <a:t> </a:t>
            </a:r>
            <a:r>
              <a:rPr sz="2000" spc="-10" dirty="0">
                <a:latin typeface="Corbel"/>
                <a:cs typeface="Corbel"/>
              </a:rPr>
              <a:t>sealing </a:t>
            </a:r>
            <a:r>
              <a:rPr sz="2000" dirty="0">
                <a:latin typeface="Corbel"/>
                <a:cs typeface="Corbel"/>
              </a:rPr>
              <a:t>is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to</a:t>
            </a:r>
            <a:r>
              <a:rPr sz="2000" spc="-3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strap</a:t>
            </a:r>
            <a:r>
              <a:rPr sz="2000" spc="-3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the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top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with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spc="-10" dirty="0">
                <a:latin typeface="Corbel"/>
                <a:cs typeface="Corbel"/>
              </a:rPr>
              <a:t>paper-</a:t>
            </a:r>
            <a:r>
              <a:rPr sz="2000" dirty="0">
                <a:latin typeface="Corbel"/>
                <a:cs typeface="Corbel"/>
              </a:rPr>
              <a:t>adhesive</a:t>
            </a:r>
            <a:r>
              <a:rPr sz="2000" spc="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tape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around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the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joint,</a:t>
            </a:r>
            <a:r>
              <a:rPr sz="2000" spc="-30" dirty="0">
                <a:latin typeface="Corbel"/>
                <a:cs typeface="Corbel"/>
              </a:rPr>
              <a:t> </a:t>
            </a:r>
            <a:r>
              <a:rPr sz="2000" spc="-25" dirty="0">
                <a:latin typeface="Corbel"/>
                <a:cs typeface="Corbel"/>
              </a:rPr>
              <a:t>In </a:t>
            </a:r>
            <a:r>
              <a:rPr sz="2000" dirty="0">
                <a:latin typeface="Corbel"/>
                <a:cs typeface="Corbel"/>
              </a:rPr>
              <a:t>practice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special</a:t>
            </a:r>
            <a:r>
              <a:rPr sz="2000" spc="-3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seals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are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available,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and</a:t>
            </a:r>
            <a:r>
              <a:rPr sz="2000" spc="-5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the</a:t>
            </a:r>
            <a:r>
              <a:rPr sz="2000" spc="-3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impression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of</a:t>
            </a:r>
            <a:r>
              <a:rPr sz="2000" spc="-5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the</a:t>
            </a:r>
            <a:r>
              <a:rPr sz="2000" spc="-3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seal</a:t>
            </a:r>
            <a:r>
              <a:rPr sz="2000" spc="-45" dirty="0">
                <a:latin typeface="Corbel"/>
                <a:cs typeface="Corbel"/>
              </a:rPr>
              <a:t> </a:t>
            </a:r>
            <a:r>
              <a:rPr sz="2000" spc="-25" dirty="0">
                <a:latin typeface="Corbel"/>
                <a:cs typeface="Corbel"/>
              </a:rPr>
              <a:t>is </a:t>
            </a:r>
            <a:r>
              <a:rPr sz="2000" dirty="0">
                <a:latin typeface="Corbel"/>
                <a:cs typeface="Corbel"/>
              </a:rPr>
              <a:t>sent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)</a:t>
            </a:r>
            <a:r>
              <a:rPr sz="2000" spc="-3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the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analyst</a:t>
            </a:r>
            <a:r>
              <a:rPr sz="2000" spc="-5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on</a:t>
            </a:r>
            <a:r>
              <a:rPr sz="2000" spc="-6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the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forwarding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letter</a:t>
            </a:r>
            <a:r>
              <a:rPr sz="2000" spc="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for</a:t>
            </a:r>
            <a:r>
              <a:rPr sz="2000" spc="-45" dirty="0">
                <a:latin typeface="Corbel"/>
                <a:cs typeface="Corbel"/>
              </a:rPr>
              <a:t> </a:t>
            </a:r>
            <a:r>
              <a:rPr sz="2000" spc="-10" dirty="0">
                <a:latin typeface="Corbel"/>
                <a:cs typeface="Corbel"/>
              </a:rPr>
              <a:t>identification</a:t>
            </a:r>
            <a:endParaRPr sz="2000" dirty="0">
              <a:latin typeface="Corbel"/>
              <a:cs typeface="Corbe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391400" y="0"/>
            <a:ext cx="1752600" cy="231486"/>
          </a:xfrm>
          <a:prstGeom prst="rect">
            <a:avLst/>
          </a:prstGeom>
          <a:solidFill>
            <a:srgbClr val="9E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994"/>
            <a:ext cx="333375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600" spc="-100" dirty="0"/>
              <a:t>Motto</a:t>
            </a:r>
            <a:r>
              <a:rPr sz="4600" spc="-210" dirty="0"/>
              <a:t> </a:t>
            </a:r>
            <a:r>
              <a:rPr sz="4600" spc="-50" dirty="0"/>
              <a:t>of</a:t>
            </a:r>
            <a:r>
              <a:rPr sz="4600" spc="-204" dirty="0"/>
              <a:t> </a:t>
            </a:r>
            <a:r>
              <a:rPr sz="4600" spc="-30" dirty="0"/>
              <a:t>RMU</a:t>
            </a:r>
            <a:endParaRPr sz="46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800" y="1828800"/>
            <a:ext cx="6629400" cy="3429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1DCB4E0-620D-F156-84B1-624AB6E2C3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l="4787" t="7561" r="11351" b="8025"/>
          <a:stretch>
            <a:fillRect/>
          </a:stretch>
        </p:blipFill>
        <p:spPr bwMode="auto">
          <a:xfrm>
            <a:off x="8458200" y="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55775" y="207000"/>
            <a:ext cx="7270750" cy="6256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3065" indent="-390525">
              <a:lnSpc>
                <a:spcPts val="4500"/>
              </a:lnSpc>
              <a:buClr>
                <a:srgbClr val="8D1515"/>
              </a:buClr>
              <a:buSzPct val="140384"/>
              <a:buFont typeface="Wingdings"/>
              <a:buChar char=""/>
              <a:tabLst>
                <a:tab pos="393065" algn="l"/>
              </a:tabLst>
            </a:pPr>
            <a:r>
              <a:rPr sz="2600" b="1" dirty="0">
                <a:solidFill>
                  <a:srgbClr val="C00000"/>
                </a:solidFill>
                <a:latin typeface="Corbel"/>
                <a:cs typeface="Corbel"/>
              </a:rPr>
              <a:t>Numbering</a:t>
            </a:r>
            <a:r>
              <a:rPr sz="2600" b="1" spc="-25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2600" b="1" dirty="0">
                <a:solidFill>
                  <a:srgbClr val="C00000"/>
                </a:solidFill>
                <a:latin typeface="Corbel"/>
                <a:cs typeface="Corbel"/>
              </a:rPr>
              <a:t>of</a:t>
            </a:r>
            <a:r>
              <a:rPr sz="2600" b="1" spc="-55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2600" b="1" dirty="0">
                <a:solidFill>
                  <a:srgbClr val="C00000"/>
                </a:solidFill>
                <a:latin typeface="Corbel"/>
                <a:cs typeface="Corbel"/>
              </a:rPr>
              <a:t>the</a:t>
            </a:r>
            <a:r>
              <a:rPr sz="2600" b="1" spc="-25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2600" b="1" spc="-10" dirty="0">
                <a:solidFill>
                  <a:srgbClr val="C00000"/>
                </a:solidFill>
                <a:latin typeface="Corbel"/>
                <a:cs typeface="Corbel"/>
              </a:rPr>
              <a:t>specimens:</a:t>
            </a:r>
            <a:endParaRPr sz="2600" dirty="0">
              <a:latin typeface="Corbel"/>
              <a:cs typeface="Corbel"/>
            </a:endParaRPr>
          </a:p>
          <a:p>
            <a:pPr marL="12700" marR="102870">
              <a:lnSpc>
                <a:spcPct val="90000"/>
              </a:lnSpc>
              <a:spcBef>
                <a:spcPts val="940"/>
              </a:spcBef>
            </a:pPr>
            <a:r>
              <a:rPr sz="2200" dirty="0">
                <a:latin typeface="Corbel"/>
                <a:cs typeface="Corbel"/>
              </a:rPr>
              <a:t>When</a:t>
            </a:r>
            <a:r>
              <a:rPr sz="2200" spc="-5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more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than</a:t>
            </a:r>
            <a:r>
              <a:rPr sz="2200" spc="-4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one</a:t>
            </a:r>
            <a:r>
              <a:rPr sz="2200" spc="-2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specimen</a:t>
            </a:r>
            <a:r>
              <a:rPr sz="2200" spc="-4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is</a:t>
            </a:r>
            <a:r>
              <a:rPr sz="2200" spc="-3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taken,</a:t>
            </a:r>
            <a:r>
              <a:rPr sz="2200" spc="-6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as</a:t>
            </a:r>
            <a:r>
              <a:rPr sz="2200" spc="-4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in</a:t>
            </a:r>
            <a:r>
              <a:rPr sz="2200" spc="-2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cases</a:t>
            </a:r>
            <a:r>
              <a:rPr sz="2200" spc="-35" dirty="0">
                <a:latin typeface="Corbel"/>
                <a:cs typeface="Corbel"/>
              </a:rPr>
              <a:t> </a:t>
            </a:r>
            <a:r>
              <a:rPr sz="2200" spc="-25" dirty="0">
                <a:latin typeface="Corbel"/>
                <a:cs typeface="Corbel"/>
              </a:rPr>
              <a:t>of </a:t>
            </a:r>
            <a:r>
              <a:rPr sz="2200" dirty="0">
                <a:latin typeface="Corbel"/>
                <a:cs typeface="Corbel"/>
              </a:rPr>
              <a:t>poisoning</a:t>
            </a:r>
            <a:r>
              <a:rPr sz="2200" spc="-5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or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sexual</a:t>
            </a:r>
            <a:r>
              <a:rPr sz="2200" spc="-6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assault,</a:t>
            </a:r>
            <a:r>
              <a:rPr sz="2200" spc="-5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it</a:t>
            </a:r>
            <a:r>
              <a:rPr sz="2200" spc="-3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is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advisable</a:t>
            </a:r>
            <a:r>
              <a:rPr sz="2200" spc="-5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to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b="1" i="1" dirty="0">
                <a:latin typeface="Corbel"/>
                <a:cs typeface="Corbel"/>
              </a:rPr>
              <a:t>identify</a:t>
            </a:r>
            <a:r>
              <a:rPr sz="2200" b="1" i="1" spc="-80" dirty="0">
                <a:latin typeface="Corbel"/>
                <a:cs typeface="Corbel"/>
              </a:rPr>
              <a:t> </a:t>
            </a:r>
            <a:r>
              <a:rPr sz="2200" spc="-20" dirty="0">
                <a:latin typeface="Corbel"/>
                <a:cs typeface="Corbel"/>
              </a:rPr>
              <a:t>each </a:t>
            </a:r>
            <a:r>
              <a:rPr sz="2200" dirty="0">
                <a:latin typeface="Corbel"/>
                <a:cs typeface="Corbel"/>
              </a:rPr>
              <a:t>specimen</a:t>
            </a:r>
            <a:r>
              <a:rPr sz="2200" spc="-3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with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number</a:t>
            </a:r>
            <a:r>
              <a:rPr sz="2200" spc="-6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or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a</a:t>
            </a:r>
            <a:r>
              <a:rPr sz="2200" spc="-3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letter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and</a:t>
            </a:r>
            <a:r>
              <a:rPr sz="2200" spc="-5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schedule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of</a:t>
            </a:r>
            <a:r>
              <a:rPr sz="2200" spc="-25" dirty="0">
                <a:latin typeface="Corbel"/>
                <a:cs typeface="Corbel"/>
              </a:rPr>
              <a:t> the </a:t>
            </a:r>
            <a:r>
              <a:rPr sz="2200" dirty="0">
                <a:latin typeface="Corbel"/>
                <a:cs typeface="Corbel"/>
              </a:rPr>
              <a:t>specimens</a:t>
            </a:r>
            <a:r>
              <a:rPr sz="2200" spc="-5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with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their</a:t>
            </a:r>
            <a:r>
              <a:rPr sz="2200" spc="-2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numbers</a:t>
            </a:r>
            <a:r>
              <a:rPr sz="2200" spc="-7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should</a:t>
            </a:r>
            <a:r>
              <a:rPr sz="2200" spc="-3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be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prepared,</a:t>
            </a:r>
            <a:r>
              <a:rPr sz="2200" spc="-8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and</a:t>
            </a:r>
            <a:r>
              <a:rPr sz="2200" spc="-5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sent</a:t>
            </a:r>
            <a:r>
              <a:rPr sz="2200" spc="-25" dirty="0">
                <a:latin typeface="Corbel"/>
                <a:cs typeface="Corbel"/>
              </a:rPr>
              <a:t> to </a:t>
            </a:r>
            <a:r>
              <a:rPr sz="2200" dirty="0">
                <a:latin typeface="Corbel"/>
                <a:cs typeface="Corbel"/>
              </a:rPr>
              <a:t>the</a:t>
            </a:r>
            <a:r>
              <a:rPr sz="2200" spc="-5" dirty="0">
                <a:latin typeface="Corbel"/>
                <a:cs typeface="Corbel"/>
              </a:rPr>
              <a:t> </a:t>
            </a:r>
            <a:r>
              <a:rPr sz="2200" b="1" i="1" spc="-10" dirty="0">
                <a:latin typeface="Corbel"/>
                <a:cs typeface="Corbel"/>
              </a:rPr>
              <a:t>analyst.</a:t>
            </a:r>
            <a:endParaRPr sz="2200" dirty="0">
              <a:latin typeface="Corbel"/>
              <a:cs typeface="Corbel"/>
            </a:endParaRPr>
          </a:p>
          <a:p>
            <a:pPr marL="466725" indent="-466725">
              <a:lnSpc>
                <a:spcPts val="4900"/>
              </a:lnSpc>
              <a:buClr>
                <a:srgbClr val="8D1515"/>
              </a:buClr>
              <a:buSzPct val="141935"/>
              <a:buFont typeface="Wingdings"/>
              <a:buChar char=""/>
              <a:tabLst>
                <a:tab pos="466725" algn="l"/>
              </a:tabLst>
            </a:pPr>
            <a:r>
              <a:rPr sz="3100" b="1" spc="-10" dirty="0">
                <a:solidFill>
                  <a:srgbClr val="C00000"/>
                </a:solidFill>
                <a:latin typeface="Corbel"/>
                <a:cs typeface="Corbel"/>
              </a:rPr>
              <a:t>Transportation:</a:t>
            </a:r>
            <a:endParaRPr sz="3100" dirty="0">
              <a:latin typeface="Corbel"/>
              <a:cs typeface="Corbel"/>
            </a:endParaRPr>
          </a:p>
          <a:p>
            <a:pPr marL="70485" marR="5080" indent="-58419">
              <a:lnSpc>
                <a:spcPct val="90000"/>
              </a:lnSpc>
              <a:spcBef>
                <a:spcPts val="905"/>
              </a:spcBef>
            </a:pPr>
            <a:r>
              <a:rPr sz="2200" dirty="0">
                <a:latin typeface="Corbel"/>
                <a:cs typeface="Corbel"/>
              </a:rPr>
              <a:t>Usually</a:t>
            </a:r>
            <a:r>
              <a:rPr sz="2200" spc="-5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the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specimens</a:t>
            </a:r>
            <a:r>
              <a:rPr sz="2200" spc="-4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are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handed</a:t>
            </a:r>
            <a:r>
              <a:rPr sz="2200" spc="-4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over</a:t>
            </a:r>
            <a:r>
              <a:rPr sz="2200" spc="-4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to</a:t>
            </a:r>
            <a:r>
              <a:rPr sz="2200" spc="-5" dirty="0">
                <a:latin typeface="Corbel"/>
                <a:cs typeface="Corbel"/>
              </a:rPr>
              <a:t> </a:t>
            </a:r>
            <a:r>
              <a:rPr sz="2200" i="1" dirty="0">
                <a:latin typeface="Corbel"/>
                <a:cs typeface="Corbel"/>
              </a:rPr>
              <a:t>police</a:t>
            </a:r>
            <a:r>
              <a:rPr sz="2200" i="1" spc="-4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during</a:t>
            </a:r>
            <a:r>
              <a:rPr sz="2200" spc="-3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transit</a:t>
            </a:r>
            <a:r>
              <a:rPr sz="2200" spc="55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if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the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sending</a:t>
            </a:r>
            <a:r>
              <a:rPr sz="2200" spc="-60" dirty="0">
                <a:latin typeface="Corbel"/>
                <a:cs typeface="Corbel"/>
              </a:rPr>
              <a:t> </a:t>
            </a:r>
            <a:r>
              <a:rPr sz="2200" i="1" dirty="0">
                <a:latin typeface="Corbel"/>
                <a:cs typeface="Corbel"/>
              </a:rPr>
              <a:t>medical</a:t>
            </a:r>
            <a:r>
              <a:rPr sz="2200" i="1" spc="-4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officer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and</a:t>
            </a:r>
            <a:r>
              <a:rPr sz="2200" spc="-3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the</a:t>
            </a:r>
            <a:r>
              <a:rPr sz="2200" spc="-2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analyst</a:t>
            </a:r>
            <a:r>
              <a:rPr sz="2200" spc="-5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laboratory</a:t>
            </a:r>
            <a:r>
              <a:rPr sz="2200" spc="-55" dirty="0">
                <a:latin typeface="Corbel"/>
                <a:cs typeface="Corbel"/>
              </a:rPr>
              <a:t> </a:t>
            </a:r>
            <a:r>
              <a:rPr sz="2200" spc="-25" dirty="0">
                <a:latin typeface="Corbel"/>
                <a:cs typeface="Corbel"/>
              </a:rPr>
              <a:t>are </a:t>
            </a:r>
            <a:r>
              <a:rPr sz="2200" dirty="0">
                <a:latin typeface="Corbel"/>
                <a:cs typeface="Corbel"/>
              </a:rPr>
              <a:t>situated</a:t>
            </a:r>
            <a:r>
              <a:rPr sz="2200" spc="-6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on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the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same</a:t>
            </a:r>
            <a:r>
              <a:rPr sz="2200" spc="-4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station,</a:t>
            </a:r>
            <a:r>
              <a:rPr sz="2200" spc="-3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it</a:t>
            </a:r>
            <a:r>
              <a:rPr sz="2200" spc="-2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is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advisable</a:t>
            </a:r>
            <a:r>
              <a:rPr sz="2200" spc="-4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that</a:t>
            </a:r>
            <a:r>
              <a:rPr sz="2200" spc="-3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the</a:t>
            </a:r>
            <a:r>
              <a:rPr sz="2200" spc="-4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specimens </a:t>
            </a:r>
            <a:r>
              <a:rPr sz="2200" dirty="0">
                <a:latin typeface="Corbel"/>
                <a:cs typeface="Corbel"/>
              </a:rPr>
              <a:t>should</a:t>
            </a:r>
            <a:r>
              <a:rPr sz="2200" spc="-3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be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sent</a:t>
            </a:r>
            <a:r>
              <a:rPr sz="2200" spc="-4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by</a:t>
            </a:r>
            <a:r>
              <a:rPr sz="2200" spc="-2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hand</a:t>
            </a:r>
            <a:r>
              <a:rPr sz="2200" spc="-5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on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the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same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day</a:t>
            </a:r>
            <a:r>
              <a:rPr sz="2200" spc="-5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and</a:t>
            </a:r>
            <a:r>
              <a:rPr sz="2200" spc="-2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receipt</a:t>
            </a:r>
            <a:r>
              <a:rPr sz="2200" spc="-4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obtained </a:t>
            </a:r>
            <a:r>
              <a:rPr sz="2200" dirty="0">
                <a:latin typeface="Corbel"/>
                <a:cs typeface="Corbel"/>
              </a:rPr>
              <a:t>from</a:t>
            </a:r>
            <a:r>
              <a:rPr sz="2200" spc="-2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the</a:t>
            </a:r>
            <a:r>
              <a:rPr sz="2200" spc="-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analyst.</a:t>
            </a:r>
            <a:endParaRPr sz="2200" dirty="0">
              <a:latin typeface="Corbel"/>
              <a:cs typeface="Corbel"/>
            </a:endParaRPr>
          </a:p>
          <a:p>
            <a:pPr marL="12700">
              <a:lnSpc>
                <a:spcPts val="2510"/>
              </a:lnSpc>
              <a:spcBef>
                <a:spcPts val="870"/>
              </a:spcBef>
            </a:pPr>
            <a:r>
              <a:rPr sz="2200" dirty="0">
                <a:latin typeface="Corbel"/>
                <a:cs typeface="Corbel"/>
              </a:rPr>
              <a:t>In</a:t>
            </a:r>
            <a:r>
              <a:rPr sz="2200" spc="-4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practice,</a:t>
            </a:r>
            <a:r>
              <a:rPr sz="2200" spc="-40" dirty="0">
                <a:latin typeface="Corbel"/>
                <a:cs typeface="Corbel"/>
              </a:rPr>
              <a:t> </a:t>
            </a:r>
            <a:r>
              <a:rPr sz="2200" b="1" dirty="0">
                <a:solidFill>
                  <a:srgbClr val="C00000"/>
                </a:solidFill>
                <a:latin typeface="Corbel"/>
                <a:cs typeface="Corbel"/>
              </a:rPr>
              <a:t>signature</a:t>
            </a:r>
            <a:r>
              <a:rPr sz="2200" b="1" spc="-30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2200" b="1" dirty="0">
                <a:solidFill>
                  <a:srgbClr val="C00000"/>
                </a:solidFill>
                <a:latin typeface="Corbel"/>
                <a:cs typeface="Corbel"/>
              </a:rPr>
              <a:t>of</a:t>
            </a:r>
            <a:r>
              <a:rPr sz="2200" b="1" spc="-20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2200" b="1" dirty="0">
                <a:solidFill>
                  <a:srgbClr val="C00000"/>
                </a:solidFill>
                <a:latin typeface="Corbel"/>
                <a:cs typeface="Corbel"/>
              </a:rPr>
              <a:t>the</a:t>
            </a:r>
            <a:r>
              <a:rPr sz="2200" b="1" spc="-40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2200" b="1" dirty="0">
                <a:solidFill>
                  <a:srgbClr val="C00000"/>
                </a:solidFill>
                <a:latin typeface="Corbel"/>
                <a:cs typeface="Corbel"/>
              </a:rPr>
              <a:t>police</a:t>
            </a:r>
            <a:r>
              <a:rPr sz="2200" b="1" spc="-65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2200" b="1" dirty="0">
                <a:solidFill>
                  <a:srgbClr val="C00000"/>
                </a:solidFill>
                <a:latin typeface="Corbel"/>
                <a:cs typeface="Corbel"/>
              </a:rPr>
              <a:t>official</a:t>
            </a:r>
            <a:r>
              <a:rPr sz="2200" b="1" spc="-35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are</a:t>
            </a:r>
            <a:r>
              <a:rPr sz="2200" spc="-2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obtained</a:t>
            </a:r>
            <a:r>
              <a:rPr sz="2200" spc="-55" dirty="0">
                <a:latin typeface="Corbel"/>
                <a:cs typeface="Corbel"/>
              </a:rPr>
              <a:t> </a:t>
            </a:r>
            <a:r>
              <a:rPr sz="2200" spc="-20" dirty="0">
                <a:latin typeface="Corbel"/>
                <a:cs typeface="Corbel"/>
              </a:rPr>
              <a:t>over</a:t>
            </a:r>
            <a:endParaRPr sz="2200" dirty="0">
              <a:latin typeface="Corbel"/>
              <a:cs typeface="Corbel"/>
            </a:endParaRPr>
          </a:p>
          <a:p>
            <a:pPr marL="12700">
              <a:lnSpc>
                <a:spcPts val="2510"/>
              </a:lnSpc>
            </a:pPr>
            <a:r>
              <a:rPr sz="2200" dirty="0">
                <a:latin typeface="Corbel"/>
                <a:cs typeface="Corbel"/>
              </a:rPr>
              <a:t>the</a:t>
            </a:r>
            <a:r>
              <a:rPr sz="2200" spc="-10" dirty="0">
                <a:latin typeface="Corbel"/>
                <a:cs typeface="Corbel"/>
              </a:rPr>
              <a:t> medico-</a:t>
            </a:r>
            <a:r>
              <a:rPr sz="2200" dirty="0">
                <a:latin typeface="Corbel"/>
                <a:cs typeface="Corbel"/>
              </a:rPr>
              <a:t>legal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report</a:t>
            </a:r>
            <a:r>
              <a:rPr sz="2200" spc="-6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at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the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time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of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handing</a:t>
            </a:r>
            <a:r>
              <a:rPr sz="2200" spc="-6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over.</a:t>
            </a:r>
            <a:endParaRPr sz="2200" dirty="0">
              <a:latin typeface="Corbel"/>
              <a:cs typeface="Corbel"/>
            </a:endParaRPr>
          </a:p>
          <a:p>
            <a:pPr marL="70485" marR="78105" indent="-58419">
              <a:lnSpc>
                <a:spcPct val="90000"/>
              </a:lnSpc>
              <a:spcBef>
                <a:spcPts val="1130"/>
              </a:spcBef>
            </a:pPr>
            <a:r>
              <a:rPr sz="2200" dirty="0">
                <a:latin typeface="Corbel"/>
                <a:cs typeface="Corbel"/>
              </a:rPr>
              <a:t>If</a:t>
            </a:r>
            <a:r>
              <a:rPr sz="2200" spc="-3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they</a:t>
            </a:r>
            <a:r>
              <a:rPr sz="2200" spc="-4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are</a:t>
            </a:r>
            <a:r>
              <a:rPr sz="2200" spc="-4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sent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by</a:t>
            </a:r>
            <a:r>
              <a:rPr sz="2200" spc="-3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post,</a:t>
            </a:r>
            <a:r>
              <a:rPr sz="2200" spc="-5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packages</a:t>
            </a:r>
            <a:r>
              <a:rPr sz="2200" spc="-7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should</a:t>
            </a:r>
            <a:r>
              <a:rPr sz="2200" spc="-3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be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such</a:t>
            </a:r>
            <a:r>
              <a:rPr sz="2200" spc="-2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that</a:t>
            </a:r>
            <a:r>
              <a:rPr sz="2200" spc="-50" dirty="0">
                <a:latin typeface="Corbel"/>
                <a:cs typeface="Corbel"/>
              </a:rPr>
              <a:t> </a:t>
            </a:r>
            <a:r>
              <a:rPr sz="2200" spc="-25" dirty="0">
                <a:latin typeface="Corbel"/>
                <a:cs typeface="Corbel"/>
              </a:rPr>
              <a:t>no </a:t>
            </a:r>
            <a:r>
              <a:rPr sz="2200" dirty="0">
                <a:latin typeface="Corbel"/>
                <a:cs typeface="Corbel"/>
              </a:rPr>
              <a:t>damage</a:t>
            </a:r>
            <a:r>
              <a:rPr sz="2200" spc="-4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"takes</a:t>
            </a:r>
            <a:r>
              <a:rPr sz="2200" spc="-2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place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during</a:t>
            </a:r>
            <a:r>
              <a:rPr sz="2200" spc="-7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transit</a:t>
            </a:r>
            <a:r>
              <a:rPr sz="2200" spc="-5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and</a:t>
            </a:r>
            <a:r>
              <a:rPr sz="2200" spc="-3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they</a:t>
            </a:r>
            <a:r>
              <a:rPr sz="2200" spc="-5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should</a:t>
            </a:r>
            <a:r>
              <a:rPr sz="2200" spc="-3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be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sent</a:t>
            </a:r>
            <a:r>
              <a:rPr sz="2200" spc="-50" dirty="0">
                <a:latin typeface="Corbel"/>
                <a:cs typeface="Corbel"/>
              </a:rPr>
              <a:t> </a:t>
            </a:r>
            <a:r>
              <a:rPr sz="2200" spc="-25" dirty="0">
                <a:latin typeface="Corbel"/>
                <a:cs typeface="Corbel"/>
              </a:rPr>
              <a:t>by </a:t>
            </a:r>
            <a:r>
              <a:rPr sz="2200" b="1" dirty="0">
                <a:solidFill>
                  <a:srgbClr val="C00000"/>
                </a:solidFill>
                <a:latin typeface="Corbel"/>
                <a:cs typeface="Corbel"/>
              </a:rPr>
              <a:t>registered</a:t>
            </a:r>
            <a:r>
              <a:rPr sz="2200" b="1" spc="-45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2200" b="1" spc="-10" dirty="0">
                <a:solidFill>
                  <a:srgbClr val="C00000"/>
                </a:solidFill>
                <a:latin typeface="Corbel"/>
                <a:cs typeface="Corbel"/>
              </a:rPr>
              <a:t>post.</a:t>
            </a:r>
            <a:endParaRPr sz="2200" dirty="0">
              <a:latin typeface="Corbel"/>
              <a:cs typeface="Corbe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467600" y="0"/>
            <a:ext cx="1676400" cy="207000"/>
          </a:xfrm>
          <a:prstGeom prst="rect">
            <a:avLst/>
          </a:prstGeom>
          <a:solidFill>
            <a:srgbClr val="9E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33221" rIns="0" bIns="0" rtlCol="0">
            <a:spAutoFit/>
          </a:bodyPr>
          <a:lstStyle/>
          <a:p>
            <a:pPr marL="565150">
              <a:lnSpc>
                <a:spcPct val="100000"/>
              </a:lnSpc>
              <a:spcBef>
                <a:spcPts val="95"/>
              </a:spcBef>
            </a:pPr>
            <a:r>
              <a:rPr sz="3200" b="1" dirty="0">
                <a:solidFill>
                  <a:srgbClr val="C00000"/>
                </a:solidFill>
                <a:latin typeface="Corbel"/>
                <a:cs typeface="Corbel"/>
              </a:rPr>
              <a:t>Chain</a:t>
            </a:r>
            <a:r>
              <a:rPr sz="3200" b="1" spc="-60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3200" b="1" dirty="0">
                <a:solidFill>
                  <a:srgbClr val="C00000"/>
                </a:solidFill>
                <a:latin typeface="Corbel"/>
                <a:cs typeface="Corbel"/>
              </a:rPr>
              <a:t>of</a:t>
            </a:r>
            <a:r>
              <a:rPr sz="3200" b="1" spc="-165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3200" b="1" spc="-10" dirty="0">
                <a:solidFill>
                  <a:srgbClr val="C00000"/>
                </a:solidFill>
                <a:latin typeface="Corbel"/>
                <a:cs typeface="Corbel"/>
              </a:rPr>
              <a:t>Custody:</a:t>
            </a:r>
            <a:endParaRPr sz="32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63725" y="1841119"/>
            <a:ext cx="7420609" cy="3042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0995" indent="-330200">
              <a:lnSpc>
                <a:spcPts val="2580"/>
              </a:lnSpc>
              <a:buClr>
                <a:srgbClr val="8D1515"/>
              </a:buClr>
              <a:buSzPct val="140000"/>
              <a:buFont typeface="Wingdings"/>
              <a:buChar char=""/>
              <a:tabLst>
                <a:tab pos="340995" algn="l"/>
              </a:tabLst>
            </a:pPr>
            <a:r>
              <a:rPr sz="2000" dirty="0">
                <a:latin typeface="Corbel"/>
                <a:cs typeface="Corbel"/>
              </a:rPr>
              <a:t>In</a:t>
            </a:r>
            <a:r>
              <a:rPr sz="2000" spc="-4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medico</a:t>
            </a:r>
            <a:r>
              <a:rPr sz="2000" spc="-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legal</a:t>
            </a:r>
            <a:r>
              <a:rPr sz="2000" spc="-3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cases</a:t>
            </a:r>
            <a:r>
              <a:rPr sz="2000" spc="-3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the</a:t>
            </a:r>
            <a:r>
              <a:rPr sz="2000" spc="-3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chain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of</a:t>
            </a:r>
            <a:r>
              <a:rPr sz="2000" spc="-6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custody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of</a:t>
            </a:r>
            <a:r>
              <a:rPr sz="2000" spc="-6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the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body must</a:t>
            </a:r>
            <a:r>
              <a:rPr sz="2000" spc="-45" dirty="0">
                <a:latin typeface="Corbel"/>
                <a:cs typeface="Corbel"/>
              </a:rPr>
              <a:t> </a:t>
            </a:r>
            <a:r>
              <a:rPr sz="2000" spc="-35" dirty="0">
                <a:latin typeface="Corbel"/>
                <a:cs typeface="Corbel"/>
              </a:rPr>
              <a:t>be</a:t>
            </a:r>
            <a:endParaRPr sz="2000">
              <a:latin typeface="Corbel"/>
              <a:cs typeface="Corbel"/>
            </a:endParaRPr>
          </a:p>
          <a:p>
            <a:pPr marL="299085">
              <a:lnSpc>
                <a:spcPts val="2310"/>
              </a:lnSpc>
            </a:pPr>
            <a:r>
              <a:rPr sz="2000" dirty="0">
                <a:latin typeface="Corbel"/>
                <a:cs typeface="Corbel"/>
              </a:rPr>
              <a:t>documented</a:t>
            </a:r>
            <a:r>
              <a:rPr sz="2000" spc="3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by</a:t>
            </a:r>
            <a:r>
              <a:rPr sz="2000" spc="-4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</a:t>
            </a:r>
            <a:r>
              <a:rPr sz="2000" spc="-3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record</a:t>
            </a:r>
            <a:r>
              <a:rPr sz="2000" spc="-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in</a:t>
            </a:r>
            <a:r>
              <a:rPr sz="2000" spc="-5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which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each</a:t>
            </a:r>
            <a:r>
              <a:rPr sz="2000" spc="-4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person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in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charge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is</a:t>
            </a:r>
            <a:r>
              <a:rPr sz="2000" spc="350" dirty="0">
                <a:latin typeface="Corbel"/>
                <a:cs typeface="Corbel"/>
              </a:rPr>
              <a:t> </a:t>
            </a:r>
            <a:r>
              <a:rPr sz="2000" spc="-10" dirty="0">
                <a:latin typeface="Corbel"/>
                <a:cs typeface="Corbel"/>
              </a:rPr>
              <a:t>identified</a:t>
            </a:r>
            <a:endParaRPr sz="2000">
              <a:latin typeface="Corbel"/>
              <a:cs typeface="Corbel"/>
            </a:endParaRPr>
          </a:p>
          <a:p>
            <a:pPr marL="299085">
              <a:lnSpc>
                <a:spcPct val="100000"/>
              </a:lnSpc>
            </a:pPr>
            <a:r>
              <a:rPr sz="2000" dirty="0">
                <a:latin typeface="Corbel"/>
                <a:cs typeface="Corbel"/>
              </a:rPr>
              <a:t>including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when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the</a:t>
            </a:r>
            <a:r>
              <a:rPr sz="2000" spc="-3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body came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into</a:t>
            </a:r>
            <a:r>
              <a:rPr sz="2000" spc="-5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his</a:t>
            </a:r>
            <a:r>
              <a:rPr sz="2000" spc="-3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custody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and</a:t>
            </a:r>
            <a:r>
              <a:rPr sz="2000" spc="-5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when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the</a:t>
            </a:r>
            <a:r>
              <a:rPr sz="2000" spc="-30" dirty="0">
                <a:latin typeface="Corbel"/>
                <a:cs typeface="Corbel"/>
              </a:rPr>
              <a:t> </a:t>
            </a:r>
            <a:r>
              <a:rPr sz="2000" spc="-10" dirty="0">
                <a:latin typeface="Corbel"/>
                <a:cs typeface="Corbel"/>
              </a:rPr>
              <a:t>period</a:t>
            </a:r>
            <a:endParaRPr sz="2000">
              <a:latin typeface="Corbel"/>
              <a:cs typeface="Corbel"/>
            </a:endParaRPr>
          </a:p>
          <a:p>
            <a:pPr marL="299085">
              <a:lnSpc>
                <a:spcPct val="100000"/>
              </a:lnSpc>
            </a:pPr>
            <a:r>
              <a:rPr sz="2000" dirty="0">
                <a:latin typeface="Corbel"/>
                <a:cs typeface="Corbel"/>
              </a:rPr>
              <a:t>of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custody</a:t>
            </a:r>
            <a:r>
              <a:rPr sz="2000" spc="-30" dirty="0">
                <a:latin typeface="Corbel"/>
                <a:cs typeface="Corbel"/>
              </a:rPr>
              <a:t> </a:t>
            </a:r>
            <a:r>
              <a:rPr sz="2000" spc="-10" dirty="0">
                <a:latin typeface="Corbel"/>
                <a:cs typeface="Corbel"/>
              </a:rPr>
              <a:t>ended.</a:t>
            </a:r>
            <a:endParaRPr sz="2000">
              <a:latin typeface="Corbel"/>
              <a:cs typeface="Corbel"/>
            </a:endParaRPr>
          </a:p>
          <a:p>
            <a:pPr marL="299085" marR="163195" indent="-288925">
              <a:lnSpc>
                <a:spcPct val="96400"/>
              </a:lnSpc>
              <a:spcBef>
                <a:spcPts val="310"/>
              </a:spcBef>
              <a:buClr>
                <a:srgbClr val="8D1515"/>
              </a:buClr>
              <a:buSzPct val="140000"/>
              <a:buFont typeface="Wingdings"/>
              <a:buChar char=""/>
              <a:tabLst>
                <a:tab pos="299085" algn="l"/>
                <a:tab pos="340360" algn="l"/>
              </a:tabLst>
            </a:pPr>
            <a:r>
              <a:rPr sz="2000" dirty="0">
                <a:latin typeface="Corbel"/>
                <a:cs typeface="Corbel"/>
              </a:rPr>
              <a:t>	Care</a:t>
            </a:r>
            <a:r>
              <a:rPr sz="2000" spc="-5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must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be</a:t>
            </a:r>
            <a:r>
              <a:rPr sz="2000" spc="-3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taken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that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no</a:t>
            </a:r>
            <a:r>
              <a:rPr sz="2000" spc="-5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one</a:t>
            </a:r>
            <a:r>
              <a:rPr sz="2000" spc="-5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tampers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with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the</a:t>
            </a:r>
            <a:r>
              <a:rPr sz="2000" spc="-5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body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spc="-10" dirty="0">
                <a:latin typeface="Corbel"/>
                <a:cs typeface="Corbel"/>
              </a:rPr>
              <a:t>without </a:t>
            </a:r>
            <a:r>
              <a:rPr sz="2000" dirty="0">
                <a:latin typeface="Corbel"/>
                <a:cs typeface="Corbel"/>
              </a:rPr>
              <a:t>properly</a:t>
            </a:r>
            <a:r>
              <a:rPr sz="2000" spc="-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recorded </a:t>
            </a:r>
            <a:r>
              <a:rPr sz="2000" spc="-10" dirty="0">
                <a:latin typeface="Corbel"/>
                <a:cs typeface="Corbel"/>
              </a:rPr>
              <a:t>authorization.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If</a:t>
            </a:r>
            <a:r>
              <a:rPr sz="2000" spc="-5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possible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</a:t>
            </a:r>
            <a:r>
              <a:rPr sz="2000" spc="-4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lock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should</a:t>
            </a:r>
            <a:r>
              <a:rPr sz="2000" spc="-3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be</a:t>
            </a:r>
            <a:r>
              <a:rPr sz="2000" spc="-3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put</a:t>
            </a:r>
            <a:r>
              <a:rPr sz="2000" spc="-30" dirty="0">
                <a:latin typeface="Corbel"/>
                <a:cs typeface="Corbel"/>
              </a:rPr>
              <a:t> </a:t>
            </a:r>
            <a:r>
              <a:rPr sz="2000" spc="-25" dirty="0">
                <a:latin typeface="Corbel"/>
                <a:cs typeface="Corbel"/>
              </a:rPr>
              <a:t>on </a:t>
            </a:r>
            <a:r>
              <a:rPr sz="2000" dirty="0">
                <a:latin typeface="Corbel"/>
                <a:cs typeface="Corbel"/>
              </a:rPr>
              <a:t>the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refrigerator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or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on</a:t>
            </a:r>
            <a:r>
              <a:rPr sz="2000" spc="-6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the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room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in</a:t>
            </a:r>
            <a:r>
              <a:rPr sz="2000" spc="-5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which</a:t>
            </a:r>
            <a:r>
              <a:rPr sz="2000" spc="-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the</a:t>
            </a:r>
            <a:r>
              <a:rPr sz="2000" spc="-4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body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is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spc="-10" dirty="0">
                <a:latin typeface="Corbel"/>
                <a:cs typeface="Corbel"/>
              </a:rPr>
              <a:t>kept.</a:t>
            </a:r>
            <a:endParaRPr sz="2000">
              <a:latin typeface="Corbel"/>
              <a:cs typeface="Corbel"/>
            </a:endParaRPr>
          </a:p>
          <a:p>
            <a:pPr marL="340995" indent="-330200">
              <a:lnSpc>
                <a:spcPts val="3390"/>
              </a:lnSpc>
              <a:spcBef>
                <a:spcPts val="180"/>
              </a:spcBef>
              <a:buClr>
                <a:srgbClr val="8D1515"/>
              </a:buClr>
              <a:buSzPct val="140000"/>
              <a:buFont typeface="Wingdings"/>
              <a:buChar char=""/>
              <a:tabLst>
                <a:tab pos="340995" algn="l"/>
              </a:tabLst>
            </a:pPr>
            <a:r>
              <a:rPr sz="2000" dirty="0">
                <a:latin typeface="Corbel"/>
                <a:cs typeface="Corbel"/>
              </a:rPr>
              <a:t>There</a:t>
            </a:r>
            <a:r>
              <a:rPr sz="2000" spc="-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also</a:t>
            </a:r>
            <a:r>
              <a:rPr sz="2000" spc="-6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must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be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</a:t>
            </a:r>
            <a:r>
              <a:rPr sz="2000" spc="-5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record</a:t>
            </a:r>
            <a:r>
              <a:rPr sz="2000" spc="-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of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chain</a:t>
            </a:r>
            <a:r>
              <a:rPr sz="2000" spc="-3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of</a:t>
            </a:r>
            <a:r>
              <a:rPr sz="2000" spc="-4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custody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for</a:t>
            </a:r>
            <a:r>
              <a:rPr sz="2000" spc="-3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other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spc="-10" dirty="0">
                <a:latin typeface="Corbel"/>
                <a:cs typeface="Corbel"/>
              </a:rPr>
              <a:t>physical</a:t>
            </a:r>
            <a:endParaRPr sz="2000">
              <a:latin typeface="Corbel"/>
              <a:cs typeface="Corbel"/>
            </a:endParaRPr>
          </a:p>
          <a:p>
            <a:pPr marL="299085">
              <a:lnSpc>
                <a:spcPts val="2310"/>
              </a:lnSpc>
            </a:pPr>
            <a:r>
              <a:rPr sz="2000" dirty="0">
                <a:latin typeface="Corbel"/>
                <a:cs typeface="Corbel"/>
              </a:rPr>
              <a:t>evidence</a:t>
            </a:r>
            <a:r>
              <a:rPr sz="2000" spc="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such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as</a:t>
            </a:r>
            <a:r>
              <a:rPr sz="2000" spc="-55" dirty="0">
                <a:latin typeface="Corbel"/>
                <a:cs typeface="Corbel"/>
              </a:rPr>
              <a:t> </a:t>
            </a:r>
            <a:r>
              <a:rPr sz="2000" spc="-10" dirty="0">
                <a:latin typeface="Corbel"/>
                <a:cs typeface="Corbel"/>
              </a:rPr>
              <a:t>toxicological </a:t>
            </a:r>
            <a:r>
              <a:rPr sz="2000" dirty="0">
                <a:latin typeface="Corbel"/>
                <a:cs typeface="Corbel"/>
              </a:rPr>
              <a:t>material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or</a:t>
            </a:r>
            <a:r>
              <a:rPr sz="2000" spc="-50" dirty="0">
                <a:latin typeface="Corbel"/>
                <a:cs typeface="Corbel"/>
              </a:rPr>
              <a:t> </a:t>
            </a:r>
            <a:r>
              <a:rPr sz="2000" spc="-10" dirty="0">
                <a:latin typeface="Corbel"/>
                <a:cs typeface="Corbel"/>
              </a:rPr>
              <a:t>bullets.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467600" y="0"/>
            <a:ext cx="1676400" cy="228600"/>
          </a:xfrm>
          <a:prstGeom prst="rect">
            <a:avLst/>
          </a:prstGeom>
          <a:solidFill>
            <a:srgbClr val="9E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09827" y="973962"/>
            <a:ext cx="6951345" cy="4842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0995" indent="-330200">
              <a:lnSpc>
                <a:spcPts val="2580"/>
              </a:lnSpc>
              <a:buClr>
                <a:srgbClr val="8D1515"/>
              </a:buClr>
              <a:buSzPct val="140000"/>
              <a:buFont typeface="Wingdings"/>
              <a:buChar char=""/>
              <a:tabLst>
                <a:tab pos="340995" algn="l"/>
              </a:tabLst>
            </a:pPr>
            <a:r>
              <a:rPr sz="2000" dirty="0">
                <a:latin typeface="Corbel"/>
                <a:cs typeface="Corbel"/>
              </a:rPr>
              <a:t>Such</a:t>
            </a:r>
            <a:r>
              <a:rPr sz="2000" spc="-5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material</a:t>
            </a:r>
            <a:r>
              <a:rPr sz="2000" spc="-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should</a:t>
            </a:r>
            <a:r>
              <a:rPr sz="2000" spc="-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be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saved</a:t>
            </a:r>
            <a:r>
              <a:rPr sz="2000" spc="-3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in</a:t>
            </a:r>
            <a:r>
              <a:rPr sz="2000" spc="-5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sealed</a:t>
            </a:r>
            <a:r>
              <a:rPr sz="2000" spc="-10" dirty="0">
                <a:latin typeface="Corbel"/>
                <a:cs typeface="Corbel"/>
              </a:rPr>
              <a:t> containers,</a:t>
            </a:r>
            <a:r>
              <a:rPr sz="2000" spc="-35" dirty="0">
                <a:latin typeface="Corbel"/>
                <a:cs typeface="Corbel"/>
              </a:rPr>
              <a:t> </a:t>
            </a:r>
            <a:r>
              <a:rPr sz="2000" spc="-20" dirty="0">
                <a:latin typeface="Corbel"/>
                <a:cs typeface="Corbel"/>
              </a:rPr>
              <a:t>each</a:t>
            </a:r>
            <a:endParaRPr sz="2000">
              <a:latin typeface="Corbel"/>
              <a:cs typeface="Corbel"/>
            </a:endParaRPr>
          </a:p>
          <a:p>
            <a:pPr marL="299085">
              <a:lnSpc>
                <a:spcPts val="2310"/>
              </a:lnSpc>
            </a:pPr>
            <a:r>
              <a:rPr sz="2000" dirty="0">
                <a:latin typeface="Corbel"/>
                <a:cs typeface="Corbel"/>
              </a:rPr>
              <a:t>labelled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with</a:t>
            </a:r>
            <a:r>
              <a:rPr sz="2000" spc="-3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all</a:t>
            </a:r>
            <a:r>
              <a:rPr sz="2000" spc="-6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significant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data</a:t>
            </a:r>
            <a:r>
              <a:rPr sz="2000" spc="-7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and</a:t>
            </a:r>
            <a:r>
              <a:rPr sz="2000" spc="-6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numbered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with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spc="-25" dirty="0">
                <a:latin typeface="Corbel"/>
                <a:cs typeface="Corbel"/>
              </a:rPr>
              <a:t>the</a:t>
            </a:r>
            <a:endParaRPr sz="2000">
              <a:latin typeface="Corbel"/>
              <a:cs typeface="Corbel"/>
            </a:endParaRPr>
          </a:p>
          <a:p>
            <a:pPr marL="299085">
              <a:lnSpc>
                <a:spcPct val="100000"/>
              </a:lnSpc>
            </a:pPr>
            <a:r>
              <a:rPr sz="2000" spc="-10" dirty="0">
                <a:latin typeface="Corbel"/>
                <a:cs typeface="Corbel"/>
              </a:rPr>
              <a:t>corresponding</a:t>
            </a:r>
            <a:r>
              <a:rPr sz="2000" dirty="0">
                <a:latin typeface="Corbel"/>
                <a:cs typeface="Corbel"/>
              </a:rPr>
              <a:t> descriptions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in</a:t>
            </a:r>
            <a:r>
              <a:rPr sz="2000" spc="-5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the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protocol,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e.g.</a:t>
            </a:r>
            <a:r>
              <a:rPr sz="2000" spc="-5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to</a:t>
            </a:r>
            <a:r>
              <a:rPr sz="2000" spc="-4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indicate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spc="-25" dirty="0">
                <a:latin typeface="Corbel"/>
                <a:cs typeface="Corbel"/>
              </a:rPr>
              <a:t>the</a:t>
            </a:r>
            <a:endParaRPr sz="2000">
              <a:latin typeface="Corbel"/>
              <a:cs typeface="Corbel"/>
            </a:endParaRPr>
          </a:p>
          <a:p>
            <a:pPr marL="299085">
              <a:lnSpc>
                <a:spcPct val="100000"/>
              </a:lnSpc>
            </a:pPr>
            <a:r>
              <a:rPr sz="2000" dirty="0">
                <a:latin typeface="Corbel"/>
                <a:cs typeface="Corbel"/>
              </a:rPr>
              <a:t>exact</a:t>
            </a:r>
            <a:r>
              <a:rPr sz="2000" spc="-3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site</a:t>
            </a:r>
            <a:r>
              <a:rPr sz="2000" spc="-6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from</a:t>
            </a:r>
            <a:r>
              <a:rPr sz="2000" spc="-3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which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the</a:t>
            </a:r>
            <a:r>
              <a:rPr sz="2000" spc="-3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foreign</a:t>
            </a:r>
            <a:r>
              <a:rPr sz="2000" spc="-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body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had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been</a:t>
            </a:r>
            <a:r>
              <a:rPr sz="2000" spc="-30" dirty="0">
                <a:latin typeface="Corbel"/>
                <a:cs typeface="Corbel"/>
              </a:rPr>
              <a:t> </a:t>
            </a:r>
            <a:r>
              <a:rPr sz="2000" spc="-10" dirty="0">
                <a:latin typeface="Corbel"/>
                <a:cs typeface="Corbel"/>
              </a:rPr>
              <a:t>removed.</a:t>
            </a:r>
            <a:endParaRPr sz="20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1305"/>
              </a:spcBef>
            </a:pPr>
            <a:endParaRPr sz="2000">
              <a:latin typeface="Corbel"/>
              <a:cs typeface="Corbel"/>
            </a:endParaRPr>
          </a:p>
          <a:p>
            <a:pPr marL="299085" marR="5080" indent="-287020">
              <a:lnSpc>
                <a:spcPct val="97600"/>
              </a:lnSpc>
              <a:spcBef>
                <a:spcPts val="5"/>
              </a:spcBef>
            </a:pPr>
            <a:r>
              <a:rPr sz="2900" dirty="0">
                <a:solidFill>
                  <a:srgbClr val="8D1515"/>
                </a:solidFill>
                <a:latin typeface="Arial MT"/>
                <a:cs typeface="Arial MT"/>
              </a:rPr>
              <a:t>v</a:t>
            </a:r>
            <a:r>
              <a:rPr sz="2900" spc="-110" dirty="0">
                <a:solidFill>
                  <a:srgbClr val="8D1515"/>
                </a:solidFill>
                <a:latin typeface="Arial MT"/>
                <a:cs typeface="Arial MT"/>
              </a:rPr>
              <a:t> </a:t>
            </a:r>
            <a:r>
              <a:rPr sz="2000" dirty="0">
                <a:latin typeface="Corbel"/>
                <a:cs typeface="Corbel"/>
              </a:rPr>
              <a:t>Confusion</a:t>
            </a:r>
            <a:r>
              <a:rPr sz="2000" spc="-3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is</a:t>
            </a:r>
            <a:r>
              <a:rPr sz="2000" spc="-6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avoided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if</a:t>
            </a:r>
            <a:r>
              <a:rPr sz="2000" spc="-3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each</a:t>
            </a:r>
            <a:r>
              <a:rPr sz="2000" spc="-6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specimen</a:t>
            </a:r>
            <a:r>
              <a:rPr sz="2000" spc="-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is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bottled,</a:t>
            </a:r>
            <a:r>
              <a:rPr sz="2000" spc="2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labelled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spc="-25" dirty="0">
                <a:latin typeface="Corbel"/>
                <a:cs typeface="Corbel"/>
              </a:rPr>
              <a:t>and </a:t>
            </a:r>
            <a:r>
              <a:rPr sz="2000" dirty="0">
                <a:latin typeface="Corbel"/>
                <a:cs typeface="Corbel"/>
              </a:rPr>
              <a:t>sealed</a:t>
            </a:r>
            <a:r>
              <a:rPr sz="2000" spc="-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in</a:t>
            </a:r>
            <a:r>
              <a:rPr sz="2000" spc="-6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same</a:t>
            </a:r>
            <a:r>
              <a:rPr sz="2000" spc="-4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manner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right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after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it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is</a:t>
            </a:r>
            <a:r>
              <a:rPr sz="2000" spc="-3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removed,</a:t>
            </a:r>
            <a:r>
              <a:rPr sz="2000" spc="2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if</a:t>
            </a:r>
            <a:r>
              <a:rPr sz="2000" spc="-5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sealing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wax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spc="-25" dirty="0">
                <a:latin typeface="Corbel"/>
                <a:cs typeface="Corbel"/>
              </a:rPr>
              <a:t>is </a:t>
            </a:r>
            <a:r>
              <a:rPr sz="2000" dirty="0">
                <a:latin typeface="Corbel"/>
                <a:cs typeface="Corbel"/>
              </a:rPr>
              <a:t>used,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the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doctor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should</a:t>
            </a:r>
            <a:r>
              <a:rPr sz="2000" spc="-3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imprint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his</a:t>
            </a:r>
            <a:r>
              <a:rPr sz="2000" spc="-3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stamp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on</a:t>
            </a:r>
            <a:r>
              <a:rPr sz="2000" spc="-6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the</a:t>
            </a:r>
            <a:r>
              <a:rPr sz="2000" spc="-3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seal</a:t>
            </a:r>
            <a:r>
              <a:rPr sz="2000" spc="-4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while</a:t>
            </a:r>
            <a:r>
              <a:rPr sz="2000" spc="-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it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spc="-25" dirty="0">
                <a:latin typeface="Corbel"/>
                <a:cs typeface="Corbel"/>
              </a:rPr>
              <a:t>is </a:t>
            </a:r>
            <a:r>
              <a:rPr sz="2000" spc="-10" dirty="0">
                <a:latin typeface="Corbel"/>
                <a:cs typeface="Corbel"/>
              </a:rPr>
              <a:t>warm.</a:t>
            </a:r>
            <a:endParaRPr sz="20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1220"/>
              </a:spcBef>
            </a:pPr>
            <a:endParaRPr sz="2000">
              <a:latin typeface="Corbel"/>
              <a:cs typeface="Corbel"/>
            </a:endParaRPr>
          </a:p>
          <a:p>
            <a:pPr marL="340995" indent="-330200">
              <a:lnSpc>
                <a:spcPts val="3390"/>
              </a:lnSpc>
              <a:buClr>
                <a:srgbClr val="8D1515"/>
              </a:buClr>
              <a:buSzPct val="140000"/>
              <a:buFont typeface="Wingdings"/>
              <a:buChar char=""/>
              <a:tabLst>
                <a:tab pos="340995" algn="l"/>
              </a:tabLst>
            </a:pPr>
            <a:r>
              <a:rPr sz="2000" dirty="0">
                <a:latin typeface="Corbel"/>
                <a:cs typeface="Corbel"/>
              </a:rPr>
              <a:t>All</a:t>
            </a:r>
            <a:r>
              <a:rPr sz="2000" spc="-6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identifying</a:t>
            </a:r>
            <a:r>
              <a:rPr sz="2000" spc="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features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must</a:t>
            </a:r>
            <a:r>
              <a:rPr sz="2000" spc="-3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be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entered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into</a:t>
            </a:r>
            <a:r>
              <a:rPr sz="2000" spc="-6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the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spc="-10" dirty="0">
                <a:latin typeface="Corbel"/>
                <a:cs typeface="Corbel"/>
              </a:rPr>
              <a:t>autopsy</a:t>
            </a:r>
            <a:endParaRPr sz="2000">
              <a:latin typeface="Corbel"/>
              <a:cs typeface="Corbel"/>
            </a:endParaRPr>
          </a:p>
          <a:p>
            <a:pPr marL="299085">
              <a:lnSpc>
                <a:spcPts val="2310"/>
              </a:lnSpc>
            </a:pPr>
            <a:r>
              <a:rPr sz="2000" dirty="0">
                <a:latin typeface="Corbel"/>
                <a:cs typeface="Corbel"/>
              </a:rPr>
              <a:t>protocol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for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finger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printing.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If</a:t>
            </a:r>
            <a:r>
              <a:rPr sz="2000" spc="-5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the</a:t>
            </a:r>
            <a:r>
              <a:rPr sz="2000" spc="-3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skin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of</a:t>
            </a:r>
            <a:r>
              <a:rPr sz="2000" spc="-3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pulp</a:t>
            </a:r>
            <a:r>
              <a:rPr sz="2000" spc="-4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of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spc="-10" dirty="0">
                <a:latin typeface="Corbel"/>
                <a:cs typeface="Corbel"/>
              </a:rPr>
              <a:t>fingers</a:t>
            </a:r>
            <a:endParaRPr sz="2000">
              <a:latin typeface="Corbel"/>
              <a:cs typeface="Corbel"/>
            </a:endParaRPr>
          </a:p>
          <a:p>
            <a:pPr marL="299085">
              <a:lnSpc>
                <a:spcPct val="100000"/>
              </a:lnSpc>
            </a:pPr>
            <a:r>
              <a:rPr sz="2000" dirty="0">
                <a:latin typeface="Corbel"/>
                <a:cs typeface="Corbel"/>
              </a:rPr>
              <a:t>are</a:t>
            </a:r>
            <a:r>
              <a:rPr sz="2000" spc="-5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shrivelled,</a:t>
            </a:r>
            <a:r>
              <a:rPr sz="2000" spc="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inject air</a:t>
            </a:r>
            <a:r>
              <a:rPr sz="2000" spc="-4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into</a:t>
            </a:r>
            <a:r>
              <a:rPr sz="2000" spc="-5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the</a:t>
            </a:r>
            <a:r>
              <a:rPr sz="2000" spc="-3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subcutaneous tissues</a:t>
            </a:r>
            <a:r>
              <a:rPr sz="2000" spc="-4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of</a:t>
            </a:r>
            <a:r>
              <a:rPr sz="2000" spc="-35" dirty="0">
                <a:latin typeface="Corbel"/>
                <a:cs typeface="Corbel"/>
              </a:rPr>
              <a:t> </a:t>
            </a:r>
            <a:r>
              <a:rPr sz="2000" spc="-10" dirty="0">
                <a:latin typeface="Corbel"/>
                <a:cs typeface="Corbel"/>
              </a:rPr>
              <a:t>finger</a:t>
            </a:r>
            <a:endParaRPr sz="2000">
              <a:latin typeface="Corbel"/>
              <a:cs typeface="Corbel"/>
            </a:endParaRPr>
          </a:p>
          <a:p>
            <a:pPr marL="299085">
              <a:lnSpc>
                <a:spcPct val="100000"/>
              </a:lnSpc>
            </a:pPr>
            <a:r>
              <a:rPr sz="2000" spc="-10" dirty="0">
                <a:latin typeface="Corbel"/>
                <a:cs typeface="Corbel"/>
              </a:rPr>
              <a:t>tips.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391400" y="0"/>
            <a:ext cx="1752600" cy="228600"/>
          </a:xfrm>
          <a:prstGeom prst="rect">
            <a:avLst/>
          </a:prstGeom>
          <a:solidFill>
            <a:srgbClr val="9E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83055" y="777916"/>
            <a:ext cx="7587615" cy="4770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0850" indent="-441325">
              <a:lnSpc>
                <a:spcPts val="5190"/>
              </a:lnSpc>
              <a:buClr>
                <a:srgbClr val="8D1515"/>
              </a:buClr>
              <a:buSzPct val="141666"/>
              <a:buFont typeface="Wingdings"/>
              <a:buChar char=""/>
              <a:tabLst>
                <a:tab pos="450850" algn="l"/>
              </a:tabLst>
            </a:pPr>
            <a:r>
              <a:rPr sz="3000" b="1" dirty="0">
                <a:solidFill>
                  <a:srgbClr val="C00000"/>
                </a:solidFill>
                <a:latin typeface="Corbel"/>
                <a:cs typeface="Corbel"/>
              </a:rPr>
              <a:t>Safety</a:t>
            </a:r>
            <a:r>
              <a:rPr sz="3000" b="1" spc="-30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3000" b="1" spc="-10" dirty="0">
                <a:solidFill>
                  <a:srgbClr val="C00000"/>
                </a:solidFill>
                <a:latin typeface="Corbel"/>
                <a:cs typeface="Corbel"/>
              </a:rPr>
              <a:t>storage:</a:t>
            </a:r>
            <a:endParaRPr sz="3000">
              <a:latin typeface="Corbel"/>
              <a:cs typeface="Corbel"/>
            </a:endParaRPr>
          </a:p>
          <a:p>
            <a:pPr marL="328930" indent="-321945">
              <a:lnSpc>
                <a:spcPct val="100000"/>
              </a:lnSpc>
              <a:spcBef>
                <a:spcPts val="1020"/>
              </a:spcBef>
              <a:buClr>
                <a:srgbClr val="8D1515"/>
              </a:buClr>
              <a:buSzPct val="140909"/>
              <a:buFont typeface="Wingdings"/>
              <a:buChar char=""/>
              <a:tabLst>
                <a:tab pos="328930" algn="l"/>
              </a:tabLst>
            </a:pPr>
            <a:r>
              <a:rPr sz="2200" dirty="0">
                <a:latin typeface="Corbel"/>
                <a:cs typeface="Corbel"/>
              </a:rPr>
              <a:t>Once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they</a:t>
            </a:r>
            <a:r>
              <a:rPr sz="2200" spc="-4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are</a:t>
            </a:r>
            <a:r>
              <a:rPr sz="2200" spc="-4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collected,</a:t>
            </a:r>
            <a:r>
              <a:rPr sz="2200" spc="-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and</a:t>
            </a:r>
            <a:r>
              <a:rPr sz="2200" spc="-5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preserved,</a:t>
            </a:r>
            <a:r>
              <a:rPr sz="2200" spc="-8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they</a:t>
            </a:r>
            <a:r>
              <a:rPr sz="2200" spc="-4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should</a:t>
            </a:r>
            <a:r>
              <a:rPr sz="2200" spc="-3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be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sent</a:t>
            </a:r>
            <a:r>
              <a:rPr sz="2200" spc="-45" dirty="0">
                <a:latin typeface="Corbel"/>
                <a:cs typeface="Corbel"/>
              </a:rPr>
              <a:t> </a:t>
            </a:r>
            <a:r>
              <a:rPr sz="2200" spc="-25" dirty="0">
                <a:latin typeface="Corbel"/>
                <a:cs typeface="Corbel"/>
              </a:rPr>
              <a:t>to</a:t>
            </a:r>
            <a:endParaRPr sz="2200">
              <a:latin typeface="Corbel"/>
              <a:cs typeface="Corbel"/>
            </a:endParaRPr>
          </a:p>
          <a:p>
            <a:pPr marL="299085">
              <a:lnSpc>
                <a:spcPct val="100000"/>
              </a:lnSpc>
              <a:spcBef>
                <a:spcPts val="1385"/>
              </a:spcBef>
            </a:pPr>
            <a:r>
              <a:rPr sz="2200" dirty="0">
                <a:latin typeface="Corbel"/>
                <a:cs typeface="Corbel"/>
              </a:rPr>
              <a:t>laboratory</a:t>
            </a:r>
            <a:r>
              <a:rPr sz="2200" spc="-5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as</a:t>
            </a:r>
            <a:r>
              <a:rPr sz="2200" spc="-2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early</a:t>
            </a:r>
            <a:r>
              <a:rPr sz="2200" spc="-3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as</a:t>
            </a:r>
            <a:r>
              <a:rPr sz="2200" spc="-3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possible.</a:t>
            </a:r>
            <a:endParaRPr sz="2200">
              <a:latin typeface="Corbel"/>
              <a:cs typeface="Corbel"/>
            </a:endParaRPr>
          </a:p>
          <a:p>
            <a:pPr marL="299085" marR="387350" indent="-292735" algn="just">
              <a:lnSpc>
                <a:spcPct val="136100"/>
              </a:lnSpc>
              <a:spcBef>
                <a:spcPts val="330"/>
              </a:spcBef>
              <a:buClr>
                <a:srgbClr val="8D1515"/>
              </a:buClr>
              <a:buSzPct val="140909"/>
              <a:buFont typeface="Wingdings"/>
              <a:buChar char=""/>
              <a:tabLst>
                <a:tab pos="299085" algn="l"/>
                <a:tab pos="328295" algn="l"/>
              </a:tabLst>
            </a:pPr>
            <a:r>
              <a:rPr sz="2200" dirty="0">
                <a:latin typeface="Corbel"/>
                <a:cs typeface="Corbel"/>
              </a:rPr>
              <a:t>	For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the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period</a:t>
            </a:r>
            <a:r>
              <a:rPr sz="2200" spc="-3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of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time,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they</a:t>
            </a:r>
            <a:r>
              <a:rPr sz="2200" spc="-4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remain</a:t>
            </a:r>
            <a:r>
              <a:rPr sz="2200" spc="-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with</a:t>
            </a:r>
            <a:r>
              <a:rPr sz="2200" spc="-4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the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medical</a:t>
            </a:r>
            <a:r>
              <a:rPr sz="2200" spc="-10" dirty="0">
                <a:latin typeface="Corbel"/>
                <a:cs typeface="Corbel"/>
              </a:rPr>
              <a:t> officer, </a:t>
            </a:r>
            <a:r>
              <a:rPr sz="2200" dirty="0">
                <a:latin typeface="Corbel"/>
                <a:cs typeface="Corbel"/>
              </a:rPr>
              <a:t>they</a:t>
            </a:r>
            <a:r>
              <a:rPr sz="2200" spc="-5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should</a:t>
            </a:r>
            <a:r>
              <a:rPr sz="2200" spc="-2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be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stored</a:t>
            </a:r>
            <a:r>
              <a:rPr sz="2200" spc="-4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in</a:t>
            </a:r>
            <a:r>
              <a:rPr sz="2200" spc="-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freezer</a:t>
            </a:r>
            <a:r>
              <a:rPr sz="2200" spc="-4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under</a:t>
            </a:r>
            <a:r>
              <a:rPr sz="2200" spc="-3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lock</a:t>
            </a:r>
            <a:r>
              <a:rPr sz="2200" spc="-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and</a:t>
            </a:r>
            <a:r>
              <a:rPr sz="2200" spc="-25" dirty="0">
                <a:latin typeface="Corbel"/>
                <a:cs typeface="Corbel"/>
              </a:rPr>
              <a:t> </a:t>
            </a:r>
            <a:r>
              <a:rPr sz="2200" spc="-20" dirty="0">
                <a:latin typeface="Corbel"/>
                <a:cs typeface="Corbel"/>
              </a:rPr>
              <a:t>key.</a:t>
            </a:r>
            <a:endParaRPr sz="2200">
              <a:latin typeface="Corbel"/>
              <a:cs typeface="Corbel"/>
            </a:endParaRPr>
          </a:p>
          <a:p>
            <a:pPr marL="299085" marR="5080" indent="-292735" algn="just">
              <a:lnSpc>
                <a:spcPts val="4230"/>
              </a:lnSpc>
              <a:spcBef>
                <a:spcPts val="1330"/>
              </a:spcBef>
              <a:buClr>
                <a:srgbClr val="8D1515"/>
              </a:buClr>
              <a:buSzPct val="140909"/>
              <a:buFont typeface="Wingdings"/>
              <a:buChar char=""/>
              <a:tabLst>
                <a:tab pos="299085" algn="l"/>
                <a:tab pos="328295" algn="l"/>
              </a:tabLst>
            </a:pPr>
            <a:r>
              <a:rPr sz="2200" dirty="0">
                <a:latin typeface="Corbel"/>
                <a:cs typeface="Corbel"/>
              </a:rPr>
              <a:t>	The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analyst</a:t>
            </a:r>
            <a:r>
              <a:rPr sz="2200" spc="-5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should</a:t>
            </a:r>
            <a:r>
              <a:rPr sz="2200" spc="-3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make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sure</a:t>
            </a:r>
            <a:r>
              <a:rPr sz="2200" spc="-4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that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the</a:t>
            </a:r>
            <a:r>
              <a:rPr sz="2200" spc="-5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seals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are</a:t>
            </a:r>
            <a:r>
              <a:rPr sz="2200" spc="-4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intact</a:t>
            </a:r>
            <a:r>
              <a:rPr sz="2200" spc="-3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and</a:t>
            </a:r>
            <a:r>
              <a:rPr sz="2200" spc="-55" dirty="0">
                <a:latin typeface="Corbel"/>
                <a:cs typeface="Corbel"/>
              </a:rPr>
              <a:t> </a:t>
            </a:r>
            <a:r>
              <a:rPr sz="2200" spc="-20" dirty="0">
                <a:latin typeface="Corbel"/>
                <a:cs typeface="Corbel"/>
              </a:rPr>
              <a:t>they </a:t>
            </a:r>
            <a:r>
              <a:rPr sz="2200" dirty="0">
                <a:latin typeface="Corbel"/>
                <a:cs typeface="Corbel"/>
              </a:rPr>
              <a:t>have</a:t>
            </a:r>
            <a:r>
              <a:rPr sz="2200" spc="-4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not</a:t>
            </a:r>
            <a:r>
              <a:rPr sz="2200" spc="-5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been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tempered</a:t>
            </a:r>
            <a:r>
              <a:rPr sz="2200" spc="-8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with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on</a:t>
            </a:r>
            <a:r>
              <a:rPr sz="2200" spc="-3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their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way,</a:t>
            </a:r>
            <a:r>
              <a:rPr sz="2200" spc="-5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after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confirming,</a:t>
            </a:r>
            <a:r>
              <a:rPr sz="2200" spc="-55" dirty="0">
                <a:latin typeface="Corbel"/>
                <a:cs typeface="Corbel"/>
              </a:rPr>
              <a:t> </a:t>
            </a:r>
            <a:r>
              <a:rPr sz="2200" spc="-25" dirty="0">
                <a:latin typeface="Corbel"/>
                <a:cs typeface="Corbel"/>
              </a:rPr>
              <a:t>he </a:t>
            </a:r>
            <a:r>
              <a:rPr sz="2200" dirty="0">
                <a:latin typeface="Corbel"/>
                <a:cs typeface="Corbel"/>
              </a:rPr>
              <a:t>should</a:t>
            </a:r>
            <a:r>
              <a:rPr sz="2200" spc="-3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store</a:t>
            </a:r>
            <a:r>
              <a:rPr sz="2200" spc="-4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them</a:t>
            </a:r>
            <a:r>
              <a:rPr sz="2200" spc="-2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in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freezer</a:t>
            </a:r>
            <a:r>
              <a:rPr sz="2200" spc="-4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under</a:t>
            </a:r>
            <a:r>
              <a:rPr sz="2200" spc="-4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lock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and</a:t>
            </a:r>
            <a:r>
              <a:rPr sz="2200" spc="-30" dirty="0">
                <a:latin typeface="Corbel"/>
                <a:cs typeface="Corbel"/>
              </a:rPr>
              <a:t> </a:t>
            </a:r>
            <a:r>
              <a:rPr sz="2200" spc="-20" dirty="0">
                <a:latin typeface="Corbel"/>
                <a:cs typeface="Corbel"/>
              </a:rPr>
              <a:t>key,</a:t>
            </a:r>
            <a:r>
              <a:rPr sz="2200" spc="-5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for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their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turn.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43800" y="0"/>
            <a:ext cx="1600200" cy="228600"/>
          </a:xfrm>
          <a:prstGeom prst="rect">
            <a:avLst/>
          </a:prstGeom>
          <a:solidFill>
            <a:srgbClr val="9E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83816" y="1042542"/>
            <a:ext cx="633666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dirty="0">
                <a:solidFill>
                  <a:srgbClr val="C00000"/>
                </a:solidFill>
                <a:latin typeface="Corbel"/>
                <a:cs typeface="Corbel"/>
              </a:rPr>
              <a:t>Manner</a:t>
            </a:r>
            <a:r>
              <a:rPr sz="3000" b="1" spc="-50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3000" b="1" dirty="0">
                <a:solidFill>
                  <a:srgbClr val="C00000"/>
                </a:solidFill>
                <a:latin typeface="Corbel"/>
                <a:cs typeface="Corbel"/>
              </a:rPr>
              <a:t>of</a:t>
            </a:r>
            <a:r>
              <a:rPr sz="3000" b="1" spc="-80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3000" b="1" dirty="0">
                <a:solidFill>
                  <a:srgbClr val="C00000"/>
                </a:solidFill>
                <a:latin typeface="Corbel"/>
                <a:cs typeface="Corbel"/>
              </a:rPr>
              <a:t>collection</a:t>
            </a:r>
            <a:r>
              <a:rPr sz="3000" b="1" spc="-60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3000" b="1" dirty="0">
                <a:solidFill>
                  <a:srgbClr val="C00000"/>
                </a:solidFill>
                <a:latin typeface="Corbel"/>
                <a:cs typeface="Corbel"/>
              </a:rPr>
              <a:t>and</a:t>
            </a:r>
            <a:r>
              <a:rPr sz="3000" b="1" spc="-75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3000" b="1" spc="-10" dirty="0">
                <a:solidFill>
                  <a:srgbClr val="C00000"/>
                </a:solidFill>
                <a:latin typeface="Corbel"/>
                <a:cs typeface="Corbel"/>
              </a:rPr>
              <a:t>preservation: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83816" y="1578686"/>
            <a:ext cx="6944995" cy="378079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ts val="2375"/>
              </a:lnSpc>
              <a:spcBef>
                <a:spcPts val="110"/>
              </a:spcBef>
            </a:pPr>
            <a:r>
              <a:rPr sz="2200" dirty="0">
                <a:latin typeface="Corbel"/>
                <a:cs typeface="Corbel"/>
              </a:rPr>
              <a:t>Manner</a:t>
            </a:r>
            <a:r>
              <a:rPr sz="2200" spc="-7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of</a:t>
            </a:r>
            <a:r>
              <a:rPr sz="2200" spc="-3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collection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and</a:t>
            </a:r>
            <a:r>
              <a:rPr sz="2200" spc="-5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preservation</a:t>
            </a:r>
            <a:r>
              <a:rPr sz="2200" spc="-8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differ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with</a:t>
            </a:r>
            <a:r>
              <a:rPr sz="2200" spc="-4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the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type</a:t>
            </a:r>
            <a:r>
              <a:rPr sz="2200" spc="-35" dirty="0">
                <a:latin typeface="Corbel"/>
                <a:cs typeface="Corbel"/>
              </a:rPr>
              <a:t> </a:t>
            </a:r>
            <a:r>
              <a:rPr sz="2200" spc="-25" dirty="0">
                <a:latin typeface="Corbel"/>
                <a:cs typeface="Corbel"/>
              </a:rPr>
              <a:t>of</a:t>
            </a:r>
            <a:endParaRPr sz="2200">
              <a:latin typeface="Corbel"/>
              <a:cs typeface="Corbel"/>
            </a:endParaRPr>
          </a:p>
          <a:p>
            <a:pPr marL="12700">
              <a:lnSpc>
                <a:spcPts val="2175"/>
              </a:lnSpc>
            </a:pPr>
            <a:r>
              <a:rPr sz="2200" dirty="0">
                <a:latin typeface="Corbel"/>
                <a:cs typeface="Corbel"/>
              </a:rPr>
              <a:t>specimen,</a:t>
            </a:r>
            <a:r>
              <a:rPr sz="2200" spc="-5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the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usual</a:t>
            </a:r>
            <a:r>
              <a:rPr sz="2200" spc="-5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specimen</a:t>
            </a:r>
            <a:r>
              <a:rPr sz="2200" spc="-3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are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body</a:t>
            </a:r>
            <a:r>
              <a:rPr sz="2200" spc="-2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fluid</a:t>
            </a:r>
            <a:r>
              <a:rPr sz="2200" spc="-25" dirty="0">
                <a:latin typeface="Corbel"/>
                <a:cs typeface="Corbel"/>
              </a:rPr>
              <a:t> </a:t>
            </a:r>
            <a:r>
              <a:rPr sz="2200" spc="-20" dirty="0">
                <a:latin typeface="Corbel"/>
                <a:cs typeface="Corbel"/>
              </a:rPr>
              <a:t>i.e.</a:t>
            </a:r>
            <a:endParaRPr sz="2200">
              <a:latin typeface="Corbel"/>
              <a:cs typeface="Corbel"/>
            </a:endParaRPr>
          </a:p>
          <a:p>
            <a:pPr marL="527685" indent="-514984">
              <a:lnSpc>
                <a:spcPts val="3340"/>
              </a:lnSpc>
              <a:buClr>
                <a:srgbClr val="8D1515"/>
              </a:buClr>
              <a:buSzPct val="145454"/>
              <a:buAutoNum type="alphaLcParenR"/>
              <a:tabLst>
                <a:tab pos="527685" algn="l"/>
              </a:tabLst>
            </a:pPr>
            <a:r>
              <a:rPr sz="2200" spc="-10" dirty="0">
                <a:latin typeface="Corbel"/>
                <a:cs typeface="Corbel"/>
              </a:rPr>
              <a:t>Blood.</a:t>
            </a:r>
            <a:endParaRPr sz="2200">
              <a:latin typeface="Corbel"/>
              <a:cs typeface="Corbel"/>
            </a:endParaRPr>
          </a:p>
          <a:p>
            <a:pPr marL="527685" indent="-514984">
              <a:lnSpc>
                <a:spcPts val="3240"/>
              </a:lnSpc>
              <a:buClr>
                <a:srgbClr val="8D1515"/>
              </a:buClr>
              <a:buSzPct val="145454"/>
              <a:buAutoNum type="alphaLcParenR"/>
              <a:tabLst>
                <a:tab pos="527685" algn="l"/>
              </a:tabLst>
            </a:pPr>
            <a:r>
              <a:rPr sz="2200" spc="-10" dirty="0">
                <a:latin typeface="Corbel"/>
                <a:cs typeface="Corbel"/>
              </a:rPr>
              <a:t>Vomitus.</a:t>
            </a:r>
            <a:endParaRPr sz="2200">
              <a:latin typeface="Corbel"/>
              <a:cs typeface="Corbel"/>
            </a:endParaRPr>
          </a:p>
          <a:p>
            <a:pPr marL="527685" indent="-514984">
              <a:lnSpc>
                <a:spcPts val="3240"/>
              </a:lnSpc>
              <a:buClr>
                <a:srgbClr val="8D1515"/>
              </a:buClr>
              <a:buSzPct val="145454"/>
              <a:buAutoNum type="alphaLcParenR"/>
              <a:tabLst>
                <a:tab pos="527685" algn="l"/>
              </a:tabLst>
            </a:pPr>
            <a:r>
              <a:rPr sz="2200" dirty="0">
                <a:latin typeface="Corbel"/>
                <a:cs typeface="Corbel"/>
              </a:rPr>
              <a:t>Stomach</a:t>
            </a:r>
            <a:r>
              <a:rPr sz="2200" spc="-65" dirty="0">
                <a:latin typeface="Corbel"/>
                <a:cs typeface="Corbel"/>
              </a:rPr>
              <a:t> </a:t>
            </a:r>
            <a:r>
              <a:rPr sz="2200" spc="-20" dirty="0">
                <a:latin typeface="Corbel"/>
                <a:cs typeface="Corbel"/>
              </a:rPr>
              <a:t>wash.</a:t>
            </a:r>
            <a:endParaRPr sz="2200">
              <a:latin typeface="Corbel"/>
              <a:cs typeface="Corbel"/>
            </a:endParaRPr>
          </a:p>
          <a:p>
            <a:pPr marL="527685" indent="-514984">
              <a:lnSpc>
                <a:spcPts val="3240"/>
              </a:lnSpc>
              <a:buClr>
                <a:srgbClr val="8D1515"/>
              </a:buClr>
              <a:buSzPct val="145454"/>
              <a:buAutoNum type="alphaLcParenR"/>
              <a:tabLst>
                <a:tab pos="527685" algn="l"/>
              </a:tabLst>
            </a:pPr>
            <a:r>
              <a:rPr sz="2200" spc="-10" dirty="0">
                <a:latin typeface="Corbel"/>
                <a:cs typeface="Corbel"/>
              </a:rPr>
              <a:t>Semen.</a:t>
            </a:r>
            <a:endParaRPr sz="2200">
              <a:latin typeface="Corbel"/>
              <a:cs typeface="Corbel"/>
            </a:endParaRPr>
          </a:p>
          <a:p>
            <a:pPr marL="527685" indent="-514984">
              <a:lnSpc>
                <a:spcPts val="3240"/>
              </a:lnSpc>
              <a:buClr>
                <a:srgbClr val="8D1515"/>
              </a:buClr>
              <a:buSzPct val="145454"/>
              <a:buAutoNum type="alphaLcParenR"/>
              <a:tabLst>
                <a:tab pos="527685" algn="l"/>
              </a:tabLst>
            </a:pPr>
            <a:r>
              <a:rPr sz="2200" spc="-10" dirty="0">
                <a:latin typeface="Corbel"/>
                <a:cs typeface="Corbel"/>
              </a:rPr>
              <a:t>Urine.</a:t>
            </a:r>
            <a:endParaRPr sz="2200">
              <a:latin typeface="Corbel"/>
              <a:cs typeface="Corbel"/>
            </a:endParaRPr>
          </a:p>
          <a:p>
            <a:pPr marL="582930" indent="-570230">
              <a:lnSpc>
                <a:spcPts val="3540"/>
              </a:lnSpc>
              <a:buClr>
                <a:srgbClr val="8D1515"/>
              </a:buClr>
              <a:buSzPct val="145454"/>
              <a:buAutoNum type="alphaLcParenR"/>
              <a:tabLst>
                <a:tab pos="582930" algn="l"/>
              </a:tabLst>
            </a:pPr>
            <a:r>
              <a:rPr sz="2200" spc="-10" dirty="0">
                <a:latin typeface="Corbel"/>
                <a:cs typeface="Corbel"/>
              </a:rPr>
              <a:t>Excreta.</a:t>
            </a:r>
            <a:endParaRPr sz="2200">
              <a:latin typeface="Corbel"/>
              <a:cs typeface="Corbel"/>
            </a:endParaRPr>
          </a:p>
          <a:p>
            <a:pPr marL="12700">
              <a:lnSpc>
                <a:spcPts val="2375"/>
              </a:lnSpc>
              <a:spcBef>
                <a:spcPts val="400"/>
              </a:spcBef>
            </a:pPr>
            <a:r>
              <a:rPr sz="2200" dirty="0">
                <a:latin typeface="Corbel"/>
                <a:cs typeface="Corbel"/>
              </a:rPr>
              <a:t>Other</a:t>
            </a:r>
            <a:r>
              <a:rPr sz="2200" spc="-2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specimens</a:t>
            </a:r>
            <a:r>
              <a:rPr sz="2200" spc="-5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are</a:t>
            </a:r>
            <a:r>
              <a:rPr sz="2200" spc="-3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article</a:t>
            </a:r>
            <a:r>
              <a:rPr sz="2200" spc="-2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of</a:t>
            </a:r>
            <a:r>
              <a:rPr sz="2200" spc="-3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clothing,</a:t>
            </a:r>
            <a:r>
              <a:rPr sz="2200" spc="-3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metallic</a:t>
            </a:r>
            <a:endParaRPr sz="2200">
              <a:latin typeface="Corbel"/>
              <a:cs typeface="Corbel"/>
            </a:endParaRPr>
          </a:p>
          <a:p>
            <a:pPr marL="12700">
              <a:lnSpc>
                <a:spcPts val="2375"/>
              </a:lnSpc>
            </a:pPr>
            <a:r>
              <a:rPr sz="2200" spc="-10" dirty="0">
                <a:latin typeface="Corbel"/>
                <a:cs typeface="Corbel"/>
              </a:rPr>
              <a:t>Bullets/pellets.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467600" y="0"/>
            <a:ext cx="1676400" cy="228600"/>
          </a:xfrm>
          <a:prstGeom prst="rect">
            <a:avLst/>
          </a:prstGeom>
          <a:solidFill>
            <a:srgbClr val="9E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72564" y="222249"/>
            <a:ext cx="5011420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1" spc="-20" dirty="0">
                <a:solidFill>
                  <a:srgbClr val="C00000"/>
                </a:solidFill>
                <a:latin typeface="Corbel"/>
                <a:cs typeface="Corbel"/>
              </a:rPr>
              <a:t>Vomitus,</a:t>
            </a:r>
            <a:r>
              <a:rPr sz="2800" b="1" spc="-65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2800" b="1" dirty="0">
                <a:solidFill>
                  <a:srgbClr val="C00000"/>
                </a:solidFill>
                <a:latin typeface="Corbel"/>
                <a:cs typeface="Corbel"/>
              </a:rPr>
              <a:t>stomach</a:t>
            </a:r>
            <a:r>
              <a:rPr sz="2800" b="1" spc="-60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2800" b="1" dirty="0">
                <a:solidFill>
                  <a:srgbClr val="C00000"/>
                </a:solidFill>
                <a:latin typeface="Corbel"/>
                <a:cs typeface="Corbel"/>
              </a:rPr>
              <a:t>wash,</a:t>
            </a:r>
            <a:r>
              <a:rPr sz="2800" b="1" spc="-30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2800" b="1" spc="-10" dirty="0">
                <a:solidFill>
                  <a:srgbClr val="C00000"/>
                </a:solidFill>
                <a:latin typeface="Corbel"/>
                <a:cs typeface="Corbel"/>
              </a:rPr>
              <a:t>excreta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72564" y="798702"/>
            <a:ext cx="7358380" cy="5549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8930" indent="-321945">
              <a:lnSpc>
                <a:spcPts val="2850"/>
              </a:lnSpc>
              <a:buClr>
                <a:srgbClr val="8D1515"/>
              </a:buClr>
              <a:buSzPct val="140909"/>
              <a:buFont typeface="Wingdings"/>
              <a:buChar char=""/>
              <a:tabLst>
                <a:tab pos="328930" algn="l"/>
              </a:tabLst>
            </a:pPr>
            <a:r>
              <a:rPr sz="2200" dirty="0">
                <a:latin typeface="Corbel"/>
                <a:cs typeface="Corbel"/>
              </a:rPr>
              <a:t>It</a:t>
            </a:r>
            <a:r>
              <a:rPr sz="2200" spc="-4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is a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material</a:t>
            </a:r>
            <a:r>
              <a:rPr sz="2200" spc="-2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of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choice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in</a:t>
            </a:r>
            <a:r>
              <a:rPr sz="2200" spc="-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all cases</a:t>
            </a:r>
            <a:r>
              <a:rPr sz="2200" spc="-4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of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poisoning</a:t>
            </a:r>
            <a:r>
              <a:rPr sz="2200" spc="-5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by</a:t>
            </a:r>
            <a:r>
              <a:rPr sz="2200" spc="-25" dirty="0">
                <a:latin typeface="Corbel"/>
                <a:cs typeface="Corbel"/>
              </a:rPr>
              <a:t> </a:t>
            </a:r>
            <a:r>
              <a:rPr sz="2200" spc="-20" dirty="0">
                <a:latin typeface="Corbel"/>
                <a:cs typeface="Corbel"/>
              </a:rPr>
              <a:t>oral</a:t>
            </a:r>
            <a:endParaRPr sz="2200">
              <a:latin typeface="Corbel"/>
              <a:cs typeface="Corbel"/>
            </a:endParaRPr>
          </a:p>
          <a:p>
            <a:pPr marL="299085">
              <a:lnSpc>
                <a:spcPts val="2540"/>
              </a:lnSpc>
            </a:pPr>
            <a:r>
              <a:rPr sz="2200" dirty="0">
                <a:latin typeface="Corbel"/>
                <a:cs typeface="Corbel"/>
              </a:rPr>
              <a:t>route,</a:t>
            </a:r>
            <a:r>
              <a:rPr sz="2200" spc="-5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also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in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morphine</a:t>
            </a:r>
            <a:r>
              <a:rPr sz="2200" spc="-3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poison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even</a:t>
            </a:r>
            <a:r>
              <a:rPr sz="2200" spc="-4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when</a:t>
            </a:r>
            <a:r>
              <a:rPr sz="2200" spc="-5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taken</a:t>
            </a:r>
            <a:r>
              <a:rPr sz="2200" spc="-2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by</a:t>
            </a:r>
            <a:r>
              <a:rPr sz="2200" spc="-2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injection.</a:t>
            </a:r>
            <a:endParaRPr sz="2200">
              <a:latin typeface="Corbel"/>
              <a:cs typeface="Corbel"/>
            </a:endParaRPr>
          </a:p>
          <a:p>
            <a:pPr marL="299085" marR="5080" indent="-292735">
              <a:lnSpc>
                <a:spcPct val="96400"/>
              </a:lnSpc>
              <a:spcBef>
                <a:spcPts val="265"/>
              </a:spcBef>
              <a:buClr>
                <a:srgbClr val="8D1515"/>
              </a:buClr>
              <a:buSzPct val="140909"/>
              <a:buFont typeface="Wingdings"/>
              <a:buChar char=""/>
              <a:tabLst>
                <a:tab pos="299085" algn="l"/>
                <a:tab pos="328295" algn="l"/>
              </a:tabLst>
            </a:pPr>
            <a:r>
              <a:rPr sz="2200" dirty="0">
                <a:latin typeface="Corbel"/>
                <a:cs typeface="Corbel"/>
              </a:rPr>
              <a:t>	Entire</a:t>
            </a:r>
            <a:r>
              <a:rPr sz="2200" spc="-3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quantity</a:t>
            </a:r>
            <a:r>
              <a:rPr sz="2200" spc="-6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or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at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least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150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cc</a:t>
            </a:r>
            <a:r>
              <a:rPr sz="2200" spc="-2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is</a:t>
            </a:r>
            <a:r>
              <a:rPr sz="2200" spc="-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preserved</a:t>
            </a:r>
            <a:r>
              <a:rPr sz="2200" spc="-7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in</a:t>
            </a:r>
            <a:r>
              <a:rPr sz="2200" spc="-10" dirty="0">
                <a:latin typeface="Corbel"/>
                <a:cs typeface="Corbel"/>
              </a:rPr>
              <a:t> chemically </a:t>
            </a:r>
            <a:r>
              <a:rPr sz="2200" dirty="0">
                <a:latin typeface="Corbel"/>
                <a:cs typeface="Corbel"/>
              </a:rPr>
              <a:t>clean</a:t>
            </a:r>
            <a:r>
              <a:rPr sz="2200" spc="-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and</a:t>
            </a:r>
            <a:r>
              <a:rPr sz="2200" spc="-4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clear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glass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bottle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with</a:t>
            </a:r>
            <a:r>
              <a:rPr sz="2200" spc="-4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screw</a:t>
            </a:r>
            <a:r>
              <a:rPr sz="2200" spc="-2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cap.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No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preservative</a:t>
            </a:r>
            <a:r>
              <a:rPr sz="2200" spc="-80" dirty="0">
                <a:latin typeface="Corbel"/>
                <a:cs typeface="Corbel"/>
              </a:rPr>
              <a:t> </a:t>
            </a:r>
            <a:r>
              <a:rPr sz="2200" spc="-25" dirty="0">
                <a:latin typeface="Corbel"/>
                <a:cs typeface="Corbel"/>
              </a:rPr>
              <a:t>is </a:t>
            </a:r>
            <a:r>
              <a:rPr sz="2200" spc="-10" dirty="0">
                <a:latin typeface="Corbel"/>
                <a:cs typeface="Corbel"/>
              </a:rPr>
              <a:t>used.</a:t>
            </a:r>
            <a:endParaRPr sz="22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230"/>
              </a:spcBef>
            </a:pPr>
            <a:r>
              <a:rPr sz="2800" b="1" spc="-10" dirty="0">
                <a:solidFill>
                  <a:srgbClr val="C00000"/>
                </a:solidFill>
                <a:latin typeface="Corbel"/>
                <a:cs typeface="Corbel"/>
              </a:rPr>
              <a:t>Blood</a:t>
            </a:r>
            <a:endParaRPr sz="2800">
              <a:latin typeface="Corbel"/>
              <a:cs typeface="Corbel"/>
            </a:endParaRPr>
          </a:p>
          <a:p>
            <a:pPr marL="299085" marR="1129665" indent="-292735">
              <a:lnSpc>
                <a:spcPct val="93000"/>
              </a:lnSpc>
              <a:spcBef>
                <a:spcPts val="445"/>
              </a:spcBef>
              <a:buClr>
                <a:srgbClr val="8D1515"/>
              </a:buClr>
              <a:buSzPct val="140909"/>
              <a:buFont typeface="Wingdings"/>
              <a:buChar char=""/>
              <a:tabLst>
                <a:tab pos="299085" algn="l"/>
                <a:tab pos="328295" algn="l"/>
              </a:tabLst>
            </a:pPr>
            <a:r>
              <a:rPr sz="2200" dirty="0">
                <a:latin typeface="Corbel"/>
                <a:cs typeface="Corbel"/>
              </a:rPr>
              <a:t>	It</a:t>
            </a:r>
            <a:r>
              <a:rPr sz="2200" spc="-3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is the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most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frequently</a:t>
            </a:r>
            <a:r>
              <a:rPr sz="2200" spc="-6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collected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body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fluid</a:t>
            </a:r>
            <a:r>
              <a:rPr sz="2200" spc="-2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for</a:t>
            </a:r>
            <a:r>
              <a:rPr sz="2200" spc="-5" dirty="0">
                <a:latin typeface="Corbel"/>
                <a:cs typeface="Corbel"/>
              </a:rPr>
              <a:t> </a:t>
            </a:r>
            <a:r>
              <a:rPr sz="2200" spc="-25" dirty="0">
                <a:latin typeface="Corbel"/>
                <a:cs typeface="Corbel"/>
              </a:rPr>
              <a:t>the </a:t>
            </a:r>
            <a:r>
              <a:rPr sz="2200" dirty="0">
                <a:latin typeface="Corbel"/>
                <a:cs typeface="Corbel"/>
              </a:rPr>
              <a:t>detection/estimation</a:t>
            </a:r>
            <a:r>
              <a:rPr sz="2200" spc="-6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of</a:t>
            </a:r>
            <a:r>
              <a:rPr sz="2200" spc="-3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alcohol/drug</a:t>
            </a:r>
            <a:r>
              <a:rPr sz="2200" spc="-5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or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poisons.</a:t>
            </a:r>
            <a:endParaRPr sz="2200">
              <a:latin typeface="Corbel"/>
              <a:cs typeface="Corbel"/>
            </a:endParaRPr>
          </a:p>
          <a:p>
            <a:pPr marL="299085" marR="144780" indent="-287020">
              <a:lnSpc>
                <a:spcPct val="100000"/>
              </a:lnSpc>
              <a:spcBef>
                <a:spcPts val="1130"/>
              </a:spcBef>
              <a:buClr>
                <a:srgbClr val="8D1515"/>
              </a:buClr>
              <a:buSzPct val="140909"/>
              <a:buFont typeface="Wingdings"/>
              <a:buChar char=""/>
              <a:tabLst>
                <a:tab pos="299085" algn="l"/>
                <a:tab pos="383540" algn="l"/>
              </a:tabLst>
            </a:pPr>
            <a:r>
              <a:rPr sz="2200" dirty="0">
                <a:latin typeface="Corbel"/>
                <a:cs typeface="Corbel"/>
              </a:rPr>
              <a:t>	It</a:t>
            </a:r>
            <a:r>
              <a:rPr sz="2200" spc="-3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is</a:t>
            </a:r>
            <a:r>
              <a:rPr sz="2200" spc="-3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collected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with</a:t>
            </a:r>
            <a:r>
              <a:rPr sz="2200" spc="-5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disposable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syringe,</a:t>
            </a:r>
            <a:r>
              <a:rPr sz="2200" spc="-5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normally</a:t>
            </a:r>
            <a:r>
              <a:rPr sz="2200" spc="-5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from</a:t>
            </a:r>
            <a:r>
              <a:rPr sz="2200" spc="-3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a</a:t>
            </a:r>
            <a:r>
              <a:rPr sz="2200" spc="-3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vein, </a:t>
            </a:r>
            <a:r>
              <a:rPr sz="2200" dirty="0">
                <a:latin typeface="Corbel"/>
                <a:cs typeface="Corbel"/>
              </a:rPr>
              <a:t>Site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should</a:t>
            </a:r>
            <a:r>
              <a:rPr sz="2200" spc="-2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not</a:t>
            </a:r>
            <a:r>
              <a:rPr sz="2200" spc="-3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be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cleaned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with</a:t>
            </a:r>
            <a:r>
              <a:rPr sz="2200" spc="-4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spirit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,in</a:t>
            </a:r>
            <a:r>
              <a:rPr sz="2200" spc="-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cases</a:t>
            </a:r>
            <a:r>
              <a:rPr sz="2200" spc="32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of</a:t>
            </a:r>
            <a:r>
              <a:rPr sz="2200" spc="-2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alcohol poisoning.</a:t>
            </a:r>
            <a:endParaRPr sz="2200">
              <a:latin typeface="Corbel"/>
              <a:cs typeface="Corbel"/>
            </a:endParaRPr>
          </a:p>
          <a:p>
            <a:pPr marL="299085" marR="27940" indent="-292735">
              <a:lnSpc>
                <a:spcPct val="96400"/>
              </a:lnSpc>
              <a:spcBef>
                <a:spcPts val="270"/>
              </a:spcBef>
              <a:buClr>
                <a:srgbClr val="8D1515"/>
              </a:buClr>
              <a:buSzPct val="140909"/>
              <a:buFont typeface="Wingdings"/>
              <a:buChar char=""/>
              <a:tabLst>
                <a:tab pos="299085" algn="l"/>
                <a:tab pos="328295" algn="l"/>
              </a:tabLst>
            </a:pPr>
            <a:r>
              <a:rPr sz="2200" dirty="0">
                <a:latin typeface="Corbel"/>
                <a:cs typeface="Corbel"/>
              </a:rPr>
              <a:t>	Quantity</a:t>
            </a:r>
            <a:r>
              <a:rPr sz="2200" spc="-7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taken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should</a:t>
            </a:r>
            <a:r>
              <a:rPr sz="2200" spc="-3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be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10</a:t>
            </a:r>
            <a:r>
              <a:rPr sz="2200" spc="-2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cc.</a:t>
            </a:r>
            <a:r>
              <a:rPr sz="2200" spc="-114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After</a:t>
            </a:r>
            <a:r>
              <a:rPr sz="2200" spc="-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collection, specimen</a:t>
            </a:r>
            <a:r>
              <a:rPr sz="2200" spc="-25" dirty="0">
                <a:latin typeface="Corbel"/>
                <a:cs typeface="Corbel"/>
              </a:rPr>
              <a:t> is </a:t>
            </a:r>
            <a:r>
              <a:rPr sz="2200" dirty="0">
                <a:latin typeface="Corbel"/>
                <a:cs typeface="Corbel"/>
              </a:rPr>
              <a:t>transferred</a:t>
            </a:r>
            <a:r>
              <a:rPr sz="2200" spc="-6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into</a:t>
            </a:r>
            <a:r>
              <a:rPr sz="2200" spc="-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a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chemically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clean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glass</a:t>
            </a:r>
            <a:r>
              <a:rPr sz="2200" spc="-4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container</a:t>
            </a:r>
            <a:r>
              <a:rPr sz="2200" spc="-9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containing </a:t>
            </a:r>
            <a:r>
              <a:rPr sz="2200" dirty="0">
                <a:latin typeface="Corbel"/>
                <a:cs typeface="Corbel"/>
              </a:rPr>
              <a:t>1%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sodium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fluoride.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67600" y="0"/>
            <a:ext cx="1676400" cy="222249"/>
          </a:xfrm>
          <a:prstGeom prst="rect">
            <a:avLst/>
          </a:prstGeom>
          <a:solidFill>
            <a:srgbClr val="9E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74775" y="1080338"/>
            <a:ext cx="6977380" cy="479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0045" indent="-347980">
              <a:lnSpc>
                <a:spcPts val="3090"/>
              </a:lnSpc>
              <a:buClr>
                <a:srgbClr val="8D1515"/>
              </a:buClr>
              <a:buSzPct val="139583"/>
              <a:buFont typeface="Wingdings"/>
              <a:buChar char=""/>
              <a:tabLst>
                <a:tab pos="360045" algn="l"/>
              </a:tabLst>
            </a:pPr>
            <a:r>
              <a:rPr sz="2400" dirty="0">
                <a:latin typeface="Corbel"/>
                <a:cs typeface="Corbel"/>
              </a:rPr>
              <a:t>The</a:t>
            </a:r>
            <a:r>
              <a:rPr sz="2400" spc="-6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fluoride</a:t>
            </a:r>
            <a:r>
              <a:rPr sz="2400" spc="-7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inactivates</a:t>
            </a:r>
            <a:r>
              <a:rPr sz="2400" spc="-7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the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enzymes</a:t>
            </a:r>
            <a:r>
              <a:rPr sz="2400" spc="-6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present</a:t>
            </a:r>
            <a:r>
              <a:rPr sz="2400" spc="-6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in</a:t>
            </a:r>
            <a:r>
              <a:rPr sz="2400" spc="-60" dirty="0">
                <a:latin typeface="Corbel"/>
                <a:cs typeface="Corbel"/>
              </a:rPr>
              <a:t> </a:t>
            </a:r>
            <a:r>
              <a:rPr sz="2400" spc="-25" dirty="0">
                <a:latin typeface="Corbel"/>
                <a:cs typeface="Corbel"/>
              </a:rPr>
              <a:t>the</a:t>
            </a:r>
            <a:endParaRPr sz="2400">
              <a:latin typeface="Corbel"/>
              <a:cs typeface="Corbel"/>
            </a:endParaRPr>
          </a:p>
          <a:p>
            <a:pPr marL="299085">
              <a:lnSpc>
                <a:spcPts val="2775"/>
              </a:lnSpc>
            </a:pPr>
            <a:r>
              <a:rPr sz="2400" dirty="0">
                <a:latin typeface="Corbel"/>
                <a:cs typeface="Corbel"/>
              </a:rPr>
              <a:t>blood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prevents</a:t>
            </a:r>
            <a:r>
              <a:rPr sz="2400" spc="-70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fermentation</a:t>
            </a:r>
            <a:r>
              <a:rPr sz="2400" spc="-8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and</a:t>
            </a:r>
            <a:r>
              <a:rPr sz="2400" spc="-6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thus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acts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as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spc="-50" dirty="0">
                <a:latin typeface="Corbel"/>
                <a:cs typeface="Corbel"/>
              </a:rPr>
              <a:t>a</a:t>
            </a:r>
            <a:endParaRPr sz="2400">
              <a:latin typeface="Corbel"/>
              <a:cs typeface="Corbel"/>
            </a:endParaRPr>
          </a:p>
          <a:p>
            <a:pPr marL="299085">
              <a:lnSpc>
                <a:spcPct val="100000"/>
              </a:lnSpc>
            </a:pPr>
            <a:r>
              <a:rPr sz="2400" dirty="0">
                <a:latin typeface="Corbel"/>
                <a:cs typeface="Corbel"/>
              </a:rPr>
              <a:t>preservative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it</a:t>
            </a:r>
            <a:r>
              <a:rPr sz="2400" spc="-6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is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also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anticoagulant.</a:t>
            </a:r>
            <a:endParaRPr sz="24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2440"/>
              </a:spcBef>
            </a:pPr>
            <a:endParaRPr sz="24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</a:pPr>
            <a:r>
              <a:rPr sz="3200" b="1" spc="-10" dirty="0">
                <a:solidFill>
                  <a:srgbClr val="C00000"/>
                </a:solidFill>
                <a:latin typeface="Corbel"/>
                <a:cs typeface="Corbel"/>
              </a:rPr>
              <a:t>Urine</a:t>
            </a:r>
            <a:endParaRPr sz="3200">
              <a:latin typeface="Corbel"/>
              <a:cs typeface="Corbel"/>
            </a:endParaRPr>
          </a:p>
          <a:p>
            <a:pPr marL="299085" marR="107314" indent="-287655">
              <a:lnSpc>
                <a:spcPct val="96500"/>
              </a:lnSpc>
              <a:spcBef>
                <a:spcPts val="330"/>
              </a:spcBef>
              <a:buClr>
                <a:srgbClr val="8D1515"/>
              </a:buClr>
              <a:buSzPct val="139583"/>
              <a:buFont typeface="Wingdings"/>
              <a:buChar char=""/>
              <a:tabLst>
                <a:tab pos="299085" algn="l"/>
                <a:tab pos="359410" algn="l"/>
              </a:tabLst>
            </a:pPr>
            <a:r>
              <a:rPr sz="2400" dirty="0">
                <a:latin typeface="Corbel"/>
                <a:cs typeface="Corbel"/>
              </a:rPr>
              <a:t>	Collection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of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the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urine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is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the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easiest</a:t>
            </a:r>
            <a:r>
              <a:rPr sz="2400" spc="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of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all</a:t>
            </a:r>
            <a:r>
              <a:rPr sz="2400" spc="-25" dirty="0">
                <a:latin typeface="Corbel"/>
                <a:cs typeface="Corbel"/>
              </a:rPr>
              <a:t> the </a:t>
            </a:r>
            <a:r>
              <a:rPr sz="2400" spc="-10" dirty="0">
                <a:latin typeface="Corbel"/>
                <a:cs typeface="Corbel"/>
              </a:rPr>
              <a:t>specimens,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taken</a:t>
            </a:r>
            <a:r>
              <a:rPr sz="2400" spc="-6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for</a:t>
            </a:r>
            <a:r>
              <a:rPr sz="2400" spc="-70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detection/estimation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of</a:t>
            </a:r>
            <a:r>
              <a:rPr sz="2400" spc="-75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certain </a:t>
            </a:r>
            <a:r>
              <a:rPr sz="2400" dirty="0">
                <a:latin typeface="Corbel"/>
                <a:cs typeface="Corbel"/>
              </a:rPr>
              <a:t>poisons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and</a:t>
            </a:r>
            <a:r>
              <a:rPr sz="2400" spc="-80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alcohol.</a:t>
            </a:r>
            <a:endParaRPr sz="2400">
              <a:latin typeface="Corbel"/>
              <a:cs typeface="Corbel"/>
            </a:endParaRPr>
          </a:p>
          <a:p>
            <a:pPr marL="299085" marR="5080" indent="-287655">
              <a:lnSpc>
                <a:spcPct val="96500"/>
              </a:lnSpc>
              <a:spcBef>
                <a:spcPts val="275"/>
              </a:spcBef>
              <a:buClr>
                <a:srgbClr val="8D1515"/>
              </a:buClr>
              <a:buSzPct val="139583"/>
              <a:buFont typeface="Wingdings"/>
              <a:buChar char=""/>
              <a:tabLst>
                <a:tab pos="299085" algn="l"/>
                <a:tab pos="358775" algn="l"/>
              </a:tabLst>
            </a:pPr>
            <a:r>
              <a:rPr sz="2400" dirty="0">
                <a:latin typeface="Corbel"/>
                <a:cs typeface="Corbel"/>
              </a:rPr>
              <a:t>	Entire</a:t>
            </a:r>
            <a:r>
              <a:rPr sz="2400" spc="-7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quantity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is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taken</a:t>
            </a:r>
            <a:r>
              <a:rPr sz="2400" spc="-7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in</a:t>
            </a:r>
            <a:r>
              <a:rPr sz="2400" spc="-8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chemically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clean</a:t>
            </a:r>
            <a:r>
              <a:rPr sz="2400" spc="-70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glass </a:t>
            </a:r>
            <a:r>
              <a:rPr sz="2400" dirty="0">
                <a:latin typeface="Corbel"/>
                <a:cs typeface="Corbel"/>
              </a:rPr>
              <a:t>container</a:t>
            </a:r>
            <a:r>
              <a:rPr sz="2400" spc="-6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with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screw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cap.</a:t>
            </a:r>
            <a:r>
              <a:rPr sz="2400" spc="-6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Normally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no</a:t>
            </a:r>
            <a:r>
              <a:rPr sz="2400" spc="-7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preservative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spc="-25" dirty="0">
                <a:latin typeface="Corbel"/>
                <a:cs typeface="Corbel"/>
              </a:rPr>
              <a:t>is </a:t>
            </a:r>
            <a:r>
              <a:rPr sz="2400" spc="-10" dirty="0">
                <a:latin typeface="Corbel"/>
                <a:cs typeface="Corbel"/>
              </a:rPr>
              <a:t>used.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391400" y="0"/>
            <a:ext cx="1752600" cy="228600"/>
          </a:xfrm>
          <a:prstGeom prst="rect">
            <a:avLst/>
          </a:prstGeom>
          <a:solidFill>
            <a:srgbClr val="9E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4775" y="1384173"/>
            <a:ext cx="3107055" cy="5124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200" b="1" dirty="0">
                <a:solidFill>
                  <a:srgbClr val="C00000"/>
                </a:solidFill>
                <a:latin typeface="Corbel"/>
                <a:cs typeface="Corbel"/>
              </a:rPr>
              <a:t>Article</a:t>
            </a:r>
            <a:r>
              <a:rPr sz="3200" b="1" spc="-65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3200" b="1" dirty="0">
                <a:solidFill>
                  <a:srgbClr val="C00000"/>
                </a:solidFill>
                <a:latin typeface="Corbel"/>
                <a:cs typeface="Corbel"/>
              </a:rPr>
              <a:t>&amp;</a:t>
            </a:r>
            <a:r>
              <a:rPr sz="3200" b="1" spc="-165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3200" b="1" spc="-10" dirty="0">
                <a:solidFill>
                  <a:srgbClr val="C00000"/>
                </a:solidFill>
                <a:latin typeface="Corbel"/>
                <a:cs typeface="Corbel"/>
              </a:rPr>
              <a:t>Clothing</a:t>
            </a:r>
            <a:endParaRPr sz="32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74775" y="2027682"/>
            <a:ext cx="7376795" cy="3251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9410" indent="-347345">
              <a:lnSpc>
                <a:spcPts val="3085"/>
              </a:lnSpc>
              <a:buClr>
                <a:srgbClr val="8D1515"/>
              </a:buClr>
              <a:buSzPct val="139583"/>
              <a:buFont typeface="Wingdings"/>
              <a:buChar char=""/>
              <a:tabLst>
                <a:tab pos="359410" algn="l"/>
              </a:tabLst>
            </a:pPr>
            <a:r>
              <a:rPr sz="2400" dirty="0">
                <a:latin typeface="Corbel"/>
                <a:cs typeface="Corbel"/>
              </a:rPr>
              <a:t>Usually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taken</a:t>
            </a:r>
            <a:r>
              <a:rPr sz="2400" spc="-7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by</a:t>
            </a:r>
            <a:r>
              <a:rPr sz="2400" spc="-7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the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police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but</a:t>
            </a:r>
            <a:r>
              <a:rPr sz="2400" spc="-7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when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removed</a:t>
            </a:r>
            <a:r>
              <a:rPr sz="2400" spc="-75" dirty="0">
                <a:latin typeface="Corbel"/>
                <a:cs typeface="Corbel"/>
              </a:rPr>
              <a:t> </a:t>
            </a:r>
            <a:r>
              <a:rPr sz="2400" spc="-25" dirty="0">
                <a:latin typeface="Corbel"/>
                <a:cs typeface="Corbel"/>
              </a:rPr>
              <a:t>by</a:t>
            </a:r>
            <a:endParaRPr sz="2400">
              <a:latin typeface="Corbel"/>
              <a:cs typeface="Corbel"/>
            </a:endParaRPr>
          </a:p>
          <a:p>
            <a:pPr marL="299085">
              <a:lnSpc>
                <a:spcPts val="2775"/>
              </a:lnSpc>
            </a:pPr>
            <a:r>
              <a:rPr sz="2400" dirty="0">
                <a:latin typeface="Corbel"/>
                <a:cs typeface="Corbel"/>
              </a:rPr>
              <a:t>medical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officer</a:t>
            </a:r>
            <a:r>
              <a:rPr sz="2400" spc="-6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in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cases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of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criminal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violence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at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the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spc="-20" dirty="0">
                <a:latin typeface="Corbel"/>
                <a:cs typeface="Corbel"/>
              </a:rPr>
              <a:t>time</a:t>
            </a:r>
            <a:endParaRPr sz="2400">
              <a:latin typeface="Corbel"/>
              <a:cs typeface="Corbel"/>
            </a:endParaRPr>
          </a:p>
          <a:p>
            <a:pPr marL="299085">
              <a:lnSpc>
                <a:spcPct val="100000"/>
              </a:lnSpc>
            </a:pPr>
            <a:r>
              <a:rPr sz="2400" dirty="0">
                <a:latin typeface="Corbel"/>
                <a:cs typeface="Corbel"/>
              </a:rPr>
              <a:t>of</a:t>
            </a:r>
            <a:r>
              <a:rPr sz="2400" spc="-15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examination.</a:t>
            </a:r>
            <a:endParaRPr sz="2400">
              <a:latin typeface="Corbel"/>
              <a:cs typeface="Corbel"/>
            </a:endParaRPr>
          </a:p>
          <a:p>
            <a:pPr marL="299085" marR="243840" indent="-287655" algn="just">
              <a:lnSpc>
                <a:spcPct val="96500"/>
              </a:lnSpc>
              <a:spcBef>
                <a:spcPts val="275"/>
              </a:spcBef>
              <a:buClr>
                <a:srgbClr val="8D1515"/>
              </a:buClr>
              <a:buSzPct val="139583"/>
              <a:buFont typeface="Wingdings"/>
              <a:buChar char=""/>
              <a:tabLst>
                <a:tab pos="299085" algn="l"/>
                <a:tab pos="358775" algn="l"/>
              </a:tabLst>
            </a:pPr>
            <a:r>
              <a:rPr sz="2400" dirty="0">
                <a:latin typeface="Corbel"/>
                <a:cs typeface="Corbel"/>
              </a:rPr>
              <a:t>	They</a:t>
            </a:r>
            <a:r>
              <a:rPr sz="2400" spc="-6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should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be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placed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in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hangers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to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dry</a:t>
            </a:r>
            <a:r>
              <a:rPr sz="2400" spc="-8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them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off,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spc="-25" dirty="0">
                <a:latin typeface="Corbel"/>
                <a:cs typeface="Corbel"/>
              </a:rPr>
              <a:t>and </a:t>
            </a:r>
            <a:r>
              <a:rPr sz="2400" dirty="0">
                <a:latin typeface="Corbel"/>
                <a:cs typeface="Corbel"/>
              </a:rPr>
              <a:t>finally</a:t>
            </a:r>
            <a:r>
              <a:rPr sz="2400" spc="-8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packed</a:t>
            </a:r>
            <a:r>
              <a:rPr sz="2400" spc="-7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in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clean</a:t>
            </a:r>
            <a:r>
              <a:rPr sz="2400" spc="-7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cellophane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spc="-20" dirty="0">
                <a:latin typeface="Corbel"/>
                <a:cs typeface="Corbel"/>
              </a:rPr>
              <a:t>bags.</a:t>
            </a:r>
            <a:r>
              <a:rPr sz="2400" spc="-10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Clothes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should </a:t>
            </a:r>
            <a:r>
              <a:rPr sz="2400" dirty="0">
                <a:latin typeface="Corbel"/>
                <a:cs typeface="Corbel"/>
              </a:rPr>
              <a:t>be</a:t>
            </a:r>
            <a:r>
              <a:rPr sz="2400" spc="-6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signed</a:t>
            </a:r>
            <a:r>
              <a:rPr sz="2400" spc="-1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with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copying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pencil.</a:t>
            </a:r>
            <a:endParaRPr sz="2400">
              <a:latin typeface="Corbel"/>
              <a:cs typeface="Corbel"/>
            </a:endParaRPr>
          </a:p>
          <a:p>
            <a:pPr marL="360045" indent="-347980">
              <a:lnSpc>
                <a:spcPts val="4035"/>
              </a:lnSpc>
              <a:spcBef>
                <a:spcPts val="125"/>
              </a:spcBef>
              <a:buClr>
                <a:srgbClr val="8D1515"/>
              </a:buClr>
              <a:buSzPct val="139583"/>
              <a:buFont typeface="Wingdings"/>
              <a:buChar char=""/>
              <a:tabLst>
                <a:tab pos="360045" algn="l"/>
              </a:tabLst>
            </a:pPr>
            <a:r>
              <a:rPr sz="2400" dirty="0">
                <a:latin typeface="Corbel"/>
                <a:cs typeface="Corbel"/>
              </a:rPr>
              <a:t>If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they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have</a:t>
            </a:r>
            <a:r>
              <a:rPr sz="2400" spc="-5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corresponding</a:t>
            </a:r>
            <a:r>
              <a:rPr sz="2400" spc="-7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injuries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mark,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they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should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spc="-25" dirty="0">
                <a:latin typeface="Corbel"/>
                <a:cs typeface="Corbel"/>
              </a:rPr>
              <a:t>be</a:t>
            </a:r>
            <a:endParaRPr sz="2400">
              <a:latin typeface="Corbel"/>
              <a:cs typeface="Corbel"/>
            </a:endParaRPr>
          </a:p>
          <a:p>
            <a:pPr marL="299085">
              <a:lnSpc>
                <a:spcPts val="2775"/>
              </a:lnSpc>
            </a:pPr>
            <a:r>
              <a:rPr sz="2400" dirty="0">
                <a:latin typeface="Corbel"/>
                <a:cs typeface="Corbel"/>
              </a:rPr>
              <a:t>encircled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and</a:t>
            </a:r>
            <a:r>
              <a:rPr sz="2400" spc="-60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dated.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543800" y="0"/>
            <a:ext cx="1600200" cy="228600"/>
          </a:xfrm>
          <a:prstGeom prst="rect">
            <a:avLst/>
          </a:prstGeom>
          <a:solidFill>
            <a:srgbClr val="9E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0926" y="553288"/>
            <a:ext cx="1355725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b="1" spc="-10" dirty="0">
                <a:solidFill>
                  <a:srgbClr val="C00000"/>
                </a:solidFill>
                <a:latin typeface="Corbel"/>
                <a:cs typeface="Corbel"/>
              </a:rPr>
              <a:t>Bullets:</a:t>
            </a:r>
            <a:endParaRPr sz="32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20926" y="1197102"/>
            <a:ext cx="7030084" cy="4648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0045" indent="-347980">
              <a:lnSpc>
                <a:spcPts val="3085"/>
              </a:lnSpc>
              <a:buClr>
                <a:srgbClr val="8D1515"/>
              </a:buClr>
              <a:buSzPct val="139583"/>
              <a:buFont typeface="Wingdings"/>
              <a:buChar char=""/>
              <a:tabLst>
                <a:tab pos="360045" algn="l"/>
              </a:tabLst>
            </a:pPr>
            <a:r>
              <a:rPr sz="2400" dirty="0">
                <a:latin typeface="Corbel"/>
                <a:cs typeface="Corbel"/>
              </a:rPr>
              <a:t>When</a:t>
            </a:r>
            <a:r>
              <a:rPr sz="2400" spc="-65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present,</a:t>
            </a:r>
            <a:r>
              <a:rPr sz="2400" spc="-110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X-</a:t>
            </a:r>
            <a:r>
              <a:rPr sz="2400" dirty="0">
                <a:latin typeface="Corbel"/>
                <a:cs typeface="Corbel"/>
              </a:rPr>
              <a:t>Ray</a:t>
            </a:r>
            <a:r>
              <a:rPr sz="2400" spc="-15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picture</a:t>
            </a:r>
            <a:r>
              <a:rPr sz="2400" spc="-1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AP/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lateral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view</a:t>
            </a:r>
            <a:r>
              <a:rPr sz="2400" spc="-10" dirty="0">
                <a:latin typeface="Corbel"/>
                <a:cs typeface="Corbel"/>
              </a:rPr>
              <a:t> </a:t>
            </a:r>
            <a:r>
              <a:rPr sz="2400" spc="-20" dirty="0">
                <a:latin typeface="Corbel"/>
                <a:cs typeface="Corbel"/>
              </a:rPr>
              <a:t>must</a:t>
            </a:r>
            <a:endParaRPr sz="2400">
              <a:latin typeface="Corbel"/>
              <a:cs typeface="Corbel"/>
            </a:endParaRPr>
          </a:p>
          <a:p>
            <a:pPr marL="299085">
              <a:lnSpc>
                <a:spcPts val="2775"/>
              </a:lnSpc>
            </a:pPr>
            <a:r>
              <a:rPr sz="2400" dirty="0">
                <a:latin typeface="Corbel"/>
                <a:cs typeface="Corbel"/>
              </a:rPr>
              <a:t>be</a:t>
            </a:r>
            <a:r>
              <a:rPr sz="2400" spc="-6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taken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to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show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the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place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of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their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lying.</a:t>
            </a:r>
            <a:endParaRPr sz="2400">
              <a:latin typeface="Corbel"/>
              <a:cs typeface="Corbel"/>
            </a:endParaRPr>
          </a:p>
          <a:p>
            <a:pPr marL="360045" indent="-347980">
              <a:lnSpc>
                <a:spcPts val="4035"/>
              </a:lnSpc>
              <a:spcBef>
                <a:spcPts val="125"/>
              </a:spcBef>
              <a:buClr>
                <a:srgbClr val="8D1515"/>
              </a:buClr>
              <a:buSzPct val="139583"/>
              <a:buFont typeface="Wingdings"/>
              <a:buChar char=""/>
              <a:tabLst>
                <a:tab pos="360045" algn="l"/>
              </a:tabLst>
            </a:pPr>
            <a:r>
              <a:rPr sz="2400" dirty="0">
                <a:latin typeface="Corbel"/>
                <a:cs typeface="Corbel"/>
              </a:rPr>
              <a:t>At</a:t>
            </a:r>
            <a:r>
              <a:rPr sz="2400" spc="-7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operation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table,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while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removing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they</a:t>
            </a:r>
            <a:r>
              <a:rPr sz="2400" spc="-8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should</a:t>
            </a:r>
            <a:r>
              <a:rPr sz="2400" spc="-60" dirty="0">
                <a:latin typeface="Corbel"/>
                <a:cs typeface="Corbel"/>
              </a:rPr>
              <a:t> </a:t>
            </a:r>
            <a:r>
              <a:rPr sz="2400" spc="-25" dirty="0">
                <a:latin typeface="Corbel"/>
                <a:cs typeface="Corbel"/>
              </a:rPr>
              <a:t>be</a:t>
            </a:r>
            <a:endParaRPr sz="2400">
              <a:latin typeface="Corbel"/>
              <a:cs typeface="Corbel"/>
            </a:endParaRPr>
          </a:p>
          <a:p>
            <a:pPr marL="299085">
              <a:lnSpc>
                <a:spcPts val="2775"/>
              </a:lnSpc>
            </a:pPr>
            <a:r>
              <a:rPr sz="2400" dirty="0">
                <a:latin typeface="Corbel"/>
                <a:cs typeface="Corbel"/>
              </a:rPr>
              <a:t>handed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very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carefully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to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avoid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scratching.</a:t>
            </a:r>
            <a:endParaRPr sz="2400">
              <a:latin typeface="Corbel"/>
              <a:cs typeface="Corbel"/>
            </a:endParaRPr>
          </a:p>
          <a:p>
            <a:pPr marL="299085" marR="506095" indent="-287020">
              <a:lnSpc>
                <a:spcPct val="96500"/>
              </a:lnSpc>
              <a:spcBef>
                <a:spcPts val="275"/>
              </a:spcBef>
              <a:buClr>
                <a:srgbClr val="8D1515"/>
              </a:buClr>
              <a:buSzPct val="139583"/>
              <a:buFont typeface="Wingdings"/>
              <a:buChar char=""/>
              <a:tabLst>
                <a:tab pos="299085" algn="l"/>
                <a:tab pos="398780" algn="l"/>
              </a:tabLst>
            </a:pPr>
            <a:r>
              <a:rPr sz="2400" dirty="0">
                <a:latin typeface="Corbel"/>
                <a:cs typeface="Corbel"/>
              </a:rPr>
              <a:t>	They</a:t>
            </a:r>
            <a:r>
              <a:rPr sz="2400" spc="-7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are</a:t>
            </a:r>
            <a:r>
              <a:rPr sz="2400" spc="-7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picked</a:t>
            </a:r>
            <a:r>
              <a:rPr sz="2400" spc="-6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with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rubber</a:t>
            </a:r>
            <a:r>
              <a:rPr sz="2400" spc="-10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toothed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forceps</a:t>
            </a:r>
            <a:r>
              <a:rPr sz="2400" spc="-85" dirty="0">
                <a:latin typeface="Corbel"/>
                <a:cs typeface="Corbel"/>
              </a:rPr>
              <a:t> </a:t>
            </a:r>
            <a:r>
              <a:rPr sz="2400" spc="-25" dirty="0">
                <a:latin typeface="Corbel"/>
                <a:cs typeface="Corbel"/>
              </a:rPr>
              <a:t>to </a:t>
            </a:r>
            <a:r>
              <a:rPr sz="2400" dirty="0">
                <a:latin typeface="Corbel"/>
                <a:cs typeface="Corbel"/>
              </a:rPr>
              <a:t>avoid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scratching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and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damaging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the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distinguishing </a:t>
            </a:r>
            <a:r>
              <a:rPr sz="2400" dirty="0">
                <a:latin typeface="Corbel"/>
                <a:cs typeface="Corbel"/>
              </a:rPr>
              <a:t>mark</a:t>
            </a:r>
            <a:r>
              <a:rPr sz="2400" spc="-7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present</a:t>
            </a:r>
            <a:r>
              <a:rPr sz="2400" spc="-2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on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the</a:t>
            </a:r>
            <a:r>
              <a:rPr sz="2400" spc="-20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bullet.</a:t>
            </a:r>
            <a:endParaRPr sz="2400">
              <a:latin typeface="Corbel"/>
              <a:cs typeface="Corbel"/>
            </a:endParaRPr>
          </a:p>
          <a:p>
            <a:pPr marL="360045" indent="-347980">
              <a:lnSpc>
                <a:spcPts val="4035"/>
              </a:lnSpc>
              <a:spcBef>
                <a:spcPts val="125"/>
              </a:spcBef>
              <a:buClr>
                <a:srgbClr val="8D1515"/>
              </a:buClr>
              <a:buSzPct val="139583"/>
              <a:buFont typeface="Wingdings"/>
              <a:buChar char=""/>
              <a:tabLst>
                <a:tab pos="360045" algn="l"/>
              </a:tabLst>
            </a:pPr>
            <a:r>
              <a:rPr sz="2400" dirty="0">
                <a:latin typeface="Corbel"/>
                <a:cs typeface="Corbel"/>
              </a:rPr>
              <a:t>After</a:t>
            </a:r>
            <a:r>
              <a:rPr sz="2400" spc="-8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removal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they</a:t>
            </a:r>
            <a:r>
              <a:rPr sz="2400" spc="-7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should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be</a:t>
            </a:r>
            <a:r>
              <a:rPr sz="2400" spc="-7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placed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in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glass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bottle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spc="-25" dirty="0">
                <a:latin typeface="Corbel"/>
                <a:cs typeface="Corbel"/>
              </a:rPr>
              <a:t>of</a:t>
            </a:r>
            <a:endParaRPr sz="2400">
              <a:latin typeface="Corbel"/>
              <a:cs typeface="Corbel"/>
            </a:endParaRPr>
          </a:p>
          <a:p>
            <a:pPr marL="299085">
              <a:lnSpc>
                <a:spcPts val="2775"/>
              </a:lnSpc>
            </a:pPr>
            <a:r>
              <a:rPr sz="2400" dirty="0">
                <a:latin typeface="Corbel"/>
                <a:cs typeface="Corbel"/>
              </a:rPr>
              <a:t>suitable</a:t>
            </a:r>
            <a:r>
              <a:rPr sz="2400" spc="-6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size,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with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cotton</a:t>
            </a:r>
            <a:r>
              <a:rPr sz="2400" spc="-8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placed</a:t>
            </a:r>
            <a:r>
              <a:rPr sz="2400" spc="-6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above</a:t>
            </a:r>
            <a:r>
              <a:rPr sz="2400" spc="-8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and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below.</a:t>
            </a:r>
            <a:endParaRPr sz="2400">
              <a:latin typeface="Corbel"/>
              <a:cs typeface="Corbel"/>
            </a:endParaRPr>
          </a:p>
          <a:p>
            <a:pPr marL="299085" marR="464820" indent="-287020">
              <a:lnSpc>
                <a:spcPct val="93200"/>
              </a:lnSpc>
              <a:spcBef>
                <a:spcPts val="409"/>
              </a:spcBef>
              <a:buClr>
                <a:srgbClr val="8D1515"/>
              </a:buClr>
              <a:buSzPct val="139583"/>
              <a:buFont typeface="Wingdings"/>
              <a:buChar char=""/>
              <a:tabLst>
                <a:tab pos="299085" algn="l"/>
                <a:tab pos="405130" algn="l"/>
              </a:tabLst>
            </a:pPr>
            <a:r>
              <a:rPr sz="2400" dirty="0">
                <a:latin typeface="Corbel"/>
                <a:cs typeface="Corbel"/>
              </a:rPr>
              <a:t>	An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empty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bottle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of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streptomycin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may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be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suitable container.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391400" y="0"/>
            <a:ext cx="1752600" cy="228600"/>
          </a:xfrm>
          <a:prstGeom prst="rect">
            <a:avLst/>
          </a:prstGeom>
          <a:solidFill>
            <a:srgbClr val="9E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36014" y="98116"/>
            <a:ext cx="7009765" cy="5678170"/>
          </a:xfrm>
          <a:prstGeom prst="rect">
            <a:avLst/>
          </a:prstGeom>
        </p:spPr>
        <p:txBody>
          <a:bodyPr vert="horz" wrap="square" lIns="0" tIns="1612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70"/>
              </a:spcBef>
            </a:pPr>
            <a:r>
              <a:rPr sz="2400" b="1" spc="-10" dirty="0">
                <a:solidFill>
                  <a:srgbClr val="C00000"/>
                </a:solidFill>
                <a:latin typeface="Corbel"/>
                <a:cs typeface="Corbel"/>
              </a:rPr>
              <a:t>Semen:</a:t>
            </a:r>
            <a:endParaRPr sz="2400" dirty="0">
              <a:latin typeface="Corbel"/>
              <a:cs typeface="Corbel"/>
            </a:endParaRPr>
          </a:p>
          <a:p>
            <a:pPr marL="12700" marR="5080">
              <a:lnSpc>
                <a:spcPct val="100000"/>
              </a:lnSpc>
              <a:spcBef>
                <a:spcPts val="1175"/>
              </a:spcBef>
            </a:pPr>
            <a:r>
              <a:rPr sz="2400" dirty="0">
                <a:latin typeface="Corbel"/>
                <a:cs typeface="Corbel"/>
              </a:rPr>
              <a:t>It</a:t>
            </a:r>
            <a:r>
              <a:rPr sz="2400" spc="-6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is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an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important</a:t>
            </a:r>
            <a:r>
              <a:rPr sz="2400" spc="-6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specimen</a:t>
            </a:r>
            <a:r>
              <a:rPr sz="2400" spc="-1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in</a:t>
            </a:r>
            <a:r>
              <a:rPr sz="2400" spc="-6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all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cases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of</a:t>
            </a:r>
            <a:r>
              <a:rPr sz="2400" spc="-60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sexual </a:t>
            </a:r>
            <a:r>
              <a:rPr sz="2400" dirty="0">
                <a:latin typeface="Corbel"/>
                <a:cs typeface="Corbel"/>
              </a:rPr>
              <a:t>offences,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it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is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usually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present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on</a:t>
            </a:r>
            <a:r>
              <a:rPr sz="2400" spc="-6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the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body</a:t>
            </a:r>
            <a:r>
              <a:rPr sz="2400" spc="-6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or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clothes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spc="-25" dirty="0">
                <a:latin typeface="Corbel"/>
                <a:cs typeface="Corbel"/>
              </a:rPr>
              <a:t>in </a:t>
            </a:r>
            <a:r>
              <a:rPr sz="2400" dirty="0">
                <a:latin typeface="Corbel"/>
                <a:cs typeface="Corbel"/>
              </a:rPr>
              <a:t>the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form</a:t>
            </a:r>
            <a:r>
              <a:rPr sz="2400" spc="-6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of</a:t>
            </a:r>
            <a:r>
              <a:rPr sz="2400" spc="-6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stains,</a:t>
            </a:r>
            <a:r>
              <a:rPr sz="2400" spc="-1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when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present</a:t>
            </a:r>
            <a:r>
              <a:rPr sz="2400" spc="-6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on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the</a:t>
            </a:r>
            <a:r>
              <a:rPr sz="2400" spc="-7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clothes,</a:t>
            </a:r>
            <a:r>
              <a:rPr sz="2400" spc="-10" dirty="0">
                <a:latin typeface="Corbel"/>
                <a:cs typeface="Corbel"/>
              </a:rPr>
              <a:t> </a:t>
            </a:r>
            <a:r>
              <a:rPr sz="2400" spc="-20" dirty="0">
                <a:latin typeface="Corbel"/>
                <a:cs typeface="Corbel"/>
              </a:rPr>
              <a:t>they</a:t>
            </a:r>
            <a:r>
              <a:rPr sz="2400" spc="60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are</a:t>
            </a:r>
            <a:r>
              <a:rPr sz="2400" spc="-6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sent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as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such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and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when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on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the</a:t>
            </a:r>
            <a:r>
              <a:rPr sz="2400" spc="-65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body,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it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is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preserved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spc="-25" dirty="0">
                <a:latin typeface="Corbel"/>
                <a:cs typeface="Corbel"/>
              </a:rPr>
              <a:t>in </a:t>
            </a:r>
            <a:r>
              <a:rPr sz="2400" dirty="0">
                <a:latin typeface="Corbel"/>
                <a:cs typeface="Corbel"/>
              </a:rPr>
              <a:t>the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form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of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swabs</a:t>
            </a:r>
            <a:r>
              <a:rPr sz="2400" spc="-15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slides.</a:t>
            </a:r>
            <a:endParaRPr sz="2400" dirty="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185"/>
              </a:spcBef>
            </a:pPr>
            <a:r>
              <a:rPr sz="2400" b="1" dirty="0">
                <a:solidFill>
                  <a:srgbClr val="C00000"/>
                </a:solidFill>
                <a:latin typeface="Corbel"/>
                <a:cs typeface="Corbel"/>
              </a:rPr>
              <a:t>Vulval</a:t>
            </a:r>
            <a:r>
              <a:rPr sz="2400" b="1" spc="-40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2400" b="1" spc="-10" dirty="0">
                <a:solidFill>
                  <a:srgbClr val="C00000"/>
                </a:solidFill>
                <a:latin typeface="Corbel"/>
                <a:cs typeface="Corbel"/>
              </a:rPr>
              <a:t>sample:</a:t>
            </a:r>
            <a:endParaRPr sz="2400" dirty="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sz="2400" dirty="0">
                <a:latin typeface="Corbel"/>
                <a:cs typeface="Corbel"/>
              </a:rPr>
              <a:t>Sterile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swab,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external</a:t>
            </a:r>
            <a:r>
              <a:rPr sz="2400" spc="-8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and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internal</a:t>
            </a:r>
            <a:r>
              <a:rPr sz="2400" spc="-6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before</a:t>
            </a:r>
            <a:r>
              <a:rPr sz="2400" spc="-60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further</a:t>
            </a:r>
            <a:endParaRPr sz="2400" dirty="0">
              <a:latin typeface="Corbel"/>
              <a:cs typeface="Corbel"/>
            </a:endParaRPr>
          </a:p>
          <a:p>
            <a:pPr marL="70485">
              <a:lnSpc>
                <a:spcPct val="100000"/>
              </a:lnSpc>
            </a:pPr>
            <a:r>
              <a:rPr sz="2400" spc="-10" dirty="0">
                <a:latin typeface="Corbel"/>
                <a:cs typeface="Corbel"/>
              </a:rPr>
              <a:t>examination.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spc="-20" dirty="0">
                <a:latin typeface="Corbel"/>
                <a:cs typeface="Corbel"/>
              </a:rPr>
              <a:t>Perianal</a:t>
            </a:r>
            <a:r>
              <a:rPr sz="2400" spc="-7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swab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should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also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be</a:t>
            </a:r>
            <a:r>
              <a:rPr sz="2400" spc="-65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taken.</a:t>
            </a:r>
            <a:endParaRPr sz="2400" dirty="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sz="2400" b="1" dirty="0">
                <a:solidFill>
                  <a:srgbClr val="C00000"/>
                </a:solidFill>
                <a:latin typeface="Corbel"/>
                <a:cs typeface="Corbel"/>
              </a:rPr>
              <a:t>Vaginal</a:t>
            </a:r>
            <a:r>
              <a:rPr sz="2400" b="1" spc="-85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2400" b="1" spc="-20" dirty="0">
                <a:solidFill>
                  <a:srgbClr val="C00000"/>
                </a:solidFill>
                <a:latin typeface="Corbel"/>
                <a:cs typeface="Corbel"/>
              </a:rPr>
              <a:t>swab:</a:t>
            </a:r>
            <a:endParaRPr sz="2400" dirty="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175"/>
              </a:spcBef>
            </a:pPr>
            <a:r>
              <a:rPr sz="2400" dirty="0">
                <a:latin typeface="Corbel"/>
                <a:cs typeface="Corbel"/>
              </a:rPr>
              <a:t>Pipette</a:t>
            </a:r>
            <a:r>
              <a:rPr sz="2400" spc="-6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sample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and</a:t>
            </a:r>
            <a:r>
              <a:rPr sz="2400" spc="-7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sterile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swab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before</a:t>
            </a:r>
            <a:endParaRPr sz="2400" dirty="0">
              <a:latin typeface="Corbel"/>
              <a:cs typeface="Corbel"/>
            </a:endParaRPr>
          </a:p>
          <a:p>
            <a:pPr marL="70485" marR="377825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Corbel"/>
                <a:cs typeface="Corbel"/>
              </a:rPr>
              <a:t>further</a:t>
            </a:r>
            <a:r>
              <a:rPr sz="2400" spc="-70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examination,</a:t>
            </a:r>
            <a:r>
              <a:rPr sz="2400" spc="-6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insert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non-</a:t>
            </a:r>
            <a:r>
              <a:rPr sz="2400" spc="-10" dirty="0">
                <a:latin typeface="Corbel"/>
                <a:cs typeface="Corbel"/>
              </a:rPr>
              <a:t>lubricated</a:t>
            </a:r>
            <a:r>
              <a:rPr sz="2400" spc="-70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speculum </a:t>
            </a:r>
            <a:r>
              <a:rPr sz="2400" dirty="0">
                <a:latin typeface="Corbel"/>
                <a:cs typeface="Corbel"/>
              </a:rPr>
              <a:t>to</a:t>
            </a:r>
            <a:r>
              <a:rPr sz="2400" spc="-6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visualize</a:t>
            </a:r>
            <a:r>
              <a:rPr sz="2400" spc="-1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vaginal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walls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and</a:t>
            </a:r>
            <a:r>
              <a:rPr sz="2400" spc="-65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cervix.</a:t>
            </a:r>
            <a:endParaRPr sz="2400" dirty="0">
              <a:latin typeface="Corbel"/>
              <a:cs typeface="Corbe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43800" y="0"/>
            <a:ext cx="1600200" cy="228600"/>
          </a:xfrm>
          <a:prstGeom prst="rect">
            <a:avLst/>
          </a:prstGeom>
          <a:solidFill>
            <a:srgbClr val="9E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4655" y="792302"/>
            <a:ext cx="4763770" cy="12465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indent="875030">
              <a:lnSpc>
                <a:spcPct val="100000"/>
              </a:lnSpc>
              <a:spcBef>
                <a:spcPts val="110"/>
              </a:spcBef>
            </a:pPr>
            <a:r>
              <a:rPr dirty="0"/>
              <a:t>Vision</a:t>
            </a:r>
            <a:r>
              <a:rPr spc="-30" dirty="0"/>
              <a:t> </a:t>
            </a:r>
            <a:r>
              <a:rPr dirty="0"/>
              <a:t>of</a:t>
            </a:r>
            <a:r>
              <a:rPr spc="-5" dirty="0"/>
              <a:t> </a:t>
            </a:r>
            <a:r>
              <a:rPr spc="-25" dirty="0"/>
              <a:t>RMU</a:t>
            </a:r>
            <a:r>
              <a:rPr spc="1000" dirty="0"/>
              <a:t> </a:t>
            </a:r>
            <a:r>
              <a:rPr dirty="0"/>
              <a:t>The</a:t>
            </a:r>
            <a:r>
              <a:rPr spc="-35" dirty="0"/>
              <a:t> </a:t>
            </a:r>
            <a:r>
              <a:rPr dirty="0"/>
              <a:t>Dream/</a:t>
            </a:r>
            <a:r>
              <a:rPr spc="-300" dirty="0"/>
              <a:t> </a:t>
            </a:r>
            <a:r>
              <a:rPr spc="-30" dirty="0"/>
              <a:t>Tomorrow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66800" y="2514600"/>
            <a:ext cx="6400800" cy="2167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720" indent="-287020">
              <a:lnSpc>
                <a:spcPct val="100000"/>
              </a:lnSpc>
              <a:spcBef>
                <a:spcPts val="100"/>
              </a:spcBef>
              <a:buClr>
                <a:srgbClr val="8D1515"/>
              </a:buClr>
              <a:buSzPct val="143750"/>
              <a:buFont typeface="Arial MT"/>
              <a:buChar char="•"/>
              <a:tabLst>
                <a:tab pos="299720" algn="l"/>
              </a:tabLst>
            </a:pPr>
            <a:r>
              <a:rPr sz="2400" spc="-65" dirty="0">
                <a:latin typeface="Corbel"/>
                <a:cs typeface="Corbel"/>
              </a:rPr>
              <a:t>To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impart</a:t>
            </a:r>
            <a:r>
              <a:rPr sz="2400" spc="-12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evidence</a:t>
            </a:r>
            <a:r>
              <a:rPr sz="2400" spc="-9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based</a:t>
            </a:r>
            <a:r>
              <a:rPr sz="2400" spc="-8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research</a:t>
            </a:r>
            <a:r>
              <a:rPr sz="2400" spc="-10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oriented</a:t>
            </a:r>
            <a:r>
              <a:rPr sz="2400" spc="-85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medical</a:t>
            </a:r>
            <a:r>
              <a:rPr lang="en-US" sz="2400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education</a:t>
            </a:r>
            <a:endParaRPr sz="2400" dirty="0">
              <a:latin typeface="Corbel"/>
              <a:cs typeface="Corbel"/>
            </a:endParaRPr>
          </a:p>
          <a:p>
            <a:pPr marL="299720" indent="-287020">
              <a:lnSpc>
                <a:spcPct val="100000"/>
              </a:lnSpc>
              <a:spcBef>
                <a:spcPts val="1175"/>
              </a:spcBef>
              <a:buClr>
                <a:srgbClr val="8D1515"/>
              </a:buClr>
              <a:buSzPct val="143750"/>
              <a:buFont typeface="Arial MT"/>
              <a:buChar char="•"/>
              <a:tabLst>
                <a:tab pos="299720" algn="l"/>
              </a:tabLst>
            </a:pPr>
            <a:r>
              <a:rPr sz="2400" spc="-65" dirty="0">
                <a:latin typeface="Corbel"/>
                <a:cs typeface="Corbel"/>
              </a:rPr>
              <a:t>To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provide</a:t>
            </a:r>
            <a:r>
              <a:rPr sz="2400" spc="-10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best</a:t>
            </a:r>
            <a:r>
              <a:rPr sz="2400" spc="-6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possible</a:t>
            </a:r>
            <a:r>
              <a:rPr sz="2400" spc="-1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patient</a:t>
            </a:r>
            <a:r>
              <a:rPr sz="2400" spc="-65" dirty="0">
                <a:latin typeface="Corbel"/>
                <a:cs typeface="Corbel"/>
              </a:rPr>
              <a:t> </a:t>
            </a:r>
            <a:r>
              <a:rPr sz="2400" spc="-20" dirty="0">
                <a:latin typeface="Corbel"/>
                <a:cs typeface="Corbel"/>
              </a:rPr>
              <a:t>care</a:t>
            </a:r>
            <a:endParaRPr sz="2400" dirty="0">
              <a:latin typeface="Corbel"/>
              <a:cs typeface="Corbel"/>
            </a:endParaRPr>
          </a:p>
          <a:p>
            <a:pPr marL="299720" indent="-287020">
              <a:lnSpc>
                <a:spcPct val="100000"/>
              </a:lnSpc>
              <a:spcBef>
                <a:spcPts val="1180"/>
              </a:spcBef>
              <a:buClr>
                <a:srgbClr val="8D1515"/>
              </a:buClr>
              <a:buSzPct val="143750"/>
              <a:buFont typeface="Arial MT"/>
              <a:buChar char="•"/>
              <a:tabLst>
                <a:tab pos="299720" algn="l"/>
              </a:tabLst>
            </a:pPr>
            <a:r>
              <a:rPr sz="2400" spc="-65" dirty="0">
                <a:latin typeface="Corbel"/>
                <a:cs typeface="Corbel"/>
              </a:rPr>
              <a:t>To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inculcate</a:t>
            </a:r>
            <a:r>
              <a:rPr sz="2400" spc="-7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the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values</a:t>
            </a:r>
            <a:r>
              <a:rPr sz="2400" spc="-2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of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mutual</a:t>
            </a:r>
            <a:r>
              <a:rPr sz="2400" spc="-7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respect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and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ethical</a:t>
            </a:r>
            <a:r>
              <a:rPr lang="en-US" sz="2400" spc="-1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practice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of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medicine</a:t>
            </a:r>
            <a:endParaRPr sz="2400" dirty="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4970" y="432892"/>
            <a:ext cx="6346825" cy="12471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29565" marR="5080" indent="-317500">
              <a:lnSpc>
                <a:spcPct val="100000"/>
              </a:lnSpc>
              <a:spcBef>
                <a:spcPts val="110"/>
              </a:spcBef>
            </a:pPr>
            <a:r>
              <a:rPr u="sng" spc="-10" dirty="0">
                <a:uFill>
                  <a:solidFill>
                    <a:srgbClr val="000000"/>
                  </a:solidFill>
                </a:uFill>
              </a:rPr>
              <a:t>ROUTINE</a:t>
            </a:r>
            <a:r>
              <a:rPr u="sng" spc="-305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sng" dirty="0">
                <a:uFill>
                  <a:solidFill>
                    <a:srgbClr val="000000"/>
                  </a:solidFill>
                </a:uFill>
              </a:rPr>
              <a:t>VISCERAS</a:t>
            </a:r>
            <a:r>
              <a:rPr u="sng" spc="-9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sng" spc="-10" dirty="0">
                <a:uFill>
                  <a:solidFill>
                    <a:srgbClr val="000000"/>
                  </a:solidFill>
                </a:uFill>
              </a:rPr>
              <a:t>SENT</a:t>
            </a:r>
            <a:r>
              <a:rPr u="sng" spc="-254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sng" spc="-25" dirty="0">
                <a:uFill>
                  <a:solidFill>
                    <a:srgbClr val="000000"/>
                  </a:solidFill>
                </a:uFill>
              </a:rPr>
              <a:t>TO</a:t>
            </a:r>
            <a:r>
              <a:rPr spc="-25" dirty="0"/>
              <a:t> </a:t>
            </a:r>
            <a:r>
              <a:rPr u="sng" dirty="0">
                <a:uFill>
                  <a:solidFill>
                    <a:srgbClr val="000000"/>
                  </a:solidFill>
                </a:uFill>
              </a:rPr>
              <a:t>CHEMICAL</a:t>
            </a:r>
            <a:r>
              <a:rPr u="sng" spc="-85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sng" spc="-10" dirty="0">
                <a:uFill>
                  <a:solidFill>
                    <a:srgbClr val="000000"/>
                  </a:solidFill>
                </a:uFill>
              </a:rPr>
              <a:t>EXAMINATION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76603" y="1667317"/>
            <a:ext cx="7249159" cy="4283075"/>
          </a:xfrm>
          <a:prstGeom prst="rect">
            <a:avLst/>
          </a:prstGeom>
        </p:spPr>
        <p:txBody>
          <a:bodyPr vert="horz" wrap="square" lIns="0" tIns="1619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75"/>
              </a:spcBef>
            </a:pPr>
            <a:r>
              <a:rPr sz="2400" b="1" spc="-10" dirty="0">
                <a:solidFill>
                  <a:srgbClr val="C00000"/>
                </a:solidFill>
                <a:latin typeface="Corbel"/>
                <a:cs typeface="Corbel"/>
              </a:rPr>
              <a:t>Stomach</a:t>
            </a:r>
            <a:endParaRPr sz="2400">
              <a:latin typeface="Corbel"/>
              <a:cs typeface="Corbel"/>
            </a:endParaRPr>
          </a:p>
          <a:p>
            <a:pPr marL="12700" marR="5080">
              <a:lnSpc>
                <a:spcPct val="100000"/>
              </a:lnSpc>
              <a:spcBef>
                <a:spcPts val="1180"/>
              </a:spcBef>
            </a:pPr>
            <a:r>
              <a:rPr sz="2400" dirty="0">
                <a:latin typeface="Corbel"/>
                <a:cs typeface="Corbel"/>
              </a:rPr>
              <a:t>Stomach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should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be</a:t>
            </a:r>
            <a:r>
              <a:rPr sz="2400" spc="-6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tied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off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or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clamped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above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spc="-25" dirty="0">
                <a:latin typeface="Corbel"/>
                <a:cs typeface="Corbel"/>
              </a:rPr>
              <a:t>the </a:t>
            </a:r>
            <a:r>
              <a:rPr sz="2400" dirty="0">
                <a:latin typeface="Corbel"/>
                <a:cs typeface="Corbel"/>
              </a:rPr>
              <a:t>diaphragm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and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across</a:t>
            </a:r>
            <a:r>
              <a:rPr sz="2400" spc="-2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the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duodenum</a:t>
            </a:r>
            <a:r>
              <a:rPr sz="2400" spc="-7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before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being </a:t>
            </a:r>
            <a:r>
              <a:rPr sz="2400" dirty="0">
                <a:latin typeface="Corbel"/>
                <a:cs typeface="Corbel"/>
              </a:rPr>
              <a:t>removed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from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the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body,</a:t>
            </a:r>
            <a:r>
              <a:rPr sz="2400" spc="-6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it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must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be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removed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intact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and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spc="-25" dirty="0">
                <a:latin typeface="Corbel"/>
                <a:cs typeface="Corbel"/>
              </a:rPr>
              <a:t>its </a:t>
            </a:r>
            <a:r>
              <a:rPr sz="2400" dirty="0">
                <a:latin typeface="Corbel"/>
                <a:cs typeface="Corbel"/>
              </a:rPr>
              <a:t>contents</a:t>
            </a:r>
            <a:r>
              <a:rPr sz="2400" spc="-6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measured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and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collected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into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</a:t>
            </a:r>
            <a:r>
              <a:rPr sz="2400" spc="-6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large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chemically </a:t>
            </a:r>
            <a:r>
              <a:rPr sz="2400" dirty="0">
                <a:latin typeface="Corbel"/>
                <a:cs typeface="Corbel"/>
              </a:rPr>
              <a:t>clean</a:t>
            </a:r>
            <a:r>
              <a:rPr sz="2400" spc="-65" dirty="0">
                <a:latin typeface="Corbel"/>
                <a:cs typeface="Corbel"/>
              </a:rPr>
              <a:t> </a:t>
            </a:r>
            <a:r>
              <a:rPr sz="2400" spc="-35" dirty="0">
                <a:latin typeface="Corbel"/>
                <a:cs typeface="Corbel"/>
              </a:rPr>
              <a:t>jar.</a:t>
            </a:r>
            <a:r>
              <a:rPr sz="2400" spc="-204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The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contents</a:t>
            </a:r>
            <a:r>
              <a:rPr sz="2400" spc="-6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and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stomach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itself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must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spc="-25" dirty="0">
                <a:latin typeface="Corbel"/>
                <a:cs typeface="Corbel"/>
              </a:rPr>
              <a:t>be </a:t>
            </a:r>
            <a:r>
              <a:rPr sz="2400" spc="-10" dirty="0">
                <a:latin typeface="Corbel"/>
                <a:cs typeface="Corbel"/>
              </a:rPr>
              <a:t>retained.</a:t>
            </a:r>
            <a:endParaRPr sz="24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185"/>
              </a:spcBef>
            </a:pPr>
            <a:r>
              <a:rPr sz="2400" b="1" spc="-10" dirty="0">
                <a:solidFill>
                  <a:srgbClr val="C00000"/>
                </a:solidFill>
                <a:latin typeface="Corbel"/>
                <a:cs typeface="Corbel"/>
              </a:rPr>
              <a:t>Intestines</a:t>
            </a:r>
            <a:endParaRPr sz="24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175"/>
              </a:spcBef>
            </a:pPr>
            <a:r>
              <a:rPr sz="2400" dirty="0">
                <a:latin typeface="Corbel"/>
                <a:cs typeface="Corbel"/>
              </a:rPr>
              <a:t>Proximal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part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of</a:t>
            </a:r>
            <a:r>
              <a:rPr sz="2400" spc="-6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small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intestine</a:t>
            </a:r>
            <a:r>
              <a:rPr sz="2400" spc="-1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at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least</a:t>
            </a:r>
            <a:r>
              <a:rPr sz="2400" spc="-1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2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to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3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feet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and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spc="-25" dirty="0">
                <a:latin typeface="Corbel"/>
                <a:cs typeface="Corbel"/>
              </a:rPr>
              <a:t>its</a:t>
            </a:r>
            <a:endParaRPr sz="24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-10" dirty="0">
                <a:latin typeface="Corbel"/>
                <a:cs typeface="Corbel"/>
              </a:rPr>
              <a:t>contents.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543800" y="0"/>
            <a:ext cx="1600200" cy="228600"/>
          </a:xfrm>
          <a:prstGeom prst="rect">
            <a:avLst/>
          </a:prstGeom>
          <a:solidFill>
            <a:srgbClr val="9E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14297" y="597353"/>
            <a:ext cx="6543675" cy="4879340"/>
          </a:xfrm>
          <a:prstGeom prst="rect">
            <a:avLst/>
          </a:prstGeom>
        </p:spPr>
        <p:txBody>
          <a:bodyPr vert="horz" wrap="square" lIns="0" tIns="1612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70"/>
              </a:spcBef>
            </a:pPr>
            <a:r>
              <a:rPr sz="2400" b="1" spc="-10" dirty="0">
                <a:solidFill>
                  <a:srgbClr val="C00000"/>
                </a:solidFill>
                <a:latin typeface="Corbel"/>
                <a:cs typeface="Corbel"/>
              </a:rPr>
              <a:t>Liver,</a:t>
            </a:r>
            <a:r>
              <a:rPr sz="2400" b="1" spc="-75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2400" b="1" dirty="0">
                <a:solidFill>
                  <a:srgbClr val="C00000"/>
                </a:solidFill>
                <a:latin typeface="Corbel"/>
                <a:cs typeface="Corbel"/>
              </a:rPr>
              <a:t>spleen</a:t>
            </a:r>
            <a:r>
              <a:rPr sz="2400" b="1" spc="-50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2400" b="1" dirty="0">
                <a:solidFill>
                  <a:srgbClr val="C00000"/>
                </a:solidFill>
                <a:latin typeface="Corbel"/>
                <a:cs typeface="Corbel"/>
              </a:rPr>
              <a:t>and</a:t>
            </a:r>
            <a:r>
              <a:rPr sz="2400" b="1" spc="-35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2400" b="1" spc="-10" dirty="0">
                <a:solidFill>
                  <a:srgbClr val="C00000"/>
                </a:solidFill>
                <a:latin typeface="Corbel"/>
                <a:cs typeface="Corbel"/>
              </a:rPr>
              <a:t>kidney</a:t>
            </a:r>
            <a:endParaRPr sz="2400">
              <a:latin typeface="Corbel"/>
              <a:cs typeface="Corbel"/>
            </a:endParaRPr>
          </a:p>
          <a:p>
            <a:pPr marL="73025">
              <a:lnSpc>
                <a:spcPct val="100000"/>
              </a:lnSpc>
              <a:spcBef>
                <a:spcPts val="1175"/>
              </a:spcBef>
            </a:pPr>
            <a:r>
              <a:rPr sz="2400" spc="-20" dirty="0">
                <a:latin typeface="Corbel"/>
                <a:cs typeface="Corbel"/>
              </a:rPr>
              <a:t>16</a:t>
            </a:r>
            <a:r>
              <a:rPr sz="2400" spc="-10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Ounces</a:t>
            </a:r>
            <a:r>
              <a:rPr sz="2400" spc="-10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of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Liver,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half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spleen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and</a:t>
            </a:r>
            <a:r>
              <a:rPr sz="2400" spc="-6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one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kidney.</a:t>
            </a:r>
            <a:endParaRPr sz="24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sz="2400" b="1" spc="-20" dirty="0">
                <a:solidFill>
                  <a:srgbClr val="C00000"/>
                </a:solidFill>
                <a:latin typeface="Corbel"/>
                <a:cs typeface="Corbel"/>
              </a:rPr>
              <a:t>Finger-</a:t>
            </a:r>
            <a:r>
              <a:rPr sz="2400" b="1" dirty="0">
                <a:solidFill>
                  <a:srgbClr val="C00000"/>
                </a:solidFill>
                <a:latin typeface="Corbel"/>
                <a:cs typeface="Corbel"/>
              </a:rPr>
              <a:t>Nail </a:t>
            </a:r>
            <a:r>
              <a:rPr sz="2400" b="1" spc="-10" dirty="0">
                <a:solidFill>
                  <a:srgbClr val="C00000"/>
                </a:solidFill>
                <a:latin typeface="Corbel"/>
                <a:cs typeface="Corbel"/>
              </a:rPr>
              <a:t>Scrapings</a:t>
            </a:r>
            <a:endParaRPr sz="2400">
              <a:latin typeface="Corbel"/>
              <a:cs typeface="Corbel"/>
            </a:endParaRPr>
          </a:p>
          <a:p>
            <a:pPr marL="70485" marR="238125" indent="-58419">
              <a:lnSpc>
                <a:spcPct val="100000"/>
              </a:lnSpc>
              <a:spcBef>
                <a:spcPts val="1180"/>
              </a:spcBef>
            </a:pPr>
            <a:r>
              <a:rPr sz="2400" dirty="0">
                <a:latin typeface="Corbel"/>
                <a:cs typeface="Corbel"/>
              </a:rPr>
              <a:t>Place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in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individual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containers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such</a:t>
            </a:r>
            <a:r>
              <a:rPr sz="2400" spc="-7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as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test-</a:t>
            </a:r>
            <a:r>
              <a:rPr sz="2400" dirty="0">
                <a:latin typeface="Corbel"/>
                <a:cs typeface="Corbel"/>
              </a:rPr>
              <a:t>tubes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spc="-25" dirty="0">
                <a:latin typeface="Corbel"/>
                <a:cs typeface="Corbel"/>
              </a:rPr>
              <a:t>or </a:t>
            </a:r>
            <a:r>
              <a:rPr sz="2400" spc="-10" dirty="0">
                <a:latin typeface="Corbel"/>
                <a:cs typeface="Corbel"/>
              </a:rPr>
              <a:t>envelopes.</a:t>
            </a:r>
            <a:endParaRPr sz="24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175"/>
              </a:spcBef>
            </a:pPr>
            <a:r>
              <a:rPr sz="2400" b="1" dirty="0">
                <a:solidFill>
                  <a:srgbClr val="C00000"/>
                </a:solidFill>
                <a:latin typeface="Corbel"/>
                <a:cs typeface="Corbel"/>
              </a:rPr>
              <a:t>Samples</a:t>
            </a:r>
            <a:r>
              <a:rPr sz="2400" b="1" spc="-30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2400" b="1" dirty="0">
                <a:solidFill>
                  <a:srgbClr val="C00000"/>
                </a:solidFill>
                <a:latin typeface="Corbel"/>
                <a:cs typeface="Corbel"/>
              </a:rPr>
              <a:t>of</a:t>
            </a:r>
            <a:r>
              <a:rPr sz="2400" b="1" spc="-35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2400" b="1" dirty="0">
                <a:solidFill>
                  <a:srgbClr val="C00000"/>
                </a:solidFill>
                <a:latin typeface="Corbel"/>
                <a:cs typeface="Corbel"/>
              </a:rPr>
              <a:t>Pubic</a:t>
            </a:r>
            <a:r>
              <a:rPr sz="2400" b="1" spc="-65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2400" b="1" spc="-10" dirty="0">
                <a:solidFill>
                  <a:srgbClr val="C00000"/>
                </a:solidFill>
                <a:latin typeface="Corbel"/>
                <a:cs typeface="Corbel"/>
              </a:rPr>
              <a:t>Hairs</a:t>
            </a:r>
            <a:endParaRPr sz="2400">
              <a:latin typeface="Corbel"/>
              <a:cs typeface="Corbel"/>
            </a:endParaRPr>
          </a:p>
          <a:p>
            <a:pPr marL="70485" marR="5080" indent="-58419">
              <a:lnSpc>
                <a:spcPct val="100000"/>
              </a:lnSpc>
              <a:spcBef>
                <a:spcPts val="1180"/>
              </a:spcBef>
            </a:pPr>
            <a:r>
              <a:rPr sz="2400" dirty="0">
                <a:latin typeface="Corbel"/>
                <a:cs typeface="Corbel"/>
              </a:rPr>
              <a:t>Combed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or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plucked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from</a:t>
            </a:r>
            <a:r>
              <a:rPr sz="2400" spc="-6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live</a:t>
            </a:r>
            <a:r>
              <a:rPr sz="2400" spc="-1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or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dead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body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sellotape </a:t>
            </a:r>
            <a:r>
              <a:rPr sz="2400" dirty="0">
                <a:latin typeface="Corbel"/>
                <a:cs typeface="Corbel"/>
              </a:rPr>
              <a:t>may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be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used</a:t>
            </a:r>
            <a:r>
              <a:rPr sz="2400" spc="-1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to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pick-</a:t>
            </a:r>
            <a:r>
              <a:rPr sz="2400" dirty="0">
                <a:latin typeface="Corbel"/>
                <a:cs typeface="Corbel"/>
              </a:rPr>
              <a:t>up</a:t>
            </a:r>
            <a:r>
              <a:rPr sz="2400" spc="-2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loose</a:t>
            </a:r>
            <a:r>
              <a:rPr sz="2400" spc="5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hairs.</a:t>
            </a:r>
            <a:endParaRPr sz="24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sz="2400" b="1" dirty="0">
                <a:solidFill>
                  <a:srgbClr val="C00000"/>
                </a:solidFill>
                <a:latin typeface="Corbel"/>
                <a:cs typeface="Corbel"/>
              </a:rPr>
              <a:t>Sample</a:t>
            </a:r>
            <a:r>
              <a:rPr sz="2400" b="1" spc="-30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2400" b="1" dirty="0">
                <a:solidFill>
                  <a:srgbClr val="C00000"/>
                </a:solidFill>
                <a:latin typeface="Corbel"/>
                <a:cs typeface="Corbel"/>
              </a:rPr>
              <a:t>of</a:t>
            </a:r>
            <a:r>
              <a:rPr sz="2400" b="1" spc="-40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2400" b="1" dirty="0">
                <a:solidFill>
                  <a:srgbClr val="C00000"/>
                </a:solidFill>
                <a:latin typeface="Corbel"/>
                <a:cs typeface="Corbel"/>
              </a:rPr>
              <a:t>head</a:t>
            </a:r>
            <a:r>
              <a:rPr sz="2400" b="1" spc="-35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2400" b="1" spc="-10" dirty="0">
                <a:solidFill>
                  <a:srgbClr val="C00000"/>
                </a:solidFill>
                <a:latin typeface="Corbel"/>
                <a:cs typeface="Corbel"/>
              </a:rPr>
              <a:t>hairs</a:t>
            </a:r>
            <a:endParaRPr sz="24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175"/>
              </a:spcBef>
            </a:pPr>
            <a:r>
              <a:rPr sz="2400" dirty="0">
                <a:latin typeface="Corbel"/>
                <a:cs typeface="Corbel"/>
              </a:rPr>
              <a:t>Combed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or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plucked.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43800" y="0"/>
            <a:ext cx="1600200" cy="228600"/>
          </a:xfrm>
          <a:prstGeom prst="rect">
            <a:avLst/>
          </a:prstGeom>
          <a:solidFill>
            <a:srgbClr val="9E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842010" marR="5080" indent="5715">
              <a:lnSpc>
                <a:spcPct val="100000"/>
              </a:lnSpc>
              <a:spcBef>
                <a:spcPts val="110"/>
              </a:spcBef>
            </a:pPr>
            <a:r>
              <a:rPr u="sng" dirty="0">
                <a:uFill>
                  <a:solidFill>
                    <a:srgbClr val="000000"/>
                  </a:solidFill>
                </a:uFill>
              </a:rPr>
              <a:t>Method</a:t>
            </a:r>
            <a:r>
              <a:rPr u="sng" spc="-35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sng" dirty="0">
                <a:uFill>
                  <a:solidFill>
                    <a:srgbClr val="000000"/>
                  </a:solidFill>
                </a:uFill>
              </a:rPr>
              <a:t>of</a:t>
            </a:r>
            <a:r>
              <a:rPr u="sng" spc="-35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sng" dirty="0">
                <a:uFill>
                  <a:solidFill>
                    <a:srgbClr val="000000"/>
                  </a:solidFill>
                </a:uFill>
              </a:rPr>
              <a:t>collection</a:t>
            </a:r>
            <a:r>
              <a:rPr u="sng" spc="-6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sng" dirty="0">
                <a:uFill>
                  <a:solidFill>
                    <a:srgbClr val="000000"/>
                  </a:solidFill>
                </a:uFill>
              </a:rPr>
              <a:t>&amp;</a:t>
            </a:r>
            <a:r>
              <a:rPr u="sng" spc="-5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sng" spc="-10" dirty="0">
                <a:uFill>
                  <a:solidFill>
                    <a:srgbClr val="000000"/>
                  </a:solidFill>
                </a:uFill>
              </a:rPr>
              <a:t>dispatch</a:t>
            </a:r>
            <a:r>
              <a:rPr spc="-10" dirty="0"/>
              <a:t> </a:t>
            </a:r>
            <a:r>
              <a:rPr u="sng" dirty="0">
                <a:uFill>
                  <a:solidFill>
                    <a:srgbClr val="000000"/>
                  </a:solidFill>
                </a:uFill>
              </a:rPr>
              <a:t>of</a:t>
            </a:r>
            <a:r>
              <a:rPr u="sng" spc="-15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sng" dirty="0">
                <a:uFill>
                  <a:solidFill>
                    <a:srgbClr val="000000"/>
                  </a:solidFill>
                </a:uFill>
              </a:rPr>
              <a:t>viscera</a:t>
            </a:r>
            <a:r>
              <a:rPr u="sng" spc="-8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sng" dirty="0">
                <a:uFill>
                  <a:solidFill>
                    <a:srgbClr val="000000"/>
                  </a:solidFill>
                </a:uFill>
              </a:rPr>
              <a:t>to</a:t>
            </a:r>
            <a:r>
              <a:rPr u="sng" spc="-1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sng" dirty="0">
                <a:uFill>
                  <a:solidFill>
                    <a:srgbClr val="000000"/>
                  </a:solidFill>
                </a:uFill>
              </a:rPr>
              <a:t>chemical</a:t>
            </a:r>
            <a:r>
              <a:rPr u="sng" spc="-4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sng" spc="-10" dirty="0">
                <a:uFill>
                  <a:solidFill>
                    <a:srgbClr val="000000"/>
                  </a:solidFill>
                </a:uFill>
              </a:rPr>
              <a:t>examiner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46935" y="2277236"/>
            <a:ext cx="665099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orbel"/>
                <a:cs typeface="Corbel"/>
              </a:rPr>
              <a:t>If</a:t>
            </a:r>
            <a:r>
              <a:rPr sz="2400" spc="-7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the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patient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is</a:t>
            </a:r>
            <a:r>
              <a:rPr sz="2400" spc="-7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alive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the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following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material</a:t>
            </a:r>
            <a:r>
              <a:rPr sz="2400" spc="-6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should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spc="-25" dirty="0">
                <a:latin typeface="Corbel"/>
                <a:cs typeface="Corbel"/>
              </a:rPr>
              <a:t>be </a:t>
            </a:r>
            <a:r>
              <a:rPr sz="2400" dirty="0">
                <a:latin typeface="Corbel"/>
                <a:cs typeface="Corbel"/>
              </a:rPr>
              <a:t>preserved,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preferably</a:t>
            </a:r>
            <a:r>
              <a:rPr sz="2400" spc="-9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in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the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quantity</a:t>
            </a:r>
            <a:r>
              <a:rPr sz="2400" spc="-70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mentioned:</a:t>
            </a:r>
            <a:endParaRPr sz="2400">
              <a:latin typeface="Corbel"/>
              <a:cs typeface="Corbe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41450" y="3324733"/>
          <a:ext cx="7467600" cy="24879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6765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1.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B1C1C"/>
                    </a:solidFill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ct val="100000"/>
                        </a:lnSpc>
                        <a:spcBef>
                          <a:spcPts val="250"/>
                        </a:spcBef>
                        <a:tabLst>
                          <a:tab pos="1006475" algn="l"/>
                        </a:tabLst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Vomit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	300</a:t>
                      </a:r>
                      <a:r>
                        <a:rPr sz="1800" b="1" spc="-2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ml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B1C1C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It</a:t>
                      </a: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less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available,</a:t>
                      </a:r>
                      <a:r>
                        <a:rPr sz="1800" b="1" spc="-7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the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whole</a:t>
                      </a: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quantity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B1C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740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spc="-25" dirty="0">
                          <a:latin typeface="Corbel"/>
                          <a:cs typeface="Corbel"/>
                        </a:rPr>
                        <a:t>2.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CCC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  <a:tabLst>
                          <a:tab pos="2210435" algn="l"/>
                        </a:tabLst>
                      </a:pPr>
                      <a:r>
                        <a:rPr sz="1800" b="1" dirty="0">
                          <a:latin typeface="Corbel"/>
                          <a:cs typeface="Corbel"/>
                        </a:rPr>
                        <a:t>Stomach</a:t>
                      </a:r>
                      <a:r>
                        <a:rPr sz="1800" b="1" spc="-5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10" dirty="0">
                          <a:latin typeface="Corbel"/>
                          <a:cs typeface="Corbel"/>
                        </a:rPr>
                        <a:t>washout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	500</a:t>
                      </a:r>
                      <a:r>
                        <a:rPr sz="1800" b="1" spc="-4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25" dirty="0">
                          <a:latin typeface="Corbel"/>
                          <a:cs typeface="Corbel"/>
                        </a:rPr>
                        <a:t>ml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CCCC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b="1" dirty="0">
                          <a:latin typeface="Corbel"/>
                          <a:cs typeface="Corbel"/>
                        </a:rPr>
                        <a:t>If</a:t>
                      </a:r>
                      <a:r>
                        <a:rPr sz="1800" b="1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less</a:t>
                      </a:r>
                      <a:r>
                        <a:rPr sz="1800" b="1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available,</a:t>
                      </a:r>
                      <a:r>
                        <a:rPr sz="1800" b="1" spc="-4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the</a:t>
                      </a:r>
                      <a:r>
                        <a:rPr sz="1800" b="1" spc="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whole</a:t>
                      </a:r>
                      <a:r>
                        <a:rPr sz="1800" b="1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10" dirty="0">
                          <a:latin typeface="Corbel"/>
                          <a:cs typeface="Corbel"/>
                        </a:rPr>
                        <a:t>quantity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3765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spc="-25" dirty="0">
                          <a:latin typeface="Corbel"/>
                          <a:cs typeface="Corbel"/>
                        </a:rPr>
                        <a:t>3.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  <a:tabLst>
                          <a:tab pos="2012950" algn="l"/>
                        </a:tabLst>
                      </a:pPr>
                      <a:r>
                        <a:rPr sz="1800" b="1" dirty="0">
                          <a:latin typeface="Corbel"/>
                          <a:cs typeface="Corbel"/>
                        </a:rPr>
                        <a:t>Blood</a:t>
                      </a:r>
                      <a:r>
                        <a:rPr sz="1800" b="1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and</a:t>
                      </a:r>
                      <a:r>
                        <a:rPr sz="1800" b="1" spc="-1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20" dirty="0">
                          <a:latin typeface="Corbel"/>
                          <a:cs typeface="Corbel"/>
                        </a:rPr>
                        <a:t>urine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	</a:t>
                      </a:r>
                      <a:r>
                        <a:rPr sz="1800" b="1" spc="-25" dirty="0">
                          <a:latin typeface="Corbel"/>
                          <a:cs typeface="Corbel"/>
                        </a:rPr>
                        <a:t>As</a:t>
                      </a:r>
                      <a:endParaRPr sz="1800">
                        <a:latin typeface="Corbel"/>
                        <a:cs typeface="Corbel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Corbel"/>
                          <a:cs typeface="Corbel"/>
                        </a:rPr>
                        <a:t>mentioned</a:t>
                      </a:r>
                      <a:r>
                        <a:rPr sz="1800" b="1" spc="27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20" dirty="0">
                          <a:latin typeface="Corbel"/>
                          <a:cs typeface="Corbel"/>
                        </a:rPr>
                        <a:t>below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4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543800" y="0"/>
            <a:ext cx="1600200" cy="228600"/>
          </a:xfrm>
          <a:prstGeom prst="rect">
            <a:avLst/>
          </a:prstGeom>
          <a:solidFill>
            <a:srgbClr val="9E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397888" y="516127"/>
          <a:ext cx="7521574" cy="56153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953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6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9100">
                <a:tc>
                  <a:txBody>
                    <a:bodyPr/>
                    <a:lstStyle/>
                    <a:p>
                      <a:pPr marL="24130">
                        <a:lnSpc>
                          <a:spcPts val="2039"/>
                        </a:lnSpc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Material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B1C1C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Quantity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B1C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0" dirty="0">
                          <a:latin typeface="Corbel"/>
                          <a:cs typeface="Corbel"/>
                        </a:rPr>
                        <a:t>Stomach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CCCC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0" dirty="0">
                          <a:latin typeface="Corbel"/>
                          <a:cs typeface="Corbel"/>
                        </a:rPr>
                        <a:t>Whole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dirty="0">
                          <a:latin typeface="Corbel"/>
                          <a:cs typeface="Corbel"/>
                        </a:rPr>
                        <a:t>Stomach</a:t>
                      </a:r>
                      <a:r>
                        <a:rPr sz="1800" b="1" spc="-5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10" dirty="0">
                          <a:latin typeface="Corbel"/>
                          <a:cs typeface="Corbel"/>
                        </a:rPr>
                        <a:t>contents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92710" marR="66103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dirty="0">
                          <a:latin typeface="Corbel"/>
                          <a:cs typeface="Corbel"/>
                        </a:rPr>
                        <a:t>300</a:t>
                      </a:r>
                      <a:r>
                        <a:rPr sz="1800" b="1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ml.</a:t>
                      </a:r>
                      <a:r>
                        <a:rPr sz="1800" b="1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If</a:t>
                      </a:r>
                      <a:r>
                        <a:rPr sz="1800" b="1" spc="-1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less</a:t>
                      </a:r>
                      <a:r>
                        <a:rPr sz="1800" b="1" spc="1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available,</a:t>
                      </a:r>
                      <a:r>
                        <a:rPr sz="1800" b="1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20" dirty="0">
                          <a:latin typeface="Corbel"/>
                          <a:cs typeface="Corbel"/>
                        </a:rPr>
                        <a:t>whole </a:t>
                      </a:r>
                      <a:r>
                        <a:rPr sz="1800" b="1" spc="-10" dirty="0">
                          <a:latin typeface="Corbel"/>
                          <a:cs typeface="Corbel"/>
                        </a:rPr>
                        <a:t>quantity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4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40155">
                <a:tc>
                  <a:txBody>
                    <a:bodyPr/>
                    <a:lstStyle/>
                    <a:p>
                      <a:pPr marL="13462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dirty="0">
                          <a:latin typeface="Corbel"/>
                          <a:cs typeface="Corbel"/>
                        </a:rPr>
                        <a:t>Small</a:t>
                      </a:r>
                      <a:r>
                        <a:rPr sz="1800" b="1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10" dirty="0">
                          <a:latin typeface="Corbel"/>
                          <a:cs typeface="Corbel"/>
                        </a:rPr>
                        <a:t>intestine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CCCC"/>
                    </a:solidFill>
                  </a:tcPr>
                </a:tc>
                <a:tc>
                  <a:txBody>
                    <a:bodyPr/>
                    <a:lstStyle/>
                    <a:p>
                      <a:pPr marL="92710" marR="5740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dirty="0">
                          <a:latin typeface="Corbel"/>
                          <a:cs typeface="Corbel"/>
                        </a:rPr>
                        <a:t>100</a:t>
                      </a:r>
                      <a:r>
                        <a:rPr sz="1800" b="1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cms</a:t>
                      </a:r>
                      <a:r>
                        <a:rPr sz="1800" b="1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in</a:t>
                      </a:r>
                      <a:r>
                        <a:rPr sz="1800" b="1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adults,</a:t>
                      </a:r>
                      <a:r>
                        <a:rPr sz="1800" b="1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200</a:t>
                      </a:r>
                      <a:r>
                        <a:rPr sz="1800" b="1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cms </a:t>
                      </a:r>
                      <a:r>
                        <a:rPr sz="1800" b="1" spc="-25" dirty="0">
                          <a:latin typeface="Corbel"/>
                          <a:cs typeface="Corbel"/>
                        </a:rPr>
                        <a:t>in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children,</a:t>
                      </a:r>
                      <a:r>
                        <a:rPr sz="1800" b="1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and</a:t>
                      </a:r>
                      <a:r>
                        <a:rPr sz="1800" b="1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whole</a:t>
                      </a:r>
                      <a:r>
                        <a:rPr sz="1800" b="1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in</a:t>
                      </a:r>
                      <a:r>
                        <a:rPr sz="1800" b="1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10" dirty="0">
                          <a:latin typeface="Corbel"/>
                          <a:cs typeface="Corbel"/>
                        </a:rPr>
                        <a:t>infants,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preferably</a:t>
                      </a:r>
                      <a:r>
                        <a:rPr sz="1800" b="1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tied</a:t>
                      </a:r>
                      <a:r>
                        <a:rPr sz="1800" b="1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at</a:t>
                      </a:r>
                      <a:r>
                        <a:rPr sz="1800" b="1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short</a:t>
                      </a:r>
                      <a:r>
                        <a:rPr sz="1800" b="1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10" dirty="0">
                          <a:latin typeface="Corbel"/>
                          <a:cs typeface="Corbel"/>
                        </a:rPr>
                        <a:t>lengths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5675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b="1" dirty="0">
                          <a:latin typeface="Corbel"/>
                          <a:cs typeface="Corbel"/>
                        </a:rPr>
                        <a:t>Small</a:t>
                      </a:r>
                      <a:r>
                        <a:rPr sz="1800" b="1" spc="-6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intestine</a:t>
                      </a:r>
                      <a:r>
                        <a:rPr sz="1800" b="1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10" dirty="0">
                          <a:latin typeface="Corbel"/>
                          <a:cs typeface="Corbel"/>
                        </a:rPr>
                        <a:t>contents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b="1" dirty="0">
                          <a:latin typeface="Corbel"/>
                          <a:cs typeface="Corbel"/>
                        </a:rPr>
                        <a:t>100</a:t>
                      </a:r>
                      <a:r>
                        <a:rPr sz="1800" b="1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ml.</a:t>
                      </a:r>
                      <a:r>
                        <a:rPr sz="1800" b="1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If</a:t>
                      </a:r>
                      <a:r>
                        <a:rPr sz="1800" b="1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less</a:t>
                      </a:r>
                      <a:r>
                        <a:rPr sz="1800" b="1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available,</a:t>
                      </a:r>
                      <a:r>
                        <a:rPr sz="1800" b="1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the </a:t>
                      </a:r>
                      <a:r>
                        <a:rPr sz="1800" b="1" spc="-20" dirty="0">
                          <a:latin typeface="Corbel"/>
                          <a:cs typeface="Corbel"/>
                        </a:rPr>
                        <a:t>whole</a:t>
                      </a:r>
                      <a:endParaRPr sz="1800">
                        <a:latin typeface="Corbel"/>
                        <a:cs typeface="Corbel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b="1" spc="-10" dirty="0">
                          <a:latin typeface="Corbel"/>
                          <a:cs typeface="Corbel"/>
                        </a:rPr>
                        <a:t>quantity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4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25270">
                <a:tc>
                  <a:txBody>
                    <a:bodyPr/>
                    <a:lstStyle/>
                    <a:p>
                      <a:pPr marL="92075" marR="78359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b="1" spc="-10" dirty="0">
                          <a:latin typeface="Corbel"/>
                          <a:cs typeface="Corbel"/>
                        </a:rPr>
                        <a:t>Liver,</a:t>
                      </a:r>
                      <a:r>
                        <a:rPr sz="1800" b="1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preferably</a:t>
                      </a:r>
                      <a:r>
                        <a:rPr sz="1800" b="1" spc="-6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the</a:t>
                      </a:r>
                      <a:r>
                        <a:rPr sz="1800" b="1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10" dirty="0">
                          <a:latin typeface="Corbel"/>
                          <a:cs typeface="Corbel"/>
                        </a:rPr>
                        <a:t>portion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containing</a:t>
                      </a:r>
                      <a:r>
                        <a:rPr sz="1800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gall</a:t>
                      </a:r>
                      <a:r>
                        <a:rPr sz="1800" b="1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bladder</a:t>
                      </a:r>
                      <a:r>
                        <a:rPr sz="1800" b="1" spc="-6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and</a:t>
                      </a:r>
                      <a:r>
                        <a:rPr sz="1800" b="1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25" dirty="0">
                          <a:latin typeface="Corbel"/>
                          <a:cs typeface="Corbel"/>
                        </a:rPr>
                        <a:t>its </a:t>
                      </a:r>
                      <a:r>
                        <a:rPr sz="1800" b="1" spc="-10" dirty="0">
                          <a:latin typeface="Corbel"/>
                          <a:cs typeface="Corbel"/>
                        </a:rPr>
                        <a:t>contents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CCCC"/>
                    </a:solidFill>
                  </a:tcPr>
                </a:tc>
                <a:tc>
                  <a:txBody>
                    <a:bodyPr/>
                    <a:lstStyle/>
                    <a:p>
                      <a:pPr marL="92710" marR="22987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b="1" dirty="0">
                          <a:latin typeface="Corbel"/>
                          <a:cs typeface="Corbel"/>
                        </a:rPr>
                        <a:t>500</a:t>
                      </a:r>
                      <a:r>
                        <a:rPr sz="1800" b="1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gms</a:t>
                      </a:r>
                      <a:r>
                        <a:rPr sz="1800" b="1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or</a:t>
                      </a:r>
                      <a:r>
                        <a:rPr sz="1800" b="1" spc="-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5</a:t>
                      </a:r>
                      <a:r>
                        <a:rPr sz="1800" b="1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cms</a:t>
                      </a:r>
                      <a:r>
                        <a:rPr sz="1800" b="1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thick slice</a:t>
                      </a:r>
                      <a:r>
                        <a:rPr sz="1800" b="1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of</a:t>
                      </a:r>
                      <a:r>
                        <a:rPr sz="1800" b="1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10" dirty="0">
                          <a:latin typeface="Corbel"/>
                          <a:cs typeface="Corbel"/>
                        </a:rPr>
                        <a:t>liver </a:t>
                      </a:r>
                      <a:r>
                        <a:rPr sz="1800" b="1" spc="-25" dirty="0">
                          <a:latin typeface="Corbel"/>
                          <a:cs typeface="Corbel"/>
                        </a:rPr>
                        <a:t>in</a:t>
                      </a:r>
                      <a:endParaRPr sz="1800">
                        <a:latin typeface="Corbel"/>
                        <a:cs typeface="Corbel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Corbel"/>
                          <a:cs typeface="Corbel"/>
                        </a:rPr>
                        <a:t>adults,</a:t>
                      </a:r>
                      <a:r>
                        <a:rPr sz="1800" b="1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and</a:t>
                      </a:r>
                      <a:r>
                        <a:rPr sz="1800" b="1" spc="-5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whole</a:t>
                      </a:r>
                      <a:r>
                        <a:rPr sz="1800" b="1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in</a:t>
                      </a:r>
                      <a:r>
                        <a:rPr sz="1800" b="1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children</a:t>
                      </a:r>
                      <a:r>
                        <a:rPr sz="1800" b="1" spc="-25" dirty="0">
                          <a:latin typeface="Corbel"/>
                          <a:cs typeface="Corbel"/>
                        </a:rPr>
                        <a:t> and</a:t>
                      </a:r>
                      <a:endParaRPr sz="1800">
                        <a:latin typeface="Corbel"/>
                        <a:cs typeface="Corbel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</a:pPr>
                      <a:r>
                        <a:rPr sz="1800" b="1" spc="-10" dirty="0">
                          <a:latin typeface="Corbel"/>
                          <a:cs typeface="Corbel"/>
                        </a:rPr>
                        <a:t>infants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5445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800" b="1" spc="-10" dirty="0">
                          <a:latin typeface="Corbel"/>
                          <a:cs typeface="Corbel"/>
                        </a:rPr>
                        <a:t>Spleen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800" b="1" dirty="0">
                          <a:latin typeface="Corbel"/>
                          <a:cs typeface="Corbel"/>
                        </a:rPr>
                        <a:t>Half</a:t>
                      </a:r>
                      <a:r>
                        <a:rPr sz="1800" b="1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in</a:t>
                      </a:r>
                      <a:r>
                        <a:rPr sz="1800" b="1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adults,</a:t>
                      </a:r>
                      <a:r>
                        <a:rPr sz="1800" b="1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and</a:t>
                      </a:r>
                      <a:r>
                        <a:rPr sz="1800" b="1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whole</a:t>
                      </a:r>
                      <a:r>
                        <a:rPr sz="1800" b="1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in</a:t>
                      </a:r>
                      <a:r>
                        <a:rPr sz="1800" b="1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10" dirty="0">
                          <a:latin typeface="Corbel"/>
                          <a:cs typeface="Corbel"/>
                        </a:rPr>
                        <a:t>children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4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7467600" y="0"/>
            <a:ext cx="1676400" cy="228600"/>
          </a:xfrm>
          <a:prstGeom prst="rect">
            <a:avLst/>
          </a:prstGeom>
          <a:solidFill>
            <a:srgbClr val="9E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506727" y="1200150"/>
          <a:ext cx="7331709" cy="3393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99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2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160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0" dirty="0">
                          <a:latin typeface="Corbel"/>
                          <a:cs typeface="Corbel"/>
                        </a:rPr>
                        <a:t>Kidneys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B1C1C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dirty="0">
                          <a:latin typeface="Corbel"/>
                          <a:cs typeface="Corbel"/>
                        </a:rPr>
                        <a:t>Half</a:t>
                      </a:r>
                      <a:r>
                        <a:rPr sz="1800" b="1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from</a:t>
                      </a:r>
                      <a:r>
                        <a:rPr sz="1800" b="1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each</a:t>
                      </a:r>
                      <a:r>
                        <a:rPr sz="1800" b="1" spc="-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kidney</a:t>
                      </a:r>
                      <a:r>
                        <a:rPr sz="1800" b="1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in</a:t>
                      </a:r>
                      <a:r>
                        <a:rPr sz="1800" b="1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10" dirty="0">
                          <a:latin typeface="Corbel"/>
                          <a:cs typeface="Corbel"/>
                        </a:rPr>
                        <a:t>adults</a:t>
                      </a:r>
                      <a:endParaRPr sz="1800" dirty="0">
                        <a:latin typeface="Corbel"/>
                        <a:cs typeface="Corbel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</a:pPr>
                      <a:r>
                        <a:rPr sz="1800" b="1" spc="-25" dirty="0">
                          <a:latin typeface="Corbel"/>
                          <a:cs typeface="Corbel"/>
                        </a:rPr>
                        <a:t>and</a:t>
                      </a:r>
                      <a:endParaRPr sz="1800" dirty="0">
                        <a:latin typeface="Corbel"/>
                        <a:cs typeface="Corbel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Corbel"/>
                          <a:cs typeface="Corbel"/>
                        </a:rPr>
                        <a:t>both</a:t>
                      </a:r>
                      <a:r>
                        <a:rPr sz="1800" b="1" spc="-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kidneys</a:t>
                      </a:r>
                      <a:r>
                        <a:rPr sz="1800" b="1" spc="-4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in</a:t>
                      </a:r>
                      <a:r>
                        <a:rPr sz="1800" b="1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10" dirty="0">
                          <a:latin typeface="Corbel"/>
                          <a:cs typeface="Corbel"/>
                        </a:rPr>
                        <a:t>children</a:t>
                      </a:r>
                      <a:endParaRPr sz="1800" dirty="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B1C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latin typeface="Corbel"/>
                          <a:cs typeface="Corbel"/>
                        </a:rPr>
                        <a:t>Urine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CCCC"/>
                    </a:solidFill>
                  </a:tcPr>
                </a:tc>
                <a:tc>
                  <a:txBody>
                    <a:bodyPr/>
                    <a:lstStyle/>
                    <a:p>
                      <a:pPr marL="92710" marR="48387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0" dirty="0">
                          <a:latin typeface="Corbel"/>
                          <a:cs typeface="Corbel"/>
                        </a:rPr>
                        <a:t>100-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200</a:t>
                      </a:r>
                      <a:r>
                        <a:rPr sz="1800" b="1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ml</a:t>
                      </a:r>
                      <a:r>
                        <a:rPr sz="1800" b="1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If</a:t>
                      </a:r>
                      <a:r>
                        <a:rPr sz="1800" b="1" spc="-1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less</a:t>
                      </a:r>
                      <a:r>
                        <a:rPr sz="1800" b="1" spc="1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available,</a:t>
                      </a:r>
                      <a:r>
                        <a:rPr sz="1800" b="1" spc="-6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25" dirty="0">
                          <a:latin typeface="Corbel"/>
                          <a:cs typeface="Corbel"/>
                        </a:rPr>
                        <a:t>the </a:t>
                      </a:r>
                      <a:r>
                        <a:rPr sz="1800" b="1" spc="-10" dirty="0">
                          <a:latin typeface="Corbel"/>
                          <a:cs typeface="Corbel"/>
                        </a:rPr>
                        <a:t>whole</a:t>
                      </a:r>
                      <a:endParaRPr sz="1800">
                        <a:latin typeface="Corbel"/>
                        <a:cs typeface="Corbel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b="1" spc="-10" dirty="0">
                          <a:latin typeface="Corbel"/>
                          <a:cs typeface="Corbel"/>
                        </a:rPr>
                        <a:t>quantity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10" dirty="0">
                          <a:latin typeface="Corbel"/>
                          <a:cs typeface="Corbel"/>
                        </a:rPr>
                        <a:t>Blood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b="1" dirty="0">
                          <a:latin typeface="Corbel"/>
                          <a:cs typeface="Corbel"/>
                        </a:rPr>
                        <a:t>10</a:t>
                      </a:r>
                      <a:r>
                        <a:rPr sz="1800" b="1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ml, preferably</a:t>
                      </a:r>
                      <a:r>
                        <a:rPr sz="1800" b="1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more, 100</a:t>
                      </a:r>
                      <a:r>
                        <a:rPr sz="1800" b="1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ml</a:t>
                      </a:r>
                      <a:r>
                        <a:rPr sz="1800" b="1" spc="-9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25" dirty="0">
                          <a:latin typeface="Corbel"/>
                          <a:cs typeface="Corbel"/>
                        </a:rPr>
                        <a:t>As</a:t>
                      </a:r>
                      <a:endParaRPr sz="1800">
                        <a:latin typeface="Corbel"/>
                        <a:cs typeface="Corbel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Corbel"/>
                          <a:cs typeface="Corbel"/>
                        </a:rPr>
                        <a:t>much</a:t>
                      </a:r>
                      <a:r>
                        <a:rPr sz="1800" b="1" spc="-1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as</a:t>
                      </a:r>
                      <a:r>
                        <a:rPr sz="1800" b="1" spc="-1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can</a:t>
                      </a:r>
                      <a:r>
                        <a:rPr sz="1800" b="1" spc="-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be </a:t>
                      </a:r>
                      <a:r>
                        <a:rPr sz="1800" b="1" spc="-10" dirty="0">
                          <a:latin typeface="Corbel"/>
                          <a:cs typeface="Corbel"/>
                        </a:rPr>
                        <a:t>withdrawn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F4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5160">
                <a:tc>
                  <a:txBody>
                    <a:bodyPr/>
                    <a:lstStyle/>
                    <a:p>
                      <a:pPr marL="13589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Vitreous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B1C1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B1C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7543800" y="0"/>
            <a:ext cx="1600200" cy="228600"/>
          </a:xfrm>
          <a:prstGeom prst="rect">
            <a:avLst/>
          </a:prstGeom>
          <a:solidFill>
            <a:srgbClr val="9E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1697" y="487806"/>
            <a:ext cx="1996439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10" dirty="0">
                <a:latin typeface="Corbel"/>
                <a:cs typeface="Corbel"/>
              </a:rPr>
              <a:t>Stomach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41882" y="1164164"/>
            <a:ext cx="7187565" cy="4796155"/>
          </a:xfrm>
          <a:prstGeom prst="rect">
            <a:avLst/>
          </a:prstGeom>
        </p:spPr>
        <p:txBody>
          <a:bodyPr vert="horz" wrap="square" lIns="0" tIns="2203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35"/>
              </a:spcBef>
            </a:pPr>
            <a:r>
              <a:rPr sz="3200" b="1" dirty="0">
                <a:solidFill>
                  <a:srgbClr val="C00000"/>
                </a:solidFill>
                <a:latin typeface="Corbel"/>
                <a:cs typeface="Corbel"/>
              </a:rPr>
              <a:t>Bottle</a:t>
            </a:r>
            <a:r>
              <a:rPr sz="3200" b="1" spc="-55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3200" b="1" spc="-20" dirty="0">
                <a:solidFill>
                  <a:srgbClr val="C00000"/>
                </a:solidFill>
                <a:latin typeface="Corbel"/>
                <a:cs typeface="Corbel"/>
              </a:rPr>
              <a:t>no.1</a:t>
            </a:r>
            <a:endParaRPr sz="3200">
              <a:latin typeface="Corbel"/>
              <a:cs typeface="Corbel"/>
            </a:endParaRPr>
          </a:p>
          <a:p>
            <a:pPr marL="299085" marR="5080" indent="-287020">
              <a:lnSpc>
                <a:spcPct val="100000"/>
              </a:lnSpc>
              <a:spcBef>
                <a:spcPts val="1235"/>
              </a:spcBef>
            </a:pPr>
            <a:r>
              <a:rPr sz="2400" dirty="0">
                <a:latin typeface="Corbel"/>
                <a:cs typeface="Corbel"/>
              </a:rPr>
              <a:t>Tie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both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ends</a:t>
            </a:r>
            <a:r>
              <a:rPr sz="2400" spc="-6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by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double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ligature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and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remove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it.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Place</a:t>
            </a:r>
            <a:r>
              <a:rPr sz="2400" spc="-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in</a:t>
            </a:r>
            <a:r>
              <a:rPr sz="2400" spc="-50" dirty="0">
                <a:latin typeface="Corbel"/>
                <a:cs typeface="Corbel"/>
              </a:rPr>
              <a:t> a </a:t>
            </a:r>
            <a:r>
              <a:rPr sz="2400" dirty="0">
                <a:latin typeface="Corbel"/>
                <a:cs typeface="Corbel"/>
              </a:rPr>
              <a:t>clean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plate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and</a:t>
            </a:r>
            <a:r>
              <a:rPr sz="2400" spc="-7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open</a:t>
            </a:r>
            <a:r>
              <a:rPr sz="2400" spc="-7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it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along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the</a:t>
            </a:r>
            <a:r>
              <a:rPr sz="2400" spc="-7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lesser</a:t>
            </a:r>
            <a:r>
              <a:rPr sz="2400" spc="-20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curvature </a:t>
            </a:r>
            <a:r>
              <a:rPr sz="2400" dirty="0">
                <a:latin typeface="Corbel"/>
                <a:cs typeface="Corbel"/>
              </a:rPr>
              <a:t>contents</a:t>
            </a:r>
            <a:r>
              <a:rPr sz="2400" spc="-6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of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stomach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and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put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in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bottle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No.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spc="-50" dirty="0">
                <a:latin typeface="Corbel"/>
                <a:cs typeface="Corbel"/>
              </a:rPr>
              <a:t>1 </a:t>
            </a:r>
            <a:r>
              <a:rPr sz="2400" dirty="0">
                <a:latin typeface="Corbel"/>
                <a:cs typeface="Corbel"/>
              </a:rPr>
              <a:t>preservative</a:t>
            </a:r>
            <a:r>
              <a:rPr sz="2400" spc="-7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is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added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then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it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is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sealed</a:t>
            </a:r>
            <a:r>
              <a:rPr sz="2400" spc="-1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and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labeled.</a:t>
            </a:r>
            <a:r>
              <a:rPr sz="2400" spc="-110" dirty="0">
                <a:latin typeface="Corbel"/>
                <a:cs typeface="Corbel"/>
              </a:rPr>
              <a:t> </a:t>
            </a:r>
            <a:r>
              <a:rPr sz="2400" spc="-25" dirty="0">
                <a:latin typeface="Corbel"/>
                <a:cs typeface="Corbel"/>
              </a:rPr>
              <a:t>On </a:t>
            </a:r>
            <a:r>
              <a:rPr sz="2400" dirty="0">
                <a:latin typeface="Corbel"/>
                <a:cs typeface="Corbel"/>
              </a:rPr>
              <a:t>the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bottle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it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is</a:t>
            </a:r>
            <a:r>
              <a:rPr sz="2400" spc="-20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written:</a:t>
            </a:r>
            <a:endParaRPr sz="2400">
              <a:latin typeface="Corbel"/>
              <a:cs typeface="Corbel"/>
            </a:endParaRPr>
          </a:p>
          <a:p>
            <a:pPr marL="527685" indent="-514984">
              <a:lnSpc>
                <a:spcPts val="4100"/>
              </a:lnSpc>
              <a:spcBef>
                <a:spcPts val="135"/>
              </a:spcBef>
              <a:buClr>
                <a:srgbClr val="8D1515"/>
              </a:buClr>
              <a:buSzPct val="143750"/>
              <a:buAutoNum type="alphaLcParenR"/>
              <a:tabLst>
                <a:tab pos="527685" algn="l"/>
              </a:tabLst>
            </a:pPr>
            <a:r>
              <a:rPr sz="2400" dirty="0">
                <a:latin typeface="Corbel"/>
                <a:cs typeface="Corbel"/>
              </a:rPr>
              <a:t>No.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of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postmortem.</a:t>
            </a:r>
            <a:endParaRPr sz="2400">
              <a:latin typeface="Corbel"/>
              <a:cs typeface="Corbel"/>
            </a:endParaRPr>
          </a:p>
          <a:p>
            <a:pPr marL="527685" indent="-514984">
              <a:lnSpc>
                <a:spcPts val="4060"/>
              </a:lnSpc>
              <a:buClr>
                <a:srgbClr val="8D1515"/>
              </a:buClr>
              <a:buSzPct val="143750"/>
              <a:buAutoNum type="alphaLcParenR"/>
              <a:tabLst>
                <a:tab pos="527685" algn="l"/>
              </a:tabLst>
            </a:pPr>
            <a:r>
              <a:rPr sz="2400" dirty="0">
                <a:latin typeface="Corbel"/>
                <a:cs typeface="Corbel"/>
              </a:rPr>
              <a:t>Date</a:t>
            </a:r>
            <a:r>
              <a:rPr sz="2400" spc="-2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of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postmortem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examination.</a:t>
            </a:r>
            <a:endParaRPr sz="2400">
              <a:latin typeface="Corbel"/>
              <a:cs typeface="Corbel"/>
            </a:endParaRPr>
          </a:p>
          <a:p>
            <a:pPr marL="527685" indent="-514984">
              <a:lnSpc>
                <a:spcPts val="4054"/>
              </a:lnSpc>
              <a:buClr>
                <a:srgbClr val="8D1515"/>
              </a:buClr>
              <a:buSzPct val="143750"/>
              <a:buAutoNum type="alphaLcParenR"/>
              <a:tabLst>
                <a:tab pos="527685" algn="l"/>
              </a:tabLst>
            </a:pPr>
            <a:r>
              <a:rPr sz="2400" dirty="0">
                <a:latin typeface="Corbel"/>
                <a:cs typeface="Corbel"/>
              </a:rPr>
              <a:t>Name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of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the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deceased.</a:t>
            </a:r>
            <a:endParaRPr sz="2400">
              <a:latin typeface="Corbel"/>
              <a:cs typeface="Corbel"/>
            </a:endParaRPr>
          </a:p>
          <a:p>
            <a:pPr marL="527685" indent="-514984">
              <a:lnSpc>
                <a:spcPts val="4100"/>
              </a:lnSpc>
              <a:buClr>
                <a:srgbClr val="8D1515"/>
              </a:buClr>
              <a:buSzPct val="143750"/>
              <a:buAutoNum type="alphaLcParenR"/>
              <a:tabLst>
                <a:tab pos="527685" algn="l"/>
              </a:tabLst>
            </a:pPr>
            <a:r>
              <a:rPr sz="2400" dirty="0">
                <a:latin typeface="Corbel"/>
                <a:cs typeface="Corbel"/>
              </a:rPr>
              <a:t>Signature</a:t>
            </a:r>
            <a:r>
              <a:rPr sz="2400" spc="-6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of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the</a:t>
            </a:r>
            <a:r>
              <a:rPr sz="2400" spc="-60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Doctor.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467600" y="0"/>
            <a:ext cx="1676400" cy="228600"/>
          </a:xfrm>
          <a:prstGeom prst="rect">
            <a:avLst/>
          </a:prstGeom>
          <a:solidFill>
            <a:srgbClr val="9E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4696" y="407924"/>
            <a:ext cx="1741805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1" dirty="0">
                <a:solidFill>
                  <a:srgbClr val="C00000"/>
                </a:solidFill>
                <a:latin typeface="Corbel"/>
                <a:cs typeface="Corbel"/>
              </a:rPr>
              <a:t>Bottle</a:t>
            </a:r>
            <a:r>
              <a:rPr sz="2800" b="1" spc="-15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2800" b="1" spc="-20" dirty="0">
                <a:solidFill>
                  <a:srgbClr val="C00000"/>
                </a:solidFill>
                <a:latin typeface="Corbel"/>
                <a:cs typeface="Corbel"/>
              </a:rPr>
              <a:t>no.2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04696" y="965951"/>
            <a:ext cx="7854950" cy="5089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7685" indent="-514984">
              <a:lnSpc>
                <a:spcPts val="2790"/>
              </a:lnSpc>
              <a:buClr>
                <a:srgbClr val="8D1515"/>
              </a:buClr>
              <a:buSzPct val="145000"/>
              <a:buAutoNum type="alphaLcPeriod"/>
              <a:tabLst>
                <a:tab pos="527685" algn="l"/>
              </a:tabLst>
            </a:pPr>
            <a:r>
              <a:rPr sz="2000" dirty="0">
                <a:latin typeface="Corbel"/>
                <a:cs typeface="Corbel"/>
              </a:rPr>
              <a:t>16</a:t>
            </a:r>
            <a:r>
              <a:rPr sz="2000" spc="-3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ounces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of</a:t>
            </a:r>
            <a:r>
              <a:rPr sz="2000" spc="-50" dirty="0">
                <a:latin typeface="Corbel"/>
                <a:cs typeface="Corbel"/>
              </a:rPr>
              <a:t> </a:t>
            </a:r>
            <a:r>
              <a:rPr sz="2000" spc="-10" dirty="0">
                <a:latin typeface="Corbel"/>
                <a:cs typeface="Corbel"/>
              </a:rPr>
              <a:t>liver.</a:t>
            </a:r>
            <a:endParaRPr sz="2000">
              <a:latin typeface="Corbel"/>
              <a:cs typeface="Corbel"/>
            </a:endParaRPr>
          </a:p>
          <a:p>
            <a:pPr marL="527685" indent="-514984">
              <a:lnSpc>
                <a:spcPct val="100000"/>
              </a:lnSpc>
              <a:buClr>
                <a:srgbClr val="8D1515"/>
              </a:buClr>
              <a:buSzPct val="145000"/>
              <a:buAutoNum type="alphaLcPeriod"/>
              <a:tabLst>
                <a:tab pos="527685" algn="l"/>
              </a:tabLst>
            </a:pPr>
            <a:r>
              <a:rPr sz="2000" dirty="0">
                <a:latin typeface="Corbel"/>
                <a:cs typeface="Corbel"/>
              </a:rPr>
              <a:t>One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spc="-10" dirty="0">
                <a:latin typeface="Corbel"/>
                <a:cs typeface="Corbel"/>
              </a:rPr>
              <a:t>kidney.</a:t>
            </a:r>
            <a:endParaRPr sz="2000">
              <a:latin typeface="Corbel"/>
              <a:cs typeface="Corbel"/>
            </a:endParaRPr>
          </a:p>
          <a:p>
            <a:pPr marL="527685" indent="-514984">
              <a:lnSpc>
                <a:spcPct val="100000"/>
              </a:lnSpc>
              <a:buClr>
                <a:srgbClr val="8D1515"/>
              </a:buClr>
              <a:buSzPct val="145000"/>
              <a:buAutoNum type="alphaLcPeriod"/>
              <a:tabLst>
                <a:tab pos="527685" algn="l"/>
              </a:tabLst>
            </a:pPr>
            <a:r>
              <a:rPr sz="2000" spc="-10" dirty="0">
                <a:latin typeface="Corbel"/>
                <a:cs typeface="Corbel"/>
              </a:rPr>
              <a:t>Spleen.</a:t>
            </a:r>
            <a:endParaRPr sz="20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905"/>
              </a:spcBef>
            </a:pPr>
            <a:r>
              <a:rPr sz="2000" dirty="0">
                <a:latin typeface="Corbel"/>
                <a:cs typeface="Corbel"/>
              </a:rPr>
              <a:t>Which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is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sealed and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spc="-10" dirty="0">
                <a:latin typeface="Corbel"/>
                <a:cs typeface="Corbel"/>
              </a:rPr>
              <a:t>labeled.</a:t>
            </a:r>
            <a:endParaRPr sz="20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215"/>
              </a:spcBef>
            </a:pPr>
            <a:r>
              <a:rPr sz="2800" b="1" dirty="0">
                <a:solidFill>
                  <a:srgbClr val="C00000"/>
                </a:solidFill>
                <a:latin typeface="Corbel"/>
                <a:cs typeface="Corbel"/>
              </a:rPr>
              <a:t>Bottle</a:t>
            </a:r>
            <a:r>
              <a:rPr sz="2800" b="1" spc="-20" dirty="0">
                <a:solidFill>
                  <a:srgbClr val="C00000"/>
                </a:solidFill>
                <a:latin typeface="Corbel"/>
                <a:cs typeface="Corbel"/>
              </a:rPr>
              <a:t> no.3</a:t>
            </a:r>
            <a:endParaRPr sz="28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sz="2000" b="1" dirty="0">
                <a:latin typeface="Corbel"/>
                <a:cs typeface="Corbel"/>
              </a:rPr>
              <a:t>A</a:t>
            </a:r>
            <a:r>
              <a:rPr sz="2000" b="1" spc="-4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portion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of</a:t>
            </a:r>
            <a:r>
              <a:rPr sz="2000" spc="-5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small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intestine,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upper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part</a:t>
            </a:r>
            <a:r>
              <a:rPr sz="2000" spc="-3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at</a:t>
            </a:r>
            <a:r>
              <a:rPr sz="2000" spc="-3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least</a:t>
            </a:r>
            <a:r>
              <a:rPr sz="2000" spc="-3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2-3</a:t>
            </a:r>
            <a:r>
              <a:rPr sz="2000" spc="-3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feet</a:t>
            </a:r>
            <a:r>
              <a:rPr sz="2000" spc="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and</a:t>
            </a:r>
            <a:r>
              <a:rPr sz="2000" spc="-5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its </a:t>
            </a:r>
            <a:r>
              <a:rPr sz="2000" spc="-10" dirty="0">
                <a:latin typeface="Corbel"/>
                <a:cs typeface="Corbel"/>
              </a:rPr>
              <a:t>content.</a:t>
            </a:r>
            <a:endParaRPr sz="20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215"/>
              </a:spcBef>
            </a:pPr>
            <a:r>
              <a:rPr sz="2800" b="1" dirty="0">
                <a:solidFill>
                  <a:srgbClr val="C00000"/>
                </a:solidFill>
                <a:latin typeface="Corbel"/>
                <a:cs typeface="Corbel"/>
              </a:rPr>
              <a:t>Bottle</a:t>
            </a:r>
            <a:r>
              <a:rPr sz="2800" b="1" spc="-20" dirty="0">
                <a:solidFill>
                  <a:srgbClr val="C00000"/>
                </a:solidFill>
                <a:latin typeface="Corbel"/>
                <a:cs typeface="Corbel"/>
              </a:rPr>
              <a:t> no.4</a:t>
            </a:r>
            <a:endParaRPr sz="28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sz="2000" dirty="0">
                <a:latin typeface="Corbel"/>
                <a:cs typeface="Corbel"/>
              </a:rPr>
              <a:t>Sample</a:t>
            </a:r>
            <a:r>
              <a:rPr sz="2000" spc="-4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of</a:t>
            </a:r>
            <a:r>
              <a:rPr sz="2000" spc="-6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preservative </a:t>
            </a:r>
            <a:r>
              <a:rPr sz="2000" spc="-10" dirty="0">
                <a:latin typeface="Corbel"/>
                <a:cs typeface="Corbel"/>
              </a:rPr>
              <a:t>added.</a:t>
            </a:r>
            <a:endParaRPr sz="2000">
              <a:latin typeface="Corbel"/>
              <a:cs typeface="Corbel"/>
            </a:endParaRPr>
          </a:p>
          <a:p>
            <a:pPr marL="299085" marR="5080" indent="17780">
              <a:lnSpc>
                <a:spcPct val="100000"/>
              </a:lnSpc>
              <a:spcBef>
                <a:spcPts val="1080"/>
              </a:spcBef>
            </a:pPr>
            <a:r>
              <a:rPr sz="2000" dirty="0">
                <a:solidFill>
                  <a:srgbClr val="C00000"/>
                </a:solidFill>
                <a:latin typeface="Corbel"/>
                <a:cs typeface="Corbel"/>
              </a:rPr>
              <a:t>Best</a:t>
            </a:r>
            <a:r>
              <a:rPr sz="2000" spc="-35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C00000"/>
                </a:solidFill>
                <a:latin typeface="Corbel"/>
                <a:cs typeface="Corbel"/>
              </a:rPr>
              <a:t>preservative</a:t>
            </a:r>
            <a:r>
              <a:rPr sz="2000" spc="-5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C00000"/>
                </a:solidFill>
                <a:latin typeface="Corbel"/>
                <a:cs typeface="Corbel"/>
              </a:rPr>
              <a:t>is</a:t>
            </a:r>
            <a:r>
              <a:rPr sz="2000" spc="-55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C00000"/>
                </a:solidFill>
                <a:latin typeface="Corbel"/>
                <a:cs typeface="Corbel"/>
              </a:rPr>
              <a:t>saturated</a:t>
            </a:r>
            <a:r>
              <a:rPr sz="2000" spc="-50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C00000"/>
                </a:solidFill>
                <a:latin typeface="Corbel"/>
                <a:cs typeface="Corbel"/>
              </a:rPr>
              <a:t>saline,</a:t>
            </a:r>
            <a:r>
              <a:rPr sz="2000" spc="-60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C00000"/>
                </a:solidFill>
                <a:latin typeface="Corbel"/>
                <a:cs typeface="Corbel"/>
              </a:rPr>
              <a:t>other</a:t>
            </a:r>
            <a:r>
              <a:rPr sz="2000" spc="-35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C00000"/>
                </a:solidFill>
                <a:latin typeface="Corbel"/>
                <a:cs typeface="Corbel"/>
              </a:rPr>
              <a:t>is</a:t>
            </a:r>
            <a:r>
              <a:rPr sz="2000" spc="-55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C00000"/>
                </a:solidFill>
                <a:latin typeface="Corbel"/>
                <a:cs typeface="Corbel"/>
              </a:rPr>
              <a:t>rectified</a:t>
            </a:r>
            <a:r>
              <a:rPr sz="2000" spc="-5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C00000"/>
                </a:solidFill>
                <a:latin typeface="Corbel"/>
                <a:cs typeface="Corbel"/>
              </a:rPr>
              <a:t>sprit;/</a:t>
            </a:r>
            <a:r>
              <a:rPr sz="2000" spc="10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quantity</a:t>
            </a:r>
            <a:r>
              <a:rPr sz="2000" spc="-30" dirty="0">
                <a:latin typeface="Corbel"/>
                <a:cs typeface="Corbel"/>
              </a:rPr>
              <a:t> </a:t>
            </a:r>
            <a:r>
              <a:rPr sz="2000" spc="-25" dirty="0">
                <a:latin typeface="Corbel"/>
                <a:cs typeface="Corbel"/>
              </a:rPr>
              <a:t>of </a:t>
            </a:r>
            <a:r>
              <a:rPr sz="2000" dirty="0">
                <a:latin typeface="Corbel"/>
                <a:cs typeface="Corbel"/>
              </a:rPr>
              <a:t>preservative</a:t>
            </a:r>
            <a:r>
              <a:rPr sz="2000" spc="-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should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be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equal</a:t>
            </a:r>
            <a:r>
              <a:rPr sz="2000" spc="-4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to</a:t>
            </a:r>
            <a:r>
              <a:rPr sz="2000" spc="-6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the</a:t>
            </a:r>
            <a:r>
              <a:rPr sz="2000" spc="-4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viscera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in</a:t>
            </a:r>
            <a:r>
              <a:rPr sz="2000" spc="-5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bulk.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Bottle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should</a:t>
            </a:r>
            <a:r>
              <a:rPr sz="2000" spc="-4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be</a:t>
            </a:r>
            <a:r>
              <a:rPr sz="2000" spc="-45" dirty="0">
                <a:latin typeface="Corbel"/>
                <a:cs typeface="Corbel"/>
              </a:rPr>
              <a:t> </a:t>
            </a:r>
            <a:r>
              <a:rPr sz="2000" spc="-25" dirty="0">
                <a:latin typeface="Corbel"/>
                <a:cs typeface="Corbel"/>
              </a:rPr>
              <a:t>of </a:t>
            </a:r>
            <a:r>
              <a:rPr sz="2000" dirty="0">
                <a:latin typeface="Corbel"/>
                <a:cs typeface="Corbel"/>
              </a:rPr>
              <a:t>such</a:t>
            </a:r>
            <a:r>
              <a:rPr sz="2000" spc="-5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size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to</a:t>
            </a:r>
            <a:r>
              <a:rPr sz="2000" spc="-4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leave about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one</a:t>
            </a:r>
            <a:r>
              <a:rPr sz="2000" spc="-4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third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of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the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bottle empty</a:t>
            </a:r>
            <a:r>
              <a:rPr sz="2000" spc="36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after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addition</a:t>
            </a:r>
            <a:r>
              <a:rPr sz="2000" spc="10" dirty="0">
                <a:latin typeface="Corbel"/>
                <a:cs typeface="Corbel"/>
              </a:rPr>
              <a:t> </a:t>
            </a:r>
            <a:r>
              <a:rPr sz="2000" spc="-25" dirty="0">
                <a:latin typeface="Corbel"/>
                <a:cs typeface="Corbel"/>
              </a:rPr>
              <a:t>of </a:t>
            </a:r>
            <a:r>
              <a:rPr sz="2000" dirty="0">
                <a:latin typeface="Corbel"/>
                <a:cs typeface="Corbel"/>
              </a:rPr>
              <a:t>preservative to</a:t>
            </a:r>
            <a:r>
              <a:rPr sz="2000" spc="-5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prevent</a:t>
            </a:r>
            <a:r>
              <a:rPr sz="2000" spc="-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bursting</a:t>
            </a:r>
            <a:r>
              <a:rPr sz="2000" spc="-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of</a:t>
            </a:r>
            <a:r>
              <a:rPr sz="2000" spc="-6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bottle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by</a:t>
            </a:r>
            <a:r>
              <a:rPr sz="2000" spc="-3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gases</a:t>
            </a:r>
            <a:r>
              <a:rPr sz="2000" spc="-4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of</a:t>
            </a:r>
            <a:r>
              <a:rPr sz="2000" spc="-65" dirty="0">
                <a:latin typeface="Corbel"/>
                <a:cs typeface="Corbel"/>
              </a:rPr>
              <a:t> </a:t>
            </a:r>
            <a:r>
              <a:rPr sz="2000" spc="-10" dirty="0">
                <a:latin typeface="Corbel"/>
                <a:cs typeface="Corbel"/>
              </a:rPr>
              <a:t>decomposition.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543800" y="0"/>
            <a:ext cx="1600200" cy="228600"/>
          </a:xfrm>
          <a:prstGeom prst="rect">
            <a:avLst/>
          </a:prstGeom>
          <a:solidFill>
            <a:srgbClr val="9E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13815" y="622249"/>
            <a:ext cx="7642859" cy="51860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95"/>
              </a:spcBef>
              <a:buClr>
                <a:srgbClr val="8D1515"/>
              </a:buClr>
              <a:buSzPct val="145000"/>
              <a:buFont typeface="Arial MT"/>
              <a:buChar char="•"/>
              <a:tabLst>
                <a:tab pos="299085" algn="l"/>
              </a:tabLst>
            </a:pPr>
            <a:r>
              <a:rPr sz="2000" dirty="0">
                <a:latin typeface="Corbel"/>
                <a:cs typeface="Corbel"/>
              </a:rPr>
              <a:t>Stopper</a:t>
            </a:r>
            <a:r>
              <a:rPr sz="2000" spc="-3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should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be</a:t>
            </a:r>
            <a:r>
              <a:rPr sz="2000" spc="-3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greased</a:t>
            </a:r>
            <a:r>
              <a:rPr sz="2000" spc="-4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and</a:t>
            </a:r>
            <a:r>
              <a:rPr sz="2000" spc="-6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covered with</a:t>
            </a:r>
            <a:r>
              <a:rPr sz="2000" spc="-3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</a:t>
            </a:r>
            <a:r>
              <a:rPr sz="2000" spc="-7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piece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of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cloth</a:t>
            </a:r>
            <a:r>
              <a:rPr sz="2000" spc="-3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which</a:t>
            </a:r>
            <a:r>
              <a:rPr sz="2000" spc="-35" dirty="0">
                <a:latin typeface="Corbel"/>
                <a:cs typeface="Corbel"/>
              </a:rPr>
              <a:t> </a:t>
            </a:r>
            <a:r>
              <a:rPr sz="2000" spc="-25" dirty="0">
                <a:latin typeface="Corbel"/>
                <a:cs typeface="Corbel"/>
              </a:rPr>
              <a:t>is</a:t>
            </a:r>
            <a:endParaRPr sz="2000">
              <a:latin typeface="Corbel"/>
              <a:cs typeface="Corbel"/>
            </a:endParaRPr>
          </a:p>
          <a:p>
            <a:pPr marL="299085">
              <a:lnSpc>
                <a:spcPct val="100000"/>
              </a:lnSpc>
              <a:spcBef>
                <a:spcPts val="1680"/>
              </a:spcBef>
            </a:pPr>
            <a:r>
              <a:rPr sz="2000" dirty="0">
                <a:latin typeface="Corbel"/>
                <a:cs typeface="Corbel"/>
              </a:rPr>
              <a:t>tied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with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thread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and</a:t>
            </a:r>
            <a:r>
              <a:rPr sz="2000" spc="-35" dirty="0">
                <a:latin typeface="Corbel"/>
                <a:cs typeface="Corbel"/>
              </a:rPr>
              <a:t> </a:t>
            </a:r>
            <a:r>
              <a:rPr sz="2000" spc="-10" dirty="0">
                <a:latin typeface="Corbel"/>
                <a:cs typeface="Corbel"/>
              </a:rPr>
              <a:t>sealed.</a:t>
            </a:r>
            <a:endParaRPr sz="2000">
              <a:latin typeface="Corbel"/>
              <a:cs typeface="Corbel"/>
            </a:endParaRPr>
          </a:p>
          <a:p>
            <a:pPr marL="299085" marR="5080" indent="-287020">
              <a:lnSpc>
                <a:spcPct val="170100"/>
              </a:lnSpc>
              <a:spcBef>
                <a:spcPts val="1080"/>
              </a:spcBef>
              <a:buClr>
                <a:srgbClr val="8D1515"/>
              </a:buClr>
              <a:buSzPct val="145000"/>
              <a:buFont typeface="Arial MT"/>
              <a:buChar char="•"/>
              <a:tabLst>
                <a:tab pos="299085" algn="l"/>
              </a:tabLst>
            </a:pPr>
            <a:r>
              <a:rPr sz="2000" dirty="0">
                <a:latin typeface="Corbel"/>
                <a:cs typeface="Corbel"/>
              </a:rPr>
              <a:t>A</a:t>
            </a:r>
            <a:r>
              <a:rPr sz="2000" spc="-3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label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bearing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the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name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of</a:t>
            </a:r>
            <a:r>
              <a:rPr sz="2000" spc="-3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deceased</a:t>
            </a:r>
            <a:r>
              <a:rPr sz="2000" spc="2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and</a:t>
            </a:r>
            <a:r>
              <a:rPr sz="2000" spc="-5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no.</a:t>
            </a:r>
            <a:r>
              <a:rPr sz="2000" spc="-6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of</a:t>
            </a:r>
            <a:r>
              <a:rPr sz="2000" spc="-3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bottle</a:t>
            </a:r>
            <a:r>
              <a:rPr sz="2000" spc="-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and</a:t>
            </a:r>
            <a:r>
              <a:rPr sz="2000" spc="-6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contents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spc="-25" dirty="0">
                <a:latin typeface="Corbel"/>
                <a:cs typeface="Corbel"/>
              </a:rPr>
              <a:t>is </a:t>
            </a:r>
            <a:r>
              <a:rPr sz="2000" dirty="0">
                <a:latin typeface="Corbel"/>
                <a:cs typeface="Corbel"/>
              </a:rPr>
              <a:t>pasted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on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the</a:t>
            </a:r>
            <a:r>
              <a:rPr sz="2000" spc="-5" dirty="0">
                <a:latin typeface="Corbel"/>
                <a:cs typeface="Corbel"/>
              </a:rPr>
              <a:t> </a:t>
            </a:r>
            <a:r>
              <a:rPr sz="2000" spc="-10" dirty="0">
                <a:latin typeface="Corbel"/>
                <a:cs typeface="Corbel"/>
              </a:rPr>
              <a:t>bottle.</a:t>
            </a:r>
            <a:endParaRPr sz="20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320"/>
              </a:spcBef>
              <a:buClr>
                <a:srgbClr val="8D1515"/>
              </a:buClr>
              <a:buFont typeface="Arial MT"/>
              <a:buChar char="•"/>
            </a:pPr>
            <a:endParaRPr sz="2000">
              <a:latin typeface="Corbel"/>
              <a:cs typeface="Corbel"/>
            </a:endParaRPr>
          </a:p>
          <a:p>
            <a:pPr marL="299085" indent="-286385">
              <a:lnSpc>
                <a:spcPct val="100000"/>
              </a:lnSpc>
              <a:buClr>
                <a:srgbClr val="8D1515"/>
              </a:buClr>
              <a:buSzPct val="145000"/>
              <a:buFont typeface="Arial MT"/>
              <a:buChar char="•"/>
              <a:tabLst>
                <a:tab pos="299085" algn="l"/>
              </a:tabLst>
            </a:pPr>
            <a:r>
              <a:rPr sz="2000" dirty="0">
                <a:latin typeface="Corbel"/>
                <a:cs typeface="Corbel"/>
              </a:rPr>
              <a:t>The</a:t>
            </a:r>
            <a:r>
              <a:rPr sz="2000" spc="-5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bottles</a:t>
            </a:r>
            <a:r>
              <a:rPr sz="2000" spc="-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are</a:t>
            </a:r>
            <a:r>
              <a:rPr sz="2000" spc="-6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packed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in</a:t>
            </a:r>
            <a:r>
              <a:rPr sz="2000" spc="-5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wooden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spc="-20" dirty="0">
                <a:latin typeface="Corbel"/>
                <a:cs typeface="Corbel"/>
              </a:rPr>
              <a:t>box.</a:t>
            </a:r>
            <a:endParaRPr sz="2000">
              <a:latin typeface="Corbel"/>
              <a:cs typeface="Corbel"/>
            </a:endParaRPr>
          </a:p>
          <a:p>
            <a:pPr marL="299085" marR="201930" indent="-287020">
              <a:lnSpc>
                <a:spcPct val="170100"/>
              </a:lnSpc>
              <a:spcBef>
                <a:spcPts val="1080"/>
              </a:spcBef>
              <a:buClr>
                <a:srgbClr val="8D1515"/>
              </a:buClr>
              <a:buSzPct val="145000"/>
              <a:buFont typeface="Arial MT"/>
              <a:buChar char="•"/>
              <a:tabLst>
                <a:tab pos="299085" algn="l"/>
              </a:tabLst>
            </a:pPr>
            <a:r>
              <a:rPr sz="2000" dirty="0">
                <a:latin typeface="Corbel"/>
                <a:cs typeface="Corbel"/>
              </a:rPr>
              <a:t>A</a:t>
            </a:r>
            <a:r>
              <a:rPr sz="2000" spc="-7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duplicate copy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of</a:t>
            </a:r>
            <a:r>
              <a:rPr sz="2000" spc="-5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rewarding letters</a:t>
            </a:r>
            <a:r>
              <a:rPr sz="2000" spc="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is</a:t>
            </a:r>
            <a:r>
              <a:rPr sz="2000" spc="-3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also</a:t>
            </a:r>
            <a:r>
              <a:rPr sz="2000" spc="-6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enclosed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in</a:t>
            </a:r>
            <a:r>
              <a:rPr sz="2000" spc="-6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the</a:t>
            </a:r>
            <a:r>
              <a:rPr sz="2000" spc="-30" dirty="0">
                <a:latin typeface="Corbel"/>
                <a:cs typeface="Corbel"/>
              </a:rPr>
              <a:t> </a:t>
            </a:r>
            <a:r>
              <a:rPr sz="2000" spc="-25" dirty="0">
                <a:latin typeface="Corbel"/>
                <a:cs typeface="Corbel"/>
              </a:rPr>
              <a:t>box.</a:t>
            </a:r>
            <a:r>
              <a:rPr sz="2000" spc="-110" dirty="0">
                <a:latin typeface="Corbel"/>
                <a:cs typeface="Corbel"/>
              </a:rPr>
              <a:t> </a:t>
            </a:r>
            <a:r>
              <a:rPr sz="2000" spc="-20" dirty="0">
                <a:latin typeface="Corbel"/>
                <a:cs typeface="Corbel"/>
              </a:rPr>
              <a:t>This </a:t>
            </a:r>
            <a:r>
              <a:rPr sz="2000" dirty="0">
                <a:latin typeface="Corbel"/>
                <a:cs typeface="Corbel"/>
              </a:rPr>
              <a:t>means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sample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of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seal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spc="-20" dirty="0">
                <a:latin typeface="Corbel"/>
                <a:cs typeface="Corbel"/>
              </a:rPr>
              <a:t>used.</a:t>
            </a:r>
            <a:endParaRPr sz="20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320"/>
              </a:spcBef>
              <a:buClr>
                <a:srgbClr val="8D1515"/>
              </a:buClr>
              <a:buFont typeface="Arial MT"/>
              <a:buChar char="•"/>
            </a:pPr>
            <a:endParaRPr sz="2000">
              <a:latin typeface="Corbel"/>
              <a:cs typeface="Corbel"/>
            </a:endParaRPr>
          </a:p>
          <a:p>
            <a:pPr marL="332105" indent="-319405">
              <a:lnSpc>
                <a:spcPct val="100000"/>
              </a:lnSpc>
              <a:buClr>
                <a:srgbClr val="8D1515"/>
              </a:buClr>
              <a:buSzPct val="145000"/>
              <a:buFont typeface="Arial MT"/>
              <a:buChar char="•"/>
              <a:tabLst>
                <a:tab pos="332105" algn="l"/>
              </a:tabLst>
            </a:pPr>
            <a:r>
              <a:rPr sz="2000" dirty="0">
                <a:latin typeface="Corbel"/>
                <a:cs typeface="Corbel"/>
              </a:rPr>
              <a:t>The</a:t>
            </a:r>
            <a:r>
              <a:rPr sz="2000" spc="-3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box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is</a:t>
            </a:r>
            <a:r>
              <a:rPr sz="2000" spc="-5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then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covered</a:t>
            </a:r>
            <a:r>
              <a:rPr sz="2000" spc="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with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</a:t>
            </a:r>
            <a:r>
              <a:rPr sz="2000" spc="-5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cloth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which is</a:t>
            </a:r>
            <a:r>
              <a:rPr sz="2000" spc="-5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sewn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and</a:t>
            </a:r>
            <a:r>
              <a:rPr sz="2000" spc="-50" dirty="0">
                <a:latin typeface="Corbel"/>
                <a:cs typeface="Corbel"/>
              </a:rPr>
              <a:t> </a:t>
            </a:r>
            <a:r>
              <a:rPr sz="2000" spc="-10" dirty="0">
                <a:latin typeface="Corbel"/>
                <a:cs typeface="Corbel"/>
              </a:rPr>
              <a:t>sealed.</a:t>
            </a:r>
            <a:endParaRPr sz="20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320"/>
              </a:spcBef>
              <a:buClr>
                <a:srgbClr val="8D1515"/>
              </a:buClr>
              <a:buFont typeface="Arial MT"/>
              <a:buChar char="•"/>
            </a:pPr>
            <a:endParaRPr sz="2000">
              <a:latin typeface="Corbel"/>
              <a:cs typeface="Corbel"/>
            </a:endParaRPr>
          </a:p>
          <a:p>
            <a:pPr marL="299085" indent="-286385">
              <a:lnSpc>
                <a:spcPct val="100000"/>
              </a:lnSpc>
              <a:spcBef>
                <a:spcPts val="5"/>
              </a:spcBef>
              <a:buClr>
                <a:srgbClr val="8D1515"/>
              </a:buClr>
              <a:buSzPct val="145000"/>
              <a:buFont typeface="Arial MT"/>
              <a:buChar char="•"/>
              <a:tabLst>
                <a:tab pos="299085" algn="l"/>
              </a:tabLst>
            </a:pPr>
            <a:r>
              <a:rPr sz="2000" dirty="0">
                <a:latin typeface="Corbel"/>
                <a:cs typeface="Corbel"/>
              </a:rPr>
              <a:t>This</a:t>
            </a:r>
            <a:r>
              <a:rPr sz="2000" spc="-4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is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then</a:t>
            </a:r>
            <a:r>
              <a:rPr sz="2000" spc="-3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dispatched to</a:t>
            </a:r>
            <a:r>
              <a:rPr sz="2000" spc="-5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the</a:t>
            </a:r>
            <a:r>
              <a:rPr sz="2000" spc="-6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chemical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spc="-10" dirty="0">
                <a:latin typeface="Corbel"/>
                <a:cs typeface="Corbel"/>
              </a:rPr>
              <a:t>examiner.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43800" y="0"/>
            <a:ext cx="1600200" cy="228600"/>
          </a:xfrm>
          <a:prstGeom prst="rect">
            <a:avLst/>
          </a:prstGeom>
          <a:solidFill>
            <a:srgbClr val="9E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25779" rIns="0" bIns="0" rtlCol="0">
            <a:spAutoFit/>
          </a:bodyPr>
          <a:lstStyle/>
          <a:p>
            <a:pPr marL="3064510">
              <a:lnSpc>
                <a:spcPct val="100000"/>
              </a:lnSpc>
              <a:spcBef>
                <a:spcPts val="110"/>
              </a:spcBef>
            </a:pPr>
            <a:r>
              <a:rPr spc="-10" dirty="0"/>
              <a:t>Research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61110" y="2311349"/>
            <a:ext cx="7519034" cy="3429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29209" indent="-287020">
              <a:lnSpc>
                <a:spcPct val="100000"/>
              </a:lnSpc>
              <a:spcBef>
                <a:spcPts val="100"/>
              </a:spcBef>
              <a:buClr>
                <a:srgbClr val="8D1515"/>
              </a:buClr>
              <a:buSzPct val="143750"/>
              <a:buFont typeface="Arial MT"/>
              <a:buChar char="•"/>
              <a:tabLst>
                <a:tab pos="299085" algn="l"/>
              </a:tabLst>
            </a:pPr>
            <a:r>
              <a:rPr sz="2400" u="sng" spc="-10" dirty="0">
                <a:solidFill>
                  <a:srgbClr val="E36316"/>
                </a:solidFill>
                <a:uFill>
                  <a:solidFill>
                    <a:srgbClr val="E36316"/>
                  </a:solidFill>
                </a:uFill>
                <a:latin typeface="Corbel"/>
                <a:cs typeface="Corbel"/>
                <a:hlinkClick r:id="rId2"/>
              </a:rPr>
              <a:t>https://scholarlycommons.law.northwestern.edu/cgi/vie</a:t>
            </a:r>
            <a:r>
              <a:rPr sz="2400" spc="-10" dirty="0">
                <a:solidFill>
                  <a:srgbClr val="E36316"/>
                </a:solidFill>
                <a:latin typeface="Corbel"/>
                <a:cs typeface="Corbel"/>
                <a:hlinkClick r:id="rId2"/>
              </a:rPr>
              <a:t> </a:t>
            </a:r>
            <a:r>
              <a:rPr sz="2400" u="sng" spc="-10" dirty="0">
                <a:solidFill>
                  <a:srgbClr val="E36316"/>
                </a:solidFill>
                <a:uFill>
                  <a:solidFill>
                    <a:srgbClr val="E36316"/>
                  </a:solidFill>
                </a:uFill>
                <a:latin typeface="Corbel"/>
                <a:cs typeface="Corbel"/>
                <a:hlinkClick r:id="rId2"/>
              </a:rPr>
              <a:t>wcontent.cgi?referer=&amp;httpsredir=1&amp;article=4721&amp;conte</a:t>
            </a:r>
            <a:r>
              <a:rPr sz="2400" spc="-10" dirty="0">
                <a:solidFill>
                  <a:srgbClr val="E36316"/>
                </a:solidFill>
                <a:latin typeface="Corbel"/>
                <a:cs typeface="Corbel"/>
                <a:hlinkClick r:id="rId2"/>
              </a:rPr>
              <a:t> </a:t>
            </a:r>
            <a:r>
              <a:rPr sz="2400" u="sng" spc="-10" dirty="0">
                <a:solidFill>
                  <a:srgbClr val="E36316"/>
                </a:solidFill>
                <a:uFill>
                  <a:solidFill>
                    <a:srgbClr val="E36316"/>
                  </a:solidFill>
                </a:uFill>
                <a:latin typeface="Corbel"/>
                <a:cs typeface="Corbel"/>
                <a:hlinkClick r:id="rId2"/>
              </a:rPr>
              <a:t>xt=jclc</a:t>
            </a:r>
            <a:endParaRPr sz="2400">
              <a:latin typeface="Corbel"/>
              <a:cs typeface="Corbel"/>
            </a:endParaRPr>
          </a:p>
          <a:p>
            <a:pPr marL="299720" indent="-287020">
              <a:lnSpc>
                <a:spcPct val="100000"/>
              </a:lnSpc>
              <a:spcBef>
                <a:spcPts val="1180"/>
              </a:spcBef>
              <a:buClr>
                <a:srgbClr val="8D1515"/>
              </a:buClr>
              <a:buSzPct val="143750"/>
              <a:buFont typeface="Arial MT"/>
              <a:buChar char="•"/>
              <a:tabLst>
                <a:tab pos="299720" algn="l"/>
              </a:tabLst>
            </a:pPr>
            <a:r>
              <a:rPr sz="2400" u="sng" spc="-20" dirty="0">
                <a:solidFill>
                  <a:srgbClr val="E36316"/>
                </a:solidFill>
                <a:uFill>
                  <a:solidFill>
                    <a:srgbClr val="E36316"/>
                  </a:solidFill>
                </a:uFill>
                <a:latin typeface="Corbel"/>
                <a:cs typeface="Corbel"/>
                <a:hlinkClick r:id="rId3"/>
              </a:rPr>
              <a:t>https://nij.ojp.gov/topics/articles/improving-</a:t>
            </a:r>
            <a:r>
              <a:rPr sz="2400" u="sng" spc="-10" dirty="0">
                <a:solidFill>
                  <a:srgbClr val="E36316"/>
                </a:solidFill>
                <a:uFill>
                  <a:solidFill>
                    <a:srgbClr val="E36316"/>
                  </a:solidFill>
                </a:uFill>
                <a:latin typeface="Corbel"/>
                <a:cs typeface="Corbel"/>
                <a:hlinkClick r:id="rId3"/>
              </a:rPr>
              <a:t>analysis-</a:t>
            </a:r>
            <a:r>
              <a:rPr sz="2400" u="sng" spc="-20" dirty="0">
                <a:solidFill>
                  <a:srgbClr val="E36316"/>
                </a:solidFill>
                <a:uFill>
                  <a:solidFill>
                    <a:srgbClr val="E36316"/>
                  </a:solidFill>
                </a:uFill>
                <a:latin typeface="Corbel"/>
                <a:cs typeface="Corbel"/>
                <a:hlinkClick r:id="rId3"/>
              </a:rPr>
              <a:t>and-</a:t>
            </a:r>
            <a:endParaRPr sz="2400">
              <a:latin typeface="Corbel"/>
              <a:cs typeface="Corbel"/>
            </a:endParaRPr>
          </a:p>
          <a:p>
            <a:pPr marL="299085">
              <a:lnSpc>
                <a:spcPct val="100000"/>
              </a:lnSpc>
              <a:spcBef>
                <a:spcPts val="5"/>
              </a:spcBef>
            </a:pPr>
            <a:r>
              <a:rPr sz="2400" u="sng" spc="-10" dirty="0">
                <a:solidFill>
                  <a:srgbClr val="E36316"/>
                </a:solidFill>
                <a:uFill>
                  <a:solidFill>
                    <a:srgbClr val="E36316"/>
                  </a:solidFill>
                </a:uFill>
                <a:latin typeface="Corbel"/>
                <a:cs typeface="Corbel"/>
                <a:hlinkClick r:id="rId3"/>
              </a:rPr>
              <a:t>collection-trace-evidence-samples</a:t>
            </a:r>
            <a:endParaRPr sz="2400">
              <a:latin typeface="Corbel"/>
              <a:cs typeface="Corbel"/>
            </a:endParaRPr>
          </a:p>
          <a:p>
            <a:pPr marL="299720" indent="-287020">
              <a:lnSpc>
                <a:spcPct val="100000"/>
              </a:lnSpc>
              <a:spcBef>
                <a:spcPts val="1175"/>
              </a:spcBef>
              <a:buClr>
                <a:srgbClr val="8D1515"/>
              </a:buClr>
              <a:buSzPct val="143750"/>
              <a:buFont typeface="Arial MT"/>
              <a:buChar char="•"/>
              <a:tabLst>
                <a:tab pos="299720" algn="l"/>
              </a:tabLst>
            </a:pPr>
            <a:r>
              <a:rPr sz="2400" u="sng" spc="-10" dirty="0">
                <a:solidFill>
                  <a:srgbClr val="E36316"/>
                </a:solidFill>
                <a:uFill>
                  <a:solidFill>
                    <a:srgbClr val="E36316"/>
                  </a:solidFill>
                </a:uFill>
                <a:latin typeface="Corbel"/>
                <a:cs typeface="Corbel"/>
                <a:hlinkClick r:id="rId4"/>
              </a:rPr>
              <a:t>https://www.researchgate.net/publication/259271974_Tra</a:t>
            </a:r>
            <a:endParaRPr sz="2400">
              <a:latin typeface="Corbel"/>
              <a:cs typeface="Corbel"/>
            </a:endParaRPr>
          </a:p>
          <a:p>
            <a:pPr marL="299085">
              <a:lnSpc>
                <a:spcPct val="100000"/>
              </a:lnSpc>
              <a:spcBef>
                <a:spcPts val="5"/>
              </a:spcBef>
            </a:pPr>
            <a:r>
              <a:rPr sz="2400" u="sng" spc="-10" dirty="0">
                <a:solidFill>
                  <a:srgbClr val="E36316"/>
                </a:solidFill>
                <a:uFill>
                  <a:solidFill>
                    <a:srgbClr val="E36316"/>
                  </a:solidFill>
                </a:uFill>
                <a:latin typeface="Corbel"/>
                <a:cs typeface="Corbel"/>
                <a:hlinkClick r:id="rId4"/>
              </a:rPr>
              <a:t>ce_Evidence_Overview</a:t>
            </a:r>
            <a:endParaRPr sz="2400">
              <a:latin typeface="Corbel"/>
              <a:cs typeface="Corbel"/>
            </a:endParaRPr>
          </a:p>
          <a:p>
            <a:pPr marL="299720" indent="-287020">
              <a:lnSpc>
                <a:spcPct val="100000"/>
              </a:lnSpc>
              <a:spcBef>
                <a:spcPts val="1175"/>
              </a:spcBef>
              <a:buClr>
                <a:srgbClr val="8D1515"/>
              </a:buClr>
              <a:buSzPct val="143750"/>
              <a:buFont typeface="Arial MT"/>
              <a:buChar char="•"/>
              <a:tabLst>
                <a:tab pos="299720" algn="l"/>
              </a:tabLst>
            </a:pPr>
            <a:r>
              <a:rPr sz="2400" spc="-20" dirty="0">
                <a:latin typeface="Corbel"/>
                <a:cs typeface="Corbel"/>
              </a:rPr>
              <a:t>https://nij.ojp.gov/topics/forensics/trace-</a:t>
            </a:r>
            <a:r>
              <a:rPr sz="2400" spc="-10" dirty="0">
                <a:latin typeface="Corbel"/>
                <a:cs typeface="Corbel"/>
              </a:rPr>
              <a:t>evidence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848600" y="0"/>
            <a:ext cx="1295400" cy="228600"/>
          </a:xfrm>
          <a:prstGeom prst="rect">
            <a:avLst/>
          </a:prstGeom>
          <a:solidFill>
            <a:srgbClr val="9E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pc="-10" dirty="0"/>
              <a:t>Research</a:t>
            </a:r>
            <a:endParaRPr lang="en-US" sz="2000" b="1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2600" y="585292"/>
            <a:ext cx="5715000" cy="1146467"/>
          </a:xfrm>
          <a:prstGeom prst="rect">
            <a:avLst/>
          </a:prstGeom>
        </p:spPr>
        <p:txBody>
          <a:bodyPr vert="horz" wrap="square" lIns="0" tIns="525779" rIns="0" bIns="0" rtlCol="0">
            <a:spAutoFit/>
          </a:bodyPr>
          <a:lstStyle/>
          <a:p>
            <a:pPr marL="2162175" indent="-906463" algn="l">
              <a:lnSpc>
                <a:spcPct val="100000"/>
              </a:lnSpc>
              <a:spcBef>
                <a:spcPts val="110"/>
              </a:spcBef>
              <a:tabLst>
                <a:tab pos="1938338" algn="l"/>
              </a:tabLst>
            </a:pPr>
            <a:r>
              <a:rPr dirty="0"/>
              <a:t>Biomedical</a:t>
            </a:r>
            <a:r>
              <a:rPr spc="-65" dirty="0"/>
              <a:t> </a:t>
            </a:r>
            <a:r>
              <a:rPr spc="-10" dirty="0"/>
              <a:t>Ethics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61110" y="2747899"/>
            <a:ext cx="7334884" cy="31400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5"/>
              </a:spcBef>
              <a:buClr>
                <a:srgbClr val="8D1515"/>
              </a:buClr>
              <a:buSzPct val="145454"/>
              <a:buFont typeface="Arial MT"/>
              <a:buChar char="•"/>
              <a:tabLst>
                <a:tab pos="299085" algn="l"/>
              </a:tabLst>
            </a:pPr>
            <a:r>
              <a:rPr sz="2200" dirty="0">
                <a:latin typeface="Corbel"/>
                <a:cs typeface="Corbel"/>
              </a:rPr>
              <a:t>Bioethics</a:t>
            </a:r>
            <a:r>
              <a:rPr sz="2200" spc="-4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in</a:t>
            </a:r>
            <a:r>
              <a:rPr sz="2200" spc="-2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healthcare</a:t>
            </a:r>
            <a:r>
              <a:rPr sz="2200" spc="-3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brings</a:t>
            </a:r>
            <a:r>
              <a:rPr sz="2200" spc="-6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understanding</a:t>
            </a:r>
            <a:r>
              <a:rPr sz="2200" spc="-10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and</a:t>
            </a:r>
            <a:r>
              <a:rPr sz="2200" spc="-6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knowledge</a:t>
            </a:r>
            <a:endParaRPr sz="2200">
              <a:latin typeface="Corbel"/>
              <a:cs typeface="Corbel"/>
            </a:endParaRPr>
          </a:p>
          <a:p>
            <a:pPr marL="299085">
              <a:lnSpc>
                <a:spcPct val="100000"/>
              </a:lnSpc>
            </a:pPr>
            <a:r>
              <a:rPr sz="2200" dirty="0">
                <a:latin typeface="Corbel"/>
                <a:cs typeface="Corbel"/>
              </a:rPr>
              <a:t>among</a:t>
            </a:r>
            <a:r>
              <a:rPr sz="2200" spc="-4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healthcare</a:t>
            </a:r>
            <a:r>
              <a:rPr sz="2200" spc="-4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professionals</a:t>
            </a:r>
            <a:r>
              <a:rPr sz="2200" spc="-5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about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medical</a:t>
            </a:r>
            <a:r>
              <a:rPr sz="2200" spc="-3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practice.</a:t>
            </a:r>
            <a:endParaRPr sz="2200">
              <a:latin typeface="Corbel"/>
              <a:cs typeface="Corbel"/>
            </a:endParaRPr>
          </a:p>
          <a:p>
            <a:pPr marL="299085" marR="5080" indent="-287020">
              <a:lnSpc>
                <a:spcPct val="100000"/>
              </a:lnSpc>
              <a:spcBef>
                <a:spcPts val="1130"/>
              </a:spcBef>
              <a:buChar char="•"/>
              <a:tabLst>
                <a:tab pos="299085" algn="l"/>
                <a:tab pos="347980" algn="l"/>
              </a:tabLst>
            </a:pPr>
            <a:r>
              <a:rPr sz="3200" dirty="0">
                <a:solidFill>
                  <a:srgbClr val="8D1515"/>
                </a:solidFill>
                <a:latin typeface="Arial MT"/>
                <a:cs typeface="Arial MT"/>
              </a:rPr>
              <a:t>	</a:t>
            </a:r>
            <a:r>
              <a:rPr sz="2200" dirty="0">
                <a:latin typeface="Corbel"/>
                <a:cs typeface="Corbel"/>
              </a:rPr>
              <a:t>Stressing</a:t>
            </a:r>
            <a:r>
              <a:rPr sz="2200" spc="-8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upon</a:t>
            </a:r>
            <a:r>
              <a:rPr sz="2200" spc="-4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the</a:t>
            </a:r>
            <a:r>
              <a:rPr sz="2200" spc="-3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ethical</a:t>
            </a:r>
            <a:r>
              <a:rPr sz="2200" spc="-4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aspects</a:t>
            </a:r>
            <a:r>
              <a:rPr sz="2200" spc="-6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of</a:t>
            </a:r>
            <a:r>
              <a:rPr sz="2200" spc="-4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bioethics,</a:t>
            </a:r>
            <a:r>
              <a:rPr sz="2200" spc="-2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medical </a:t>
            </a:r>
            <a:r>
              <a:rPr sz="2200" dirty="0">
                <a:latin typeface="Corbel"/>
                <a:cs typeface="Corbel"/>
              </a:rPr>
              <a:t>professionals</a:t>
            </a:r>
            <a:r>
              <a:rPr sz="2200" spc="-6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are</a:t>
            </a:r>
            <a:r>
              <a:rPr sz="2200" spc="-3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capable</a:t>
            </a:r>
            <a:r>
              <a:rPr sz="2200" spc="-4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oftagging</a:t>
            </a:r>
            <a:r>
              <a:rPr sz="2200" spc="-6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along</a:t>
            </a:r>
            <a:r>
              <a:rPr sz="2200" spc="-2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ethical</a:t>
            </a:r>
            <a:r>
              <a:rPr sz="2200" spc="-3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codes</a:t>
            </a:r>
            <a:r>
              <a:rPr sz="2200" spc="-3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while </a:t>
            </a:r>
            <a:r>
              <a:rPr sz="2200" dirty="0">
                <a:latin typeface="Corbel"/>
                <a:cs typeface="Corbel"/>
              </a:rPr>
              <a:t>practicing</a:t>
            </a:r>
            <a:r>
              <a:rPr sz="2200" spc="-6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especially</a:t>
            </a:r>
            <a:r>
              <a:rPr sz="2200" spc="-5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while</a:t>
            </a:r>
            <a:r>
              <a:rPr sz="2200" spc="-4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dealing</a:t>
            </a:r>
            <a:r>
              <a:rPr sz="2200" spc="-6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with</a:t>
            </a:r>
            <a:r>
              <a:rPr sz="2200" spc="-7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issues.</a:t>
            </a:r>
            <a:endParaRPr sz="2200">
              <a:latin typeface="Corbel"/>
              <a:cs typeface="Corbel"/>
            </a:endParaRPr>
          </a:p>
          <a:p>
            <a:pPr marL="299085" indent="-286385">
              <a:lnSpc>
                <a:spcPct val="100000"/>
              </a:lnSpc>
              <a:spcBef>
                <a:spcPts val="1135"/>
              </a:spcBef>
              <a:buClr>
                <a:srgbClr val="8D1515"/>
              </a:buClr>
              <a:buSzPct val="145454"/>
              <a:buFont typeface="Arial MT"/>
              <a:buChar char="•"/>
              <a:tabLst>
                <a:tab pos="299085" algn="l"/>
              </a:tabLst>
            </a:pPr>
            <a:r>
              <a:rPr sz="2200" u="sng" spc="-10" dirty="0">
                <a:solidFill>
                  <a:srgbClr val="E36316"/>
                </a:solidFill>
                <a:uFill>
                  <a:solidFill>
                    <a:srgbClr val="E36316"/>
                  </a:solidFill>
                </a:uFill>
                <a:latin typeface="Corbel"/>
                <a:cs typeface="Corbel"/>
                <a:hlinkClick r:id="rId2"/>
              </a:rPr>
              <a:t>https://www.ncbi.nlm.nih.gov/pmc/articles/PMC7219182/</a:t>
            </a:r>
            <a:endParaRPr sz="2200">
              <a:latin typeface="Corbel"/>
              <a:cs typeface="Corbel"/>
            </a:endParaRPr>
          </a:p>
          <a:p>
            <a:pPr marL="299085" marR="113030" indent="-287020">
              <a:lnSpc>
                <a:spcPct val="100000"/>
              </a:lnSpc>
              <a:spcBef>
                <a:spcPts val="1130"/>
              </a:spcBef>
              <a:buClr>
                <a:srgbClr val="8D1515"/>
              </a:buClr>
              <a:buSzPct val="145454"/>
              <a:buFont typeface="Arial MT"/>
              <a:buChar char="•"/>
              <a:tabLst>
                <a:tab pos="299085" algn="l"/>
              </a:tabLst>
            </a:pPr>
            <a:r>
              <a:rPr sz="2200" spc="-10" dirty="0">
                <a:latin typeface="Corbel"/>
                <a:cs typeface="Corbel"/>
              </a:rPr>
              <a:t>https://</a:t>
            </a:r>
            <a:r>
              <a:rPr sz="2200" spc="-10" dirty="0">
                <a:latin typeface="Corbel"/>
                <a:cs typeface="Corbel"/>
                <a:hlinkClick r:id="rId3"/>
              </a:rPr>
              <a:t>www.nuffieldbioethics.org/wp-content/uploads/The-</a:t>
            </a:r>
            <a:r>
              <a:rPr sz="2200" spc="-10" dirty="0">
                <a:latin typeface="Corbel"/>
                <a:cs typeface="Corbel"/>
              </a:rPr>
              <a:t> forensic-</a:t>
            </a:r>
            <a:r>
              <a:rPr sz="2200" dirty="0">
                <a:latin typeface="Corbel"/>
                <a:cs typeface="Corbel"/>
              </a:rPr>
              <a:t>use-</a:t>
            </a:r>
            <a:r>
              <a:rPr sz="2200" spc="-10" dirty="0">
                <a:latin typeface="Corbel"/>
                <a:cs typeface="Corbel"/>
              </a:rPr>
              <a:t>of-bioinformation-ethical-issues.pdf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05800" y="0"/>
            <a:ext cx="838200" cy="228600"/>
          </a:xfrm>
          <a:prstGeom prst="rect">
            <a:avLst/>
          </a:prstGeom>
          <a:solidFill>
            <a:srgbClr val="9E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pc="-10" dirty="0"/>
              <a:t>Ethics </a:t>
            </a:r>
            <a:r>
              <a:rPr lang="en-US" sz="2000" b="1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994"/>
            <a:ext cx="333375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600" spc="-100" dirty="0"/>
              <a:t>Motto</a:t>
            </a:r>
            <a:r>
              <a:rPr sz="4600" spc="-210" dirty="0"/>
              <a:t> </a:t>
            </a:r>
            <a:r>
              <a:rPr sz="4600" spc="-50" dirty="0"/>
              <a:t>of</a:t>
            </a:r>
            <a:r>
              <a:rPr sz="4600" spc="-204" dirty="0"/>
              <a:t> </a:t>
            </a:r>
            <a:r>
              <a:rPr sz="4600" spc="-30" dirty="0"/>
              <a:t>RMU</a:t>
            </a:r>
            <a:endParaRPr sz="46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800" y="1828800"/>
            <a:ext cx="6629400" cy="3429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1DCB4E0-620D-F156-84B1-624AB6E2C3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l="4787" t="7561" r="11351" b="8025"/>
          <a:stretch>
            <a:fillRect/>
          </a:stretch>
        </p:blipFill>
        <p:spPr bwMode="auto">
          <a:xfrm>
            <a:off x="8458200" y="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25779" rIns="0" bIns="0" rtlCol="0">
            <a:spAutoFit/>
          </a:bodyPr>
          <a:lstStyle/>
          <a:p>
            <a:pPr marL="2308225">
              <a:lnSpc>
                <a:spcPct val="100000"/>
              </a:lnSpc>
              <a:spcBef>
                <a:spcPts val="110"/>
              </a:spcBef>
            </a:pPr>
            <a:r>
              <a:rPr dirty="0"/>
              <a:t>Family</a:t>
            </a:r>
            <a:r>
              <a:rPr spc="-35" dirty="0"/>
              <a:t> </a:t>
            </a:r>
            <a:r>
              <a:rPr spc="-10" dirty="0"/>
              <a:t>Medicine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61110" y="1891995"/>
            <a:ext cx="7547609" cy="373887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5"/>
              </a:spcBef>
              <a:buClr>
                <a:srgbClr val="8D1515"/>
              </a:buClr>
              <a:buSzPct val="144117"/>
              <a:buFont typeface="Arial MT"/>
              <a:buChar char="•"/>
              <a:tabLst>
                <a:tab pos="299085" algn="l"/>
              </a:tabLst>
            </a:pPr>
            <a:r>
              <a:rPr sz="1700" u="sng" spc="-10" dirty="0">
                <a:solidFill>
                  <a:srgbClr val="E36316"/>
                </a:solidFill>
                <a:uFill>
                  <a:solidFill>
                    <a:srgbClr val="E36316"/>
                  </a:solidFill>
                </a:uFill>
                <a:latin typeface="Corbel"/>
                <a:cs typeface="Corbel"/>
                <a:hlinkClick r:id="rId2"/>
              </a:rPr>
              <a:t>https://www.ncbi.nlm.nih.gov/books/NBK441852/</a:t>
            </a:r>
            <a:endParaRPr sz="1700">
              <a:latin typeface="Corbel"/>
              <a:cs typeface="Corbel"/>
            </a:endParaRPr>
          </a:p>
          <a:p>
            <a:pPr marL="299085" marR="5080" indent="-287020">
              <a:lnSpc>
                <a:spcPct val="80100"/>
              </a:lnSpc>
              <a:spcBef>
                <a:spcPts val="1010"/>
              </a:spcBef>
              <a:buClr>
                <a:srgbClr val="8D1515"/>
              </a:buClr>
              <a:buSzPct val="144117"/>
              <a:buFont typeface="Arial MT"/>
              <a:buChar char="•"/>
              <a:tabLst>
                <a:tab pos="299085" algn="l"/>
              </a:tabLst>
            </a:pPr>
            <a:r>
              <a:rPr sz="1700" dirty="0">
                <a:latin typeface="Corbel"/>
                <a:cs typeface="Corbel"/>
              </a:rPr>
              <a:t>Crime</a:t>
            </a:r>
            <a:r>
              <a:rPr sz="1700" spc="-55" dirty="0">
                <a:latin typeface="Corbel"/>
                <a:cs typeface="Corbel"/>
              </a:rPr>
              <a:t> </a:t>
            </a:r>
            <a:r>
              <a:rPr sz="1700" dirty="0">
                <a:latin typeface="Corbel"/>
                <a:cs typeface="Corbel"/>
              </a:rPr>
              <a:t>scene</a:t>
            </a:r>
            <a:r>
              <a:rPr sz="1700" spc="-20" dirty="0">
                <a:latin typeface="Corbel"/>
                <a:cs typeface="Corbel"/>
              </a:rPr>
              <a:t> </a:t>
            </a:r>
            <a:r>
              <a:rPr sz="1700" dirty="0">
                <a:latin typeface="Corbel"/>
                <a:cs typeface="Corbel"/>
              </a:rPr>
              <a:t>investigators</a:t>
            </a:r>
            <a:r>
              <a:rPr sz="1700" spc="-10" dirty="0">
                <a:latin typeface="Corbel"/>
                <a:cs typeface="Corbel"/>
              </a:rPr>
              <a:t> </a:t>
            </a:r>
            <a:r>
              <a:rPr sz="1700" dirty="0">
                <a:latin typeface="Corbel"/>
                <a:cs typeface="Corbel"/>
              </a:rPr>
              <a:t>document</a:t>
            </a:r>
            <a:r>
              <a:rPr sz="1700" spc="-20" dirty="0">
                <a:latin typeface="Corbel"/>
                <a:cs typeface="Corbel"/>
              </a:rPr>
              <a:t> </a:t>
            </a:r>
            <a:r>
              <a:rPr sz="1700" dirty="0">
                <a:latin typeface="Corbel"/>
                <a:cs typeface="Corbel"/>
              </a:rPr>
              <a:t>the</a:t>
            </a:r>
            <a:r>
              <a:rPr sz="1700" spc="-55" dirty="0">
                <a:latin typeface="Corbel"/>
                <a:cs typeface="Corbel"/>
              </a:rPr>
              <a:t> </a:t>
            </a:r>
            <a:r>
              <a:rPr sz="1700" dirty="0">
                <a:latin typeface="Corbel"/>
                <a:cs typeface="Corbel"/>
              </a:rPr>
              <a:t>crime</a:t>
            </a:r>
            <a:r>
              <a:rPr sz="1700" spc="-20" dirty="0">
                <a:latin typeface="Corbel"/>
                <a:cs typeface="Corbel"/>
              </a:rPr>
              <a:t> </a:t>
            </a:r>
            <a:r>
              <a:rPr sz="1700" spc="-10" dirty="0">
                <a:latin typeface="Corbel"/>
                <a:cs typeface="Corbel"/>
              </a:rPr>
              <a:t>scene.</a:t>
            </a:r>
            <a:r>
              <a:rPr sz="1700" spc="-75" dirty="0">
                <a:latin typeface="Corbel"/>
                <a:cs typeface="Corbel"/>
              </a:rPr>
              <a:t> </a:t>
            </a:r>
            <a:r>
              <a:rPr sz="1700" dirty="0">
                <a:latin typeface="Corbel"/>
                <a:cs typeface="Corbel"/>
              </a:rPr>
              <a:t>They</a:t>
            </a:r>
            <a:r>
              <a:rPr sz="1700" spc="-25" dirty="0">
                <a:latin typeface="Corbel"/>
                <a:cs typeface="Corbel"/>
              </a:rPr>
              <a:t> </a:t>
            </a:r>
            <a:r>
              <a:rPr sz="1700" dirty="0">
                <a:latin typeface="Corbel"/>
                <a:cs typeface="Corbel"/>
              </a:rPr>
              <a:t>take</a:t>
            </a:r>
            <a:r>
              <a:rPr sz="1700" spc="-60" dirty="0">
                <a:latin typeface="Corbel"/>
                <a:cs typeface="Corbel"/>
              </a:rPr>
              <a:t> </a:t>
            </a:r>
            <a:r>
              <a:rPr sz="1700" spc="-10" dirty="0">
                <a:latin typeface="Corbel"/>
                <a:cs typeface="Corbel"/>
              </a:rPr>
              <a:t>photographs</a:t>
            </a:r>
            <a:r>
              <a:rPr sz="1700" spc="-75" dirty="0">
                <a:latin typeface="Corbel"/>
                <a:cs typeface="Corbel"/>
              </a:rPr>
              <a:t> </a:t>
            </a:r>
            <a:r>
              <a:rPr sz="1700" spc="-25" dirty="0">
                <a:latin typeface="Corbel"/>
                <a:cs typeface="Corbel"/>
              </a:rPr>
              <a:t>and </a:t>
            </a:r>
            <a:r>
              <a:rPr sz="1700" dirty="0">
                <a:latin typeface="Corbel"/>
                <a:cs typeface="Corbel"/>
              </a:rPr>
              <a:t>physical</a:t>
            </a:r>
            <a:r>
              <a:rPr sz="1700" spc="-75" dirty="0">
                <a:latin typeface="Corbel"/>
                <a:cs typeface="Corbel"/>
              </a:rPr>
              <a:t> </a:t>
            </a:r>
            <a:r>
              <a:rPr sz="1700" dirty="0">
                <a:latin typeface="Corbel"/>
                <a:cs typeface="Corbel"/>
              </a:rPr>
              <a:t>measurements</a:t>
            </a:r>
            <a:r>
              <a:rPr sz="1700" spc="-55" dirty="0">
                <a:latin typeface="Corbel"/>
                <a:cs typeface="Corbel"/>
              </a:rPr>
              <a:t> </a:t>
            </a:r>
            <a:r>
              <a:rPr sz="1700" dirty="0">
                <a:latin typeface="Corbel"/>
                <a:cs typeface="Corbel"/>
              </a:rPr>
              <a:t>of</a:t>
            </a:r>
            <a:r>
              <a:rPr sz="1700" spc="-70" dirty="0">
                <a:latin typeface="Corbel"/>
                <a:cs typeface="Corbel"/>
              </a:rPr>
              <a:t> </a:t>
            </a:r>
            <a:r>
              <a:rPr sz="1700" dirty="0">
                <a:latin typeface="Corbel"/>
                <a:cs typeface="Corbel"/>
              </a:rPr>
              <a:t>the</a:t>
            </a:r>
            <a:r>
              <a:rPr sz="1700" spc="-60" dirty="0">
                <a:latin typeface="Corbel"/>
                <a:cs typeface="Corbel"/>
              </a:rPr>
              <a:t> </a:t>
            </a:r>
            <a:r>
              <a:rPr sz="1700" dirty="0">
                <a:latin typeface="Corbel"/>
                <a:cs typeface="Corbel"/>
              </a:rPr>
              <a:t>scene,</a:t>
            </a:r>
            <a:r>
              <a:rPr sz="1700" spc="-40" dirty="0">
                <a:latin typeface="Corbel"/>
                <a:cs typeface="Corbel"/>
              </a:rPr>
              <a:t> </a:t>
            </a:r>
            <a:r>
              <a:rPr sz="1700" dirty="0">
                <a:latin typeface="Corbel"/>
                <a:cs typeface="Corbel"/>
              </a:rPr>
              <a:t>identify</a:t>
            </a:r>
            <a:r>
              <a:rPr sz="1700" spc="-40" dirty="0">
                <a:latin typeface="Corbel"/>
                <a:cs typeface="Corbel"/>
              </a:rPr>
              <a:t> </a:t>
            </a:r>
            <a:r>
              <a:rPr sz="1700" dirty="0">
                <a:latin typeface="Corbel"/>
                <a:cs typeface="Corbel"/>
              </a:rPr>
              <a:t>and</a:t>
            </a:r>
            <a:r>
              <a:rPr sz="1700" spc="-65" dirty="0">
                <a:latin typeface="Corbel"/>
                <a:cs typeface="Corbel"/>
              </a:rPr>
              <a:t> </a:t>
            </a:r>
            <a:r>
              <a:rPr sz="1700" dirty="0">
                <a:latin typeface="Corbel"/>
                <a:cs typeface="Corbel"/>
              </a:rPr>
              <a:t>collect</a:t>
            </a:r>
            <a:r>
              <a:rPr sz="1700" spc="-15" dirty="0">
                <a:latin typeface="Corbel"/>
                <a:cs typeface="Corbel"/>
              </a:rPr>
              <a:t> </a:t>
            </a:r>
            <a:r>
              <a:rPr sz="1700" dirty="0">
                <a:latin typeface="Corbel"/>
                <a:cs typeface="Corbel"/>
              </a:rPr>
              <a:t>forensic</a:t>
            </a:r>
            <a:r>
              <a:rPr sz="1700" spc="-45" dirty="0">
                <a:latin typeface="Corbel"/>
                <a:cs typeface="Corbel"/>
              </a:rPr>
              <a:t> </a:t>
            </a:r>
            <a:r>
              <a:rPr sz="1700" dirty="0">
                <a:latin typeface="Corbel"/>
                <a:cs typeface="Corbel"/>
              </a:rPr>
              <a:t>evidence,</a:t>
            </a:r>
            <a:r>
              <a:rPr sz="1700" spc="-20" dirty="0">
                <a:latin typeface="Corbel"/>
                <a:cs typeface="Corbel"/>
              </a:rPr>
              <a:t> </a:t>
            </a:r>
            <a:r>
              <a:rPr sz="1700" spc="-25" dirty="0">
                <a:latin typeface="Corbel"/>
                <a:cs typeface="Corbel"/>
              </a:rPr>
              <a:t>and </a:t>
            </a:r>
            <a:r>
              <a:rPr sz="1700" dirty="0">
                <a:latin typeface="Corbel"/>
                <a:cs typeface="Corbel"/>
              </a:rPr>
              <a:t>maintain</a:t>
            </a:r>
            <a:r>
              <a:rPr sz="1700" spc="5" dirty="0">
                <a:latin typeface="Corbel"/>
                <a:cs typeface="Corbel"/>
              </a:rPr>
              <a:t> </a:t>
            </a:r>
            <a:r>
              <a:rPr sz="1700" dirty="0">
                <a:latin typeface="Corbel"/>
                <a:cs typeface="Corbel"/>
              </a:rPr>
              <a:t>the</a:t>
            </a:r>
            <a:r>
              <a:rPr sz="1700" spc="-55" dirty="0">
                <a:latin typeface="Corbel"/>
                <a:cs typeface="Corbel"/>
              </a:rPr>
              <a:t> </a:t>
            </a:r>
            <a:r>
              <a:rPr sz="1700" dirty="0">
                <a:latin typeface="Corbel"/>
                <a:cs typeface="Corbel"/>
              </a:rPr>
              <a:t>proper</a:t>
            </a:r>
            <a:r>
              <a:rPr sz="1700" spc="-45" dirty="0">
                <a:latin typeface="Corbel"/>
                <a:cs typeface="Corbel"/>
              </a:rPr>
              <a:t> </a:t>
            </a:r>
            <a:r>
              <a:rPr sz="1700" dirty="0">
                <a:latin typeface="Corbel"/>
                <a:cs typeface="Corbel"/>
              </a:rPr>
              <a:t>chain</a:t>
            </a:r>
            <a:r>
              <a:rPr sz="1700" spc="-15" dirty="0">
                <a:latin typeface="Corbel"/>
                <a:cs typeface="Corbel"/>
              </a:rPr>
              <a:t> </a:t>
            </a:r>
            <a:r>
              <a:rPr sz="1700" dirty="0">
                <a:latin typeface="Corbel"/>
                <a:cs typeface="Corbel"/>
              </a:rPr>
              <a:t>of</a:t>
            </a:r>
            <a:r>
              <a:rPr sz="1700" spc="-10" dirty="0">
                <a:latin typeface="Corbel"/>
                <a:cs typeface="Corbel"/>
              </a:rPr>
              <a:t> </a:t>
            </a:r>
            <a:r>
              <a:rPr sz="1700" dirty="0">
                <a:latin typeface="Corbel"/>
                <a:cs typeface="Corbel"/>
              </a:rPr>
              <a:t>custody</a:t>
            </a:r>
            <a:r>
              <a:rPr sz="1700" spc="-50" dirty="0">
                <a:latin typeface="Corbel"/>
                <a:cs typeface="Corbel"/>
              </a:rPr>
              <a:t> </a:t>
            </a:r>
            <a:r>
              <a:rPr sz="1700" dirty="0">
                <a:latin typeface="Corbel"/>
                <a:cs typeface="Corbel"/>
              </a:rPr>
              <a:t>of</a:t>
            </a:r>
            <a:r>
              <a:rPr sz="1700" spc="-40" dirty="0">
                <a:latin typeface="Corbel"/>
                <a:cs typeface="Corbel"/>
              </a:rPr>
              <a:t> </a:t>
            </a:r>
            <a:r>
              <a:rPr sz="1700" dirty="0">
                <a:latin typeface="Corbel"/>
                <a:cs typeface="Corbel"/>
              </a:rPr>
              <a:t>that</a:t>
            </a:r>
            <a:r>
              <a:rPr sz="1700" spc="-60" dirty="0">
                <a:latin typeface="Corbel"/>
                <a:cs typeface="Corbel"/>
              </a:rPr>
              <a:t> </a:t>
            </a:r>
            <a:r>
              <a:rPr sz="1700" spc="-10" dirty="0">
                <a:latin typeface="Corbel"/>
                <a:cs typeface="Corbel"/>
              </a:rPr>
              <a:t>evidence.</a:t>
            </a:r>
            <a:endParaRPr sz="1700">
              <a:latin typeface="Corbel"/>
              <a:cs typeface="Corbel"/>
            </a:endParaRPr>
          </a:p>
          <a:p>
            <a:pPr marL="299085" indent="-286385">
              <a:lnSpc>
                <a:spcPct val="100000"/>
              </a:lnSpc>
              <a:spcBef>
                <a:spcPts val="600"/>
              </a:spcBef>
              <a:buClr>
                <a:srgbClr val="8D1515"/>
              </a:buClr>
              <a:buSzPct val="144117"/>
              <a:buFont typeface="Arial MT"/>
              <a:buChar char="•"/>
              <a:tabLst>
                <a:tab pos="299085" algn="l"/>
              </a:tabLst>
            </a:pPr>
            <a:r>
              <a:rPr sz="1700" b="1" dirty="0">
                <a:latin typeface="Corbel"/>
                <a:cs typeface="Corbel"/>
              </a:rPr>
              <a:t>The</a:t>
            </a:r>
            <a:r>
              <a:rPr sz="1700" b="1" spc="-65" dirty="0">
                <a:latin typeface="Corbel"/>
                <a:cs typeface="Corbel"/>
              </a:rPr>
              <a:t> </a:t>
            </a:r>
            <a:r>
              <a:rPr sz="1700" b="1" dirty="0">
                <a:latin typeface="Corbel"/>
                <a:cs typeface="Corbel"/>
              </a:rPr>
              <a:t>Seven</a:t>
            </a:r>
            <a:r>
              <a:rPr sz="1700" b="1" spc="-60" dirty="0">
                <a:latin typeface="Corbel"/>
                <a:cs typeface="Corbel"/>
              </a:rPr>
              <a:t> </a:t>
            </a:r>
            <a:r>
              <a:rPr sz="1700" b="1" dirty="0">
                <a:latin typeface="Corbel"/>
                <a:cs typeface="Corbel"/>
              </a:rPr>
              <a:t>S'S</a:t>
            </a:r>
            <a:r>
              <a:rPr sz="1700" b="1" spc="-50" dirty="0">
                <a:latin typeface="Corbel"/>
                <a:cs typeface="Corbel"/>
              </a:rPr>
              <a:t> </a:t>
            </a:r>
            <a:r>
              <a:rPr sz="1700" b="1" dirty="0">
                <a:latin typeface="Corbel"/>
                <a:cs typeface="Corbel"/>
              </a:rPr>
              <a:t>of</a:t>
            </a:r>
            <a:r>
              <a:rPr sz="1700" b="1" spc="-65" dirty="0">
                <a:latin typeface="Corbel"/>
                <a:cs typeface="Corbel"/>
              </a:rPr>
              <a:t> </a:t>
            </a:r>
            <a:r>
              <a:rPr sz="1700" b="1" dirty="0">
                <a:latin typeface="Corbel"/>
                <a:cs typeface="Corbel"/>
              </a:rPr>
              <a:t>Crime-</a:t>
            </a:r>
            <a:r>
              <a:rPr sz="1700" b="1" spc="-10" dirty="0">
                <a:latin typeface="Corbel"/>
                <a:cs typeface="Corbel"/>
              </a:rPr>
              <a:t>Scene</a:t>
            </a:r>
            <a:r>
              <a:rPr sz="1700" b="1" spc="-60" dirty="0">
                <a:latin typeface="Corbel"/>
                <a:cs typeface="Corbel"/>
              </a:rPr>
              <a:t> </a:t>
            </a:r>
            <a:r>
              <a:rPr sz="1700" b="1" spc="-10" dirty="0">
                <a:latin typeface="Corbel"/>
                <a:cs typeface="Corbel"/>
              </a:rPr>
              <a:t>Investigation</a:t>
            </a:r>
            <a:endParaRPr sz="1700">
              <a:latin typeface="Corbel"/>
              <a:cs typeface="Corbel"/>
            </a:endParaRPr>
          </a:p>
          <a:p>
            <a:pPr marL="299085" indent="-286385">
              <a:lnSpc>
                <a:spcPct val="100000"/>
              </a:lnSpc>
              <a:spcBef>
                <a:spcPts val="600"/>
              </a:spcBef>
              <a:buClr>
                <a:srgbClr val="8D1515"/>
              </a:buClr>
              <a:buSzPct val="144117"/>
              <a:buFont typeface="Arial MT"/>
              <a:buChar char="•"/>
              <a:tabLst>
                <a:tab pos="299085" algn="l"/>
              </a:tabLst>
            </a:pPr>
            <a:r>
              <a:rPr sz="1700" dirty="0">
                <a:latin typeface="Corbel"/>
                <a:cs typeface="Corbel"/>
              </a:rPr>
              <a:t>Securing</a:t>
            </a:r>
            <a:r>
              <a:rPr sz="1700" spc="-45" dirty="0">
                <a:latin typeface="Corbel"/>
                <a:cs typeface="Corbel"/>
              </a:rPr>
              <a:t> </a:t>
            </a:r>
            <a:r>
              <a:rPr sz="1700" dirty="0">
                <a:latin typeface="Corbel"/>
                <a:cs typeface="Corbel"/>
              </a:rPr>
              <a:t>the</a:t>
            </a:r>
            <a:r>
              <a:rPr sz="1700" spc="-85" dirty="0">
                <a:latin typeface="Corbel"/>
                <a:cs typeface="Corbel"/>
              </a:rPr>
              <a:t> </a:t>
            </a:r>
            <a:r>
              <a:rPr sz="1700" spc="-10" dirty="0">
                <a:latin typeface="Corbel"/>
                <a:cs typeface="Corbel"/>
              </a:rPr>
              <a:t>Scene.</a:t>
            </a:r>
            <a:endParaRPr sz="1700">
              <a:latin typeface="Corbel"/>
              <a:cs typeface="Corbel"/>
            </a:endParaRPr>
          </a:p>
          <a:p>
            <a:pPr marL="299085" indent="-286385">
              <a:lnSpc>
                <a:spcPct val="100000"/>
              </a:lnSpc>
              <a:spcBef>
                <a:spcPts val="600"/>
              </a:spcBef>
              <a:buClr>
                <a:srgbClr val="8D1515"/>
              </a:buClr>
              <a:buSzPct val="144117"/>
              <a:buFont typeface="Arial MT"/>
              <a:buChar char="•"/>
              <a:tabLst>
                <a:tab pos="299085" algn="l"/>
              </a:tabLst>
            </a:pPr>
            <a:r>
              <a:rPr sz="1700" dirty="0">
                <a:latin typeface="Corbel"/>
                <a:cs typeface="Corbel"/>
              </a:rPr>
              <a:t>Separating</a:t>
            </a:r>
            <a:r>
              <a:rPr sz="1700" spc="-35" dirty="0">
                <a:latin typeface="Corbel"/>
                <a:cs typeface="Corbel"/>
              </a:rPr>
              <a:t> </a:t>
            </a:r>
            <a:r>
              <a:rPr sz="1700" spc="-10" dirty="0">
                <a:latin typeface="Corbel"/>
                <a:cs typeface="Corbel"/>
              </a:rPr>
              <a:t>the</a:t>
            </a:r>
            <a:r>
              <a:rPr sz="1700" spc="-110" dirty="0">
                <a:latin typeface="Corbel"/>
                <a:cs typeface="Corbel"/>
              </a:rPr>
              <a:t> </a:t>
            </a:r>
            <a:r>
              <a:rPr sz="1700" spc="-10" dirty="0">
                <a:latin typeface="Corbel"/>
                <a:cs typeface="Corbel"/>
              </a:rPr>
              <a:t>Witnesses.</a:t>
            </a:r>
            <a:endParaRPr sz="1700">
              <a:latin typeface="Corbel"/>
              <a:cs typeface="Corbel"/>
            </a:endParaRPr>
          </a:p>
          <a:p>
            <a:pPr marL="299085" indent="-286385">
              <a:lnSpc>
                <a:spcPct val="100000"/>
              </a:lnSpc>
              <a:spcBef>
                <a:spcPts val="605"/>
              </a:spcBef>
              <a:buClr>
                <a:srgbClr val="8D1515"/>
              </a:buClr>
              <a:buSzPct val="144117"/>
              <a:buFont typeface="Arial MT"/>
              <a:buChar char="•"/>
              <a:tabLst>
                <a:tab pos="299085" algn="l"/>
              </a:tabLst>
            </a:pPr>
            <a:r>
              <a:rPr sz="1700" dirty="0">
                <a:latin typeface="Corbel"/>
                <a:cs typeface="Corbel"/>
              </a:rPr>
              <a:t>Scanning</a:t>
            </a:r>
            <a:r>
              <a:rPr sz="1700" spc="-60" dirty="0">
                <a:latin typeface="Corbel"/>
                <a:cs typeface="Corbel"/>
              </a:rPr>
              <a:t> </a:t>
            </a:r>
            <a:r>
              <a:rPr sz="1700" dirty="0">
                <a:latin typeface="Corbel"/>
                <a:cs typeface="Corbel"/>
              </a:rPr>
              <a:t>the</a:t>
            </a:r>
            <a:r>
              <a:rPr sz="1700" spc="-85" dirty="0">
                <a:latin typeface="Corbel"/>
                <a:cs typeface="Corbel"/>
              </a:rPr>
              <a:t> </a:t>
            </a:r>
            <a:r>
              <a:rPr sz="1700" spc="-10" dirty="0">
                <a:latin typeface="Corbel"/>
                <a:cs typeface="Corbel"/>
              </a:rPr>
              <a:t>Scene.</a:t>
            </a:r>
            <a:endParaRPr sz="1700">
              <a:latin typeface="Corbel"/>
              <a:cs typeface="Corbel"/>
            </a:endParaRPr>
          </a:p>
          <a:p>
            <a:pPr marL="299085" indent="-286385">
              <a:lnSpc>
                <a:spcPct val="100000"/>
              </a:lnSpc>
              <a:spcBef>
                <a:spcPts val="600"/>
              </a:spcBef>
              <a:buClr>
                <a:srgbClr val="8D1515"/>
              </a:buClr>
              <a:buSzPct val="144117"/>
              <a:buFont typeface="Arial MT"/>
              <a:buChar char="•"/>
              <a:tabLst>
                <a:tab pos="299085" algn="l"/>
              </a:tabLst>
            </a:pPr>
            <a:r>
              <a:rPr sz="1700" dirty="0">
                <a:latin typeface="Corbel"/>
                <a:cs typeface="Corbel"/>
              </a:rPr>
              <a:t>Seeing</a:t>
            </a:r>
            <a:r>
              <a:rPr sz="1700" spc="-10" dirty="0">
                <a:latin typeface="Corbel"/>
                <a:cs typeface="Corbel"/>
              </a:rPr>
              <a:t> the</a:t>
            </a:r>
            <a:r>
              <a:rPr sz="1700" spc="-85" dirty="0">
                <a:latin typeface="Corbel"/>
                <a:cs typeface="Corbel"/>
              </a:rPr>
              <a:t> </a:t>
            </a:r>
            <a:r>
              <a:rPr sz="1700" spc="-10" dirty="0">
                <a:latin typeface="Corbel"/>
                <a:cs typeface="Corbel"/>
              </a:rPr>
              <a:t>Scene.</a:t>
            </a:r>
            <a:endParaRPr sz="1700">
              <a:latin typeface="Corbel"/>
              <a:cs typeface="Corbel"/>
            </a:endParaRPr>
          </a:p>
          <a:p>
            <a:pPr marL="299085" indent="-286385">
              <a:lnSpc>
                <a:spcPct val="100000"/>
              </a:lnSpc>
              <a:spcBef>
                <a:spcPts val="600"/>
              </a:spcBef>
              <a:buClr>
                <a:srgbClr val="8D1515"/>
              </a:buClr>
              <a:buSzPct val="144117"/>
              <a:buFont typeface="Arial MT"/>
              <a:buChar char="•"/>
              <a:tabLst>
                <a:tab pos="299085" algn="l"/>
              </a:tabLst>
            </a:pPr>
            <a:r>
              <a:rPr sz="1700" spc="-10" dirty="0">
                <a:latin typeface="Corbel"/>
                <a:cs typeface="Corbel"/>
              </a:rPr>
              <a:t>Sketching</a:t>
            </a:r>
            <a:r>
              <a:rPr sz="1700" spc="-30" dirty="0">
                <a:latin typeface="Corbel"/>
                <a:cs typeface="Corbel"/>
              </a:rPr>
              <a:t> </a:t>
            </a:r>
            <a:r>
              <a:rPr sz="1700" dirty="0">
                <a:latin typeface="Corbel"/>
                <a:cs typeface="Corbel"/>
              </a:rPr>
              <a:t>the</a:t>
            </a:r>
            <a:r>
              <a:rPr sz="1700" spc="-65" dirty="0">
                <a:latin typeface="Corbel"/>
                <a:cs typeface="Corbel"/>
              </a:rPr>
              <a:t> </a:t>
            </a:r>
            <a:r>
              <a:rPr sz="1700" spc="-10" dirty="0">
                <a:latin typeface="Corbel"/>
                <a:cs typeface="Corbel"/>
              </a:rPr>
              <a:t>Scene.</a:t>
            </a:r>
            <a:endParaRPr sz="1700">
              <a:latin typeface="Corbel"/>
              <a:cs typeface="Corbel"/>
            </a:endParaRPr>
          </a:p>
          <a:p>
            <a:pPr marL="299085" indent="-286385">
              <a:lnSpc>
                <a:spcPct val="100000"/>
              </a:lnSpc>
              <a:spcBef>
                <a:spcPts val="600"/>
              </a:spcBef>
              <a:buClr>
                <a:srgbClr val="8D1515"/>
              </a:buClr>
              <a:buSzPct val="144117"/>
              <a:buFont typeface="Arial MT"/>
              <a:buChar char="•"/>
              <a:tabLst>
                <a:tab pos="299085" algn="l"/>
              </a:tabLst>
            </a:pPr>
            <a:r>
              <a:rPr sz="1700" dirty="0">
                <a:latin typeface="Corbel"/>
                <a:cs typeface="Corbel"/>
              </a:rPr>
              <a:t>Searching</a:t>
            </a:r>
            <a:r>
              <a:rPr sz="1700" spc="-30" dirty="0">
                <a:latin typeface="Corbel"/>
                <a:cs typeface="Corbel"/>
              </a:rPr>
              <a:t> </a:t>
            </a:r>
            <a:r>
              <a:rPr sz="1700" dirty="0">
                <a:latin typeface="Corbel"/>
                <a:cs typeface="Corbel"/>
              </a:rPr>
              <a:t>for</a:t>
            </a:r>
            <a:r>
              <a:rPr sz="1700" spc="-65" dirty="0">
                <a:latin typeface="Corbel"/>
                <a:cs typeface="Corbel"/>
              </a:rPr>
              <a:t> </a:t>
            </a:r>
            <a:r>
              <a:rPr sz="1700" spc="-10" dirty="0">
                <a:latin typeface="Corbel"/>
                <a:cs typeface="Corbel"/>
              </a:rPr>
              <a:t>Evidence.</a:t>
            </a:r>
            <a:endParaRPr sz="1700">
              <a:latin typeface="Corbel"/>
              <a:cs typeface="Corbel"/>
            </a:endParaRPr>
          </a:p>
          <a:p>
            <a:pPr marL="299085" indent="-286385">
              <a:lnSpc>
                <a:spcPct val="100000"/>
              </a:lnSpc>
              <a:spcBef>
                <a:spcPts val="600"/>
              </a:spcBef>
              <a:buClr>
                <a:srgbClr val="8D1515"/>
              </a:buClr>
              <a:buSzPct val="144117"/>
              <a:buFont typeface="Arial MT"/>
              <a:buChar char="•"/>
              <a:tabLst>
                <a:tab pos="299085" algn="l"/>
              </a:tabLst>
            </a:pPr>
            <a:r>
              <a:rPr sz="1700" dirty="0">
                <a:latin typeface="Corbel"/>
                <a:cs typeface="Corbel"/>
              </a:rPr>
              <a:t>Securing</a:t>
            </a:r>
            <a:r>
              <a:rPr sz="1700" spc="-25" dirty="0">
                <a:latin typeface="Corbel"/>
                <a:cs typeface="Corbel"/>
              </a:rPr>
              <a:t> </a:t>
            </a:r>
            <a:r>
              <a:rPr sz="1700" spc="-10" dirty="0">
                <a:latin typeface="Corbel"/>
                <a:cs typeface="Corbel"/>
              </a:rPr>
              <a:t>and</a:t>
            </a:r>
            <a:r>
              <a:rPr sz="1700" spc="-75" dirty="0">
                <a:latin typeface="Corbel"/>
                <a:cs typeface="Corbel"/>
              </a:rPr>
              <a:t> </a:t>
            </a:r>
            <a:r>
              <a:rPr sz="1700" spc="-10" dirty="0">
                <a:latin typeface="Corbel"/>
                <a:cs typeface="Corbel"/>
              </a:rPr>
              <a:t>Collecting</a:t>
            </a:r>
            <a:r>
              <a:rPr sz="1700" spc="-15" dirty="0">
                <a:latin typeface="Corbel"/>
                <a:cs typeface="Corbel"/>
              </a:rPr>
              <a:t> </a:t>
            </a:r>
            <a:r>
              <a:rPr sz="1700" spc="-10" dirty="0">
                <a:latin typeface="Corbel"/>
                <a:cs typeface="Corbel"/>
              </a:rPr>
              <a:t>Evidence.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239000" y="0"/>
            <a:ext cx="1905000" cy="228600"/>
          </a:xfrm>
          <a:prstGeom prst="rect">
            <a:avLst/>
          </a:prstGeom>
          <a:solidFill>
            <a:srgbClr val="9E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Family</a:t>
            </a:r>
            <a:r>
              <a:rPr lang="en-US" sz="2000" b="1" spc="-35" dirty="0"/>
              <a:t> </a:t>
            </a:r>
            <a:r>
              <a:rPr lang="en-US" sz="2000" b="1" spc="-10" dirty="0"/>
              <a:t>Medicine</a:t>
            </a:r>
            <a:endParaRPr lang="en-US" sz="2000" b="1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8458200" y="0"/>
              <a:ext cx="685800" cy="6858000"/>
            </a:xfrm>
            <a:custGeom>
              <a:avLst/>
              <a:gdLst/>
              <a:ahLst/>
              <a:cxnLst/>
              <a:rect l="l" t="t" r="r" b="b"/>
              <a:pathLst>
                <a:path w="685800" h="6858000">
                  <a:moveTo>
                    <a:pt x="685800" y="6172200"/>
                  </a:moveTo>
                  <a:lnTo>
                    <a:pt x="0" y="6172200"/>
                  </a:lnTo>
                  <a:lnTo>
                    <a:pt x="0" y="6858000"/>
                  </a:lnTo>
                  <a:lnTo>
                    <a:pt x="685800" y="6858000"/>
                  </a:lnTo>
                  <a:lnTo>
                    <a:pt x="685800" y="6172200"/>
                  </a:lnTo>
                  <a:close/>
                </a:path>
                <a:path w="685800" h="6858000">
                  <a:moveTo>
                    <a:pt x="685800" y="0"/>
                  </a:moveTo>
                  <a:lnTo>
                    <a:pt x="0" y="0"/>
                  </a:lnTo>
                  <a:lnTo>
                    <a:pt x="0" y="5486400"/>
                  </a:lnTo>
                  <a:lnTo>
                    <a:pt x="685800" y="5486400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2F2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458200" y="5486400"/>
              <a:ext cx="685800" cy="685800"/>
            </a:xfrm>
            <a:custGeom>
              <a:avLst/>
              <a:gdLst/>
              <a:ahLst/>
              <a:cxnLst/>
              <a:rect l="l" t="t" r="r" b="b"/>
              <a:pathLst>
                <a:path w="685800" h="685800">
                  <a:moveTo>
                    <a:pt x="685800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685800" y="685800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A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582674" y="808685"/>
            <a:ext cx="5309870" cy="14300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698625" marR="5080" indent="-1686560">
              <a:lnSpc>
                <a:spcPct val="100000"/>
              </a:lnSpc>
              <a:spcBef>
                <a:spcPts val="110"/>
              </a:spcBef>
            </a:pPr>
            <a:r>
              <a:rPr sz="4600" b="1" spc="-70" dirty="0">
                <a:latin typeface="Times New Roman"/>
                <a:cs typeface="Times New Roman"/>
              </a:rPr>
              <a:t>How</a:t>
            </a:r>
            <a:r>
              <a:rPr sz="4600" b="1" spc="-305" dirty="0">
                <a:latin typeface="Times New Roman"/>
                <a:cs typeface="Times New Roman"/>
              </a:rPr>
              <a:t> </a:t>
            </a:r>
            <a:r>
              <a:rPr sz="4600" b="1" spc="-535" dirty="0">
                <a:latin typeface="Times New Roman"/>
                <a:cs typeface="Times New Roman"/>
              </a:rPr>
              <a:t>T</a:t>
            </a:r>
            <a:r>
              <a:rPr sz="4600" b="1" dirty="0">
                <a:latin typeface="Times New Roman"/>
                <a:cs typeface="Times New Roman"/>
              </a:rPr>
              <a:t>o</a:t>
            </a:r>
            <a:r>
              <a:rPr sz="4600" b="1" spc="-450" dirty="0">
                <a:latin typeface="Times New Roman"/>
                <a:cs typeface="Times New Roman"/>
              </a:rPr>
              <a:t> </a:t>
            </a:r>
            <a:r>
              <a:rPr sz="4600" b="1" spc="-85" dirty="0">
                <a:latin typeface="Times New Roman"/>
                <a:cs typeface="Times New Roman"/>
              </a:rPr>
              <a:t>Access</a:t>
            </a:r>
            <a:r>
              <a:rPr sz="4600" b="1" spc="-254" dirty="0">
                <a:latin typeface="Times New Roman"/>
                <a:cs typeface="Times New Roman"/>
              </a:rPr>
              <a:t> </a:t>
            </a:r>
            <a:r>
              <a:rPr sz="4600" b="1" spc="-75" dirty="0">
                <a:latin typeface="Times New Roman"/>
                <a:cs typeface="Times New Roman"/>
              </a:rPr>
              <a:t>Digital </a:t>
            </a:r>
            <a:r>
              <a:rPr sz="4600" b="1" spc="-10" dirty="0">
                <a:latin typeface="Times New Roman"/>
                <a:cs typeface="Times New Roman"/>
              </a:rPr>
              <a:t>Library</a:t>
            </a:r>
            <a:endParaRPr sz="4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75002" y="2354412"/>
            <a:ext cx="5843270" cy="312674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310"/>
              </a:spcBef>
              <a:buAutoNum type="arabicPeriod"/>
              <a:tabLst>
                <a:tab pos="240665" algn="l"/>
              </a:tabLst>
            </a:pPr>
            <a:r>
              <a:rPr sz="1800" dirty="0">
                <a:latin typeface="Times New Roman"/>
                <a:cs typeface="Times New Roman"/>
              </a:rPr>
              <a:t>Go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website of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HEC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National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Digital</a:t>
            </a:r>
            <a:r>
              <a:rPr sz="1800" spc="-10" dirty="0">
                <a:latin typeface="Times New Roman"/>
                <a:cs typeface="Times New Roman"/>
              </a:rPr>
              <a:t> Library.</a:t>
            </a:r>
            <a:endParaRPr sz="1800">
              <a:latin typeface="Times New Roman"/>
              <a:cs typeface="Times New Roman"/>
            </a:endParaRPr>
          </a:p>
          <a:p>
            <a:pPr marL="240029" indent="-227329">
              <a:lnSpc>
                <a:spcPct val="100000"/>
              </a:lnSpc>
              <a:spcBef>
                <a:spcPts val="219"/>
              </a:spcBef>
              <a:buAutoNum type="arabicPeriod"/>
              <a:tabLst>
                <a:tab pos="240029" algn="l"/>
              </a:tabLst>
            </a:pP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Home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Page,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click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INSTITUTES.</a:t>
            </a:r>
            <a:endParaRPr sz="1800">
              <a:latin typeface="Times New Roman"/>
              <a:cs typeface="Times New Roman"/>
            </a:endParaRPr>
          </a:p>
          <a:p>
            <a:pPr marL="228600" marR="5080" indent="-215900">
              <a:lnSpc>
                <a:spcPct val="90100"/>
              </a:lnSpc>
              <a:spcBef>
                <a:spcPts val="430"/>
              </a:spcBef>
              <a:buAutoNum type="arabicPeriod"/>
              <a:tabLst>
                <a:tab pos="241300" algn="l"/>
              </a:tabLst>
            </a:pP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-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page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will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appear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showing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universities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from Public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and 	</a:t>
            </a:r>
            <a:r>
              <a:rPr sz="1800" dirty="0">
                <a:latin typeface="Times New Roman"/>
                <a:cs typeface="Times New Roman"/>
              </a:rPr>
              <a:t>Private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Sector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other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Institutes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which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have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access to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HEC 	</a:t>
            </a:r>
            <a:r>
              <a:rPr sz="1800" dirty="0">
                <a:latin typeface="Times New Roman"/>
                <a:cs typeface="Times New Roman"/>
              </a:rPr>
              <a:t>National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Digital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Library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HNDL.</a:t>
            </a:r>
            <a:endParaRPr sz="1800">
              <a:latin typeface="Times New Roman"/>
              <a:cs typeface="Times New Roman"/>
            </a:endParaRPr>
          </a:p>
          <a:p>
            <a:pPr marL="240665" indent="-227965">
              <a:lnSpc>
                <a:spcPct val="100000"/>
              </a:lnSpc>
              <a:spcBef>
                <a:spcPts val="215"/>
              </a:spcBef>
              <a:buAutoNum type="arabicPeriod"/>
              <a:tabLst>
                <a:tab pos="240665" algn="l"/>
              </a:tabLst>
            </a:pPr>
            <a:r>
              <a:rPr sz="1800" dirty="0">
                <a:latin typeface="Times New Roman"/>
                <a:cs typeface="Times New Roman"/>
              </a:rPr>
              <a:t>Select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your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desired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Institute.</a:t>
            </a:r>
            <a:endParaRPr sz="1800">
              <a:latin typeface="Times New Roman"/>
              <a:cs typeface="Times New Roman"/>
            </a:endParaRPr>
          </a:p>
          <a:p>
            <a:pPr marL="228600" indent="-215900">
              <a:lnSpc>
                <a:spcPct val="100000"/>
              </a:lnSpc>
              <a:spcBef>
                <a:spcPts val="220"/>
              </a:spcBef>
              <a:buAutoNum type="arabicPeriod"/>
              <a:tabLst>
                <a:tab pos="228600" algn="l"/>
              </a:tabLst>
            </a:pP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-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page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will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appear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showing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resources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institution</a:t>
            </a:r>
            <a:endParaRPr sz="1800">
              <a:latin typeface="Times New Roman"/>
              <a:cs typeface="Times New Roman"/>
            </a:endParaRPr>
          </a:p>
          <a:p>
            <a:pPr marL="240665" indent="-227965">
              <a:lnSpc>
                <a:spcPct val="100000"/>
              </a:lnSpc>
              <a:spcBef>
                <a:spcPts val="215"/>
              </a:spcBef>
              <a:buAutoNum type="arabicPeriod"/>
              <a:tabLst>
                <a:tab pos="240665" algn="l"/>
              </a:tabLst>
            </a:pPr>
            <a:r>
              <a:rPr sz="1800" dirty="0">
                <a:latin typeface="Times New Roman"/>
                <a:cs typeface="Times New Roman"/>
              </a:rPr>
              <a:t>Journals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Researches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will</a:t>
            </a:r>
            <a:r>
              <a:rPr sz="1800" spc="-10" dirty="0">
                <a:latin typeface="Times New Roman"/>
                <a:cs typeface="Times New Roman"/>
              </a:rPr>
              <a:t> appear</a:t>
            </a:r>
            <a:endParaRPr sz="1800">
              <a:latin typeface="Times New Roman"/>
              <a:cs typeface="Times New Roman"/>
            </a:endParaRPr>
          </a:p>
          <a:p>
            <a:pPr marL="231140" marR="109855" indent="-218440">
              <a:lnSpc>
                <a:spcPct val="90100"/>
              </a:lnSpc>
              <a:spcBef>
                <a:spcPts val="430"/>
              </a:spcBef>
              <a:buAutoNum type="arabicPeriod"/>
              <a:tabLst>
                <a:tab pos="241300" algn="l"/>
              </a:tabLst>
            </a:pPr>
            <a:r>
              <a:rPr sz="1800" spc="-45" dirty="0">
                <a:latin typeface="Times New Roman"/>
                <a:cs typeface="Times New Roman"/>
              </a:rPr>
              <a:t>You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find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Journal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clicking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JOURNALS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AND 	</a:t>
            </a:r>
            <a:r>
              <a:rPr sz="1800" spc="-50" dirty="0">
                <a:latin typeface="Times New Roman"/>
                <a:cs typeface="Times New Roman"/>
              </a:rPr>
              <a:t>DATABASE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enter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keyword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your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desired 	journal.</a:t>
            </a:r>
            <a:endParaRPr sz="1800">
              <a:latin typeface="Times New Roman"/>
              <a:cs typeface="Times New Roman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6FAF846-106C-4FF8-2643-13CB7C1633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l="4787" t="7561" r="11351" b="8025"/>
          <a:stretch>
            <a:fillRect/>
          </a:stretch>
        </p:blipFill>
        <p:spPr bwMode="auto">
          <a:xfrm>
            <a:off x="8458200" y="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305675" cy="677108"/>
          </a:xfrm>
        </p:spPr>
        <p:txBody>
          <a:bodyPr/>
          <a:lstStyle/>
          <a:p>
            <a:r>
              <a:rPr lang="en-US" sz="4400" dirty="0"/>
              <a:t>Learning Resources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133600"/>
            <a:ext cx="7556500" cy="2487929"/>
          </a:xfrm>
        </p:spPr>
        <p:txBody>
          <a:bodyPr>
            <a:normAutofit fontScale="92500"/>
          </a:bodyPr>
          <a:lstStyle/>
          <a:p>
            <a:pPr algn="ctr">
              <a:buFont typeface="Wingdings" pitchFamily="2" charset="2"/>
              <a:buChar char="Ø"/>
            </a:pPr>
            <a:r>
              <a:rPr lang="en-US" sz="3200" dirty="0"/>
              <a:t>Principles &amp; Practice of Forensic Medicine by </a:t>
            </a:r>
            <a:r>
              <a:rPr lang="en-US" sz="3200" dirty="0" err="1"/>
              <a:t>Nasib</a:t>
            </a:r>
            <a:r>
              <a:rPr lang="en-US" sz="3200" dirty="0"/>
              <a:t> R. </a:t>
            </a:r>
            <a:r>
              <a:rPr lang="en-US" sz="3200" dirty="0" err="1"/>
              <a:t>Awan</a:t>
            </a:r>
            <a:endParaRPr lang="en-US" sz="3200" dirty="0"/>
          </a:p>
          <a:p>
            <a:pPr marL="0" indent="0" algn="ctr">
              <a:buNone/>
            </a:pPr>
            <a:endParaRPr lang="en-US" sz="3200" dirty="0"/>
          </a:p>
          <a:p>
            <a:pPr algn="ctr">
              <a:buFont typeface="Wingdings" pitchFamily="2" charset="2"/>
              <a:buChar char="Ø"/>
            </a:pPr>
            <a:r>
              <a:rPr lang="en-US" sz="3200" dirty="0"/>
              <a:t>Parikh’s Textbook of Medical Jurisprudence, 	   Forensic Medicine &amp; Toxicology.	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CE6700C-C871-8332-4574-1C25186A06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 l="4787" t="7561" r="11351" b="8025"/>
          <a:stretch>
            <a:fillRect/>
          </a:stretch>
        </p:blipFill>
        <p:spPr bwMode="auto">
          <a:xfrm>
            <a:off x="8458200" y="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62250" y="3206572"/>
            <a:ext cx="416306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1" dirty="0">
                <a:solidFill>
                  <a:srgbClr val="202020"/>
                </a:solidFill>
                <a:latin typeface="Corbel"/>
                <a:cs typeface="Corbel"/>
              </a:rPr>
              <a:t>THANK</a:t>
            </a:r>
            <a:r>
              <a:rPr sz="6000" b="1" spc="-695" dirty="0">
                <a:solidFill>
                  <a:srgbClr val="202020"/>
                </a:solidFill>
                <a:latin typeface="Corbel"/>
                <a:cs typeface="Corbel"/>
              </a:rPr>
              <a:t> </a:t>
            </a:r>
            <a:r>
              <a:rPr sz="6000" b="1" spc="-25" dirty="0">
                <a:solidFill>
                  <a:srgbClr val="202020"/>
                </a:solidFill>
                <a:latin typeface="Corbel"/>
                <a:cs typeface="Corbel"/>
              </a:rPr>
              <a:t>YOU</a:t>
            </a:r>
            <a:endParaRPr sz="60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994"/>
            <a:ext cx="333375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600" spc="-100" dirty="0"/>
              <a:t>Motto</a:t>
            </a:r>
            <a:r>
              <a:rPr sz="4600" spc="-210" dirty="0"/>
              <a:t> </a:t>
            </a:r>
            <a:r>
              <a:rPr sz="4600" spc="-50" dirty="0"/>
              <a:t>of</a:t>
            </a:r>
            <a:r>
              <a:rPr sz="4600" spc="-204" dirty="0"/>
              <a:t> </a:t>
            </a:r>
            <a:r>
              <a:rPr sz="4600" spc="-30" dirty="0"/>
              <a:t>RMU</a:t>
            </a:r>
            <a:endParaRPr sz="46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800" y="1828800"/>
            <a:ext cx="6629400" cy="3429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1DCB4E0-620D-F156-84B1-624AB6E2C3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l="4787" t="7561" r="11351" b="8025"/>
          <a:stretch>
            <a:fillRect/>
          </a:stretch>
        </p:blipFill>
        <p:spPr bwMode="auto">
          <a:xfrm>
            <a:off x="8458200" y="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994"/>
            <a:ext cx="333375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600" spc="-100" dirty="0"/>
              <a:t>Motto</a:t>
            </a:r>
            <a:r>
              <a:rPr sz="4600" spc="-210" dirty="0"/>
              <a:t> </a:t>
            </a:r>
            <a:r>
              <a:rPr sz="4600" spc="-50" dirty="0"/>
              <a:t>of</a:t>
            </a:r>
            <a:r>
              <a:rPr sz="4600" spc="-204" dirty="0"/>
              <a:t> </a:t>
            </a:r>
            <a:r>
              <a:rPr sz="4600" spc="-30" dirty="0"/>
              <a:t>RMU</a:t>
            </a:r>
            <a:endParaRPr sz="46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800" y="1828800"/>
            <a:ext cx="6629400" cy="3429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1DCB4E0-620D-F156-84B1-624AB6E2C3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l="4787" t="7561" r="11351" b="8025"/>
          <a:stretch>
            <a:fillRect/>
          </a:stretch>
        </p:blipFill>
        <p:spPr bwMode="auto">
          <a:xfrm>
            <a:off x="8458200" y="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25779" rIns="0" bIns="0" rtlCol="0">
            <a:spAutoFit/>
          </a:bodyPr>
          <a:lstStyle/>
          <a:p>
            <a:pPr marL="1521460">
              <a:lnSpc>
                <a:spcPct val="100000"/>
              </a:lnSpc>
              <a:spcBef>
                <a:spcPts val="110"/>
              </a:spcBef>
            </a:pPr>
            <a:r>
              <a:rPr dirty="0"/>
              <a:t>Prof</a:t>
            </a:r>
            <a:r>
              <a:rPr spc="-180" dirty="0"/>
              <a:t> </a:t>
            </a:r>
            <a:r>
              <a:rPr dirty="0"/>
              <a:t>Umar’s</a:t>
            </a:r>
            <a:r>
              <a:rPr spc="-125" dirty="0"/>
              <a:t> </a:t>
            </a:r>
            <a:r>
              <a:rPr dirty="0"/>
              <a:t>LGIS</a:t>
            </a:r>
            <a:r>
              <a:rPr spc="-65" dirty="0"/>
              <a:t> </a:t>
            </a:r>
            <a:r>
              <a:rPr spc="-10" dirty="0"/>
              <a:t>model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4400" y="1981200"/>
            <a:ext cx="7696200" cy="398983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994"/>
            <a:ext cx="333375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600" spc="-100" dirty="0"/>
              <a:t>Motto</a:t>
            </a:r>
            <a:r>
              <a:rPr sz="4600" spc="-210" dirty="0"/>
              <a:t> </a:t>
            </a:r>
            <a:r>
              <a:rPr sz="4600" spc="-50" dirty="0"/>
              <a:t>of</a:t>
            </a:r>
            <a:r>
              <a:rPr sz="4600" spc="-204" dirty="0"/>
              <a:t> </a:t>
            </a:r>
            <a:r>
              <a:rPr sz="4600" spc="-30" dirty="0"/>
              <a:t>RMU</a:t>
            </a:r>
            <a:endParaRPr sz="46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800" y="1828800"/>
            <a:ext cx="6629400" cy="3429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1DCB4E0-620D-F156-84B1-624AB6E2C3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l="4787" t="7561" r="11351" b="8025"/>
          <a:stretch>
            <a:fillRect/>
          </a:stretch>
        </p:blipFill>
        <p:spPr bwMode="auto">
          <a:xfrm>
            <a:off x="8458200" y="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457200"/>
            <a:ext cx="7305675" cy="738664"/>
          </a:xfrm>
        </p:spPr>
        <p:txBody>
          <a:bodyPr/>
          <a:lstStyle/>
          <a:p>
            <a:r>
              <a:rPr lang="en-US" sz="4800" dirty="0">
                <a:solidFill>
                  <a:schemeClr val="accent2">
                    <a:lumMod val="75000"/>
                  </a:schemeClr>
                </a:solidFill>
              </a:rPr>
              <a:t>SEQUENCE OF LGIS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757795" cy="4267200"/>
          </a:xfrm>
        </p:spPr>
        <p:txBody>
          <a:bodyPr>
            <a:noAutofit/>
          </a:bodyPr>
          <a:lstStyle/>
          <a:p>
            <a:r>
              <a:rPr lang="en-US" sz="2800" dirty="0">
                <a:latin typeface="Bell MT" pitchFamily="18" charset="0"/>
              </a:rPr>
              <a:t>Learning Objectives </a:t>
            </a:r>
          </a:p>
          <a:p>
            <a:r>
              <a:rPr lang="en-US" sz="2800" dirty="0">
                <a:latin typeface="Bell MT" pitchFamily="18" charset="0"/>
              </a:rPr>
              <a:t>Core concept </a:t>
            </a:r>
            <a:r>
              <a:rPr lang="en-US" sz="2800" i="1" dirty="0">
                <a:latin typeface="Bell MT" pitchFamily="18" charset="0"/>
              </a:rPr>
              <a:t>70 %</a:t>
            </a:r>
          </a:p>
          <a:p>
            <a:r>
              <a:rPr lang="en-US" sz="2800" dirty="0">
                <a:latin typeface="Bell MT" pitchFamily="18" charset="0"/>
              </a:rPr>
              <a:t>Horizontal integration related to Pathology and Pharmacology </a:t>
            </a:r>
            <a:r>
              <a:rPr lang="en-US" sz="2800" i="1" dirty="0">
                <a:latin typeface="Bell MT" pitchFamily="18" charset="0"/>
              </a:rPr>
              <a:t>15 %(</a:t>
            </a:r>
            <a:r>
              <a:rPr lang="en-US" sz="2800" i="1">
                <a:latin typeface="Bell MT" pitchFamily="18" charset="0"/>
              </a:rPr>
              <a:t>if applicable)</a:t>
            </a:r>
            <a:endParaRPr lang="en-US" sz="2800" i="1" dirty="0">
              <a:latin typeface="Bell MT" pitchFamily="18" charset="0"/>
            </a:endParaRPr>
          </a:p>
          <a:p>
            <a:r>
              <a:rPr lang="en-US" sz="2800" dirty="0">
                <a:latin typeface="Bell MT" pitchFamily="18" charset="0"/>
              </a:rPr>
              <a:t>Relevant clinical concepts and medico legal application of core knowledge / Vertical integration </a:t>
            </a:r>
            <a:r>
              <a:rPr lang="en-US" sz="2800" i="1" dirty="0">
                <a:latin typeface="Bell MT" pitchFamily="18" charset="0"/>
              </a:rPr>
              <a:t>10%</a:t>
            </a:r>
          </a:p>
          <a:p>
            <a:r>
              <a:rPr lang="en-US" sz="2800" dirty="0">
                <a:latin typeface="Bell MT" pitchFamily="18" charset="0"/>
              </a:rPr>
              <a:t>Research article relevant to the topic </a:t>
            </a:r>
            <a:r>
              <a:rPr lang="en-US" sz="2800" i="1" dirty="0">
                <a:latin typeface="Bell MT" pitchFamily="18" charset="0"/>
              </a:rPr>
              <a:t>3%</a:t>
            </a:r>
          </a:p>
          <a:p>
            <a:r>
              <a:rPr lang="en-US" sz="2800" dirty="0">
                <a:latin typeface="Bell MT" pitchFamily="18" charset="0"/>
              </a:rPr>
              <a:t>Ethics and family medicine </a:t>
            </a:r>
            <a:r>
              <a:rPr lang="en-US" sz="2800" i="1" dirty="0">
                <a:latin typeface="Bell MT" pitchFamily="18" charset="0"/>
              </a:rPr>
              <a:t>2%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5040692-727C-6D41-5639-F33390A0AC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 l="4787" t="7561" r="11351" b="8025"/>
          <a:stretch>
            <a:fillRect/>
          </a:stretch>
        </p:blipFill>
        <p:spPr bwMode="auto">
          <a:xfrm>
            <a:off x="8458200" y="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2854</Words>
  <Application>Microsoft Office PowerPoint</Application>
  <PresentationFormat>On-screen Show (4:3)</PresentationFormat>
  <Paragraphs>289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0" baseType="lpstr">
      <vt:lpstr>Arial MT</vt:lpstr>
      <vt:lpstr>Bell MT</vt:lpstr>
      <vt:lpstr>Calibri</vt:lpstr>
      <vt:lpstr>Corbel</vt:lpstr>
      <vt:lpstr>Times New Roman</vt:lpstr>
      <vt:lpstr>Wingdings</vt:lpstr>
      <vt:lpstr>Office Theme</vt:lpstr>
      <vt:lpstr>TRACE  EVIDENCE</vt:lpstr>
      <vt:lpstr>Motto of RMU</vt:lpstr>
      <vt:lpstr>Vision of RMU The Dream/ Tomorrow</vt:lpstr>
      <vt:lpstr>Motto of RMU</vt:lpstr>
      <vt:lpstr>Motto of RMU</vt:lpstr>
      <vt:lpstr>Motto of RMU</vt:lpstr>
      <vt:lpstr>Prof Umar’s LGIS model</vt:lpstr>
      <vt:lpstr>Motto of RMU</vt:lpstr>
      <vt:lpstr>SEQUENCE OF LGIS</vt:lpstr>
      <vt:lpstr>Motto of RMU</vt:lpstr>
      <vt:lpstr>Learning  Objectives</vt:lpstr>
      <vt:lpstr>Trace  Evidence</vt:lpstr>
      <vt:lpstr>Trace Evidence</vt:lpstr>
      <vt:lpstr>Locard’s Exchange principle states that:</vt:lpstr>
      <vt:lpstr>Types of Trace Evidence</vt:lpstr>
      <vt:lpstr>Biological group includes body fluids and tissue such as hair or nails etc.</vt:lpstr>
      <vt:lpstr>Non–biological group includes the items of personal use and other materials found in the environment.</vt:lpstr>
      <vt:lpstr>Method  For  The Collection, Preservation  And  Despatch Of Specimen  To  Analytical Laboratory</vt:lpstr>
      <vt:lpstr>PowerPoint Presentation</vt:lpstr>
      <vt:lpstr>PowerPoint Presentation</vt:lpstr>
      <vt:lpstr>Chain of Custody:</vt:lpstr>
      <vt:lpstr>PowerPoint Presentation</vt:lpstr>
      <vt:lpstr>PowerPoint Presentation</vt:lpstr>
      <vt:lpstr>Manner of collection and preservation:</vt:lpstr>
      <vt:lpstr>Vomitus, stomach wash, excreta</vt:lpstr>
      <vt:lpstr>PowerPoint Presentation</vt:lpstr>
      <vt:lpstr>Article &amp; Clothing</vt:lpstr>
      <vt:lpstr>Bullets:</vt:lpstr>
      <vt:lpstr>PowerPoint Presentation</vt:lpstr>
      <vt:lpstr>ROUTINE VISCERAS SENT TO CHEMICAL EXAMINATION</vt:lpstr>
      <vt:lpstr>PowerPoint Presentation</vt:lpstr>
      <vt:lpstr>Method of collection &amp; dispatch of viscera to chemical examiner</vt:lpstr>
      <vt:lpstr>PowerPoint Presentation</vt:lpstr>
      <vt:lpstr>PowerPoint Presentation</vt:lpstr>
      <vt:lpstr>Stomach</vt:lpstr>
      <vt:lpstr>Bottle no.2</vt:lpstr>
      <vt:lpstr>PowerPoint Presentation</vt:lpstr>
      <vt:lpstr>Research</vt:lpstr>
      <vt:lpstr>Biomedical Ethics</vt:lpstr>
      <vt:lpstr>Family Medicine</vt:lpstr>
      <vt:lpstr>How To Access Digital Library</vt:lpstr>
      <vt:lpstr>Learning Resources 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TRACE EVIDENCE</dc:title>
  <cp:lastModifiedBy>54</cp:lastModifiedBy>
  <cp:revision>7</cp:revision>
  <dcterms:created xsi:type="dcterms:W3CDTF">2025-02-11T05:37:03Z</dcterms:created>
  <dcterms:modified xsi:type="dcterms:W3CDTF">2025-02-25T09:49:59Z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2025-02-10T00:00:00Z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2025-02-11T00:00:00Z</vt:filetime>
  </property>
  <property fmtid="{D5CDD505-2E9C-101B-9397-08002B2CF9AE}" pid="5" name="Producer">
    <vt:lpwstr>www.ilovepdf.com</vt:lpwstr>
  </property>
</Properties>
</file>