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318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316" r:id="rId33"/>
    <p:sldId id="317" r:id="rId34"/>
    <p:sldId id="286" r:id="rId35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941" y="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FF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FF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FF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FF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8458200" y="0"/>
            <a:ext cx="685800" cy="6858000"/>
          </a:xfrm>
          <a:custGeom>
            <a:avLst/>
            <a:gdLst/>
            <a:ahLst/>
            <a:cxnLst/>
            <a:rect l="l" t="t" r="r" b="b"/>
            <a:pathLst>
              <a:path w="685800" h="6858000">
                <a:moveTo>
                  <a:pt x="685800" y="6172200"/>
                </a:moveTo>
                <a:lnTo>
                  <a:pt x="0" y="6172200"/>
                </a:lnTo>
                <a:lnTo>
                  <a:pt x="0" y="6858000"/>
                </a:lnTo>
                <a:lnTo>
                  <a:pt x="685800" y="6858000"/>
                </a:lnTo>
                <a:lnTo>
                  <a:pt x="685800" y="6172200"/>
                </a:lnTo>
                <a:close/>
              </a:path>
              <a:path w="685800" h="6858000">
                <a:moveTo>
                  <a:pt x="685800" y="0"/>
                </a:moveTo>
                <a:lnTo>
                  <a:pt x="0" y="0"/>
                </a:lnTo>
                <a:lnTo>
                  <a:pt x="0" y="5486400"/>
                </a:lnTo>
                <a:lnTo>
                  <a:pt x="685800" y="5486400"/>
                </a:lnTo>
                <a:lnTo>
                  <a:pt x="685800" y="0"/>
                </a:lnTo>
                <a:close/>
              </a:path>
            </a:pathLst>
          </a:custGeom>
          <a:solidFill>
            <a:srgbClr val="2F2F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4582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685800" y="0"/>
                </a:moveTo>
                <a:lnTo>
                  <a:pt x="0" y="0"/>
                </a:lnTo>
                <a:lnTo>
                  <a:pt x="0" y="685800"/>
                </a:lnTo>
                <a:lnTo>
                  <a:pt x="685800" y="685800"/>
                </a:lnTo>
                <a:lnTo>
                  <a:pt x="685800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32715"/>
            <a:ext cx="8072119" cy="1276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FF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0240" y="1616710"/>
            <a:ext cx="7339965" cy="3311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jpmr.com/download/article/33032018/1522479038.pdf" TargetMode="External"/><Relationship Id="rId2" Type="http://schemas.openxmlformats.org/officeDocument/2006/relationships/hyperlink" Target="https://pubmed.ncbi.nlm.nih.gov/9651006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owmed.net/forensic/concept-of-death-cause-mode-manner-and-stages/" TargetMode="External"/><Relationship Id="rId5" Type="http://schemas.openxmlformats.org/officeDocument/2006/relationships/hyperlink" Target="https://www.ncbi.nlm.nih.gov/pmc/articles/PMC5749053/" TargetMode="External"/><Relationship Id="rId4" Type="http://schemas.openxmlformats.org/officeDocument/2006/relationships/hyperlink" Target="https://www.nature.com/articles/s41418-017-0012-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.nih.gov/pmc/articles/PMC80882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mc/articles/PMC5084539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digitallibrary.edu.pk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43480" y="1373886"/>
            <a:ext cx="5029200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00" b="1" spc="-204" dirty="0">
                <a:latin typeface="Cambria"/>
                <a:cs typeface="Cambria"/>
              </a:rPr>
              <a:t>THANATOLOGY-</a:t>
            </a:r>
            <a:r>
              <a:rPr sz="4900" b="1" spc="-25" dirty="0">
                <a:latin typeface="Cambria"/>
                <a:cs typeface="Cambria"/>
              </a:rPr>
              <a:t>IV</a:t>
            </a:r>
            <a:endParaRPr sz="49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71600" y="2875228"/>
            <a:ext cx="603758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31265">
              <a:lnSpc>
                <a:spcPct val="100000"/>
              </a:lnSpc>
              <a:spcBef>
                <a:spcPts val="95"/>
              </a:spcBef>
            </a:pPr>
            <a:r>
              <a:rPr sz="2800" b="1" spc="-145">
                <a:solidFill>
                  <a:srgbClr val="636363"/>
                </a:solidFill>
                <a:latin typeface="Cambria"/>
                <a:cs typeface="Cambria"/>
              </a:rPr>
              <a:t>Very</a:t>
            </a:r>
            <a:r>
              <a:rPr sz="2800" b="1" spc="-200">
                <a:solidFill>
                  <a:srgbClr val="636363"/>
                </a:solidFill>
                <a:latin typeface="Cambria"/>
                <a:cs typeface="Cambria"/>
              </a:rPr>
              <a:t> </a:t>
            </a:r>
            <a:r>
              <a:rPr lang="en-US" sz="2800" b="1" spc="-200" dirty="0">
                <a:solidFill>
                  <a:srgbClr val="636363"/>
                </a:solidFill>
                <a:latin typeface="Cambria"/>
                <a:cs typeface="Cambria"/>
              </a:rPr>
              <a:t> </a:t>
            </a:r>
            <a:r>
              <a:rPr sz="2800" b="1" spc="-100">
                <a:solidFill>
                  <a:srgbClr val="636363"/>
                </a:solidFill>
                <a:latin typeface="Cambria"/>
                <a:cs typeface="Cambria"/>
              </a:rPr>
              <a:t>Late</a:t>
            </a:r>
            <a:r>
              <a:rPr sz="2800" b="1" spc="-195">
                <a:solidFill>
                  <a:srgbClr val="636363"/>
                </a:solidFill>
                <a:latin typeface="Cambria"/>
                <a:cs typeface="Cambria"/>
              </a:rPr>
              <a:t> </a:t>
            </a:r>
            <a:r>
              <a:rPr lang="en-US" sz="2800" b="1" spc="-195" dirty="0">
                <a:solidFill>
                  <a:srgbClr val="636363"/>
                </a:solidFill>
                <a:latin typeface="Cambria"/>
                <a:cs typeface="Cambria"/>
              </a:rPr>
              <a:t> </a:t>
            </a:r>
            <a:r>
              <a:rPr sz="2800" b="1" spc="-90">
                <a:solidFill>
                  <a:srgbClr val="636363"/>
                </a:solidFill>
                <a:latin typeface="Cambria"/>
                <a:cs typeface="Cambria"/>
              </a:rPr>
              <a:t>signs</a:t>
            </a:r>
            <a:r>
              <a:rPr lang="en-US" sz="2800" b="1" spc="-90" dirty="0">
                <a:solidFill>
                  <a:srgbClr val="636363"/>
                </a:solidFill>
                <a:latin typeface="Cambria"/>
                <a:cs typeface="Cambria"/>
              </a:rPr>
              <a:t> </a:t>
            </a:r>
            <a:r>
              <a:rPr sz="2800" b="1" spc="-180">
                <a:solidFill>
                  <a:srgbClr val="636363"/>
                </a:solidFill>
                <a:latin typeface="Cambria"/>
                <a:cs typeface="Cambria"/>
              </a:rPr>
              <a:t> </a:t>
            </a:r>
            <a:r>
              <a:rPr sz="2800" b="1" spc="-65" dirty="0">
                <a:solidFill>
                  <a:srgbClr val="636363"/>
                </a:solidFill>
                <a:latin typeface="Cambria"/>
                <a:cs typeface="Cambria"/>
              </a:rPr>
              <a:t>of</a:t>
            </a:r>
            <a:r>
              <a:rPr sz="2800" b="1" spc="-185" dirty="0">
                <a:solidFill>
                  <a:srgbClr val="636363"/>
                </a:solidFill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rgbClr val="636363"/>
                </a:solidFill>
                <a:latin typeface="Cambria"/>
                <a:cs typeface="Cambria"/>
              </a:rPr>
              <a:t>death </a:t>
            </a:r>
            <a:r>
              <a:rPr sz="2800" b="1" spc="-85" dirty="0">
                <a:solidFill>
                  <a:srgbClr val="636363"/>
                </a:solidFill>
                <a:latin typeface="Cambria"/>
                <a:cs typeface="Cambria"/>
              </a:rPr>
              <a:t>Mummification</a:t>
            </a:r>
            <a:r>
              <a:rPr sz="2800" b="1" spc="145" dirty="0">
                <a:solidFill>
                  <a:srgbClr val="636363"/>
                </a:solidFill>
                <a:latin typeface="Cambria"/>
                <a:cs typeface="Cambria"/>
              </a:rPr>
              <a:t> </a:t>
            </a:r>
            <a:r>
              <a:rPr sz="2800" b="1" spc="-30" dirty="0">
                <a:solidFill>
                  <a:srgbClr val="636363"/>
                </a:solidFill>
                <a:latin typeface="Cambria"/>
                <a:cs typeface="Cambria"/>
              </a:rPr>
              <a:t>&amp;</a:t>
            </a:r>
            <a:r>
              <a:rPr sz="2800" b="1" spc="-204" dirty="0">
                <a:solidFill>
                  <a:srgbClr val="636363"/>
                </a:solidFill>
                <a:latin typeface="Cambria"/>
                <a:cs typeface="Cambria"/>
              </a:rPr>
              <a:t> </a:t>
            </a:r>
            <a:r>
              <a:rPr sz="2800" b="1" spc="-114" dirty="0">
                <a:solidFill>
                  <a:srgbClr val="636363"/>
                </a:solidFill>
                <a:latin typeface="Cambria"/>
                <a:cs typeface="Cambria"/>
              </a:rPr>
              <a:t>Adipocere</a:t>
            </a:r>
            <a:r>
              <a:rPr sz="2800" b="1" spc="-225" dirty="0">
                <a:solidFill>
                  <a:srgbClr val="636363"/>
                </a:solidFill>
                <a:latin typeface="Cambria"/>
                <a:cs typeface="Cambria"/>
              </a:rPr>
              <a:t> </a:t>
            </a:r>
            <a:r>
              <a:rPr sz="2800" b="1" spc="-80" dirty="0">
                <a:solidFill>
                  <a:srgbClr val="636363"/>
                </a:solidFill>
                <a:latin typeface="Cambria"/>
                <a:cs typeface="Cambria"/>
              </a:rPr>
              <a:t>Formation</a:t>
            </a:r>
            <a:endParaRPr sz="2800" dirty="0">
              <a:latin typeface="Cambria"/>
              <a:cs typeface="Cambri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F5A18D-7350-2794-3A9B-5C04A352D44C}"/>
              </a:ext>
            </a:extLst>
          </p:cNvPr>
          <p:cNvSpPr txBox="1"/>
          <p:nvPr/>
        </p:nvSpPr>
        <p:spPr>
          <a:xfrm>
            <a:off x="1219200" y="4495800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Dr </a:t>
            </a:r>
            <a:r>
              <a:rPr lang="en-US" sz="2000" b="1" dirty="0" err="1"/>
              <a:t>Shahrukh</a:t>
            </a:r>
            <a:r>
              <a:rPr lang="en-US" sz="2000" b="1" dirty="0"/>
              <a:t> &amp; Dr Urooj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26891" y="568451"/>
            <a:ext cx="2641600" cy="1511935"/>
            <a:chOff x="3326891" y="568451"/>
            <a:chExt cx="2641600" cy="15119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26891" y="1316735"/>
              <a:ext cx="2641091" cy="7635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29939" y="568451"/>
              <a:ext cx="2634995" cy="128778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679063" y="726693"/>
            <a:ext cx="1910714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b="1" spc="-114" dirty="0">
                <a:latin typeface="Cambria"/>
                <a:cs typeface="Cambria"/>
              </a:rPr>
              <a:t>Factors</a:t>
            </a:r>
            <a:endParaRPr sz="46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9740" y="1744421"/>
            <a:ext cx="7539355" cy="2845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7685" indent="-514984">
              <a:lnSpc>
                <a:spcPct val="100000"/>
              </a:lnSpc>
              <a:spcBef>
                <a:spcPts val="95"/>
              </a:spcBef>
              <a:buClr>
                <a:srgbClr val="FF0000"/>
              </a:buClr>
              <a:buAutoNum type="arabicPeriod"/>
              <a:tabLst>
                <a:tab pos="527685" algn="l"/>
              </a:tabLst>
            </a:pPr>
            <a:r>
              <a:rPr sz="2500" dirty="0">
                <a:latin typeface="Calibri"/>
                <a:cs typeface="Calibri"/>
              </a:rPr>
              <a:t>Absence</a:t>
            </a:r>
            <a:r>
              <a:rPr sz="2500" spc="-3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of</a:t>
            </a:r>
            <a:r>
              <a:rPr sz="2500" spc="-80" dirty="0">
                <a:latin typeface="Calibri"/>
                <a:cs typeface="Calibri"/>
              </a:rPr>
              <a:t> </a:t>
            </a:r>
            <a:r>
              <a:rPr sz="2500" b="1" spc="-10" dirty="0">
                <a:latin typeface="Calibri"/>
                <a:cs typeface="Calibri"/>
              </a:rPr>
              <a:t>dampness</a:t>
            </a:r>
            <a:r>
              <a:rPr sz="2500" spc="-10" dirty="0">
                <a:latin typeface="Calibri"/>
                <a:cs typeface="Calibri"/>
              </a:rPr>
              <a:t>.</a:t>
            </a:r>
            <a:endParaRPr sz="25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2105"/>
              </a:spcBef>
              <a:buClr>
                <a:srgbClr val="FF0000"/>
              </a:buClr>
              <a:buAutoNum type="arabicPeriod"/>
              <a:tabLst>
                <a:tab pos="527685" algn="l"/>
              </a:tabLst>
            </a:pPr>
            <a:r>
              <a:rPr sz="2500" dirty="0">
                <a:latin typeface="Calibri"/>
                <a:cs typeface="Calibri"/>
              </a:rPr>
              <a:t>Continuous</a:t>
            </a:r>
            <a:r>
              <a:rPr sz="2500" spc="21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action</a:t>
            </a:r>
            <a:r>
              <a:rPr sz="2500" spc="21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of</a:t>
            </a:r>
            <a:r>
              <a:rPr sz="2500" spc="19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a</a:t>
            </a:r>
            <a:r>
              <a:rPr sz="2500" spc="20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current</a:t>
            </a:r>
            <a:r>
              <a:rPr sz="2500" spc="204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of</a:t>
            </a:r>
            <a:r>
              <a:rPr sz="2500" spc="200" dirty="0">
                <a:latin typeface="Calibri"/>
                <a:cs typeface="Calibri"/>
              </a:rPr>
              <a:t> </a:t>
            </a:r>
            <a:r>
              <a:rPr sz="2500" b="1" dirty="0">
                <a:latin typeface="Calibri"/>
                <a:cs typeface="Calibri"/>
              </a:rPr>
              <a:t>dry</a:t>
            </a:r>
            <a:r>
              <a:rPr sz="2500" b="1" spc="210" dirty="0">
                <a:latin typeface="Calibri"/>
                <a:cs typeface="Calibri"/>
              </a:rPr>
              <a:t> </a:t>
            </a:r>
            <a:r>
              <a:rPr sz="2500" b="1" dirty="0">
                <a:latin typeface="Calibri"/>
                <a:cs typeface="Calibri"/>
              </a:rPr>
              <a:t>or</a:t>
            </a:r>
            <a:r>
              <a:rPr sz="2500" b="1" spc="204" dirty="0">
                <a:latin typeface="Calibri"/>
                <a:cs typeface="Calibri"/>
              </a:rPr>
              <a:t> </a:t>
            </a:r>
            <a:r>
              <a:rPr sz="2500" b="1" dirty="0">
                <a:latin typeface="Calibri"/>
                <a:cs typeface="Calibri"/>
              </a:rPr>
              <a:t>warmed</a:t>
            </a:r>
            <a:r>
              <a:rPr sz="2500" b="1" spc="215" dirty="0">
                <a:latin typeface="Calibri"/>
                <a:cs typeface="Calibri"/>
              </a:rPr>
              <a:t> </a:t>
            </a:r>
            <a:r>
              <a:rPr sz="2500" b="1" spc="-25" dirty="0">
                <a:latin typeface="Calibri"/>
                <a:cs typeface="Calibri"/>
              </a:rPr>
              <a:t>air</a:t>
            </a:r>
            <a:endParaRPr sz="2500">
              <a:latin typeface="Calibri"/>
              <a:cs typeface="Calibri"/>
            </a:endParaRPr>
          </a:p>
          <a:p>
            <a:pPr marL="527685">
              <a:lnSpc>
                <a:spcPct val="100000"/>
              </a:lnSpc>
              <a:spcBef>
                <a:spcPts val="1500"/>
              </a:spcBef>
            </a:pPr>
            <a:r>
              <a:rPr sz="2500" dirty="0">
                <a:latin typeface="Calibri"/>
                <a:cs typeface="Calibri"/>
              </a:rPr>
              <a:t>e.g.</a:t>
            </a:r>
            <a:r>
              <a:rPr sz="2500" spc="-5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if</a:t>
            </a:r>
            <a:r>
              <a:rPr sz="2500" spc="-3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a</a:t>
            </a:r>
            <a:r>
              <a:rPr sz="2500" spc="-3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foetus</a:t>
            </a:r>
            <a:r>
              <a:rPr sz="2500" spc="-5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is</a:t>
            </a:r>
            <a:r>
              <a:rPr sz="2500" spc="-2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put</a:t>
            </a:r>
            <a:r>
              <a:rPr sz="2500" spc="-3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in</a:t>
            </a:r>
            <a:r>
              <a:rPr sz="2500" spc="-4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a</a:t>
            </a:r>
            <a:r>
              <a:rPr sz="2500" spc="-3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chimney</a:t>
            </a:r>
            <a:r>
              <a:rPr sz="2500" spc="-1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it</a:t>
            </a:r>
            <a:r>
              <a:rPr sz="2500" spc="-3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will</a:t>
            </a:r>
            <a:r>
              <a:rPr sz="2500" spc="-3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mummify.</a:t>
            </a:r>
            <a:endParaRPr sz="2500">
              <a:latin typeface="Calibri"/>
              <a:cs typeface="Calibri"/>
            </a:endParaRPr>
          </a:p>
          <a:p>
            <a:pPr marL="527685" marR="7620" indent="-515620">
              <a:lnSpc>
                <a:spcPct val="150000"/>
              </a:lnSpc>
              <a:spcBef>
                <a:spcPts val="600"/>
              </a:spcBef>
              <a:tabLst>
                <a:tab pos="527685" algn="l"/>
              </a:tabLst>
            </a:pPr>
            <a:r>
              <a:rPr sz="2500" spc="-25" dirty="0">
                <a:solidFill>
                  <a:srgbClr val="FF0000"/>
                </a:solidFill>
                <a:latin typeface="Calibri"/>
                <a:cs typeface="Calibri"/>
              </a:rPr>
              <a:t>3.</a:t>
            </a:r>
            <a:r>
              <a:rPr sz="2500" dirty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sz="2500" dirty="0">
                <a:latin typeface="Calibri"/>
                <a:cs typeface="Calibri"/>
              </a:rPr>
              <a:t>Chronic</a:t>
            </a:r>
            <a:r>
              <a:rPr sz="2500" spc="65" dirty="0">
                <a:latin typeface="Calibri"/>
                <a:cs typeface="Calibri"/>
              </a:rPr>
              <a:t> </a:t>
            </a:r>
            <a:r>
              <a:rPr sz="2500" b="1" dirty="0">
                <a:latin typeface="Calibri"/>
                <a:cs typeface="Calibri"/>
              </a:rPr>
              <a:t>arsenic</a:t>
            </a:r>
            <a:r>
              <a:rPr sz="2500" b="1" spc="7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and</a:t>
            </a:r>
            <a:r>
              <a:rPr sz="2500" spc="65" dirty="0">
                <a:latin typeface="Calibri"/>
                <a:cs typeface="Calibri"/>
              </a:rPr>
              <a:t> </a:t>
            </a:r>
            <a:r>
              <a:rPr sz="2500" b="1" dirty="0">
                <a:latin typeface="Calibri"/>
                <a:cs typeface="Calibri"/>
              </a:rPr>
              <a:t>antimony</a:t>
            </a:r>
            <a:r>
              <a:rPr sz="2500" b="1" spc="7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poisoning</a:t>
            </a:r>
            <a:r>
              <a:rPr sz="2500" spc="4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enhance</a:t>
            </a:r>
            <a:r>
              <a:rPr sz="2500" spc="70" dirty="0">
                <a:latin typeface="Calibri"/>
                <a:cs typeface="Calibri"/>
              </a:rPr>
              <a:t> </a:t>
            </a:r>
            <a:r>
              <a:rPr sz="2500" spc="-25" dirty="0">
                <a:latin typeface="Calibri"/>
                <a:cs typeface="Calibri"/>
              </a:rPr>
              <a:t>the </a:t>
            </a:r>
            <a:r>
              <a:rPr sz="2500" dirty="0">
                <a:latin typeface="Calibri"/>
                <a:cs typeface="Calibri"/>
              </a:rPr>
              <a:t>process</a:t>
            </a:r>
            <a:r>
              <a:rPr sz="2500" spc="-6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of</a:t>
            </a:r>
            <a:r>
              <a:rPr sz="2500" spc="-5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mummification.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05600" y="0"/>
            <a:ext cx="1752600" cy="228600"/>
          </a:xfrm>
          <a:prstGeom prst="rect">
            <a:avLst/>
          </a:prstGeom>
          <a:solidFill>
            <a:srgbClr val="9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738886"/>
            <a:ext cx="7616190" cy="405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05"/>
              </a:spcBef>
              <a:buClr>
                <a:srgbClr val="FF0000"/>
              </a:buClr>
              <a:buFont typeface="Wingdings"/>
              <a:buChar char=""/>
              <a:tabLst>
                <a:tab pos="469265" algn="l"/>
              </a:tabLst>
            </a:pPr>
            <a:r>
              <a:rPr sz="2000" dirty="0">
                <a:latin typeface="Calibri"/>
                <a:cs typeface="Calibri"/>
              </a:rPr>
              <a:t>The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exposed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parts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body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such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lips</a:t>
            </a:r>
            <a:r>
              <a:rPr sz="2000" b="1" spc="7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&amp;</a:t>
            </a:r>
            <a:r>
              <a:rPr sz="2000" b="1" spc="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tips</a:t>
            </a:r>
            <a:r>
              <a:rPr sz="2000" b="1" spc="7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b="1" spc="6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nose,</a:t>
            </a:r>
            <a:r>
              <a:rPr sz="2000" b="1" spc="7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fingers</a:t>
            </a:r>
            <a:r>
              <a:rPr sz="2000" b="1" spc="60" dirty="0">
                <a:latin typeface="Calibri"/>
                <a:cs typeface="Calibri"/>
              </a:rPr>
              <a:t> </a:t>
            </a:r>
            <a:r>
              <a:rPr sz="2000" b="1" spc="-50" dirty="0">
                <a:latin typeface="Calibri"/>
                <a:cs typeface="Calibri"/>
              </a:rPr>
              <a:t>&amp;</a:t>
            </a:r>
            <a:endParaRPr sz="20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2400"/>
              </a:spcBef>
            </a:pPr>
            <a:r>
              <a:rPr sz="2000" b="1" dirty="0">
                <a:latin typeface="Calibri"/>
                <a:cs typeface="Calibri"/>
              </a:rPr>
              <a:t>toes, </a:t>
            </a:r>
            <a:r>
              <a:rPr sz="2000" dirty="0">
                <a:latin typeface="Calibri"/>
                <a:cs typeface="Calibri"/>
              </a:rPr>
              <a:t>Mummify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first.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process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then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extends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rest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body.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A</a:t>
            </a:r>
            <a:endParaRPr sz="20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2400"/>
              </a:spcBef>
            </a:pPr>
            <a:r>
              <a:rPr sz="2000" dirty="0">
                <a:latin typeface="Calibri"/>
                <a:cs typeface="Calibri"/>
              </a:rPr>
              <a:t>mummified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body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shriveled,</a:t>
            </a:r>
            <a:r>
              <a:rPr sz="2000" b="1" spc="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odorless</a:t>
            </a:r>
            <a:r>
              <a:rPr sz="2000" b="1" spc="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&amp;</a:t>
            </a:r>
            <a:r>
              <a:rPr sz="2000" b="1" spc="6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very</a:t>
            </a:r>
            <a:r>
              <a:rPr sz="2000" b="1" spc="6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dark,</a:t>
            </a:r>
            <a:r>
              <a:rPr sz="2000" b="1" spc="6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almost</a:t>
            </a:r>
            <a:r>
              <a:rPr sz="2000" b="1" spc="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black</a:t>
            </a:r>
            <a:r>
              <a:rPr sz="2000" b="1" spc="50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in</a:t>
            </a:r>
            <a:endParaRPr sz="2000">
              <a:latin typeface="Calibri"/>
              <a:cs typeface="Calibri"/>
            </a:endParaRPr>
          </a:p>
          <a:p>
            <a:pPr marL="469900" marR="6985">
              <a:lnSpc>
                <a:spcPct val="200000"/>
              </a:lnSpc>
              <a:tabLst>
                <a:tab pos="3435985" algn="l"/>
              </a:tabLst>
            </a:pPr>
            <a:r>
              <a:rPr sz="2000" b="1" dirty="0">
                <a:latin typeface="Calibri"/>
                <a:cs typeface="Calibri"/>
              </a:rPr>
              <a:t>color</a:t>
            </a:r>
            <a:r>
              <a:rPr sz="2000" dirty="0">
                <a:latin typeface="Calibri"/>
                <a:cs typeface="Calibri"/>
              </a:rPr>
              <a:t>.</a:t>
            </a:r>
            <a:r>
              <a:rPr sz="2000" spc="459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It</a:t>
            </a:r>
            <a:r>
              <a:rPr sz="2000" spc="459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has</a:t>
            </a:r>
            <a:r>
              <a:rPr sz="2000" spc="4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lost</a:t>
            </a:r>
            <a:r>
              <a:rPr sz="2000" spc="4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weight,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b="1" dirty="0">
                <a:latin typeface="Calibri"/>
                <a:cs typeface="Calibri"/>
              </a:rPr>
              <a:t>skin</a:t>
            </a:r>
            <a:r>
              <a:rPr sz="2000" b="1" spc="4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is</a:t>
            </a:r>
            <a:r>
              <a:rPr sz="2000" b="1" spc="4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hard,</a:t>
            </a:r>
            <a:r>
              <a:rPr sz="2000" b="1" spc="46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dry,</a:t>
            </a:r>
            <a:r>
              <a:rPr sz="2000" b="1" spc="459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leathery</a:t>
            </a:r>
            <a:r>
              <a:rPr sz="2000" b="1" spc="4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&amp;</a:t>
            </a:r>
            <a:r>
              <a:rPr sz="2000" b="1" spc="46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adheres </a:t>
            </a:r>
            <a:r>
              <a:rPr sz="2000" b="1" dirty="0">
                <a:latin typeface="Calibri"/>
                <a:cs typeface="Calibri"/>
              </a:rPr>
              <a:t>closely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to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the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shrunken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body.</a:t>
            </a:r>
            <a:endParaRPr sz="2000">
              <a:latin typeface="Calibri"/>
              <a:cs typeface="Calibri"/>
            </a:endParaRPr>
          </a:p>
          <a:p>
            <a:pPr marL="469900" marR="5080" indent="-457200">
              <a:lnSpc>
                <a:spcPct val="200000"/>
              </a:lnSpc>
              <a:spcBef>
                <a:spcPts val="484"/>
              </a:spcBef>
              <a:buClr>
                <a:srgbClr val="FF0000"/>
              </a:buClr>
              <a:buFont typeface="Wingdings"/>
              <a:buChar char=""/>
              <a:tabLst>
                <a:tab pos="469900" algn="l"/>
              </a:tabLst>
            </a:pPr>
            <a:r>
              <a:rPr sz="2000" dirty="0">
                <a:latin typeface="Calibri"/>
                <a:cs typeface="Calibri"/>
              </a:rPr>
              <a:t>A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striking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result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process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preservation</a:t>
            </a:r>
            <a:r>
              <a:rPr sz="2000" b="1" spc="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anatomical features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deceased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many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years.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29400" y="0"/>
            <a:ext cx="1828800" cy="228600"/>
          </a:xfrm>
          <a:prstGeom prst="rect">
            <a:avLst/>
          </a:prstGeom>
          <a:solidFill>
            <a:srgbClr val="9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89303" y="333756"/>
            <a:ext cx="6906895" cy="1442085"/>
            <a:chOff x="1289303" y="333756"/>
            <a:chExt cx="6906895" cy="14420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89303" y="1046988"/>
              <a:ext cx="6906768" cy="72847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93875" y="333756"/>
              <a:ext cx="6899148" cy="123139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3473" rIns="0" bIns="0" rtlCol="0">
            <a:spAutoFit/>
          </a:bodyPr>
          <a:lstStyle/>
          <a:p>
            <a:pPr marL="1102995">
              <a:lnSpc>
                <a:spcPct val="100000"/>
              </a:lnSpc>
              <a:spcBef>
                <a:spcPts val="105"/>
              </a:spcBef>
            </a:pPr>
            <a:r>
              <a:rPr sz="4400" b="1" spc="-95" dirty="0">
                <a:latin typeface="Cambria"/>
                <a:cs typeface="Cambria"/>
              </a:rPr>
              <a:t>Medico</a:t>
            </a:r>
            <a:r>
              <a:rPr sz="4400" b="1" spc="-220" dirty="0">
                <a:latin typeface="Cambria"/>
                <a:cs typeface="Cambria"/>
              </a:rPr>
              <a:t> </a:t>
            </a:r>
            <a:r>
              <a:rPr sz="4400" b="1" spc="-95" dirty="0">
                <a:latin typeface="Cambria"/>
                <a:cs typeface="Cambria"/>
              </a:rPr>
              <a:t>Legal</a:t>
            </a:r>
            <a:r>
              <a:rPr sz="4400" b="1" spc="-210" dirty="0">
                <a:latin typeface="Cambria"/>
                <a:cs typeface="Cambria"/>
              </a:rPr>
              <a:t> </a:t>
            </a:r>
            <a:r>
              <a:rPr sz="4400" b="1" spc="-80" dirty="0">
                <a:latin typeface="Cambria"/>
                <a:cs typeface="Cambria"/>
              </a:rPr>
              <a:t>Importance</a:t>
            </a:r>
            <a:endParaRPr sz="44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0739" y="1570608"/>
            <a:ext cx="2468245" cy="178181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3695" indent="-340995">
              <a:lnSpc>
                <a:spcPct val="100000"/>
              </a:lnSpc>
              <a:spcBef>
                <a:spcPts val="675"/>
              </a:spcBef>
              <a:buClr>
                <a:srgbClr val="FF0000"/>
              </a:buClr>
              <a:buAutoNum type="arabicPeriod"/>
              <a:tabLst>
                <a:tab pos="353695" algn="l"/>
              </a:tabLst>
            </a:pPr>
            <a:r>
              <a:rPr sz="2400" dirty="0">
                <a:latin typeface="Calibri"/>
                <a:cs typeface="Calibri"/>
              </a:rPr>
              <a:t>Time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since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death</a:t>
            </a:r>
            <a:endParaRPr sz="2400">
              <a:latin typeface="Calibri"/>
              <a:cs typeface="Calibri"/>
            </a:endParaRPr>
          </a:p>
          <a:p>
            <a:pPr marL="353695" indent="-340995">
              <a:lnSpc>
                <a:spcPct val="100000"/>
              </a:lnSpc>
              <a:spcBef>
                <a:spcPts val="580"/>
              </a:spcBef>
              <a:buClr>
                <a:srgbClr val="FF0000"/>
              </a:buClr>
              <a:buAutoNum type="arabicPeriod"/>
              <a:tabLst>
                <a:tab pos="353695" algn="l"/>
              </a:tabLst>
            </a:pPr>
            <a:r>
              <a:rPr sz="2400" dirty="0">
                <a:latin typeface="Calibri"/>
                <a:cs typeface="Calibri"/>
              </a:rPr>
              <a:t>Cause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death</a:t>
            </a:r>
            <a:endParaRPr sz="2400">
              <a:latin typeface="Calibri"/>
              <a:cs typeface="Calibri"/>
            </a:endParaRPr>
          </a:p>
          <a:p>
            <a:pPr marL="353695" indent="-340995">
              <a:lnSpc>
                <a:spcPct val="100000"/>
              </a:lnSpc>
              <a:spcBef>
                <a:spcPts val="575"/>
              </a:spcBef>
              <a:buClr>
                <a:srgbClr val="FF0000"/>
              </a:buClr>
              <a:buAutoNum type="arabicPeriod"/>
              <a:tabLst>
                <a:tab pos="353695" algn="l"/>
              </a:tabLst>
            </a:pPr>
            <a:r>
              <a:rPr sz="2400" spc="-10" dirty="0">
                <a:latin typeface="Calibri"/>
                <a:cs typeface="Calibri"/>
              </a:rPr>
              <a:t>Identification</a:t>
            </a:r>
            <a:endParaRPr sz="2400">
              <a:latin typeface="Calibri"/>
              <a:cs typeface="Calibri"/>
            </a:endParaRPr>
          </a:p>
          <a:p>
            <a:pPr marL="353695" indent="-340995">
              <a:lnSpc>
                <a:spcPct val="100000"/>
              </a:lnSpc>
              <a:spcBef>
                <a:spcPts val="580"/>
              </a:spcBef>
              <a:buClr>
                <a:srgbClr val="FF0000"/>
              </a:buClr>
              <a:buAutoNum type="arabicPeriod"/>
              <a:tabLst>
                <a:tab pos="353695" algn="l"/>
              </a:tabLst>
            </a:pPr>
            <a:r>
              <a:rPr sz="2400" dirty="0">
                <a:latin typeface="Calibri"/>
                <a:cs typeface="Calibri"/>
              </a:rPr>
              <a:t>Burial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site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93875" y="3503676"/>
            <a:ext cx="3051048" cy="306019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32247" y="1522475"/>
            <a:ext cx="2930652" cy="504139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629400" y="0"/>
            <a:ext cx="1828800" cy="228600"/>
          </a:xfrm>
          <a:prstGeom prst="rect">
            <a:avLst/>
          </a:prstGeom>
          <a:solidFill>
            <a:srgbClr val="9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4276" y="3046476"/>
            <a:ext cx="3279648" cy="312724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99132" y="1126236"/>
            <a:ext cx="4361688" cy="75590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5543" rIns="0" bIns="0" rtlCol="0">
            <a:spAutoFit/>
          </a:bodyPr>
          <a:lstStyle/>
          <a:p>
            <a:pPr marL="2020570">
              <a:lnSpc>
                <a:spcPct val="100000"/>
              </a:lnSpc>
              <a:spcBef>
                <a:spcPts val="95"/>
              </a:spcBef>
            </a:pPr>
            <a:r>
              <a:rPr sz="4600" spc="-90" dirty="0"/>
              <a:t>Mummification</a:t>
            </a:r>
            <a:endParaRPr sz="4600"/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46676" y="1674876"/>
            <a:ext cx="3279648" cy="32095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25D258-D8F1-701A-4C33-4485751DE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4787" t="7561" r="11351" b="8025"/>
          <a:stretch>
            <a:fillRect/>
          </a:stretch>
        </p:blipFill>
        <p:spPr bwMode="auto">
          <a:xfrm>
            <a:off x="8458200" y="0"/>
            <a:ext cx="68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98064" y="240791"/>
            <a:ext cx="3663950" cy="1576070"/>
            <a:chOff x="2798064" y="240791"/>
            <a:chExt cx="3663950" cy="15760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98064" y="1021079"/>
              <a:ext cx="3663696" cy="79552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02636" y="240791"/>
              <a:ext cx="3656076" cy="134111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66110" y="405129"/>
            <a:ext cx="28987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90" dirty="0"/>
              <a:t>Embalming</a:t>
            </a:r>
            <a:endParaRPr sz="4800"/>
          </a:p>
        </p:txBody>
      </p:sp>
      <p:sp>
        <p:nvSpPr>
          <p:cNvPr id="6" name="object 6"/>
          <p:cNvSpPr txBox="1"/>
          <p:nvPr/>
        </p:nvSpPr>
        <p:spPr>
          <a:xfrm>
            <a:off x="383540" y="1170406"/>
            <a:ext cx="7772400" cy="1215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50100"/>
              </a:lnSpc>
              <a:spcBef>
                <a:spcPts val="100"/>
              </a:spcBef>
              <a:buClr>
                <a:srgbClr val="FF0000"/>
              </a:buClr>
              <a:buFont typeface="Wingdings"/>
              <a:buChar char=""/>
              <a:tabLst>
                <a:tab pos="469900" algn="l"/>
              </a:tabLst>
            </a:pPr>
            <a:r>
              <a:rPr sz="2600" dirty="0">
                <a:latin typeface="Calibri"/>
                <a:cs typeface="Calibri"/>
              </a:rPr>
              <a:t>A</a:t>
            </a:r>
            <a:r>
              <a:rPr sz="2600" spc="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body</a:t>
            </a:r>
            <a:r>
              <a:rPr sz="2600" spc="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may</a:t>
            </a:r>
            <a:r>
              <a:rPr sz="2600" spc="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be</a:t>
            </a:r>
            <a:r>
              <a:rPr sz="2600" spc="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mummified</a:t>
            </a:r>
            <a:r>
              <a:rPr sz="2600" spc="2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artificially</a:t>
            </a:r>
            <a:r>
              <a:rPr sz="2600" b="1" spc="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for</a:t>
            </a:r>
            <a:r>
              <a:rPr sz="2600" spc="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3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purpose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its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preservation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by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process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known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as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embalming.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3540" y="2439622"/>
            <a:ext cx="6972300" cy="1214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indent="-457200">
              <a:lnSpc>
                <a:spcPct val="150000"/>
              </a:lnSpc>
              <a:spcBef>
                <a:spcPts val="95"/>
              </a:spcBef>
              <a:buClr>
                <a:srgbClr val="FF0000"/>
              </a:buClr>
              <a:buFont typeface="Wingdings"/>
              <a:buChar char=""/>
              <a:tabLst>
                <a:tab pos="469900" algn="l"/>
                <a:tab pos="1166495" algn="l"/>
                <a:tab pos="2173605" algn="l"/>
                <a:tab pos="2383790" algn="l"/>
                <a:tab pos="3634104" algn="l"/>
                <a:tab pos="4106545" algn="l"/>
                <a:tab pos="4478020" algn="l"/>
                <a:tab pos="5071110" algn="l"/>
                <a:tab pos="5454015" algn="l"/>
                <a:tab pos="6589395" algn="l"/>
              </a:tabLst>
            </a:pPr>
            <a:r>
              <a:rPr sz="2600" spc="-25" dirty="0">
                <a:latin typeface="Calibri"/>
                <a:cs typeface="Calibri"/>
              </a:rPr>
              <a:t>The</a:t>
            </a:r>
            <a:r>
              <a:rPr sz="2600" dirty="0">
                <a:latin typeface="Calibri"/>
                <a:cs typeface="Calibri"/>
              </a:rPr>
              <a:t>	</a:t>
            </a:r>
            <a:r>
              <a:rPr sz="2600" spc="-10" dirty="0">
                <a:latin typeface="Calibri"/>
                <a:cs typeface="Calibri"/>
              </a:rPr>
              <a:t>process</a:t>
            </a:r>
            <a:r>
              <a:rPr sz="2600" dirty="0">
                <a:latin typeface="Calibri"/>
                <a:cs typeface="Calibri"/>
              </a:rPr>
              <a:t>	</a:t>
            </a:r>
            <a:r>
              <a:rPr sz="2600" spc="-10" dirty="0">
                <a:latin typeface="Calibri"/>
                <a:cs typeface="Calibri"/>
              </a:rPr>
              <a:t>consists</a:t>
            </a:r>
            <a:r>
              <a:rPr sz="2600" dirty="0">
                <a:latin typeface="Calibri"/>
                <a:cs typeface="Calibri"/>
              </a:rPr>
              <a:t>	</a:t>
            </a:r>
            <a:r>
              <a:rPr sz="2600" spc="-25" dirty="0">
                <a:latin typeface="Calibri"/>
                <a:cs typeface="Calibri"/>
              </a:rPr>
              <a:t>of</a:t>
            </a:r>
            <a:r>
              <a:rPr sz="2600" dirty="0">
                <a:latin typeface="Calibri"/>
                <a:cs typeface="Calibri"/>
              </a:rPr>
              <a:t>	</a:t>
            </a:r>
            <a:r>
              <a:rPr sz="2600" spc="-10" dirty="0">
                <a:latin typeface="Calibri"/>
                <a:cs typeface="Calibri"/>
              </a:rPr>
              <a:t>injecting</a:t>
            </a:r>
            <a:r>
              <a:rPr sz="2600" dirty="0">
                <a:latin typeface="Calibri"/>
                <a:cs typeface="Calibri"/>
              </a:rPr>
              <a:t>	</a:t>
            </a:r>
            <a:r>
              <a:rPr sz="2600" spc="-10" dirty="0">
                <a:latin typeface="Calibri"/>
                <a:cs typeface="Calibri"/>
              </a:rPr>
              <a:t>embalming containing</a:t>
            </a:r>
            <a:r>
              <a:rPr sz="2600" dirty="0">
                <a:latin typeface="Calibri"/>
                <a:cs typeface="Calibri"/>
              </a:rPr>
              <a:t>	</a:t>
            </a:r>
            <a:r>
              <a:rPr sz="2600" b="1" spc="-10" dirty="0">
                <a:latin typeface="Calibri"/>
                <a:cs typeface="Calibri"/>
              </a:rPr>
              <a:t>formaldehyde</a:t>
            </a:r>
            <a:r>
              <a:rPr sz="2600" spc="-10" dirty="0">
                <a:latin typeface="Calibri"/>
                <a:cs typeface="Calibri"/>
              </a:rPr>
              <a:t>,</a:t>
            </a:r>
            <a:r>
              <a:rPr sz="2600" dirty="0">
                <a:latin typeface="Calibri"/>
                <a:cs typeface="Calibri"/>
              </a:rPr>
              <a:t>	</a:t>
            </a:r>
            <a:r>
              <a:rPr sz="2600" spc="-25" dirty="0">
                <a:latin typeface="Calibri"/>
                <a:cs typeface="Calibri"/>
              </a:rPr>
              <a:t>or</a:t>
            </a:r>
            <a:r>
              <a:rPr sz="2600" dirty="0">
                <a:latin typeface="Calibri"/>
                <a:cs typeface="Calibri"/>
              </a:rPr>
              <a:t>	</a:t>
            </a:r>
            <a:r>
              <a:rPr sz="2600" spc="-10" dirty="0">
                <a:latin typeface="Calibri"/>
                <a:cs typeface="Calibri"/>
              </a:rPr>
              <a:t>solutions</a:t>
            </a:r>
            <a:r>
              <a:rPr sz="2600" dirty="0">
                <a:latin typeface="Calibri"/>
                <a:cs typeface="Calibri"/>
              </a:rPr>
              <a:t>	</a:t>
            </a:r>
            <a:r>
              <a:rPr sz="2600" spc="-25" dirty="0">
                <a:latin typeface="Calibri"/>
                <a:cs typeface="Calibri"/>
              </a:rPr>
              <a:t>of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27797" y="2439622"/>
            <a:ext cx="625475" cy="1214120"/>
          </a:xfrm>
          <a:prstGeom prst="rect">
            <a:avLst/>
          </a:prstGeom>
        </p:spPr>
        <p:txBody>
          <a:bodyPr vert="horz" wrap="square" lIns="0" tIns="2101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5"/>
              </a:spcBef>
            </a:pPr>
            <a:r>
              <a:rPr sz="2600" spc="-10" dirty="0">
                <a:latin typeface="Calibri"/>
                <a:cs typeface="Calibri"/>
              </a:rPr>
              <a:t>fluid</a:t>
            </a:r>
            <a:endParaRPr sz="2600">
              <a:latin typeface="Calibri"/>
              <a:cs typeface="Calibri"/>
            </a:endParaRPr>
          </a:p>
          <a:p>
            <a:pPr marL="21590">
              <a:lnSpc>
                <a:spcPct val="100000"/>
              </a:lnSpc>
              <a:spcBef>
                <a:spcPts val="1560"/>
              </a:spcBef>
            </a:pPr>
            <a:r>
              <a:rPr sz="2600" b="1" spc="-20" dirty="0">
                <a:latin typeface="Calibri"/>
                <a:cs typeface="Calibri"/>
              </a:rPr>
              <a:t>lead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3540" y="3628110"/>
            <a:ext cx="7770495" cy="2482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>
              <a:lnSpc>
                <a:spcPct val="150000"/>
              </a:lnSpc>
              <a:spcBef>
                <a:spcPts val="100"/>
              </a:spcBef>
              <a:tabLst>
                <a:tab pos="1771014" algn="l"/>
                <a:tab pos="2409825" algn="l"/>
                <a:tab pos="3959860" algn="l"/>
                <a:tab pos="5476875" algn="l"/>
                <a:tab pos="6136640" algn="l"/>
                <a:tab pos="6715759" algn="l"/>
              </a:tabLst>
            </a:pPr>
            <a:r>
              <a:rPr sz="2600" b="1" spc="-10" dirty="0">
                <a:latin typeface="Calibri"/>
                <a:cs typeface="Calibri"/>
              </a:rPr>
              <a:t>sulphide</a:t>
            </a:r>
            <a:r>
              <a:rPr sz="2600" b="1" dirty="0">
                <a:latin typeface="Calibri"/>
                <a:cs typeface="Calibri"/>
              </a:rPr>
              <a:t>	</a:t>
            </a:r>
            <a:r>
              <a:rPr sz="2600" spc="-25" dirty="0">
                <a:latin typeface="Calibri"/>
                <a:cs typeface="Calibri"/>
              </a:rPr>
              <a:t>and</a:t>
            </a:r>
            <a:r>
              <a:rPr sz="2600" dirty="0">
                <a:latin typeface="Calibri"/>
                <a:cs typeface="Calibri"/>
              </a:rPr>
              <a:t>	</a:t>
            </a:r>
            <a:r>
              <a:rPr sz="2600" b="1" spc="-10" dirty="0">
                <a:latin typeface="Calibri"/>
                <a:cs typeface="Calibri"/>
              </a:rPr>
              <a:t>potassium</a:t>
            </a:r>
            <a:r>
              <a:rPr sz="2600" b="1" dirty="0">
                <a:latin typeface="Calibri"/>
                <a:cs typeface="Calibri"/>
              </a:rPr>
              <a:t>	</a:t>
            </a:r>
            <a:r>
              <a:rPr sz="2600" b="1" spc="-10" dirty="0">
                <a:latin typeface="Calibri"/>
                <a:cs typeface="Calibri"/>
              </a:rPr>
              <a:t>carbonate</a:t>
            </a:r>
            <a:r>
              <a:rPr sz="2600" b="1" dirty="0">
                <a:latin typeface="Calibri"/>
                <a:cs typeface="Calibri"/>
              </a:rPr>
              <a:t>	</a:t>
            </a:r>
            <a:r>
              <a:rPr sz="2600" spc="-20" dirty="0">
                <a:latin typeface="Calibri"/>
                <a:cs typeface="Calibri"/>
              </a:rPr>
              <a:t>into</a:t>
            </a:r>
            <a:r>
              <a:rPr sz="2600" dirty="0">
                <a:latin typeface="Calibri"/>
                <a:cs typeface="Calibri"/>
              </a:rPr>
              <a:t>	</a:t>
            </a:r>
            <a:r>
              <a:rPr sz="2600" spc="-25" dirty="0">
                <a:latin typeface="Calibri"/>
                <a:cs typeface="Calibri"/>
              </a:rPr>
              <a:t>the</a:t>
            </a:r>
            <a:r>
              <a:rPr sz="2600" dirty="0">
                <a:latin typeface="Calibri"/>
                <a:cs typeface="Calibri"/>
              </a:rPr>
              <a:t>	</a:t>
            </a:r>
            <a:r>
              <a:rPr sz="2600" spc="-25" dirty="0">
                <a:latin typeface="Calibri"/>
                <a:cs typeface="Calibri"/>
              </a:rPr>
              <a:t>femoral </a:t>
            </a:r>
            <a:r>
              <a:rPr sz="2600" spc="-20" dirty="0">
                <a:latin typeface="Calibri"/>
                <a:cs typeface="Calibri"/>
              </a:rPr>
              <a:t>artery,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aorta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and/or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carotids.</a:t>
            </a:r>
            <a:endParaRPr sz="2600">
              <a:latin typeface="Calibri"/>
              <a:cs typeface="Calibri"/>
            </a:endParaRPr>
          </a:p>
          <a:p>
            <a:pPr marL="469900" marR="6350" indent="-457200">
              <a:lnSpc>
                <a:spcPct val="150000"/>
              </a:lnSpc>
              <a:spcBef>
                <a:spcPts val="625"/>
              </a:spcBef>
              <a:buClr>
                <a:srgbClr val="FF0000"/>
              </a:buClr>
              <a:buFont typeface="Wingdings"/>
              <a:buChar char=""/>
              <a:tabLst>
                <a:tab pos="469900" algn="l"/>
              </a:tabLst>
            </a:pPr>
            <a:r>
              <a:rPr sz="2600" dirty="0">
                <a:latin typeface="Calibri"/>
                <a:cs typeface="Calibri"/>
              </a:rPr>
              <a:t>The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procedure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is commonly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resorted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to;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US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and </a:t>
            </a:r>
            <a:r>
              <a:rPr sz="2600" dirty="0">
                <a:latin typeface="Calibri"/>
                <a:cs typeface="Calibri"/>
              </a:rPr>
              <a:t>other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western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countries.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29400" y="0"/>
            <a:ext cx="1828800" cy="228600"/>
          </a:xfrm>
          <a:prstGeom prst="rect">
            <a:avLst/>
          </a:prstGeom>
          <a:solidFill>
            <a:srgbClr val="9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1252092"/>
            <a:ext cx="5634990" cy="3980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6415" marR="6985" indent="-514350" algn="just">
              <a:lnSpc>
                <a:spcPct val="150100"/>
              </a:lnSpc>
              <a:spcBef>
                <a:spcPts val="100"/>
              </a:spcBef>
              <a:buClr>
                <a:srgbClr val="FF0000"/>
              </a:buClr>
              <a:buFont typeface="Wingdings"/>
              <a:buChar char=""/>
              <a:tabLst>
                <a:tab pos="527685" algn="l"/>
              </a:tabLst>
            </a:pPr>
            <a:r>
              <a:rPr sz="2400" dirty="0">
                <a:latin typeface="Calibri"/>
                <a:cs typeface="Calibri"/>
              </a:rPr>
              <a:t>In</a:t>
            </a:r>
            <a:r>
              <a:rPr sz="2400" spc="5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5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medical</a:t>
            </a:r>
            <a:r>
              <a:rPr sz="2400" spc="5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institutions</a:t>
            </a:r>
            <a:r>
              <a:rPr sz="2400" spc="5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5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preserve 	</a:t>
            </a:r>
            <a:r>
              <a:rPr sz="2400" dirty="0">
                <a:latin typeface="Calibri"/>
                <a:cs typeface="Calibri"/>
              </a:rPr>
              <a:t>dead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bodies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anatomical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dissection.</a:t>
            </a:r>
            <a:endParaRPr sz="2400">
              <a:latin typeface="Calibri"/>
              <a:cs typeface="Calibri"/>
            </a:endParaRPr>
          </a:p>
          <a:p>
            <a:pPr marL="526415" marR="5080" indent="-514350" algn="just">
              <a:lnSpc>
                <a:spcPct val="150700"/>
              </a:lnSpc>
              <a:spcBef>
                <a:spcPts val="555"/>
              </a:spcBef>
              <a:buClr>
                <a:srgbClr val="FF0000"/>
              </a:buClr>
              <a:buFont typeface="Wingdings"/>
              <a:buChar char=""/>
              <a:tabLst>
                <a:tab pos="527685" algn="l"/>
              </a:tabLst>
            </a:pPr>
            <a:r>
              <a:rPr sz="2400" dirty="0">
                <a:latin typeface="Calibri"/>
                <a:cs typeface="Calibri"/>
              </a:rPr>
              <a:t>When</a:t>
            </a:r>
            <a:r>
              <a:rPr sz="2400" spc="350" dirty="0">
                <a:latin typeface="Calibri"/>
                <a:cs typeface="Calibri"/>
              </a:rPr>
              <a:t>   </a:t>
            </a:r>
            <a:r>
              <a:rPr sz="2400" dirty="0">
                <a:latin typeface="Calibri"/>
                <a:cs typeface="Calibri"/>
              </a:rPr>
              <a:t>dead</a:t>
            </a:r>
            <a:r>
              <a:rPr sz="2400" spc="350" dirty="0">
                <a:latin typeface="Calibri"/>
                <a:cs typeface="Calibri"/>
              </a:rPr>
              <a:t>   </a:t>
            </a:r>
            <a:r>
              <a:rPr sz="2400" dirty="0">
                <a:latin typeface="Calibri"/>
                <a:cs typeface="Calibri"/>
              </a:rPr>
              <a:t>bodies</a:t>
            </a:r>
            <a:r>
              <a:rPr sz="2400" spc="350" dirty="0">
                <a:latin typeface="Calibri"/>
                <a:cs typeface="Calibri"/>
              </a:rPr>
              <a:t>   </a:t>
            </a:r>
            <a:r>
              <a:rPr sz="2400" dirty="0">
                <a:latin typeface="Calibri"/>
                <a:cs typeface="Calibri"/>
              </a:rPr>
              <a:t>have</a:t>
            </a:r>
            <a:r>
              <a:rPr sz="2400" spc="350" dirty="0">
                <a:latin typeface="Calibri"/>
                <a:cs typeface="Calibri"/>
              </a:rPr>
              <a:t>  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355" dirty="0">
                <a:latin typeface="Calibri"/>
                <a:cs typeface="Calibri"/>
              </a:rPr>
              <a:t>   </a:t>
            </a:r>
            <a:r>
              <a:rPr sz="2400" spc="-25" dirty="0">
                <a:latin typeface="Calibri"/>
                <a:cs typeface="Calibri"/>
              </a:rPr>
              <a:t>be 	</a:t>
            </a:r>
            <a:r>
              <a:rPr sz="2400" b="1" dirty="0">
                <a:latin typeface="Calibri"/>
                <a:cs typeface="Calibri"/>
              </a:rPr>
              <a:t>transported</a:t>
            </a:r>
            <a:r>
              <a:rPr sz="2400" b="1" spc="285" dirty="0">
                <a:latin typeface="Calibri"/>
                <a:cs typeface="Calibri"/>
              </a:rPr>
              <a:t>   </a:t>
            </a:r>
            <a:r>
              <a:rPr sz="2400" dirty="0">
                <a:latin typeface="Calibri"/>
                <a:cs typeface="Calibri"/>
              </a:rPr>
              <a:t>from</a:t>
            </a:r>
            <a:r>
              <a:rPr sz="2400" spc="285" dirty="0">
                <a:latin typeface="Calibri"/>
                <a:cs typeface="Calibri"/>
              </a:rPr>
              <a:t>   </a:t>
            </a:r>
            <a:r>
              <a:rPr sz="2400" dirty="0">
                <a:latin typeface="Calibri"/>
                <a:cs typeface="Calibri"/>
              </a:rPr>
              <a:t>one</a:t>
            </a:r>
            <a:r>
              <a:rPr sz="2400" spc="280" dirty="0">
                <a:latin typeface="Calibri"/>
                <a:cs typeface="Calibri"/>
              </a:rPr>
              <a:t>   </a:t>
            </a:r>
            <a:r>
              <a:rPr sz="2400" dirty="0">
                <a:latin typeface="Calibri"/>
                <a:cs typeface="Calibri"/>
              </a:rPr>
              <a:t>country</a:t>
            </a:r>
            <a:r>
              <a:rPr sz="2400" spc="290" dirty="0">
                <a:latin typeface="Calibri"/>
                <a:cs typeface="Calibri"/>
              </a:rPr>
              <a:t>   </a:t>
            </a:r>
            <a:r>
              <a:rPr sz="2400" spc="-25" dirty="0">
                <a:latin typeface="Calibri"/>
                <a:cs typeface="Calibri"/>
              </a:rPr>
              <a:t>to 	</a:t>
            </a:r>
            <a:r>
              <a:rPr sz="2400" dirty="0">
                <a:latin typeface="Calibri"/>
                <a:cs typeface="Calibri"/>
              </a:rPr>
              <a:t>another</a:t>
            </a:r>
            <a:r>
              <a:rPr sz="2400" spc="2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2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burial</a:t>
            </a:r>
            <a:r>
              <a:rPr sz="2400" spc="2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2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cremation</a:t>
            </a:r>
            <a:r>
              <a:rPr sz="2400" spc="2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21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the 	</a:t>
            </a:r>
            <a:r>
              <a:rPr sz="2400" dirty="0">
                <a:latin typeface="Calibri"/>
                <a:cs typeface="Calibri"/>
              </a:rPr>
              <a:t>time</a:t>
            </a:r>
            <a:r>
              <a:rPr sz="2400" spc="275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taken</a:t>
            </a:r>
            <a:r>
              <a:rPr sz="2400" spc="275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280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transit</a:t>
            </a:r>
            <a:r>
              <a:rPr sz="2400" spc="265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280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such</a:t>
            </a:r>
            <a:r>
              <a:rPr sz="2400" spc="280" dirty="0">
                <a:latin typeface="Calibri"/>
                <a:cs typeface="Calibri"/>
              </a:rPr>
              <a:t>  </a:t>
            </a:r>
            <a:r>
              <a:rPr sz="2400" spc="-10" dirty="0">
                <a:latin typeface="Calibri"/>
                <a:cs typeface="Calibri"/>
              </a:rPr>
              <a:t>would 	</a:t>
            </a:r>
            <a:r>
              <a:rPr sz="2400" dirty="0">
                <a:latin typeface="Calibri"/>
                <a:cs typeface="Calibri"/>
              </a:rPr>
              <a:t>ordinarily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lead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putrefaction</a:t>
            </a:r>
            <a:r>
              <a:rPr sz="2600" spc="-10" dirty="0">
                <a:latin typeface="Calibri"/>
                <a:cs typeface="Calibri"/>
              </a:rPr>
              <a:t>.</a:t>
            </a:r>
            <a:endParaRPr sz="26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798064" y="240791"/>
            <a:ext cx="3663950" cy="1576070"/>
            <a:chOff x="2798064" y="240791"/>
            <a:chExt cx="3663950" cy="15760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98064" y="1021079"/>
              <a:ext cx="3663696" cy="79552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02636" y="240791"/>
              <a:ext cx="3656076" cy="134111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166110" y="405129"/>
            <a:ext cx="28987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90" dirty="0"/>
              <a:t>Embalming</a:t>
            </a:r>
            <a:endParaRPr sz="4800"/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42659" y="1141475"/>
            <a:ext cx="2322576" cy="346862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27676" y="4759450"/>
            <a:ext cx="2688335" cy="199339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705600" y="0"/>
            <a:ext cx="1752600" cy="240791"/>
          </a:xfrm>
          <a:prstGeom prst="rect">
            <a:avLst/>
          </a:prstGeom>
          <a:solidFill>
            <a:srgbClr val="9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09088" y="335279"/>
            <a:ext cx="3352800" cy="1440180"/>
            <a:chOff x="2609088" y="335279"/>
            <a:chExt cx="3352800" cy="14401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09088" y="1046988"/>
              <a:ext cx="3352800" cy="72847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13660" y="335279"/>
              <a:ext cx="3345179" cy="123139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3854" rIns="0" bIns="0" rtlCol="0">
            <a:spAutoFit/>
          </a:bodyPr>
          <a:lstStyle/>
          <a:p>
            <a:pPr marL="2423160">
              <a:lnSpc>
                <a:spcPct val="100000"/>
              </a:lnSpc>
              <a:spcBef>
                <a:spcPts val="105"/>
              </a:spcBef>
            </a:pPr>
            <a:r>
              <a:rPr sz="4400" spc="-85" dirty="0"/>
              <a:t>Embalming</a:t>
            </a:r>
            <a:endParaRPr sz="4400"/>
          </a:p>
        </p:txBody>
      </p:sp>
      <p:sp>
        <p:nvSpPr>
          <p:cNvPr id="6" name="object 6"/>
          <p:cNvSpPr txBox="1"/>
          <p:nvPr/>
        </p:nvSpPr>
        <p:spPr>
          <a:xfrm>
            <a:off x="421640" y="1425572"/>
            <a:ext cx="7951470" cy="4173220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3200" b="1" u="sng" spc="-10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Calibri"/>
                <a:cs typeface="Calibri"/>
              </a:rPr>
              <a:t>OBJECTIVES: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400" dirty="0">
                <a:latin typeface="Calibri"/>
                <a:cs typeface="Calibri"/>
              </a:rPr>
              <a:t>The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process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adopted</a:t>
            </a:r>
            <a:endParaRPr sz="2400">
              <a:latin typeface="Calibri"/>
              <a:cs typeface="Calibri"/>
            </a:endParaRPr>
          </a:p>
          <a:p>
            <a:pPr marL="509270" indent="-496570">
              <a:lnSpc>
                <a:spcPct val="100000"/>
              </a:lnSpc>
              <a:spcBef>
                <a:spcPts val="1970"/>
              </a:spcBef>
              <a:buClr>
                <a:srgbClr val="FF0000"/>
              </a:buClr>
              <a:buSzPct val="120000"/>
              <a:buFont typeface="Wingdings"/>
              <a:buChar char=""/>
              <a:tabLst>
                <a:tab pos="509270" algn="l"/>
              </a:tabLst>
            </a:pPr>
            <a:r>
              <a:rPr sz="2000" dirty="0">
                <a:latin typeface="Calibri"/>
                <a:cs typeface="Calibri"/>
              </a:rPr>
              <a:t>In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medical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colleges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preserve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dead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bodies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purpose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dissection</a:t>
            </a:r>
            <a:endParaRPr sz="2000">
              <a:latin typeface="Calibri"/>
              <a:cs typeface="Calibri"/>
            </a:endParaRPr>
          </a:p>
          <a:p>
            <a:pPr marL="440690" marR="237490" indent="-428625">
              <a:lnSpc>
                <a:spcPct val="150100"/>
              </a:lnSpc>
              <a:spcBef>
                <a:spcPts val="660"/>
              </a:spcBef>
              <a:buClr>
                <a:srgbClr val="FF0000"/>
              </a:buClr>
              <a:buFont typeface="Wingdings"/>
              <a:buChar char=""/>
              <a:tabLst>
                <a:tab pos="440690" algn="l"/>
                <a:tab pos="7409815" algn="l"/>
              </a:tabLst>
            </a:pPr>
            <a:r>
              <a:rPr sz="2000" dirty="0">
                <a:latin typeface="Calibri"/>
                <a:cs typeface="Calibri"/>
              </a:rPr>
              <a:t>Where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dead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bodies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have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taken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from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country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another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30" dirty="0">
                <a:latin typeface="Calibri"/>
                <a:cs typeface="Calibri"/>
              </a:rPr>
              <a:t>for </a:t>
            </a:r>
            <a:r>
              <a:rPr sz="2000" spc="-10" dirty="0">
                <a:latin typeface="Calibri"/>
                <a:cs typeface="Calibri"/>
              </a:rPr>
              <a:t>burial.</a:t>
            </a:r>
            <a:endParaRPr sz="2000">
              <a:latin typeface="Calibri"/>
              <a:cs typeface="Calibri"/>
            </a:endParaRPr>
          </a:p>
          <a:p>
            <a:pPr marL="440690" indent="-427990">
              <a:lnSpc>
                <a:spcPct val="100000"/>
              </a:lnSpc>
              <a:spcBef>
                <a:spcPts val="1680"/>
              </a:spcBef>
              <a:buClr>
                <a:srgbClr val="FF0000"/>
              </a:buClr>
              <a:buFont typeface="Wingdings"/>
              <a:buChar char=""/>
              <a:tabLst>
                <a:tab pos="440690" algn="l"/>
              </a:tabLst>
            </a:pPr>
            <a:r>
              <a:rPr sz="2000" dirty="0">
                <a:latin typeface="Calibri"/>
                <a:cs typeface="Calibri"/>
              </a:rPr>
              <a:t>The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tissues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body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hardened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&amp;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stay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preserved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by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embalming.</a:t>
            </a:r>
            <a:endParaRPr sz="2000">
              <a:latin typeface="Calibri"/>
              <a:cs typeface="Calibri"/>
            </a:endParaRPr>
          </a:p>
          <a:p>
            <a:pPr marL="440690" indent="-427990">
              <a:lnSpc>
                <a:spcPct val="100000"/>
              </a:lnSpc>
              <a:spcBef>
                <a:spcPts val="1680"/>
              </a:spcBef>
              <a:buClr>
                <a:srgbClr val="FF0000"/>
              </a:buClr>
              <a:buFont typeface="Wingdings"/>
              <a:buChar char=""/>
              <a:tabLst>
                <a:tab pos="440690" algn="l"/>
              </a:tabLst>
            </a:pPr>
            <a:r>
              <a:rPr sz="2000" dirty="0">
                <a:latin typeface="Calibri"/>
                <a:cs typeface="Calibri"/>
              </a:rPr>
              <a:t>Embalming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will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destroy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any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evidence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case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poisoning,</a:t>
            </a:r>
            <a:endParaRPr sz="2000">
              <a:latin typeface="Calibri"/>
              <a:cs typeface="Calibri"/>
            </a:endParaRPr>
          </a:p>
          <a:p>
            <a:pPr marL="497205" indent="-484505">
              <a:lnSpc>
                <a:spcPct val="100000"/>
              </a:lnSpc>
              <a:spcBef>
                <a:spcPts val="1680"/>
              </a:spcBef>
              <a:buClr>
                <a:srgbClr val="FF0000"/>
              </a:buClr>
              <a:buFont typeface="Wingdings"/>
              <a:buChar char=""/>
              <a:tabLst>
                <a:tab pos="497205" algn="l"/>
              </a:tabLst>
            </a:pPr>
            <a:r>
              <a:rPr sz="2000" spc="-10" dirty="0">
                <a:latin typeface="Calibri"/>
                <a:cs typeface="Calibri"/>
              </a:rPr>
              <a:t>therefore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removal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specimen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should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completed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before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embalming.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05600" y="0"/>
            <a:ext cx="1752600" cy="228600"/>
          </a:xfrm>
          <a:prstGeom prst="rect">
            <a:avLst/>
          </a:prstGeom>
          <a:solidFill>
            <a:srgbClr val="9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4100" dirty="0"/>
              <a:t>Adipocere</a:t>
            </a:r>
            <a:r>
              <a:rPr sz="4100" spc="-140" dirty="0"/>
              <a:t> </a:t>
            </a:r>
            <a:r>
              <a:rPr sz="4100" spc="-20" dirty="0"/>
              <a:t>Formation </a:t>
            </a:r>
            <a:r>
              <a:rPr sz="4100" spc="-10" dirty="0"/>
              <a:t>(Saponification)</a:t>
            </a:r>
            <a:endParaRPr sz="4100"/>
          </a:p>
        </p:txBody>
      </p:sp>
      <p:sp>
        <p:nvSpPr>
          <p:cNvPr id="3" name="object 3"/>
          <p:cNvSpPr txBox="1"/>
          <p:nvPr/>
        </p:nvSpPr>
        <p:spPr>
          <a:xfrm>
            <a:off x="353059" y="1663953"/>
            <a:ext cx="49504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Font typeface="Wingdings"/>
              <a:buChar char=""/>
              <a:tabLst>
                <a:tab pos="469265" algn="l"/>
                <a:tab pos="1960245" algn="l"/>
                <a:tab pos="3009265" algn="l"/>
                <a:tab pos="3582035" algn="l"/>
                <a:tab pos="4081779" algn="l"/>
              </a:tabLst>
            </a:pPr>
            <a:r>
              <a:rPr sz="2400" spc="-10" dirty="0">
                <a:latin typeface="Calibri"/>
                <a:cs typeface="Calibri"/>
              </a:rPr>
              <a:t>Adipocere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20" dirty="0">
                <a:latin typeface="Calibri"/>
                <a:cs typeface="Calibri"/>
              </a:rPr>
              <a:t>means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b="1" spc="-25" dirty="0">
                <a:latin typeface="Calibri"/>
                <a:cs typeface="Calibri"/>
              </a:rPr>
              <a:t>fat</a:t>
            </a:r>
            <a:r>
              <a:rPr sz="2400" b="1" dirty="0">
                <a:latin typeface="Calibri"/>
                <a:cs typeface="Calibri"/>
              </a:rPr>
              <a:t>	</a:t>
            </a:r>
            <a:r>
              <a:rPr sz="2400" b="1" spc="-25" dirty="0">
                <a:latin typeface="Calibri"/>
                <a:cs typeface="Calibri"/>
              </a:rPr>
              <a:t>or</a:t>
            </a:r>
            <a:r>
              <a:rPr sz="2400" b="1" dirty="0">
                <a:latin typeface="Calibri"/>
                <a:cs typeface="Calibri"/>
              </a:rPr>
              <a:t>	</a:t>
            </a:r>
            <a:r>
              <a:rPr sz="2400" b="1" spc="-10" dirty="0">
                <a:latin typeface="Calibri"/>
                <a:cs typeface="Calibri"/>
              </a:rPr>
              <a:t>waxes</a:t>
            </a:r>
            <a:r>
              <a:rPr sz="2400" spc="-10" dirty="0">
                <a:latin typeface="Calibri"/>
                <a:cs typeface="Calibri"/>
              </a:rPr>
              <a:t>,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05069" y="1663953"/>
            <a:ext cx="27216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61085" algn="l"/>
                <a:tab pos="1701164" algn="l"/>
              </a:tabLst>
            </a:pPr>
            <a:r>
              <a:rPr sz="2400" spc="-10" dirty="0">
                <a:latin typeface="Calibri"/>
                <a:cs typeface="Calibri"/>
              </a:rPr>
              <a:t>means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25" dirty="0">
                <a:latin typeface="Calibri"/>
                <a:cs typeface="Calibri"/>
              </a:rPr>
              <a:t>the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changes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3059" y="2030094"/>
            <a:ext cx="7874634" cy="2842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algn="just">
              <a:lnSpc>
                <a:spcPct val="15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occurring</a:t>
            </a:r>
            <a:r>
              <a:rPr sz="2400" spc="229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229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soft</a:t>
            </a:r>
            <a:r>
              <a:rPr sz="2400" spc="2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tissues</a:t>
            </a:r>
            <a:r>
              <a:rPr sz="2400" spc="229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2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2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body</a:t>
            </a:r>
            <a:r>
              <a:rPr sz="2400" spc="2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converting</a:t>
            </a:r>
            <a:r>
              <a:rPr sz="2400" spc="229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them</a:t>
            </a:r>
            <a:r>
              <a:rPr sz="2400" spc="24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into </a:t>
            </a:r>
            <a:r>
              <a:rPr sz="2400" dirty="0">
                <a:latin typeface="Calibri"/>
                <a:cs typeface="Calibri"/>
              </a:rPr>
              <a:t>soft,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grayish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white,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crumbly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greasy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material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after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death.</a:t>
            </a:r>
            <a:endParaRPr sz="2400">
              <a:latin typeface="Calibri"/>
              <a:cs typeface="Calibri"/>
            </a:endParaRPr>
          </a:p>
          <a:p>
            <a:pPr marL="469900" marR="5080" indent="-457200" algn="just">
              <a:lnSpc>
                <a:spcPct val="150000"/>
              </a:lnSpc>
              <a:spcBef>
                <a:spcPts val="575"/>
              </a:spcBef>
              <a:buClr>
                <a:srgbClr val="FF0000"/>
              </a:buClr>
              <a:buFont typeface="Wingdings"/>
              <a:buChar char=""/>
              <a:tabLst>
                <a:tab pos="469900" algn="l"/>
              </a:tabLst>
            </a:pPr>
            <a:r>
              <a:rPr sz="2400" dirty="0">
                <a:latin typeface="Calibri"/>
                <a:cs typeface="Calibri"/>
              </a:rPr>
              <a:t>The</a:t>
            </a:r>
            <a:r>
              <a:rPr sz="2400" spc="1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mechanism</a:t>
            </a:r>
            <a:r>
              <a:rPr sz="2400" spc="1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1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its</a:t>
            </a:r>
            <a:r>
              <a:rPr sz="2400" spc="1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formation</a:t>
            </a:r>
            <a:r>
              <a:rPr sz="2400" spc="1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1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not</a:t>
            </a:r>
            <a:r>
              <a:rPr sz="2400" spc="1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fully</a:t>
            </a:r>
            <a:r>
              <a:rPr sz="2400" spc="1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known</a:t>
            </a:r>
            <a:r>
              <a:rPr sz="2400" spc="1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but</a:t>
            </a:r>
            <a:r>
              <a:rPr sz="2400" spc="1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it</a:t>
            </a:r>
            <a:r>
              <a:rPr sz="2400" spc="11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is </a:t>
            </a:r>
            <a:r>
              <a:rPr sz="2400" dirty="0">
                <a:latin typeface="Calibri"/>
                <a:cs typeface="Calibri"/>
              </a:rPr>
              <a:t>believed</a:t>
            </a:r>
            <a:r>
              <a:rPr sz="2400" spc="3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that</a:t>
            </a:r>
            <a:r>
              <a:rPr sz="2400" spc="3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Clostridium</a:t>
            </a:r>
            <a:r>
              <a:rPr sz="2400" b="1" spc="3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Welchii</a:t>
            </a:r>
            <a:r>
              <a:rPr sz="2400" b="1" spc="3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initiates</a:t>
            </a:r>
            <a:r>
              <a:rPr sz="2400" spc="3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3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process</a:t>
            </a:r>
            <a:r>
              <a:rPr sz="2400" spc="32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of </a:t>
            </a:r>
            <a:r>
              <a:rPr sz="2400" spc="-10" dirty="0">
                <a:latin typeface="Calibri"/>
                <a:cs typeface="Calibri"/>
              </a:rPr>
              <a:t>hydrolysis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hydrogenation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body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fats.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53200" y="0"/>
            <a:ext cx="1905000" cy="228600"/>
          </a:xfrm>
          <a:prstGeom prst="rect">
            <a:avLst/>
          </a:prstGeom>
          <a:solidFill>
            <a:srgbClr val="9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9240" y="1276476"/>
            <a:ext cx="7882890" cy="4034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5780" marR="5715" indent="-513715" algn="just">
              <a:lnSpc>
                <a:spcPct val="153000"/>
              </a:lnSpc>
              <a:spcBef>
                <a:spcPts val="100"/>
              </a:spcBef>
              <a:buSzPct val="108333"/>
              <a:buFont typeface="Wingdings"/>
              <a:buChar char=""/>
              <a:tabLst>
                <a:tab pos="525780" algn="l"/>
                <a:tab pos="600075" algn="l"/>
              </a:tabLst>
            </a:pP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sz="2400" b="1" dirty="0">
                <a:latin typeface="Calibri"/>
                <a:cs typeface="Calibri"/>
              </a:rPr>
              <a:t>Moisture,</a:t>
            </a:r>
            <a:r>
              <a:rPr sz="2400" b="1" spc="20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warm</a:t>
            </a:r>
            <a:r>
              <a:rPr sz="2400" b="1" spc="20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temperature</a:t>
            </a:r>
            <a:r>
              <a:rPr sz="2400" b="1" spc="20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2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relative</a:t>
            </a:r>
            <a:r>
              <a:rPr sz="2400" spc="204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diminution</a:t>
            </a:r>
            <a:r>
              <a:rPr sz="2400" b="1" spc="195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of </a:t>
            </a:r>
            <a:r>
              <a:rPr sz="2400" b="1" dirty="0">
                <a:latin typeface="Calibri"/>
                <a:cs typeface="Calibri"/>
              </a:rPr>
              <a:t>air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further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precipitating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factors.</a:t>
            </a:r>
            <a:endParaRPr sz="2400">
              <a:latin typeface="Calibri"/>
              <a:cs typeface="Calibri"/>
            </a:endParaRPr>
          </a:p>
          <a:p>
            <a:pPr marL="525780" marR="5080" indent="-513715" algn="just">
              <a:lnSpc>
                <a:spcPct val="150000"/>
              </a:lnSpc>
              <a:spcBef>
                <a:spcPts val="575"/>
              </a:spcBef>
              <a:buClr>
                <a:srgbClr val="FF0000"/>
              </a:buClr>
              <a:buFont typeface="Wingdings"/>
              <a:buChar char=""/>
              <a:tabLst>
                <a:tab pos="525780" algn="l"/>
              </a:tabLst>
            </a:pPr>
            <a:r>
              <a:rPr sz="2400" dirty="0">
                <a:latin typeface="Calibri"/>
                <a:cs typeface="Calibri"/>
              </a:rPr>
              <a:t>It</a:t>
            </a:r>
            <a:r>
              <a:rPr sz="2400" spc="215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has</a:t>
            </a:r>
            <a:r>
              <a:rPr sz="2400" spc="215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been</a:t>
            </a:r>
            <a:r>
              <a:rPr sz="2400" spc="215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noticed</a:t>
            </a:r>
            <a:r>
              <a:rPr sz="2400" spc="220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that</a:t>
            </a:r>
            <a:r>
              <a:rPr sz="2400" spc="215" dirty="0">
                <a:latin typeface="Calibri"/>
                <a:cs typeface="Calibri"/>
              </a:rPr>
              <a:t>  </a:t>
            </a:r>
            <a:r>
              <a:rPr sz="2400" b="1" dirty="0">
                <a:latin typeface="Calibri"/>
                <a:cs typeface="Calibri"/>
              </a:rPr>
              <a:t>superficial</a:t>
            </a:r>
            <a:r>
              <a:rPr sz="2400" b="1" spc="220" dirty="0">
                <a:latin typeface="Calibri"/>
                <a:cs typeface="Calibri"/>
              </a:rPr>
              <a:t>  </a:t>
            </a:r>
            <a:r>
              <a:rPr sz="2400" b="1" dirty="0">
                <a:latin typeface="Calibri"/>
                <a:cs typeface="Calibri"/>
              </a:rPr>
              <a:t>fats</a:t>
            </a:r>
            <a:r>
              <a:rPr sz="2400" b="1" spc="215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are</a:t>
            </a:r>
            <a:r>
              <a:rPr sz="2400" spc="220" dirty="0">
                <a:latin typeface="Calibri"/>
                <a:cs typeface="Calibri"/>
              </a:rPr>
              <a:t>  </a:t>
            </a:r>
            <a:r>
              <a:rPr sz="2400" spc="-10" dirty="0">
                <a:latin typeface="Calibri"/>
                <a:cs typeface="Calibri"/>
              </a:rPr>
              <a:t>initially </a:t>
            </a:r>
            <a:r>
              <a:rPr sz="2400" dirty="0">
                <a:latin typeface="Calibri"/>
                <a:cs typeface="Calibri"/>
              </a:rPr>
              <a:t>affected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patches,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being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first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seen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cheeks,</a:t>
            </a:r>
            <a:r>
              <a:rPr sz="2400" b="1" spc="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breasts</a:t>
            </a:r>
            <a:r>
              <a:rPr sz="2400" b="1" spc="20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and </a:t>
            </a:r>
            <a:r>
              <a:rPr sz="2400" b="1" dirty="0">
                <a:latin typeface="Calibri"/>
                <a:cs typeface="Calibri"/>
              </a:rPr>
              <a:t>buttocks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finally;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process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spreads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whole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body.</a:t>
            </a:r>
            <a:endParaRPr sz="2400">
              <a:latin typeface="Calibri"/>
              <a:cs typeface="Calibri"/>
            </a:endParaRPr>
          </a:p>
          <a:p>
            <a:pPr marL="525780" marR="5080" indent="-513715" algn="just">
              <a:lnSpc>
                <a:spcPct val="150000"/>
              </a:lnSpc>
              <a:spcBef>
                <a:spcPts val="575"/>
              </a:spcBef>
              <a:buFont typeface="Wingdings"/>
              <a:buChar char=""/>
              <a:tabLst>
                <a:tab pos="525780" algn="l"/>
                <a:tab pos="593725" algn="l"/>
              </a:tabLst>
            </a:pP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sz="2400" dirty="0">
                <a:latin typeface="Calibri"/>
                <a:cs typeface="Calibri"/>
              </a:rPr>
              <a:t>Once</a:t>
            </a:r>
            <a:r>
              <a:rPr sz="2400" spc="415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formed</a:t>
            </a:r>
            <a:r>
              <a:rPr sz="2400" spc="409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it</a:t>
            </a:r>
            <a:r>
              <a:rPr sz="2400" spc="420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415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relatively</a:t>
            </a:r>
            <a:r>
              <a:rPr sz="2400" spc="425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permanent,</a:t>
            </a:r>
            <a:r>
              <a:rPr sz="2400" spc="420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it</a:t>
            </a:r>
            <a:r>
              <a:rPr sz="2400" spc="420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has</a:t>
            </a:r>
            <a:r>
              <a:rPr sz="2400" spc="415" dirty="0">
                <a:latin typeface="Calibri"/>
                <a:cs typeface="Calibri"/>
              </a:rPr>
              <a:t>  </a:t>
            </a:r>
            <a:r>
              <a:rPr sz="2400" spc="-50" dirty="0">
                <a:latin typeface="Calibri"/>
                <a:cs typeface="Calibri"/>
              </a:rPr>
              <a:t>a </a:t>
            </a:r>
            <a:r>
              <a:rPr sz="2400" spc="-10" dirty="0">
                <a:latin typeface="Calibri"/>
                <a:cs typeface="Calibri"/>
              </a:rPr>
              <a:t>characteristic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smell.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32715"/>
            <a:ext cx="4736465" cy="1276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4100" dirty="0"/>
              <a:t>Adipocere</a:t>
            </a:r>
            <a:r>
              <a:rPr sz="4100" spc="-140" dirty="0"/>
              <a:t> </a:t>
            </a:r>
            <a:r>
              <a:rPr sz="4100" spc="-20" dirty="0"/>
              <a:t>Formation </a:t>
            </a:r>
            <a:r>
              <a:rPr sz="4100" spc="-10" dirty="0"/>
              <a:t>(Saponification)</a:t>
            </a:r>
            <a:endParaRPr sz="4100"/>
          </a:p>
        </p:txBody>
      </p:sp>
      <p:sp>
        <p:nvSpPr>
          <p:cNvPr id="4" name="Rectangle 3"/>
          <p:cNvSpPr/>
          <p:nvPr/>
        </p:nvSpPr>
        <p:spPr>
          <a:xfrm>
            <a:off x="6629400" y="0"/>
            <a:ext cx="1828800" cy="228600"/>
          </a:xfrm>
          <a:prstGeom prst="rect">
            <a:avLst/>
          </a:prstGeom>
          <a:solidFill>
            <a:srgbClr val="9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9214" y="1480692"/>
            <a:ext cx="7630795" cy="4562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 algn="just">
              <a:lnSpc>
                <a:spcPct val="150100"/>
              </a:lnSpc>
              <a:spcBef>
                <a:spcPts val="100"/>
              </a:spcBef>
              <a:buClr>
                <a:srgbClr val="FF0000"/>
              </a:buClr>
              <a:buFont typeface="Wingdings"/>
              <a:buChar char=""/>
              <a:tabLst>
                <a:tab pos="469900" algn="l"/>
              </a:tabLst>
            </a:pPr>
            <a:r>
              <a:rPr sz="2400" dirty="0">
                <a:latin typeface="Calibri"/>
                <a:cs typeface="Calibri"/>
              </a:rPr>
              <a:t>When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dead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body</a:t>
            </a:r>
            <a:r>
              <a:rPr sz="2400" spc="1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1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left</a:t>
            </a:r>
            <a:r>
              <a:rPr sz="2400" spc="1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moist</a:t>
            </a:r>
            <a:r>
              <a:rPr sz="2400" spc="1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place,</a:t>
            </a:r>
            <a:r>
              <a:rPr sz="2400" spc="1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either</a:t>
            </a:r>
            <a:r>
              <a:rPr sz="2400" spc="1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water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damp</a:t>
            </a:r>
            <a:r>
              <a:rPr sz="2400" spc="11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earth,</a:t>
            </a:r>
            <a:r>
              <a:rPr sz="2400" spc="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putrefaction</a:t>
            </a:r>
            <a:r>
              <a:rPr sz="2400" spc="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stops</a:t>
            </a:r>
            <a:r>
              <a:rPr sz="2400" spc="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1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replaced</a:t>
            </a:r>
            <a:r>
              <a:rPr sz="2400" spc="11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by</a:t>
            </a:r>
            <a:r>
              <a:rPr sz="2400" spc="11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the </a:t>
            </a:r>
            <a:r>
              <a:rPr sz="2400" dirty="0">
                <a:latin typeface="Calibri"/>
                <a:cs typeface="Calibri"/>
              </a:rPr>
              <a:t>formation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Adipocerous,</a:t>
            </a:r>
            <a:endParaRPr sz="2400">
              <a:latin typeface="Calibri"/>
              <a:cs typeface="Calibri"/>
            </a:endParaRPr>
          </a:p>
          <a:p>
            <a:pPr marL="469900" marR="6985" indent="-457200" algn="just">
              <a:lnSpc>
                <a:spcPct val="150000"/>
              </a:lnSpc>
              <a:spcBef>
                <a:spcPts val="575"/>
              </a:spcBef>
              <a:buClr>
                <a:srgbClr val="FF0000"/>
              </a:buClr>
              <a:buFont typeface="Wingdings"/>
              <a:buChar char=""/>
              <a:tabLst>
                <a:tab pos="469900" algn="l"/>
              </a:tabLst>
            </a:pPr>
            <a:r>
              <a:rPr sz="2400" dirty="0">
                <a:latin typeface="Calibri"/>
                <a:cs typeface="Calibri"/>
              </a:rPr>
              <a:t>It</a:t>
            </a:r>
            <a:r>
              <a:rPr sz="2400" spc="1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1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1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wax</a:t>
            </a:r>
            <a:r>
              <a:rPr sz="2400" spc="1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looking</a:t>
            </a:r>
            <a:r>
              <a:rPr sz="2400" spc="1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substance</a:t>
            </a:r>
            <a:r>
              <a:rPr sz="2400" spc="1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1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1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greasy</a:t>
            </a:r>
            <a:r>
              <a:rPr sz="2400" spc="1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feel</a:t>
            </a:r>
            <a:r>
              <a:rPr sz="2400" spc="1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1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soft, </a:t>
            </a:r>
            <a:r>
              <a:rPr sz="2400" dirty="0">
                <a:latin typeface="Calibri"/>
                <a:cs typeface="Calibri"/>
              </a:rPr>
              <a:t>whitish</a:t>
            </a:r>
            <a:r>
              <a:rPr sz="2400" spc="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yellow</a:t>
            </a:r>
            <a:r>
              <a:rPr sz="2400" spc="11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color</a:t>
            </a:r>
            <a:r>
              <a:rPr sz="2400" spc="1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it</a:t>
            </a:r>
            <a:r>
              <a:rPr sz="2400" spc="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cuts</a:t>
            </a:r>
            <a:r>
              <a:rPr sz="2400" spc="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easily/</a:t>
            </a:r>
            <a:r>
              <a:rPr sz="2400" spc="1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soft</a:t>
            </a:r>
            <a:r>
              <a:rPr sz="2400" spc="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melts</a:t>
            </a:r>
            <a:r>
              <a:rPr sz="2400" spc="11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at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flame</a:t>
            </a:r>
            <a:endParaRPr sz="2400">
              <a:latin typeface="Calibri"/>
              <a:cs typeface="Calibri"/>
            </a:endParaRPr>
          </a:p>
          <a:p>
            <a:pPr marL="469900" marR="6350" indent="-457200" algn="just">
              <a:lnSpc>
                <a:spcPct val="150000"/>
              </a:lnSpc>
              <a:spcBef>
                <a:spcPts val="580"/>
              </a:spcBef>
              <a:buClr>
                <a:srgbClr val="FF0000"/>
              </a:buClr>
              <a:buFont typeface="Wingdings"/>
              <a:buChar char=""/>
              <a:tabLst>
                <a:tab pos="469900" algn="l"/>
              </a:tabLst>
            </a:pPr>
            <a:r>
              <a:rPr sz="2400" dirty="0">
                <a:latin typeface="Calibri"/>
                <a:cs typeface="Calibri"/>
              </a:rPr>
              <a:t>It</a:t>
            </a:r>
            <a:r>
              <a:rPr sz="2400" spc="20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burns</a:t>
            </a:r>
            <a:r>
              <a:rPr sz="2400" spc="20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2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2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smell</a:t>
            </a:r>
            <a:r>
              <a:rPr sz="2400" spc="2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like</a:t>
            </a:r>
            <a:r>
              <a:rPr sz="2400" spc="2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2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cheese</a:t>
            </a:r>
            <a:r>
              <a:rPr sz="2400" spc="2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it</a:t>
            </a:r>
            <a:r>
              <a:rPr sz="2400" spc="2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floats</a:t>
            </a:r>
            <a:r>
              <a:rPr sz="2400" spc="20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2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water</a:t>
            </a:r>
            <a:r>
              <a:rPr sz="2400" spc="21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and </a:t>
            </a:r>
            <a:r>
              <a:rPr sz="2400" dirty="0">
                <a:latin typeface="Calibri"/>
                <a:cs typeface="Calibri"/>
              </a:rPr>
              <a:t>soluble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alcohol.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7340" y="418846"/>
            <a:ext cx="3584575" cy="875665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12700" marR="5080">
              <a:lnSpc>
                <a:spcPts val="2980"/>
              </a:lnSpc>
              <a:spcBef>
                <a:spcPts val="810"/>
              </a:spcBef>
            </a:pPr>
            <a:r>
              <a:rPr sz="3100" spc="-10" dirty="0"/>
              <a:t>Adipocere</a:t>
            </a:r>
            <a:r>
              <a:rPr sz="3100" spc="-90" dirty="0"/>
              <a:t> </a:t>
            </a:r>
            <a:r>
              <a:rPr sz="3100" spc="-10" dirty="0"/>
              <a:t>Formation (Saponification)</a:t>
            </a:r>
            <a:endParaRPr sz="3100"/>
          </a:p>
        </p:txBody>
      </p:sp>
      <p:sp>
        <p:nvSpPr>
          <p:cNvPr id="4" name="Rectangle 3"/>
          <p:cNvSpPr/>
          <p:nvPr/>
        </p:nvSpPr>
        <p:spPr>
          <a:xfrm>
            <a:off x="6553200" y="0"/>
            <a:ext cx="1905000" cy="228600"/>
          </a:xfrm>
          <a:prstGeom prst="rect">
            <a:avLst/>
          </a:prstGeom>
          <a:solidFill>
            <a:srgbClr val="9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3875" y="1065275"/>
            <a:ext cx="6099048" cy="457504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066800" y="838199"/>
            <a:ext cx="6553200" cy="5029200"/>
          </a:xfrm>
          <a:custGeom>
            <a:avLst/>
            <a:gdLst/>
            <a:ahLst/>
            <a:cxnLst/>
            <a:rect l="l" t="t" r="r" b="b"/>
            <a:pathLst>
              <a:path w="6553200" h="5029200">
                <a:moveTo>
                  <a:pt x="6370320" y="182880"/>
                </a:moveTo>
                <a:lnTo>
                  <a:pt x="6324600" y="182880"/>
                </a:lnTo>
                <a:lnTo>
                  <a:pt x="6324600" y="228600"/>
                </a:lnTo>
                <a:lnTo>
                  <a:pt x="6324600" y="4800600"/>
                </a:lnTo>
                <a:lnTo>
                  <a:pt x="228600" y="4800600"/>
                </a:lnTo>
                <a:lnTo>
                  <a:pt x="228600" y="228600"/>
                </a:lnTo>
                <a:lnTo>
                  <a:pt x="6324600" y="228600"/>
                </a:lnTo>
                <a:lnTo>
                  <a:pt x="6324600" y="182880"/>
                </a:lnTo>
                <a:lnTo>
                  <a:pt x="182880" y="182880"/>
                </a:lnTo>
                <a:lnTo>
                  <a:pt x="182880" y="228600"/>
                </a:lnTo>
                <a:lnTo>
                  <a:pt x="182880" y="4800600"/>
                </a:lnTo>
                <a:lnTo>
                  <a:pt x="182880" y="4846320"/>
                </a:lnTo>
                <a:lnTo>
                  <a:pt x="6370320" y="4846320"/>
                </a:lnTo>
                <a:lnTo>
                  <a:pt x="6370320" y="4800600"/>
                </a:lnTo>
                <a:lnTo>
                  <a:pt x="6370320" y="228600"/>
                </a:lnTo>
                <a:lnTo>
                  <a:pt x="6370320" y="182880"/>
                </a:lnTo>
                <a:close/>
              </a:path>
              <a:path w="6553200" h="5029200">
                <a:moveTo>
                  <a:pt x="6553200" y="0"/>
                </a:moveTo>
                <a:lnTo>
                  <a:pt x="6416040" y="0"/>
                </a:lnTo>
                <a:lnTo>
                  <a:pt x="6416040" y="137160"/>
                </a:lnTo>
                <a:lnTo>
                  <a:pt x="6416040" y="4892040"/>
                </a:lnTo>
                <a:lnTo>
                  <a:pt x="137160" y="4892040"/>
                </a:lnTo>
                <a:lnTo>
                  <a:pt x="137160" y="137160"/>
                </a:lnTo>
                <a:lnTo>
                  <a:pt x="6416040" y="137160"/>
                </a:lnTo>
                <a:lnTo>
                  <a:pt x="6416040" y="0"/>
                </a:lnTo>
                <a:lnTo>
                  <a:pt x="0" y="0"/>
                </a:lnTo>
                <a:lnTo>
                  <a:pt x="0" y="137160"/>
                </a:lnTo>
                <a:lnTo>
                  <a:pt x="0" y="4892040"/>
                </a:lnTo>
                <a:lnTo>
                  <a:pt x="0" y="5029200"/>
                </a:lnTo>
                <a:lnTo>
                  <a:pt x="6553200" y="5029200"/>
                </a:lnTo>
                <a:lnTo>
                  <a:pt x="6553200" y="4892052"/>
                </a:lnTo>
                <a:lnTo>
                  <a:pt x="6553200" y="137160"/>
                </a:lnTo>
                <a:lnTo>
                  <a:pt x="6553200" y="0"/>
                </a:lnTo>
                <a:close/>
              </a:path>
            </a:pathLst>
          </a:custGeom>
          <a:solidFill>
            <a:srgbClr val="45454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D222E4-CA70-7A7E-3335-253E36D28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4787" t="7561" r="11351" b="8025"/>
          <a:stretch>
            <a:fillRect/>
          </a:stretch>
        </p:blipFill>
        <p:spPr bwMode="auto">
          <a:xfrm>
            <a:off x="8458200" y="0"/>
            <a:ext cx="68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590448"/>
            <a:ext cx="7844155" cy="505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4984" marR="6350" indent="-457200" algn="just">
              <a:lnSpc>
                <a:spcPct val="130000"/>
              </a:lnSpc>
              <a:spcBef>
                <a:spcPts val="100"/>
              </a:spcBef>
              <a:buClr>
                <a:srgbClr val="FF0000"/>
              </a:buClr>
              <a:buFont typeface="Wingdings"/>
              <a:buChar char=""/>
              <a:tabLst>
                <a:tab pos="514984" algn="l"/>
              </a:tabLst>
            </a:pPr>
            <a:r>
              <a:rPr sz="2200" dirty="0">
                <a:latin typeface="Calibri"/>
                <a:cs typeface="Calibri"/>
              </a:rPr>
              <a:t>If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body</a:t>
            </a:r>
            <a:r>
              <a:rPr sz="2200" spc="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is</a:t>
            </a:r>
            <a:r>
              <a:rPr sz="2200" spc="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immersed</a:t>
            </a:r>
            <a:r>
              <a:rPr sz="2200" spc="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water</a:t>
            </a:r>
            <a:r>
              <a:rPr sz="2200" spc="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as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Drowning,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environment </a:t>
            </a:r>
            <a:r>
              <a:rPr sz="2200" dirty="0">
                <a:latin typeface="Calibri"/>
                <a:cs typeface="Calibri"/>
              </a:rPr>
              <a:t>provides</a:t>
            </a:r>
            <a:r>
              <a:rPr sz="2200" spc="2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30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moisture</a:t>
            </a:r>
            <a:r>
              <a:rPr sz="2200" spc="28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28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29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body</a:t>
            </a:r>
            <a:r>
              <a:rPr sz="2200" spc="30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tissues</a:t>
            </a:r>
            <a:r>
              <a:rPr sz="2200" spc="29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are</a:t>
            </a:r>
            <a:r>
              <a:rPr sz="2200" spc="28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therefore</a:t>
            </a:r>
            <a:r>
              <a:rPr sz="2200" spc="30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not </a:t>
            </a:r>
            <a:r>
              <a:rPr sz="2200" spc="-10" dirty="0">
                <a:latin typeface="Calibri"/>
                <a:cs typeface="Calibri"/>
              </a:rPr>
              <a:t>dehydrated.</a:t>
            </a:r>
            <a:endParaRPr sz="2200">
              <a:latin typeface="Calibri"/>
              <a:cs typeface="Calibri"/>
            </a:endParaRPr>
          </a:p>
          <a:p>
            <a:pPr marL="514984" marR="5080" indent="-457200" algn="just">
              <a:lnSpc>
                <a:spcPct val="130000"/>
              </a:lnSpc>
              <a:spcBef>
                <a:spcPts val="530"/>
              </a:spcBef>
              <a:buClr>
                <a:srgbClr val="FF0000"/>
              </a:buClr>
              <a:buFont typeface="Wingdings"/>
              <a:buChar char=""/>
              <a:tabLst>
                <a:tab pos="514984" algn="l"/>
              </a:tabLst>
            </a:pPr>
            <a:r>
              <a:rPr sz="2200" dirty="0">
                <a:latin typeface="Calibri"/>
                <a:cs typeface="Calibri"/>
              </a:rPr>
              <a:t>Fat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splitting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enzymes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as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lecithinase</a:t>
            </a:r>
            <a:r>
              <a:rPr sz="2200" b="1" spc="-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converts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body</a:t>
            </a:r>
            <a:r>
              <a:rPr sz="2200" b="1" spc="-3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fats</a:t>
            </a:r>
            <a:r>
              <a:rPr sz="2200" b="1" spc="-4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into</a:t>
            </a:r>
            <a:r>
              <a:rPr sz="2200" b="1" spc="-4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fatty </a:t>
            </a:r>
            <a:r>
              <a:rPr sz="2200" b="1" dirty="0">
                <a:latin typeface="Calibri"/>
                <a:cs typeface="Calibri"/>
              </a:rPr>
              <a:t>acids</a:t>
            </a:r>
            <a:r>
              <a:rPr sz="2200" b="1" spc="1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formed</a:t>
            </a:r>
            <a:r>
              <a:rPr sz="2200" spc="1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by</a:t>
            </a:r>
            <a:r>
              <a:rPr sz="2200" spc="1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postmortem</a:t>
            </a:r>
            <a:r>
              <a:rPr sz="2200" spc="18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hydrolysis</a:t>
            </a:r>
            <a:r>
              <a:rPr sz="2200" b="1" spc="1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17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hydrogenation</a:t>
            </a:r>
            <a:r>
              <a:rPr sz="2200" b="1" spc="190" dirty="0">
                <a:latin typeface="Calibri"/>
                <a:cs typeface="Calibri"/>
              </a:rPr>
              <a:t> </a:t>
            </a:r>
            <a:r>
              <a:rPr sz="2200" b="1" spc="-25" dirty="0">
                <a:latin typeface="Calibri"/>
                <a:cs typeface="Calibri"/>
              </a:rPr>
              <a:t>of </a:t>
            </a:r>
            <a:r>
              <a:rPr sz="2200" b="1" dirty="0">
                <a:latin typeface="Calibri"/>
                <a:cs typeface="Calibri"/>
              </a:rPr>
              <a:t>body</a:t>
            </a:r>
            <a:r>
              <a:rPr sz="2200" b="1" spc="-30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fat.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3300" b="1" spc="-10" dirty="0">
                <a:solidFill>
                  <a:srgbClr val="FF0000"/>
                </a:solidFill>
                <a:latin typeface="Calibri"/>
                <a:cs typeface="Calibri"/>
              </a:rPr>
              <a:t>Factors</a:t>
            </a:r>
            <a:r>
              <a:rPr sz="3300" b="1" spc="-1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300" b="1" dirty="0">
                <a:solidFill>
                  <a:srgbClr val="FF0000"/>
                </a:solidFill>
                <a:latin typeface="Calibri"/>
                <a:cs typeface="Calibri"/>
              </a:rPr>
              <a:t>affecting</a:t>
            </a:r>
            <a:r>
              <a:rPr sz="3300" b="1" spc="-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300" b="1" dirty="0">
                <a:solidFill>
                  <a:srgbClr val="FF0000"/>
                </a:solidFill>
                <a:latin typeface="Calibri"/>
                <a:cs typeface="Calibri"/>
              </a:rPr>
              <a:t>its</a:t>
            </a:r>
            <a:r>
              <a:rPr sz="3300" b="1" spc="-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300" b="1" spc="-10" dirty="0">
                <a:solidFill>
                  <a:srgbClr val="FF0000"/>
                </a:solidFill>
                <a:latin typeface="Calibri"/>
                <a:cs typeface="Calibri"/>
              </a:rPr>
              <a:t>formation</a:t>
            </a:r>
            <a:endParaRPr sz="3300">
              <a:latin typeface="Calibri"/>
              <a:cs typeface="Calibri"/>
            </a:endParaRPr>
          </a:p>
          <a:p>
            <a:pPr marL="765810" lvl="1" indent="-214629">
              <a:lnSpc>
                <a:spcPct val="100000"/>
              </a:lnSpc>
              <a:spcBef>
                <a:spcPts val="45"/>
              </a:spcBef>
              <a:buClr>
                <a:srgbClr val="FF0000"/>
              </a:buClr>
              <a:buSzPct val="95454"/>
              <a:buAutoNum type="arabicPeriod"/>
              <a:tabLst>
                <a:tab pos="765810" algn="l"/>
              </a:tabLst>
            </a:pPr>
            <a:r>
              <a:rPr sz="2200" spc="-10" dirty="0">
                <a:latin typeface="Calibri"/>
                <a:cs typeface="Calibri"/>
              </a:rPr>
              <a:t>Moisture</a:t>
            </a:r>
            <a:endParaRPr sz="2200">
              <a:latin typeface="Calibri"/>
              <a:cs typeface="Calibri"/>
            </a:endParaRPr>
          </a:p>
          <a:p>
            <a:pPr marL="765810" lvl="1" indent="-214629">
              <a:lnSpc>
                <a:spcPct val="100000"/>
              </a:lnSpc>
              <a:buClr>
                <a:srgbClr val="FF0000"/>
              </a:buClr>
              <a:buSzPct val="95454"/>
              <a:buAutoNum type="arabicPeriod"/>
              <a:tabLst>
                <a:tab pos="765810" algn="l"/>
              </a:tabLst>
            </a:pPr>
            <a:r>
              <a:rPr sz="2200" dirty="0">
                <a:latin typeface="Calibri"/>
                <a:cs typeface="Calibri"/>
              </a:rPr>
              <a:t>Warm</a:t>
            </a:r>
            <a:r>
              <a:rPr sz="2200" spc="-1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temperature</a:t>
            </a:r>
            <a:endParaRPr sz="2200">
              <a:latin typeface="Calibri"/>
              <a:cs typeface="Calibri"/>
            </a:endParaRPr>
          </a:p>
          <a:p>
            <a:pPr marL="830580" lvl="1" indent="-275590">
              <a:lnSpc>
                <a:spcPct val="100000"/>
              </a:lnSpc>
              <a:buClr>
                <a:srgbClr val="FF0000"/>
              </a:buClr>
              <a:buSzPct val="95454"/>
              <a:buAutoNum type="arabicPeriod"/>
              <a:tabLst>
                <a:tab pos="830580" algn="l"/>
              </a:tabLst>
            </a:pPr>
            <a:r>
              <a:rPr sz="2200" dirty="0">
                <a:latin typeface="Calibri"/>
                <a:cs typeface="Calibri"/>
              </a:rPr>
              <a:t>Less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air</a:t>
            </a:r>
            <a:endParaRPr sz="2200">
              <a:latin typeface="Calibri"/>
              <a:cs typeface="Calibri"/>
            </a:endParaRPr>
          </a:p>
          <a:p>
            <a:pPr marL="830580" lvl="1" indent="-275590">
              <a:lnSpc>
                <a:spcPct val="100000"/>
              </a:lnSpc>
              <a:buClr>
                <a:srgbClr val="FF0000"/>
              </a:buClr>
              <a:buSzPct val="95454"/>
              <a:buAutoNum type="arabicPeriod"/>
              <a:tabLst>
                <a:tab pos="830580" algn="l"/>
              </a:tabLst>
            </a:pPr>
            <a:r>
              <a:rPr sz="2200" spc="-10" dirty="0">
                <a:latin typeface="Calibri"/>
                <a:cs typeface="Calibri"/>
              </a:rPr>
              <a:t>Clostridum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welchii</a:t>
            </a:r>
            <a:endParaRPr sz="2200">
              <a:latin typeface="Calibri"/>
              <a:cs typeface="Calibri"/>
            </a:endParaRPr>
          </a:p>
          <a:p>
            <a:pPr marL="514984" indent="-456565">
              <a:lnSpc>
                <a:spcPct val="100000"/>
              </a:lnSpc>
              <a:spcBef>
                <a:spcPts val="1000"/>
              </a:spcBef>
              <a:buClr>
                <a:srgbClr val="FF0000"/>
              </a:buClr>
              <a:buFont typeface="Wingdings"/>
              <a:buChar char=""/>
              <a:tabLst>
                <a:tab pos="514984" algn="l"/>
              </a:tabLst>
            </a:pPr>
            <a:r>
              <a:rPr sz="2200" b="1" dirty="0">
                <a:latin typeface="Calibri"/>
                <a:cs typeface="Calibri"/>
              </a:rPr>
              <a:t>Time </a:t>
            </a:r>
            <a:r>
              <a:rPr sz="2200" b="1" spc="-10" dirty="0">
                <a:latin typeface="Calibri"/>
                <a:cs typeface="Calibri"/>
              </a:rPr>
              <a:t>Required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---------</a:t>
            </a:r>
            <a:r>
              <a:rPr sz="2200" b="1" spc="-10" dirty="0">
                <a:latin typeface="Calibri"/>
                <a:cs typeface="Calibri"/>
              </a:rPr>
              <a:t>-</a:t>
            </a:r>
            <a:r>
              <a:rPr sz="2200" b="1" dirty="0">
                <a:latin typeface="Calibri"/>
                <a:cs typeface="Calibri"/>
              </a:rPr>
              <a:t>7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–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35</a:t>
            </a:r>
            <a:r>
              <a:rPr sz="2200" b="1" spc="-10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days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29400" y="0"/>
            <a:ext cx="1828800" cy="228600"/>
          </a:xfrm>
          <a:prstGeom prst="rect">
            <a:avLst/>
          </a:prstGeom>
          <a:solidFill>
            <a:srgbClr val="9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40" y="719709"/>
            <a:ext cx="6173470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dirty="0"/>
              <a:t>Medico</a:t>
            </a:r>
            <a:r>
              <a:rPr sz="4600" spc="-135" dirty="0"/>
              <a:t> </a:t>
            </a:r>
            <a:r>
              <a:rPr sz="4600" dirty="0"/>
              <a:t>legal</a:t>
            </a:r>
            <a:r>
              <a:rPr sz="4600" spc="-130" dirty="0"/>
              <a:t> </a:t>
            </a:r>
            <a:r>
              <a:rPr sz="4600" spc="-10" dirty="0"/>
              <a:t>Importance</a:t>
            </a:r>
            <a:endParaRPr sz="4600"/>
          </a:p>
        </p:txBody>
      </p:sp>
      <p:sp>
        <p:nvSpPr>
          <p:cNvPr id="3" name="object 3"/>
          <p:cNvSpPr txBox="1"/>
          <p:nvPr/>
        </p:nvSpPr>
        <p:spPr>
          <a:xfrm>
            <a:off x="688340" y="1630641"/>
            <a:ext cx="2987675" cy="207518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527685" indent="-514984">
              <a:lnSpc>
                <a:spcPct val="100000"/>
              </a:lnSpc>
              <a:spcBef>
                <a:spcPts val="775"/>
              </a:spcBef>
              <a:buClr>
                <a:srgbClr val="FF0000"/>
              </a:buClr>
              <a:buAutoNum type="arabicPeriod"/>
              <a:tabLst>
                <a:tab pos="527685" algn="l"/>
              </a:tabLst>
            </a:pPr>
            <a:r>
              <a:rPr sz="2800" dirty="0">
                <a:latin typeface="Calibri"/>
                <a:cs typeface="Calibri"/>
              </a:rPr>
              <a:t>Time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since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death</a:t>
            </a:r>
            <a:endParaRPr sz="28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675"/>
              </a:spcBef>
              <a:buClr>
                <a:srgbClr val="FF0000"/>
              </a:buClr>
              <a:buAutoNum type="arabicPeriod"/>
              <a:tabLst>
                <a:tab pos="527685" algn="l"/>
              </a:tabLst>
            </a:pPr>
            <a:r>
              <a:rPr sz="2800" dirty="0">
                <a:latin typeface="Calibri"/>
                <a:cs typeface="Calibri"/>
              </a:rPr>
              <a:t>Cause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death</a:t>
            </a:r>
            <a:endParaRPr sz="28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675"/>
              </a:spcBef>
              <a:buClr>
                <a:srgbClr val="FF0000"/>
              </a:buClr>
              <a:buAutoNum type="arabicPeriod"/>
              <a:tabLst>
                <a:tab pos="527685" algn="l"/>
              </a:tabLst>
            </a:pPr>
            <a:r>
              <a:rPr sz="2800" spc="-10" dirty="0">
                <a:latin typeface="Calibri"/>
                <a:cs typeface="Calibri"/>
              </a:rPr>
              <a:t>Identification</a:t>
            </a:r>
            <a:endParaRPr sz="28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670"/>
              </a:spcBef>
              <a:buClr>
                <a:srgbClr val="FF0000"/>
              </a:buClr>
              <a:buAutoNum type="arabicPeriod"/>
              <a:tabLst>
                <a:tab pos="527685" algn="l"/>
              </a:tabLst>
            </a:pPr>
            <a:r>
              <a:rPr sz="2800" dirty="0">
                <a:latin typeface="Calibri"/>
                <a:cs typeface="Calibri"/>
              </a:rPr>
              <a:t>Burial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place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6276" y="1674876"/>
            <a:ext cx="2970276" cy="235610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70276" y="4285488"/>
            <a:ext cx="3584448" cy="21930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77000" y="0"/>
            <a:ext cx="1981200" cy="228600"/>
          </a:xfrm>
          <a:prstGeom prst="rect">
            <a:avLst/>
          </a:prstGeom>
          <a:solidFill>
            <a:srgbClr val="9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77443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95"/>
              </a:spcBef>
            </a:pPr>
            <a:r>
              <a:rPr sz="4600" spc="-10" dirty="0"/>
              <a:t>Adipocere</a:t>
            </a:r>
            <a:r>
              <a:rPr sz="4600" spc="-185" dirty="0"/>
              <a:t> </a:t>
            </a:r>
            <a:r>
              <a:rPr sz="4600" spc="-10" dirty="0"/>
              <a:t>Formation</a:t>
            </a:r>
            <a:endParaRPr sz="4600"/>
          </a:p>
        </p:txBody>
      </p:sp>
      <p:grpSp>
        <p:nvGrpSpPr>
          <p:cNvPr id="3" name="object 3"/>
          <p:cNvGrpSpPr/>
          <p:nvPr/>
        </p:nvGrpSpPr>
        <p:grpSpPr>
          <a:xfrm>
            <a:off x="455676" y="1623060"/>
            <a:ext cx="7699375" cy="4928870"/>
            <a:chOff x="455676" y="1623060"/>
            <a:chExt cx="7699375" cy="49288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5676" y="1623060"/>
              <a:ext cx="4117848" cy="256946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13276" y="4189476"/>
              <a:ext cx="4041648" cy="2362200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6553200" y="0"/>
            <a:ext cx="1905000" cy="228600"/>
          </a:xfrm>
          <a:prstGeom prst="rect">
            <a:avLst/>
          </a:prstGeom>
          <a:solidFill>
            <a:srgbClr val="9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304800"/>
            <a:ext cx="2727960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spc="-100" dirty="0"/>
              <a:t>Maceration</a:t>
            </a:r>
            <a:endParaRPr sz="4600"/>
          </a:p>
        </p:txBody>
      </p:sp>
      <p:sp>
        <p:nvSpPr>
          <p:cNvPr id="3" name="object 3"/>
          <p:cNvSpPr txBox="1"/>
          <p:nvPr/>
        </p:nvSpPr>
        <p:spPr>
          <a:xfrm>
            <a:off x="707542" y="1202880"/>
            <a:ext cx="7723505" cy="397764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2400" dirty="0">
                <a:latin typeface="Calibri"/>
                <a:cs typeface="Calibri"/>
              </a:rPr>
              <a:t>Aseptic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autolysis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dead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fetus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utero.</a:t>
            </a:r>
            <a:endParaRPr sz="2400">
              <a:latin typeface="Calibri"/>
              <a:cs typeface="Calibri"/>
            </a:endParaRPr>
          </a:p>
          <a:p>
            <a:pPr marL="80645" marR="5080" indent="-68580">
              <a:lnSpc>
                <a:spcPct val="120000"/>
              </a:lnSpc>
              <a:tabLst>
                <a:tab pos="1346200" algn="l"/>
              </a:tabLst>
            </a:pP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Duration: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sz="2400" dirty="0">
                <a:latin typeface="Calibri"/>
                <a:cs typeface="Calibri"/>
              </a:rPr>
              <a:t>when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dead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fetus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remains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uterus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3-</a:t>
            </a:r>
            <a:r>
              <a:rPr sz="2400" dirty="0">
                <a:latin typeface="Calibri"/>
                <a:cs typeface="Calibri"/>
              </a:rPr>
              <a:t>4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days, surrounded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by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liquor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aminii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but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without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air.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Characteristics:</a:t>
            </a:r>
            <a:endParaRPr sz="2400">
              <a:latin typeface="Calibri"/>
              <a:cs typeface="Calibri"/>
            </a:endParaRPr>
          </a:p>
          <a:p>
            <a:pPr marL="276860" indent="-264160">
              <a:lnSpc>
                <a:spcPct val="100000"/>
              </a:lnSpc>
              <a:spcBef>
                <a:spcPts val="580"/>
              </a:spcBef>
              <a:buClr>
                <a:srgbClr val="FF0000"/>
              </a:buClr>
              <a:buFont typeface="Courier New"/>
              <a:buChar char="o"/>
              <a:tabLst>
                <a:tab pos="276860" algn="l"/>
              </a:tabLst>
            </a:pPr>
            <a:r>
              <a:rPr sz="2400" dirty="0">
                <a:latin typeface="Calibri"/>
                <a:cs typeface="Calibri"/>
              </a:rPr>
              <a:t>Softening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degeneration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tissues</a:t>
            </a:r>
            <a:endParaRPr sz="2400">
              <a:latin typeface="Calibri"/>
              <a:cs typeface="Calibri"/>
            </a:endParaRPr>
          </a:p>
          <a:p>
            <a:pPr marL="276860" indent="-264160">
              <a:lnSpc>
                <a:spcPct val="100000"/>
              </a:lnSpc>
              <a:spcBef>
                <a:spcPts val="575"/>
              </a:spcBef>
              <a:buClr>
                <a:srgbClr val="FF0000"/>
              </a:buClr>
              <a:buFont typeface="Courier New"/>
              <a:buChar char="o"/>
              <a:tabLst>
                <a:tab pos="276860" algn="l"/>
              </a:tabLst>
            </a:pPr>
            <a:r>
              <a:rPr sz="2400" spc="-10" dirty="0">
                <a:latin typeface="Calibri"/>
                <a:cs typeface="Calibri"/>
              </a:rPr>
              <a:t>Flattening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body</a:t>
            </a:r>
            <a:endParaRPr sz="2400">
              <a:latin typeface="Calibri"/>
              <a:cs typeface="Calibri"/>
            </a:endParaRPr>
          </a:p>
          <a:p>
            <a:pPr marL="276860" indent="-264160">
              <a:lnSpc>
                <a:spcPct val="100000"/>
              </a:lnSpc>
              <a:spcBef>
                <a:spcPts val="580"/>
              </a:spcBef>
              <a:buClr>
                <a:srgbClr val="FF0000"/>
              </a:buClr>
              <a:buFont typeface="Courier New"/>
              <a:buChar char="o"/>
              <a:tabLst>
                <a:tab pos="276860" algn="l"/>
              </a:tabLst>
            </a:pPr>
            <a:r>
              <a:rPr sz="2400" dirty="0">
                <a:latin typeface="Calibri"/>
                <a:cs typeface="Calibri"/>
              </a:rPr>
              <a:t>Blistering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when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skin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peeled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shows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brownish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red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skin</a:t>
            </a:r>
            <a:endParaRPr sz="2400">
              <a:latin typeface="Calibri"/>
              <a:cs typeface="Calibri"/>
            </a:endParaRPr>
          </a:p>
          <a:p>
            <a:pPr marL="276860" indent="-264160">
              <a:lnSpc>
                <a:spcPct val="100000"/>
              </a:lnSpc>
              <a:spcBef>
                <a:spcPts val="575"/>
              </a:spcBef>
              <a:buClr>
                <a:srgbClr val="FF0000"/>
              </a:buClr>
              <a:buFont typeface="Courier New"/>
              <a:buChar char="o"/>
              <a:tabLst>
                <a:tab pos="276860" algn="l"/>
              </a:tabLst>
            </a:pPr>
            <a:r>
              <a:rPr sz="2400" dirty="0">
                <a:latin typeface="Calibri"/>
                <a:cs typeface="Calibri"/>
              </a:rPr>
              <a:t>Edematous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tissues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organs</a:t>
            </a:r>
            <a:endParaRPr sz="2400">
              <a:latin typeface="Calibri"/>
              <a:cs typeface="Calibri"/>
            </a:endParaRPr>
          </a:p>
          <a:p>
            <a:pPr marL="276860" indent="-264160">
              <a:lnSpc>
                <a:spcPct val="100000"/>
              </a:lnSpc>
              <a:spcBef>
                <a:spcPts val="575"/>
              </a:spcBef>
              <a:buClr>
                <a:srgbClr val="FF0000"/>
              </a:buClr>
              <a:buFont typeface="Courier New"/>
              <a:buChar char="o"/>
              <a:tabLst>
                <a:tab pos="276860" algn="l"/>
              </a:tabLst>
            </a:pPr>
            <a:r>
              <a:rPr sz="2400" dirty="0">
                <a:latin typeface="Calibri"/>
                <a:cs typeface="Calibri"/>
              </a:rPr>
              <a:t>Umbilical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cord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thick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&amp;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soft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77000" y="0"/>
            <a:ext cx="1981200" cy="228600"/>
          </a:xfrm>
          <a:prstGeom prst="rect">
            <a:avLst/>
          </a:prstGeom>
          <a:solidFill>
            <a:srgbClr val="9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473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spc="-100" dirty="0"/>
              <a:t>Maceration</a:t>
            </a:r>
            <a:endParaRPr sz="4600"/>
          </a:p>
        </p:txBody>
      </p:sp>
      <p:sp>
        <p:nvSpPr>
          <p:cNvPr id="3" name="object 3"/>
          <p:cNvSpPr txBox="1"/>
          <p:nvPr/>
        </p:nvSpPr>
        <p:spPr>
          <a:xfrm>
            <a:off x="307340" y="1312287"/>
            <a:ext cx="5766435" cy="204597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354330" indent="-341630">
              <a:lnSpc>
                <a:spcPct val="100000"/>
              </a:lnSpc>
              <a:spcBef>
                <a:spcPts val="670"/>
              </a:spcBef>
              <a:buClr>
                <a:srgbClr val="FF0000"/>
              </a:buClr>
              <a:buFont typeface="Courier New"/>
              <a:buChar char="o"/>
              <a:tabLst>
                <a:tab pos="354330" algn="l"/>
              </a:tabLst>
            </a:pPr>
            <a:r>
              <a:rPr sz="2400" dirty="0">
                <a:latin typeface="Calibri"/>
                <a:cs typeface="Calibri"/>
              </a:rPr>
              <a:t>Joints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lax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abnormally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mobile</a:t>
            </a:r>
            <a:endParaRPr sz="2400">
              <a:latin typeface="Calibri"/>
              <a:cs typeface="Calibri"/>
            </a:endParaRPr>
          </a:p>
          <a:p>
            <a:pPr marL="354330" indent="-341630">
              <a:lnSpc>
                <a:spcPct val="100000"/>
              </a:lnSpc>
              <a:spcBef>
                <a:spcPts val="580"/>
              </a:spcBef>
              <a:buFont typeface="Courier New"/>
              <a:buChar char="o"/>
              <a:tabLst>
                <a:tab pos="354330" algn="l"/>
              </a:tabLst>
            </a:pP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SPALDINGS</a:t>
            </a:r>
            <a:r>
              <a:rPr sz="24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SIGN</a:t>
            </a:r>
            <a:r>
              <a:rPr sz="24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sz="2400" dirty="0">
                <a:latin typeface="Calibri"/>
                <a:cs typeface="Calibri"/>
              </a:rPr>
              <a:t>Over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riding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skull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bones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50"/>
              </a:spcBef>
              <a:buClr>
                <a:srgbClr val="FF0000"/>
              </a:buClr>
              <a:buFont typeface="Courier New"/>
              <a:buChar char="o"/>
              <a:tabLst>
                <a:tab pos="355600" algn="l"/>
              </a:tabLst>
            </a:pPr>
            <a:r>
              <a:rPr sz="2200" dirty="0">
                <a:latin typeface="Calibri"/>
                <a:cs typeface="Calibri"/>
              </a:rPr>
              <a:t>Adipocere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formation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is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seen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rarely</a:t>
            </a:r>
            <a:endParaRPr sz="2200">
              <a:latin typeface="Calibri"/>
              <a:cs typeface="Calibri"/>
            </a:endParaRPr>
          </a:p>
          <a:p>
            <a:pPr marL="355600" marR="441959" indent="-342900">
              <a:lnSpc>
                <a:spcPct val="100000"/>
              </a:lnSpc>
              <a:spcBef>
                <a:spcPts val="525"/>
              </a:spcBef>
              <a:buClr>
                <a:srgbClr val="FF0000"/>
              </a:buClr>
              <a:buFont typeface="Courier New"/>
              <a:buChar char="o"/>
              <a:tabLst>
                <a:tab pos="355600" algn="l"/>
              </a:tabLst>
            </a:pPr>
            <a:r>
              <a:rPr sz="2200" dirty="0">
                <a:latin typeface="Calibri"/>
                <a:cs typeface="Calibri"/>
              </a:rPr>
              <a:t>If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membranes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are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ruptured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fetus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undergoes putrefaction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4476" y="2055876"/>
            <a:ext cx="2167128" cy="44058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00800" y="0"/>
            <a:ext cx="2057400" cy="228600"/>
          </a:xfrm>
          <a:prstGeom prst="rect">
            <a:avLst/>
          </a:prstGeom>
          <a:solidFill>
            <a:srgbClr val="9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95272" y="217931"/>
            <a:ext cx="6184900" cy="1390015"/>
            <a:chOff x="1795272" y="217931"/>
            <a:chExt cx="6184900" cy="13900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5272" y="217931"/>
              <a:ext cx="6184391" cy="90220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21991" y="705612"/>
              <a:ext cx="5071872" cy="90220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5941" y="32715"/>
            <a:ext cx="7693660" cy="1293738"/>
          </a:xfrm>
          <a:prstGeom prst="rect">
            <a:avLst/>
          </a:prstGeom>
        </p:spPr>
        <p:txBody>
          <a:bodyPr vert="horz" wrap="square" lIns="0" tIns="305866" rIns="0" bIns="0" rtlCol="0">
            <a:spAutoFit/>
          </a:bodyPr>
          <a:lstStyle/>
          <a:p>
            <a:pPr marL="1939289" marR="5080" indent="-42672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Differentiate</a:t>
            </a:r>
            <a:r>
              <a:rPr spc="-9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features</a:t>
            </a:r>
            <a:r>
              <a:rPr spc="-8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spc="-9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pc="-1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delayed </a:t>
            </a:r>
            <a:r>
              <a:rPr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postmortem</a:t>
            </a:r>
            <a:r>
              <a:rPr spc="-17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pc="-1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phenomenon</a:t>
            </a: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74650" y="1517650"/>
          <a:ext cx="7774302" cy="50272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0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8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1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27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19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410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Features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Putrefaction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Maceration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Mummification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307340" marR="288925" indent="-10795">
                        <a:lnSpc>
                          <a:spcPct val="100499"/>
                        </a:lnSpc>
                        <a:spcBef>
                          <a:spcPts val="1170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Adipocere formation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48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85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Color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77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24510" marR="187325" indent="-330835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Greenish</a:t>
                      </a:r>
                      <a:r>
                        <a:rPr sz="20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black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250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8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Purple</a:t>
                      </a:r>
                      <a:r>
                        <a:rPr sz="20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red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77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18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Dusky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 brown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77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85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Yellowish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77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0"/>
                        </a:spcBef>
                      </a:pPr>
                      <a:r>
                        <a:rPr sz="2000" b="1" spc="-20" dirty="0">
                          <a:latin typeface="Calibri"/>
                          <a:cs typeface="Calibri"/>
                        </a:rPr>
                        <a:t>Odor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78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0"/>
                        </a:spcBef>
                      </a:pPr>
                      <a:r>
                        <a:rPr sz="2000" spc="-20" dirty="0">
                          <a:latin typeface="Calibri"/>
                          <a:cs typeface="Calibri"/>
                        </a:rPr>
                        <a:t>Foul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78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0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Sweetish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78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190"/>
                        </a:spcBef>
                      </a:pPr>
                      <a:r>
                        <a:rPr sz="2000" spc="-20" dirty="0">
                          <a:latin typeface="Calibri"/>
                          <a:cs typeface="Calibri"/>
                        </a:rPr>
                        <a:t>None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78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266065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Specifically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characteristic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257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0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2000" b="1" spc="-20" dirty="0">
                          <a:latin typeface="Calibri"/>
                          <a:cs typeface="Calibri"/>
                        </a:rPr>
                        <a:t>Feel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920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Crepitant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920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Fluctuant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920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2000" spc="-20" dirty="0">
                          <a:latin typeface="Calibri"/>
                          <a:cs typeface="Calibri"/>
                        </a:rPr>
                        <a:t>Hard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920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2000" spc="-20" dirty="0">
                          <a:latin typeface="Calibri"/>
                          <a:cs typeface="Calibri"/>
                        </a:rPr>
                        <a:t>Soft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920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2000" b="1" spc="-20" dirty="0">
                          <a:latin typeface="Calibri"/>
                          <a:cs typeface="Calibri"/>
                        </a:rPr>
                        <a:t>Body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Contour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257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Lost</a:t>
                      </a:r>
                      <a:r>
                        <a:rPr sz="20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Partially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78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194310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Flattening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11493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body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257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190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Preserved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78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0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Preserved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78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marL="149860" marR="143510" indent="138430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Facial </a:t>
                      </a:r>
                      <a:r>
                        <a:rPr sz="2000" b="1" spc="-15" dirty="0">
                          <a:latin typeface="Calibri"/>
                          <a:cs typeface="Calibri"/>
                        </a:rPr>
                        <a:t>features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257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300355" marR="292735" indent="281940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2000" spc="-20" dirty="0">
                          <a:latin typeface="Calibri"/>
                          <a:cs typeface="Calibri"/>
                        </a:rPr>
                        <a:t>Lost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Gradually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257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330200" marR="321945" indent="168910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2000" spc="-20" dirty="0">
                          <a:latin typeface="Calibri"/>
                          <a:cs typeface="Calibri"/>
                        </a:rPr>
                        <a:t>Lost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Rapidly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257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190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Preserved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78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0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Preserved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78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6477000" y="0"/>
            <a:ext cx="1981200" cy="217931"/>
          </a:xfrm>
          <a:prstGeom prst="rect">
            <a:avLst/>
          </a:prstGeom>
          <a:solidFill>
            <a:srgbClr val="9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802893"/>
            <a:ext cx="4359910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dirty="0"/>
              <a:t>Time</a:t>
            </a:r>
            <a:r>
              <a:rPr sz="4600" spc="-110" dirty="0"/>
              <a:t> </a:t>
            </a:r>
            <a:r>
              <a:rPr sz="4600" dirty="0"/>
              <a:t>Since</a:t>
            </a:r>
            <a:r>
              <a:rPr sz="4600" spc="-90" dirty="0"/>
              <a:t> </a:t>
            </a:r>
            <a:r>
              <a:rPr sz="4600" spc="-10" dirty="0"/>
              <a:t>Death</a:t>
            </a:r>
            <a:endParaRPr sz="4600"/>
          </a:p>
        </p:txBody>
      </p:sp>
      <p:sp>
        <p:nvSpPr>
          <p:cNvPr id="3" name="object 3"/>
          <p:cNvSpPr txBox="1"/>
          <p:nvPr/>
        </p:nvSpPr>
        <p:spPr>
          <a:xfrm>
            <a:off x="457200" y="1600200"/>
            <a:ext cx="7493634" cy="408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b="1" u="sng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Calibri"/>
                <a:cs typeface="Calibri"/>
              </a:rPr>
              <a:t>Chemical</a:t>
            </a:r>
            <a:r>
              <a:rPr sz="3900" b="1" u="sng" spc="-165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Calibri"/>
                <a:cs typeface="Calibri"/>
              </a:rPr>
              <a:t> </a:t>
            </a:r>
            <a:r>
              <a:rPr sz="3900" b="1" u="sng" spc="-10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Calibri"/>
                <a:cs typeface="Calibri"/>
              </a:rPr>
              <a:t>changes</a:t>
            </a:r>
            <a:endParaRPr sz="3900">
              <a:latin typeface="Calibri"/>
              <a:cs typeface="Calibri"/>
            </a:endParaRPr>
          </a:p>
          <a:p>
            <a:pPr marL="469900" marR="5080" indent="-457200" algn="just">
              <a:lnSpc>
                <a:spcPct val="140000"/>
              </a:lnSpc>
              <a:spcBef>
                <a:spcPts val="894"/>
              </a:spcBef>
              <a:buClr>
                <a:srgbClr val="FF0000"/>
              </a:buClr>
              <a:buFont typeface="Wingdings"/>
              <a:buChar char=""/>
              <a:tabLst>
                <a:tab pos="469900" algn="l"/>
              </a:tabLst>
            </a:pPr>
            <a:r>
              <a:rPr sz="2200" dirty="0">
                <a:latin typeface="Calibri"/>
                <a:cs typeface="Calibri"/>
              </a:rPr>
              <a:t>In</a:t>
            </a:r>
            <a:r>
              <a:rPr sz="2200" spc="4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recent</a:t>
            </a:r>
            <a:r>
              <a:rPr sz="2200" spc="459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years</a:t>
            </a:r>
            <a:r>
              <a:rPr sz="2200" spc="4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attempts</a:t>
            </a:r>
            <a:r>
              <a:rPr sz="2200" spc="4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have</a:t>
            </a:r>
            <a:r>
              <a:rPr sz="2200" spc="4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been</a:t>
            </a:r>
            <a:r>
              <a:rPr sz="2200" spc="4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made</a:t>
            </a:r>
            <a:r>
              <a:rPr sz="2200" spc="4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4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arrive</a:t>
            </a:r>
            <a:r>
              <a:rPr sz="2200" spc="4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at</a:t>
            </a:r>
            <a:r>
              <a:rPr sz="2200" spc="459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an </a:t>
            </a:r>
            <a:r>
              <a:rPr sz="2200" dirty="0">
                <a:latin typeface="Calibri"/>
                <a:cs typeface="Calibri"/>
              </a:rPr>
              <a:t>accurate</a:t>
            </a:r>
            <a:r>
              <a:rPr sz="2200" spc="5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estimation</a:t>
            </a:r>
            <a:r>
              <a:rPr sz="2200" spc="25" dirty="0">
                <a:latin typeface="Calibri"/>
                <a:cs typeface="Calibri"/>
              </a:rPr>
              <a:t> 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30" dirty="0">
                <a:latin typeface="Calibri"/>
                <a:cs typeface="Calibri"/>
              </a:rPr>
              <a:t> 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30" dirty="0">
                <a:latin typeface="Calibri"/>
                <a:cs typeface="Calibri"/>
              </a:rPr>
              <a:t>  </a:t>
            </a:r>
            <a:r>
              <a:rPr sz="2200" dirty="0">
                <a:latin typeface="Calibri"/>
                <a:cs typeface="Calibri"/>
              </a:rPr>
              <a:t>time</a:t>
            </a:r>
            <a:r>
              <a:rPr sz="2200" spc="25" dirty="0">
                <a:latin typeface="Calibri"/>
                <a:cs typeface="Calibri"/>
              </a:rPr>
              <a:t> 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30" dirty="0">
                <a:latin typeface="Calibri"/>
                <a:cs typeface="Calibri"/>
              </a:rPr>
              <a:t>  </a:t>
            </a:r>
            <a:r>
              <a:rPr sz="2200" dirty="0">
                <a:latin typeface="Calibri"/>
                <a:cs typeface="Calibri"/>
              </a:rPr>
              <a:t>death</a:t>
            </a:r>
            <a:r>
              <a:rPr sz="2200" spc="5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by</a:t>
            </a:r>
            <a:r>
              <a:rPr sz="2200" spc="5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investigating </a:t>
            </a:r>
            <a:r>
              <a:rPr sz="2200" b="1" dirty="0">
                <a:solidFill>
                  <a:srgbClr val="FF0000"/>
                </a:solidFill>
                <a:latin typeface="Calibri"/>
                <a:cs typeface="Calibri"/>
              </a:rPr>
              <a:t>Biochemical</a:t>
            </a:r>
            <a:r>
              <a:rPr sz="22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FF0000"/>
                </a:solidFill>
                <a:latin typeface="Calibri"/>
                <a:cs typeface="Calibri"/>
              </a:rPr>
              <a:t>changes</a:t>
            </a:r>
            <a:r>
              <a:rPr sz="22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occurring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body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fluids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after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death.</a:t>
            </a:r>
            <a:endParaRPr sz="2200">
              <a:latin typeface="Calibri"/>
              <a:cs typeface="Calibri"/>
            </a:endParaRPr>
          </a:p>
          <a:p>
            <a:pPr marL="469900" marR="5080" indent="-457200" algn="just">
              <a:lnSpc>
                <a:spcPct val="140000"/>
              </a:lnSpc>
              <a:spcBef>
                <a:spcPts val="530"/>
              </a:spcBef>
              <a:buClr>
                <a:srgbClr val="FF0000"/>
              </a:buClr>
              <a:buFont typeface="Wingdings"/>
              <a:buChar char=""/>
              <a:tabLst>
                <a:tab pos="469900" algn="l"/>
              </a:tabLst>
            </a:pPr>
            <a:r>
              <a:rPr sz="2200" dirty="0">
                <a:latin typeface="Calibri"/>
                <a:cs typeface="Calibri"/>
              </a:rPr>
              <a:t>Postmortem</a:t>
            </a:r>
            <a:r>
              <a:rPr sz="2200" spc="114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changes</a:t>
            </a:r>
            <a:r>
              <a:rPr sz="2200" spc="1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114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1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constituents</a:t>
            </a:r>
            <a:r>
              <a:rPr sz="2200" spc="1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1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blood</a:t>
            </a:r>
            <a:r>
              <a:rPr sz="2200" spc="1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have</a:t>
            </a:r>
            <a:r>
              <a:rPr sz="2200" spc="114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been </a:t>
            </a:r>
            <a:r>
              <a:rPr sz="2200" dirty="0">
                <a:latin typeface="Calibri"/>
                <a:cs typeface="Calibri"/>
              </a:rPr>
              <a:t>studied</a:t>
            </a:r>
            <a:r>
              <a:rPr sz="2200" spc="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from</a:t>
            </a:r>
            <a:r>
              <a:rPr sz="2200" spc="10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time</a:t>
            </a:r>
            <a:r>
              <a:rPr sz="2200" spc="9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114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time</a:t>
            </a:r>
            <a:r>
              <a:rPr sz="2200" spc="10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10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evaluation</a:t>
            </a:r>
            <a:r>
              <a:rPr sz="2200" spc="8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9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9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PH</a:t>
            </a:r>
            <a:r>
              <a:rPr sz="2200" spc="9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9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blood, </a:t>
            </a:r>
            <a:r>
              <a:rPr sz="2200" dirty="0">
                <a:latin typeface="Calibri"/>
                <a:cs typeface="Calibri"/>
              </a:rPr>
              <a:t>hematocrit</a:t>
            </a:r>
            <a:r>
              <a:rPr sz="2200" spc="49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studies</a:t>
            </a:r>
            <a:r>
              <a:rPr sz="2200" spc="50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50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postmortem</a:t>
            </a:r>
            <a:r>
              <a:rPr sz="2200" spc="509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estimation</a:t>
            </a:r>
            <a:r>
              <a:rPr sz="2200" spc="50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509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glucose </a:t>
            </a:r>
            <a:r>
              <a:rPr sz="2200" dirty="0">
                <a:latin typeface="Calibri"/>
                <a:cs typeface="Calibri"/>
              </a:rPr>
              <a:t>levels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have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not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brought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rewarding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results.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15000" y="0"/>
            <a:ext cx="2743200" cy="304800"/>
          </a:xfrm>
          <a:prstGeom prst="rect">
            <a:avLst/>
          </a:prstGeom>
          <a:solidFill>
            <a:srgbClr val="9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Horizontal Integration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5459" y="1645468"/>
            <a:ext cx="7646034" cy="3806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8630" marR="5080" indent="-456565" algn="just">
              <a:lnSpc>
                <a:spcPct val="150100"/>
              </a:lnSpc>
              <a:spcBef>
                <a:spcPts val="100"/>
              </a:spcBef>
              <a:buClr>
                <a:srgbClr val="FF0000"/>
              </a:buClr>
              <a:buFont typeface="Wingdings"/>
              <a:buChar char=""/>
              <a:tabLst>
                <a:tab pos="469900" algn="l"/>
              </a:tabLst>
            </a:pPr>
            <a:r>
              <a:rPr sz="2000" dirty="0">
                <a:latin typeface="Calibri"/>
                <a:cs typeface="Calibri"/>
              </a:rPr>
              <a:t>Not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useful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information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has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been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obtained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from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investigations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of 	</a:t>
            </a:r>
            <a:r>
              <a:rPr sz="2000" dirty="0">
                <a:latin typeface="Calibri"/>
                <a:cs typeface="Calibri"/>
              </a:rPr>
              <a:t>enzymes</a:t>
            </a:r>
            <a:r>
              <a:rPr sz="2000" spc="2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such</a:t>
            </a:r>
            <a:r>
              <a:rPr sz="2000" spc="2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</a:t>
            </a:r>
            <a:r>
              <a:rPr sz="2000" spc="2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transaminase,</a:t>
            </a:r>
            <a:r>
              <a:rPr sz="2000" spc="2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Lactic</a:t>
            </a:r>
            <a:r>
              <a:rPr sz="2000" spc="28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dehy-</a:t>
            </a:r>
            <a:r>
              <a:rPr sz="2000" dirty="0">
                <a:latin typeface="Calibri"/>
                <a:cs typeface="Calibri"/>
              </a:rPr>
              <a:t>rogenase,</a:t>
            </a:r>
            <a:r>
              <a:rPr sz="2000" spc="2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phosphatase 	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amylase.</a:t>
            </a:r>
            <a:endParaRPr sz="2000">
              <a:latin typeface="Calibri"/>
              <a:cs typeface="Calibri"/>
            </a:endParaRPr>
          </a:p>
          <a:p>
            <a:pPr marL="469900" marR="5080" indent="-457834" algn="just">
              <a:lnSpc>
                <a:spcPct val="150000"/>
              </a:lnSpc>
              <a:spcBef>
                <a:spcPts val="480"/>
              </a:spcBef>
              <a:buClr>
                <a:srgbClr val="FF0000"/>
              </a:buClr>
              <a:buFont typeface="Wingdings"/>
              <a:buChar char=""/>
              <a:tabLst>
                <a:tab pos="469900" algn="l"/>
              </a:tabLst>
            </a:pPr>
            <a:r>
              <a:rPr sz="2000" dirty="0">
                <a:latin typeface="Calibri"/>
                <a:cs typeface="Calibri"/>
              </a:rPr>
              <a:t>5mg</a:t>
            </a:r>
            <a:r>
              <a:rPr sz="2000" spc="290" dirty="0"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Creatinine</a:t>
            </a:r>
            <a:r>
              <a:rPr sz="2000" b="1" spc="3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per</a:t>
            </a:r>
            <a:r>
              <a:rPr sz="2000" spc="3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100</a:t>
            </a:r>
            <a:r>
              <a:rPr sz="2000" spc="2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ml</a:t>
            </a:r>
            <a:r>
              <a:rPr sz="2000" spc="2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indicate</a:t>
            </a:r>
            <a:r>
              <a:rPr sz="2000" spc="3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12</a:t>
            </a:r>
            <a:r>
              <a:rPr sz="2000" spc="3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hour</a:t>
            </a:r>
            <a:r>
              <a:rPr sz="2000" spc="2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after</a:t>
            </a:r>
            <a:r>
              <a:rPr sz="2000" spc="2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death</a:t>
            </a:r>
            <a:r>
              <a:rPr sz="2000" spc="3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inorganic </a:t>
            </a:r>
            <a:r>
              <a:rPr sz="2000" dirty="0">
                <a:latin typeface="Calibri"/>
                <a:cs typeface="Calibri"/>
              </a:rPr>
              <a:t>phosphorus</a:t>
            </a:r>
            <a:r>
              <a:rPr sz="2000" spc="1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serum</a:t>
            </a:r>
            <a:r>
              <a:rPr sz="2000" spc="1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1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concentration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greater</a:t>
            </a:r>
            <a:r>
              <a:rPr sz="2000" spc="1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than</a:t>
            </a:r>
            <a:r>
              <a:rPr sz="2000" spc="1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15mg</a:t>
            </a:r>
            <a:r>
              <a:rPr sz="2000" spc="16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per </a:t>
            </a:r>
            <a:r>
              <a:rPr sz="2000" dirty="0">
                <a:latin typeface="Calibri"/>
                <a:cs typeface="Calibri"/>
              </a:rPr>
              <a:t>100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ml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usually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indicates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0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postmortem</a:t>
            </a:r>
            <a:r>
              <a:rPr sz="20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interval</a:t>
            </a:r>
            <a:r>
              <a:rPr sz="20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exceeding</a:t>
            </a:r>
            <a:r>
              <a:rPr sz="20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10</a:t>
            </a:r>
            <a:r>
              <a:rPr sz="20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hours.</a:t>
            </a:r>
            <a:endParaRPr sz="2000">
              <a:latin typeface="Calibri"/>
              <a:cs typeface="Calibri"/>
            </a:endParaRPr>
          </a:p>
          <a:p>
            <a:pPr marL="469900" indent="-457200" algn="just">
              <a:lnSpc>
                <a:spcPct val="100000"/>
              </a:lnSpc>
              <a:spcBef>
                <a:spcPts val="1680"/>
              </a:spcBef>
              <a:buFont typeface="Wingdings"/>
              <a:buChar char=""/>
              <a:tabLst>
                <a:tab pos="469900" algn="l"/>
              </a:tabLst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Potassium</a:t>
            </a:r>
            <a:r>
              <a:rPr sz="2000" b="1" spc="4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levels</a:t>
            </a:r>
            <a:r>
              <a:rPr sz="2000" spc="4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409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postmortem</a:t>
            </a:r>
            <a:r>
              <a:rPr sz="2000" spc="4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samples</a:t>
            </a:r>
            <a:r>
              <a:rPr sz="2000" spc="4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3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blood</a:t>
            </a:r>
            <a:r>
              <a:rPr sz="2000" spc="4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indicate</a:t>
            </a:r>
            <a:r>
              <a:rPr sz="2000" spc="405" dirty="0"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death</a:t>
            </a:r>
            <a:endParaRPr sz="20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1200"/>
              </a:spcBef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within</a:t>
            </a:r>
            <a:r>
              <a:rPr sz="20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8</a:t>
            </a:r>
            <a:r>
              <a:rPr sz="20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hours.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879093"/>
            <a:ext cx="4359910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dirty="0"/>
              <a:t>Time</a:t>
            </a:r>
            <a:r>
              <a:rPr sz="4600" spc="-110" dirty="0"/>
              <a:t> </a:t>
            </a:r>
            <a:r>
              <a:rPr sz="4600" dirty="0"/>
              <a:t>Since</a:t>
            </a:r>
            <a:r>
              <a:rPr sz="4600" spc="-90" dirty="0"/>
              <a:t> </a:t>
            </a:r>
            <a:r>
              <a:rPr sz="4600" spc="-10" dirty="0"/>
              <a:t>Death</a:t>
            </a:r>
            <a:endParaRPr sz="4600"/>
          </a:p>
        </p:txBody>
      </p:sp>
      <p:sp>
        <p:nvSpPr>
          <p:cNvPr id="4" name="Rectangle 3"/>
          <p:cNvSpPr/>
          <p:nvPr/>
        </p:nvSpPr>
        <p:spPr>
          <a:xfrm>
            <a:off x="5867400" y="0"/>
            <a:ext cx="2590800" cy="304800"/>
          </a:xfrm>
          <a:prstGeom prst="rect">
            <a:avLst/>
          </a:prstGeom>
          <a:solidFill>
            <a:srgbClr val="9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Horizontal Integration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31291" y="1612391"/>
            <a:ext cx="1233170" cy="960119"/>
            <a:chOff x="431291" y="1612391"/>
            <a:chExt cx="1233170" cy="96011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1291" y="2087879"/>
              <a:ext cx="708659" cy="48463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2815" y="1612391"/>
              <a:ext cx="704088" cy="84581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1415" y="2125979"/>
              <a:ext cx="772668" cy="7010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0559" y="2087879"/>
              <a:ext cx="734568" cy="48463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0851" y="1612391"/>
              <a:ext cx="682752" cy="84581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81455" y="2087879"/>
              <a:ext cx="682751" cy="48463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84504" y="1612391"/>
              <a:ext cx="678179" cy="84581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657859" y="1452359"/>
            <a:ext cx="7494270" cy="4694555"/>
          </a:xfrm>
          <a:prstGeom prst="rect">
            <a:avLst/>
          </a:prstGeom>
        </p:spPr>
        <p:txBody>
          <a:bodyPr vert="horz" wrap="square" lIns="0" tIns="25907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39"/>
              </a:spcBef>
            </a:pPr>
            <a:r>
              <a:rPr sz="3000" b="1" dirty="0">
                <a:solidFill>
                  <a:srgbClr val="636363"/>
                </a:solidFill>
                <a:latin typeface="Calibri"/>
                <a:cs typeface="Calibri"/>
              </a:rPr>
              <a:t>C S</a:t>
            </a:r>
            <a:r>
              <a:rPr sz="3000" b="1" spc="-20" dirty="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sz="3000" b="1" spc="-50" dirty="0">
                <a:solidFill>
                  <a:srgbClr val="636363"/>
                </a:solidFill>
                <a:latin typeface="Calibri"/>
                <a:cs typeface="Calibri"/>
              </a:rPr>
              <a:t>F</a:t>
            </a:r>
            <a:endParaRPr sz="3000">
              <a:latin typeface="Calibri"/>
              <a:cs typeface="Calibri"/>
            </a:endParaRPr>
          </a:p>
          <a:p>
            <a:pPr marL="468630" marR="6985" indent="-456565" algn="just">
              <a:lnSpc>
                <a:spcPct val="130000"/>
              </a:lnSpc>
              <a:spcBef>
                <a:spcPts val="690"/>
              </a:spcBef>
              <a:buClr>
                <a:srgbClr val="FF0000"/>
              </a:buClr>
              <a:buFont typeface="Wingdings"/>
              <a:buChar char=""/>
              <a:tabLst>
                <a:tab pos="469900" algn="l"/>
              </a:tabLst>
            </a:pPr>
            <a:r>
              <a:rPr sz="2400" dirty="0">
                <a:latin typeface="Calibri"/>
                <a:cs typeface="Calibri"/>
              </a:rPr>
              <a:t>In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first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15hours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after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death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Lactic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Acid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concentration 	</a:t>
            </a:r>
            <a:r>
              <a:rPr sz="2400" dirty="0">
                <a:latin typeface="Calibri"/>
                <a:cs typeface="Calibri"/>
              </a:rPr>
              <a:t>rises</a:t>
            </a:r>
            <a:r>
              <a:rPr sz="2400" spc="3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from</a:t>
            </a:r>
            <a:r>
              <a:rPr sz="2400" spc="3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15</a:t>
            </a:r>
            <a:r>
              <a:rPr sz="2400" spc="3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mg%</a:t>
            </a:r>
            <a:r>
              <a:rPr sz="2400" spc="3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3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over</a:t>
            </a:r>
            <a:r>
              <a:rPr sz="2400" spc="4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200</a:t>
            </a:r>
            <a:r>
              <a:rPr sz="2400" spc="3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mg</a:t>
            </a:r>
            <a:r>
              <a:rPr sz="2400" spc="3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percent,</a:t>
            </a:r>
            <a:r>
              <a:rPr sz="2400" spc="3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non- 	</a:t>
            </a:r>
            <a:r>
              <a:rPr sz="2400" dirty="0">
                <a:latin typeface="Calibri"/>
                <a:cs typeface="Calibri"/>
              </a:rPr>
              <a:t>protein</a:t>
            </a:r>
            <a:r>
              <a:rPr sz="2400" spc="1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nitrogen</a:t>
            </a:r>
            <a:r>
              <a:rPr sz="2400" spc="1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from</a:t>
            </a:r>
            <a:r>
              <a:rPr sz="2400" spc="1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15</a:t>
            </a:r>
            <a:r>
              <a:rPr sz="2400" spc="1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1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40</a:t>
            </a:r>
            <a:r>
              <a:rPr sz="2400" spc="1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mg</a:t>
            </a:r>
            <a:r>
              <a:rPr sz="2400" spc="1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percent.</a:t>
            </a:r>
            <a:r>
              <a:rPr sz="2400" spc="1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Amino</a:t>
            </a:r>
            <a:r>
              <a:rPr sz="2400" spc="14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acid 	</a:t>
            </a:r>
            <a:r>
              <a:rPr sz="2400" dirty="0">
                <a:latin typeface="Calibri"/>
                <a:cs typeface="Calibri"/>
              </a:rPr>
              <a:t>from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mg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12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mg%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CSF</a:t>
            </a:r>
            <a:endParaRPr sz="2400">
              <a:latin typeface="Calibri"/>
              <a:cs typeface="Calibri"/>
            </a:endParaRPr>
          </a:p>
          <a:p>
            <a:pPr marL="468630" marR="5080" indent="-456565" algn="just">
              <a:lnSpc>
                <a:spcPct val="130000"/>
              </a:lnSpc>
              <a:spcBef>
                <a:spcPts val="575"/>
              </a:spcBef>
              <a:buClr>
                <a:srgbClr val="FF0000"/>
              </a:buClr>
              <a:buFont typeface="Wingdings"/>
              <a:buChar char=""/>
              <a:tabLst>
                <a:tab pos="469900" algn="l"/>
              </a:tabLst>
            </a:pPr>
            <a:r>
              <a:rPr sz="2400" dirty="0">
                <a:latin typeface="Calibri"/>
                <a:cs typeface="Calibri"/>
              </a:rPr>
              <a:t>Amino</a:t>
            </a:r>
            <a:r>
              <a:rPr sz="2400" spc="1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Acid</a:t>
            </a:r>
            <a:r>
              <a:rPr sz="2400" spc="1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nitrogen</a:t>
            </a:r>
            <a:r>
              <a:rPr sz="2400" spc="1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less</a:t>
            </a:r>
            <a:r>
              <a:rPr sz="2400" spc="1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than</a:t>
            </a:r>
            <a:r>
              <a:rPr sz="2400" spc="1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14</a:t>
            </a:r>
            <a:r>
              <a:rPr sz="2400" spc="1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mg%</a:t>
            </a:r>
            <a:r>
              <a:rPr sz="2400" spc="1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death</a:t>
            </a:r>
            <a:r>
              <a:rPr sz="2400" spc="1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less</a:t>
            </a:r>
            <a:r>
              <a:rPr sz="2400" spc="18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than, 	</a:t>
            </a:r>
            <a:r>
              <a:rPr sz="2400" dirty="0">
                <a:latin typeface="Calibri"/>
                <a:cs typeface="Calibri"/>
              </a:rPr>
              <a:t>10</a:t>
            </a:r>
            <a:r>
              <a:rPr sz="2400" spc="2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hours</a:t>
            </a:r>
            <a:r>
              <a:rPr sz="2400" spc="3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creatine</a:t>
            </a:r>
            <a:r>
              <a:rPr sz="2400" spc="3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less</a:t>
            </a:r>
            <a:r>
              <a:rPr sz="2400" spc="2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than</a:t>
            </a:r>
            <a:r>
              <a:rPr sz="2400" spc="3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5</a:t>
            </a:r>
            <a:r>
              <a:rPr sz="2400" spc="2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mg%</a:t>
            </a:r>
            <a:r>
              <a:rPr sz="2400" spc="2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Death</a:t>
            </a:r>
            <a:r>
              <a:rPr sz="2400" spc="3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less</a:t>
            </a:r>
            <a:r>
              <a:rPr sz="2400" spc="2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than</a:t>
            </a:r>
            <a:r>
              <a:rPr sz="2400" spc="30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10 	</a:t>
            </a:r>
            <a:r>
              <a:rPr sz="2400" dirty="0">
                <a:latin typeface="Calibri"/>
                <a:cs typeface="Calibri"/>
              </a:rPr>
              <a:t>hours</a:t>
            </a:r>
            <a:r>
              <a:rPr sz="2400" spc="2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previous</a:t>
            </a:r>
            <a:r>
              <a:rPr sz="2400" spc="20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Non</a:t>
            </a:r>
            <a:r>
              <a:rPr sz="2400" spc="2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protein</a:t>
            </a:r>
            <a:r>
              <a:rPr sz="2400" spc="2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nitrogen</a:t>
            </a:r>
            <a:r>
              <a:rPr sz="2400" spc="2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less</a:t>
            </a:r>
            <a:r>
              <a:rPr sz="2400" spc="2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than</a:t>
            </a:r>
            <a:r>
              <a:rPr sz="2400" spc="2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80</a:t>
            </a:r>
            <a:r>
              <a:rPr sz="2400" spc="21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mg% 	</a:t>
            </a:r>
            <a:r>
              <a:rPr sz="2400" dirty="0">
                <a:latin typeface="Calibri"/>
                <a:cs typeface="Calibri"/>
              </a:rPr>
              <a:t>death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less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than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24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hours.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88340" y="795909"/>
            <a:ext cx="435927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dirty="0"/>
              <a:t>Time</a:t>
            </a:r>
            <a:r>
              <a:rPr sz="4600" spc="-110" dirty="0"/>
              <a:t> </a:t>
            </a:r>
            <a:r>
              <a:rPr sz="4600" dirty="0"/>
              <a:t>Since</a:t>
            </a:r>
            <a:r>
              <a:rPr sz="4600" spc="-95" dirty="0"/>
              <a:t> </a:t>
            </a:r>
            <a:r>
              <a:rPr sz="4600" spc="-10" dirty="0"/>
              <a:t>Death</a:t>
            </a:r>
            <a:endParaRPr sz="4600"/>
          </a:p>
        </p:txBody>
      </p:sp>
      <p:sp>
        <p:nvSpPr>
          <p:cNvPr id="12" name="Rectangle 11"/>
          <p:cNvSpPr/>
          <p:nvPr/>
        </p:nvSpPr>
        <p:spPr>
          <a:xfrm>
            <a:off x="5867400" y="0"/>
            <a:ext cx="2590800" cy="228600"/>
          </a:xfrm>
          <a:prstGeom prst="rect">
            <a:avLst/>
          </a:prstGeom>
          <a:solidFill>
            <a:srgbClr val="9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Horizontal Integration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609600"/>
            <a:ext cx="2702560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spc="-105" dirty="0"/>
              <a:t>RESEARCH</a:t>
            </a:r>
            <a:endParaRPr sz="4600"/>
          </a:p>
        </p:txBody>
      </p:sp>
      <p:sp>
        <p:nvSpPr>
          <p:cNvPr id="3" name="object 3"/>
          <p:cNvSpPr txBox="1"/>
          <p:nvPr/>
        </p:nvSpPr>
        <p:spPr>
          <a:xfrm>
            <a:off x="650240" y="1732229"/>
            <a:ext cx="7336790" cy="3647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0690" indent="-427990">
              <a:lnSpc>
                <a:spcPct val="100000"/>
              </a:lnSpc>
              <a:spcBef>
                <a:spcPts val="95"/>
              </a:spcBef>
              <a:buClr>
                <a:srgbClr val="636363"/>
              </a:buClr>
              <a:buFont typeface="Wingdings"/>
              <a:buChar char=""/>
              <a:tabLst>
                <a:tab pos="440690" algn="l"/>
              </a:tabLst>
            </a:pPr>
            <a:r>
              <a:rPr sz="2200" u="sng" spc="-10" dirty="0">
                <a:solidFill>
                  <a:srgbClr val="D26900"/>
                </a:solidFill>
                <a:uFill>
                  <a:solidFill>
                    <a:srgbClr val="D26900"/>
                  </a:solidFill>
                </a:uFill>
                <a:latin typeface="Calibri"/>
                <a:cs typeface="Calibri"/>
                <a:hlinkClick r:id="rId2"/>
              </a:rPr>
              <a:t>https://pubmed.ncbi.nlm.nih.gov/9651006/</a:t>
            </a:r>
            <a:endParaRPr sz="2200">
              <a:latin typeface="Calibri"/>
              <a:cs typeface="Calibri"/>
            </a:endParaRPr>
          </a:p>
          <a:p>
            <a:pPr marL="440690" marR="5080" indent="-428625">
              <a:lnSpc>
                <a:spcPct val="150000"/>
              </a:lnSpc>
              <a:spcBef>
                <a:spcPts val="535"/>
              </a:spcBef>
              <a:buClr>
                <a:srgbClr val="636363"/>
              </a:buClr>
              <a:buFont typeface="Wingdings"/>
              <a:buChar char=""/>
              <a:tabLst>
                <a:tab pos="440690" algn="l"/>
              </a:tabLst>
            </a:pPr>
            <a:r>
              <a:rPr sz="2200" u="sng" spc="-20" dirty="0">
                <a:solidFill>
                  <a:srgbClr val="D26900"/>
                </a:solidFill>
                <a:uFill>
                  <a:solidFill>
                    <a:srgbClr val="D26900"/>
                  </a:solidFill>
                </a:uFill>
                <a:latin typeface="Calibri"/>
                <a:cs typeface="Calibri"/>
                <a:hlinkClick r:id="rId3"/>
              </a:rPr>
              <a:t>https://www.wjpmr.com/download/article/33032018/15224</a:t>
            </a:r>
            <a:r>
              <a:rPr sz="2200" spc="-20" dirty="0">
                <a:solidFill>
                  <a:srgbClr val="D26900"/>
                </a:solidFill>
                <a:latin typeface="Calibri"/>
                <a:cs typeface="Calibri"/>
                <a:hlinkClick r:id="rId3"/>
              </a:rPr>
              <a:t> </a:t>
            </a:r>
            <a:r>
              <a:rPr sz="2200" u="sng" spc="-10" dirty="0">
                <a:solidFill>
                  <a:srgbClr val="D26900"/>
                </a:solidFill>
                <a:uFill>
                  <a:solidFill>
                    <a:srgbClr val="D26900"/>
                  </a:solidFill>
                </a:uFill>
                <a:latin typeface="Calibri"/>
                <a:cs typeface="Calibri"/>
                <a:hlinkClick r:id="rId3"/>
              </a:rPr>
              <a:t>79038.pdf</a:t>
            </a:r>
            <a:endParaRPr sz="2200">
              <a:latin typeface="Calibri"/>
              <a:cs typeface="Calibri"/>
            </a:endParaRPr>
          </a:p>
          <a:p>
            <a:pPr marL="440690" indent="-427990">
              <a:lnSpc>
                <a:spcPct val="100000"/>
              </a:lnSpc>
              <a:spcBef>
                <a:spcPts val="1845"/>
              </a:spcBef>
              <a:buClr>
                <a:srgbClr val="636363"/>
              </a:buClr>
              <a:buFont typeface="Wingdings"/>
              <a:buChar char=""/>
              <a:tabLst>
                <a:tab pos="440690" algn="l"/>
              </a:tabLst>
            </a:pPr>
            <a:r>
              <a:rPr sz="2200" u="sng" spc="-15" dirty="0">
                <a:solidFill>
                  <a:srgbClr val="D26900"/>
                </a:solidFill>
                <a:uFill>
                  <a:solidFill>
                    <a:srgbClr val="D26900"/>
                  </a:solidFill>
                </a:uFill>
                <a:latin typeface="Calibri"/>
                <a:cs typeface="Calibri"/>
                <a:hlinkClick r:id="rId4"/>
              </a:rPr>
              <a:t>https://www.nature.com/articles/s41418-</a:t>
            </a:r>
            <a:r>
              <a:rPr sz="2200" u="sng" spc="-10" dirty="0">
                <a:solidFill>
                  <a:srgbClr val="D26900"/>
                </a:solidFill>
                <a:uFill>
                  <a:solidFill>
                    <a:srgbClr val="D26900"/>
                  </a:solidFill>
                </a:uFill>
                <a:latin typeface="Calibri"/>
                <a:cs typeface="Calibri"/>
                <a:hlinkClick r:id="rId4"/>
              </a:rPr>
              <a:t>017-0012-</a:t>
            </a:r>
            <a:r>
              <a:rPr sz="2200" u="sng" spc="-50" dirty="0">
                <a:solidFill>
                  <a:srgbClr val="D26900"/>
                </a:solidFill>
                <a:uFill>
                  <a:solidFill>
                    <a:srgbClr val="D26900"/>
                  </a:solidFill>
                </a:uFill>
                <a:latin typeface="Calibri"/>
                <a:cs typeface="Calibri"/>
                <a:hlinkClick r:id="rId4"/>
              </a:rPr>
              <a:t>4</a:t>
            </a:r>
            <a:endParaRPr sz="2200">
              <a:latin typeface="Calibri"/>
              <a:cs typeface="Calibri"/>
            </a:endParaRPr>
          </a:p>
          <a:p>
            <a:pPr marL="440690" indent="-427990">
              <a:lnSpc>
                <a:spcPct val="100000"/>
              </a:lnSpc>
              <a:spcBef>
                <a:spcPts val="1850"/>
              </a:spcBef>
              <a:buClr>
                <a:srgbClr val="636363"/>
              </a:buClr>
              <a:buFont typeface="Wingdings"/>
              <a:buChar char=""/>
              <a:tabLst>
                <a:tab pos="440690" algn="l"/>
              </a:tabLst>
            </a:pPr>
            <a:r>
              <a:rPr sz="2200" u="sng" spc="-10" dirty="0">
                <a:solidFill>
                  <a:srgbClr val="D26900"/>
                </a:solidFill>
                <a:uFill>
                  <a:solidFill>
                    <a:srgbClr val="D26900"/>
                  </a:solidFill>
                </a:uFill>
                <a:latin typeface="Calibri"/>
                <a:cs typeface="Calibri"/>
                <a:hlinkClick r:id="rId5"/>
              </a:rPr>
              <a:t>https://www.ncbi.nlm.nih.gov/pmc/articles/PMC5749053/</a:t>
            </a:r>
            <a:endParaRPr sz="2200">
              <a:latin typeface="Calibri"/>
              <a:cs typeface="Calibri"/>
            </a:endParaRPr>
          </a:p>
          <a:p>
            <a:pPr marL="440690" indent="-427990">
              <a:lnSpc>
                <a:spcPct val="100000"/>
              </a:lnSpc>
              <a:spcBef>
                <a:spcPts val="1850"/>
              </a:spcBef>
              <a:buClr>
                <a:srgbClr val="636363"/>
              </a:buClr>
              <a:buFont typeface="Wingdings"/>
              <a:buChar char=""/>
              <a:tabLst>
                <a:tab pos="440690" algn="l"/>
              </a:tabLst>
            </a:pPr>
            <a:r>
              <a:rPr sz="2200" u="sng" spc="-25" dirty="0">
                <a:solidFill>
                  <a:srgbClr val="D26900"/>
                </a:solidFill>
                <a:uFill>
                  <a:solidFill>
                    <a:srgbClr val="D26900"/>
                  </a:solidFill>
                </a:uFill>
                <a:latin typeface="Calibri"/>
                <a:cs typeface="Calibri"/>
                <a:hlinkClick r:id="rId6"/>
              </a:rPr>
              <a:t>http://howmed.net/forensic/concept-</a:t>
            </a:r>
            <a:r>
              <a:rPr sz="2200" u="sng" spc="-10" dirty="0">
                <a:solidFill>
                  <a:srgbClr val="D26900"/>
                </a:solidFill>
                <a:uFill>
                  <a:solidFill>
                    <a:srgbClr val="D26900"/>
                  </a:solidFill>
                </a:uFill>
                <a:latin typeface="Calibri"/>
                <a:cs typeface="Calibri"/>
                <a:hlinkClick r:id="rId6"/>
              </a:rPr>
              <a:t>of-</a:t>
            </a:r>
            <a:r>
              <a:rPr sz="2200" u="sng" spc="-20" dirty="0">
                <a:solidFill>
                  <a:srgbClr val="D26900"/>
                </a:solidFill>
                <a:uFill>
                  <a:solidFill>
                    <a:srgbClr val="D26900"/>
                  </a:solidFill>
                </a:uFill>
                <a:latin typeface="Calibri"/>
                <a:cs typeface="Calibri"/>
                <a:hlinkClick r:id="rId6"/>
              </a:rPr>
              <a:t>death-</a:t>
            </a:r>
            <a:r>
              <a:rPr sz="2200" u="sng" spc="-10" dirty="0">
                <a:solidFill>
                  <a:srgbClr val="D26900"/>
                </a:solidFill>
                <a:uFill>
                  <a:solidFill>
                    <a:srgbClr val="D26900"/>
                  </a:solidFill>
                </a:uFill>
                <a:latin typeface="Calibri"/>
                <a:cs typeface="Calibri"/>
                <a:hlinkClick r:id="rId6"/>
              </a:rPr>
              <a:t>cause-mode-</a:t>
            </a:r>
            <a:endParaRPr sz="2200">
              <a:latin typeface="Calibri"/>
              <a:cs typeface="Calibri"/>
            </a:endParaRPr>
          </a:p>
          <a:p>
            <a:pPr marL="440690">
              <a:lnSpc>
                <a:spcPct val="100000"/>
              </a:lnSpc>
              <a:spcBef>
                <a:spcPts val="1320"/>
              </a:spcBef>
            </a:pPr>
            <a:r>
              <a:rPr sz="2200" u="sng" spc="-10" dirty="0">
                <a:solidFill>
                  <a:srgbClr val="D26900"/>
                </a:solidFill>
                <a:uFill>
                  <a:solidFill>
                    <a:srgbClr val="D26900"/>
                  </a:solidFill>
                </a:uFill>
                <a:latin typeface="Calibri"/>
                <a:cs typeface="Calibri"/>
                <a:hlinkClick r:id="rId6"/>
              </a:rPr>
              <a:t>manner-and-stages/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15200" y="0"/>
            <a:ext cx="1143000" cy="228600"/>
          </a:xfrm>
          <a:prstGeom prst="rect">
            <a:avLst/>
          </a:prstGeom>
          <a:solidFill>
            <a:srgbClr val="9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105" dirty="0">
                <a:solidFill>
                  <a:schemeClr val="bg1"/>
                </a:solidFill>
              </a:rPr>
              <a:t>Research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67994"/>
            <a:ext cx="3333750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spc="-100" dirty="0"/>
              <a:t>Motto</a:t>
            </a:r>
            <a:r>
              <a:rPr sz="4600" spc="-210" dirty="0"/>
              <a:t> </a:t>
            </a:r>
            <a:r>
              <a:rPr sz="4600" spc="-50" dirty="0"/>
              <a:t>of</a:t>
            </a:r>
            <a:r>
              <a:rPr sz="4600" spc="-204" dirty="0"/>
              <a:t> </a:t>
            </a:r>
            <a:r>
              <a:rPr sz="4600" spc="-30" dirty="0"/>
              <a:t>RMU</a:t>
            </a:r>
            <a:endParaRPr sz="4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1828800"/>
            <a:ext cx="6629400" cy="3429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DCB4E0-620D-F156-84B1-624AB6E2C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4787" t="7561" r="11351" b="8025"/>
          <a:stretch>
            <a:fillRect/>
          </a:stretch>
        </p:blipFill>
        <p:spPr bwMode="auto">
          <a:xfrm>
            <a:off x="8458200" y="0"/>
            <a:ext cx="68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76173"/>
            <a:ext cx="515937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spc="-105" dirty="0"/>
              <a:t>BIOMEDICAL</a:t>
            </a:r>
            <a:r>
              <a:rPr sz="4600" spc="-190" dirty="0"/>
              <a:t> </a:t>
            </a:r>
            <a:r>
              <a:rPr sz="4600" spc="-65" dirty="0"/>
              <a:t>ETHICS</a:t>
            </a:r>
            <a:endParaRPr sz="4600"/>
          </a:p>
        </p:txBody>
      </p:sp>
      <p:sp>
        <p:nvSpPr>
          <p:cNvPr id="3" name="object 3"/>
          <p:cNvSpPr txBox="1"/>
          <p:nvPr/>
        </p:nvSpPr>
        <p:spPr>
          <a:xfrm>
            <a:off x="574040" y="1129030"/>
            <a:ext cx="7251065" cy="484314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44805" marR="682625" indent="-332740">
              <a:lnSpc>
                <a:spcPts val="2160"/>
              </a:lnSpc>
              <a:spcBef>
                <a:spcPts val="375"/>
              </a:spcBef>
              <a:buClr>
                <a:srgbClr val="636363"/>
              </a:buClr>
              <a:buFont typeface="Wingdings"/>
              <a:buChar char=""/>
              <a:tabLst>
                <a:tab pos="344805" algn="l"/>
              </a:tabLst>
            </a:pPr>
            <a:r>
              <a:rPr sz="2000" dirty="0">
                <a:latin typeface="Calibri"/>
                <a:cs typeface="Calibri"/>
              </a:rPr>
              <a:t>Death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often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considered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terms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medical,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legal,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ethical, </a:t>
            </a:r>
            <a:r>
              <a:rPr sz="2000" b="1" dirty="0">
                <a:latin typeface="Calibri"/>
                <a:cs typeface="Calibri"/>
              </a:rPr>
              <a:t>philosophical,</a:t>
            </a:r>
            <a:r>
              <a:rPr sz="2000" b="1" spc="-8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societal,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cultural,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and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religious</a:t>
            </a:r>
            <a:r>
              <a:rPr sz="2000" b="1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rationales.</a:t>
            </a:r>
            <a:endParaRPr sz="2000">
              <a:latin typeface="Calibri"/>
              <a:cs typeface="Calibri"/>
            </a:endParaRPr>
          </a:p>
          <a:p>
            <a:pPr marL="343535" marR="343535" indent="-331470">
              <a:lnSpc>
                <a:spcPts val="2160"/>
              </a:lnSpc>
              <a:spcBef>
                <a:spcPts val="480"/>
              </a:spcBef>
              <a:buClr>
                <a:srgbClr val="636363"/>
              </a:buClr>
              <a:buFont typeface="Wingdings"/>
              <a:buChar char=""/>
              <a:tabLst>
                <a:tab pos="344805" algn="l"/>
              </a:tabLst>
            </a:pPr>
            <a:r>
              <a:rPr sz="2000" dirty="0">
                <a:latin typeface="Calibri"/>
                <a:cs typeface="Calibri"/>
              </a:rPr>
              <a:t>The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biomedical</a:t>
            </a:r>
            <a:r>
              <a:rPr sz="2000" b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definition</a:t>
            </a:r>
            <a:r>
              <a:rPr sz="2000" b="1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0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death</a:t>
            </a:r>
            <a:r>
              <a:rPr sz="20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primarily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scientific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issue 	</a:t>
            </a:r>
            <a:r>
              <a:rPr sz="2000" dirty="0">
                <a:latin typeface="Calibri"/>
                <a:cs typeface="Calibri"/>
              </a:rPr>
              <a:t>supported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by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best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available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evidence.</a:t>
            </a:r>
            <a:endParaRPr sz="2000">
              <a:latin typeface="Calibri"/>
              <a:cs typeface="Calibri"/>
            </a:endParaRPr>
          </a:p>
          <a:p>
            <a:pPr marL="344805" indent="-332105">
              <a:lnSpc>
                <a:spcPct val="100000"/>
              </a:lnSpc>
              <a:spcBef>
                <a:spcPts val="210"/>
              </a:spcBef>
              <a:buClr>
                <a:srgbClr val="636363"/>
              </a:buClr>
              <a:buFont typeface="Wingdings"/>
              <a:buChar char=""/>
              <a:tabLst>
                <a:tab pos="344805" algn="l"/>
              </a:tabLst>
            </a:pPr>
            <a:r>
              <a:rPr sz="2000" b="1" dirty="0">
                <a:latin typeface="Calibri"/>
                <a:cs typeface="Calibri"/>
              </a:rPr>
              <a:t>Time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death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important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because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survivorship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clauses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wills.</a:t>
            </a:r>
            <a:endParaRPr sz="2000">
              <a:latin typeface="Calibri"/>
              <a:cs typeface="Calibri"/>
            </a:endParaRPr>
          </a:p>
          <a:p>
            <a:pPr marL="344805" marR="22860" indent="-332740">
              <a:lnSpc>
                <a:spcPts val="2160"/>
              </a:lnSpc>
              <a:spcBef>
                <a:spcPts val="509"/>
              </a:spcBef>
              <a:buFont typeface="Wingdings"/>
              <a:buChar char=""/>
              <a:tabLst>
                <a:tab pos="344805" algn="l"/>
                <a:tab pos="401320" algn="l"/>
              </a:tabLst>
            </a:pPr>
            <a:r>
              <a:rPr sz="2000" dirty="0">
                <a:solidFill>
                  <a:srgbClr val="636363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medical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practitioner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has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certain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ethical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legal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responsibilities regarding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death,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such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as:</a:t>
            </a:r>
            <a:endParaRPr sz="2000">
              <a:latin typeface="Calibri"/>
              <a:cs typeface="Calibri"/>
            </a:endParaRPr>
          </a:p>
          <a:p>
            <a:pPr marL="584200" indent="-571500">
              <a:lnSpc>
                <a:spcPct val="100000"/>
              </a:lnSpc>
              <a:spcBef>
                <a:spcPts val="210"/>
              </a:spcBef>
              <a:buClr>
                <a:srgbClr val="FF0000"/>
              </a:buClr>
              <a:buAutoNum type="romanLcPeriod"/>
              <a:tabLst>
                <a:tab pos="584200" algn="l"/>
              </a:tabLst>
            </a:pPr>
            <a:r>
              <a:rPr sz="2000" spc="-10" dirty="0">
                <a:latin typeface="Calibri"/>
                <a:cs typeface="Calibri"/>
              </a:rPr>
              <a:t>Effort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prevention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death</a:t>
            </a:r>
            <a:endParaRPr sz="20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240"/>
              </a:spcBef>
              <a:buClr>
                <a:srgbClr val="FF0000"/>
              </a:buClr>
              <a:buAutoNum type="romanLcPeriod"/>
              <a:tabLst>
                <a:tab pos="527685" algn="l"/>
              </a:tabLst>
            </a:pPr>
            <a:r>
              <a:rPr sz="2000" spc="-10" dirty="0">
                <a:latin typeface="Calibri"/>
                <a:cs typeface="Calibri"/>
              </a:rPr>
              <a:t>Determination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death</a:t>
            </a:r>
            <a:endParaRPr sz="20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240"/>
              </a:spcBef>
              <a:buClr>
                <a:srgbClr val="FF0000"/>
              </a:buClr>
              <a:buAutoNum type="romanLcPeriod"/>
              <a:tabLst>
                <a:tab pos="527685" algn="l"/>
              </a:tabLst>
            </a:pPr>
            <a:r>
              <a:rPr sz="2000" spc="-10" dirty="0">
                <a:latin typeface="Calibri"/>
                <a:cs typeface="Calibri"/>
              </a:rPr>
              <a:t>Determination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time/moment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death</a:t>
            </a:r>
            <a:endParaRPr sz="20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240"/>
              </a:spcBef>
              <a:buClr>
                <a:srgbClr val="FF0000"/>
              </a:buClr>
              <a:buAutoNum type="romanLcPeriod"/>
              <a:tabLst>
                <a:tab pos="527685" algn="l"/>
              </a:tabLst>
            </a:pPr>
            <a:r>
              <a:rPr sz="2000" spc="-10" dirty="0">
                <a:latin typeface="Calibri"/>
                <a:cs typeface="Calibri"/>
              </a:rPr>
              <a:t>Declaration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death</a:t>
            </a:r>
            <a:endParaRPr sz="2000">
              <a:latin typeface="Calibri"/>
              <a:cs typeface="Calibri"/>
            </a:endParaRPr>
          </a:p>
          <a:p>
            <a:pPr marL="584200" indent="-571500">
              <a:lnSpc>
                <a:spcPct val="100000"/>
              </a:lnSpc>
              <a:spcBef>
                <a:spcPts val="244"/>
              </a:spcBef>
              <a:buClr>
                <a:srgbClr val="FF0000"/>
              </a:buClr>
              <a:buAutoNum type="romanLcPeriod"/>
              <a:tabLst>
                <a:tab pos="584200" algn="l"/>
              </a:tabLst>
            </a:pPr>
            <a:r>
              <a:rPr sz="2000" dirty="0">
                <a:latin typeface="Calibri"/>
                <a:cs typeface="Calibri"/>
              </a:rPr>
              <a:t>Issuing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certificate</a:t>
            </a:r>
            <a:endParaRPr sz="2000">
              <a:latin typeface="Calibri"/>
              <a:cs typeface="Calibri"/>
            </a:endParaRPr>
          </a:p>
          <a:p>
            <a:pPr marL="584200" indent="-571500">
              <a:lnSpc>
                <a:spcPct val="100000"/>
              </a:lnSpc>
              <a:spcBef>
                <a:spcPts val="235"/>
              </a:spcBef>
              <a:buClr>
                <a:srgbClr val="FF0000"/>
              </a:buClr>
              <a:buAutoNum type="romanLcPeriod"/>
              <a:tabLst>
                <a:tab pos="584200" algn="l"/>
              </a:tabLst>
            </a:pPr>
            <a:r>
              <a:rPr sz="2000" dirty="0">
                <a:latin typeface="Calibri"/>
                <a:cs typeface="Calibri"/>
              </a:rPr>
              <a:t>If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needed,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autopsy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organ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removal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transplantation.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45"/>
              </a:spcBef>
              <a:buClr>
                <a:srgbClr val="FF0000"/>
              </a:buClr>
              <a:buFont typeface="Calibri"/>
              <a:buAutoNum type="romanLcPeriod"/>
            </a:pPr>
            <a:endParaRPr sz="2000">
              <a:latin typeface="Calibri"/>
              <a:cs typeface="Calibri"/>
            </a:endParaRPr>
          </a:p>
          <a:p>
            <a:pPr marL="297180" lvl="1" indent="-284480">
              <a:lnSpc>
                <a:spcPct val="100000"/>
              </a:lnSpc>
              <a:buClr>
                <a:srgbClr val="636363"/>
              </a:buClr>
              <a:buFont typeface="Wingdings"/>
              <a:buChar char=""/>
              <a:tabLst>
                <a:tab pos="297180" algn="l"/>
              </a:tabLst>
            </a:pPr>
            <a:r>
              <a:rPr sz="2000" spc="-10" dirty="0">
                <a:latin typeface="Calibri"/>
                <a:cs typeface="Calibri"/>
              </a:rPr>
              <a:t>https://</a:t>
            </a:r>
            <a:r>
              <a:rPr sz="2000" spc="-10" dirty="0">
                <a:latin typeface="Calibri"/>
                <a:cs typeface="Calibri"/>
                <a:hlinkClick r:id="rId2"/>
              </a:rPr>
              <a:t>www.ncbi.nlm.nih.gov/pmc/articles/PMC80882/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0" y="0"/>
            <a:ext cx="838200" cy="228600"/>
          </a:xfrm>
          <a:prstGeom prst="rect">
            <a:avLst/>
          </a:prstGeom>
          <a:solidFill>
            <a:srgbClr val="9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Ethics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04773"/>
            <a:ext cx="4504690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spc="-420" dirty="0"/>
              <a:t>F</a:t>
            </a:r>
            <a:r>
              <a:rPr sz="4600" spc="-110" dirty="0"/>
              <a:t>A</a:t>
            </a:r>
            <a:r>
              <a:rPr sz="4600" spc="-120" dirty="0"/>
              <a:t>M</a:t>
            </a:r>
            <a:r>
              <a:rPr sz="4600" spc="-114" dirty="0"/>
              <a:t>I</a:t>
            </a:r>
            <a:r>
              <a:rPr sz="4600" spc="-585" dirty="0"/>
              <a:t>L</a:t>
            </a:r>
            <a:r>
              <a:rPr sz="4600" spc="-15" dirty="0"/>
              <a:t>Y</a:t>
            </a:r>
            <a:r>
              <a:rPr sz="4600" spc="-200" dirty="0"/>
              <a:t> </a:t>
            </a:r>
            <a:r>
              <a:rPr sz="4600" spc="-75" dirty="0"/>
              <a:t>MEDICINE</a:t>
            </a:r>
            <a:endParaRPr sz="46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95"/>
              </a:spcBef>
              <a:buClr>
                <a:srgbClr val="AC0000"/>
              </a:buClr>
              <a:buFont typeface="Arial MT"/>
              <a:buChar char="•"/>
              <a:tabLst>
                <a:tab pos="240665" algn="l"/>
              </a:tabLst>
            </a:pPr>
            <a:r>
              <a:rPr dirty="0"/>
              <a:t>Family</a:t>
            </a:r>
            <a:r>
              <a:rPr spc="-45" dirty="0"/>
              <a:t> </a:t>
            </a:r>
            <a:r>
              <a:rPr dirty="0"/>
              <a:t>Medicine</a:t>
            </a:r>
            <a:r>
              <a:rPr spc="-40" dirty="0"/>
              <a:t> </a:t>
            </a:r>
            <a:r>
              <a:rPr dirty="0"/>
              <a:t>participation</a:t>
            </a:r>
            <a:r>
              <a:rPr spc="-114" dirty="0"/>
              <a:t> </a:t>
            </a:r>
            <a:r>
              <a:rPr dirty="0"/>
              <a:t>will</a:t>
            </a:r>
            <a:r>
              <a:rPr spc="-50" dirty="0"/>
              <a:t> </a:t>
            </a:r>
            <a:r>
              <a:rPr dirty="0"/>
              <a:t>likely</a:t>
            </a:r>
            <a:r>
              <a:rPr spc="-55" dirty="0"/>
              <a:t> </a:t>
            </a:r>
            <a:r>
              <a:rPr dirty="0"/>
              <a:t>lead</a:t>
            </a:r>
            <a:r>
              <a:rPr spc="-50" dirty="0"/>
              <a:t> </a:t>
            </a:r>
            <a:r>
              <a:rPr dirty="0"/>
              <a:t>to</a:t>
            </a:r>
            <a:r>
              <a:rPr spc="-35" dirty="0"/>
              <a:t> </a:t>
            </a:r>
            <a:r>
              <a:rPr spc="-10" dirty="0"/>
              <a:t>improve</a:t>
            </a:r>
          </a:p>
          <a:p>
            <a:pPr marL="241300">
              <a:lnSpc>
                <a:spcPct val="100000"/>
              </a:lnSpc>
            </a:pPr>
            <a:r>
              <a:rPr dirty="0"/>
              <a:t>quality</a:t>
            </a:r>
            <a:r>
              <a:rPr spc="-2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life</a:t>
            </a:r>
            <a:r>
              <a:rPr spc="-25" dirty="0"/>
              <a:t> </a:t>
            </a:r>
            <a:r>
              <a:rPr dirty="0"/>
              <a:t>and</a:t>
            </a:r>
            <a:r>
              <a:rPr spc="-30" dirty="0"/>
              <a:t> </a:t>
            </a:r>
            <a:r>
              <a:rPr dirty="0"/>
              <a:t>death</a:t>
            </a:r>
            <a:r>
              <a:rPr spc="-30" dirty="0"/>
              <a:t> </a:t>
            </a:r>
            <a:r>
              <a:rPr dirty="0"/>
              <a:t>in</a:t>
            </a:r>
            <a:r>
              <a:rPr spc="-55" dirty="0"/>
              <a:t> </a:t>
            </a:r>
            <a:r>
              <a:rPr spc="-10" dirty="0"/>
              <a:t>patients</a:t>
            </a:r>
          </a:p>
          <a:p>
            <a:pPr marL="241300" marR="466090" indent="-228600">
              <a:lnSpc>
                <a:spcPct val="100000"/>
              </a:lnSpc>
              <a:spcBef>
                <a:spcPts val="530"/>
              </a:spcBef>
              <a:buClr>
                <a:srgbClr val="AC0000"/>
              </a:buClr>
              <a:buFont typeface="Arial MT"/>
              <a:buChar char="•"/>
              <a:tabLst>
                <a:tab pos="241300" algn="l"/>
              </a:tabLst>
            </a:pPr>
            <a:r>
              <a:rPr dirty="0"/>
              <a:t>Prompt</a:t>
            </a:r>
            <a:r>
              <a:rPr spc="-50" dirty="0"/>
              <a:t> </a:t>
            </a:r>
            <a:r>
              <a:rPr dirty="0"/>
              <a:t>and</a:t>
            </a:r>
            <a:r>
              <a:rPr spc="-55" dirty="0"/>
              <a:t> </a:t>
            </a:r>
            <a:r>
              <a:rPr spc="-10" dirty="0"/>
              <a:t>accurate</a:t>
            </a:r>
            <a:r>
              <a:rPr spc="-55" dirty="0"/>
              <a:t> </a:t>
            </a:r>
            <a:r>
              <a:rPr dirty="0"/>
              <a:t>certification</a:t>
            </a:r>
            <a:r>
              <a:rPr spc="-45" dirty="0"/>
              <a:t> </a:t>
            </a:r>
            <a:r>
              <a:rPr dirty="0"/>
              <a:t>of</a:t>
            </a:r>
            <a:r>
              <a:rPr spc="-45" dirty="0"/>
              <a:t> </a:t>
            </a:r>
            <a:r>
              <a:rPr dirty="0"/>
              <a:t>death</a:t>
            </a:r>
            <a:r>
              <a:rPr spc="-55" dirty="0"/>
              <a:t> </a:t>
            </a:r>
            <a:r>
              <a:rPr dirty="0"/>
              <a:t>is</a:t>
            </a:r>
            <a:r>
              <a:rPr spc="-45" dirty="0"/>
              <a:t> </a:t>
            </a:r>
            <a:r>
              <a:rPr dirty="0"/>
              <a:t>essential</a:t>
            </a:r>
            <a:r>
              <a:rPr spc="-35" dirty="0"/>
              <a:t> </a:t>
            </a:r>
            <a:r>
              <a:rPr dirty="0"/>
              <a:t>as</a:t>
            </a:r>
            <a:r>
              <a:rPr spc="-45" dirty="0"/>
              <a:t> </a:t>
            </a:r>
            <a:r>
              <a:rPr spc="-25" dirty="0"/>
              <a:t>it </a:t>
            </a:r>
            <a:r>
              <a:rPr dirty="0"/>
              <a:t>serves</a:t>
            </a:r>
            <a:r>
              <a:rPr spc="-30" dirty="0"/>
              <a:t> </a:t>
            </a:r>
            <a:r>
              <a:rPr dirty="0"/>
              <a:t>a</a:t>
            </a:r>
            <a:r>
              <a:rPr spc="-25" dirty="0"/>
              <a:t> </a:t>
            </a:r>
            <a:r>
              <a:rPr dirty="0"/>
              <a:t>number</a:t>
            </a:r>
            <a:r>
              <a:rPr spc="-25" dirty="0"/>
              <a:t> </a:t>
            </a:r>
            <a:r>
              <a:rPr dirty="0"/>
              <a:t>of</a:t>
            </a:r>
            <a:r>
              <a:rPr spc="-45" dirty="0"/>
              <a:t> </a:t>
            </a:r>
            <a:r>
              <a:rPr spc="-10" dirty="0"/>
              <a:t>functions</a:t>
            </a:r>
          </a:p>
          <a:p>
            <a:pPr marL="240665" indent="-227965">
              <a:lnSpc>
                <a:spcPct val="100000"/>
              </a:lnSpc>
              <a:spcBef>
                <a:spcPts val="530"/>
              </a:spcBef>
              <a:buClr>
                <a:srgbClr val="AC0000"/>
              </a:buClr>
              <a:buFont typeface="Arial MT"/>
              <a:buChar char="•"/>
              <a:tabLst>
                <a:tab pos="240665" algn="l"/>
              </a:tabLst>
            </a:pPr>
            <a:r>
              <a:rPr dirty="0"/>
              <a:t>When</a:t>
            </a:r>
            <a:r>
              <a:rPr spc="-25" dirty="0"/>
              <a:t> </a:t>
            </a:r>
            <a:r>
              <a:rPr dirty="0"/>
              <a:t>a</a:t>
            </a:r>
            <a:r>
              <a:rPr spc="-50" dirty="0"/>
              <a:t> </a:t>
            </a:r>
            <a:r>
              <a:rPr dirty="0"/>
              <a:t>patient</a:t>
            </a:r>
            <a:r>
              <a:rPr spc="-45" dirty="0"/>
              <a:t> </a:t>
            </a:r>
            <a:r>
              <a:rPr dirty="0"/>
              <a:t>dies</a:t>
            </a:r>
            <a:r>
              <a:rPr spc="-40" dirty="0"/>
              <a:t> </a:t>
            </a:r>
            <a:r>
              <a:rPr dirty="0"/>
              <a:t>it</a:t>
            </a:r>
            <a:r>
              <a:rPr spc="-45" dirty="0"/>
              <a:t> </a:t>
            </a:r>
            <a:r>
              <a:rPr dirty="0"/>
              <a:t>is</a:t>
            </a:r>
            <a:r>
              <a:rPr spc="-40" dirty="0"/>
              <a:t> </a:t>
            </a:r>
            <a:r>
              <a:rPr dirty="0"/>
              <a:t>the</a:t>
            </a:r>
            <a:r>
              <a:rPr spc="-30" dirty="0"/>
              <a:t> </a:t>
            </a:r>
            <a:r>
              <a:rPr spc="-10" dirty="0"/>
              <a:t>statutory</a:t>
            </a:r>
            <a:r>
              <a:rPr spc="-40" dirty="0"/>
              <a:t> </a:t>
            </a:r>
            <a:r>
              <a:rPr dirty="0"/>
              <a:t>duty</a:t>
            </a:r>
            <a:r>
              <a:rPr spc="-45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dirty="0"/>
              <a:t>the</a:t>
            </a:r>
            <a:r>
              <a:rPr spc="-50" dirty="0"/>
              <a:t> </a:t>
            </a:r>
            <a:r>
              <a:rPr dirty="0"/>
              <a:t>doctor</a:t>
            </a:r>
            <a:r>
              <a:rPr spc="-35" dirty="0"/>
              <a:t> </a:t>
            </a:r>
            <a:r>
              <a:rPr spc="-25" dirty="0"/>
              <a:t>who</a:t>
            </a:r>
          </a:p>
          <a:p>
            <a:pPr marL="241300">
              <a:lnSpc>
                <a:spcPct val="100000"/>
              </a:lnSpc>
            </a:pPr>
            <a:r>
              <a:rPr dirty="0"/>
              <a:t>has</a:t>
            </a:r>
            <a:r>
              <a:rPr spc="-35" dirty="0"/>
              <a:t> </a:t>
            </a:r>
            <a:r>
              <a:rPr dirty="0"/>
              <a:t>attended</a:t>
            </a:r>
            <a:r>
              <a:rPr spc="-20" dirty="0"/>
              <a:t> </a:t>
            </a:r>
            <a:r>
              <a:rPr dirty="0"/>
              <a:t>in</a:t>
            </a:r>
            <a:r>
              <a:rPr spc="-45" dirty="0"/>
              <a:t> </a:t>
            </a:r>
            <a:r>
              <a:rPr dirty="0"/>
              <a:t>the</a:t>
            </a:r>
            <a:r>
              <a:rPr spc="-45" dirty="0"/>
              <a:t> </a:t>
            </a:r>
            <a:r>
              <a:rPr dirty="0"/>
              <a:t>last</a:t>
            </a:r>
            <a:r>
              <a:rPr spc="-50" dirty="0"/>
              <a:t> </a:t>
            </a:r>
            <a:r>
              <a:rPr dirty="0"/>
              <a:t>illness</a:t>
            </a:r>
            <a:r>
              <a:rPr spc="-40" dirty="0"/>
              <a:t> </a:t>
            </a:r>
            <a:r>
              <a:rPr dirty="0"/>
              <a:t>to</a:t>
            </a:r>
            <a:r>
              <a:rPr spc="-20" dirty="0"/>
              <a:t> </a:t>
            </a:r>
            <a:r>
              <a:rPr dirty="0"/>
              <a:t>issue</a:t>
            </a:r>
            <a:r>
              <a:rPr spc="-40" dirty="0"/>
              <a:t> </a:t>
            </a:r>
            <a:r>
              <a:rPr dirty="0"/>
              <a:t>the</a:t>
            </a:r>
            <a:r>
              <a:rPr spc="-75" dirty="0"/>
              <a:t> </a:t>
            </a:r>
            <a:r>
              <a:rPr dirty="0"/>
              <a:t>death</a:t>
            </a:r>
            <a:r>
              <a:rPr spc="-50" dirty="0"/>
              <a:t> </a:t>
            </a:r>
            <a:r>
              <a:rPr spc="-10" dirty="0"/>
              <a:t>certificate.</a:t>
            </a:r>
          </a:p>
          <a:p>
            <a:pPr marL="241300" marR="5080" indent="-228600">
              <a:lnSpc>
                <a:spcPct val="100000"/>
              </a:lnSpc>
              <a:spcBef>
                <a:spcPts val="530"/>
              </a:spcBef>
              <a:buClr>
                <a:srgbClr val="AC0000"/>
              </a:buClr>
              <a:buFont typeface="Arial MT"/>
              <a:buChar char="•"/>
              <a:tabLst>
                <a:tab pos="241300" algn="l"/>
              </a:tabLst>
            </a:pPr>
            <a:r>
              <a:rPr dirty="0"/>
              <a:t>A</a:t>
            </a:r>
            <a:r>
              <a:rPr spc="-40" dirty="0"/>
              <a:t> </a:t>
            </a:r>
            <a:r>
              <a:rPr dirty="0"/>
              <a:t>medical</a:t>
            </a:r>
            <a:r>
              <a:rPr spc="-35" dirty="0"/>
              <a:t> </a:t>
            </a:r>
            <a:r>
              <a:rPr dirty="0"/>
              <a:t>certificate</a:t>
            </a:r>
            <a:r>
              <a:rPr spc="-20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dirty="0"/>
              <a:t>cause</a:t>
            </a:r>
            <a:r>
              <a:rPr spc="-40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dirty="0"/>
              <a:t>death</a:t>
            </a:r>
            <a:r>
              <a:rPr spc="409" dirty="0"/>
              <a:t> </a:t>
            </a:r>
            <a:r>
              <a:rPr dirty="0"/>
              <a:t>enables</a:t>
            </a:r>
            <a:r>
              <a:rPr spc="-30" dirty="0"/>
              <a:t> </a:t>
            </a:r>
            <a:r>
              <a:rPr dirty="0"/>
              <a:t>the</a:t>
            </a:r>
            <a:r>
              <a:rPr spc="-25" dirty="0"/>
              <a:t> </a:t>
            </a:r>
            <a:r>
              <a:rPr spc="-10" dirty="0"/>
              <a:t>deceased’s </a:t>
            </a:r>
            <a:r>
              <a:rPr dirty="0"/>
              <a:t>family</a:t>
            </a:r>
            <a:r>
              <a:rPr spc="-55" dirty="0"/>
              <a:t> </a:t>
            </a:r>
            <a:r>
              <a:rPr dirty="0"/>
              <a:t>to</a:t>
            </a:r>
            <a:r>
              <a:rPr spc="-40" dirty="0"/>
              <a:t> </a:t>
            </a:r>
            <a:r>
              <a:rPr spc="-10" dirty="0"/>
              <a:t>register</a:t>
            </a:r>
            <a:r>
              <a:rPr spc="-50" dirty="0"/>
              <a:t> </a:t>
            </a:r>
            <a:r>
              <a:rPr dirty="0"/>
              <a:t>the</a:t>
            </a:r>
            <a:r>
              <a:rPr spc="-55" dirty="0"/>
              <a:t> </a:t>
            </a:r>
            <a:r>
              <a:rPr spc="-10" dirty="0"/>
              <a:t>death.</a:t>
            </a:r>
          </a:p>
          <a:p>
            <a:pPr marL="240665" indent="-227965">
              <a:lnSpc>
                <a:spcPct val="100000"/>
              </a:lnSpc>
              <a:spcBef>
                <a:spcPts val="525"/>
              </a:spcBef>
              <a:buClr>
                <a:srgbClr val="AC0000"/>
              </a:buClr>
              <a:buFont typeface="Arial MT"/>
              <a:buChar char="•"/>
              <a:tabLst>
                <a:tab pos="240665" algn="l"/>
              </a:tabLst>
            </a:pPr>
            <a:r>
              <a:rPr u="sng" spc="-10" dirty="0">
                <a:solidFill>
                  <a:srgbClr val="D26900"/>
                </a:solidFill>
                <a:uFill>
                  <a:solidFill>
                    <a:srgbClr val="D26900"/>
                  </a:solidFill>
                </a:uFill>
                <a:hlinkClick r:id="rId2"/>
              </a:rPr>
              <a:t>https://www.ncbi.nlm.nih.gov/pmc/articles/PMC5084539/</a:t>
            </a:r>
          </a:p>
        </p:txBody>
      </p:sp>
      <p:sp>
        <p:nvSpPr>
          <p:cNvPr id="4" name="Rectangle 3"/>
          <p:cNvSpPr/>
          <p:nvPr/>
        </p:nvSpPr>
        <p:spPr>
          <a:xfrm>
            <a:off x="6477000" y="0"/>
            <a:ext cx="1981200" cy="228600"/>
          </a:xfrm>
          <a:prstGeom prst="rect">
            <a:avLst/>
          </a:prstGeom>
          <a:solidFill>
            <a:srgbClr val="9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Family Medicine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90DFED6-4395-829D-DFDA-B2D26F337B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76400" y="533400"/>
            <a:ext cx="5013007" cy="520335"/>
          </a:xfrm>
        </p:spPr>
        <p:txBody>
          <a:bodyPr wrap="square" lIns="0" tIns="12383" rIns="0" bIns="0">
            <a:spAutoFit/>
          </a:bodyPr>
          <a:lstStyle/>
          <a:p>
            <a:pPr marL="9525">
              <a:spcBef>
                <a:spcPts val="98"/>
              </a:spcBef>
              <a:defRPr/>
            </a:pPr>
            <a:r>
              <a:rPr sz="3300" dirty="0">
                <a:latin typeface="Calibri Light"/>
                <a:cs typeface="Calibri Light"/>
              </a:rPr>
              <a:t>How</a:t>
            </a:r>
            <a:r>
              <a:rPr sz="3300" spc="-153" dirty="0">
                <a:latin typeface="Calibri Light"/>
                <a:cs typeface="Calibri Light"/>
              </a:rPr>
              <a:t> </a:t>
            </a:r>
            <a:r>
              <a:rPr sz="3300" dirty="0">
                <a:latin typeface="Calibri Light"/>
                <a:cs typeface="Calibri Light"/>
              </a:rPr>
              <a:t>to</a:t>
            </a:r>
            <a:r>
              <a:rPr sz="3300" spc="-169" dirty="0">
                <a:latin typeface="Calibri Light"/>
                <a:cs typeface="Calibri Light"/>
              </a:rPr>
              <a:t> </a:t>
            </a:r>
            <a:r>
              <a:rPr sz="3300" dirty="0">
                <a:latin typeface="Calibri Light"/>
                <a:cs typeface="Calibri Light"/>
              </a:rPr>
              <a:t>use</a:t>
            </a:r>
            <a:r>
              <a:rPr sz="3300" spc="-143" dirty="0">
                <a:latin typeface="Calibri Light"/>
                <a:cs typeface="Calibri Light"/>
              </a:rPr>
              <a:t> </a:t>
            </a:r>
            <a:r>
              <a:rPr sz="3300" dirty="0">
                <a:latin typeface="Calibri Light"/>
                <a:cs typeface="Calibri Light"/>
              </a:rPr>
              <a:t>HEC</a:t>
            </a:r>
            <a:r>
              <a:rPr sz="3300" spc="-161" dirty="0">
                <a:latin typeface="Calibri Light"/>
                <a:cs typeface="Calibri Light"/>
              </a:rPr>
              <a:t> </a:t>
            </a:r>
            <a:r>
              <a:rPr sz="3300" spc="-19" dirty="0">
                <a:latin typeface="Calibri Light"/>
                <a:cs typeface="Calibri Light"/>
              </a:rPr>
              <a:t>Digital</a:t>
            </a:r>
            <a:r>
              <a:rPr sz="3300" spc="-131" dirty="0">
                <a:latin typeface="Calibri Light"/>
                <a:cs typeface="Calibri Light"/>
              </a:rPr>
              <a:t> </a:t>
            </a:r>
            <a:r>
              <a:rPr sz="3300" spc="-8" dirty="0">
                <a:latin typeface="Calibri Light"/>
                <a:cs typeface="Calibri Light"/>
              </a:rPr>
              <a:t>Library</a:t>
            </a:r>
            <a:endParaRPr sz="3300">
              <a:latin typeface="Calibri Light"/>
              <a:cs typeface="Calibri Light"/>
            </a:endParaRPr>
          </a:p>
        </p:txBody>
      </p:sp>
      <p:sp>
        <p:nvSpPr>
          <p:cNvPr id="39939" name="object 3">
            <a:extLst>
              <a:ext uri="{FF2B5EF4-FFF2-40B4-BE49-F238E27FC236}">
                <a16:creationId xmlns:a16="http://schemas.microsoft.com/office/drawing/2014/main" id="{07F05D00-2FF4-48EF-841D-1CADEECBA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43000"/>
            <a:ext cx="8323262" cy="395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80486" rIns="0" bIns="0">
            <a:spAutoFit/>
          </a:bodyPr>
          <a:lstStyle>
            <a:lvl1pPr marL="395288" indent="-385763">
              <a:tabLst>
                <a:tab pos="395288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tabLst>
                <a:tab pos="395288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tabLst>
                <a:tab pos="395288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tabLst>
                <a:tab pos="395288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tabLst>
                <a:tab pos="395288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95288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95288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95288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95288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ts val="638"/>
              </a:spcBef>
              <a:buFont typeface="Wingdings" panose="05000000000000000000" pitchFamily="2" charset="2"/>
              <a:buChar char="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Go to the website of HEC National Digital Library</a:t>
            </a:r>
          </a:p>
          <a:p>
            <a:pPr>
              <a:spcBef>
                <a:spcPts val="563"/>
              </a:spcBef>
              <a:buClr>
                <a:srgbClr val="000000"/>
              </a:buClr>
              <a:buFont typeface="Wingdings" panose="05000000000000000000" pitchFamily="2" charset="2"/>
              <a:buChar char=""/>
            </a:pPr>
            <a:r>
              <a:rPr lang="en-US" altLang="en-US" sz="2000" dirty="0">
                <a:solidFill>
                  <a:srgbClr val="2D75B6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http://www.digitallibrary.edu.pk</a:t>
            </a: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575"/>
              </a:spcBef>
              <a:buFont typeface="Wingdings" panose="05000000000000000000" pitchFamily="2" charset="2"/>
              <a:buChar char="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On Home Page, click on the INSTITUTES.</a:t>
            </a:r>
          </a:p>
          <a:p>
            <a:pPr>
              <a:lnSpc>
                <a:spcPts val="2313"/>
              </a:lnSpc>
              <a:spcBef>
                <a:spcPts val="725"/>
              </a:spcBef>
              <a:buFont typeface="Wingdings" panose="05000000000000000000" pitchFamily="2" charset="2"/>
              <a:buChar char="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 page will appear showing the universities from Public and Private Sector and 	other Institutes which have access to HEC National Digital Library (HNDL).</a:t>
            </a:r>
          </a:p>
          <a:p>
            <a:pPr>
              <a:spcBef>
                <a:spcPts val="463"/>
              </a:spcBef>
              <a:buFont typeface="Wingdings" panose="05000000000000000000" pitchFamily="2" charset="2"/>
              <a:buChar char="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Select your desired Institute.</a:t>
            </a:r>
          </a:p>
          <a:p>
            <a:pPr>
              <a:spcBef>
                <a:spcPts val="563"/>
              </a:spcBef>
              <a:buFont typeface="Wingdings" panose="05000000000000000000" pitchFamily="2" charset="2"/>
              <a:buChar char="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 page will appear showing the resources of the institution</a:t>
            </a:r>
          </a:p>
          <a:p>
            <a:pPr>
              <a:spcBef>
                <a:spcPts val="563"/>
              </a:spcBef>
              <a:buFont typeface="Wingdings" panose="05000000000000000000" pitchFamily="2" charset="2"/>
              <a:buChar char="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Journals and Researches will appear</a:t>
            </a:r>
          </a:p>
          <a:p>
            <a:pPr>
              <a:lnSpc>
                <a:spcPts val="2313"/>
              </a:lnSpc>
              <a:spcBef>
                <a:spcPts val="725"/>
              </a:spcBef>
              <a:buFont typeface="Wingdings" panose="05000000000000000000" pitchFamily="2" charset="2"/>
              <a:buChar char="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You can find a Journal by clicking on JOURNALS AND DATABASE and enter a keyword to search for your desired journal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6F2A53-924B-5131-55BD-B68A15466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4787" t="7561" r="11351" b="8025"/>
          <a:stretch>
            <a:fillRect/>
          </a:stretch>
        </p:blipFill>
        <p:spPr bwMode="auto">
          <a:xfrm>
            <a:off x="8458200" y="0"/>
            <a:ext cx="68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305675" cy="677108"/>
          </a:xfrm>
        </p:spPr>
        <p:txBody>
          <a:bodyPr/>
          <a:lstStyle/>
          <a:p>
            <a:r>
              <a:rPr lang="en-US" sz="4400" dirty="0"/>
              <a:t>Learning Resources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3200" dirty="0"/>
              <a:t>Principles &amp; Practice of Forensic Medicine by </a:t>
            </a:r>
            <a:r>
              <a:rPr lang="en-US" sz="3200" dirty="0" err="1"/>
              <a:t>Nasib</a:t>
            </a:r>
            <a:r>
              <a:rPr lang="en-US" sz="3200" dirty="0"/>
              <a:t> R. </a:t>
            </a:r>
            <a:r>
              <a:rPr lang="en-US" sz="3200" dirty="0" err="1"/>
              <a:t>Awan</a:t>
            </a:r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  <a:p>
            <a:pPr algn="ctr">
              <a:buFont typeface="Wingdings" pitchFamily="2" charset="2"/>
              <a:buChar char="Ø"/>
            </a:pPr>
            <a:r>
              <a:rPr lang="en-US" sz="3200" dirty="0"/>
              <a:t>Parikh’s Textbook of Medical Jurisprudence, 	   Forensic Medicine &amp; Toxicology.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873187-D583-92C0-2030-FB807D37B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8458200" y="0"/>
            <a:ext cx="68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1189" y="2279650"/>
            <a:ext cx="457263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b="1" dirty="0">
                <a:latin typeface="Calibri"/>
                <a:cs typeface="Calibri"/>
              </a:rPr>
              <a:t>THANK</a:t>
            </a:r>
            <a:r>
              <a:rPr sz="7200" b="1" spc="-10" dirty="0">
                <a:latin typeface="Calibri"/>
                <a:cs typeface="Calibri"/>
              </a:rPr>
              <a:t> </a:t>
            </a:r>
            <a:r>
              <a:rPr sz="7200" b="1" spc="-80" dirty="0">
                <a:latin typeface="Calibri"/>
                <a:cs typeface="Calibri"/>
              </a:rPr>
              <a:t>YOU</a:t>
            </a:r>
            <a:endParaRPr sz="7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33882"/>
            <a:ext cx="643953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90" dirty="0"/>
              <a:t>Vision</a:t>
            </a:r>
            <a:r>
              <a:rPr spc="-190" dirty="0"/>
              <a:t> </a:t>
            </a:r>
            <a:r>
              <a:rPr spc="-60" dirty="0"/>
              <a:t>of</a:t>
            </a:r>
            <a:r>
              <a:rPr spc="-170" dirty="0"/>
              <a:t> </a:t>
            </a:r>
            <a:r>
              <a:rPr spc="-110" dirty="0"/>
              <a:t>Rawalpindi</a:t>
            </a:r>
            <a:r>
              <a:rPr spc="-204" dirty="0"/>
              <a:t> </a:t>
            </a:r>
            <a:r>
              <a:rPr spc="-95" dirty="0"/>
              <a:t>Medical</a:t>
            </a:r>
            <a:r>
              <a:rPr spc="-190" dirty="0"/>
              <a:t> </a:t>
            </a:r>
            <a:r>
              <a:rPr spc="-95" dirty="0"/>
              <a:t>University </a:t>
            </a:r>
            <a:r>
              <a:rPr spc="-80" dirty="0"/>
              <a:t>The</a:t>
            </a:r>
            <a:r>
              <a:rPr spc="-190" dirty="0"/>
              <a:t> </a:t>
            </a:r>
            <a:r>
              <a:rPr spc="-100" dirty="0"/>
              <a:t>Dream/</a:t>
            </a:r>
            <a:r>
              <a:rPr spc="-180" dirty="0"/>
              <a:t> </a:t>
            </a:r>
            <a:r>
              <a:rPr spc="-10" dirty="0"/>
              <a:t>Tomorrow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0240" y="2296794"/>
            <a:ext cx="6780530" cy="23298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029" marR="201295" indent="-227329">
              <a:lnSpc>
                <a:spcPct val="100000"/>
              </a:lnSpc>
              <a:spcBef>
                <a:spcPts val="95"/>
              </a:spcBef>
              <a:buClr>
                <a:srgbClr val="AC0000"/>
              </a:buClr>
              <a:buFont typeface="Arial MT"/>
              <a:buChar char="•"/>
              <a:tabLst>
                <a:tab pos="241300" algn="l"/>
              </a:tabLst>
            </a:pPr>
            <a:r>
              <a:rPr sz="2800" spc="-100" dirty="0">
                <a:latin typeface="Calibri"/>
                <a:cs typeface="Calibri"/>
              </a:rPr>
              <a:t>To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impart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evidence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based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research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oriented 	</a:t>
            </a:r>
            <a:r>
              <a:rPr sz="2800" dirty="0">
                <a:latin typeface="Calibri"/>
                <a:cs typeface="Calibri"/>
              </a:rPr>
              <a:t>medical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education</a:t>
            </a:r>
            <a:endParaRPr sz="28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70"/>
              </a:spcBef>
              <a:buClr>
                <a:srgbClr val="AC0000"/>
              </a:buClr>
              <a:buFont typeface="Arial MT"/>
              <a:buChar char="•"/>
              <a:tabLst>
                <a:tab pos="240029" algn="l"/>
              </a:tabLst>
            </a:pPr>
            <a:r>
              <a:rPr sz="2800" spc="-90" dirty="0">
                <a:latin typeface="Calibri"/>
                <a:cs typeface="Calibri"/>
              </a:rPr>
              <a:t>To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provide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best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possible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patient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care</a:t>
            </a:r>
            <a:endParaRPr sz="2800">
              <a:latin typeface="Calibri"/>
              <a:cs typeface="Calibri"/>
            </a:endParaRPr>
          </a:p>
          <a:p>
            <a:pPr marL="240029" marR="5080" indent="-227329">
              <a:lnSpc>
                <a:spcPct val="100000"/>
              </a:lnSpc>
              <a:spcBef>
                <a:spcPts val="675"/>
              </a:spcBef>
              <a:buClr>
                <a:srgbClr val="AC0000"/>
              </a:buClr>
              <a:buFont typeface="Arial MT"/>
              <a:buChar char="•"/>
              <a:tabLst>
                <a:tab pos="241300" algn="l"/>
              </a:tabLst>
            </a:pPr>
            <a:r>
              <a:rPr sz="2800" spc="-100" dirty="0">
                <a:latin typeface="Calibri"/>
                <a:cs typeface="Calibri"/>
              </a:rPr>
              <a:t>To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inculcate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values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mutual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respect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and 	</a:t>
            </a:r>
            <a:r>
              <a:rPr sz="2800" dirty="0">
                <a:latin typeface="Calibri"/>
                <a:cs typeface="Calibri"/>
              </a:rPr>
              <a:t>ethical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practice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medicine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C2E44A-818A-909F-6849-3D7CDC464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8458200" y="0"/>
            <a:ext cx="68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473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spc="-105" dirty="0"/>
              <a:t>Prof</a:t>
            </a:r>
            <a:r>
              <a:rPr sz="4600" spc="-175" dirty="0"/>
              <a:t> </a:t>
            </a:r>
            <a:r>
              <a:rPr sz="4600" spc="-100" dirty="0"/>
              <a:t>Umar’s</a:t>
            </a:r>
            <a:r>
              <a:rPr sz="4600" spc="-215" dirty="0"/>
              <a:t> </a:t>
            </a:r>
            <a:r>
              <a:rPr sz="4600" spc="-105" dirty="0"/>
              <a:t>LGIS</a:t>
            </a:r>
            <a:r>
              <a:rPr sz="4600" spc="-175" dirty="0"/>
              <a:t> </a:t>
            </a:r>
            <a:r>
              <a:rPr sz="4600" spc="-40" dirty="0"/>
              <a:t>Model</a:t>
            </a:r>
            <a:endParaRPr sz="4600"/>
          </a:p>
        </p:txBody>
      </p:sp>
      <p:grpSp>
        <p:nvGrpSpPr>
          <p:cNvPr id="3" name="object 3"/>
          <p:cNvGrpSpPr/>
          <p:nvPr/>
        </p:nvGrpSpPr>
        <p:grpSpPr>
          <a:xfrm>
            <a:off x="1046988" y="1656588"/>
            <a:ext cx="6745605" cy="4459605"/>
            <a:chOff x="1046988" y="1656588"/>
            <a:chExt cx="6745605" cy="44596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6800" y="1676400"/>
              <a:ext cx="6705600" cy="44196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56894" y="1666494"/>
              <a:ext cx="6725920" cy="4439920"/>
            </a:xfrm>
            <a:custGeom>
              <a:avLst/>
              <a:gdLst/>
              <a:ahLst/>
              <a:cxnLst/>
              <a:rect l="l" t="t" r="r" b="b"/>
              <a:pathLst>
                <a:path w="6725920" h="4439920">
                  <a:moveTo>
                    <a:pt x="0" y="4439411"/>
                  </a:moveTo>
                  <a:lnTo>
                    <a:pt x="6725411" y="4439411"/>
                  </a:lnTo>
                  <a:lnTo>
                    <a:pt x="6725411" y="0"/>
                  </a:lnTo>
                  <a:lnTo>
                    <a:pt x="0" y="0"/>
                  </a:lnTo>
                  <a:lnTo>
                    <a:pt x="0" y="4439411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458D33C3-2136-511F-5AC8-36FE3EC10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4787" t="7561" r="11351" b="8025"/>
          <a:stretch>
            <a:fillRect/>
          </a:stretch>
        </p:blipFill>
        <p:spPr bwMode="auto">
          <a:xfrm>
            <a:off x="8458200" y="0"/>
            <a:ext cx="68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305675" cy="738664"/>
          </a:xfrm>
        </p:spPr>
        <p:txBody>
          <a:bodyPr/>
          <a:lstStyle/>
          <a:p>
            <a:r>
              <a:rPr lang="en-US" sz="4800" dirty="0">
                <a:solidFill>
                  <a:schemeClr val="accent1">
                    <a:lumMod val="75000"/>
                  </a:schemeClr>
                </a:solidFill>
              </a:rPr>
              <a:t>SEQUENCE OF LGIS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757795" cy="426720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Bell MT" pitchFamily="18" charset="0"/>
              </a:rPr>
              <a:t>Learning Objectives </a:t>
            </a:r>
          </a:p>
          <a:p>
            <a:r>
              <a:rPr lang="en-US" sz="2800" dirty="0">
                <a:latin typeface="Bell MT" pitchFamily="18" charset="0"/>
              </a:rPr>
              <a:t>Core concept </a:t>
            </a:r>
            <a:r>
              <a:rPr lang="en-US" sz="2800" i="1" dirty="0">
                <a:latin typeface="Bell MT" pitchFamily="18" charset="0"/>
              </a:rPr>
              <a:t>70 %</a:t>
            </a:r>
          </a:p>
          <a:p>
            <a:r>
              <a:rPr lang="en-US" sz="2800" dirty="0">
                <a:latin typeface="Bell MT" pitchFamily="18" charset="0"/>
              </a:rPr>
              <a:t>Horizontal integration related to Pathology and Pharmacology </a:t>
            </a:r>
            <a:r>
              <a:rPr lang="en-US" sz="2800" i="1" dirty="0">
                <a:latin typeface="Bell MT" pitchFamily="18" charset="0"/>
              </a:rPr>
              <a:t>15 %</a:t>
            </a:r>
          </a:p>
          <a:p>
            <a:r>
              <a:rPr lang="en-US" sz="2800" dirty="0">
                <a:latin typeface="Bell MT" pitchFamily="18" charset="0"/>
              </a:rPr>
              <a:t>Relevant clinical concepts and medico legal application of core knowledge / Vertical integration </a:t>
            </a:r>
            <a:r>
              <a:rPr lang="en-US" sz="2800" i="1" dirty="0">
                <a:latin typeface="Bell MT" pitchFamily="18" charset="0"/>
              </a:rPr>
              <a:t>10%</a:t>
            </a:r>
          </a:p>
          <a:p>
            <a:r>
              <a:rPr lang="en-US" sz="2800" dirty="0">
                <a:latin typeface="Bell MT" pitchFamily="18" charset="0"/>
              </a:rPr>
              <a:t>Research article relevant to the topic </a:t>
            </a:r>
            <a:r>
              <a:rPr lang="en-US" sz="2800" i="1" dirty="0">
                <a:latin typeface="Bell MT" pitchFamily="18" charset="0"/>
              </a:rPr>
              <a:t>3%</a:t>
            </a:r>
          </a:p>
          <a:p>
            <a:r>
              <a:rPr lang="en-US" sz="2800" dirty="0">
                <a:latin typeface="Bell MT" pitchFamily="18" charset="0"/>
              </a:rPr>
              <a:t>Ethics and family medicine </a:t>
            </a:r>
            <a:r>
              <a:rPr lang="en-US" sz="2800" i="1" dirty="0">
                <a:latin typeface="Bell MT" pitchFamily="18" charset="0"/>
              </a:rPr>
              <a:t>2%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C40962-0A77-04CC-4C7A-C6E750809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8458200" y="0"/>
            <a:ext cx="68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00887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95"/>
              </a:spcBef>
            </a:pPr>
            <a:r>
              <a:rPr sz="4000" spc="-105" dirty="0"/>
              <a:t>Learning</a:t>
            </a:r>
            <a:r>
              <a:rPr sz="4000" spc="-190" dirty="0"/>
              <a:t> </a:t>
            </a:r>
            <a:r>
              <a:rPr sz="4000" spc="-80" dirty="0"/>
              <a:t>outcomes: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74040" y="1758137"/>
            <a:ext cx="310832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39420" indent="-426720">
              <a:lnSpc>
                <a:spcPct val="100000"/>
              </a:lnSpc>
              <a:spcBef>
                <a:spcPts val="95"/>
              </a:spcBef>
              <a:buClr>
                <a:srgbClr val="FF0000"/>
              </a:buClr>
              <a:buFont typeface="Wingdings"/>
              <a:buChar char=""/>
              <a:tabLst>
                <a:tab pos="439420" algn="l"/>
                <a:tab pos="1370330" algn="l"/>
              </a:tabLst>
            </a:pPr>
            <a:r>
              <a:rPr sz="2200" spc="-10" dirty="0">
                <a:latin typeface="Calibri"/>
                <a:cs typeface="Calibri"/>
              </a:rPr>
              <a:t>Define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mummification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45178" y="1758137"/>
            <a:ext cx="437959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93775" algn="l"/>
                <a:tab pos="2327275" algn="l"/>
                <a:tab pos="2783205" algn="l"/>
              </a:tabLst>
            </a:pPr>
            <a:r>
              <a:rPr sz="2200" spc="-10" dirty="0">
                <a:latin typeface="Calibri"/>
                <a:cs typeface="Calibri"/>
              </a:rPr>
              <a:t>,Briefly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describe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25" dirty="0">
                <a:latin typeface="Calibri"/>
                <a:cs typeface="Calibri"/>
              </a:rPr>
              <a:t>its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mechanisman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4040" y="2026437"/>
            <a:ext cx="7651115" cy="4057015"/>
          </a:xfrm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439420">
              <a:lnSpc>
                <a:spcPct val="100000"/>
              </a:lnSpc>
              <a:spcBef>
                <a:spcPts val="1420"/>
              </a:spcBef>
            </a:pPr>
            <a:r>
              <a:rPr sz="2200" spc="-10" dirty="0">
                <a:latin typeface="Calibri"/>
                <a:cs typeface="Calibri"/>
              </a:rPr>
              <a:t>factors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affecting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its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formation.</a:t>
            </a:r>
            <a:endParaRPr sz="2200">
              <a:latin typeface="Calibri"/>
              <a:cs typeface="Calibri"/>
            </a:endParaRPr>
          </a:p>
          <a:p>
            <a:pPr marL="439420" indent="-426720">
              <a:lnSpc>
                <a:spcPct val="100000"/>
              </a:lnSpc>
              <a:spcBef>
                <a:spcPts val="1320"/>
              </a:spcBef>
              <a:buClr>
                <a:srgbClr val="FF0000"/>
              </a:buClr>
              <a:buFont typeface="Wingdings"/>
              <a:buChar char=""/>
              <a:tabLst>
                <a:tab pos="439420" algn="l"/>
              </a:tabLst>
            </a:pPr>
            <a:r>
              <a:rPr sz="2200" dirty="0">
                <a:latin typeface="Calibri"/>
                <a:cs typeface="Calibri"/>
              </a:rPr>
              <a:t>State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its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medico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legal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importance.</a:t>
            </a:r>
            <a:endParaRPr sz="2200">
              <a:latin typeface="Calibri"/>
              <a:cs typeface="Calibri"/>
            </a:endParaRPr>
          </a:p>
          <a:p>
            <a:pPr marL="439420" indent="-426720">
              <a:lnSpc>
                <a:spcPct val="100000"/>
              </a:lnSpc>
              <a:spcBef>
                <a:spcPts val="1320"/>
              </a:spcBef>
              <a:buClr>
                <a:srgbClr val="FF0000"/>
              </a:buClr>
              <a:buFont typeface="Wingdings"/>
              <a:buChar char=""/>
              <a:tabLst>
                <a:tab pos="439420" algn="l"/>
                <a:tab pos="3756025" algn="l"/>
              </a:tabLst>
            </a:pPr>
            <a:r>
              <a:rPr sz="2200" dirty="0">
                <a:latin typeface="Calibri"/>
                <a:cs typeface="Calibri"/>
              </a:rPr>
              <a:t>Define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embalming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state</a:t>
            </a:r>
            <a:r>
              <a:rPr sz="2200" dirty="0">
                <a:latin typeface="Calibri"/>
                <a:cs typeface="Calibri"/>
              </a:rPr>
              <a:t>	its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objectives.</a:t>
            </a:r>
            <a:endParaRPr sz="2200">
              <a:latin typeface="Calibri"/>
              <a:cs typeface="Calibri"/>
            </a:endParaRPr>
          </a:p>
          <a:p>
            <a:pPr marL="439420" marR="5715" indent="-427355">
              <a:lnSpc>
                <a:spcPct val="130000"/>
              </a:lnSpc>
              <a:spcBef>
                <a:spcPts val="530"/>
              </a:spcBef>
              <a:buClr>
                <a:srgbClr val="FF0000"/>
              </a:buClr>
              <a:buFont typeface="Wingdings"/>
              <a:buChar char=""/>
              <a:tabLst>
                <a:tab pos="439420" algn="l"/>
              </a:tabLst>
            </a:pPr>
            <a:r>
              <a:rPr sz="2200" dirty="0">
                <a:latin typeface="Calibri"/>
                <a:cs typeface="Calibri"/>
              </a:rPr>
              <a:t>Explain</a:t>
            </a:r>
            <a:r>
              <a:rPr sz="2200" spc="19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adipocere</a:t>
            </a:r>
            <a:r>
              <a:rPr sz="2200" spc="19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(saponification),its</a:t>
            </a:r>
            <a:r>
              <a:rPr sz="2200" spc="20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mechanism</a:t>
            </a:r>
            <a:r>
              <a:rPr sz="2200" spc="20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19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State</a:t>
            </a:r>
            <a:r>
              <a:rPr sz="2200" spc="20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its </a:t>
            </a:r>
            <a:r>
              <a:rPr sz="2200" dirty="0">
                <a:latin typeface="Calibri"/>
                <a:cs typeface="Calibri"/>
              </a:rPr>
              <a:t>medico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legal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importance.</a:t>
            </a:r>
            <a:endParaRPr sz="2200">
              <a:latin typeface="Calibri"/>
              <a:cs typeface="Calibri"/>
            </a:endParaRPr>
          </a:p>
          <a:p>
            <a:pPr marL="439420" indent="-426720">
              <a:lnSpc>
                <a:spcPct val="100000"/>
              </a:lnSpc>
              <a:spcBef>
                <a:spcPts val="1320"/>
              </a:spcBef>
              <a:buClr>
                <a:srgbClr val="FF0000"/>
              </a:buClr>
              <a:buFont typeface="Wingdings"/>
              <a:buChar char=""/>
              <a:tabLst>
                <a:tab pos="439420" algn="l"/>
                <a:tab pos="1339850" algn="l"/>
                <a:tab pos="2853690" algn="l"/>
                <a:tab pos="3566795" algn="l"/>
                <a:tab pos="3990340" algn="l"/>
                <a:tab pos="5112385" algn="l"/>
                <a:tab pos="5502910" algn="l"/>
                <a:tab pos="6789420" algn="l"/>
                <a:tab pos="7211695" algn="l"/>
              </a:tabLst>
            </a:pPr>
            <a:r>
              <a:rPr sz="2200" spc="-10" dirty="0">
                <a:latin typeface="Calibri"/>
                <a:cs typeface="Calibri"/>
              </a:rPr>
              <a:t>Define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maceration,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20" dirty="0">
                <a:latin typeface="Calibri"/>
                <a:cs typeface="Calibri"/>
              </a:rPr>
              <a:t>state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25" dirty="0">
                <a:latin typeface="Calibri"/>
                <a:cs typeface="Calibri"/>
              </a:rPr>
              <a:t>its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duration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25" dirty="0">
                <a:latin typeface="Calibri"/>
                <a:cs typeface="Calibri"/>
              </a:rPr>
              <a:t>of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formation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25" dirty="0">
                <a:latin typeface="Calibri"/>
                <a:cs typeface="Calibri"/>
              </a:rPr>
              <a:t>its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25" dirty="0">
                <a:latin typeface="Calibri"/>
                <a:cs typeface="Calibri"/>
              </a:rPr>
              <a:t>and</a:t>
            </a:r>
            <a:endParaRPr sz="2200">
              <a:latin typeface="Calibri"/>
              <a:cs typeface="Calibri"/>
            </a:endParaRPr>
          </a:p>
          <a:p>
            <a:pPr marL="439420">
              <a:lnSpc>
                <a:spcPct val="100000"/>
              </a:lnSpc>
              <a:spcBef>
                <a:spcPts val="790"/>
              </a:spcBef>
            </a:pPr>
            <a:r>
              <a:rPr sz="2200" spc="-10" dirty="0">
                <a:latin typeface="Calibri"/>
                <a:cs typeface="Calibri"/>
              </a:rPr>
              <a:t>characteristics</a:t>
            </a:r>
            <a:endParaRPr sz="2200">
              <a:latin typeface="Calibri"/>
              <a:cs typeface="Calibri"/>
            </a:endParaRPr>
          </a:p>
          <a:p>
            <a:pPr marL="439420" marR="899794" indent="-427355">
              <a:lnSpc>
                <a:spcPct val="80000"/>
              </a:lnSpc>
              <a:spcBef>
                <a:spcPts val="855"/>
              </a:spcBef>
              <a:buClr>
                <a:srgbClr val="FF0000"/>
              </a:buClr>
              <a:buFont typeface="Wingdings"/>
              <a:buChar char=""/>
              <a:tabLst>
                <a:tab pos="439420" algn="l"/>
              </a:tabLst>
            </a:pPr>
            <a:r>
              <a:rPr sz="2200" spc="-10" dirty="0">
                <a:latin typeface="Calibri"/>
                <a:cs typeface="Calibri"/>
              </a:rPr>
              <a:t>Enumerate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different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changes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after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death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which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helps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to </a:t>
            </a:r>
            <a:r>
              <a:rPr sz="2200" dirty="0">
                <a:latin typeface="Calibri"/>
                <a:cs typeface="Calibri"/>
              </a:rPr>
              <a:t>calculate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time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since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death.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94F040-3176-CBE2-D5A6-678F101E6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8458200" y="0"/>
            <a:ext cx="68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27732" y="973836"/>
            <a:ext cx="4361688" cy="75590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72917" y="383793"/>
            <a:ext cx="3686810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spc="-95" dirty="0"/>
              <a:t>Mummification</a:t>
            </a:r>
            <a:endParaRPr sz="4600"/>
          </a:p>
        </p:txBody>
      </p:sp>
      <p:sp>
        <p:nvSpPr>
          <p:cNvPr id="4" name="object 4"/>
          <p:cNvSpPr txBox="1"/>
          <p:nvPr/>
        </p:nvSpPr>
        <p:spPr>
          <a:xfrm>
            <a:off x="650240" y="1259972"/>
            <a:ext cx="7502525" cy="51892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4805" marR="7620" indent="-332740" algn="just">
              <a:lnSpc>
                <a:spcPct val="150100"/>
              </a:lnSpc>
              <a:spcBef>
                <a:spcPts val="95"/>
              </a:spcBef>
              <a:buClr>
                <a:srgbClr val="FF0000"/>
              </a:buClr>
              <a:buFont typeface="Wingdings"/>
              <a:buChar char=""/>
              <a:tabLst>
                <a:tab pos="344805" algn="l"/>
              </a:tabLst>
            </a:pPr>
            <a:r>
              <a:rPr sz="2200" dirty="0">
                <a:latin typeface="Calibri"/>
                <a:cs typeface="Calibri"/>
              </a:rPr>
              <a:t>Mummification</a:t>
            </a:r>
            <a:r>
              <a:rPr sz="2200" spc="18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occurs</a:t>
            </a:r>
            <a:r>
              <a:rPr sz="2200" spc="19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due</a:t>
            </a:r>
            <a:r>
              <a:rPr sz="2200" spc="19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19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heat</a:t>
            </a:r>
            <a:r>
              <a:rPr sz="2200" b="1" spc="19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drying</a:t>
            </a:r>
            <a:r>
              <a:rPr sz="2200" b="1" spc="19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19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1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tissue</a:t>
            </a:r>
            <a:r>
              <a:rPr sz="2200" spc="19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aided </a:t>
            </a:r>
            <a:r>
              <a:rPr sz="2200" dirty="0">
                <a:latin typeface="Calibri"/>
                <a:cs typeface="Calibri"/>
              </a:rPr>
              <a:t>by</a:t>
            </a:r>
            <a:r>
              <a:rPr sz="2200" spc="409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currants</a:t>
            </a:r>
            <a:r>
              <a:rPr sz="2200" spc="434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4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air.</a:t>
            </a:r>
            <a:r>
              <a:rPr sz="2200" spc="4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It</a:t>
            </a:r>
            <a:r>
              <a:rPr sz="2200" spc="4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is</a:t>
            </a:r>
            <a:r>
              <a:rPr sz="2200" spc="434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mostly</a:t>
            </a:r>
            <a:r>
              <a:rPr sz="2200" spc="4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met</a:t>
            </a:r>
            <a:r>
              <a:rPr sz="2200" spc="4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with</a:t>
            </a:r>
            <a:r>
              <a:rPr sz="2200" spc="4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4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adults</a:t>
            </a:r>
            <a:r>
              <a:rPr sz="2200" spc="4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4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desert </a:t>
            </a:r>
            <a:r>
              <a:rPr sz="2200" dirty="0">
                <a:latin typeface="Calibri"/>
                <a:cs typeface="Calibri"/>
              </a:rPr>
              <a:t>conditions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or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i="1" dirty="0">
                <a:latin typeface="Calibri"/>
                <a:cs typeface="Calibri"/>
              </a:rPr>
              <a:t>newborns</a:t>
            </a:r>
            <a:r>
              <a:rPr sz="2200" i="1" spc="-35" dirty="0">
                <a:latin typeface="Calibri"/>
                <a:cs typeface="Calibri"/>
              </a:rPr>
              <a:t> </a:t>
            </a:r>
            <a:r>
              <a:rPr sz="2200" i="1" dirty="0">
                <a:latin typeface="Calibri"/>
                <a:cs typeface="Calibri"/>
              </a:rPr>
              <a:t>hidden</a:t>
            </a:r>
            <a:r>
              <a:rPr sz="2200" i="1" spc="-35" dirty="0">
                <a:latin typeface="Calibri"/>
                <a:cs typeface="Calibri"/>
              </a:rPr>
              <a:t> </a:t>
            </a:r>
            <a:r>
              <a:rPr sz="2200" i="1" dirty="0">
                <a:latin typeface="Calibri"/>
                <a:cs typeface="Calibri"/>
              </a:rPr>
              <a:t>in</a:t>
            </a:r>
            <a:r>
              <a:rPr sz="2200" i="1" spc="-25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chimneys.</a:t>
            </a:r>
            <a:endParaRPr sz="2200">
              <a:latin typeface="Calibri"/>
              <a:cs typeface="Calibri"/>
            </a:endParaRPr>
          </a:p>
          <a:p>
            <a:pPr marL="344805" marR="5080" indent="-332740" algn="just">
              <a:lnSpc>
                <a:spcPct val="150000"/>
              </a:lnSpc>
              <a:spcBef>
                <a:spcPts val="525"/>
              </a:spcBef>
              <a:buClr>
                <a:srgbClr val="FF0000"/>
              </a:buClr>
              <a:buFont typeface="Wingdings"/>
              <a:buChar char=""/>
              <a:tabLst>
                <a:tab pos="344805" algn="l"/>
              </a:tabLst>
            </a:pPr>
            <a:r>
              <a:rPr sz="2200" dirty="0">
                <a:latin typeface="Calibri"/>
                <a:cs typeface="Calibri"/>
              </a:rPr>
              <a:t>Such</a:t>
            </a:r>
            <a:r>
              <a:rPr sz="2200" spc="80" dirty="0">
                <a:latin typeface="Calibri"/>
                <a:cs typeface="Calibri"/>
              </a:rPr>
              <a:t>  </a:t>
            </a:r>
            <a:r>
              <a:rPr sz="2200" dirty="0">
                <a:latin typeface="Calibri"/>
                <a:cs typeface="Calibri"/>
              </a:rPr>
              <a:t>environment</a:t>
            </a:r>
            <a:r>
              <a:rPr sz="2200" spc="90" dirty="0">
                <a:latin typeface="Calibri"/>
                <a:cs typeface="Calibri"/>
              </a:rPr>
              <a:t>  </a:t>
            </a:r>
            <a:r>
              <a:rPr sz="2200" dirty="0">
                <a:latin typeface="Calibri"/>
                <a:cs typeface="Calibri"/>
              </a:rPr>
              <a:t>facilitates</a:t>
            </a:r>
            <a:r>
              <a:rPr sz="2200" spc="95" dirty="0">
                <a:latin typeface="Calibri"/>
                <a:cs typeface="Calibri"/>
              </a:rPr>
              <a:t>  </a:t>
            </a:r>
            <a:r>
              <a:rPr sz="2200" dirty="0">
                <a:latin typeface="Calibri"/>
                <a:cs typeface="Calibri"/>
              </a:rPr>
              <a:t>evaporation</a:t>
            </a:r>
            <a:r>
              <a:rPr sz="2200" spc="85" dirty="0">
                <a:latin typeface="Calibri"/>
                <a:cs typeface="Calibri"/>
              </a:rPr>
              <a:t> 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85" dirty="0">
                <a:latin typeface="Calibri"/>
                <a:cs typeface="Calibri"/>
              </a:rPr>
              <a:t>  </a:t>
            </a:r>
            <a:r>
              <a:rPr sz="2200" dirty="0">
                <a:latin typeface="Calibri"/>
                <a:cs typeface="Calibri"/>
              </a:rPr>
              <a:t>water</a:t>
            </a:r>
            <a:r>
              <a:rPr sz="2200" spc="90" dirty="0">
                <a:latin typeface="Calibri"/>
                <a:cs typeface="Calibri"/>
              </a:rPr>
              <a:t>  </a:t>
            </a:r>
            <a:r>
              <a:rPr sz="2200" spc="-10" dirty="0">
                <a:latin typeface="Calibri"/>
                <a:cs typeface="Calibri"/>
              </a:rPr>
              <a:t>causing </a:t>
            </a:r>
            <a:r>
              <a:rPr sz="2200" dirty="0">
                <a:latin typeface="Calibri"/>
                <a:cs typeface="Calibri"/>
              </a:rPr>
              <a:t>sufficient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drying, leather</a:t>
            </a:r>
            <a:r>
              <a:rPr sz="2200" b="1" spc="-1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hardening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and</a:t>
            </a:r>
            <a:r>
              <a:rPr sz="2200" b="1" spc="-1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shriveling</a:t>
            </a:r>
            <a:r>
              <a:rPr sz="2200" b="1" spc="-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20" dirty="0">
                <a:latin typeface="Calibri"/>
                <a:cs typeface="Calibri"/>
              </a:rPr>
              <a:t> body </a:t>
            </a:r>
            <a:r>
              <a:rPr sz="2200" dirty="0">
                <a:latin typeface="Calibri"/>
                <a:cs typeface="Calibri"/>
              </a:rPr>
              <a:t>tissues.</a:t>
            </a:r>
            <a:r>
              <a:rPr sz="2200" spc="10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1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skin</a:t>
            </a:r>
            <a:r>
              <a:rPr sz="2200" spc="1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becomes</a:t>
            </a:r>
            <a:r>
              <a:rPr sz="2200" spc="1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tight</a:t>
            </a:r>
            <a:r>
              <a:rPr sz="2200" spc="1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over</a:t>
            </a:r>
            <a:r>
              <a:rPr sz="2200" spc="1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10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bones</a:t>
            </a:r>
            <a:r>
              <a:rPr sz="2200" spc="1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1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joints</a:t>
            </a:r>
            <a:r>
              <a:rPr sz="2200" spc="10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and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tissues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stay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preserved.</a:t>
            </a:r>
            <a:endParaRPr sz="2200">
              <a:latin typeface="Calibri"/>
              <a:cs typeface="Calibri"/>
            </a:endParaRPr>
          </a:p>
          <a:p>
            <a:pPr marL="343535" marR="6350" indent="-331470" algn="just">
              <a:lnSpc>
                <a:spcPct val="150000"/>
              </a:lnSpc>
              <a:spcBef>
                <a:spcPts val="530"/>
              </a:spcBef>
              <a:buClr>
                <a:srgbClr val="FF0000"/>
              </a:buClr>
              <a:buFont typeface="Wingdings"/>
              <a:buChar char=""/>
              <a:tabLst>
                <a:tab pos="344805" algn="l"/>
              </a:tabLst>
            </a:pPr>
            <a:r>
              <a:rPr sz="2200" dirty="0">
                <a:latin typeface="Calibri"/>
                <a:cs typeface="Calibri"/>
              </a:rPr>
              <a:t>The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time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development</a:t>
            </a:r>
            <a:r>
              <a:rPr sz="2200" spc="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is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variable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depending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on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general 	</a:t>
            </a:r>
            <a:r>
              <a:rPr sz="2200" dirty="0">
                <a:latin typeface="Calibri"/>
                <a:cs typeface="Calibri"/>
              </a:rPr>
              <a:t>physique,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antemortem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dehydration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bacterial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content.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The 	</a:t>
            </a:r>
            <a:r>
              <a:rPr sz="2200" spc="-10" dirty="0">
                <a:latin typeface="Calibri"/>
                <a:cs typeface="Calibri"/>
              </a:rPr>
              <a:t>recognizable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stage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is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said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occur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summer.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05600" y="0"/>
            <a:ext cx="1752600" cy="228600"/>
          </a:xfrm>
          <a:prstGeom prst="rect">
            <a:avLst/>
          </a:prstGeom>
          <a:solidFill>
            <a:srgbClr val="9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7840" y="1180381"/>
            <a:ext cx="7505065" cy="50272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0690" marR="5080" indent="-428625" algn="just">
              <a:lnSpc>
                <a:spcPct val="140000"/>
              </a:lnSpc>
              <a:spcBef>
                <a:spcPts val="95"/>
              </a:spcBef>
              <a:buClr>
                <a:srgbClr val="FF0000"/>
              </a:buClr>
              <a:buFont typeface="Wingdings"/>
              <a:buChar char=""/>
              <a:tabLst>
                <a:tab pos="440690" algn="l"/>
              </a:tabLst>
            </a:pPr>
            <a:r>
              <a:rPr sz="2600" dirty="0">
                <a:latin typeface="Calibri"/>
                <a:cs typeface="Calibri"/>
              </a:rPr>
              <a:t>In</a:t>
            </a:r>
            <a:r>
              <a:rPr sz="2600" spc="17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dry</a:t>
            </a:r>
            <a:r>
              <a:rPr sz="2600" b="1" spc="17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sandy</a:t>
            </a:r>
            <a:r>
              <a:rPr sz="2600" b="1" spc="17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soils</a:t>
            </a:r>
            <a:r>
              <a:rPr sz="2600" b="1" spc="1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1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deserts,</a:t>
            </a:r>
            <a:r>
              <a:rPr sz="2600" spc="1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1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soft</a:t>
            </a:r>
            <a:r>
              <a:rPr sz="2600" spc="1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parts</a:t>
            </a:r>
            <a:r>
              <a:rPr sz="2600" spc="1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17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body </a:t>
            </a:r>
            <a:r>
              <a:rPr sz="2600" dirty="0">
                <a:latin typeface="Calibri"/>
                <a:cs typeface="Calibri"/>
              </a:rPr>
              <a:t>shrivel</a:t>
            </a:r>
            <a:r>
              <a:rPr sz="2600" spc="5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up</a:t>
            </a:r>
            <a:r>
              <a:rPr sz="2600" spc="5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but</a:t>
            </a:r>
            <a:r>
              <a:rPr sz="2600" spc="5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retain</a:t>
            </a:r>
            <a:r>
              <a:rPr sz="2600" spc="5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5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natural</a:t>
            </a:r>
            <a:r>
              <a:rPr sz="2600" spc="59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appearance</a:t>
            </a:r>
            <a:r>
              <a:rPr sz="2600" spc="57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and </a:t>
            </a:r>
            <a:r>
              <a:rPr sz="2600" dirty="0">
                <a:latin typeface="Calibri"/>
                <a:cs typeface="Calibri"/>
              </a:rPr>
              <a:t>features</a:t>
            </a:r>
            <a:r>
              <a:rPr sz="2600" spc="270" dirty="0">
                <a:latin typeface="Calibri"/>
                <a:cs typeface="Calibri"/>
              </a:rPr>
              <a:t> 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275" dirty="0">
                <a:latin typeface="Calibri"/>
                <a:cs typeface="Calibri"/>
              </a:rPr>
              <a:t> 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270" dirty="0">
                <a:latin typeface="Calibri"/>
                <a:cs typeface="Calibri"/>
              </a:rPr>
              <a:t>  </a:t>
            </a:r>
            <a:r>
              <a:rPr sz="2600" dirty="0">
                <a:latin typeface="Calibri"/>
                <a:cs typeface="Calibri"/>
              </a:rPr>
              <a:t>body</a:t>
            </a:r>
            <a:r>
              <a:rPr sz="2600" spc="275" dirty="0">
                <a:latin typeface="Calibri"/>
                <a:cs typeface="Calibri"/>
              </a:rPr>
              <a:t> 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275" dirty="0">
                <a:latin typeface="Calibri"/>
                <a:cs typeface="Calibri"/>
              </a:rPr>
              <a:t>  </a:t>
            </a:r>
            <a:r>
              <a:rPr sz="2600" dirty="0">
                <a:latin typeface="Calibri"/>
                <a:cs typeface="Calibri"/>
              </a:rPr>
              <a:t>when</a:t>
            </a:r>
            <a:r>
              <a:rPr sz="2600" spc="275" dirty="0">
                <a:latin typeface="Calibri"/>
                <a:cs typeface="Calibri"/>
              </a:rPr>
              <a:t>  </a:t>
            </a:r>
            <a:r>
              <a:rPr sz="2600" spc="-10" dirty="0">
                <a:latin typeface="Calibri"/>
                <a:cs typeface="Calibri"/>
              </a:rPr>
              <a:t>environmental </a:t>
            </a:r>
            <a:r>
              <a:rPr sz="2600" dirty="0">
                <a:latin typeface="Calibri"/>
                <a:cs typeface="Calibri"/>
              </a:rPr>
              <a:t>conditions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cause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drying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tissues sufficiently</a:t>
            </a:r>
            <a:r>
              <a:rPr sz="2600" spc="-10" dirty="0">
                <a:latin typeface="Calibri"/>
                <a:cs typeface="Calibri"/>
              </a:rPr>
              <a:t> rapidly </a:t>
            </a:r>
            <a:r>
              <a:rPr sz="2600" dirty="0">
                <a:latin typeface="Calibri"/>
                <a:cs typeface="Calibri"/>
              </a:rPr>
              <a:t>to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halt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decomposition,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skin</a:t>
            </a:r>
            <a:r>
              <a:rPr sz="2600" b="1" spc="-4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becomes</a:t>
            </a:r>
            <a:r>
              <a:rPr sz="2600" b="1" spc="-35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hardened.</a:t>
            </a:r>
            <a:endParaRPr sz="2600">
              <a:latin typeface="Calibri"/>
              <a:cs typeface="Calibri"/>
            </a:endParaRPr>
          </a:p>
          <a:p>
            <a:pPr marL="439420" marR="8255" indent="-427355" algn="just">
              <a:lnSpc>
                <a:spcPct val="140100"/>
              </a:lnSpc>
              <a:spcBef>
                <a:spcPts val="615"/>
              </a:spcBef>
              <a:buClr>
                <a:srgbClr val="FF0000"/>
              </a:buClr>
              <a:buFont typeface="Wingdings"/>
              <a:buChar char=""/>
              <a:tabLst>
                <a:tab pos="440690" algn="l"/>
              </a:tabLst>
            </a:pPr>
            <a:r>
              <a:rPr sz="2400" dirty="0">
                <a:latin typeface="Calibri"/>
                <a:cs typeface="Calibri"/>
              </a:rPr>
              <a:t>Skin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dry,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leathery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rusty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brown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adheres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closely 	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4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4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bones.</a:t>
            </a:r>
            <a:r>
              <a:rPr sz="2400" spc="4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Mummification</a:t>
            </a:r>
            <a:r>
              <a:rPr sz="2400" spc="4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requires</a:t>
            </a:r>
            <a:r>
              <a:rPr sz="2400" spc="4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459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well</a:t>
            </a:r>
            <a:r>
              <a:rPr sz="2400" spc="4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drained, 	</a:t>
            </a:r>
            <a:r>
              <a:rPr sz="2400" dirty="0">
                <a:latin typeface="Calibri"/>
                <a:cs typeface="Calibri"/>
              </a:rPr>
              <a:t>warm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environment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considerable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air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movements.</a:t>
            </a:r>
            <a:endParaRPr sz="2400">
              <a:latin typeface="Calibri"/>
              <a:cs typeface="Calibri"/>
            </a:endParaRPr>
          </a:p>
          <a:p>
            <a:pPr marL="763905" algn="just">
              <a:lnSpc>
                <a:spcPct val="100000"/>
              </a:lnSpc>
              <a:spcBef>
                <a:spcPts val="1945"/>
              </a:spcBef>
            </a:pPr>
            <a:r>
              <a:rPr sz="2400" b="1" dirty="0">
                <a:latin typeface="Calibri"/>
                <a:cs typeface="Calibri"/>
              </a:rPr>
              <a:t>Time</a:t>
            </a:r>
            <a:r>
              <a:rPr sz="2400" b="1" spc="-20" dirty="0">
                <a:latin typeface="Calibri"/>
                <a:cs typeface="Calibri"/>
              </a:rPr>
              <a:t> --------</a:t>
            </a:r>
            <a:r>
              <a:rPr sz="2400" b="1" dirty="0">
                <a:latin typeface="Calibri"/>
                <a:cs typeface="Calibri"/>
              </a:rPr>
              <a:t>3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months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to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1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–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2</a:t>
            </a:r>
            <a:r>
              <a:rPr sz="2400" b="1" spc="50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years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27732" y="973836"/>
            <a:ext cx="4361688" cy="75590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72917" y="383793"/>
            <a:ext cx="3686810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spc="-95" dirty="0"/>
              <a:t>Mummification</a:t>
            </a:r>
            <a:endParaRPr sz="4600" dirty="0"/>
          </a:p>
        </p:txBody>
      </p:sp>
      <p:sp>
        <p:nvSpPr>
          <p:cNvPr id="5" name="Rectangle 4"/>
          <p:cNvSpPr/>
          <p:nvPr/>
        </p:nvSpPr>
        <p:spPr>
          <a:xfrm>
            <a:off x="6789420" y="0"/>
            <a:ext cx="1668780" cy="228600"/>
          </a:xfrm>
          <a:prstGeom prst="rect">
            <a:avLst/>
          </a:prstGeom>
          <a:solidFill>
            <a:srgbClr val="9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1833</Words>
  <Application>Microsoft Office PowerPoint</Application>
  <PresentationFormat>On-screen Show (4:3)</PresentationFormat>
  <Paragraphs>225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 MT</vt:lpstr>
      <vt:lpstr>Bell MT</vt:lpstr>
      <vt:lpstr>Calibri</vt:lpstr>
      <vt:lpstr>Calibri Light</vt:lpstr>
      <vt:lpstr>Cambria</vt:lpstr>
      <vt:lpstr>Courier New</vt:lpstr>
      <vt:lpstr>Times New Roman</vt:lpstr>
      <vt:lpstr>Wingdings</vt:lpstr>
      <vt:lpstr>Office Theme</vt:lpstr>
      <vt:lpstr>THANATOLOGY-IV</vt:lpstr>
      <vt:lpstr>PowerPoint Presentation</vt:lpstr>
      <vt:lpstr>Motto of RMU</vt:lpstr>
      <vt:lpstr>Vision of Rawalpindi Medical University The Dream/ Tomorrow</vt:lpstr>
      <vt:lpstr>Prof Umar’s LGIS Model</vt:lpstr>
      <vt:lpstr>SEQUENCE OF LGIS</vt:lpstr>
      <vt:lpstr>Learning outcomes:</vt:lpstr>
      <vt:lpstr>Mummification</vt:lpstr>
      <vt:lpstr>Mummification</vt:lpstr>
      <vt:lpstr>Factors</vt:lpstr>
      <vt:lpstr>PowerPoint Presentation</vt:lpstr>
      <vt:lpstr>Medico Legal Importance</vt:lpstr>
      <vt:lpstr>Mummification</vt:lpstr>
      <vt:lpstr>Embalming</vt:lpstr>
      <vt:lpstr>Embalming</vt:lpstr>
      <vt:lpstr>Embalming</vt:lpstr>
      <vt:lpstr>Adipocere Formation (Saponification)</vt:lpstr>
      <vt:lpstr>Adipocere Formation (Saponification)</vt:lpstr>
      <vt:lpstr>Adipocere Formation (Saponification)</vt:lpstr>
      <vt:lpstr>PowerPoint Presentation</vt:lpstr>
      <vt:lpstr>Medico legal Importance</vt:lpstr>
      <vt:lpstr>Adipocere Formation</vt:lpstr>
      <vt:lpstr>Maceration</vt:lpstr>
      <vt:lpstr>Maceration</vt:lpstr>
      <vt:lpstr>Differentiate features of delayed postmortem phenomenon</vt:lpstr>
      <vt:lpstr>Time Since Death</vt:lpstr>
      <vt:lpstr>Time Since Death</vt:lpstr>
      <vt:lpstr>Time Since Death</vt:lpstr>
      <vt:lpstr>RESEARCH</vt:lpstr>
      <vt:lpstr>BIOMEDICAL ETHICS</vt:lpstr>
      <vt:lpstr>FAMILY MEDICINE</vt:lpstr>
      <vt:lpstr>How to use HEC Digital Library</vt:lpstr>
      <vt:lpstr>Learning Resources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Doctors Only</dc:creator>
  <cp:lastModifiedBy>54</cp:lastModifiedBy>
  <cp:revision>8</cp:revision>
  <dcterms:created xsi:type="dcterms:W3CDTF">2025-02-11T05:36:34Z</dcterms:created>
  <dcterms:modified xsi:type="dcterms:W3CDTF">2025-02-25T09:44:16Z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2024-03-30T00:00:00Z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2025-02-11T00:00:00Z</vt:filetime>
  </property>
  <property fmtid="{D5CDD505-2E9C-101B-9397-08002B2CF9AE}" pid="5" name="Producer">
    <vt:lpwstr>Microsoft® PowerPoint® 2013</vt:lpwstr>
  </property>
</Properties>
</file>