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0" r:id="rId5"/>
    <p:sldId id="31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316" r:id="rId38"/>
    <p:sldId id="318" r:id="rId39"/>
    <p:sldId id="292" r:id="rId40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941" y="2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35940" y="467994"/>
            <a:ext cx="2950210" cy="726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0" i="0">
                <a:solidFill>
                  <a:srgbClr val="FF00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 u="sng">
                <a:solidFill>
                  <a:srgbClr val="63636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rgbClr val="FF00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1" i="0" u="sng">
                <a:solidFill>
                  <a:srgbClr val="63636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rgbClr val="FF00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rgbClr val="FF00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8458200" y="0"/>
            <a:ext cx="685800" cy="6858000"/>
          </a:xfrm>
          <a:custGeom>
            <a:avLst/>
            <a:gdLst/>
            <a:ahLst/>
            <a:cxnLst/>
            <a:rect l="l" t="t" r="r" b="b"/>
            <a:pathLst>
              <a:path w="685800" h="6858000">
                <a:moveTo>
                  <a:pt x="685800" y="6172200"/>
                </a:moveTo>
                <a:lnTo>
                  <a:pt x="0" y="6172200"/>
                </a:lnTo>
                <a:lnTo>
                  <a:pt x="0" y="6858000"/>
                </a:lnTo>
                <a:lnTo>
                  <a:pt x="685800" y="6858000"/>
                </a:lnTo>
                <a:lnTo>
                  <a:pt x="685800" y="6172200"/>
                </a:lnTo>
                <a:close/>
              </a:path>
              <a:path w="685800" h="6858000">
                <a:moveTo>
                  <a:pt x="685800" y="0"/>
                </a:moveTo>
                <a:lnTo>
                  <a:pt x="0" y="0"/>
                </a:lnTo>
                <a:lnTo>
                  <a:pt x="0" y="5486400"/>
                </a:lnTo>
                <a:lnTo>
                  <a:pt x="685800" y="5486400"/>
                </a:lnTo>
                <a:lnTo>
                  <a:pt x="685800" y="0"/>
                </a:lnTo>
                <a:close/>
              </a:path>
            </a:pathLst>
          </a:custGeom>
          <a:solidFill>
            <a:srgbClr val="2F2F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458200" y="5486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685800" y="0"/>
                </a:moveTo>
                <a:lnTo>
                  <a:pt x="0" y="0"/>
                </a:lnTo>
                <a:lnTo>
                  <a:pt x="0" y="685800"/>
                </a:lnTo>
                <a:lnTo>
                  <a:pt x="685800" y="685800"/>
                </a:lnTo>
                <a:lnTo>
                  <a:pt x="685800" y="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467994"/>
            <a:ext cx="3019425" cy="726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0" i="0">
                <a:solidFill>
                  <a:srgbClr val="FF00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7787" y="1244244"/>
            <a:ext cx="8051800" cy="47542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 u="sng">
                <a:solidFill>
                  <a:srgbClr val="63636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jpmr.com/download/article/33032018/1522479038.pdf" TargetMode="External"/><Relationship Id="rId2" Type="http://schemas.openxmlformats.org/officeDocument/2006/relationships/hyperlink" Target="https://pubmed.ncbi.nlm.nih.gov/9651006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owmed.net/forensic/concept-of-death-cause-mode-manner-and-stages/" TargetMode="External"/><Relationship Id="rId5" Type="http://schemas.openxmlformats.org/officeDocument/2006/relationships/hyperlink" Target="https://www.ncbi.nlm.nih.gov/pmc/articles/PMC5749053/" TargetMode="External"/><Relationship Id="rId4" Type="http://schemas.openxmlformats.org/officeDocument/2006/relationships/hyperlink" Target="https://www.nature.com/articles/s41418-017-0012-4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bi.nlm.nih.gov/pmc/articles/PMC80882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mc/articles/PMC5084539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digitallibrary.edu.pk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2921" y="2133422"/>
            <a:ext cx="6081395" cy="1557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515">
              <a:lnSpc>
                <a:spcPct val="100000"/>
              </a:lnSpc>
              <a:spcBef>
                <a:spcPts val="100"/>
              </a:spcBef>
            </a:pPr>
            <a:r>
              <a:rPr sz="6000" b="1" spc="-215" dirty="0">
                <a:latin typeface="Cambria"/>
                <a:cs typeface="Cambria"/>
              </a:rPr>
              <a:t>THANATOLOGY-</a:t>
            </a:r>
            <a:r>
              <a:rPr sz="6000" b="1" spc="-25" dirty="0">
                <a:latin typeface="Cambria"/>
                <a:cs typeface="Cambria"/>
              </a:rPr>
              <a:t>II</a:t>
            </a:r>
            <a:endParaRPr sz="60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4000" b="1" spc="-140" dirty="0">
                <a:solidFill>
                  <a:srgbClr val="636363"/>
                </a:solidFill>
                <a:latin typeface="Cambria"/>
                <a:cs typeface="Cambria"/>
              </a:rPr>
              <a:t>Livor</a:t>
            </a:r>
            <a:r>
              <a:rPr sz="4000" b="1" spc="-195" dirty="0">
                <a:solidFill>
                  <a:srgbClr val="636363"/>
                </a:solidFill>
                <a:latin typeface="Cambria"/>
                <a:cs typeface="Cambria"/>
              </a:rPr>
              <a:t> </a:t>
            </a:r>
            <a:r>
              <a:rPr sz="4000" b="1" spc="-100" dirty="0">
                <a:solidFill>
                  <a:srgbClr val="636363"/>
                </a:solidFill>
                <a:latin typeface="Cambria"/>
                <a:cs typeface="Cambria"/>
              </a:rPr>
              <a:t>Mortis</a:t>
            </a:r>
            <a:r>
              <a:rPr sz="4000" b="1" spc="-190" dirty="0">
                <a:solidFill>
                  <a:srgbClr val="636363"/>
                </a:solidFill>
                <a:latin typeface="Cambria"/>
                <a:cs typeface="Cambria"/>
              </a:rPr>
              <a:t> </a:t>
            </a:r>
            <a:r>
              <a:rPr sz="4000" b="1" spc="-30" dirty="0">
                <a:solidFill>
                  <a:srgbClr val="636363"/>
                </a:solidFill>
                <a:latin typeface="Cambria"/>
                <a:cs typeface="Cambria"/>
              </a:rPr>
              <a:t>&amp;</a:t>
            </a:r>
            <a:r>
              <a:rPr sz="4000" b="1" spc="-170" dirty="0">
                <a:solidFill>
                  <a:srgbClr val="636363"/>
                </a:solidFill>
                <a:latin typeface="Cambria"/>
                <a:cs typeface="Cambria"/>
              </a:rPr>
              <a:t> </a:t>
            </a:r>
            <a:r>
              <a:rPr sz="4000" b="1" spc="-90" dirty="0">
                <a:solidFill>
                  <a:srgbClr val="636363"/>
                </a:solidFill>
                <a:latin typeface="Cambria"/>
                <a:cs typeface="Cambria"/>
              </a:rPr>
              <a:t>Rigor</a:t>
            </a:r>
            <a:r>
              <a:rPr sz="4000" b="1" spc="-175" dirty="0">
                <a:solidFill>
                  <a:srgbClr val="636363"/>
                </a:solidFill>
                <a:latin typeface="Cambria"/>
                <a:cs typeface="Cambria"/>
              </a:rPr>
              <a:t> </a:t>
            </a:r>
            <a:r>
              <a:rPr sz="4000" b="1" spc="-40" dirty="0">
                <a:solidFill>
                  <a:srgbClr val="636363"/>
                </a:solidFill>
                <a:latin typeface="Cambria"/>
                <a:cs typeface="Cambria"/>
              </a:rPr>
              <a:t>Mortis</a:t>
            </a:r>
            <a:endParaRPr sz="40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48000" y="4724400"/>
            <a:ext cx="4800600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b="1" spc="-60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lang="en-US" sz="2400" b="1" spc="-25" dirty="0">
                <a:solidFill>
                  <a:srgbClr val="FF0000"/>
                </a:solidFill>
                <a:latin typeface="Calibri"/>
                <a:cs typeface="Calibri"/>
              </a:rPr>
              <a:t>r Shahida &amp; Dr </a:t>
            </a:r>
            <a:r>
              <a:rPr lang="en-US" sz="2400" b="1" spc="-25" dirty="0" err="1">
                <a:solidFill>
                  <a:srgbClr val="FF0000"/>
                </a:solidFill>
                <a:latin typeface="Calibri"/>
                <a:cs typeface="Calibri"/>
              </a:rPr>
              <a:t>Gulzaib</a:t>
            </a:r>
            <a:r>
              <a:rPr lang="en-US" sz="24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b="1" spc="-25" dirty="0">
                <a:solidFill>
                  <a:srgbClr val="FF0000"/>
                </a:solidFill>
                <a:latin typeface="Calibri"/>
                <a:cs typeface="Calibri"/>
              </a:rPr>
              <a:t>Forensic Medicine &amp; Toxicology 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14" dirty="0"/>
              <a:t>Livor</a:t>
            </a:r>
            <a:r>
              <a:rPr spc="-225" dirty="0"/>
              <a:t> </a:t>
            </a:r>
            <a:r>
              <a:rPr spc="-80" dirty="0"/>
              <a:t>Mortis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496423"/>
            <a:ext cx="7329170" cy="2512695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3200" b="1" u="sng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Calibri"/>
                <a:cs typeface="Calibri"/>
              </a:rPr>
              <a:t>How</a:t>
            </a:r>
            <a:r>
              <a:rPr sz="3200" b="1" u="sng" spc="-40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sng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Calibri"/>
                <a:cs typeface="Calibri"/>
              </a:rPr>
              <a:t>to</a:t>
            </a:r>
            <a:r>
              <a:rPr sz="3200" b="1" u="sng" spc="-30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sng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Calibri"/>
                <a:cs typeface="Calibri"/>
              </a:rPr>
              <a:t>check</a:t>
            </a:r>
            <a:r>
              <a:rPr sz="3200" b="1" u="sng" spc="-60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sng" spc="-10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Calibri"/>
                <a:cs typeface="Calibri"/>
              </a:rPr>
              <a:t>fixation?</a:t>
            </a:r>
            <a:endParaRPr sz="3200">
              <a:latin typeface="Calibri"/>
              <a:cs typeface="Calibri"/>
            </a:endParaRPr>
          </a:p>
          <a:p>
            <a:pPr marL="544195" indent="-531495">
              <a:lnSpc>
                <a:spcPct val="100000"/>
              </a:lnSpc>
              <a:spcBef>
                <a:spcPts val="595"/>
              </a:spcBef>
              <a:buClr>
                <a:srgbClr val="FF0000"/>
              </a:buClr>
              <a:buFont typeface="Wingdings"/>
              <a:buChar char=""/>
              <a:tabLst>
                <a:tab pos="544195" algn="l"/>
              </a:tabLst>
            </a:pPr>
            <a:r>
              <a:rPr sz="2200" dirty="0">
                <a:latin typeface="Calibri"/>
                <a:cs typeface="Calibri"/>
              </a:rPr>
              <a:t>If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thumb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pressure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blanches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area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-----</a:t>
            </a:r>
            <a:r>
              <a:rPr sz="2200" dirty="0">
                <a:latin typeface="Calibri"/>
                <a:cs typeface="Calibri"/>
              </a:rPr>
              <a:t>-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lividity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is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not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fixed</a:t>
            </a:r>
            <a:endParaRPr sz="2200">
              <a:latin typeface="Calibri"/>
              <a:cs typeface="Calibri"/>
            </a:endParaRPr>
          </a:p>
          <a:p>
            <a:pPr marL="544830">
              <a:lnSpc>
                <a:spcPct val="100000"/>
              </a:lnSpc>
            </a:pPr>
            <a:r>
              <a:rPr sz="2200" spc="-20" dirty="0">
                <a:latin typeface="Calibri"/>
                <a:cs typeface="Calibri"/>
              </a:rPr>
              <a:t>-----</a:t>
            </a:r>
            <a:r>
              <a:rPr sz="2200" dirty="0">
                <a:latin typeface="Calibri"/>
                <a:cs typeface="Calibri"/>
              </a:rPr>
              <a:t>-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time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since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death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0000"/>
                </a:solidFill>
                <a:latin typeface="Calibri"/>
                <a:cs typeface="Calibri"/>
              </a:rPr>
              <a:t>less</a:t>
            </a:r>
            <a:r>
              <a:rPr sz="22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0000"/>
                </a:solidFill>
                <a:latin typeface="Calibri"/>
                <a:cs typeface="Calibri"/>
              </a:rPr>
              <a:t>then</a:t>
            </a:r>
            <a:r>
              <a:rPr sz="22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Calibri"/>
                <a:cs typeface="Calibri"/>
              </a:rPr>
              <a:t>8hrs.</a:t>
            </a:r>
            <a:endParaRPr sz="2200">
              <a:latin typeface="Calibri"/>
              <a:cs typeface="Calibri"/>
            </a:endParaRPr>
          </a:p>
          <a:p>
            <a:pPr marL="544830" marR="130175" indent="-532765">
              <a:lnSpc>
                <a:spcPct val="100000"/>
              </a:lnSpc>
              <a:spcBef>
                <a:spcPts val="525"/>
              </a:spcBef>
              <a:buClr>
                <a:srgbClr val="FF0000"/>
              </a:buClr>
              <a:buFont typeface="Wingdings"/>
              <a:buChar char=""/>
              <a:tabLst>
                <a:tab pos="544830" algn="l"/>
              </a:tabLst>
            </a:pPr>
            <a:r>
              <a:rPr sz="2200" dirty="0">
                <a:latin typeface="Calibri"/>
                <a:cs typeface="Calibri"/>
              </a:rPr>
              <a:t>If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thumb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pressure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doesn’t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blanch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-----</a:t>
            </a:r>
            <a:r>
              <a:rPr sz="2200" dirty="0">
                <a:latin typeface="Calibri"/>
                <a:cs typeface="Calibri"/>
              </a:rPr>
              <a:t>-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lividity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is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fixed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------</a:t>
            </a:r>
            <a:r>
              <a:rPr sz="2200" spc="-50" dirty="0">
                <a:latin typeface="Calibri"/>
                <a:cs typeface="Calibri"/>
              </a:rPr>
              <a:t>- </a:t>
            </a:r>
            <a:r>
              <a:rPr sz="2200" dirty="0">
                <a:latin typeface="Calibri"/>
                <a:cs typeface="Calibri"/>
              </a:rPr>
              <a:t>time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since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death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is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0000"/>
                </a:solidFill>
                <a:latin typeface="Calibri"/>
                <a:cs typeface="Calibri"/>
              </a:rPr>
              <a:t>more</a:t>
            </a:r>
            <a:r>
              <a:rPr sz="22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0000"/>
                </a:solidFill>
                <a:latin typeface="Calibri"/>
                <a:cs typeface="Calibri"/>
              </a:rPr>
              <a:t>then</a:t>
            </a:r>
            <a:r>
              <a:rPr sz="22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Calibri"/>
                <a:cs typeface="Calibri"/>
              </a:rPr>
              <a:t>6hrs.</a:t>
            </a:r>
            <a:endParaRPr sz="2200">
              <a:latin typeface="Calibri"/>
              <a:cs typeface="Calibri"/>
            </a:endParaRPr>
          </a:p>
          <a:p>
            <a:pPr marL="544195" indent="-531495">
              <a:lnSpc>
                <a:spcPct val="100000"/>
              </a:lnSpc>
              <a:spcBef>
                <a:spcPts val="545"/>
              </a:spcBef>
              <a:buClr>
                <a:srgbClr val="FF0000"/>
              </a:buClr>
              <a:buFont typeface="Wingdings"/>
              <a:buChar char=""/>
              <a:tabLst>
                <a:tab pos="544195" algn="l"/>
              </a:tabLst>
            </a:pPr>
            <a:r>
              <a:rPr sz="2200" dirty="0">
                <a:latin typeface="Calibri"/>
                <a:cs typeface="Calibri"/>
              </a:rPr>
              <a:t>This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is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called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0000"/>
                </a:solidFill>
                <a:latin typeface="Arial MT"/>
                <a:cs typeface="Arial MT"/>
              </a:rPr>
              <a:t>Blanching</a:t>
            </a:r>
            <a:r>
              <a:rPr sz="2200" spc="-4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FF0000"/>
                </a:solidFill>
                <a:latin typeface="Arial MT"/>
                <a:cs typeface="Arial MT"/>
              </a:rPr>
              <a:t>effect</a:t>
            </a:r>
            <a:r>
              <a:rPr sz="2200" spc="-6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FF0000"/>
                </a:solidFill>
                <a:latin typeface="Arial MT"/>
                <a:cs typeface="Arial MT"/>
              </a:rPr>
              <a:t>of</a:t>
            </a:r>
            <a:r>
              <a:rPr sz="2200" spc="-4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FF0000"/>
                </a:solidFill>
                <a:latin typeface="Arial MT"/>
                <a:cs typeface="Arial MT"/>
              </a:rPr>
              <a:t>PM</a:t>
            </a:r>
            <a:r>
              <a:rPr sz="2200" spc="-4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Arial MT"/>
                <a:cs typeface="Arial MT"/>
              </a:rPr>
              <a:t>lividity</a:t>
            </a:r>
            <a:endParaRPr sz="22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7675" y="4037076"/>
            <a:ext cx="6106668" cy="24079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72200" y="0"/>
            <a:ext cx="2286000" cy="304800"/>
          </a:xfrm>
          <a:prstGeom prst="rect">
            <a:avLst/>
          </a:prstGeom>
          <a:solidFill>
            <a:srgbClr val="9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740" y="498093"/>
            <a:ext cx="2950210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14" dirty="0"/>
              <a:t>Livor</a:t>
            </a:r>
            <a:r>
              <a:rPr spc="-225" dirty="0"/>
              <a:t> </a:t>
            </a:r>
            <a:r>
              <a:rPr spc="-80" dirty="0"/>
              <a:t>Mortis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7340" y="1276500"/>
            <a:ext cx="7844790" cy="4995545"/>
          </a:xfrm>
          <a:prstGeom prst="rect">
            <a:avLst/>
          </a:prstGeom>
        </p:spPr>
        <p:txBody>
          <a:bodyPr vert="horz" wrap="square" lIns="0" tIns="233045" rIns="0" bIns="0" rtlCol="0">
            <a:spAutoFit/>
          </a:bodyPr>
          <a:lstStyle/>
          <a:p>
            <a:pPr marL="127000">
              <a:lnSpc>
                <a:spcPct val="100000"/>
              </a:lnSpc>
              <a:spcBef>
                <a:spcPts val="1835"/>
              </a:spcBef>
            </a:pPr>
            <a:r>
              <a:rPr sz="3200" b="1" u="sng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Arial"/>
                <a:cs typeface="Arial"/>
              </a:rPr>
              <a:t>Contact</a:t>
            </a:r>
            <a:r>
              <a:rPr sz="3200" b="1" u="sng" spc="-50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Arial"/>
                <a:cs typeface="Arial"/>
              </a:rPr>
              <a:t> </a:t>
            </a:r>
            <a:r>
              <a:rPr sz="3200" b="1" u="sng" spc="-10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Arial"/>
                <a:cs typeface="Arial"/>
              </a:rPr>
              <a:t>Flattening</a:t>
            </a:r>
            <a:endParaRPr sz="3200">
              <a:latin typeface="Arial"/>
              <a:cs typeface="Arial"/>
            </a:endParaRPr>
          </a:p>
          <a:p>
            <a:pPr marL="526415" marR="5715" indent="-514350" algn="just">
              <a:lnSpc>
                <a:spcPct val="140000"/>
              </a:lnSpc>
              <a:spcBef>
                <a:spcPts val="140"/>
              </a:spcBef>
              <a:buClr>
                <a:srgbClr val="FF0000"/>
              </a:buClr>
              <a:buFont typeface="Wingdings"/>
              <a:buChar char=""/>
              <a:tabLst>
                <a:tab pos="527685" algn="l"/>
              </a:tabLst>
            </a:pPr>
            <a:r>
              <a:rPr sz="2400" dirty="0">
                <a:latin typeface="Arial MT"/>
                <a:cs typeface="Arial MT"/>
              </a:rPr>
              <a:t>These</a:t>
            </a:r>
            <a:r>
              <a:rPr sz="2400" spc="25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are</a:t>
            </a:r>
            <a:r>
              <a:rPr sz="2400" spc="25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25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areas</a:t>
            </a:r>
            <a:r>
              <a:rPr sz="2400" spc="25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20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body</a:t>
            </a:r>
            <a:r>
              <a:rPr sz="2400" spc="25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which</a:t>
            </a:r>
            <a:r>
              <a:rPr sz="2400" spc="25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are</a:t>
            </a:r>
            <a:r>
              <a:rPr sz="2400" spc="30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in</a:t>
            </a:r>
            <a:r>
              <a:rPr sz="2400" spc="25" dirty="0">
                <a:latin typeface="Arial MT"/>
                <a:cs typeface="Arial MT"/>
              </a:rPr>
              <a:t>  </a:t>
            </a:r>
            <a:r>
              <a:rPr sz="2400" spc="-10" dirty="0">
                <a:latin typeface="Arial MT"/>
                <a:cs typeface="Arial MT"/>
              </a:rPr>
              <a:t>actual 	</a:t>
            </a:r>
            <a:r>
              <a:rPr sz="2400" dirty="0">
                <a:latin typeface="Arial MT"/>
                <a:cs typeface="Arial MT"/>
              </a:rPr>
              <a:t>contact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with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surface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on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which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body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is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lying.</a:t>
            </a:r>
            <a:endParaRPr sz="2400">
              <a:latin typeface="Arial MT"/>
              <a:cs typeface="Arial MT"/>
            </a:endParaRPr>
          </a:p>
          <a:p>
            <a:pPr marL="526415" marR="5080" indent="-514350" algn="just">
              <a:lnSpc>
                <a:spcPct val="140000"/>
              </a:lnSpc>
              <a:spcBef>
                <a:spcPts val="575"/>
              </a:spcBef>
              <a:buClr>
                <a:srgbClr val="FF0000"/>
              </a:buClr>
              <a:buFont typeface="Wingdings"/>
              <a:buChar char=""/>
              <a:tabLst>
                <a:tab pos="527685" algn="l"/>
              </a:tabLst>
            </a:pPr>
            <a:r>
              <a:rPr sz="2400" dirty="0">
                <a:latin typeface="Arial MT"/>
                <a:cs typeface="Arial MT"/>
              </a:rPr>
              <a:t>Post</a:t>
            </a:r>
            <a:r>
              <a:rPr sz="2400" spc="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mortem</a:t>
            </a:r>
            <a:r>
              <a:rPr sz="2400" spc="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lividity</a:t>
            </a:r>
            <a:r>
              <a:rPr sz="2400" spc="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is</a:t>
            </a:r>
            <a:r>
              <a:rPr sz="2400" spc="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not</a:t>
            </a:r>
            <a:r>
              <a:rPr sz="2400" spc="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developed</a:t>
            </a:r>
            <a:r>
              <a:rPr sz="2400" spc="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over</a:t>
            </a:r>
            <a:r>
              <a:rPr sz="2400" spc="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such</a:t>
            </a:r>
            <a:r>
              <a:rPr sz="2400" spc="45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areas 	</a:t>
            </a:r>
            <a:r>
              <a:rPr sz="2400" dirty="0">
                <a:latin typeface="Arial MT"/>
                <a:cs typeface="Arial MT"/>
              </a:rPr>
              <a:t>because</a:t>
            </a:r>
            <a:r>
              <a:rPr sz="2400" spc="29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28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toneless</a:t>
            </a:r>
            <a:r>
              <a:rPr sz="2400" spc="3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capillaries</a:t>
            </a:r>
            <a:r>
              <a:rPr sz="2400" spc="30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are</a:t>
            </a:r>
            <a:r>
              <a:rPr sz="2400" spc="28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compressed</a:t>
            </a:r>
            <a:r>
              <a:rPr sz="2400" spc="295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by 	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weight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and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pressure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body.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E.g.</a:t>
            </a:r>
            <a:endParaRPr sz="2400">
              <a:latin typeface="Arial MT"/>
              <a:cs typeface="Arial MT"/>
            </a:endParaRPr>
          </a:p>
          <a:p>
            <a:pPr marL="526415" marR="5080" indent="-514350" algn="just">
              <a:lnSpc>
                <a:spcPct val="140000"/>
              </a:lnSpc>
              <a:spcBef>
                <a:spcPts val="580"/>
              </a:spcBef>
              <a:buClr>
                <a:srgbClr val="FF0000"/>
              </a:buClr>
              <a:buFont typeface="Wingdings"/>
              <a:buChar char=""/>
              <a:tabLst>
                <a:tab pos="527685" algn="l"/>
              </a:tabLst>
            </a:pPr>
            <a:r>
              <a:rPr sz="2400" dirty="0">
                <a:latin typeface="Arial MT"/>
                <a:cs typeface="Arial MT"/>
              </a:rPr>
              <a:t>If</a:t>
            </a:r>
            <a:r>
              <a:rPr sz="2400" spc="2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</a:t>
            </a:r>
            <a:r>
              <a:rPr sz="2400" spc="254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person</a:t>
            </a:r>
            <a:r>
              <a:rPr sz="2400" spc="254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is</a:t>
            </a:r>
            <a:r>
              <a:rPr sz="2400" spc="2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lying</a:t>
            </a:r>
            <a:r>
              <a:rPr sz="2400" spc="2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on</a:t>
            </a:r>
            <a:r>
              <a:rPr sz="2400" spc="2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his</a:t>
            </a:r>
            <a:r>
              <a:rPr sz="2400" spc="2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back</a:t>
            </a:r>
            <a:r>
              <a:rPr sz="2400" spc="2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at</a:t>
            </a:r>
            <a:r>
              <a:rPr sz="2400" spc="254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2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time</a:t>
            </a:r>
            <a:r>
              <a:rPr sz="2400" spc="254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254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death, 	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post</a:t>
            </a:r>
            <a:r>
              <a:rPr sz="2400" spc="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mortem</a:t>
            </a:r>
            <a:r>
              <a:rPr sz="2400" spc="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lividity</a:t>
            </a:r>
            <a:r>
              <a:rPr sz="2400" spc="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is</a:t>
            </a:r>
            <a:r>
              <a:rPr sz="2400" spc="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not</a:t>
            </a:r>
            <a:r>
              <a:rPr sz="2400" spc="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seen</a:t>
            </a:r>
            <a:r>
              <a:rPr sz="2400" spc="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on</a:t>
            </a:r>
            <a:r>
              <a:rPr sz="2400" spc="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back</a:t>
            </a:r>
            <a:r>
              <a:rPr sz="2400" spc="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65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his 	</a:t>
            </a:r>
            <a:r>
              <a:rPr sz="2400" dirty="0">
                <a:latin typeface="Arial MT"/>
                <a:cs typeface="Arial MT"/>
              </a:rPr>
              <a:t>shoulder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blades,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buttocks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and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back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calves.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72200" y="0"/>
            <a:ext cx="2286000" cy="304800"/>
          </a:xfrm>
          <a:prstGeom prst="rect">
            <a:avLst/>
          </a:prstGeom>
          <a:solidFill>
            <a:srgbClr val="9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14" dirty="0"/>
              <a:t>Livor</a:t>
            </a:r>
            <a:r>
              <a:rPr spc="-225" dirty="0"/>
              <a:t> </a:t>
            </a:r>
            <a:r>
              <a:rPr spc="-80" dirty="0"/>
              <a:t>Mortis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55676" y="531876"/>
            <a:ext cx="7623175" cy="6099175"/>
            <a:chOff x="455676" y="531876"/>
            <a:chExt cx="7623175" cy="60991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61615" y="1728215"/>
              <a:ext cx="2921508" cy="257098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80076" y="531876"/>
              <a:ext cx="2898648" cy="239572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5676" y="4341876"/>
              <a:ext cx="3006852" cy="2289048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3965575" y="5208270"/>
            <a:ext cx="33724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alibri"/>
                <a:cs typeface="Calibri"/>
              </a:rPr>
              <a:t>Hypostasis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&amp;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Contact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Flattening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72200" y="0"/>
            <a:ext cx="2286000" cy="304800"/>
          </a:xfrm>
          <a:prstGeom prst="rect">
            <a:avLst/>
          </a:prstGeom>
          <a:solidFill>
            <a:srgbClr val="9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14" dirty="0"/>
              <a:t>Livor</a:t>
            </a:r>
            <a:r>
              <a:rPr spc="-225" dirty="0"/>
              <a:t> </a:t>
            </a:r>
            <a:r>
              <a:rPr spc="-80" dirty="0"/>
              <a:t>Mortis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0240" y="1529537"/>
            <a:ext cx="6358890" cy="49853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b="1" u="sng" spc="-10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Calibri"/>
                <a:cs typeface="Calibri"/>
              </a:rPr>
              <a:t>Examples:</a:t>
            </a:r>
            <a:endParaRPr sz="2900">
              <a:latin typeface="Calibri"/>
              <a:cs typeface="Calibri"/>
            </a:endParaRPr>
          </a:p>
          <a:p>
            <a:pPr marL="928369" indent="-569595">
              <a:lnSpc>
                <a:spcPct val="100000"/>
              </a:lnSpc>
              <a:spcBef>
                <a:spcPts val="35"/>
              </a:spcBef>
              <a:buClr>
                <a:srgbClr val="FF0000"/>
              </a:buClr>
              <a:buFont typeface="Courier New"/>
              <a:buChar char="o"/>
              <a:tabLst>
                <a:tab pos="928369" algn="l"/>
              </a:tabLst>
            </a:pPr>
            <a:r>
              <a:rPr sz="2000" spc="-10" dirty="0">
                <a:latin typeface="Calibri"/>
                <a:cs typeface="Calibri"/>
              </a:rPr>
              <a:t>Person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lying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his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back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flat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surface.</a:t>
            </a:r>
            <a:endParaRPr sz="2000">
              <a:latin typeface="Calibri"/>
              <a:cs typeface="Calibri"/>
            </a:endParaRPr>
          </a:p>
          <a:p>
            <a:pPr marL="928369" indent="-569595">
              <a:lnSpc>
                <a:spcPct val="100000"/>
              </a:lnSpc>
              <a:spcBef>
                <a:spcPts val="5"/>
              </a:spcBef>
              <a:buClr>
                <a:srgbClr val="FF0000"/>
              </a:buClr>
              <a:buFont typeface="Courier New"/>
              <a:buChar char="o"/>
              <a:tabLst>
                <a:tab pos="928369" algn="l"/>
              </a:tabLst>
            </a:pPr>
            <a:r>
              <a:rPr sz="2000" spc="-10" dirty="0">
                <a:latin typeface="Calibri"/>
                <a:cs typeface="Calibri"/>
              </a:rPr>
              <a:t>Person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lying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crumpled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blanket.</a:t>
            </a:r>
            <a:endParaRPr sz="2000">
              <a:latin typeface="Calibri"/>
              <a:cs typeface="Calibri"/>
            </a:endParaRPr>
          </a:p>
          <a:p>
            <a:pPr marL="928369" indent="-569595">
              <a:lnSpc>
                <a:spcPct val="100000"/>
              </a:lnSpc>
              <a:buClr>
                <a:srgbClr val="FF0000"/>
              </a:buClr>
              <a:buFont typeface="Courier New"/>
              <a:buChar char="o"/>
              <a:tabLst>
                <a:tab pos="928369" algn="l"/>
              </a:tabLst>
            </a:pPr>
            <a:r>
              <a:rPr sz="2000" spc="-10" dirty="0">
                <a:latin typeface="Calibri"/>
                <a:cs typeface="Calibri"/>
              </a:rPr>
              <a:t>Hanging.</a:t>
            </a:r>
            <a:endParaRPr sz="2000">
              <a:latin typeface="Calibri"/>
              <a:cs typeface="Calibri"/>
            </a:endParaRPr>
          </a:p>
          <a:p>
            <a:pPr marL="928369" indent="-569595">
              <a:lnSpc>
                <a:spcPct val="100000"/>
              </a:lnSpc>
              <a:buClr>
                <a:srgbClr val="FF0000"/>
              </a:buClr>
              <a:buFont typeface="Courier New"/>
              <a:buChar char="o"/>
              <a:tabLst>
                <a:tab pos="928369" algn="l"/>
              </a:tabLst>
            </a:pPr>
            <a:r>
              <a:rPr sz="2000" dirty="0">
                <a:latin typeface="Calibri"/>
                <a:cs typeface="Calibri"/>
              </a:rPr>
              <a:t>Drowning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moving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water.</a:t>
            </a:r>
            <a:endParaRPr sz="2000">
              <a:latin typeface="Calibri"/>
              <a:cs typeface="Calibri"/>
            </a:endParaRPr>
          </a:p>
          <a:p>
            <a:pPr marL="928369" indent="-569595">
              <a:lnSpc>
                <a:spcPct val="100000"/>
              </a:lnSpc>
              <a:buClr>
                <a:srgbClr val="FF0000"/>
              </a:buClr>
              <a:buFont typeface="Courier New"/>
              <a:buChar char="o"/>
              <a:tabLst>
                <a:tab pos="928369" algn="l"/>
              </a:tabLst>
            </a:pPr>
            <a:r>
              <a:rPr sz="2000" dirty="0">
                <a:latin typeface="Calibri"/>
                <a:cs typeface="Calibri"/>
              </a:rPr>
              <a:t>Drowning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still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water.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05"/>
              </a:spcBef>
            </a:pPr>
            <a:r>
              <a:rPr sz="2900" b="1" u="sng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Calibri"/>
                <a:cs typeface="Calibri"/>
              </a:rPr>
              <a:t>Color</a:t>
            </a:r>
            <a:r>
              <a:rPr sz="2900" b="1" u="sng" spc="-55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Calibri"/>
                <a:cs typeface="Calibri"/>
              </a:rPr>
              <a:t> </a:t>
            </a:r>
            <a:r>
              <a:rPr sz="2900" b="1" u="sng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Calibri"/>
                <a:cs typeface="Calibri"/>
              </a:rPr>
              <a:t>and</a:t>
            </a:r>
            <a:r>
              <a:rPr sz="2900" b="1" u="sng" spc="-55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Calibri"/>
                <a:cs typeface="Calibri"/>
              </a:rPr>
              <a:t> </a:t>
            </a:r>
            <a:r>
              <a:rPr sz="2900" b="1" u="sng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Calibri"/>
                <a:cs typeface="Calibri"/>
              </a:rPr>
              <a:t>Intensity</a:t>
            </a:r>
            <a:r>
              <a:rPr sz="2900" b="1" u="sng" spc="-75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Calibri"/>
                <a:cs typeface="Calibri"/>
              </a:rPr>
              <a:t> </a:t>
            </a:r>
            <a:r>
              <a:rPr sz="2900" b="1" u="sng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Calibri"/>
                <a:cs typeface="Calibri"/>
              </a:rPr>
              <a:t>of</a:t>
            </a:r>
            <a:r>
              <a:rPr sz="2900" b="1" u="sng" spc="-55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Calibri"/>
                <a:cs typeface="Calibri"/>
              </a:rPr>
              <a:t> </a:t>
            </a:r>
            <a:r>
              <a:rPr sz="2900" b="1" u="sng" spc="-10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Calibri"/>
                <a:cs typeface="Calibri"/>
              </a:rPr>
              <a:t>lividity:</a:t>
            </a:r>
            <a:endParaRPr sz="2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Depend</a:t>
            </a:r>
            <a:r>
              <a:rPr sz="2600" b="1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b="1" spc="-20" dirty="0">
                <a:solidFill>
                  <a:srgbClr val="001F5F"/>
                </a:solidFill>
                <a:latin typeface="Calibri"/>
                <a:cs typeface="Calibri"/>
              </a:rPr>
              <a:t>on:-</a:t>
            </a:r>
            <a:endParaRPr sz="2600">
              <a:latin typeface="Calibri"/>
              <a:cs typeface="Calibri"/>
            </a:endParaRPr>
          </a:p>
          <a:p>
            <a:pPr marL="928369" lvl="1" indent="-457200">
              <a:lnSpc>
                <a:spcPct val="100000"/>
              </a:lnSpc>
              <a:spcBef>
                <a:spcPts val="25"/>
              </a:spcBef>
              <a:buClr>
                <a:srgbClr val="FF0000"/>
              </a:buClr>
              <a:buFont typeface="Wingdings"/>
              <a:buChar char=""/>
              <a:tabLst>
                <a:tab pos="928369" algn="l"/>
              </a:tabLst>
            </a:pPr>
            <a:r>
              <a:rPr sz="2000" dirty="0">
                <a:latin typeface="Calibri"/>
                <a:cs typeface="Calibri"/>
              </a:rPr>
              <a:t>Color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10" dirty="0">
                <a:latin typeface="Calibri"/>
                <a:cs typeface="Calibri"/>
              </a:rPr>
              <a:t> blood</a:t>
            </a:r>
            <a:endParaRPr sz="2000">
              <a:latin typeface="Calibri"/>
              <a:cs typeface="Calibri"/>
            </a:endParaRPr>
          </a:p>
          <a:p>
            <a:pPr marL="928369" lvl="1" indent="-457200">
              <a:lnSpc>
                <a:spcPts val="2395"/>
              </a:lnSpc>
              <a:buClr>
                <a:srgbClr val="FF0000"/>
              </a:buClr>
              <a:buFont typeface="Wingdings"/>
              <a:buChar char=""/>
              <a:tabLst>
                <a:tab pos="928369" algn="l"/>
              </a:tabLst>
            </a:pPr>
            <a:r>
              <a:rPr sz="2000" dirty="0">
                <a:latin typeface="Calibri"/>
                <a:cs typeface="Calibri"/>
              </a:rPr>
              <a:t>Mode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10" dirty="0">
                <a:latin typeface="Calibri"/>
                <a:cs typeface="Calibri"/>
              </a:rPr>
              <a:t> death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875"/>
              </a:lnSpc>
            </a:pPr>
            <a:r>
              <a:rPr sz="2400" b="1" spc="-10" dirty="0">
                <a:solidFill>
                  <a:srgbClr val="6F2F9F"/>
                </a:solidFill>
                <a:latin typeface="Calibri"/>
                <a:cs typeface="Calibri"/>
              </a:rPr>
              <a:t>Example:-</a:t>
            </a:r>
            <a:endParaRPr sz="2400">
              <a:latin typeface="Calibri"/>
              <a:cs typeface="Calibri"/>
            </a:endParaRPr>
          </a:p>
          <a:p>
            <a:pPr marL="793115" indent="-448309">
              <a:lnSpc>
                <a:spcPct val="100000"/>
              </a:lnSpc>
              <a:spcBef>
                <a:spcPts val="15"/>
              </a:spcBef>
              <a:buClr>
                <a:srgbClr val="FF0000"/>
              </a:buClr>
              <a:buFont typeface="Courier New"/>
              <a:buChar char="o"/>
              <a:tabLst>
                <a:tab pos="793115" algn="l"/>
              </a:tabLst>
            </a:pPr>
            <a:r>
              <a:rPr sz="2000" dirty="0">
                <a:latin typeface="Calibri"/>
                <a:cs typeface="Calibri"/>
              </a:rPr>
              <a:t>Normally </a:t>
            </a:r>
            <a:r>
              <a:rPr sz="2000" spc="-10" dirty="0">
                <a:latin typeface="Calibri"/>
                <a:cs typeface="Calibri"/>
              </a:rPr>
              <a:t>-----------------</a:t>
            </a:r>
            <a:r>
              <a:rPr sz="2000" dirty="0">
                <a:latin typeface="Calibri"/>
                <a:cs typeface="Calibri"/>
              </a:rPr>
              <a:t>-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blue-</a:t>
            </a:r>
            <a:r>
              <a:rPr sz="2000" dirty="0">
                <a:latin typeface="Calibri"/>
                <a:cs typeface="Calibri"/>
              </a:rPr>
              <a:t>pink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later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blue-purple</a:t>
            </a:r>
            <a:endParaRPr sz="2000">
              <a:latin typeface="Calibri"/>
              <a:cs typeface="Calibri"/>
            </a:endParaRPr>
          </a:p>
          <a:p>
            <a:pPr marL="793115" indent="-448309">
              <a:lnSpc>
                <a:spcPct val="100000"/>
              </a:lnSpc>
              <a:buClr>
                <a:srgbClr val="FF0000"/>
              </a:buClr>
              <a:buFont typeface="Courier New"/>
              <a:buChar char="o"/>
              <a:tabLst>
                <a:tab pos="793115" algn="l"/>
              </a:tabLst>
            </a:pPr>
            <a:r>
              <a:rPr sz="2000" spc="-10" dirty="0">
                <a:latin typeface="Calibri"/>
                <a:cs typeface="Calibri"/>
              </a:rPr>
              <a:t>Corbonmonoxide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poisoning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----------</a:t>
            </a:r>
            <a:r>
              <a:rPr sz="2000" dirty="0">
                <a:latin typeface="Calibri"/>
                <a:cs typeface="Calibri"/>
              </a:rPr>
              <a:t>-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bright cherry </a:t>
            </a:r>
            <a:r>
              <a:rPr sz="2000" spc="-25" dirty="0">
                <a:latin typeface="Calibri"/>
                <a:cs typeface="Calibri"/>
              </a:rPr>
              <a:t>red</a:t>
            </a:r>
            <a:endParaRPr sz="2000">
              <a:latin typeface="Calibri"/>
              <a:cs typeface="Calibri"/>
            </a:endParaRPr>
          </a:p>
          <a:p>
            <a:pPr marL="793115" indent="-448309">
              <a:lnSpc>
                <a:spcPct val="100000"/>
              </a:lnSpc>
              <a:buClr>
                <a:srgbClr val="FF0000"/>
              </a:buClr>
              <a:buFont typeface="Courier New"/>
              <a:buChar char="o"/>
              <a:tabLst>
                <a:tab pos="793115" algn="l"/>
              </a:tabLst>
            </a:pPr>
            <a:r>
              <a:rPr sz="2000" dirty="0">
                <a:latin typeface="Calibri"/>
                <a:cs typeface="Calibri"/>
              </a:rPr>
              <a:t>Opium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poisoning </a:t>
            </a:r>
            <a:r>
              <a:rPr sz="2000" spc="-10" dirty="0">
                <a:latin typeface="Calibri"/>
                <a:cs typeface="Calibri"/>
              </a:rPr>
              <a:t>---------------</a:t>
            </a:r>
            <a:r>
              <a:rPr sz="2000" dirty="0">
                <a:latin typeface="Calibri"/>
                <a:cs typeface="Calibri"/>
              </a:rPr>
              <a:t>-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black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72200" y="0"/>
            <a:ext cx="2286000" cy="304800"/>
          </a:xfrm>
          <a:prstGeom prst="rect">
            <a:avLst/>
          </a:prstGeom>
          <a:solidFill>
            <a:srgbClr val="9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14" dirty="0"/>
              <a:t>Livor</a:t>
            </a:r>
            <a:r>
              <a:rPr spc="-225" dirty="0"/>
              <a:t> </a:t>
            </a:r>
            <a:r>
              <a:rPr spc="-80" dirty="0"/>
              <a:t>Mortis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1283" y="1699006"/>
            <a:ext cx="7454900" cy="41725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73380" indent="-360680">
              <a:lnSpc>
                <a:spcPct val="100000"/>
              </a:lnSpc>
              <a:spcBef>
                <a:spcPts val="105"/>
              </a:spcBef>
              <a:buClr>
                <a:srgbClr val="FF0000"/>
              </a:buClr>
              <a:buFont typeface="Courier New"/>
              <a:buChar char="o"/>
              <a:tabLst>
                <a:tab pos="373380" algn="l"/>
              </a:tabLst>
            </a:pPr>
            <a:r>
              <a:rPr sz="2000" dirty="0">
                <a:latin typeface="Arial MT"/>
                <a:cs typeface="Arial MT"/>
              </a:rPr>
              <a:t>Cherry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red……………CO</a:t>
            </a:r>
            <a:r>
              <a:rPr sz="2000" spc="-7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poisoning</a:t>
            </a:r>
            <a:endParaRPr sz="2000">
              <a:latin typeface="Arial MT"/>
              <a:cs typeface="Arial MT"/>
            </a:endParaRPr>
          </a:p>
          <a:p>
            <a:pPr marL="443865" indent="-431165">
              <a:lnSpc>
                <a:spcPct val="100000"/>
              </a:lnSpc>
              <a:spcBef>
                <a:spcPts val="1440"/>
              </a:spcBef>
              <a:buClr>
                <a:srgbClr val="FF0000"/>
              </a:buClr>
              <a:buFont typeface="Courier New"/>
              <a:buChar char="o"/>
              <a:tabLst>
                <a:tab pos="443865" algn="l"/>
              </a:tabLst>
            </a:pPr>
            <a:r>
              <a:rPr sz="2000" spc="-10" dirty="0">
                <a:latin typeface="Arial MT"/>
                <a:cs typeface="Arial MT"/>
              </a:rPr>
              <a:t>Pink……………………..Cyanide</a:t>
            </a:r>
            <a:endParaRPr sz="2000">
              <a:latin typeface="Arial MT"/>
              <a:cs typeface="Arial MT"/>
            </a:endParaRPr>
          </a:p>
          <a:p>
            <a:pPr marL="373380" indent="-360680">
              <a:lnSpc>
                <a:spcPct val="100000"/>
              </a:lnSpc>
              <a:spcBef>
                <a:spcPts val="1440"/>
              </a:spcBef>
              <a:buClr>
                <a:srgbClr val="FF0000"/>
              </a:buClr>
              <a:buFont typeface="Courier New"/>
              <a:buChar char="o"/>
              <a:tabLst>
                <a:tab pos="373380" algn="l"/>
              </a:tabLst>
            </a:pPr>
            <a:r>
              <a:rPr sz="2000" dirty="0">
                <a:latin typeface="Arial MT"/>
                <a:cs typeface="Arial MT"/>
              </a:rPr>
              <a:t>Chocolate</a:t>
            </a:r>
            <a:r>
              <a:rPr sz="2000" spc="-7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brown…..Chlorates</a:t>
            </a:r>
            <a:endParaRPr sz="2000">
              <a:latin typeface="Arial MT"/>
              <a:cs typeface="Arial MT"/>
            </a:endParaRPr>
          </a:p>
          <a:p>
            <a:pPr marL="443865" indent="-431165">
              <a:lnSpc>
                <a:spcPct val="100000"/>
              </a:lnSpc>
              <a:spcBef>
                <a:spcPts val="1440"/>
              </a:spcBef>
              <a:buClr>
                <a:srgbClr val="FF0000"/>
              </a:buClr>
              <a:buFont typeface="Courier New"/>
              <a:buChar char="o"/>
              <a:tabLst>
                <a:tab pos="443865" algn="l"/>
              </a:tabLst>
            </a:pPr>
            <a:r>
              <a:rPr sz="2000" dirty="0">
                <a:latin typeface="Arial MT"/>
                <a:cs typeface="Arial MT"/>
              </a:rPr>
              <a:t>Dark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brown…………..Phosphorus</a:t>
            </a:r>
            <a:endParaRPr sz="2000">
              <a:latin typeface="Arial MT"/>
              <a:cs typeface="Arial MT"/>
            </a:endParaRPr>
          </a:p>
          <a:p>
            <a:pPr marL="373380" indent="-360680">
              <a:lnSpc>
                <a:spcPct val="100000"/>
              </a:lnSpc>
              <a:spcBef>
                <a:spcPts val="1440"/>
              </a:spcBef>
              <a:buClr>
                <a:srgbClr val="FF0000"/>
              </a:buClr>
              <a:buFont typeface="Courier New"/>
              <a:buChar char="o"/>
              <a:tabLst>
                <a:tab pos="373380" algn="l"/>
              </a:tabLst>
            </a:pPr>
            <a:r>
              <a:rPr sz="2000" dirty="0">
                <a:latin typeface="Arial MT"/>
                <a:cs typeface="Arial MT"/>
              </a:rPr>
              <a:t>Reddish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brown……….Nitrites</a:t>
            </a:r>
            <a:endParaRPr sz="2000">
              <a:latin typeface="Arial MT"/>
              <a:cs typeface="Arial MT"/>
            </a:endParaRPr>
          </a:p>
          <a:p>
            <a:pPr marL="373380" indent="-360680">
              <a:lnSpc>
                <a:spcPct val="100000"/>
              </a:lnSpc>
              <a:spcBef>
                <a:spcPts val="1440"/>
              </a:spcBef>
              <a:buClr>
                <a:srgbClr val="FF0000"/>
              </a:buClr>
              <a:buFont typeface="Courier New"/>
              <a:buChar char="o"/>
              <a:tabLst>
                <a:tab pos="373380" algn="l"/>
              </a:tabLst>
            </a:pPr>
            <a:r>
              <a:rPr sz="2000" spc="-10" dirty="0">
                <a:latin typeface="Arial MT"/>
                <a:cs typeface="Arial MT"/>
              </a:rPr>
              <a:t>Green……………………..Hydrogen</a:t>
            </a:r>
            <a:r>
              <a:rPr sz="2000" spc="6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sulphide</a:t>
            </a:r>
            <a:endParaRPr sz="2000">
              <a:latin typeface="Arial MT"/>
              <a:cs typeface="Arial MT"/>
            </a:endParaRPr>
          </a:p>
          <a:p>
            <a:pPr marL="373380" indent="-360680">
              <a:lnSpc>
                <a:spcPct val="100000"/>
              </a:lnSpc>
              <a:spcBef>
                <a:spcPts val="1440"/>
              </a:spcBef>
              <a:buClr>
                <a:srgbClr val="FF0000"/>
              </a:buClr>
              <a:buFont typeface="Courier New"/>
              <a:buChar char="o"/>
              <a:tabLst>
                <a:tab pos="373380" algn="l"/>
              </a:tabLst>
            </a:pPr>
            <a:r>
              <a:rPr sz="2000" spc="-10" dirty="0">
                <a:latin typeface="Arial MT"/>
                <a:cs typeface="Arial MT"/>
              </a:rPr>
              <a:t>Black……………………….Opiates</a:t>
            </a:r>
            <a:endParaRPr sz="2000">
              <a:latin typeface="Arial MT"/>
              <a:cs typeface="Arial MT"/>
            </a:endParaRPr>
          </a:p>
          <a:p>
            <a:pPr marL="373380" indent="-360680">
              <a:lnSpc>
                <a:spcPct val="100000"/>
              </a:lnSpc>
              <a:spcBef>
                <a:spcPts val="1440"/>
              </a:spcBef>
              <a:buClr>
                <a:srgbClr val="FF0000"/>
              </a:buClr>
              <a:buFont typeface="Courier New"/>
              <a:buChar char="o"/>
              <a:tabLst>
                <a:tab pos="373380" algn="l"/>
              </a:tabLst>
            </a:pPr>
            <a:r>
              <a:rPr sz="2000" dirty="0">
                <a:latin typeface="Arial MT"/>
                <a:cs typeface="Arial MT"/>
              </a:rPr>
              <a:t>Grayish</a:t>
            </a:r>
            <a:r>
              <a:rPr sz="2000" spc="3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brown………..Septic</a:t>
            </a:r>
            <a:r>
              <a:rPr sz="2000" spc="37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abortion</a:t>
            </a:r>
            <a:r>
              <a:rPr sz="2000" spc="3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caused</a:t>
            </a:r>
            <a:r>
              <a:rPr sz="2000" spc="3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by</a:t>
            </a:r>
            <a:r>
              <a:rPr sz="2000" spc="35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Clostridium</a:t>
            </a:r>
            <a:endParaRPr sz="2000">
              <a:latin typeface="Arial MT"/>
              <a:cs typeface="Arial MT"/>
            </a:endParaRPr>
          </a:p>
          <a:p>
            <a:pPr marL="374015">
              <a:lnSpc>
                <a:spcPct val="100000"/>
              </a:lnSpc>
              <a:spcBef>
                <a:spcPts val="965"/>
              </a:spcBef>
            </a:pPr>
            <a:r>
              <a:rPr sz="2000" spc="-10" dirty="0">
                <a:latin typeface="Arial MT"/>
                <a:cs typeface="Arial MT"/>
              </a:rPr>
              <a:t>perfringens.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72200" y="0"/>
            <a:ext cx="2286000" cy="304800"/>
          </a:xfrm>
          <a:prstGeom prst="rect">
            <a:avLst/>
          </a:prstGeom>
          <a:solidFill>
            <a:srgbClr val="9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14" dirty="0"/>
              <a:t>Livor</a:t>
            </a:r>
            <a:r>
              <a:rPr spc="-225" dirty="0"/>
              <a:t> </a:t>
            </a:r>
            <a:r>
              <a:rPr spc="-80" dirty="0"/>
              <a:t>Mortis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0240" y="1473453"/>
            <a:ext cx="62026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sng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Arial"/>
                <a:cs typeface="Arial"/>
              </a:rPr>
              <a:t>Post</a:t>
            </a:r>
            <a:r>
              <a:rPr sz="2400" b="1" u="sng" spc="-35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Arial"/>
                <a:cs typeface="Arial"/>
              </a:rPr>
              <a:t> </a:t>
            </a:r>
            <a:r>
              <a:rPr sz="2400" b="1" u="sng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Arial"/>
                <a:cs typeface="Arial"/>
              </a:rPr>
              <a:t>Mortem</a:t>
            </a:r>
            <a:r>
              <a:rPr sz="2400" b="1" u="sng" spc="-45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Arial"/>
                <a:cs typeface="Arial"/>
              </a:rPr>
              <a:t> </a:t>
            </a:r>
            <a:r>
              <a:rPr sz="2400" b="1" u="sng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Arial"/>
                <a:cs typeface="Arial"/>
              </a:rPr>
              <a:t>Lividity</a:t>
            </a:r>
            <a:r>
              <a:rPr sz="2400" b="1" u="sng" spc="-60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Arial"/>
                <a:cs typeface="Arial"/>
              </a:rPr>
              <a:t> </a:t>
            </a:r>
            <a:r>
              <a:rPr sz="2400" b="1" u="sng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Arial"/>
                <a:cs typeface="Arial"/>
              </a:rPr>
              <a:t>in</a:t>
            </a:r>
            <a:r>
              <a:rPr sz="2400" b="1" u="sng" spc="-60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Arial"/>
                <a:cs typeface="Arial"/>
              </a:rPr>
              <a:t> </a:t>
            </a:r>
            <a:r>
              <a:rPr sz="2400" b="1" u="sng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Arial"/>
                <a:cs typeface="Arial"/>
              </a:rPr>
              <a:t>different</a:t>
            </a:r>
            <a:r>
              <a:rPr sz="2400" b="1" u="sng" spc="-50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Arial"/>
                <a:cs typeface="Arial"/>
              </a:rPr>
              <a:t> </a:t>
            </a:r>
            <a:r>
              <a:rPr sz="2400" b="1" u="sng" spc="-10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Arial"/>
                <a:cs typeface="Arial"/>
              </a:rPr>
              <a:t>situations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8076" y="2208276"/>
            <a:ext cx="3127248" cy="208635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8076" y="4687823"/>
            <a:ext cx="3127248" cy="191262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18076" y="2215895"/>
            <a:ext cx="2953512" cy="207873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18076" y="4668011"/>
            <a:ext cx="2953512" cy="193243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72200" y="0"/>
            <a:ext cx="2286000" cy="257557"/>
          </a:xfrm>
          <a:prstGeom prst="rect">
            <a:avLst/>
          </a:prstGeom>
          <a:solidFill>
            <a:srgbClr val="9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14" dirty="0"/>
              <a:t>Livor</a:t>
            </a:r>
            <a:r>
              <a:rPr spc="-225" dirty="0"/>
              <a:t> </a:t>
            </a:r>
            <a:r>
              <a:rPr spc="-80" dirty="0"/>
              <a:t>Mortis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0768" y="1527047"/>
            <a:ext cx="3598163" cy="217932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336673" y="3733038"/>
            <a:ext cx="7372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Bruise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0876" y="4055364"/>
            <a:ext cx="3392424" cy="196900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18076" y="664463"/>
            <a:ext cx="3625596" cy="240791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12140" y="6090615"/>
            <a:ext cx="32734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Blanching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effect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of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PM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lividity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92777" y="3290696"/>
            <a:ext cx="34893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3440" marR="5080" indent="-84137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Cherry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Red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Post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Mortem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lividity </a:t>
            </a:r>
            <a:r>
              <a:rPr sz="1800" b="1" dirty="0">
                <a:latin typeface="Arial"/>
                <a:cs typeface="Arial"/>
              </a:rPr>
              <a:t>in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CO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Poisoning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72200" y="0"/>
            <a:ext cx="2286000" cy="304800"/>
          </a:xfrm>
          <a:prstGeom prst="rect">
            <a:avLst/>
          </a:prstGeom>
          <a:solidFill>
            <a:srgbClr val="9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17474"/>
            <a:ext cx="2950210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14" dirty="0"/>
              <a:t>Livor</a:t>
            </a:r>
            <a:r>
              <a:rPr spc="-225" dirty="0"/>
              <a:t> </a:t>
            </a:r>
            <a:r>
              <a:rPr spc="-80" dirty="0"/>
              <a:t>Mortis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037520"/>
            <a:ext cx="7462520" cy="449707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0">
              <a:lnSpc>
                <a:spcPct val="100000"/>
              </a:lnSpc>
              <a:spcBef>
                <a:spcPts val="605"/>
              </a:spcBef>
            </a:pPr>
            <a:r>
              <a:rPr sz="3200" b="1" u="sng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Calibri"/>
                <a:cs typeface="Calibri"/>
              </a:rPr>
              <a:t>Medico</a:t>
            </a:r>
            <a:r>
              <a:rPr sz="3200" b="1" u="sng" spc="-70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sng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Calibri"/>
                <a:cs typeface="Calibri"/>
              </a:rPr>
              <a:t>Legal</a:t>
            </a:r>
            <a:r>
              <a:rPr sz="3200" b="1" u="sng" spc="-65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sng" spc="-10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Calibri"/>
                <a:cs typeface="Calibri"/>
              </a:rPr>
              <a:t>Importance:</a:t>
            </a:r>
            <a:endParaRPr sz="3200">
              <a:latin typeface="Calibri"/>
              <a:cs typeface="Calibri"/>
            </a:endParaRPr>
          </a:p>
          <a:p>
            <a:pPr marL="419100" indent="-406400">
              <a:lnSpc>
                <a:spcPct val="100000"/>
              </a:lnSpc>
              <a:spcBef>
                <a:spcPts val="880"/>
              </a:spcBef>
              <a:buClr>
                <a:srgbClr val="FF0000"/>
              </a:buClr>
              <a:buSzPct val="115384"/>
              <a:buFont typeface="Wingdings"/>
              <a:buChar char=""/>
              <a:tabLst>
                <a:tab pos="419100" algn="l"/>
              </a:tabLst>
            </a:pPr>
            <a:r>
              <a:rPr sz="2600" dirty="0">
                <a:latin typeface="Arial MT"/>
                <a:cs typeface="Arial MT"/>
              </a:rPr>
              <a:t>Time</a:t>
            </a:r>
            <a:r>
              <a:rPr sz="2600" spc="-8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since</a:t>
            </a:r>
            <a:r>
              <a:rPr sz="2600" spc="-70" dirty="0">
                <a:latin typeface="Arial MT"/>
                <a:cs typeface="Arial MT"/>
              </a:rPr>
              <a:t> </a:t>
            </a:r>
            <a:r>
              <a:rPr sz="2600" spc="-20" dirty="0">
                <a:latin typeface="Arial MT"/>
                <a:cs typeface="Arial MT"/>
              </a:rPr>
              <a:t>death</a:t>
            </a:r>
            <a:endParaRPr sz="2600">
              <a:latin typeface="Arial MT"/>
              <a:cs typeface="Arial MT"/>
            </a:endParaRPr>
          </a:p>
          <a:p>
            <a:pPr marL="672465" indent="-659765">
              <a:lnSpc>
                <a:spcPct val="100000"/>
              </a:lnSpc>
              <a:spcBef>
                <a:spcPts val="409"/>
              </a:spcBef>
              <a:buClr>
                <a:srgbClr val="FF0000"/>
              </a:buClr>
              <a:buFont typeface="Wingdings"/>
              <a:buChar char=""/>
              <a:tabLst>
                <a:tab pos="672465" algn="l"/>
              </a:tabLst>
            </a:pPr>
            <a:r>
              <a:rPr sz="2600" dirty="0">
                <a:latin typeface="Arial MT"/>
                <a:cs typeface="Arial MT"/>
              </a:rPr>
              <a:t>Position</a:t>
            </a:r>
            <a:r>
              <a:rPr sz="2600" spc="-4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of</a:t>
            </a:r>
            <a:r>
              <a:rPr sz="2600" spc="-3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the</a:t>
            </a:r>
            <a:r>
              <a:rPr sz="2600" spc="-3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body</a:t>
            </a:r>
            <a:r>
              <a:rPr sz="2600" spc="-4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at</a:t>
            </a:r>
            <a:r>
              <a:rPr sz="2600" spc="-3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the</a:t>
            </a:r>
            <a:r>
              <a:rPr sz="2600" spc="-2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time</a:t>
            </a:r>
            <a:r>
              <a:rPr sz="2600" spc="-4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of</a:t>
            </a:r>
            <a:r>
              <a:rPr sz="2600" spc="-30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death</a:t>
            </a:r>
            <a:endParaRPr sz="2600">
              <a:latin typeface="Arial MT"/>
              <a:cs typeface="Arial MT"/>
            </a:endParaRPr>
          </a:p>
          <a:p>
            <a:pPr marL="672465" indent="-659765">
              <a:lnSpc>
                <a:spcPct val="100000"/>
              </a:lnSpc>
              <a:spcBef>
                <a:spcPts val="310"/>
              </a:spcBef>
              <a:buClr>
                <a:srgbClr val="FF0000"/>
              </a:buClr>
              <a:buFont typeface="Wingdings"/>
              <a:buChar char=""/>
              <a:tabLst>
                <a:tab pos="672465" algn="l"/>
              </a:tabLst>
            </a:pPr>
            <a:r>
              <a:rPr sz="2600" dirty="0">
                <a:latin typeface="Arial MT"/>
                <a:cs typeface="Arial MT"/>
              </a:rPr>
              <a:t>Cause</a:t>
            </a:r>
            <a:r>
              <a:rPr sz="2600" spc="-4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of</a:t>
            </a:r>
            <a:r>
              <a:rPr sz="2600" spc="-15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death</a:t>
            </a:r>
            <a:endParaRPr sz="2600">
              <a:latin typeface="Arial MT"/>
              <a:cs typeface="Arial MT"/>
            </a:endParaRPr>
          </a:p>
          <a:p>
            <a:pPr marL="1339850" lvl="1" indent="-435609">
              <a:lnSpc>
                <a:spcPct val="100000"/>
              </a:lnSpc>
              <a:spcBef>
                <a:spcPts val="315"/>
              </a:spcBef>
              <a:buClr>
                <a:srgbClr val="FF0000"/>
              </a:buClr>
              <a:buAutoNum type="romanLcPeriod"/>
              <a:tabLst>
                <a:tab pos="1339850" algn="l"/>
              </a:tabLst>
            </a:pPr>
            <a:r>
              <a:rPr sz="2600" dirty="0">
                <a:latin typeface="Arial MT"/>
                <a:cs typeface="Arial MT"/>
              </a:rPr>
              <a:t>Anemia…….very</a:t>
            </a:r>
            <a:r>
              <a:rPr sz="2600" spc="-7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faint</a:t>
            </a:r>
            <a:r>
              <a:rPr sz="2600" spc="-3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PM</a:t>
            </a:r>
            <a:r>
              <a:rPr sz="2600" spc="-40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lividity</a:t>
            </a:r>
            <a:endParaRPr sz="2600">
              <a:latin typeface="Arial MT"/>
              <a:cs typeface="Arial MT"/>
            </a:endParaRPr>
          </a:p>
          <a:p>
            <a:pPr marL="1339850" lvl="1" indent="-435609">
              <a:lnSpc>
                <a:spcPct val="100000"/>
              </a:lnSpc>
              <a:spcBef>
                <a:spcPts val="310"/>
              </a:spcBef>
              <a:buClr>
                <a:srgbClr val="FF0000"/>
              </a:buClr>
              <a:buAutoNum type="romanLcPeriod"/>
              <a:tabLst>
                <a:tab pos="1339850" algn="l"/>
              </a:tabLst>
            </a:pPr>
            <a:r>
              <a:rPr sz="2600" dirty="0">
                <a:latin typeface="Arial MT"/>
                <a:cs typeface="Arial MT"/>
              </a:rPr>
              <a:t>Asphxia……Intense,</a:t>
            </a:r>
            <a:r>
              <a:rPr sz="2600" spc="-12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purple</a:t>
            </a:r>
            <a:r>
              <a:rPr sz="2600" spc="-80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lividity</a:t>
            </a:r>
            <a:endParaRPr sz="2600">
              <a:latin typeface="Arial MT"/>
              <a:cs typeface="Arial MT"/>
            </a:endParaRPr>
          </a:p>
          <a:p>
            <a:pPr marL="1358265" lvl="1" indent="-454025">
              <a:lnSpc>
                <a:spcPct val="100000"/>
              </a:lnSpc>
              <a:spcBef>
                <a:spcPts val="315"/>
              </a:spcBef>
              <a:buClr>
                <a:srgbClr val="FF0000"/>
              </a:buClr>
              <a:buAutoNum type="romanLcPeriod"/>
              <a:tabLst>
                <a:tab pos="1358265" algn="l"/>
              </a:tabLst>
            </a:pPr>
            <a:r>
              <a:rPr sz="2600" dirty="0">
                <a:latin typeface="Arial MT"/>
                <a:cs typeface="Arial MT"/>
              </a:rPr>
              <a:t>Lobar</a:t>
            </a:r>
            <a:r>
              <a:rPr sz="2600" spc="-9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pneumomia……less</a:t>
            </a:r>
            <a:r>
              <a:rPr sz="2600" spc="-80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obvious.</a:t>
            </a:r>
            <a:endParaRPr sz="2600">
              <a:latin typeface="Arial MT"/>
              <a:cs typeface="Arial MT"/>
            </a:endParaRPr>
          </a:p>
          <a:p>
            <a:pPr marL="1357630" lvl="1" indent="-453390">
              <a:lnSpc>
                <a:spcPct val="100000"/>
              </a:lnSpc>
              <a:spcBef>
                <a:spcPts val="310"/>
              </a:spcBef>
              <a:buClr>
                <a:srgbClr val="FF0000"/>
              </a:buClr>
              <a:buAutoNum type="romanLcPeriod"/>
              <a:tabLst>
                <a:tab pos="1357630" algn="l"/>
              </a:tabLst>
            </a:pPr>
            <a:r>
              <a:rPr sz="2600" spc="-10" dirty="0">
                <a:latin typeface="Arial MT"/>
                <a:cs typeface="Arial MT"/>
              </a:rPr>
              <a:t>Poisoning…..vary.</a:t>
            </a:r>
            <a:endParaRPr sz="2600">
              <a:latin typeface="Arial MT"/>
              <a:cs typeface="Arial MT"/>
            </a:endParaRPr>
          </a:p>
          <a:p>
            <a:pPr marL="394335" indent="-381635">
              <a:lnSpc>
                <a:spcPts val="2930"/>
              </a:lnSpc>
              <a:spcBef>
                <a:spcPts val="315"/>
              </a:spcBef>
              <a:buClr>
                <a:srgbClr val="FF0000"/>
              </a:buClr>
              <a:buFont typeface="Wingdings"/>
              <a:buChar char=""/>
              <a:tabLst>
                <a:tab pos="394335" algn="l"/>
              </a:tabLst>
            </a:pPr>
            <a:r>
              <a:rPr sz="2600" dirty="0">
                <a:latin typeface="Arial MT"/>
                <a:cs typeface="Arial MT"/>
              </a:rPr>
              <a:t>Suggest</a:t>
            </a:r>
            <a:r>
              <a:rPr sz="2600" spc="13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the</a:t>
            </a:r>
            <a:r>
              <a:rPr sz="2600" spc="14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circumstances</a:t>
            </a:r>
            <a:r>
              <a:rPr sz="2600" spc="15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at</a:t>
            </a:r>
            <a:r>
              <a:rPr sz="2600" spc="13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the</a:t>
            </a:r>
            <a:r>
              <a:rPr sz="2600" spc="14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time</a:t>
            </a:r>
            <a:r>
              <a:rPr sz="2600" spc="14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of</a:t>
            </a:r>
            <a:r>
              <a:rPr sz="2600" spc="140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death</a:t>
            </a:r>
            <a:endParaRPr sz="2600">
              <a:latin typeface="Arial MT"/>
              <a:cs typeface="Arial MT"/>
            </a:endParaRPr>
          </a:p>
          <a:p>
            <a:pPr marL="303530">
              <a:lnSpc>
                <a:spcPts val="2930"/>
              </a:lnSpc>
            </a:pPr>
            <a:r>
              <a:rPr sz="2600" dirty="0">
                <a:latin typeface="Arial MT"/>
                <a:cs typeface="Arial MT"/>
              </a:rPr>
              <a:t>e.g.</a:t>
            </a:r>
            <a:r>
              <a:rPr sz="2600" spc="-40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hanging,</a:t>
            </a:r>
            <a:endParaRPr sz="2600">
              <a:latin typeface="Arial MT"/>
              <a:cs typeface="Arial M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72200" y="0"/>
            <a:ext cx="2286000" cy="304800"/>
          </a:xfrm>
          <a:prstGeom prst="rect">
            <a:avLst/>
          </a:prstGeom>
          <a:solidFill>
            <a:srgbClr val="9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457200"/>
            <a:ext cx="7924800" cy="11817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46095" marR="5080" indent="-3034030">
              <a:lnSpc>
                <a:spcPct val="100000"/>
              </a:lnSpc>
              <a:spcBef>
                <a:spcPts val="95"/>
              </a:spcBef>
            </a:pPr>
            <a:r>
              <a:rPr sz="3800" spc="-120" dirty="0"/>
              <a:t>Difference</a:t>
            </a:r>
            <a:r>
              <a:rPr sz="3800" spc="-185" dirty="0"/>
              <a:t> </a:t>
            </a:r>
            <a:r>
              <a:rPr sz="3800" spc="-114" dirty="0"/>
              <a:t>between</a:t>
            </a:r>
            <a:r>
              <a:rPr sz="3800" spc="-204" dirty="0"/>
              <a:t> </a:t>
            </a:r>
            <a:r>
              <a:rPr sz="3800" spc="-85" dirty="0"/>
              <a:t>PM</a:t>
            </a:r>
            <a:r>
              <a:rPr sz="3800" spc="-150" dirty="0"/>
              <a:t> </a:t>
            </a:r>
            <a:r>
              <a:rPr sz="3800" spc="-100" dirty="0"/>
              <a:t>Staining</a:t>
            </a:r>
            <a:r>
              <a:rPr sz="3800" spc="-220" dirty="0"/>
              <a:t> </a:t>
            </a:r>
            <a:r>
              <a:rPr sz="3800" spc="-25" dirty="0"/>
              <a:t>and </a:t>
            </a:r>
            <a:r>
              <a:rPr sz="3800" spc="-10" dirty="0"/>
              <a:t>Bruise</a:t>
            </a:r>
            <a:endParaRPr sz="38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50850" y="1593850"/>
          <a:ext cx="7696200" cy="49060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6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944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Features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Post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Mortem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Staining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Bruise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Causes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6502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Due</a:t>
                      </a:r>
                      <a:r>
                        <a:rPr sz="14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to</a:t>
                      </a:r>
                      <a:r>
                        <a:rPr sz="14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dilation</a:t>
                      </a:r>
                      <a:r>
                        <a:rPr sz="14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of</a:t>
                      </a:r>
                      <a:r>
                        <a:rPr sz="14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blood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vessels</a:t>
                      </a:r>
                      <a:r>
                        <a:rPr sz="14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in</a:t>
                      </a:r>
                      <a:r>
                        <a:rPr sz="14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dermis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6515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Due</a:t>
                      </a:r>
                      <a:r>
                        <a:rPr sz="14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to</a:t>
                      </a:r>
                      <a:r>
                        <a:rPr sz="14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rupture</a:t>
                      </a:r>
                      <a:r>
                        <a:rPr sz="14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of</a:t>
                      </a:r>
                      <a:r>
                        <a:rPr sz="1400" spc="-20" dirty="0">
                          <a:latin typeface="Arial MT"/>
                          <a:cs typeface="Arial MT"/>
                        </a:rPr>
                        <a:t> blood 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vessels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20" dirty="0">
                          <a:latin typeface="Arial"/>
                          <a:cs typeface="Arial"/>
                        </a:rPr>
                        <a:t>Site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27813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Seen</a:t>
                      </a:r>
                      <a:r>
                        <a:rPr sz="14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on</a:t>
                      </a:r>
                      <a:r>
                        <a:rPr sz="14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dependant</a:t>
                      </a:r>
                      <a:r>
                        <a:rPr sz="14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parts</a:t>
                      </a:r>
                      <a:r>
                        <a:rPr sz="14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25" dirty="0">
                          <a:latin typeface="Arial MT"/>
                          <a:cs typeface="Arial MT"/>
                        </a:rPr>
                        <a:t>of </a:t>
                      </a:r>
                      <a:r>
                        <a:rPr sz="1400" spc="-20" dirty="0">
                          <a:latin typeface="Arial MT"/>
                          <a:cs typeface="Arial MT"/>
                        </a:rPr>
                        <a:t>body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Anywhere</a:t>
                      </a:r>
                      <a:r>
                        <a:rPr sz="14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on</a:t>
                      </a:r>
                      <a:r>
                        <a:rPr sz="14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the</a:t>
                      </a:r>
                      <a:r>
                        <a:rPr sz="14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20" dirty="0">
                          <a:latin typeface="Arial MT"/>
                          <a:cs typeface="Arial MT"/>
                        </a:rPr>
                        <a:t>body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Appearance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No</a:t>
                      </a:r>
                      <a:r>
                        <a:rPr sz="14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elevation</a:t>
                      </a:r>
                      <a:r>
                        <a:rPr sz="14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of</a:t>
                      </a:r>
                      <a:r>
                        <a:rPr sz="14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the</a:t>
                      </a:r>
                      <a:r>
                        <a:rPr sz="14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involved</a:t>
                      </a:r>
                      <a:endParaRPr sz="1400">
                        <a:latin typeface="Arial MT"/>
                        <a:cs typeface="Arial MT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spc="-20" dirty="0">
                          <a:latin typeface="Arial MT"/>
                          <a:cs typeface="Arial MT"/>
                        </a:rPr>
                        <a:t>area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10" dirty="0">
                          <a:latin typeface="Arial MT"/>
                          <a:cs typeface="Arial MT"/>
                        </a:rPr>
                        <a:t>Swollen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Epidermis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Not</a:t>
                      </a:r>
                      <a:r>
                        <a:rPr sz="14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abraded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May</a:t>
                      </a:r>
                      <a:r>
                        <a:rPr sz="14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be</a:t>
                      </a:r>
                      <a:r>
                        <a:rPr sz="14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abraded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Margins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Clearly</a:t>
                      </a:r>
                      <a:r>
                        <a:rPr sz="14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defined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3143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Merge</a:t>
                      </a:r>
                      <a:r>
                        <a:rPr sz="14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with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the</a:t>
                      </a:r>
                      <a:r>
                        <a:rPr sz="14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surrounding </a:t>
                      </a:r>
                      <a:r>
                        <a:rPr sz="1400" spc="-20" dirty="0">
                          <a:latin typeface="Arial MT"/>
                          <a:cs typeface="Arial MT"/>
                        </a:rPr>
                        <a:t>area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Colors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Uniform</a:t>
                      </a:r>
                      <a:r>
                        <a:rPr sz="14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bluish</a:t>
                      </a:r>
                      <a:r>
                        <a:rPr sz="14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purple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Color</a:t>
                      </a:r>
                      <a:r>
                        <a:rPr sz="14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changes</a:t>
                      </a:r>
                      <a:r>
                        <a:rPr sz="14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with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the</a:t>
                      </a:r>
                      <a:r>
                        <a:rPr sz="14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age</a:t>
                      </a:r>
                      <a:r>
                        <a:rPr sz="1400" spc="-25" dirty="0">
                          <a:latin typeface="Arial MT"/>
                          <a:cs typeface="Arial MT"/>
                        </a:rPr>
                        <a:t> of</a:t>
                      </a:r>
                      <a:endParaRPr sz="1400">
                        <a:latin typeface="Arial MT"/>
                        <a:cs typeface="Arial MT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the</a:t>
                      </a:r>
                      <a:r>
                        <a:rPr sz="14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injury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 incision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4732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Blood</a:t>
                      </a:r>
                      <a:r>
                        <a:rPr sz="14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in</a:t>
                      </a:r>
                      <a:r>
                        <a:rPr sz="14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blood</a:t>
                      </a:r>
                      <a:r>
                        <a:rPr sz="14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vessels,</a:t>
                      </a:r>
                      <a:r>
                        <a:rPr sz="14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20" dirty="0">
                          <a:latin typeface="Arial MT"/>
                          <a:cs typeface="Arial MT"/>
                        </a:rPr>
                        <a:t>which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can</a:t>
                      </a:r>
                      <a:r>
                        <a:rPr sz="14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be</a:t>
                      </a:r>
                      <a:r>
                        <a:rPr sz="14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easily</a:t>
                      </a:r>
                      <a:r>
                        <a:rPr sz="14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washed</a:t>
                      </a:r>
                      <a:r>
                        <a:rPr sz="1400" spc="-20" dirty="0">
                          <a:latin typeface="Arial MT"/>
                          <a:cs typeface="Arial MT"/>
                        </a:rPr>
                        <a:t> away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3937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Extravasated</a:t>
                      </a:r>
                      <a:r>
                        <a:rPr sz="1400" spc="-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blood</a:t>
                      </a:r>
                      <a:r>
                        <a:rPr sz="14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,which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cannot</a:t>
                      </a:r>
                      <a:r>
                        <a:rPr sz="1400" spc="-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be</a:t>
                      </a:r>
                      <a:r>
                        <a:rPr sz="14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washed</a:t>
                      </a:r>
                      <a:r>
                        <a:rPr sz="14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20" dirty="0">
                          <a:latin typeface="Arial MT"/>
                          <a:cs typeface="Arial MT"/>
                        </a:rPr>
                        <a:t>away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276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Effect</a:t>
                      </a:r>
                      <a:r>
                        <a:rPr sz="14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 pressure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10" dirty="0">
                          <a:latin typeface="Arial MT"/>
                          <a:cs typeface="Arial MT"/>
                        </a:rPr>
                        <a:t>Absent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26797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Little</a:t>
                      </a:r>
                      <a:r>
                        <a:rPr sz="14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lighter</a:t>
                      </a:r>
                      <a:r>
                        <a:rPr sz="14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over</a:t>
                      </a:r>
                      <a:r>
                        <a:rPr sz="14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the</a:t>
                      </a:r>
                      <a:r>
                        <a:rPr sz="14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area</a:t>
                      </a:r>
                      <a:r>
                        <a:rPr sz="1400" spc="-25" dirty="0">
                          <a:latin typeface="Arial MT"/>
                          <a:cs typeface="Arial MT"/>
                        </a:rPr>
                        <a:t> of 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pressure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172200" y="0"/>
            <a:ext cx="2286000" cy="304800"/>
          </a:xfrm>
          <a:prstGeom prst="rect">
            <a:avLst/>
          </a:prstGeom>
          <a:solidFill>
            <a:srgbClr val="9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67994"/>
            <a:ext cx="3018790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0" dirty="0"/>
              <a:t>Rigor</a:t>
            </a:r>
            <a:r>
              <a:rPr spc="-160" dirty="0"/>
              <a:t> </a:t>
            </a:r>
            <a:r>
              <a:rPr spc="-70" dirty="0"/>
              <a:t>Mortis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54736" rIns="0" bIns="0" rtlCol="0">
            <a:spAutoFit/>
          </a:bodyPr>
          <a:lstStyle/>
          <a:p>
            <a:pPr marL="434975">
              <a:lnSpc>
                <a:spcPct val="100000"/>
              </a:lnSpc>
              <a:spcBef>
                <a:spcPts val="105"/>
              </a:spcBef>
            </a:pPr>
            <a:r>
              <a:rPr sz="2000" b="0" u="none" dirty="0">
                <a:solidFill>
                  <a:srgbClr val="000000"/>
                </a:solidFill>
                <a:latin typeface="Calibri"/>
                <a:cs typeface="Calibri"/>
              </a:rPr>
              <a:t>Muscle</a:t>
            </a:r>
            <a:r>
              <a:rPr sz="2000" b="0" u="none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u="none" dirty="0">
                <a:solidFill>
                  <a:srgbClr val="000000"/>
                </a:solidFill>
                <a:latin typeface="Calibri"/>
                <a:cs typeface="Calibri"/>
              </a:rPr>
              <a:t>tissue</a:t>
            </a:r>
            <a:r>
              <a:rPr sz="2000" b="0" u="none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u="none" dirty="0">
                <a:solidFill>
                  <a:srgbClr val="000000"/>
                </a:solidFill>
                <a:latin typeface="Calibri"/>
                <a:cs typeface="Calibri"/>
              </a:rPr>
              <a:t>after</a:t>
            </a:r>
            <a:r>
              <a:rPr sz="2000" b="0" u="none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u="none" dirty="0">
                <a:solidFill>
                  <a:srgbClr val="000000"/>
                </a:solidFill>
                <a:latin typeface="Calibri"/>
                <a:cs typeface="Calibri"/>
              </a:rPr>
              <a:t>death</a:t>
            </a:r>
            <a:r>
              <a:rPr sz="2000" b="0" u="none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u="none" dirty="0">
                <a:solidFill>
                  <a:srgbClr val="000000"/>
                </a:solidFill>
                <a:latin typeface="Calibri"/>
                <a:cs typeface="Calibri"/>
              </a:rPr>
              <a:t>pass</a:t>
            </a:r>
            <a:r>
              <a:rPr sz="2000" b="0" u="none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u="none" dirty="0">
                <a:solidFill>
                  <a:srgbClr val="000000"/>
                </a:solidFill>
                <a:latin typeface="Calibri"/>
                <a:cs typeface="Calibri"/>
              </a:rPr>
              <a:t>through</a:t>
            </a:r>
            <a:r>
              <a:rPr sz="2000" b="0" u="none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u="none" dirty="0">
                <a:solidFill>
                  <a:srgbClr val="FF0000"/>
                </a:solidFill>
              </a:rPr>
              <a:t>3</a:t>
            </a:r>
            <a:r>
              <a:rPr sz="2000" u="none" spc="-55" dirty="0">
                <a:solidFill>
                  <a:srgbClr val="FF0000"/>
                </a:solidFill>
              </a:rPr>
              <a:t> </a:t>
            </a:r>
            <a:r>
              <a:rPr sz="2000" u="none" spc="-10" dirty="0">
                <a:solidFill>
                  <a:srgbClr val="FF0000"/>
                </a:solidFill>
              </a:rPr>
              <a:t>stages</a:t>
            </a:r>
            <a:r>
              <a:rPr sz="2000" b="0" u="none" spc="-1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1393190" indent="-359410">
              <a:lnSpc>
                <a:spcPct val="100000"/>
              </a:lnSpc>
              <a:buClr>
                <a:srgbClr val="FF0000"/>
              </a:buClr>
              <a:buAutoNum type="romanLcPeriod"/>
              <a:tabLst>
                <a:tab pos="1393190" algn="l"/>
              </a:tabLst>
            </a:pPr>
            <a:r>
              <a:rPr sz="2000" b="0" u="none" dirty="0">
                <a:solidFill>
                  <a:srgbClr val="000000"/>
                </a:solidFill>
                <a:latin typeface="Calibri"/>
                <a:cs typeface="Calibri"/>
              </a:rPr>
              <a:t>Primary</a:t>
            </a:r>
            <a:r>
              <a:rPr sz="2000" b="0" u="none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u="none" spc="-10" dirty="0">
                <a:solidFill>
                  <a:srgbClr val="000000"/>
                </a:solidFill>
                <a:latin typeface="Calibri"/>
                <a:cs typeface="Calibri"/>
              </a:rPr>
              <a:t>relaxation</a:t>
            </a:r>
            <a:r>
              <a:rPr sz="2000" b="0" u="none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u="none" dirty="0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sz="2000" b="0" u="none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u="none" spc="-10" dirty="0">
                <a:solidFill>
                  <a:srgbClr val="000000"/>
                </a:solidFill>
                <a:latin typeface="Calibri"/>
                <a:cs typeface="Calibri"/>
              </a:rPr>
              <a:t>flaccidity</a:t>
            </a:r>
            <a:endParaRPr sz="2000">
              <a:latin typeface="Calibri"/>
              <a:cs typeface="Calibri"/>
            </a:endParaRPr>
          </a:p>
          <a:p>
            <a:pPr marL="1393190" indent="-359410">
              <a:lnSpc>
                <a:spcPct val="100000"/>
              </a:lnSpc>
              <a:buClr>
                <a:srgbClr val="FF0000"/>
              </a:buClr>
              <a:buAutoNum type="romanLcPeriod"/>
              <a:tabLst>
                <a:tab pos="1393190" algn="l"/>
              </a:tabLst>
            </a:pPr>
            <a:r>
              <a:rPr sz="2000" b="0" u="none" dirty="0">
                <a:solidFill>
                  <a:srgbClr val="000000"/>
                </a:solidFill>
                <a:latin typeface="Calibri"/>
                <a:cs typeface="Calibri"/>
              </a:rPr>
              <a:t>Rigor</a:t>
            </a:r>
            <a:r>
              <a:rPr sz="2000" b="0" u="none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u="none" dirty="0">
                <a:solidFill>
                  <a:srgbClr val="000000"/>
                </a:solidFill>
                <a:latin typeface="Calibri"/>
                <a:cs typeface="Calibri"/>
              </a:rPr>
              <a:t>mortis</a:t>
            </a:r>
            <a:r>
              <a:rPr sz="2000" b="0" u="none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u="none" dirty="0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sz="2000" b="0" u="none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u="none" spc="-10" dirty="0">
                <a:solidFill>
                  <a:srgbClr val="000000"/>
                </a:solidFill>
                <a:latin typeface="Calibri"/>
                <a:cs typeface="Calibri"/>
              </a:rPr>
              <a:t>cadaveric</a:t>
            </a:r>
            <a:r>
              <a:rPr sz="2000" b="0" u="none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u="none" spc="-10" dirty="0">
                <a:solidFill>
                  <a:srgbClr val="000000"/>
                </a:solidFill>
                <a:latin typeface="Calibri"/>
                <a:cs typeface="Calibri"/>
              </a:rPr>
              <a:t>rigidity</a:t>
            </a:r>
            <a:endParaRPr sz="2000">
              <a:latin typeface="Calibri"/>
              <a:cs typeface="Calibri"/>
            </a:endParaRPr>
          </a:p>
          <a:p>
            <a:pPr marL="1390650" indent="-356870">
              <a:lnSpc>
                <a:spcPct val="100000"/>
              </a:lnSpc>
              <a:buClr>
                <a:srgbClr val="FF0000"/>
              </a:buClr>
              <a:buAutoNum type="romanLcPeriod"/>
              <a:tabLst>
                <a:tab pos="1390650" algn="l"/>
              </a:tabLst>
            </a:pPr>
            <a:r>
              <a:rPr sz="2000" b="0" u="none" dirty="0">
                <a:solidFill>
                  <a:srgbClr val="000000"/>
                </a:solidFill>
                <a:latin typeface="Calibri"/>
                <a:cs typeface="Calibri"/>
              </a:rPr>
              <a:t>Secondary</a:t>
            </a:r>
            <a:r>
              <a:rPr sz="2000" b="0" u="none" spc="-1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u="none" spc="-10" dirty="0">
                <a:solidFill>
                  <a:srgbClr val="000000"/>
                </a:solidFill>
                <a:latin typeface="Calibri"/>
                <a:cs typeface="Calibri"/>
              </a:rPr>
              <a:t>relaxation</a:t>
            </a:r>
            <a:endParaRPr sz="2000">
              <a:latin typeface="Calibri"/>
              <a:cs typeface="Calibri"/>
            </a:endParaRPr>
          </a:p>
          <a:p>
            <a:pPr marL="405765">
              <a:lnSpc>
                <a:spcPts val="2385"/>
              </a:lnSpc>
            </a:pPr>
            <a:r>
              <a:rPr sz="2000" b="0" u="none" dirty="0">
                <a:solidFill>
                  <a:srgbClr val="000000"/>
                </a:solidFill>
                <a:latin typeface="Calibri"/>
                <a:cs typeface="Calibri"/>
              </a:rPr>
              <a:t>Primary flaccidity</a:t>
            </a:r>
            <a:r>
              <a:rPr sz="2000" b="0" u="none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u="none" spc="-10" dirty="0">
                <a:solidFill>
                  <a:srgbClr val="000000"/>
                </a:solidFill>
                <a:latin typeface="Calibri"/>
                <a:cs typeface="Calibri"/>
              </a:rPr>
              <a:t>----------</a:t>
            </a:r>
            <a:r>
              <a:rPr sz="2000" b="0" u="none" dirty="0">
                <a:solidFill>
                  <a:srgbClr val="000000"/>
                </a:solidFill>
                <a:latin typeface="Calibri"/>
                <a:cs typeface="Calibri"/>
              </a:rPr>
              <a:t>-&gt;</a:t>
            </a:r>
            <a:r>
              <a:rPr sz="2000" b="0" u="none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u="none" dirty="0">
                <a:solidFill>
                  <a:srgbClr val="000000"/>
                </a:solidFill>
                <a:latin typeface="Calibri"/>
                <a:cs typeface="Calibri"/>
              </a:rPr>
              <a:t>Rigor</a:t>
            </a:r>
            <a:r>
              <a:rPr sz="2000" b="0" u="none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u="none" spc="-20" dirty="0">
                <a:solidFill>
                  <a:srgbClr val="000000"/>
                </a:solidFill>
                <a:latin typeface="Calibri"/>
                <a:cs typeface="Calibri"/>
              </a:rPr>
              <a:t>Mortis-</a:t>
            </a:r>
            <a:r>
              <a:rPr sz="2000" b="0" u="none" spc="-10" dirty="0">
                <a:solidFill>
                  <a:srgbClr val="000000"/>
                </a:solidFill>
                <a:latin typeface="Calibri"/>
                <a:cs typeface="Calibri"/>
              </a:rPr>
              <a:t>--------</a:t>
            </a:r>
            <a:r>
              <a:rPr sz="2000" b="0" u="none" dirty="0">
                <a:solidFill>
                  <a:srgbClr val="000000"/>
                </a:solidFill>
                <a:latin typeface="Calibri"/>
                <a:cs typeface="Calibri"/>
              </a:rPr>
              <a:t>-&gt;secondary</a:t>
            </a:r>
            <a:r>
              <a:rPr sz="2000" b="0" u="none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u="none" spc="-10" dirty="0">
                <a:solidFill>
                  <a:srgbClr val="000000"/>
                </a:solidFill>
                <a:latin typeface="Calibri"/>
                <a:cs typeface="Calibri"/>
              </a:rPr>
              <a:t>flaccidity</a:t>
            </a:r>
            <a:endParaRPr sz="2000">
              <a:latin typeface="Calibri"/>
              <a:cs typeface="Calibri"/>
            </a:endParaRPr>
          </a:p>
          <a:p>
            <a:pPr marL="405765">
              <a:lnSpc>
                <a:spcPts val="3225"/>
              </a:lnSpc>
            </a:pPr>
            <a:r>
              <a:rPr sz="2700" dirty="0"/>
              <a:t>Primary</a:t>
            </a:r>
            <a:r>
              <a:rPr sz="2700" spc="-100" dirty="0"/>
              <a:t> </a:t>
            </a:r>
            <a:r>
              <a:rPr sz="2700" spc="-10" dirty="0"/>
              <a:t>Relaxation:</a:t>
            </a:r>
            <a:endParaRPr sz="2700"/>
          </a:p>
          <a:p>
            <a:pPr marL="405765">
              <a:lnSpc>
                <a:spcPct val="100000"/>
              </a:lnSpc>
              <a:spcBef>
                <a:spcPts val="30"/>
              </a:spcBef>
            </a:pPr>
            <a:r>
              <a:rPr sz="2000" b="0" u="none" spc="-10" dirty="0">
                <a:solidFill>
                  <a:srgbClr val="000000"/>
                </a:solidFill>
                <a:latin typeface="Calibri"/>
                <a:cs typeface="Calibri"/>
              </a:rPr>
              <a:t>Relaxation</a:t>
            </a:r>
            <a:r>
              <a:rPr sz="2000" b="0" u="none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u="none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2000" b="0" u="none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u="none" dirty="0">
                <a:solidFill>
                  <a:srgbClr val="000000"/>
                </a:solidFill>
                <a:latin typeface="Calibri"/>
                <a:cs typeface="Calibri"/>
              </a:rPr>
              <a:t>muscle</a:t>
            </a:r>
            <a:r>
              <a:rPr sz="2000" b="0" u="none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u="none" dirty="0">
                <a:solidFill>
                  <a:srgbClr val="000000"/>
                </a:solidFill>
                <a:latin typeface="Calibri"/>
                <a:cs typeface="Calibri"/>
              </a:rPr>
              <a:t>tone</a:t>
            </a:r>
            <a:r>
              <a:rPr sz="2000" b="0" u="none" spc="-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u="none" dirty="0">
                <a:solidFill>
                  <a:srgbClr val="000000"/>
                </a:solidFill>
                <a:latin typeface="Calibri"/>
                <a:cs typeface="Calibri"/>
              </a:rPr>
              <a:t>immediately</a:t>
            </a:r>
            <a:r>
              <a:rPr sz="2000" b="0" u="none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u="none" dirty="0">
                <a:solidFill>
                  <a:srgbClr val="000000"/>
                </a:solidFill>
                <a:latin typeface="Calibri"/>
                <a:cs typeface="Calibri"/>
              </a:rPr>
              <a:t>after</a:t>
            </a:r>
            <a:r>
              <a:rPr sz="2000" b="0" u="none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u="none" dirty="0">
                <a:solidFill>
                  <a:srgbClr val="000000"/>
                </a:solidFill>
                <a:latin typeface="Calibri"/>
                <a:cs typeface="Calibri"/>
              </a:rPr>
              <a:t>death</a:t>
            </a:r>
            <a:r>
              <a:rPr sz="2000" b="0" u="none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u="none" dirty="0">
                <a:solidFill>
                  <a:srgbClr val="000000"/>
                </a:solidFill>
                <a:latin typeface="Calibri"/>
                <a:cs typeface="Calibri"/>
              </a:rPr>
              <a:t>results</a:t>
            </a:r>
            <a:r>
              <a:rPr sz="2000" b="0" u="none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u="none" spc="-25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endParaRPr sz="2000">
              <a:latin typeface="Calibri"/>
              <a:cs typeface="Calibri"/>
            </a:endParaRPr>
          </a:p>
          <a:p>
            <a:pPr marL="585470" indent="-264795">
              <a:lnSpc>
                <a:spcPct val="100000"/>
              </a:lnSpc>
              <a:buClr>
                <a:srgbClr val="FF0000"/>
              </a:buClr>
              <a:buFont typeface="Courier New"/>
              <a:buChar char="o"/>
              <a:tabLst>
                <a:tab pos="585470" algn="l"/>
              </a:tabLst>
            </a:pPr>
            <a:r>
              <a:rPr sz="2000" b="0" u="none" spc="-10" dirty="0">
                <a:solidFill>
                  <a:srgbClr val="000000"/>
                </a:solidFill>
                <a:latin typeface="Calibri"/>
                <a:cs typeface="Calibri"/>
              </a:rPr>
              <a:t>Relaxation</a:t>
            </a:r>
            <a:r>
              <a:rPr sz="2000" b="0" u="none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u="none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2000" b="0" u="none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u="none" dirty="0">
                <a:solidFill>
                  <a:srgbClr val="000000"/>
                </a:solidFill>
                <a:latin typeface="Calibri"/>
                <a:cs typeface="Calibri"/>
              </a:rPr>
              <a:t>sphincters</a:t>
            </a:r>
            <a:r>
              <a:rPr sz="2000" b="0" u="none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u="none" dirty="0">
                <a:solidFill>
                  <a:srgbClr val="000000"/>
                </a:solidFill>
                <a:latin typeface="Calibri"/>
                <a:cs typeface="Calibri"/>
              </a:rPr>
              <a:t>resulting</a:t>
            </a:r>
            <a:r>
              <a:rPr sz="2000" b="0" u="none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u="none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2000" b="0" u="none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u="none" spc="-10" dirty="0">
                <a:solidFill>
                  <a:srgbClr val="000000"/>
                </a:solidFill>
                <a:latin typeface="Calibri"/>
                <a:cs typeface="Calibri"/>
              </a:rPr>
              <a:t>incontinence</a:t>
            </a:r>
            <a:r>
              <a:rPr sz="2000" b="0" u="none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u="none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2000" b="0" u="none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u="none" dirty="0">
                <a:solidFill>
                  <a:srgbClr val="000000"/>
                </a:solidFill>
                <a:latin typeface="Calibri"/>
                <a:cs typeface="Calibri"/>
              </a:rPr>
              <a:t>urine</a:t>
            </a:r>
            <a:r>
              <a:rPr sz="2000" b="0" u="none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u="none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2000" b="0" u="none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u="none" spc="-10" dirty="0">
                <a:solidFill>
                  <a:srgbClr val="000000"/>
                </a:solidFill>
                <a:latin typeface="Calibri"/>
                <a:cs typeface="Calibri"/>
              </a:rPr>
              <a:t>faeces.</a:t>
            </a:r>
            <a:endParaRPr sz="2000">
              <a:latin typeface="Calibri"/>
              <a:cs typeface="Calibri"/>
            </a:endParaRPr>
          </a:p>
          <a:p>
            <a:pPr marL="585470" indent="-264795">
              <a:lnSpc>
                <a:spcPct val="100000"/>
              </a:lnSpc>
              <a:buClr>
                <a:srgbClr val="FF0000"/>
              </a:buClr>
              <a:buFont typeface="Courier New"/>
              <a:buChar char="o"/>
              <a:tabLst>
                <a:tab pos="585470" algn="l"/>
              </a:tabLst>
            </a:pPr>
            <a:r>
              <a:rPr sz="2000" b="0" u="none" dirty="0">
                <a:solidFill>
                  <a:srgbClr val="000000"/>
                </a:solidFill>
                <a:latin typeface="Calibri"/>
                <a:cs typeface="Calibri"/>
              </a:rPr>
              <a:t>Dilatation</a:t>
            </a:r>
            <a:r>
              <a:rPr sz="2000" b="0" u="none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u="none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2000" b="0" u="none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u="none" spc="-10" dirty="0">
                <a:solidFill>
                  <a:srgbClr val="000000"/>
                </a:solidFill>
                <a:latin typeface="Calibri"/>
                <a:cs typeface="Calibri"/>
              </a:rPr>
              <a:t>pupils.</a:t>
            </a:r>
            <a:endParaRPr sz="2000">
              <a:latin typeface="Calibri"/>
              <a:cs typeface="Calibri"/>
            </a:endParaRPr>
          </a:p>
          <a:p>
            <a:pPr marL="585470" indent="-264795">
              <a:lnSpc>
                <a:spcPct val="100000"/>
              </a:lnSpc>
              <a:buClr>
                <a:srgbClr val="FF0000"/>
              </a:buClr>
              <a:buFont typeface="Courier New"/>
              <a:buChar char="o"/>
              <a:tabLst>
                <a:tab pos="585470" algn="l"/>
              </a:tabLst>
            </a:pPr>
            <a:r>
              <a:rPr sz="2000" b="0" u="none" dirty="0">
                <a:solidFill>
                  <a:srgbClr val="000000"/>
                </a:solidFill>
                <a:latin typeface="Calibri"/>
                <a:cs typeface="Calibri"/>
              </a:rPr>
              <a:t>Drooping</a:t>
            </a:r>
            <a:r>
              <a:rPr sz="2000" b="0" u="none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u="none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2000" b="0" u="none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u="none" dirty="0">
                <a:solidFill>
                  <a:srgbClr val="000000"/>
                </a:solidFill>
                <a:latin typeface="Calibri"/>
                <a:cs typeface="Calibri"/>
              </a:rPr>
              <a:t>lower</a:t>
            </a:r>
            <a:r>
              <a:rPr sz="2000" b="0" u="none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u="none" spc="-20" dirty="0">
                <a:solidFill>
                  <a:srgbClr val="000000"/>
                </a:solidFill>
                <a:latin typeface="Calibri"/>
                <a:cs typeface="Calibri"/>
              </a:rPr>
              <a:t>jaw.</a:t>
            </a:r>
            <a:endParaRPr sz="2000">
              <a:latin typeface="Calibri"/>
              <a:cs typeface="Calibri"/>
            </a:endParaRPr>
          </a:p>
          <a:p>
            <a:pPr marL="585470" indent="-264795">
              <a:lnSpc>
                <a:spcPct val="100000"/>
              </a:lnSpc>
              <a:buClr>
                <a:srgbClr val="FF0000"/>
              </a:buClr>
              <a:buFont typeface="Courier New"/>
              <a:buChar char="o"/>
              <a:tabLst>
                <a:tab pos="585470" algn="l"/>
              </a:tabLst>
            </a:pPr>
            <a:r>
              <a:rPr sz="2000" b="0" u="none" dirty="0">
                <a:solidFill>
                  <a:srgbClr val="000000"/>
                </a:solidFill>
                <a:latin typeface="Calibri"/>
                <a:cs typeface="Calibri"/>
              </a:rPr>
              <a:t>Flexibility</a:t>
            </a:r>
            <a:r>
              <a:rPr sz="2000" b="0" u="none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u="none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2000" b="0" u="none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u="none" spc="-10" dirty="0">
                <a:solidFill>
                  <a:srgbClr val="000000"/>
                </a:solidFill>
                <a:latin typeface="Calibri"/>
                <a:cs typeface="Calibri"/>
              </a:rPr>
              <a:t>joints.</a:t>
            </a:r>
            <a:endParaRPr sz="2000">
              <a:latin typeface="Calibri"/>
              <a:cs typeface="Calibri"/>
            </a:endParaRPr>
          </a:p>
          <a:p>
            <a:pPr marL="434975">
              <a:lnSpc>
                <a:spcPct val="100000"/>
              </a:lnSpc>
            </a:pPr>
            <a:r>
              <a:rPr sz="2000" b="0" u="none" dirty="0">
                <a:solidFill>
                  <a:srgbClr val="000000"/>
                </a:solidFill>
                <a:latin typeface="Calibri"/>
                <a:cs typeface="Calibri"/>
              </a:rPr>
              <a:t>Muscles</a:t>
            </a:r>
            <a:r>
              <a:rPr sz="2000" b="0" u="none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u="none" dirty="0">
                <a:solidFill>
                  <a:srgbClr val="000000"/>
                </a:solidFill>
                <a:latin typeface="Calibri"/>
                <a:cs typeface="Calibri"/>
              </a:rPr>
              <a:t>still</a:t>
            </a:r>
            <a:r>
              <a:rPr sz="2000" b="0" u="none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u="none" dirty="0">
                <a:solidFill>
                  <a:srgbClr val="000000"/>
                </a:solidFill>
                <a:latin typeface="Calibri"/>
                <a:cs typeface="Calibri"/>
              </a:rPr>
              <a:t>react</a:t>
            </a:r>
            <a:r>
              <a:rPr sz="2000" b="0" u="none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u="none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2000" b="0" u="none" spc="-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u="none" dirty="0">
                <a:solidFill>
                  <a:srgbClr val="000000"/>
                </a:solidFill>
                <a:latin typeface="Calibri"/>
                <a:cs typeface="Calibri"/>
              </a:rPr>
              <a:t>external</a:t>
            </a:r>
            <a:r>
              <a:rPr sz="2000" b="0" u="none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u="none" dirty="0">
                <a:solidFill>
                  <a:srgbClr val="000000"/>
                </a:solidFill>
                <a:latin typeface="Calibri"/>
                <a:cs typeface="Calibri"/>
              </a:rPr>
              <a:t>stimuli</a:t>
            </a:r>
            <a:r>
              <a:rPr sz="2000" b="0" u="none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u="none" dirty="0">
                <a:solidFill>
                  <a:srgbClr val="000000"/>
                </a:solidFill>
                <a:latin typeface="Calibri"/>
                <a:cs typeface="Calibri"/>
              </a:rPr>
              <a:t>like</a:t>
            </a:r>
            <a:r>
              <a:rPr sz="2000" b="0" u="none" spc="-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u="none" dirty="0">
                <a:solidFill>
                  <a:srgbClr val="000000"/>
                </a:solidFill>
                <a:latin typeface="Calibri"/>
                <a:cs typeface="Calibri"/>
              </a:rPr>
              <a:t>mechanical</a:t>
            </a:r>
            <a:r>
              <a:rPr sz="2000" b="0" u="none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u="none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2000" b="0" u="none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u="none" dirty="0">
                <a:solidFill>
                  <a:srgbClr val="000000"/>
                </a:solidFill>
                <a:latin typeface="Calibri"/>
                <a:cs typeface="Calibri"/>
              </a:rPr>
              <a:t>chemical,</a:t>
            </a:r>
            <a:r>
              <a:rPr sz="2000" b="0" u="none" spc="-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u="none" spc="-10" dirty="0">
                <a:solidFill>
                  <a:srgbClr val="000000"/>
                </a:solidFill>
                <a:latin typeface="Calibri"/>
                <a:cs typeface="Calibri"/>
              </a:rPr>
              <a:t>electrical.</a:t>
            </a:r>
            <a:endParaRPr sz="2000">
              <a:latin typeface="Calibri"/>
              <a:cs typeface="Calibri"/>
            </a:endParaRPr>
          </a:p>
          <a:p>
            <a:pPr marL="434975">
              <a:lnSpc>
                <a:spcPct val="100000"/>
              </a:lnSpc>
              <a:spcBef>
                <a:spcPts val="5"/>
              </a:spcBef>
            </a:pPr>
            <a:r>
              <a:rPr sz="2000" u="none" dirty="0">
                <a:solidFill>
                  <a:srgbClr val="FF0000"/>
                </a:solidFill>
              </a:rPr>
              <a:t>WHY???</a:t>
            </a:r>
            <a:r>
              <a:rPr sz="2000" u="none" spc="-85" dirty="0">
                <a:solidFill>
                  <a:srgbClr val="FF0000"/>
                </a:solidFill>
              </a:rPr>
              <a:t> </a:t>
            </a:r>
            <a:r>
              <a:rPr sz="2000" b="0" u="none" dirty="0">
                <a:solidFill>
                  <a:srgbClr val="000000"/>
                </a:solidFill>
                <a:latin typeface="Calibri"/>
                <a:cs typeface="Calibri"/>
              </a:rPr>
              <a:t>Because</a:t>
            </a:r>
            <a:r>
              <a:rPr sz="2000" b="0" u="none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u="none" dirty="0">
                <a:solidFill>
                  <a:srgbClr val="000000"/>
                </a:solidFill>
                <a:latin typeface="Calibri"/>
                <a:cs typeface="Calibri"/>
              </a:rPr>
              <a:t>Tissues</a:t>
            </a:r>
            <a:r>
              <a:rPr sz="2000" b="0" u="none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u="none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2000" b="0" u="none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u="none" dirty="0">
                <a:solidFill>
                  <a:srgbClr val="000000"/>
                </a:solidFill>
                <a:latin typeface="Calibri"/>
                <a:cs typeface="Calibri"/>
              </a:rPr>
              <a:t>still</a:t>
            </a:r>
            <a:r>
              <a:rPr sz="2000" b="0" u="none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u="none" spc="-10" dirty="0">
                <a:solidFill>
                  <a:srgbClr val="000000"/>
                </a:solidFill>
                <a:latin typeface="Calibri"/>
                <a:cs typeface="Calibri"/>
              </a:rPr>
              <a:t>alkaline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72200" y="0"/>
            <a:ext cx="2286000" cy="304800"/>
          </a:xfrm>
          <a:prstGeom prst="rect">
            <a:avLst/>
          </a:prstGeom>
          <a:solidFill>
            <a:srgbClr val="9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69677" y="566905"/>
            <a:ext cx="3405406" cy="45040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48109" y="2049727"/>
            <a:ext cx="3449619" cy="3556464"/>
          </a:xfrm>
          <a:prstGeom prst="rect">
            <a:avLst/>
          </a:prstGeom>
        </p:spPr>
      </p:pic>
      <p:pic>
        <p:nvPicPr>
          <p:cNvPr id="4" name="Picture 3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/>
        </p:nvPicPr>
        <p:blipFill>
          <a:blip r:embed="rId4" cstate="print"/>
          <a:srcRect l="4787" t="7561" r="11351" b="8025"/>
          <a:stretch>
            <a:fillRect/>
          </a:stretch>
        </p:blipFill>
        <p:spPr bwMode="auto">
          <a:xfrm>
            <a:off x="8458200" y="0"/>
            <a:ext cx="68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ED82E13C-6A81-4508-BF7B-8957B7592539}" type="datetime1">
              <a:rPr lang="en-US" smtClean="0"/>
              <a:pPr/>
              <a:t>2/25/2025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67994"/>
            <a:ext cx="3018790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0" dirty="0"/>
              <a:t>Rigor</a:t>
            </a:r>
            <a:r>
              <a:rPr spc="-160" dirty="0"/>
              <a:t> </a:t>
            </a:r>
            <a:r>
              <a:rPr spc="-70" dirty="0"/>
              <a:t>Mortis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0240" y="1526635"/>
            <a:ext cx="7080884" cy="2971800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283210" indent="-279400">
              <a:lnSpc>
                <a:spcPct val="100000"/>
              </a:lnSpc>
              <a:spcBef>
                <a:spcPts val="785"/>
              </a:spcBef>
              <a:buClr>
                <a:srgbClr val="FF0000"/>
              </a:buClr>
              <a:buSzPct val="93750"/>
              <a:buFont typeface="Wingdings"/>
              <a:buChar char=""/>
              <a:tabLst>
                <a:tab pos="283210" algn="l"/>
                <a:tab pos="2641600" algn="l"/>
              </a:tabLst>
            </a:pPr>
            <a:r>
              <a:rPr sz="2400" b="1" dirty="0">
                <a:solidFill>
                  <a:srgbClr val="636363"/>
                </a:solidFill>
                <a:latin typeface="Calibri"/>
                <a:cs typeface="Calibri"/>
              </a:rPr>
              <a:t>Rigor</a:t>
            </a:r>
            <a:r>
              <a:rPr sz="2400" b="1" spc="-45" dirty="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636363"/>
                </a:solidFill>
                <a:latin typeface="Calibri"/>
                <a:cs typeface="Calibri"/>
              </a:rPr>
              <a:t>=</a:t>
            </a:r>
            <a:r>
              <a:rPr sz="2400" b="1" spc="-15" dirty="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636363"/>
                </a:solidFill>
                <a:latin typeface="Calibri"/>
                <a:cs typeface="Calibri"/>
              </a:rPr>
              <a:t>Rigidity</a:t>
            </a:r>
            <a:r>
              <a:rPr sz="2400" b="1" dirty="0">
                <a:solidFill>
                  <a:srgbClr val="636363"/>
                </a:solidFill>
                <a:latin typeface="Calibri"/>
                <a:cs typeface="Calibri"/>
              </a:rPr>
              <a:t>	Mortis</a:t>
            </a:r>
            <a:r>
              <a:rPr sz="2400" b="1" spc="-20" dirty="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636363"/>
                </a:solidFill>
                <a:latin typeface="Calibri"/>
                <a:cs typeface="Calibri"/>
              </a:rPr>
              <a:t>=</a:t>
            </a:r>
            <a:r>
              <a:rPr sz="2400" b="1" spc="-20" dirty="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636363"/>
                </a:solidFill>
                <a:latin typeface="Calibri"/>
                <a:cs typeface="Calibri"/>
              </a:rPr>
              <a:t>of</a:t>
            </a:r>
            <a:r>
              <a:rPr sz="2400" b="1" spc="-40" dirty="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636363"/>
                </a:solidFill>
                <a:latin typeface="Calibri"/>
                <a:cs typeface="Calibri"/>
              </a:rPr>
              <a:t>death</a:t>
            </a:r>
            <a:endParaRPr sz="2400">
              <a:latin typeface="Calibri"/>
              <a:cs typeface="Calibri"/>
            </a:endParaRPr>
          </a:p>
          <a:p>
            <a:pPr marL="241300" marR="5080" indent="-241300">
              <a:lnSpc>
                <a:spcPct val="100000"/>
              </a:lnSpc>
              <a:spcBef>
                <a:spcPts val="620"/>
              </a:spcBef>
              <a:buClr>
                <a:srgbClr val="FF0000"/>
              </a:buClr>
              <a:buSzPct val="95454"/>
              <a:buFont typeface="Wingdings"/>
              <a:buChar char=""/>
              <a:tabLst>
                <a:tab pos="241300" algn="l"/>
                <a:tab pos="262255" algn="l"/>
              </a:tabLst>
            </a:pPr>
            <a:r>
              <a:rPr sz="2200" dirty="0">
                <a:latin typeface="Arial MT"/>
                <a:cs typeface="Arial MT"/>
              </a:rPr>
              <a:t>Rigor</a:t>
            </a:r>
            <a:r>
              <a:rPr sz="2200" spc="-3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mortis</a:t>
            </a:r>
            <a:r>
              <a:rPr sz="2200" spc="-2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is</a:t>
            </a:r>
            <a:r>
              <a:rPr sz="2200" spc="-4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that</a:t>
            </a:r>
            <a:r>
              <a:rPr sz="2200" spc="-5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state</a:t>
            </a:r>
            <a:r>
              <a:rPr sz="2200" spc="-3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of</a:t>
            </a:r>
            <a:r>
              <a:rPr sz="2200" spc="-4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the</a:t>
            </a:r>
            <a:r>
              <a:rPr sz="2200" spc="-3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muscles</a:t>
            </a:r>
            <a:r>
              <a:rPr sz="2200" spc="-4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in</a:t>
            </a:r>
            <a:r>
              <a:rPr sz="2200" spc="-5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a</a:t>
            </a:r>
            <a:r>
              <a:rPr sz="2200" spc="-4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dead</a:t>
            </a:r>
            <a:r>
              <a:rPr sz="2200" spc="-30" dirty="0">
                <a:latin typeface="Arial MT"/>
                <a:cs typeface="Arial MT"/>
              </a:rPr>
              <a:t> </a:t>
            </a:r>
            <a:r>
              <a:rPr sz="2200" spc="-20" dirty="0">
                <a:latin typeface="Arial MT"/>
                <a:cs typeface="Arial MT"/>
              </a:rPr>
              <a:t>body </a:t>
            </a:r>
            <a:r>
              <a:rPr sz="2200" dirty="0">
                <a:latin typeface="Arial MT"/>
                <a:cs typeface="Arial MT"/>
              </a:rPr>
              <a:t>when</a:t>
            </a:r>
            <a:r>
              <a:rPr sz="2200" spc="-4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they</a:t>
            </a:r>
            <a:r>
              <a:rPr sz="2200" spc="-5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become</a:t>
            </a:r>
            <a:r>
              <a:rPr sz="2200" spc="-2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stiff</a:t>
            </a:r>
            <a:r>
              <a:rPr sz="2200" spc="-5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or</a:t>
            </a:r>
            <a:r>
              <a:rPr sz="2200" spc="-4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rigid</a:t>
            </a:r>
            <a:r>
              <a:rPr sz="2200" spc="-4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with</a:t>
            </a:r>
            <a:r>
              <a:rPr sz="2200" spc="-5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some</a:t>
            </a:r>
            <a:r>
              <a:rPr sz="2200" spc="-3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degree</a:t>
            </a:r>
            <a:r>
              <a:rPr sz="2200" spc="-30" dirty="0">
                <a:latin typeface="Arial MT"/>
                <a:cs typeface="Arial MT"/>
              </a:rPr>
              <a:t> </a:t>
            </a:r>
            <a:r>
              <a:rPr sz="2200" spc="-25" dirty="0">
                <a:latin typeface="Arial MT"/>
                <a:cs typeface="Arial MT"/>
              </a:rPr>
              <a:t>of </a:t>
            </a:r>
            <a:r>
              <a:rPr sz="2200" spc="-10" dirty="0">
                <a:latin typeface="Arial MT"/>
                <a:cs typeface="Arial MT"/>
              </a:rPr>
              <a:t>shortening.</a:t>
            </a:r>
            <a:endParaRPr sz="2200">
              <a:latin typeface="Arial MT"/>
              <a:cs typeface="Arial MT"/>
            </a:endParaRPr>
          </a:p>
          <a:p>
            <a:pPr marL="241300" marR="180340" indent="-241300">
              <a:lnSpc>
                <a:spcPct val="100000"/>
              </a:lnSpc>
              <a:spcBef>
                <a:spcPts val="530"/>
              </a:spcBef>
              <a:buClr>
                <a:srgbClr val="FF0000"/>
              </a:buClr>
              <a:buSzPct val="95454"/>
              <a:buFont typeface="Wingdings"/>
              <a:buChar char=""/>
              <a:tabLst>
                <a:tab pos="241300" algn="l"/>
                <a:tab pos="262255" algn="l"/>
              </a:tabLst>
            </a:pPr>
            <a:r>
              <a:rPr sz="2200" dirty="0">
                <a:latin typeface="Arial MT"/>
                <a:cs typeface="Arial MT"/>
              </a:rPr>
              <a:t>The</a:t>
            </a:r>
            <a:r>
              <a:rPr sz="2200" spc="-5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phase</a:t>
            </a:r>
            <a:r>
              <a:rPr sz="2200" spc="-4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of</a:t>
            </a:r>
            <a:r>
              <a:rPr sz="2200" spc="-5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primary</a:t>
            </a:r>
            <a:r>
              <a:rPr sz="2200" spc="-4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relaxation</a:t>
            </a:r>
            <a:r>
              <a:rPr sz="2200" spc="-4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of</a:t>
            </a:r>
            <a:r>
              <a:rPr sz="2200" spc="-4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the</a:t>
            </a:r>
            <a:r>
              <a:rPr sz="2200" spc="-50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muscles </a:t>
            </a:r>
            <a:r>
              <a:rPr sz="2200" dirty="0">
                <a:latin typeface="Arial MT"/>
                <a:cs typeface="Arial MT"/>
              </a:rPr>
              <a:t>continues</a:t>
            </a:r>
            <a:r>
              <a:rPr sz="2200" spc="-5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for</a:t>
            </a:r>
            <a:r>
              <a:rPr sz="2200" spc="-3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about</a:t>
            </a:r>
            <a:r>
              <a:rPr sz="2200" spc="-3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an</a:t>
            </a:r>
            <a:r>
              <a:rPr sz="2200" spc="-4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hour</a:t>
            </a:r>
            <a:r>
              <a:rPr sz="2200" spc="-5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which</a:t>
            </a:r>
            <a:r>
              <a:rPr sz="2200" spc="-5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is</a:t>
            </a:r>
            <a:r>
              <a:rPr sz="2200" spc="-4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followed</a:t>
            </a:r>
            <a:r>
              <a:rPr sz="2200" spc="-50" dirty="0">
                <a:latin typeface="Arial MT"/>
                <a:cs typeface="Arial MT"/>
              </a:rPr>
              <a:t> </a:t>
            </a:r>
            <a:r>
              <a:rPr sz="2200" spc="-25" dirty="0">
                <a:latin typeface="Arial MT"/>
                <a:cs typeface="Arial MT"/>
              </a:rPr>
              <a:t>by </a:t>
            </a:r>
            <a:r>
              <a:rPr sz="2200" dirty="0">
                <a:latin typeface="Arial MT"/>
                <a:cs typeface="Arial MT"/>
              </a:rPr>
              <a:t>stiffening</a:t>
            </a:r>
            <a:r>
              <a:rPr sz="2200" spc="-6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or</a:t>
            </a:r>
            <a:r>
              <a:rPr sz="2200" spc="-45" dirty="0">
                <a:latin typeface="Arial MT"/>
                <a:cs typeface="Arial MT"/>
              </a:rPr>
              <a:t> </a:t>
            </a:r>
            <a:r>
              <a:rPr sz="2200" spc="-20" dirty="0">
                <a:latin typeface="Arial MT"/>
                <a:cs typeface="Arial MT"/>
              </a:rPr>
              <a:t>rigidity.</a:t>
            </a:r>
            <a:r>
              <a:rPr sz="2200" spc="-5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It</a:t>
            </a:r>
            <a:r>
              <a:rPr sz="2200" spc="-4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indicates</a:t>
            </a:r>
            <a:r>
              <a:rPr sz="2200" spc="-6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molecular</a:t>
            </a:r>
            <a:r>
              <a:rPr sz="2200" spc="-5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death</a:t>
            </a:r>
            <a:r>
              <a:rPr sz="2200" spc="-4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of</a:t>
            </a:r>
            <a:r>
              <a:rPr sz="2200" spc="-55" dirty="0">
                <a:latin typeface="Arial MT"/>
                <a:cs typeface="Arial MT"/>
              </a:rPr>
              <a:t> </a:t>
            </a:r>
            <a:r>
              <a:rPr sz="2200" spc="-25" dirty="0">
                <a:latin typeface="Arial MT"/>
                <a:cs typeface="Arial MT"/>
              </a:rPr>
              <a:t>the </a:t>
            </a:r>
            <a:r>
              <a:rPr sz="2200" dirty="0">
                <a:latin typeface="Arial MT"/>
                <a:cs typeface="Arial MT"/>
              </a:rPr>
              <a:t>concerned</a:t>
            </a:r>
            <a:r>
              <a:rPr sz="2200" spc="-85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muscles</a:t>
            </a:r>
            <a:endParaRPr sz="22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2475" y="4570476"/>
            <a:ext cx="5565648" cy="20604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72200" y="0"/>
            <a:ext cx="2286000" cy="304800"/>
          </a:xfrm>
          <a:prstGeom prst="rect">
            <a:avLst/>
          </a:prstGeom>
          <a:solidFill>
            <a:srgbClr val="9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0" dirty="0"/>
              <a:t>Rigor</a:t>
            </a:r>
            <a:r>
              <a:rPr spc="-160" dirty="0"/>
              <a:t> </a:t>
            </a:r>
            <a:r>
              <a:rPr spc="-70" dirty="0"/>
              <a:t>Mortis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dirty="0"/>
              <a:t>During</a:t>
            </a:r>
            <a:r>
              <a:rPr spc="-45" dirty="0"/>
              <a:t> </a:t>
            </a:r>
            <a:r>
              <a:rPr spc="-10" dirty="0"/>
              <a:t>life:</a:t>
            </a:r>
          </a:p>
          <a:p>
            <a:pPr marL="354965" indent="-342265">
              <a:lnSpc>
                <a:spcPct val="100000"/>
              </a:lnSpc>
              <a:spcBef>
                <a:spcPts val="260"/>
              </a:spcBef>
              <a:buClr>
                <a:srgbClr val="FF0000"/>
              </a:buClr>
              <a:buFont typeface="Wingdings"/>
              <a:buChar char=""/>
              <a:tabLst>
                <a:tab pos="354965" algn="l"/>
              </a:tabLst>
            </a:pPr>
            <a:r>
              <a:rPr b="0" u="none" dirty="0">
                <a:solidFill>
                  <a:srgbClr val="000000"/>
                </a:solidFill>
                <a:latin typeface="Calibri"/>
                <a:cs typeface="Calibri"/>
              </a:rPr>
              <a:t>Production</a:t>
            </a:r>
            <a:r>
              <a:rPr b="0" u="none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u="none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b="0" u="none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u="none" dirty="0">
                <a:solidFill>
                  <a:srgbClr val="000000"/>
                </a:solidFill>
                <a:latin typeface="Calibri"/>
                <a:cs typeface="Calibri"/>
              </a:rPr>
              <a:t>utilization</a:t>
            </a:r>
            <a:r>
              <a:rPr b="0" u="none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u="none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b="0" u="none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u="none" spc="-45" dirty="0">
                <a:solidFill>
                  <a:srgbClr val="000000"/>
                </a:solidFill>
                <a:latin typeface="Calibri"/>
                <a:cs typeface="Calibri"/>
              </a:rPr>
              <a:t>ATP</a:t>
            </a:r>
            <a:r>
              <a:rPr b="0" u="none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u="none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b="0" u="none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u="none" spc="-10" dirty="0">
                <a:solidFill>
                  <a:srgbClr val="000000"/>
                </a:solidFill>
                <a:latin typeface="Calibri"/>
                <a:cs typeface="Calibri"/>
              </a:rPr>
              <a:t>balanced</a:t>
            </a: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dirty="0"/>
              <a:t>After</a:t>
            </a:r>
            <a:r>
              <a:rPr spc="-60" dirty="0"/>
              <a:t> </a:t>
            </a:r>
            <a:r>
              <a:rPr spc="-10" dirty="0"/>
              <a:t>death:</a:t>
            </a:r>
          </a:p>
          <a:p>
            <a:pPr marL="354965" indent="-342265">
              <a:lnSpc>
                <a:spcPct val="100000"/>
              </a:lnSpc>
              <a:spcBef>
                <a:spcPts val="265"/>
              </a:spcBef>
              <a:buClr>
                <a:srgbClr val="FF0000"/>
              </a:buClr>
              <a:buFont typeface="Wingdings"/>
              <a:buChar char=""/>
              <a:tabLst>
                <a:tab pos="354965" algn="l"/>
              </a:tabLst>
            </a:pPr>
            <a:r>
              <a:rPr b="0" u="none" spc="-45" dirty="0">
                <a:solidFill>
                  <a:srgbClr val="000000"/>
                </a:solidFill>
                <a:latin typeface="Calibri"/>
                <a:cs typeface="Calibri"/>
              </a:rPr>
              <a:t>ATP</a:t>
            </a:r>
            <a:r>
              <a:rPr b="0" u="none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u="none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b="0" u="none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u="none" spc="-20" dirty="0">
                <a:solidFill>
                  <a:srgbClr val="000000"/>
                </a:solidFill>
                <a:latin typeface="Calibri"/>
                <a:cs typeface="Calibri"/>
              </a:rPr>
              <a:t>resynthesized</a:t>
            </a:r>
            <a:r>
              <a:rPr b="0" u="none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u="none" spc="-20" dirty="0">
                <a:solidFill>
                  <a:srgbClr val="000000"/>
                </a:solidFill>
                <a:latin typeface="Calibri"/>
                <a:cs typeface="Calibri"/>
              </a:rPr>
              <a:t>-------------</a:t>
            </a:r>
            <a:r>
              <a:rPr b="0" u="none" spc="-10" dirty="0">
                <a:solidFill>
                  <a:srgbClr val="000000"/>
                </a:solidFill>
                <a:latin typeface="Calibri"/>
                <a:cs typeface="Calibri"/>
              </a:rPr>
              <a:t>glycogen(locally</a:t>
            </a:r>
            <a:r>
              <a:rPr b="0" u="none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u="none" spc="-10" dirty="0">
                <a:solidFill>
                  <a:srgbClr val="000000"/>
                </a:solidFill>
                <a:latin typeface="Calibri"/>
                <a:cs typeface="Calibri"/>
              </a:rPr>
              <a:t>available)</a:t>
            </a:r>
          </a:p>
          <a:p>
            <a:pPr marL="354965" indent="-342265">
              <a:lnSpc>
                <a:spcPct val="100000"/>
              </a:lnSpc>
              <a:spcBef>
                <a:spcPts val="260"/>
              </a:spcBef>
              <a:buClr>
                <a:srgbClr val="FF0000"/>
              </a:buClr>
              <a:buFont typeface="Wingdings"/>
              <a:buChar char=""/>
              <a:tabLst>
                <a:tab pos="354965" algn="l"/>
              </a:tabLst>
            </a:pPr>
            <a:r>
              <a:rPr b="0" u="none" spc="-45" dirty="0">
                <a:solidFill>
                  <a:srgbClr val="000000"/>
                </a:solidFill>
                <a:latin typeface="Calibri"/>
                <a:cs typeface="Calibri"/>
              </a:rPr>
              <a:t>ATP</a:t>
            </a:r>
            <a:r>
              <a:rPr b="0" u="none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u="none" dirty="0">
                <a:solidFill>
                  <a:srgbClr val="000000"/>
                </a:solidFill>
                <a:latin typeface="Calibri"/>
                <a:cs typeface="Calibri"/>
              </a:rPr>
              <a:t>cannot</a:t>
            </a:r>
            <a:r>
              <a:rPr b="0" u="none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u="none" dirty="0">
                <a:solidFill>
                  <a:srgbClr val="000000"/>
                </a:solidFill>
                <a:latin typeface="Calibri"/>
                <a:cs typeface="Calibri"/>
              </a:rPr>
              <a:t>be</a:t>
            </a:r>
            <a:r>
              <a:rPr b="0" u="none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u="none" spc="-20" dirty="0">
                <a:solidFill>
                  <a:srgbClr val="000000"/>
                </a:solidFill>
                <a:latin typeface="Calibri"/>
                <a:cs typeface="Calibri"/>
              </a:rPr>
              <a:t>resynthesized</a:t>
            </a:r>
            <a:r>
              <a:rPr b="0" u="none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u="none" spc="-20" dirty="0">
                <a:solidFill>
                  <a:srgbClr val="000000"/>
                </a:solidFill>
                <a:latin typeface="Calibri"/>
                <a:cs typeface="Calibri"/>
              </a:rPr>
              <a:t>---------</a:t>
            </a:r>
            <a:r>
              <a:rPr b="0" u="none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b="0" u="none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u="none" spc="-10" dirty="0">
                <a:solidFill>
                  <a:srgbClr val="000000"/>
                </a:solidFill>
                <a:latin typeface="Calibri"/>
                <a:cs typeface="Calibri"/>
              </a:rPr>
              <a:t>glycogen (used)</a:t>
            </a:r>
          </a:p>
          <a:p>
            <a:pPr marL="354965" indent="-342265">
              <a:lnSpc>
                <a:spcPts val="2510"/>
              </a:lnSpc>
              <a:spcBef>
                <a:spcPts val="265"/>
              </a:spcBef>
              <a:buClr>
                <a:srgbClr val="FF0000"/>
              </a:buClr>
              <a:buFont typeface="Wingdings"/>
              <a:buChar char=""/>
              <a:tabLst>
                <a:tab pos="354965" algn="l"/>
              </a:tabLst>
            </a:pPr>
            <a:r>
              <a:rPr b="0" u="none" dirty="0">
                <a:solidFill>
                  <a:srgbClr val="000000"/>
                </a:solidFill>
                <a:latin typeface="Calibri"/>
                <a:cs typeface="Calibri"/>
              </a:rPr>
              <a:t>Fusion</a:t>
            </a:r>
            <a:r>
              <a:rPr b="0" u="none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u="none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b="0" u="none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u="none" dirty="0">
                <a:solidFill>
                  <a:srgbClr val="000000"/>
                </a:solidFill>
                <a:latin typeface="Calibri"/>
                <a:cs typeface="Calibri"/>
              </a:rPr>
              <a:t>myosin</a:t>
            </a:r>
            <a:r>
              <a:rPr b="0" u="none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u="none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b="0" u="none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u="none" dirty="0">
                <a:solidFill>
                  <a:srgbClr val="000000"/>
                </a:solidFill>
                <a:latin typeface="Calibri"/>
                <a:cs typeface="Calibri"/>
              </a:rPr>
              <a:t>actin</a:t>
            </a:r>
            <a:r>
              <a:rPr b="0" u="none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u="none" spc="-10" dirty="0">
                <a:solidFill>
                  <a:srgbClr val="000000"/>
                </a:solidFill>
                <a:latin typeface="Calibri"/>
                <a:cs typeface="Calibri"/>
              </a:rPr>
              <a:t>filaments</a:t>
            </a:r>
            <a:r>
              <a:rPr b="0" u="none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u="none" dirty="0">
                <a:solidFill>
                  <a:srgbClr val="000000"/>
                </a:solidFill>
                <a:latin typeface="Calibri"/>
                <a:cs typeface="Calibri"/>
              </a:rPr>
              <a:t>into</a:t>
            </a:r>
            <a:r>
              <a:rPr b="0" u="none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u="none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b="0" u="none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u="none" spc="-10" dirty="0">
                <a:solidFill>
                  <a:srgbClr val="000000"/>
                </a:solidFill>
                <a:latin typeface="Calibri"/>
                <a:cs typeface="Calibri"/>
              </a:rPr>
              <a:t>dehydrated</a:t>
            </a:r>
            <a:r>
              <a:rPr b="0" u="none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u="none" dirty="0">
                <a:solidFill>
                  <a:srgbClr val="000000"/>
                </a:solidFill>
                <a:latin typeface="Calibri"/>
                <a:cs typeface="Calibri"/>
              </a:rPr>
              <a:t>stiff</a:t>
            </a:r>
            <a:r>
              <a:rPr b="0" u="none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u="none" dirty="0">
                <a:solidFill>
                  <a:srgbClr val="000000"/>
                </a:solidFill>
                <a:latin typeface="Calibri"/>
                <a:cs typeface="Calibri"/>
              </a:rPr>
              <a:t>gel.</a:t>
            </a:r>
            <a:r>
              <a:rPr b="0" u="none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u="none" spc="-20" dirty="0">
                <a:solidFill>
                  <a:srgbClr val="000000"/>
                </a:solidFill>
                <a:latin typeface="Calibri"/>
                <a:cs typeface="Calibri"/>
              </a:rPr>
              <a:t>This</a:t>
            </a:r>
          </a:p>
          <a:p>
            <a:pPr marL="355600">
              <a:lnSpc>
                <a:spcPts val="2510"/>
              </a:lnSpc>
            </a:pPr>
            <a:r>
              <a:rPr b="0" u="none" dirty="0">
                <a:solidFill>
                  <a:srgbClr val="000000"/>
                </a:solidFill>
                <a:latin typeface="Calibri"/>
                <a:cs typeface="Calibri"/>
              </a:rPr>
              <a:t>condition</a:t>
            </a:r>
            <a:r>
              <a:rPr b="0" u="none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u="none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b="0" u="none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u="none" dirty="0">
                <a:solidFill>
                  <a:srgbClr val="FF0000"/>
                </a:solidFill>
              </a:rPr>
              <a:t>Rigor</a:t>
            </a:r>
            <a:r>
              <a:rPr u="none" spc="-25" dirty="0">
                <a:solidFill>
                  <a:srgbClr val="FF0000"/>
                </a:solidFill>
              </a:rPr>
              <a:t> </a:t>
            </a:r>
            <a:r>
              <a:rPr u="none" spc="-10" dirty="0">
                <a:solidFill>
                  <a:srgbClr val="FF0000"/>
                </a:solidFill>
              </a:rPr>
              <a:t>Mortis.</a:t>
            </a:r>
          </a:p>
          <a:p>
            <a:pPr marL="354965" marR="957580" indent="-342265">
              <a:lnSpc>
                <a:spcPct val="110000"/>
              </a:lnSpc>
              <a:spcBef>
                <a:spcPts val="5"/>
              </a:spcBef>
              <a:buClr>
                <a:srgbClr val="FF0000"/>
              </a:buClr>
              <a:buFont typeface="Wingdings"/>
              <a:buChar char=""/>
              <a:tabLst>
                <a:tab pos="393700" algn="l"/>
              </a:tabLst>
            </a:pPr>
            <a:r>
              <a:rPr b="0" u="none" dirty="0">
                <a:solidFill>
                  <a:srgbClr val="000000"/>
                </a:solidFill>
                <a:latin typeface="Calibri"/>
                <a:cs typeface="Calibri"/>
              </a:rPr>
              <a:t>Muscle</a:t>
            </a:r>
            <a:r>
              <a:rPr b="0" u="none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u="none" dirty="0">
                <a:solidFill>
                  <a:srgbClr val="000000"/>
                </a:solidFill>
                <a:latin typeface="Calibri"/>
                <a:cs typeface="Calibri"/>
              </a:rPr>
              <a:t>reaction</a:t>
            </a:r>
            <a:r>
              <a:rPr b="0" u="none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u="none" dirty="0">
                <a:solidFill>
                  <a:srgbClr val="000000"/>
                </a:solidFill>
                <a:latin typeface="Calibri"/>
                <a:cs typeface="Calibri"/>
              </a:rPr>
              <a:t>changes</a:t>
            </a:r>
            <a:r>
              <a:rPr b="0" u="none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u="none" dirty="0">
                <a:solidFill>
                  <a:srgbClr val="000000"/>
                </a:solidFill>
                <a:latin typeface="Calibri"/>
                <a:cs typeface="Calibri"/>
              </a:rPr>
              <a:t>from</a:t>
            </a:r>
            <a:r>
              <a:rPr b="0" u="none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u="none" dirty="0">
                <a:solidFill>
                  <a:srgbClr val="000000"/>
                </a:solidFill>
                <a:latin typeface="Calibri"/>
                <a:cs typeface="Calibri"/>
              </a:rPr>
              <a:t>alkaline</a:t>
            </a:r>
            <a:r>
              <a:rPr b="0" u="none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u="none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b="0" u="none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u="none" dirty="0">
                <a:solidFill>
                  <a:srgbClr val="000000"/>
                </a:solidFill>
                <a:latin typeface="Calibri"/>
                <a:cs typeface="Calibri"/>
              </a:rPr>
              <a:t>acidic</a:t>
            </a:r>
            <a:r>
              <a:rPr b="0" u="none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u="none" dirty="0">
                <a:solidFill>
                  <a:srgbClr val="000000"/>
                </a:solidFill>
                <a:latin typeface="Calibri"/>
                <a:cs typeface="Calibri"/>
              </a:rPr>
              <a:t>due</a:t>
            </a:r>
            <a:r>
              <a:rPr b="0" u="none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u="none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b="0" u="none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u="none" spc="-10" dirty="0">
                <a:solidFill>
                  <a:srgbClr val="000000"/>
                </a:solidFill>
                <a:latin typeface="Calibri"/>
                <a:cs typeface="Calibri"/>
              </a:rPr>
              <a:t>local 	formation</a:t>
            </a:r>
            <a:r>
              <a:rPr b="0" u="none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u="none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b="0" u="none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u="none" dirty="0">
                <a:solidFill>
                  <a:srgbClr val="000000"/>
                </a:solidFill>
              </a:rPr>
              <a:t>lactic</a:t>
            </a:r>
            <a:r>
              <a:rPr u="none" spc="-35" dirty="0">
                <a:solidFill>
                  <a:srgbClr val="000000"/>
                </a:solidFill>
              </a:rPr>
              <a:t> </a:t>
            </a:r>
            <a:r>
              <a:rPr u="none" spc="-10" dirty="0">
                <a:solidFill>
                  <a:srgbClr val="000000"/>
                </a:solidFill>
              </a:rPr>
              <a:t>acid.</a:t>
            </a: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dirty="0"/>
              <a:t>Breaking</a:t>
            </a:r>
            <a:r>
              <a:rPr spc="-50" dirty="0"/>
              <a:t> </a:t>
            </a:r>
            <a:r>
              <a:rPr dirty="0"/>
              <a:t>of</a:t>
            </a:r>
            <a:r>
              <a:rPr spc="-45" dirty="0"/>
              <a:t> </a:t>
            </a:r>
            <a:r>
              <a:rPr dirty="0"/>
              <a:t>the</a:t>
            </a:r>
            <a:r>
              <a:rPr spc="-40" dirty="0"/>
              <a:t> </a:t>
            </a:r>
            <a:r>
              <a:rPr dirty="0"/>
              <a:t>Rigor</a:t>
            </a:r>
            <a:r>
              <a:rPr spc="-40" dirty="0"/>
              <a:t> </a:t>
            </a:r>
            <a:r>
              <a:rPr spc="-10" dirty="0"/>
              <a:t>Mortis:</a:t>
            </a:r>
          </a:p>
          <a:p>
            <a:pPr marL="354965" indent="-342265">
              <a:lnSpc>
                <a:spcPct val="100000"/>
              </a:lnSpc>
              <a:spcBef>
                <a:spcPts val="265"/>
              </a:spcBef>
              <a:buClr>
                <a:srgbClr val="FF0000"/>
              </a:buClr>
              <a:buFont typeface="Wingdings"/>
              <a:buChar char=""/>
              <a:tabLst>
                <a:tab pos="354965" algn="l"/>
                <a:tab pos="5922645" algn="l"/>
              </a:tabLst>
            </a:pPr>
            <a:r>
              <a:rPr b="0" u="none" dirty="0">
                <a:solidFill>
                  <a:srgbClr val="000000"/>
                </a:solidFill>
                <a:latin typeface="Calibri"/>
                <a:cs typeface="Calibri"/>
              </a:rPr>
              <a:t>Rigor</a:t>
            </a:r>
            <a:r>
              <a:rPr b="0" u="none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u="none" dirty="0">
                <a:solidFill>
                  <a:srgbClr val="000000"/>
                </a:solidFill>
                <a:latin typeface="Calibri"/>
                <a:cs typeface="Calibri"/>
              </a:rPr>
              <a:t>mortis</a:t>
            </a:r>
            <a:r>
              <a:rPr b="0" u="none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u="none" dirty="0">
                <a:solidFill>
                  <a:srgbClr val="000000"/>
                </a:solidFill>
                <a:latin typeface="Calibri"/>
                <a:cs typeface="Calibri"/>
              </a:rPr>
              <a:t>can</a:t>
            </a:r>
            <a:r>
              <a:rPr b="0" u="none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u="none" dirty="0">
                <a:solidFill>
                  <a:srgbClr val="000000"/>
                </a:solidFill>
                <a:latin typeface="Calibri"/>
                <a:cs typeface="Calibri"/>
              </a:rPr>
              <a:t>be</a:t>
            </a:r>
            <a:r>
              <a:rPr b="0" u="none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u="none" spc="-10" dirty="0">
                <a:solidFill>
                  <a:srgbClr val="000000"/>
                </a:solidFill>
                <a:latin typeface="Calibri"/>
                <a:cs typeface="Calibri"/>
              </a:rPr>
              <a:t>broken</a:t>
            </a:r>
            <a:r>
              <a:rPr b="0" u="none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u="none" dirty="0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b="0" u="none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u="none" dirty="0">
                <a:solidFill>
                  <a:srgbClr val="000000"/>
                </a:solidFill>
                <a:latin typeface="Calibri"/>
                <a:cs typeface="Calibri"/>
              </a:rPr>
              <a:t>mechanical</a:t>
            </a:r>
            <a:r>
              <a:rPr b="0" u="none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u="none" spc="-10" dirty="0">
                <a:solidFill>
                  <a:srgbClr val="000000"/>
                </a:solidFill>
                <a:latin typeface="Calibri"/>
                <a:cs typeface="Calibri"/>
              </a:rPr>
              <a:t>force.</a:t>
            </a:r>
            <a:r>
              <a:rPr b="0" u="none" dirty="0">
                <a:solidFill>
                  <a:srgbClr val="000000"/>
                </a:solidFill>
                <a:latin typeface="Calibri"/>
                <a:cs typeface="Calibri"/>
              </a:rPr>
              <a:t>	But</a:t>
            </a:r>
            <a:r>
              <a:rPr b="0" u="none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u="none" dirty="0">
                <a:solidFill>
                  <a:srgbClr val="000000"/>
                </a:solidFill>
                <a:latin typeface="Calibri"/>
                <a:cs typeface="Calibri"/>
              </a:rPr>
              <a:t>it</a:t>
            </a:r>
            <a:r>
              <a:rPr b="0" u="none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u="none" spc="-10" dirty="0">
                <a:solidFill>
                  <a:srgbClr val="000000"/>
                </a:solidFill>
                <a:latin typeface="Calibri"/>
                <a:cs typeface="Calibri"/>
              </a:rPr>
              <a:t>doesn’t</a:t>
            </a:r>
          </a:p>
          <a:p>
            <a:pPr marL="393700">
              <a:lnSpc>
                <a:spcPct val="100000"/>
              </a:lnSpc>
              <a:spcBef>
                <a:spcPts val="270"/>
              </a:spcBef>
            </a:pPr>
            <a:r>
              <a:rPr b="0" u="none" dirty="0">
                <a:solidFill>
                  <a:srgbClr val="000000"/>
                </a:solidFill>
                <a:latin typeface="Calibri"/>
                <a:cs typeface="Calibri"/>
              </a:rPr>
              <a:t>appear</a:t>
            </a:r>
            <a:r>
              <a:rPr b="0" u="none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u="none" dirty="0">
                <a:solidFill>
                  <a:srgbClr val="000000"/>
                </a:solidFill>
                <a:latin typeface="Calibri"/>
                <a:cs typeface="Calibri"/>
              </a:rPr>
              <a:t>again</a:t>
            </a:r>
            <a:r>
              <a:rPr b="0" u="none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u="none" dirty="0">
                <a:solidFill>
                  <a:srgbClr val="000000"/>
                </a:solidFill>
                <a:latin typeface="Calibri"/>
                <a:cs typeface="Calibri"/>
              </a:rPr>
              <a:t>when</a:t>
            </a:r>
            <a:r>
              <a:rPr b="0" u="none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u="none" dirty="0">
                <a:solidFill>
                  <a:srgbClr val="000000"/>
                </a:solidFill>
                <a:latin typeface="Calibri"/>
                <a:cs typeface="Calibri"/>
              </a:rPr>
              <a:t>once</a:t>
            </a:r>
            <a:r>
              <a:rPr b="0" u="none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u="none" spc="-10" dirty="0">
                <a:solidFill>
                  <a:srgbClr val="000000"/>
                </a:solidFill>
                <a:latin typeface="Calibri"/>
                <a:cs typeface="Calibri"/>
              </a:rPr>
              <a:t>broken.</a:t>
            </a:r>
          </a:p>
          <a:p>
            <a:pPr marL="354965" indent="-342265">
              <a:lnSpc>
                <a:spcPct val="100000"/>
              </a:lnSpc>
              <a:spcBef>
                <a:spcPts val="260"/>
              </a:spcBef>
              <a:buClr>
                <a:srgbClr val="FF0000"/>
              </a:buClr>
              <a:buFont typeface="Wingdings"/>
              <a:buChar char=""/>
              <a:tabLst>
                <a:tab pos="354965" algn="l"/>
              </a:tabLst>
            </a:pPr>
            <a:r>
              <a:rPr b="0" u="none" dirty="0">
                <a:solidFill>
                  <a:srgbClr val="000000"/>
                </a:solidFill>
                <a:latin typeface="Calibri"/>
                <a:cs typeface="Calibri"/>
              </a:rPr>
              <a:t>No</a:t>
            </a:r>
            <a:r>
              <a:rPr b="0" u="none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u="none" dirty="0">
                <a:solidFill>
                  <a:srgbClr val="000000"/>
                </a:solidFill>
                <a:latin typeface="Calibri"/>
                <a:cs typeface="Calibri"/>
              </a:rPr>
              <a:t>rigor</a:t>
            </a:r>
            <a:r>
              <a:rPr b="0" u="none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u="none" dirty="0">
                <a:solidFill>
                  <a:srgbClr val="000000"/>
                </a:solidFill>
                <a:latin typeface="Calibri"/>
                <a:cs typeface="Calibri"/>
              </a:rPr>
              <a:t>mortis</a:t>
            </a:r>
            <a:r>
              <a:rPr b="0" u="none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u="none" spc="-20" dirty="0">
                <a:solidFill>
                  <a:srgbClr val="000000"/>
                </a:solidFill>
                <a:latin typeface="Calibri"/>
                <a:cs typeface="Calibri"/>
              </a:rPr>
              <a:t>--------</a:t>
            </a:r>
            <a:r>
              <a:rPr b="0" u="none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b="0" u="none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u="none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b="0" u="none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u="none" dirty="0">
                <a:solidFill>
                  <a:srgbClr val="000000"/>
                </a:solidFill>
                <a:latin typeface="Calibri"/>
                <a:cs typeface="Calibri"/>
              </a:rPr>
              <a:t>less</a:t>
            </a:r>
            <a:r>
              <a:rPr b="0" u="none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u="none" dirty="0">
                <a:solidFill>
                  <a:srgbClr val="000000"/>
                </a:solidFill>
                <a:latin typeface="Calibri"/>
                <a:cs typeface="Calibri"/>
              </a:rPr>
              <a:t>than</a:t>
            </a:r>
            <a:r>
              <a:rPr b="0" u="none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u="none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  <a:r>
              <a:rPr b="0" u="none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u="none" dirty="0">
                <a:solidFill>
                  <a:srgbClr val="000000"/>
                </a:solidFill>
                <a:latin typeface="Calibri"/>
                <a:cs typeface="Calibri"/>
              </a:rPr>
              <a:t>hours</a:t>
            </a:r>
            <a:r>
              <a:rPr b="0" u="none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u="none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b="0" u="none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u="none" dirty="0">
                <a:solidFill>
                  <a:srgbClr val="000000"/>
                </a:solidFill>
                <a:latin typeface="Calibri"/>
                <a:cs typeface="Calibri"/>
              </a:rPr>
              <a:t>more</a:t>
            </a:r>
            <a:r>
              <a:rPr b="0" u="none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u="none" dirty="0">
                <a:solidFill>
                  <a:srgbClr val="000000"/>
                </a:solidFill>
                <a:latin typeface="Calibri"/>
                <a:cs typeface="Calibri"/>
              </a:rPr>
              <a:t>than</a:t>
            </a:r>
            <a:r>
              <a:rPr b="0" u="none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u="none" dirty="0">
                <a:solidFill>
                  <a:srgbClr val="000000"/>
                </a:solidFill>
                <a:latin typeface="Calibri"/>
                <a:cs typeface="Calibri"/>
              </a:rPr>
              <a:t>36</a:t>
            </a:r>
            <a:r>
              <a:rPr b="0" u="none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u="none" spc="-10" dirty="0">
                <a:solidFill>
                  <a:srgbClr val="000000"/>
                </a:solidFill>
                <a:latin typeface="Calibri"/>
                <a:cs typeface="Calibri"/>
              </a:rPr>
              <a:t>hours</a:t>
            </a:r>
          </a:p>
        </p:txBody>
      </p:sp>
      <p:sp>
        <p:nvSpPr>
          <p:cNvPr id="4" name="Rectangle 3"/>
          <p:cNvSpPr/>
          <p:nvPr/>
        </p:nvSpPr>
        <p:spPr>
          <a:xfrm>
            <a:off x="6172200" y="0"/>
            <a:ext cx="2286000" cy="304800"/>
          </a:xfrm>
          <a:prstGeom prst="rect">
            <a:avLst/>
          </a:prstGeom>
          <a:solidFill>
            <a:srgbClr val="9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67994"/>
            <a:ext cx="3019425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0" dirty="0"/>
              <a:t>Rigor</a:t>
            </a:r>
            <a:r>
              <a:rPr spc="-160" dirty="0"/>
              <a:t> </a:t>
            </a:r>
            <a:r>
              <a:rPr spc="-70" dirty="0"/>
              <a:t>Mortis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9740" y="1138174"/>
            <a:ext cx="7356475" cy="4677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0">
              <a:lnSpc>
                <a:spcPct val="100000"/>
              </a:lnSpc>
              <a:spcBef>
                <a:spcPts val="105"/>
              </a:spcBef>
            </a:pPr>
            <a:r>
              <a:rPr sz="3200" b="1" u="sng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Calibri"/>
                <a:cs typeface="Calibri"/>
              </a:rPr>
              <a:t>Mechanism</a:t>
            </a:r>
            <a:r>
              <a:rPr sz="3200" b="1" u="sng" spc="-50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sng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Calibri"/>
                <a:cs typeface="Calibri"/>
              </a:rPr>
              <a:t>&amp;</a:t>
            </a:r>
            <a:r>
              <a:rPr sz="3200" b="1" u="sng" spc="-20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sng" spc="-10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Calibri"/>
                <a:cs typeface="Calibri"/>
              </a:rPr>
              <a:t>Sequence:</a:t>
            </a:r>
            <a:endParaRPr sz="3200">
              <a:latin typeface="Calibri"/>
              <a:cs typeface="Calibri"/>
            </a:endParaRPr>
          </a:p>
          <a:p>
            <a:pPr marL="354965" indent="-227965">
              <a:lnSpc>
                <a:spcPts val="2375"/>
              </a:lnSpc>
              <a:spcBef>
                <a:spcPts val="35"/>
              </a:spcBef>
              <a:buClr>
                <a:srgbClr val="FF0000"/>
              </a:buClr>
              <a:buSzPct val="95454"/>
              <a:buFont typeface="Wingdings"/>
              <a:buChar char=""/>
              <a:tabLst>
                <a:tab pos="354965" algn="l"/>
              </a:tabLst>
            </a:pPr>
            <a:r>
              <a:rPr sz="2200" dirty="0">
                <a:latin typeface="Calibri"/>
                <a:cs typeface="Calibri"/>
              </a:rPr>
              <a:t>Appears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first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involuntary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muscles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e.g.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FF0000"/>
                </a:solidFill>
                <a:latin typeface="Calibri"/>
                <a:cs typeface="Calibri"/>
              </a:rPr>
              <a:t>Heart</a:t>
            </a:r>
            <a:r>
              <a:rPr sz="22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within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hour</a:t>
            </a:r>
            <a:endParaRPr sz="2200">
              <a:latin typeface="Calibri"/>
              <a:cs typeface="Calibri"/>
            </a:endParaRPr>
          </a:p>
          <a:p>
            <a:pPr marL="355600">
              <a:lnSpc>
                <a:spcPts val="2375"/>
              </a:lnSpc>
            </a:pPr>
            <a:r>
              <a:rPr sz="2200" dirty="0">
                <a:latin typeface="Calibri"/>
                <a:cs typeface="Calibri"/>
              </a:rPr>
              <a:t>after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death.</a:t>
            </a:r>
            <a:endParaRPr sz="2200">
              <a:latin typeface="Calibri"/>
              <a:cs typeface="Calibri"/>
            </a:endParaRPr>
          </a:p>
          <a:p>
            <a:pPr marL="354965" indent="-227965">
              <a:lnSpc>
                <a:spcPct val="100000"/>
              </a:lnSpc>
              <a:spcBef>
                <a:spcPts val="5"/>
              </a:spcBef>
              <a:buClr>
                <a:srgbClr val="FF0000"/>
              </a:buClr>
              <a:buSzPct val="95454"/>
              <a:buFont typeface="Wingdings"/>
              <a:buChar char=""/>
              <a:tabLst>
                <a:tab pos="354965" algn="l"/>
              </a:tabLst>
            </a:pPr>
            <a:r>
              <a:rPr sz="2200" dirty="0">
                <a:latin typeface="Calibri"/>
                <a:cs typeface="Calibri"/>
              </a:rPr>
              <a:t>In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voluntary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muscles:</a:t>
            </a:r>
            <a:endParaRPr sz="2200">
              <a:latin typeface="Calibri"/>
              <a:cs typeface="Calibri"/>
            </a:endParaRPr>
          </a:p>
          <a:p>
            <a:pPr marL="1557655" lvl="1" indent="-456565">
              <a:lnSpc>
                <a:spcPct val="100000"/>
              </a:lnSpc>
              <a:buClr>
                <a:srgbClr val="FF0000"/>
              </a:buClr>
              <a:buAutoNum type="arabicPeriod"/>
              <a:tabLst>
                <a:tab pos="1557655" algn="l"/>
              </a:tabLst>
            </a:pPr>
            <a:r>
              <a:rPr sz="2200" dirty="0">
                <a:latin typeface="Calibri"/>
                <a:cs typeface="Calibri"/>
              </a:rPr>
              <a:t>Eyelids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…………………………..3-</a:t>
            </a:r>
            <a:r>
              <a:rPr sz="2200" dirty="0">
                <a:latin typeface="Calibri"/>
                <a:cs typeface="Calibri"/>
              </a:rPr>
              <a:t>4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hours</a:t>
            </a:r>
            <a:endParaRPr sz="2200">
              <a:latin typeface="Calibri"/>
              <a:cs typeface="Calibri"/>
            </a:endParaRPr>
          </a:p>
          <a:p>
            <a:pPr marL="1557655" lvl="1" indent="-456565">
              <a:lnSpc>
                <a:spcPct val="100000"/>
              </a:lnSpc>
              <a:buClr>
                <a:srgbClr val="FF0000"/>
              </a:buClr>
              <a:buAutoNum type="arabicPeriod"/>
              <a:tabLst>
                <a:tab pos="1557655" algn="l"/>
              </a:tabLst>
            </a:pPr>
            <a:r>
              <a:rPr sz="2200" spc="-10" dirty="0">
                <a:latin typeface="Calibri"/>
                <a:cs typeface="Calibri"/>
              </a:rPr>
              <a:t>Face……………………………… </a:t>
            </a:r>
            <a:r>
              <a:rPr sz="2200" dirty="0">
                <a:latin typeface="Calibri"/>
                <a:cs typeface="Calibri"/>
              </a:rPr>
              <a:t>4-5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hours</a:t>
            </a:r>
            <a:endParaRPr sz="2200">
              <a:latin typeface="Calibri"/>
              <a:cs typeface="Calibri"/>
            </a:endParaRPr>
          </a:p>
          <a:p>
            <a:pPr marL="1557655" lvl="1" indent="-456565">
              <a:lnSpc>
                <a:spcPct val="100000"/>
              </a:lnSpc>
              <a:buClr>
                <a:srgbClr val="FF0000"/>
              </a:buClr>
              <a:buAutoNum type="arabicPeriod"/>
              <a:tabLst>
                <a:tab pos="1557655" algn="l"/>
              </a:tabLst>
            </a:pPr>
            <a:r>
              <a:rPr sz="2200" dirty="0">
                <a:latin typeface="Calibri"/>
                <a:cs typeface="Calibri"/>
              </a:rPr>
              <a:t>Neck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trunk </a:t>
            </a:r>
            <a:r>
              <a:rPr sz="2200" spc="-20" dirty="0">
                <a:latin typeface="Calibri"/>
                <a:cs typeface="Calibri"/>
              </a:rPr>
              <a:t>……………..5-</a:t>
            </a:r>
            <a:r>
              <a:rPr sz="2200" dirty="0">
                <a:latin typeface="Calibri"/>
                <a:cs typeface="Calibri"/>
              </a:rPr>
              <a:t>7</a:t>
            </a:r>
            <a:r>
              <a:rPr sz="2200" spc="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hours</a:t>
            </a:r>
            <a:endParaRPr sz="2200">
              <a:latin typeface="Calibri"/>
              <a:cs typeface="Calibri"/>
            </a:endParaRPr>
          </a:p>
          <a:p>
            <a:pPr marL="1557655" lvl="1" indent="-456565">
              <a:lnSpc>
                <a:spcPct val="100000"/>
              </a:lnSpc>
              <a:spcBef>
                <a:spcPts val="5"/>
              </a:spcBef>
              <a:buClr>
                <a:srgbClr val="FF0000"/>
              </a:buClr>
              <a:buAutoNum type="arabicPeriod"/>
              <a:tabLst>
                <a:tab pos="1557655" algn="l"/>
              </a:tabLst>
            </a:pPr>
            <a:r>
              <a:rPr sz="2200" dirty="0">
                <a:latin typeface="Calibri"/>
                <a:cs typeface="Calibri"/>
              </a:rPr>
              <a:t>Upper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extremities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…………7-</a:t>
            </a:r>
            <a:r>
              <a:rPr sz="2200" dirty="0">
                <a:latin typeface="Calibri"/>
                <a:cs typeface="Calibri"/>
              </a:rPr>
              <a:t>9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hours</a:t>
            </a:r>
            <a:endParaRPr sz="2200">
              <a:latin typeface="Calibri"/>
              <a:cs typeface="Calibri"/>
            </a:endParaRPr>
          </a:p>
          <a:p>
            <a:pPr marL="1557655" lvl="1" indent="-456565">
              <a:lnSpc>
                <a:spcPct val="100000"/>
              </a:lnSpc>
              <a:buClr>
                <a:srgbClr val="FF0000"/>
              </a:buClr>
              <a:buAutoNum type="arabicPeriod"/>
              <a:tabLst>
                <a:tab pos="1557655" algn="l"/>
              </a:tabLst>
            </a:pPr>
            <a:r>
              <a:rPr sz="2200" dirty="0">
                <a:latin typeface="Calibri"/>
                <a:cs typeface="Calibri"/>
              </a:rPr>
              <a:t>Lower</a:t>
            </a:r>
            <a:r>
              <a:rPr sz="2200" spc="-10" dirty="0">
                <a:latin typeface="Calibri"/>
                <a:cs typeface="Calibri"/>
              </a:rPr>
              <a:t> extremities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………….9-</a:t>
            </a:r>
            <a:r>
              <a:rPr sz="2200" dirty="0">
                <a:latin typeface="Calibri"/>
                <a:cs typeface="Calibri"/>
              </a:rPr>
              <a:t>11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hours</a:t>
            </a:r>
            <a:endParaRPr sz="2200">
              <a:latin typeface="Calibri"/>
              <a:cs typeface="Calibri"/>
            </a:endParaRPr>
          </a:p>
          <a:p>
            <a:pPr marL="1557655" lvl="1" indent="-456565">
              <a:lnSpc>
                <a:spcPct val="100000"/>
              </a:lnSpc>
              <a:buClr>
                <a:srgbClr val="FF0000"/>
              </a:buClr>
              <a:buAutoNum type="arabicPeriod"/>
              <a:tabLst>
                <a:tab pos="1557655" algn="l"/>
              </a:tabLst>
            </a:pPr>
            <a:r>
              <a:rPr sz="2200" dirty="0">
                <a:latin typeface="Calibri"/>
                <a:cs typeface="Calibri"/>
              </a:rPr>
              <a:t>Finger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toes……………….11-</a:t>
            </a:r>
            <a:r>
              <a:rPr sz="2200" dirty="0">
                <a:latin typeface="Calibri"/>
                <a:cs typeface="Calibri"/>
              </a:rPr>
              <a:t>12</a:t>
            </a:r>
            <a:r>
              <a:rPr sz="2200" spc="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hours</a:t>
            </a:r>
            <a:endParaRPr sz="2200">
              <a:latin typeface="Calibri"/>
              <a:cs typeface="Calibri"/>
            </a:endParaRPr>
          </a:p>
          <a:p>
            <a:pPr marL="469265" indent="-456565">
              <a:lnSpc>
                <a:spcPts val="2375"/>
              </a:lnSpc>
              <a:buClr>
                <a:srgbClr val="FF0000"/>
              </a:buClr>
              <a:buFont typeface="Wingdings"/>
              <a:buChar char=""/>
              <a:tabLst>
                <a:tab pos="469265" algn="l"/>
              </a:tabLst>
            </a:pPr>
            <a:r>
              <a:rPr sz="2200" dirty="0">
                <a:latin typeface="Calibri"/>
                <a:cs typeface="Calibri"/>
              </a:rPr>
              <a:t>Rigidity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passes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off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same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order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due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autolysis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of</a:t>
            </a:r>
            <a:endParaRPr sz="2200">
              <a:latin typeface="Calibri"/>
              <a:cs typeface="Calibri"/>
            </a:endParaRPr>
          </a:p>
          <a:p>
            <a:pPr marL="469900">
              <a:lnSpc>
                <a:spcPts val="2375"/>
              </a:lnSpc>
            </a:pPr>
            <a:r>
              <a:rPr sz="2200" dirty="0">
                <a:latin typeface="Calibri"/>
                <a:cs typeface="Calibri"/>
              </a:rPr>
              <a:t>muscles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protein.</a:t>
            </a:r>
            <a:endParaRPr sz="2200">
              <a:latin typeface="Calibri"/>
              <a:cs typeface="Calibri"/>
            </a:endParaRPr>
          </a:p>
          <a:p>
            <a:pPr marL="301625" marR="5080" indent="-289560">
              <a:lnSpc>
                <a:spcPct val="80000"/>
              </a:lnSpc>
              <a:spcBef>
                <a:spcPts val="530"/>
              </a:spcBef>
              <a:buFont typeface="Wingdings"/>
              <a:buChar char=""/>
              <a:tabLst>
                <a:tab pos="301625" algn="l"/>
                <a:tab pos="469265" algn="l"/>
              </a:tabLst>
            </a:pPr>
            <a:r>
              <a:rPr sz="2200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200" dirty="0">
                <a:latin typeface="Calibri"/>
                <a:cs typeface="Calibri"/>
              </a:rPr>
              <a:t>Rigor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mortis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erector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pilae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muscles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-------</a:t>
            </a:r>
            <a:r>
              <a:rPr sz="2200" dirty="0">
                <a:latin typeface="Calibri"/>
                <a:cs typeface="Calibri"/>
              </a:rPr>
              <a:t>granular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puckered </a:t>
            </a:r>
            <a:r>
              <a:rPr sz="2200" dirty="0">
                <a:latin typeface="Calibri"/>
                <a:cs typeface="Calibri"/>
              </a:rPr>
              <a:t>appearance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-----</a:t>
            </a:r>
            <a:r>
              <a:rPr sz="2200" dirty="0">
                <a:latin typeface="Calibri"/>
                <a:cs typeface="Calibri"/>
              </a:rPr>
              <a:t>-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FF0000"/>
                </a:solidFill>
                <a:latin typeface="Calibri"/>
                <a:cs typeface="Calibri"/>
              </a:rPr>
              <a:t>Goose</a:t>
            </a: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FF0000"/>
                </a:solidFill>
                <a:latin typeface="Calibri"/>
                <a:cs typeface="Calibri"/>
              </a:rPr>
              <a:t>skin</a:t>
            </a:r>
            <a:r>
              <a:rPr sz="22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FF0000"/>
                </a:solidFill>
                <a:latin typeface="Calibri"/>
                <a:cs typeface="Calibri"/>
              </a:rPr>
              <a:t>or</a:t>
            </a:r>
            <a:r>
              <a:rPr sz="22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FF0000"/>
                </a:solidFill>
                <a:latin typeface="Calibri"/>
                <a:cs typeface="Calibri"/>
              </a:rPr>
              <a:t>Cutis</a:t>
            </a: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FF0000"/>
                </a:solidFill>
                <a:latin typeface="Calibri"/>
                <a:cs typeface="Calibri"/>
              </a:rPr>
              <a:t>anserina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72200" y="0"/>
            <a:ext cx="2286000" cy="228600"/>
          </a:xfrm>
          <a:prstGeom prst="rect">
            <a:avLst/>
          </a:prstGeom>
          <a:solidFill>
            <a:srgbClr val="9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0" dirty="0"/>
              <a:t>Rigor</a:t>
            </a:r>
            <a:r>
              <a:rPr spc="-160" dirty="0"/>
              <a:t> </a:t>
            </a:r>
            <a:r>
              <a:rPr spc="-70" dirty="0"/>
              <a:t>Mortis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97991" y="1307591"/>
            <a:ext cx="7117080" cy="5288280"/>
            <a:chOff x="697991" y="1307591"/>
            <a:chExt cx="7117080" cy="52882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7991" y="1307591"/>
              <a:ext cx="7117080" cy="528828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1999" y="1371599"/>
              <a:ext cx="6934200" cy="51054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42949" y="1352549"/>
              <a:ext cx="6972300" cy="5143500"/>
            </a:xfrm>
            <a:custGeom>
              <a:avLst/>
              <a:gdLst/>
              <a:ahLst/>
              <a:cxnLst/>
              <a:rect l="l" t="t" r="r" b="b"/>
              <a:pathLst>
                <a:path w="6972300" h="5143500">
                  <a:moveTo>
                    <a:pt x="0" y="5143500"/>
                  </a:moveTo>
                  <a:lnTo>
                    <a:pt x="6972300" y="5143500"/>
                  </a:lnTo>
                  <a:lnTo>
                    <a:pt x="6972300" y="0"/>
                  </a:lnTo>
                  <a:lnTo>
                    <a:pt x="0" y="0"/>
                  </a:lnTo>
                  <a:lnTo>
                    <a:pt x="0" y="5143500"/>
                  </a:lnTo>
                  <a:close/>
                </a:path>
              </a:pathLst>
            </a:custGeom>
            <a:ln w="38100">
              <a:solidFill>
                <a:srgbClr val="6363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Rectangle 6"/>
          <p:cNvSpPr/>
          <p:nvPr/>
        </p:nvSpPr>
        <p:spPr>
          <a:xfrm>
            <a:off x="6172200" y="0"/>
            <a:ext cx="2286000" cy="262129"/>
          </a:xfrm>
          <a:prstGeom prst="rect">
            <a:avLst/>
          </a:prstGeom>
          <a:solidFill>
            <a:srgbClr val="9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0" dirty="0"/>
              <a:t>Rigor</a:t>
            </a:r>
            <a:r>
              <a:rPr spc="-160" dirty="0"/>
              <a:t> </a:t>
            </a:r>
            <a:r>
              <a:rPr spc="-70" dirty="0"/>
              <a:t>Mortis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4040" y="1269242"/>
            <a:ext cx="7075170" cy="4772025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sz="3200" b="1" u="sng" spc="-20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Calibri"/>
                <a:cs typeface="Calibri"/>
              </a:rPr>
              <a:t>Average</a:t>
            </a:r>
            <a:r>
              <a:rPr sz="3200" b="1" u="sng" spc="-80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sng" spc="-10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Calibri"/>
                <a:cs typeface="Calibri"/>
              </a:rPr>
              <a:t>Duration</a:t>
            </a:r>
            <a:r>
              <a:rPr sz="3200" b="1" u="sng" spc="-85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sng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Calibri"/>
                <a:cs typeface="Calibri"/>
              </a:rPr>
              <a:t>of</a:t>
            </a:r>
            <a:r>
              <a:rPr sz="3200" b="1" u="sng" spc="-50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sng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Calibri"/>
                <a:cs typeface="Calibri"/>
              </a:rPr>
              <a:t>RM</a:t>
            </a:r>
            <a:r>
              <a:rPr sz="3200" b="1" u="sng" spc="-40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sng" spc="-10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Calibri"/>
                <a:cs typeface="Calibri"/>
              </a:rPr>
              <a:t>Development</a:t>
            </a:r>
            <a:endParaRPr sz="3200">
              <a:latin typeface="Calibri"/>
              <a:cs typeface="Calibri"/>
            </a:endParaRPr>
          </a:p>
          <a:p>
            <a:pPr marL="440690" indent="-427990">
              <a:lnSpc>
                <a:spcPct val="100000"/>
              </a:lnSpc>
              <a:spcBef>
                <a:spcPts val="595"/>
              </a:spcBef>
              <a:buClr>
                <a:srgbClr val="FF0000"/>
              </a:buClr>
              <a:buFont typeface="Wingdings"/>
              <a:buChar char=""/>
              <a:tabLst>
                <a:tab pos="440690" algn="l"/>
              </a:tabLst>
            </a:pPr>
            <a:r>
              <a:rPr sz="2200" dirty="0">
                <a:latin typeface="Calibri"/>
                <a:cs typeface="Calibri"/>
              </a:rPr>
              <a:t>Rigor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mortis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starts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2</a:t>
            </a:r>
            <a:r>
              <a:rPr sz="2200" spc="-20" dirty="0">
                <a:latin typeface="Calibri"/>
                <a:cs typeface="Calibri"/>
              </a:rPr>
              <a:t> -</a:t>
            </a:r>
            <a:r>
              <a:rPr sz="2200" dirty="0">
                <a:latin typeface="Calibri"/>
                <a:cs typeface="Calibri"/>
              </a:rPr>
              <a:t>3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hours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after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death.</a:t>
            </a:r>
            <a:endParaRPr sz="2200">
              <a:latin typeface="Calibri"/>
              <a:cs typeface="Calibri"/>
            </a:endParaRPr>
          </a:p>
          <a:p>
            <a:pPr marL="440690" marR="679450" indent="-428625">
              <a:lnSpc>
                <a:spcPct val="100000"/>
              </a:lnSpc>
              <a:spcBef>
                <a:spcPts val="530"/>
              </a:spcBef>
              <a:buClr>
                <a:srgbClr val="FF0000"/>
              </a:buClr>
              <a:buFont typeface="Wingdings"/>
              <a:buChar char=""/>
              <a:tabLst>
                <a:tab pos="440690" algn="l"/>
              </a:tabLst>
            </a:pPr>
            <a:r>
              <a:rPr sz="2200" spc="-10" dirty="0">
                <a:latin typeface="Calibri"/>
                <a:cs typeface="Calibri"/>
              </a:rPr>
              <a:t>Develops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FF0000"/>
                </a:solidFill>
                <a:latin typeface="Calibri"/>
                <a:cs typeface="Calibri"/>
              </a:rPr>
              <a:t>12</a:t>
            </a:r>
            <a:r>
              <a:rPr sz="22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hours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after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death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---------</a:t>
            </a:r>
            <a:r>
              <a:rPr sz="2200" dirty="0">
                <a:latin typeface="Calibri"/>
                <a:cs typeface="Calibri"/>
              </a:rPr>
              <a:t>-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Developing stage/phase</a:t>
            </a:r>
            <a:endParaRPr sz="2200">
              <a:latin typeface="Calibri"/>
              <a:cs typeface="Calibri"/>
            </a:endParaRPr>
          </a:p>
          <a:p>
            <a:pPr marL="440690" indent="-427990">
              <a:lnSpc>
                <a:spcPct val="100000"/>
              </a:lnSpc>
              <a:spcBef>
                <a:spcPts val="525"/>
              </a:spcBef>
              <a:buClr>
                <a:srgbClr val="FF0000"/>
              </a:buClr>
              <a:buFont typeface="Wingdings"/>
              <a:buChar char=""/>
              <a:tabLst>
                <a:tab pos="440690" algn="l"/>
                <a:tab pos="1871980" algn="l"/>
              </a:tabLst>
            </a:pPr>
            <a:r>
              <a:rPr sz="2200" dirty="0">
                <a:latin typeface="Calibri"/>
                <a:cs typeface="Calibri"/>
              </a:rPr>
              <a:t>Persists</a:t>
            </a:r>
            <a:r>
              <a:rPr sz="2200" spc="31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for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b="1" dirty="0">
                <a:solidFill>
                  <a:srgbClr val="FF0000"/>
                </a:solidFill>
                <a:latin typeface="Calibri"/>
                <a:cs typeface="Calibri"/>
              </a:rPr>
              <a:t>12</a:t>
            </a:r>
            <a:r>
              <a:rPr sz="22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hours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after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death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--------</a:t>
            </a:r>
            <a:r>
              <a:rPr sz="2200" dirty="0">
                <a:latin typeface="Calibri"/>
                <a:cs typeface="Calibri"/>
              </a:rPr>
              <a:t>- Static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stage</a:t>
            </a:r>
            <a:endParaRPr sz="2200">
              <a:latin typeface="Calibri"/>
              <a:cs typeface="Calibri"/>
            </a:endParaRPr>
          </a:p>
          <a:p>
            <a:pPr marL="440690" indent="-427990">
              <a:lnSpc>
                <a:spcPct val="100000"/>
              </a:lnSpc>
              <a:spcBef>
                <a:spcPts val="530"/>
              </a:spcBef>
              <a:buClr>
                <a:srgbClr val="FF0000"/>
              </a:buClr>
              <a:buFont typeface="Wingdings"/>
              <a:buChar char=""/>
              <a:tabLst>
                <a:tab pos="440690" algn="l"/>
              </a:tabLst>
            </a:pPr>
            <a:r>
              <a:rPr sz="2200" dirty="0">
                <a:latin typeface="Calibri"/>
                <a:cs typeface="Calibri"/>
              </a:rPr>
              <a:t>Passes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off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FF0000"/>
                </a:solidFill>
                <a:latin typeface="Calibri"/>
                <a:cs typeface="Calibri"/>
              </a:rPr>
              <a:t>12</a:t>
            </a:r>
            <a:r>
              <a:rPr sz="22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hours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after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death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--------</a:t>
            </a:r>
            <a:r>
              <a:rPr sz="2200" dirty="0">
                <a:latin typeface="Calibri"/>
                <a:cs typeface="Calibri"/>
              </a:rPr>
              <a:t>-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Passing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off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phase</a:t>
            </a:r>
            <a:endParaRPr sz="2200">
              <a:latin typeface="Calibri"/>
              <a:cs typeface="Calibri"/>
            </a:endParaRPr>
          </a:p>
          <a:p>
            <a:pPr marL="440690" indent="-427990">
              <a:lnSpc>
                <a:spcPct val="100000"/>
              </a:lnSpc>
              <a:spcBef>
                <a:spcPts val="530"/>
              </a:spcBef>
              <a:buClr>
                <a:srgbClr val="FF0000"/>
              </a:buClr>
              <a:buFont typeface="Wingdings"/>
              <a:buChar char=""/>
              <a:tabLst>
                <a:tab pos="440690" algn="l"/>
                <a:tab pos="4800600" algn="l"/>
                <a:tab pos="5177790" algn="l"/>
              </a:tabLst>
            </a:pPr>
            <a:r>
              <a:rPr sz="2200" dirty="0">
                <a:latin typeface="Calibri"/>
                <a:cs typeface="Calibri"/>
              </a:rPr>
              <a:t>Also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known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as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March</a:t>
            </a:r>
            <a:r>
              <a:rPr sz="2200" b="1" spc="-3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of</a:t>
            </a:r>
            <a:r>
              <a:rPr sz="2200" b="1" spc="-5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Rigor</a:t>
            </a:r>
            <a:r>
              <a:rPr sz="2200" b="1" spc="-5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Mortis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-25" dirty="0">
                <a:latin typeface="Calibri"/>
                <a:cs typeface="Calibri"/>
              </a:rPr>
              <a:t>or</a:t>
            </a:r>
            <a:r>
              <a:rPr sz="2200" b="1" dirty="0">
                <a:latin typeface="Calibri"/>
                <a:cs typeface="Calibri"/>
              </a:rPr>
              <a:t>	Rule</a:t>
            </a:r>
            <a:r>
              <a:rPr sz="2200" b="1" spc="-4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of</a:t>
            </a:r>
            <a:r>
              <a:rPr sz="2200" b="1" spc="-25" dirty="0">
                <a:latin typeface="Calibri"/>
                <a:cs typeface="Calibri"/>
              </a:rPr>
              <a:t> 12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3200" b="1" u="sng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Calibri"/>
                <a:cs typeface="Calibri"/>
              </a:rPr>
              <a:t>Stage</a:t>
            </a:r>
            <a:r>
              <a:rPr sz="3200" b="1" u="sng" spc="-70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sng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Calibri"/>
                <a:cs typeface="Calibri"/>
              </a:rPr>
              <a:t>of</a:t>
            </a:r>
            <a:r>
              <a:rPr sz="3200" b="1" u="sng" spc="-50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sng" spc="-10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Calibri"/>
                <a:cs typeface="Calibri"/>
              </a:rPr>
              <a:t>development:</a:t>
            </a:r>
            <a:endParaRPr sz="3200">
              <a:latin typeface="Calibri"/>
              <a:cs typeface="Calibri"/>
            </a:endParaRPr>
          </a:p>
          <a:p>
            <a:pPr marL="440690" lvl="1" indent="-361315">
              <a:lnSpc>
                <a:spcPct val="100000"/>
              </a:lnSpc>
              <a:spcBef>
                <a:spcPts val="590"/>
              </a:spcBef>
              <a:buClr>
                <a:srgbClr val="FF0000"/>
              </a:buClr>
              <a:buFont typeface="Wingdings"/>
              <a:buChar char=""/>
              <a:tabLst>
                <a:tab pos="440690" algn="l"/>
              </a:tabLst>
            </a:pPr>
            <a:r>
              <a:rPr sz="2200" dirty="0">
                <a:latin typeface="Calibri"/>
                <a:cs typeface="Calibri"/>
              </a:rPr>
              <a:t>Developing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stage/phase</a:t>
            </a:r>
            <a:endParaRPr sz="2200">
              <a:latin typeface="Calibri"/>
              <a:cs typeface="Calibri"/>
            </a:endParaRPr>
          </a:p>
          <a:p>
            <a:pPr marL="440690" lvl="1" indent="-361315">
              <a:lnSpc>
                <a:spcPct val="100000"/>
              </a:lnSpc>
              <a:spcBef>
                <a:spcPts val="530"/>
              </a:spcBef>
              <a:buClr>
                <a:srgbClr val="FF0000"/>
              </a:buClr>
              <a:buFont typeface="Wingdings"/>
              <a:buChar char=""/>
              <a:tabLst>
                <a:tab pos="440690" algn="l"/>
              </a:tabLst>
            </a:pPr>
            <a:r>
              <a:rPr sz="2200" dirty="0">
                <a:latin typeface="Calibri"/>
                <a:cs typeface="Calibri"/>
              </a:rPr>
              <a:t>Static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stage</a:t>
            </a:r>
            <a:endParaRPr sz="2200">
              <a:latin typeface="Calibri"/>
              <a:cs typeface="Calibri"/>
            </a:endParaRPr>
          </a:p>
          <a:p>
            <a:pPr marL="440690" lvl="1" indent="-361315">
              <a:lnSpc>
                <a:spcPct val="100000"/>
              </a:lnSpc>
              <a:spcBef>
                <a:spcPts val="530"/>
              </a:spcBef>
              <a:buClr>
                <a:srgbClr val="FF0000"/>
              </a:buClr>
              <a:buFont typeface="Wingdings"/>
              <a:buChar char=""/>
              <a:tabLst>
                <a:tab pos="440690" algn="l"/>
              </a:tabLst>
            </a:pPr>
            <a:r>
              <a:rPr sz="2200" dirty="0">
                <a:latin typeface="Calibri"/>
                <a:cs typeface="Calibri"/>
              </a:rPr>
              <a:t>Passing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off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phase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72200" y="0"/>
            <a:ext cx="2286000" cy="304800"/>
          </a:xfrm>
          <a:prstGeom prst="rect">
            <a:avLst/>
          </a:prstGeom>
          <a:solidFill>
            <a:srgbClr val="9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67994"/>
            <a:ext cx="3019425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0" dirty="0"/>
              <a:t>Rigor</a:t>
            </a:r>
            <a:r>
              <a:rPr spc="-160" dirty="0"/>
              <a:t> </a:t>
            </a:r>
            <a:r>
              <a:rPr spc="-70" dirty="0"/>
              <a:t>Mortis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4040" y="1137222"/>
            <a:ext cx="5396230" cy="3839845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sz="3200" b="1" u="sng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Arial"/>
                <a:cs typeface="Arial"/>
              </a:rPr>
              <a:t>Progression</a:t>
            </a:r>
            <a:r>
              <a:rPr sz="3200" b="1" u="sng" spc="-45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Arial"/>
                <a:cs typeface="Arial"/>
              </a:rPr>
              <a:t> </a:t>
            </a:r>
            <a:r>
              <a:rPr sz="3200" b="1" u="sng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Arial"/>
                <a:cs typeface="Arial"/>
              </a:rPr>
              <a:t>of</a:t>
            </a:r>
            <a:r>
              <a:rPr sz="3200" b="1" u="sng" spc="-25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Arial"/>
                <a:cs typeface="Arial"/>
              </a:rPr>
              <a:t> </a:t>
            </a:r>
            <a:r>
              <a:rPr sz="3200" b="1" u="sng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Arial"/>
                <a:cs typeface="Arial"/>
              </a:rPr>
              <a:t>Rigor</a:t>
            </a:r>
            <a:r>
              <a:rPr sz="3200" b="1" u="sng" spc="-30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Arial"/>
                <a:cs typeface="Arial"/>
              </a:rPr>
              <a:t> </a:t>
            </a:r>
            <a:r>
              <a:rPr sz="3200" b="1" u="sng" spc="-10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Arial"/>
                <a:cs typeface="Arial"/>
              </a:rPr>
              <a:t>Mortis</a:t>
            </a:r>
            <a:endParaRPr sz="3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555"/>
              </a:spcBef>
              <a:buClr>
                <a:srgbClr val="FF0000"/>
              </a:buClr>
              <a:buFont typeface="Courier New"/>
              <a:buChar char="o"/>
              <a:tabLst>
                <a:tab pos="241300" algn="l"/>
              </a:tabLst>
            </a:pPr>
            <a:r>
              <a:rPr sz="2200" dirty="0">
                <a:latin typeface="Arial MT"/>
                <a:cs typeface="Arial MT"/>
              </a:rPr>
              <a:t>Eyelid</a:t>
            </a:r>
            <a:r>
              <a:rPr sz="2200" spc="-20" dirty="0">
                <a:latin typeface="Arial MT"/>
                <a:cs typeface="Arial MT"/>
              </a:rPr>
              <a:t> 3-</a:t>
            </a:r>
            <a:r>
              <a:rPr sz="2200" dirty="0">
                <a:latin typeface="Arial MT"/>
                <a:cs typeface="Arial MT"/>
              </a:rPr>
              <a:t>4</a:t>
            </a:r>
            <a:r>
              <a:rPr sz="2200" spc="-15" dirty="0">
                <a:latin typeface="Arial MT"/>
                <a:cs typeface="Arial MT"/>
              </a:rPr>
              <a:t> </a:t>
            </a:r>
            <a:r>
              <a:rPr sz="2200" spc="-25" dirty="0">
                <a:latin typeface="Arial MT"/>
                <a:cs typeface="Arial MT"/>
              </a:rPr>
              <a:t>hrs</a:t>
            </a:r>
            <a:endParaRPr sz="22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530"/>
              </a:spcBef>
              <a:buClr>
                <a:srgbClr val="FF0000"/>
              </a:buClr>
              <a:buFont typeface="Courier New"/>
              <a:buChar char="o"/>
              <a:tabLst>
                <a:tab pos="241300" algn="l"/>
              </a:tabLst>
            </a:pPr>
            <a:r>
              <a:rPr sz="2200" dirty="0">
                <a:latin typeface="Arial MT"/>
                <a:cs typeface="Arial MT"/>
              </a:rPr>
              <a:t>Face</a:t>
            </a:r>
            <a:r>
              <a:rPr sz="2200" spc="-30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4-</a:t>
            </a:r>
            <a:r>
              <a:rPr sz="2200" dirty="0">
                <a:latin typeface="Arial MT"/>
                <a:cs typeface="Arial MT"/>
              </a:rPr>
              <a:t>5</a:t>
            </a:r>
            <a:r>
              <a:rPr sz="2200" spc="-10" dirty="0">
                <a:latin typeface="Arial MT"/>
                <a:cs typeface="Arial MT"/>
              </a:rPr>
              <a:t> </a:t>
            </a:r>
            <a:r>
              <a:rPr sz="2200" spc="-25" dirty="0">
                <a:latin typeface="Arial MT"/>
                <a:cs typeface="Arial MT"/>
              </a:rPr>
              <a:t>hrs</a:t>
            </a:r>
            <a:endParaRPr sz="22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530"/>
              </a:spcBef>
              <a:buClr>
                <a:srgbClr val="FF0000"/>
              </a:buClr>
              <a:buFont typeface="Courier New"/>
              <a:buChar char="o"/>
              <a:tabLst>
                <a:tab pos="241300" algn="l"/>
              </a:tabLst>
            </a:pPr>
            <a:r>
              <a:rPr sz="2200" dirty="0">
                <a:latin typeface="Arial MT"/>
                <a:cs typeface="Arial MT"/>
              </a:rPr>
              <a:t>Neck</a:t>
            </a:r>
            <a:r>
              <a:rPr sz="2200" spc="-5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&amp;</a:t>
            </a:r>
            <a:r>
              <a:rPr sz="2200" spc="-10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Trunk</a:t>
            </a:r>
            <a:r>
              <a:rPr sz="2200" spc="-35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5-</a:t>
            </a:r>
            <a:r>
              <a:rPr sz="2200" dirty="0">
                <a:latin typeface="Arial MT"/>
                <a:cs typeface="Arial MT"/>
              </a:rPr>
              <a:t>7</a:t>
            </a:r>
            <a:r>
              <a:rPr sz="2200" spc="-35" dirty="0">
                <a:latin typeface="Arial MT"/>
                <a:cs typeface="Arial MT"/>
              </a:rPr>
              <a:t> </a:t>
            </a:r>
            <a:r>
              <a:rPr sz="2200" spc="-25" dirty="0">
                <a:latin typeface="Arial MT"/>
                <a:cs typeface="Arial MT"/>
              </a:rPr>
              <a:t>hrs</a:t>
            </a:r>
            <a:endParaRPr sz="22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525"/>
              </a:spcBef>
              <a:buClr>
                <a:srgbClr val="FF0000"/>
              </a:buClr>
              <a:buFont typeface="Courier New"/>
              <a:buChar char="o"/>
              <a:tabLst>
                <a:tab pos="241300" algn="l"/>
              </a:tabLst>
            </a:pPr>
            <a:r>
              <a:rPr sz="2200" dirty="0">
                <a:latin typeface="Arial MT"/>
                <a:cs typeface="Arial MT"/>
              </a:rPr>
              <a:t>Upper</a:t>
            </a:r>
            <a:r>
              <a:rPr sz="2200" spc="-3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Limb</a:t>
            </a:r>
            <a:r>
              <a:rPr sz="2200" spc="-40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7-</a:t>
            </a:r>
            <a:r>
              <a:rPr sz="2200" dirty="0">
                <a:latin typeface="Arial MT"/>
                <a:cs typeface="Arial MT"/>
              </a:rPr>
              <a:t>9</a:t>
            </a:r>
            <a:r>
              <a:rPr sz="2200" spc="-25" dirty="0">
                <a:latin typeface="Arial MT"/>
                <a:cs typeface="Arial MT"/>
              </a:rPr>
              <a:t> hrs</a:t>
            </a:r>
            <a:endParaRPr sz="22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530"/>
              </a:spcBef>
              <a:buClr>
                <a:srgbClr val="FF0000"/>
              </a:buClr>
              <a:buFont typeface="Courier New"/>
              <a:buChar char="o"/>
              <a:tabLst>
                <a:tab pos="241300" algn="l"/>
              </a:tabLst>
            </a:pPr>
            <a:r>
              <a:rPr sz="2200" dirty="0">
                <a:latin typeface="Arial MT"/>
                <a:cs typeface="Arial MT"/>
              </a:rPr>
              <a:t>Lower</a:t>
            </a:r>
            <a:r>
              <a:rPr sz="2200" spc="-7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Limb</a:t>
            </a:r>
            <a:r>
              <a:rPr sz="2200" spc="-70" dirty="0">
                <a:latin typeface="Arial MT"/>
                <a:cs typeface="Arial MT"/>
              </a:rPr>
              <a:t> </a:t>
            </a:r>
            <a:r>
              <a:rPr sz="2200" spc="-20" dirty="0">
                <a:latin typeface="Arial MT"/>
                <a:cs typeface="Arial MT"/>
              </a:rPr>
              <a:t>9-</a:t>
            </a:r>
            <a:r>
              <a:rPr sz="2200" spc="-30" dirty="0">
                <a:latin typeface="Arial MT"/>
                <a:cs typeface="Arial MT"/>
              </a:rPr>
              <a:t>11</a:t>
            </a:r>
            <a:r>
              <a:rPr sz="2200" spc="-65" dirty="0">
                <a:latin typeface="Arial MT"/>
                <a:cs typeface="Arial MT"/>
              </a:rPr>
              <a:t> </a:t>
            </a:r>
            <a:r>
              <a:rPr sz="2200" spc="-25" dirty="0">
                <a:latin typeface="Arial MT"/>
                <a:cs typeface="Arial MT"/>
              </a:rPr>
              <a:t>hrs</a:t>
            </a:r>
            <a:endParaRPr sz="22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530"/>
              </a:spcBef>
              <a:buClr>
                <a:srgbClr val="FF0000"/>
              </a:buClr>
              <a:buFont typeface="Courier New"/>
              <a:buChar char="o"/>
              <a:tabLst>
                <a:tab pos="241300" algn="l"/>
              </a:tabLst>
            </a:pPr>
            <a:r>
              <a:rPr sz="2200" dirty="0">
                <a:latin typeface="Arial MT"/>
                <a:cs typeface="Arial MT"/>
              </a:rPr>
              <a:t>Small</a:t>
            </a:r>
            <a:r>
              <a:rPr sz="2200" spc="-4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Muscles</a:t>
            </a:r>
            <a:r>
              <a:rPr sz="2200" spc="-4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of</a:t>
            </a:r>
            <a:r>
              <a:rPr sz="2200" spc="-2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fingers</a:t>
            </a:r>
            <a:r>
              <a:rPr sz="2200" spc="-4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&amp;</a:t>
            </a:r>
            <a:r>
              <a:rPr sz="2200" spc="-4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toes</a:t>
            </a:r>
            <a:r>
              <a:rPr sz="2200" spc="-45" dirty="0">
                <a:latin typeface="Arial MT"/>
                <a:cs typeface="Arial MT"/>
              </a:rPr>
              <a:t> </a:t>
            </a:r>
            <a:r>
              <a:rPr sz="2200" spc="-65" dirty="0">
                <a:latin typeface="Arial MT"/>
                <a:cs typeface="Arial MT"/>
              </a:rPr>
              <a:t>11-</a:t>
            </a:r>
            <a:r>
              <a:rPr sz="2200" dirty="0">
                <a:latin typeface="Arial MT"/>
                <a:cs typeface="Arial MT"/>
              </a:rPr>
              <a:t>12</a:t>
            </a:r>
            <a:r>
              <a:rPr sz="2200" spc="-20" dirty="0">
                <a:latin typeface="Arial MT"/>
                <a:cs typeface="Arial MT"/>
              </a:rPr>
              <a:t> </a:t>
            </a:r>
            <a:r>
              <a:rPr sz="2200" spc="-25" dirty="0">
                <a:latin typeface="Arial MT"/>
                <a:cs typeface="Arial MT"/>
              </a:rPr>
              <a:t>hrs</a:t>
            </a:r>
            <a:endParaRPr sz="22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530"/>
              </a:spcBef>
              <a:buClr>
                <a:srgbClr val="FF0000"/>
              </a:buClr>
              <a:buFont typeface="Courier New"/>
              <a:buChar char="o"/>
              <a:tabLst>
                <a:tab pos="241300" algn="l"/>
              </a:tabLst>
            </a:pPr>
            <a:r>
              <a:rPr sz="2200" dirty="0">
                <a:latin typeface="Arial MT"/>
                <a:cs typeface="Arial MT"/>
              </a:rPr>
              <a:t>Static</a:t>
            </a:r>
            <a:r>
              <a:rPr sz="2200" spc="-5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phase</a:t>
            </a:r>
            <a:r>
              <a:rPr sz="2200" spc="-50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13-</a:t>
            </a:r>
            <a:r>
              <a:rPr sz="2200" dirty="0">
                <a:latin typeface="Arial MT"/>
                <a:cs typeface="Arial MT"/>
              </a:rPr>
              <a:t>24</a:t>
            </a:r>
            <a:r>
              <a:rPr sz="2200" spc="-35" dirty="0">
                <a:latin typeface="Arial MT"/>
                <a:cs typeface="Arial MT"/>
              </a:rPr>
              <a:t> </a:t>
            </a:r>
            <a:r>
              <a:rPr sz="2200" spc="-25" dirty="0">
                <a:latin typeface="Arial MT"/>
                <a:cs typeface="Arial MT"/>
              </a:rPr>
              <a:t>hrs</a:t>
            </a:r>
            <a:endParaRPr sz="22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525"/>
              </a:spcBef>
              <a:buClr>
                <a:srgbClr val="FF0000"/>
              </a:buClr>
              <a:buFont typeface="Courier New"/>
              <a:buChar char="o"/>
              <a:tabLst>
                <a:tab pos="241300" algn="l"/>
              </a:tabLst>
            </a:pPr>
            <a:r>
              <a:rPr sz="2200" dirty="0">
                <a:latin typeface="Arial MT"/>
                <a:cs typeface="Arial MT"/>
              </a:rPr>
              <a:t>Passing</a:t>
            </a:r>
            <a:r>
              <a:rPr sz="2200" spc="-6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off</a:t>
            </a:r>
            <a:r>
              <a:rPr sz="2200" spc="-5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phase</a:t>
            </a:r>
            <a:r>
              <a:rPr sz="2200" spc="-55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25-</a:t>
            </a:r>
            <a:r>
              <a:rPr sz="2200" dirty="0">
                <a:latin typeface="Arial MT"/>
                <a:cs typeface="Arial MT"/>
              </a:rPr>
              <a:t>48</a:t>
            </a:r>
            <a:r>
              <a:rPr sz="2200" spc="-35" dirty="0">
                <a:latin typeface="Arial MT"/>
                <a:cs typeface="Arial MT"/>
              </a:rPr>
              <a:t> </a:t>
            </a:r>
            <a:r>
              <a:rPr sz="2200" spc="-25" dirty="0">
                <a:latin typeface="Arial MT"/>
                <a:cs typeface="Arial MT"/>
              </a:rPr>
              <a:t>hrs</a:t>
            </a:r>
            <a:endParaRPr sz="22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5029200"/>
            <a:ext cx="7543800" cy="1676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72200" y="0"/>
            <a:ext cx="2286000" cy="304800"/>
          </a:xfrm>
          <a:prstGeom prst="rect">
            <a:avLst/>
          </a:prstGeom>
          <a:solidFill>
            <a:srgbClr val="9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0" dirty="0"/>
              <a:t>Rigor</a:t>
            </a:r>
            <a:r>
              <a:rPr spc="-160" dirty="0"/>
              <a:t> </a:t>
            </a:r>
            <a:r>
              <a:rPr spc="-70" dirty="0"/>
              <a:t>Mortis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8076" y="2869692"/>
            <a:ext cx="3432047" cy="352653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65676" y="1217675"/>
            <a:ext cx="3950208" cy="32034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72200" y="0"/>
            <a:ext cx="2286000" cy="304800"/>
          </a:xfrm>
          <a:prstGeom prst="rect">
            <a:avLst/>
          </a:prstGeom>
          <a:solidFill>
            <a:srgbClr val="9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0" dirty="0"/>
              <a:t>Rigor</a:t>
            </a:r>
            <a:r>
              <a:rPr spc="-160" dirty="0"/>
              <a:t> </a:t>
            </a:r>
            <a:r>
              <a:rPr spc="-70" dirty="0"/>
              <a:t>Mortis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0240" y="1464031"/>
            <a:ext cx="4725670" cy="471995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2600" b="1" u="sng" spc="-10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Arial"/>
                <a:cs typeface="Arial"/>
              </a:rPr>
              <a:t>Testing</a:t>
            </a:r>
            <a:r>
              <a:rPr sz="2600" b="1" u="sng" spc="-70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Arial"/>
                <a:cs typeface="Arial"/>
              </a:rPr>
              <a:t> </a:t>
            </a:r>
            <a:r>
              <a:rPr sz="2600" b="1" u="sng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Arial"/>
                <a:cs typeface="Arial"/>
              </a:rPr>
              <a:t>of</a:t>
            </a:r>
            <a:r>
              <a:rPr sz="2600" b="1" u="sng" spc="-45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Arial"/>
                <a:cs typeface="Arial"/>
              </a:rPr>
              <a:t> </a:t>
            </a:r>
            <a:r>
              <a:rPr sz="2600" b="1" u="sng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Arial"/>
                <a:cs typeface="Arial"/>
              </a:rPr>
              <a:t>Rigor</a:t>
            </a:r>
            <a:r>
              <a:rPr sz="2600" b="1" u="sng" spc="-60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Arial"/>
                <a:cs typeface="Arial"/>
              </a:rPr>
              <a:t> </a:t>
            </a:r>
            <a:r>
              <a:rPr sz="2600" b="1" u="sng" spc="-10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Arial"/>
                <a:cs typeface="Arial"/>
              </a:rPr>
              <a:t>Mortis</a:t>
            </a:r>
            <a:endParaRPr sz="26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535"/>
              </a:spcBef>
              <a:buClr>
                <a:srgbClr val="FF0000"/>
              </a:buClr>
              <a:buSzPct val="95454"/>
              <a:buFont typeface="Wingdings"/>
              <a:buChar char=""/>
              <a:tabLst>
                <a:tab pos="240665" algn="l"/>
              </a:tabLst>
            </a:pPr>
            <a:r>
              <a:rPr sz="2200" dirty="0">
                <a:latin typeface="Arial MT"/>
                <a:cs typeface="Arial MT"/>
              </a:rPr>
              <a:t>Attempting</a:t>
            </a:r>
            <a:r>
              <a:rPr sz="2200" spc="-4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to</a:t>
            </a:r>
            <a:r>
              <a:rPr sz="2200" spc="-5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open</a:t>
            </a:r>
            <a:r>
              <a:rPr sz="2200" spc="-45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eyelid</a:t>
            </a:r>
            <a:endParaRPr sz="2200">
              <a:latin typeface="Arial MT"/>
              <a:cs typeface="Arial MT"/>
            </a:endParaRPr>
          </a:p>
          <a:p>
            <a:pPr marL="240665" indent="-227965">
              <a:lnSpc>
                <a:spcPct val="100000"/>
              </a:lnSpc>
              <a:spcBef>
                <a:spcPts val="530"/>
              </a:spcBef>
              <a:buClr>
                <a:srgbClr val="FF0000"/>
              </a:buClr>
              <a:buSzPct val="95454"/>
              <a:buFont typeface="Wingdings"/>
              <a:buChar char=""/>
              <a:tabLst>
                <a:tab pos="240665" algn="l"/>
              </a:tabLst>
            </a:pPr>
            <a:r>
              <a:rPr sz="2200" dirty="0">
                <a:latin typeface="Arial MT"/>
                <a:cs typeface="Arial MT"/>
              </a:rPr>
              <a:t>Depressing</a:t>
            </a:r>
            <a:r>
              <a:rPr sz="2200" spc="-6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the</a:t>
            </a:r>
            <a:r>
              <a:rPr sz="2200" spc="-65" dirty="0">
                <a:latin typeface="Arial MT"/>
                <a:cs typeface="Arial MT"/>
              </a:rPr>
              <a:t> </a:t>
            </a:r>
            <a:r>
              <a:rPr sz="2200" spc="-25" dirty="0">
                <a:latin typeface="Arial MT"/>
                <a:cs typeface="Arial MT"/>
              </a:rPr>
              <a:t>jaw</a:t>
            </a:r>
            <a:endParaRPr sz="2200">
              <a:latin typeface="Arial MT"/>
              <a:cs typeface="Arial MT"/>
            </a:endParaRPr>
          </a:p>
          <a:p>
            <a:pPr marL="240665" indent="-227965">
              <a:lnSpc>
                <a:spcPct val="100000"/>
              </a:lnSpc>
              <a:spcBef>
                <a:spcPts val="525"/>
              </a:spcBef>
              <a:buClr>
                <a:srgbClr val="FF0000"/>
              </a:buClr>
              <a:buSzPct val="95454"/>
              <a:buFont typeface="Wingdings"/>
              <a:buChar char=""/>
              <a:tabLst>
                <a:tab pos="240665" algn="l"/>
              </a:tabLst>
            </a:pPr>
            <a:r>
              <a:rPr sz="2200" dirty="0">
                <a:latin typeface="Arial MT"/>
                <a:cs typeface="Arial MT"/>
              </a:rPr>
              <a:t>Flexing</a:t>
            </a:r>
            <a:r>
              <a:rPr sz="2200" spc="-4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neck</a:t>
            </a:r>
            <a:r>
              <a:rPr sz="2200" spc="-5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and</a:t>
            </a:r>
            <a:r>
              <a:rPr sz="2200" spc="-4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other</a:t>
            </a:r>
            <a:r>
              <a:rPr sz="2200" spc="-65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joints</a:t>
            </a:r>
            <a:endParaRPr sz="2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sz="2600" b="1" u="sng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Arial"/>
                <a:cs typeface="Arial"/>
              </a:rPr>
              <a:t>Factors</a:t>
            </a:r>
            <a:r>
              <a:rPr sz="2600" b="1" u="sng" spc="-30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Arial"/>
                <a:cs typeface="Arial"/>
              </a:rPr>
              <a:t> </a:t>
            </a:r>
            <a:r>
              <a:rPr sz="2600" b="1" u="sng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Arial"/>
                <a:cs typeface="Arial"/>
              </a:rPr>
              <a:t>effecting</a:t>
            </a:r>
            <a:r>
              <a:rPr sz="2600" b="1" u="sng" spc="-25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Arial"/>
                <a:cs typeface="Arial"/>
              </a:rPr>
              <a:t> </a:t>
            </a:r>
            <a:r>
              <a:rPr sz="2600" b="1" u="sng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Arial"/>
                <a:cs typeface="Arial"/>
              </a:rPr>
              <a:t>Rigor</a:t>
            </a:r>
            <a:r>
              <a:rPr sz="2600" b="1" u="sng" spc="-15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Arial"/>
                <a:cs typeface="Arial"/>
              </a:rPr>
              <a:t> </a:t>
            </a:r>
            <a:r>
              <a:rPr sz="2600" b="1" u="sng" spc="-10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Arial"/>
                <a:cs typeface="Arial"/>
              </a:rPr>
              <a:t>Mortis</a:t>
            </a:r>
            <a:endParaRPr sz="26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950"/>
              </a:spcBef>
              <a:buClr>
                <a:srgbClr val="FF0000"/>
              </a:buClr>
              <a:buSzPct val="95454"/>
              <a:buFont typeface="Wingdings"/>
              <a:buChar char=""/>
              <a:tabLst>
                <a:tab pos="240665" algn="l"/>
              </a:tabLst>
            </a:pPr>
            <a:r>
              <a:rPr sz="2200" spc="-10" dirty="0">
                <a:latin typeface="Arial MT"/>
                <a:cs typeface="Arial MT"/>
              </a:rPr>
              <a:t>Temperature</a:t>
            </a:r>
            <a:endParaRPr sz="2200">
              <a:latin typeface="Arial MT"/>
              <a:cs typeface="Arial MT"/>
            </a:endParaRPr>
          </a:p>
          <a:p>
            <a:pPr marL="303530" indent="-290830">
              <a:lnSpc>
                <a:spcPct val="100000"/>
              </a:lnSpc>
              <a:spcBef>
                <a:spcPts val="530"/>
              </a:spcBef>
              <a:buClr>
                <a:srgbClr val="FF0000"/>
              </a:buClr>
              <a:buSzPct val="95454"/>
              <a:buFont typeface="Wingdings"/>
              <a:buChar char=""/>
              <a:tabLst>
                <a:tab pos="303530" algn="l"/>
              </a:tabLst>
            </a:pPr>
            <a:r>
              <a:rPr sz="2200" spc="-25" dirty="0">
                <a:latin typeface="Arial MT"/>
                <a:cs typeface="Arial MT"/>
              </a:rPr>
              <a:t>Age</a:t>
            </a:r>
            <a:endParaRPr sz="2200">
              <a:latin typeface="Arial MT"/>
              <a:cs typeface="Arial MT"/>
            </a:endParaRPr>
          </a:p>
          <a:p>
            <a:pPr marL="318770" indent="-306070">
              <a:lnSpc>
                <a:spcPct val="100000"/>
              </a:lnSpc>
              <a:spcBef>
                <a:spcPts val="530"/>
              </a:spcBef>
              <a:buClr>
                <a:srgbClr val="FF0000"/>
              </a:buClr>
              <a:buSzPct val="95454"/>
              <a:buFont typeface="Wingdings"/>
              <a:buChar char=""/>
              <a:tabLst>
                <a:tab pos="318770" algn="l"/>
              </a:tabLst>
            </a:pPr>
            <a:r>
              <a:rPr sz="2200" dirty="0">
                <a:latin typeface="Arial MT"/>
                <a:cs typeface="Arial MT"/>
              </a:rPr>
              <a:t>Body</a:t>
            </a:r>
            <a:r>
              <a:rPr sz="2200" spc="-45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structure</a:t>
            </a:r>
            <a:endParaRPr sz="2200">
              <a:latin typeface="Arial MT"/>
              <a:cs typeface="Arial MT"/>
            </a:endParaRPr>
          </a:p>
          <a:p>
            <a:pPr marL="318770" indent="-306070">
              <a:lnSpc>
                <a:spcPct val="100000"/>
              </a:lnSpc>
              <a:spcBef>
                <a:spcPts val="525"/>
              </a:spcBef>
              <a:buClr>
                <a:srgbClr val="FF0000"/>
              </a:buClr>
              <a:buSzPct val="95454"/>
              <a:buFont typeface="Wingdings"/>
              <a:buChar char=""/>
              <a:tabLst>
                <a:tab pos="318770" algn="l"/>
              </a:tabLst>
            </a:pPr>
            <a:r>
              <a:rPr sz="2200" dirty="0">
                <a:latin typeface="Arial MT"/>
                <a:cs typeface="Arial MT"/>
              </a:rPr>
              <a:t>Nutritional</a:t>
            </a:r>
            <a:r>
              <a:rPr sz="2200" spc="-135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status</a:t>
            </a:r>
            <a:endParaRPr sz="2200">
              <a:latin typeface="Arial MT"/>
              <a:cs typeface="Arial MT"/>
            </a:endParaRPr>
          </a:p>
          <a:p>
            <a:pPr marL="318770" indent="-306070">
              <a:lnSpc>
                <a:spcPct val="100000"/>
              </a:lnSpc>
              <a:spcBef>
                <a:spcPts val="530"/>
              </a:spcBef>
              <a:buClr>
                <a:srgbClr val="FF0000"/>
              </a:buClr>
              <a:buSzPct val="95454"/>
              <a:buFont typeface="Wingdings"/>
              <a:buChar char=""/>
              <a:tabLst>
                <a:tab pos="318770" algn="l"/>
              </a:tabLst>
            </a:pPr>
            <a:r>
              <a:rPr sz="2200" dirty="0">
                <a:latin typeface="Arial MT"/>
                <a:cs typeface="Arial MT"/>
              </a:rPr>
              <a:t>Muscular</a:t>
            </a:r>
            <a:r>
              <a:rPr sz="2200" spc="-80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activity</a:t>
            </a:r>
            <a:endParaRPr sz="2200">
              <a:latin typeface="Arial MT"/>
              <a:cs typeface="Arial MT"/>
            </a:endParaRPr>
          </a:p>
          <a:p>
            <a:pPr marL="318770" indent="-306070">
              <a:lnSpc>
                <a:spcPct val="100000"/>
              </a:lnSpc>
              <a:spcBef>
                <a:spcPts val="530"/>
              </a:spcBef>
              <a:buClr>
                <a:srgbClr val="FF0000"/>
              </a:buClr>
              <a:buSzPct val="95454"/>
              <a:buFont typeface="Wingdings"/>
              <a:buChar char=""/>
              <a:tabLst>
                <a:tab pos="318770" algn="l"/>
              </a:tabLst>
            </a:pPr>
            <a:r>
              <a:rPr sz="2200" dirty="0">
                <a:latin typeface="Arial MT"/>
                <a:cs typeface="Arial MT"/>
              </a:rPr>
              <a:t>Mode</a:t>
            </a:r>
            <a:r>
              <a:rPr sz="2200" spc="-3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of</a:t>
            </a:r>
            <a:r>
              <a:rPr sz="2200" spc="-30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death</a:t>
            </a:r>
            <a:endParaRPr sz="22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37276" y="455676"/>
            <a:ext cx="2319528" cy="305104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37276" y="3656076"/>
            <a:ext cx="2221992" cy="28986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72200" y="0"/>
            <a:ext cx="2286000" cy="303276"/>
          </a:xfrm>
          <a:prstGeom prst="rect">
            <a:avLst/>
          </a:prstGeom>
          <a:solidFill>
            <a:srgbClr val="9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221742"/>
            <a:ext cx="3019425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0" dirty="0"/>
              <a:t>Rigor</a:t>
            </a:r>
            <a:r>
              <a:rPr spc="-160" dirty="0"/>
              <a:t> </a:t>
            </a:r>
            <a:r>
              <a:rPr spc="-70" dirty="0"/>
              <a:t>Mortis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171702"/>
            <a:ext cx="6169025" cy="4568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>
              <a:lnSpc>
                <a:spcPct val="100000"/>
              </a:lnSpc>
              <a:spcBef>
                <a:spcPts val="100"/>
              </a:spcBef>
            </a:pPr>
            <a:r>
              <a:rPr sz="2400" b="1" u="sng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Arial"/>
                <a:cs typeface="Arial"/>
              </a:rPr>
              <a:t>Secondary</a:t>
            </a:r>
            <a:r>
              <a:rPr sz="2400" b="1" u="sng" spc="-95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Arial"/>
                <a:cs typeface="Arial"/>
              </a:rPr>
              <a:t> </a:t>
            </a:r>
            <a:r>
              <a:rPr sz="2400" b="1" u="sng" spc="-10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Arial"/>
                <a:cs typeface="Arial"/>
              </a:rPr>
              <a:t>Relaxation</a:t>
            </a:r>
            <a:endParaRPr sz="2400">
              <a:latin typeface="Arial"/>
              <a:cs typeface="Arial"/>
            </a:endParaRPr>
          </a:p>
          <a:p>
            <a:pPr marL="354965" indent="-227965">
              <a:lnSpc>
                <a:spcPct val="100000"/>
              </a:lnSpc>
              <a:buClr>
                <a:srgbClr val="FF0000"/>
              </a:buClr>
              <a:buFont typeface="Wingdings"/>
              <a:buChar char=""/>
              <a:tabLst>
                <a:tab pos="354965" algn="l"/>
              </a:tabLst>
            </a:pPr>
            <a:r>
              <a:rPr sz="2000" dirty="0">
                <a:latin typeface="Arial MT"/>
                <a:cs typeface="Arial MT"/>
              </a:rPr>
              <a:t>Synchronous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with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onset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of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putrefaction</a:t>
            </a:r>
            <a:endParaRPr sz="2000">
              <a:latin typeface="Arial MT"/>
              <a:cs typeface="Arial MT"/>
            </a:endParaRPr>
          </a:p>
          <a:p>
            <a:pPr marL="354965" indent="-227965">
              <a:lnSpc>
                <a:spcPct val="100000"/>
              </a:lnSpc>
              <a:buClr>
                <a:srgbClr val="FF0000"/>
              </a:buClr>
              <a:buFont typeface="Wingdings"/>
              <a:buChar char=""/>
              <a:tabLst>
                <a:tab pos="354965" algn="l"/>
              </a:tabLst>
            </a:pPr>
            <a:r>
              <a:rPr sz="2000" dirty="0">
                <a:latin typeface="Arial MT"/>
                <a:cs typeface="Arial MT"/>
              </a:rPr>
              <a:t>Muscles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become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soft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and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flaccid.</a:t>
            </a:r>
            <a:endParaRPr sz="2000">
              <a:latin typeface="Arial MT"/>
              <a:cs typeface="Arial MT"/>
            </a:endParaRPr>
          </a:p>
          <a:p>
            <a:pPr marL="354965" indent="-227965">
              <a:lnSpc>
                <a:spcPct val="100000"/>
              </a:lnSpc>
              <a:spcBef>
                <a:spcPts val="5"/>
              </a:spcBef>
              <a:buClr>
                <a:srgbClr val="FF0000"/>
              </a:buClr>
              <a:buFont typeface="Wingdings"/>
              <a:buChar char=""/>
              <a:tabLst>
                <a:tab pos="354965" algn="l"/>
              </a:tabLst>
            </a:pPr>
            <a:r>
              <a:rPr sz="2000" dirty="0">
                <a:latin typeface="Arial MT"/>
                <a:cs typeface="Arial MT"/>
              </a:rPr>
              <a:t>Do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not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respond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to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mechanical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and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electrical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stimuli.</a:t>
            </a:r>
            <a:endParaRPr sz="2000">
              <a:latin typeface="Arial MT"/>
              <a:cs typeface="Arial MT"/>
            </a:endParaRPr>
          </a:p>
          <a:p>
            <a:pPr marL="354965" indent="-227965">
              <a:lnSpc>
                <a:spcPts val="2400"/>
              </a:lnSpc>
              <a:buClr>
                <a:srgbClr val="FF0000"/>
              </a:buClr>
              <a:buFont typeface="Wingdings"/>
              <a:buChar char=""/>
              <a:tabLst>
                <a:tab pos="354965" algn="l"/>
              </a:tabLst>
            </a:pPr>
            <a:r>
              <a:rPr sz="2000" dirty="0">
                <a:latin typeface="Arial MT"/>
                <a:cs typeface="Arial MT"/>
              </a:rPr>
              <a:t>Tissues</a:t>
            </a:r>
            <a:r>
              <a:rPr sz="2000" spc="-7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are</a:t>
            </a:r>
            <a:r>
              <a:rPr sz="2000" spc="-8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alkaline.</a:t>
            </a:r>
            <a:endParaRPr sz="2000">
              <a:latin typeface="Arial MT"/>
              <a:cs typeface="Arial MT"/>
            </a:endParaRPr>
          </a:p>
          <a:p>
            <a:pPr marL="127000">
              <a:lnSpc>
                <a:spcPts val="2880"/>
              </a:lnSpc>
            </a:pPr>
            <a:r>
              <a:rPr sz="2400" b="1" u="sng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Arial"/>
                <a:cs typeface="Arial"/>
              </a:rPr>
              <a:t>Medico</a:t>
            </a:r>
            <a:r>
              <a:rPr sz="2400" b="1" u="sng" spc="-20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Arial"/>
                <a:cs typeface="Arial"/>
              </a:rPr>
              <a:t> </a:t>
            </a:r>
            <a:r>
              <a:rPr sz="2400" b="1" u="sng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Arial"/>
                <a:cs typeface="Arial"/>
              </a:rPr>
              <a:t>Legal</a:t>
            </a:r>
            <a:r>
              <a:rPr sz="2400" b="1" u="sng" spc="-15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Arial"/>
                <a:cs typeface="Arial"/>
              </a:rPr>
              <a:t> </a:t>
            </a:r>
            <a:r>
              <a:rPr sz="2400" b="1" u="sng" spc="-10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Arial"/>
                <a:cs typeface="Arial"/>
              </a:rPr>
              <a:t>Importance</a:t>
            </a:r>
            <a:endParaRPr sz="2400">
              <a:latin typeface="Arial"/>
              <a:cs typeface="Arial"/>
            </a:endParaRPr>
          </a:p>
          <a:p>
            <a:pPr marL="446405" indent="-433705">
              <a:lnSpc>
                <a:spcPct val="100000"/>
              </a:lnSpc>
              <a:spcBef>
                <a:spcPts val="590"/>
              </a:spcBef>
              <a:buClr>
                <a:srgbClr val="FF0000"/>
              </a:buClr>
              <a:buSzPct val="130000"/>
              <a:buFont typeface="Wingdings"/>
              <a:buChar char=""/>
              <a:tabLst>
                <a:tab pos="446405" algn="l"/>
              </a:tabLst>
            </a:pPr>
            <a:r>
              <a:rPr sz="2000" dirty="0">
                <a:latin typeface="Arial MT"/>
                <a:cs typeface="Arial MT"/>
              </a:rPr>
              <a:t>Diagnosis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of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death.</a:t>
            </a:r>
            <a:endParaRPr sz="2000">
              <a:latin typeface="Arial MT"/>
              <a:cs typeface="Arial MT"/>
            </a:endParaRPr>
          </a:p>
          <a:p>
            <a:pPr marL="425450" indent="-412750">
              <a:lnSpc>
                <a:spcPct val="100000"/>
              </a:lnSpc>
              <a:spcBef>
                <a:spcPts val="135"/>
              </a:spcBef>
              <a:buClr>
                <a:srgbClr val="FF0000"/>
              </a:buClr>
              <a:buFont typeface="Wingdings"/>
              <a:buChar char=""/>
              <a:tabLst>
                <a:tab pos="425450" algn="l"/>
              </a:tabLst>
            </a:pPr>
            <a:r>
              <a:rPr sz="2000" dirty="0">
                <a:latin typeface="Arial MT"/>
                <a:cs typeface="Arial MT"/>
              </a:rPr>
              <a:t>Determining</a:t>
            </a:r>
            <a:r>
              <a:rPr sz="2000" spc="-8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postmortem</a:t>
            </a:r>
            <a:r>
              <a:rPr sz="2000" spc="-9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interval.</a:t>
            </a:r>
            <a:endParaRPr sz="2000">
              <a:latin typeface="Arial MT"/>
              <a:cs typeface="Arial MT"/>
            </a:endParaRPr>
          </a:p>
          <a:p>
            <a:pPr marL="425450" indent="-412750">
              <a:lnSpc>
                <a:spcPct val="100000"/>
              </a:lnSpc>
              <a:buClr>
                <a:srgbClr val="FF0000"/>
              </a:buClr>
              <a:buFont typeface="Wingdings"/>
              <a:buChar char=""/>
              <a:tabLst>
                <a:tab pos="425450" algn="l"/>
              </a:tabLst>
            </a:pPr>
            <a:r>
              <a:rPr sz="2000" dirty="0">
                <a:latin typeface="Arial MT"/>
                <a:cs typeface="Arial MT"/>
              </a:rPr>
              <a:t>Determining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manner</a:t>
            </a:r>
            <a:r>
              <a:rPr sz="2000" spc="-7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of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death.</a:t>
            </a:r>
            <a:endParaRPr sz="2000">
              <a:latin typeface="Arial MT"/>
              <a:cs typeface="Arial MT"/>
            </a:endParaRPr>
          </a:p>
          <a:p>
            <a:pPr marL="425450" indent="-412750">
              <a:lnSpc>
                <a:spcPts val="2400"/>
              </a:lnSpc>
              <a:buClr>
                <a:srgbClr val="FF0000"/>
              </a:buClr>
              <a:buFont typeface="Wingdings"/>
              <a:buChar char=""/>
              <a:tabLst>
                <a:tab pos="425450" algn="l"/>
                <a:tab pos="3074035" algn="l"/>
              </a:tabLst>
            </a:pPr>
            <a:r>
              <a:rPr sz="2000" dirty="0">
                <a:latin typeface="Arial MT"/>
                <a:cs typeface="Arial MT"/>
              </a:rPr>
              <a:t>Position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of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body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at</a:t>
            </a:r>
            <a:r>
              <a:rPr sz="2000" spc="-25" dirty="0">
                <a:latin typeface="Arial MT"/>
                <a:cs typeface="Arial MT"/>
              </a:rPr>
              <a:t> the</a:t>
            </a:r>
            <a:r>
              <a:rPr sz="2000" dirty="0">
                <a:latin typeface="Arial MT"/>
                <a:cs typeface="Arial MT"/>
              </a:rPr>
              <a:t>	time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of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death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ts val="2880"/>
              </a:lnSpc>
            </a:pPr>
            <a:r>
              <a:rPr sz="2400" b="1" u="sng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Arial"/>
                <a:cs typeface="Arial"/>
              </a:rPr>
              <a:t>Conditions</a:t>
            </a:r>
            <a:r>
              <a:rPr sz="2400" b="1" u="sng" spc="-50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Arial"/>
                <a:cs typeface="Arial"/>
              </a:rPr>
              <a:t> </a:t>
            </a:r>
            <a:r>
              <a:rPr sz="2400" b="1" u="sng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Arial"/>
                <a:cs typeface="Arial"/>
              </a:rPr>
              <a:t>simulating</a:t>
            </a:r>
            <a:r>
              <a:rPr sz="2400" b="1" u="sng" spc="-50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Arial"/>
                <a:cs typeface="Arial"/>
              </a:rPr>
              <a:t> </a:t>
            </a:r>
            <a:r>
              <a:rPr sz="2400" b="1" u="sng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Arial"/>
                <a:cs typeface="Arial"/>
              </a:rPr>
              <a:t>Rigor</a:t>
            </a:r>
            <a:r>
              <a:rPr sz="2400" b="1" u="sng" spc="-20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Arial"/>
                <a:cs typeface="Arial"/>
              </a:rPr>
              <a:t> </a:t>
            </a:r>
            <a:r>
              <a:rPr sz="2400" b="1" u="sng" spc="-10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Arial"/>
                <a:cs typeface="Arial"/>
              </a:rPr>
              <a:t>Mortis</a:t>
            </a:r>
            <a:endParaRPr sz="2400">
              <a:latin typeface="Arial"/>
              <a:cs typeface="Arial"/>
            </a:endParaRPr>
          </a:p>
          <a:p>
            <a:pPr marL="459105" indent="-446405">
              <a:lnSpc>
                <a:spcPct val="100000"/>
              </a:lnSpc>
              <a:spcBef>
                <a:spcPts val="5"/>
              </a:spcBef>
              <a:buClr>
                <a:srgbClr val="FF0000"/>
              </a:buClr>
              <a:buFont typeface="Wingdings"/>
              <a:buChar char=""/>
              <a:tabLst>
                <a:tab pos="459105" algn="l"/>
              </a:tabLst>
            </a:pPr>
            <a:r>
              <a:rPr sz="2000" dirty="0">
                <a:latin typeface="Arial MT"/>
                <a:cs typeface="Arial MT"/>
              </a:rPr>
              <a:t>Heat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stiffening</a:t>
            </a:r>
            <a:endParaRPr sz="2000">
              <a:latin typeface="Arial MT"/>
              <a:cs typeface="Arial MT"/>
            </a:endParaRPr>
          </a:p>
          <a:p>
            <a:pPr marL="459105" indent="-446405">
              <a:lnSpc>
                <a:spcPct val="100000"/>
              </a:lnSpc>
              <a:buClr>
                <a:srgbClr val="FF0000"/>
              </a:buClr>
              <a:buFont typeface="Wingdings"/>
              <a:buChar char=""/>
              <a:tabLst>
                <a:tab pos="459105" algn="l"/>
              </a:tabLst>
            </a:pPr>
            <a:r>
              <a:rPr sz="2000" dirty="0">
                <a:latin typeface="Arial MT"/>
                <a:cs typeface="Arial MT"/>
              </a:rPr>
              <a:t>Cold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stiffening</a:t>
            </a:r>
            <a:endParaRPr sz="2000">
              <a:latin typeface="Arial MT"/>
              <a:cs typeface="Arial MT"/>
            </a:endParaRPr>
          </a:p>
          <a:p>
            <a:pPr marL="459105" indent="-446405">
              <a:lnSpc>
                <a:spcPct val="100000"/>
              </a:lnSpc>
              <a:spcBef>
                <a:spcPts val="5"/>
              </a:spcBef>
              <a:buClr>
                <a:srgbClr val="FF0000"/>
              </a:buClr>
              <a:buFont typeface="Wingdings"/>
              <a:buChar char=""/>
              <a:tabLst>
                <a:tab pos="459105" algn="l"/>
              </a:tabLst>
            </a:pPr>
            <a:r>
              <a:rPr sz="2000" dirty="0">
                <a:latin typeface="Arial MT"/>
                <a:cs typeface="Arial MT"/>
              </a:rPr>
              <a:t>Cadaveric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spc="-20" dirty="0">
                <a:latin typeface="Arial MT"/>
                <a:cs typeface="Arial MT"/>
              </a:rPr>
              <a:t>spasm</a:t>
            </a:r>
            <a:endParaRPr sz="20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87211" y="4759452"/>
            <a:ext cx="2289047" cy="19431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72200" y="0"/>
            <a:ext cx="2286000" cy="304800"/>
          </a:xfrm>
          <a:prstGeom prst="rect">
            <a:avLst/>
          </a:prstGeom>
          <a:solidFill>
            <a:srgbClr val="9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23417"/>
            <a:ext cx="72034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10" dirty="0"/>
              <a:t>Conditions</a:t>
            </a:r>
            <a:r>
              <a:rPr sz="4000" spc="-165" dirty="0"/>
              <a:t> </a:t>
            </a:r>
            <a:r>
              <a:rPr sz="4000" spc="-110" dirty="0"/>
              <a:t>simulating</a:t>
            </a:r>
            <a:r>
              <a:rPr sz="4000" spc="-185" dirty="0"/>
              <a:t> </a:t>
            </a:r>
            <a:r>
              <a:rPr sz="4000" spc="-100" dirty="0"/>
              <a:t>Rigor</a:t>
            </a:r>
            <a:r>
              <a:rPr sz="4000" spc="-155" dirty="0"/>
              <a:t> </a:t>
            </a:r>
            <a:r>
              <a:rPr sz="4000" spc="-10" dirty="0"/>
              <a:t>Mortis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1177675"/>
            <a:ext cx="7263765" cy="2364740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127000">
              <a:lnSpc>
                <a:spcPct val="100000"/>
              </a:lnSpc>
              <a:spcBef>
                <a:spcPts val="1085"/>
              </a:spcBef>
              <a:tabLst>
                <a:tab pos="641985" algn="l"/>
              </a:tabLst>
            </a:pPr>
            <a:r>
              <a:rPr sz="3200" b="1" spc="-25" dirty="0">
                <a:solidFill>
                  <a:srgbClr val="636363"/>
                </a:solidFill>
                <a:latin typeface="Calibri"/>
                <a:cs typeface="Calibri"/>
              </a:rPr>
              <a:t>1.</a:t>
            </a:r>
            <a:r>
              <a:rPr sz="3200" b="1" dirty="0">
                <a:solidFill>
                  <a:srgbClr val="636363"/>
                </a:solidFill>
                <a:latin typeface="Calibri"/>
                <a:cs typeface="Calibri"/>
              </a:rPr>
              <a:t>	</a:t>
            </a:r>
            <a:r>
              <a:rPr sz="3200" b="1" u="sng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Calibri"/>
                <a:cs typeface="Calibri"/>
              </a:rPr>
              <a:t>Freezing</a:t>
            </a:r>
            <a:r>
              <a:rPr sz="3200" b="1" u="sng" spc="-70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sng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Calibri"/>
                <a:cs typeface="Calibri"/>
              </a:rPr>
              <a:t>or</a:t>
            </a:r>
            <a:r>
              <a:rPr sz="3200" b="1" u="sng" spc="-65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sng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Calibri"/>
                <a:cs typeface="Calibri"/>
              </a:rPr>
              <a:t>Cold</a:t>
            </a:r>
            <a:r>
              <a:rPr sz="3200" b="1" u="sng" spc="-65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sng" spc="-10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Calibri"/>
                <a:cs typeface="Calibri"/>
              </a:rPr>
              <a:t>Stiffening</a:t>
            </a:r>
            <a:endParaRPr sz="3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625"/>
              </a:spcBef>
              <a:buClr>
                <a:srgbClr val="FF0000"/>
              </a:buClr>
              <a:buFont typeface="Wingdings"/>
              <a:buChar char=""/>
              <a:tabLst>
                <a:tab pos="354965" algn="l"/>
              </a:tabLst>
            </a:pPr>
            <a:r>
              <a:rPr sz="2000" dirty="0">
                <a:latin typeface="Arial MT"/>
                <a:cs typeface="Arial MT"/>
              </a:rPr>
              <a:t>Bodies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undergo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cold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stiffening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due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to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solidification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of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body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spc="-25" dirty="0">
                <a:latin typeface="Arial MT"/>
                <a:cs typeface="Arial MT"/>
              </a:rPr>
              <a:t>fat</a:t>
            </a:r>
            <a:endParaRPr sz="2000">
              <a:latin typeface="Arial MT"/>
              <a:cs typeface="Arial MT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Arial MT"/>
                <a:cs typeface="Arial MT"/>
              </a:rPr>
              <a:t>when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exposed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to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freezing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temperature.</a:t>
            </a:r>
            <a:endParaRPr sz="2000">
              <a:latin typeface="Arial MT"/>
              <a:cs typeface="Arial MT"/>
            </a:endParaRPr>
          </a:p>
          <a:p>
            <a:pPr marL="355600" marR="634365" indent="-342900">
              <a:lnSpc>
                <a:spcPct val="100000"/>
              </a:lnSpc>
              <a:spcBef>
                <a:spcPts val="480"/>
              </a:spcBef>
              <a:buClr>
                <a:srgbClr val="FF0000"/>
              </a:buClr>
              <a:buFont typeface="Wingdings"/>
              <a:buChar char=""/>
              <a:tabLst>
                <a:tab pos="355600" algn="l"/>
              </a:tabLst>
            </a:pPr>
            <a:r>
              <a:rPr sz="2000" dirty="0">
                <a:latin typeface="Arial MT"/>
                <a:cs typeface="Arial MT"/>
              </a:rPr>
              <a:t>Stiffening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disappears</a:t>
            </a:r>
            <a:r>
              <a:rPr sz="2000" spc="-9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----</a:t>
            </a:r>
            <a:r>
              <a:rPr sz="2000" spc="-10" dirty="0">
                <a:latin typeface="Arial MT"/>
                <a:cs typeface="Arial MT"/>
              </a:rPr>
              <a:t>-</a:t>
            </a:r>
            <a:r>
              <a:rPr sz="2000" dirty="0">
                <a:latin typeface="Arial MT"/>
                <a:cs typeface="Arial MT"/>
              </a:rPr>
              <a:t>-</a:t>
            </a:r>
            <a:r>
              <a:rPr sz="2000" spc="-7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Rigor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----</a:t>
            </a:r>
            <a:r>
              <a:rPr sz="2000" spc="-10" dirty="0">
                <a:latin typeface="Arial MT"/>
                <a:cs typeface="Arial MT"/>
              </a:rPr>
              <a:t>---</a:t>
            </a:r>
            <a:r>
              <a:rPr sz="2000" dirty="0">
                <a:latin typeface="Arial MT"/>
                <a:cs typeface="Arial MT"/>
              </a:rPr>
              <a:t>--</a:t>
            </a:r>
            <a:r>
              <a:rPr sz="2000" spc="-10" dirty="0">
                <a:latin typeface="Arial MT"/>
                <a:cs typeface="Arial MT"/>
              </a:rPr>
              <a:t>--</a:t>
            </a:r>
            <a:r>
              <a:rPr sz="2000" dirty="0">
                <a:latin typeface="Arial MT"/>
                <a:cs typeface="Arial MT"/>
              </a:rPr>
              <a:t>-removed</a:t>
            </a:r>
            <a:r>
              <a:rPr sz="2000" spc="-80" dirty="0">
                <a:latin typeface="Arial MT"/>
                <a:cs typeface="Arial MT"/>
              </a:rPr>
              <a:t> </a:t>
            </a:r>
            <a:r>
              <a:rPr sz="2000" spc="-20" dirty="0">
                <a:latin typeface="Arial MT"/>
                <a:cs typeface="Arial MT"/>
              </a:rPr>
              <a:t>from </a:t>
            </a:r>
            <a:r>
              <a:rPr sz="2000" dirty="0">
                <a:latin typeface="Arial MT"/>
                <a:cs typeface="Arial MT"/>
              </a:rPr>
              <a:t>freezing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spc="-20" dirty="0">
                <a:latin typeface="Arial MT"/>
                <a:cs typeface="Arial MT"/>
              </a:rPr>
              <a:t>temp</a:t>
            </a:r>
            <a:endParaRPr sz="20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480"/>
              </a:spcBef>
              <a:buClr>
                <a:srgbClr val="FF0000"/>
              </a:buClr>
              <a:buFont typeface="Wingdings"/>
              <a:buChar char=""/>
              <a:tabLst>
                <a:tab pos="354965" algn="l"/>
              </a:tabLst>
            </a:pPr>
            <a:r>
              <a:rPr sz="2000" dirty="0">
                <a:latin typeface="Arial MT"/>
                <a:cs typeface="Arial MT"/>
              </a:rPr>
              <a:t>Rigor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comes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rapidly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----</a:t>
            </a:r>
            <a:r>
              <a:rPr sz="2000" spc="-10" dirty="0">
                <a:latin typeface="Arial MT"/>
                <a:cs typeface="Arial MT"/>
              </a:rPr>
              <a:t>--</a:t>
            </a:r>
            <a:r>
              <a:rPr sz="2000" dirty="0">
                <a:latin typeface="Arial MT"/>
                <a:cs typeface="Arial MT"/>
              </a:rPr>
              <a:t>-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lasts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less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time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-----</a:t>
            </a:r>
            <a:r>
              <a:rPr sz="2000" spc="-6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less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intensity</a:t>
            </a:r>
            <a:endParaRPr sz="20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37276" y="3902964"/>
            <a:ext cx="2223516" cy="242316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6476" y="3902964"/>
            <a:ext cx="2231136" cy="242316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4736" y="3884676"/>
            <a:ext cx="2060448" cy="244144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172200" y="0"/>
            <a:ext cx="2286000" cy="304159"/>
          </a:xfrm>
          <a:prstGeom prst="rect">
            <a:avLst/>
          </a:prstGeom>
          <a:solidFill>
            <a:srgbClr val="9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33882"/>
            <a:ext cx="6439535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spc="-90" dirty="0"/>
              <a:t>Vision</a:t>
            </a:r>
            <a:r>
              <a:rPr sz="3200" spc="-190" dirty="0"/>
              <a:t> </a:t>
            </a:r>
            <a:r>
              <a:rPr sz="3200" spc="-60" dirty="0"/>
              <a:t>of</a:t>
            </a:r>
            <a:r>
              <a:rPr sz="3200" spc="-170" dirty="0"/>
              <a:t> </a:t>
            </a:r>
            <a:r>
              <a:rPr sz="3200" spc="-110" dirty="0"/>
              <a:t>Rawalpindi</a:t>
            </a:r>
            <a:r>
              <a:rPr sz="3200" spc="-204" dirty="0"/>
              <a:t> </a:t>
            </a:r>
            <a:r>
              <a:rPr sz="3200" spc="-95" dirty="0"/>
              <a:t>Medical</a:t>
            </a:r>
            <a:r>
              <a:rPr sz="3200" spc="-190" dirty="0"/>
              <a:t> </a:t>
            </a:r>
            <a:r>
              <a:rPr sz="3200" spc="-95" dirty="0"/>
              <a:t>University </a:t>
            </a:r>
            <a:r>
              <a:rPr sz="3200" spc="-80" dirty="0"/>
              <a:t>The</a:t>
            </a:r>
            <a:r>
              <a:rPr sz="3200" spc="-190" dirty="0"/>
              <a:t> </a:t>
            </a:r>
            <a:r>
              <a:rPr sz="3200" spc="-100" dirty="0"/>
              <a:t>Dream/</a:t>
            </a:r>
            <a:r>
              <a:rPr sz="3200" spc="-180" dirty="0"/>
              <a:t> </a:t>
            </a:r>
            <a:r>
              <a:rPr sz="3200" spc="-10" dirty="0"/>
              <a:t>Tomorrow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457200" y="1676400"/>
            <a:ext cx="7620000" cy="23461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029" marR="201295" indent="-227329">
              <a:lnSpc>
                <a:spcPct val="100000"/>
              </a:lnSpc>
              <a:spcBef>
                <a:spcPts val="95"/>
              </a:spcBef>
              <a:buClr>
                <a:srgbClr val="AC0000"/>
              </a:buClr>
              <a:buFont typeface="Arial MT"/>
              <a:buChar char="•"/>
              <a:tabLst>
                <a:tab pos="241300" algn="l"/>
              </a:tabLst>
            </a:pPr>
            <a:r>
              <a:rPr sz="2800" spc="-100" dirty="0">
                <a:latin typeface="Calibri"/>
                <a:cs typeface="Calibri"/>
              </a:rPr>
              <a:t>To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impart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evidence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based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research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oriented 	</a:t>
            </a:r>
            <a:r>
              <a:rPr sz="2800" dirty="0">
                <a:latin typeface="Calibri"/>
                <a:cs typeface="Calibri"/>
              </a:rPr>
              <a:t>medical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education</a:t>
            </a:r>
            <a:endParaRPr sz="28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70"/>
              </a:spcBef>
              <a:buClr>
                <a:srgbClr val="AC0000"/>
              </a:buClr>
              <a:buFont typeface="Arial MT"/>
              <a:buChar char="•"/>
              <a:tabLst>
                <a:tab pos="240029" algn="l"/>
              </a:tabLst>
            </a:pPr>
            <a:r>
              <a:rPr sz="2800" spc="-90" dirty="0">
                <a:latin typeface="Calibri"/>
                <a:cs typeface="Calibri"/>
              </a:rPr>
              <a:t>To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provide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best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possible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patient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care</a:t>
            </a:r>
            <a:endParaRPr sz="2800" dirty="0">
              <a:latin typeface="Calibri"/>
              <a:cs typeface="Calibri"/>
            </a:endParaRPr>
          </a:p>
          <a:p>
            <a:pPr marL="240029" marR="5080" indent="-227329">
              <a:lnSpc>
                <a:spcPct val="100000"/>
              </a:lnSpc>
              <a:spcBef>
                <a:spcPts val="675"/>
              </a:spcBef>
              <a:buClr>
                <a:srgbClr val="AC0000"/>
              </a:buClr>
              <a:buFont typeface="Arial MT"/>
              <a:buChar char="•"/>
              <a:tabLst>
                <a:tab pos="241300" algn="l"/>
              </a:tabLst>
            </a:pPr>
            <a:r>
              <a:rPr sz="2800" spc="-100" dirty="0">
                <a:latin typeface="Calibri"/>
                <a:cs typeface="Calibri"/>
              </a:rPr>
              <a:t>To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inculcate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values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mutual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respect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and 	</a:t>
            </a:r>
            <a:r>
              <a:rPr sz="2800" dirty="0">
                <a:latin typeface="Calibri"/>
                <a:cs typeface="Calibri"/>
              </a:rPr>
              <a:t>ethical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practice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medicine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704A67-5860-478A-CADE-25E985BED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4787" t="7561" r="11351" b="8025"/>
          <a:stretch>
            <a:fillRect/>
          </a:stretch>
        </p:blipFill>
        <p:spPr bwMode="auto">
          <a:xfrm>
            <a:off x="8458200" y="34962"/>
            <a:ext cx="68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15238"/>
            <a:ext cx="72034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10" dirty="0"/>
              <a:t>Conditions</a:t>
            </a:r>
            <a:r>
              <a:rPr sz="4000" spc="-165" dirty="0"/>
              <a:t> </a:t>
            </a:r>
            <a:r>
              <a:rPr sz="4000" spc="-110" dirty="0"/>
              <a:t>simulating</a:t>
            </a:r>
            <a:r>
              <a:rPr sz="4000" spc="-185" dirty="0"/>
              <a:t> </a:t>
            </a:r>
            <a:r>
              <a:rPr sz="4000" spc="-100" dirty="0"/>
              <a:t>Rigor</a:t>
            </a:r>
            <a:r>
              <a:rPr sz="4000" spc="-155" dirty="0"/>
              <a:t> </a:t>
            </a:r>
            <a:r>
              <a:rPr sz="4000" spc="-10" dirty="0"/>
              <a:t>Mortis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650240" y="1548242"/>
            <a:ext cx="7219950" cy="228981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527685" indent="-514984">
              <a:lnSpc>
                <a:spcPct val="100000"/>
              </a:lnSpc>
              <a:spcBef>
                <a:spcPts val="695"/>
              </a:spcBef>
              <a:buAutoNum type="arabicPeriod" startAt="2"/>
              <a:tabLst>
                <a:tab pos="527685" algn="l"/>
              </a:tabLst>
            </a:pPr>
            <a:r>
              <a:rPr sz="2800" b="1" u="sng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Arial"/>
                <a:cs typeface="Arial"/>
              </a:rPr>
              <a:t>Heat</a:t>
            </a:r>
            <a:r>
              <a:rPr sz="2800" b="1" u="sng" spc="-60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Arial"/>
                <a:cs typeface="Arial"/>
              </a:rPr>
              <a:t> </a:t>
            </a:r>
            <a:r>
              <a:rPr sz="2800" b="1" u="sng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Arial"/>
                <a:cs typeface="Arial"/>
              </a:rPr>
              <a:t>coagulation</a:t>
            </a:r>
            <a:r>
              <a:rPr sz="2800" b="1" u="sng" spc="-55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Arial"/>
                <a:cs typeface="Arial"/>
              </a:rPr>
              <a:t> </a:t>
            </a:r>
            <a:r>
              <a:rPr sz="2800" b="1" u="sng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Arial"/>
                <a:cs typeface="Arial"/>
              </a:rPr>
              <a:t>or</a:t>
            </a:r>
            <a:r>
              <a:rPr sz="2800" b="1" u="sng" spc="-70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Arial"/>
                <a:cs typeface="Arial"/>
              </a:rPr>
              <a:t> </a:t>
            </a:r>
            <a:r>
              <a:rPr sz="2800" b="1" u="sng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Arial"/>
                <a:cs typeface="Arial"/>
              </a:rPr>
              <a:t>heat</a:t>
            </a:r>
            <a:r>
              <a:rPr sz="2800" b="1" u="sng" spc="-60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Arial"/>
                <a:cs typeface="Arial"/>
              </a:rPr>
              <a:t> </a:t>
            </a:r>
            <a:r>
              <a:rPr sz="2800" b="1" u="sng" spc="-10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Arial"/>
                <a:cs typeface="Arial"/>
              </a:rPr>
              <a:t>stiffening</a:t>
            </a:r>
            <a:endParaRPr sz="2800">
              <a:latin typeface="Arial"/>
              <a:cs typeface="Arial"/>
            </a:endParaRPr>
          </a:p>
          <a:p>
            <a:pPr marL="344805" marR="5080" lvl="1" indent="-332740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buFont typeface="Wingdings"/>
              <a:buChar char=""/>
              <a:tabLst>
                <a:tab pos="344805" algn="l"/>
              </a:tabLst>
            </a:pPr>
            <a:r>
              <a:rPr sz="2000" dirty="0">
                <a:latin typeface="Calibri"/>
                <a:cs typeface="Calibri"/>
              </a:rPr>
              <a:t>Seen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bodies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subjected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heat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more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70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e.g.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burning,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high </a:t>
            </a:r>
            <a:r>
              <a:rPr sz="2000" dirty="0">
                <a:latin typeface="Calibri"/>
                <a:cs typeface="Calibri"/>
              </a:rPr>
              <a:t>voltage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electrocution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boiling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fluids.</a:t>
            </a:r>
            <a:endParaRPr sz="2000">
              <a:latin typeface="Calibri"/>
              <a:cs typeface="Calibri"/>
            </a:endParaRPr>
          </a:p>
          <a:p>
            <a:pPr marL="344805" lvl="1" indent="-332105">
              <a:lnSpc>
                <a:spcPct val="100000"/>
              </a:lnSpc>
              <a:spcBef>
                <a:spcPts val="480"/>
              </a:spcBef>
              <a:buClr>
                <a:srgbClr val="FF0000"/>
              </a:buClr>
              <a:buFont typeface="Wingdings"/>
              <a:buChar char=""/>
              <a:tabLst>
                <a:tab pos="344805" algn="l"/>
              </a:tabLst>
            </a:pPr>
            <a:r>
              <a:rPr sz="2000" dirty="0">
                <a:latin typeface="Calibri"/>
                <a:cs typeface="Calibri"/>
              </a:rPr>
              <a:t>Heat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coagulate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proteins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causes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stiffening/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contraction</a:t>
            </a:r>
            <a:endParaRPr sz="2000">
              <a:latin typeface="Calibri"/>
              <a:cs typeface="Calibri"/>
            </a:endParaRPr>
          </a:p>
          <a:p>
            <a:pPr marL="344805" lvl="1" indent="-332105">
              <a:lnSpc>
                <a:spcPct val="100000"/>
              </a:lnSpc>
              <a:spcBef>
                <a:spcPts val="480"/>
              </a:spcBef>
              <a:buClr>
                <a:srgbClr val="FF0000"/>
              </a:buClr>
              <a:buFont typeface="Wingdings"/>
              <a:buChar char=""/>
              <a:tabLst>
                <a:tab pos="344805" algn="l"/>
              </a:tabLst>
            </a:pPr>
            <a:r>
              <a:rPr sz="2000" dirty="0">
                <a:latin typeface="Calibri"/>
                <a:cs typeface="Calibri"/>
              </a:rPr>
              <a:t>Pugilistic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attitude,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boxer’s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attitude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fencing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posture</a:t>
            </a:r>
            <a:endParaRPr sz="2000">
              <a:latin typeface="Calibri"/>
              <a:cs typeface="Calibri"/>
            </a:endParaRPr>
          </a:p>
          <a:p>
            <a:pPr marL="344805" lvl="1" indent="-332105">
              <a:lnSpc>
                <a:spcPct val="100000"/>
              </a:lnSpc>
              <a:spcBef>
                <a:spcPts val="480"/>
              </a:spcBef>
              <a:buClr>
                <a:srgbClr val="FF0000"/>
              </a:buClr>
              <a:buFont typeface="Wingdings"/>
              <a:buChar char=""/>
              <a:tabLst>
                <a:tab pos="344805" algn="l"/>
                <a:tab pos="2824480" algn="l"/>
              </a:tabLst>
            </a:pPr>
            <a:r>
              <a:rPr sz="2000" dirty="0">
                <a:latin typeface="Calibri"/>
                <a:cs typeface="Calibri"/>
              </a:rPr>
              <a:t>Rigor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doesn’t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develop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-------------------</a:t>
            </a:r>
            <a:r>
              <a:rPr sz="2000" dirty="0">
                <a:latin typeface="Calibri"/>
                <a:cs typeface="Calibri"/>
              </a:rPr>
              <a:t>-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decomposition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08676" y="4055364"/>
            <a:ext cx="2060448" cy="248412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0476" y="4055364"/>
            <a:ext cx="1831848" cy="248412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22676" y="4055364"/>
            <a:ext cx="1908048" cy="24841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172200" y="0"/>
            <a:ext cx="2286000" cy="318516"/>
          </a:xfrm>
          <a:prstGeom prst="rect">
            <a:avLst/>
          </a:prstGeom>
          <a:solidFill>
            <a:srgbClr val="9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15238"/>
            <a:ext cx="72034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10" dirty="0"/>
              <a:t>Conditions</a:t>
            </a:r>
            <a:r>
              <a:rPr sz="4000" spc="-165" dirty="0"/>
              <a:t> </a:t>
            </a:r>
            <a:r>
              <a:rPr sz="4000" spc="-110" dirty="0"/>
              <a:t>simulating</a:t>
            </a:r>
            <a:r>
              <a:rPr sz="4000" spc="-185" dirty="0"/>
              <a:t> </a:t>
            </a:r>
            <a:r>
              <a:rPr sz="4000" spc="-100" dirty="0"/>
              <a:t>Rigor</a:t>
            </a:r>
            <a:r>
              <a:rPr sz="4000" spc="-155" dirty="0"/>
              <a:t> </a:t>
            </a:r>
            <a:r>
              <a:rPr sz="4000" spc="-10" dirty="0"/>
              <a:t>Mortis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1397173"/>
            <a:ext cx="7087234" cy="3020060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27000">
              <a:lnSpc>
                <a:spcPct val="100000"/>
              </a:lnSpc>
              <a:spcBef>
                <a:spcPts val="685"/>
              </a:spcBef>
            </a:pPr>
            <a:r>
              <a:rPr sz="2800" b="1" u="sng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Arial"/>
                <a:cs typeface="Arial"/>
              </a:rPr>
              <a:t>Cadaveric</a:t>
            </a:r>
            <a:r>
              <a:rPr sz="2800" b="1" u="sng" spc="-95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Arial"/>
                <a:cs typeface="Arial"/>
              </a:rPr>
              <a:t> </a:t>
            </a:r>
            <a:r>
              <a:rPr sz="2800" b="1" u="sng" spc="-10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Arial"/>
                <a:cs typeface="Arial"/>
              </a:rPr>
              <a:t>spasm</a:t>
            </a:r>
            <a:endParaRPr sz="2800">
              <a:latin typeface="Arial"/>
              <a:cs typeface="Arial"/>
            </a:endParaRPr>
          </a:p>
          <a:p>
            <a:pPr marL="276860" indent="-264160">
              <a:lnSpc>
                <a:spcPct val="100000"/>
              </a:lnSpc>
              <a:spcBef>
                <a:spcPts val="425"/>
              </a:spcBef>
              <a:buClr>
                <a:srgbClr val="FF0000"/>
              </a:buClr>
              <a:buFont typeface="Courier New"/>
              <a:buChar char="o"/>
              <a:tabLst>
                <a:tab pos="276860" algn="l"/>
              </a:tabLst>
            </a:pPr>
            <a:r>
              <a:rPr sz="2000" dirty="0">
                <a:latin typeface="Calibri"/>
                <a:cs typeface="Calibri"/>
              </a:rPr>
              <a:t>Also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known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Instantaneous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Rigor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Instantaneous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rigidity</a:t>
            </a:r>
            <a:endParaRPr sz="2000">
              <a:latin typeface="Calibri"/>
              <a:cs typeface="Calibri"/>
            </a:endParaRPr>
          </a:p>
          <a:p>
            <a:pPr marL="277495" marR="5080" indent="-151130">
              <a:lnSpc>
                <a:spcPct val="100000"/>
              </a:lnSpc>
              <a:spcBef>
                <a:spcPts val="484"/>
              </a:spcBef>
            </a:pP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“</a:t>
            </a:r>
            <a:r>
              <a:rPr sz="2000" spc="-10" dirty="0">
                <a:latin typeface="Calibri"/>
                <a:cs typeface="Calibri"/>
              </a:rPr>
              <a:t>Stiffening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muscles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immediately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after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death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without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stage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primary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relaxation.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”</a:t>
            </a:r>
            <a:endParaRPr sz="2000">
              <a:latin typeface="Calibri"/>
              <a:cs typeface="Calibri"/>
            </a:endParaRPr>
          </a:p>
          <a:p>
            <a:pPr marL="277495" indent="-264795">
              <a:lnSpc>
                <a:spcPct val="100000"/>
              </a:lnSpc>
              <a:spcBef>
                <a:spcPts val="480"/>
              </a:spcBef>
              <a:buClr>
                <a:srgbClr val="FF0000"/>
              </a:buClr>
              <a:buFont typeface="Courier New"/>
              <a:buChar char="o"/>
              <a:tabLst>
                <a:tab pos="277495" algn="l"/>
              </a:tabLst>
            </a:pPr>
            <a:r>
              <a:rPr sz="2000" dirty="0">
                <a:latin typeface="Calibri"/>
                <a:cs typeface="Calibri"/>
              </a:rPr>
              <a:t>It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seen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in</a:t>
            </a:r>
            <a:endParaRPr sz="20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480"/>
              </a:spcBef>
              <a:buClr>
                <a:srgbClr val="FF0000"/>
              </a:buClr>
              <a:buFont typeface="Wingdings"/>
              <a:buChar char=""/>
              <a:tabLst>
                <a:tab pos="527685" algn="l"/>
              </a:tabLst>
            </a:pPr>
            <a:r>
              <a:rPr sz="2000" dirty="0">
                <a:latin typeface="Calibri"/>
                <a:cs typeface="Calibri"/>
              </a:rPr>
              <a:t>Extreme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physical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activity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at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time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death</a:t>
            </a:r>
            <a:endParaRPr sz="20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480"/>
              </a:spcBef>
              <a:buClr>
                <a:srgbClr val="FF0000"/>
              </a:buClr>
              <a:buFont typeface="Wingdings"/>
              <a:buChar char=""/>
              <a:tabLst>
                <a:tab pos="527685" algn="l"/>
              </a:tabLst>
            </a:pPr>
            <a:r>
              <a:rPr sz="2000" dirty="0">
                <a:latin typeface="Calibri"/>
                <a:cs typeface="Calibri"/>
              </a:rPr>
              <a:t>Great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emotional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tension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at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time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death</a:t>
            </a:r>
            <a:endParaRPr sz="20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480"/>
              </a:spcBef>
              <a:buClr>
                <a:srgbClr val="FF0000"/>
              </a:buClr>
              <a:buFont typeface="Wingdings"/>
              <a:buChar char=""/>
              <a:tabLst>
                <a:tab pos="527685" algn="l"/>
              </a:tabLst>
            </a:pPr>
            <a:r>
              <a:rPr sz="2000" dirty="0">
                <a:latin typeface="Calibri"/>
                <a:cs typeface="Calibri"/>
              </a:rPr>
              <a:t>Somatic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death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occurs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extreme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rapidity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2676" y="4451603"/>
            <a:ext cx="2488692" cy="198424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0476" y="4539996"/>
            <a:ext cx="1964436" cy="180746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42076" y="4451603"/>
            <a:ext cx="2180844" cy="198424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172200" y="0"/>
            <a:ext cx="2286000" cy="268303"/>
          </a:xfrm>
          <a:prstGeom prst="rect">
            <a:avLst/>
          </a:prstGeom>
          <a:solidFill>
            <a:srgbClr val="9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15238"/>
            <a:ext cx="72034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10" dirty="0"/>
              <a:t>Conditions</a:t>
            </a:r>
            <a:r>
              <a:rPr sz="4000" spc="-165" dirty="0"/>
              <a:t> </a:t>
            </a:r>
            <a:r>
              <a:rPr sz="4000" spc="-110" dirty="0"/>
              <a:t>simulating</a:t>
            </a:r>
            <a:r>
              <a:rPr sz="4000" spc="-185" dirty="0"/>
              <a:t> </a:t>
            </a:r>
            <a:r>
              <a:rPr sz="4000" spc="-100" dirty="0"/>
              <a:t>Rigor</a:t>
            </a:r>
            <a:r>
              <a:rPr sz="4000" spc="-155" dirty="0"/>
              <a:t> </a:t>
            </a:r>
            <a:r>
              <a:rPr sz="4000" spc="-10" dirty="0"/>
              <a:t>Mortis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1295513"/>
            <a:ext cx="7880984" cy="4501515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2800" b="1" u="sng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Arial"/>
                <a:cs typeface="Arial"/>
              </a:rPr>
              <a:t>Cadaveric</a:t>
            </a:r>
            <a:r>
              <a:rPr sz="2800" b="1" u="sng" spc="-95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Arial"/>
                <a:cs typeface="Arial"/>
              </a:rPr>
              <a:t> </a:t>
            </a:r>
            <a:r>
              <a:rPr sz="2800" b="1" u="sng" spc="-10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Arial"/>
                <a:cs typeface="Arial"/>
              </a:rPr>
              <a:t>spasm</a:t>
            </a:r>
            <a:endParaRPr sz="2800">
              <a:latin typeface="Arial"/>
              <a:cs typeface="Arial"/>
            </a:endParaRPr>
          </a:p>
          <a:p>
            <a:pPr marL="277495" indent="-264795">
              <a:lnSpc>
                <a:spcPct val="100000"/>
              </a:lnSpc>
              <a:spcBef>
                <a:spcPts val="550"/>
              </a:spcBef>
              <a:buClr>
                <a:srgbClr val="FF0000"/>
              </a:buClr>
              <a:buFont typeface="Courier New"/>
              <a:buChar char="o"/>
              <a:tabLst>
                <a:tab pos="277495" algn="l"/>
              </a:tabLst>
            </a:pPr>
            <a:r>
              <a:rPr sz="2200" dirty="0">
                <a:latin typeface="Calibri"/>
                <a:cs typeface="Calibri"/>
              </a:rPr>
              <a:t>It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is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conclusive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proof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that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object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was</a:t>
            </a:r>
            <a:endParaRPr sz="2200">
              <a:latin typeface="Calibri"/>
              <a:cs typeface="Calibri"/>
            </a:endParaRPr>
          </a:p>
          <a:p>
            <a:pPr marL="277495">
              <a:lnSpc>
                <a:spcPct val="100000"/>
              </a:lnSpc>
              <a:spcBef>
                <a:spcPts val="5"/>
              </a:spcBef>
            </a:pPr>
            <a:r>
              <a:rPr sz="2200" dirty="0">
                <a:latin typeface="Calibri"/>
                <a:cs typeface="Calibri"/>
              </a:rPr>
              <a:t>gripped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at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time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death.</a:t>
            </a:r>
            <a:endParaRPr sz="2200">
              <a:latin typeface="Calibri"/>
              <a:cs typeface="Calibri"/>
            </a:endParaRPr>
          </a:p>
          <a:p>
            <a:pPr marL="278130" indent="-265430">
              <a:lnSpc>
                <a:spcPct val="100000"/>
              </a:lnSpc>
              <a:spcBef>
                <a:spcPts val="530"/>
              </a:spcBef>
              <a:buClr>
                <a:srgbClr val="FF0000"/>
              </a:buClr>
              <a:buFont typeface="Courier New"/>
              <a:buChar char="o"/>
              <a:tabLst>
                <a:tab pos="278130" algn="l"/>
              </a:tabLst>
            </a:pPr>
            <a:r>
              <a:rPr sz="2200" dirty="0">
                <a:latin typeface="Calibri"/>
                <a:cs typeface="Calibri"/>
              </a:rPr>
              <a:t>It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is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impossible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simulate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cadaveric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spasm.</a:t>
            </a:r>
            <a:endParaRPr sz="2200">
              <a:latin typeface="Calibri"/>
              <a:cs typeface="Calibri"/>
            </a:endParaRPr>
          </a:p>
          <a:p>
            <a:pPr marL="278130" indent="-265430">
              <a:lnSpc>
                <a:spcPct val="100000"/>
              </a:lnSpc>
              <a:spcBef>
                <a:spcPts val="525"/>
              </a:spcBef>
              <a:buClr>
                <a:srgbClr val="FF0000"/>
              </a:buClr>
              <a:buFont typeface="Courier New"/>
              <a:buChar char="o"/>
              <a:tabLst>
                <a:tab pos="278130" algn="l"/>
              </a:tabLst>
            </a:pPr>
            <a:r>
              <a:rPr sz="2200" dirty="0">
                <a:latin typeface="Calibri"/>
                <a:cs typeface="Calibri"/>
              </a:rPr>
              <a:t>In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rigor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mortis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---------</a:t>
            </a:r>
            <a:r>
              <a:rPr sz="2200" dirty="0">
                <a:latin typeface="Calibri"/>
                <a:cs typeface="Calibri"/>
              </a:rPr>
              <a:t>-</a:t>
            </a:r>
            <a:r>
              <a:rPr sz="2200" spc="-10" dirty="0">
                <a:latin typeface="Calibri"/>
                <a:cs typeface="Calibri"/>
              </a:rPr>
              <a:t> moderate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force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required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break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it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50" dirty="0"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  <a:p>
            <a:pPr marL="277495" indent="-264795">
              <a:lnSpc>
                <a:spcPct val="100000"/>
              </a:lnSpc>
              <a:spcBef>
                <a:spcPts val="530"/>
              </a:spcBef>
              <a:buClr>
                <a:srgbClr val="FF0000"/>
              </a:buClr>
              <a:buFont typeface="Courier New"/>
              <a:buChar char="o"/>
              <a:tabLst>
                <a:tab pos="277495" algn="l"/>
              </a:tabLst>
            </a:pPr>
            <a:r>
              <a:rPr sz="2200" dirty="0">
                <a:latin typeface="Calibri"/>
                <a:cs typeface="Calibri"/>
              </a:rPr>
              <a:t>In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cadaveric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spasm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-------</a:t>
            </a:r>
            <a:r>
              <a:rPr sz="2200" dirty="0">
                <a:latin typeface="Calibri"/>
                <a:cs typeface="Calibri"/>
              </a:rPr>
              <a:t>-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very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great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force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is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required.</a:t>
            </a:r>
            <a:endParaRPr sz="2200">
              <a:latin typeface="Calibri"/>
              <a:cs typeface="Calibri"/>
            </a:endParaRPr>
          </a:p>
          <a:p>
            <a:pPr marL="278130" indent="-265430">
              <a:lnSpc>
                <a:spcPct val="100000"/>
              </a:lnSpc>
              <a:spcBef>
                <a:spcPts val="530"/>
              </a:spcBef>
              <a:buClr>
                <a:srgbClr val="FF0000"/>
              </a:buClr>
              <a:buFont typeface="Courier New"/>
              <a:buChar char="o"/>
              <a:tabLst>
                <a:tab pos="278130" algn="l"/>
              </a:tabLst>
            </a:pPr>
            <a:r>
              <a:rPr sz="2200" dirty="0">
                <a:latin typeface="Calibri"/>
                <a:cs typeface="Calibri"/>
              </a:rPr>
              <a:t>Group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muscles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are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involved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e.g.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muscles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forearms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hands.</a:t>
            </a:r>
            <a:endParaRPr sz="2200">
              <a:latin typeface="Calibri"/>
              <a:cs typeface="Calibri"/>
            </a:endParaRPr>
          </a:p>
          <a:p>
            <a:pPr marL="278130" indent="-265430">
              <a:lnSpc>
                <a:spcPct val="100000"/>
              </a:lnSpc>
              <a:spcBef>
                <a:spcPts val="525"/>
              </a:spcBef>
              <a:buClr>
                <a:srgbClr val="FF0000"/>
              </a:buClr>
              <a:buFont typeface="Courier New"/>
              <a:buChar char="o"/>
              <a:tabLst>
                <a:tab pos="278130" algn="l"/>
              </a:tabLst>
            </a:pPr>
            <a:r>
              <a:rPr sz="2200" dirty="0">
                <a:latin typeface="Calibri"/>
                <a:cs typeface="Calibri"/>
              </a:rPr>
              <a:t>Light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weight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objects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may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be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firmly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grasped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hand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after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death.</a:t>
            </a:r>
            <a:endParaRPr sz="2200">
              <a:latin typeface="Calibri"/>
              <a:cs typeface="Calibri"/>
            </a:endParaRPr>
          </a:p>
          <a:p>
            <a:pPr marL="906780" lvl="1" indent="-266065">
              <a:lnSpc>
                <a:spcPct val="100000"/>
              </a:lnSpc>
              <a:spcBef>
                <a:spcPts val="530"/>
              </a:spcBef>
              <a:buClr>
                <a:srgbClr val="FF0000"/>
              </a:buClr>
              <a:buAutoNum type="arabicPeriod"/>
              <a:tabLst>
                <a:tab pos="906780" algn="l"/>
                <a:tab pos="2390140" algn="l"/>
              </a:tabLst>
            </a:pPr>
            <a:r>
              <a:rPr sz="2200" spc="-10" dirty="0">
                <a:latin typeface="Calibri"/>
                <a:cs typeface="Calibri"/>
              </a:rPr>
              <a:t>Knife/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Pistol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-----------------</a:t>
            </a:r>
            <a:r>
              <a:rPr sz="2200" dirty="0">
                <a:latin typeface="Calibri"/>
                <a:cs typeface="Calibri"/>
              </a:rPr>
              <a:t>-</a:t>
            </a:r>
            <a:r>
              <a:rPr sz="2200" spc="60" dirty="0"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Calibri"/>
                <a:cs typeface="Calibri"/>
              </a:rPr>
              <a:t>Suicide</a:t>
            </a:r>
            <a:endParaRPr sz="2200">
              <a:latin typeface="Calibri"/>
              <a:cs typeface="Calibri"/>
            </a:endParaRPr>
          </a:p>
          <a:p>
            <a:pPr marL="906780" lvl="1" indent="-266065">
              <a:lnSpc>
                <a:spcPct val="100000"/>
              </a:lnSpc>
              <a:spcBef>
                <a:spcPts val="530"/>
              </a:spcBef>
              <a:buClr>
                <a:srgbClr val="FF0000"/>
              </a:buClr>
              <a:buAutoNum type="arabicPeriod"/>
              <a:tabLst>
                <a:tab pos="906780" algn="l"/>
              </a:tabLst>
            </a:pPr>
            <a:r>
              <a:rPr sz="2200" dirty="0">
                <a:latin typeface="Calibri"/>
                <a:cs typeface="Calibri"/>
              </a:rPr>
              <a:t>Grass/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weeds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------</a:t>
            </a:r>
            <a:r>
              <a:rPr sz="2200" dirty="0">
                <a:latin typeface="Calibri"/>
                <a:cs typeface="Calibri"/>
              </a:rPr>
              <a:t>-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Calibri"/>
                <a:cs typeface="Calibri"/>
              </a:rPr>
              <a:t>Drowning</a:t>
            </a:r>
            <a:endParaRPr sz="2200">
              <a:latin typeface="Calibri"/>
              <a:cs typeface="Calibri"/>
            </a:endParaRPr>
          </a:p>
          <a:p>
            <a:pPr marL="906780" lvl="1" indent="-266065">
              <a:lnSpc>
                <a:spcPct val="100000"/>
              </a:lnSpc>
              <a:spcBef>
                <a:spcPts val="530"/>
              </a:spcBef>
              <a:buClr>
                <a:srgbClr val="FF0000"/>
              </a:buClr>
              <a:buAutoNum type="arabicPeriod"/>
              <a:tabLst>
                <a:tab pos="906780" algn="l"/>
              </a:tabLst>
            </a:pPr>
            <a:r>
              <a:rPr sz="2200" dirty="0">
                <a:latin typeface="Calibri"/>
                <a:cs typeface="Calibri"/>
              </a:rPr>
              <a:t>Hair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------------------</a:t>
            </a:r>
            <a:r>
              <a:rPr sz="2200" dirty="0">
                <a:latin typeface="Calibri"/>
                <a:cs typeface="Calibri"/>
              </a:rPr>
              <a:t>-</a:t>
            </a:r>
            <a:r>
              <a:rPr sz="2200" spc="80" dirty="0"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0000"/>
                </a:solidFill>
                <a:latin typeface="Calibri"/>
                <a:cs typeface="Calibri"/>
              </a:rPr>
              <a:t>Homicidal</a:t>
            </a:r>
            <a:r>
              <a:rPr sz="2200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Calibri"/>
                <a:cs typeface="Calibri"/>
              </a:rPr>
              <a:t>scuffle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67679" y="-22412"/>
            <a:ext cx="2286000" cy="327212"/>
          </a:xfrm>
          <a:prstGeom prst="rect">
            <a:avLst/>
          </a:prstGeom>
          <a:solidFill>
            <a:srgbClr val="9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685800"/>
            <a:ext cx="845820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38325" marR="5080" indent="-1826260">
              <a:lnSpc>
                <a:spcPct val="100000"/>
              </a:lnSpc>
              <a:spcBef>
                <a:spcPts val="95"/>
              </a:spcBef>
            </a:pPr>
            <a:r>
              <a:rPr sz="3200" spc="-125" dirty="0"/>
              <a:t>Difference</a:t>
            </a:r>
            <a:r>
              <a:rPr sz="3200" spc="-170" dirty="0"/>
              <a:t> </a:t>
            </a:r>
            <a:r>
              <a:rPr sz="3200" spc="-120" dirty="0"/>
              <a:t>Between</a:t>
            </a:r>
            <a:r>
              <a:rPr sz="3200" spc="-150" dirty="0"/>
              <a:t> </a:t>
            </a:r>
            <a:r>
              <a:rPr sz="3200" spc="-100" dirty="0"/>
              <a:t>Rigor</a:t>
            </a:r>
            <a:r>
              <a:rPr sz="3200" spc="-175" dirty="0"/>
              <a:t> </a:t>
            </a:r>
            <a:r>
              <a:rPr sz="3200" spc="-100"/>
              <a:t>Mortis</a:t>
            </a:r>
            <a:r>
              <a:rPr sz="3200" spc="-180"/>
              <a:t> </a:t>
            </a:r>
            <a:r>
              <a:rPr sz="3200" spc="-50"/>
              <a:t>&amp;</a:t>
            </a:r>
            <a:r>
              <a:rPr sz="3200" spc="-120"/>
              <a:t>Cadaveric</a:t>
            </a:r>
            <a:r>
              <a:rPr sz="3200" spc="-165"/>
              <a:t> </a:t>
            </a:r>
            <a:r>
              <a:rPr sz="3200" spc="-10" dirty="0"/>
              <a:t>Spasm</a:t>
            </a:r>
            <a:endParaRPr sz="32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50850" y="1593850"/>
          <a:ext cx="7772400" cy="47059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94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Rigor</a:t>
                      </a:r>
                      <a:r>
                        <a:rPr sz="18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Mortis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Cadaveric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Spasm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10" dirty="0">
                          <a:latin typeface="Arial MT"/>
                          <a:cs typeface="Arial MT"/>
                        </a:rPr>
                        <a:t>Postmortem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10" dirty="0">
                          <a:latin typeface="Arial MT"/>
                          <a:cs typeface="Arial MT"/>
                        </a:rPr>
                        <a:t>Antemortem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1614805" marR="158750" indent="-144653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Involves</a:t>
                      </a:r>
                      <a:r>
                        <a:rPr sz="14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both</a:t>
                      </a:r>
                      <a:r>
                        <a:rPr sz="14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voluntary</a:t>
                      </a:r>
                      <a:r>
                        <a:rPr sz="14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as</a:t>
                      </a:r>
                      <a:r>
                        <a:rPr sz="14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well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as</a:t>
                      </a:r>
                      <a:r>
                        <a:rPr sz="14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involuntary muscles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Involves</a:t>
                      </a:r>
                      <a:r>
                        <a:rPr sz="14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only</a:t>
                      </a:r>
                      <a:r>
                        <a:rPr sz="14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voluntary</a:t>
                      </a:r>
                      <a:r>
                        <a:rPr sz="14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muscles.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Muscles</a:t>
                      </a:r>
                      <a:r>
                        <a:rPr sz="14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of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whole</a:t>
                      </a:r>
                      <a:r>
                        <a:rPr sz="14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body</a:t>
                      </a:r>
                      <a:r>
                        <a:rPr sz="14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are</a:t>
                      </a:r>
                      <a:r>
                        <a:rPr sz="14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affected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Only</a:t>
                      </a:r>
                      <a:r>
                        <a:rPr sz="14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group</a:t>
                      </a:r>
                      <a:r>
                        <a:rPr sz="14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of</a:t>
                      </a:r>
                      <a:r>
                        <a:rPr sz="14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muscles</a:t>
                      </a:r>
                      <a:r>
                        <a:rPr sz="14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is 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effected.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Has a</a:t>
                      </a:r>
                      <a:r>
                        <a:rPr sz="14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specific</a:t>
                      </a:r>
                      <a:r>
                        <a:rPr sz="14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pattern</a:t>
                      </a:r>
                      <a:r>
                        <a:rPr sz="14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of</a:t>
                      </a:r>
                      <a:r>
                        <a:rPr sz="14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development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Develops</a:t>
                      </a:r>
                      <a:r>
                        <a:rPr sz="14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instantaneously,</a:t>
                      </a:r>
                      <a:r>
                        <a:rPr sz="14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being</a:t>
                      </a:r>
                      <a:r>
                        <a:rPr sz="14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associated</a:t>
                      </a:r>
                      <a:endParaRPr sz="1400">
                        <a:latin typeface="Arial MT"/>
                        <a:cs typeface="Arial M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with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last</a:t>
                      </a:r>
                      <a:r>
                        <a:rPr sz="14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action</a:t>
                      </a:r>
                      <a:r>
                        <a:rPr sz="14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before</a:t>
                      </a:r>
                      <a:r>
                        <a:rPr sz="14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death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Occurs</a:t>
                      </a:r>
                      <a:r>
                        <a:rPr sz="14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in</a:t>
                      </a:r>
                      <a:r>
                        <a:rPr sz="14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all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 deaths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Occurs</a:t>
                      </a:r>
                      <a:r>
                        <a:rPr sz="1400" spc="-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in</a:t>
                      </a:r>
                      <a:r>
                        <a:rPr sz="14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sudden</a:t>
                      </a:r>
                      <a:r>
                        <a:rPr sz="1400" spc="-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death</a:t>
                      </a:r>
                      <a:r>
                        <a:rPr sz="14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and</a:t>
                      </a:r>
                      <a:r>
                        <a:rPr sz="14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emotional</a:t>
                      </a:r>
                      <a:r>
                        <a:rPr sz="14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stress.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Moderate</a:t>
                      </a:r>
                      <a:r>
                        <a:rPr sz="14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force</a:t>
                      </a:r>
                      <a:r>
                        <a:rPr sz="14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is</a:t>
                      </a:r>
                      <a:r>
                        <a:rPr sz="14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required</a:t>
                      </a:r>
                      <a:r>
                        <a:rPr sz="14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to</a:t>
                      </a:r>
                      <a:r>
                        <a:rPr sz="14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break</a:t>
                      </a:r>
                      <a:r>
                        <a:rPr sz="14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the</a:t>
                      </a:r>
                      <a:r>
                        <a:rPr sz="14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rigidity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spc="-10" dirty="0">
                          <a:latin typeface="Arial MT"/>
                          <a:cs typeface="Arial MT"/>
                        </a:rPr>
                        <a:t>Very</a:t>
                      </a:r>
                      <a:r>
                        <a:rPr sz="14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hard</a:t>
                      </a:r>
                      <a:r>
                        <a:rPr sz="14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to</a:t>
                      </a:r>
                      <a:r>
                        <a:rPr sz="14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break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03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Has</a:t>
                      </a:r>
                      <a:r>
                        <a:rPr sz="14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no</a:t>
                      </a:r>
                      <a:r>
                        <a:rPr sz="14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relation</a:t>
                      </a:r>
                      <a:r>
                        <a:rPr sz="14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to</a:t>
                      </a:r>
                      <a:r>
                        <a:rPr sz="14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establishment</a:t>
                      </a:r>
                      <a:r>
                        <a:rPr sz="14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of</a:t>
                      </a:r>
                      <a:r>
                        <a:rPr sz="14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manner</a:t>
                      </a:r>
                      <a:r>
                        <a:rPr sz="14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25" dirty="0">
                          <a:latin typeface="Arial MT"/>
                          <a:cs typeface="Arial MT"/>
                        </a:rPr>
                        <a:t>of</a:t>
                      </a:r>
                      <a:endParaRPr sz="1400">
                        <a:latin typeface="Arial MT"/>
                        <a:cs typeface="Arial MT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Arial MT"/>
                          <a:cs typeface="Arial MT"/>
                        </a:rPr>
                        <a:t>death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Helps</a:t>
                      </a:r>
                      <a:r>
                        <a:rPr sz="14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to</a:t>
                      </a:r>
                      <a:r>
                        <a:rPr sz="14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establish</a:t>
                      </a:r>
                      <a:r>
                        <a:rPr sz="14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manner</a:t>
                      </a:r>
                      <a:r>
                        <a:rPr sz="14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of</a:t>
                      </a:r>
                      <a:r>
                        <a:rPr sz="14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death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172200" y="0"/>
            <a:ext cx="2286000" cy="282375"/>
          </a:xfrm>
          <a:prstGeom prst="rect">
            <a:avLst/>
          </a:prstGeom>
          <a:solidFill>
            <a:srgbClr val="9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17474"/>
            <a:ext cx="2702560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5" dirty="0"/>
              <a:t>RESEARCH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0240" y="1732229"/>
            <a:ext cx="7336790" cy="3647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0690" indent="-427990">
              <a:lnSpc>
                <a:spcPct val="100000"/>
              </a:lnSpc>
              <a:spcBef>
                <a:spcPts val="95"/>
              </a:spcBef>
              <a:buClr>
                <a:srgbClr val="636363"/>
              </a:buClr>
              <a:buFont typeface="Wingdings"/>
              <a:buChar char=""/>
              <a:tabLst>
                <a:tab pos="440690" algn="l"/>
              </a:tabLst>
            </a:pPr>
            <a:r>
              <a:rPr sz="2200" u="sng" spc="-10" dirty="0">
                <a:solidFill>
                  <a:srgbClr val="D26900"/>
                </a:solidFill>
                <a:uFill>
                  <a:solidFill>
                    <a:srgbClr val="D26900"/>
                  </a:solidFill>
                </a:uFill>
                <a:latin typeface="Calibri"/>
                <a:cs typeface="Calibri"/>
                <a:hlinkClick r:id="rId2"/>
              </a:rPr>
              <a:t>https://pubmed.ncbi.nlm.nih.gov/9651006/</a:t>
            </a:r>
            <a:endParaRPr sz="2200">
              <a:latin typeface="Calibri"/>
              <a:cs typeface="Calibri"/>
            </a:endParaRPr>
          </a:p>
          <a:p>
            <a:pPr marL="440690" marR="5080" indent="-428625">
              <a:lnSpc>
                <a:spcPct val="150000"/>
              </a:lnSpc>
              <a:spcBef>
                <a:spcPts val="535"/>
              </a:spcBef>
              <a:buClr>
                <a:srgbClr val="636363"/>
              </a:buClr>
              <a:buFont typeface="Wingdings"/>
              <a:buChar char=""/>
              <a:tabLst>
                <a:tab pos="440690" algn="l"/>
              </a:tabLst>
            </a:pPr>
            <a:r>
              <a:rPr sz="2200" u="sng" spc="-20" dirty="0">
                <a:solidFill>
                  <a:srgbClr val="D26900"/>
                </a:solidFill>
                <a:uFill>
                  <a:solidFill>
                    <a:srgbClr val="D26900"/>
                  </a:solidFill>
                </a:uFill>
                <a:latin typeface="Calibri"/>
                <a:cs typeface="Calibri"/>
                <a:hlinkClick r:id="rId3"/>
              </a:rPr>
              <a:t>https://www.wjpmr.com/download/article/33032018/15224</a:t>
            </a:r>
            <a:r>
              <a:rPr sz="2200" spc="-20" dirty="0">
                <a:solidFill>
                  <a:srgbClr val="D26900"/>
                </a:solidFill>
                <a:latin typeface="Calibri"/>
                <a:cs typeface="Calibri"/>
                <a:hlinkClick r:id="rId3"/>
              </a:rPr>
              <a:t> </a:t>
            </a:r>
            <a:r>
              <a:rPr sz="2200" u="sng" spc="-10" dirty="0">
                <a:solidFill>
                  <a:srgbClr val="D26900"/>
                </a:solidFill>
                <a:uFill>
                  <a:solidFill>
                    <a:srgbClr val="D26900"/>
                  </a:solidFill>
                </a:uFill>
                <a:latin typeface="Calibri"/>
                <a:cs typeface="Calibri"/>
                <a:hlinkClick r:id="rId3"/>
              </a:rPr>
              <a:t>79038.pdf</a:t>
            </a:r>
            <a:endParaRPr sz="2200">
              <a:latin typeface="Calibri"/>
              <a:cs typeface="Calibri"/>
            </a:endParaRPr>
          </a:p>
          <a:p>
            <a:pPr marL="440690" indent="-427990">
              <a:lnSpc>
                <a:spcPct val="100000"/>
              </a:lnSpc>
              <a:spcBef>
                <a:spcPts val="1845"/>
              </a:spcBef>
              <a:buClr>
                <a:srgbClr val="636363"/>
              </a:buClr>
              <a:buFont typeface="Wingdings"/>
              <a:buChar char=""/>
              <a:tabLst>
                <a:tab pos="440690" algn="l"/>
              </a:tabLst>
            </a:pPr>
            <a:r>
              <a:rPr sz="2200" u="sng" spc="-15" dirty="0">
                <a:solidFill>
                  <a:srgbClr val="D26900"/>
                </a:solidFill>
                <a:uFill>
                  <a:solidFill>
                    <a:srgbClr val="D26900"/>
                  </a:solidFill>
                </a:uFill>
                <a:latin typeface="Calibri"/>
                <a:cs typeface="Calibri"/>
                <a:hlinkClick r:id="rId4"/>
              </a:rPr>
              <a:t>https://www.nature.com/articles/s41418-</a:t>
            </a:r>
            <a:r>
              <a:rPr sz="2200" u="sng" spc="-10" dirty="0">
                <a:solidFill>
                  <a:srgbClr val="D26900"/>
                </a:solidFill>
                <a:uFill>
                  <a:solidFill>
                    <a:srgbClr val="D26900"/>
                  </a:solidFill>
                </a:uFill>
                <a:latin typeface="Calibri"/>
                <a:cs typeface="Calibri"/>
                <a:hlinkClick r:id="rId4"/>
              </a:rPr>
              <a:t>017-0012-</a:t>
            </a:r>
            <a:r>
              <a:rPr sz="2200" u="sng" spc="-50" dirty="0">
                <a:solidFill>
                  <a:srgbClr val="D26900"/>
                </a:solidFill>
                <a:uFill>
                  <a:solidFill>
                    <a:srgbClr val="D26900"/>
                  </a:solidFill>
                </a:uFill>
                <a:latin typeface="Calibri"/>
                <a:cs typeface="Calibri"/>
                <a:hlinkClick r:id="rId4"/>
              </a:rPr>
              <a:t>4</a:t>
            </a:r>
            <a:endParaRPr sz="2200">
              <a:latin typeface="Calibri"/>
              <a:cs typeface="Calibri"/>
            </a:endParaRPr>
          </a:p>
          <a:p>
            <a:pPr marL="440690" indent="-427990">
              <a:lnSpc>
                <a:spcPct val="100000"/>
              </a:lnSpc>
              <a:spcBef>
                <a:spcPts val="1850"/>
              </a:spcBef>
              <a:buClr>
                <a:srgbClr val="636363"/>
              </a:buClr>
              <a:buFont typeface="Wingdings"/>
              <a:buChar char=""/>
              <a:tabLst>
                <a:tab pos="440690" algn="l"/>
              </a:tabLst>
            </a:pPr>
            <a:r>
              <a:rPr sz="2200" u="sng" spc="-10" dirty="0">
                <a:solidFill>
                  <a:srgbClr val="D26900"/>
                </a:solidFill>
                <a:uFill>
                  <a:solidFill>
                    <a:srgbClr val="D26900"/>
                  </a:solidFill>
                </a:uFill>
                <a:latin typeface="Calibri"/>
                <a:cs typeface="Calibri"/>
                <a:hlinkClick r:id="rId5"/>
              </a:rPr>
              <a:t>https://www.ncbi.nlm.nih.gov/pmc/articles/PMC5749053/</a:t>
            </a:r>
            <a:endParaRPr sz="2200">
              <a:latin typeface="Calibri"/>
              <a:cs typeface="Calibri"/>
            </a:endParaRPr>
          </a:p>
          <a:p>
            <a:pPr marL="440690" indent="-427990">
              <a:lnSpc>
                <a:spcPct val="100000"/>
              </a:lnSpc>
              <a:spcBef>
                <a:spcPts val="1850"/>
              </a:spcBef>
              <a:buClr>
                <a:srgbClr val="636363"/>
              </a:buClr>
              <a:buFont typeface="Wingdings"/>
              <a:buChar char=""/>
              <a:tabLst>
                <a:tab pos="440690" algn="l"/>
              </a:tabLst>
            </a:pPr>
            <a:r>
              <a:rPr sz="2200" u="sng" spc="-25" dirty="0">
                <a:solidFill>
                  <a:srgbClr val="D26900"/>
                </a:solidFill>
                <a:uFill>
                  <a:solidFill>
                    <a:srgbClr val="D26900"/>
                  </a:solidFill>
                </a:uFill>
                <a:latin typeface="Calibri"/>
                <a:cs typeface="Calibri"/>
                <a:hlinkClick r:id="rId6"/>
              </a:rPr>
              <a:t>http://howmed.net/forensic/concept-</a:t>
            </a:r>
            <a:r>
              <a:rPr sz="2200" u="sng" spc="-10" dirty="0">
                <a:solidFill>
                  <a:srgbClr val="D26900"/>
                </a:solidFill>
                <a:uFill>
                  <a:solidFill>
                    <a:srgbClr val="D26900"/>
                  </a:solidFill>
                </a:uFill>
                <a:latin typeface="Calibri"/>
                <a:cs typeface="Calibri"/>
                <a:hlinkClick r:id="rId6"/>
              </a:rPr>
              <a:t>of-</a:t>
            </a:r>
            <a:r>
              <a:rPr sz="2200" u="sng" spc="-20" dirty="0">
                <a:solidFill>
                  <a:srgbClr val="D26900"/>
                </a:solidFill>
                <a:uFill>
                  <a:solidFill>
                    <a:srgbClr val="D26900"/>
                  </a:solidFill>
                </a:uFill>
                <a:latin typeface="Calibri"/>
                <a:cs typeface="Calibri"/>
                <a:hlinkClick r:id="rId6"/>
              </a:rPr>
              <a:t>death-</a:t>
            </a:r>
            <a:r>
              <a:rPr sz="2200" u="sng" spc="-10" dirty="0">
                <a:solidFill>
                  <a:srgbClr val="D26900"/>
                </a:solidFill>
                <a:uFill>
                  <a:solidFill>
                    <a:srgbClr val="D26900"/>
                  </a:solidFill>
                </a:uFill>
                <a:latin typeface="Calibri"/>
                <a:cs typeface="Calibri"/>
                <a:hlinkClick r:id="rId6"/>
              </a:rPr>
              <a:t>cause-mode-</a:t>
            </a:r>
            <a:endParaRPr sz="2200">
              <a:latin typeface="Calibri"/>
              <a:cs typeface="Calibri"/>
            </a:endParaRPr>
          </a:p>
          <a:p>
            <a:pPr marL="440690">
              <a:lnSpc>
                <a:spcPct val="100000"/>
              </a:lnSpc>
              <a:spcBef>
                <a:spcPts val="1320"/>
              </a:spcBef>
            </a:pPr>
            <a:r>
              <a:rPr sz="2200" u="sng" spc="-10" dirty="0">
                <a:solidFill>
                  <a:srgbClr val="D26900"/>
                </a:solidFill>
                <a:uFill>
                  <a:solidFill>
                    <a:srgbClr val="D26900"/>
                  </a:solidFill>
                </a:uFill>
                <a:latin typeface="Calibri"/>
                <a:cs typeface="Calibri"/>
                <a:hlinkClick r:id="rId6"/>
              </a:rPr>
              <a:t>manner-and-stages/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72200" y="0"/>
            <a:ext cx="2286000" cy="304800"/>
          </a:xfrm>
          <a:prstGeom prst="rect">
            <a:avLst/>
          </a:prstGeom>
          <a:solidFill>
            <a:srgbClr val="9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Research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76173"/>
            <a:ext cx="5159375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5" dirty="0"/>
              <a:t>BIOMEDICAL</a:t>
            </a:r>
            <a:r>
              <a:rPr spc="-190" dirty="0"/>
              <a:t> </a:t>
            </a:r>
            <a:r>
              <a:rPr spc="-65" dirty="0"/>
              <a:t>ETHICS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4040" y="1129030"/>
            <a:ext cx="7251065" cy="484314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44805" marR="682625" indent="-332740">
              <a:lnSpc>
                <a:spcPts val="2160"/>
              </a:lnSpc>
              <a:spcBef>
                <a:spcPts val="375"/>
              </a:spcBef>
              <a:buClr>
                <a:srgbClr val="636363"/>
              </a:buClr>
              <a:buFont typeface="Wingdings"/>
              <a:buChar char=""/>
              <a:tabLst>
                <a:tab pos="344805" algn="l"/>
              </a:tabLst>
            </a:pPr>
            <a:r>
              <a:rPr sz="2000" dirty="0">
                <a:latin typeface="Calibri"/>
                <a:cs typeface="Calibri"/>
              </a:rPr>
              <a:t>Death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often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considered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terms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medical,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legal,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ethical, </a:t>
            </a:r>
            <a:r>
              <a:rPr sz="2000" b="1" dirty="0">
                <a:latin typeface="Calibri"/>
                <a:cs typeface="Calibri"/>
              </a:rPr>
              <a:t>philosophical,</a:t>
            </a:r>
            <a:r>
              <a:rPr sz="2000" b="1" spc="-8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societal,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cultural,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and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religious</a:t>
            </a:r>
            <a:r>
              <a:rPr sz="2000" b="1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rationales.</a:t>
            </a:r>
            <a:endParaRPr sz="2000">
              <a:latin typeface="Calibri"/>
              <a:cs typeface="Calibri"/>
            </a:endParaRPr>
          </a:p>
          <a:p>
            <a:pPr marL="343535" marR="343535" indent="-331470">
              <a:lnSpc>
                <a:spcPts val="2160"/>
              </a:lnSpc>
              <a:spcBef>
                <a:spcPts val="480"/>
              </a:spcBef>
              <a:buClr>
                <a:srgbClr val="636363"/>
              </a:buClr>
              <a:buFont typeface="Wingdings"/>
              <a:buChar char=""/>
              <a:tabLst>
                <a:tab pos="344805" algn="l"/>
              </a:tabLst>
            </a:pPr>
            <a:r>
              <a:rPr sz="2000" dirty="0">
                <a:latin typeface="Calibri"/>
                <a:cs typeface="Calibri"/>
              </a:rPr>
              <a:t>The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biomedical</a:t>
            </a:r>
            <a:r>
              <a:rPr sz="2000" b="1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definition</a:t>
            </a:r>
            <a:r>
              <a:rPr sz="2000" b="1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20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death</a:t>
            </a:r>
            <a:r>
              <a:rPr sz="20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primarily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scientific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issue 	</a:t>
            </a:r>
            <a:r>
              <a:rPr sz="2000" dirty="0">
                <a:latin typeface="Calibri"/>
                <a:cs typeface="Calibri"/>
              </a:rPr>
              <a:t>supported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by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best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available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evidence.</a:t>
            </a:r>
            <a:endParaRPr sz="2000">
              <a:latin typeface="Calibri"/>
              <a:cs typeface="Calibri"/>
            </a:endParaRPr>
          </a:p>
          <a:p>
            <a:pPr marL="344805" indent="-332105">
              <a:lnSpc>
                <a:spcPct val="100000"/>
              </a:lnSpc>
              <a:spcBef>
                <a:spcPts val="210"/>
              </a:spcBef>
              <a:buClr>
                <a:srgbClr val="636363"/>
              </a:buClr>
              <a:buFont typeface="Wingdings"/>
              <a:buChar char=""/>
              <a:tabLst>
                <a:tab pos="344805" algn="l"/>
              </a:tabLst>
            </a:pPr>
            <a:r>
              <a:rPr sz="2000" b="1" dirty="0">
                <a:latin typeface="Calibri"/>
                <a:cs typeface="Calibri"/>
              </a:rPr>
              <a:t>Time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of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death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important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because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survivorship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clauses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wills.</a:t>
            </a:r>
            <a:endParaRPr sz="2000">
              <a:latin typeface="Calibri"/>
              <a:cs typeface="Calibri"/>
            </a:endParaRPr>
          </a:p>
          <a:p>
            <a:pPr marL="344805" marR="22860" indent="-332740">
              <a:lnSpc>
                <a:spcPts val="2160"/>
              </a:lnSpc>
              <a:spcBef>
                <a:spcPts val="509"/>
              </a:spcBef>
              <a:buFont typeface="Wingdings"/>
              <a:buChar char=""/>
              <a:tabLst>
                <a:tab pos="344805" algn="l"/>
                <a:tab pos="401320" algn="l"/>
              </a:tabLst>
            </a:pPr>
            <a:r>
              <a:rPr sz="2000" dirty="0">
                <a:solidFill>
                  <a:srgbClr val="636363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medical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practitioner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has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certain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ethical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legal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responsibilities regarding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death,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such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as:</a:t>
            </a:r>
            <a:endParaRPr sz="2000">
              <a:latin typeface="Calibri"/>
              <a:cs typeface="Calibri"/>
            </a:endParaRPr>
          </a:p>
          <a:p>
            <a:pPr marL="584200" indent="-571500">
              <a:lnSpc>
                <a:spcPct val="100000"/>
              </a:lnSpc>
              <a:spcBef>
                <a:spcPts val="210"/>
              </a:spcBef>
              <a:buClr>
                <a:srgbClr val="FF0000"/>
              </a:buClr>
              <a:buAutoNum type="romanLcPeriod"/>
              <a:tabLst>
                <a:tab pos="584200" algn="l"/>
              </a:tabLst>
            </a:pPr>
            <a:r>
              <a:rPr sz="2000" spc="-10" dirty="0">
                <a:latin typeface="Calibri"/>
                <a:cs typeface="Calibri"/>
              </a:rPr>
              <a:t>Effort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prevention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death</a:t>
            </a:r>
            <a:endParaRPr sz="20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240"/>
              </a:spcBef>
              <a:buClr>
                <a:srgbClr val="FF0000"/>
              </a:buClr>
              <a:buAutoNum type="romanLcPeriod"/>
              <a:tabLst>
                <a:tab pos="527685" algn="l"/>
              </a:tabLst>
            </a:pPr>
            <a:r>
              <a:rPr sz="2000" spc="-10" dirty="0">
                <a:latin typeface="Calibri"/>
                <a:cs typeface="Calibri"/>
              </a:rPr>
              <a:t>Determination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death</a:t>
            </a:r>
            <a:endParaRPr sz="20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240"/>
              </a:spcBef>
              <a:buClr>
                <a:srgbClr val="FF0000"/>
              </a:buClr>
              <a:buAutoNum type="romanLcPeriod"/>
              <a:tabLst>
                <a:tab pos="527685" algn="l"/>
              </a:tabLst>
            </a:pPr>
            <a:r>
              <a:rPr sz="2000" spc="-10" dirty="0">
                <a:latin typeface="Calibri"/>
                <a:cs typeface="Calibri"/>
              </a:rPr>
              <a:t>Determination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time/moment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death</a:t>
            </a:r>
            <a:endParaRPr sz="20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240"/>
              </a:spcBef>
              <a:buClr>
                <a:srgbClr val="FF0000"/>
              </a:buClr>
              <a:buAutoNum type="romanLcPeriod"/>
              <a:tabLst>
                <a:tab pos="527685" algn="l"/>
              </a:tabLst>
            </a:pPr>
            <a:r>
              <a:rPr sz="2000" spc="-10" dirty="0">
                <a:latin typeface="Calibri"/>
                <a:cs typeface="Calibri"/>
              </a:rPr>
              <a:t>Declaration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death</a:t>
            </a:r>
            <a:endParaRPr sz="2000">
              <a:latin typeface="Calibri"/>
              <a:cs typeface="Calibri"/>
            </a:endParaRPr>
          </a:p>
          <a:p>
            <a:pPr marL="584200" indent="-571500">
              <a:lnSpc>
                <a:spcPct val="100000"/>
              </a:lnSpc>
              <a:spcBef>
                <a:spcPts val="244"/>
              </a:spcBef>
              <a:buClr>
                <a:srgbClr val="FF0000"/>
              </a:buClr>
              <a:buAutoNum type="romanLcPeriod"/>
              <a:tabLst>
                <a:tab pos="584200" algn="l"/>
              </a:tabLst>
            </a:pPr>
            <a:r>
              <a:rPr sz="2000" dirty="0">
                <a:latin typeface="Calibri"/>
                <a:cs typeface="Calibri"/>
              </a:rPr>
              <a:t>Issuing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certificate</a:t>
            </a:r>
            <a:endParaRPr sz="2000">
              <a:latin typeface="Calibri"/>
              <a:cs typeface="Calibri"/>
            </a:endParaRPr>
          </a:p>
          <a:p>
            <a:pPr marL="584200" indent="-571500">
              <a:lnSpc>
                <a:spcPct val="100000"/>
              </a:lnSpc>
              <a:spcBef>
                <a:spcPts val="235"/>
              </a:spcBef>
              <a:buClr>
                <a:srgbClr val="FF0000"/>
              </a:buClr>
              <a:buAutoNum type="romanLcPeriod"/>
              <a:tabLst>
                <a:tab pos="584200" algn="l"/>
              </a:tabLst>
            </a:pPr>
            <a:r>
              <a:rPr sz="2000" dirty="0">
                <a:latin typeface="Calibri"/>
                <a:cs typeface="Calibri"/>
              </a:rPr>
              <a:t>If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needed,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autopsy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organ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removal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transplantation.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45"/>
              </a:spcBef>
              <a:buClr>
                <a:srgbClr val="FF0000"/>
              </a:buClr>
              <a:buFont typeface="Calibri"/>
              <a:buAutoNum type="romanLcPeriod"/>
            </a:pPr>
            <a:endParaRPr sz="2000">
              <a:latin typeface="Calibri"/>
              <a:cs typeface="Calibri"/>
            </a:endParaRPr>
          </a:p>
          <a:p>
            <a:pPr marL="297180" lvl="1" indent="-284480">
              <a:lnSpc>
                <a:spcPct val="100000"/>
              </a:lnSpc>
              <a:buClr>
                <a:srgbClr val="636363"/>
              </a:buClr>
              <a:buFont typeface="Wingdings"/>
              <a:buChar char=""/>
              <a:tabLst>
                <a:tab pos="297180" algn="l"/>
              </a:tabLst>
            </a:pPr>
            <a:r>
              <a:rPr sz="2000" spc="-10" dirty="0">
                <a:latin typeface="Calibri"/>
                <a:cs typeface="Calibri"/>
              </a:rPr>
              <a:t>https://</a:t>
            </a:r>
            <a:r>
              <a:rPr sz="2000" spc="-10" dirty="0">
                <a:latin typeface="Calibri"/>
                <a:cs typeface="Calibri"/>
                <a:hlinkClick r:id="rId2"/>
              </a:rPr>
              <a:t>www.ncbi.nlm.nih.gov/pmc/articles/PMC80882/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72200" y="0"/>
            <a:ext cx="2286000" cy="304800"/>
          </a:xfrm>
          <a:prstGeom prst="rect">
            <a:avLst/>
          </a:prstGeom>
          <a:solidFill>
            <a:srgbClr val="9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65" dirty="0"/>
              <a:t>ETHICS</a:t>
            </a:r>
            <a:endParaRPr lang="en-US" sz="2000" b="1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685800"/>
            <a:ext cx="6169660" cy="7200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pc="-420" dirty="0">
                <a:solidFill>
                  <a:schemeClr val="accent2">
                    <a:lumMod val="75000"/>
                  </a:schemeClr>
                </a:solidFill>
              </a:rPr>
              <a:t>How to Approach a dead  body </a:t>
            </a:r>
            <a:endParaRPr spc="-75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0240" y="1616710"/>
            <a:ext cx="7339965" cy="3311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95"/>
              </a:spcBef>
              <a:buClr>
                <a:srgbClr val="AC0000"/>
              </a:buClr>
              <a:buFont typeface="Arial MT"/>
              <a:buChar char="•"/>
              <a:tabLst>
                <a:tab pos="240665" algn="l"/>
              </a:tabLst>
            </a:pPr>
            <a:r>
              <a:rPr sz="2200" dirty="0">
                <a:latin typeface="Calibri"/>
                <a:cs typeface="Calibri"/>
              </a:rPr>
              <a:t>Family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Medicine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participation</a:t>
            </a:r>
            <a:r>
              <a:rPr sz="2200" spc="-114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will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likely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lead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improve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2200" dirty="0">
                <a:latin typeface="Calibri"/>
                <a:cs typeface="Calibri"/>
              </a:rPr>
              <a:t>quality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life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death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patients</a:t>
            </a:r>
            <a:endParaRPr sz="2200">
              <a:latin typeface="Calibri"/>
              <a:cs typeface="Calibri"/>
            </a:endParaRPr>
          </a:p>
          <a:p>
            <a:pPr marL="241300" marR="466090" indent="-228600">
              <a:lnSpc>
                <a:spcPct val="100000"/>
              </a:lnSpc>
              <a:spcBef>
                <a:spcPts val="530"/>
              </a:spcBef>
              <a:buClr>
                <a:srgbClr val="AC0000"/>
              </a:buClr>
              <a:buFont typeface="Arial MT"/>
              <a:buChar char="•"/>
              <a:tabLst>
                <a:tab pos="241300" algn="l"/>
              </a:tabLst>
            </a:pPr>
            <a:r>
              <a:rPr sz="2200" dirty="0">
                <a:latin typeface="Calibri"/>
                <a:cs typeface="Calibri"/>
              </a:rPr>
              <a:t>Prompt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accurate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certification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death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is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essential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as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it </a:t>
            </a:r>
            <a:r>
              <a:rPr sz="2200" dirty="0">
                <a:latin typeface="Calibri"/>
                <a:cs typeface="Calibri"/>
              </a:rPr>
              <a:t>serves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number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functions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530"/>
              </a:spcBef>
              <a:buClr>
                <a:srgbClr val="AC0000"/>
              </a:buClr>
              <a:buFont typeface="Arial MT"/>
              <a:buChar char="•"/>
              <a:tabLst>
                <a:tab pos="240665" algn="l"/>
              </a:tabLst>
            </a:pPr>
            <a:r>
              <a:rPr sz="2200" dirty="0">
                <a:latin typeface="Calibri"/>
                <a:cs typeface="Calibri"/>
              </a:rPr>
              <a:t>When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patient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dies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it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is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statutory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duty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doctor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who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2200" dirty="0">
                <a:latin typeface="Calibri"/>
                <a:cs typeface="Calibri"/>
              </a:rPr>
              <a:t>has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attended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last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illness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issue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death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certificate.</a:t>
            </a:r>
            <a:endParaRPr sz="2200">
              <a:latin typeface="Calibri"/>
              <a:cs typeface="Calibri"/>
            </a:endParaRPr>
          </a:p>
          <a:p>
            <a:pPr marL="241300" marR="5080" indent="-228600">
              <a:lnSpc>
                <a:spcPct val="100000"/>
              </a:lnSpc>
              <a:spcBef>
                <a:spcPts val="530"/>
              </a:spcBef>
              <a:buClr>
                <a:srgbClr val="AC0000"/>
              </a:buClr>
              <a:buFont typeface="Arial MT"/>
              <a:buChar char="•"/>
              <a:tabLst>
                <a:tab pos="241300" algn="l"/>
              </a:tabLst>
            </a:pPr>
            <a:r>
              <a:rPr sz="2200" dirty="0">
                <a:latin typeface="Calibri"/>
                <a:cs typeface="Calibri"/>
              </a:rPr>
              <a:t>A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medical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certificate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cause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death</a:t>
            </a:r>
            <a:r>
              <a:rPr sz="2200" spc="409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enables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deceased’s </a:t>
            </a:r>
            <a:r>
              <a:rPr sz="2200" dirty="0">
                <a:latin typeface="Calibri"/>
                <a:cs typeface="Calibri"/>
              </a:rPr>
              <a:t>family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register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death.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525"/>
              </a:spcBef>
              <a:buClr>
                <a:srgbClr val="AC0000"/>
              </a:buClr>
              <a:buFont typeface="Arial MT"/>
              <a:buChar char="•"/>
              <a:tabLst>
                <a:tab pos="240665" algn="l"/>
              </a:tabLst>
            </a:pPr>
            <a:r>
              <a:rPr sz="2200" u="sng" spc="-10" dirty="0">
                <a:solidFill>
                  <a:srgbClr val="D26900"/>
                </a:solidFill>
                <a:uFill>
                  <a:solidFill>
                    <a:srgbClr val="D26900"/>
                  </a:solidFill>
                </a:uFill>
                <a:latin typeface="Calibri"/>
                <a:cs typeface="Calibri"/>
                <a:hlinkClick r:id="rId2"/>
              </a:rPr>
              <a:t>https://www.ncbi.nlm.nih.gov/pmc/articles/PMC5084539/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72200" y="0"/>
            <a:ext cx="2286000" cy="304800"/>
          </a:xfrm>
          <a:prstGeom prst="rect">
            <a:avLst/>
          </a:prstGeom>
          <a:solidFill>
            <a:srgbClr val="9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Family Medicine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90DFED6-4395-829D-DFDA-B2D26F337B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60170" y="1043042"/>
            <a:ext cx="5013007" cy="520335"/>
          </a:xfrm>
        </p:spPr>
        <p:txBody>
          <a:bodyPr wrap="square" lIns="0" tIns="12383" rIns="0" bIns="0">
            <a:spAutoFit/>
          </a:bodyPr>
          <a:lstStyle/>
          <a:p>
            <a:pPr marL="9525">
              <a:spcBef>
                <a:spcPts val="98"/>
              </a:spcBef>
              <a:defRPr/>
            </a:pPr>
            <a:r>
              <a:rPr sz="3300" dirty="0">
                <a:latin typeface="Calibri Light"/>
                <a:cs typeface="Calibri Light"/>
              </a:rPr>
              <a:t>How</a:t>
            </a:r>
            <a:r>
              <a:rPr sz="3300" spc="-153" dirty="0">
                <a:latin typeface="Calibri Light"/>
                <a:cs typeface="Calibri Light"/>
              </a:rPr>
              <a:t> </a:t>
            </a:r>
            <a:r>
              <a:rPr sz="3300" dirty="0">
                <a:latin typeface="Calibri Light"/>
                <a:cs typeface="Calibri Light"/>
              </a:rPr>
              <a:t>to</a:t>
            </a:r>
            <a:r>
              <a:rPr sz="3300" spc="-169" dirty="0">
                <a:latin typeface="Calibri Light"/>
                <a:cs typeface="Calibri Light"/>
              </a:rPr>
              <a:t> </a:t>
            </a:r>
            <a:r>
              <a:rPr sz="3300" dirty="0">
                <a:latin typeface="Calibri Light"/>
                <a:cs typeface="Calibri Light"/>
              </a:rPr>
              <a:t>use</a:t>
            </a:r>
            <a:r>
              <a:rPr sz="3300" spc="-143" dirty="0">
                <a:latin typeface="Calibri Light"/>
                <a:cs typeface="Calibri Light"/>
              </a:rPr>
              <a:t> </a:t>
            </a:r>
            <a:r>
              <a:rPr sz="3300" dirty="0">
                <a:latin typeface="Calibri Light"/>
                <a:cs typeface="Calibri Light"/>
              </a:rPr>
              <a:t>HEC</a:t>
            </a:r>
            <a:r>
              <a:rPr sz="3300" spc="-161" dirty="0">
                <a:latin typeface="Calibri Light"/>
                <a:cs typeface="Calibri Light"/>
              </a:rPr>
              <a:t> </a:t>
            </a:r>
            <a:r>
              <a:rPr sz="3300" spc="-19" dirty="0">
                <a:latin typeface="Calibri Light"/>
                <a:cs typeface="Calibri Light"/>
              </a:rPr>
              <a:t>Digital</a:t>
            </a:r>
            <a:r>
              <a:rPr sz="3300" spc="-131" dirty="0">
                <a:latin typeface="Calibri Light"/>
                <a:cs typeface="Calibri Light"/>
              </a:rPr>
              <a:t> </a:t>
            </a:r>
            <a:r>
              <a:rPr sz="3300" spc="-8" dirty="0">
                <a:latin typeface="Calibri Light"/>
                <a:cs typeface="Calibri Light"/>
              </a:rPr>
              <a:t>Library</a:t>
            </a:r>
            <a:endParaRPr sz="3300">
              <a:latin typeface="Calibri Light"/>
              <a:cs typeface="Calibri Light"/>
            </a:endParaRPr>
          </a:p>
        </p:txBody>
      </p:sp>
      <p:sp>
        <p:nvSpPr>
          <p:cNvPr id="39939" name="object 3">
            <a:extLst>
              <a:ext uri="{FF2B5EF4-FFF2-40B4-BE49-F238E27FC236}">
                <a16:creationId xmlns:a16="http://schemas.microsoft.com/office/drawing/2014/main" id="{07F05D00-2FF4-48EF-841D-1CADEECBA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38" y="1736725"/>
            <a:ext cx="8689975" cy="371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80486" rIns="0" bIns="0">
            <a:spAutoFit/>
          </a:bodyPr>
          <a:lstStyle>
            <a:lvl1pPr marL="395288" indent="-385763">
              <a:tabLst>
                <a:tab pos="395288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tabLst>
                <a:tab pos="395288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tabLst>
                <a:tab pos="395288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tabLst>
                <a:tab pos="395288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tabLst>
                <a:tab pos="395288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95288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95288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95288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95288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ts val="638"/>
              </a:spcBef>
              <a:buFont typeface="Wingdings" panose="05000000000000000000" pitchFamily="2" charset="2"/>
              <a:buChar char=""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Go to the website of HEC National Digital Library</a:t>
            </a:r>
          </a:p>
          <a:p>
            <a:pPr>
              <a:spcBef>
                <a:spcPts val="563"/>
              </a:spcBef>
              <a:buClr>
                <a:srgbClr val="000000"/>
              </a:buClr>
              <a:buFont typeface="Wingdings" panose="05000000000000000000" pitchFamily="2" charset="2"/>
              <a:buChar char=""/>
            </a:pPr>
            <a:r>
              <a:rPr lang="en-US" altLang="en-US" sz="2000">
                <a:solidFill>
                  <a:srgbClr val="2D75B6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http://www.digitallibrary.edu.pk</a:t>
            </a:r>
            <a:endParaRPr lang="en-US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575"/>
              </a:spcBef>
              <a:buFont typeface="Wingdings" panose="05000000000000000000" pitchFamily="2" charset="2"/>
              <a:buChar char=""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On Home Page, click on the INSTITUTES.</a:t>
            </a:r>
          </a:p>
          <a:p>
            <a:pPr>
              <a:lnSpc>
                <a:spcPts val="2313"/>
              </a:lnSpc>
              <a:spcBef>
                <a:spcPts val="725"/>
              </a:spcBef>
              <a:buFont typeface="Wingdings" panose="05000000000000000000" pitchFamily="2" charset="2"/>
              <a:buChar char=""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A page will appear showing the universities from Public and Private Sector and 	other Institutes which have access to HEC National Digital Library (HNDL).</a:t>
            </a:r>
          </a:p>
          <a:p>
            <a:pPr>
              <a:spcBef>
                <a:spcPts val="463"/>
              </a:spcBef>
              <a:buFont typeface="Wingdings" panose="05000000000000000000" pitchFamily="2" charset="2"/>
              <a:buChar char=""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Select your desired Institute.</a:t>
            </a:r>
          </a:p>
          <a:p>
            <a:pPr>
              <a:spcBef>
                <a:spcPts val="563"/>
              </a:spcBef>
              <a:buFont typeface="Wingdings" panose="05000000000000000000" pitchFamily="2" charset="2"/>
              <a:buChar char=""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A page will appear showing the resources of the institution</a:t>
            </a:r>
          </a:p>
          <a:p>
            <a:pPr>
              <a:spcBef>
                <a:spcPts val="563"/>
              </a:spcBef>
              <a:buFont typeface="Wingdings" panose="05000000000000000000" pitchFamily="2" charset="2"/>
              <a:buChar char=""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Journals and Researches will appear</a:t>
            </a:r>
          </a:p>
          <a:p>
            <a:pPr>
              <a:lnSpc>
                <a:spcPts val="2313"/>
              </a:lnSpc>
              <a:spcBef>
                <a:spcPts val="725"/>
              </a:spcBef>
              <a:buFont typeface="Wingdings" panose="05000000000000000000" pitchFamily="2" charset="2"/>
              <a:buChar char=""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	You can find a Journal by clicking on JOURNALS AND DATABASE and enter a keyword to search for your desired journal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4A8D3D-791A-D63E-D3B2-E82B7A11F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4787" t="7561" r="11351" b="8025"/>
          <a:stretch>
            <a:fillRect/>
          </a:stretch>
        </p:blipFill>
        <p:spPr bwMode="auto">
          <a:xfrm>
            <a:off x="8458200" y="34962"/>
            <a:ext cx="68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940" y="467994"/>
            <a:ext cx="6550660" cy="726440"/>
          </a:xfrm>
        </p:spPr>
        <p:txBody>
          <a:bodyPr/>
          <a:lstStyle/>
          <a:p>
            <a:r>
              <a:rPr lang="en-US" dirty="0"/>
              <a:t>Learning Resources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1616710"/>
            <a:ext cx="7327900" cy="2923877"/>
          </a:xfrm>
        </p:spPr>
        <p:txBody>
          <a:bodyPr/>
          <a:lstStyle/>
          <a:p>
            <a:pPr algn="ctr"/>
            <a:r>
              <a:rPr lang="en-US" sz="2800" u="none" dirty="0"/>
              <a:t>Principles &amp; Practice of Forensic Medicine by </a:t>
            </a:r>
            <a:r>
              <a:rPr lang="en-US" sz="2800" u="none" dirty="0" err="1"/>
              <a:t>Nasib</a:t>
            </a:r>
            <a:r>
              <a:rPr lang="en-US" sz="2800" u="none" dirty="0"/>
              <a:t> R. </a:t>
            </a:r>
            <a:r>
              <a:rPr lang="en-US" sz="2800" u="none" dirty="0" err="1"/>
              <a:t>Awan</a:t>
            </a:r>
            <a:endParaRPr lang="en-US" sz="2800" u="none" dirty="0"/>
          </a:p>
          <a:p>
            <a:pPr marL="0" indent="0" algn="ctr">
              <a:buNone/>
            </a:pPr>
            <a:endParaRPr lang="en-US" sz="2800" u="none" dirty="0"/>
          </a:p>
          <a:p>
            <a:pPr algn="ctr"/>
            <a:r>
              <a:rPr lang="en-US" sz="2800" u="none" dirty="0"/>
              <a:t> </a:t>
            </a:r>
          </a:p>
          <a:p>
            <a:pPr algn="ctr">
              <a:buNone/>
            </a:pPr>
            <a:r>
              <a:rPr lang="en-US" sz="2800" u="none" dirty="0"/>
              <a:t>  Parikh’s Textbook of Medical </a:t>
            </a:r>
            <a:r>
              <a:rPr lang="en-US" sz="2800" u="none" dirty="0" err="1"/>
              <a:t>Jurisprudence,Forensic</a:t>
            </a:r>
            <a:r>
              <a:rPr lang="en-US" sz="2800" u="none" dirty="0"/>
              <a:t> Medicine &amp; Toxicology.	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63458F-0464-0B1D-42AB-16322BB25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4787" t="7561" r="11351" b="8025"/>
          <a:stretch>
            <a:fillRect/>
          </a:stretch>
        </p:blipFill>
        <p:spPr bwMode="auto">
          <a:xfrm>
            <a:off x="8458200" y="34962"/>
            <a:ext cx="68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03957" y="2880182"/>
            <a:ext cx="3310254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latin typeface="Calibri"/>
                <a:cs typeface="Calibri"/>
              </a:rPr>
              <a:t>Thank</a:t>
            </a:r>
            <a:r>
              <a:rPr sz="6000" b="1" spc="-155" dirty="0">
                <a:latin typeface="Calibri"/>
                <a:cs typeface="Calibri"/>
              </a:rPr>
              <a:t> </a:t>
            </a:r>
            <a:r>
              <a:rPr sz="6000" b="1" spc="-25" dirty="0">
                <a:latin typeface="Calibri"/>
                <a:cs typeface="Calibri"/>
              </a:rPr>
              <a:t>you</a:t>
            </a:r>
            <a:endParaRPr sz="6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67994"/>
            <a:ext cx="5663565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5" dirty="0"/>
              <a:t>Prof</a:t>
            </a:r>
            <a:r>
              <a:rPr spc="-175" dirty="0"/>
              <a:t> </a:t>
            </a:r>
            <a:r>
              <a:rPr spc="-100" dirty="0"/>
              <a:t>Umar’s</a:t>
            </a:r>
            <a:r>
              <a:rPr spc="-215" dirty="0"/>
              <a:t> </a:t>
            </a:r>
            <a:r>
              <a:rPr spc="-105" dirty="0"/>
              <a:t>LGIS</a:t>
            </a:r>
            <a:r>
              <a:rPr spc="-175" dirty="0"/>
              <a:t> </a:t>
            </a:r>
            <a:r>
              <a:rPr spc="-40" dirty="0"/>
              <a:t>Model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046988" y="1656588"/>
            <a:ext cx="6745605" cy="4459605"/>
            <a:chOff x="1046988" y="1656588"/>
            <a:chExt cx="6745605" cy="44596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6800" y="1676400"/>
              <a:ext cx="6705600" cy="44196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56894" y="1666494"/>
              <a:ext cx="6725920" cy="4439920"/>
            </a:xfrm>
            <a:custGeom>
              <a:avLst/>
              <a:gdLst/>
              <a:ahLst/>
              <a:cxnLst/>
              <a:rect l="l" t="t" r="r" b="b"/>
              <a:pathLst>
                <a:path w="6725920" h="4439920">
                  <a:moveTo>
                    <a:pt x="0" y="4439411"/>
                  </a:moveTo>
                  <a:lnTo>
                    <a:pt x="6725411" y="4439411"/>
                  </a:lnTo>
                  <a:lnTo>
                    <a:pt x="6725411" y="0"/>
                  </a:lnTo>
                  <a:lnTo>
                    <a:pt x="0" y="0"/>
                  </a:lnTo>
                  <a:lnTo>
                    <a:pt x="0" y="4439411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561EF36-41A8-D352-A2C8-C32932189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4787" t="7561" r="11351" b="8025"/>
          <a:stretch>
            <a:fillRect/>
          </a:stretch>
        </p:blipFill>
        <p:spPr bwMode="auto">
          <a:xfrm>
            <a:off x="8458200" y="34962"/>
            <a:ext cx="68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940" y="467994"/>
            <a:ext cx="7465060" cy="72644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Bell MT" pitchFamily="18" charset="0"/>
              </a:rPr>
              <a:t>SEQUENCE OF LGIS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u="none" dirty="0">
                <a:latin typeface="Bell MT" pitchFamily="18" charset="0"/>
              </a:rPr>
              <a:t>Learning Objectives </a:t>
            </a:r>
          </a:p>
          <a:p>
            <a:r>
              <a:rPr lang="en-US" sz="2800" u="none" dirty="0">
                <a:latin typeface="Bell MT" pitchFamily="18" charset="0"/>
              </a:rPr>
              <a:t>Core concept </a:t>
            </a:r>
            <a:r>
              <a:rPr lang="en-US" sz="2800" i="1" u="none" dirty="0">
                <a:latin typeface="Bell MT" pitchFamily="18" charset="0"/>
              </a:rPr>
              <a:t>70 %</a:t>
            </a:r>
          </a:p>
          <a:p>
            <a:r>
              <a:rPr lang="en-US" sz="2800" u="none" dirty="0">
                <a:latin typeface="Bell MT" pitchFamily="18" charset="0"/>
              </a:rPr>
              <a:t>Horizontal integration related to Pathology and Pharmacology </a:t>
            </a:r>
            <a:r>
              <a:rPr lang="en-US" sz="2800" i="1" u="none" dirty="0">
                <a:latin typeface="Bell MT" pitchFamily="18" charset="0"/>
              </a:rPr>
              <a:t>15 %</a:t>
            </a:r>
          </a:p>
          <a:p>
            <a:r>
              <a:rPr lang="en-US" sz="2800" u="none" dirty="0">
                <a:latin typeface="Bell MT" pitchFamily="18" charset="0"/>
              </a:rPr>
              <a:t>Relevant clinical concepts and medico legal application of core knowledge / Vertical integration </a:t>
            </a:r>
            <a:r>
              <a:rPr lang="en-US" sz="2800" i="1" u="none" dirty="0">
                <a:latin typeface="Bell MT" pitchFamily="18" charset="0"/>
              </a:rPr>
              <a:t>10%</a:t>
            </a:r>
          </a:p>
          <a:p>
            <a:r>
              <a:rPr lang="en-US" sz="2800" u="none" dirty="0">
                <a:latin typeface="Bell MT" pitchFamily="18" charset="0"/>
              </a:rPr>
              <a:t>Research article relevant to the topic </a:t>
            </a:r>
            <a:r>
              <a:rPr lang="en-US" sz="2800" i="1" u="none" dirty="0">
                <a:latin typeface="Bell MT" pitchFamily="18" charset="0"/>
              </a:rPr>
              <a:t>3%</a:t>
            </a:r>
          </a:p>
          <a:p>
            <a:r>
              <a:rPr lang="en-US" sz="2800" u="none" dirty="0">
                <a:latin typeface="Bell MT" pitchFamily="18" charset="0"/>
              </a:rPr>
              <a:t>Ethics and family medicine </a:t>
            </a:r>
            <a:r>
              <a:rPr lang="en-US" sz="2800" i="1" u="none" dirty="0">
                <a:latin typeface="Bell MT" pitchFamily="18" charset="0"/>
              </a:rPr>
              <a:t>2%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61DBBB-E64B-8D6F-8EF4-47444E75A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4787" t="7561" r="11351" b="8025"/>
          <a:stretch>
            <a:fillRect/>
          </a:stretch>
        </p:blipFill>
        <p:spPr bwMode="auto">
          <a:xfrm>
            <a:off x="8458200" y="34962"/>
            <a:ext cx="68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04634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67994"/>
            <a:ext cx="4810125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0" dirty="0"/>
              <a:t>Learning</a:t>
            </a:r>
            <a:r>
              <a:rPr spc="-185" dirty="0"/>
              <a:t> </a:t>
            </a:r>
            <a:r>
              <a:rPr spc="-80" dirty="0"/>
              <a:t>Outcomes: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0240" y="1317432"/>
            <a:ext cx="7152640" cy="442468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2600" dirty="0">
                <a:latin typeface="Arial MT"/>
                <a:cs typeface="Arial MT"/>
              </a:rPr>
              <a:t>Students</a:t>
            </a:r>
            <a:r>
              <a:rPr sz="2600" spc="-5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will</a:t>
            </a:r>
            <a:r>
              <a:rPr sz="2600" spc="-7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be</a:t>
            </a:r>
            <a:r>
              <a:rPr sz="2600" spc="-5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able</a:t>
            </a:r>
            <a:r>
              <a:rPr sz="2600" spc="-60" dirty="0">
                <a:latin typeface="Arial MT"/>
                <a:cs typeface="Arial MT"/>
              </a:rPr>
              <a:t> </a:t>
            </a:r>
            <a:r>
              <a:rPr sz="2600" spc="-25" dirty="0">
                <a:latin typeface="Arial MT"/>
                <a:cs typeface="Arial MT"/>
              </a:rPr>
              <a:t>to:</a:t>
            </a:r>
            <a:endParaRPr sz="2600">
              <a:latin typeface="Arial MT"/>
              <a:cs typeface="Arial MT"/>
            </a:endParaRPr>
          </a:p>
          <a:p>
            <a:pPr marL="429259" marR="128270" indent="-417195">
              <a:lnSpc>
                <a:spcPts val="2810"/>
              </a:lnSpc>
              <a:spcBef>
                <a:spcPts val="665"/>
              </a:spcBef>
              <a:buClr>
                <a:srgbClr val="FF0000"/>
              </a:buClr>
              <a:buFont typeface="Wingdings"/>
              <a:buChar char=""/>
              <a:tabLst>
                <a:tab pos="430530" algn="l"/>
              </a:tabLst>
            </a:pPr>
            <a:r>
              <a:rPr sz="2600" dirty="0">
                <a:latin typeface="Arial MT"/>
                <a:cs typeface="Arial MT"/>
              </a:rPr>
              <a:t>Define</a:t>
            </a:r>
            <a:r>
              <a:rPr sz="2600" spc="-4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Livor</a:t>
            </a:r>
            <a:r>
              <a:rPr sz="2600" spc="-2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mortis</a:t>
            </a:r>
            <a:r>
              <a:rPr sz="2600" spc="-3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and</a:t>
            </a:r>
            <a:r>
              <a:rPr sz="2600" spc="-2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state</a:t>
            </a:r>
            <a:r>
              <a:rPr sz="2600" spc="-2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its</a:t>
            </a:r>
            <a:r>
              <a:rPr sz="2600" spc="-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medico</a:t>
            </a:r>
            <a:r>
              <a:rPr sz="2600" spc="-40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legal 	importance.</a:t>
            </a:r>
            <a:endParaRPr sz="2600">
              <a:latin typeface="Arial MT"/>
              <a:cs typeface="Arial MT"/>
            </a:endParaRPr>
          </a:p>
          <a:p>
            <a:pPr marL="429895" indent="-417195">
              <a:lnSpc>
                <a:spcPct val="100000"/>
              </a:lnSpc>
              <a:spcBef>
                <a:spcPts val="270"/>
              </a:spcBef>
              <a:buClr>
                <a:srgbClr val="FF0000"/>
              </a:buClr>
              <a:buFont typeface="Wingdings"/>
              <a:buChar char=""/>
              <a:tabLst>
                <a:tab pos="429895" algn="l"/>
              </a:tabLst>
            </a:pPr>
            <a:r>
              <a:rPr sz="2600" spc="-10" dirty="0">
                <a:latin typeface="Arial MT"/>
                <a:cs typeface="Arial MT"/>
              </a:rPr>
              <a:t>Differentiate</a:t>
            </a:r>
            <a:r>
              <a:rPr sz="2600" spc="-4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between</a:t>
            </a:r>
            <a:r>
              <a:rPr sz="2600" spc="-2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Livor</a:t>
            </a:r>
            <a:r>
              <a:rPr sz="2600" spc="-4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mortis</a:t>
            </a:r>
            <a:r>
              <a:rPr sz="2600" spc="-5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and</a:t>
            </a:r>
            <a:r>
              <a:rPr sz="2600" spc="-40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bruise.</a:t>
            </a:r>
            <a:endParaRPr sz="2600">
              <a:latin typeface="Arial MT"/>
              <a:cs typeface="Arial MT"/>
            </a:endParaRPr>
          </a:p>
          <a:p>
            <a:pPr marL="429259" marR="375920" indent="-417195">
              <a:lnSpc>
                <a:spcPct val="90000"/>
              </a:lnSpc>
              <a:spcBef>
                <a:spcPts val="625"/>
              </a:spcBef>
              <a:buClr>
                <a:srgbClr val="FF0000"/>
              </a:buClr>
              <a:buFont typeface="Wingdings"/>
              <a:buChar char=""/>
              <a:tabLst>
                <a:tab pos="430530" algn="l"/>
                <a:tab pos="4088129" algn="l"/>
              </a:tabLst>
            </a:pPr>
            <a:r>
              <a:rPr sz="2600" dirty="0">
                <a:latin typeface="Arial MT"/>
                <a:cs typeface="Arial MT"/>
              </a:rPr>
              <a:t>State</a:t>
            </a:r>
            <a:r>
              <a:rPr sz="2600" spc="-4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the</a:t>
            </a:r>
            <a:r>
              <a:rPr sz="2600" spc="-5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mechanism</a:t>
            </a:r>
            <a:r>
              <a:rPr sz="2600" spc="-85" dirty="0">
                <a:latin typeface="Arial MT"/>
                <a:cs typeface="Arial MT"/>
              </a:rPr>
              <a:t> </a:t>
            </a:r>
            <a:r>
              <a:rPr sz="2600" spc="-25" dirty="0">
                <a:latin typeface="Arial MT"/>
                <a:cs typeface="Arial MT"/>
              </a:rPr>
              <a:t>of</a:t>
            </a:r>
            <a:r>
              <a:rPr sz="2600" dirty="0">
                <a:latin typeface="Arial MT"/>
                <a:cs typeface="Arial MT"/>
              </a:rPr>
              <a:t>	Rigor</a:t>
            </a:r>
            <a:r>
              <a:rPr sz="2600" spc="-2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Mortis</a:t>
            </a:r>
            <a:r>
              <a:rPr sz="2600" spc="-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in </a:t>
            </a:r>
            <a:r>
              <a:rPr sz="2600" spc="-25" dirty="0">
                <a:latin typeface="Arial MT"/>
                <a:cs typeface="Arial MT"/>
              </a:rPr>
              <a:t>the 	</a:t>
            </a:r>
            <a:r>
              <a:rPr sz="2600" dirty="0">
                <a:latin typeface="Arial MT"/>
                <a:cs typeface="Arial MT"/>
              </a:rPr>
              <a:t>body</a:t>
            </a:r>
            <a:r>
              <a:rPr sz="2600" spc="-5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after</a:t>
            </a:r>
            <a:r>
              <a:rPr sz="2600" spc="-3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death</a:t>
            </a:r>
            <a:r>
              <a:rPr sz="2600" spc="-3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and</a:t>
            </a:r>
            <a:r>
              <a:rPr sz="2600" spc="-3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its</a:t>
            </a:r>
            <a:r>
              <a:rPr sz="2600" spc="-3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medico</a:t>
            </a:r>
            <a:r>
              <a:rPr sz="2600" spc="-50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legal 	importance?</a:t>
            </a:r>
            <a:endParaRPr sz="2600">
              <a:latin typeface="Arial MT"/>
              <a:cs typeface="Arial MT"/>
            </a:endParaRPr>
          </a:p>
          <a:p>
            <a:pPr marL="429259" marR="5080" indent="-417195">
              <a:lnSpc>
                <a:spcPts val="2810"/>
              </a:lnSpc>
              <a:spcBef>
                <a:spcPts val="665"/>
              </a:spcBef>
              <a:buClr>
                <a:srgbClr val="FF0000"/>
              </a:buClr>
              <a:buFont typeface="Wingdings"/>
              <a:buChar char=""/>
              <a:tabLst>
                <a:tab pos="430530" algn="l"/>
              </a:tabLst>
            </a:pPr>
            <a:r>
              <a:rPr sz="2600" dirty="0">
                <a:latin typeface="Arial MT"/>
                <a:cs typeface="Arial MT"/>
              </a:rPr>
              <a:t>Enumerate</a:t>
            </a:r>
            <a:r>
              <a:rPr sz="2600" spc="-5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the</a:t>
            </a:r>
            <a:r>
              <a:rPr sz="2600" spc="-3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factors</a:t>
            </a:r>
            <a:r>
              <a:rPr sz="2600" spc="-3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which</a:t>
            </a:r>
            <a:r>
              <a:rPr sz="2600" spc="-5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modify</a:t>
            </a:r>
            <a:r>
              <a:rPr sz="2600" spc="-5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the</a:t>
            </a:r>
            <a:r>
              <a:rPr sz="2600" spc="-25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onset 	</a:t>
            </a:r>
            <a:r>
              <a:rPr sz="2600" dirty="0">
                <a:latin typeface="Arial MT"/>
                <a:cs typeface="Arial MT"/>
              </a:rPr>
              <a:t>&amp;</a:t>
            </a:r>
            <a:r>
              <a:rPr sz="2600" spc="-4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duration</a:t>
            </a:r>
            <a:r>
              <a:rPr sz="2600" spc="-4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of</a:t>
            </a:r>
            <a:r>
              <a:rPr sz="2600" spc="-4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rigor</a:t>
            </a:r>
            <a:r>
              <a:rPr sz="2600" spc="-60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mortis?</a:t>
            </a:r>
            <a:endParaRPr sz="2600">
              <a:latin typeface="Arial MT"/>
              <a:cs typeface="Arial MT"/>
            </a:endParaRPr>
          </a:p>
          <a:p>
            <a:pPr marL="429259" marR="446405" indent="-417195">
              <a:lnSpc>
                <a:spcPts val="2810"/>
              </a:lnSpc>
              <a:spcBef>
                <a:spcPts val="620"/>
              </a:spcBef>
              <a:buClr>
                <a:srgbClr val="FF0000"/>
              </a:buClr>
              <a:buFont typeface="Wingdings"/>
              <a:buChar char=""/>
              <a:tabLst>
                <a:tab pos="430530" algn="l"/>
              </a:tabLst>
            </a:pPr>
            <a:r>
              <a:rPr sz="2600" dirty="0">
                <a:latin typeface="Arial MT"/>
                <a:cs typeface="Arial MT"/>
              </a:rPr>
              <a:t>Enlist</a:t>
            </a:r>
            <a:r>
              <a:rPr sz="2600" spc="-2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the</a:t>
            </a:r>
            <a:r>
              <a:rPr sz="2600" spc="-2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conditions</a:t>
            </a:r>
            <a:r>
              <a:rPr sz="2600" spc="-3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simulating</a:t>
            </a:r>
            <a:r>
              <a:rPr sz="2600" spc="-4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rigor</a:t>
            </a:r>
            <a:r>
              <a:rPr sz="2600" spc="-30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mortis 	</a:t>
            </a:r>
            <a:r>
              <a:rPr sz="2600" dirty="0">
                <a:latin typeface="Arial MT"/>
                <a:cs typeface="Arial MT"/>
              </a:rPr>
              <a:t>and</a:t>
            </a:r>
            <a:r>
              <a:rPr sz="2600" spc="-65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differentiate</a:t>
            </a:r>
            <a:r>
              <a:rPr sz="2600" spc="-50" dirty="0">
                <a:latin typeface="Arial MT"/>
                <a:cs typeface="Arial MT"/>
              </a:rPr>
              <a:t> </a:t>
            </a:r>
            <a:r>
              <a:rPr sz="2600" spc="-20" dirty="0">
                <a:latin typeface="Arial MT"/>
                <a:cs typeface="Arial MT"/>
              </a:rPr>
              <a:t>them</a:t>
            </a:r>
            <a:endParaRPr sz="2600">
              <a:latin typeface="Arial MT"/>
              <a:cs typeface="Arial M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F22C92-4FCB-A7C6-043B-1E9B05258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4787" t="7561" r="11351" b="8025"/>
          <a:stretch>
            <a:fillRect/>
          </a:stretch>
        </p:blipFill>
        <p:spPr bwMode="auto">
          <a:xfrm>
            <a:off x="8458200" y="34962"/>
            <a:ext cx="68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14" dirty="0"/>
              <a:t>Livor</a:t>
            </a:r>
            <a:r>
              <a:rPr spc="-225" dirty="0"/>
              <a:t> </a:t>
            </a:r>
            <a:r>
              <a:rPr spc="-80" dirty="0"/>
              <a:t>Mortis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706321"/>
            <a:ext cx="7462520" cy="3982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5"/>
              </a:spcBef>
              <a:buClr>
                <a:srgbClr val="FF0000"/>
              </a:buClr>
              <a:buFont typeface="Wingdings"/>
              <a:buChar char=""/>
              <a:tabLst>
                <a:tab pos="354965" algn="l"/>
              </a:tabLst>
            </a:pPr>
            <a:r>
              <a:rPr sz="2200" dirty="0">
                <a:latin typeface="Arial MT"/>
                <a:cs typeface="Arial MT"/>
              </a:rPr>
              <a:t>Livor</a:t>
            </a:r>
            <a:r>
              <a:rPr sz="2200" spc="-45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Mortis</a:t>
            </a:r>
            <a:endParaRPr sz="2200">
              <a:latin typeface="Arial MT"/>
              <a:cs typeface="Arial MT"/>
            </a:endParaRPr>
          </a:p>
          <a:p>
            <a:pPr marL="433070" indent="-420370">
              <a:lnSpc>
                <a:spcPct val="100000"/>
              </a:lnSpc>
              <a:spcBef>
                <a:spcPts val="1590"/>
              </a:spcBef>
              <a:buClr>
                <a:srgbClr val="FF0000"/>
              </a:buClr>
              <a:buFont typeface="Wingdings"/>
              <a:buChar char=""/>
              <a:tabLst>
                <a:tab pos="433070" algn="l"/>
              </a:tabLst>
            </a:pPr>
            <a:r>
              <a:rPr sz="2200" dirty="0">
                <a:latin typeface="Arial MT"/>
                <a:cs typeface="Arial MT"/>
              </a:rPr>
              <a:t>Postmortem</a:t>
            </a:r>
            <a:r>
              <a:rPr sz="2200" spc="-80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lividity</a:t>
            </a:r>
            <a:endParaRPr sz="2200">
              <a:latin typeface="Arial MT"/>
              <a:cs typeface="Arial MT"/>
            </a:endParaRPr>
          </a:p>
          <a:p>
            <a:pPr marL="433070" indent="-420370">
              <a:lnSpc>
                <a:spcPct val="100000"/>
              </a:lnSpc>
              <a:spcBef>
                <a:spcPts val="1585"/>
              </a:spcBef>
              <a:buClr>
                <a:srgbClr val="FF0000"/>
              </a:buClr>
              <a:buFont typeface="Wingdings"/>
              <a:buChar char=""/>
              <a:tabLst>
                <a:tab pos="433070" algn="l"/>
              </a:tabLst>
            </a:pPr>
            <a:r>
              <a:rPr sz="2200" dirty="0">
                <a:latin typeface="Arial MT"/>
                <a:cs typeface="Arial MT"/>
              </a:rPr>
              <a:t>Postmortem</a:t>
            </a:r>
            <a:r>
              <a:rPr sz="2200" spc="-80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staining</a:t>
            </a:r>
            <a:endParaRPr sz="2200">
              <a:latin typeface="Arial MT"/>
              <a:cs typeface="Arial MT"/>
            </a:endParaRPr>
          </a:p>
          <a:p>
            <a:pPr marL="433070" indent="-420370">
              <a:lnSpc>
                <a:spcPct val="100000"/>
              </a:lnSpc>
              <a:spcBef>
                <a:spcPts val="1580"/>
              </a:spcBef>
              <a:buClr>
                <a:srgbClr val="FF0000"/>
              </a:buClr>
              <a:buFont typeface="Wingdings"/>
              <a:buChar char=""/>
              <a:tabLst>
                <a:tab pos="433070" algn="l"/>
              </a:tabLst>
            </a:pPr>
            <a:r>
              <a:rPr sz="2200" spc="-10" dirty="0">
                <a:latin typeface="Arial MT"/>
                <a:cs typeface="Arial MT"/>
              </a:rPr>
              <a:t>Hypostasis</a:t>
            </a:r>
            <a:endParaRPr sz="2200">
              <a:latin typeface="Arial MT"/>
              <a:cs typeface="Arial MT"/>
            </a:endParaRPr>
          </a:p>
          <a:p>
            <a:pPr marL="433070" indent="-420370" algn="just">
              <a:lnSpc>
                <a:spcPct val="100000"/>
              </a:lnSpc>
              <a:spcBef>
                <a:spcPts val="1590"/>
              </a:spcBef>
              <a:buClr>
                <a:srgbClr val="FF0000"/>
              </a:buClr>
              <a:buFont typeface="Wingdings"/>
              <a:buChar char=""/>
              <a:tabLst>
                <a:tab pos="433070" algn="l"/>
              </a:tabLst>
            </a:pPr>
            <a:r>
              <a:rPr sz="2200" spc="-10" dirty="0">
                <a:latin typeface="Arial MT"/>
                <a:cs typeface="Arial MT"/>
              </a:rPr>
              <a:t>Vibices</a:t>
            </a:r>
            <a:endParaRPr sz="2200">
              <a:latin typeface="Arial MT"/>
              <a:cs typeface="Arial MT"/>
            </a:endParaRPr>
          </a:p>
          <a:p>
            <a:pPr marL="12700" marR="5080" algn="just">
              <a:lnSpc>
                <a:spcPct val="140000"/>
              </a:lnSpc>
              <a:spcBef>
                <a:spcPts val="525"/>
              </a:spcBef>
            </a:pPr>
            <a:r>
              <a:rPr sz="2200" dirty="0">
                <a:latin typeface="Arial MT"/>
                <a:cs typeface="Arial MT"/>
              </a:rPr>
              <a:t>It</a:t>
            </a:r>
            <a:r>
              <a:rPr sz="2200" spc="95" dirty="0">
                <a:latin typeface="Arial MT"/>
                <a:cs typeface="Arial MT"/>
              </a:rPr>
              <a:t>  </a:t>
            </a:r>
            <a:r>
              <a:rPr sz="2200" dirty="0">
                <a:latin typeface="Arial MT"/>
                <a:cs typeface="Arial MT"/>
              </a:rPr>
              <a:t>is</a:t>
            </a:r>
            <a:r>
              <a:rPr sz="2200" spc="95" dirty="0">
                <a:latin typeface="Arial MT"/>
                <a:cs typeface="Arial MT"/>
              </a:rPr>
              <a:t>  </a:t>
            </a:r>
            <a:r>
              <a:rPr sz="2200" dirty="0">
                <a:latin typeface="Arial MT"/>
                <a:cs typeface="Arial MT"/>
              </a:rPr>
              <a:t>discoloration</a:t>
            </a:r>
            <a:r>
              <a:rPr sz="2200" spc="105" dirty="0">
                <a:latin typeface="Arial MT"/>
                <a:cs typeface="Arial MT"/>
              </a:rPr>
              <a:t>  </a:t>
            </a:r>
            <a:r>
              <a:rPr sz="2200" dirty="0">
                <a:latin typeface="Arial MT"/>
                <a:cs typeface="Arial MT"/>
              </a:rPr>
              <a:t>of</a:t>
            </a:r>
            <a:r>
              <a:rPr sz="2200" spc="95" dirty="0">
                <a:latin typeface="Arial MT"/>
                <a:cs typeface="Arial MT"/>
              </a:rPr>
              <a:t>  </a:t>
            </a:r>
            <a:r>
              <a:rPr sz="2200" dirty="0">
                <a:latin typeface="Arial MT"/>
                <a:cs typeface="Arial MT"/>
              </a:rPr>
              <a:t>the</a:t>
            </a:r>
            <a:r>
              <a:rPr sz="2200" spc="100" dirty="0">
                <a:latin typeface="Arial MT"/>
                <a:cs typeface="Arial MT"/>
              </a:rPr>
              <a:t>  </a:t>
            </a:r>
            <a:r>
              <a:rPr sz="2200" dirty="0">
                <a:latin typeface="Arial MT"/>
                <a:cs typeface="Arial MT"/>
              </a:rPr>
              <a:t>body</a:t>
            </a:r>
            <a:r>
              <a:rPr sz="2200" spc="90" dirty="0">
                <a:latin typeface="Arial MT"/>
                <a:cs typeface="Arial MT"/>
              </a:rPr>
              <a:t>  </a:t>
            </a:r>
            <a:r>
              <a:rPr sz="2200" dirty="0">
                <a:latin typeface="Arial MT"/>
                <a:cs typeface="Arial MT"/>
              </a:rPr>
              <a:t>(skin</a:t>
            </a:r>
            <a:r>
              <a:rPr sz="2200" spc="100" dirty="0">
                <a:latin typeface="Arial MT"/>
                <a:cs typeface="Arial MT"/>
              </a:rPr>
              <a:t>  </a:t>
            </a:r>
            <a:r>
              <a:rPr sz="2200" dirty="0">
                <a:latin typeface="Arial MT"/>
                <a:cs typeface="Arial MT"/>
              </a:rPr>
              <a:t>&amp;</a:t>
            </a:r>
            <a:r>
              <a:rPr sz="2200" spc="95" dirty="0">
                <a:latin typeface="Arial MT"/>
                <a:cs typeface="Arial MT"/>
              </a:rPr>
              <a:t>  </a:t>
            </a:r>
            <a:r>
              <a:rPr sz="2200" dirty="0">
                <a:latin typeface="Arial MT"/>
                <a:cs typeface="Arial MT"/>
              </a:rPr>
              <a:t>organs)</a:t>
            </a:r>
            <a:r>
              <a:rPr sz="2200" spc="100" dirty="0">
                <a:latin typeface="Arial MT"/>
                <a:cs typeface="Arial MT"/>
              </a:rPr>
              <a:t>  </a:t>
            </a:r>
            <a:r>
              <a:rPr sz="2200" dirty="0">
                <a:latin typeface="Arial MT"/>
                <a:cs typeface="Arial MT"/>
              </a:rPr>
              <a:t>due</a:t>
            </a:r>
            <a:r>
              <a:rPr sz="2200" spc="95" dirty="0">
                <a:latin typeface="Arial MT"/>
                <a:cs typeface="Arial MT"/>
              </a:rPr>
              <a:t>  </a:t>
            </a:r>
            <a:r>
              <a:rPr sz="2200" spc="-25" dirty="0">
                <a:latin typeface="Arial MT"/>
                <a:cs typeface="Arial MT"/>
              </a:rPr>
              <a:t>to </a:t>
            </a:r>
            <a:r>
              <a:rPr sz="2200" dirty="0">
                <a:latin typeface="Arial MT"/>
                <a:cs typeface="Arial MT"/>
              </a:rPr>
              <a:t>accumulation</a:t>
            </a:r>
            <a:r>
              <a:rPr sz="2200" spc="4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of</a:t>
            </a:r>
            <a:r>
              <a:rPr sz="2200" spc="3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fluid</a:t>
            </a:r>
            <a:r>
              <a:rPr sz="2200" spc="4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blood</a:t>
            </a:r>
            <a:r>
              <a:rPr sz="2200" spc="4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in</a:t>
            </a:r>
            <a:r>
              <a:rPr sz="2200" spc="4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toneless</a:t>
            </a:r>
            <a:r>
              <a:rPr sz="2200" spc="5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capillaries</a:t>
            </a:r>
            <a:r>
              <a:rPr sz="2200" spc="4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and</a:t>
            </a:r>
            <a:r>
              <a:rPr sz="2200" spc="40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small </a:t>
            </a:r>
            <a:r>
              <a:rPr sz="2200" dirty="0">
                <a:latin typeface="Arial MT"/>
                <a:cs typeface="Arial MT"/>
              </a:rPr>
              <a:t>veins</a:t>
            </a:r>
            <a:r>
              <a:rPr sz="2200" spc="-4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of</a:t>
            </a:r>
            <a:r>
              <a:rPr sz="2200" spc="-4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dependant</a:t>
            </a:r>
            <a:r>
              <a:rPr sz="2200" spc="-4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parts</a:t>
            </a:r>
            <a:r>
              <a:rPr sz="2200" spc="-4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of</a:t>
            </a:r>
            <a:r>
              <a:rPr sz="2200" spc="-3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the</a:t>
            </a:r>
            <a:r>
              <a:rPr sz="2200" spc="-45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body.</a:t>
            </a:r>
            <a:endParaRPr sz="2200">
              <a:latin typeface="Arial MT"/>
              <a:cs typeface="Arial M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72200" y="0"/>
            <a:ext cx="2286000" cy="304800"/>
          </a:xfrm>
          <a:prstGeom prst="rect">
            <a:avLst/>
          </a:prstGeom>
          <a:solidFill>
            <a:srgbClr val="9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14" dirty="0"/>
              <a:t>Livor</a:t>
            </a:r>
            <a:r>
              <a:rPr spc="-225" dirty="0"/>
              <a:t> </a:t>
            </a:r>
            <a:r>
              <a:rPr spc="-80" dirty="0"/>
              <a:t>Mortis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397508"/>
            <a:ext cx="7460615" cy="4519930"/>
          </a:xfrm>
          <a:prstGeom prst="rect">
            <a:avLst/>
          </a:prstGeom>
        </p:spPr>
        <p:txBody>
          <a:bodyPr vert="horz" wrap="square" lIns="0" tIns="1593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5"/>
              </a:spcBef>
            </a:pPr>
            <a:r>
              <a:rPr sz="2500" b="1" u="sng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Calibri"/>
                <a:cs typeface="Calibri"/>
              </a:rPr>
              <a:t>Time</a:t>
            </a:r>
            <a:r>
              <a:rPr sz="2500" b="1" u="sng" spc="-50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Calibri"/>
                <a:cs typeface="Calibri"/>
              </a:rPr>
              <a:t> </a:t>
            </a:r>
            <a:r>
              <a:rPr sz="2500" b="1" u="sng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Calibri"/>
                <a:cs typeface="Calibri"/>
              </a:rPr>
              <a:t>require</a:t>
            </a:r>
            <a:r>
              <a:rPr sz="2500" b="1" u="sng" spc="-70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Calibri"/>
                <a:cs typeface="Calibri"/>
              </a:rPr>
              <a:t> </a:t>
            </a:r>
            <a:r>
              <a:rPr sz="2500" b="1" u="sng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Calibri"/>
                <a:cs typeface="Calibri"/>
              </a:rPr>
              <a:t>for</a:t>
            </a:r>
            <a:r>
              <a:rPr sz="2500" b="1" u="sng" spc="-70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Calibri"/>
                <a:cs typeface="Calibri"/>
              </a:rPr>
              <a:t> </a:t>
            </a:r>
            <a:r>
              <a:rPr sz="2500" b="1" u="sng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Calibri"/>
                <a:cs typeface="Calibri"/>
              </a:rPr>
              <a:t>its</a:t>
            </a:r>
            <a:r>
              <a:rPr sz="2500" b="1" u="sng" spc="-65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Calibri"/>
                <a:cs typeface="Calibri"/>
              </a:rPr>
              <a:t> </a:t>
            </a:r>
            <a:r>
              <a:rPr sz="2500" b="1" u="sng" spc="-10" dirty="0">
                <a:solidFill>
                  <a:srgbClr val="636363"/>
                </a:solidFill>
                <a:uFill>
                  <a:solidFill>
                    <a:srgbClr val="636363"/>
                  </a:solidFill>
                </a:uFill>
                <a:latin typeface="Calibri"/>
                <a:cs typeface="Calibri"/>
              </a:rPr>
              <a:t>development</a:t>
            </a:r>
            <a:endParaRPr sz="2500">
              <a:latin typeface="Calibri"/>
              <a:cs typeface="Calibri"/>
            </a:endParaRPr>
          </a:p>
          <a:p>
            <a:pPr marL="544195" indent="-531495">
              <a:lnSpc>
                <a:spcPct val="100000"/>
              </a:lnSpc>
              <a:spcBef>
                <a:spcPts val="800"/>
              </a:spcBef>
              <a:buClr>
                <a:srgbClr val="FF0000"/>
              </a:buClr>
              <a:buFont typeface="Wingdings"/>
              <a:buChar char=""/>
              <a:tabLst>
                <a:tab pos="544195" algn="l"/>
              </a:tabLst>
            </a:pPr>
            <a:r>
              <a:rPr sz="1700" dirty="0">
                <a:latin typeface="Arial MT"/>
                <a:cs typeface="Arial MT"/>
              </a:rPr>
              <a:t>Reddish</a:t>
            </a:r>
            <a:r>
              <a:rPr sz="1700" spc="-4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purple</a:t>
            </a:r>
            <a:r>
              <a:rPr sz="1700" spc="-15" dirty="0">
                <a:latin typeface="Arial MT"/>
                <a:cs typeface="Arial MT"/>
              </a:rPr>
              <a:t> </a:t>
            </a:r>
            <a:r>
              <a:rPr sz="1700" spc="-10" dirty="0">
                <a:latin typeface="Arial MT"/>
                <a:cs typeface="Arial MT"/>
              </a:rPr>
              <a:t>discoloration</a:t>
            </a:r>
            <a:endParaRPr sz="1700">
              <a:latin typeface="Arial MT"/>
              <a:cs typeface="Arial MT"/>
            </a:endParaRPr>
          </a:p>
          <a:p>
            <a:pPr marL="544195" indent="-531495">
              <a:lnSpc>
                <a:spcPct val="100000"/>
              </a:lnSpc>
              <a:spcBef>
                <a:spcPts val="1025"/>
              </a:spcBef>
              <a:buClr>
                <a:srgbClr val="FF0000"/>
              </a:buClr>
              <a:buFont typeface="Wingdings"/>
              <a:buChar char=""/>
              <a:tabLst>
                <a:tab pos="544195" algn="l"/>
              </a:tabLst>
            </a:pPr>
            <a:r>
              <a:rPr sz="1700" dirty="0">
                <a:latin typeface="Arial MT"/>
                <a:cs typeface="Arial MT"/>
              </a:rPr>
              <a:t>Appreciable</a:t>
            </a:r>
            <a:r>
              <a:rPr sz="1700" spc="-3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within</a:t>
            </a:r>
            <a:r>
              <a:rPr sz="1700" spc="-2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about</a:t>
            </a:r>
            <a:r>
              <a:rPr sz="1700" spc="-2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½</a:t>
            </a:r>
            <a:r>
              <a:rPr sz="1700" spc="-4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hr</a:t>
            </a:r>
            <a:r>
              <a:rPr sz="1700" spc="-3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of</a:t>
            </a:r>
            <a:r>
              <a:rPr sz="1700" spc="-20" dirty="0">
                <a:latin typeface="Arial MT"/>
                <a:cs typeface="Arial MT"/>
              </a:rPr>
              <a:t> </a:t>
            </a:r>
            <a:r>
              <a:rPr sz="1700" spc="-10" dirty="0">
                <a:latin typeface="Arial MT"/>
                <a:cs typeface="Arial MT"/>
              </a:rPr>
              <a:t>death</a:t>
            </a:r>
            <a:endParaRPr sz="1700">
              <a:latin typeface="Arial MT"/>
              <a:cs typeface="Arial MT"/>
            </a:endParaRPr>
          </a:p>
          <a:p>
            <a:pPr marL="544195" indent="-531495">
              <a:lnSpc>
                <a:spcPct val="100000"/>
              </a:lnSpc>
              <a:spcBef>
                <a:spcPts val="1019"/>
              </a:spcBef>
              <a:buClr>
                <a:srgbClr val="FF0000"/>
              </a:buClr>
              <a:buFont typeface="Wingdings"/>
              <a:buChar char=""/>
              <a:tabLst>
                <a:tab pos="544195" algn="l"/>
              </a:tabLst>
            </a:pPr>
            <a:r>
              <a:rPr sz="1700" spc="-10" dirty="0">
                <a:latin typeface="Arial MT"/>
                <a:cs typeface="Arial MT"/>
              </a:rPr>
              <a:t>1-</a:t>
            </a:r>
            <a:r>
              <a:rPr sz="1700" dirty="0">
                <a:latin typeface="Arial MT"/>
                <a:cs typeface="Arial MT"/>
              </a:rPr>
              <a:t>3</a:t>
            </a:r>
            <a:r>
              <a:rPr sz="1700" spc="-1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hrs……a</a:t>
            </a:r>
            <a:r>
              <a:rPr sz="1700" spc="-2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series</a:t>
            </a:r>
            <a:r>
              <a:rPr sz="1700" spc="-3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of</a:t>
            </a:r>
            <a:r>
              <a:rPr sz="1700" spc="-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mottled</a:t>
            </a:r>
            <a:r>
              <a:rPr sz="1700" spc="-10" dirty="0">
                <a:latin typeface="Arial MT"/>
                <a:cs typeface="Arial MT"/>
              </a:rPr>
              <a:t> patches</a:t>
            </a:r>
            <a:endParaRPr sz="1700">
              <a:latin typeface="Arial MT"/>
              <a:cs typeface="Arial MT"/>
            </a:endParaRPr>
          </a:p>
          <a:p>
            <a:pPr marL="544195" indent="-531495">
              <a:lnSpc>
                <a:spcPct val="100000"/>
              </a:lnSpc>
              <a:spcBef>
                <a:spcPts val="1019"/>
              </a:spcBef>
              <a:buClr>
                <a:srgbClr val="FF0000"/>
              </a:buClr>
              <a:buFont typeface="Wingdings"/>
              <a:buChar char=""/>
              <a:tabLst>
                <a:tab pos="544195" algn="l"/>
              </a:tabLst>
            </a:pPr>
            <a:r>
              <a:rPr sz="1700" spc="-10" dirty="0">
                <a:latin typeface="Arial MT"/>
                <a:cs typeface="Arial MT"/>
              </a:rPr>
              <a:t>3-</a:t>
            </a:r>
            <a:r>
              <a:rPr sz="1700" dirty="0">
                <a:latin typeface="Arial MT"/>
                <a:cs typeface="Arial MT"/>
              </a:rPr>
              <a:t>6</a:t>
            </a:r>
            <a:r>
              <a:rPr sz="1700" spc="-2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hrs……increase</a:t>
            </a:r>
            <a:r>
              <a:rPr sz="1700" spc="-4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in</a:t>
            </a:r>
            <a:r>
              <a:rPr sz="1700" spc="-3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size</a:t>
            </a:r>
            <a:r>
              <a:rPr sz="1700" spc="-3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and</a:t>
            </a:r>
            <a:r>
              <a:rPr sz="1700" spc="-2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join</a:t>
            </a:r>
            <a:r>
              <a:rPr sz="1700" spc="-45" dirty="0">
                <a:latin typeface="Arial MT"/>
                <a:cs typeface="Arial MT"/>
              </a:rPr>
              <a:t> </a:t>
            </a:r>
            <a:r>
              <a:rPr sz="1700" spc="-10" dirty="0">
                <a:latin typeface="Arial MT"/>
                <a:cs typeface="Arial MT"/>
              </a:rPr>
              <a:t>together.</a:t>
            </a:r>
            <a:endParaRPr sz="1700">
              <a:latin typeface="Arial MT"/>
              <a:cs typeface="Arial MT"/>
            </a:endParaRPr>
          </a:p>
          <a:p>
            <a:pPr marL="544195" indent="-531495">
              <a:lnSpc>
                <a:spcPct val="100000"/>
              </a:lnSpc>
              <a:spcBef>
                <a:spcPts val="1019"/>
              </a:spcBef>
              <a:buClr>
                <a:srgbClr val="FF0000"/>
              </a:buClr>
              <a:buFont typeface="Wingdings"/>
              <a:buChar char=""/>
              <a:tabLst>
                <a:tab pos="544195" algn="l"/>
              </a:tabLst>
            </a:pPr>
            <a:r>
              <a:rPr sz="1700" spc="-10" dirty="0">
                <a:latin typeface="Arial MT"/>
                <a:cs typeface="Arial MT"/>
              </a:rPr>
              <a:t>6-</a:t>
            </a:r>
            <a:r>
              <a:rPr sz="1700" dirty="0">
                <a:latin typeface="Arial MT"/>
                <a:cs typeface="Arial MT"/>
              </a:rPr>
              <a:t>8hrs…….fully</a:t>
            </a:r>
            <a:r>
              <a:rPr sz="1700" spc="-5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developed</a:t>
            </a:r>
            <a:r>
              <a:rPr sz="1700" spc="-4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and</a:t>
            </a:r>
            <a:r>
              <a:rPr sz="1700" spc="-45" dirty="0">
                <a:latin typeface="Arial MT"/>
                <a:cs typeface="Arial MT"/>
              </a:rPr>
              <a:t> </a:t>
            </a:r>
            <a:r>
              <a:rPr sz="1700" spc="-10" dirty="0">
                <a:latin typeface="Arial MT"/>
                <a:cs typeface="Arial MT"/>
              </a:rPr>
              <a:t>fixed.</a:t>
            </a:r>
            <a:endParaRPr sz="1700">
              <a:latin typeface="Arial MT"/>
              <a:cs typeface="Arial MT"/>
            </a:endParaRPr>
          </a:p>
          <a:p>
            <a:pPr marL="544830" marR="6350" indent="-532765">
              <a:lnSpc>
                <a:spcPct val="130000"/>
              </a:lnSpc>
              <a:spcBef>
                <a:spcPts val="414"/>
              </a:spcBef>
              <a:buClr>
                <a:srgbClr val="FF0000"/>
              </a:buClr>
              <a:buFont typeface="Wingdings"/>
              <a:buChar char=""/>
              <a:tabLst>
                <a:tab pos="544830" algn="l"/>
              </a:tabLst>
            </a:pPr>
            <a:r>
              <a:rPr sz="1900" dirty="0">
                <a:latin typeface="Arial MT"/>
                <a:cs typeface="Arial MT"/>
              </a:rPr>
              <a:t>Fixation</a:t>
            </a:r>
            <a:r>
              <a:rPr sz="1900" spc="15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of</a:t>
            </a:r>
            <a:r>
              <a:rPr sz="1900" spc="-5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PM</a:t>
            </a:r>
            <a:r>
              <a:rPr sz="1900" spc="10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lividity is</a:t>
            </a:r>
            <a:r>
              <a:rPr sz="1900" spc="5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due</a:t>
            </a:r>
            <a:r>
              <a:rPr sz="1900" spc="5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to</a:t>
            </a:r>
            <a:r>
              <a:rPr sz="1900" spc="-5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packing and</a:t>
            </a:r>
            <a:r>
              <a:rPr sz="1900" spc="-5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complete</a:t>
            </a:r>
            <a:r>
              <a:rPr sz="1900" spc="5" dirty="0">
                <a:latin typeface="Arial MT"/>
                <a:cs typeface="Arial MT"/>
              </a:rPr>
              <a:t> </a:t>
            </a:r>
            <a:r>
              <a:rPr sz="1900" spc="-10" dirty="0">
                <a:latin typeface="Arial MT"/>
                <a:cs typeface="Arial MT"/>
              </a:rPr>
              <a:t>stagnation </a:t>
            </a:r>
            <a:r>
              <a:rPr sz="1900" dirty="0">
                <a:latin typeface="Arial MT"/>
                <a:cs typeface="Arial MT"/>
              </a:rPr>
              <a:t>of</a:t>
            </a:r>
            <a:r>
              <a:rPr sz="1900" spc="-55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blood</a:t>
            </a:r>
            <a:r>
              <a:rPr sz="1900" spc="-25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in</a:t>
            </a:r>
            <a:r>
              <a:rPr sz="1900" spc="-45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the</a:t>
            </a:r>
            <a:r>
              <a:rPr sz="1900" spc="-40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distended</a:t>
            </a:r>
            <a:r>
              <a:rPr sz="1900" spc="-15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toneless</a:t>
            </a:r>
            <a:r>
              <a:rPr sz="1900" spc="-30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capillaries</a:t>
            </a:r>
            <a:r>
              <a:rPr sz="1900" spc="-5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and</a:t>
            </a:r>
            <a:r>
              <a:rPr sz="1900" spc="-30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small</a:t>
            </a:r>
            <a:r>
              <a:rPr sz="1900" spc="-45" dirty="0">
                <a:latin typeface="Arial MT"/>
                <a:cs typeface="Arial MT"/>
              </a:rPr>
              <a:t> </a:t>
            </a:r>
            <a:r>
              <a:rPr sz="1900" spc="-10" dirty="0">
                <a:latin typeface="Arial MT"/>
                <a:cs typeface="Arial MT"/>
              </a:rPr>
              <a:t>veins.</a:t>
            </a:r>
            <a:endParaRPr sz="1900">
              <a:latin typeface="Arial MT"/>
              <a:cs typeface="Arial MT"/>
            </a:endParaRPr>
          </a:p>
          <a:p>
            <a:pPr marL="544195" indent="-531495">
              <a:lnSpc>
                <a:spcPct val="100000"/>
              </a:lnSpc>
              <a:spcBef>
                <a:spcPts val="1140"/>
              </a:spcBef>
              <a:buClr>
                <a:srgbClr val="FF0000"/>
              </a:buClr>
              <a:buFont typeface="Wingdings"/>
              <a:buChar char=""/>
              <a:tabLst>
                <a:tab pos="544195" algn="l"/>
              </a:tabLst>
            </a:pPr>
            <a:r>
              <a:rPr sz="1900" dirty="0">
                <a:latin typeface="Arial MT"/>
                <a:cs typeface="Arial MT"/>
              </a:rPr>
              <a:t>Fixation</a:t>
            </a:r>
            <a:r>
              <a:rPr sz="1900" spc="-10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of</a:t>
            </a:r>
            <a:r>
              <a:rPr sz="1900" spc="-40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PM</a:t>
            </a:r>
            <a:r>
              <a:rPr sz="1900" spc="-45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lividity</a:t>
            </a:r>
            <a:r>
              <a:rPr sz="1900" spc="-20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is</a:t>
            </a:r>
            <a:r>
              <a:rPr sz="1900" spc="-35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not</a:t>
            </a:r>
            <a:r>
              <a:rPr sz="1900" spc="-45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due</a:t>
            </a:r>
            <a:r>
              <a:rPr sz="1900" spc="-20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to</a:t>
            </a:r>
            <a:r>
              <a:rPr sz="1900" spc="-40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coagulation</a:t>
            </a:r>
            <a:r>
              <a:rPr sz="1900" spc="5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of</a:t>
            </a:r>
            <a:r>
              <a:rPr sz="1900" spc="-40" dirty="0">
                <a:latin typeface="Arial MT"/>
                <a:cs typeface="Arial MT"/>
              </a:rPr>
              <a:t> </a:t>
            </a:r>
            <a:r>
              <a:rPr sz="1900" spc="-10" dirty="0">
                <a:latin typeface="Arial MT"/>
                <a:cs typeface="Arial MT"/>
              </a:rPr>
              <a:t>blood.</a:t>
            </a:r>
            <a:endParaRPr sz="1900">
              <a:latin typeface="Arial MT"/>
              <a:cs typeface="Arial MT"/>
            </a:endParaRPr>
          </a:p>
          <a:p>
            <a:pPr marL="544830" marR="5080" indent="-532765">
              <a:lnSpc>
                <a:spcPct val="130000"/>
              </a:lnSpc>
              <a:spcBef>
                <a:spcPts val="455"/>
              </a:spcBef>
              <a:buClr>
                <a:srgbClr val="FF0000"/>
              </a:buClr>
              <a:buFont typeface="Wingdings"/>
              <a:buChar char=""/>
              <a:tabLst>
                <a:tab pos="544830" algn="l"/>
              </a:tabLst>
            </a:pPr>
            <a:r>
              <a:rPr sz="1900" dirty="0">
                <a:latin typeface="Arial MT"/>
                <a:cs typeface="Arial MT"/>
              </a:rPr>
              <a:t>If</a:t>
            </a:r>
            <a:r>
              <a:rPr sz="1900" spc="65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you</a:t>
            </a:r>
            <a:r>
              <a:rPr sz="1900" spc="70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change</a:t>
            </a:r>
            <a:r>
              <a:rPr sz="1900" spc="85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the</a:t>
            </a:r>
            <a:r>
              <a:rPr sz="1900" spc="75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position</a:t>
            </a:r>
            <a:r>
              <a:rPr sz="1900" spc="70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of</a:t>
            </a:r>
            <a:r>
              <a:rPr sz="1900" spc="80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the</a:t>
            </a:r>
            <a:r>
              <a:rPr sz="1900" spc="80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body</a:t>
            </a:r>
            <a:r>
              <a:rPr sz="1900" spc="75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there</a:t>
            </a:r>
            <a:r>
              <a:rPr sz="1900" spc="70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is</a:t>
            </a:r>
            <a:r>
              <a:rPr sz="1900" spc="80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no</a:t>
            </a:r>
            <a:r>
              <a:rPr sz="1900" spc="75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change</a:t>
            </a:r>
            <a:r>
              <a:rPr sz="1900" spc="80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in</a:t>
            </a:r>
            <a:r>
              <a:rPr sz="1900" spc="65" dirty="0">
                <a:latin typeface="Arial MT"/>
                <a:cs typeface="Arial MT"/>
              </a:rPr>
              <a:t> </a:t>
            </a:r>
            <a:r>
              <a:rPr sz="1900" spc="-25" dirty="0">
                <a:latin typeface="Arial MT"/>
                <a:cs typeface="Arial MT"/>
              </a:rPr>
              <a:t>the </a:t>
            </a:r>
            <a:r>
              <a:rPr sz="1900" dirty="0">
                <a:latin typeface="Arial MT"/>
                <a:cs typeface="Arial MT"/>
              </a:rPr>
              <a:t>position</a:t>
            </a:r>
            <a:r>
              <a:rPr sz="1900" spc="-5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of</a:t>
            </a:r>
            <a:r>
              <a:rPr sz="1900" spc="-40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livor</a:t>
            </a:r>
            <a:r>
              <a:rPr sz="1900" spc="-25" dirty="0">
                <a:latin typeface="Arial MT"/>
                <a:cs typeface="Arial MT"/>
              </a:rPr>
              <a:t> </a:t>
            </a:r>
            <a:r>
              <a:rPr sz="1900" spc="-10" dirty="0">
                <a:latin typeface="Arial MT"/>
                <a:cs typeface="Arial MT"/>
              </a:rPr>
              <a:t>mortis/Hypostasis/PM</a:t>
            </a:r>
            <a:r>
              <a:rPr sz="1900" spc="15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lividity</a:t>
            </a:r>
            <a:r>
              <a:rPr sz="1900" spc="-20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when</a:t>
            </a:r>
            <a:r>
              <a:rPr sz="1900" spc="-5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it</a:t>
            </a:r>
            <a:r>
              <a:rPr sz="1900" spc="-40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is</a:t>
            </a:r>
            <a:r>
              <a:rPr sz="1900" spc="-45" dirty="0">
                <a:latin typeface="Arial MT"/>
                <a:cs typeface="Arial MT"/>
              </a:rPr>
              <a:t> </a:t>
            </a:r>
            <a:r>
              <a:rPr sz="1900" spc="-10" dirty="0">
                <a:latin typeface="Arial MT"/>
                <a:cs typeface="Arial MT"/>
              </a:rPr>
              <a:t>fixed.</a:t>
            </a:r>
            <a:endParaRPr sz="1900">
              <a:latin typeface="Arial MT"/>
              <a:cs typeface="Arial M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72200" y="0"/>
            <a:ext cx="2286000" cy="304800"/>
          </a:xfrm>
          <a:prstGeom prst="rect">
            <a:avLst/>
          </a:prstGeom>
          <a:solidFill>
            <a:srgbClr val="9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14" dirty="0"/>
              <a:t>Livor</a:t>
            </a:r>
            <a:r>
              <a:rPr spc="-225" dirty="0"/>
              <a:t> </a:t>
            </a:r>
            <a:r>
              <a:rPr spc="-80" dirty="0"/>
              <a:t>Mortis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74191" y="1231391"/>
            <a:ext cx="6964680" cy="5288280"/>
            <a:chOff x="774191" y="1231391"/>
            <a:chExt cx="6964680" cy="52882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4191" y="1231391"/>
              <a:ext cx="6964680" cy="528828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8199" y="1295399"/>
              <a:ext cx="6781800" cy="51054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19149" y="1276349"/>
              <a:ext cx="6819900" cy="5143500"/>
            </a:xfrm>
            <a:custGeom>
              <a:avLst/>
              <a:gdLst/>
              <a:ahLst/>
              <a:cxnLst/>
              <a:rect l="l" t="t" r="r" b="b"/>
              <a:pathLst>
                <a:path w="6819900" h="5143500">
                  <a:moveTo>
                    <a:pt x="0" y="5143500"/>
                  </a:moveTo>
                  <a:lnTo>
                    <a:pt x="6819900" y="5143500"/>
                  </a:lnTo>
                  <a:lnTo>
                    <a:pt x="6819900" y="0"/>
                  </a:lnTo>
                  <a:lnTo>
                    <a:pt x="0" y="0"/>
                  </a:lnTo>
                  <a:lnTo>
                    <a:pt x="0" y="5143500"/>
                  </a:lnTo>
                  <a:close/>
                </a:path>
              </a:pathLst>
            </a:custGeom>
            <a:ln w="38100">
              <a:solidFill>
                <a:srgbClr val="6363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Rectangle 6"/>
          <p:cNvSpPr/>
          <p:nvPr/>
        </p:nvSpPr>
        <p:spPr>
          <a:xfrm>
            <a:off x="6172200" y="1"/>
            <a:ext cx="2286000" cy="304800"/>
          </a:xfrm>
          <a:prstGeom prst="rect">
            <a:avLst/>
          </a:prstGeom>
          <a:solidFill>
            <a:srgbClr val="9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Words>2140</Words>
  <Application>Microsoft Office PowerPoint</Application>
  <PresentationFormat>On-screen Show (4:3)</PresentationFormat>
  <Paragraphs>347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Arial</vt:lpstr>
      <vt:lpstr>Arial MT</vt:lpstr>
      <vt:lpstr>Bell MT</vt:lpstr>
      <vt:lpstr>Calibri</vt:lpstr>
      <vt:lpstr>Calibri Light</vt:lpstr>
      <vt:lpstr>Cambria</vt:lpstr>
      <vt:lpstr>Courier New</vt:lpstr>
      <vt:lpstr>Times New Roman</vt:lpstr>
      <vt:lpstr>Wingdings</vt:lpstr>
      <vt:lpstr>Office Theme</vt:lpstr>
      <vt:lpstr>THANATOLOGY-II Livor Mortis &amp; Rigor Mortis</vt:lpstr>
      <vt:lpstr>PowerPoint Presentation</vt:lpstr>
      <vt:lpstr>Vision of Rawalpindi Medical University The Dream/ Tomorrow</vt:lpstr>
      <vt:lpstr>Prof Umar’s LGIS Model</vt:lpstr>
      <vt:lpstr>SEQUENCE OF LGIS</vt:lpstr>
      <vt:lpstr>Learning Outcomes:</vt:lpstr>
      <vt:lpstr>Livor Mortis</vt:lpstr>
      <vt:lpstr>Livor Mortis</vt:lpstr>
      <vt:lpstr>Livor Mortis</vt:lpstr>
      <vt:lpstr>Livor Mortis</vt:lpstr>
      <vt:lpstr>Livor Mortis</vt:lpstr>
      <vt:lpstr>Livor Mortis</vt:lpstr>
      <vt:lpstr>Livor Mortis</vt:lpstr>
      <vt:lpstr>Livor Mortis</vt:lpstr>
      <vt:lpstr>Livor Mortis</vt:lpstr>
      <vt:lpstr>Livor Mortis</vt:lpstr>
      <vt:lpstr>Livor Mortis</vt:lpstr>
      <vt:lpstr>Difference between PM Staining and Bruise</vt:lpstr>
      <vt:lpstr>Rigor Mortis</vt:lpstr>
      <vt:lpstr>Rigor Mortis</vt:lpstr>
      <vt:lpstr>Rigor Mortis</vt:lpstr>
      <vt:lpstr>Rigor Mortis</vt:lpstr>
      <vt:lpstr>Rigor Mortis</vt:lpstr>
      <vt:lpstr>Rigor Mortis</vt:lpstr>
      <vt:lpstr>Rigor Mortis</vt:lpstr>
      <vt:lpstr>Rigor Mortis</vt:lpstr>
      <vt:lpstr>Rigor Mortis</vt:lpstr>
      <vt:lpstr>Rigor Mortis</vt:lpstr>
      <vt:lpstr>Conditions simulating Rigor Mortis</vt:lpstr>
      <vt:lpstr>Conditions simulating Rigor Mortis</vt:lpstr>
      <vt:lpstr>Conditions simulating Rigor Mortis</vt:lpstr>
      <vt:lpstr>Conditions simulating Rigor Mortis</vt:lpstr>
      <vt:lpstr>Difference Between Rigor Mortis &amp;Cadaveric Spasm</vt:lpstr>
      <vt:lpstr>RESEARCH</vt:lpstr>
      <vt:lpstr>BIOMEDICAL ETHICS</vt:lpstr>
      <vt:lpstr>How to Approach a dead  body </vt:lpstr>
      <vt:lpstr>How to use HEC Digital Library</vt:lpstr>
      <vt:lpstr>Learning Resources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Filzamoin</dc:creator>
  <cp:lastModifiedBy>54</cp:lastModifiedBy>
  <cp:revision>9</cp:revision>
  <dcterms:created xsi:type="dcterms:W3CDTF">2025-02-11T05:34:20Z</dcterms:created>
  <dcterms:modified xsi:type="dcterms:W3CDTF">2025-02-25T09:37:23Z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2024-03-30T00:00:00Z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2025-02-11T00:00:00Z</vt:filetime>
  </property>
  <property fmtid="{D5CDD505-2E9C-101B-9397-08002B2CF9AE}" pid="5" name="Producer">
    <vt:lpwstr>Microsoft® PowerPoint® 2013</vt:lpwstr>
  </property>
</Properties>
</file>